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8"/>
  </p:notesMasterIdLst>
  <p:sldIdLst>
    <p:sldId id="258" r:id="rId5"/>
    <p:sldId id="259" r:id="rId6"/>
    <p:sldId id="260" r:id="rId7"/>
    <p:sldId id="261" r:id="rId8"/>
    <p:sldId id="303" r:id="rId9"/>
    <p:sldId id="262" r:id="rId10"/>
    <p:sldId id="263" r:id="rId11"/>
    <p:sldId id="380" r:id="rId12"/>
    <p:sldId id="304" r:id="rId13"/>
    <p:sldId id="307" r:id="rId14"/>
    <p:sldId id="264" r:id="rId15"/>
    <p:sldId id="308" r:id="rId16"/>
    <p:sldId id="266" r:id="rId17"/>
    <p:sldId id="313" r:id="rId18"/>
    <p:sldId id="319" r:id="rId19"/>
    <p:sldId id="320" r:id="rId20"/>
    <p:sldId id="321" r:id="rId21"/>
    <p:sldId id="343" r:id="rId22"/>
    <p:sldId id="323" r:id="rId23"/>
    <p:sldId id="324" r:id="rId24"/>
    <p:sldId id="328" r:id="rId25"/>
    <p:sldId id="344" r:id="rId26"/>
    <p:sldId id="345" r:id="rId27"/>
    <p:sldId id="346" r:id="rId28"/>
    <p:sldId id="330" r:id="rId29"/>
    <p:sldId id="331" r:id="rId30"/>
    <p:sldId id="332"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279" r:id="rId65"/>
    <p:sldId id="280" r:id="rId66"/>
    <p:sldId id="281" r:id="rId6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103" d="100"/>
          <a:sy n="103" d="100"/>
        </p:scale>
        <p:origin x="8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12/07/2023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7/12/2023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(173_174_175_176_177_178)</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ANDRES PALLANGO</a:t>
            </a:r>
          </a:p>
          <a:p>
            <a:r>
              <a:rPr lang="es-EC" dirty="0">
                <a:solidFill>
                  <a:schemeClr val="bg1"/>
                </a:solidFill>
              </a:rPr>
              <a:t>                            PAÚL SÁNCHEZ</a:t>
            </a:r>
          </a:p>
          <a:p>
            <a:endParaRPr lang="es-EC" u="sng"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10</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13" name="Grupo 12">
            <a:extLst>
              <a:ext uri="{FF2B5EF4-FFF2-40B4-BE49-F238E27FC236}">
                <a16:creationId xmlns:a16="http://schemas.microsoft.com/office/drawing/2014/main" id="{E1C703EE-646F-C429-D652-E94364507570}"/>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5CAD7F5-FFA2-8DED-543B-38D258668CD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rgbClr val="FFFF00"/>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15092440-4FC1-DDBE-728F-F821F6153932}"/>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3792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En la presente práctica se trabajará en un proyecto </a:t>
            </a:r>
            <a:r>
              <a:rPr lang="en-US" dirty="0"/>
              <a:t>para la </a:t>
            </a:r>
            <a:r>
              <a:rPr lang="en-US" dirty="0" err="1"/>
              <a:t>transferencia</a:t>
            </a:r>
            <a:r>
              <a:rPr lang="en-US" dirty="0"/>
              <a:t> de dinero entre </a:t>
            </a:r>
            <a:r>
              <a:rPr lang="en-US" dirty="0" err="1"/>
              <a:t>cuentas</a:t>
            </a:r>
            <a:r>
              <a:rPr lang="en-US" dirty="0"/>
              <a:t> de un </a:t>
            </a:r>
            <a:r>
              <a:rPr lang="en-US" dirty="0" err="1"/>
              <a:t>mismo</a:t>
            </a:r>
            <a:r>
              <a:rPr lang="en-US" dirty="0"/>
              <a:t> un banco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Mave</a:t>
            </a:r>
            <a:r>
              <a:rPr lang="es-ES" dirty="0">
                <a:solidFill>
                  <a:schemeClr val="tx1"/>
                </a:solidFill>
              </a:rPr>
              <a:t> -&gt; Web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9" name="Grupo 18">
            <a:extLst>
              <a:ext uri="{FF2B5EF4-FFF2-40B4-BE49-F238E27FC236}">
                <a16:creationId xmlns:a16="http://schemas.microsoft.com/office/drawing/2014/main" id="{E38F82EC-D133-1F4E-2E86-021A7F2180A6}"/>
              </a:ext>
            </a:extLst>
          </p:cNvPr>
          <p:cNvGrpSpPr/>
          <p:nvPr/>
        </p:nvGrpSpPr>
        <p:grpSpPr>
          <a:xfrm>
            <a:off x="9127125" y="0"/>
            <a:ext cx="3092950" cy="6858000"/>
            <a:chOff x="9127125" y="0"/>
            <a:chExt cx="3092950" cy="6858000"/>
          </a:xfrm>
        </p:grpSpPr>
        <p:sp>
          <p:nvSpPr>
            <p:cNvPr id="20" name="Marcador de contenido 2">
              <a:extLst>
                <a:ext uri="{FF2B5EF4-FFF2-40B4-BE49-F238E27FC236}">
                  <a16:creationId xmlns:a16="http://schemas.microsoft.com/office/drawing/2014/main" id="{500DBF47-332D-E6E9-5AB8-E3920E10163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1" name="CuadroTexto 20">
              <a:extLst>
                <a:ext uri="{FF2B5EF4-FFF2-40B4-BE49-F238E27FC236}">
                  <a16:creationId xmlns:a16="http://schemas.microsoft.com/office/drawing/2014/main" id="{A642B0AD-E4D7-7B0A-0219-3AD416D716E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6C931B1B-426A-F84C-BCF8-BE6025A7DED0}"/>
              </a:ext>
            </a:extLst>
          </p:cNvPr>
          <p:cNvPicPr>
            <a:picLocks noChangeAspect="1"/>
          </p:cNvPicPr>
          <p:nvPr/>
        </p:nvPicPr>
        <p:blipFill>
          <a:blip r:embed="rId2"/>
          <a:stretch>
            <a:fillRect/>
          </a:stretch>
        </p:blipFill>
        <p:spPr>
          <a:xfrm>
            <a:off x="3198796" y="2370037"/>
            <a:ext cx="5702136" cy="39594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909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MX" dirty="0">
                <a:solidFill>
                  <a:schemeClr val="bg1"/>
                </a:solidFill>
              </a:rPr>
              <a:t>Le da el siguiente nombre </a:t>
            </a:r>
            <a:r>
              <a:rPr lang="es-MX" dirty="0" err="1">
                <a:solidFill>
                  <a:schemeClr val="bg1"/>
                </a:solidFill>
              </a:rPr>
              <a:t>HilosJava_Video#_Grupo</a:t>
            </a:r>
            <a:r>
              <a:rPr lang="es-MX" dirty="0">
                <a:solidFill>
                  <a:schemeClr val="bg1"/>
                </a:solidFill>
              </a:rPr>
              <a:t>#, y en la opción que dice localización del proyecto presiona buscar y selecciona la carpeta “APLICATIVO” que fue creada con anterioridad, se marca la opción </a:t>
            </a:r>
            <a:r>
              <a:rPr lang="es-MX" dirty="0" err="1">
                <a:solidFill>
                  <a:schemeClr val="bg1"/>
                </a:solidFill>
              </a:rPr>
              <a:t>Create</a:t>
            </a:r>
            <a:r>
              <a:rPr lang="es-MX" dirty="0">
                <a:solidFill>
                  <a:schemeClr val="bg1"/>
                </a:solidFill>
              </a:rPr>
              <a:t> </a:t>
            </a:r>
            <a:r>
              <a:rPr lang="es-MX" dirty="0" err="1">
                <a:solidFill>
                  <a:schemeClr val="bg1"/>
                </a:solidFill>
              </a:rPr>
              <a:t>Main</a:t>
            </a:r>
            <a:r>
              <a:rPr lang="es-MX" dirty="0">
                <a:solidFill>
                  <a:schemeClr val="bg1"/>
                </a:solidFill>
              </a:rPr>
              <a:t> </a:t>
            </a:r>
            <a:r>
              <a:rPr lang="es-MX" dirty="0" err="1">
                <a:solidFill>
                  <a:schemeClr val="bg1"/>
                </a:solidFill>
              </a:rPr>
              <a:t>Class</a:t>
            </a:r>
            <a:r>
              <a:rPr lang="es-MX" dirty="0">
                <a:solidFill>
                  <a:schemeClr val="bg1"/>
                </a:solidFill>
              </a:rPr>
              <a:t> y se coloca en el mismo el siguiente nombre “</a:t>
            </a:r>
            <a:r>
              <a:rPr lang="es-MX" dirty="0" err="1">
                <a:solidFill>
                  <a:schemeClr val="bg1"/>
                </a:solidFill>
              </a:rPr>
              <a:t>ec.edu.monster.main.HilosJava_Video#_Grupo</a:t>
            </a:r>
            <a:r>
              <a:rPr lang="es-MX" dirty="0">
                <a:solidFill>
                  <a:schemeClr val="bg1"/>
                </a:solidFill>
              </a:rPr>
              <a:t>#” para tener un elemento principal que invoque inicialmente a los demás elementos presentes en el modelo de arquitectura MVC. </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pic>
        <p:nvPicPr>
          <p:cNvPr id="11" name="Imagen 10">
            <a:extLst>
              <a:ext uri="{FF2B5EF4-FFF2-40B4-BE49-F238E27FC236}">
                <a16:creationId xmlns:a16="http://schemas.microsoft.com/office/drawing/2014/main" id="{2F79F818-0587-531C-9845-56BFB96DA0C0}"/>
              </a:ext>
            </a:extLst>
          </p:cNvPr>
          <p:cNvPicPr>
            <a:picLocks noChangeAspect="1"/>
          </p:cNvPicPr>
          <p:nvPr/>
        </p:nvPicPr>
        <p:blipFill>
          <a:blip r:embed="rId2"/>
          <a:stretch>
            <a:fillRect/>
          </a:stretch>
        </p:blipFill>
        <p:spPr>
          <a:xfrm>
            <a:off x="4225741" y="1167786"/>
            <a:ext cx="4825497" cy="3413156"/>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13</a:t>
              </a:r>
            </a:p>
          </p:txBody>
        </p:sp>
      </p:grpSp>
      <p:pic>
        <p:nvPicPr>
          <p:cNvPr id="12" name="Imagen 11">
            <a:extLst>
              <a:ext uri="{FF2B5EF4-FFF2-40B4-BE49-F238E27FC236}">
                <a16:creationId xmlns:a16="http://schemas.microsoft.com/office/drawing/2014/main" id="{F2E12952-7470-9D45-84CE-29607778640E}"/>
              </a:ext>
            </a:extLst>
          </p:cNvPr>
          <p:cNvPicPr>
            <a:picLocks noChangeAspect="1"/>
          </p:cNvPicPr>
          <p:nvPr/>
        </p:nvPicPr>
        <p:blipFill>
          <a:blip r:embed="rId2"/>
          <a:stretch>
            <a:fillRect/>
          </a:stretch>
        </p:blipFill>
        <p:spPr>
          <a:xfrm>
            <a:off x="1989391" y="2828329"/>
            <a:ext cx="5423026" cy="3829616"/>
          </a:xfrm>
          <a:prstGeom prst="rect">
            <a:avLst/>
          </a:prstGeom>
        </p:spPr>
      </p:pic>
    </p:spTree>
    <p:extLst>
      <p:ext uri="{BB962C8B-B14F-4D97-AF65-F5344CB8AC3E}">
        <p14:creationId xmlns:p14="http://schemas.microsoft.com/office/powerpoint/2010/main" val="24309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	</a:t>
            </a:r>
            <a:r>
              <a:rPr lang="es-EC" dirty="0"/>
              <a:t> VIDEO 173</a:t>
            </a:r>
            <a:br>
              <a:rPr lang="es-EC" dirty="0"/>
            </a:br>
            <a:r>
              <a:rPr lang="es-ES" dirty="0"/>
              <a:t>3.3.1	</a:t>
            </a:r>
            <a:r>
              <a:rPr lang="es-EC" dirty="0"/>
              <a:t> Creación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377218" cy="1050857"/>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14</a:t>
              </a:r>
            </a:p>
          </p:txBody>
        </p:sp>
      </p:grpSp>
      <p:pic>
        <p:nvPicPr>
          <p:cNvPr id="6" name="Imagen 5">
            <a:extLst>
              <a:ext uri="{FF2B5EF4-FFF2-40B4-BE49-F238E27FC236}">
                <a16:creationId xmlns:a16="http://schemas.microsoft.com/office/drawing/2014/main" id="{68532F62-EEDB-2F25-D97F-15D3F19E90D2}"/>
              </a:ext>
            </a:extLst>
          </p:cNvPr>
          <p:cNvPicPr>
            <a:picLocks noChangeAspect="1"/>
          </p:cNvPicPr>
          <p:nvPr/>
        </p:nvPicPr>
        <p:blipFill>
          <a:blip r:embed="rId2"/>
          <a:stretch>
            <a:fillRect/>
          </a:stretch>
        </p:blipFill>
        <p:spPr>
          <a:xfrm>
            <a:off x="1562068" y="2766813"/>
            <a:ext cx="6219731" cy="2797521"/>
          </a:xfrm>
          <a:prstGeom prst="rect">
            <a:avLst/>
          </a:prstGeom>
        </p:spPr>
      </p:pic>
    </p:spTree>
    <p:extLst>
      <p:ext uri="{BB962C8B-B14F-4D97-AF65-F5344CB8AC3E}">
        <p14:creationId xmlns:p14="http://schemas.microsoft.com/office/powerpoint/2010/main" val="221068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15</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547B2484-ADD9-838B-5714-F1EFD19C6723}"/>
              </a:ext>
            </a:extLst>
          </p:cNvPr>
          <p:cNvPicPr>
            <a:picLocks noChangeAspect="1"/>
          </p:cNvPicPr>
          <p:nvPr/>
        </p:nvPicPr>
        <p:blipFill>
          <a:blip r:embed="rId3"/>
          <a:stretch>
            <a:fillRect/>
          </a:stretch>
        </p:blipFill>
        <p:spPr>
          <a:xfrm>
            <a:off x="581191" y="3024522"/>
            <a:ext cx="8335888" cy="3077004"/>
          </a:xfrm>
          <a:prstGeom prst="rect">
            <a:avLst/>
          </a:prstGeom>
        </p:spPr>
      </p:pic>
    </p:spTree>
    <p:extLst>
      <p:ext uri="{BB962C8B-B14F-4D97-AF65-F5344CB8AC3E}">
        <p14:creationId xmlns:p14="http://schemas.microsoft.com/office/powerpoint/2010/main" val="16413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16</a:t>
              </a:r>
            </a:p>
          </p:txBody>
        </p:sp>
      </p:grpSp>
      <p:pic>
        <p:nvPicPr>
          <p:cNvPr id="4" name="Imagen 3" descr="Interfaz de usuario gráfica, Aplicación&#10;&#10;Descripción generada automáticamente">
            <a:extLst>
              <a:ext uri="{FF2B5EF4-FFF2-40B4-BE49-F238E27FC236}">
                <a16:creationId xmlns:a16="http://schemas.microsoft.com/office/drawing/2014/main" id="{EEA50F6B-8056-9120-F701-61F88F879B9E}"/>
              </a:ext>
            </a:extLst>
          </p:cNvPr>
          <p:cNvPicPr>
            <a:picLocks noChangeAspect="1"/>
          </p:cNvPicPr>
          <p:nvPr/>
        </p:nvPicPr>
        <p:blipFill rotWithShape="1">
          <a:blip r:embed="rId2"/>
          <a:srcRect t="47356"/>
          <a:stretch/>
        </p:blipFill>
        <p:spPr>
          <a:xfrm>
            <a:off x="1093376" y="3013022"/>
            <a:ext cx="7069116" cy="22734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3.3.4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descr="Texto&#10;&#10;Descripción generada automáticamente">
            <a:extLst>
              <a:ext uri="{FF2B5EF4-FFF2-40B4-BE49-F238E27FC236}">
                <a16:creationId xmlns:a16="http://schemas.microsoft.com/office/drawing/2014/main" id="{E0252B4D-E57D-D7B7-06F3-C94979512118}"/>
              </a:ext>
            </a:extLst>
          </p:cNvPr>
          <p:cNvPicPr>
            <a:picLocks noChangeAspect="1"/>
          </p:cNvPicPr>
          <p:nvPr/>
        </p:nvPicPr>
        <p:blipFill>
          <a:blip r:embed="rId2"/>
          <a:stretch>
            <a:fillRect/>
          </a:stretch>
        </p:blipFill>
        <p:spPr>
          <a:xfrm>
            <a:off x="1244452" y="2442736"/>
            <a:ext cx="6966313" cy="401515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B6014C2E-92BB-67F4-EF2C-5FC9EFC368A4}"/>
              </a:ext>
            </a:extLst>
          </p:cNvPr>
          <p:cNvPicPr>
            <a:picLocks noChangeAspect="1"/>
          </p:cNvPicPr>
          <p:nvPr/>
        </p:nvPicPr>
        <p:blipFill>
          <a:blip r:embed="rId3"/>
          <a:stretch>
            <a:fillRect/>
          </a:stretch>
        </p:blipFill>
        <p:spPr>
          <a:xfrm>
            <a:off x="1259482" y="2442736"/>
            <a:ext cx="6951283" cy="3981041"/>
          </a:xfrm>
          <a:prstGeom prst="rect">
            <a:avLst/>
          </a:prstGeom>
        </p:spPr>
      </p:pic>
    </p:spTree>
    <p:extLst>
      <p:ext uri="{BB962C8B-B14F-4D97-AF65-F5344CB8AC3E}">
        <p14:creationId xmlns:p14="http://schemas.microsoft.com/office/powerpoint/2010/main" val="292506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382655"/>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a:t>
            </a:r>
            <a:r>
              <a:rPr lang="es-MX" dirty="0" err="1">
                <a:solidFill>
                  <a:schemeClr val="tx1"/>
                </a:solidFill>
              </a:rPr>
              <a:t>BancoControlador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18</a:t>
              </a:r>
            </a:p>
          </p:txBody>
        </p:sp>
      </p:grpSp>
      <p:pic>
        <p:nvPicPr>
          <p:cNvPr id="4" name="Imagen 3" descr="Interfaz de usuario gráfica, Aplicación&#10;&#10;Descripción generada automáticamente">
            <a:extLst>
              <a:ext uri="{FF2B5EF4-FFF2-40B4-BE49-F238E27FC236}">
                <a16:creationId xmlns:a16="http://schemas.microsoft.com/office/drawing/2014/main" id="{15363863-1ECA-ACF0-67F5-4AA550D382B9}"/>
              </a:ext>
            </a:extLst>
          </p:cNvPr>
          <p:cNvPicPr>
            <a:picLocks noChangeAspect="1"/>
          </p:cNvPicPr>
          <p:nvPr/>
        </p:nvPicPr>
        <p:blipFill rotWithShape="1">
          <a:blip r:embed="rId2"/>
          <a:srcRect t="7780"/>
          <a:stretch/>
        </p:blipFill>
        <p:spPr>
          <a:xfrm>
            <a:off x="1840026" y="2903577"/>
            <a:ext cx="5790327" cy="35238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77148"/>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19</a:t>
              </a:r>
            </a:p>
          </p:txBody>
        </p:sp>
      </p:grpSp>
      <p:pic>
        <p:nvPicPr>
          <p:cNvPr id="5" name="Imagen 4">
            <a:extLst>
              <a:ext uri="{FF2B5EF4-FFF2-40B4-BE49-F238E27FC236}">
                <a16:creationId xmlns:a16="http://schemas.microsoft.com/office/drawing/2014/main" id="{E1D51471-2B7D-C0A8-4A82-9FFF296BA9E8}"/>
              </a:ext>
            </a:extLst>
          </p:cNvPr>
          <p:cNvPicPr>
            <a:picLocks noChangeAspect="1"/>
          </p:cNvPicPr>
          <p:nvPr/>
        </p:nvPicPr>
        <p:blipFill>
          <a:blip r:embed="rId2"/>
          <a:stretch>
            <a:fillRect/>
          </a:stretch>
        </p:blipFill>
        <p:spPr>
          <a:xfrm>
            <a:off x="1805353" y="2613069"/>
            <a:ext cx="5474678" cy="39661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174</a:t>
            </a:r>
            <a:br>
              <a:rPr lang="es-ES" dirty="0"/>
            </a:br>
            <a:r>
              <a:rPr lang="es-ES" dirty="0"/>
              <a:t>3.4.1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2</a:t>
              </a:r>
              <a:r>
                <a:rPr lang="es-EC" sz="2000" dirty="0">
                  <a:solidFill>
                    <a:schemeClr val="bg1"/>
                  </a:solidFill>
                </a:rPr>
                <a:t>0</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21</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0C8125CB-282D-E5CC-E745-F83D0D872D2A}"/>
              </a:ext>
            </a:extLst>
          </p:cNvPr>
          <p:cNvPicPr>
            <a:picLocks noChangeAspect="1"/>
          </p:cNvPicPr>
          <p:nvPr/>
        </p:nvPicPr>
        <p:blipFill>
          <a:blip r:embed="rId3"/>
          <a:stretch>
            <a:fillRect/>
          </a:stretch>
        </p:blipFill>
        <p:spPr>
          <a:xfrm>
            <a:off x="581192" y="3024522"/>
            <a:ext cx="8335889" cy="3131322"/>
          </a:xfrm>
          <a:prstGeom prst="rect">
            <a:avLst/>
          </a:prstGeom>
        </p:spPr>
      </p:pic>
    </p:spTree>
    <p:extLst>
      <p:ext uri="{BB962C8B-B14F-4D97-AF65-F5344CB8AC3E}">
        <p14:creationId xmlns:p14="http://schemas.microsoft.com/office/powerpoint/2010/main" val="323227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22</a:t>
              </a:r>
            </a:p>
          </p:txBody>
        </p:sp>
      </p:grpSp>
      <p:pic>
        <p:nvPicPr>
          <p:cNvPr id="5" name="Imagen 4" descr="Interfaz de usuario gráfica, Aplicación&#10;&#10;Descripción generada automáticamente">
            <a:extLst>
              <a:ext uri="{FF2B5EF4-FFF2-40B4-BE49-F238E27FC236}">
                <a16:creationId xmlns:a16="http://schemas.microsoft.com/office/drawing/2014/main" id="{9D568F00-A793-0EEC-73D8-0495600186E8}"/>
              </a:ext>
            </a:extLst>
          </p:cNvPr>
          <p:cNvPicPr>
            <a:picLocks noChangeAspect="1"/>
          </p:cNvPicPr>
          <p:nvPr/>
        </p:nvPicPr>
        <p:blipFill>
          <a:blip r:embed="rId2"/>
          <a:stretch>
            <a:fillRect/>
          </a:stretch>
        </p:blipFill>
        <p:spPr>
          <a:xfrm>
            <a:off x="1443085" y="2824761"/>
            <a:ext cx="6579066" cy="3218150"/>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F0D81B5C-945B-621E-8285-FB97B98B856F}"/>
              </a:ext>
            </a:extLst>
          </p:cNvPr>
          <p:cNvPicPr>
            <a:picLocks noChangeAspect="1"/>
          </p:cNvPicPr>
          <p:nvPr/>
        </p:nvPicPr>
        <p:blipFill>
          <a:blip r:embed="rId3"/>
          <a:stretch>
            <a:fillRect/>
          </a:stretch>
        </p:blipFill>
        <p:spPr>
          <a:xfrm>
            <a:off x="1360768" y="2743148"/>
            <a:ext cx="6743700" cy="3381375"/>
          </a:xfrm>
          <a:prstGeom prst="rect">
            <a:avLst/>
          </a:prstGeom>
        </p:spPr>
      </p:pic>
    </p:spTree>
    <p:extLst>
      <p:ext uri="{BB962C8B-B14F-4D97-AF65-F5344CB8AC3E}">
        <p14:creationId xmlns:p14="http://schemas.microsoft.com/office/powerpoint/2010/main" val="100500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23</a:t>
              </a:r>
            </a:p>
          </p:txBody>
        </p:sp>
      </p:grpSp>
      <p:pic>
        <p:nvPicPr>
          <p:cNvPr id="5" name="Imagen 4" descr="Texto&#10;&#10;Descripción generada automáticamente">
            <a:extLst>
              <a:ext uri="{FF2B5EF4-FFF2-40B4-BE49-F238E27FC236}">
                <a16:creationId xmlns:a16="http://schemas.microsoft.com/office/drawing/2014/main" id="{E0252B4D-E57D-D7B7-06F3-C94979512118}"/>
              </a:ext>
            </a:extLst>
          </p:cNvPr>
          <p:cNvPicPr>
            <a:picLocks noChangeAspect="1"/>
          </p:cNvPicPr>
          <p:nvPr/>
        </p:nvPicPr>
        <p:blipFill>
          <a:blip r:embed="rId2"/>
          <a:stretch>
            <a:fillRect/>
          </a:stretch>
        </p:blipFill>
        <p:spPr>
          <a:xfrm>
            <a:off x="1244452" y="2442736"/>
            <a:ext cx="6966313" cy="401515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C00B2422-40EB-318B-344C-B20B16B48828}"/>
              </a:ext>
            </a:extLst>
          </p:cNvPr>
          <p:cNvPicPr>
            <a:picLocks noChangeAspect="1"/>
          </p:cNvPicPr>
          <p:nvPr/>
        </p:nvPicPr>
        <p:blipFill>
          <a:blip r:embed="rId3"/>
          <a:stretch>
            <a:fillRect/>
          </a:stretch>
        </p:blipFill>
        <p:spPr>
          <a:xfrm>
            <a:off x="1244451" y="2442736"/>
            <a:ext cx="6966313" cy="3984674"/>
          </a:xfrm>
          <a:prstGeom prst="rect">
            <a:avLst/>
          </a:prstGeom>
        </p:spPr>
      </p:pic>
    </p:spTree>
    <p:extLst>
      <p:ext uri="{BB962C8B-B14F-4D97-AF65-F5344CB8AC3E}">
        <p14:creationId xmlns:p14="http://schemas.microsoft.com/office/powerpoint/2010/main" val="733211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24</a:t>
              </a:r>
              <a:endParaRPr lang="es-EC" sz="2000" dirty="0">
                <a:solidFill>
                  <a:schemeClr val="bg1"/>
                </a:solidFill>
              </a:endParaRP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25</a:t>
              </a:r>
            </a:p>
          </p:txBody>
        </p:sp>
      </p:grpSp>
      <p:pic>
        <p:nvPicPr>
          <p:cNvPr id="5" name="Imagen 4">
            <a:extLst>
              <a:ext uri="{FF2B5EF4-FFF2-40B4-BE49-F238E27FC236}">
                <a16:creationId xmlns:a16="http://schemas.microsoft.com/office/drawing/2014/main" id="{BB8A10A8-E2B0-1C0A-444A-632264999089}"/>
              </a:ext>
            </a:extLst>
          </p:cNvPr>
          <p:cNvPicPr>
            <a:picLocks noChangeAspect="1"/>
          </p:cNvPicPr>
          <p:nvPr/>
        </p:nvPicPr>
        <p:blipFill>
          <a:blip r:embed="rId2"/>
          <a:stretch>
            <a:fillRect/>
          </a:stretch>
        </p:blipFill>
        <p:spPr>
          <a:xfrm>
            <a:off x="274683" y="2743200"/>
            <a:ext cx="4933138" cy="3509346"/>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3"/>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26</a:t>
              </a:r>
            </a:p>
          </p:txBody>
        </p:sp>
      </p:grpSp>
      <p:pic>
        <p:nvPicPr>
          <p:cNvPr id="5" name="Imagen 4" descr="Interfaz de usuario gráfica, Texto, Aplicación&#10;&#10;Descripción generada automáticamente">
            <a:extLst>
              <a:ext uri="{FF2B5EF4-FFF2-40B4-BE49-F238E27FC236}">
                <a16:creationId xmlns:a16="http://schemas.microsoft.com/office/drawing/2014/main" id="{8E2484BC-574A-E328-A06A-D99BB8553236}"/>
              </a:ext>
            </a:extLst>
          </p:cNvPr>
          <p:cNvPicPr>
            <a:picLocks noChangeAspect="1"/>
          </p:cNvPicPr>
          <p:nvPr/>
        </p:nvPicPr>
        <p:blipFill>
          <a:blip r:embed="rId2"/>
          <a:stretch>
            <a:fillRect/>
          </a:stretch>
        </p:blipFill>
        <p:spPr>
          <a:xfrm>
            <a:off x="2197592" y="3003331"/>
            <a:ext cx="5527915" cy="3612558"/>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a:extLst>
              <a:ext uri="{FF2B5EF4-FFF2-40B4-BE49-F238E27FC236}">
                <a16:creationId xmlns:a16="http://schemas.microsoft.com/office/drawing/2014/main" id="{95FF9376-DF3F-3508-4244-E69B45AA30E1}"/>
              </a:ext>
            </a:extLst>
          </p:cNvPr>
          <p:cNvPicPr>
            <a:picLocks noChangeAspect="1"/>
          </p:cNvPicPr>
          <p:nvPr/>
        </p:nvPicPr>
        <p:blipFill>
          <a:blip r:embed="rId3"/>
          <a:stretch>
            <a:fillRect/>
          </a:stretch>
        </p:blipFill>
        <p:spPr>
          <a:xfrm>
            <a:off x="2197590" y="3003332"/>
            <a:ext cx="5527915" cy="3612558"/>
          </a:xfrm>
          <a:prstGeom prst="rect">
            <a:avLst/>
          </a:prstGeom>
        </p:spPr>
      </p:pic>
    </p:spTree>
    <p:extLst>
      <p:ext uri="{BB962C8B-B14F-4D97-AF65-F5344CB8AC3E}">
        <p14:creationId xmlns:p14="http://schemas.microsoft.com/office/powerpoint/2010/main" val="1800244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3.4.5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27</a:t>
              </a:r>
            </a:p>
          </p:txBody>
        </p:sp>
      </p:grpSp>
      <p:pic>
        <p:nvPicPr>
          <p:cNvPr id="4" name="Imagen 3" descr="Tabla&#10;&#10;Descripción generada automáticamente con confianza media">
            <a:extLst>
              <a:ext uri="{FF2B5EF4-FFF2-40B4-BE49-F238E27FC236}">
                <a16:creationId xmlns:a16="http://schemas.microsoft.com/office/drawing/2014/main" id="{8170699D-BED9-51D1-B566-D439815614B7}"/>
              </a:ext>
            </a:extLst>
          </p:cNvPr>
          <p:cNvPicPr>
            <a:picLocks noChangeAspect="1"/>
          </p:cNvPicPr>
          <p:nvPr/>
        </p:nvPicPr>
        <p:blipFill>
          <a:blip r:embed="rId2"/>
          <a:stretch>
            <a:fillRect/>
          </a:stretch>
        </p:blipFill>
        <p:spPr>
          <a:xfrm>
            <a:off x="5069776" y="792480"/>
            <a:ext cx="3055434" cy="5774661"/>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2A13702C-518D-9C39-D297-1BBC2707E9A6}"/>
              </a:ext>
            </a:extLst>
          </p:cNvPr>
          <p:cNvPicPr>
            <a:picLocks noChangeAspect="1"/>
          </p:cNvPicPr>
          <p:nvPr/>
        </p:nvPicPr>
        <p:blipFill>
          <a:blip r:embed="rId3"/>
          <a:stretch>
            <a:fillRect/>
          </a:stretch>
        </p:blipFill>
        <p:spPr>
          <a:xfrm>
            <a:off x="5069775" y="792479"/>
            <a:ext cx="3064875" cy="5774661"/>
          </a:xfrm>
          <a:prstGeom prst="rect">
            <a:avLst/>
          </a:prstGeom>
        </p:spPr>
      </p:pic>
    </p:spTree>
    <p:extLst>
      <p:ext uri="{BB962C8B-B14F-4D97-AF65-F5344CB8AC3E}">
        <p14:creationId xmlns:p14="http://schemas.microsoft.com/office/powerpoint/2010/main" val="4173740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3.5	</a:t>
            </a:r>
            <a:r>
              <a:rPr lang="es-EC" dirty="0"/>
              <a:t> VIDEO 175</a:t>
            </a:r>
            <a:br>
              <a:rPr lang="es-ES" dirty="0"/>
            </a:br>
            <a:r>
              <a:rPr lang="es-ES" dirty="0"/>
              <a:t>3.5.1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28</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767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7" name="Grupo 16">
            <a:extLst>
              <a:ext uri="{FF2B5EF4-FFF2-40B4-BE49-F238E27FC236}">
                <a16:creationId xmlns:a16="http://schemas.microsoft.com/office/drawing/2014/main" id="{35DA86DC-4513-4B56-8AE9-6D5FDB5D4D98}"/>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666581F7-CFA3-8A64-47F0-2D6CE68E6AE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6" name="CuadroTexto 15">
              <a:extLst>
                <a:ext uri="{FF2B5EF4-FFF2-40B4-BE49-F238E27FC236}">
                  <a16:creationId xmlns:a16="http://schemas.microsoft.com/office/drawing/2014/main" id="{1EFDE2CB-3A65-421E-C046-E62E1333C3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29</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D0CF89F6-CD1E-B2C5-DBDF-998877CDA412}"/>
              </a:ext>
            </a:extLst>
          </p:cNvPr>
          <p:cNvPicPr>
            <a:picLocks noChangeAspect="1"/>
          </p:cNvPicPr>
          <p:nvPr/>
        </p:nvPicPr>
        <p:blipFill>
          <a:blip r:embed="rId3"/>
          <a:stretch>
            <a:fillRect/>
          </a:stretch>
        </p:blipFill>
        <p:spPr>
          <a:xfrm>
            <a:off x="590565" y="3069313"/>
            <a:ext cx="8335889" cy="3086531"/>
          </a:xfrm>
          <a:prstGeom prst="rect">
            <a:avLst/>
          </a:prstGeom>
        </p:spPr>
      </p:pic>
    </p:spTree>
    <p:extLst>
      <p:ext uri="{BB962C8B-B14F-4D97-AF65-F5344CB8AC3E}">
        <p14:creationId xmlns:p14="http://schemas.microsoft.com/office/powerpoint/2010/main" val="2793791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30</a:t>
              </a:r>
            </a:p>
          </p:txBody>
        </p:sp>
      </p:grpSp>
      <p:pic>
        <p:nvPicPr>
          <p:cNvPr id="6" name="Imagen 5">
            <a:extLst>
              <a:ext uri="{FF2B5EF4-FFF2-40B4-BE49-F238E27FC236}">
                <a16:creationId xmlns:a16="http://schemas.microsoft.com/office/drawing/2014/main" id="{E66CC303-E6EF-6ECC-5920-6CFADB3057A6}"/>
              </a:ext>
            </a:extLst>
          </p:cNvPr>
          <p:cNvPicPr>
            <a:picLocks noChangeAspect="1"/>
          </p:cNvPicPr>
          <p:nvPr/>
        </p:nvPicPr>
        <p:blipFill>
          <a:blip r:embed="rId2"/>
          <a:stretch>
            <a:fillRect/>
          </a:stretch>
        </p:blipFill>
        <p:spPr>
          <a:xfrm>
            <a:off x="831376" y="2867997"/>
            <a:ext cx="7848600" cy="3238500"/>
          </a:xfrm>
          <a:prstGeom prst="rect">
            <a:avLst/>
          </a:prstGeom>
        </p:spPr>
      </p:pic>
    </p:spTree>
    <p:extLst>
      <p:ext uri="{BB962C8B-B14F-4D97-AF65-F5344CB8AC3E}">
        <p14:creationId xmlns:p14="http://schemas.microsoft.com/office/powerpoint/2010/main" val="59250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31</a:t>
              </a:r>
            </a:p>
          </p:txBody>
        </p:sp>
      </p:grpSp>
      <p:pic>
        <p:nvPicPr>
          <p:cNvPr id="4" name="Imagen 3">
            <a:extLst>
              <a:ext uri="{FF2B5EF4-FFF2-40B4-BE49-F238E27FC236}">
                <a16:creationId xmlns:a16="http://schemas.microsoft.com/office/drawing/2014/main" id="{36FF42A6-7232-305B-8EAA-85E3644C0A76}"/>
              </a:ext>
            </a:extLst>
          </p:cNvPr>
          <p:cNvPicPr>
            <a:picLocks noChangeAspect="1"/>
          </p:cNvPicPr>
          <p:nvPr/>
        </p:nvPicPr>
        <p:blipFill>
          <a:blip r:embed="rId2"/>
          <a:stretch>
            <a:fillRect/>
          </a:stretch>
        </p:blipFill>
        <p:spPr>
          <a:xfrm>
            <a:off x="987561" y="2535832"/>
            <a:ext cx="7321510" cy="3956560"/>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37BC94BF-6830-9CE3-894D-E9756591DEE2}"/>
              </a:ext>
            </a:extLst>
          </p:cNvPr>
          <p:cNvPicPr>
            <a:picLocks noChangeAspect="1"/>
          </p:cNvPicPr>
          <p:nvPr/>
        </p:nvPicPr>
        <p:blipFill>
          <a:blip r:embed="rId3"/>
          <a:stretch>
            <a:fillRect/>
          </a:stretch>
        </p:blipFill>
        <p:spPr>
          <a:xfrm>
            <a:off x="987561" y="2535833"/>
            <a:ext cx="7321510" cy="3922058"/>
          </a:xfrm>
          <a:prstGeom prst="rect">
            <a:avLst/>
          </a:prstGeom>
        </p:spPr>
      </p:pic>
    </p:spTree>
    <p:extLst>
      <p:ext uri="{BB962C8B-B14F-4D97-AF65-F5344CB8AC3E}">
        <p14:creationId xmlns:p14="http://schemas.microsoft.com/office/powerpoint/2010/main" val="31189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32</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422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33</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8470455-101F-7409-E808-59AE93B0787B}"/>
              </a:ext>
            </a:extLst>
          </p:cNvPr>
          <p:cNvPicPr>
            <a:picLocks noChangeAspect="1"/>
          </p:cNvPicPr>
          <p:nvPr/>
        </p:nvPicPr>
        <p:blipFill>
          <a:blip r:embed="rId3"/>
          <a:stretch>
            <a:fillRect/>
          </a:stretch>
        </p:blipFill>
        <p:spPr>
          <a:xfrm>
            <a:off x="169508" y="2743200"/>
            <a:ext cx="500673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0419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34</a:t>
              </a:r>
            </a:p>
          </p:txBody>
        </p:sp>
      </p:grpSp>
      <p:pic>
        <p:nvPicPr>
          <p:cNvPr id="4" name="Imagen 3">
            <a:extLst>
              <a:ext uri="{FF2B5EF4-FFF2-40B4-BE49-F238E27FC236}">
                <a16:creationId xmlns:a16="http://schemas.microsoft.com/office/drawing/2014/main" id="{70D9052B-7A32-0698-7994-4BAEFB59DAAA}"/>
              </a:ext>
            </a:extLst>
          </p:cNvPr>
          <p:cNvPicPr>
            <a:picLocks noChangeAspect="1"/>
          </p:cNvPicPr>
          <p:nvPr/>
        </p:nvPicPr>
        <p:blipFill>
          <a:blip r:embed="rId2"/>
          <a:stretch>
            <a:fillRect/>
          </a:stretch>
        </p:blipFill>
        <p:spPr>
          <a:xfrm>
            <a:off x="1150414" y="2987113"/>
            <a:ext cx="6982153" cy="3440297"/>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55A72497-E03D-BF94-4AF9-0F08BDE9C707}"/>
              </a:ext>
            </a:extLst>
          </p:cNvPr>
          <p:cNvPicPr>
            <a:picLocks noChangeAspect="1"/>
          </p:cNvPicPr>
          <p:nvPr/>
        </p:nvPicPr>
        <p:blipFill>
          <a:blip r:embed="rId3"/>
          <a:stretch>
            <a:fillRect/>
          </a:stretch>
        </p:blipFill>
        <p:spPr>
          <a:xfrm>
            <a:off x="1150413" y="3028536"/>
            <a:ext cx="7010229" cy="3398874"/>
          </a:xfrm>
          <a:prstGeom prst="rect">
            <a:avLst/>
          </a:prstGeom>
        </p:spPr>
      </p:pic>
    </p:spTree>
    <p:extLst>
      <p:ext uri="{BB962C8B-B14F-4D97-AF65-F5344CB8AC3E}">
        <p14:creationId xmlns:p14="http://schemas.microsoft.com/office/powerpoint/2010/main" val="2355141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3.5.5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35</a:t>
              </a:r>
            </a:p>
          </p:txBody>
        </p:sp>
      </p:grpSp>
      <p:pic>
        <p:nvPicPr>
          <p:cNvPr id="2" name="Imagen 1" descr="Interfaz de usuario gráfica&#10;&#10;Descripción generada automáticamente con confianza media">
            <a:extLst>
              <a:ext uri="{FF2B5EF4-FFF2-40B4-BE49-F238E27FC236}">
                <a16:creationId xmlns:a16="http://schemas.microsoft.com/office/drawing/2014/main" id="{68E05425-A0C0-A4D5-2D4B-7824265FD6D2}"/>
              </a:ext>
            </a:extLst>
          </p:cNvPr>
          <p:cNvPicPr>
            <a:picLocks noChangeAspect="1"/>
          </p:cNvPicPr>
          <p:nvPr/>
        </p:nvPicPr>
        <p:blipFill>
          <a:blip r:embed="rId2"/>
          <a:stretch>
            <a:fillRect/>
          </a:stretch>
        </p:blipFill>
        <p:spPr>
          <a:xfrm>
            <a:off x="5174866" y="792480"/>
            <a:ext cx="2927246" cy="5611772"/>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D9A30932-AD34-D6D6-AA60-9805482D3CB7}"/>
              </a:ext>
            </a:extLst>
          </p:cNvPr>
          <p:cNvPicPr>
            <a:picLocks noChangeAspect="1"/>
          </p:cNvPicPr>
          <p:nvPr/>
        </p:nvPicPr>
        <p:blipFill>
          <a:blip r:embed="rId3"/>
          <a:stretch>
            <a:fillRect/>
          </a:stretch>
        </p:blipFill>
        <p:spPr>
          <a:xfrm>
            <a:off x="5146791" y="792480"/>
            <a:ext cx="2927246" cy="5611772"/>
          </a:xfrm>
          <a:prstGeom prst="rect">
            <a:avLst/>
          </a:prstGeom>
        </p:spPr>
      </p:pic>
    </p:spTree>
    <p:extLst>
      <p:ext uri="{BB962C8B-B14F-4D97-AF65-F5344CB8AC3E}">
        <p14:creationId xmlns:p14="http://schemas.microsoft.com/office/powerpoint/2010/main" val="3497511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3.6	</a:t>
            </a:r>
            <a:r>
              <a:rPr lang="es-EC" dirty="0"/>
              <a:t> VIDEO 176</a:t>
            </a:r>
            <a:br>
              <a:rPr lang="es-ES" dirty="0"/>
            </a:br>
            <a:r>
              <a:rPr lang="es-ES" dirty="0"/>
              <a:t>3.6.1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3</a:t>
              </a:r>
              <a:r>
                <a:rPr lang="es-EC" sz="2000" dirty="0">
                  <a:solidFill>
                    <a:schemeClr val="bg1"/>
                  </a:solidFill>
                </a:rPr>
                <a:t>6</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372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37</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C9B47229-4B07-77F4-E56B-8A820ED795EB}"/>
              </a:ext>
            </a:extLst>
          </p:cNvPr>
          <p:cNvPicPr>
            <a:picLocks noChangeAspect="1"/>
          </p:cNvPicPr>
          <p:nvPr/>
        </p:nvPicPr>
        <p:blipFill rotWithShape="1">
          <a:blip r:embed="rId3"/>
          <a:srcRect t="12579"/>
          <a:stretch/>
        </p:blipFill>
        <p:spPr>
          <a:xfrm>
            <a:off x="581191" y="3024522"/>
            <a:ext cx="8335889" cy="3131322"/>
          </a:xfrm>
          <a:prstGeom prst="rect">
            <a:avLst/>
          </a:prstGeom>
        </p:spPr>
      </p:pic>
    </p:spTree>
    <p:extLst>
      <p:ext uri="{BB962C8B-B14F-4D97-AF65-F5344CB8AC3E}">
        <p14:creationId xmlns:p14="http://schemas.microsoft.com/office/powerpoint/2010/main" val="3359846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38</a:t>
              </a:r>
            </a:p>
          </p:txBody>
        </p:sp>
      </p:grpSp>
      <p:pic>
        <p:nvPicPr>
          <p:cNvPr id="6" name="Imagen 5">
            <a:extLst>
              <a:ext uri="{FF2B5EF4-FFF2-40B4-BE49-F238E27FC236}">
                <a16:creationId xmlns:a16="http://schemas.microsoft.com/office/drawing/2014/main" id="{ED0C4A1C-1E29-DAF9-336F-3063EF463B08}"/>
              </a:ext>
            </a:extLst>
          </p:cNvPr>
          <p:cNvPicPr>
            <a:picLocks noChangeAspect="1"/>
          </p:cNvPicPr>
          <p:nvPr/>
        </p:nvPicPr>
        <p:blipFill>
          <a:blip r:embed="rId2"/>
          <a:stretch>
            <a:fillRect/>
          </a:stretch>
        </p:blipFill>
        <p:spPr>
          <a:xfrm>
            <a:off x="1053933" y="2585360"/>
            <a:ext cx="7572375" cy="3600450"/>
          </a:xfrm>
          <a:prstGeom prst="rect">
            <a:avLst/>
          </a:prstGeom>
        </p:spPr>
      </p:pic>
    </p:spTree>
    <p:extLst>
      <p:ext uri="{BB962C8B-B14F-4D97-AF65-F5344CB8AC3E}">
        <p14:creationId xmlns:p14="http://schemas.microsoft.com/office/powerpoint/2010/main" val="269512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12" name="Grupo 11">
            <a:extLst>
              <a:ext uri="{FF2B5EF4-FFF2-40B4-BE49-F238E27FC236}">
                <a16:creationId xmlns:a16="http://schemas.microsoft.com/office/drawing/2014/main" id="{63E49591-4FD7-224E-8627-B0401A8E4170}"/>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6D7F3B39-C084-01CC-BD13-0BCFC9E0235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rgbClr val="FFFF00"/>
                  </a:solidFill>
                </a:rPr>
                <a:t>2	MARCO TEÓRICO</a:t>
              </a:r>
            </a:p>
            <a:p>
              <a:pPr lvl="1">
                <a:lnSpc>
                  <a:spcPct val="90000"/>
                </a:lnSpc>
              </a:pPr>
              <a:r>
                <a:rPr lang="es-ES" sz="1100"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C2BDA853-A809-9DB9-6802-B0014DAF94B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39</a:t>
              </a:r>
            </a:p>
          </p:txBody>
        </p:sp>
      </p:grpSp>
      <p:pic>
        <p:nvPicPr>
          <p:cNvPr id="5" name="Imagen 4" descr="Interfaz de usuario gráfica, Texto, Aplicación, Correo electrónico&#10;&#10;Descripción generada automáticamente">
            <a:extLst>
              <a:ext uri="{FF2B5EF4-FFF2-40B4-BE49-F238E27FC236}">
                <a16:creationId xmlns:a16="http://schemas.microsoft.com/office/drawing/2014/main" id="{FACE7C0A-7CE8-7203-FE58-56BB259AA762}"/>
              </a:ext>
            </a:extLst>
          </p:cNvPr>
          <p:cNvPicPr>
            <a:picLocks noChangeAspect="1"/>
          </p:cNvPicPr>
          <p:nvPr/>
        </p:nvPicPr>
        <p:blipFill>
          <a:blip r:embed="rId2"/>
          <a:stretch>
            <a:fillRect/>
          </a:stretch>
        </p:blipFill>
        <p:spPr>
          <a:xfrm>
            <a:off x="1396408" y="2585360"/>
            <a:ext cx="6503815" cy="3754548"/>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2BDEE48-A18D-303A-FAEA-975B075935CF}"/>
              </a:ext>
            </a:extLst>
          </p:cNvPr>
          <p:cNvPicPr>
            <a:picLocks noChangeAspect="1"/>
          </p:cNvPicPr>
          <p:nvPr/>
        </p:nvPicPr>
        <p:blipFill>
          <a:blip r:embed="rId3"/>
          <a:stretch>
            <a:fillRect/>
          </a:stretch>
        </p:blipFill>
        <p:spPr>
          <a:xfrm>
            <a:off x="1396406" y="2585361"/>
            <a:ext cx="6503815" cy="3754548"/>
          </a:xfrm>
          <a:prstGeom prst="rect">
            <a:avLst/>
          </a:prstGeom>
        </p:spPr>
      </p:pic>
    </p:spTree>
    <p:extLst>
      <p:ext uri="{BB962C8B-B14F-4D97-AF65-F5344CB8AC3E}">
        <p14:creationId xmlns:p14="http://schemas.microsoft.com/office/powerpoint/2010/main" val="2443065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40</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63657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41</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11" name="Imagen 10">
            <a:extLst>
              <a:ext uri="{FF2B5EF4-FFF2-40B4-BE49-F238E27FC236}">
                <a16:creationId xmlns:a16="http://schemas.microsoft.com/office/drawing/2014/main" id="{03847C02-335F-2123-5C03-CE0EE73CF8F8}"/>
              </a:ext>
            </a:extLst>
          </p:cNvPr>
          <p:cNvPicPr>
            <a:picLocks noChangeAspect="1"/>
          </p:cNvPicPr>
          <p:nvPr/>
        </p:nvPicPr>
        <p:blipFill>
          <a:blip r:embed="rId3"/>
          <a:stretch>
            <a:fillRect/>
          </a:stretch>
        </p:blipFill>
        <p:spPr>
          <a:xfrm>
            <a:off x="309112" y="2743200"/>
            <a:ext cx="4877991"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87900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42</a:t>
              </a:r>
            </a:p>
          </p:txBody>
        </p:sp>
      </p:grpSp>
      <p:pic>
        <p:nvPicPr>
          <p:cNvPr id="4" name="Imagen 3">
            <a:extLst>
              <a:ext uri="{FF2B5EF4-FFF2-40B4-BE49-F238E27FC236}">
                <a16:creationId xmlns:a16="http://schemas.microsoft.com/office/drawing/2014/main" id="{70D9052B-7A32-0698-7994-4BAEFB59DAAA}"/>
              </a:ext>
            </a:extLst>
          </p:cNvPr>
          <p:cNvPicPr>
            <a:picLocks noChangeAspect="1"/>
          </p:cNvPicPr>
          <p:nvPr/>
        </p:nvPicPr>
        <p:blipFill>
          <a:blip r:embed="rId2"/>
          <a:stretch>
            <a:fillRect/>
          </a:stretch>
        </p:blipFill>
        <p:spPr>
          <a:xfrm>
            <a:off x="1150414" y="2987113"/>
            <a:ext cx="6982153" cy="3440297"/>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620D3AD7-768E-5457-4B3C-015CBC75DECA}"/>
              </a:ext>
            </a:extLst>
          </p:cNvPr>
          <p:cNvPicPr>
            <a:picLocks noChangeAspect="1"/>
          </p:cNvPicPr>
          <p:nvPr/>
        </p:nvPicPr>
        <p:blipFill>
          <a:blip r:embed="rId3"/>
          <a:stretch>
            <a:fillRect/>
          </a:stretch>
        </p:blipFill>
        <p:spPr>
          <a:xfrm>
            <a:off x="1150412" y="2987113"/>
            <a:ext cx="6982153" cy="3440297"/>
          </a:xfrm>
          <a:prstGeom prst="rect">
            <a:avLst/>
          </a:prstGeom>
        </p:spPr>
      </p:pic>
    </p:spTree>
    <p:extLst>
      <p:ext uri="{BB962C8B-B14F-4D97-AF65-F5344CB8AC3E}">
        <p14:creationId xmlns:p14="http://schemas.microsoft.com/office/powerpoint/2010/main" val="3889833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3.6.5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43</a:t>
              </a:r>
            </a:p>
          </p:txBody>
        </p:sp>
      </p:grpSp>
      <p:pic>
        <p:nvPicPr>
          <p:cNvPr id="4" name="Imagen 3" descr="Tabla&#10;&#10;Descripción generada automáticamente con confianza media">
            <a:extLst>
              <a:ext uri="{FF2B5EF4-FFF2-40B4-BE49-F238E27FC236}">
                <a16:creationId xmlns:a16="http://schemas.microsoft.com/office/drawing/2014/main" id="{AFE4B7A2-9BA8-0491-964F-15DCB0935ABD}"/>
              </a:ext>
            </a:extLst>
          </p:cNvPr>
          <p:cNvPicPr>
            <a:picLocks noChangeAspect="1"/>
          </p:cNvPicPr>
          <p:nvPr/>
        </p:nvPicPr>
        <p:blipFill>
          <a:blip r:embed="rId2"/>
          <a:stretch>
            <a:fillRect/>
          </a:stretch>
        </p:blipFill>
        <p:spPr>
          <a:xfrm>
            <a:off x="5230012" y="792480"/>
            <a:ext cx="2925640" cy="5801110"/>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47CBC644-E002-50BA-F2D4-9391C5A10D56}"/>
              </a:ext>
            </a:extLst>
          </p:cNvPr>
          <p:cNvPicPr>
            <a:picLocks noChangeAspect="1"/>
          </p:cNvPicPr>
          <p:nvPr/>
        </p:nvPicPr>
        <p:blipFill>
          <a:blip r:embed="rId3"/>
          <a:stretch>
            <a:fillRect/>
          </a:stretch>
        </p:blipFill>
        <p:spPr>
          <a:xfrm>
            <a:off x="5230011" y="792478"/>
            <a:ext cx="2925640" cy="5801109"/>
          </a:xfrm>
          <a:prstGeom prst="rect">
            <a:avLst/>
          </a:prstGeom>
        </p:spPr>
      </p:pic>
    </p:spTree>
    <p:extLst>
      <p:ext uri="{BB962C8B-B14F-4D97-AF65-F5344CB8AC3E}">
        <p14:creationId xmlns:p14="http://schemas.microsoft.com/office/powerpoint/2010/main" val="1912539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3.7	</a:t>
            </a:r>
            <a:r>
              <a:rPr lang="es-EC" dirty="0"/>
              <a:t> VIDEO 177</a:t>
            </a:r>
            <a:br>
              <a:rPr lang="es-ES" dirty="0"/>
            </a:br>
            <a:r>
              <a:rPr lang="es-ES" dirty="0"/>
              <a:t>3.7.1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44</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74192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45</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3C92D327-01A9-0101-7266-AB294A311027}"/>
              </a:ext>
            </a:extLst>
          </p:cNvPr>
          <p:cNvPicPr>
            <a:picLocks noChangeAspect="1"/>
          </p:cNvPicPr>
          <p:nvPr/>
        </p:nvPicPr>
        <p:blipFill>
          <a:blip r:embed="rId3"/>
          <a:stretch>
            <a:fillRect/>
          </a:stretch>
        </p:blipFill>
        <p:spPr>
          <a:xfrm>
            <a:off x="581192" y="3035765"/>
            <a:ext cx="8335889" cy="3120079"/>
          </a:xfrm>
          <a:prstGeom prst="rect">
            <a:avLst/>
          </a:prstGeom>
        </p:spPr>
      </p:pic>
    </p:spTree>
    <p:extLst>
      <p:ext uri="{BB962C8B-B14F-4D97-AF65-F5344CB8AC3E}">
        <p14:creationId xmlns:p14="http://schemas.microsoft.com/office/powerpoint/2010/main" val="3032182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46</a:t>
              </a:r>
            </a:p>
          </p:txBody>
        </p:sp>
      </p:grpSp>
      <p:pic>
        <p:nvPicPr>
          <p:cNvPr id="6" name="Imagen 5">
            <a:extLst>
              <a:ext uri="{FF2B5EF4-FFF2-40B4-BE49-F238E27FC236}">
                <a16:creationId xmlns:a16="http://schemas.microsoft.com/office/drawing/2014/main" id="{6C14BC3C-014E-2D68-179B-5968A33E5FCC}"/>
              </a:ext>
            </a:extLst>
          </p:cNvPr>
          <p:cNvPicPr>
            <a:picLocks noChangeAspect="1"/>
          </p:cNvPicPr>
          <p:nvPr/>
        </p:nvPicPr>
        <p:blipFill>
          <a:blip r:embed="rId2"/>
          <a:stretch>
            <a:fillRect/>
          </a:stretch>
        </p:blipFill>
        <p:spPr>
          <a:xfrm>
            <a:off x="6095987" y="3428994"/>
            <a:ext cx="25" cy="12"/>
          </a:xfrm>
          <a:prstGeom prst="rect">
            <a:avLst/>
          </a:prstGeom>
        </p:spPr>
      </p:pic>
      <p:pic>
        <p:nvPicPr>
          <p:cNvPr id="10" name="Imagen 9">
            <a:extLst>
              <a:ext uri="{FF2B5EF4-FFF2-40B4-BE49-F238E27FC236}">
                <a16:creationId xmlns:a16="http://schemas.microsoft.com/office/drawing/2014/main" id="{B3DBC14D-A688-B135-11F6-A0E180B798F4}"/>
              </a:ext>
            </a:extLst>
          </p:cNvPr>
          <p:cNvPicPr>
            <a:picLocks noChangeAspect="1"/>
          </p:cNvPicPr>
          <p:nvPr/>
        </p:nvPicPr>
        <p:blipFill>
          <a:blip r:embed="rId3"/>
          <a:stretch>
            <a:fillRect/>
          </a:stretch>
        </p:blipFill>
        <p:spPr>
          <a:xfrm>
            <a:off x="1081026" y="2766813"/>
            <a:ext cx="7210425" cy="3448050"/>
          </a:xfrm>
          <a:prstGeom prst="rect">
            <a:avLst/>
          </a:prstGeom>
        </p:spPr>
      </p:pic>
    </p:spTree>
    <p:extLst>
      <p:ext uri="{BB962C8B-B14F-4D97-AF65-F5344CB8AC3E}">
        <p14:creationId xmlns:p14="http://schemas.microsoft.com/office/powerpoint/2010/main" val="2837620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47</a:t>
              </a:r>
            </a:p>
          </p:txBody>
        </p:sp>
      </p:grpSp>
      <p:pic>
        <p:nvPicPr>
          <p:cNvPr id="4" name="Imagen 3" descr="Interfaz de usuario gráfica, Texto, Aplicación&#10;&#10;Descripción generada automáticamente">
            <a:extLst>
              <a:ext uri="{FF2B5EF4-FFF2-40B4-BE49-F238E27FC236}">
                <a16:creationId xmlns:a16="http://schemas.microsoft.com/office/drawing/2014/main" id="{258BA362-8818-4ADE-07D9-EBF565974E91}"/>
              </a:ext>
            </a:extLst>
          </p:cNvPr>
          <p:cNvPicPr>
            <a:picLocks noChangeAspect="1"/>
          </p:cNvPicPr>
          <p:nvPr/>
        </p:nvPicPr>
        <p:blipFill>
          <a:blip r:embed="rId2"/>
          <a:stretch>
            <a:fillRect/>
          </a:stretch>
        </p:blipFill>
        <p:spPr>
          <a:xfrm>
            <a:off x="1371932" y="2419810"/>
            <a:ext cx="6530509" cy="423186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9709133-DC55-7A04-E091-574B8373A1C1}"/>
              </a:ext>
            </a:extLst>
          </p:cNvPr>
          <p:cNvPicPr>
            <a:picLocks noChangeAspect="1"/>
          </p:cNvPicPr>
          <p:nvPr/>
        </p:nvPicPr>
        <p:blipFill>
          <a:blip r:embed="rId3"/>
          <a:stretch>
            <a:fillRect/>
          </a:stretch>
        </p:blipFill>
        <p:spPr>
          <a:xfrm>
            <a:off x="1371932" y="2419810"/>
            <a:ext cx="6530509" cy="4231864"/>
          </a:xfrm>
          <a:prstGeom prst="rect">
            <a:avLst/>
          </a:prstGeom>
        </p:spPr>
      </p:pic>
    </p:spTree>
    <p:extLst>
      <p:ext uri="{BB962C8B-B14F-4D97-AF65-F5344CB8AC3E}">
        <p14:creationId xmlns:p14="http://schemas.microsoft.com/office/powerpoint/2010/main" val="2543025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48</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5689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11" name="Grupo 10">
            <a:extLst>
              <a:ext uri="{FF2B5EF4-FFF2-40B4-BE49-F238E27FC236}">
                <a16:creationId xmlns:a16="http://schemas.microsoft.com/office/drawing/2014/main" id="{F016306A-A1FE-0A3B-45D4-45D12F96797C}"/>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C1527019-EED2-D784-92EA-D3118A4457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3" name="CuadroTexto 12">
              <a:extLst>
                <a:ext uri="{FF2B5EF4-FFF2-40B4-BE49-F238E27FC236}">
                  <a16:creationId xmlns:a16="http://schemas.microsoft.com/office/drawing/2014/main" id="{53A70F7A-4128-BA25-9DF4-C76CD87B60F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309659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49</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DD0B4E48-1666-7633-7C64-655C68C7C06E}"/>
              </a:ext>
            </a:extLst>
          </p:cNvPr>
          <p:cNvPicPr>
            <a:picLocks noChangeAspect="1"/>
          </p:cNvPicPr>
          <p:nvPr/>
        </p:nvPicPr>
        <p:blipFill>
          <a:blip r:embed="rId3"/>
          <a:stretch>
            <a:fillRect/>
          </a:stretch>
        </p:blipFill>
        <p:spPr>
          <a:xfrm>
            <a:off x="212283" y="2743201"/>
            <a:ext cx="4985179"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7132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50</a:t>
              </a:r>
            </a:p>
          </p:txBody>
        </p:sp>
      </p:grpSp>
      <p:pic>
        <p:nvPicPr>
          <p:cNvPr id="5" name="Imagen 4" descr="Tabla&#10;&#10;Descripción generada automáticamente">
            <a:extLst>
              <a:ext uri="{FF2B5EF4-FFF2-40B4-BE49-F238E27FC236}">
                <a16:creationId xmlns:a16="http://schemas.microsoft.com/office/drawing/2014/main" id="{3B591DCF-CF3D-003D-6EC3-FA6F39F5ECDF}"/>
              </a:ext>
            </a:extLst>
          </p:cNvPr>
          <p:cNvPicPr>
            <a:picLocks noChangeAspect="1"/>
          </p:cNvPicPr>
          <p:nvPr/>
        </p:nvPicPr>
        <p:blipFill>
          <a:blip r:embed="rId2"/>
          <a:stretch>
            <a:fillRect/>
          </a:stretch>
        </p:blipFill>
        <p:spPr>
          <a:xfrm>
            <a:off x="1880039" y="2745338"/>
            <a:ext cx="5517521" cy="3901647"/>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6F977089-0FE5-0919-CBC8-3137F60EBA32}"/>
              </a:ext>
            </a:extLst>
          </p:cNvPr>
          <p:cNvPicPr>
            <a:picLocks noChangeAspect="1"/>
          </p:cNvPicPr>
          <p:nvPr/>
        </p:nvPicPr>
        <p:blipFill>
          <a:blip r:embed="rId3"/>
          <a:stretch>
            <a:fillRect/>
          </a:stretch>
        </p:blipFill>
        <p:spPr>
          <a:xfrm>
            <a:off x="1859720" y="2726600"/>
            <a:ext cx="5517521" cy="3886794"/>
          </a:xfrm>
          <a:prstGeom prst="rect">
            <a:avLst/>
          </a:prstGeom>
        </p:spPr>
      </p:pic>
    </p:spTree>
    <p:extLst>
      <p:ext uri="{BB962C8B-B14F-4D97-AF65-F5344CB8AC3E}">
        <p14:creationId xmlns:p14="http://schemas.microsoft.com/office/powerpoint/2010/main" val="3161410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3.7.5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51</a:t>
              </a:r>
            </a:p>
          </p:txBody>
        </p:sp>
      </p:grpSp>
      <p:pic>
        <p:nvPicPr>
          <p:cNvPr id="2" name="Imagen 1" descr="Interfaz de usuario gráfica&#10;&#10;Descripción generada automáticamente con confianza baja">
            <a:extLst>
              <a:ext uri="{FF2B5EF4-FFF2-40B4-BE49-F238E27FC236}">
                <a16:creationId xmlns:a16="http://schemas.microsoft.com/office/drawing/2014/main" id="{470D4C93-851E-A3FC-BE83-241047618402}"/>
              </a:ext>
            </a:extLst>
          </p:cNvPr>
          <p:cNvPicPr>
            <a:picLocks noChangeAspect="1"/>
          </p:cNvPicPr>
          <p:nvPr/>
        </p:nvPicPr>
        <p:blipFill>
          <a:blip r:embed="rId2"/>
          <a:stretch>
            <a:fillRect/>
          </a:stretch>
        </p:blipFill>
        <p:spPr>
          <a:xfrm>
            <a:off x="4946153" y="694314"/>
            <a:ext cx="3384673" cy="5963631"/>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8C53470A-E63F-D6F2-8FC8-4E7DF46AFAEB}"/>
              </a:ext>
            </a:extLst>
          </p:cNvPr>
          <p:cNvPicPr>
            <a:picLocks noChangeAspect="1"/>
          </p:cNvPicPr>
          <p:nvPr/>
        </p:nvPicPr>
        <p:blipFill>
          <a:blip r:embed="rId3"/>
          <a:stretch>
            <a:fillRect/>
          </a:stretch>
        </p:blipFill>
        <p:spPr>
          <a:xfrm>
            <a:off x="4946152" y="694314"/>
            <a:ext cx="3384672" cy="5963631"/>
          </a:xfrm>
          <a:prstGeom prst="rect">
            <a:avLst/>
          </a:prstGeom>
        </p:spPr>
      </p:pic>
    </p:spTree>
    <p:extLst>
      <p:ext uri="{BB962C8B-B14F-4D97-AF65-F5344CB8AC3E}">
        <p14:creationId xmlns:p14="http://schemas.microsoft.com/office/powerpoint/2010/main" val="2578796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3.8	</a:t>
            </a:r>
            <a:r>
              <a:rPr lang="es-EC" dirty="0"/>
              <a:t> VIDEO 178</a:t>
            </a:r>
            <a:br>
              <a:rPr lang="es-ES" dirty="0"/>
            </a:br>
            <a:r>
              <a:rPr lang="es-ES" dirty="0"/>
              <a:t>3.8.1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52</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23228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53</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a:extLst>
              <a:ext uri="{FF2B5EF4-FFF2-40B4-BE49-F238E27FC236}">
                <a16:creationId xmlns:a16="http://schemas.microsoft.com/office/drawing/2014/main" id="{9E1D4EF3-86C0-1EA0-FF43-2744A6A6A8FD}"/>
              </a:ext>
            </a:extLst>
          </p:cNvPr>
          <p:cNvPicPr>
            <a:picLocks noChangeAspect="1"/>
          </p:cNvPicPr>
          <p:nvPr/>
        </p:nvPicPr>
        <p:blipFill>
          <a:blip r:embed="rId3"/>
          <a:stretch>
            <a:fillRect/>
          </a:stretch>
        </p:blipFill>
        <p:spPr>
          <a:xfrm>
            <a:off x="571899" y="3024523"/>
            <a:ext cx="8335888" cy="3131322"/>
          </a:xfrm>
          <a:prstGeom prst="rect">
            <a:avLst/>
          </a:prstGeom>
        </p:spPr>
      </p:pic>
    </p:spTree>
    <p:extLst>
      <p:ext uri="{BB962C8B-B14F-4D97-AF65-F5344CB8AC3E}">
        <p14:creationId xmlns:p14="http://schemas.microsoft.com/office/powerpoint/2010/main" val="774460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54</a:t>
              </a:r>
            </a:p>
          </p:txBody>
        </p:sp>
      </p:grpSp>
      <p:pic>
        <p:nvPicPr>
          <p:cNvPr id="10" name="Imagen 9">
            <a:extLst>
              <a:ext uri="{FF2B5EF4-FFF2-40B4-BE49-F238E27FC236}">
                <a16:creationId xmlns:a16="http://schemas.microsoft.com/office/drawing/2014/main" id="{0B71B2C4-F318-3A9F-900F-0B938CE8232E}"/>
              </a:ext>
            </a:extLst>
          </p:cNvPr>
          <p:cNvPicPr>
            <a:picLocks noChangeAspect="1"/>
          </p:cNvPicPr>
          <p:nvPr/>
        </p:nvPicPr>
        <p:blipFill>
          <a:blip r:embed="rId2"/>
          <a:stretch>
            <a:fillRect/>
          </a:stretch>
        </p:blipFill>
        <p:spPr>
          <a:xfrm>
            <a:off x="641413" y="2661168"/>
            <a:ext cx="8066638" cy="3766242"/>
          </a:xfrm>
          <a:prstGeom prst="rect">
            <a:avLst/>
          </a:prstGeom>
        </p:spPr>
      </p:pic>
    </p:spTree>
    <p:extLst>
      <p:ext uri="{BB962C8B-B14F-4D97-AF65-F5344CB8AC3E}">
        <p14:creationId xmlns:p14="http://schemas.microsoft.com/office/powerpoint/2010/main" val="1562145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55</a:t>
              </a:r>
            </a:p>
          </p:txBody>
        </p:sp>
      </p:grpSp>
      <p:pic>
        <p:nvPicPr>
          <p:cNvPr id="4" name="Imagen 3" descr="Interfaz de usuario gráfica, Texto, Aplicación&#10;&#10;Descripción generada automáticamente">
            <a:extLst>
              <a:ext uri="{FF2B5EF4-FFF2-40B4-BE49-F238E27FC236}">
                <a16:creationId xmlns:a16="http://schemas.microsoft.com/office/drawing/2014/main" id="{258BA362-8818-4ADE-07D9-EBF565974E91}"/>
              </a:ext>
            </a:extLst>
          </p:cNvPr>
          <p:cNvPicPr>
            <a:picLocks noChangeAspect="1"/>
          </p:cNvPicPr>
          <p:nvPr/>
        </p:nvPicPr>
        <p:blipFill>
          <a:blip r:embed="rId2"/>
          <a:stretch>
            <a:fillRect/>
          </a:stretch>
        </p:blipFill>
        <p:spPr>
          <a:xfrm>
            <a:off x="1371932" y="2419810"/>
            <a:ext cx="6530509" cy="423186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1347FBD8-DF5C-1A21-402D-5DF5F2FA6148}"/>
              </a:ext>
            </a:extLst>
          </p:cNvPr>
          <p:cNvPicPr>
            <a:picLocks noChangeAspect="1"/>
          </p:cNvPicPr>
          <p:nvPr/>
        </p:nvPicPr>
        <p:blipFill>
          <a:blip r:embed="rId3"/>
          <a:stretch>
            <a:fillRect/>
          </a:stretch>
        </p:blipFill>
        <p:spPr>
          <a:xfrm>
            <a:off x="1426895" y="2419811"/>
            <a:ext cx="6475546" cy="4225592"/>
          </a:xfrm>
          <a:prstGeom prst="rect">
            <a:avLst/>
          </a:prstGeom>
        </p:spPr>
      </p:pic>
    </p:spTree>
    <p:extLst>
      <p:ext uri="{BB962C8B-B14F-4D97-AF65-F5344CB8AC3E}">
        <p14:creationId xmlns:p14="http://schemas.microsoft.com/office/powerpoint/2010/main" val="1308182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56</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8528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57</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9C243FC9-A1BE-61BC-546A-F97191304541}"/>
              </a:ext>
            </a:extLst>
          </p:cNvPr>
          <p:cNvPicPr>
            <a:picLocks noChangeAspect="1"/>
          </p:cNvPicPr>
          <p:nvPr/>
        </p:nvPicPr>
        <p:blipFill>
          <a:blip r:embed="rId3"/>
          <a:stretch>
            <a:fillRect/>
          </a:stretch>
        </p:blipFill>
        <p:spPr>
          <a:xfrm>
            <a:off x="274683" y="2743200"/>
            <a:ext cx="491000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75691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58</a:t>
              </a:r>
            </a:p>
          </p:txBody>
        </p:sp>
      </p:grpSp>
      <p:pic>
        <p:nvPicPr>
          <p:cNvPr id="4" name="Imagen 3" descr="Texto&#10;&#10;Descripción generada automáticamente">
            <a:extLst>
              <a:ext uri="{FF2B5EF4-FFF2-40B4-BE49-F238E27FC236}">
                <a16:creationId xmlns:a16="http://schemas.microsoft.com/office/drawing/2014/main" id="{A5A2C0EC-F44E-69B1-72C0-6BEF8F3B4E6B}"/>
              </a:ext>
            </a:extLst>
          </p:cNvPr>
          <p:cNvPicPr>
            <a:picLocks noChangeAspect="1"/>
          </p:cNvPicPr>
          <p:nvPr/>
        </p:nvPicPr>
        <p:blipFill>
          <a:blip r:embed="rId2"/>
          <a:stretch>
            <a:fillRect/>
          </a:stretch>
        </p:blipFill>
        <p:spPr>
          <a:xfrm>
            <a:off x="1916266" y="2730684"/>
            <a:ext cx="5412600" cy="3869408"/>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86E1B504-BCE6-6CE9-5774-490C057FDC7A}"/>
              </a:ext>
            </a:extLst>
          </p:cNvPr>
          <p:cNvPicPr>
            <a:picLocks noChangeAspect="1"/>
          </p:cNvPicPr>
          <p:nvPr/>
        </p:nvPicPr>
        <p:blipFill>
          <a:blip r:embed="rId3"/>
          <a:stretch>
            <a:fillRect/>
          </a:stretch>
        </p:blipFill>
        <p:spPr>
          <a:xfrm>
            <a:off x="1916265" y="2730684"/>
            <a:ext cx="5412600" cy="3869408"/>
          </a:xfrm>
          <a:prstGeom prst="rect">
            <a:avLst/>
          </a:prstGeom>
        </p:spPr>
      </p:pic>
    </p:spTree>
    <p:extLst>
      <p:ext uri="{BB962C8B-B14F-4D97-AF65-F5344CB8AC3E}">
        <p14:creationId xmlns:p14="http://schemas.microsoft.com/office/powerpoint/2010/main" val="166790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12" name="Grupo 11">
            <a:extLst>
              <a:ext uri="{FF2B5EF4-FFF2-40B4-BE49-F238E27FC236}">
                <a16:creationId xmlns:a16="http://schemas.microsoft.com/office/drawing/2014/main" id="{3E83BF8C-19C7-9720-FAE4-DED2FA8B105F}"/>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96D9AA6-1F36-5157-CFFC-4A90BB5D35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a:t>
              </a:r>
              <a:r>
                <a:rPr lang="es-ES" sz="1100" dirty="0">
                  <a:solidFill>
                    <a:srgbClr val="FFFF00"/>
                  </a:solidFill>
                </a:rPr>
                <a:t>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B44FC325-57E9-9D11-F968-16B0E695AF1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4124239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3.8.5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59</a:t>
              </a:r>
            </a:p>
          </p:txBody>
        </p:sp>
      </p:grpSp>
      <p:pic>
        <p:nvPicPr>
          <p:cNvPr id="4" name="Imagen 3" descr="Interfaz de usuario gráfica, Texto, Aplicación&#10;&#10;Descripción generada automáticamente">
            <a:extLst>
              <a:ext uri="{FF2B5EF4-FFF2-40B4-BE49-F238E27FC236}">
                <a16:creationId xmlns:a16="http://schemas.microsoft.com/office/drawing/2014/main" id="{B06A7025-271B-5303-C17E-AE92C0571D45}"/>
              </a:ext>
            </a:extLst>
          </p:cNvPr>
          <p:cNvPicPr>
            <a:picLocks noChangeAspect="1"/>
          </p:cNvPicPr>
          <p:nvPr/>
        </p:nvPicPr>
        <p:blipFill>
          <a:blip r:embed="rId2"/>
          <a:stretch>
            <a:fillRect/>
          </a:stretch>
        </p:blipFill>
        <p:spPr>
          <a:xfrm>
            <a:off x="4954848" y="698695"/>
            <a:ext cx="3155039" cy="5951537"/>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2217C364-1FE1-2AB4-3BEC-BA9CC3DDCDF9}"/>
              </a:ext>
            </a:extLst>
          </p:cNvPr>
          <p:cNvPicPr>
            <a:picLocks noChangeAspect="1"/>
          </p:cNvPicPr>
          <p:nvPr/>
        </p:nvPicPr>
        <p:blipFill>
          <a:blip r:embed="rId3"/>
          <a:stretch>
            <a:fillRect/>
          </a:stretch>
        </p:blipFill>
        <p:spPr>
          <a:xfrm>
            <a:off x="4954846" y="698694"/>
            <a:ext cx="3155039" cy="5951536"/>
          </a:xfrm>
          <a:prstGeom prst="rect">
            <a:avLst/>
          </a:prstGeom>
        </p:spPr>
      </p:pic>
    </p:spTree>
    <p:extLst>
      <p:ext uri="{BB962C8B-B14F-4D97-AF65-F5344CB8AC3E}">
        <p14:creationId xmlns:p14="http://schemas.microsoft.com/office/powerpoint/2010/main" val="3039652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lnSpcReduction="10000"/>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ES" dirty="0">
                <a:solidFill>
                  <a:schemeClr val="tx1"/>
                </a:solidFill>
              </a:rPr>
              <a:t>La sincronización de hilos es esencial para garantizar un comportamiento correcto y predecible en aplicaciones concurrentes. El desarrollo de un programa que implementa técnicas de sincronización adecuadas puede evitar problemas de concurrencia y mejorar el rendimiento general. Sin embargo, es importante tener en cuenta que la sincronización también puede introducir cierta sobrecarga y complejidad adicional.</a:t>
            </a:r>
            <a:endParaRPr lang="es-MX" dirty="0">
              <a:solidFill>
                <a:schemeClr val="tx1"/>
              </a:solidFill>
            </a:endParaRPr>
          </a:p>
          <a:p>
            <a:r>
              <a:rPr lang="es-MX" dirty="0">
                <a:solidFill>
                  <a:schemeClr val="tx1"/>
                </a:solidFill>
              </a:rPr>
              <a:t>Cuando se utilizan hilos las capacidades de nuestros proyectos aumentan ya que pueden hacer más tareas a la vez.</a:t>
            </a:r>
          </a:p>
          <a:p>
            <a:r>
              <a:rPr lang="es-MX" dirty="0">
                <a:solidFill>
                  <a:schemeClr val="tx1"/>
                </a:solidFill>
              </a:rPr>
              <a:t>Se pueden realizar una especie de semáforos a los hilos cuando se utiliza programación concurrente para que de esta manera se pueda controlar el bloqueo de los hilos cuando uno necesita completar su tarea antes de que otro entre a la misma</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10" name="Grupo 9">
            <a:extLst>
              <a:ext uri="{FF2B5EF4-FFF2-40B4-BE49-F238E27FC236}">
                <a16:creationId xmlns:a16="http://schemas.microsoft.com/office/drawing/2014/main" id="{E2681A70-0CD8-E390-BADD-EB4E4D7789C9}"/>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0F2C9BA1-D953-A6C1-9B58-2C6561DE42C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9DAEE841-4B44-DD7E-E292-8C418A6D333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60</a:t>
              </a:r>
            </a:p>
          </p:txBody>
        </p:sp>
      </p:grpSp>
    </p:spTree>
    <p:extLst>
      <p:ext uri="{BB962C8B-B14F-4D97-AF65-F5344CB8AC3E}">
        <p14:creationId xmlns:p14="http://schemas.microsoft.com/office/powerpoint/2010/main" val="2703950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a:p>
            <a:r>
              <a:rPr lang="es-ES" dirty="0">
                <a:solidFill>
                  <a:schemeClr val="tx1"/>
                </a:solidFill>
              </a:rPr>
              <a:t>Para futuras mejoras del programa, se sugiere considerar técnicas de sincronización más avanzadas, como monitores o semáforos, dependiendo de las necesidades específicas. Además, es recomendable realizar pruebas exhaustivas en diferentes escenarios de carga y evaluar el rendimiento en diferentes configuraciones de hardware.</a:t>
            </a:r>
            <a:endParaRPr lang="es-MX" dirty="0">
              <a:solidFill>
                <a:schemeClr val="tx1"/>
              </a:solidFill>
            </a:endParaRP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6BD52F09-9B4C-CC08-6193-0ECD0EC0A9B7}"/>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99B2D21F-3B19-219D-08C7-889C057D3B5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rgbClr val="FFFF00"/>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3A32DB79-FB93-D12D-01C3-1151485E02B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61</a:t>
              </a:r>
            </a:p>
          </p:txBody>
        </p:sp>
      </p:grpSp>
    </p:spTree>
    <p:extLst>
      <p:ext uri="{BB962C8B-B14F-4D97-AF65-F5344CB8AC3E}">
        <p14:creationId xmlns:p14="http://schemas.microsoft.com/office/powerpoint/2010/main" val="644582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203786470"/>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EC615D58-F214-14E8-7373-79158E8D04C1}"/>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35E41D24-97C3-8D0A-00E1-067C923B50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rgbClr val="FFFF00"/>
                  </a:solidFill>
                </a:rPr>
                <a:t>6	BIBLIOGRAFÍA</a:t>
              </a:r>
            </a:p>
          </p:txBody>
        </p:sp>
        <p:sp>
          <p:nvSpPr>
            <p:cNvPr id="10" name="CuadroTexto 9">
              <a:extLst>
                <a:ext uri="{FF2B5EF4-FFF2-40B4-BE49-F238E27FC236}">
                  <a16:creationId xmlns:a16="http://schemas.microsoft.com/office/drawing/2014/main" id="{C5F04480-BFFD-C917-C7CC-F068BAE5C0C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62</a:t>
              </a:r>
            </a:p>
          </p:txBody>
        </p:sp>
      </p:grpSp>
    </p:spTree>
    <p:extLst>
      <p:ext uri="{BB962C8B-B14F-4D97-AF65-F5344CB8AC3E}">
        <p14:creationId xmlns:p14="http://schemas.microsoft.com/office/powerpoint/2010/main" val="4049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rgbClr val="FFFF00"/>
                  </a:solidFill>
                </a:rPr>
                <a:t>2.4	HILOS</a:t>
              </a:r>
            </a:p>
            <a:p>
              <a:pPr lvl="1">
                <a:lnSpc>
                  <a:spcPct val="90000"/>
                </a:lnSpc>
              </a:pPr>
              <a:r>
                <a:rPr lang="es-ES" sz="1100" dirty="0">
                  <a:solidFill>
                    <a:schemeClr val="bg1"/>
                  </a:solidFill>
                </a:rPr>
                <a:t>2.5   SINCRONIZACIÓN DE HILOS</a:t>
              </a:r>
              <a:endParaRPr lang="es-ES" sz="1100" dirty="0">
                <a:solidFill>
                  <a:srgbClr val="FFFF00"/>
                </a:solidFill>
              </a:endParaRP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Sincronización de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a:bodyPr>
          <a:lstStyle/>
          <a:p>
            <a:pPr marL="305435" indent="-305435">
              <a:spcBef>
                <a:spcPts val="20"/>
              </a:spcBef>
            </a:pPr>
            <a:r>
              <a:rPr lang="es-ES" dirty="0">
                <a:solidFill>
                  <a:schemeClr val="tx1"/>
                </a:solidFill>
              </a:rPr>
              <a:t>La sincronización de hilos es fundamental para garantizar la consistencia y la integridad de los datos compartidos entre hilos. Sin una sincronización adecuada, pueden surgir problemas como la condición de carrera, donde múltiples hilos intentan acceder o modificar un recurso compartido al mismo tiempo, y la inconsistencia de datos, donde los cambios realizados por un hilo no son visibles para otros hilos.</a:t>
            </a:r>
          </a:p>
          <a:p>
            <a:pPr marL="305435" indent="-305435">
              <a:spcBef>
                <a:spcPts val="20"/>
              </a:spcBef>
            </a:pPr>
            <a:endParaRPr lang="es-ES" dirty="0">
              <a:solidFill>
                <a:schemeClr val="tx1"/>
              </a:solidFill>
            </a:endParaRPr>
          </a:p>
          <a:p>
            <a:pPr marL="305435" indent="-305435">
              <a:spcBef>
                <a:spcPts val="20"/>
              </a:spcBef>
            </a:pPr>
            <a:r>
              <a:rPr lang="es-ES" dirty="0">
                <a:solidFill>
                  <a:schemeClr val="tx1"/>
                </a:solidFill>
              </a:rPr>
              <a:t>Existen varias técnicas de sincronización de hilos, como los bloqueos (</a:t>
            </a:r>
            <a:r>
              <a:rPr lang="es-ES" dirty="0" err="1">
                <a:solidFill>
                  <a:schemeClr val="tx1"/>
                </a:solidFill>
              </a:rPr>
              <a:t>locks</a:t>
            </a:r>
            <a:r>
              <a:rPr lang="es-ES" dirty="0">
                <a:solidFill>
                  <a:schemeClr val="tx1"/>
                </a:solidFill>
              </a:rPr>
              <a:t>), semáforos, monitores, entre otros. Estas técnicas permiten establecer secciones críticas, donde solo un hilo puede acceder al recurso compartido a la vez, o sincronizar eventos para garantizar un orden específico de ejecución entre hilos.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rgbClr val="FFFF00"/>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128443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a:solidFill>
                  <a:schemeClr val="tx1"/>
                </a:solidFill>
              </a:rPr>
              <a:t>.</a:t>
            </a:r>
          </a:p>
          <a:p>
            <a:pPr marL="0" indent="0">
              <a:buNone/>
            </a:pPr>
            <a:endParaRPr lang="es-ES">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13" name="Grupo 12">
            <a:extLst>
              <a:ext uri="{FF2B5EF4-FFF2-40B4-BE49-F238E27FC236}">
                <a16:creationId xmlns:a16="http://schemas.microsoft.com/office/drawing/2014/main" id="{5C2C6209-CBD9-4339-6BDA-ABF3CD0096AF}"/>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B6C80E9-979E-0F88-0FBA-CFDE0EB3822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rgbClr val="FFFF00"/>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5789427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2.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830</TotalTime>
  <Words>7528</Words>
  <Application>Microsoft Office PowerPoint</Application>
  <PresentationFormat>Panorámica</PresentationFormat>
  <Paragraphs>1554</Paragraphs>
  <Slides>63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63</vt:i4>
      </vt:variant>
    </vt:vector>
  </HeadingPairs>
  <TitlesOfParts>
    <vt:vector size="67" baseType="lpstr">
      <vt:lpstr>Calibri</vt:lpstr>
      <vt:lpstr>Gill Sans MT</vt:lpstr>
      <vt:lpstr>Wingdings 2</vt:lpstr>
      <vt:lpstr>Dividendo</vt:lpstr>
      <vt:lpstr>Hilos java (173_174_175_176_177_178)</vt:lpstr>
      <vt:lpstr>Presentación de PowerPoint</vt:lpstr>
      <vt:lpstr>1 OBJETIVOS</vt:lpstr>
      <vt:lpstr>2 Marco teórico</vt:lpstr>
      <vt:lpstr>2.2  APACHE NETBEANS.</vt:lpstr>
      <vt:lpstr>2.3 CONCURRENCIA</vt:lpstr>
      <vt:lpstr>2.4  HILOS</vt:lpstr>
      <vt:lpstr>2.5  Sincronización de Hilos</vt:lpstr>
      <vt:lpstr>2.6 HILOS PARALELOS Y CONCURRENTES.</vt:lpstr>
      <vt:lpstr>2.7 TERMINOLOGÍA Y METODOS DE HILOS EN JAVA.</vt:lpstr>
      <vt:lpstr>3 DESARROLLO</vt:lpstr>
      <vt:lpstr>3. 1 CREACIÓN DEL PROYECTO</vt:lpstr>
      <vt:lpstr>Presentación de PowerPoint</vt:lpstr>
      <vt:lpstr>3.2   CREACIÓN DE LOS PAQUETES PARA MVC. </vt:lpstr>
      <vt:lpstr>3.3  VIDEO 173 3.3.1  Creación DE LOS ARCHIVOS Del Modelo</vt:lpstr>
      <vt:lpstr> 3.3.2  CODIFICACIÓN DE LOS ARCHIVOS Del modelo</vt:lpstr>
      <vt:lpstr>3.3.3  CREACIÓN DE LOS ARCHIVOS de la vista</vt:lpstr>
      <vt:lpstr> 3.3.4  CODIFICACIÓN DE LOS ARCHIVOS de la vista</vt:lpstr>
      <vt:lpstr>3.3.4  CODIFICACIÓN DE LOS ARCHIVOS DEL Controlador</vt:lpstr>
      <vt:lpstr> 3.3.4  CODIFICACIÓN DE LOS ARCHIVOS DEL Controlador</vt:lpstr>
      <vt:lpstr>3.4  VIDEO 174 3.4.1  CODIFICACIÓN DE LOS ARCHIVOS DEL MODELO</vt:lpstr>
      <vt:lpstr> 3.4.1  CODIFICACIÓN DE LOS ARCHIVOS Del modelo</vt:lpstr>
      <vt:lpstr>3.4.2  CREACIÓN DE LOS ARCHIVOS de la vista</vt:lpstr>
      <vt:lpstr> 3.4.2  CODIFICACIÓN DE LOS ARCHIVOS de la vista</vt:lpstr>
      <vt:lpstr>3.4.3  CODIFICACIÓN DE LOS ARCHIVOS DEL Controlador</vt:lpstr>
      <vt:lpstr> 3.4.3  CODIFICACIÓN DE LOS ARCHIVOS DEL Controlador</vt:lpstr>
      <vt:lpstr>3.4.4  CODIFICACIÓN DE LOS ARCHIVOS DEL Paquete principal.</vt:lpstr>
      <vt:lpstr>Presentación de PowerPoint</vt:lpstr>
      <vt:lpstr>3.5  VIDEO 175 3.5.1  CODIFICACIÓN DE LOS ARCHIVOS DEL MODELO</vt:lpstr>
      <vt:lpstr> 3.5.1  CODIFICACIÓN DE LOS ARCHIVOS Del modelo</vt:lpstr>
      <vt:lpstr>3.5.2  CREACIÓN DE LOS ARCHIVOS de la vista</vt:lpstr>
      <vt:lpstr> 3.5.2  CODIFICACIÓN DE LOS ARCHIVOS de la vista</vt:lpstr>
      <vt:lpstr>3.5.3  CODIFICACIÓN DE LOS ARCHIVOS DEL Controlador</vt:lpstr>
      <vt:lpstr> 3.5.3  CODIFICACIÓN DE LOS ARCHIVOS DEL Controlador</vt:lpstr>
      <vt:lpstr>3.5.4  CODIFICACIÓN DE LOS ARCHIVOS DEL Paquete principal.</vt:lpstr>
      <vt:lpstr>Presentación de PowerPoint</vt:lpstr>
      <vt:lpstr>3.6  VIDEO 176 3.6.1  CODIFICACIÓN DE LOS ARCHIVOS DEL MODELO</vt:lpstr>
      <vt:lpstr> 3.6.1  CODIFICACIÓN DE LOS ARCHIVOS Del modelo</vt:lpstr>
      <vt:lpstr>3.6.2  CREACIÓN DE LOS ARCHIVOS de la vista</vt:lpstr>
      <vt:lpstr> 3.6.2  CODIFICACIÓN DE LOS ARCHIVOS de la vista</vt:lpstr>
      <vt:lpstr>3.6.3  CODIFICACIÓN DE LOS ARCHIVOS DEL Controlador</vt:lpstr>
      <vt:lpstr> 3.6.3  CODIFICACIÓN DE LOS ARCHIVOS DEL Controlador</vt:lpstr>
      <vt:lpstr>3.6.4  CODIFICACIÓN DE LOS ARCHIVOS DEL Paquete principal.</vt:lpstr>
      <vt:lpstr>Presentación de PowerPoint</vt:lpstr>
      <vt:lpstr>3.7  VIDEO 177 3.7.1  CODIFICACIÓN DE LOS ARCHIVOS DEL MODELO</vt:lpstr>
      <vt:lpstr> 3.7.1  CODIFICACIÓN DE LOS ARCHIVOS Del modelo</vt:lpstr>
      <vt:lpstr>3.7.2  CREACIÓN DE LOS ARCHIVOS de la vista</vt:lpstr>
      <vt:lpstr> 3.7.2  CODIFICACIÓN DE LOS ARCHIVOS de la vista</vt:lpstr>
      <vt:lpstr>3.7.3  CODIFICACIÓN DE LOS ARCHIVOS DEL Controlador</vt:lpstr>
      <vt:lpstr> 3.7.3  CODIFICACIÓN DE LOS ARCHIVOS DEL Controlador</vt:lpstr>
      <vt:lpstr>3.7.4  CODIFICACIÓN DE LOS ARCHIVOS DEL Paquete principal.</vt:lpstr>
      <vt:lpstr>Presentación de PowerPoint</vt:lpstr>
      <vt:lpstr>3.8  VIDEO 178 3.8.1  CODIFICACIÓN DE LOS ARCHIVOS DEL MODELO</vt:lpstr>
      <vt:lpstr> 3.8.1  CODIFICACIÓN DE LOS ARCHIVOS Del modelo</vt:lpstr>
      <vt:lpstr>3.8.2  CREACIÓN DE LOS ARCHIVOS de la vista</vt:lpstr>
      <vt:lpstr> 3.8.2  CODIFICACIÓN DE LOS ARCHIVOS de la vista</vt:lpstr>
      <vt:lpstr>3.8.3  CODIFICACIÓN DE LOS ARCHIVOS DEL Controlador</vt:lpstr>
      <vt:lpstr> 3.8.3  CODIFICACIÓN DE LOS ARCHIVOS DEL Controlador</vt:lpstr>
      <vt:lpstr>3.8.4  CODIFICACIÓN DE LOS ARCHIVOS DEL Paquete principal.</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ADRIAN NATHANIEL MOSQUERA GONZALEZ</cp:lastModifiedBy>
  <cp:revision>19</cp:revision>
  <dcterms:created xsi:type="dcterms:W3CDTF">2020-07-10T23:33:49Z</dcterms:created>
  <dcterms:modified xsi:type="dcterms:W3CDTF">2023-07-12T14:39:55Z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