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5"/>
  </p:notesMasterIdLst>
  <p:sldIdLst>
    <p:sldId id="258" r:id="rId5"/>
    <p:sldId id="259" r:id="rId6"/>
    <p:sldId id="260" r:id="rId7"/>
    <p:sldId id="261" r:id="rId8"/>
    <p:sldId id="303" r:id="rId9"/>
    <p:sldId id="262" r:id="rId10"/>
    <p:sldId id="263" r:id="rId11"/>
    <p:sldId id="304" r:id="rId12"/>
    <p:sldId id="305" r:id="rId13"/>
    <p:sldId id="264" r:id="rId14"/>
    <p:sldId id="265" r:id="rId15"/>
    <p:sldId id="266" r:id="rId16"/>
    <p:sldId id="269" r:id="rId17"/>
    <p:sldId id="283" r:id="rId18"/>
    <p:sldId id="270" r:id="rId19"/>
    <p:sldId id="275" r:id="rId20"/>
    <p:sldId id="290" r:id="rId21"/>
    <p:sldId id="279" r:id="rId22"/>
    <p:sldId id="280" r:id="rId23"/>
    <p:sldId id="281" r:id="rId2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4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a:lnSpc>
              <a:spcPct val="100000"/>
            </a:lnSpc>
          </a:pPr>
          <a:r>
            <a:rPr lang="es-MX" dirty="0"/>
            <a:t>Documentar los detalles técnicos de la implementación del marco de página incluyendo detalles sobre el código utilizado para integrar el marco de página en los formularios de la aplicación web, así como cualquier otra información técnica relevante.</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666750">
            <a:lnSpc>
              <a:spcPct val="100000"/>
            </a:lnSpc>
            <a:spcBef>
              <a:spcPct val="0"/>
            </a:spcBef>
            <a:spcAft>
              <a:spcPct val="35000"/>
            </a:spcAft>
            <a:buNone/>
          </a:pPr>
          <a:r>
            <a:rPr lang="es-MX" sz="1500" kern="1200" dirty="0"/>
            <a:t>Documentar los detalles técnicos de la implementación del marco de página incluyendo detalles sobre el código utilizado para integrar el marco de página en los formularios de la aplicación web, así como cualquier otra información técnica relevante.</a:t>
          </a:r>
          <a:endParaRPr lang="en-US" sz="15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27/07/2023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MARCO DE PÁGINA EN NETBEANS</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a:t>
            </a:r>
            <a:r>
              <a:rPr lang="es-EC" dirty="0">
                <a:solidFill>
                  <a:schemeClr val="bg1"/>
                </a:solidFill>
              </a:rPr>
              <a:t>ADRIÁN MOSQUERA</a:t>
            </a:r>
          </a:p>
          <a:p>
            <a:r>
              <a:rPr lang="es-EC" dirty="0">
                <a:solidFill>
                  <a:schemeClr val="bg1"/>
                </a:solidFill>
              </a:rPr>
              <a:t>                            ANDRÉS PALLANGO</a:t>
            </a:r>
          </a:p>
          <a:p>
            <a:r>
              <a:rPr lang="es-EC" dirty="0">
                <a:solidFill>
                  <a:schemeClr val="bg1"/>
                </a:solidFill>
              </a:rPr>
              <a:t>                            PAÚL SÁNCHEZ</a:t>
            </a: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9877</a:t>
            </a:r>
            <a:endParaRPr lang="es-EC" dirty="0">
              <a:solidFill>
                <a:schemeClr val="bg1"/>
              </a:solidFill>
            </a:endParaRPr>
          </a:p>
          <a:p>
            <a:r>
              <a:rPr lang="es-EC" b="1" dirty="0">
                <a:solidFill>
                  <a:schemeClr val="bg1"/>
                </a:solidFill>
              </a:rPr>
              <a:t>FECHA</a:t>
            </a:r>
            <a:r>
              <a:rPr lang="es-EC" b="1">
                <a:solidFill>
                  <a:schemeClr val="bg1"/>
                </a:solidFill>
              </a:rPr>
              <a:t>: 27</a:t>
            </a:r>
            <a:r>
              <a:rPr lang="es-EC">
                <a:solidFill>
                  <a:schemeClr val="bg1"/>
                </a:solidFill>
              </a:rPr>
              <a:t>/07/2022</a:t>
            </a:r>
            <a:endParaRPr lang="es-EC" dirty="0">
              <a:solidFill>
                <a:schemeClr val="bg1"/>
              </a:solidFill>
            </a:endParaRP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MX" dirty="0"/>
              <a:t>En la presente practica se presentara el desarrollo de un formulario </a:t>
            </a:r>
            <a:r>
              <a:rPr lang="es-MX" dirty="0" err="1"/>
              <a:t>login</a:t>
            </a:r>
            <a:r>
              <a:rPr lang="es-MX" dirty="0"/>
              <a:t> utilizando MVC</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817675" y="6457890"/>
            <a:ext cx="374325" cy="400110"/>
          </a:xfrm>
          <a:prstGeom prst="rect">
            <a:avLst/>
          </a:prstGeom>
          <a:noFill/>
        </p:spPr>
        <p:txBody>
          <a:bodyPr wrap="square" rtlCol="0">
            <a:spAutoFit/>
          </a:bodyPr>
          <a:lstStyle/>
          <a:p>
            <a:r>
              <a:rPr lang="es-EC" sz="2000"/>
              <a:t>9</a:t>
            </a:r>
          </a:p>
        </p:txBody>
      </p:sp>
    </p:spTree>
    <p:extLst>
      <p:ext uri="{BB962C8B-B14F-4D97-AF65-F5344CB8AC3E}">
        <p14:creationId xmlns:p14="http://schemas.microsoft.com/office/powerpoint/2010/main" val="3092708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dirty="0"/>
              <a:t>3. 1	CREACIÓN DE vistas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5"/>
            <a:ext cx="2493439" cy="3780467"/>
          </a:xfrm>
        </p:spPr>
        <p:txBody>
          <a:bodyPr>
            <a:normAutofit fontScale="70000" lnSpcReduction="20000"/>
          </a:bodyPr>
          <a:lstStyle/>
          <a:p>
            <a:r>
              <a:rPr lang="es-MX" dirty="0">
                <a:solidFill>
                  <a:schemeClr val="tx1"/>
                </a:solidFill>
              </a:rPr>
              <a:t>Como se indicó anteriormente, se está trabajando sobre la base del trabajo previo sobre el </a:t>
            </a:r>
            <a:r>
              <a:rPr lang="es-MX" dirty="0" err="1">
                <a:solidFill>
                  <a:schemeClr val="tx1"/>
                </a:solidFill>
              </a:rPr>
              <a:t>Login</a:t>
            </a:r>
            <a:r>
              <a:rPr lang="es-MX" dirty="0">
                <a:solidFill>
                  <a:schemeClr val="tx1"/>
                </a:solidFill>
              </a:rPr>
              <a:t> y CRUDS por lo que será necesario hacer una actualización a los 3 archivos correspondientes a la vista de Personal, específicamente el archivo </a:t>
            </a:r>
            <a:r>
              <a:rPr lang="es-MX" dirty="0" err="1">
                <a:solidFill>
                  <a:schemeClr val="tx1"/>
                </a:solidFill>
              </a:rPr>
              <a:t>Create.xhtml</a:t>
            </a:r>
            <a:r>
              <a:rPr lang="es-MX" dirty="0">
                <a:solidFill>
                  <a:schemeClr val="tx1"/>
                </a:solidFill>
              </a:rPr>
              <a:t>, </a:t>
            </a:r>
            <a:r>
              <a:rPr lang="es-MX" dirty="0" err="1">
                <a:solidFill>
                  <a:schemeClr val="tx1"/>
                </a:solidFill>
              </a:rPr>
              <a:t>Edit.xhtml</a:t>
            </a:r>
            <a:r>
              <a:rPr lang="es-MX" dirty="0">
                <a:solidFill>
                  <a:schemeClr val="tx1"/>
                </a:solidFill>
              </a:rPr>
              <a:t> y </a:t>
            </a:r>
            <a:r>
              <a:rPr lang="es-MX" dirty="0" err="1">
                <a:solidFill>
                  <a:schemeClr val="tx1"/>
                </a:solidFill>
              </a:rPr>
              <a:t>View.xhtml</a:t>
            </a:r>
            <a:r>
              <a:rPr lang="es-MX" dirty="0">
                <a:solidFill>
                  <a:schemeClr val="tx1"/>
                </a:solidFill>
              </a:rPr>
              <a:t>, pero esta vez añadiendo las </a:t>
            </a:r>
            <a:r>
              <a:rPr lang="es-MX" dirty="0" err="1">
                <a:solidFill>
                  <a:schemeClr val="tx1"/>
                </a:solidFill>
              </a:rPr>
              <a:t>etiqueras</a:t>
            </a:r>
            <a:r>
              <a:rPr lang="es-MX" dirty="0">
                <a:solidFill>
                  <a:schemeClr val="tx1"/>
                </a:solidFill>
              </a:rPr>
              <a:t> &lt;</a:t>
            </a:r>
            <a:r>
              <a:rPr lang="es-MX" dirty="0" err="1">
                <a:solidFill>
                  <a:schemeClr val="tx1"/>
                </a:solidFill>
              </a:rPr>
              <a:t>p:tabView</a:t>
            </a:r>
            <a:r>
              <a:rPr lang="es-MX" dirty="0">
                <a:solidFill>
                  <a:schemeClr val="tx1"/>
                </a:solidFill>
              </a:rPr>
              <a:t>&gt; para poder integrar al proyecto marcos de página.</a:t>
            </a:r>
          </a:p>
          <a:p>
            <a:r>
              <a:rPr lang="es-MX" dirty="0">
                <a:solidFill>
                  <a:schemeClr val="tx1"/>
                </a:solidFill>
              </a:rPr>
              <a:t>El primer paso será localizar los archivos, los cuales se encuentran en la carpeta </a:t>
            </a:r>
            <a:r>
              <a:rPr lang="es-MX" dirty="0" err="1">
                <a:solidFill>
                  <a:schemeClr val="tx1"/>
                </a:solidFill>
              </a:rPr>
              <a:t>peempEmple</a:t>
            </a:r>
            <a:r>
              <a:rPr lang="es-MX" dirty="0">
                <a:solidFill>
                  <a:schemeClr val="tx1"/>
                </a:solidFill>
              </a:rPr>
              <a:t> dentro de Web Pages.</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8" name="Marcador de contenido 2">
            <a:extLst>
              <a:ext uri="{FF2B5EF4-FFF2-40B4-BE49-F238E27FC236}">
                <a16:creationId xmlns:a16="http://schemas.microsoft.com/office/drawing/2014/main" id="{36DE66C5-CBD2-E2FA-295D-D626ADEBF4D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lvl="1">
              <a:lnSpc>
                <a:spcPct val="90000"/>
              </a:lnSpc>
            </a:pPr>
            <a:r>
              <a:rPr lang="es-ES" sz="1200" dirty="0">
                <a:solidFill>
                  <a:schemeClr val="bg1"/>
                </a:solidFill>
              </a:rPr>
              <a:t>2.7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 VISTAS</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0" name="CuadroTexto 9">
            <a:extLst>
              <a:ext uri="{FF2B5EF4-FFF2-40B4-BE49-F238E27FC236}">
                <a16:creationId xmlns:a16="http://schemas.microsoft.com/office/drawing/2014/main" id="{06713F1B-8AD1-5843-C435-C0174C28889E}"/>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10</a:t>
            </a:r>
          </a:p>
        </p:txBody>
      </p:sp>
      <p:pic>
        <p:nvPicPr>
          <p:cNvPr id="5" name="Imagen 4" descr="Interfaz de usuario gráfica, Texto, Aplicación&#10;&#10;Descripción generada automáticamente">
            <a:extLst>
              <a:ext uri="{FF2B5EF4-FFF2-40B4-BE49-F238E27FC236}">
                <a16:creationId xmlns:a16="http://schemas.microsoft.com/office/drawing/2014/main" id="{F0C3BC5A-E65C-2100-351A-34E517D9DE57}"/>
              </a:ext>
            </a:extLst>
          </p:cNvPr>
          <p:cNvPicPr>
            <a:picLocks noChangeAspect="1"/>
          </p:cNvPicPr>
          <p:nvPr/>
        </p:nvPicPr>
        <p:blipFill>
          <a:blip r:embed="rId2"/>
          <a:stretch>
            <a:fillRect/>
          </a:stretch>
        </p:blipFill>
        <p:spPr>
          <a:xfrm>
            <a:off x="3712120" y="2912309"/>
            <a:ext cx="4767759" cy="242857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702569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fontScale="92500" lnSpcReduction="20000"/>
          </a:bodyPr>
          <a:lstStyle/>
          <a:p>
            <a:r>
              <a:rPr lang="es-MX" dirty="0">
                <a:solidFill>
                  <a:schemeClr val="bg1"/>
                </a:solidFill>
              </a:rPr>
              <a:t>Una vez localizados y abiertos los archivos se procede a crear una nueva documentación añadiendo los marcos de página. Se dividirá y organizará la información en 3 pestañas, Información Personal, Información de Contacto e Información Laboral. Este cambio e implementación de marcos de página se incluirá en los 3 archivos de la vista referidos anteriormente. </a:t>
            </a:r>
          </a:p>
          <a:p>
            <a:r>
              <a:rPr lang="es-MX" dirty="0">
                <a:solidFill>
                  <a:schemeClr val="bg1"/>
                </a:solidFill>
              </a:rPr>
              <a:t>Dentro del mismo lo que se debe hacer es crear un &lt;</a:t>
            </a:r>
            <a:r>
              <a:rPr lang="es-MX" dirty="0" err="1">
                <a:solidFill>
                  <a:schemeClr val="bg1"/>
                </a:solidFill>
              </a:rPr>
              <a:t>h:panelGrid</a:t>
            </a:r>
            <a:r>
              <a:rPr lang="es-MX" dirty="0">
                <a:solidFill>
                  <a:schemeClr val="bg1"/>
                </a:solidFill>
              </a:rPr>
              <a:t> donde irán los </a:t>
            </a:r>
            <a:r>
              <a:rPr lang="es-MX" dirty="0" err="1">
                <a:solidFill>
                  <a:schemeClr val="bg1"/>
                </a:solidFill>
              </a:rPr>
              <a:t>TabView</a:t>
            </a:r>
            <a:r>
              <a:rPr lang="es-MX" dirty="0">
                <a:solidFill>
                  <a:schemeClr val="bg1"/>
                </a:solidFill>
              </a:rPr>
              <a:t> ubicados, paso siguiente se coloca la etiqueta de &lt;</a:t>
            </a:r>
            <a:r>
              <a:rPr lang="es-MX" dirty="0" err="1">
                <a:solidFill>
                  <a:schemeClr val="bg1"/>
                </a:solidFill>
              </a:rPr>
              <a:t>p:tabView</a:t>
            </a:r>
            <a:r>
              <a:rPr lang="es-MX" dirty="0">
                <a:solidFill>
                  <a:schemeClr val="bg1"/>
                </a:solidFill>
              </a:rPr>
              <a:t>&gt;. Dentro de esta ya se podrá usar &lt;</a:t>
            </a:r>
            <a:r>
              <a:rPr lang="es-MX" dirty="0" err="1">
                <a:solidFill>
                  <a:schemeClr val="bg1"/>
                </a:solidFill>
              </a:rPr>
              <a:t>p:tab</a:t>
            </a:r>
            <a:r>
              <a:rPr lang="es-MX" dirty="0">
                <a:solidFill>
                  <a:schemeClr val="bg1"/>
                </a:solidFill>
              </a:rPr>
              <a:t> </a:t>
            </a:r>
            <a:r>
              <a:rPr lang="es-MX" dirty="0" err="1">
                <a:solidFill>
                  <a:schemeClr val="bg1"/>
                </a:solidFill>
              </a:rPr>
              <a:t>title</a:t>
            </a:r>
            <a:r>
              <a:rPr lang="es-MX" dirty="0">
                <a:solidFill>
                  <a:schemeClr val="bg1"/>
                </a:solidFill>
              </a:rPr>
              <a:t>=" "&gt; segmentando lo que se coloca en cada una.  Siendo entonces los archivos editados quedando de la siguiente manera.</a:t>
            </a:r>
          </a:p>
        </p:txBody>
      </p:sp>
      <p:sp>
        <p:nvSpPr>
          <p:cNvPr id="22" name="Marcador de contenido 2">
            <a:extLst>
              <a:ext uri="{FF2B5EF4-FFF2-40B4-BE49-F238E27FC236}">
                <a16:creationId xmlns:a16="http://schemas.microsoft.com/office/drawing/2014/main" id="{E3387597-C401-4C09-9BFA-F7AF8B220BA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b="1">
                <a:solidFill>
                  <a:srgbClr val="FFFF00"/>
                </a:solidFill>
              </a:rPr>
              <a:t>3.1	TAG IF</a:t>
            </a:r>
          </a:p>
          <a:p>
            <a:pPr lvl="2">
              <a:lnSpc>
                <a:spcPct val="90000"/>
              </a:lnSpc>
            </a:pPr>
            <a:r>
              <a:rPr lang="es-ES" sz="1200" b="1">
                <a:solidFill>
                  <a:srgbClr val="FFFF00"/>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4" name="Marcador de contenido 2">
            <a:extLst>
              <a:ext uri="{FF2B5EF4-FFF2-40B4-BE49-F238E27FC236}">
                <a16:creationId xmlns:a16="http://schemas.microsoft.com/office/drawing/2014/main" id="{11EE7F48-90F7-D238-131B-36F1B6877F93}"/>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rgbClr val="FFFF00"/>
                </a:solidFill>
              </a:rPr>
              <a:t>3.1	</a:t>
            </a:r>
            <a:r>
              <a:rPr lang="es-MX" sz="1200" dirty="0">
                <a:solidFill>
                  <a:srgbClr val="FFFF00"/>
                </a:solidFill>
              </a:rPr>
              <a:t>CREACIÓN DE VISTAS</a:t>
            </a:r>
            <a:endParaRPr lang="es-ES" sz="1200" dirty="0">
              <a:solidFill>
                <a:srgbClr val="FFFF00"/>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pic>
        <p:nvPicPr>
          <p:cNvPr id="2" name="Imagen 1" descr="Texto&#10;&#10;Descripción generada automáticamente">
            <a:extLst>
              <a:ext uri="{FF2B5EF4-FFF2-40B4-BE49-F238E27FC236}">
                <a16:creationId xmlns:a16="http://schemas.microsoft.com/office/drawing/2014/main" id="{A10249C7-BF2E-D288-6D66-8463F9711C1B}"/>
              </a:ext>
            </a:extLst>
          </p:cNvPr>
          <p:cNvPicPr>
            <a:picLocks noChangeAspect="1"/>
          </p:cNvPicPr>
          <p:nvPr/>
        </p:nvPicPr>
        <p:blipFill>
          <a:blip r:embed="rId2"/>
          <a:stretch>
            <a:fillRect/>
          </a:stretch>
        </p:blipFill>
        <p:spPr>
          <a:xfrm>
            <a:off x="4354679" y="353855"/>
            <a:ext cx="3161197" cy="1870327"/>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descr="Texto&#10;&#10;Descripción generada automáticamente">
            <a:extLst>
              <a:ext uri="{FF2B5EF4-FFF2-40B4-BE49-F238E27FC236}">
                <a16:creationId xmlns:a16="http://schemas.microsoft.com/office/drawing/2014/main" id="{56DCD77E-2C77-A0A9-84DB-7E5F1C7F93DD}"/>
              </a:ext>
            </a:extLst>
          </p:cNvPr>
          <p:cNvPicPr>
            <a:picLocks noChangeAspect="1"/>
          </p:cNvPicPr>
          <p:nvPr/>
        </p:nvPicPr>
        <p:blipFill>
          <a:blip r:embed="rId3"/>
          <a:stretch>
            <a:fillRect/>
          </a:stretch>
        </p:blipFill>
        <p:spPr>
          <a:xfrm>
            <a:off x="5545050" y="2507170"/>
            <a:ext cx="3433500" cy="2091788"/>
          </a:xfrm>
          <a:prstGeom prst="rect">
            <a:avLst/>
          </a:prstGeom>
          <a:ln w="88900" cap="sq" cmpd="thickThin">
            <a:solidFill>
              <a:srgbClr val="000000"/>
            </a:solidFill>
            <a:prstDash val="solid"/>
            <a:miter lim="800000"/>
          </a:ln>
          <a:effectLst>
            <a:innerShdw blurRad="76200">
              <a:srgbClr val="000000"/>
            </a:innerShdw>
          </a:effectLst>
        </p:spPr>
      </p:pic>
      <p:pic>
        <p:nvPicPr>
          <p:cNvPr id="7" name="Imagen 6" descr="Interfaz de usuario gráfica, Texto, Aplicación&#10;&#10;Descripción generada automáticamente">
            <a:extLst>
              <a:ext uri="{FF2B5EF4-FFF2-40B4-BE49-F238E27FC236}">
                <a16:creationId xmlns:a16="http://schemas.microsoft.com/office/drawing/2014/main" id="{B27EEC31-E273-0520-B251-EFC0E3CB97EA}"/>
              </a:ext>
            </a:extLst>
          </p:cNvPr>
          <p:cNvPicPr>
            <a:picLocks noChangeAspect="1"/>
          </p:cNvPicPr>
          <p:nvPr/>
        </p:nvPicPr>
        <p:blipFill>
          <a:blip r:embed="rId4"/>
          <a:stretch>
            <a:fillRect/>
          </a:stretch>
        </p:blipFill>
        <p:spPr>
          <a:xfrm>
            <a:off x="4354868" y="4881946"/>
            <a:ext cx="3074634" cy="185746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3.2		</a:t>
            </a:r>
            <a:r>
              <a:rPr lang="es-EC" dirty="0"/>
              <a:t> </a:t>
            </a:r>
            <a:r>
              <a:rPr lang="es-MX" dirty="0"/>
              <a:t>CREACIÓN DE MODELOS DEL PROYECTO</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821500"/>
            <a:ext cx="8814608" cy="1649824"/>
          </a:xfrm>
        </p:spPr>
        <p:txBody>
          <a:bodyPr>
            <a:normAutofit fontScale="85000" lnSpcReduction="10000"/>
          </a:bodyPr>
          <a:lstStyle/>
          <a:p>
            <a:r>
              <a:rPr lang="es-MX" dirty="0">
                <a:solidFill>
                  <a:schemeClr val="tx1"/>
                </a:solidFill>
              </a:rPr>
              <a:t>Para poder desplegar la información del personal se necesita hacer uso del modelo que trae la información de la base de datos, sin embargo, el que se creó anteriormente en el documento de </a:t>
            </a:r>
            <a:r>
              <a:rPr lang="es-MX" dirty="0" err="1">
                <a:solidFill>
                  <a:schemeClr val="tx1"/>
                </a:solidFill>
              </a:rPr>
              <a:t>Login</a:t>
            </a:r>
            <a:r>
              <a:rPr lang="es-MX" dirty="0">
                <a:solidFill>
                  <a:schemeClr val="tx1"/>
                </a:solidFill>
              </a:rPr>
              <a:t> es muy básico y no permite obtener toda la información deseada de forma personalizada, es por ello por lo que se necesitan nuevos métodos, consultas, </a:t>
            </a:r>
            <a:r>
              <a:rPr lang="es-MX" dirty="0" err="1">
                <a:solidFill>
                  <a:schemeClr val="tx1"/>
                </a:solidFill>
              </a:rPr>
              <a:t>querys</a:t>
            </a:r>
            <a:r>
              <a:rPr lang="es-MX" dirty="0">
                <a:solidFill>
                  <a:schemeClr val="tx1"/>
                </a:solidFill>
              </a:rPr>
              <a:t> y estructuras para poder utilizarlas en el controlador.</a:t>
            </a:r>
          </a:p>
          <a:p>
            <a:r>
              <a:rPr lang="es-MX" dirty="0">
                <a:solidFill>
                  <a:schemeClr val="tx1"/>
                </a:solidFill>
              </a:rPr>
              <a:t> Para codificar los nuevos métodos se deben modificar dos archivos. El primero se encuentra en la carpeta </a:t>
            </a:r>
            <a:r>
              <a:rPr lang="es-MX" dirty="0" err="1">
                <a:solidFill>
                  <a:schemeClr val="tx1"/>
                </a:solidFill>
              </a:rPr>
              <a:t>ec.edu.monster.modelo</a:t>
            </a:r>
            <a:r>
              <a:rPr lang="es-MX" dirty="0">
                <a:solidFill>
                  <a:schemeClr val="tx1"/>
                </a:solidFill>
              </a:rPr>
              <a:t> y el archivo a modificar se llama PeempEmple.java</a:t>
            </a:r>
          </a:p>
        </p:txBody>
      </p:sp>
      <p:sp>
        <p:nvSpPr>
          <p:cNvPr id="7" name="Marcador de contenido 2">
            <a:extLst>
              <a:ext uri="{FF2B5EF4-FFF2-40B4-BE49-F238E27FC236}">
                <a16:creationId xmlns:a16="http://schemas.microsoft.com/office/drawing/2014/main" id="{4155874E-4C94-451C-83AC-B5E237E6978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5" name="Marcador de contenido 2">
            <a:extLst>
              <a:ext uri="{FF2B5EF4-FFF2-40B4-BE49-F238E27FC236}">
                <a16:creationId xmlns:a16="http://schemas.microsoft.com/office/drawing/2014/main" id="{B4E01398-164D-2FF4-0763-0ACAD62800B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pic>
        <p:nvPicPr>
          <p:cNvPr id="4" name="Imagen 3" descr="Interfaz de usuario gráfica, Texto, Aplicación&#10;&#10;Descripción generada automáticamente">
            <a:extLst>
              <a:ext uri="{FF2B5EF4-FFF2-40B4-BE49-F238E27FC236}">
                <a16:creationId xmlns:a16="http://schemas.microsoft.com/office/drawing/2014/main" id="{06163DFE-7C9C-301C-E51D-DFBD20CFF1FB}"/>
              </a:ext>
            </a:extLst>
          </p:cNvPr>
          <p:cNvPicPr>
            <a:picLocks noChangeAspect="1"/>
          </p:cNvPicPr>
          <p:nvPr/>
        </p:nvPicPr>
        <p:blipFill>
          <a:blip r:embed="rId2"/>
          <a:stretch>
            <a:fillRect/>
          </a:stretch>
        </p:blipFill>
        <p:spPr>
          <a:xfrm>
            <a:off x="2731122" y="3877810"/>
            <a:ext cx="3957880" cy="212945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75125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Se abre el archivo y se puede colocar los nuevos métodos en el mismo</a:t>
            </a:r>
            <a:endParaRPr lang="es-ES" dirty="0">
              <a:solidFill>
                <a:schemeClr val="bg1"/>
              </a:solidFill>
            </a:endParaRPr>
          </a:p>
        </p:txBody>
      </p:sp>
      <p:sp>
        <p:nvSpPr>
          <p:cNvPr id="7" name="Marcador de contenido 2">
            <a:extLst>
              <a:ext uri="{FF2B5EF4-FFF2-40B4-BE49-F238E27FC236}">
                <a16:creationId xmlns:a16="http://schemas.microsoft.com/office/drawing/2014/main" id="{FEC3FA56-9F59-4B43-A60F-D4B7F6F56012}"/>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i="0" u="none" strike="noStrike" kern="1200" cap="none" spc="0" normalizeH="0" baseline="0" noProof="0">
                <a:ln>
                  <a:noFill/>
                </a:ln>
                <a:solidFill>
                  <a:schemeClr val="bg1"/>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9" name="CuadroTexto 8">
            <a:extLst>
              <a:ext uri="{FF2B5EF4-FFF2-40B4-BE49-F238E27FC236}">
                <a16:creationId xmlns:a16="http://schemas.microsoft.com/office/drawing/2014/main" id="{9836814A-2692-4C8A-B2AA-29A3234D860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15</a:t>
            </a:r>
          </a:p>
        </p:txBody>
      </p:sp>
      <p:sp>
        <p:nvSpPr>
          <p:cNvPr id="4" name="Marcador de contenido 2">
            <a:extLst>
              <a:ext uri="{FF2B5EF4-FFF2-40B4-BE49-F238E27FC236}">
                <a16:creationId xmlns:a16="http://schemas.microsoft.com/office/drawing/2014/main" id="{23BBB6B6-1BB5-7E14-A428-087A8EB50D64}"/>
              </a:ext>
            </a:extLst>
          </p:cNvPr>
          <p:cNvSpPr txBox="1">
            <a:spLocks/>
          </p:cNvSpPr>
          <p:nvPr/>
        </p:nvSpPr>
        <p:spPr>
          <a:xfrm>
            <a:off x="9130872"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rgbClr val="FFFF00"/>
                </a:solidFill>
              </a:rPr>
              <a:t>3.2	</a:t>
            </a:r>
            <a:r>
              <a:rPr lang="es-MX" sz="1200" dirty="0">
                <a:solidFill>
                  <a:srgbClr val="FFFF00"/>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5" name="CuadroTexto 4">
            <a:extLst>
              <a:ext uri="{FF2B5EF4-FFF2-40B4-BE49-F238E27FC236}">
                <a16:creationId xmlns:a16="http://schemas.microsoft.com/office/drawing/2014/main" id="{10D0B9F1-49C2-0CD1-68E9-77AB5AEF55A2}"/>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17</a:t>
            </a:r>
          </a:p>
        </p:txBody>
      </p:sp>
      <p:pic>
        <p:nvPicPr>
          <p:cNvPr id="2" name="Imagen 1">
            <a:extLst>
              <a:ext uri="{FF2B5EF4-FFF2-40B4-BE49-F238E27FC236}">
                <a16:creationId xmlns:a16="http://schemas.microsoft.com/office/drawing/2014/main" id="{C07B98D0-F235-A755-E2B8-C1D06CF66174}"/>
              </a:ext>
            </a:extLst>
          </p:cNvPr>
          <p:cNvPicPr>
            <a:picLocks noChangeAspect="1"/>
          </p:cNvPicPr>
          <p:nvPr/>
        </p:nvPicPr>
        <p:blipFill>
          <a:blip r:embed="rId2"/>
          <a:stretch>
            <a:fillRect/>
          </a:stretch>
        </p:blipFill>
        <p:spPr>
          <a:xfrm>
            <a:off x="315567" y="2163273"/>
            <a:ext cx="4499501" cy="2531454"/>
          </a:xfrm>
          <a:prstGeom prst="rect">
            <a:avLst/>
          </a:prstGeom>
          <a:ln w="88900" cap="sq" cmpd="thickThin">
            <a:solidFill>
              <a:srgbClr val="000000"/>
            </a:solidFill>
            <a:prstDash val="solid"/>
            <a:miter lim="800000"/>
          </a:ln>
          <a:effectLst>
            <a:innerShdw blurRad="76200">
              <a:srgbClr val="000000"/>
            </a:innerShdw>
          </a:effectLst>
        </p:spPr>
      </p:pic>
      <p:pic>
        <p:nvPicPr>
          <p:cNvPr id="3" name="Imagen 2" descr="Texto&#10;&#10;Descripción generada automáticamente">
            <a:extLst>
              <a:ext uri="{FF2B5EF4-FFF2-40B4-BE49-F238E27FC236}">
                <a16:creationId xmlns:a16="http://schemas.microsoft.com/office/drawing/2014/main" id="{8D1176B2-3CEB-0B7E-DC72-603F014B2820}"/>
              </a:ext>
            </a:extLst>
          </p:cNvPr>
          <p:cNvPicPr>
            <a:picLocks noChangeAspect="1"/>
          </p:cNvPicPr>
          <p:nvPr/>
        </p:nvPicPr>
        <p:blipFill>
          <a:blip r:embed="rId3"/>
          <a:stretch>
            <a:fillRect/>
          </a:stretch>
        </p:blipFill>
        <p:spPr>
          <a:xfrm>
            <a:off x="3817832" y="3999112"/>
            <a:ext cx="4967353" cy="274829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45722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fontScale="90000"/>
          </a:bodyPr>
          <a:lstStyle/>
          <a:p>
            <a:br>
              <a:rPr lang="es-ES" dirty="0"/>
            </a:br>
            <a:r>
              <a:rPr lang="es-ES" dirty="0"/>
              <a:t>3.3 	</a:t>
            </a:r>
            <a:r>
              <a:rPr lang="es-MX" dirty="0"/>
              <a:t>CREACIÓN DE CONTROLADORES DEL</a:t>
            </a:r>
            <a:br>
              <a:rPr lang="es-MX" dirty="0"/>
            </a:br>
            <a:r>
              <a:rPr lang="es-MX" dirty="0"/>
              <a:t>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2493439" cy="4246913"/>
          </a:xfrm>
        </p:spPr>
        <p:txBody>
          <a:bodyPr>
            <a:normAutofit fontScale="92500" lnSpcReduction="10000"/>
          </a:bodyPr>
          <a:lstStyle/>
          <a:p>
            <a:r>
              <a:rPr lang="es-MX" dirty="0">
                <a:solidFill>
                  <a:schemeClr val="tx1"/>
                </a:solidFill>
              </a:rPr>
              <a:t>De clic izquierdo sobre la carpeta </a:t>
            </a:r>
            <a:r>
              <a:rPr lang="es-MX" dirty="0" err="1">
                <a:solidFill>
                  <a:schemeClr val="tx1"/>
                </a:solidFill>
              </a:rPr>
              <a:t>ec.edu.monster.controlador</a:t>
            </a:r>
            <a:r>
              <a:rPr lang="es-MX" dirty="0">
                <a:solidFill>
                  <a:schemeClr val="tx1"/>
                </a:solidFill>
              </a:rPr>
              <a:t> y escoja el archivo bajo el nombre PeempEmpleController.java</a:t>
            </a:r>
          </a:p>
          <a:p>
            <a:r>
              <a:rPr lang="es-MX" dirty="0">
                <a:solidFill>
                  <a:schemeClr val="tx1"/>
                </a:solidFill>
              </a:rPr>
              <a:t>Se procede a colocar la siguiente codificación para utilizar los métodos del modelo y mandarlos a las vistas para organizar la información con marcos de página.</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b="1">
                <a:solidFill>
                  <a:srgbClr val="FFFF00"/>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b="1">
                <a:solidFill>
                  <a:srgbClr val="FFFF00"/>
                </a:solidFill>
              </a:rPr>
              <a:t>3.2	TAG CHOOSE</a:t>
            </a:r>
          </a:p>
          <a:p>
            <a:pPr lvl="2">
              <a:lnSpc>
                <a:spcPct val="90000"/>
              </a:lnSpc>
            </a:pPr>
            <a:r>
              <a:rPr lang="es-ES" sz="1200" b="1">
                <a:solidFill>
                  <a:srgbClr val="FFFF00"/>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D0442B11-3B8E-41BD-9A02-0064F4503CB2}"/>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17</a:t>
            </a:r>
          </a:p>
        </p:txBody>
      </p:sp>
      <p:sp>
        <p:nvSpPr>
          <p:cNvPr id="8" name="Marcador de contenido 2">
            <a:extLst>
              <a:ext uri="{FF2B5EF4-FFF2-40B4-BE49-F238E27FC236}">
                <a16:creationId xmlns:a16="http://schemas.microsoft.com/office/drawing/2014/main" id="{5E37D57D-17C9-8CF8-3BD7-1370309DFB95}"/>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rgbClr val="FFFF00"/>
                </a:solidFill>
              </a:rPr>
              <a:t>3.3  </a:t>
            </a:r>
            <a:r>
              <a:rPr lang="es-MX" sz="1200" dirty="0">
                <a:solidFill>
                  <a:srgbClr val="FFFF00"/>
                </a:solidFill>
              </a:rPr>
              <a:t>CREACIÓN DE CONTROLADORES DEL PROYECTO</a:t>
            </a:r>
            <a:endParaRPr lang="es-EC" sz="1200" dirty="0">
              <a:solidFill>
                <a:srgbClr val="FFFF00"/>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3E07DEDB-AC23-25C5-FE3F-CE46DDA48BB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18</a:t>
            </a:r>
          </a:p>
        </p:txBody>
      </p:sp>
      <p:pic>
        <p:nvPicPr>
          <p:cNvPr id="5" name="Imagen 4" descr="Interfaz de usuario gráfica, Texto, Aplicación&#10;&#10;Descripción generada automáticamente">
            <a:extLst>
              <a:ext uri="{FF2B5EF4-FFF2-40B4-BE49-F238E27FC236}">
                <a16:creationId xmlns:a16="http://schemas.microsoft.com/office/drawing/2014/main" id="{5F9B6497-5544-14D4-12B1-BF3B80792C7A}"/>
              </a:ext>
            </a:extLst>
          </p:cNvPr>
          <p:cNvPicPr>
            <a:picLocks noChangeAspect="1"/>
          </p:cNvPicPr>
          <p:nvPr/>
        </p:nvPicPr>
        <p:blipFill>
          <a:blip r:embed="rId2"/>
          <a:stretch>
            <a:fillRect/>
          </a:stretch>
        </p:blipFill>
        <p:spPr>
          <a:xfrm>
            <a:off x="4634756" y="1916332"/>
            <a:ext cx="2738317" cy="1512668"/>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descr="Interfaz de usuario gráfica, Texto&#10;&#10;Descripción generada automáticamente">
            <a:extLst>
              <a:ext uri="{FF2B5EF4-FFF2-40B4-BE49-F238E27FC236}">
                <a16:creationId xmlns:a16="http://schemas.microsoft.com/office/drawing/2014/main" id="{CA024171-29A8-95EA-68C7-50A38EA278F5}"/>
              </a:ext>
            </a:extLst>
          </p:cNvPr>
          <p:cNvPicPr>
            <a:picLocks noChangeAspect="1"/>
          </p:cNvPicPr>
          <p:nvPr/>
        </p:nvPicPr>
        <p:blipFill>
          <a:blip r:embed="rId3"/>
          <a:stretch>
            <a:fillRect/>
          </a:stretch>
        </p:blipFill>
        <p:spPr>
          <a:xfrm>
            <a:off x="3576637" y="3650555"/>
            <a:ext cx="5038725" cy="280733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19264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MX" dirty="0"/>
              <a:t>3.4	EJECUCIÓN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22031" y="2180496"/>
            <a:ext cx="3103489" cy="3975347"/>
          </a:xfrm>
        </p:spPr>
        <p:txBody>
          <a:bodyPr>
            <a:normAutofit/>
          </a:bodyPr>
          <a:lstStyle/>
          <a:p>
            <a:r>
              <a:rPr lang="es-MX" dirty="0">
                <a:solidFill>
                  <a:schemeClr val="tx1"/>
                </a:solidFill>
              </a:rPr>
              <a:t>Acceder a empleado para ver la lista de empleados</a:t>
            </a:r>
            <a:endParaRPr lang="es-ES" dirty="0">
              <a:solidFill>
                <a:schemeClr val="tx1"/>
              </a:solidFill>
            </a:endParaRP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48E89DC6-8F33-4E38-9742-D3603E3B85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23</a:t>
            </a:r>
          </a:p>
        </p:txBody>
      </p:sp>
      <p:sp>
        <p:nvSpPr>
          <p:cNvPr id="7" name="Marcador de contenido 2">
            <a:extLst>
              <a:ext uri="{FF2B5EF4-FFF2-40B4-BE49-F238E27FC236}">
                <a16:creationId xmlns:a16="http://schemas.microsoft.com/office/drawing/2014/main" id="{5A20CE7B-39CF-B89A-E5E3-A84E5D3F56AD}"/>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rgbClr val="FFFF00"/>
                </a:solidFill>
              </a:rPr>
              <a:t>3.4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9" name="CuadroTexto 8">
            <a:extLst>
              <a:ext uri="{FF2B5EF4-FFF2-40B4-BE49-F238E27FC236}">
                <a16:creationId xmlns:a16="http://schemas.microsoft.com/office/drawing/2014/main" id="{9C8D27C4-30FF-9AF4-191B-5A141B14E977}"/>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20</a:t>
            </a:r>
          </a:p>
        </p:txBody>
      </p:sp>
      <p:pic>
        <p:nvPicPr>
          <p:cNvPr id="5" name="Imagen 4" descr="Interfaz de usuario gráfica&#10;&#10;Descripción generada automáticamente">
            <a:extLst>
              <a:ext uri="{FF2B5EF4-FFF2-40B4-BE49-F238E27FC236}">
                <a16:creationId xmlns:a16="http://schemas.microsoft.com/office/drawing/2014/main" id="{4270AB96-7EC6-C1BF-8D6E-E26C341E201E}"/>
              </a:ext>
            </a:extLst>
          </p:cNvPr>
          <p:cNvPicPr>
            <a:picLocks noChangeAspect="1"/>
          </p:cNvPicPr>
          <p:nvPr/>
        </p:nvPicPr>
        <p:blipFill>
          <a:blip r:embed="rId2"/>
          <a:stretch>
            <a:fillRect/>
          </a:stretch>
        </p:blipFill>
        <p:spPr>
          <a:xfrm>
            <a:off x="3522982" y="3023899"/>
            <a:ext cx="5143500" cy="228854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071134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Marcador de contenido 2">
            <a:extLst>
              <a:ext uri="{FF2B5EF4-FFF2-40B4-BE49-F238E27FC236}">
                <a16:creationId xmlns:a16="http://schemas.microsoft.com/office/drawing/2014/main" id="{E0BC1E80-0C35-406F-84CB-0AB88C53DA1F}"/>
              </a:ext>
            </a:extLst>
          </p:cNvPr>
          <p:cNvSpPr>
            <a:spLocks noGrp="1"/>
          </p:cNvSpPr>
          <p:nvPr>
            <p:ph idx="1"/>
          </p:nvPr>
        </p:nvSpPr>
        <p:spPr>
          <a:xfrm>
            <a:off x="601254" y="792480"/>
            <a:ext cx="7872185" cy="873760"/>
          </a:xfrm>
        </p:spPr>
        <p:txBody>
          <a:bodyPr>
            <a:normAutofit/>
          </a:bodyPr>
          <a:lstStyle/>
          <a:p>
            <a:pPr algn="just"/>
            <a:r>
              <a:rPr lang="es-MX" dirty="0">
                <a:solidFill>
                  <a:schemeClr val="bg1"/>
                </a:solidFill>
              </a:rPr>
              <a:t>Al dar clic sobre el enlace Ver información se podrá visualizar los datos del usuario en Marco de Pagina</a:t>
            </a:r>
            <a:endParaRPr lang="es-ES" dirty="0">
              <a:solidFill>
                <a:schemeClr val="bg1"/>
              </a:solidFill>
            </a:endParaRPr>
          </a:p>
        </p:txBody>
      </p:sp>
      <p:sp>
        <p:nvSpPr>
          <p:cNvPr id="7" name="Marcador de contenido 2">
            <a:extLst>
              <a:ext uri="{FF2B5EF4-FFF2-40B4-BE49-F238E27FC236}">
                <a16:creationId xmlns:a16="http://schemas.microsoft.com/office/drawing/2014/main" id="{D414C03D-E7ED-4B55-A433-EDC3B92C9AB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1	OBJETIVOS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	MARCO TEÓRICO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	JSTL (JSP Standard Tag Library)</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2.1.1	Definición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	Uso de JSTL</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2.2.1	Tags de Core JSTL</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	DESARROLLO</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	TAG IF</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3.1.2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	TAG CHOOSE</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3.2.1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1" i="0" u="none" strike="noStrike" kern="1200" cap="none" spc="0" normalizeH="0" baseline="0" noProof="0">
                <a:ln>
                  <a:noFill/>
                </a:ln>
                <a:solidFill>
                  <a:srgbClr val="FFFF00"/>
                </a:solidFill>
                <a:effectLst/>
                <a:uLnTx/>
                <a:uFillTx/>
                <a:latin typeface="Gill Sans MT" panose="020B0502020104020203"/>
                <a:ea typeface="+mn-ea"/>
                <a:cs typeface="+mn-cs"/>
              </a:rPr>
              <a:t>3.2.2	Ejecución</a:t>
            </a:r>
          </a:p>
          <a:p>
            <a:pPr marL="630000" marR="0" lvl="1"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	TAG FOR EACH</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3.3.1	Codificación</a:t>
            </a:r>
          </a:p>
          <a:p>
            <a:pPr marL="900000" marR="0" lvl="2" indent="-270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3.3.2	Ejecución</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4	CONCLUSIONES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5	RECOMENDACIONES</a:t>
            </a:r>
          </a:p>
          <a:p>
            <a:pPr marL="306000" marR="0" lvl="0" indent="-306000" algn="l" defTabSz="457200" rtl="0" eaLnBrk="1" fontAlgn="auto" latinLnBrk="0" hangingPunct="1">
              <a:lnSpc>
                <a:spcPct val="90000"/>
              </a:lnSpc>
              <a:spcBef>
                <a:spcPct val="20000"/>
              </a:spcBef>
              <a:spcAft>
                <a:spcPts val="600"/>
              </a:spcAft>
              <a:buClr>
                <a:srgbClr val="4590B8"/>
              </a:buClr>
              <a:buSzPct val="92000"/>
              <a:buFont typeface="Wingdings 2" panose="05020102010507070707" pitchFamily="18" charset="2"/>
              <a:buChar char=""/>
              <a:tabLst/>
              <a:defRPr/>
            </a:pPr>
            <a:r>
              <a:rPr kumimoji="0" lang="es-ES" sz="1200" b="0" i="0" u="none" strike="noStrike" kern="1200" cap="none" spc="0" normalizeH="0" baseline="0" noProof="0">
                <a:ln>
                  <a:noFill/>
                </a:ln>
                <a:solidFill>
                  <a:prstClr val="white"/>
                </a:solidFill>
                <a:effectLst/>
                <a:uLnTx/>
                <a:uFillTx/>
                <a:latin typeface="Gill Sans MT" panose="020B0502020104020203"/>
                <a:ea typeface="+mn-ea"/>
                <a:cs typeface="+mn-cs"/>
              </a:rPr>
              <a:t>6	BIBLIOGRAFÍA</a:t>
            </a:r>
          </a:p>
        </p:txBody>
      </p:sp>
      <p:sp>
        <p:nvSpPr>
          <p:cNvPr id="8" name="CuadroTexto 7">
            <a:extLst>
              <a:ext uri="{FF2B5EF4-FFF2-40B4-BE49-F238E27FC236}">
                <a16:creationId xmlns:a16="http://schemas.microsoft.com/office/drawing/2014/main" id="{9B4B8CD3-6E71-4A9A-AA43-8443099DFAD0}"/>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24</a:t>
            </a:r>
          </a:p>
        </p:txBody>
      </p:sp>
      <p:sp>
        <p:nvSpPr>
          <p:cNvPr id="3" name="Marcador de contenido 2">
            <a:extLst>
              <a:ext uri="{FF2B5EF4-FFF2-40B4-BE49-F238E27FC236}">
                <a16:creationId xmlns:a16="http://schemas.microsoft.com/office/drawing/2014/main" id="{7F858A7A-C79C-67C0-C5D7-B3D7A6204E96}"/>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rgbClr val="FFFF00"/>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rgbClr val="FFFF00"/>
                </a:solidFill>
              </a:rPr>
              <a:t>3.4	EJECUCIÓN DEL PROYECTO</a:t>
            </a:r>
            <a:endParaRPr lang="es-ES" sz="1200" dirty="0">
              <a:solidFill>
                <a:srgbClr val="FFFF00"/>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3376BF2B-CE5F-8D7A-8026-A7CD35E3F8F9}"/>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21</a:t>
            </a:r>
          </a:p>
        </p:txBody>
      </p:sp>
      <p:pic>
        <p:nvPicPr>
          <p:cNvPr id="2" name="Imagen 1" descr="Interfaz de usuario gráfica, Aplicación&#10;&#10;Descripción generada automáticamente">
            <a:extLst>
              <a:ext uri="{FF2B5EF4-FFF2-40B4-BE49-F238E27FC236}">
                <a16:creationId xmlns:a16="http://schemas.microsoft.com/office/drawing/2014/main" id="{B602901C-F280-D6A8-D7E2-36DD1EC0FAFB}"/>
              </a:ext>
            </a:extLst>
          </p:cNvPr>
          <p:cNvPicPr>
            <a:picLocks noChangeAspect="1"/>
          </p:cNvPicPr>
          <p:nvPr/>
        </p:nvPicPr>
        <p:blipFill>
          <a:blip r:embed="rId2"/>
          <a:stretch>
            <a:fillRect/>
          </a:stretch>
        </p:blipFill>
        <p:spPr>
          <a:xfrm>
            <a:off x="1403861" y="2549649"/>
            <a:ext cx="6919411" cy="317981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34495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4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MX" dirty="0">
                <a:solidFill>
                  <a:schemeClr val="tx1"/>
                </a:solidFill>
              </a:rPr>
              <a:t>Los marcos de página son una herramienta útil para organizar y presentar información en una aplicación web. En particular, el uso del elemento &lt;</a:t>
            </a:r>
            <a:r>
              <a:rPr lang="es-MX" dirty="0" err="1">
                <a:solidFill>
                  <a:schemeClr val="tx1"/>
                </a:solidFill>
              </a:rPr>
              <a:t>p:tabview</a:t>
            </a:r>
            <a:r>
              <a:rPr lang="es-MX" dirty="0">
                <a:solidFill>
                  <a:schemeClr val="tx1"/>
                </a:solidFill>
              </a:rPr>
              <a:t>&gt; de </a:t>
            </a:r>
            <a:r>
              <a:rPr lang="es-MX" dirty="0" err="1">
                <a:solidFill>
                  <a:schemeClr val="tx1"/>
                </a:solidFill>
              </a:rPr>
              <a:t>PrimeFaces</a:t>
            </a:r>
            <a:r>
              <a:rPr lang="es-MX" dirty="0">
                <a:solidFill>
                  <a:schemeClr val="tx1"/>
                </a:solidFill>
              </a:rPr>
              <a:t> permite presentar información en pestañas, lo que puede mejorar la navegación y la usabilidad.</a:t>
            </a:r>
          </a:p>
          <a:p>
            <a:r>
              <a:rPr lang="es-MX" dirty="0">
                <a:solidFill>
                  <a:schemeClr val="tx1"/>
                </a:solidFill>
              </a:rPr>
              <a:t>Es importante tener en cuenta que el uso excesivo de marcos de página puede hacer que la aplicación web sea menos accesible y más difícil de mantener. Por lo tanto, se debe utilizar esta herramienta de manera selectiva y solo cuando sea necesario para mejorar la experiencia del usuario.</a:t>
            </a:r>
          </a:p>
          <a:p>
            <a:r>
              <a:rPr lang="es-MX" dirty="0">
                <a:solidFill>
                  <a:schemeClr val="tx1"/>
                </a:solidFill>
              </a:rPr>
              <a:t>Al utilizar marcos de página en una aplicación web, es importante asegurarse de que la estructura de la página siga siendo clara y coherente. Los elementos de navegación deben ser fáciles de encontrar y utilizar, y la información debe estar organizada de manera lógica y coherente.</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b="1">
                <a:solidFill>
                  <a:srgbClr val="FFFF00"/>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5" name="Marcador de contenido 2">
            <a:extLst>
              <a:ext uri="{FF2B5EF4-FFF2-40B4-BE49-F238E27FC236}">
                <a16:creationId xmlns:a16="http://schemas.microsoft.com/office/drawing/2014/main" id="{5C76B1EA-BA56-B1C9-D965-C2BA24729001}"/>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rgbClr val="FFFF00"/>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spTree>
    <p:extLst>
      <p:ext uri="{BB962C8B-B14F-4D97-AF65-F5344CB8AC3E}">
        <p14:creationId xmlns:p14="http://schemas.microsoft.com/office/powerpoint/2010/main" val="2703950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5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3678303"/>
          </a:xfrm>
        </p:spPr>
        <p:txBody>
          <a:bodyPr/>
          <a:lstStyle/>
          <a:p>
            <a:r>
              <a:rPr lang="es-MX" dirty="0">
                <a:solidFill>
                  <a:schemeClr val="tx1"/>
                </a:solidFill>
              </a:rPr>
              <a:t>Utilizar el elemento &lt;</a:t>
            </a:r>
            <a:r>
              <a:rPr lang="es-MX" dirty="0" err="1">
                <a:solidFill>
                  <a:schemeClr val="tx1"/>
                </a:solidFill>
              </a:rPr>
              <a:t>p:tabview</a:t>
            </a:r>
            <a:r>
              <a:rPr lang="es-MX" dirty="0">
                <a:solidFill>
                  <a:schemeClr val="tx1"/>
                </a:solidFill>
              </a:rPr>
              <a:t>&gt; de </a:t>
            </a:r>
            <a:r>
              <a:rPr lang="es-MX" dirty="0" err="1">
                <a:solidFill>
                  <a:schemeClr val="tx1"/>
                </a:solidFill>
              </a:rPr>
              <a:t>PrimeFaces</a:t>
            </a:r>
            <a:r>
              <a:rPr lang="es-MX" dirty="0">
                <a:solidFill>
                  <a:schemeClr val="tx1"/>
                </a:solidFill>
              </a:rPr>
              <a:t> para organizar y presentar información en pestañas solo cuando sea necesario y en áreas específicas de la aplicación web. Considerar otras opciones de diseño, como una barra de navegación horizontal o vertical, para presentar información en otras áreas de la aplicación.</a:t>
            </a:r>
          </a:p>
          <a:p>
            <a:r>
              <a:rPr lang="es-MX" dirty="0" err="1">
                <a:solidFill>
                  <a:schemeClr val="tx1"/>
                </a:solidFill>
              </a:rPr>
              <a:t>Asegúrarse</a:t>
            </a:r>
            <a:r>
              <a:rPr lang="es-MX" dirty="0">
                <a:solidFill>
                  <a:schemeClr val="tx1"/>
                </a:solidFill>
              </a:rPr>
              <a:t> de que la información presentada en cada pestaña de &lt;</a:t>
            </a:r>
            <a:r>
              <a:rPr lang="es-MX" dirty="0" err="1">
                <a:solidFill>
                  <a:schemeClr val="tx1"/>
                </a:solidFill>
              </a:rPr>
              <a:t>p:tabview</a:t>
            </a:r>
            <a:r>
              <a:rPr lang="es-MX" dirty="0">
                <a:solidFill>
                  <a:schemeClr val="tx1"/>
                </a:solidFill>
              </a:rPr>
              <a:t>&gt; sea clara y esté organizada de manera coherente. Utilizar títulos y etiquetas descriptivas para ayudar a los usuarios a comprender el contenido de cada pestaña y evitar la confusión.</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b="1">
                <a:solidFill>
                  <a:srgbClr val="FFFF00"/>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5" name="Marcador de contenido 2">
            <a:extLst>
              <a:ext uri="{FF2B5EF4-FFF2-40B4-BE49-F238E27FC236}">
                <a16:creationId xmlns:a16="http://schemas.microsoft.com/office/drawing/2014/main" id="{9E65BF93-F165-3826-79D1-14A17E030DA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rgbClr val="FFFF00"/>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spTree>
    <p:extLst>
      <p:ext uri="{BB962C8B-B14F-4D97-AF65-F5344CB8AC3E}">
        <p14:creationId xmlns:p14="http://schemas.microsoft.com/office/powerpoint/2010/main" val="64458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Marcador de contenido 2">
            <a:extLst>
              <a:ext uri="{FF2B5EF4-FFF2-40B4-BE49-F238E27FC236}">
                <a16:creationId xmlns:a16="http://schemas.microsoft.com/office/drawing/2014/main" id="{7A39ECEA-994A-44EA-8958-E37D54DBA968}"/>
              </a:ext>
            </a:extLst>
          </p:cNvPr>
          <p:cNvSpPr>
            <a:spLocks noGrp="1"/>
          </p:cNvSpPr>
          <p:nvPr>
            <p:ph idx="1"/>
          </p:nvPr>
        </p:nvSpPr>
        <p:spPr>
          <a:xfrm>
            <a:off x="442377" y="631821"/>
            <a:ext cx="3707476" cy="5594358"/>
          </a:xfrm>
        </p:spPr>
        <p:txBody>
          <a:bodyPr>
            <a:noAutofit/>
          </a:body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BIBLIOGRAFÍA</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2" y="2180496"/>
            <a:ext cx="8400761" cy="4246914"/>
          </a:xfrm>
        </p:spPr>
        <p:txBody>
          <a:bodyPr>
            <a:normAutofit fontScale="92500" lnSpcReduction="10000"/>
          </a:bodyPr>
          <a:lstStyle/>
          <a:p>
            <a:r>
              <a:rPr lang="es-ES" dirty="0"/>
              <a:t>[1] 	IBM </a:t>
            </a:r>
            <a:r>
              <a:rPr lang="es-ES" dirty="0" err="1"/>
              <a:t>Corp</a:t>
            </a:r>
            <a:r>
              <a:rPr lang="es-ES" dirty="0"/>
              <a:t>, «Aplicaciones Java SE y Java EE,» IBM, 2013. [En línea]. </a:t>
            </a:r>
            <a:r>
              <a:rPr lang="es-ES" dirty="0" err="1"/>
              <a:t>Available</a:t>
            </a:r>
            <a:r>
              <a:rPr lang="es-ES" dirty="0"/>
              <a:t>: https://www.ibm.com/docs/es/odm/8.5.1?topic=application-java-se-java-ee-applications. [Último acceso: 05 11 2022].</a:t>
            </a:r>
          </a:p>
          <a:p>
            <a:r>
              <a:rPr lang="es-ES" dirty="0"/>
              <a:t>[2] 	M. A. </a:t>
            </a:r>
            <a:r>
              <a:rPr lang="es-ES" dirty="0" err="1"/>
              <a:t>Alvarez</a:t>
            </a:r>
            <a:r>
              <a:rPr lang="es-ES" dirty="0"/>
              <a:t>, «Qué es JSP,» DesarrolloWeb.com, 08 07 2002. [En línea]. </a:t>
            </a:r>
            <a:r>
              <a:rPr lang="es-ES" dirty="0" err="1"/>
              <a:t>Available</a:t>
            </a:r>
            <a:r>
              <a:rPr lang="es-ES" dirty="0"/>
              <a:t>: https://desarrolloweb.com/articulos/831.php. [Último acceso: 05 11 2022].</a:t>
            </a:r>
          </a:p>
          <a:p>
            <a:r>
              <a:rPr lang="es-ES" dirty="0"/>
              <a:t>[3] 	IBM </a:t>
            </a:r>
            <a:r>
              <a:rPr lang="es-ES" dirty="0" err="1"/>
              <a:t>Corp</a:t>
            </a:r>
            <a:r>
              <a:rPr lang="es-ES" dirty="0"/>
              <a:t>, «Tecnología JSP (</a:t>
            </a:r>
            <a:r>
              <a:rPr lang="es-ES" dirty="0" err="1"/>
              <a:t>JavaServer</a:t>
            </a:r>
            <a:r>
              <a:rPr lang="es-ES" dirty="0"/>
              <a:t> Pages),» IBM, 2008. [En línea]. </a:t>
            </a:r>
            <a:r>
              <a:rPr lang="es-ES" dirty="0" err="1"/>
              <a:t>Available</a:t>
            </a:r>
            <a:r>
              <a:rPr lang="es-ES" dirty="0"/>
              <a:t>: https://www.eclipse.org/legal/epl-v10.html. [Último acceso: 05 11 2022].</a:t>
            </a:r>
          </a:p>
          <a:p>
            <a:r>
              <a:rPr lang="es-ES" dirty="0"/>
              <a:t>[4] 	</a:t>
            </a:r>
            <a:r>
              <a:rPr lang="es-ES" dirty="0" err="1"/>
              <a:t>Netbeans</a:t>
            </a:r>
            <a:r>
              <a:rPr lang="es-ES" dirty="0"/>
              <a:t>, «</a:t>
            </a:r>
            <a:r>
              <a:rPr lang="es-ES" dirty="0" err="1"/>
              <a:t>Welcome</a:t>
            </a:r>
            <a:r>
              <a:rPr lang="es-ES" dirty="0"/>
              <a:t> </a:t>
            </a:r>
            <a:r>
              <a:rPr lang="es-ES" dirty="0" err="1"/>
              <a:t>to</a:t>
            </a:r>
            <a:r>
              <a:rPr lang="es-ES" dirty="0"/>
              <a:t> Apache NetBeans,» </a:t>
            </a:r>
            <a:r>
              <a:rPr lang="es-ES" dirty="0" err="1"/>
              <a:t>Netbeans</a:t>
            </a:r>
            <a:r>
              <a:rPr lang="es-ES" dirty="0"/>
              <a:t>, [En línea]. </a:t>
            </a:r>
            <a:r>
              <a:rPr lang="es-ES" dirty="0" err="1"/>
              <a:t>Available</a:t>
            </a:r>
            <a:r>
              <a:rPr lang="es-ES" dirty="0"/>
              <a:t>: https://netbeans.apache.org/. [Último acceso: 05 11 2022].</a:t>
            </a:r>
          </a:p>
          <a:p>
            <a:r>
              <a:rPr lang="es-ES" dirty="0"/>
              <a:t>[5] 	Arquitectura Java, «¿Que es un Java </a:t>
            </a:r>
            <a:r>
              <a:rPr lang="es-ES" dirty="0" err="1"/>
              <a:t>Bean</a:t>
            </a:r>
            <a:r>
              <a:rPr lang="es-ES" dirty="0"/>
              <a:t>?,» Arquitectura Java, 05 08 2022. [En línea]. </a:t>
            </a:r>
            <a:r>
              <a:rPr lang="es-ES" dirty="0" err="1"/>
              <a:t>Available</a:t>
            </a:r>
            <a:r>
              <a:rPr lang="es-ES" dirty="0"/>
              <a:t>: https://www.arquitecturajava.com/que-es-un-java-bean/. [Último acceso: 05 11 2022].</a:t>
            </a:r>
          </a:p>
          <a:p>
            <a:r>
              <a:rPr lang="es-ES" dirty="0"/>
              <a:t>[6] 	«Conceptos básicos de </a:t>
            </a:r>
            <a:r>
              <a:rPr lang="es-ES" dirty="0" err="1"/>
              <a:t>servlets</a:t>
            </a:r>
            <a:r>
              <a:rPr lang="es-ES" dirty="0"/>
              <a:t>,» [En línea]. </a:t>
            </a:r>
            <a:r>
              <a:rPr lang="es-ES" dirty="0" err="1"/>
              <a:t>Available</a:t>
            </a:r>
            <a:r>
              <a:rPr lang="es-ES" dirty="0"/>
              <a:t>: http://www.jtech.ua.es/j2ee/2002-2003/modulos/servlets/apuntes/apuntes1_1.htm. [Último acceso: 05 11 2022].</a:t>
            </a:r>
          </a:p>
        </p:txBody>
      </p:sp>
      <p:sp>
        <p:nvSpPr>
          <p:cNvPr id="4" name="Marcador de contenido 2">
            <a:extLst>
              <a:ext uri="{FF2B5EF4-FFF2-40B4-BE49-F238E27FC236}">
                <a16:creationId xmlns:a16="http://schemas.microsoft.com/office/drawing/2014/main" id="{07C128F2-CD1C-4BA9-BAD6-531D7A221528}"/>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a:solidFill>
                  <a:schemeClr val="bg1"/>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b="1">
                <a:solidFill>
                  <a:srgbClr val="FFFF00"/>
                </a:solidFill>
              </a:rPr>
              <a:t>6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0" name="Marcador de contenido 2">
            <a:extLst>
              <a:ext uri="{FF2B5EF4-FFF2-40B4-BE49-F238E27FC236}">
                <a16:creationId xmlns:a16="http://schemas.microsoft.com/office/drawing/2014/main" id="{96973E1F-966C-7A80-2EF3-86B33C82D77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rgbClr val="FFFF00"/>
                </a:solidFill>
              </a:rPr>
              <a:t>6	BIBLIOGRAFÍA</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spTree>
    <p:extLst>
      <p:ext uri="{BB962C8B-B14F-4D97-AF65-F5344CB8AC3E}">
        <p14:creationId xmlns:p14="http://schemas.microsoft.com/office/powerpoint/2010/main" val="404966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a:t>1	OBJETIVOS</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622318349"/>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contenido 2">
            <a:extLst>
              <a:ext uri="{FF2B5EF4-FFF2-40B4-BE49-F238E27FC236}">
                <a16:creationId xmlns:a16="http://schemas.microsoft.com/office/drawing/2014/main" id="{5FA1E8E5-FD2D-4BD0-AA9A-D003145D602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rgbClr val="FFFF00"/>
                </a:solidFill>
              </a:rPr>
              <a:t>1	OBJETIVOS</a:t>
            </a:r>
          </a:p>
          <a:p>
            <a:pPr>
              <a:lnSpc>
                <a:spcPct val="90000"/>
              </a:lnSpc>
            </a:pPr>
            <a:r>
              <a:rPr lang="es-ES" sz="1200" dirty="0">
                <a:solidFill>
                  <a:schemeClr val="bg1"/>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a:p>
            <a:pPr>
              <a:lnSpc>
                <a:spcPct val="90000"/>
              </a:lnSpc>
            </a:pPr>
            <a:endParaRPr lang="es-ES" sz="1200" dirty="0">
              <a:solidFill>
                <a:schemeClr val="bg1"/>
              </a:solidFill>
            </a:endParaRPr>
          </a:p>
        </p:txBody>
      </p:sp>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spTree>
    <p:extLst>
      <p:ext uri="{BB962C8B-B14F-4D97-AF65-F5344CB8AC3E}">
        <p14:creationId xmlns:p14="http://schemas.microsoft.com/office/powerpoint/2010/main" val="4206259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fontScale="85000" lnSpcReduction="10000"/>
          </a:bodyPr>
          <a:lstStyle/>
          <a:p>
            <a:pPr marL="305435" indent="-305435" algn="just"/>
            <a:r>
              <a:rPr lang="es-ES" b="1" dirty="0">
                <a:solidFill>
                  <a:schemeClr val="tx1"/>
                </a:solidFill>
                <a:ea typeface="+mn-lt"/>
                <a:cs typeface="+mn-lt"/>
              </a:rPr>
              <a:t>2.1	</a:t>
            </a:r>
            <a:r>
              <a:rPr lang="es-MX" b="1" dirty="0">
                <a:solidFill>
                  <a:schemeClr val="tx1"/>
                </a:solidFill>
                <a:ea typeface="+mn-lt"/>
                <a:cs typeface="+mn-lt"/>
              </a:rPr>
              <a:t>MARCOS DE PÁGINA</a:t>
            </a:r>
          </a:p>
          <a:p>
            <a:pPr marL="629920" lvl="1" indent="-305435" algn="just"/>
            <a:r>
              <a:rPr lang="es-ES" sz="1800" b="1" dirty="0">
                <a:solidFill>
                  <a:schemeClr val="tx1"/>
                </a:solidFill>
              </a:rPr>
              <a:t>2.1.1	Definición</a:t>
            </a:r>
          </a:p>
          <a:p>
            <a:pPr marL="899795" lvl="2" indent="-269875" algn="just"/>
            <a:r>
              <a:rPr lang="es-MX" sz="1800" dirty="0">
                <a:solidFill>
                  <a:schemeClr val="tx1"/>
                </a:solidFill>
              </a:rPr>
              <a:t>En el contexto de la web, [10] un marco de página es un tipo de diseño que divide una página web en secciones o áreas separadas. Estas áreas se denominan marcos o </a:t>
            </a:r>
            <a:r>
              <a:rPr lang="es-MX" sz="1800" dirty="0" err="1">
                <a:solidFill>
                  <a:schemeClr val="tx1"/>
                </a:solidFill>
              </a:rPr>
              <a:t>frames</a:t>
            </a:r>
            <a:r>
              <a:rPr lang="es-MX" sz="1800" dirty="0">
                <a:solidFill>
                  <a:schemeClr val="tx1"/>
                </a:solidFill>
              </a:rPr>
              <a:t> y cada uno de ellos puede contener su propio documento HTML independiente. De esta manera, un marco de página puede mostrar múltiples páginas web en una sola pantalla.</a:t>
            </a:r>
          </a:p>
          <a:p>
            <a:pPr marL="899795" lvl="2" indent="-269875" algn="just"/>
            <a:r>
              <a:rPr lang="es-MX" sz="1800" dirty="0">
                <a:solidFill>
                  <a:schemeClr val="tx1"/>
                </a:solidFill>
              </a:rPr>
              <a:t>Existen dos tipos principales de marcos de página en la web: </a:t>
            </a:r>
            <a:r>
              <a:rPr lang="es-MX" sz="1800" dirty="0" err="1">
                <a:solidFill>
                  <a:schemeClr val="tx1"/>
                </a:solidFill>
              </a:rPr>
              <a:t>frameset</a:t>
            </a:r>
            <a:r>
              <a:rPr lang="es-MX" sz="1800" dirty="0">
                <a:solidFill>
                  <a:schemeClr val="tx1"/>
                </a:solidFill>
              </a:rPr>
              <a:t> y </a:t>
            </a:r>
            <a:r>
              <a:rPr lang="es-MX" sz="1800" dirty="0" err="1">
                <a:solidFill>
                  <a:schemeClr val="tx1"/>
                </a:solidFill>
              </a:rPr>
              <a:t>iframe</a:t>
            </a:r>
            <a:r>
              <a:rPr lang="es-MX" sz="1800" dirty="0">
                <a:solidFill>
                  <a:schemeClr val="tx1"/>
                </a:solidFill>
              </a:rPr>
              <a:t>.</a:t>
            </a:r>
          </a:p>
          <a:p>
            <a:pPr marL="899795" lvl="2" indent="-269875" algn="just"/>
            <a:r>
              <a:rPr lang="es-MX" sz="1800" dirty="0">
                <a:solidFill>
                  <a:schemeClr val="tx1"/>
                </a:solidFill>
              </a:rPr>
              <a:t>•	Los marcos de página </a:t>
            </a:r>
            <a:r>
              <a:rPr lang="es-MX" sz="1800" dirty="0" err="1">
                <a:solidFill>
                  <a:schemeClr val="tx1"/>
                </a:solidFill>
              </a:rPr>
              <a:t>frameset</a:t>
            </a:r>
            <a:r>
              <a:rPr lang="es-MX" sz="1800" dirty="0">
                <a:solidFill>
                  <a:schemeClr val="tx1"/>
                </a:solidFill>
              </a:rPr>
              <a:t> se definen en el documento HTML principal utilizando el elemento &lt;</a:t>
            </a:r>
            <a:r>
              <a:rPr lang="es-MX" sz="1800" dirty="0" err="1">
                <a:solidFill>
                  <a:schemeClr val="tx1"/>
                </a:solidFill>
              </a:rPr>
              <a:t>frameset</a:t>
            </a:r>
            <a:r>
              <a:rPr lang="es-MX" sz="1800" dirty="0">
                <a:solidFill>
                  <a:schemeClr val="tx1"/>
                </a:solidFill>
              </a:rPr>
              <a:t>&gt;, que define la estructura básica de la página y especifica cómo se dividen los marcos. Dentro de este elemento se pueden definir los marcos individuales utilizando el elemento &lt;</a:t>
            </a:r>
            <a:r>
              <a:rPr lang="es-MX" sz="1800" dirty="0" err="1">
                <a:solidFill>
                  <a:schemeClr val="tx1"/>
                </a:solidFill>
              </a:rPr>
              <a:t>frame</a:t>
            </a:r>
            <a:r>
              <a:rPr lang="es-MX" sz="1800" dirty="0">
                <a:solidFill>
                  <a:schemeClr val="tx1"/>
                </a:solidFill>
              </a:rPr>
              <a:t>&gt;. Cada &lt;</a:t>
            </a:r>
            <a:r>
              <a:rPr lang="es-MX" sz="1800" dirty="0" err="1">
                <a:solidFill>
                  <a:schemeClr val="tx1"/>
                </a:solidFill>
              </a:rPr>
              <a:t>frame</a:t>
            </a:r>
            <a:r>
              <a:rPr lang="es-MX" sz="1800" dirty="0">
                <a:solidFill>
                  <a:schemeClr val="tx1"/>
                </a:solidFill>
              </a:rPr>
              <a:t>&gt; especifica la fuente de contenido para ese marco, que puede ser otra página web o un archivo HTML independiente. Los marcos se pueden ajustar en tamaño y posición utilizando atributos como </a:t>
            </a:r>
            <a:r>
              <a:rPr lang="es-MX" sz="1800" dirty="0" err="1">
                <a:solidFill>
                  <a:schemeClr val="tx1"/>
                </a:solidFill>
              </a:rPr>
              <a:t>cols</a:t>
            </a:r>
            <a:r>
              <a:rPr lang="es-MX" sz="1800" dirty="0">
                <a:solidFill>
                  <a:schemeClr val="tx1"/>
                </a:solidFill>
              </a:rPr>
              <a:t> y </a:t>
            </a:r>
            <a:r>
              <a:rPr lang="es-MX" sz="1800" dirty="0" err="1">
                <a:solidFill>
                  <a:schemeClr val="tx1"/>
                </a:solidFill>
              </a:rPr>
              <a:t>rows</a:t>
            </a:r>
            <a:r>
              <a:rPr lang="es-MX" sz="1800" dirty="0">
                <a:solidFill>
                  <a:schemeClr val="tx1"/>
                </a:solidFill>
              </a:rPr>
              <a:t>, que especifican la altura y el ancho de cada marco</a:t>
            </a:r>
          </a:p>
          <a:p>
            <a:pPr marL="899795" lvl="2" indent="-269875" algn="just"/>
            <a:endParaRPr lang="es-ES" sz="1800"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b="1">
                <a:solidFill>
                  <a:srgbClr val="FFFF00"/>
                </a:solidFill>
              </a:rPr>
              <a:t>2.1	JSTL (JSP Standard Tag Library)</a:t>
            </a:r>
          </a:p>
          <a:p>
            <a:pPr lvl="2">
              <a:lnSpc>
                <a:spcPct val="90000"/>
              </a:lnSpc>
            </a:pPr>
            <a:r>
              <a:rPr lang="es-ES" sz="1200" b="1">
                <a:solidFill>
                  <a:srgbClr val="FFFF00"/>
                </a:solidFill>
              </a:rPr>
              <a:t>2.1.1	Definición</a:t>
            </a:r>
          </a:p>
          <a:p>
            <a:pPr lvl="1">
              <a:lnSpc>
                <a:spcPct val="90000"/>
              </a:lnSpc>
            </a:pPr>
            <a:r>
              <a:rPr lang="es-ES" sz="1200">
                <a:solidFill>
                  <a:schemeClr val="bg1"/>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5" name="Marcador de contenido 2">
            <a:extLst>
              <a:ext uri="{FF2B5EF4-FFF2-40B4-BE49-F238E27FC236}">
                <a16:creationId xmlns:a16="http://schemas.microsoft.com/office/drawing/2014/main" id="{261BE9CD-609D-6B44-9C82-38102FC09269}"/>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rgbClr val="FFFF00"/>
                </a:solidFill>
              </a:rPr>
              <a:t>2.1	</a:t>
            </a:r>
            <a:r>
              <a:rPr lang="es-MX" sz="1200" dirty="0">
                <a:solidFill>
                  <a:srgbClr val="FFFF00"/>
                </a:solidFill>
              </a:rPr>
              <a:t>MARCOS DE PÁGINA</a:t>
            </a:r>
            <a:endParaRPr lang="es-ES" sz="1200" dirty="0">
              <a:solidFill>
                <a:srgbClr val="FFFF00"/>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normAutofit/>
          </a:bodyPr>
          <a:lstStyle/>
          <a:p>
            <a:r>
              <a:rPr lang="es-ES" dirty="0"/>
              <a:t>2.2  </a:t>
            </a:r>
            <a:r>
              <a:rPr lang="pt-BR" dirty="0"/>
              <a:t>FORMAS DE IMPLEMENTAR MARCOS DE PÁGINA</a:t>
            </a:r>
            <a:br>
              <a:rPr lang="es-MX" dirty="0"/>
            </a:br>
            <a:r>
              <a:rPr lang="es-ES" dirty="0"/>
              <a:t>.</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Existen varias formas de implementar un marco de página en una aplicación web, [12] dependiendo de la tecnología y herramientas utilizadas. Algunas formas comunes son:</a:t>
            </a:r>
          </a:p>
          <a:p>
            <a:pPr marL="305435" indent="-305435"/>
            <a:r>
              <a:rPr lang="es-MX" dirty="0">
                <a:solidFill>
                  <a:schemeClr val="tx1"/>
                </a:solidFill>
              </a:rPr>
              <a:t>•	Marcos de página HTML: Los marcos de página HTML se implementan utilizando la etiqueta HTML </a:t>
            </a:r>
            <a:r>
              <a:rPr lang="es-MX" dirty="0" err="1">
                <a:solidFill>
                  <a:schemeClr val="tx1"/>
                </a:solidFill>
              </a:rPr>
              <a:t>frame</a:t>
            </a:r>
            <a:r>
              <a:rPr lang="es-MX" dirty="0">
                <a:solidFill>
                  <a:schemeClr val="tx1"/>
                </a:solidFill>
              </a:rPr>
              <a:t> o </a:t>
            </a:r>
            <a:r>
              <a:rPr lang="es-MX" dirty="0" err="1">
                <a:solidFill>
                  <a:schemeClr val="tx1"/>
                </a:solidFill>
              </a:rPr>
              <a:t>iframe</a:t>
            </a:r>
            <a:r>
              <a:rPr lang="es-MX" dirty="0">
                <a:solidFill>
                  <a:schemeClr val="tx1"/>
                </a:solidFill>
              </a:rPr>
              <a:t>. Los </a:t>
            </a:r>
            <a:r>
              <a:rPr lang="es-MX" dirty="0" err="1">
                <a:solidFill>
                  <a:schemeClr val="tx1"/>
                </a:solidFill>
              </a:rPr>
              <a:t>frames</a:t>
            </a:r>
            <a:r>
              <a:rPr lang="es-MX" dirty="0">
                <a:solidFill>
                  <a:schemeClr val="tx1"/>
                </a:solidFill>
              </a:rPr>
              <a:t> permiten dividir la página en varias secciones, cada una de las cuales se puede cargar independientemente. Los </a:t>
            </a:r>
            <a:r>
              <a:rPr lang="es-MX" dirty="0" err="1">
                <a:solidFill>
                  <a:schemeClr val="tx1"/>
                </a:solidFill>
              </a:rPr>
              <a:t>iframes</a:t>
            </a:r>
            <a:r>
              <a:rPr lang="es-MX" dirty="0">
                <a:solidFill>
                  <a:schemeClr val="tx1"/>
                </a:solidFill>
              </a:rPr>
              <a:t>, por otro lado, permiten incrustar contenido de otro sitio web en una página web. Los marcos de página HTML son fáciles de implementar y no requieren ningún software especializado.</a:t>
            </a:r>
          </a:p>
          <a:p>
            <a:pPr marL="305435" indent="-305435"/>
            <a:r>
              <a:rPr lang="es-MX" dirty="0">
                <a:solidFill>
                  <a:schemeClr val="tx1"/>
                </a:solidFill>
              </a:rPr>
              <a:t>•	Plantillas de página web: Las plantillas de página web son una forma común de implementar un marco de página en una aplicación web. Una plantilla es un archivo HTML que contiene elementos comunes de diseño, como encabezados, menús de navegación, pies de página, etc. El contenido de la página se carga en una sección de la plantilla. Las plantillas permiten una fácil personalización del diseño y la estructura de una aplicación web</a:t>
            </a: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3" name="Marcador de contenido 2">
            <a:extLst>
              <a:ext uri="{FF2B5EF4-FFF2-40B4-BE49-F238E27FC236}">
                <a16:creationId xmlns:a16="http://schemas.microsoft.com/office/drawing/2014/main" id="{D4EF62C9-6B72-DC2E-0345-75A4E6EBDF4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rgbClr val="FFFF00"/>
                </a:solidFill>
              </a:rPr>
              <a:t>2.2	</a:t>
            </a:r>
            <a:r>
              <a:rPr lang="pt-BR" sz="1200" dirty="0">
                <a:solidFill>
                  <a:srgbClr val="FFFF00"/>
                </a:solidFill>
              </a:rPr>
              <a:t>FORMAS DE IMPLEMENTAR MARCOS DE PÁGINA</a:t>
            </a:r>
            <a:endParaRPr lang="es-ES" sz="1200" dirty="0">
              <a:solidFill>
                <a:srgbClr val="FFFF00"/>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Tree>
    <p:extLst>
      <p:ext uri="{BB962C8B-B14F-4D97-AF65-F5344CB8AC3E}">
        <p14:creationId xmlns:p14="http://schemas.microsoft.com/office/powerpoint/2010/main" val="3096595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a:t>
            </a:r>
            <a:r>
              <a:rPr lang="es-MX" dirty="0"/>
              <a:t>AJAX Y SU USO DE CONTROLADORES</a:t>
            </a:r>
            <a:endParaRPr lang="es-ES" dirty="0"/>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MX" dirty="0">
                <a:solidFill>
                  <a:schemeClr val="tx1"/>
                </a:solidFill>
              </a:rPr>
              <a:t>Ajax (</a:t>
            </a:r>
            <a:r>
              <a:rPr lang="es-MX" dirty="0" err="1">
                <a:solidFill>
                  <a:schemeClr val="tx1"/>
                </a:solidFill>
              </a:rPr>
              <a:t>Asynchronous</a:t>
            </a:r>
            <a:r>
              <a:rPr lang="es-MX" dirty="0">
                <a:solidFill>
                  <a:schemeClr val="tx1"/>
                </a:solidFill>
              </a:rPr>
              <a:t> JavaScript and XML) es [13] una técnica de programación en la que se utiliza JavaScript y el objeto </a:t>
            </a:r>
            <a:r>
              <a:rPr lang="es-MX" dirty="0" err="1">
                <a:solidFill>
                  <a:schemeClr val="tx1"/>
                </a:solidFill>
              </a:rPr>
              <a:t>XMLHttpRequest</a:t>
            </a:r>
            <a:r>
              <a:rPr lang="es-MX" dirty="0">
                <a:solidFill>
                  <a:schemeClr val="tx1"/>
                </a:solidFill>
              </a:rPr>
              <a:t> para realizar solicitudes asincrónicas al servidor web sin tener que recargar la página completa. En lugar de esto, se puede actualizar sólo una parte de la página web, lo que permite una interacción más dinámica con el usuario y una mejor experiencia de usuario.</a:t>
            </a:r>
          </a:p>
          <a:p>
            <a:pPr marL="305435" indent="-305435"/>
            <a:r>
              <a:rPr lang="es-MX" dirty="0">
                <a:solidFill>
                  <a:schemeClr val="tx1"/>
                </a:solidFill>
              </a:rPr>
              <a:t>En relación con la capacidad de invocar controladores, Ajax permite enviar solicitudes al servidor sin tener que recargar la página completa. Esto significa que se puede enviar una solicitud a un controlador específico y obtener la respuesta del controlador sin tener que recargar la página completa.</a:t>
            </a:r>
          </a:p>
        </p:txBody>
      </p:sp>
      <p:sp>
        <p:nvSpPr>
          <p:cNvPr id="16" name="Marcador de contenido 2">
            <a:extLst>
              <a:ext uri="{FF2B5EF4-FFF2-40B4-BE49-F238E27FC236}">
                <a16:creationId xmlns:a16="http://schemas.microsoft.com/office/drawing/2014/main" id="{CC1A02C8-A2ED-4E66-AD06-E21C59780AA7}"/>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b="1">
                <a:solidFill>
                  <a:srgbClr val="FFFF00"/>
                </a:solidFill>
              </a:rPr>
              <a:t>2.2	Uso de JSTL</a:t>
            </a:r>
          </a:p>
          <a:p>
            <a:pPr lvl="2">
              <a:lnSpc>
                <a:spcPct val="90000"/>
              </a:lnSpc>
            </a:pPr>
            <a:r>
              <a:rPr lang="es-ES" sz="1200">
                <a:solidFill>
                  <a:schemeClr val="bg1"/>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3" name="Marcador de contenido 2">
            <a:extLst>
              <a:ext uri="{FF2B5EF4-FFF2-40B4-BE49-F238E27FC236}">
                <a16:creationId xmlns:a16="http://schemas.microsoft.com/office/drawing/2014/main" id="{CC86BA55-D99F-CFB4-F27F-191A6D355AC6}"/>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rgbClr val="FFFF00"/>
                </a:solidFill>
              </a:rPr>
              <a:t>2.3	</a:t>
            </a:r>
            <a:r>
              <a:rPr lang="es-MX" sz="1200" dirty="0">
                <a:solidFill>
                  <a:srgbClr val="FFFF00"/>
                </a:solidFill>
              </a:rPr>
              <a:t>AJAX Y SU USO DE CONTROLADORES</a:t>
            </a:r>
            <a:endParaRPr lang="es-ES" sz="1200" dirty="0">
              <a:solidFill>
                <a:srgbClr val="FFFF00"/>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Tree>
    <p:extLst>
      <p:ext uri="{BB962C8B-B14F-4D97-AF65-F5344CB8AC3E}">
        <p14:creationId xmlns:p14="http://schemas.microsoft.com/office/powerpoint/2010/main" val="4124239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PERFILES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lnSpcReduction="10000"/>
          </a:bodyPr>
          <a:lstStyle/>
          <a:p>
            <a:pPr marL="305435" indent="-305435">
              <a:spcBef>
                <a:spcPts val="20"/>
              </a:spcBef>
            </a:pPr>
            <a:r>
              <a:rPr lang="es-MX" dirty="0">
                <a:solidFill>
                  <a:schemeClr val="tx1"/>
                </a:solidFill>
              </a:rPr>
              <a:t>En programación, [14] los perfiles son una forma de definir un conjunto de configuraciones y características que se aplican a un usuario o grupo de usuarios en particular. En términos generales, un perfil define la forma en que un usuario interactúa con un sistema o aplicación, lo que puede incluir opciones de configuración, permisos de acceso, preferencias de interfaz, datos específicos de usuario, entre otros.</a:t>
            </a:r>
          </a:p>
          <a:p>
            <a:pPr marL="305435" indent="-305435">
              <a:spcBef>
                <a:spcPts val="20"/>
              </a:spcBef>
            </a:pPr>
            <a:r>
              <a:rPr lang="es-MX" dirty="0">
                <a:solidFill>
                  <a:schemeClr val="tx1"/>
                </a:solidFill>
              </a:rPr>
              <a:t>En el desarrollo de software, los perfiles pueden ser utilizados para personalizar la experiencia de los usuarios según sus necesidades y roles específicos en la aplicación. Por ejemplo, en un sistema de gestión de contenidos, se puede crear un perfil para un usuario administrador que tenga acceso a todas las funciones y herramientas, mientras que se puede crear otro perfil para un usuario normal que solo tenga acceso a ciertas funciones y herramientas</a:t>
            </a:r>
          </a:p>
          <a:p>
            <a:pPr marL="305435" indent="-305435">
              <a:spcBef>
                <a:spcPts val="20"/>
              </a:spcBef>
            </a:pPr>
            <a:endParaRPr lang="es-MX" dirty="0">
              <a:solidFill>
                <a:schemeClr val="tx1"/>
              </a:solidFill>
            </a:endParaRPr>
          </a:p>
          <a:p>
            <a:pPr marL="0" indent="0">
              <a:spcBef>
                <a:spcPts val="20"/>
              </a:spcBef>
              <a:buNone/>
            </a:pP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rgbClr val="FFFF00"/>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chemeClr val="bg1"/>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3844874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PERFILES Y FORMAS DE IMPLEMENTARLOS</a:t>
            </a:r>
            <a:endParaRPr lang="es-ES" dirty="0"/>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92500" lnSpcReduction="20000"/>
          </a:bodyPr>
          <a:lstStyle/>
          <a:p>
            <a:pPr marL="305435" indent="-305435">
              <a:spcBef>
                <a:spcPts val="20"/>
              </a:spcBef>
            </a:pPr>
            <a:r>
              <a:rPr lang="es-MX" dirty="0">
                <a:solidFill>
                  <a:schemeClr val="tx1"/>
                </a:solidFill>
              </a:rPr>
              <a:t>En el desarrollo web, existen varias formas en las que se pueden manejar los perfiles de usuarios. A continuación, se describen algunas de las formas más comunes:</a:t>
            </a:r>
          </a:p>
          <a:p>
            <a:pPr marL="305435" indent="-305435">
              <a:spcBef>
                <a:spcPts val="20"/>
              </a:spcBef>
            </a:pPr>
            <a:r>
              <a:rPr lang="es-MX" dirty="0">
                <a:solidFill>
                  <a:schemeClr val="tx1"/>
                </a:solidFill>
              </a:rPr>
              <a:t>•	Autenticación basada en roles: Este enfoque implica definir roles para los usuarios, como administrador, usuario regular, invitado, etc. Luego, se define el acceso a diferentes partes del sitio web en función de estos roles. Por ejemplo, el administrador puede acceder a todas las partes del sitio, mientras que los usuarios regulares solo pueden acceder a ciertas partes. La autenticación se realiza mediante un sistema de inicio de sesión, que verifica las credenciales del usuario y determina su rol.</a:t>
            </a:r>
          </a:p>
          <a:p>
            <a:pPr marL="305435" indent="-305435">
              <a:spcBef>
                <a:spcPts val="20"/>
              </a:spcBef>
            </a:pPr>
            <a:r>
              <a:rPr lang="es-MX" dirty="0">
                <a:solidFill>
                  <a:schemeClr val="tx1"/>
                </a:solidFill>
              </a:rPr>
              <a:t>•	Autenticación basada en permisos: En este enfoque, los permisos se definen de forma granular para diferentes recursos, como páginas, funcionalidades, etc. Los usuarios pueden tener diferentes permisos para diferentes recursos. Por ejemplo, un usuario puede tener permiso para ver una página determinada, pero no para editarla. La autenticación se realiza de la misma manera que en el enfoque basado en roles.</a:t>
            </a: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E9132609-4AA4-CBC1-5B0D-36C735D89DEC}"/>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MX" sz="1200" dirty="0">
                <a:solidFill>
                  <a:schemeClr val="bg1"/>
                </a:solidFill>
              </a:rPr>
              <a:t>1	OBJETIVOS</a:t>
            </a:r>
          </a:p>
          <a:p>
            <a:pPr>
              <a:lnSpc>
                <a:spcPct val="90000"/>
              </a:lnSpc>
            </a:pPr>
            <a:r>
              <a:rPr lang="es-MX" sz="1200" dirty="0">
                <a:solidFill>
                  <a:schemeClr val="bg1"/>
                </a:solidFill>
              </a:rPr>
              <a:t>2	MARCO TEÓRICO</a:t>
            </a:r>
          </a:p>
          <a:p>
            <a:pPr>
              <a:lnSpc>
                <a:spcPct val="90000"/>
              </a:lnSpc>
            </a:pPr>
            <a:r>
              <a:rPr lang="es-MX" sz="1200" dirty="0">
                <a:solidFill>
                  <a:schemeClr val="bg1"/>
                </a:solidFill>
              </a:rPr>
              <a:t>2.1	MARCOS DE PÁGINA</a:t>
            </a:r>
          </a:p>
          <a:p>
            <a:pPr>
              <a:lnSpc>
                <a:spcPct val="90000"/>
              </a:lnSpc>
            </a:pPr>
            <a:r>
              <a:rPr lang="es-MX" sz="1200" dirty="0">
                <a:solidFill>
                  <a:schemeClr val="bg1"/>
                </a:solidFill>
              </a:rPr>
              <a:t>2.2	</a:t>
            </a:r>
            <a:r>
              <a:rPr lang="pt-BR" sz="1200" dirty="0">
                <a:solidFill>
                  <a:schemeClr val="bg1"/>
                </a:solidFill>
              </a:rPr>
              <a:t>FORMAS DE IMPLEMENTAR MARCOS DE PÁGINA</a:t>
            </a:r>
            <a:endParaRPr lang="es-MX" sz="1200" dirty="0">
              <a:solidFill>
                <a:schemeClr val="bg1"/>
              </a:solidFill>
            </a:endParaRPr>
          </a:p>
          <a:p>
            <a:pPr>
              <a:lnSpc>
                <a:spcPct val="90000"/>
              </a:lnSpc>
            </a:pPr>
            <a:r>
              <a:rPr lang="es-MX" sz="1200" dirty="0">
                <a:solidFill>
                  <a:schemeClr val="bg1"/>
                </a:solidFill>
              </a:rPr>
              <a:t>2.3	AJAX Y SU USO DE CONTROLADORES</a:t>
            </a:r>
          </a:p>
          <a:p>
            <a:pPr>
              <a:lnSpc>
                <a:spcPct val="90000"/>
              </a:lnSpc>
            </a:pPr>
            <a:r>
              <a:rPr lang="es-MX" sz="1200" dirty="0">
                <a:solidFill>
                  <a:schemeClr val="bg1"/>
                </a:solidFill>
              </a:rPr>
              <a:t>2.4	PERFILES</a:t>
            </a:r>
          </a:p>
          <a:p>
            <a:pPr>
              <a:lnSpc>
                <a:spcPct val="90000"/>
              </a:lnSpc>
            </a:pPr>
            <a:r>
              <a:rPr lang="es-MX" sz="1200" dirty="0">
                <a:solidFill>
                  <a:srgbClr val="FFFF00"/>
                </a:solidFill>
              </a:rPr>
              <a:t>2.5	PERFILES Y FORMAS DE IMPLEMENTARLOS</a:t>
            </a:r>
          </a:p>
          <a:p>
            <a:pPr>
              <a:lnSpc>
                <a:spcPct val="90000"/>
              </a:lnSpc>
            </a:pPr>
            <a:r>
              <a:rPr lang="es-MX" sz="1200" dirty="0">
                <a:solidFill>
                  <a:schemeClr val="bg1"/>
                </a:solidFill>
              </a:rPr>
              <a:t>2.6 PROTOCOLO SIMPLE DE TRANSFERENCIA DE CORREO (SMTP)</a:t>
            </a:r>
          </a:p>
          <a:p>
            <a:pPr>
              <a:lnSpc>
                <a:spcPct val="90000"/>
              </a:lnSpc>
            </a:pPr>
            <a:endParaRPr lang="es-MX" sz="1200" dirty="0">
              <a:solidFill>
                <a:schemeClr val="bg1"/>
              </a:solidFill>
            </a:endParaRPr>
          </a:p>
          <a:p>
            <a:pPr>
              <a:lnSpc>
                <a:spcPct val="90000"/>
              </a:lnSpc>
            </a:pPr>
            <a:r>
              <a:rPr lang="es-MX" sz="1200" dirty="0">
                <a:solidFill>
                  <a:schemeClr val="bg1"/>
                </a:solidFill>
              </a:rPr>
              <a:t>3	DESARROLLO</a:t>
            </a:r>
          </a:p>
          <a:p>
            <a:pPr>
              <a:lnSpc>
                <a:spcPct val="90000"/>
              </a:lnSpc>
            </a:pPr>
            <a:r>
              <a:rPr lang="es-MX" sz="1200" dirty="0">
                <a:solidFill>
                  <a:schemeClr val="bg1"/>
                </a:solidFill>
              </a:rPr>
              <a:t>3.1	CREACIÓN DE VISTAS</a:t>
            </a:r>
          </a:p>
          <a:p>
            <a:pPr>
              <a:lnSpc>
                <a:spcPct val="90000"/>
              </a:lnSpc>
            </a:pPr>
            <a:r>
              <a:rPr lang="es-MX" sz="1200" dirty="0">
                <a:solidFill>
                  <a:schemeClr val="bg1"/>
                </a:solidFill>
              </a:rPr>
              <a:t>3.2	CREACIÓN DE MODELOS DEL PROYECTO.</a:t>
            </a:r>
          </a:p>
          <a:p>
            <a:pPr>
              <a:lnSpc>
                <a:spcPct val="90000"/>
              </a:lnSpc>
            </a:pPr>
            <a:r>
              <a:rPr lang="es-MX" sz="1200" dirty="0">
                <a:solidFill>
                  <a:schemeClr val="bg1"/>
                </a:solidFill>
              </a:rPr>
              <a:t>3.3  CREACIÓN DE CONTROLADORES DEL PROYECTO</a:t>
            </a:r>
          </a:p>
          <a:p>
            <a:pPr>
              <a:lnSpc>
                <a:spcPct val="90000"/>
              </a:lnSpc>
            </a:pPr>
            <a:r>
              <a:rPr lang="es-MX" sz="1200" dirty="0">
                <a:solidFill>
                  <a:schemeClr val="bg1"/>
                </a:solidFill>
              </a:rPr>
              <a:t>3.4	EJECUCIÓN DEL PROYECTO</a:t>
            </a:r>
          </a:p>
          <a:p>
            <a:pPr>
              <a:lnSpc>
                <a:spcPct val="90000"/>
              </a:lnSpc>
            </a:pPr>
            <a:r>
              <a:rPr lang="es-MX" sz="1200" dirty="0">
                <a:solidFill>
                  <a:schemeClr val="bg1"/>
                </a:solidFill>
              </a:rPr>
              <a:t>4	CONCLUSIONES</a:t>
            </a:r>
          </a:p>
          <a:p>
            <a:pPr>
              <a:lnSpc>
                <a:spcPct val="90000"/>
              </a:lnSpc>
            </a:pPr>
            <a:r>
              <a:rPr lang="es-MX" sz="1200" dirty="0">
                <a:solidFill>
                  <a:schemeClr val="bg1"/>
                </a:solidFill>
              </a:rPr>
              <a:t>5	RECOMENDACIONES</a:t>
            </a:r>
          </a:p>
          <a:p>
            <a:pPr>
              <a:lnSpc>
                <a:spcPct val="90000"/>
              </a:lnSpc>
            </a:pPr>
            <a:r>
              <a:rPr lang="es-MX" sz="1200" dirty="0">
                <a:solidFill>
                  <a:schemeClr val="bg1"/>
                </a:solidFill>
              </a:rPr>
              <a:t>6	BIBLIOGRAFÍA</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Tree>
    <p:extLst>
      <p:ext uri="{BB962C8B-B14F-4D97-AF65-F5344CB8AC3E}">
        <p14:creationId xmlns:p14="http://schemas.microsoft.com/office/powerpoint/2010/main" val="3857894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702156"/>
            <a:ext cx="8536173" cy="1013800"/>
          </a:xfrm>
        </p:spPr>
        <p:txBody>
          <a:bodyPr/>
          <a:lstStyle/>
          <a:p>
            <a:r>
              <a:rPr lang="es-ES" dirty="0"/>
              <a:t>2.6 	PROTOCOLO SIMPLE DE TRANSFERENCIA DE CORREO (SMTP)</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lstStyle/>
          <a:p>
            <a:pPr marL="305435" indent="-305435">
              <a:spcBef>
                <a:spcPts val="20"/>
              </a:spcBef>
            </a:pPr>
            <a:r>
              <a:rPr lang="es-MX" dirty="0">
                <a:solidFill>
                  <a:schemeClr val="tx1"/>
                </a:solidFill>
              </a:rPr>
              <a:t>Es un protocolo TCP/IP [7] que se utiliza para se usa para enviar correos desde un cliente de correo a un servidor de correo un cliente de correo puede ser de Gmail, </a:t>
            </a:r>
            <a:r>
              <a:rPr lang="es-MX" dirty="0" err="1">
                <a:solidFill>
                  <a:schemeClr val="tx1"/>
                </a:solidFill>
              </a:rPr>
              <a:t>Yahoo</a:t>
            </a:r>
            <a:r>
              <a:rPr lang="es-MX" dirty="0">
                <a:solidFill>
                  <a:schemeClr val="tx1"/>
                </a:solidFill>
              </a:rPr>
              <a:t> Outlook o un servidor de correo de un hosting. Normalmente se utiliza con POP3 o con el protocolo de acceso a mensajes de Internet (IMAP) para guardar mensajes en un buzón del servidor y descargarlos periódicamente del servidor para el usuario.</a:t>
            </a:r>
            <a:endParaRPr lang="es-ES" dirty="0">
              <a:solidFill>
                <a:schemeClr val="tx1"/>
              </a:solidFill>
            </a:endParaRPr>
          </a:p>
          <a:p>
            <a:pPr marL="0" indent="0">
              <a:buNone/>
            </a:pPr>
            <a:endParaRPr lang="es-ES" dirty="0">
              <a:solidFill>
                <a:schemeClr val="tx1"/>
              </a:solidFill>
            </a:endParaRPr>
          </a:p>
        </p:txBody>
      </p:sp>
      <p:sp>
        <p:nvSpPr>
          <p:cNvPr id="4" name="Marcador de contenido 2">
            <a:extLst>
              <a:ext uri="{FF2B5EF4-FFF2-40B4-BE49-F238E27FC236}">
                <a16:creationId xmlns:a16="http://schemas.microsoft.com/office/drawing/2014/main" id="{3EC86FE0-3B43-49C3-A243-01239BBC396F}"/>
              </a:ext>
            </a:extLst>
          </p:cNvPr>
          <p:cNvSpPr txBox="1">
            <a:spLocks/>
          </p:cNvSpPr>
          <p:nvPr/>
        </p:nvSpPr>
        <p:spPr>
          <a:xfrm>
            <a:off x="9117367"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a:solidFill>
                  <a:schemeClr val="bg1"/>
                </a:solidFill>
              </a:rPr>
              <a:t>1	OBJETIVOS</a:t>
            </a:r>
          </a:p>
          <a:p>
            <a:pPr>
              <a:lnSpc>
                <a:spcPct val="90000"/>
              </a:lnSpc>
            </a:pPr>
            <a:r>
              <a:rPr lang="es-ES" sz="1200" b="1">
                <a:solidFill>
                  <a:srgbClr val="FFFF00"/>
                </a:solidFill>
              </a:rPr>
              <a:t>2	MARCO TEÓRICO</a:t>
            </a:r>
          </a:p>
          <a:p>
            <a:pPr lvl="1">
              <a:lnSpc>
                <a:spcPct val="90000"/>
              </a:lnSpc>
            </a:pPr>
            <a:r>
              <a:rPr lang="es-ES" sz="1200">
                <a:solidFill>
                  <a:schemeClr val="bg1"/>
                </a:solidFill>
              </a:rPr>
              <a:t>2.1	JSTL (JSP Standard Tag Library)</a:t>
            </a:r>
          </a:p>
          <a:p>
            <a:pPr lvl="2">
              <a:lnSpc>
                <a:spcPct val="90000"/>
              </a:lnSpc>
            </a:pPr>
            <a:r>
              <a:rPr lang="es-ES" sz="1200">
                <a:solidFill>
                  <a:schemeClr val="bg1"/>
                </a:solidFill>
              </a:rPr>
              <a:t>2.1.1	Definición</a:t>
            </a:r>
          </a:p>
          <a:p>
            <a:pPr lvl="1">
              <a:lnSpc>
                <a:spcPct val="90000"/>
              </a:lnSpc>
            </a:pPr>
            <a:r>
              <a:rPr lang="es-ES" sz="1200">
                <a:solidFill>
                  <a:schemeClr val="bg1"/>
                </a:solidFill>
              </a:rPr>
              <a:t>2.2	Uso de JSTL</a:t>
            </a:r>
          </a:p>
          <a:p>
            <a:pPr lvl="2">
              <a:lnSpc>
                <a:spcPct val="90000"/>
              </a:lnSpc>
            </a:pPr>
            <a:r>
              <a:rPr lang="es-ES" sz="1200" b="1">
                <a:solidFill>
                  <a:srgbClr val="FFFF00"/>
                </a:solidFill>
              </a:rPr>
              <a:t>2.2.1	Tags de Core JSTL</a:t>
            </a:r>
          </a:p>
          <a:p>
            <a:pPr>
              <a:lnSpc>
                <a:spcPct val="90000"/>
              </a:lnSpc>
            </a:pPr>
            <a:r>
              <a:rPr lang="es-ES" sz="1200">
                <a:solidFill>
                  <a:schemeClr val="bg1"/>
                </a:solidFill>
              </a:rPr>
              <a:t>3	DESARROLLO</a:t>
            </a:r>
          </a:p>
          <a:p>
            <a:pPr lvl="1">
              <a:lnSpc>
                <a:spcPct val="90000"/>
              </a:lnSpc>
            </a:pPr>
            <a:r>
              <a:rPr lang="es-ES" sz="1200">
                <a:solidFill>
                  <a:schemeClr val="bg1"/>
                </a:solidFill>
              </a:rPr>
              <a:t>3.1	TAG IF</a:t>
            </a:r>
          </a:p>
          <a:p>
            <a:pPr lvl="2">
              <a:lnSpc>
                <a:spcPct val="90000"/>
              </a:lnSpc>
            </a:pPr>
            <a:r>
              <a:rPr lang="es-ES" sz="1200">
                <a:solidFill>
                  <a:schemeClr val="bg1"/>
                </a:solidFill>
              </a:rPr>
              <a:t>3.1.1	Codificación</a:t>
            </a:r>
          </a:p>
          <a:p>
            <a:pPr lvl="2">
              <a:lnSpc>
                <a:spcPct val="90000"/>
              </a:lnSpc>
            </a:pPr>
            <a:r>
              <a:rPr lang="es-ES" sz="1200">
                <a:solidFill>
                  <a:schemeClr val="bg1"/>
                </a:solidFill>
              </a:rPr>
              <a:t>3.1.2	Ejecución</a:t>
            </a:r>
          </a:p>
          <a:p>
            <a:pPr lvl="1">
              <a:lnSpc>
                <a:spcPct val="90000"/>
              </a:lnSpc>
            </a:pPr>
            <a:r>
              <a:rPr lang="es-ES" sz="1200">
                <a:solidFill>
                  <a:schemeClr val="bg1"/>
                </a:solidFill>
              </a:rPr>
              <a:t>3.2	TAG CHOOSE</a:t>
            </a:r>
          </a:p>
          <a:p>
            <a:pPr lvl="2">
              <a:lnSpc>
                <a:spcPct val="90000"/>
              </a:lnSpc>
            </a:pPr>
            <a:r>
              <a:rPr lang="es-ES" sz="1200">
                <a:solidFill>
                  <a:schemeClr val="bg1"/>
                </a:solidFill>
              </a:rPr>
              <a:t>3.2.1	Codificación</a:t>
            </a:r>
          </a:p>
          <a:p>
            <a:pPr lvl="2">
              <a:lnSpc>
                <a:spcPct val="90000"/>
              </a:lnSpc>
            </a:pPr>
            <a:r>
              <a:rPr lang="es-ES" sz="1200">
                <a:solidFill>
                  <a:schemeClr val="bg1"/>
                </a:solidFill>
              </a:rPr>
              <a:t>3.2.2	Ejecución</a:t>
            </a:r>
          </a:p>
          <a:p>
            <a:pPr lvl="1">
              <a:lnSpc>
                <a:spcPct val="90000"/>
              </a:lnSpc>
            </a:pPr>
            <a:r>
              <a:rPr lang="es-ES" sz="1200">
                <a:solidFill>
                  <a:schemeClr val="bg1"/>
                </a:solidFill>
              </a:rPr>
              <a:t>3.3	TAG FOR EACH</a:t>
            </a:r>
          </a:p>
          <a:p>
            <a:pPr lvl="2">
              <a:lnSpc>
                <a:spcPct val="90000"/>
              </a:lnSpc>
            </a:pPr>
            <a:r>
              <a:rPr lang="es-ES" sz="1200">
                <a:solidFill>
                  <a:schemeClr val="bg1"/>
                </a:solidFill>
              </a:rPr>
              <a:t>3.3.1	Codificación</a:t>
            </a:r>
          </a:p>
          <a:p>
            <a:pPr lvl="2">
              <a:lnSpc>
                <a:spcPct val="90000"/>
              </a:lnSpc>
            </a:pPr>
            <a:r>
              <a:rPr lang="es-ES" sz="1200">
                <a:solidFill>
                  <a:schemeClr val="bg1"/>
                </a:solidFill>
              </a:rPr>
              <a:t>3.3.2	Ejecución</a:t>
            </a:r>
          </a:p>
          <a:p>
            <a:pPr>
              <a:lnSpc>
                <a:spcPct val="90000"/>
              </a:lnSpc>
            </a:pPr>
            <a:r>
              <a:rPr lang="es-ES" sz="1200">
                <a:solidFill>
                  <a:schemeClr val="bg1"/>
                </a:solidFill>
              </a:rPr>
              <a:t>4	CONCLUSIONES</a:t>
            </a:r>
          </a:p>
          <a:p>
            <a:pPr>
              <a:lnSpc>
                <a:spcPct val="90000"/>
              </a:lnSpc>
            </a:pPr>
            <a:r>
              <a:rPr lang="es-ES" sz="1200">
                <a:solidFill>
                  <a:schemeClr val="bg1"/>
                </a:solidFill>
              </a:rPr>
              <a:t>5	RECOMENDACIONES</a:t>
            </a:r>
          </a:p>
          <a:p>
            <a:pPr>
              <a:lnSpc>
                <a:spcPct val="90000"/>
              </a:lnSpc>
            </a:pPr>
            <a:r>
              <a:rPr lang="es-ES" sz="1200">
                <a:solidFill>
                  <a:schemeClr val="bg1"/>
                </a:solidFill>
              </a:rPr>
              <a:t>6	BIBLIOGRAFÍA</a:t>
            </a: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5" name="Marcador de contenido 2">
            <a:extLst>
              <a:ext uri="{FF2B5EF4-FFF2-40B4-BE49-F238E27FC236}">
                <a16:creationId xmlns:a16="http://schemas.microsoft.com/office/drawing/2014/main" id="{C5AA7289-083F-766F-D3EF-CD9817F4F932}"/>
              </a:ext>
            </a:extLst>
          </p:cNvPr>
          <p:cNvSpPr txBox="1">
            <a:spLocks/>
          </p:cNvSpPr>
          <p:nvPr/>
        </p:nvSpPr>
        <p:spPr>
          <a:xfrm>
            <a:off x="9117366" y="0"/>
            <a:ext cx="3074633"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200" dirty="0">
                <a:solidFill>
                  <a:schemeClr val="bg1"/>
                </a:solidFill>
              </a:rPr>
              <a:t>1	OBJETIVOS</a:t>
            </a:r>
          </a:p>
          <a:p>
            <a:pPr>
              <a:lnSpc>
                <a:spcPct val="90000"/>
              </a:lnSpc>
            </a:pPr>
            <a:r>
              <a:rPr lang="es-ES" sz="1200" dirty="0">
                <a:solidFill>
                  <a:srgbClr val="FFFF00"/>
                </a:solidFill>
              </a:rPr>
              <a:t>2	MARCO TEÓRICO</a:t>
            </a:r>
          </a:p>
          <a:p>
            <a:pPr lvl="1">
              <a:lnSpc>
                <a:spcPct val="90000"/>
              </a:lnSpc>
            </a:pPr>
            <a:r>
              <a:rPr lang="es-ES" sz="1200" dirty="0">
                <a:solidFill>
                  <a:schemeClr val="bg1"/>
                </a:solidFill>
              </a:rPr>
              <a:t>2.1	</a:t>
            </a:r>
            <a:r>
              <a:rPr lang="es-MX" sz="1200" dirty="0">
                <a:solidFill>
                  <a:schemeClr val="bg1"/>
                </a:solidFill>
              </a:rPr>
              <a:t>MARCOS DE PÁGINA</a:t>
            </a:r>
            <a:endParaRPr lang="es-ES" sz="1200" dirty="0">
              <a:solidFill>
                <a:schemeClr val="bg1"/>
              </a:solidFill>
            </a:endParaRPr>
          </a:p>
          <a:p>
            <a:pPr lvl="1">
              <a:lnSpc>
                <a:spcPct val="90000"/>
              </a:lnSpc>
            </a:pPr>
            <a:r>
              <a:rPr lang="es-ES" sz="1200" dirty="0">
                <a:solidFill>
                  <a:schemeClr val="bg1"/>
                </a:solidFill>
              </a:rPr>
              <a:t>2.2	</a:t>
            </a:r>
            <a:r>
              <a:rPr lang="pt-BR" sz="1200" dirty="0">
                <a:solidFill>
                  <a:schemeClr val="bg1"/>
                </a:solidFill>
              </a:rPr>
              <a:t>FORMAS DE IMPLEMENTAR MARCOS DE PÁGINA</a:t>
            </a:r>
            <a:endParaRPr lang="es-ES" sz="1200" dirty="0">
              <a:solidFill>
                <a:schemeClr val="bg1"/>
              </a:solidFill>
            </a:endParaRPr>
          </a:p>
          <a:p>
            <a:pPr lvl="1">
              <a:lnSpc>
                <a:spcPct val="90000"/>
              </a:lnSpc>
            </a:pPr>
            <a:r>
              <a:rPr lang="es-ES" sz="1200" dirty="0">
                <a:solidFill>
                  <a:schemeClr val="bg1"/>
                </a:solidFill>
              </a:rPr>
              <a:t>2.3	</a:t>
            </a:r>
            <a:r>
              <a:rPr lang="es-MX" sz="1200" dirty="0">
                <a:solidFill>
                  <a:schemeClr val="bg1"/>
                </a:solidFill>
              </a:rPr>
              <a:t>AJAX Y SU USO DE CONTROLADORES</a:t>
            </a:r>
            <a:endParaRPr lang="es-ES" sz="1200" dirty="0">
              <a:solidFill>
                <a:schemeClr val="bg1"/>
              </a:solidFill>
            </a:endParaRPr>
          </a:p>
          <a:p>
            <a:pPr lvl="1">
              <a:lnSpc>
                <a:spcPct val="90000"/>
              </a:lnSpc>
            </a:pPr>
            <a:r>
              <a:rPr lang="es-ES" sz="1200" dirty="0">
                <a:solidFill>
                  <a:schemeClr val="bg1"/>
                </a:solidFill>
              </a:rPr>
              <a:t>2.4	PERFILES</a:t>
            </a:r>
          </a:p>
          <a:p>
            <a:pPr lvl="1">
              <a:lnSpc>
                <a:spcPct val="90000"/>
              </a:lnSpc>
            </a:pPr>
            <a:r>
              <a:rPr lang="es-ES" sz="1200" dirty="0">
                <a:solidFill>
                  <a:schemeClr val="bg1"/>
                </a:solidFill>
              </a:rPr>
              <a:t>2.5	</a:t>
            </a:r>
            <a:r>
              <a:rPr lang="es-MX" sz="1200" dirty="0">
                <a:solidFill>
                  <a:schemeClr val="bg1"/>
                </a:solidFill>
              </a:rPr>
              <a:t>PERFILES Y FORMAS DE IMPLEMENTARLOS</a:t>
            </a:r>
            <a:endParaRPr lang="es-ES" sz="1200" dirty="0">
              <a:solidFill>
                <a:schemeClr val="bg1"/>
              </a:solidFill>
            </a:endParaRPr>
          </a:p>
          <a:p>
            <a:pPr lvl="1">
              <a:lnSpc>
                <a:spcPct val="90000"/>
              </a:lnSpc>
            </a:pPr>
            <a:r>
              <a:rPr lang="es-ES" sz="1200" dirty="0">
                <a:solidFill>
                  <a:srgbClr val="FFFF00"/>
                </a:solidFill>
              </a:rPr>
              <a:t>2.6 PROTOCOLO SIMPLE DE TRANSFERENCIA DE CORREO (SMTP)</a:t>
            </a:r>
          </a:p>
          <a:p>
            <a:pPr>
              <a:lnSpc>
                <a:spcPct val="90000"/>
              </a:lnSpc>
            </a:pPr>
            <a:r>
              <a:rPr lang="es-ES" sz="1200" dirty="0">
                <a:solidFill>
                  <a:schemeClr val="bg1"/>
                </a:solidFill>
              </a:rPr>
              <a:t>3	DESARROLLO</a:t>
            </a:r>
          </a:p>
          <a:p>
            <a:pPr lvl="1">
              <a:lnSpc>
                <a:spcPct val="90000"/>
              </a:lnSpc>
            </a:pPr>
            <a:r>
              <a:rPr lang="es-ES" sz="1200" dirty="0">
                <a:solidFill>
                  <a:schemeClr val="bg1"/>
                </a:solidFill>
              </a:rPr>
              <a:t>3.1	</a:t>
            </a:r>
            <a:r>
              <a:rPr lang="es-MX" sz="1200" dirty="0">
                <a:solidFill>
                  <a:schemeClr val="bg1"/>
                </a:solidFill>
              </a:rPr>
              <a:t>CREACIÓN DE VISTAS</a:t>
            </a:r>
            <a:endParaRPr lang="es-ES" sz="1200" dirty="0">
              <a:solidFill>
                <a:schemeClr val="bg1"/>
              </a:solidFill>
            </a:endParaRPr>
          </a:p>
          <a:p>
            <a:pPr lvl="1">
              <a:lnSpc>
                <a:spcPct val="90000"/>
              </a:lnSpc>
            </a:pPr>
            <a:r>
              <a:rPr lang="es-ES" sz="1200" dirty="0">
                <a:solidFill>
                  <a:schemeClr val="bg1"/>
                </a:solidFill>
              </a:rPr>
              <a:t>3.2	</a:t>
            </a:r>
            <a:r>
              <a:rPr lang="es-MX" sz="1200" dirty="0">
                <a:solidFill>
                  <a:schemeClr val="bg1"/>
                </a:solidFill>
              </a:rPr>
              <a:t>CREACIÓN DE MODELOS DEL PROYECTO</a:t>
            </a:r>
            <a:r>
              <a:rPr lang="es-EC" sz="1200" dirty="0">
                <a:solidFill>
                  <a:schemeClr val="bg1"/>
                </a:solidFill>
              </a:rPr>
              <a:t>.</a:t>
            </a:r>
          </a:p>
          <a:p>
            <a:pPr lvl="1">
              <a:lnSpc>
                <a:spcPct val="90000"/>
              </a:lnSpc>
            </a:pPr>
            <a:r>
              <a:rPr lang="es-ES" sz="1200" dirty="0">
                <a:solidFill>
                  <a:schemeClr val="bg1"/>
                </a:solidFill>
              </a:rPr>
              <a:t>3.3  </a:t>
            </a:r>
            <a:r>
              <a:rPr lang="es-MX" sz="1200" dirty="0">
                <a:solidFill>
                  <a:schemeClr val="bg1"/>
                </a:solidFill>
              </a:rPr>
              <a:t>CREACIÓN DE CONTROLADORES DEL PROYECTO</a:t>
            </a:r>
            <a:endParaRPr lang="es-EC" sz="1200" dirty="0">
              <a:solidFill>
                <a:schemeClr val="bg1"/>
              </a:solidFill>
            </a:endParaRPr>
          </a:p>
          <a:p>
            <a:pPr lvl="1">
              <a:lnSpc>
                <a:spcPct val="90000"/>
              </a:lnSpc>
            </a:pPr>
            <a:r>
              <a:rPr lang="es-MX" sz="1200" dirty="0">
                <a:solidFill>
                  <a:schemeClr val="bg1"/>
                </a:solidFill>
              </a:rPr>
              <a:t>3.4	EJECUCIÓN DEL PROYECTO</a:t>
            </a:r>
            <a:endParaRPr lang="es-ES" sz="1200" dirty="0">
              <a:solidFill>
                <a:schemeClr val="bg1"/>
              </a:solidFill>
            </a:endParaRPr>
          </a:p>
          <a:p>
            <a:pPr>
              <a:lnSpc>
                <a:spcPct val="90000"/>
              </a:lnSpc>
            </a:pPr>
            <a:r>
              <a:rPr lang="es-ES" sz="1200" dirty="0">
                <a:solidFill>
                  <a:schemeClr val="bg1"/>
                </a:solidFill>
              </a:rPr>
              <a:t>4	CONCLUSIONES</a:t>
            </a:r>
          </a:p>
          <a:p>
            <a:pPr>
              <a:lnSpc>
                <a:spcPct val="90000"/>
              </a:lnSpc>
            </a:pPr>
            <a:r>
              <a:rPr lang="es-ES" sz="1200" dirty="0">
                <a:solidFill>
                  <a:schemeClr val="bg1"/>
                </a:solidFill>
              </a:rPr>
              <a:t>5	RECOMENDACIONES</a:t>
            </a:r>
          </a:p>
          <a:p>
            <a:pPr>
              <a:lnSpc>
                <a:spcPct val="90000"/>
              </a:lnSpc>
            </a:pPr>
            <a:r>
              <a:rPr lang="es-ES" sz="1200" dirty="0">
                <a:solidFill>
                  <a:schemeClr val="bg1"/>
                </a:solidFill>
              </a:rPr>
              <a:t>6	BIBLIOGRAFÍA</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spTree>
    <p:extLst>
      <p:ext uri="{BB962C8B-B14F-4D97-AF65-F5344CB8AC3E}">
        <p14:creationId xmlns:p14="http://schemas.microsoft.com/office/powerpoint/2010/main" val="1957508427"/>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EDB39E34F5A9B445B025C05B2A05D030" ma:contentTypeVersion="6" ma:contentTypeDescription="Crear nuevo documento." ma:contentTypeScope="" ma:versionID="9f82f9253ffb220e161954b39111b6f0">
  <xsd:schema xmlns:xsd="http://www.w3.org/2001/XMLSchema" xmlns:xs="http://www.w3.org/2001/XMLSchema" xmlns:p="http://schemas.microsoft.com/office/2006/metadata/properties" xmlns:ns3="f1f31ffb-9912-4459-99c8-b26e82094b51" xmlns:ns4="ce621958-37b1-43fe-a1f1-1aad67996a88" targetNamespace="http://schemas.microsoft.com/office/2006/metadata/properties" ma:root="true" ma:fieldsID="fb90df1ca30376919506406f80985197" ns3:_="" ns4:_="">
    <xsd:import namespace="f1f31ffb-9912-4459-99c8-b26e82094b51"/>
    <xsd:import namespace="ce621958-37b1-43fe-a1f1-1aad67996a8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1f31ffb-9912-4459-99c8-b26e82094b5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e621958-37b1-43fe-a1f1-1aad67996a88"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f1f31ffb-9912-4459-99c8-b26e82094b51"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089FE9-9C10-4DC2-B989-2AFC318F39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1f31ffb-9912-4459-99c8-b26e82094b51"/>
    <ds:schemaRef ds:uri="ce621958-37b1-43fe-a1f1-1aad67996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476FF2B-C098-40B2-8C02-A6808430CAFA}">
  <ds:schemaRefs>
    <ds:schemaRef ds:uri="http://www.w3.org/XML/1998/namespace"/>
    <ds:schemaRef ds:uri="http://schemas.microsoft.com/office/2006/documentManagement/types"/>
    <ds:schemaRef ds:uri="http://purl.org/dc/terms/"/>
    <ds:schemaRef ds:uri="http://purl.org/dc/elements/1.1/"/>
    <ds:schemaRef ds:uri="http://schemas.microsoft.com/office/2006/metadata/properties"/>
    <ds:schemaRef ds:uri="http://purl.org/dc/dcmitype/"/>
    <ds:schemaRef ds:uri="http://schemas.openxmlformats.org/package/2006/metadata/core-properties"/>
    <ds:schemaRef ds:uri="http://schemas.microsoft.com/office/infopath/2007/PartnerControls"/>
    <ds:schemaRef ds:uri="ce621958-37b1-43fe-a1f1-1aad67996a88"/>
    <ds:schemaRef ds:uri="f1f31ffb-9912-4459-99c8-b26e82094b51"/>
  </ds:schemaRefs>
</ds:datastoreItem>
</file>

<file path=customXml/itemProps3.xml><?xml version="1.0" encoding="utf-8"?>
<ds:datastoreItem xmlns:ds="http://schemas.openxmlformats.org/officeDocument/2006/customXml" ds:itemID="{F3DCAEA0-94B1-4E6A-AD26-F5EDE5307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100</TotalTime>
  <Words>4787</Words>
  <Application>Microsoft Office PowerPoint</Application>
  <PresentationFormat>Panorámica</PresentationFormat>
  <Paragraphs>691</Paragraphs>
  <Slides>20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Gill Sans MT</vt:lpstr>
      <vt:lpstr>Wingdings 2</vt:lpstr>
      <vt:lpstr>Dividendo</vt:lpstr>
      <vt:lpstr>MARCO DE PÁGINA EN NETBEANS</vt:lpstr>
      <vt:lpstr>Presentación de PowerPoint</vt:lpstr>
      <vt:lpstr>1 OBJETIVOS</vt:lpstr>
      <vt:lpstr>2 Marco teórico</vt:lpstr>
      <vt:lpstr>2.2  FORMAS DE IMPLEMENTAR MARCOS DE PÁGINA .</vt:lpstr>
      <vt:lpstr>2.3  AJAX Y SU USO DE CONTROLADORES</vt:lpstr>
      <vt:lpstr>2.4  PERFILES</vt:lpstr>
      <vt:lpstr>2.5 PERFILES Y FORMAS DE IMPLEMENTARLOS</vt:lpstr>
      <vt:lpstr>2.6  PROTOCOLO SIMPLE DE TRANSFERENCIA DE CORREO (SMTP)</vt:lpstr>
      <vt:lpstr>3 DESARROLLO</vt:lpstr>
      <vt:lpstr>3. 1 CREACIÓN DE vistas</vt:lpstr>
      <vt:lpstr>Presentación de PowerPoint</vt:lpstr>
      <vt:lpstr>3.2   CREACIÓN DE MODELOS DEL PROYECTO </vt:lpstr>
      <vt:lpstr>Presentación de PowerPoint</vt:lpstr>
      <vt:lpstr> 3.3  CREACIÓN DE CONTROLADORES DEL    PROYECTO</vt:lpstr>
      <vt:lpstr>3.4 EJECUCIÓN DEL PROYECTO</vt:lpstr>
      <vt:lpstr>Presentación de PowerPoint</vt:lpstr>
      <vt:lpstr>4 CONCLUSIONES</vt:lpstr>
      <vt:lpstr>5 RECOMENDACIONES</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ANDRES VINICIO PALLANGO TAPIA</cp:lastModifiedBy>
  <cp:revision>15</cp:revision>
  <dcterms:created xsi:type="dcterms:W3CDTF">2020-07-10T23:33:49Z</dcterms:created>
  <dcterms:modified xsi:type="dcterms:W3CDTF">2023-07-27T23:17:18Z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0x010100EDB39E34F5A9B445B025C05B2A05D030</vt:lpwstr>
  </property>
</Properties>
</file>