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8" r:id="rId5"/>
    <p:sldId id="259" r:id="rId6"/>
    <p:sldId id="260" r:id="rId7"/>
    <p:sldId id="261" r:id="rId8"/>
    <p:sldId id="303" r:id="rId9"/>
    <p:sldId id="262" r:id="rId10"/>
    <p:sldId id="263" r:id="rId11"/>
    <p:sldId id="304" r:id="rId12"/>
    <p:sldId id="305" r:id="rId13"/>
    <p:sldId id="264" r:id="rId14"/>
    <p:sldId id="265" r:id="rId15"/>
    <p:sldId id="266" r:id="rId16"/>
    <p:sldId id="269" r:id="rId17"/>
    <p:sldId id="270" r:id="rId18"/>
    <p:sldId id="306" r:id="rId19"/>
    <p:sldId id="275" r:id="rId20"/>
    <p:sldId id="290" r:id="rId21"/>
    <p:sldId id="279" r:id="rId22"/>
    <p:sldId id="280" r:id="rId23"/>
    <p:sldId id="281"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a:lnSpc>
              <a:spcPct val="100000"/>
            </a:lnSpc>
          </a:pPr>
          <a:r>
            <a:rPr lang="es-MX" dirty="0"/>
            <a:t>El objetivo general de este documento de investigación y desarrollo es diseñar y desarrollar una vista para la aplicación web de </a:t>
          </a:r>
          <a:r>
            <a:rPr lang="es-MX" dirty="0" err="1"/>
            <a:t>Screams</a:t>
          </a:r>
          <a:r>
            <a:rPr lang="es-MX" dirty="0"/>
            <a:t> </a:t>
          </a:r>
          <a:r>
            <a:rPr lang="es-MX" dirty="0" err="1"/>
            <a:t>Inc</a:t>
          </a:r>
          <a:r>
            <a:rPr lang="es-MX" dirty="0"/>
            <a:t> en Java que permita la asignación y retirada de permisos a un tipo de usuario, utilizando un árbol de nodos. Con ello, se busca mejorar la gestión de permisos de la aplicación, ofreciendo una experiencia de usuario más sencilla e intuitiva en la asignación de permisos</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custScaleY="154654"/>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custScaleY="171307">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985855"/>
          <a:ext cx="8269845" cy="17065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893972"/>
          <a:ext cx="6995313" cy="18903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755650">
            <a:lnSpc>
              <a:spcPct val="100000"/>
            </a:lnSpc>
            <a:spcBef>
              <a:spcPct val="0"/>
            </a:spcBef>
            <a:spcAft>
              <a:spcPct val="35000"/>
            </a:spcAft>
            <a:buNone/>
          </a:pPr>
          <a:r>
            <a:rPr lang="es-MX" sz="1700" kern="1200" dirty="0"/>
            <a:t>El objetivo general de este documento de investigación y desarrollo es diseñar y desarrollar una vista para la aplicación web de </a:t>
          </a:r>
          <a:r>
            <a:rPr lang="es-MX" sz="1700" kern="1200" dirty="0" err="1"/>
            <a:t>Screams</a:t>
          </a:r>
          <a:r>
            <a:rPr lang="es-MX" sz="1700" kern="1200" dirty="0"/>
            <a:t> </a:t>
          </a:r>
          <a:r>
            <a:rPr lang="es-MX" sz="1700" kern="1200" dirty="0" err="1"/>
            <a:t>Inc</a:t>
          </a:r>
          <a:r>
            <a:rPr lang="es-MX" sz="1700" kern="1200" dirty="0"/>
            <a:t> en Java que permita la asignación y retirada de permisos a un tipo de usuario, utilizando un árbol de nodos. Con ello, se busca mejorar la gestión de permisos de la aplicación, ofreciendo una experiencia de usuario más sencilla e intuitiva en la asignación de permisos</a:t>
          </a:r>
          <a:endParaRPr lang="en-US" sz="1700" kern="1200" dirty="0"/>
        </a:p>
      </dsp:txBody>
      <dsp:txXfrm>
        <a:off x="1274531" y="893972"/>
        <a:ext cx="6995313" cy="18903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27/07/2023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opciones POR PERFIL EN NETBEANS</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ADRIÁN MOSQUERA</a:t>
            </a:r>
          </a:p>
          <a:p>
            <a:r>
              <a:rPr lang="es-EC" dirty="0">
                <a:solidFill>
                  <a:schemeClr val="bg1"/>
                </a:solidFill>
              </a:rPr>
              <a:t>                            ANDRÉS PALLANGO</a:t>
            </a:r>
          </a:p>
          <a:p>
            <a:r>
              <a:rPr lang="es-EC" dirty="0">
                <a:solidFill>
                  <a:schemeClr val="bg1"/>
                </a:solidFill>
              </a:rPr>
              <a:t>                            PAÚL SÁNCHEZ</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9877</a:t>
            </a:r>
            <a:endParaRPr lang="es-EC" dirty="0">
              <a:solidFill>
                <a:schemeClr val="bg1"/>
              </a:solidFill>
            </a:endParaRPr>
          </a:p>
          <a:p>
            <a:r>
              <a:rPr lang="es-EC" b="1" dirty="0">
                <a:solidFill>
                  <a:schemeClr val="bg1"/>
                </a:solidFill>
              </a:rPr>
              <a:t>FECHA</a:t>
            </a:r>
            <a:r>
              <a:rPr lang="es-EC" b="1">
                <a:solidFill>
                  <a:schemeClr val="bg1"/>
                </a:solidFill>
              </a:rPr>
              <a:t>: 27</a:t>
            </a:r>
            <a:r>
              <a:rPr lang="es-EC">
                <a:solidFill>
                  <a:schemeClr val="bg1"/>
                </a:solidFill>
              </a:rPr>
              <a:t>/07/2022</a:t>
            </a:r>
            <a:endParaRPr lang="es-EC" dirty="0">
              <a:solidFill>
                <a:schemeClr val="bg1"/>
              </a:solidFill>
            </a:endParaRP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817675" y="6457890"/>
            <a:ext cx="374325" cy="400110"/>
          </a:xfrm>
          <a:prstGeom prst="rect">
            <a:avLst/>
          </a:prstGeom>
          <a:noFill/>
        </p:spPr>
        <p:txBody>
          <a:bodyPr wrap="square" rtlCol="0">
            <a:spAutoFit/>
          </a:bodyPr>
          <a:lstStyle/>
          <a:p>
            <a:r>
              <a:rPr lang="es-EC" sz="2000"/>
              <a:t>9</a:t>
            </a:r>
          </a:p>
        </p:txBody>
      </p:sp>
      <p:sp>
        <p:nvSpPr>
          <p:cNvPr id="5" name="Marcador de contenido 4">
            <a:extLst>
              <a:ext uri="{FF2B5EF4-FFF2-40B4-BE49-F238E27FC236}">
                <a16:creationId xmlns:a16="http://schemas.microsoft.com/office/drawing/2014/main" id="{C4F68272-1637-3EDB-FA62-EBB9BC007909}"/>
              </a:ext>
            </a:extLst>
          </p:cNvPr>
          <p:cNvSpPr>
            <a:spLocks noGrp="1"/>
          </p:cNvSpPr>
          <p:nvPr>
            <p:ph idx="1"/>
          </p:nvPr>
        </p:nvSpPr>
        <p:spPr/>
        <p:txBody>
          <a:bodyPr/>
          <a:lstStyle/>
          <a:p>
            <a:endParaRPr lang="es-EC"/>
          </a:p>
        </p:txBody>
      </p:sp>
    </p:spTree>
    <p:extLst>
      <p:ext uri="{BB962C8B-B14F-4D97-AF65-F5344CB8AC3E}">
        <p14:creationId xmlns:p14="http://schemas.microsoft.com/office/powerpoint/2010/main" val="30927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dirty="0"/>
              <a:t>3. 1	CREACIÓN DE vistas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fontScale="77500" lnSpcReduction="20000"/>
          </a:bodyPr>
          <a:lstStyle/>
          <a:p>
            <a:r>
              <a:rPr lang="es-MX" dirty="0">
                <a:solidFill>
                  <a:schemeClr val="tx1"/>
                </a:solidFill>
              </a:rPr>
              <a:t>Para que el usuario pueda visualizar la asignación de roles o perfiles se debe crear una vista que englobe a los usuarios sin rol, un seleccionador con los roles disponibles y botones para poder pasar a los usuarios de un rol a otro. </a:t>
            </a:r>
          </a:p>
          <a:p>
            <a:r>
              <a:rPr lang="es-MX" dirty="0">
                <a:solidFill>
                  <a:schemeClr val="tx1"/>
                </a:solidFill>
              </a:rPr>
              <a:t>Para esto primero se debe crear un nuevo archivo dando clic en la carpeta </a:t>
            </a:r>
            <a:r>
              <a:rPr lang="es-MX" dirty="0" err="1">
                <a:solidFill>
                  <a:schemeClr val="tx1"/>
                </a:solidFill>
              </a:rPr>
              <a:t>xeopcOpcpe</a:t>
            </a:r>
            <a:r>
              <a:rPr lang="es-MX" dirty="0">
                <a:solidFill>
                  <a:schemeClr val="tx1"/>
                </a:solidFill>
              </a:rPr>
              <a:t> y seleccionar Nuevo &gt; “JSP Pages”.</a:t>
            </a:r>
          </a:p>
          <a:p>
            <a:r>
              <a:rPr lang="es-MX" dirty="0">
                <a:solidFill>
                  <a:schemeClr val="tx1"/>
                </a:solidFill>
              </a:rPr>
              <a:t>Cree un archivo bajo el nombre “</a:t>
            </a:r>
            <a:r>
              <a:rPr lang="es-MX" dirty="0" err="1">
                <a:solidFill>
                  <a:schemeClr val="tx1"/>
                </a:solidFill>
              </a:rPr>
              <a:t>opcionesPerfil</a:t>
            </a:r>
            <a:r>
              <a:rPr lang="es-MX" dirty="0">
                <a:solidFill>
                  <a:schemeClr val="tx1"/>
                </a:solidFill>
              </a:rPr>
              <a:t>” y luego se debe seleccionar finalizar. </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Marcador de contenido 2">
            <a:extLst>
              <a:ext uri="{FF2B5EF4-FFF2-40B4-BE49-F238E27FC236}">
                <a16:creationId xmlns:a16="http://schemas.microsoft.com/office/drawing/2014/main" id="{36DE66C5-CBD2-E2FA-295D-D626ADEBF4D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lvl="1">
              <a:lnSpc>
                <a:spcPct val="90000"/>
              </a:lnSpc>
            </a:pPr>
            <a:r>
              <a:rPr lang="es-ES" sz="1200" dirty="0">
                <a:solidFill>
                  <a:schemeClr val="bg1"/>
                </a:solidFill>
              </a:rPr>
              <a:t>2.7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 VISTAS</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0" name="CuadroTexto 9">
            <a:extLst>
              <a:ext uri="{FF2B5EF4-FFF2-40B4-BE49-F238E27FC236}">
                <a16:creationId xmlns:a16="http://schemas.microsoft.com/office/drawing/2014/main" id="{06713F1B-8AD1-5843-C435-C0174C28889E}"/>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10</a:t>
            </a:r>
          </a:p>
        </p:txBody>
      </p:sp>
      <p:pic>
        <p:nvPicPr>
          <p:cNvPr id="5" name="Imagen 4" descr="Interfaz de usuario gráfica, Aplicación&#10;&#10;Descripción generada automáticamente">
            <a:extLst>
              <a:ext uri="{FF2B5EF4-FFF2-40B4-BE49-F238E27FC236}">
                <a16:creationId xmlns:a16="http://schemas.microsoft.com/office/drawing/2014/main" id="{D4FD95FB-B75D-90DC-0B13-5A58D22800CB}"/>
              </a:ext>
            </a:extLst>
          </p:cNvPr>
          <p:cNvPicPr>
            <a:picLocks noChangeAspect="1"/>
          </p:cNvPicPr>
          <p:nvPr/>
        </p:nvPicPr>
        <p:blipFill>
          <a:blip r:embed="rId2"/>
          <a:stretch>
            <a:fillRect/>
          </a:stretch>
        </p:blipFill>
        <p:spPr>
          <a:xfrm>
            <a:off x="4265842" y="2009940"/>
            <a:ext cx="3660314" cy="1883419"/>
          </a:xfrm>
          <a:prstGeom prst="rect">
            <a:avLst/>
          </a:prstGeom>
          <a:ln w="88900" cap="sq" cmpd="thickThin">
            <a:solidFill>
              <a:srgbClr val="000000"/>
            </a:solidFill>
            <a:prstDash val="solid"/>
            <a:miter lim="800000"/>
          </a:ln>
          <a:effectLst>
            <a:innerShdw blurRad="76200">
              <a:srgbClr val="000000"/>
            </a:innerShdw>
          </a:effectLst>
        </p:spPr>
      </p:pic>
      <p:pic>
        <p:nvPicPr>
          <p:cNvPr id="7" name="Imagen 6" descr="Interfaz de usuario gráfica, Texto, Aplicación, Correo electrónico&#10;&#10;Descripción generada automáticamente">
            <a:extLst>
              <a:ext uri="{FF2B5EF4-FFF2-40B4-BE49-F238E27FC236}">
                <a16:creationId xmlns:a16="http://schemas.microsoft.com/office/drawing/2014/main" id="{66880166-32F4-6287-3F95-DF7DD8B425E6}"/>
              </a:ext>
            </a:extLst>
          </p:cNvPr>
          <p:cNvPicPr>
            <a:picLocks noChangeAspect="1"/>
          </p:cNvPicPr>
          <p:nvPr/>
        </p:nvPicPr>
        <p:blipFill>
          <a:blip r:embed="rId3"/>
          <a:stretch>
            <a:fillRect/>
          </a:stretch>
        </p:blipFill>
        <p:spPr>
          <a:xfrm>
            <a:off x="4046881" y="4340718"/>
            <a:ext cx="4098237" cy="235773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0256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1371986"/>
          </a:xfrm>
        </p:spPr>
        <p:txBody>
          <a:bodyPr>
            <a:normAutofit/>
          </a:bodyPr>
          <a:lstStyle/>
          <a:p>
            <a:r>
              <a:rPr lang="es-MX" dirty="0">
                <a:solidFill>
                  <a:schemeClr val="bg1"/>
                </a:solidFill>
              </a:rPr>
              <a:t>Coloque en el mismo el siguiente código.</a:t>
            </a:r>
          </a:p>
        </p:txBody>
      </p:sp>
      <p:sp>
        <p:nvSpPr>
          <p:cNvPr id="22" name="Marcador de contenido 2">
            <a:extLst>
              <a:ext uri="{FF2B5EF4-FFF2-40B4-BE49-F238E27FC236}">
                <a16:creationId xmlns:a16="http://schemas.microsoft.com/office/drawing/2014/main" id="{E3387597-C401-4C09-9BFA-F7AF8B220BA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4" name="Marcador de contenido 2">
            <a:extLst>
              <a:ext uri="{FF2B5EF4-FFF2-40B4-BE49-F238E27FC236}">
                <a16:creationId xmlns:a16="http://schemas.microsoft.com/office/drawing/2014/main" id="{11EE7F48-90F7-D238-131B-36F1B6877F9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 VISTAS</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pic>
        <p:nvPicPr>
          <p:cNvPr id="2" name="Imagen 1" descr="Interfaz de usuario gráfica, Texto&#10;&#10;Descripción generada automáticamente">
            <a:extLst>
              <a:ext uri="{FF2B5EF4-FFF2-40B4-BE49-F238E27FC236}">
                <a16:creationId xmlns:a16="http://schemas.microsoft.com/office/drawing/2014/main" id="{1ADE0B2B-E9D2-2093-AE88-AFE065863DBF}"/>
              </a:ext>
            </a:extLst>
          </p:cNvPr>
          <p:cNvPicPr>
            <a:picLocks noChangeAspect="1"/>
          </p:cNvPicPr>
          <p:nvPr/>
        </p:nvPicPr>
        <p:blipFill>
          <a:blip r:embed="rId2"/>
          <a:stretch>
            <a:fillRect/>
          </a:stretch>
        </p:blipFill>
        <p:spPr>
          <a:xfrm>
            <a:off x="886972" y="2067570"/>
            <a:ext cx="7582958" cy="425550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001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a:t>
            </a:r>
            <a:r>
              <a:rPr lang="es-MX" dirty="0"/>
              <a:t>CREACIÓN DE MODELOS DEL PROYECTO</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9" y="2029719"/>
            <a:ext cx="8814608" cy="1649824"/>
          </a:xfrm>
        </p:spPr>
        <p:txBody>
          <a:bodyPr>
            <a:normAutofit fontScale="92500" lnSpcReduction="20000"/>
          </a:bodyPr>
          <a:lstStyle/>
          <a:p>
            <a:r>
              <a:rPr lang="es-MX" dirty="0">
                <a:solidFill>
                  <a:schemeClr val="tx1"/>
                </a:solidFill>
              </a:rPr>
              <a:t>Como se especificó al inicio del documento, se parte de la base del proyecto anterior, es por ello que los modelos para la realización de Usuarios por Perfil ya están creados, pero se debe añadir algunos métodos nuevos a ciertos archivos.</a:t>
            </a:r>
          </a:p>
          <a:p>
            <a:r>
              <a:rPr lang="es-MX" dirty="0">
                <a:solidFill>
                  <a:schemeClr val="tx1"/>
                </a:solidFill>
              </a:rPr>
              <a:t>Para ello se debe abrir la carpeta </a:t>
            </a:r>
            <a:r>
              <a:rPr lang="es-MX" dirty="0" err="1">
                <a:solidFill>
                  <a:schemeClr val="tx1"/>
                </a:solidFill>
              </a:rPr>
              <a:t>ec.edu.monster.modelo</a:t>
            </a:r>
            <a:r>
              <a:rPr lang="es-MX" dirty="0">
                <a:solidFill>
                  <a:schemeClr val="tx1"/>
                </a:solidFill>
              </a:rPr>
              <a:t> y seleccionar el archivo XeoxpOpcpeFacade.java. </a:t>
            </a:r>
          </a:p>
          <a:p>
            <a:r>
              <a:rPr lang="es-MX" dirty="0">
                <a:solidFill>
                  <a:schemeClr val="tx1"/>
                </a:solidFill>
              </a:rPr>
              <a:t>Abra el archivo y codifique los siguientes métodos dentro del mismo.</a:t>
            </a:r>
          </a:p>
        </p:txBody>
      </p:sp>
      <p:sp>
        <p:nvSpPr>
          <p:cNvPr id="7" name="Marcador de contenido 2">
            <a:extLst>
              <a:ext uri="{FF2B5EF4-FFF2-40B4-BE49-F238E27FC236}">
                <a16:creationId xmlns:a16="http://schemas.microsoft.com/office/drawing/2014/main" id="{4155874E-4C94-451C-83AC-B5E237E6978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i="0" u="none" strike="noStrike" kern="1200" cap="none" spc="0" normalizeH="0" baseline="0" noProof="0">
                <a:ln>
                  <a:noFill/>
                </a:ln>
                <a:solidFill>
                  <a:schemeClr val="bg1"/>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5" name="Marcador de contenido 2">
            <a:extLst>
              <a:ext uri="{FF2B5EF4-FFF2-40B4-BE49-F238E27FC236}">
                <a16:creationId xmlns:a16="http://schemas.microsoft.com/office/drawing/2014/main" id="{B4E01398-164D-2FF4-0763-0ACAD62800B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rgbClr val="FFFF00"/>
                </a:solidFill>
              </a:rPr>
              <a:t>3.2	</a:t>
            </a:r>
            <a:r>
              <a:rPr lang="es-MX" sz="1200" dirty="0">
                <a:solidFill>
                  <a:srgbClr val="FFFF00"/>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pic>
        <p:nvPicPr>
          <p:cNvPr id="4" name="Imagen 3" descr="Interfaz de usuario gráfica&#10;&#10;Descripción generada automáticamente">
            <a:extLst>
              <a:ext uri="{FF2B5EF4-FFF2-40B4-BE49-F238E27FC236}">
                <a16:creationId xmlns:a16="http://schemas.microsoft.com/office/drawing/2014/main" id="{5C68D4FB-7B2D-3718-8461-D13FC198E8B2}"/>
              </a:ext>
            </a:extLst>
          </p:cNvPr>
          <p:cNvPicPr>
            <a:picLocks noChangeAspect="1"/>
          </p:cNvPicPr>
          <p:nvPr/>
        </p:nvPicPr>
        <p:blipFill>
          <a:blip r:embed="rId2"/>
          <a:stretch>
            <a:fillRect/>
          </a:stretch>
        </p:blipFill>
        <p:spPr>
          <a:xfrm>
            <a:off x="581192" y="4444793"/>
            <a:ext cx="3076575" cy="1962785"/>
          </a:xfrm>
          <a:prstGeom prst="rect">
            <a:avLst/>
          </a:prstGeom>
          <a:ln w="88900" cap="sq" cmpd="thickThin">
            <a:solidFill>
              <a:srgbClr val="000000"/>
            </a:solidFill>
            <a:prstDash val="solid"/>
            <a:miter lim="800000"/>
          </a:ln>
          <a:effectLst>
            <a:innerShdw blurRad="76200">
              <a:srgbClr val="000000"/>
            </a:innerShdw>
          </a:effectLst>
        </p:spPr>
      </p:pic>
      <p:pic>
        <p:nvPicPr>
          <p:cNvPr id="11" name="Imagen 10" descr="Texto, Aplicación&#10;&#10;Descripción generada automáticamente">
            <a:extLst>
              <a:ext uri="{FF2B5EF4-FFF2-40B4-BE49-F238E27FC236}">
                <a16:creationId xmlns:a16="http://schemas.microsoft.com/office/drawing/2014/main" id="{5B27CC11-EA52-C14F-07AF-4428C06ACC8C}"/>
              </a:ext>
            </a:extLst>
          </p:cNvPr>
          <p:cNvPicPr>
            <a:picLocks noChangeAspect="1"/>
          </p:cNvPicPr>
          <p:nvPr/>
        </p:nvPicPr>
        <p:blipFill>
          <a:blip r:embed="rId3"/>
          <a:stretch>
            <a:fillRect/>
          </a:stretch>
        </p:blipFill>
        <p:spPr>
          <a:xfrm>
            <a:off x="4438931" y="4262445"/>
            <a:ext cx="4184209" cy="232748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7512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fontScale="90000"/>
          </a:bodyPr>
          <a:lstStyle/>
          <a:p>
            <a:br>
              <a:rPr lang="es-ES" dirty="0"/>
            </a:br>
            <a:r>
              <a:rPr lang="es-ES" dirty="0"/>
              <a:t>3.3 	</a:t>
            </a:r>
            <a:r>
              <a:rPr lang="es-MX" dirty="0"/>
              <a:t>CREACIÓN DE CONTROLADORES DEL</a:t>
            </a:r>
            <a:br>
              <a:rPr lang="es-MX" dirty="0"/>
            </a:br>
            <a:r>
              <a:rPr lang="es-MX" dirty="0"/>
              <a:t>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2493439" cy="4246913"/>
          </a:xfrm>
        </p:spPr>
        <p:txBody>
          <a:bodyPr>
            <a:normAutofit/>
          </a:bodyPr>
          <a:lstStyle/>
          <a:p>
            <a:r>
              <a:rPr lang="es-MX" dirty="0">
                <a:solidFill>
                  <a:schemeClr val="tx1"/>
                </a:solidFill>
              </a:rPr>
              <a:t>Se debe crear un nuevo archivo en la carpeta </a:t>
            </a:r>
            <a:r>
              <a:rPr lang="es-MX" dirty="0" err="1">
                <a:solidFill>
                  <a:schemeClr val="tx1"/>
                </a:solidFill>
              </a:rPr>
              <a:t>ec.edu.monster.controlador</a:t>
            </a:r>
            <a:r>
              <a:rPr lang="es-MX" dirty="0">
                <a:solidFill>
                  <a:schemeClr val="tx1"/>
                </a:solidFill>
              </a:rPr>
              <a:t> para lo cual se hace clic derecho sobre la misma y se selecciona Nuevo &gt; Java </a:t>
            </a:r>
            <a:r>
              <a:rPr lang="es-MX" dirty="0" err="1">
                <a:solidFill>
                  <a:schemeClr val="tx1"/>
                </a:solidFill>
              </a:rPr>
              <a:t>Class</a:t>
            </a:r>
            <a:r>
              <a:rPr lang="es-MX" dirty="0">
                <a:solidFill>
                  <a:schemeClr val="tx1"/>
                </a:solidFill>
              </a:rPr>
              <a:t>.</a:t>
            </a:r>
          </a:p>
          <a:p>
            <a:r>
              <a:rPr lang="es-MX" dirty="0">
                <a:solidFill>
                  <a:schemeClr val="tx1"/>
                </a:solidFill>
              </a:rPr>
              <a:t>Se da el asigna el archivo de AsignacionOpcionesController.java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b="1">
                <a:solidFill>
                  <a:srgbClr val="FFFF00"/>
                </a:solidFill>
              </a:rPr>
              <a:t>3.2	TAG CHOOSE</a:t>
            </a:r>
          </a:p>
          <a:p>
            <a:pPr lvl="2">
              <a:lnSpc>
                <a:spcPct val="90000"/>
              </a:lnSpc>
            </a:pPr>
            <a:r>
              <a:rPr lang="es-ES" sz="1200" b="1">
                <a:solidFill>
                  <a:srgbClr val="FFFF00"/>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7" name="CuadroTexto 6">
            <a:extLst>
              <a:ext uri="{FF2B5EF4-FFF2-40B4-BE49-F238E27FC236}">
                <a16:creationId xmlns:a16="http://schemas.microsoft.com/office/drawing/2014/main" id="{D0442B11-3B8E-41BD-9A02-0064F4503CB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17</a:t>
            </a:r>
          </a:p>
        </p:txBody>
      </p:sp>
      <p:sp>
        <p:nvSpPr>
          <p:cNvPr id="8" name="Marcador de contenido 2">
            <a:extLst>
              <a:ext uri="{FF2B5EF4-FFF2-40B4-BE49-F238E27FC236}">
                <a16:creationId xmlns:a16="http://schemas.microsoft.com/office/drawing/2014/main" id="{5E37D57D-17C9-8CF8-3BD7-1370309DFB9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rgbClr val="FFFF00"/>
                </a:solidFill>
              </a:rPr>
              <a:t>3.3  </a:t>
            </a:r>
            <a:r>
              <a:rPr lang="es-MX" sz="1200" dirty="0">
                <a:solidFill>
                  <a:srgbClr val="FFFF00"/>
                </a:solidFill>
              </a:rPr>
              <a:t>CREACIÓN DE CONTROLADORES DEL PROYECTO</a:t>
            </a:r>
            <a:endParaRPr lang="es-EC" sz="1200" dirty="0">
              <a:solidFill>
                <a:srgbClr val="FFFF00"/>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3E07DEDB-AC23-25C5-FE3F-CE46DDA48BB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18</a:t>
            </a:r>
          </a:p>
        </p:txBody>
      </p:sp>
      <p:pic>
        <p:nvPicPr>
          <p:cNvPr id="5" name="Imagen 4" descr="Interfaz de usuario gráfica, Texto, Aplicación, Correo electrónico&#10;&#10;Descripción generada automáticamente">
            <a:extLst>
              <a:ext uri="{FF2B5EF4-FFF2-40B4-BE49-F238E27FC236}">
                <a16:creationId xmlns:a16="http://schemas.microsoft.com/office/drawing/2014/main" id="{F78EA7F2-0763-B561-2573-B391FA62F2D8}"/>
              </a:ext>
            </a:extLst>
          </p:cNvPr>
          <p:cNvPicPr>
            <a:picLocks noChangeAspect="1"/>
          </p:cNvPicPr>
          <p:nvPr/>
        </p:nvPicPr>
        <p:blipFill>
          <a:blip r:embed="rId2"/>
          <a:stretch>
            <a:fillRect/>
          </a:stretch>
        </p:blipFill>
        <p:spPr>
          <a:xfrm>
            <a:off x="3553323" y="2674152"/>
            <a:ext cx="5085353" cy="35993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19264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261866" cy="1013800"/>
          </a:xfrm>
        </p:spPr>
        <p:txBody>
          <a:bodyPr>
            <a:noAutofit/>
          </a:bodyPr>
          <a:lstStyle/>
          <a:p>
            <a:br>
              <a:rPr lang="es-ES" sz="2000" dirty="0"/>
            </a:br>
            <a:r>
              <a:rPr lang="es-MX" sz="2000" dirty="0"/>
              <a:t>Se procede a colocar la siguiente codificación para utilizar los métodos del modelo y mandarlos a las vistas para organizar la información con marcos de página.</a:t>
            </a:r>
            <a:endParaRPr lang="es-ES" sz="2000" dirty="0"/>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b="1">
                <a:solidFill>
                  <a:srgbClr val="FFFF00"/>
                </a:solidFill>
              </a:rPr>
              <a:t>3.2	TAG CHOOSE</a:t>
            </a:r>
          </a:p>
          <a:p>
            <a:pPr lvl="2">
              <a:lnSpc>
                <a:spcPct val="90000"/>
              </a:lnSpc>
            </a:pPr>
            <a:r>
              <a:rPr lang="es-ES" sz="1200" b="1">
                <a:solidFill>
                  <a:srgbClr val="FFFF00"/>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7" name="CuadroTexto 6">
            <a:extLst>
              <a:ext uri="{FF2B5EF4-FFF2-40B4-BE49-F238E27FC236}">
                <a16:creationId xmlns:a16="http://schemas.microsoft.com/office/drawing/2014/main" id="{D0442B11-3B8E-41BD-9A02-0064F4503CB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17</a:t>
            </a:r>
          </a:p>
        </p:txBody>
      </p:sp>
      <p:sp>
        <p:nvSpPr>
          <p:cNvPr id="8" name="Marcador de contenido 2">
            <a:extLst>
              <a:ext uri="{FF2B5EF4-FFF2-40B4-BE49-F238E27FC236}">
                <a16:creationId xmlns:a16="http://schemas.microsoft.com/office/drawing/2014/main" id="{5E37D57D-17C9-8CF8-3BD7-1370309DFB9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rgbClr val="FFFF00"/>
                </a:solidFill>
              </a:rPr>
              <a:t>3.3  </a:t>
            </a:r>
            <a:r>
              <a:rPr lang="es-MX" sz="1200" dirty="0">
                <a:solidFill>
                  <a:srgbClr val="FFFF00"/>
                </a:solidFill>
              </a:rPr>
              <a:t>CREACIÓN DE CONTROLADORES DEL PROYECTO</a:t>
            </a:r>
            <a:endParaRPr lang="es-EC" sz="1200" dirty="0">
              <a:solidFill>
                <a:srgbClr val="FFFF00"/>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3E07DEDB-AC23-25C5-FE3F-CE46DDA48BB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18</a:t>
            </a:r>
          </a:p>
        </p:txBody>
      </p:sp>
      <p:pic>
        <p:nvPicPr>
          <p:cNvPr id="11" name="Imagen 10" descr="Interfaz de usuario gráfica, Texto, Aplicación&#10;&#10;Descripción generada automáticamente">
            <a:extLst>
              <a:ext uri="{FF2B5EF4-FFF2-40B4-BE49-F238E27FC236}">
                <a16:creationId xmlns:a16="http://schemas.microsoft.com/office/drawing/2014/main" id="{64D39764-83C8-E949-6EB7-0E777DB36EC8}"/>
              </a:ext>
            </a:extLst>
          </p:cNvPr>
          <p:cNvPicPr>
            <a:picLocks noChangeAspect="1"/>
          </p:cNvPicPr>
          <p:nvPr/>
        </p:nvPicPr>
        <p:blipFill>
          <a:blip r:embed="rId2"/>
          <a:stretch>
            <a:fillRect/>
          </a:stretch>
        </p:blipFill>
        <p:spPr>
          <a:xfrm>
            <a:off x="911116" y="2156749"/>
            <a:ext cx="7602017" cy="430114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70145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MX" dirty="0"/>
              <a:t>3.4	EJECUCIÓN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22031" y="2180496"/>
            <a:ext cx="8432602" cy="713175"/>
          </a:xfrm>
        </p:spPr>
        <p:txBody>
          <a:bodyPr>
            <a:normAutofit/>
          </a:bodyPr>
          <a:lstStyle/>
          <a:p>
            <a:r>
              <a:rPr lang="es-MX" dirty="0">
                <a:solidFill>
                  <a:schemeClr val="tx1"/>
                </a:solidFill>
              </a:rPr>
              <a:t>Acceder a Opciones por Perfil</a:t>
            </a:r>
            <a:endParaRPr lang="es-E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48E89DC6-8F33-4E38-9742-D3603E3B85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23</a:t>
            </a:r>
          </a:p>
        </p:txBody>
      </p:sp>
      <p:sp>
        <p:nvSpPr>
          <p:cNvPr id="7" name="Marcador de contenido 2">
            <a:extLst>
              <a:ext uri="{FF2B5EF4-FFF2-40B4-BE49-F238E27FC236}">
                <a16:creationId xmlns:a16="http://schemas.microsoft.com/office/drawing/2014/main" id="{5A20CE7B-39CF-B89A-E5E3-A84E5D3F56A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rgbClr val="FFFF00"/>
                </a:solidFill>
              </a:rPr>
              <a:t>3.4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9C8D27C4-30FF-9AF4-191B-5A141B14E977}"/>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20</a:t>
            </a:r>
          </a:p>
        </p:txBody>
      </p:sp>
      <p:pic>
        <p:nvPicPr>
          <p:cNvPr id="5" name="Imagen 4" descr="Interfaz de usuario gráfica, Aplicación&#10;&#10;Descripción generada automáticamente">
            <a:extLst>
              <a:ext uri="{FF2B5EF4-FFF2-40B4-BE49-F238E27FC236}">
                <a16:creationId xmlns:a16="http://schemas.microsoft.com/office/drawing/2014/main" id="{36CB51D2-C35B-A724-C4AF-E62E160F97DF}"/>
              </a:ext>
            </a:extLst>
          </p:cNvPr>
          <p:cNvPicPr>
            <a:picLocks noChangeAspect="1"/>
          </p:cNvPicPr>
          <p:nvPr/>
        </p:nvPicPr>
        <p:blipFill>
          <a:blip r:embed="rId2"/>
          <a:stretch>
            <a:fillRect/>
          </a:stretch>
        </p:blipFill>
        <p:spPr>
          <a:xfrm>
            <a:off x="1121591" y="3020209"/>
            <a:ext cx="7455378" cy="34376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7113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Al seleccionar algún rol aparecerán las opciones a las que se puede asignar un perfil en forma de árbol.</a:t>
            </a:r>
            <a:endParaRPr lang="es-ES" dirty="0">
              <a:solidFill>
                <a:schemeClr val="bg1"/>
              </a:solidFill>
            </a:endParaRPr>
          </a:p>
        </p:txBody>
      </p:sp>
      <p:sp>
        <p:nvSpPr>
          <p:cNvPr id="7" name="Marcador de contenido 2">
            <a:extLst>
              <a:ext uri="{FF2B5EF4-FFF2-40B4-BE49-F238E27FC236}">
                <a16:creationId xmlns:a16="http://schemas.microsoft.com/office/drawing/2014/main" id="{D414C03D-E7ED-4B55-A433-EDC3B92C9AB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24</a:t>
            </a:r>
          </a:p>
        </p:txBody>
      </p:sp>
      <p:sp>
        <p:nvSpPr>
          <p:cNvPr id="3" name="Marcador de contenido 2">
            <a:extLst>
              <a:ext uri="{FF2B5EF4-FFF2-40B4-BE49-F238E27FC236}">
                <a16:creationId xmlns:a16="http://schemas.microsoft.com/office/drawing/2014/main" id="{7F858A7A-C79C-67C0-C5D7-B3D7A6204E9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rgbClr val="FFFF00"/>
                </a:solidFill>
              </a:rPr>
              <a:t>3.4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21</a:t>
            </a:r>
          </a:p>
        </p:txBody>
      </p:sp>
      <p:pic>
        <p:nvPicPr>
          <p:cNvPr id="9" name="Imagen 8" descr="Interfaz de usuario gráfica, Aplicación&#10;&#10;Descripción generada automáticamente">
            <a:extLst>
              <a:ext uri="{FF2B5EF4-FFF2-40B4-BE49-F238E27FC236}">
                <a16:creationId xmlns:a16="http://schemas.microsoft.com/office/drawing/2014/main" id="{E2A27B49-7F50-6C31-A624-51D1A431FFA1}"/>
              </a:ext>
            </a:extLst>
          </p:cNvPr>
          <p:cNvPicPr>
            <a:picLocks noChangeAspect="1"/>
          </p:cNvPicPr>
          <p:nvPr/>
        </p:nvPicPr>
        <p:blipFill>
          <a:blip r:embed="rId2"/>
          <a:stretch>
            <a:fillRect/>
          </a:stretch>
        </p:blipFill>
        <p:spPr>
          <a:xfrm>
            <a:off x="731867" y="2350600"/>
            <a:ext cx="7898636" cy="40768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3449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r>
              <a:rPr lang="es-MX" dirty="0">
                <a:solidFill>
                  <a:schemeClr val="tx1"/>
                </a:solidFill>
              </a:rPr>
              <a:t>La implementación de &lt;</a:t>
            </a:r>
            <a:r>
              <a:rPr lang="es-MX" dirty="0" err="1">
                <a:solidFill>
                  <a:schemeClr val="tx1"/>
                </a:solidFill>
              </a:rPr>
              <a:t>p:tree</a:t>
            </a:r>
            <a:r>
              <a:rPr lang="es-MX" dirty="0">
                <a:solidFill>
                  <a:schemeClr val="tx1"/>
                </a:solidFill>
              </a:rPr>
              <a:t> es una forma efectiva de crear un proceso de asignación de opciones por perfil en una aplicación web basada en Java EE con </a:t>
            </a:r>
            <a:r>
              <a:rPr lang="es-MX" dirty="0" err="1">
                <a:solidFill>
                  <a:schemeClr val="tx1"/>
                </a:solidFill>
              </a:rPr>
              <a:t>PrimeFaces</a:t>
            </a:r>
            <a:r>
              <a:rPr lang="es-MX" dirty="0">
                <a:solidFill>
                  <a:schemeClr val="tx1"/>
                </a:solidFill>
              </a:rPr>
              <a:t>.</a:t>
            </a:r>
          </a:p>
          <a:p>
            <a:r>
              <a:rPr lang="es-MX" dirty="0">
                <a:solidFill>
                  <a:schemeClr val="tx1"/>
                </a:solidFill>
              </a:rPr>
              <a:t>La estructura de árbol proporciona una forma intuitiva y fácil de navegar por las opciones de perfil, lo que ayuda a mejorar la usabilidad de la aplicación.</a:t>
            </a:r>
          </a:p>
          <a:p>
            <a:r>
              <a:rPr lang="es-MX" dirty="0">
                <a:solidFill>
                  <a:schemeClr val="tx1"/>
                </a:solidFill>
              </a:rPr>
              <a:t>La capacidad de expandir y contraer los nodos de árbol y de seleccionar opciones según el perfil del usuario permite una mayor personalización de la experiencia del usuario.</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b="1">
                <a:solidFill>
                  <a:srgbClr val="FFFF00"/>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5" name="Marcador de contenido 2">
            <a:extLst>
              <a:ext uri="{FF2B5EF4-FFF2-40B4-BE49-F238E27FC236}">
                <a16:creationId xmlns:a16="http://schemas.microsoft.com/office/drawing/2014/main" id="{5C76B1EA-BA56-B1C9-D965-C2BA24729001}"/>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rgbClr val="FFFF00"/>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spTree>
    <p:extLst>
      <p:ext uri="{BB962C8B-B14F-4D97-AF65-F5344CB8AC3E}">
        <p14:creationId xmlns:p14="http://schemas.microsoft.com/office/powerpoint/2010/main" val="270395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r>
              <a:rPr lang="es-MX" dirty="0">
                <a:solidFill>
                  <a:schemeClr val="tx1"/>
                </a:solidFill>
              </a:rPr>
              <a:t>Asegurarse de que el proceso de asignación de opciones por perfil esté bien diseñado antes de implementar el componente &lt;</a:t>
            </a:r>
            <a:r>
              <a:rPr lang="es-MX" dirty="0" err="1">
                <a:solidFill>
                  <a:schemeClr val="tx1"/>
                </a:solidFill>
              </a:rPr>
              <a:t>p:tree</a:t>
            </a:r>
            <a:r>
              <a:rPr lang="es-MX" dirty="0">
                <a:solidFill>
                  <a:schemeClr val="tx1"/>
                </a:solidFill>
              </a:rPr>
              <a:t>. Se debe tener en cuenta todas las opciones disponibles y los perfiles de usuario relevantes para asegurarse de que el árbol esté organizado de manera efectiva.</a:t>
            </a:r>
          </a:p>
          <a:p>
            <a:r>
              <a:rPr lang="es-MX" dirty="0">
                <a:solidFill>
                  <a:schemeClr val="tx1"/>
                </a:solidFill>
              </a:rPr>
              <a:t>Utilizar los controles proporcionados por </a:t>
            </a:r>
            <a:r>
              <a:rPr lang="es-MX" dirty="0" err="1">
                <a:solidFill>
                  <a:schemeClr val="tx1"/>
                </a:solidFill>
              </a:rPr>
              <a:t>PrimeFaces</a:t>
            </a:r>
            <a:r>
              <a:rPr lang="es-MX" dirty="0">
                <a:solidFill>
                  <a:schemeClr val="tx1"/>
                </a:solidFill>
              </a:rPr>
              <a:t> para personalizar la apariencia del árbol y hacer que la navegación sea lo más fácil y efectiva posible para los usuarios.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b="1">
                <a:solidFill>
                  <a:srgbClr val="FFFF00"/>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5" name="Marcador de contenido 2">
            <a:extLst>
              <a:ext uri="{FF2B5EF4-FFF2-40B4-BE49-F238E27FC236}">
                <a16:creationId xmlns:a16="http://schemas.microsoft.com/office/drawing/2014/main" id="{9E65BF93-F165-3826-79D1-14A17E030DA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rgbClr val="FFFF00"/>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spTree>
    <p:extLst>
      <p:ext uri="{BB962C8B-B14F-4D97-AF65-F5344CB8AC3E}">
        <p14:creationId xmlns:p14="http://schemas.microsoft.com/office/powerpoint/2010/main" val="64458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7" y="631821"/>
            <a:ext cx="3707476" cy="5594358"/>
          </a:xfrm>
        </p:spPr>
        <p:txBody>
          <a:bodyPr>
            <a:noAutofit/>
          </a:body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2180496"/>
            <a:ext cx="8400761" cy="4246914"/>
          </a:xfrm>
        </p:spPr>
        <p:txBody>
          <a:bodyPr>
            <a:normAutofit fontScale="92500" lnSpcReduction="10000"/>
          </a:bodyPr>
          <a:lstStyle/>
          <a:p>
            <a:r>
              <a:rPr lang="es-ES" dirty="0"/>
              <a:t>[1] 	IBM </a:t>
            </a:r>
            <a:r>
              <a:rPr lang="es-ES" dirty="0" err="1"/>
              <a:t>Corp</a:t>
            </a:r>
            <a:r>
              <a:rPr lang="es-ES" dirty="0"/>
              <a:t>, «Aplicaciones Java SE y Java EE,» IBM, 2013. [En línea]. </a:t>
            </a:r>
            <a:r>
              <a:rPr lang="es-ES" dirty="0" err="1"/>
              <a:t>Available</a:t>
            </a:r>
            <a:r>
              <a:rPr lang="es-ES" dirty="0"/>
              <a:t>: https://www.ibm.com/docs/es/odm/8.5.1?topic=application-java-se-java-ee-applications. [Último acceso: 05 11 2022].</a:t>
            </a:r>
          </a:p>
          <a:p>
            <a:r>
              <a:rPr lang="es-ES" dirty="0"/>
              <a:t>[2] 	M. A. </a:t>
            </a:r>
            <a:r>
              <a:rPr lang="es-ES" dirty="0" err="1"/>
              <a:t>Alvarez</a:t>
            </a:r>
            <a:r>
              <a:rPr lang="es-ES" dirty="0"/>
              <a:t>, «Qué es JSP,» DesarrolloWeb.com, 08 07 2002. [En línea]. </a:t>
            </a:r>
            <a:r>
              <a:rPr lang="es-ES" dirty="0" err="1"/>
              <a:t>Available</a:t>
            </a:r>
            <a:r>
              <a:rPr lang="es-ES" dirty="0"/>
              <a:t>: https://desarrolloweb.com/articulos/831.php. [Último acceso: 05 11 2022].</a:t>
            </a:r>
          </a:p>
          <a:p>
            <a:r>
              <a:rPr lang="es-ES" dirty="0"/>
              <a:t>[3] 	IBM </a:t>
            </a:r>
            <a:r>
              <a:rPr lang="es-ES" dirty="0" err="1"/>
              <a:t>Corp</a:t>
            </a:r>
            <a:r>
              <a:rPr lang="es-ES" dirty="0"/>
              <a:t>, «Tecnología JSP (</a:t>
            </a:r>
            <a:r>
              <a:rPr lang="es-ES" dirty="0" err="1"/>
              <a:t>JavaServer</a:t>
            </a:r>
            <a:r>
              <a:rPr lang="es-ES" dirty="0"/>
              <a:t> Pages),» IBM, 2008. [En línea]. </a:t>
            </a:r>
            <a:r>
              <a:rPr lang="es-ES" dirty="0" err="1"/>
              <a:t>Available</a:t>
            </a:r>
            <a:r>
              <a:rPr lang="es-ES" dirty="0"/>
              <a:t>: https://www.eclipse.org/legal/epl-v10.html. [Último acceso: 05 11 2022].</a:t>
            </a:r>
          </a:p>
          <a:p>
            <a:r>
              <a:rPr lang="es-ES" dirty="0"/>
              <a:t>[4] 	</a:t>
            </a:r>
            <a:r>
              <a:rPr lang="es-ES" dirty="0" err="1"/>
              <a:t>Netbeans</a:t>
            </a:r>
            <a:r>
              <a:rPr lang="es-ES" dirty="0"/>
              <a:t>, «</a:t>
            </a:r>
            <a:r>
              <a:rPr lang="es-ES" dirty="0" err="1"/>
              <a:t>Welcome</a:t>
            </a:r>
            <a:r>
              <a:rPr lang="es-ES" dirty="0"/>
              <a:t> </a:t>
            </a:r>
            <a:r>
              <a:rPr lang="es-ES" dirty="0" err="1"/>
              <a:t>to</a:t>
            </a:r>
            <a:r>
              <a:rPr lang="es-ES" dirty="0"/>
              <a:t> Apache NetBeans,» </a:t>
            </a:r>
            <a:r>
              <a:rPr lang="es-ES" dirty="0" err="1"/>
              <a:t>Netbeans</a:t>
            </a:r>
            <a:r>
              <a:rPr lang="es-ES" dirty="0"/>
              <a:t>, [En línea]. </a:t>
            </a:r>
            <a:r>
              <a:rPr lang="es-ES" dirty="0" err="1"/>
              <a:t>Available</a:t>
            </a:r>
            <a:r>
              <a:rPr lang="es-ES" dirty="0"/>
              <a:t>: https://netbeans.apache.org/. [Último acceso: 05 11 2022].</a:t>
            </a:r>
          </a:p>
          <a:p>
            <a:r>
              <a:rPr lang="es-ES" dirty="0"/>
              <a:t>[5] 	Arquitectura Java, «¿Que es un Java </a:t>
            </a:r>
            <a:r>
              <a:rPr lang="es-ES" dirty="0" err="1"/>
              <a:t>Bean</a:t>
            </a:r>
            <a:r>
              <a:rPr lang="es-ES" dirty="0"/>
              <a:t>?,» Arquitectura Java, 05 08 2022. [En línea]. </a:t>
            </a:r>
            <a:r>
              <a:rPr lang="es-ES" dirty="0" err="1"/>
              <a:t>Available</a:t>
            </a:r>
            <a:r>
              <a:rPr lang="es-ES" dirty="0"/>
              <a:t>: https://www.arquitecturajava.com/que-es-un-java-bean/. [Último acceso: 05 11 2022].</a:t>
            </a:r>
          </a:p>
          <a:p>
            <a:r>
              <a:rPr lang="es-ES" dirty="0"/>
              <a:t>[6] 	«Conceptos básicos de </a:t>
            </a:r>
            <a:r>
              <a:rPr lang="es-ES" dirty="0" err="1"/>
              <a:t>servlets</a:t>
            </a:r>
            <a:r>
              <a:rPr lang="es-ES" dirty="0"/>
              <a:t>,» [En línea]. </a:t>
            </a:r>
            <a:r>
              <a:rPr lang="es-ES" dirty="0" err="1"/>
              <a:t>Available</a:t>
            </a:r>
            <a:r>
              <a:rPr lang="es-ES" dirty="0"/>
              <a:t>: http://www.jtech.ua.es/j2ee/2002-2003/modulos/servlets/apuntes/apuntes1_1.htm. [Último acceso: 05 11 2022].</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b="1">
                <a:solidFill>
                  <a:srgbClr val="FFFF00"/>
                </a:solidFill>
              </a:rPr>
              <a:t>6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0" name="Marcador de contenido 2">
            <a:extLst>
              <a:ext uri="{FF2B5EF4-FFF2-40B4-BE49-F238E27FC236}">
                <a16:creationId xmlns:a16="http://schemas.microsoft.com/office/drawing/2014/main" id="{96973E1F-966C-7A80-2EF3-86B33C82D776}"/>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rgbClr val="FFFF00"/>
                </a:solidFill>
              </a:rPr>
              <a:t>6	BIBLIOGRAFÍA</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spTree>
    <p:extLst>
      <p:ext uri="{BB962C8B-B14F-4D97-AF65-F5344CB8AC3E}">
        <p14:creationId xmlns:p14="http://schemas.microsoft.com/office/powerpoint/2010/main" val="40496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3582607287"/>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rgbClr val="FFFF00"/>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a:p>
            <a:pPr>
              <a:lnSpc>
                <a:spcPct val="90000"/>
              </a:lnSpc>
            </a:pPr>
            <a:endParaRPr lang="es-ES" sz="12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spTree>
    <p:extLst>
      <p:ext uri="{BB962C8B-B14F-4D97-AF65-F5344CB8AC3E}">
        <p14:creationId xmlns:p14="http://schemas.microsoft.com/office/powerpoint/2010/main" val="420625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451413" y="1909824"/>
            <a:ext cx="8543732" cy="4710896"/>
          </a:xfrm>
        </p:spPr>
        <p:txBody>
          <a:bodyPr>
            <a:normAutofit/>
          </a:bodyPr>
          <a:lstStyle/>
          <a:p>
            <a:pPr marL="305435" indent="-305435" algn="just"/>
            <a:r>
              <a:rPr lang="es-MX" b="1" dirty="0">
                <a:solidFill>
                  <a:schemeClr val="tx1"/>
                </a:solidFill>
                <a:ea typeface="+mn-lt"/>
                <a:cs typeface="+mn-lt"/>
              </a:rPr>
              <a:t>ÁRBOLES DE INFORMACIÓN CON PRIMEFACES</a:t>
            </a:r>
          </a:p>
          <a:p>
            <a:pPr marL="899795" lvl="2" indent="-269875" algn="just"/>
            <a:r>
              <a:rPr lang="es-MX" sz="1800" dirty="0">
                <a:solidFill>
                  <a:schemeClr val="tx1"/>
                </a:solidFill>
              </a:rPr>
              <a:t>Para mostrar información en forma de árboles en Java se puede utilizar la etiqueta &lt;</a:t>
            </a:r>
            <a:r>
              <a:rPr lang="es-MX" sz="1800" dirty="0" err="1">
                <a:solidFill>
                  <a:schemeClr val="tx1"/>
                </a:solidFill>
              </a:rPr>
              <a:t>p:tree</a:t>
            </a:r>
            <a:r>
              <a:rPr lang="es-MX" sz="1800" dirty="0">
                <a:solidFill>
                  <a:schemeClr val="tx1"/>
                </a:solidFill>
              </a:rPr>
              <a:t>&gt; de </a:t>
            </a:r>
            <a:r>
              <a:rPr lang="es-MX" sz="1800" dirty="0" err="1">
                <a:solidFill>
                  <a:schemeClr val="tx1"/>
                </a:solidFill>
              </a:rPr>
              <a:t>Primefaces</a:t>
            </a:r>
            <a:r>
              <a:rPr lang="es-MX" sz="1800" dirty="0">
                <a:solidFill>
                  <a:schemeClr val="tx1"/>
                </a:solidFill>
              </a:rPr>
              <a:t>. El componente &lt;</a:t>
            </a:r>
            <a:r>
              <a:rPr lang="es-MX" sz="1800" dirty="0" err="1">
                <a:solidFill>
                  <a:schemeClr val="tx1"/>
                </a:solidFill>
              </a:rPr>
              <a:t>p:tree</a:t>
            </a:r>
            <a:r>
              <a:rPr lang="es-MX" sz="1800" dirty="0">
                <a:solidFill>
                  <a:schemeClr val="tx1"/>
                </a:solidFill>
              </a:rPr>
              <a:t> de </a:t>
            </a:r>
            <a:r>
              <a:rPr lang="es-MX" sz="1800" dirty="0" err="1">
                <a:solidFill>
                  <a:schemeClr val="tx1"/>
                </a:solidFill>
              </a:rPr>
              <a:t>PrimeFaces</a:t>
            </a:r>
            <a:r>
              <a:rPr lang="es-MX" sz="1800" dirty="0">
                <a:solidFill>
                  <a:schemeClr val="tx1"/>
                </a:solidFill>
              </a:rPr>
              <a:t> es un componente que permite mostrar datos en forma de árbol en una interfaz de usuario web. Es un componente muy útil para representar jerarquías de datos, como una estructura de archivos o una organización jerárquica de datos.</a:t>
            </a:r>
          </a:p>
          <a:p>
            <a:pPr marL="899795" lvl="2" indent="-269875" algn="just"/>
            <a:r>
              <a:rPr lang="es-MX" sz="1800" dirty="0">
                <a:solidFill>
                  <a:schemeClr val="tx1"/>
                </a:solidFill>
              </a:rPr>
              <a:t>El árbol está formado por nodos que pueden tener </a:t>
            </a:r>
            <a:r>
              <a:rPr lang="es-MX" sz="1800" dirty="0" err="1">
                <a:solidFill>
                  <a:schemeClr val="tx1"/>
                </a:solidFill>
              </a:rPr>
              <a:t>subnodos</a:t>
            </a:r>
            <a:r>
              <a:rPr lang="es-MX" sz="1800" dirty="0">
                <a:solidFill>
                  <a:schemeClr val="tx1"/>
                </a:solidFill>
              </a:rPr>
              <a:t> y que se expanden o contraen según el estado de la selección. El componente &lt;</a:t>
            </a:r>
            <a:r>
              <a:rPr lang="es-MX" sz="1800" dirty="0" err="1">
                <a:solidFill>
                  <a:schemeClr val="tx1"/>
                </a:solidFill>
              </a:rPr>
              <a:t>p:tree</a:t>
            </a:r>
            <a:r>
              <a:rPr lang="es-MX" sz="1800" dirty="0">
                <a:solidFill>
                  <a:schemeClr val="tx1"/>
                </a:solidFill>
              </a:rPr>
              <a:t> es muy flexible y se puede personalizar según las necesidades de la aplicación.</a:t>
            </a: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b="1">
                <a:solidFill>
                  <a:srgbClr val="FFFF00"/>
                </a:solidFill>
              </a:rPr>
              <a:t>2.1	JSTL (JSP Standard Tag Library)</a:t>
            </a:r>
          </a:p>
          <a:p>
            <a:pPr lvl="2">
              <a:lnSpc>
                <a:spcPct val="90000"/>
              </a:lnSpc>
            </a:pPr>
            <a:r>
              <a:rPr lang="es-ES" sz="1200" b="1">
                <a:solidFill>
                  <a:srgbClr val="FFFF00"/>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5" name="Marcador de contenido 2">
            <a:extLst>
              <a:ext uri="{FF2B5EF4-FFF2-40B4-BE49-F238E27FC236}">
                <a16:creationId xmlns:a16="http://schemas.microsoft.com/office/drawing/2014/main" id="{261BE9CD-609D-6B44-9C82-38102FC0926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a:t>
            </a:r>
            <a:r>
              <a:rPr lang="es-MX" sz="1200" dirty="0">
                <a:solidFill>
                  <a:srgbClr val="FFFF00"/>
                </a:solidFill>
              </a:rPr>
              <a:t>ÁRBOLES DE INFORMACIÓN CON PRIMEFACES</a:t>
            </a:r>
            <a:endParaRPr lang="es-ES" sz="1200" dirty="0">
              <a:solidFill>
                <a:srgbClr val="FFFF00"/>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536173" cy="1013800"/>
          </a:xfrm>
        </p:spPr>
        <p:txBody>
          <a:bodyPr>
            <a:normAutofit/>
          </a:bodyPr>
          <a:lstStyle/>
          <a:p>
            <a:r>
              <a:rPr lang="es-ES" dirty="0"/>
              <a:t>2.2  </a:t>
            </a:r>
            <a:r>
              <a:rPr lang="pt-BR" dirty="0"/>
              <a:t>FORMAS DE IMPLEMENTAR </a:t>
            </a:r>
            <a:r>
              <a:rPr lang="es-MX" dirty="0"/>
              <a:t>ÁRBOLES DE INFORMACIÓN CON PRIMEFACES</a:t>
            </a:r>
            <a:endParaRPr lang="es-ES" dirty="0"/>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2" y="3429000"/>
            <a:ext cx="8118924" cy="2168165"/>
          </a:xfrm>
        </p:spPr>
        <p:txBody>
          <a:bodyPr vert="horz" lIns="91440" tIns="45720" rIns="91440" bIns="45720" rtlCol="0" anchor="ctr">
            <a:noAutofit/>
          </a:bodyPr>
          <a:lstStyle/>
          <a:p>
            <a:pPr marL="305435" indent="-305435"/>
            <a:r>
              <a:rPr lang="es-MX" dirty="0">
                <a:solidFill>
                  <a:schemeClr val="tx1"/>
                </a:solidFill>
              </a:rPr>
              <a:t>La sintaxis para usar el componente &lt;</a:t>
            </a:r>
            <a:r>
              <a:rPr lang="es-MX" dirty="0" err="1">
                <a:solidFill>
                  <a:schemeClr val="tx1"/>
                </a:solidFill>
              </a:rPr>
              <a:t>p:tree</a:t>
            </a:r>
            <a:r>
              <a:rPr lang="es-MX" dirty="0">
                <a:solidFill>
                  <a:schemeClr val="tx1"/>
                </a:solidFill>
              </a:rPr>
              <a:t> es la siguiente:</a:t>
            </a:r>
          </a:p>
          <a:p>
            <a:pPr marL="305435" indent="-305435"/>
            <a:endParaRPr lang="es-MX" dirty="0">
              <a:solidFill>
                <a:schemeClr val="tx1"/>
              </a:solidFill>
            </a:endParaRPr>
          </a:p>
          <a:p>
            <a:pPr marL="305435" indent="-305435"/>
            <a:endParaRPr lang="es-MX" dirty="0">
              <a:solidFill>
                <a:schemeClr val="tx1"/>
              </a:solidFill>
            </a:endParaRPr>
          </a:p>
          <a:p>
            <a:pPr marL="0" indent="0">
              <a:buNone/>
            </a:pPr>
            <a:endParaRPr lang="es-MX" dirty="0">
              <a:solidFill>
                <a:schemeClr val="tx1"/>
              </a:solidFill>
            </a:endParaRPr>
          </a:p>
          <a:p>
            <a:pPr marL="305435" indent="-305435"/>
            <a:endParaRPr lang="es-MX" dirty="0">
              <a:solidFill>
                <a:schemeClr val="tx1"/>
              </a:solidFill>
            </a:endParaRPr>
          </a:p>
          <a:p>
            <a:pPr marL="305435" indent="-305435"/>
            <a:endParaRPr lang="es-MX" dirty="0">
              <a:solidFill>
                <a:schemeClr val="tx1"/>
              </a:solidFill>
            </a:endParaRPr>
          </a:p>
          <a:p>
            <a:pPr marL="305435" indent="-305435"/>
            <a:r>
              <a:rPr lang="es-MX" dirty="0">
                <a:solidFill>
                  <a:schemeClr val="tx1"/>
                </a:solidFill>
              </a:rPr>
              <a:t>En este ejemplo, "</a:t>
            </a:r>
            <a:r>
              <a:rPr lang="es-MX" dirty="0" err="1">
                <a:solidFill>
                  <a:schemeClr val="tx1"/>
                </a:solidFill>
              </a:rPr>
              <a:t>bean.root</a:t>
            </a:r>
            <a:r>
              <a:rPr lang="es-MX" dirty="0">
                <a:solidFill>
                  <a:schemeClr val="tx1"/>
                </a:solidFill>
              </a:rPr>
              <a:t>" es la propiedad en un objeto administrado que devuelve el nodo raíz del árbol. "</a:t>
            </a:r>
            <a:r>
              <a:rPr lang="es-MX" dirty="0" err="1">
                <a:solidFill>
                  <a:schemeClr val="tx1"/>
                </a:solidFill>
              </a:rPr>
              <a:t>var</a:t>
            </a:r>
            <a:r>
              <a:rPr lang="es-MX" dirty="0">
                <a:solidFill>
                  <a:schemeClr val="tx1"/>
                </a:solidFill>
              </a:rPr>
              <a:t>" es el nombre de la variable que se usa para hacer referencia a cada nodo individual en el árbol. El contenido del componente &lt;</a:t>
            </a:r>
            <a:r>
              <a:rPr lang="es-MX" dirty="0" err="1">
                <a:solidFill>
                  <a:schemeClr val="tx1"/>
                </a:solidFill>
              </a:rPr>
              <a:t>p:treeNode</a:t>
            </a:r>
            <a:r>
              <a:rPr lang="es-MX" dirty="0">
                <a:solidFill>
                  <a:schemeClr val="tx1"/>
                </a:solidFill>
              </a:rPr>
              <a:t>&gt; define cómo se mostrará cada nodo en el árbol. En este caso, se utiliza un componente &lt;</a:t>
            </a:r>
            <a:r>
              <a:rPr lang="es-MX" dirty="0" err="1">
                <a:solidFill>
                  <a:schemeClr val="tx1"/>
                </a:solidFill>
              </a:rPr>
              <a:t>h:outputText</a:t>
            </a:r>
            <a:r>
              <a:rPr lang="es-MX" dirty="0">
                <a:solidFill>
                  <a:schemeClr val="tx1"/>
                </a:solidFill>
              </a:rPr>
              <a:t>&gt; para mostrar el valor del nodo.</a:t>
            </a:r>
          </a:p>
          <a:p>
            <a:pPr marL="305435" indent="-305435"/>
            <a:r>
              <a:rPr lang="es-MX" dirty="0">
                <a:solidFill>
                  <a:schemeClr val="tx1"/>
                </a:solidFill>
              </a:rPr>
              <a:t>El componente &lt;</a:t>
            </a:r>
            <a:r>
              <a:rPr lang="es-MX" dirty="0" err="1">
                <a:solidFill>
                  <a:schemeClr val="tx1"/>
                </a:solidFill>
              </a:rPr>
              <a:t>p:tree</a:t>
            </a:r>
            <a:r>
              <a:rPr lang="es-MX" dirty="0">
                <a:solidFill>
                  <a:schemeClr val="tx1"/>
                </a:solidFill>
              </a:rPr>
              <a:t>&gt; tiene muchas opciones de configuración, como la capacidad de expandir y contraer nodos, habilitar la selección de nodos y personalizar la apariencia del árbol.</a:t>
            </a:r>
          </a:p>
          <a:p>
            <a:pPr marL="305435" indent="-305435"/>
            <a:endParaRPr lang="es-MX" dirty="0">
              <a:solidFill>
                <a:schemeClr val="tx1"/>
              </a:solidFill>
            </a:endParaRPr>
          </a:p>
        </p:txBody>
      </p:sp>
      <p:sp>
        <p:nvSpPr>
          <p:cNvPr id="16" name="Marcador de contenido 2">
            <a:extLst>
              <a:ext uri="{FF2B5EF4-FFF2-40B4-BE49-F238E27FC236}">
                <a16:creationId xmlns:a16="http://schemas.microsoft.com/office/drawing/2014/main" id="{CC1A02C8-A2ED-4E66-AD06-E21C59780AA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b="1">
                <a:solidFill>
                  <a:srgbClr val="FFFF00"/>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3" name="Marcador de contenido 2">
            <a:extLst>
              <a:ext uri="{FF2B5EF4-FFF2-40B4-BE49-F238E27FC236}">
                <a16:creationId xmlns:a16="http://schemas.microsoft.com/office/drawing/2014/main" id="{D4EF62C9-6B72-DC2E-0345-75A4E6EBDF4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rgbClr val="FFFF00"/>
                </a:solidFill>
              </a:rPr>
              <a:t>2.2	</a:t>
            </a:r>
            <a:r>
              <a:rPr lang="pt-BR" sz="1200" dirty="0">
                <a:solidFill>
                  <a:srgbClr val="FFFF00"/>
                </a:solidFill>
              </a:rPr>
              <a:t>FORMAS DE IMPLEMENTAR </a:t>
            </a:r>
            <a:r>
              <a:rPr lang="es-MX" sz="1200" dirty="0">
                <a:solidFill>
                  <a:srgbClr val="FFFF00"/>
                </a:solidFill>
              </a:rPr>
              <a:t>ÁRBOLES DE INFORMACIÓN CON PRIMEFACES</a:t>
            </a:r>
            <a:endParaRPr lang="es-ES" sz="1200" dirty="0">
              <a:solidFill>
                <a:srgbClr val="FFFF00"/>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pic>
        <p:nvPicPr>
          <p:cNvPr id="4" name="Imagen 3" descr="Interfaz de usuario gráfica, Texto, Aplicación&#10;&#10;Descripción generada automáticamente">
            <a:extLst>
              <a:ext uri="{FF2B5EF4-FFF2-40B4-BE49-F238E27FC236}">
                <a16:creationId xmlns:a16="http://schemas.microsoft.com/office/drawing/2014/main" id="{F087F8C8-693D-A4A7-D046-CB9F35A419D3}"/>
              </a:ext>
            </a:extLst>
          </p:cNvPr>
          <p:cNvPicPr>
            <a:picLocks noChangeAspect="1"/>
          </p:cNvPicPr>
          <p:nvPr/>
        </p:nvPicPr>
        <p:blipFill>
          <a:blip r:embed="rId2"/>
          <a:stretch>
            <a:fillRect/>
          </a:stretch>
        </p:blipFill>
        <p:spPr>
          <a:xfrm>
            <a:off x="1994342" y="2466474"/>
            <a:ext cx="5124531" cy="155841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965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a:t>
            </a:r>
            <a:r>
              <a:rPr lang="es-MX" dirty="0"/>
              <a:t>AJAX Y SU USO DE CONTROLADORES</a:t>
            </a:r>
            <a:endParaRPr lang="es-ES" dirty="0"/>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Ajax (</a:t>
            </a:r>
            <a:r>
              <a:rPr lang="es-MX" dirty="0" err="1">
                <a:solidFill>
                  <a:schemeClr val="tx1"/>
                </a:solidFill>
              </a:rPr>
              <a:t>Asynchronous</a:t>
            </a:r>
            <a:r>
              <a:rPr lang="es-MX" dirty="0">
                <a:solidFill>
                  <a:schemeClr val="tx1"/>
                </a:solidFill>
              </a:rPr>
              <a:t> JavaScript and XML) es [13] una técnica de programación en la que se utiliza JavaScript y el objeto </a:t>
            </a:r>
            <a:r>
              <a:rPr lang="es-MX" dirty="0" err="1">
                <a:solidFill>
                  <a:schemeClr val="tx1"/>
                </a:solidFill>
              </a:rPr>
              <a:t>XMLHttpRequest</a:t>
            </a:r>
            <a:r>
              <a:rPr lang="es-MX" dirty="0">
                <a:solidFill>
                  <a:schemeClr val="tx1"/>
                </a:solidFill>
              </a:rPr>
              <a:t> para realizar solicitudes asincrónicas al servidor web sin tener que recargar la página completa. En lugar de esto, se puede actualizar sólo una parte de la página web, lo que permite una interacción más dinámica con el usuario y una mejor experiencia de usuario.</a:t>
            </a:r>
          </a:p>
          <a:p>
            <a:pPr marL="305435" indent="-305435"/>
            <a:r>
              <a:rPr lang="es-MX" dirty="0">
                <a:solidFill>
                  <a:schemeClr val="tx1"/>
                </a:solidFill>
              </a:rPr>
              <a:t>En relación con la capacidad de invocar controladores, Ajax permite enviar solicitudes al servidor sin tener que recargar la página completa. Esto significa que se puede enviar una solicitud a un controlador específico y obtener la respuesta del controlador sin tener que recargar la página completa.</a:t>
            </a:r>
          </a:p>
        </p:txBody>
      </p:sp>
      <p:sp>
        <p:nvSpPr>
          <p:cNvPr id="16" name="Marcador de contenido 2">
            <a:extLst>
              <a:ext uri="{FF2B5EF4-FFF2-40B4-BE49-F238E27FC236}">
                <a16:creationId xmlns:a16="http://schemas.microsoft.com/office/drawing/2014/main" id="{CC1A02C8-A2ED-4E66-AD06-E21C59780AA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b="1">
                <a:solidFill>
                  <a:srgbClr val="FFFF00"/>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3" name="Marcador de contenido 2">
            <a:extLst>
              <a:ext uri="{FF2B5EF4-FFF2-40B4-BE49-F238E27FC236}">
                <a16:creationId xmlns:a16="http://schemas.microsoft.com/office/drawing/2014/main" id="{CC86BA55-D99F-CFB4-F27F-191A6D355AC6}"/>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rgbClr val="FFFF00"/>
                </a:solidFill>
              </a:rPr>
              <a:t>2.3	</a:t>
            </a:r>
            <a:r>
              <a:rPr lang="es-MX" sz="1200" dirty="0">
                <a:solidFill>
                  <a:srgbClr val="FFFF00"/>
                </a:solidFill>
              </a:rPr>
              <a:t>AJAX Y SU USO DE CONTROLADORES</a:t>
            </a:r>
            <a:endParaRPr lang="es-ES" sz="1200" dirty="0">
              <a:solidFill>
                <a:srgbClr val="FFFF00"/>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Tree>
    <p:extLst>
      <p:ext uri="{BB962C8B-B14F-4D97-AF65-F5344CB8AC3E}">
        <p14:creationId xmlns:p14="http://schemas.microsoft.com/office/powerpoint/2010/main" val="41242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PERFILES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En programación, [14] los perfiles son una forma de definir un conjunto de configuraciones y características que se aplican a un usuario o grupo de usuarios en particular. En términos generales, un perfil define la forma en que un usuario interactúa con un sistema o aplicación, lo que puede incluir opciones de configuración, permisos de acceso, preferencias de interfaz, datos específicos de usuario, entre otros.</a:t>
            </a:r>
          </a:p>
          <a:p>
            <a:pPr marL="305435" indent="-305435">
              <a:spcBef>
                <a:spcPts val="20"/>
              </a:spcBef>
            </a:pPr>
            <a:r>
              <a:rPr lang="es-MX" dirty="0">
                <a:solidFill>
                  <a:schemeClr val="tx1"/>
                </a:solidFill>
              </a:rPr>
              <a:t>En el desarrollo de software, los perfiles pueden ser utilizados para personalizar la experiencia de los usuarios según sus necesidades y roles específicos en la aplicación. Por ejemplo, en un sistema de gestión de contenidos, se puede crear un perfil para un usuario administrador que tenga acceso a todas las funciones y herramientas, mientras que se puede crear otro perfil para un usuario normal que solo tenga acceso a ciertas funciones y herramientas</a:t>
            </a:r>
          </a:p>
          <a:p>
            <a:pPr marL="305435" indent="-305435">
              <a:spcBef>
                <a:spcPts val="20"/>
              </a:spcBef>
            </a:pPr>
            <a:endParaRPr lang="es-MX" dirty="0">
              <a:solidFill>
                <a:schemeClr val="tx1"/>
              </a:solidFill>
            </a:endParaRPr>
          </a:p>
          <a:p>
            <a:pPr marL="0" indent="0">
              <a:spcBef>
                <a:spcPts val="20"/>
              </a:spcBef>
              <a:buNone/>
            </a:pPr>
            <a:endParaRPr lang="es-ES" dirty="0">
              <a:solidFill>
                <a:schemeClr val="tx1"/>
              </a:solidFill>
            </a:endParaRP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C5AA7289-083F-766F-D3EF-CD9817F4F93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rgbClr val="FFFF00"/>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PERFILES Y FORMAS DE IMPLEMENTARLOS</a:t>
            </a:r>
            <a:endParaRPr lang="es-ES" dirty="0"/>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fontScale="92500" lnSpcReduction="20000"/>
          </a:bodyPr>
          <a:lstStyle/>
          <a:p>
            <a:pPr marL="305435" indent="-305435">
              <a:spcBef>
                <a:spcPts val="20"/>
              </a:spcBef>
            </a:pPr>
            <a:r>
              <a:rPr lang="es-MX" dirty="0">
                <a:solidFill>
                  <a:schemeClr val="tx1"/>
                </a:solidFill>
              </a:rPr>
              <a:t>En el desarrollo web, existen varias formas en las que se pueden manejar los perfiles de usuarios. A continuación, se describen algunas de las formas más comunes:</a:t>
            </a:r>
          </a:p>
          <a:p>
            <a:pPr marL="305435" indent="-305435">
              <a:spcBef>
                <a:spcPts val="20"/>
              </a:spcBef>
            </a:pPr>
            <a:r>
              <a:rPr lang="es-MX" dirty="0">
                <a:solidFill>
                  <a:schemeClr val="tx1"/>
                </a:solidFill>
              </a:rPr>
              <a:t>•	Autenticación basada en roles: Este enfoque implica definir roles para los usuarios, como administrador, usuario regular, invitado, etc. Luego, se define el acceso a diferentes partes del sitio web en función de estos roles. Por ejemplo, el administrador puede acceder a todas las partes del sitio, mientras que los usuarios regulares solo pueden acceder a ciertas partes. La autenticación se realiza mediante un sistema de inicio de sesión, que verifica las credenciales del usuario y determina su rol.</a:t>
            </a:r>
          </a:p>
          <a:p>
            <a:pPr marL="305435" indent="-305435">
              <a:spcBef>
                <a:spcPts val="20"/>
              </a:spcBef>
            </a:pPr>
            <a:r>
              <a:rPr lang="es-MX" dirty="0">
                <a:solidFill>
                  <a:schemeClr val="tx1"/>
                </a:solidFill>
              </a:rPr>
              <a:t>•	Autenticación basada en permisos: En este enfoque, los permisos se definen de forma granular para diferentes recursos, como páginas, funcionalidades, etc. Los usuarios pueden tener diferentes permisos para diferentes recursos. Por ejemplo, un usuario puede tener permiso para ver una página determinada, pero no para editarla. La autenticación se realiza de la misma manera que en el enfoque basado en roles.</a:t>
            </a: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E9132609-4AA4-CBC1-5B0D-36C735D89DE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MX" sz="1200" dirty="0">
                <a:solidFill>
                  <a:schemeClr val="bg1"/>
                </a:solidFill>
              </a:rPr>
              <a:t>1	OBJETIVOS</a:t>
            </a:r>
          </a:p>
          <a:p>
            <a:pPr>
              <a:lnSpc>
                <a:spcPct val="90000"/>
              </a:lnSpc>
            </a:pPr>
            <a:r>
              <a:rPr lang="es-MX" sz="1200" dirty="0">
                <a:solidFill>
                  <a:schemeClr val="bg1"/>
                </a:solidFill>
              </a:rPr>
              <a:t>2	MARCO TEÓRICO</a:t>
            </a:r>
          </a:p>
          <a:p>
            <a:pPr>
              <a:lnSpc>
                <a:spcPct val="90000"/>
              </a:lnSpc>
            </a:pPr>
            <a:r>
              <a:rPr lang="es-MX" sz="1200" dirty="0">
                <a:solidFill>
                  <a:schemeClr val="bg1"/>
                </a:solidFill>
              </a:rPr>
              <a:t>2.1	ÁRBOLES DE INFORMACIÓN CON PRIMEFACES</a:t>
            </a:r>
          </a:p>
          <a:p>
            <a:pPr>
              <a:lnSpc>
                <a:spcPct val="90000"/>
              </a:lnSpc>
            </a:pPr>
            <a:r>
              <a:rPr lang="es-MX"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p>
          <a:p>
            <a:pPr>
              <a:lnSpc>
                <a:spcPct val="90000"/>
              </a:lnSpc>
            </a:pPr>
            <a:r>
              <a:rPr lang="es-MX" sz="1200" dirty="0">
                <a:solidFill>
                  <a:schemeClr val="bg1"/>
                </a:solidFill>
              </a:rPr>
              <a:t>2.3	AJAX Y SU USO DE CONTROLADORES</a:t>
            </a:r>
          </a:p>
          <a:p>
            <a:pPr>
              <a:lnSpc>
                <a:spcPct val="90000"/>
              </a:lnSpc>
            </a:pPr>
            <a:r>
              <a:rPr lang="es-MX" sz="1200" dirty="0">
                <a:solidFill>
                  <a:schemeClr val="bg1"/>
                </a:solidFill>
              </a:rPr>
              <a:t>2.4	PERFILES</a:t>
            </a:r>
          </a:p>
          <a:p>
            <a:pPr>
              <a:lnSpc>
                <a:spcPct val="90000"/>
              </a:lnSpc>
            </a:pPr>
            <a:r>
              <a:rPr lang="es-MX" sz="1200" dirty="0">
                <a:solidFill>
                  <a:srgbClr val="FFFF00"/>
                </a:solidFill>
              </a:rPr>
              <a:t>2.5	PERFILES Y FORMAS DE IMPLEMENTARLOS</a:t>
            </a:r>
          </a:p>
          <a:p>
            <a:pPr>
              <a:lnSpc>
                <a:spcPct val="90000"/>
              </a:lnSpc>
            </a:pPr>
            <a:r>
              <a:rPr lang="es-MX" sz="1200" dirty="0">
                <a:solidFill>
                  <a:schemeClr val="bg1"/>
                </a:solidFill>
              </a:rPr>
              <a:t>2.6 PROTOCOLO SIMPLE DE TRANSFERENCIA DE CORREO (SMTP)</a:t>
            </a:r>
          </a:p>
          <a:p>
            <a:pPr>
              <a:lnSpc>
                <a:spcPct val="90000"/>
              </a:lnSpc>
            </a:pPr>
            <a:endParaRPr lang="es-MX" sz="1200" dirty="0">
              <a:solidFill>
                <a:schemeClr val="bg1"/>
              </a:solidFill>
            </a:endParaRPr>
          </a:p>
          <a:p>
            <a:pPr>
              <a:lnSpc>
                <a:spcPct val="90000"/>
              </a:lnSpc>
            </a:pPr>
            <a:r>
              <a:rPr lang="es-MX" sz="1200" dirty="0">
                <a:solidFill>
                  <a:schemeClr val="bg1"/>
                </a:solidFill>
              </a:rPr>
              <a:t>3	DESARROLLO</a:t>
            </a:r>
          </a:p>
          <a:p>
            <a:pPr>
              <a:lnSpc>
                <a:spcPct val="90000"/>
              </a:lnSpc>
            </a:pPr>
            <a:r>
              <a:rPr lang="es-MX" sz="1200" dirty="0">
                <a:solidFill>
                  <a:schemeClr val="bg1"/>
                </a:solidFill>
              </a:rPr>
              <a:t>3.1	CREACIÓN DE VISTAS</a:t>
            </a:r>
          </a:p>
          <a:p>
            <a:pPr>
              <a:lnSpc>
                <a:spcPct val="90000"/>
              </a:lnSpc>
            </a:pPr>
            <a:r>
              <a:rPr lang="es-MX" sz="1200" dirty="0">
                <a:solidFill>
                  <a:schemeClr val="bg1"/>
                </a:solidFill>
              </a:rPr>
              <a:t>3.2	CREACIÓN DE MODELOS DEL PROYECTO.</a:t>
            </a:r>
          </a:p>
          <a:p>
            <a:pPr>
              <a:lnSpc>
                <a:spcPct val="90000"/>
              </a:lnSpc>
            </a:pPr>
            <a:r>
              <a:rPr lang="es-MX" sz="1200" dirty="0">
                <a:solidFill>
                  <a:schemeClr val="bg1"/>
                </a:solidFill>
              </a:rPr>
              <a:t>3.3  CREACIÓN DE CONTROLADORES DEL PROYECTO</a:t>
            </a:r>
          </a:p>
          <a:p>
            <a:pPr>
              <a:lnSpc>
                <a:spcPct val="90000"/>
              </a:lnSpc>
            </a:pPr>
            <a:r>
              <a:rPr lang="es-MX" sz="1200" dirty="0">
                <a:solidFill>
                  <a:schemeClr val="bg1"/>
                </a:solidFill>
              </a:rPr>
              <a:t>3.4	EJECUCIÓN DEL PROYECTO</a:t>
            </a:r>
          </a:p>
          <a:p>
            <a:pPr>
              <a:lnSpc>
                <a:spcPct val="90000"/>
              </a:lnSpc>
            </a:pPr>
            <a:r>
              <a:rPr lang="es-MX" sz="1200" dirty="0">
                <a:solidFill>
                  <a:schemeClr val="bg1"/>
                </a:solidFill>
              </a:rPr>
              <a:t>4	CONCLUSIONES</a:t>
            </a:r>
          </a:p>
          <a:p>
            <a:pPr>
              <a:lnSpc>
                <a:spcPct val="90000"/>
              </a:lnSpc>
            </a:pPr>
            <a:r>
              <a:rPr lang="es-MX" sz="1200" dirty="0">
                <a:solidFill>
                  <a:schemeClr val="bg1"/>
                </a:solidFill>
              </a:rPr>
              <a:t>5	RECOMENDACIONES</a:t>
            </a:r>
          </a:p>
          <a:p>
            <a:pPr>
              <a:lnSpc>
                <a:spcPct val="90000"/>
              </a:lnSpc>
            </a:pPr>
            <a:r>
              <a:rPr lang="es-MX" sz="1200" dirty="0">
                <a:solidFill>
                  <a:schemeClr val="bg1"/>
                </a:solidFill>
              </a:rPr>
              <a:t>6	BIBLIOGRAFÍA</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536173" cy="1013800"/>
          </a:xfrm>
        </p:spPr>
        <p:txBody>
          <a:bodyPr/>
          <a:lstStyle/>
          <a:p>
            <a:r>
              <a:rPr lang="es-ES" dirty="0"/>
              <a:t>2.6 	PROTOCOLO SIMPLE DE TRANSFERENCIA DE CORREO (SMTP)</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MX" dirty="0">
                <a:solidFill>
                  <a:schemeClr val="tx1"/>
                </a:solidFill>
              </a:rPr>
              <a:t>Es un protocolo TCP/IP [7] que se utiliza para se usa para enviar correos desde un cliente de correo a un servidor de correo un cliente de correo puede ser de Gmail, </a:t>
            </a:r>
            <a:r>
              <a:rPr lang="es-MX" dirty="0" err="1">
                <a:solidFill>
                  <a:schemeClr val="tx1"/>
                </a:solidFill>
              </a:rPr>
              <a:t>Yahoo</a:t>
            </a:r>
            <a:r>
              <a:rPr lang="es-MX" dirty="0">
                <a:solidFill>
                  <a:schemeClr val="tx1"/>
                </a:solidFill>
              </a:rPr>
              <a:t> Outlook o un servidor de correo de un hosting. Normalmente se utiliza con POP3 o con el protocolo de acceso a mensajes de Internet (IMAP) para guardar mensajes en un buzón del servidor y descargarlos periódicamente del servidor para el usuario.</a:t>
            </a:r>
            <a:endParaRPr lang="es-ES" dirty="0">
              <a:solidFill>
                <a:schemeClr val="tx1"/>
              </a:solidFill>
            </a:endParaRP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C5AA7289-083F-766F-D3EF-CD9817F4F93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a:t>
            </a:r>
            <a:r>
              <a:rPr lang="es-MX" sz="1200" dirty="0">
                <a:solidFill>
                  <a:schemeClr val="bg1"/>
                </a:solidFill>
              </a:rPr>
              <a:t>ÁRBOLES DE INFORMACIÓN CON PRIMEFACES</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rgbClr val="FFFF00"/>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spTree>
    <p:extLst>
      <p:ext uri="{BB962C8B-B14F-4D97-AF65-F5344CB8AC3E}">
        <p14:creationId xmlns:p14="http://schemas.microsoft.com/office/powerpoint/2010/main" val="1957508427"/>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DB39E34F5A9B445B025C05B2A05D030" ma:contentTypeVersion="6" ma:contentTypeDescription="Crear nuevo documento." ma:contentTypeScope="" ma:versionID="9f82f9253ffb220e161954b39111b6f0">
  <xsd:schema xmlns:xsd="http://www.w3.org/2001/XMLSchema" xmlns:xs="http://www.w3.org/2001/XMLSchema" xmlns:p="http://schemas.microsoft.com/office/2006/metadata/properties" xmlns:ns3="f1f31ffb-9912-4459-99c8-b26e82094b51" xmlns:ns4="ce621958-37b1-43fe-a1f1-1aad67996a88" targetNamespace="http://schemas.microsoft.com/office/2006/metadata/properties" ma:root="true" ma:fieldsID="fb90df1ca30376919506406f80985197" ns3:_="" ns4:_="">
    <xsd:import namespace="f1f31ffb-9912-4459-99c8-b26e82094b51"/>
    <xsd:import namespace="ce621958-37b1-43fe-a1f1-1aad67996a8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f31ffb-9912-4459-99c8-b26e82094b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621958-37b1-43fe-a1f1-1aad67996a88"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f1f31ffb-9912-4459-99c8-b26e82094b5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089FE9-9C10-4DC2-B989-2AFC318F39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f31ffb-9912-4459-99c8-b26e82094b51"/>
    <ds:schemaRef ds:uri="ce621958-37b1-43fe-a1f1-1aad67996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76FF2B-C098-40B2-8C02-A6808430CAFA}">
  <ds:schemaRefs>
    <ds:schemaRef ds:uri="http://www.w3.org/XML/1998/namespace"/>
    <ds:schemaRef ds:uri="http://schemas.microsoft.com/office/2006/documentManagement/types"/>
    <ds:schemaRef ds:uri="http://purl.org/dc/terms/"/>
    <ds:schemaRef ds:uri="http://purl.org/dc/elements/1.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ce621958-37b1-43fe-a1f1-1aad67996a88"/>
    <ds:schemaRef ds:uri="f1f31ffb-9912-4459-99c8-b26e82094b51"/>
  </ds:schemaRefs>
</ds:datastoreItem>
</file>

<file path=customXml/itemProps3.xml><?xml version="1.0" encoding="utf-8"?>
<ds:datastoreItem xmlns:ds="http://schemas.openxmlformats.org/officeDocument/2006/customXml" ds:itemID="{F3DCAEA0-94B1-4E6A-AD26-F5EDE5307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116</TotalTime>
  <Words>4511</Words>
  <Application>Microsoft Office PowerPoint</Application>
  <PresentationFormat>Panorámica</PresentationFormat>
  <Paragraphs>694</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Gill Sans MT</vt:lpstr>
      <vt:lpstr>Wingdings 2</vt:lpstr>
      <vt:lpstr>Dividendo</vt:lpstr>
      <vt:lpstr>opciones POR PERFIL EN NETBEANS</vt:lpstr>
      <vt:lpstr>Presentación de PowerPoint</vt:lpstr>
      <vt:lpstr>1 OBJETIVOS</vt:lpstr>
      <vt:lpstr>2 Marco teórico</vt:lpstr>
      <vt:lpstr>2.2  FORMAS DE IMPLEMENTAR ÁRBOLES DE INFORMACIÓN CON PRIMEFACES</vt:lpstr>
      <vt:lpstr>2.3  AJAX Y SU USO DE CONTROLADORES</vt:lpstr>
      <vt:lpstr>2.4  PERFILES</vt:lpstr>
      <vt:lpstr>2.5 PERFILES Y FORMAS DE IMPLEMENTARLOS</vt:lpstr>
      <vt:lpstr>2.6  PROTOCOLO SIMPLE DE TRANSFERENCIA DE CORREO (SMTP)</vt:lpstr>
      <vt:lpstr>3 DESARROLLO</vt:lpstr>
      <vt:lpstr>3. 1 CREACIÓN DE vistas</vt:lpstr>
      <vt:lpstr>Presentación de PowerPoint</vt:lpstr>
      <vt:lpstr>3.2   CREACIÓN DE MODELOS DEL PROYECTO </vt:lpstr>
      <vt:lpstr> 3.3  CREACIÓN DE CONTROLADORES DEL    PROYECTO</vt:lpstr>
      <vt:lpstr> Se procede a colocar la siguiente codificación para utilizar los métodos del modelo y mandarlos a las vistas para organizar la información con marcos de página.</vt:lpstr>
      <vt:lpstr>3.4 EJECUCIÓN DEL PROYECTO</vt:lpstr>
      <vt:lpstr>Presentación de PowerPoint</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ANDRES VINICIO PALLANGO TAPIA</cp:lastModifiedBy>
  <cp:revision>17</cp:revision>
  <dcterms:created xsi:type="dcterms:W3CDTF">2020-07-10T23:33:49Z</dcterms:created>
  <dcterms:modified xsi:type="dcterms:W3CDTF">2023-07-27T23:17:43Z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0x010100EDB39E34F5A9B445B025C05B2A05D030</vt:lpwstr>
  </property>
</Properties>
</file>