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8" r:id="rId5"/>
    <p:sldId id="259" r:id="rId6"/>
    <p:sldId id="260" r:id="rId7"/>
    <p:sldId id="261" r:id="rId8"/>
    <p:sldId id="303" r:id="rId9"/>
    <p:sldId id="262" r:id="rId10"/>
    <p:sldId id="263" r:id="rId11"/>
    <p:sldId id="304" r:id="rId12"/>
    <p:sldId id="305" r:id="rId13"/>
    <p:sldId id="264" r:id="rId14"/>
    <p:sldId id="265" r:id="rId15"/>
    <p:sldId id="266" r:id="rId16"/>
    <p:sldId id="269" r:id="rId17"/>
    <p:sldId id="283" r:id="rId18"/>
    <p:sldId id="270" r:id="rId19"/>
    <p:sldId id="275" r:id="rId20"/>
    <p:sldId id="290" r:id="rId21"/>
    <p:sldId id="279" r:id="rId22"/>
    <p:sldId id="280" r:id="rId23"/>
    <p:sldId id="281"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a:lnSpc>
              <a:spcPct val="100000"/>
            </a:lnSpc>
          </a:pPr>
          <a:r>
            <a:rPr lang="es-MX" dirty="0"/>
            <a:t>Diseñar e implementar un sistema de gestión de perfiles de los usuarios seguro y eficiente para la empresa </a:t>
          </a:r>
          <a:r>
            <a:rPr lang="es-MX" dirty="0" err="1"/>
            <a:t>Screams</a:t>
          </a:r>
          <a:r>
            <a:rPr lang="es-MX" dirty="0"/>
            <a:t> </a:t>
          </a:r>
          <a:r>
            <a:rPr lang="es-MX" dirty="0" err="1"/>
            <a:t>Inc</a:t>
          </a:r>
          <a:r>
            <a:rPr lang="es-MX" dirty="0"/>
            <a:t> utilizando Java EE y una conexión a una base de datos MySQL</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844550">
            <a:lnSpc>
              <a:spcPct val="100000"/>
            </a:lnSpc>
            <a:spcBef>
              <a:spcPct val="0"/>
            </a:spcBef>
            <a:spcAft>
              <a:spcPct val="35000"/>
            </a:spcAft>
            <a:buNone/>
          </a:pPr>
          <a:r>
            <a:rPr lang="es-MX" sz="1900" kern="1200" dirty="0"/>
            <a:t>Diseñar e implementar un sistema de gestión de perfiles de los usuarios seguro y eficiente para la empresa </a:t>
          </a:r>
          <a:r>
            <a:rPr lang="es-MX" sz="1900" kern="1200" dirty="0" err="1"/>
            <a:t>Screams</a:t>
          </a:r>
          <a:r>
            <a:rPr lang="es-MX" sz="1900" kern="1200" dirty="0"/>
            <a:t> </a:t>
          </a:r>
          <a:r>
            <a:rPr lang="es-MX" sz="1900" kern="1200" dirty="0" err="1"/>
            <a:t>Inc</a:t>
          </a:r>
          <a:r>
            <a:rPr lang="es-MX" sz="1900" kern="1200" dirty="0"/>
            <a:t> utilizando Java EE y una conexión a una base de datos MySQL</a:t>
          </a:r>
          <a:endParaRPr lang="en-US" sz="19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27/07/2023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7/27/2023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7/27/2023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a:solidFill>
                  <a:schemeClr val="bg1"/>
                </a:solidFill>
              </a:rPr>
              <a:t>PROYECTO SEGUNDO PARCIAL</a:t>
            </a:r>
            <a:endParaRPr lang="es-EC" dirty="0">
              <a:solidFill>
                <a:schemeClr val="bg1"/>
              </a:solidFill>
            </a:endParaRP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ADRIÁN MOSQUERA</a:t>
            </a:r>
          </a:p>
          <a:p>
            <a:r>
              <a:rPr lang="es-EC" dirty="0">
                <a:solidFill>
                  <a:schemeClr val="bg1"/>
                </a:solidFill>
              </a:rPr>
              <a:t>                            ANDRÉS PALLANGO</a:t>
            </a:r>
          </a:p>
          <a:p>
            <a:r>
              <a:rPr lang="es-EC">
                <a:solidFill>
                  <a:schemeClr val="bg1"/>
                </a:solidFill>
              </a:rPr>
              <a:t>                            PAÚL SÁNCHEZ</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9877</a:t>
            </a:r>
            <a:endParaRPr lang="es-EC" dirty="0">
              <a:solidFill>
                <a:schemeClr val="bg1"/>
              </a:solidFill>
            </a:endParaRPr>
          </a:p>
          <a:p>
            <a:r>
              <a:rPr lang="es-EC" b="1" dirty="0">
                <a:solidFill>
                  <a:schemeClr val="bg1"/>
                </a:solidFill>
              </a:rPr>
              <a:t>FECHA: 27</a:t>
            </a:r>
            <a:r>
              <a:rPr lang="es-EC" dirty="0">
                <a:solidFill>
                  <a:schemeClr val="bg1"/>
                </a:solidFill>
              </a:rPr>
              <a:t>/07/2022</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817675" y="6457890"/>
            <a:ext cx="374325" cy="400110"/>
          </a:xfrm>
          <a:prstGeom prst="rect">
            <a:avLst/>
          </a:prstGeom>
          <a:noFill/>
        </p:spPr>
        <p:txBody>
          <a:bodyPr wrap="square" rtlCol="0">
            <a:spAutoFit/>
          </a:bodyPr>
          <a:lstStyle/>
          <a:p>
            <a:r>
              <a:rPr lang="es-EC" sz="2000"/>
              <a:t>9</a:t>
            </a:r>
          </a:p>
        </p:txBody>
      </p:sp>
      <p:sp>
        <p:nvSpPr>
          <p:cNvPr id="5" name="Marcador de contenido 4">
            <a:extLst>
              <a:ext uri="{FF2B5EF4-FFF2-40B4-BE49-F238E27FC236}">
                <a16:creationId xmlns:a16="http://schemas.microsoft.com/office/drawing/2014/main" id="{C4F68272-1637-3EDB-FA62-EBB9BC007909}"/>
              </a:ext>
            </a:extLst>
          </p:cNvPr>
          <p:cNvSpPr>
            <a:spLocks noGrp="1"/>
          </p:cNvSpPr>
          <p:nvPr>
            <p:ph idx="1"/>
          </p:nvPr>
        </p:nvSpPr>
        <p:spPr/>
        <p:txBody>
          <a:bodyPr/>
          <a:lstStyle/>
          <a:p>
            <a:endParaRPr lang="es-EC"/>
          </a:p>
        </p:txBody>
      </p:sp>
    </p:spTree>
    <p:extLst>
      <p:ext uri="{BB962C8B-B14F-4D97-AF65-F5344CB8AC3E}">
        <p14:creationId xmlns:p14="http://schemas.microsoft.com/office/powerpoint/2010/main" val="30927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dirty="0"/>
              <a:t>3. 1	CREACIÓN DE vistas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fontScale="92500" lnSpcReduction="20000"/>
          </a:bodyPr>
          <a:lstStyle/>
          <a:p>
            <a:r>
              <a:rPr lang="es-MX" dirty="0">
                <a:solidFill>
                  <a:schemeClr val="tx1"/>
                </a:solidFill>
              </a:rPr>
              <a:t>Para que el usuario pueda visualizar la asignación de roles o perfiles se debe crear una vista que englobe a los usuarios sin rol, un seleccionador con los roles disponibles y botones para poder pasar a los usuarios de un rol a otro. </a:t>
            </a:r>
          </a:p>
          <a:p>
            <a:r>
              <a:rPr lang="es-MX" dirty="0">
                <a:solidFill>
                  <a:schemeClr val="tx1"/>
                </a:solidFill>
              </a:rPr>
              <a:t>Para esto primero se debe crear un nuevo archivo dando clic en la carpeta </a:t>
            </a:r>
            <a:r>
              <a:rPr lang="es-MX" dirty="0" err="1">
                <a:solidFill>
                  <a:schemeClr val="tx1"/>
                </a:solidFill>
              </a:rPr>
              <a:t>xeuxpUsupe</a:t>
            </a:r>
            <a:r>
              <a:rPr lang="es-MX" dirty="0">
                <a:solidFill>
                  <a:schemeClr val="tx1"/>
                </a:solidFill>
              </a:rPr>
              <a:t> y seleccionar Nuevo &gt; “JSP Pages”.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b="1">
                <a:solidFill>
                  <a:srgbClr val="FFFF00"/>
                </a:solidFill>
              </a:rPr>
              <a:t>3.1	TAG IF</a:t>
            </a:r>
          </a:p>
          <a:p>
            <a:pPr lvl="2">
              <a:lnSpc>
                <a:spcPct val="90000"/>
              </a:lnSpc>
            </a:pPr>
            <a:r>
              <a:rPr lang="es-ES" sz="1200" b="1">
                <a:solidFill>
                  <a:srgbClr val="FFFF00"/>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Marcador de contenido 2">
            <a:extLst>
              <a:ext uri="{FF2B5EF4-FFF2-40B4-BE49-F238E27FC236}">
                <a16:creationId xmlns:a16="http://schemas.microsoft.com/office/drawing/2014/main" id="{36DE66C5-CBD2-E2FA-295D-D626ADEBF4D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lvl="1">
              <a:lnSpc>
                <a:spcPct val="90000"/>
              </a:lnSpc>
            </a:pPr>
            <a:r>
              <a:rPr lang="es-ES" sz="1200" dirty="0">
                <a:solidFill>
                  <a:schemeClr val="bg1"/>
                </a:solidFill>
              </a:rPr>
              <a:t>2.7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a:t>
            </a:r>
            <a:r>
              <a:rPr lang="es-MX" sz="1200" dirty="0">
                <a:solidFill>
                  <a:srgbClr val="FFFF00"/>
                </a:solidFill>
              </a:rPr>
              <a:t>CREACIÓN DE VISTAS</a:t>
            </a:r>
            <a:endParaRPr lang="es-ES" sz="1200" dirty="0">
              <a:solidFill>
                <a:srgbClr val="FFFF00"/>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0" name="CuadroTexto 9">
            <a:extLst>
              <a:ext uri="{FF2B5EF4-FFF2-40B4-BE49-F238E27FC236}">
                <a16:creationId xmlns:a16="http://schemas.microsoft.com/office/drawing/2014/main" id="{06713F1B-8AD1-5843-C435-C0174C28889E}"/>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10</a:t>
            </a:r>
          </a:p>
        </p:txBody>
      </p:sp>
      <p:pic>
        <p:nvPicPr>
          <p:cNvPr id="6" name="Imagen 5" descr="Interfaz de usuario gráfica&#10;&#10;Descripción generada automáticamente">
            <a:extLst>
              <a:ext uri="{FF2B5EF4-FFF2-40B4-BE49-F238E27FC236}">
                <a16:creationId xmlns:a16="http://schemas.microsoft.com/office/drawing/2014/main" id="{DAAF1CA6-41E6-2D2D-C0DB-A5FB37D1411C}"/>
              </a:ext>
            </a:extLst>
          </p:cNvPr>
          <p:cNvPicPr>
            <a:picLocks noChangeAspect="1"/>
          </p:cNvPicPr>
          <p:nvPr/>
        </p:nvPicPr>
        <p:blipFill>
          <a:blip r:embed="rId2"/>
          <a:stretch>
            <a:fillRect/>
          </a:stretch>
        </p:blipFill>
        <p:spPr>
          <a:xfrm>
            <a:off x="3890479" y="2870412"/>
            <a:ext cx="4577118" cy="266228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0256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MX" dirty="0">
                <a:solidFill>
                  <a:schemeClr val="bg1"/>
                </a:solidFill>
              </a:rPr>
              <a:t>Cree un archivo bajo el nombre “</a:t>
            </a:r>
            <a:r>
              <a:rPr lang="es-MX" dirty="0" err="1">
                <a:solidFill>
                  <a:schemeClr val="bg1"/>
                </a:solidFill>
              </a:rPr>
              <a:t>asignarRoles</a:t>
            </a:r>
            <a:r>
              <a:rPr lang="es-MX" dirty="0">
                <a:solidFill>
                  <a:schemeClr val="bg1"/>
                </a:solidFill>
              </a:rPr>
              <a:t>” y luego se debe seleccionar finalizar. Dentro del mismo lo que se debe hacer es crear un &lt;</a:t>
            </a:r>
            <a:r>
              <a:rPr lang="es-MX" dirty="0" err="1">
                <a:solidFill>
                  <a:schemeClr val="bg1"/>
                </a:solidFill>
              </a:rPr>
              <a:t>h:panelGrid</a:t>
            </a:r>
            <a:r>
              <a:rPr lang="es-MX" dirty="0">
                <a:solidFill>
                  <a:schemeClr val="bg1"/>
                </a:solidFill>
              </a:rPr>
              <a:t> donde irán los </a:t>
            </a:r>
            <a:r>
              <a:rPr lang="es-MX" dirty="0" err="1">
                <a:solidFill>
                  <a:schemeClr val="bg1"/>
                </a:solidFill>
              </a:rPr>
              <a:t>TabView</a:t>
            </a:r>
            <a:r>
              <a:rPr lang="es-MX" dirty="0">
                <a:solidFill>
                  <a:schemeClr val="bg1"/>
                </a:solidFill>
              </a:rPr>
              <a:t> ubicados, paso siguiente se coloca la etiqueta de &lt;</a:t>
            </a:r>
            <a:r>
              <a:rPr lang="es-MX" dirty="0" err="1">
                <a:solidFill>
                  <a:schemeClr val="bg1"/>
                </a:solidFill>
              </a:rPr>
              <a:t>p:tabView</a:t>
            </a:r>
            <a:r>
              <a:rPr lang="es-MX" dirty="0">
                <a:solidFill>
                  <a:schemeClr val="bg1"/>
                </a:solidFill>
              </a:rPr>
              <a:t>&gt;. Dentro de esta ya se podrá usar &lt;</a:t>
            </a:r>
            <a:r>
              <a:rPr lang="es-MX" dirty="0" err="1">
                <a:solidFill>
                  <a:schemeClr val="bg1"/>
                </a:solidFill>
              </a:rPr>
              <a:t>p:tab</a:t>
            </a:r>
            <a:r>
              <a:rPr lang="es-MX" dirty="0">
                <a:solidFill>
                  <a:schemeClr val="bg1"/>
                </a:solidFill>
              </a:rPr>
              <a:t> </a:t>
            </a:r>
            <a:r>
              <a:rPr lang="es-MX" dirty="0" err="1">
                <a:solidFill>
                  <a:schemeClr val="bg1"/>
                </a:solidFill>
              </a:rPr>
              <a:t>title</a:t>
            </a:r>
            <a:r>
              <a:rPr lang="es-MX" dirty="0">
                <a:solidFill>
                  <a:schemeClr val="bg1"/>
                </a:solidFill>
              </a:rPr>
              <a:t>=" "&gt; segmentando lo que se coloca en cada una.  Siendo entonces los archivos editados quedando de la siguiente manera.</a:t>
            </a:r>
          </a:p>
          <a:p>
            <a:r>
              <a:rPr lang="es-MX" dirty="0">
                <a:solidFill>
                  <a:schemeClr val="bg1"/>
                </a:solidFill>
              </a:rPr>
              <a:t>Coloque en el mismo el siguiente código.</a:t>
            </a:r>
          </a:p>
        </p:txBody>
      </p:sp>
      <p:sp>
        <p:nvSpPr>
          <p:cNvPr id="22" name="Marcador de contenido 2">
            <a:extLst>
              <a:ext uri="{FF2B5EF4-FFF2-40B4-BE49-F238E27FC236}">
                <a16:creationId xmlns:a16="http://schemas.microsoft.com/office/drawing/2014/main" id="{E3387597-C401-4C09-9BFA-F7AF8B220BA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b="1">
                <a:solidFill>
                  <a:srgbClr val="FFFF00"/>
                </a:solidFill>
              </a:rPr>
              <a:t>3.1	TAG IF</a:t>
            </a:r>
          </a:p>
          <a:p>
            <a:pPr lvl="2">
              <a:lnSpc>
                <a:spcPct val="90000"/>
              </a:lnSpc>
            </a:pPr>
            <a:r>
              <a:rPr lang="es-ES" sz="1200" b="1">
                <a:solidFill>
                  <a:srgbClr val="FFFF00"/>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4" name="Marcador de contenido 2">
            <a:extLst>
              <a:ext uri="{FF2B5EF4-FFF2-40B4-BE49-F238E27FC236}">
                <a16:creationId xmlns:a16="http://schemas.microsoft.com/office/drawing/2014/main" id="{11EE7F48-90F7-D238-131B-36F1B6877F9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a:t>
            </a:r>
            <a:r>
              <a:rPr lang="es-MX" sz="1200" dirty="0">
                <a:solidFill>
                  <a:srgbClr val="FFFF00"/>
                </a:solidFill>
              </a:rPr>
              <a:t>CREACIÓN DE VISTAS</a:t>
            </a:r>
            <a:endParaRPr lang="es-ES" sz="1200" dirty="0">
              <a:solidFill>
                <a:srgbClr val="FFFF00"/>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pic>
        <p:nvPicPr>
          <p:cNvPr id="8" name="Imagen 7" descr="Interfaz de usuario gráfica, Texto, Aplicación, Correo electrónico&#10;&#10;Descripción generada automáticamente">
            <a:extLst>
              <a:ext uri="{FF2B5EF4-FFF2-40B4-BE49-F238E27FC236}">
                <a16:creationId xmlns:a16="http://schemas.microsoft.com/office/drawing/2014/main" id="{9062A5EC-D4F4-B748-E1D9-1A3D9094749D}"/>
              </a:ext>
            </a:extLst>
          </p:cNvPr>
          <p:cNvPicPr>
            <a:picLocks noChangeAspect="1"/>
          </p:cNvPicPr>
          <p:nvPr/>
        </p:nvPicPr>
        <p:blipFill>
          <a:blip r:embed="rId2"/>
          <a:stretch>
            <a:fillRect/>
          </a:stretch>
        </p:blipFill>
        <p:spPr>
          <a:xfrm>
            <a:off x="4415747" y="1010184"/>
            <a:ext cx="4562804" cy="1885284"/>
          </a:xfrm>
          <a:prstGeom prst="rect">
            <a:avLst/>
          </a:prstGeom>
          <a:ln w="88900" cap="sq" cmpd="thickThin">
            <a:solidFill>
              <a:srgbClr val="000000"/>
            </a:solidFill>
            <a:prstDash val="solid"/>
            <a:miter lim="800000"/>
          </a:ln>
          <a:effectLst>
            <a:innerShdw blurRad="76200">
              <a:srgbClr val="000000"/>
            </a:innerShdw>
          </a:effectLst>
        </p:spPr>
      </p:pic>
      <p:pic>
        <p:nvPicPr>
          <p:cNvPr id="9" name="Imagen 8" descr="Texto&#10;&#10;Descripción generada automáticamente">
            <a:extLst>
              <a:ext uri="{FF2B5EF4-FFF2-40B4-BE49-F238E27FC236}">
                <a16:creationId xmlns:a16="http://schemas.microsoft.com/office/drawing/2014/main" id="{B708DFE6-5335-441D-BE6B-04F514BC2CD9}"/>
              </a:ext>
            </a:extLst>
          </p:cNvPr>
          <p:cNvPicPr>
            <a:picLocks noChangeAspect="1"/>
          </p:cNvPicPr>
          <p:nvPr/>
        </p:nvPicPr>
        <p:blipFill>
          <a:blip r:embed="rId3"/>
          <a:stretch>
            <a:fillRect/>
          </a:stretch>
        </p:blipFill>
        <p:spPr>
          <a:xfrm>
            <a:off x="4415746" y="3484705"/>
            <a:ext cx="4516901" cy="251604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5001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a:t>
            </a:r>
            <a:r>
              <a:rPr lang="es-MX" dirty="0"/>
              <a:t>CREACIÓN DE MODELOS DEL PROYECTO</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9" y="1793644"/>
            <a:ext cx="8814608" cy="1649824"/>
          </a:xfrm>
        </p:spPr>
        <p:txBody>
          <a:bodyPr>
            <a:normAutofit fontScale="92500" lnSpcReduction="20000"/>
          </a:bodyPr>
          <a:lstStyle/>
          <a:p>
            <a:r>
              <a:rPr lang="es-MX" dirty="0">
                <a:solidFill>
                  <a:schemeClr val="tx1"/>
                </a:solidFill>
              </a:rPr>
              <a:t>Como se especificó al inicio del documento, se parte de la base del proyecto anterior, es por ello que los modelos para la realización de Usuarios por Perfil ya están creados, pero se debe añadir algunos métodos nuevos a ciertos archivos.</a:t>
            </a:r>
          </a:p>
          <a:p>
            <a:r>
              <a:rPr lang="es-MX" dirty="0">
                <a:solidFill>
                  <a:schemeClr val="tx1"/>
                </a:solidFill>
              </a:rPr>
              <a:t>Para ello se debe abrir la carpeta </a:t>
            </a:r>
            <a:r>
              <a:rPr lang="es-MX" dirty="0" err="1">
                <a:solidFill>
                  <a:schemeClr val="tx1"/>
                </a:solidFill>
              </a:rPr>
              <a:t>ec.edu.monster.modelo</a:t>
            </a:r>
            <a:r>
              <a:rPr lang="es-MX" dirty="0">
                <a:solidFill>
                  <a:schemeClr val="tx1"/>
                </a:solidFill>
              </a:rPr>
              <a:t> y seleccionar el archivo XeusuUsuarFacade.java. </a:t>
            </a:r>
          </a:p>
          <a:p>
            <a:r>
              <a:rPr lang="es-MX" dirty="0">
                <a:solidFill>
                  <a:schemeClr val="tx1"/>
                </a:solidFill>
              </a:rPr>
              <a:t>Abra el archivo y codifique los siguientes métodos dentro del mismo.</a:t>
            </a:r>
          </a:p>
        </p:txBody>
      </p:sp>
      <p:sp>
        <p:nvSpPr>
          <p:cNvPr id="7" name="Marcador de contenido 2">
            <a:extLst>
              <a:ext uri="{FF2B5EF4-FFF2-40B4-BE49-F238E27FC236}">
                <a16:creationId xmlns:a16="http://schemas.microsoft.com/office/drawing/2014/main" id="{4155874E-4C94-451C-83AC-B5E237E6978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i="0" u="none" strike="noStrike" kern="1200" cap="none" spc="0" normalizeH="0" baseline="0" noProof="0">
                <a:ln>
                  <a:noFill/>
                </a:ln>
                <a:solidFill>
                  <a:schemeClr val="bg1"/>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5" name="Marcador de contenido 2">
            <a:extLst>
              <a:ext uri="{FF2B5EF4-FFF2-40B4-BE49-F238E27FC236}">
                <a16:creationId xmlns:a16="http://schemas.microsoft.com/office/drawing/2014/main" id="{B4E01398-164D-2FF4-0763-0ACAD62800B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rgbClr val="FFFF00"/>
                </a:solidFill>
              </a:rPr>
              <a:t>3.2	</a:t>
            </a:r>
            <a:r>
              <a:rPr lang="es-MX" sz="1200" dirty="0">
                <a:solidFill>
                  <a:srgbClr val="FFFF00"/>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pic>
        <p:nvPicPr>
          <p:cNvPr id="6" name="Imagen 5" descr="Interfaz de usuario gráfica, Aplicación&#10;&#10;Descripción generada automáticamente">
            <a:extLst>
              <a:ext uri="{FF2B5EF4-FFF2-40B4-BE49-F238E27FC236}">
                <a16:creationId xmlns:a16="http://schemas.microsoft.com/office/drawing/2014/main" id="{7C3B8670-0435-820D-D4F7-FFF08F12390A}"/>
              </a:ext>
            </a:extLst>
          </p:cNvPr>
          <p:cNvPicPr>
            <a:picLocks noChangeAspect="1"/>
          </p:cNvPicPr>
          <p:nvPr/>
        </p:nvPicPr>
        <p:blipFill>
          <a:blip r:embed="rId2"/>
          <a:stretch>
            <a:fillRect/>
          </a:stretch>
        </p:blipFill>
        <p:spPr>
          <a:xfrm>
            <a:off x="708165" y="4012496"/>
            <a:ext cx="3228975" cy="2276475"/>
          </a:xfrm>
          <a:prstGeom prst="rect">
            <a:avLst/>
          </a:prstGeom>
          <a:ln w="88900" cap="sq" cmpd="thickThin">
            <a:solidFill>
              <a:srgbClr val="000000"/>
            </a:solidFill>
            <a:prstDash val="solid"/>
            <a:miter lim="800000"/>
          </a:ln>
          <a:effectLst>
            <a:innerShdw blurRad="76200">
              <a:srgbClr val="000000"/>
            </a:innerShdw>
          </a:effectLst>
        </p:spPr>
      </p:pic>
      <p:pic>
        <p:nvPicPr>
          <p:cNvPr id="10" name="Imagen 9" descr="Interfaz de usuario gráfica, Texto&#10;&#10;Descripción generada automáticamente">
            <a:extLst>
              <a:ext uri="{FF2B5EF4-FFF2-40B4-BE49-F238E27FC236}">
                <a16:creationId xmlns:a16="http://schemas.microsoft.com/office/drawing/2014/main" id="{E1C899E0-2551-5990-4956-97425E5DE920}"/>
              </a:ext>
            </a:extLst>
          </p:cNvPr>
          <p:cNvPicPr>
            <a:picLocks noChangeAspect="1"/>
          </p:cNvPicPr>
          <p:nvPr/>
        </p:nvPicPr>
        <p:blipFill>
          <a:blip r:embed="rId3"/>
          <a:stretch>
            <a:fillRect/>
          </a:stretch>
        </p:blipFill>
        <p:spPr>
          <a:xfrm>
            <a:off x="4465302" y="4012496"/>
            <a:ext cx="4123903" cy="225726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7512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fontScale="92500" lnSpcReduction="20000"/>
          </a:bodyPr>
          <a:lstStyle/>
          <a:p>
            <a:pPr algn="just"/>
            <a:r>
              <a:rPr lang="es-MX" dirty="0">
                <a:solidFill>
                  <a:schemeClr val="bg1"/>
                </a:solidFill>
              </a:rPr>
              <a:t>Abrir la carpeta </a:t>
            </a:r>
            <a:r>
              <a:rPr lang="es-MX" dirty="0" err="1">
                <a:solidFill>
                  <a:schemeClr val="bg1"/>
                </a:solidFill>
              </a:rPr>
              <a:t>ec.edu.monster.modelo</a:t>
            </a:r>
            <a:r>
              <a:rPr lang="es-MX" dirty="0">
                <a:solidFill>
                  <a:schemeClr val="bg1"/>
                </a:solidFill>
              </a:rPr>
              <a:t> y seleccionar el archivo XeuxpUsupeFacade.java. </a:t>
            </a:r>
          </a:p>
          <a:p>
            <a:pPr algn="just"/>
            <a:r>
              <a:rPr lang="es-MX" dirty="0">
                <a:solidFill>
                  <a:schemeClr val="bg1"/>
                </a:solidFill>
              </a:rPr>
              <a:t>Abra el archivo y codifique los siguientes métodos dentro del mismo.</a:t>
            </a:r>
            <a:endParaRPr lang="es-ES" dirty="0">
              <a:solidFill>
                <a:schemeClr val="bg1"/>
              </a:solidFill>
            </a:endParaRPr>
          </a:p>
        </p:txBody>
      </p:sp>
      <p:sp>
        <p:nvSpPr>
          <p:cNvPr id="7" name="Marcador de contenido 2">
            <a:extLst>
              <a:ext uri="{FF2B5EF4-FFF2-40B4-BE49-F238E27FC236}">
                <a16:creationId xmlns:a16="http://schemas.microsoft.com/office/drawing/2014/main" id="{FEC3FA56-9F59-4B43-A60F-D4B7F6F5601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i="0" u="none" strike="noStrike" kern="1200" cap="none" spc="0" normalizeH="0" baseline="0" noProof="0">
                <a:ln>
                  <a:noFill/>
                </a:ln>
                <a:solidFill>
                  <a:schemeClr val="bg1"/>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9" name="CuadroTexto 8">
            <a:extLst>
              <a:ext uri="{FF2B5EF4-FFF2-40B4-BE49-F238E27FC236}">
                <a16:creationId xmlns:a16="http://schemas.microsoft.com/office/drawing/2014/main" id="{9836814A-2692-4C8A-B2AA-29A3234D860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15</a:t>
            </a:r>
          </a:p>
        </p:txBody>
      </p:sp>
      <p:sp>
        <p:nvSpPr>
          <p:cNvPr id="4" name="Marcador de contenido 2">
            <a:extLst>
              <a:ext uri="{FF2B5EF4-FFF2-40B4-BE49-F238E27FC236}">
                <a16:creationId xmlns:a16="http://schemas.microsoft.com/office/drawing/2014/main" id="{23BBB6B6-1BB5-7E14-A428-087A8EB50D64}"/>
              </a:ext>
            </a:extLst>
          </p:cNvPr>
          <p:cNvSpPr txBox="1">
            <a:spLocks/>
          </p:cNvSpPr>
          <p:nvPr/>
        </p:nvSpPr>
        <p:spPr>
          <a:xfrm>
            <a:off x="9130872"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rgbClr val="FFFF00"/>
                </a:solidFill>
              </a:rPr>
              <a:t>3.2	</a:t>
            </a:r>
            <a:r>
              <a:rPr lang="es-MX" sz="1200" dirty="0">
                <a:solidFill>
                  <a:srgbClr val="FFFF00"/>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5" name="CuadroTexto 4">
            <a:extLst>
              <a:ext uri="{FF2B5EF4-FFF2-40B4-BE49-F238E27FC236}">
                <a16:creationId xmlns:a16="http://schemas.microsoft.com/office/drawing/2014/main" id="{10D0B9F1-49C2-0CD1-68E9-77AB5AEF55A2}"/>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17</a:t>
            </a:r>
          </a:p>
        </p:txBody>
      </p:sp>
      <p:pic>
        <p:nvPicPr>
          <p:cNvPr id="6" name="Imagen 5" descr="Interfaz de usuario gráfica, Texto, Aplicación&#10;&#10;Descripción generada automáticamente">
            <a:extLst>
              <a:ext uri="{FF2B5EF4-FFF2-40B4-BE49-F238E27FC236}">
                <a16:creationId xmlns:a16="http://schemas.microsoft.com/office/drawing/2014/main" id="{39E5AD45-85F3-38E4-5092-11E65CBA0550}"/>
              </a:ext>
            </a:extLst>
          </p:cNvPr>
          <p:cNvPicPr>
            <a:picLocks noChangeAspect="1"/>
          </p:cNvPicPr>
          <p:nvPr/>
        </p:nvPicPr>
        <p:blipFill>
          <a:blip r:embed="rId2"/>
          <a:stretch>
            <a:fillRect/>
          </a:stretch>
        </p:blipFill>
        <p:spPr>
          <a:xfrm>
            <a:off x="601254" y="2106834"/>
            <a:ext cx="3257550" cy="2019300"/>
          </a:xfrm>
          <a:prstGeom prst="rect">
            <a:avLst/>
          </a:prstGeom>
          <a:ln w="88900" cap="sq" cmpd="thickThin">
            <a:solidFill>
              <a:srgbClr val="000000"/>
            </a:solidFill>
            <a:prstDash val="solid"/>
            <a:miter lim="800000"/>
          </a:ln>
          <a:effectLst>
            <a:innerShdw blurRad="76200">
              <a:srgbClr val="000000"/>
            </a:innerShdw>
          </a:effectLst>
        </p:spPr>
      </p:pic>
      <p:pic>
        <p:nvPicPr>
          <p:cNvPr id="8" name="Imagen 7" descr="Interfaz de usuario gráfica, Texto&#10;&#10;Descripción generada automáticamente">
            <a:extLst>
              <a:ext uri="{FF2B5EF4-FFF2-40B4-BE49-F238E27FC236}">
                <a16:creationId xmlns:a16="http://schemas.microsoft.com/office/drawing/2014/main" id="{42AD8647-6BEA-7417-A0E5-167C51141CAF}"/>
              </a:ext>
            </a:extLst>
          </p:cNvPr>
          <p:cNvPicPr>
            <a:picLocks noChangeAspect="1"/>
          </p:cNvPicPr>
          <p:nvPr/>
        </p:nvPicPr>
        <p:blipFill>
          <a:blip r:embed="rId3"/>
          <a:stretch>
            <a:fillRect/>
          </a:stretch>
        </p:blipFill>
        <p:spPr>
          <a:xfrm>
            <a:off x="2877305" y="3429000"/>
            <a:ext cx="5846954" cy="32004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45722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fontScale="90000"/>
          </a:bodyPr>
          <a:lstStyle/>
          <a:p>
            <a:br>
              <a:rPr lang="es-ES" dirty="0"/>
            </a:br>
            <a:r>
              <a:rPr lang="es-ES" dirty="0"/>
              <a:t>3.3 	</a:t>
            </a:r>
            <a:r>
              <a:rPr lang="es-MX" dirty="0"/>
              <a:t>CREACIÓN DE CONTROLADORES DEL</a:t>
            </a:r>
            <a:br>
              <a:rPr lang="es-MX" dirty="0"/>
            </a:br>
            <a:r>
              <a:rPr lang="es-MX" dirty="0"/>
              <a:t>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2493439" cy="4246913"/>
          </a:xfrm>
        </p:spPr>
        <p:txBody>
          <a:bodyPr>
            <a:normAutofit fontScale="92500" lnSpcReduction="10000"/>
          </a:bodyPr>
          <a:lstStyle/>
          <a:p>
            <a:r>
              <a:rPr lang="es-MX" dirty="0">
                <a:solidFill>
                  <a:schemeClr val="tx1"/>
                </a:solidFill>
              </a:rPr>
              <a:t>De clic izquierdo sobre la carpeta </a:t>
            </a:r>
            <a:r>
              <a:rPr lang="es-MX" dirty="0" err="1">
                <a:solidFill>
                  <a:schemeClr val="tx1"/>
                </a:solidFill>
              </a:rPr>
              <a:t>ec.edu.monster.controlador</a:t>
            </a:r>
            <a:r>
              <a:rPr lang="es-MX" dirty="0">
                <a:solidFill>
                  <a:schemeClr val="tx1"/>
                </a:solidFill>
              </a:rPr>
              <a:t> y escoja el archivo bajo el nombre XeusuUsuarController.java.</a:t>
            </a:r>
          </a:p>
          <a:p>
            <a:r>
              <a:rPr lang="es-MX" dirty="0">
                <a:solidFill>
                  <a:schemeClr val="tx1"/>
                </a:solidFill>
              </a:rPr>
              <a:t>Se procede a colocar la siguiente codificación para utilizar los métodos del modelo y mandarlos a las vistas para organizar la información con marcos de página.</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b="1">
                <a:solidFill>
                  <a:srgbClr val="FFFF00"/>
                </a:solidFill>
              </a:rPr>
              <a:t>3.2	TAG CHOOSE</a:t>
            </a:r>
          </a:p>
          <a:p>
            <a:pPr lvl="2">
              <a:lnSpc>
                <a:spcPct val="90000"/>
              </a:lnSpc>
            </a:pPr>
            <a:r>
              <a:rPr lang="es-ES" sz="1200" b="1">
                <a:solidFill>
                  <a:srgbClr val="FFFF00"/>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7" name="CuadroTexto 6">
            <a:extLst>
              <a:ext uri="{FF2B5EF4-FFF2-40B4-BE49-F238E27FC236}">
                <a16:creationId xmlns:a16="http://schemas.microsoft.com/office/drawing/2014/main" id="{D0442B11-3B8E-41BD-9A02-0064F4503CB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17</a:t>
            </a:r>
          </a:p>
        </p:txBody>
      </p:sp>
      <p:sp>
        <p:nvSpPr>
          <p:cNvPr id="8" name="Marcador de contenido 2">
            <a:extLst>
              <a:ext uri="{FF2B5EF4-FFF2-40B4-BE49-F238E27FC236}">
                <a16:creationId xmlns:a16="http://schemas.microsoft.com/office/drawing/2014/main" id="{5E37D57D-17C9-8CF8-3BD7-1370309DFB9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rgbClr val="FFFF00"/>
                </a:solidFill>
              </a:rPr>
              <a:t>3.3  </a:t>
            </a:r>
            <a:r>
              <a:rPr lang="es-MX" sz="1200" dirty="0">
                <a:solidFill>
                  <a:srgbClr val="FFFF00"/>
                </a:solidFill>
              </a:rPr>
              <a:t>CREACIÓN DE CONTROLADORES DEL PROYECTO</a:t>
            </a:r>
            <a:endParaRPr lang="es-EC" sz="1200" dirty="0">
              <a:solidFill>
                <a:srgbClr val="FFFF00"/>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3E07DEDB-AC23-25C5-FE3F-CE46DDA48BB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18</a:t>
            </a:r>
          </a:p>
        </p:txBody>
      </p:sp>
      <p:pic>
        <p:nvPicPr>
          <p:cNvPr id="10" name="Imagen 9" descr="Interfaz de usuario gráfica, Texto, Aplicación, Correo electrónico&#10;&#10;Descripción generada automáticamente">
            <a:extLst>
              <a:ext uri="{FF2B5EF4-FFF2-40B4-BE49-F238E27FC236}">
                <a16:creationId xmlns:a16="http://schemas.microsoft.com/office/drawing/2014/main" id="{29B09112-75F7-84E4-C7F5-07A04F5CE180}"/>
              </a:ext>
            </a:extLst>
          </p:cNvPr>
          <p:cNvPicPr>
            <a:picLocks noChangeAspect="1"/>
          </p:cNvPicPr>
          <p:nvPr/>
        </p:nvPicPr>
        <p:blipFill>
          <a:blip r:embed="rId2"/>
          <a:stretch>
            <a:fillRect/>
          </a:stretch>
        </p:blipFill>
        <p:spPr>
          <a:xfrm>
            <a:off x="3311332" y="2629349"/>
            <a:ext cx="5569336" cy="294964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19264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MX" dirty="0"/>
              <a:t>3.4	EJECUCIÓN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22031" y="2180496"/>
            <a:ext cx="8432602" cy="713175"/>
          </a:xfrm>
        </p:spPr>
        <p:txBody>
          <a:bodyPr>
            <a:normAutofit/>
          </a:bodyPr>
          <a:lstStyle/>
          <a:p>
            <a:r>
              <a:rPr lang="es-MX" dirty="0">
                <a:solidFill>
                  <a:schemeClr val="tx1"/>
                </a:solidFill>
              </a:rPr>
              <a:t>Acceder a Usuarios por Perfil</a:t>
            </a:r>
            <a:endParaRPr lang="es-E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48E89DC6-8F33-4E38-9742-D3603E3B85D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23</a:t>
            </a:r>
          </a:p>
        </p:txBody>
      </p:sp>
      <p:sp>
        <p:nvSpPr>
          <p:cNvPr id="7" name="Marcador de contenido 2">
            <a:extLst>
              <a:ext uri="{FF2B5EF4-FFF2-40B4-BE49-F238E27FC236}">
                <a16:creationId xmlns:a16="http://schemas.microsoft.com/office/drawing/2014/main" id="{5A20CE7B-39CF-B89A-E5E3-A84E5D3F56A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rgbClr val="FFFF00"/>
                </a:solidFill>
              </a:rPr>
              <a:t>3.4	EJECUCIÓN DEL PROYECTO</a:t>
            </a:r>
            <a:endParaRPr lang="es-ES" sz="1200" dirty="0">
              <a:solidFill>
                <a:srgbClr val="FFFF00"/>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9C8D27C4-30FF-9AF4-191B-5A141B14E977}"/>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20</a:t>
            </a:r>
          </a:p>
        </p:txBody>
      </p:sp>
      <p:pic>
        <p:nvPicPr>
          <p:cNvPr id="6" name="Imagen 5" descr="Interfaz de usuario gráfica&#10;&#10;Descripción generada automáticamente">
            <a:extLst>
              <a:ext uri="{FF2B5EF4-FFF2-40B4-BE49-F238E27FC236}">
                <a16:creationId xmlns:a16="http://schemas.microsoft.com/office/drawing/2014/main" id="{F29DEAD1-6DBF-B9F2-5729-C8F0B2FB564E}"/>
              </a:ext>
            </a:extLst>
          </p:cNvPr>
          <p:cNvPicPr>
            <a:picLocks noChangeAspect="1"/>
          </p:cNvPicPr>
          <p:nvPr/>
        </p:nvPicPr>
        <p:blipFill>
          <a:blip r:embed="rId2"/>
          <a:stretch>
            <a:fillRect/>
          </a:stretch>
        </p:blipFill>
        <p:spPr>
          <a:xfrm>
            <a:off x="1326857" y="3072081"/>
            <a:ext cx="6624409" cy="338580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7113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Al seleccionar algún rol aparecerán los usuarios pertenecientes a ducho perfil y con los botones del centro se puede cambiar de rol a dicho usuario</a:t>
            </a:r>
            <a:endParaRPr lang="es-ES" dirty="0">
              <a:solidFill>
                <a:schemeClr val="bg1"/>
              </a:solidFill>
            </a:endParaRPr>
          </a:p>
        </p:txBody>
      </p:sp>
      <p:sp>
        <p:nvSpPr>
          <p:cNvPr id="7" name="Marcador de contenido 2">
            <a:extLst>
              <a:ext uri="{FF2B5EF4-FFF2-40B4-BE49-F238E27FC236}">
                <a16:creationId xmlns:a16="http://schemas.microsoft.com/office/drawing/2014/main" id="{D414C03D-E7ED-4B55-A433-EDC3B92C9AB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24</a:t>
            </a:r>
          </a:p>
        </p:txBody>
      </p:sp>
      <p:sp>
        <p:nvSpPr>
          <p:cNvPr id="3" name="Marcador de contenido 2">
            <a:extLst>
              <a:ext uri="{FF2B5EF4-FFF2-40B4-BE49-F238E27FC236}">
                <a16:creationId xmlns:a16="http://schemas.microsoft.com/office/drawing/2014/main" id="{7F858A7A-C79C-67C0-C5D7-B3D7A6204E9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rgbClr val="FFFF00"/>
                </a:solidFill>
              </a:rPr>
              <a:t>3.4	EJECUCIÓN DEL PROYECTO</a:t>
            </a:r>
            <a:endParaRPr lang="es-ES" sz="1200" dirty="0">
              <a:solidFill>
                <a:srgbClr val="FFFF00"/>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21</a:t>
            </a:r>
          </a:p>
        </p:txBody>
      </p:sp>
      <p:pic>
        <p:nvPicPr>
          <p:cNvPr id="5" name="Imagen 4" descr="Interfaz de usuario gráfica&#10;&#10;Descripción generada automáticamente">
            <a:extLst>
              <a:ext uri="{FF2B5EF4-FFF2-40B4-BE49-F238E27FC236}">
                <a16:creationId xmlns:a16="http://schemas.microsoft.com/office/drawing/2014/main" id="{2E69114F-CEAB-C500-97F7-AC723EB85227}"/>
              </a:ext>
            </a:extLst>
          </p:cNvPr>
          <p:cNvPicPr>
            <a:picLocks noChangeAspect="1"/>
          </p:cNvPicPr>
          <p:nvPr/>
        </p:nvPicPr>
        <p:blipFill>
          <a:blip r:embed="rId2"/>
          <a:stretch>
            <a:fillRect/>
          </a:stretch>
        </p:blipFill>
        <p:spPr>
          <a:xfrm>
            <a:off x="1007616" y="2304507"/>
            <a:ext cx="7662910" cy="391109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34495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r>
              <a:rPr lang="es-MX" dirty="0">
                <a:solidFill>
                  <a:schemeClr val="tx1"/>
                </a:solidFill>
              </a:rPr>
              <a:t>La asignación de permisos de forma dinámica en una aplicación web hecha con Java EE y </a:t>
            </a:r>
            <a:r>
              <a:rPr lang="es-MX" dirty="0" err="1">
                <a:solidFill>
                  <a:schemeClr val="tx1"/>
                </a:solidFill>
              </a:rPr>
              <a:t>PrimeFaces</a:t>
            </a:r>
            <a:r>
              <a:rPr lang="es-MX" dirty="0">
                <a:solidFill>
                  <a:schemeClr val="tx1"/>
                </a:solidFill>
              </a:rPr>
              <a:t> ofrece una mayor flexibilidad y seguridad en la gestión de usuarios y roles.</a:t>
            </a:r>
          </a:p>
          <a:p>
            <a:r>
              <a:rPr lang="es-MX" dirty="0">
                <a:solidFill>
                  <a:schemeClr val="tx1"/>
                </a:solidFill>
              </a:rPr>
              <a:t>La implementación de esta funcionalidad puede requerir un esfuerzo adicional en el diseño y desarrollo de la aplicación, pero puede resultar en una mayor facilidad de mantenimiento y escalabilidad.</a:t>
            </a:r>
          </a:p>
          <a:p>
            <a:r>
              <a:rPr lang="es-MX" dirty="0">
                <a:solidFill>
                  <a:schemeClr val="tx1"/>
                </a:solidFill>
              </a:rPr>
              <a:t>Es importante establecer una estrategia clara para la gestión de permisos, incluyendo la definición de roles y la asignación de permisos a nivel de usuario y grupo, para garantizar que la aplicación cumpla con los requisitos de seguridad y privacidad.</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b="1">
                <a:solidFill>
                  <a:srgbClr val="FFFF00"/>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5" name="Marcador de contenido 2">
            <a:extLst>
              <a:ext uri="{FF2B5EF4-FFF2-40B4-BE49-F238E27FC236}">
                <a16:creationId xmlns:a16="http://schemas.microsoft.com/office/drawing/2014/main" id="{5C76B1EA-BA56-B1C9-D965-C2BA24729001}"/>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rgbClr val="FFFF00"/>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spTree>
    <p:extLst>
      <p:ext uri="{BB962C8B-B14F-4D97-AF65-F5344CB8AC3E}">
        <p14:creationId xmlns:p14="http://schemas.microsoft.com/office/powerpoint/2010/main" val="2703950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r>
              <a:rPr lang="es-MX" dirty="0">
                <a:solidFill>
                  <a:schemeClr val="tx1"/>
                </a:solidFill>
              </a:rPr>
              <a:t>Se recomienda utilizar un enfoque basado en roles para la asignación de permisos, lo que permite una mayor granularidad y flexibilidad en la gestión de permisos.</a:t>
            </a:r>
          </a:p>
          <a:p>
            <a:r>
              <a:rPr lang="es-MX">
                <a:solidFill>
                  <a:schemeClr val="tx1"/>
                </a:solidFill>
              </a:rPr>
              <a:t>Es </a:t>
            </a:r>
            <a:r>
              <a:rPr lang="es-MX" dirty="0">
                <a:solidFill>
                  <a:schemeClr val="tx1"/>
                </a:solidFill>
              </a:rPr>
              <a:t>importante establecer un proceso de revisión y auditoría regular para la gestión de permisos, a fin de garantizar que los usuarios y roles tengan los permisos adecuados y que se cumplan los requisitos de seguridad y privacidad.</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b="1">
                <a:solidFill>
                  <a:srgbClr val="FFFF00"/>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5" name="Marcador de contenido 2">
            <a:extLst>
              <a:ext uri="{FF2B5EF4-FFF2-40B4-BE49-F238E27FC236}">
                <a16:creationId xmlns:a16="http://schemas.microsoft.com/office/drawing/2014/main" id="{9E65BF93-F165-3826-79D1-14A17E030DA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rgbClr val="FFFF00"/>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spTree>
    <p:extLst>
      <p:ext uri="{BB962C8B-B14F-4D97-AF65-F5344CB8AC3E}">
        <p14:creationId xmlns:p14="http://schemas.microsoft.com/office/powerpoint/2010/main" val="64458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7" y="631821"/>
            <a:ext cx="3707476" cy="5594358"/>
          </a:xfrm>
        </p:spPr>
        <p:txBody>
          <a:bodyPr>
            <a:noAutofit/>
          </a:body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BIBLIOGRAFÍA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2" y="2180496"/>
            <a:ext cx="8400761" cy="4246914"/>
          </a:xfrm>
        </p:spPr>
        <p:txBody>
          <a:bodyPr>
            <a:normAutofit fontScale="92500" lnSpcReduction="10000"/>
          </a:bodyPr>
          <a:lstStyle/>
          <a:p>
            <a:r>
              <a:rPr lang="es-ES" dirty="0"/>
              <a:t>[1] 	IBM </a:t>
            </a:r>
            <a:r>
              <a:rPr lang="es-ES" dirty="0" err="1"/>
              <a:t>Corp</a:t>
            </a:r>
            <a:r>
              <a:rPr lang="es-ES" dirty="0"/>
              <a:t>, «Aplicaciones Java SE y Java EE,» IBM, 2013. [En línea]. </a:t>
            </a:r>
            <a:r>
              <a:rPr lang="es-ES" dirty="0" err="1"/>
              <a:t>Available</a:t>
            </a:r>
            <a:r>
              <a:rPr lang="es-ES" dirty="0"/>
              <a:t>: https://www.ibm.com/docs/es/odm/8.5.1?topic=application-java-se-java-ee-applications. [Último acceso: 05 11 2022].</a:t>
            </a:r>
          </a:p>
          <a:p>
            <a:r>
              <a:rPr lang="es-ES" dirty="0"/>
              <a:t>[2] 	M. A. </a:t>
            </a:r>
            <a:r>
              <a:rPr lang="es-ES" dirty="0" err="1"/>
              <a:t>Alvarez</a:t>
            </a:r>
            <a:r>
              <a:rPr lang="es-ES" dirty="0"/>
              <a:t>, «Qué es JSP,» DesarrolloWeb.com, 08 07 2002. [En línea]. </a:t>
            </a:r>
            <a:r>
              <a:rPr lang="es-ES" dirty="0" err="1"/>
              <a:t>Available</a:t>
            </a:r>
            <a:r>
              <a:rPr lang="es-ES" dirty="0"/>
              <a:t>: https://desarrolloweb.com/articulos/831.php. [Último acceso: 05 11 2022].</a:t>
            </a:r>
          </a:p>
          <a:p>
            <a:r>
              <a:rPr lang="es-ES" dirty="0"/>
              <a:t>[3] 	IBM </a:t>
            </a:r>
            <a:r>
              <a:rPr lang="es-ES" dirty="0" err="1"/>
              <a:t>Corp</a:t>
            </a:r>
            <a:r>
              <a:rPr lang="es-ES" dirty="0"/>
              <a:t>, «Tecnología JSP (</a:t>
            </a:r>
            <a:r>
              <a:rPr lang="es-ES" dirty="0" err="1"/>
              <a:t>JavaServer</a:t>
            </a:r>
            <a:r>
              <a:rPr lang="es-ES" dirty="0"/>
              <a:t> Pages),» IBM, 2008. [En línea]. </a:t>
            </a:r>
            <a:r>
              <a:rPr lang="es-ES" dirty="0" err="1"/>
              <a:t>Available</a:t>
            </a:r>
            <a:r>
              <a:rPr lang="es-ES" dirty="0"/>
              <a:t>: https://www.eclipse.org/legal/epl-v10.html. [Último acceso: 05 11 2022].</a:t>
            </a:r>
          </a:p>
          <a:p>
            <a:r>
              <a:rPr lang="es-ES" dirty="0"/>
              <a:t>[4] 	</a:t>
            </a:r>
            <a:r>
              <a:rPr lang="es-ES" dirty="0" err="1"/>
              <a:t>Netbeans</a:t>
            </a:r>
            <a:r>
              <a:rPr lang="es-ES" dirty="0"/>
              <a:t>, «</a:t>
            </a:r>
            <a:r>
              <a:rPr lang="es-ES" dirty="0" err="1"/>
              <a:t>Welcome</a:t>
            </a:r>
            <a:r>
              <a:rPr lang="es-ES" dirty="0"/>
              <a:t> </a:t>
            </a:r>
            <a:r>
              <a:rPr lang="es-ES" dirty="0" err="1"/>
              <a:t>to</a:t>
            </a:r>
            <a:r>
              <a:rPr lang="es-ES" dirty="0"/>
              <a:t> Apache NetBeans,» </a:t>
            </a:r>
            <a:r>
              <a:rPr lang="es-ES" dirty="0" err="1"/>
              <a:t>Netbeans</a:t>
            </a:r>
            <a:r>
              <a:rPr lang="es-ES" dirty="0"/>
              <a:t>, [En línea]. </a:t>
            </a:r>
            <a:r>
              <a:rPr lang="es-ES" dirty="0" err="1"/>
              <a:t>Available</a:t>
            </a:r>
            <a:r>
              <a:rPr lang="es-ES" dirty="0"/>
              <a:t>: https://netbeans.apache.org/. [Último acceso: 05 11 2022].</a:t>
            </a:r>
          </a:p>
          <a:p>
            <a:r>
              <a:rPr lang="es-ES" dirty="0"/>
              <a:t>[5] 	Arquitectura Java, «¿Que es un Java </a:t>
            </a:r>
            <a:r>
              <a:rPr lang="es-ES" dirty="0" err="1"/>
              <a:t>Bean</a:t>
            </a:r>
            <a:r>
              <a:rPr lang="es-ES" dirty="0"/>
              <a:t>?,» Arquitectura Java, 05 08 2022. [En línea]. </a:t>
            </a:r>
            <a:r>
              <a:rPr lang="es-ES" dirty="0" err="1"/>
              <a:t>Available</a:t>
            </a:r>
            <a:r>
              <a:rPr lang="es-ES" dirty="0"/>
              <a:t>: https://www.arquitecturajava.com/que-es-un-java-bean/. [Último acceso: 05 11 2022].</a:t>
            </a:r>
          </a:p>
          <a:p>
            <a:r>
              <a:rPr lang="es-ES" dirty="0"/>
              <a:t>[6] 	«Conceptos básicos de </a:t>
            </a:r>
            <a:r>
              <a:rPr lang="es-ES" dirty="0" err="1"/>
              <a:t>servlets</a:t>
            </a:r>
            <a:r>
              <a:rPr lang="es-ES" dirty="0"/>
              <a:t>,» [En línea]. </a:t>
            </a:r>
            <a:r>
              <a:rPr lang="es-ES" dirty="0" err="1"/>
              <a:t>Available</a:t>
            </a:r>
            <a:r>
              <a:rPr lang="es-ES" dirty="0"/>
              <a:t>: http://www.jtech.ua.es/j2ee/2002-2003/modulos/servlets/apuntes/apuntes1_1.htm. [Último acceso: 05 11 2022].</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b="1">
                <a:solidFill>
                  <a:srgbClr val="FFFF00"/>
                </a:solidFill>
              </a:rPr>
              <a:t>6	BIBLIOGRAFÍA</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0" name="Marcador de contenido 2">
            <a:extLst>
              <a:ext uri="{FF2B5EF4-FFF2-40B4-BE49-F238E27FC236}">
                <a16:creationId xmlns:a16="http://schemas.microsoft.com/office/drawing/2014/main" id="{96973E1F-966C-7A80-2EF3-86B33C82D776}"/>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rgbClr val="FFFF00"/>
                </a:solidFill>
              </a:rPr>
              <a:t>6	BIBLIOGRAFÍA</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spTree>
    <p:extLst>
      <p:ext uri="{BB962C8B-B14F-4D97-AF65-F5344CB8AC3E}">
        <p14:creationId xmlns:p14="http://schemas.microsoft.com/office/powerpoint/2010/main" val="40496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304430293"/>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rgbClr val="FFFF00"/>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a:p>
            <a:pPr>
              <a:lnSpc>
                <a:spcPct val="90000"/>
              </a:lnSpc>
            </a:pPr>
            <a:endParaRPr lang="es-ES" sz="1200" dirty="0">
              <a:solidFill>
                <a:schemeClr val="bg1"/>
              </a:solidFill>
            </a:endParaRP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spTree>
    <p:extLst>
      <p:ext uri="{BB962C8B-B14F-4D97-AF65-F5344CB8AC3E}">
        <p14:creationId xmlns:p14="http://schemas.microsoft.com/office/powerpoint/2010/main" val="420625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219919" y="1909824"/>
            <a:ext cx="9215064" cy="4710896"/>
          </a:xfrm>
        </p:spPr>
        <p:txBody>
          <a:bodyPr>
            <a:normAutofit fontScale="85000" lnSpcReduction="10000"/>
          </a:bodyPr>
          <a:lstStyle/>
          <a:p>
            <a:pPr marL="305435" indent="-305435" algn="just"/>
            <a:r>
              <a:rPr lang="es-ES" b="1" dirty="0">
                <a:solidFill>
                  <a:schemeClr val="tx1"/>
                </a:solidFill>
                <a:ea typeface="+mn-lt"/>
                <a:cs typeface="+mn-lt"/>
              </a:rPr>
              <a:t>2.1	</a:t>
            </a:r>
            <a:r>
              <a:rPr lang="es-MX" b="1" dirty="0">
                <a:solidFill>
                  <a:schemeClr val="tx1"/>
                </a:solidFill>
                <a:ea typeface="+mn-lt"/>
                <a:cs typeface="+mn-lt"/>
              </a:rPr>
              <a:t>RELACIÓN PERFILES Y USUARIOS</a:t>
            </a:r>
          </a:p>
          <a:p>
            <a:pPr marL="899795" lvl="2" indent="-269875" algn="just"/>
            <a:r>
              <a:rPr lang="es-MX" sz="1800" dirty="0">
                <a:solidFill>
                  <a:schemeClr val="tx1"/>
                </a:solidFill>
              </a:rPr>
              <a:t>La forma que generalmente se establece una relación entre una tabla llamada "usuario" y otra llamada "rol" para que cada usuario tenga asignado un rol es [13] mediante la creación de una clave foránea en la tabla "usuario" que haga referencia al campo "</a:t>
            </a:r>
            <a:r>
              <a:rPr lang="es-MX" sz="1800" dirty="0" err="1">
                <a:solidFill>
                  <a:schemeClr val="tx1"/>
                </a:solidFill>
              </a:rPr>
              <a:t>codigo_rol</a:t>
            </a:r>
            <a:r>
              <a:rPr lang="es-MX" sz="1800" dirty="0">
                <a:solidFill>
                  <a:schemeClr val="tx1"/>
                </a:solidFill>
              </a:rPr>
              <a:t>" de la tabla "rol".</a:t>
            </a:r>
          </a:p>
          <a:p>
            <a:pPr marL="899795" lvl="2" indent="-269875" algn="just"/>
            <a:r>
              <a:rPr lang="es-MX" sz="1800" dirty="0">
                <a:solidFill>
                  <a:schemeClr val="tx1"/>
                </a:solidFill>
              </a:rPr>
              <a:t>Por ejemplo, se podría crear las siguientes tablas:</a:t>
            </a:r>
          </a:p>
          <a:p>
            <a:pPr marL="899795" lvl="2" indent="-269875" algn="just"/>
            <a:r>
              <a:rPr lang="es-MX" sz="1800" dirty="0">
                <a:solidFill>
                  <a:schemeClr val="tx1"/>
                </a:solidFill>
              </a:rPr>
              <a:t>Tabla "usuario":</a:t>
            </a:r>
          </a:p>
          <a:p>
            <a:pPr marL="899795" lvl="2" indent="-269875" algn="just"/>
            <a:r>
              <a:rPr lang="es-MX" sz="1800" dirty="0">
                <a:solidFill>
                  <a:schemeClr val="tx1"/>
                </a:solidFill>
              </a:rPr>
              <a:t>•	identificación (clave primaria)</a:t>
            </a:r>
          </a:p>
          <a:p>
            <a:pPr marL="899795" lvl="2" indent="-269875" algn="just"/>
            <a:r>
              <a:rPr lang="es-MX" sz="1800" dirty="0">
                <a:solidFill>
                  <a:schemeClr val="tx1"/>
                </a:solidFill>
              </a:rPr>
              <a:t>•	</a:t>
            </a:r>
            <a:r>
              <a:rPr lang="es-MX" sz="1800" dirty="0" err="1">
                <a:solidFill>
                  <a:schemeClr val="tx1"/>
                </a:solidFill>
              </a:rPr>
              <a:t>codigo_rol</a:t>
            </a:r>
            <a:r>
              <a:rPr lang="es-MX" sz="1800" dirty="0">
                <a:solidFill>
                  <a:schemeClr val="tx1"/>
                </a:solidFill>
              </a:rPr>
              <a:t> (clave foránea hacia la tabla rol)</a:t>
            </a:r>
          </a:p>
          <a:p>
            <a:pPr marL="899795" lvl="2" indent="-269875" algn="just"/>
            <a:r>
              <a:rPr lang="es-MX" sz="1800" dirty="0">
                <a:solidFill>
                  <a:schemeClr val="tx1"/>
                </a:solidFill>
              </a:rPr>
              <a:t>•	</a:t>
            </a:r>
            <a:r>
              <a:rPr lang="es-MX" sz="1800" dirty="0" err="1">
                <a:solidFill>
                  <a:schemeClr val="tx1"/>
                </a:solidFill>
              </a:rPr>
              <a:t>codigo_estado</a:t>
            </a:r>
            <a:endParaRPr lang="es-MX" sz="1800" dirty="0">
              <a:solidFill>
                <a:schemeClr val="tx1"/>
              </a:solidFill>
            </a:endParaRPr>
          </a:p>
          <a:p>
            <a:pPr marL="899795" lvl="2" indent="-269875" algn="just"/>
            <a:r>
              <a:rPr lang="es-MX" sz="1800" dirty="0">
                <a:solidFill>
                  <a:schemeClr val="tx1"/>
                </a:solidFill>
              </a:rPr>
              <a:t>•	contraseña</a:t>
            </a:r>
          </a:p>
          <a:p>
            <a:pPr marL="899795" lvl="2" indent="-269875" algn="just"/>
            <a:r>
              <a:rPr lang="es-MX" sz="1800" dirty="0">
                <a:solidFill>
                  <a:schemeClr val="tx1"/>
                </a:solidFill>
              </a:rPr>
              <a:t>•	</a:t>
            </a:r>
            <a:r>
              <a:rPr lang="es-MX" sz="1800" dirty="0" err="1">
                <a:solidFill>
                  <a:schemeClr val="tx1"/>
                </a:solidFill>
              </a:rPr>
              <a:t>fecha_creacion</a:t>
            </a:r>
            <a:endParaRPr lang="es-MX" sz="1800" dirty="0">
              <a:solidFill>
                <a:schemeClr val="tx1"/>
              </a:solidFill>
            </a:endParaRPr>
          </a:p>
          <a:p>
            <a:pPr marL="899795" lvl="2" indent="-269875" algn="just"/>
            <a:r>
              <a:rPr lang="es-MX" sz="1800" dirty="0">
                <a:solidFill>
                  <a:schemeClr val="tx1"/>
                </a:solidFill>
              </a:rPr>
              <a:t>Tabla "perfiles":</a:t>
            </a:r>
          </a:p>
          <a:p>
            <a:pPr marL="899795" lvl="2" indent="-269875" algn="just"/>
            <a:r>
              <a:rPr lang="es-MX" sz="1800" dirty="0">
                <a:solidFill>
                  <a:schemeClr val="tx1"/>
                </a:solidFill>
              </a:rPr>
              <a:t>•	</a:t>
            </a:r>
            <a:r>
              <a:rPr lang="es-MX" sz="1800" dirty="0" err="1">
                <a:solidFill>
                  <a:schemeClr val="tx1"/>
                </a:solidFill>
              </a:rPr>
              <a:t>codigo_perfil</a:t>
            </a:r>
            <a:r>
              <a:rPr lang="es-MX" sz="1800" dirty="0">
                <a:solidFill>
                  <a:schemeClr val="tx1"/>
                </a:solidFill>
              </a:rPr>
              <a:t> (clave primaria)</a:t>
            </a:r>
          </a:p>
          <a:p>
            <a:pPr marL="899795" lvl="2" indent="-269875" algn="just"/>
            <a:r>
              <a:rPr lang="es-MX" sz="1800" dirty="0">
                <a:solidFill>
                  <a:schemeClr val="tx1"/>
                </a:solidFill>
              </a:rPr>
              <a:t>•	nombre</a:t>
            </a:r>
          </a:p>
          <a:p>
            <a:pPr marL="899795" lvl="2" indent="-269875" algn="just"/>
            <a:r>
              <a:rPr lang="es-MX" sz="1800" dirty="0">
                <a:solidFill>
                  <a:schemeClr val="tx1"/>
                </a:solidFill>
              </a:rPr>
              <a:t>•	</a:t>
            </a:r>
            <a:r>
              <a:rPr lang="es-MX" sz="1800" dirty="0" err="1">
                <a:solidFill>
                  <a:schemeClr val="tx1"/>
                </a:solidFill>
              </a:rPr>
              <a:t>descripcion</a:t>
            </a:r>
            <a:endParaRPr lang="es-MX" sz="1800"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b="1">
                <a:solidFill>
                  <a:srgbClr val="FFFF00"/>
                </a:solidFill>
              </a:rPr>
              <a:t>2.1	JSTL (JSP Standard Tag Library)</a:t>
            </a:r>
          </a:p>
          <a:p>
            <a:pPr lvl="2">
              <a:lnSpc>
                <a:spcPct val="90000"/>
              </a:lnSpc>
            </a:pPr>
            <a:r>
              <a:rPr lang="es-ES" sz="1200" b="1">
                <a:solidFill>
                  <a:srgbClr val="FFFF00"/>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5" name="Marcador de contenido 2">
            <a:extLst>
              <a:ext uri="{FF2B5EF4-FFF2-40B4-BE49-F238E27FC236}">
                <a16:creationId xmlns:a16="http://schemas.microsoft.com/office/drawing/2014/main" id="{261BE9CD-609D-6B44-9C82-38102FC0926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a:t>
            </a:r>
            <a:r>
              <a:rPr lang="es-MX" sz="1200" dirty="0">
                <a:solidFill>
                  <a:srgbClr val="FFFF00"/>
                </a:solidFill>
              </a:rPr>
              <a:t>RELACIÓN PERFILES Y USUARIOS</a:t>
            </a:r>
            <a:endParaRPr lang="es-ES" sz="1200" dirty="0">
              <a:solidFill>
                <a:srgbClr val="FFFF00"/>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pic>
        <p:nvPicPr>
          <p:cNvPr id="6" name="Imagen 5" descr="Cómo mostrar datos en dos tablas relacionadas?">
            <a:extLst>
              <a:ext uri="{FF2B5EF4-FFF2-40B4-BE49-F238E27FC236}">
                <a16:creationId xmlns:a16="http://schemas.microsoft.com/office/drawing/2014/main" id="{7FD4D800-2CB7-6EE0-C0EE-4F84A25E44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1001" y="4791920"/>
            <a:ext cx="4733925" cy="18288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4549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536173" cy="1013800"/>
          </a:xfrm>
        </p:spPr>
        <p:txBody>
          <a:bodyPr>
            <a:normAutofit fontScale="90000"/>
          </a:bodyPr>
          <a:lstStyle/>
          <a:p>
            <a:r>
              <a:rPr lang="es-ES" dirty="0"/>
              <a:t>2.2  </a:t>
            </a:r>
            <a:r>
              <a:rPr lang="pt-BR" dirty="0"/>
              <a:t>FORMAS DE IMPLEMENTAR RELACIÓN PERFILES Y USUARIOS</a:t>
            </a:r>
            <a:br>
              <a:rPr lang="es-MX" dirty="0"/>
            </a:br>
            <a:r>
              <a:rPr lang="es-ES" dirty="0"/>
              <a:t>.</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Existen varias formas de implementar un marco de página en una aplicación web, [12] dependiendo de la tecnología y herramientas utilizadas. Algunas formas comunes son:</a:t>
            </a:r>
          </a:p>
          <a:p>
            <a:pPr marL="305435" indent="-305435"/>
            <a:r>
              <a:rPr lang="es-MX" dirty="0">
                <a:solidFill>
                  <a:schemeClr val="tx1"/>
                </a:solidFill>
              </a:rPr>
              <a:t>•	RELACIÓN PERFILES Y USUARIOS HTML: Los RELACIÓN PERFILES Y USUARIOS HTML se implementan utilizando la etiqueta HTML </a:t>
            </a:r>
            <a:r>
              <a:rPr lang="es-MX" dirty="0" err="1">
                <a:solidFill>
                  <a:schemeClr val="tx1"/>
                </a:solidFill>
              </a:rPr>
              <a:t>frame</a:t>
            </a:r>
            <a:r>
              <a:rPr lang="es-MX" dirty="0">
                <a:solidFill>
                  <a:schemeClr val="tx1"/>
                </a:solidFill>
              </a:rPr>
              <a:t> o </a:t>
            </a:r>
            <a:r>
              <a:rPr lang="es-MX" dirty="0" err="1">
                <a:solidFill>
                  <a:schemeClr val="tx1"/>
                </a:solidFill>
              </a:rPr>
              <a:t>iframe</a:t>
            </a:r>
            <a:r>
              <a:rPr lang="es-MX" dirty="0">
                <a:solidFill>
                  <a:schemeClr val="tx1"/>
                </a:solidFill>
              </a:rPr>
              <a:t>. Los </a:t>
            </a:r>
            <a:r>
              <a:rPr lang="es-MX" dirty="0" err="1">
                <a:solidFill>
                  <a:schemeClr val="tx1"/>
                </a:solidFill>
              </a:rPr>
              <a:t>frames</a:t>
            </a:r>
            <a:r>
              <a:rPr lang="es-MX" dirty="0">
                <a:solidFill>
                  <a:schemeClr val="tx1"/>
                </a:solidFill>
              </a:rPr>
              <a:t> permiten dividir la página en varias secciones, cada una de las cuales se puede cargar independientemente. Los </a:t>
            </a:r>
            <a:r>
              <a:rPr lang="es-MX" dirty="0" err="1">
                <a:solidFill>
                  <a:schemeClr val="tx1"/>
                </a:solidFill>
              </a:rPr>
              <a:t>iframes</a:t>
            </a:r>
            <a:r>
              <a:rPr lang="es-MX" dirty="0">
                <a:solidFill>
                  <a:schemeClr val="tx1"/>
                </a:solidFill>
              </a:rPr>
              <a:t>, por otro lado, permiten incrustar contenido de otro sitio web en una página web. Los RELACIÓN PERFILES Y USUARIOS HTML son fáciles de implementar y no requieren ningún software especializado.</a:t>
            </a:r>
          </a:p>
          <a:p>
            <a:pPr marL="305435" indent="-305435"/>
            <a:r>
              <a:rPr lang="es-MX" dirty="0">
                <a:solidFill>
                  <a:schemeClr val="tx1"/>
                </a:solidFill>
              </a:rPr>
              <a:t>•	Plantillas de página web: Las plantillas de página web son una forma común de implementar un marco de página en una aplicación web. Una plantilla es un archivo HTML que contiene elementos comunes de diseño, como encabezados, menús de navegación, pies de página, etc. El contenido de la página se carga en una sección de la plantilla. Las plantillas permiten una fácil personalización del diseño y la estructura de una aplicación web</a:t>
            </a:r>
          </a:p>
        </p:txBody>
      </p:sp>
      <p:sp>
        <p:nvSpPr>
          <p:cNvPr id="16" name="Marcador de contenido 2">
            <a:extLst>
              <a:ext uri="{FF2B5EF4-FFF2-40B4-BE49-F238E27FC236}">
                <a16:creationId xmlns:a16="http://schemas.microsoft.com/office/drawing/2014/main" id="{CC1A02C8-A2ED-4E66-AD06-E21C59780AA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b="1">
                <a:solidFill>
                  <a:srgbClr val="FFFF00"/>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3" name="Marcador de contenido 2">
            <a:extLst>
              <a:ext uri="{FF2B5EF4-FFF2-40B4-BE49-F238E27FC236}">
                <a16:creationId xmlns:a16="http://schemas.microsoft.com/office/drawing/2014/main" id="{D4EF62C9-6B72-DC2E-0345-75A4E6EBDF4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rgbClr val="FFFF00"/>
                </a:solidFill>
              </a:rPr>
              <a:t>2.2	</a:t>
            </a:r>
            <a:r>
              <a:rPr lang="pt-BR" sz="1200" dirty="0">
                <a:solidFill>
                  <a:srgbClr val="FFFF00"/>
                </a:solidFill>
              </a:rPr>
              <a:t>FORMAS DE IMPLEMENTAR RELACIÓN PERFILES Y USUARIOS</a:t>
            </a:r>
            <a:endParaRPr lang="es-ES" sz="1200" dirty="0">
              <a:solidFill>
                <a:srgbClr val="FFFF00"/>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Tree>
    <p:extLst>
      <p:ext uri="{BB962C8B-B14F-4D97-AF65-F5344CB8AC3E}">
        <p14:creationId xmlns:p14="http://schemas.microsoft.com/office/powerpoint/2010/main" val="309659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a:t>
            </a:r>
            <a:r>
              <a:rPr lang="es-MX" dirty="0"/>
              <a:t>AJAX Y SU USO DE CONTROLADORES</a:t>
            </a:r>
            <a:endParaRPr lang="es-ES" dirty="0"/>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Ajax (</a:t>
            </a:r>
            <a:r>
              <a:rPr lang="es-MX" dirty="0" err="1">
                <a:solidFill>
                  <a:schemeClr val="tx1"/>
                </a:solidFill>
              </a:rPr>
              <a:t>Asynchronous</a:t>
            </a:r>
            <a:r>
              <a:rPr lang="es-MX" dirty="0">
                <a:solidFill>
                  <a:schemeClr val="tx1"/>
                </a:solidFill>
              </a:rPr>
              <a:t> JavaScript and XML) es [13] una técnica de programación en la que se utiliza JavaScript y el objeto </a:t>
            </a:r>
            <a:r>
              <a:rPr lang="es-MX" dirty="0" err="1">
                <a:solidFill>
                  <a:schemeClr val="tx1"/>
                </a:solidFill>
              </a:rPr>
              <a:t>XMLHttpRequest</a:t>
            </a:r>
            <a:r>
              <a:rPr lang="es-MX" dirty="0">
                <a:solidFill>
                  <a:schemeClr val="tx1"/>
                </a:solidFill>
              </a:rPr>
              <a:t> para realizar solicitudes asincrónicas al servidor web sin tener que recargar la página completa. En lugar de esto, se puede actualizar sólo una parte de la página web, lo que permite una interacción más dinámica con el usuario y una mejor experiencia de usuario.</a:t>
            </a:r>
          </a:p>
          <a:p>
            <a:pPr marL="305435" indent="-305435"/>
            <a:r>
              <a:rPr lang="es-MX" dirty="0">
                <a:solidFill>
                  <a:schemeClr val="tx1"/>
                </a:solidFill>
              </a:rPr>
              <a:t>En relación con la capacidad de invocar controladores, Ajax permite enviar solicitudes al servidor sin tener que recargar la página completa. Esto significa que se puede enviar una solicitud a un controlador específico y obtener la respuesta del controlador sin tener que recargar la página completa.</a:t>
            </a:r>
          </a:p>
        </p:txBody>
      </p:sp>
      <p:sp>
        <p:nvSpPr>
          <p:cNvPr id="16" name="Marcador de contenido 2">
            <a:extLst>
              <a:ext uri="{FF2B5EF4-FFF2-40B4-BE49-F238E27FC236}">
                <a16:creationId xmlns:a16="http://schemas.microsoft.com/office/drawing/2014/main" id="{CC1A02C8-A2ED-4E66-AD06-E21C59780AA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b="1">
                <a:solidFill>
                  <a:srgbClr val="FFFF00"/>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3" name="Marcador de contenido 2">
            <a:extLst>
              <a:ext uri="{FF2B5EF4-FFF2-40B4-BE49-F238E27FC236}">
                <a16:creationId xmlns:a16="http://schemas.microsoft.com/office/drawing/2014/main" id="{CC86BA55-D99F-CFB4-F27F-191A6D355AC6}"/>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rgbClr val="FFFF00"/>
                </a:solidFill>
              </a:rPr>
              <a:t>2.3	</a:t>
            </a:r>
            <a:r>
              <a:rPr lang="es-MX" sz="1200" dirty="0">
                <a:solidFill>
                  <a:srgbClr val="FFFF00"/>
                </a:solidFill>
              </a:rPr>
              <a:t>AJAX Y SU USO DE CONTROLADORES</a:t>
            </a:r>
            <a:endParaRPr lang="es-ES" sz="1200" dirty="0">
              <a:solidFill>
                <a:srgbClr val="FFFF00"/>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Tree>
    <p:extLst>
      <p:ext uri="{BB962C8B-B14F-4D97-AF65-F5344CB8AC3E}">
        <p14:creationId xmlns:p14="http://schemas.microsoft.com/office/powerpoint/2010/main" val="412423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PERFILES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305435" indent="-305435">
              <a:spcBef>
                <a:spcPts val="20"/>
              </a:spcBef>
            </a:pPr>
            <a:r>
              <a:rPr lang="es-MX" dirty="0">
                <a:solidFill>
                  <a:schemeClr val="tx1"/>
                </a:solidFill>
              </a:rPr>
              <a:t>En programación, [14] los perfiles son una forma de definir un conjunto de configuraciones y características que se aplican a un usuario o grupo de usuarios en particular. En términos generales, un perfil define la forma en que un usuario interactúa con un sistema o aplicación, lo que puede incluir opciones de configuración, permisos de acceso, preferencias de interfaz, datos específicos de usuario, entre otros.</a:t>
            </a:r>
          </a:p>
          <a:p>
            <a:pPr marL="305435" indent="-305435">
              <a:spcBef>
                <a:spcPts val="20"/>
              </a:spcBef>
            </a:pPr>
            <a:r>
              <a:rPr lang="es-MX" dirty="0">
                <a:solidFill>
                  <a:schemeClr val="tx1"/>
                </a:solidFill>
              </a:rPr>
              <a:t>En el desarrollo de software, los perfiles pueden ser utilizados para personalizar la experiencia de los usuarios según sus necesidades y roles específicos en la aplicación. Por ejemplo, en un sistema de gestión de contenidos, se puede crear un perfil para un usuario administrador que tenga acceso a todas las funciones y herramientas, mientras que se puede crear otro perfil para un usuario normal que solo tenga acceso a ciertas funciones y herramientas</a:t>
            </a:r>
          </a:p>
          <a:p>
            <a:pPr marL="305435" indent="-305435">
              <a:spcBef>
                <a:spcPts val="20"/>
              </a:spcBef>
            </a:pPr>
            <a:endParaRPr lang="es-MX" dirty="0">
              <a:solidFill>
                <a:schemeClr val="tx1"/>
              </a:solidFill>
            </a:endParaRPr>
          </a:p>
          <a:p>
            <a:pPr marL="0" indent="0">
              <a:spcBef>
                <a:spcPts val="20"/>
              </a:spcBef>
              <a:buNone/>
            </a:pPr>
            <a:endParaRPr lang="es-ES" dirty="0">
              <a:solidFill>
                <a:schemeClr val="tx1"/>
              </a:solidFill>
            </a:endParaRPr>
          </a:p>
          <a:p>
            <a:pPr marL="0" indent="0">
              <a:buNone/>
            </a:pPr>
            <a:endParaRPr lang="es-ES"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b="1">
                <a:solidFill>
                  <a:srgbClr val="FFFF00"/>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5" name="Marcador de contenido 2">
            <a:extLst>
              <a:ext uri="{FF2B5EF4-FFF2-40B4-BE49-F238E27FC236}">
                <a16:creationId xmlns:a16="http://schemas.microsoft.com/office/drawing/2014/main" id="{C5AA7289-083F-766F-D3EF-CD9817F4F93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rgbClr val="FFFF00"/>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spTree>
    <p:extLst>
      <p:ext uri="{BB962C8B-B14F-4D97-AF65-F5344CB8AC3E}">
        <p14:creationId xmlns:p14="http://schemas.microsoft.com/office/powerpoint/2010/main" val="384487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a:t>
            </a:r>
            <a:r>
              <a:rPr lang="es-MX" dirty="0"/>
              <a:t>PERFILES Y FORMAS DE IMPLEMENTARLOS</a:t>
            </a:r>
            <a:endParaRPr lang="es-ES" dirty="0"/>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fontScale="92500" lnSpcReduction="20000"/>
          </a:bodyPr>
          <a:lstStyle/>
          <a:p>
            <a:pPr marL="305435" indent="-305435">
              <a:spcBef>
                <a:spcPts val="20"/>
              </a:spcBef>
            </a:pPr>
            <a:r>
              <a:rPr lang="es-MX" dirty="0">
                <a:solidFill>
                  <a:schemeClr val="tx1"/>
                </a:solidFill>
              </a:rPr>
              <a:t>En el desarrollo web, existen varias formas en las que se pueden manejar los perfiles de usuarios. A continuación, se describen algunas de las formas más comunes:</a:t>
            </a:r>
          </a:p>
          <a:p>
            <a:pPr marL="305435" indent="-305435">
              <a:spcBef>
                <a:spcPts val="20"/>
              </a:spcBef>
            </a:pPr>
            <a:r>
              <a:rPr lang="es-MX" dirty="0">
                <a:solidFill>
                  <a:schemeClr val="tx1"/>
                </a:solidFill>
              </a:rPr>
              <a:t>•	Autenticación basada en roles: Este enfoque implica definir roles para los usuarios, como administrador, usuario regular, invitado, etc. Luego, se define el acceso a diferentes partes del sitio web en función de estos roles. Por ejemplo, el administrador puede acceder a todas las partes del sitio, mientras que los usuarios regulares solo pueden acceder a ciertas partes. La autenticación se realiza mediante un sistema de inicio de sesión, que verifica las credenciales del usuario y determina su rol.</a:t>
            </a:r>
          </a:p>
          <a:p>
            <a:pPr marL="305435" indent="-305435">
              <a:spcBef>
                <a:spcPts val="20"/>
              </a:spcBef>
            </a:pPr>
            <a:r>
              <a:rPr lang="es-MX" dirty="0">
                <a:solidFill>
                  <a:schemeClr val="tx1"/>
                </a:solidFill>
              </a:rPr>
              <a:t>•	Autenticación basada en permisos: En este enfoque, los permisos se definen de forma granular para diferentes recursos, como páginas, funcionalidades, etc. Los usuarios pueden tener diferentes permisos para diferentes recursos. Por ejemplo, un usuario puede tener permiso para ver una página determinada, pero no para editarla. La autenticación se realiza de la misma manera que en el enfoque basado en roles.</a:t>
            </a:r>
          </a:p>
          <a:p>
            <a:pPr marL="0" indent="0">
              <a:buNone/>
            </a:pPr>
            <a:endParaRPr lang="es-ES"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b="1">
                <a:solidFill>
                  <a:srgbClr val="FFFF00"/>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5" name="Marcador de contenido 2">
            <a:extLst>
              <a:ext uri="{FF2B5EF4-FFF2-40B4-BE49-F238E27FC236}">
                <a16:creationId xmlns:a16="http://schemas.microsoft.com/office/drawing/2014/main" id="{E9132609-4AA4-CBC1-5B0D-36C735D89DE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MX" sz="1200" dirty="0">
                <a:solidFill>
                  <a:schemeClr val="bg1"/>
                </a:solidFill>
              </a:rPr>
              <a:t>1	OBJETIVOS</a:t>
            </a:r>
          </a:p>
          <a:p>
            <a:pPr>
              <a:lnSpc>
                <a:spcPct val="90000"/>
              </a:lnSpc>
            </a:pPr>
            <a:r>
              <a:rPr lang="es-MX" sz="1200" dirty="0">
                <a:solidFill>
                  <a:schemeClr val="bg1"/>
                </a:solidFill>
              </a:rPr>
              <a:t>2	MARCO TEÓRICO</a:t>
            </a:r>
          </a:p>
          <a:p>
            <a:pPr>
              <a:lnSpc>
                <a:spcPct val="90000"/>
              </a:lnSpc>
            </a:pPr>
            <a:r>
              <a:rPr lang="es-MX" sz="1200" dirty="0">
                <a:solidFill>
                  <a:schemeClr val="bg1"/>
                </a:solidFill>
              </a:rPr>
              <a:t>2.1	RELACIÓN PERFILES Y USUARIOS</a:t>
            </a:r>
          </a:p>
          <a:p>
            <a:pPr>
              <a:lnSpc>
                <a:spcPct val="90000"/>
              </a:lnSpc>
            </a:pPr>
            <a:r>
              <a:rPr lang="es-MX" sz="1200" dirty="0">
                <a:solidFill>
                  <a:schemeClr val="bg1"/>
                </a:solidFill>
              </a:rPr>
              <a:t>2.2	</a:t>
            </a:r>
            <a:r>
              <a:rPr lang="pt-BR" sz="1200" dirty="0">
                <a:solidFill>
                  <a:schemeClr val="bg1"/>
                </a:solidFill>
              </a:rPr>
              <a:t>FORMAS DE IMPLEMENTAR RELACIÓN PERFILES Y USUARIOS</a:t>
            </a:r>
            <a:endParaRPr lang="es-MX" sz="1200" dirty="0">
              <a:solidFill>
                <a:schemeClr val="bg1"/>
              </a:solidFill>
            </a:endParaRPr>
          </a:p>
          <a:p>
            <a:pPr>
              <a:lnSpc>
                <a:spcPct val="90000"/>
              </a:lnSpc>
            </a:pPr>
            <a:r>
              <a:rPr lang="es-MX" sz="1200" dirty="0">
                <a:solidFill>
                  <a:schemeClr val="bg1"/>
                </a:solidFill>
              </a:rPr>
              <a:t>2.3	AJAX Y SU USO DE CONTROLADORES</a:t>
            </a:r>
          </a:p>
          <a:p>
            <a:pPr>
              <a:lnSpc>
                <a:spcPct val="90000"/>
              </a:lnSpc>
            </a:pPr>
            <a:r>
              <a:rPr lang="es-MX" sz="1200" dirty="0">
                <a:solidFill>
                  <a:schemeClr val="bg1"/>
                </a:solidFill>
              </a:rPr>
              <a:t>2.4	PERFILES</a:t>
            </a:r>
          </a:p>
          <a:p>
            <a:pPr>
              <a:lnSpc>
                <a:spcPct val="90000"/>
              </a:lnSpc>
            </a:pPr>
            <a:r>
              <a:rPr lang="es-MX" sz="1200" dirty="0">
                <a:solidFill>
                  <a:srgbClr val="FFFF00"/>
                </a:solidFill>
              </a:rPr>
              <a:t>2.5	PERFILES Y FORMAS DE IMPLEMENTARLOS</a:t>
            </a:r>
          </a:p>
          <a:p>
            <a:pPr>
              <a:lnSpc>
                <a:spcPct val="90000"/>
              </a:lnSpc>
            </a:pPr>
            <a:r>
              <a:rPr lang="es-MX" sz="1200" dirty="0">
                <a:solidFill>
                  <a:schemeClr val="bg1"/>
                </a:solidFill>
              </a:rPr>
              <a:t>2.6 PROTOCOLO SIMPLE DE TRANSFERENCIA DE CORREO (SMTP)</a:t>
            </a:r>
          </a:p>
          <a:p>
            <a:pPr>
              <a:lnSpc>
                <a:spcPct val="90000"/>
              </a:lnSpc>
            </a:pPr>
            <a:endParaRPr lang="es-MX" sz="1200" dirty="0">
              <a:solidFill>
                <a:schemeClr val="bg1"/>
              </a:solidFill>
            </a:endParaRPr>
          </a:p>
          <a:p>
            <a:pPr>
              <a:lnSpc>
                <a:spcPct val="90000"/>
              </a:lnSpc>
            </a:pPr>
            <a:r>
              <a:rPr lang="es-MX" sz="1200" dirty="0">
                <a:solidFill>
                  <a:schemeClr val="bg1"/>
                </a:solidFill>
              </a:rPr>
              <a:t>3	DESARROLLO</a:t>
            </a:r>
          </a:p>
          <a:p>
            <a:pPr>
              <a:lnSpc>
                <a:spcPct val="90000"/>
              </a:lnSpc>
            </a:pPr>
            <a:r>
              <a:rPr lang="es-MX" sz="1200" dirty="0">
                <a:solidFill>
                  <a:schemeClr val="bg1"/>
                </a:solidFill>
              </a:rPr>
              <a:t>3.1	CREACIÓN DE VISTAS</a:t>
            </a:r>
          </a:p>
          <a:p>
            <a:pPr>
              <a:lnSpc>
                <a:spcPct val="90000"/>
              </a:lnSpc>
            </a:pPr>
            <a:r>
              <a:rPr lang="es-MX" sz="1200" dirty="0">
                <a:solidFill>
                  <a:schemeClr val="bg1"/>
                </a:solidFill>
              </a:rPr>
              <a:t>3.2	CREACIÓN DE MODELOS DEL PROYECTO.</a:t>
            </a:r>
          </a:p>
          <a:p>
            <a:pPr>
              <a:lnSpc>
                <a:spcPct val="90000"/>
              </a:lnSpc>
            </a:pPr>
            <a:r>
              <a:rPr lang="es-MX" sz="1200" dirty="0">
                <a:solidFill>
                  <a:schemeClr val="bg1"/>
                </a:solidFill>
              </a:rPr>
              <a:t>3.3  CREACIÓN DE CONTROLADORES DEL PROYECTO</a:t>
            </a:r>
          </a:p>
          <a:p>
            <a:pPr>
              <a:lnSpc>
                <a:spcPct val="90000"/>
              </a:lnSpc>
            </a:pPr>
            <a:r>
              <a:rPr lang="es-MX" sz="1200" dirty="0">
                <a:solidFill>
                  <a:schemeClr val="bg1"/>
                </a:solidFill>
              </a:rPr>
              <a:t>3.4	EJECUCIÓN DEL PROYECTO</a:t>
            </a:r>
          </a:p>
          <a:p>
            <a:pPr>
              <a:lnSpc>
                <a:spcPct val="90000"/>
              </a:lnSpc>
            </a:pPr>
            <a:r>
              <a:rPr lang="es-MX" sz="1200" dirty="0">
                <a:solidFill>
                  <a:schemeClr val="bg1"/>
                </a:solidFill>
              </a:rPr>
              <a:t>4	CONCLUSIONES</a:t>
            </a:r>
          </a:p>
          <a:p>
            <a:pPr>
              <a:lnSpc>
                <a:spcPct val="90000"/>
              </a:lnSpc>
            </a:pPr>
            <a:r>
              <a:rPr lang="es-MX" sz="1200" dirty="0">
                <a:solidFill>
                  <a:schemeClr val="bg1"/>
                </a:solidFill>
              </a:rPr>
              <a:t>5	RECOMENDACIONES</a:t>
            </a:r>
          </a:p>
          <a:p>
            <a:pPr>
              <a:lnSpc>
                <a:spcPct val="90000"/>
              </a:lnSpc>
            </a:pPr>
            <a:r>
              <a:rPr lang="es-MX" sz="1200" dirty="0">
                <a:solidFill>
                  <a:schemeClr val="bg1"/>
                </a:solidFill>
              </a:rPr>
              <a:t>6	BIBLIOGRAFÍA</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Tree>
    <p:extLst>
      <p:ext uri="{BB962C8B-B14F-4D97-AF65-F5344CB8AC3E}">
        <p14:creationId xmlns:p14="http://schemas.microsoft.com/office/powerpoint/2010/main" val="38578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536173" cy="1013800"/>
          </a:xfrm>
        </p:spPr>
        <p:txBody>
          <a:bodyPr/>
          <a:lstStyle/>
          <a:p>
            <a:r>
              <a:rPr lang="es-ES" dirty="0"/>
              <a:t>2.6 	PROTOCOLO SIMPLE DE TRANSFERENCIA DE CORREO (SMTP)</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lstStyle/>
          <a:p>
            <a:pPr marL="305435" indent="-305435">
              <a:spcBef>
                <a:spcPts val="20"/>
              </a:spcBef>
            </a:pPr>
            <a:r>
              <a:rPr lang="es-MX" dirty="0">
                <a:solidFill>
                  <a:schemeClr val="tx1"/>
                </a:solidFill>
              </a:rPr>
              <a:t>Es un protocolo TCP/IP [7] que se utiliza para se usa para enviar correos desde un cliente de correo a un servidor de correo un cliente de correo puede ser de Gmail, </a:t>
            </a:r>
            <a:r>
              <a:rPr lang="es-MX" dirty="0" err="1">
                <a:solidFill>
                  <a:schemeClr val="tx1"/>
                </a:solidFill>
              </a:rPr>
              <a:t>Yahoo</a:t>
            </a:r>
            <a:r>
              <a:rPr lang="es-MX" dirty="0">
                <a:solidFill>
                  <a:schemeClr val="tx1"/>
                </a:solidFill>
              </a:rPr>
              <a:t> Outlook o un servidor de correo de un hosting. Normalmente se utiliza con POP3 o con el protocolo de acceso a mensajes de Internet (IMAP) para guardar mensajes en un buzón del servidor y descargarlos periódicamente del servidor para el usuario.</a:t>
            </a:r>
            <a:endParaRPr lang="es-ES" dirty="0">
              <a:solidFill>
                <a:schemeClr val="tx1"/>
              </a:solidFill>
            </a:endParaRPr>
          </a:p>
          <a:p>
            <a:pPr marL="0" indent="0">
              <a:buNone/>
            </a:pPr>
            <a:endParaRPr lang="es-ES"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b="1">
                <a:solidFill>
                  <a:srgbClr val="FFFF00"/>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5" name="Marcador de contenido 2">
            <a:extLst>
              <a:ext uri="{FF2B5EF4-FFF2-40B4-BE49-F238E27FC236}">
                <a16:creationId xmlns:a16="http://schemas.microsoft.com/office/drawing/2014/main" id="{C5AA7289-083F-766F-D3EF-CD9817F4F93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rgbClr val="FFFF00"/>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spTree>
    <p:extLst>
      <p:ext uri="{BB962C8B-B14F-4D97-AF65-F5344CB8AC3E}">
        <p14:creationId xmlns:p14="http://schemas.microsoft.com/office/powerpoint/2010/main" val="1957508427"/>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1f31ffb-9912-4459-99c8-b26e82094b5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EDB39E34F5A9B445B025C05B2A05D030" ma:contentTypeVersion="6" ma:contentTypeDescription="Crear nuevo documento." ma:contentTypeScope="" ma:versionID="9f82f9253ffb220e161954b39111b6f0">
  <xsd:schema xmlns:xsd="http://www.w3.org/2001/XMLSchema" xmlns:xs="http://www.w3.org/2001/XMLSchema" xmlns:p="http://schemas.microsoft.com/office/2006/metadata/properties" xmlns:ns3="f1f31ffb-9912-4459-99c8-b26e82094b51" xmlns:ns4="ce621958-37b1-43fe-a1f1-1aad67996a88" targetNamespace="http://schemas.microsoft.com/office/2006/metadata/properties" ma:root="true" ma:fieldsID="fb90df1ca30376919506406f80985197" ns3:_="" ns4:_="">
    <xsd:import namespace="f1f31ffb-9912-4459-99c8-b26e82094b51"/>
    <xsd:import namespace="ce621958-37b1-43fe-a1f1-1aad67996a8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f31ffb-9912-4459-99c8-b26e82094b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e621958-37b1-43fe-a1f1-1aad67996a88"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76FF2B-C098-40B2-8C02-A6808430CAFA}">
  <ds:schemaRefs>
    <ds:schemaRef ds:uri="http://www.w3.org/XML/1998/namespace"/>
    <ds:schemaRef ds:uri="http://schemas.microsoft.com/office/2006/documentManagement/types"/>
    <ds:schemaRef ds:uri="http://purl.org/dc/terms/"/>
    <ds:schemaRef ds:uri="http://purl.org/dc/elements/1.1/"/>
    <ds:schemaRef ds:uri="http://schemas.microsoft.com/office/2006/metadata/properties"/>
    <ds:schemaRef ds:uri="http://purl.org/dc/dcmitype/"/>
    <ds:schemaRef ds:uri="http://schemas.openxmlformats.org/package/2006/metadata/core-properties"/>
    <ds:schemaRef ds:uri="http://schemas.microsoft.com/office/infopath/2007/PartnerControls"/>
    <ds:schemaRef ds:uri="ce621958-37b1-43fe-a1f1-1aad67996a88"/>
    <ds:schemaRef ds:uri="f1f31ffb-9912-4459-99c8-b26e82094b51"/>
  </ds:schemaRefs>
</ds:datastoreItem>
</file>

<file path=customXml/itemProps2.xml><?xml version="1.0" encoding="utf-8"?>
<ds:datastoreItem xmlns:ds="http://schemas.openxmlformats.org/officeDocument/2006/customXml" ds:itemID="{F3DCAEA0-94B1-4E6A-AD26-F5EDE5307CAC}">
  <ds:schemaRefs>
    <ds:schemaRef ds:uri="http://schemas.microsoft.com/sharepoint/v3/contenttype/forms"/>
  </ds:schemaRefs>
</ds:datastoreItem>
</file>

<file path=customXml/itemProps3.xml><?xml version="1.0" encoding="utf-8"?>
<ds:datastoreItem xmlns:ds="http://schemas.openxmlformats.org/officeDocument/2006/customXml" ds:itemID="{7C089FE9-9C10-4DC2-B989-2AFC318F39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f31ffb-9912-4459-99c8-b26e82094b51"/>
    <ds:schemaRef ds:uri="ce621958-37b1-43fe-a1f1-1aad67996a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109</TotalTime>
  <Words>4591</Words>
  <Application>Microsoft Office PowerPoint</Application>
  <PresentationFormat>Panorámica</PresentationFormat>
  <Paragraphs>700</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Calibri</vt:lpstr>
      <vt:lpstr>Gill Sans MT</vt:lpstr>
      <vt:lpstr>Wingdings 2</vt:lpstr>
      <vt:lpstr>Dividendo</vt:lpstr>
      <vt:lpstr>PROYECTO SEGUNDO PARCIAL</vt:lpstr>
      <vt:lpstr>Presentación de PowerPoint</vt:lpstr>
      <vt:lpstr>1 OBJETIVOS</vt:lpstr>
      <vt:lpstr>2 Marco teórico</vt:lpstr>
      <vt:lpstr>2.2  FORMAS DE IMPLEMENTAR RELACIÓN PERFILES Y USUARIOS .</vt:lpstr>
      <vt:lpstr>2.3  AJAX Y SU USO DE CONTROLADORES</vt:lpstr>
      <vt:lpstr>2.4  PERFILES</vt:lpstr>
      <vt:lpstr>2.5 PERFILES Y FORMAS DE IMPLEMENTARLOS</vt:lpstr>
      <vt:lpstr>2.6  PROTOCOLO SIMPLE DE TRANSFERENCIA DE CORREO (SMTP)</vt:lpstr>
      <vt:lpstr>3 DESARROLLO</vt:lpstr>
      <vt:lpstr>3. 1 CREACIÓN DE vistas</vt:lpstr>
      <vt:lpstr>Presentación de PowerPoint</vt:lpstr>
      <vt:lpstr>3.2   CREACIÓN DE MODELOS DEL PROYECTO </vt:lpstr>
      <vt:lpstr>Presentación de PowerPoint</vt:lpstr>
      <vt:lpstr> 3.3  CREACIÓN DE CONTROLADORES DEL    PROYECTO</vt:lpstr>
      <vt:lpstr>3.4 EJECUCIÓN DEL PROYECTO</vt:lpstr>
      <vt:lpstr>Presentación de PowerPoint</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ANDRES VINICIO PALLANGO TAPIA</cp:lastModifiedBy>
  <cp:revision>17</cp:revision>
  <dcterms:created xsi:type="dcterms:W3CDTF">2020-07-10T23:33:49Z</dcterms:created>
  <dcterms:modified xsi:type="dcterms:W3CDTF">2023-07-27T23:24:55Z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0x010100EDB39E34F5A9B445B025C05B2A05D030</vt:lpwstr>
  </property>
</Properties>
</file>