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9"/>
  </p:notesMasterIdLst>
  <p:sldIdLst>
    <p:sldId id="256" r:id="rId2"/>
    <p:sldId id="257" r:id="rId3"/>
    <p:sldId id="319" r:id="rId4"/>
    <p:sldId id="258" r:id="rId5"/>
    <p:sldId id="320" r:id="rId6"/>
    <p:sldId id="322" r:id="rId7"/>
    <p:sldId id="259" r:id="rId8"/>
    <p:sldId id="260" r:id="rId9"/>
    <p:sldId id="261" r:id="rId10"/>
    <p:sldId id="339" r:id="rId11"/>
    <p:sldId id="342" r:id="rId12"/>
    <p:sldId id="382" r:id="rId13"/>
    <p:sldId id="383" r:id="rId14"/>
    <p:sldId id="384" r:id="rId15"/>
    <p:sldId id="385" r:id="rId16"/>
    <p:sldId id="386" r:id="rId17"/>
    <p:sldId id="387" r:id="rId18"/>
    <p:sldId id="388" r:id="rId19"/>
    <p:sldId id="389" r:id="rId20"/>
    <p:sldId id="390" r:id="rId21"/>
    <p:sldId id="391" r:id="rId22"/>
    <p:sldId id="392" r:id="rId23"/>
    <p:sldId id="393" r:id="rId24"/>
    <p:sldId id="394" r:id="rId25"/>
    <p:sldId id="268" r:id="rId26"/>
    <p:sldId id="269" r:id="rId27"/>
    <p:sldId id="270" r:id="rId28"/>
    <p:sldId id="271" r:id="rId29"/>
    <p:sldId id="291" r:id="rId30"/>
    <p:sldId id="296" r:id="rId31"/>
    <p:sldId id="273" r:id="rId32"/>
    <p:sldId id="277" r:id="rId33"/>
    <p:sldId id="395" r:id="rId34"/>
    <p:sldId id="396" r:id="rId35"/>
    <p:sldId id="351" r:id="rId36"/>
    <p:sldId id="397" r:id="rId37"/>
    <p:sldId id="352" r:id="rId38"/>
    <p:sldId id="302" r:id="rId39"/>
    <p:sldId id="301" r:id="rId40"/>
    <p:sldId id="293" r:id="rId41"/>
    <p:sldId id="398" r:id="rId42"/>
    <p:sldId id="399" r:id="rId43"/>
    <p:sldId id="284" r:id="rId44"/>
    <p:sldId id="285" r:id="rId45"/>
    <p:sldId id="286" r:id="rId46"/>
    <p:sldId id="294" r:id="rId47"/>
    <p:sldId id="374" r:id="rId48"/>
  </p:sldIdLst>
  <p:sldSz cx="12192000" cy="6858000"/>
  <p:notesSz cx="6858000" cy="9144000"/>
  <p:embeddedFontLst>
    <p:embeddedFont>
      <p:font typeface="Calibri" panose="020F0502020204030204" pitchFamily="34" charset="0"/>
      <p:regular r:id="rId50"/>
      <p:bold r:id="rId51"/>
      <p:italic r:id="rId52"/>
      <p:boldItalic r:id="rId53"/>
    </p:embeddedFont>
    <p:embeddedFont>
      <p:font typeface="Gill Sans" panose="020B0604020202020204" charset="0"/>
      <p:regular r:id="rId54"/>
      <p:bold r:id="rId55"/>
    </p:embeddedFont>
    <p:embeddedFont>
      <p:font typeface="Noto Sans Symbols" pitchFamily="2" charset="0"/>
      <p:regular r:id="rId56"/>
      <p:bold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5" roundtripDataSignature="AMtx7miGEJbyJALXMy/bkSIx9Nkr9tC/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DA839E-9E42-428F-9A37-836F49BD9E38}">
  <a:tblStyle styleId="{05DA839E-9E42-428F-9A37-836F49BD9E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93" autoAdjust="0"/>
    <p:restoredTop sz="94660"/>
  </p:normalViewPr>
  <p:slideViewPr>
    <p:cSldViewPr snapToGrid="0">
      <p:cViewPr varScale="1">
        <p:scale>
          <a:sx n="64" d="100"/>
          <a:sy n="64"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89"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87"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85"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4315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0524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2315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312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8572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7460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8929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9525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2383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569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0139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0665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3866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0336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1232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4f849ea15f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14f849ea15f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4f849ea15f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14f849ea15f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4f849ea15f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14f849ea15f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4f849ea15f_0_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14f849ea15f_0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4471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84bad15dac_1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84bad15dac_1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g184bad15dac_1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32</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84bad15dac_1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84bad15dac_1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g184bad15dac_1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33</a:t>
            </a:fld>
            <a:endParaRPr/>
          </a:p>
        </p:txBody>
      </p:sp>
    </p:spTree>
    <p:extLst>
      <p:ext uri="{BB962C8B-B14F-4D97-AF65-F5344CB8AC3E}">
        <p14:creationId xmlns:p14="http://schemas.microsoft.com/office/powerpoint/2010/main" val="3447307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84bad15dac_1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84bad15dac_1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g184bad15dac_1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34</a:t>
            </a:fld>
            <a:endParaRPr/>
          </a:p>
        </p:txBody>
      </p:sp>
    </p:spTree>
    <p:extLst>
      <p:ext uri="{BB962C8B-B14F-4D97-AF65-F5344CB8AC3E}">
        <p14:creationId xmlns:p14="http://schemas.microsoft.com/office/powerpoint/2010/main" val="103290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84bad15dac_1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84bad15dac_1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g184bad15dac_1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35</a:t>
            </a:fld>
            <a:endParaRPr/>
          </a:p>
        </p:txBody>
      </p:sp>
    </p:spTree>
    <p:extLst>
      <p:ext uri="{BB962C8B-B14F-4D97-AF65-F5344CB8AC3E}">
        <p14:creationId xmlns:p14="http://schemas.microsoft.com/office/powerpoint/2010/main" val="7904160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84bad15dac_1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84bad15dac_1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g184bad15dac_1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36</a:t>
            </a:fld>
            <a:endParaRPr/>
          </a:p>
        </p:txBody>
      </p:sp>
    </p:spTree>
    <p:extLst>
      <p:ext uri="{BB962C8B-B14F-4D97-AF65-F5344CB8AC3E}">
        <p14:creationId xmlns:p14="http://schemas.microsoft.com/office/powerpoint/2010/main" val="33659125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84bad15dac_1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84bad15dac_1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g184bad15dac_1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37</a:t>
            </a:fld>
            <a:endParaRPr/>
          </a:p>
        </p:txBody>
      </p:sp>
    </p:spTree>
    <p:extLst>
      <p:ext uri="{BB962C8B-B14F-4D97-AF65-F5344CB8AC3E}">
        <p14:creationId xmlns:p14="http://schemas.microsoft.com/office/powerpoint/2010/main" val="31492694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0090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917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784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5898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39"/>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9"/>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9"/>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39"/>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9"/>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48"/>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8"/>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4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9"/>
        <p:cNvGrpSpPr/>
        <p:nvPr/>
      </p:nvGrpSpPr>
      <p:grpSpPr>
        <a:xfrm>
          <a:off x="0" y="0"/>
          <a:ext cx="0" cy="0"/>
          <a:chOff x="0" y="0"/>
          <a:chExt cx="0" cy="0"/>
        </a:xfrm>
      </p:grpSpPr>
      <p:sp>
        <p:nvSpPr>
          <p:cNvPr id="90" name="Google Shape;90;p49"/>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9"/>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9"/>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3" name="Google Shape;93;p49"/>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9"/>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9"/>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0"/>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0"/>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0"/>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9" name="Google Shape;29;p4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0"/>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2"/>
        <p:cNvGrpSpPr/>
        <p:nvPr/>
      </p:nvGrpSpPr>
      <p:grpSpPr>
        <a:xfrm>
          <a:off x="0" y="0"/>
          <a:ext cx="0" cy="0"/>
          <a:chOff x="0" y="0"/>
          <a:chExt cx="0" cy="0"/>
        </a:xfrm>
      </p:grpSpPr>
      <p:sp>
        <p:nvSpPr>
          <p:cNvPr id="33" name="Google Shape;33;p41"/>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1"/>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1"/>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6" name="Google Shape;36;p4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9"/>
        <p:cNvGrpSpPr/>
        <p:nvPr/>
      </p:nvGrpSpPr>
      <p:grpSpPr>
        <a:xfrm>
          <a:off x="0" y="0"/>
          <a:ext cx="0" cy="0"/>
          <a:chOff x="0" y="0"/>
          <a:chExt cx="0" cy="0"/>
        </a:xfrm>
      </p:grpSpPr>
      <p:sp>
        <p:nvSpPr>
          <p:cNvPr id="40" name="Google Shape;40;p42"/>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2"/>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2"/>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3" name="Google Shape;43;p42"/>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42"/>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2"/>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7"/>
        <p:cNvGrpSpPr/>
        <p:nvPr/>
      </p:nvGrpSpPr>
      <p:grpSpPr>
        <a:xfrm>
          <a:off x="0" y="0"/>
          <a:ext cx="0" cy="0"/>
          <a:chOff x="0" y="0"/>
          <a:chExt cx="0" cy="0"/>
        </a:xfrm>
      </p:grpSpPr>
      <p:sp>
        <p:nvSpPr>
          <p:cNvPr id="48" name="Google Shape;48;p43"/>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3"/>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3"/>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43"/>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43"/>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43"/>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4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3"/>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7"/>
        <p:cNvGrpSpPr/>
        <p:nvPr/>
      </p:nvGrpSpPr>
      <p:grpSpPr>
        <a:xfrm>
          <a:off x="0" y="0"/>
          <a:ext cx="0" cy="0"/>
          <a:chOff x="0" y="0"/>
          <a:chExt cx="0" cy="0"/>
        </a:xfrm>
      </p:grpSpPr>
      <p:sp>
        <p:nvSpPr>
          <p:cNvPr id="58" name="Google Shape;58;p4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
        <p:nvSpPr>
          <p:cNvPr id="61" name="Google Shape;61;p44"/>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4"/>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3"/>
        <p:cNvGrpSpPr/>
        <p:nvPr/>
      </p:nvGrpSpPr>
      <p:grpSpPr>
        <a:xfrm>
          <a:off x="0" y="0"/>
          <a:ext cx="0" cy="0"/>
          <a:chOff x="0" y="0"/>
          <a:chExt cx="0" cy="0"/>
        </a:xfrm>
      </p:grpSpPr>
      <p:sp>
        <p:nvSpPr>
          <p:cNvPr id="64" name="Google Shape;64;p45"/>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5"/>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7"/>
        <p:cNvGrpSpPr/>
        <p:nvPr/>
      </p:nvGrpSpPr>
      <p:grpSpPr>
        <a:xfrm>
          <a:off x="0" y="0"/>
          <a:ext cx="0" cy="0"/>
          <a:chOff x="0" y="0"/>
          <a:chExt cx="0" cy="0"/>
        </a:xfrm>
      </p:grpSpPr>
      <p:sp>
        <p:nvSpPr>
          <p:cNvPr id="68" name="Google Shape;68;p46"/>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6"/>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D58AC"/>
              </a:buClr>
              <a:buSzPts val="2000"/>
              <a:buFont typeface="Gill Sans"/>
              <a:buNone/>
              <a:defRPr sz="2000" b="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6"/>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71" name="Google Shape;71;p46"/>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rm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2" name="Google Shape;72;p46"/>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6"/>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47"/>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Gill Sans"/>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7"/>
          <p:cNvSpPr>
            <a:spLocks noGrp="1"/>
          </p:cNvSpPr>
          <p:nvPr>
            <p:ph type="pic" idx="2"/>
          </p:nvPr>
        </p:nvSpPr>
        <p:spPr>
          <a:xfrm>
            <a:off x="447817" y="599725"/>
            <a:ext cx="11290859" cy="3557252"/>
          </a:xfrm>
          <a:prstGeom prst="rect">
            <a:avLst/>
          </a:prstGeom>
          <a:noFill/>
          <a:ln>
            <a:noFill/>
          </a:ln>
        </p:spPr>
      </p:sp>
      <p:sp>
        <p:nvSpPr>
          <p:cNvPr id="78" name="Google Shape;78;p47"/>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rm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9" name="Google Shape;79;p47"/>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7"/>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8"/>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38"/>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rm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12" name="Google Shape;12;p3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3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3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9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9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9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9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9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9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9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ES"/>
              <a:t>‹Nº›</a:t>
            </a:fld>
            <a:endParaRPr/>
          </a:p>
        </p:txBody>
      </p:sp>
      <p:sp>
        <p:nvSpPr>
          <p:cNvPr id="15" name="Google Shape;15;p38"/>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8"/>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8"/>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oscarblancarteblog.com/2016/10/26/entitymanager-archivo-persistence-x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es.wikipedia.org/wiki/JMS" TargetMode="External"/><Relationship Id="rId3" Type="http://schemas.openxmlformats.org/officeDocument/2006/relationships/hyperlink" Target="https://es.wikipedia.org/wiki/Interfaz_de_programaci%C3%B3n_de_aplicaciones" TargetMode="External"/><Relationship Id="rId7" Type="http://schemas.openxmlformats.org/officeDocument/2006/relationships/hyperlink" Target="https://es.wikipedia.org/wiki/CORBA"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es.wikipedia.org/wiki/Sun_Microsystems" TargetMode="External"/><Relationship Id="rId5" Type="http://schemas.openxmlformats.org/officeDocument/2006/relationships/hyperlink" Target="https://es.wikipedia.org/wiki/Oracle_Corporation" TargetMode="External"/><Relationship Id="rId4" Type="http://schemas.openxmlformats.org/officeDocument/2006/relationships/hyperlink" Target="https://es.wikipedia.org/wiki/J2EE" TargetMode="External"/><Relationship Id="rId9" Type="http://schemas.openxmlformats.org/officeDocument/2006/relationships/hyperlink" Target="https://es.wikipedia.org/wiki/Servidor_de_aplicacione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es.wikipedia.org/wiki/Patr%C3%B3n_de_dise%C3%B1o" TargetMode="External"/><Relationship Id="rId3" Type="http://schemas.openxmlformats.org/officeDocument/2006/relationships/hyperlink" Target="https://es.wikipedia.org/wiki/Software" TargetMode="External"/><Relationship Id="rId7" Type="http://schemas.openxmlformats.org/officeDocument/2006/relationships/hyperlink" Target="https://es.wikipedia.org/wiki/Archivo_(inform%C3%A1tica)"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es.wikipedia.org/wiki/Base_de_datos" TargetMode="External"/><Relationship Id="rId5" Type="http://schemas.openxmlformats.org/officeDocument/2006/relationships/hyperlink" Target="https://es.wikipedia.org/wiki/Interfaz" TargetMode="External"/><Relationship Id="rId4" Type="http://schemas.openxmlformats.org/officeDocument/2006/relationships/hyperlink" Target="https://es.wikipedia.org/wiki/Idioma_ingl%C3%A9s" TargetMode="External"/><Relationship Id="rId9" Type="http://schemas.openxmlformats.org/officeDocument/2006/relationships/image" Target="../media/image16.jpeg"/></Relationships>
</file>

<file path=ppt/slides/_rels/slide24.xml.rels><?xml version="1.0" encoding="UTF-8" standalone="yes"?>
<Relationships xmlns="http://schemas.openxmlformats.org/package/2006/relationships"><Relationship Id="rId8" Type="http://schemas.openxmlformats.org/officeDocument/2006/relationships/hyperlink" Target="https://es.wikipedia.org/wiki/Hibernate_(Java)" TargetMode="External"/><Relationship Id="rId3" Type="http://schemas.openxmlformats.org/officeDocument/2006/relationships/hyperlink" Target="https://es.wikipedia.org/wiki/J2EE" TargetMode="External"/><Relationship Id="rId7" Type="http://schemas.openxmlformats.org/officeDocument/2006/relationships/hyperlink" Target="https://es.wikipedia.org/w/index.php?title=EclipseLink&amp;action=edit&amp;redlink=1"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es.wikipedia.org/wiki/TopLink" TargetMode="External"/><Relationship Id="rId5" Type="http://schemas.openxmlformats.org/officeDocument/2006/relationships/hyperlink" Target="https://es.wikipedia.org/wiki/Lenguaje_de_programaci%C3%B3n_Java" TargetMode="External"/><Relationship Id="rId4" Type="http://schemas.openxmlformats.org/officeDocument/2006/relationships/hyperlink" Target="https://es.wikipedia.org/wiki/Objeto_de_negocio" TargetMode="External"/><Relationship Id="rId9" Type="http://schemas.openxmlformats.org/officeDocument/2006/relationships/hyperlink" Target="https://es.wikipedia.org/wiki/IBATI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es.wikipedia.org/w/index.php?title=JavaBean&amp;amp;oldid=125248574" TargetMode="External"/><Relationship Id="rId3" Type="http://schemas.openxmlformats.org/officeDocument/2006/relationships/hyperlink" Target="https://edu.gcfglobal.org/es/informatica-basica/que-son-las-aplicaciones-web/1/" TargetMode="External"/><Relationship Id="rId7" Type="http://schemas.openxmlformats.org/officeDocument/2006/relationships/hyperlink" Target="https://es.wikipedia.org/w/index.php?title=Java_EE&amp;amp;oldid=146032828"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hyperlink" Target="https://profile.es/blog/frameworks-java-desarrollo-web/" TargetMode="External"/><Relationship Id="rId5" Type="http://schemas.openxmlformats.org/officeDocument/2006/relationships/hyperlink" Target="https://www.payara.fish/" TargetMode="External"/><Relationship Id="rId4" Type="http://schemas.openxmlformats.org/officeDocument/2006/relationships/hyperlink" Target="https://quejava.com/crear-aplicacion-web-java-netbeans/" TargetMode="External"/><Relationship Id="rId9" Type="http://schemas.openxmlformats.org/officeDocument/2006/relationships/hyperlink" Target="https://es.wikipedia.org/wiki/Facelets#:~:text=En%20inform%C3%A1tica,%20Facelets%20es%20un,de%20entrada%20v%C3%A1lidos%20para%20trabajar."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s://developer.mozilla.org/es/docs/Web/HTML" TargetMode="External"/><Relationship Id="rId3" Type="http://schemas.openxmlformats.org/officeDocument/2006/relationships/hyperlink" Target="https://jcodepoint.com/jsf/jsf-etiquetas/" TargetMode="External"/><Relationship Id="rId7" Type="http://schemas.openxmlformats.org/officeDocument/2006/relationships/hyperlink" Target="https://javiergarciaescobedo.es/programacion-en-java/2-clases-y-objetos/23-agregar-nuevos-qbeansq-java-a-la-paleta-de-netbeans#:~:text=La%20paleta%20de%20componentes%20que,,%20%C3%A1reas%20de%20texto,%20etc."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hyperlink" Target="https://developer.mozilla.org/es/docs/Web/HTTP/Methods" TargetMode="External"/><Relationship Id="rId5" Type="http://schemas.openxmlformats.org/officeDocument/2006/relationships/hyperlink" Target="https://inmensia.com/articulos/j2ee/jsf_components.html" TargetMode="External"/><Relationship Id="rId4" Type="http://schemas.openxmlformats.org/officeDocument/2006/relationships/hyperlink" Target="https://tecnicomio.com/tag/managed-bean/#:~:text=Los%20managed%20bean%20son%20clases,faces." TargetMode="External"/><Relationship Id="rId9" Type="http://schemas.openxmlformats.org/officeDocument/2006/relationships/hyperlink" Target="https://www.juntadeandalucia.es/servicios/madeja/contenido/recurso/101"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s.wikipedia.org/wiki/Java_Remote_Method_Invocation" TargetMode="External"/><Relationship Id="rId13" Type="http://schemas.openxmlformats.org/officeDocument/2006/relationships/image" Target="../media/image6.png"/><Relationship Id="rId3" Type="http://schemas.openxmlformats.org/officeDocument/2006/relationships/hyperlink" Target="https://es.wikipedia.org/wiki/Plataforma_Java" TargetMode="External"/><Relationship Id="rId7" Type="http://schemas.openxmlformats.org/officeDocument/2006/relationships/hyperlink" Target="https://es.wikipedia.org/wiki/JDBC" TargetMode="External"/><Relationship Id="rId12" Type="http://schemas.openxmlformats.org/officeDocument/2006/relationships/hyperlink" Target="https://es.wikipedia.org/wiki/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es.wikipedia.org/wiki/Interfaz_de_programaci%C3%B3n_de_aplicaciones" TargetMode="External"/><Relationship Id="rId11" Type="http://schemas.openxmlformats.org/officeDocument/2006/relationships/hyperlink" Target="https://es.wikipedia.org/wiki/Servicios_Web" TargetMode="External"/><Relationship Id="rId5" Type="http://schemas.openxmlformats.org/officeDocument/2006/relationships/hyperlink" Target="https://es.wikipedia.org/wiki/Servidor_de_aplicaciones" TargetMode="External"/><Relationship Id="rId10" Type="http://schemas.openxmlformats.org/officeDocument/2006/relationships/hyperlink" Target="https://es.wikipedia.org/wiki/JMS" TargetMode="External"/><Relationship Id="rId4" Type="http://schemas.openxmlformats.org/officeDocument/2006/relationships/hyperlink" Target="https://es.wikipedia.org/wiki/Java_(lenguaje_de_programaci%C3%B3n)" TargetMode="External"/><Relationship Id="rId9" Type="http://schemas.openxmlformats.org/officeDocument/2006/relationships/hyperlink" Target="https://es.wikipedia.org/wiki/JavaMai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s.wikipedia.org/wiki/Sun_Microsystem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es.wikipedia.org/wiki/Bean_(inform%C3%A1tica)" TargetMode="External"/><Relationship Id="rId4" Type="http://schemas.openxmlformats.org/officeDocument/2006/relationships/hyperlink" Target="https://es.wikipedia.org/wiki/Lenguaje_de_programaci%C3%B3n_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ctrTitle"/>
          </p:nvPr>
        </p:nvSpPr>
        <p:spPr>
          <a:xfrm>
            <a:off x="517945" y="3608618"/>
            <a:ext cx="10993549" cy="678311"/>
          </a:xfrm>
          <a:prstGeom prst="rect">
            <a:avLst/>
          </a:prstGeom>
          <a:noFill/>
          <a:ln>
            <a:noFill/>
          </a:ln>
        </p:spPr>
        <p:txBody>
          <a:bodyPr spcFirstLastPara="1" wrap="square" lIns="91425" tIns="45700" rIns="91425" bIns="45700" anchor="b" anchorCtr="0">
            <a:normAutofit fontScale="90000"/>
          </a:bodyPr>
          <a:lstStyle/>
          <a:p>
            <a:pPr algn="ctr">
              <a:buClr>
                <a:schemeClr val="lt1"/>
              </a:buClr>
            </a:pPr>
            <a:r>
              <a:rPr lang="es" sz="3200" dirty="0">
                <a:solidFill>
                  <a:schemeClr val="lt1"/>
                </a:solidFill>
              </a:rPr>
              <a:t>INTERCEPTORS, TIMERS Y GENEREACIÓN DE SESSION BEANS EN JAVA</a:t>
            </a:r>
            <a:endParaRPr lang="es-ES" sz="3200" dirty="0">
              <a:solidFill>
                <a:schemeClr val="lt1"/>
              </a:solidFill>
            </a:endParaRPr>
          </a:p>
        </p:txBody>
      </p:sp>
      <p:sp>
        <p:nvSpPr>
          <p:cNvPr id="101" name="Google Shape;101;p1"/>
          <p:cNvSpPr txBox="1">
            <a:spLocks noGrp="1"/>
          </p:cNvSpPr>
          <p:nvPr>
            <p:ph type="subTitle" idx="1"/>
          </p:nvPr>
        </p:nvSpPr>
        <p:spPr>
          <a:xfrm>
            <a:off x="599225" y="5149400"/>
            <a:ext cx="7121327" cy="123535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72"/>
              <a:buNone/>
            </a:pPr>
            <a:r>
              <a:rPr lang="es-ES" b="1" dirty="0">
                <a:solidFill>
                  <a:schemeClr val="lt1"/>
                </a:solidFill>
              </a:rPr>
              <a:t>INTEGRANTES: 	</a:t>
            </a:r>
            <a:r>
              <a:rPr lang="es-ES" dirty="0">
                <a:solidFill>
                  <a:schemeClr val="lt1"/>
                </a:solidFill>
              </a:rPr>
              <a:t>MOSQUERA ADRIÁN</a:t>
            </a:r>
            <a:endParaRPr dirty="0"/>
          </a:p>
          <a:p>
            <a:pPr marL="0" lvl="0" indent="0" algn="l" rtl="0">
              <a:spcBef>
                <a:spcPts val="920"/>
              </a:spcBef>
              <a:spcAft>
                <a:spcPts val="0"/>
              </a:spcAft>
              <a:buSzPts val="1472"/>
              <a:buNone/>
            </a:pPr>
            <a:r>
              <a:rPr lang="es-ES" dirty="0">
                <a:solidFill>
                  <a:schemeClr val="lt1"/>
                </a:solidFill>
              </a:rPr>
              <a:t>		PALLANGO ANDRÉS</a:t>
            </a:r>
            <a:endParaRPr lang="en-US" dirty="0">
              <a:solidFill>
                <a:schemeClr val="lt1"/>
              </a:solidFill>
            </a:endParaRPr>
          </a:p>
          <a:p>
            <a:pPr marL="0" lvl="0" indent="0" algn="l" rtl="0">
              <a:spcBef>
                <a:spcPts val="920"/>
              </a:spcBef>
              <a:spcAft>
                <a:spcPts val="0"/>
              </a:spcAft>
              <a:buSzPts val="1472"/>
              <a:buNone/>
            </a:pPr>
            <a:r>
              <a:rPr lang="es-ES" dirty="0">
                <a:solidFill>
                  <a:schemeClr val="lt1"/>
                </a:solidFill>
              </a:rPr>
              <a:t>		</a:t>
            </a:r>
            <a:r>
              <a:rPr lang="en-US" dirty="0">
                <a:solidFill>
                  <a:schemeClr val="lt1"/>
                </a:solidFill>
              </a:rPr>
              <a:t>SÁNCHEZ PAÚL</a:t>
            </a:r>
          </a:p>
          <a:p>
            <a:pPr marL="0" lvl="0" indent="0" algn="l" rtl="0">
              <a:spcBef>
                <a:spcPts val="920"/>
              </a:spcBef>
              <a:spcAft>
                <a:spcPts val="0"/>
              </a:spcAft>
              <a:buSzPts val="1472"/>
              <a:buNone/>
            </a:pPr>
            <a:endParaRPr dirty="0">
              <a:solidFill>
                <a:schemeClr val="lt1"/>
              </a:solidFill>
            </a:endParaRPr>
          </a:p>
        </p:txBody>
      </p:sp>
      <p:pic>
        <p:nvPicPr>
          <p:cNvPr id="102" name="Google Shape;102;p1" descr="Resultado de imagen para espe"/>
          <p:cNvPicPr preferRelativeResize="0"/>
          <p:nvPr/>
        </p:nvPicPr>
        <p:blipFill rotWithShape="1">
          <a:blip r:embed="rId3">
            <a:alphaModFix/>
          </a:blip>
          <a:srcRect/>
          <a:stretch/>
        </p:blipFill>
        <p:spPr>
          <a:xfrm>
            <a:off x="319597" y="716302"/>
            <a:ext cx="11647502" cy="2193925"/>
          </a:xfrm>
          <a:prstGeom prst="rect">
            <a:avLst/>
          </a:prstGeom>
          <a:noFill/>
          <a:ln>
            <a:noFill/>
          </a:ln>
        </p:spPr>
      </p:pic>
      <p:sp>
        <p:nvSpPr>
          <p:cNvPr id="103" name="Google Shape;103;p1"/>
          <p:cNvSpPr txBox="1"/>
          <p:nvPr/>
        </p:nvSpPr>
        <p:spPr>
          <a:xfrm>
            <a:off x="7874427" y="5149400"/>
            <a:ext cx="3718347" cy="132464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2"/>
              </a:buClr>
              <a:buSzPts val="1472"/>
              <a:buFont typeface="Noto Sans Symbols"/>
              <a:buNone/>
            </a:pPr>
            <a:r>
              <a:rPr lang="es-ES" sz="1600" b="1" i="0" u="none" strike="noStrike" cap="none" dirty="0">
                <a:solidFill>
                  <a:schemeClr val="lt1"/>
                </a:solidFill>
                <a:latin typeface="Gill Sans"/>
                <a:ea typeface="Gill Sans"/>
                <a:cs typeface="Gill Sans"/>
                <a:sym typeface="Gill Sans"/>
              </a:rPr>
              <a:t>NRC:	</a:t>
            </a:r>
            <a:r>
              <a:rPr lang="es-ES" sz="1600" i="0" u="none" strike="noStrike" cap="none" dirty="0">
                <a:solidFill>
                  <a:schemeClr val="lt1"/>
                </a:solidFill>
                <a:latin typeface="Gill Sans"/>
                <a:ea typeface="Gill Sans"/>
                <a:cs typeface="Gill Sans"/>
                <a:sym typeface="Gill Sans"/>
              </a:rPr>
              <a:t>9877</a:t>
            </a:r>
            <a:endParaRPr lang="en-US" dirty="0">
              <a:solidFill>
                <a:schemeClr val="lt1"/>
              </a:solidFill>
            </a:endParaRPr>
          </a:p>
          <a:p>
            <a:pPr>
              <a:spcBef>
                <a:spcPts val="920"/>
              </a:spcBef>
              <a:buClr>
                <a:schemeClr val="accent2"/>
              </a:buClr>
              <a:buSzPts val="1472"/>
            </a:pPr>
            <a:r>
              <a:rPr lang="es-ES" sz="1600" b="1" i="0" u="none" strike="noStrike" cap="none" dirty="0">
                <a:solidFill>
                  <a:schemeClr val="lt1"/>
                </a:solidFill>
                <a:latin typeface="Gill Sans"/>
                <a:ea typeface="Gill Sans"/>
                <a:cs typeface="Gill Sans"/>
                <a:sym typeface="Gill Sans"/>
              </a:rPr>
              <a:t>FECHA:</a:t>
            </a:r>
            <a:r>
              <a:rPr lang="es-ES" sz="1600" b="1" dirty="0">
                <a:solidFill>
                  <a:schemeClr val="lt1"/>
                </a:solidFill>
                <a:latin typeface="Gill Sans"/>
                <a:ea typeface="Gill Sans"/>
                <a:cs typeface="Gill Sans"/>
                <a:sym typeface="Gill Sans"/>
              </a:rPr>
              <a:t> </a:t>
            </a:r>
            <a:r>
              <a:rPr lang="es-ES" sz="1600" dirty="0">
                <a:solidFill>
                  <a:schemeClr val="lt1"/>
                </a:solidFill>
                <a:latin typeface="Gill Sans"/>
                <a:ea typeface="Gill Sans"/>
                <a:cs typeface="Gill Sans"/>
                <a:sym typeface="Gill Sans"/>
              </a:rPr>
              <a:t>17/07/2023</a:t>
            </a:r>
            <a:endParaRPr lang="es-ES" dirty="0">
              <a:solidFill>
                <a:schemeClr val="lt1"/>
              </a:solidFill>
            </a:endParaRPr>
          </a:p>
          <a:p>
            <a:pPr marL="0" marR="0" lvl="0" indent="0" algn="l" rtl="0">
              <a:spcBef>
                <a:spcPts val="920"/>
              </a:spcBef>
              <a:spcAft>
                <a:spcPts val="0"/>
              </a:spcAft>
              <a:buClr>
                <a:schemeClr val="accent2"/>
              </a:buClr>
              <a:buSzPts val="1472"/>
              <a:buFont typeface="Noto Sans Symbols"/>
              <a:buNone/>
            </a:pPr>
            <a:r>
              <a:rPr lang="es-ES" sz="1600" b="1" i="0" u="none" strike="noStrike" cap="none" dirty="0">
                <a:solidFill>
                  <a:schemeClr val="lt1"/>
                </a:solidFill>
                <a:latin typeface="Gill Sans"/>
                <a:ea typeface="Gill Sans"/>
                <a:cs typeface="Gill Sans"/>
                <a:sym typeface="Gill Sans"/>
              </a:rPr>
              <a:t>TUTOR:	</a:t>
            </a:r>
            <a:r>
              <a:rPr lang="es-ES" sz="1600" b="0" i="0" u="none" strike="noStrike" cap="none" dirty="0">
                <a:solidFill>
                  <a:schemeClr val="lt1"/>
                </a:solidFill>
                <a:latin typeface="Gill Sans"/>
                <a:ea typeface="Gill Sans"/>
                <a:cs typeface="Gill Sans"/>
                <a:sym typeface="Gill Sans"/>
              </a:rPr>
              <a:t>ING. MAURICIO CAMPAÑA</a:t>
            </a:r>
            <a:endParaRPr sz="1600" b="1" i="0" u="none" strike="noStrike" cap="none" dirty="0">
              <a:solidFill>
                <a:schemeClr val="lt1"/>
              </a:solidFill>
              <a:latin typeface="Gill Sans"/>
              <a:ea typeface="Gill Sans"/>
              <a:cs typeface="Gill Sans"/>
              <a:sym typeface="Gill Sans"/>
            </a:endParaRPr>
          </a:p>
        </p:txBody>
      </p:sp>
      <p:sp>
        <p:nvSpPr>
          <p:cNvPr id="104" name="Google Shape;104;p1"/>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0" i="0" u="none" strike="noStrike" cap="none">
                <a:solidFill>
                  <a:schemeClr val="dk1"/>
                </a:solidFill>
                <a:latin typeface="Gill Sans"/>
                <a:ea typeface="Gill Sans"/>
                <a:cs typeface="Gill Sans"/>
                <a:sym typeface="Gill Sans"/>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1.6 MANAGED BEAN</a:t>
            </a:r>
            <a:endParaRPr lang="es-MX" dirty="0"/>
          </a:p>
        </p:txBody>
      </p:sp>
      <p:sp>
        <p:nvSpPr>
          <p:cNvPr id="161" name="Google Shape;161;p6"/>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6</a:t>
            </a:r>
            <a:endParaRPr/>
          </a:p>
        </p:txBody>
      </p:sp>
      <p:sp>
        <p:nvSpPr>
          <p:cNvPr id="162" name="Google Shape;162;p6"/>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65" name="Google Shape;165;p6"/>
          <p:cNvSpPr txBox="1"/>
          <p:nvPr/>
        </p:nvSpPr>
        <p:spPr>
          <a:xfrm>
            <a:off x="11733008" y="6457890"/>
            <a:ext cx="45906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10</a:t>
            </a:r>
          </a:p>
        </p:txBody>
      </p:sp>
      <p:sp>
        <p:nvSpPr>
          <p:cNvPr id="3" name="CuadroTexto 2">
            <a:extLst>
              <a:ext uri="{FF2B5EF4-FFF2-40B4-BE49-F238E27FC236}">
                <a16:creationId xmlns:a16="http://schemas.microsoft.com/office/drawing/2014/main" id="{694CF1F7-C42B-BEDD-6DF2-D4777EC4CBA5}"/>
              </a:ext>
            </a:extLst>
          </p:cNvPr>
          <p:cNvSpPr txBox="1"/>
          <p:nvPr/>
        </p:nvSpPr>
        <p:spPr>
          <a:xfrm>
            <a:off x="484290" y="2162956"/>
            <a:ext cx="8729980" cy="3978012"/>
          </a:xfrm>
          <a:prstGeom prst="rect">
            <a:avLst/>
          </a:prstGeom>
          <a:noFill/>
        </p:spPr>
        <p:txBody>
          <a:bodyPr wrap="square">
            <a:spAutoFit/>
          </a:bodyPr>
          <a:lstStyle/>
          <a:p>
            <a:pPr fontAlgn="base"/>
            <a:r>
              <a:rPr lang="es-MX" sz="2000" dirty="0">
                <a:solidFill>
                  <a:schemeClr val="dk1"/>
                </a:solidFill>
                <a:highlight>
                  <a:srgbClr val="FFFFFF"/>
                </a:highlight>
                <a:latin typeface="Gill Sans"/>
              </a:rPr>
              <a:t>Los </a:t>
            </a:r>
            <a:r>
              <a:rPr lang="es-MX" sz="2000" dirty="0" err="1">
                <a:solidFill>
                  <a:schemeClr val="dk1"/>
                </a:solidFill>
                <a:highlight>
                  <a:srgbClr val="FFFFFF"/>
                </a:highlight>
                <a:latin typeface="Gill Sans"/>
              </a:rPr>
              <a:t>managed</a:t>
            </a:r>
            <a:r>
              <a:rPr lang="es-MX" sz="2000" dirty="0">
                <a:solidFill>
                  <a:schemeClr val="dk1"/>
                </a:solidFill>
                <a:highlight>
                  <a:srgbClr val="FFFFFF"/>
                </a:highlight>
                <a:latin typeface="Gill Sans"/>
              </a:rPr>
              <a:t> </a:t>
            </a:r>
            <a:r>
              <a:rPr lang="es-MX" sz="2000" dirty="0" err="1">
                <a:solidFill>
                  <a:schemeClr val="dk1"/>
                </a:solidFill>
                <a:highlight>
                  <a:srgbClr val="FFFFFF"/>
                </a:highlight>
                <a:latin typeface="Gill Sans"/>
              </a:rPr>
              <a:t>bean</a:t>
            </a:r>
            <a:r>
              <a:rPr lang="es-MX" sz="2000" dirty="0">
                <a:solidFill>
                  <a:schemeClr val="dk1"/>
                </a:solidFill>
                <a:highlight>
                  <a:srgbClr val="FFFFFF"/>
                </a:highlight>
                <a:latin typeface="Gill Sans"/>
              </a:rPr>
              <a:t> son clases java que se registran en el framework de JSF, lo que permite que puedan ser consumidos desde las páginas dinámicas. Desde la versión 2.0 de JSF este registro se puede llevar a cabo mediante la anotación @javax.faces.bean.ManagedBean.</a:t>
            </a:r>
          </a:p>
          <a:p>
            <a:pPr fontAlgn="base">
              <a:spcAft>
                <a:spcPts val="2100"/>
              </a:spcAft>
            </a:pPr>
            <a:r>
              <a:rPr lang="es-MX" sz="2000" dirty="0">
                <a:solidFill>
                  <a:schemeClr val="dk1"/>
                </a:solidFill>
                <a:highlight>
                  <a:srgbClr val="FFFFFF"/>
                </a:highlight>
                <a:latin typeface="Gill Sans"/>
              </a:rPr>
              <a:t>Los </a:t>
            </a:r>
            <a:r>
              <a:rPr lang="es-MX" sz="2000" dirty="0" err="1">
                <a:solidFill>
                  <a:schemeClr val="dk1"/>
                </a:solidFill>
                <a:highlight>
                  <a:srgbClr val="FFFFFF"/>
                </a:highlight>
                <a:latin typeface="Gill Sans"/>
              </a:rPr>
              <a:t>managed</a:t>
            </a:r>
            <a:r>
              <a:rPr lang="es-MX" sz="2000" dirty="0">
                <a:solidFill>
                  <a:schemeClr val="dk1"/>
                </a:solidFill>
                <a:highlight>
                  <a:srgbClr val="FFFFFF"/>
                </a:highlight>
                <a:latin typeface="Gill Sans"/>
              </a:rPr>
              <a:t> </a:t>
            </a:r>
            <a:r>
              <a:rPr lang="es-MX" sz="2000" dirty="0" err="1">
                <a:solidFill>
                  <a:schemeClr val="dk1"/>
                </a:solidFill>
                <a:highlight>
                  <a:srgbClr val="FFFFFF"/>
                </a:highlight>
                <a:latin typeface="Gill Sans"/>
              </a:rPr>
              <a:t>bean</a:t>
            </a:r>
            <a:r>
              <a:rPr lang="es-MX" sz="2000" dirty="0">
                <a:solidFill>
                  <a:schemeClr val="dk1"/>
                </a:solidFill>
                <a:highlight>
                  <a:srgbClr val="FFFFFF"/>
                </a:highlight>
                <a:latin typeface="Gill Sans"/>
              </a:rPr>
              <a:t> contienen métodos </a:t>
            </a:r>
            <a:r>
              <a:rPr lang="es-MX" sz="2000" dirty="0" err="1">
                <a:solidFill>
                  <a:schemeClr val="dk1"/>
                </a:solidFill>
                <a:highlight>
                  <a:srgbClr val="FFFFFF"/>
                </a:highlight>
                <a:latin typeface="Gill Sans"/>
              </a:rPr>
              <a:t>get</a:t>
            </a:r>
            <a:r>
              <a:rPr lang="es-MX" sz="2000" dirty="0">
                <a:solidFill>
                  <a:schemeClr val="dk1"/>
                </a:solidFill>
                <a:highlight>
                  <a:srgbClr val="FFFFFF"/>
                </a:highlight>
                <a:latin typeface="Gill Sans"/>
              </a:rPr>
              <a:t> y set para poder guardar y recoger datos de la sesión y métodos de lógica de negocio, aunque si la aplicación es compleja la lógica de negocio recomiendo que recaiga en componentes EJB [10].</a:t>
            </a:r>
            <a:endParaRPr lang="es-MX" sz="1800" dirty="0">
              <a:latin typeface="Calibri" panose="020F0502020204030204" pitchFamily="34" charset="0"/>
              <a:cs typeface="Calibri" panose="020F0502020204030204" pitchFamily="34" charset="0"/>
            </a:endParaRPr>
          </a:p>
          <a:p>
            <a:pPr fontAlgn="base">
              <a:spcAft>
                <a:spcPts val="2100"/>
              </a:spcAft>
            </a:pPr>
            <a:r>
              <a:rPr lang="es-MX" sz="2000" dirty="0">
                <a:solidFill>
                  <a:schemeClr val="dk1"/>
                </a:solidFill>
                <a:highlight>
                  <a:srgbClr val="FFFFFF"/>
                </a:highlight>
                <a:latin typeface="Gill Sans"/>
              </a:rPr>
              <a:t>Puede ser aplicado mediante:</a:t>
            </a:r>
          </a:p>
          <a:p>
            <a:pPr marL="342900" indent="-342900" fontAlgn="base">
              <a:spcAft>
                <a:spcPts val="2100"/>
              </a:spcAft>
              <a:buAutoNum type="arabicParenR"/>
            </a:pPr>
            <a:r>
              <a:rPr lang="es-MX" sz="2000" dirty="0">
                <a:solidFill>
                  <a:schemeClr val="dk1"/>
                </a:solidFill>
                <a:highlight>
                  <a:srgbClr val="FFFFFF"/>
                </a:highlight>
                <a:latin typeface="Gill Sans"/>
              </a:rPr>
              <a:t>Alcances</a:t>
            </a:r>
          </a:p>
          <a:p>
            <a:pPr marL="342900" indent="-342900" fontAlgn="base">
              <a:spcAft>
                <a:spcPts val="2100"/>
              </a:spcAft>
              <a:buAutoNum type="arabicParenR"/>
            </a:pPr>
            <a:r>
              <a:rPr lang="es-MX" sz="2000" dirty="0" err="1">
                <a:solidFill>
                  <a:schemeClr val="dk1"/>
                </a:solidFill>
                <a:highlight>
                  <a:srgbClr val="FFFFFF"/>
                </a:highlight>
                <a:latin typeface="Gill Sans"/>
              </a:rPr>
              <a:t>Scopes</a:t>
            </a:r>
            <a:endParaRPr lang="es-MX" sz="2000" dirty="0">
              <a:solidFill>
                <a:schemeClr val="dk1"/>
              </a:solidFill>
              <a:highlight>
                <a:srgbClr val="FFFFFF"/>
              </a:highlight>
              <a:latin typeface="Gill Sans"/>
            </a:endParaRPr>
          </a:p>
        </p:txBody>
      </p:sp>
      <p:sp>
        <p:nvSpPr>
          <p:cNvPr id="5" name="Google Shape;114;p2">
            <a:extLst>
              <a:ext uri="{FF2B5EF4-FFF2-40B4-BE49-F238E27FC236}">
                <a16:creationId xmlns:a16="http://schemas.microsoft.com/office/drawing/2014/main" id="{453429A3-4D79-3766-F89E-1CFE0173C14B}"/>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rgbClr val="FFFF00"/>
                </a:solidFill>
              </a:rPr>
              <a:t>1.6 MANAGED BEAN</a:t>
            </a:r>
          </a:p>
          <a:p>
            <a:pPr marL="762635" lvl="1" indent="-333375">
              <a:lnSpc>
                <a:spcPct val="90000"/>
              </a:lnSpc>
              <a:spcBef>
                <a:spcPts val="840"/>
              </a:spcBef>
              <a:buClr>
                <a:srgbClr val="4590B8"/>
              </a:buClr>
              <a:buSzPts val="1104"/>
            </a:pPr>
            <a:r>
              <a:rPr lang="es-ES" sz="700" dirty="0">
                <a:solidFill>
                  <a:schemeClr val="lt1"/>
                </a:solidFill>
              </a:rPr>
              <a:t>1.7 JAVA TRANSACTION API</a:t>
            </a:r>
          </a:p>
          <a:p>
            <a:pPr marL="1219835" lvl="2" indent="-333375">
              <a:lnSpc>
                <a:spcPct val="90000"/>
              </a:lnSpc>
              <a:spcBef>
                <a:spcPts val="840"/>
              </a:spcBef>
              <a:buClr>
                <a:srgbClr val="4590B8"/>
              </a:buClr>
              <a:buSzPts val="1104"/>
            </a:pPr>
            <a:r>
              <a:rPr lang="es-ES" sz="700" dirty="0">
                <a:solidFill>
                  <a:schemeClr val="lt1"/>
                </a:solidFill>
              </a:rPr>
              <a:t>1.7.1 TRANSACCIONES</a:t>
            </a:r>
          </a:p>
          <a:p>
            <a:pPr marL="1219835" lvl="2" indent="-333375">
              <a:lnSpc>
                <a:spcPct val="90000"/>
              </a:lnSpc>
              <a:spcBef>
                <a:spcPts val="840"/>
              </a:spcBef>
              <a:buClr>
                <a:srgbClr val="4590B8"/>
              </a:buClr>
              <a:buSzPts val="1104"/>
            </a:pPr>
            <a:r>
              <a:rPr lang="es-ES" sz="700" dirty="0">
                <a:solidFill>
                  <a:schemeClr val="lt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lt1"/>
                </a:solidFill>
              </a:rPr>
              <a:t>1.7.3 ENTERPRISE JAVA BEANS</a:t>
            </a:r>
          </a:p>
          <a:p>
            <a:pPr marL="1219835" lvl="2" indent="-333375">
              <a:lnSpc>
                <a:spcPct val="90000"/>
              </a:lnSpc>
              <a:spcBef>
                <a:spcPts val="840"/>
              </a:spcBef>
              <a:buClr>
                <a:srgbClr val="4590B8"/>
              </a:buClr>
              <a:buSzPts val="1104"/>
            </a:pPr>
            <a:r>
              <a:rPr lang="es-ES" sz="700" dirty="0">
                <a:solidFill>
                  <a:schemeClr val="lt1"/>
                </a:solidFill>
              </a:rPr>
              <a:t>1.7.4 ENTIDADES JPA PERSISTENTES</a:t>
            </a:r>
          </a:p>
          <a:p>
            <a:pPr marL="762635" lvl="1" indent="-333375">
              <a:lnSpc>
                <a:spcPct val="90000"/>
              </a:lnSpc>
              <a:spcBef>
                <a:spcPts val="840"/>
              </a:spcBef>
              <a:buClr>
                <a:srgbClr val="4590B8"/>
              </a:buClr>
              <a:buSzPts val="1104"/>
            </a:pPr>
            <a:r>
              <a:rPr lang="es-ES" sz="700" dirty="0">
                <a:solidFill>
                  <a:schemeClr val="lt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extLst>
      <p:ext uri="{BB962C8B-B14F-4D97-AF65-F5344CB8AC3E}">
        <p14:creationId xmlns:p14="http://schemas.microsoft.com/office/powerpoint/2010/main" val="173175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1.7 JAVA TRANSACTION API</a:t>
            </a:r>
            <a:endParaRPr lang="es-MX" dirty="0"/>
          </a:p>
        </p:txBody>
      </p:sp>
      <p:sp>
        <p:nvSpPr>
          <p:cNvPr id="161" name="Google Shape;161;p6"/>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6</a:t>
            </a:r>
            <a:endParaRPr/>
          </a:p>
        </p:txBody>
      </p:sp>
      <p:sp>
        <p:nvSpPr>
          <p:cNvPr id="162" name="Google Shape;162;p6"/>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65" name="Google Shape;165;p6"/>
          <p:cNvSpPr txBox="1"/>
          <p:nvPr/>
        </p:nvSpPr>
        <p:spPr>
          <a:xfrm>
            <a:off x="11733008" y="6457890"/>
            <a:ext cx="45906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11</a:t>
            </a:r>
          </a:p>
        </p:txBody>
      </p:sp>
      <p:sp>
        <p:nvSpPr>
          <p:cNvPr id="4" name="CuadroTexto 3">
            <a:extLst>
              <a:ext uri="{FF2B5EF4-FFF2-40B4-BE49-F238E27FC236}">
                <a16:creationId xmlns:a16="http://schemas.microsoft.com/office/drawing/2014/main" id="{57788408-7624-AAB0-54C8-E7DA0DF18F9E}"/>
              </a:ext>
            </a:extLst>
          </p:cNvPr>
          <p:cNvSpPr txBox="1"/>
          <p:nvPr/>
        </p:nvSpPr>
        <p:spPr>
          <a:xfrm>
            <a:off x="5031814" y="2009795"/>
            <a:ext cx="3623805" cy="3889911"/>
          </a:xfrm>
          <a:prstGeom prst="rect">
            <a:avLst/>
          </a:prstGeom>
          <a:noFill/>
        </p:spPr>
        <p:txBody>
          <a:bodyPr wrap="square">
            <a:spAutoFit/>
          </a:bodyPr>
          <a:lstStyle/>
          <a:p>
            <a:pPr algn="just">
              <a:lnSpc>
                <a:spcPct val="115000"/>
              </a:lnSpc>
              <a:spcAft>
                <a:spcPts val="1000"/>
              </a:spcAft>
            </a:pPr>
            <a:r>
              <a:rPr lang="es-ES" sz="1600" dirty="0">
                <a:effectLst/>
                <a:latin typeface="Gill Sans" panose="020B0604020202020204" charset="0"/>
                <a:ea typeface="Calibri" panose="020F0502020204030204" pitchFamily="34" charset="0"/>
                <a:cs typeface="Calibri" panose="020F0502020204030204" pitchFamily="34" charset="0"/>
              </a:rPr>
              <a:t>Antes de empezar se debe de dejar en claro que JTA solo funciona en ambientes de Java EE, pues es el </a:t>
            </a:r>
            <a:r>
              <a:rPr lang="es-ES" sz="1600" dirty="0" err="1">
                <a:effectLst/>
                <a:latin typeface="Gill Sans" panose="020B0604020202020204" charset="0"/>
                <a:ea typeface="Calibri" panose="020F0502020204030204" pitchFamily="34" charset="0"/>
                <a:cs typeface="Calibri" panose="020F0502020204030204" pitchFamily="34" charset="0"/>
              </a:rPr>
              <a:t>Application</a:t>
            </a:r>
            <a:r>
              <a:rPr lang="es-ES" sz="1600" dirty="0">
                <a:effectLst/>
                <a:latin typeface="Gill Sans" panose="020B0604020202020204" charset="0"/>
                <a:ea typeface="Calibri" panose="020F0502020204030204" pitchFamily="34" charset="0"/>
                <a:cs typeface="Calibri" panose="020F0502020204030204" pitchFamily="34" charset="0"/>
              </a:rPr>
              <a:t> Server quien administra las transacciones a través de JPA. En la siguiente sección hablaremos de cómo administrar las transacciones en Ambientes Java SE, por lo que por ahora lo dejaremos hasta aquí. Para configurar JPA para que utilice JPA, tendremos que regresar al archivo </a:t>
            </a:r>
            <a:r>
              <a:rPr lang="es-ES" sz="1600" u="sng" dirty="0">
                <a:solidFill>
                  <a:srgbClr val="0000FF"/>
                </a:solidFill>
                <a:effectLst/>
                <a:latin typeface="Gill Sans" panose="020B0604020202020204" charset="0"/>
                <a:ea typeface="Calibri" panose="020F0502020204030204" pitchFamily="34" charset="0"/>
                <a:cs typeface="Calibri" panose="020F0502020204030204" pitchFamily="34" charset="0"/>
                <a:hlinkClick r:id="rId3"/>
              </a:rPr>
              <a:t>persistence.xml</a:t>
            </a:r>
            <a:r>
              <a:rPr lang="es-ES" sz="1600" dirty="0">
                <a:effectLst/>
                <a:latin typeface="Gill Sans" panose="020B0604020202020204" charset="0"/>
                <a:ea typeface="Calibri" panose="020F0502020204030204" pitchFamily="34" charset="0"/>
                <a:cs typeface="Calibri" panose="020F0502020204030204" pitchFamily="34" charset="0"/>
              </a:rPr>
              <a:t> y ajustar la línea:</a:t>
            </a:r>
            <a:endParaRPr lang="en-US" sz="1600" dirty="0">
              <a:effectLst/>
              <a:latin typeface="Gill Sans" panose="020B060402020202020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600" dirty="0">
                <a:effectLst/>
                <a:latin typeface="Gill Sans" panose="020B0604020202020204" charset="0"/>
                <a:ea typeface="Calibri" panose="020F0502020204030204" pitchFamily="34" charset="0"/>
                <a:cs typeface="Calibri" panose="020F0502020204030204" pitchFamily="34" charset="0"/>
              </a:rPr>
              <a:t>&lt;persistence-unit name=”JPA_PU” transaction-type=”JTA”&gt;</a:t>
            </a:r>
            <a:endParaRPr lang="en-US" sz="1600" dirty="0">
              <a:effectLst/>
              <a:latin typeface="Gill Sans" panose="020B0604020202020204" charset="0"/>
              <a:ea typeface="Calibri" panose="020F0502020204030204" pitchFamily="34" charset="0"/>
              <a:cs typeface="Times New Roman" panose="02020603050405020304" pitchFamily="18" charset="0"/>
            </a:endParaRPr>
          </a:p>
        </p:txBody>
      </p:sp>
      <p:sp>
        <p:nvSpPr>
          <p:cNvPr id="3" name="Google Shape;114;p2">
            <a:extLst>
              <a:ext uri="{FF2B5EF4-FFF2-40B4-BE49-F238E27FC236}">
                <a16:creationId xmlns:a16="http://schemas.microsoft.com/office/drawing/2014/main" id="{0651DB8A-A469-1269-DAE0-B0EEAB1F94FB}"/>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rgbClr val="FFFF00"/>
                </a:solidFill>
              </a:rPr>
              <a:t>1.7 JAVA TRANSACTION API</a:t>
            </a:r>
          </a:p>
          <a:p>
            <a:pPr marL="1219835" lvl="2" indent="-333375">
              <a:lnSpc>
                <a:spcPct val="90000"/>
              </a:lnSpc>
              <a:spcBef>
                <a:spcPts val="840"/>
              </a:spcBef>
              <a:buClr>
                <a:srgbClr val="4590B8"/>
              </a:buClr>
              <a:buSzPts val="1104"/>
            </a:pPr>
            <a:r>
              <a:rPr lang="es-ES" sz="700" dirty="0">
                <a:solidFill>
                  <a:schemeClr val="lt1"/>
                </a:solidFill>
              </a:rPr>
              <a:t>1.7.1 TRANSACCIONES</a:t>
            </a:r>
          </a:p>
          <a:p>
            <a:pPr marL="1219835" lvl="2" indent="-333375">
              <a:lnSpc>
                <a:spcPct val="90000"/>
              </a:lnSpc>
              <a:spcBef>
                <a:spcPts val="840"/>
              </a:spcBef>
              <a:buClr>
                <a:srgbClr val="4590B8"/>
              </a:buClr>
              <a:buSzPts val="1104"/>
            </a:pPr>
            <a:r>
              <a:rPr lang="es-ES" sz="700" dirty="0">
                <a:solidFill>
                  <a:schemeClr val="lt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lt1"/>
                </a:solidFill>
              </a:rPr>
              <a:t>1.7.3 ENTERPRISE JAVA BEANS</a:t>
            </a:r>
          </a:p>
          <a:p>
            <a:pPr marL="1219835" lvl="2" indent="-333375">
              <a:lnSpc>
                <a:spcPct val="90000"/>
              </a:lnSpc>
              <a:spcBef>
                <a:spcPts val="840"/>
              </a:spcBef>
              <a:buClr>
                <a:srgbClr val="4590B8"/>
              </a:buClr>
              <a:buSzPts val="1104"/>
            </a:pPr>
            <a:r>
              <a:rPr lang="es-ES" sz="700" dirty="0">
                <a:solidFill>
                  <a:schemeClr val="lt1"/>
                </a:solidFill>
              </a:rPr>
              <a:t>1.7.4 ENTIDADES JPA PERSISTENTES</a:t>
            </a:r>
          </a:p>
          <a:p>
            <a:pPr marL="762635" lvl="1" indent="-333375">
              <a:lnSpc>
                <a:spcPct val="90000"/>
              </a:lnSpc>
              <a:spcBef>
                <a:spcPts val="840"/>
              </a:spcBef>
              <a:buClr>
                <a:srgbClr val="4590B8"/>
              </a:buClr>
              <a:buSzPts val="1104"/>
            </a:pPr>
            <a:r>
              <a:rPr lang="es-ES" sz="700" dirty="0">
                <a:solidFill>
                  <a:schemeClr val="lt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pic>
        <p:nvPicPr>
          <p:cNvPr id="5" name="Imagen 4" descr="Understanding Java Transaction API (JTA) Management Tutorial">
            <a:extLst>
              <a:ext uri="{FF2B5EF4-FFF2-40B4-BE49-F238E27FC236}">
                <a16:creationId xmlns:a16="http://schemas.microsoft.com/office/drawing/2014/main" id="{3EE3F7DF-358B-06E2-8041-0A362994DAC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0266" y="2418112"/>
            <a:ext cx="2686050" cy="3257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04869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1.7.1 TRANSACCIONES</a:t>
            </a:r>
            <a:endParaRPr lang="es-MX" dirty="0"/>
          </a:p>
        </p:txBody>
      </p:sp>
      <p:sp>
        <p:nvSpPr>
          <p:cNvPr id="161" name="Google Shape;161;p6"/>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6</a:t>
            </a:r>
            <a:endParaRPr/>
          </a:p>
        </p:txBody>
      </p:sp>
      <p:sp>
        <p:nvSpPr>
          <p:cNvPr id="162" name="Google Shape;162;p6"/>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65" name="Google Shape;165;p6"/>
          <p:cNvSpPr txBox="1"/>
          <p:nvPr/>
        </p:nvSpPr>
        <p:spPr>
          <a:xfrm>
            <a:off x="11733008" y="6457890"/>
            <a:ext cx="45906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12</a:t>
            </a:r>
          </a:p>
        </p:txBody>
      </p:sp>
      <p:sp>
        <p:nvSpPr>
          <p:cNvPr id="4" name="CuadroTexto 3">
            <a:extLst>
              <a:ext uri="{FF2B5EF4-FFF2-40B4-BE49-F238E27FC236}">
                <a16:creationId xmlns:a16="http://schemas.microsoft.com/office/drawing/2014/main" id="{57788408-7624-AAB0-54C8-E7DA0DF18F9E}"/>
              </a:ext>
            </a:extLst>
          </p:cNvPr>
          <p:cNvSpPr txBox="1"/>
          <p:nvPr/>
        </p:nvSpPr>
        <p:spPr>
          <a:xfrm>
            <a:off x="465826" y="2009795"/>
            <a:ext cx="8583283" cy="2772554"/>
          </a:xfrm>
          <a:prstGeom prst="rect">
            <a:avLst/>
          </a:prstGeom>
          <a:noFill/>
        </p:spPr>
        <p:txBody>
          <a:bodyPr wrap="square">
            <a:spAutoFit/>
          </a:bodyPr>
          <a:lstStyle/>
          <a:p>
            <a:pPr algn="just">
              <a:lnSpc>
                <a:spcPct val="115000"/>
              </a:lnSpc>
              <a:spcAft>
                <a:spcPts val="1000"/>
              </a:spcAft>
            </a:pPr>
            <a:r>
              <a:rPr lang="es-EC" sz="1800" dirty="0">
                <a:effectLst/>
                <a:latin typeface="Gill Sans" panose="020B0604020202020204" charset="0"/>
                <a:ea typeface="Calibri" panose="020F0502020204030204" pitchFamily="34" charset="0"/>
                <a:cs typeface="Times New Roman" panose="02020603050405020304" pitchFamily="18" charset="0"/>
              </a:rPr>
              <a:t>Una transacción es un conjunto de operaciones sobre una base de datos que se deben ejecutar como una unidad.</a:t>
            </a:r>
            <a:endParaRPr lang="en-US" sz="1800" dirty="0">
              <a:effectLst/>
              <a:latin typeface="Gill Sans" panose="020B0604020202020204" charset="0"/>
              <a:ea typeface="Calibri" panose="020F0502020204030204" pitchFamily="34" charset="0"/>
              <a:cs typeface="Times New Roman" panose="02020603050405020304" pitchFamily="18" charset="0"/>
            </a:endParaRPr>
          </a:p>
          <a:p>
            <a:pPr algn="just">
              <a:lnSpc>
                <a:spcPct val="115000"/>
              </a:lnSpc>
              <a:spcAft>
                <a:spcPts val="1000"/>
              </a:spcAft>
            </a:pPr>
            <a:r>
              <a:rPr lang="es-EC" sz="1800" dirty="0">
                <a:effectLst/>
                <a:latin typeface="Gill Sans" panose="020B0604020202020204" charset="0"/>
                <a:ea typeface="Calibri" panose="020F0502020204030204" pitchFamily="34" charset="0"/>
                <a:cs typeface="Times New Roman" panose="02020603050405020304" pitchFamily="18" charset="0"/>
              </a:rPr>
              <a:t>Hay ocasiones en las que es necesario que varias operaciones sobre la base de datos se realicen en bloque, es decir, que se ejecuten o todas o ninguna, pero no que se realicen unas sí y otras no.</a:t>
            </a:r>
            <a:endParaRPr lang="en-US" sz="1800" dirty="0">
              <a:effectLst/>
              <a:latin typeface="Gill Sans" panose="020B0604020202020204" charset="0"/>
              <a:ea typeface="Calibri" panose="020F0502020204030204" pitchFamily="34" charset="0"/>
              <a:cs typeface="Times New Roman" panose="02020603050405020304" pitchFamily="18" charset="0"/>
            </a:endParaRPr>
          </a:p>
          <a:p>
            <a:r>
              <a:rPr lang="es-EC" sz="1800" dirty="0">
                <a:effectLst/>
                <a:latin typeface="Gill Sans" panose="020B0604020202020204" charset="0"/>
                <a:ea typeface="Calibri" panose="020F0502020204030204" pitchFamily="34" charset="0"/>
                <a:cs typeface="Times New Roman" panose="02020603050405020304" pitchFamily="18" charset="0"/>
              </a:rPr>
              <a:t>Si se ejecutan parcialmente hasta que una da error, el estado de la base de datos puede quedar inconsistente. En este caso necesitaríamos un mecanismo para devolverla a su estado anterior, pudiendo deshacer todas las operaciones realizadas.</a:t>
            </a:r>
            <a:endParaRPr lang="en-US" sz="1600" dirty="0">
              <a:effectLst/>
              <a:latin typeface="Gill Sans" panose="020B0604020202020204" charset="0"/>
              <a:ea typeface="Calibri" panose="020F0502020204030204" pitchFamily="34" charset="0"/>
              <a:cs typeface="Times New Roman" panose="02020603050405020304" pitchFamily="18" charset="0"/>
            </a:endParaRPr>
          </a:p>
        </p:txBody>
      </p:sp>
      <p:pic>
        <p:nvPicPr>
          <p:cNvPr id="2" name="Imagen 1">
            <a:extLst>
              <a:ext uri="{FF2B5EF4-FFF2-40B4-BE49-F238E27FC236}">
                <a16:creationId xmlns:a16="http://schemas.microsoft.com/office/drawing/2014/main" id="{69C2CACE-64E4-605E-9C82-7376D9B3B0EA}"/>
              </a:ext>
            </a:extLst>
          </p:cNvPr>
          <p:cNvPicPr>
            <a:picLocks noChangeAspect="1"/>
          </p:cNvPicPr>
          <p:nvPr/>
        </p:nvPicPr>
        <p:blipFill>
          <a:blip r:embed="rId3"/>
          <a:stretch>
            <a:fillRect/>
          </a:stretch>
        </p:blipFill>
        <p:spPr>
          <a:xfrm>
            <a:off x="2269219" y="5076188"/>
            <a:ext cx="6285196" cy="14540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Google Shape;114;p2">
            <a:extLst>
              <a:ext uri="{FF2B5EF4-FFF2-40B4-BE49-F238E27FC236}">
                <a16:creationId xmlns:a16="http://schemas.microsoft.com/office/drawing/2014/main" id="{3633F38B-6B2F-3D39-E46C-F5DA506A1F70}"/>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rgbClr val="FFFF00"/>
                </a:solidFill>
              </a:rPr>
              <a:t>1.7.1 TRANSACCIONES</a:t>
            </a:r>
          </a:p>
          <a:p>
            <a:pPr marL="1219835" lvl="2" indent="-333375">
              <a:lnSpc>
                <a:spcPct val="90000"/>
              </a:lnSpc>
              <a:spcBef>
                <a:spcPts val="840"/>
              </a:spcBef>
              <a:buClr>
                <a:srgbClr val="4590B8"/>
              </a:buClr>
              <a:buSzPts val="1104"/>
            </a:pPr>
            <a:r>
              <a:rPr lang="es-ES" sz="700" dirty="0">
                <a:solidFill>
                  <a:schemeClr val="lt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lt1"/>
                </a:solidFill>
              </a:rPr>
              <a:t>1.7.3 ENTERPRISE JAVA BEANS</a:t>
            </a:r>
          </a:p>
          <a:p>
            <a:pPr marL="1219835" lvl="2" indent="-333375">
              <a:lnSpc>
                <a:spcPct val="90000"/>
              </a:lnSpc>
              <a:spcBef>
                <a:spcPts val="840"/>
              </a:spcBef>
              <a:buClr>
                <a:srgbClr val="4590B8"/>
              </a:buClr>
              <a:buSzPts val="1104"/>
            </a:pPr>
            <a:r>
              <a:rPr lang="es-ES" sz="700" dirty="0">
                <a:solidFill>
                  <a:schemeClr val="lt1"/>
                </a:solidFill>
              </a:rPr>
              <a:t>1.7.4 ENTIDADES JPA PERSISTENTES</a:t>
            </a:r>
          </a:p>
          <a:p>
            <a:pPr marL="762635" lvl="1" indent="-333375">
              <a:lnSpc>
                <a:spcPct val="90000"/>
              </a:lnSpc>
              <a:spcBef>
                <a:spcPts val="840"/>
              </a:spcBef>
              <a:buClr>
                <a:srgbClr val="4590B8"/>
              </a:buClr>
              <a:buSzPts val="1104"/>
            </a:pPr>
            <a:r>
              <a:rPr lang="es-ES" sz="700" dirty="0">
                <a:solidFill>
                  <a:schemeClr val="lt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extLst>
      <p:ext uri="{BB962C8B-B14F-4D97-AF65-F5344CB8AC3E}">
        <p14:creationId xmlns:p14="http://schemas.microsoft.com/office/powerpoint/2010/main" val="2863371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1.7.1 TRANSACCIONES</a:t>
            </a:r>
            <a:endParaRPr lang="es-MX" dirty="0"/>
          </a:p>
        </p:txBody>
      </p:sp>
      <p:sp>
        <p:nvSpPr>
          <p:cNvPr id="161" name="Google Shape;161;p6"/>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6</a:t>
            </a:r>
            <a:endParaRPr/>
          </a:p>
        </p:txBody>
      </p:sp>
      <p:sp>
        <p:nvSpPr>
          <p:cNvPr id="162" name="Google Shape;162;p6"/>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65" name="Google Shape;165;p6"/>
          <p:cNvSpPr txBox="1"/>
          <p:nvPr/>
        </p:nvSpPr>
        <p:spPr>
          <a:xfrm>
            <a:off x="11733008" y="6457890"/>
            <a:ext cx="45906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13</a:t>
            </a:r>
          </a:p>
        </p:txBody>
      </p:sp>
      <p:sp>
        <p:nvSpPr>
          <p:cNvPr id="3" name="Google Shape;114;p2">
            <a:extLst>
              <a:ext uri="{FF2B5EF4-FFF2-40B4-BE49-F238E27FC236}">
                <a16:creationId xmlns:a16="http://schemas.microsoft.com/office/drawing/2014/main" id="{0651DB8A-A469-1269-DAE0-B0EEAB1F94FB}"/>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rgbClr val="FFFF00"/>
                </a:solidFill>
              </a:rPr>
              <a:t>1.7.1 TRANSACCIONES</a:t>
            </a:r>
          </a:p>
          <a:p>
            <a:pPr marL="1219835" lvl="2" indent="-333375">
              <a:lnSpc>
                <a:spcPct val="90000"/>
              </a:lnSpc>
              <a:spcBef>
                <a:spcPts val="840"/>
              </a:spcBef>
              <a:buClr>
                <a:srgbClr val="4590B8"/>
              </a:buClr>
              <a:buSzPts val="1104"/>
            </a:pPr>
            <a:r>
              <a:rPr lang="es-ES" sz="700" dirty="0">
                <a:solidFill>
                  <a:schemeClr val="lt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lt1"/>
                </a:solidFill>
              </a:rPr>
              <a:t>1.7.3 ENTERPRISE JAVA BEANS</a:t>
            </a:r>
          </a:p>
          <a:p>
            <a:pPr marL="1219835" lvl="2" indent="-333375">
              <a:lnSpc>
                <a:spcPct val="90000"/>
              </a:lnSpc>
              <a:spcBef>
                <a:spcPts val="840"/>
              </a:spcBef>
              <a:buClr>
                <a:srgbClr val="4590B8"/>
              </a:buClr>
              <a:buSzPts val="1104"/>
            </a:pPr>
            <a:r>
              <a:rPr lang="es-ES" sz="700" dirty="0">
                <a:solidFill>
                  <a:schemeClr val="lt1"/>
                </a:solidFill>
              </a:rPr>
              <a:t>1.7.4 ENTIDADES JPA PERSISTENTES</a:t>
            </a:r>
          </a:p>
          <a:p>
            <a:pPr marL="762635" lvl="1" indent="-333375">
              <a:lnSpc>
                <a:spcPct val="90000"/>
              </a:lnSpc>
              <a:spcBef>
                <a:spcPts val="840"/>
              </a:spcBef>
              <a:buClr>
                <a:srgbClr val="4590B8"/>
              </a:buClr>
              <a:buSzPts val="1104"/>
            </a:pPr>
            <a:r>
              <a:rPr lang="es-ES" sz="700" dirty="0">
                <a:solidFill>
                  <a:schemeClr val="lt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pic>
        <p:nvPicPr>
          <p:cNvPr id="6" name="Imagen 5">
            <a:extLst>
              <a:ext uri="{FF2B5EF4-FFF2-40B4-BE49-F238E27FC236}">
                <a16:creationId xmlns:a16="http://schemas.microsoft.com/office/drawing/2014/main" id="{24F83524-8B83-8DA7-73B9-0B21EF030B05}"/>
              </a:ext>
            </a:extLst>
          </p:cNvPr>
          <p:cNvPicPr>
            <a:picLocks noChangeAspect="1"/>
          </p:cNvPicPr>
          <p:nvPr/>
        </p:nvPicPr>
        <p:blipFill>
          <a:blip r:embed="rId3"/>
          <a:stretch>
            <a:fillRect/>
          </a:stretch>
        </p:blipFill>
        <p:spPr>
          <a:xfrm>
            <a:off x="1578322" y="2255375"/>
            <a:ext cx="6273655" cy="3737732"/>
          </a:xfrm>
          <a:prstGeom prst="rect">
            <a:avLst/>
          </a:prstGeom>
        </p:spPr>
      </p:pic>
    </p:spTree>
    <p:extLst>
      <p:ext uri="{BB962C8B-B14F-4D97-AF65-F5344CB8AC3E}">
        <p14:creationId xmlns:p14="http://schemas.microsoft.com/office/powerpoint/2010/main" val="317536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581192" y="702156"/>
            <a:ext cx="8536141" cy="1013800"/>
          </a:xfrm>
          <a:prstGeom prst="rect">
            <a:avLst/>
          </a:prstGeom>
          <a:noFill/>
          <a:ln>
            <a:noFill/>
          </a:ln>
        </p:spPr>
        <p:txBody>
          <a:bodyPr spcFirstLastPara="1" wrap="square" lIns="91425" tIns="45700" rIns="91425" bIns="45700" anchor="b" anchorCtr="0">
            <a:normAutofit/>
          </a:bodyPr>
          <a:lstStyle/>
          <a:p>
            <a:pPr>
              <a:buSzPts val="2800"/>
            </a:pPr>
            <a:r>
              <a:rPr lang="es-ES" dirty="0"/>
              <a:t>1.7.2 OAP (PROGRAMACIÓN ORIENTADA A ASPECTOS)</a:t>
            </a:r>
            <a:endParaRPr lang="es-MX" dirty="0"/>
          </a:p>
        </p:txBody>
      </p:sp>
      <p:sp>
        <p:nvSpPr>
          <p:cNvPr id="161" name="Google Shape;161;p6"/>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6</a:t>
            </a:r>
            <a:endParaRPr/>
          </a:p>
        </p:txBody>
      </p:sp>
      <p:sp>
        <p:nvSpPr>
          <p:cNvPr id="162" name="Google Shape;162;p6"/>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65" name="Google Shape;165;p6"/>
          <p:cNvSpPr txBox="1"/>
          <p:nvPr/>
        </p:nvSpPr>
        <p:spPr>
          <a:xfrm>
            <a:off x="11733008" y="6457890"/>
            <a:ext cx="45906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14</a:t>
            </a:r>
          </a:p>
        </p:txBody>
      </p:sp>
      <p:sp>
        <p:nvSpPr>
          <p:cNvPr id="2" name="CuadroTexto 1">
            <a:extLst>
              <a:ext uri="{FF2B5EF4-FFF2-40B4-BE49-F238E27FC236}">
                <a16:creationId xmlns:a16="http://schemas.microsoft.com/office/drawing/2014/main" id="{875D1E43-B61A-E3FD-64F1-A7AF27E52327}"/>
              </a:ext>
            </a:extLst>
          </p:cNvPr>
          <p:cNvSpPr txBox="1"/>
          <p:nvPr/>
        </p:nvSpPr>
        <p:spPr>
          <a:xfrm>
            <a:off x="457199" y="2418112"/>
            <a:ext cx="8583283" cy="3387338"/>
          </a:xfrm>
          <a:prstGeom prst="rect">
            <a:avLst/>
          </a:prstGeom>
          <a:noFill/>
        </p:spPr>
        <p:txBody>
          <a:bodyPr wrap="square">
            <a:spAutoFit/>
          </a:bodyPr>
          <a:lstStyle/>
          <a:p>
            <a:pPr algn="just">
              <a:lnSpc>
                <a:spcPct val="115000"/>
              </a:lnSpc>
              <a:spcAft>
                <a:spcPts val="1000"/>
              </a:spcAft>
            </a:pPr>
            <a:r>
              <a:rPr lang="es-ES" sz="1800" dirty="0">
                <a:effectLst/>
                <a:latin typeface="Gill Sans" panose="020B0604020202020204" charset="0"/>
                <a:ea typeface="Calibri" panose="020F0502020204030204" pitchFamily="34" charset="0"/>
                <a:cs typeface="Calibri" panose="020F0502020204030204" pitchFamily="34" charset="0"/>
              </a:rPr>
              <a:t>La programación define varios términos:</a:t>
            </a:r>
            <a:endParaRPr lang="en-US" sz="1800" dirty="0">
              <a:effectLst/>
              <a:latin typeface="Gill Sans" panose="020B060402020202020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s-ES" sz="1800" i="1" dirty="0" err="1">
                <a:effectLst/>
                <a:latin typeface="Gill Sans" panose="020B0604020202020204" charset="0"/>
                <a:ea typeface="Calibri" panose="020F0502020204030204" pitchFamily="34" charset="0"/>
                <a:cs typeface="Times New Roman" panose="02020603050405020304" pitchFamily="18" charset="0"/>
              </a:rPr>
              <a:t>Aspect</a:t>
            </a:r>
            <a:r>
              <a:rPr lang="es-ES" sz="1800" dirty="0">
                <a:effectLst/>
                <a:latin typeface="Gill Sans" panose="020B0604020202020204" charset="0"/>
                <a:ea typeface="Calibri" panose="020F0502020204030204" pitchFamily="34" charset="0"/>
                <a:cs typeface="Calibri" panose="020F0502020204030204" pitchFamily="34" charset="0"/>
              </a:rPr>
              <a:t>: es una funcionalidad genérica aplicable a múltiples objetos. Cada aspecto trata una sola funcionalidad.</a:t>
            </a:r>
            <a:endParaRPr lang="en-US" sz="1800" dirty="0">
              <a:effectLst/>
              <a:latin typeface="Gill Sans" panose="020B060402020202020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s-ES" sz="1800" i="1" dirty="0" err="1">
                <a:effectLst/>
                <a:latin typeface="Gill Sans" panose="020B0604020202020204" charset="0"/>
                <a:ea typeface="Calibri" panose="020F0502020204030204" pitchFamily="34" charset="0"/>
                <a:cs typeface="Times New Roman" panose="02020603050405020304" pitchFamily="18" charset="0"/>
              </a:rPr>
              <a:t>Join</a:t>
            </a:r>
            <a:r>
              <a:rPr lang="es-ES" sz="1800" i="1" dirty="0">
                <a:effectLst/>
                <a:latin typeface="Gill Sans" panose="020B0604020202020204" charset="0"/>
                <a:ea typeface="Calibri" panose="020F0502020204030204" pitchFamily="34" charset="0"/>
                <a:cs typeface="Times New Roman" panose="02020603050405020304" pitchFamily="18" charset="0"/>
              </a:rPr>
              <a:t> </a:t>
            </a:r>
            <a:r>
              <a:rPr lang="es-ES" sz="1800" i="1" dirty="0" err="1">
                <a:effectLst/>
                <a:latin typeface="Gill Sans" panose="020B0604020202020204" charset="0"/>
                <a:ea typeface="Calibri" panose="020F0502020204030204" pitchFamily="34" charset="0"/>
                <a:cs typeface="Times New Roman" panose="02020603050405020304" pitchFamily="18" charset="0"/>
              </a:rPr>
              <a:t>point</a:t>
            </a:r>
            <a:r>
              <a:rPr lang="es-ES" sz="1800" dirty="0">
                <a:effectLst/>
                <a:latin typeface="Gill Sans" panose="020B0604020202020204" charset="0"/>
                <a:ea typeface="Calibri" panose="020F0502020204030204" pitchFamily="34" charset="0"/>
                <a:cs typeface="Calibri" panose="020F0502020204030204" pitchFamily="34" charset="0"/>
              </a:rPr>
              <a:t>: es el punto de ejecución donde se puede aplicar un aspecto como la llamada a un método, su retorno o el acceso a una propiedad.</a:t>
            </a:r>
            <a:endParaRPr lang="en-US" sz="1800" dirty="0">
              <a:effectLst/>
              <a:latin typeface="Gill Sans" panose="020B060402020202020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s-ES" sz="1800" i="1" dirty="0" err="1">
                <a:effectLst/>
                <a:latin typeface="Gill Sans" panose="020B0604020202020204" charset="0"/>
                <a:ea typeface="Calibri" panose="020F0502020204030204" pitchFamily="34" charset="0"/>
                <a:cs typeface="Times New Roman" panose="02020603050405020304" pitchFamily="18" charset="0"/>
              </a:rPr>
              <a:t>Advice</a:t>
            </a:r>
            <a:r>
              <a:rPr lang="es-ES" sz="1800" dirty="0">
                <a:effectLst/>
                <a:latin typeface="Gill Sans" panose="020B0604020202020204" charset="0"/>
                <a:ea typeface="Calibri" panose="020F0502020204030204" pitchFamily="34" charset="0"/>
                <a:cs typeface="Calibri" panose="020F0502020204030204" pitchFamily="34" charset="0"/>
              </a:rPr>
              <a:t>: es la acción que se realiza en un </a:t>
            </a:r>
            <a:r>
              <a:rPr lang="es-ES" sz="1800" i="1" dirty="0" err="1">
                <a:effectLst/>
                <a:latin typeface="Gill Sans" panose="020B0604020202020204" charset="0"/>
                <a:ea typeface="Calibri" panose="020F0502020204030204" pitchFamily="34" charset="0"/>
                <a:cs typeface="Calibri" panose="020F0502020204030204" pitchFamily="34" charset="0"/>
              </a:rPr>
              <a:t>pointcut</a:t>
            </a:r>
            <a:r>
              <a:rPr lang="es-ES" sz="1800" dirty="0">
                <a:effectLst/>
                <a:latin typeface="Gill Sans" panose="020B0604020202020204" charset="0"/>
                <a:ea typeface="Calibri" panose="020F0502020204030204" pitchFamily="34" charset="0"/>
                <a:cs typeface="Calibri" panose="020F0502020204030204" pitchFamily="34" charset="0"/>
              </a:rPr>
              <a:t>.</a:t>
            </a:r>
            <a:endParaRPr lang="en-US" sz="1800" dirty="0">
              <a:effectLst/>
              <a:latin typeface="Gill Sans" panose="020B060402020202020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s-ES" sz="1800" i="1" dirty="0" err="1">
                <a:effectLst/>
                <a:latin typeface="Gill Sans" panose="020B0604020202020204" charset="0"/>
                <a:ea typeface="Calibri" panose="020F0502020204030204" pitchFamily="34" charset="0"/>
                <a:cs typeface="Times New Roman" panose="02020603050405020304" pitchFamily="18" charset="0"/>
              </a:rPr>
              <a:t>Pointcut</a:t>
            </a:r>
            <a:r>
              <a:rPr lang="es-ES" sz="1800" dirty="0">
                <a:effectLst/>
                <a:latin typeface="Gill Sans" panose="020B0604020202020204" charset="0"/>
                <a:ea typeface="Calibri" panose="020F0502020204030204" pitchFamily="34" charset="0"/>
                <a:cs typeface="Calibri" panose="020F0502020204030204" pitchFamily="34" charset="0"/>
              </a:rPr>
              <a:t>: es una expresión que busca </a:t>
            </a:r>
            <a:r>
              <a:rPr lang="es-ES" sz="1800" i="1" dirty="0" err="1">
                <a:effectLst/>
                <a:latin typeface="Gill Sans" panose="020B0604020202020204" charset="0"/>
                <a:ea typeface="Calibri" panose="020F0502020204030204" pitchFamily="34" charset="0"/>
                <a:cs typeface="Calibri" panose="020F0502020204030204" pitchFamily="34" charset="0"/>
              </a:rPr>
              <a:t>joint</a:t>
            </a:r>
            <a:r>
              <a:rPr lang="es-ES" sz="1800" i="1" dirty="0">
                <a:effectLst/>
                <a:latin typeface="Gill Sans" panose="020B0604020202020204" charset="0"/>
                <a:ea typeface="Calibri" panose="020F0502020204030204" pitchFamily="34" charset="0"/>
                <a:cs typeface="Calibri" panose="020F0502020204030204" pitchFamily="34" charset="0"/>
              </a:rPr>
              <a:t> </a:t>
            </a:r>
            <a:r>
              <a:rPr lang="es-ES" sz="1800" i="1" dirty="0" err="1">
                <a:effectLst/>
                <a:latin typeface="Gill Sans" panose="020B0604020202020204" charset="0"/>
                <a:ea typeface="Calibri" panose="020F0502020204030204" pitchFamily="34" charset="0"/>
                <a:cs typeface="Calibri" panose="020F0502020204030204" pitchFamily="34" charset="0"/>
              </a:rPr>
              <a:t>points</a:t>
            </a:r>
            <a:r>
              <a:rPr lang="es-ES" sz="1800" dirty="0">
                <a:effectLst/>
                <a:latin typeface="Gill Sans" panose="020B0604020202020204" charset="0"/>
                <a:ea typeface="Calibri" panose="020F0502020204030204" pitchFamily="34" charset="0"/>
                <a:cs typeface="Calibri" panose="020F0502020204030204" pitchFamily="34" charset="0"/>
              </a:rPr>
              <a:t>, tiene un </a:t>
            </a:r>
            <a:r>
              <a:rPr lang="es-ES" sz="1800" i="1" dirty="0" err="1">
                <a:effectLst/>
                <a:latin typeface="Gill Sans" panose="020B0604020202020204" charset="0"/>
                <a:ea typeface="Calibri" panose="020F0502020204030204" pitchFamily="34" charset="0"/>
                <a:cs typeface="Calibri" panose="020F0502020204030204" pitchFamily="34" charset="0"/>
              </a:rPr>
              <a:t>advice</a:t>
            </a:r>
            <a:r>
              <a:rPr lang="es-ES" sz="1800" dirty="0">
                <a:effectLst/>
                <a:latin typeface="Gill Sans" panose="020B0604020202020204" charset="0"/>
                <a:ea typeface="Calibri" panose="020F0502020204030204" pitchFamily="34" charset="0"/>
                <a:cs typeface="Calibri" panose="020F0502020204030204" pitchFamily="34" charset="0"/>
              </a:rPr>
              <a:t> asociado que se ejecuta en todos los </a:t>
            </a:r>
            <a:r>
              <a:rPr lang="es-ES" sz="1800" i="1" dirty="0" err="1">
                <a:effectLst/>
                <a:latin typeface="Gill Sans" panose="020B0604020202020204" charset="0"/>
                <a:ea typeface="Calibri" panose="020F0502020204030204" pitchFamily="34" charset="0"/>
                <a:cs typeface="Calibri" panose="020F0502020204030204" pitchFamily="34" charset="0"/>
              </a:rPr>
              <a:t>joint</a:t>
            </a:r>
            <a:r>
              <a:rPr lang="es-ES" sz="1800" i="1" dirty="0">
                <a:effectLst/>
                <a:latin typeface="Gill Sans" panose="020B0604020202020204" charset="0"/>
                <a:ea typeface="Calibri" panose="020F0502020204030204" pitchFamily="34" charset="0"/>
                <a:cs typeface="Calibri" panose="020F0502020204030204" pitchFamily="34" charset="0"/>
              </a:rPr>
              <a:t> </a:t>
            </a:r>
            <a:r>
              <a:rPr lang="es-ES" sz="1800" i="1" dirty="0" err="1">
                <a:effectLst/>
                <a:latin typeface="Gill Sans" panose="020B0604020202020204" charset="0"/>
                <a:ea typeface="Calibri" panose="020F0502020204030204" pitchFamily="34" charset="0"/>
                <a:cs typeface="Calibri" panose="020F0502020204030204" pitchFamily="34" charset="0"/>
              </a:rPr>
              <a:t>points</a:t>
            </a:r>
            <a:r>
              <a:rPr lang="es-ES" sz="1800" dirty="0">
                <a:effectLst/>
                <a:latin typeface="Gill Sans" panose="020B0604020202020204" charset="0"/>
                <a:ea typeface="Calibri" panose="020F0502020204030204" pitchFamily="34" charset="0"/>
                <a:cs typeface="Calibri" panose="020F0502020204030204" pitchFamily="34" charset="0"/>
              </a:rPr>
              <a:t> que concuerdan con la expresión.</a:t>
            </a:r>
            <a:endParaRPr lang="en-US" sz="1800" dirty="0">
              <a:effectLst/>
              <a:latin typeface="Gill Sans" panose="020B060402020202020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s-ES" sz="1800" i="1" dirty="0" err="1">
                <a:effectLst/>
                <a:latin typeface="Gill Sans" panose="020B0604020202020204" charset="0"/>
                <a:ea typeface="Calibri" panose="020F0502020204030204" pitchFamily="34" charset="0"/>
                <a:cs typeface="Times New Roman" panose="02020603050405020304" pitchFamily="18" charset="0"/>
              </a:rPr>
              <a:t>weaving</a:t>
            </a:r>
            <a:r>
              <a:rPr lang="es-ES" sz="1800" dirty="0">
                <a:effectLst/>
                <a:latin typeface="Gill Sans" panose="020B0604020202020204" charset="0"/>
                <a:ea typeface="Calibri" panose="020F0502020204030204" pitchFamily="34" charset="0"/>
                <a:cs typeface="Calibri" panose="020F0502020204030204" pitchFamily="34" charset="0"/>
              </a:rPr>
              <a:t>: proceso que aplica los aspectos a las clases, puede ser en tiempo de compilación o en tiempo de ejecución.</a:t>
            </a:r>
            <a:endParaRPr lang="en-US" sz="1800" dirty="0">
              <a:effectLst/>
              <a:latin typeface="Gill Sans" panose="020B0604020202020204" charset="0"/>
              <a:ea typeface="Calibri" panose="020F0502020204030204" pitchFamily="34" charset="0"/>
              <a:cs typeface="Times New Roman" panose="02020603050405020304" pitchFamily="18" charset="0"/>
            </a:endParaRPr>
          </a:p>
        </p:txBody>
      </p:sp>
      <p:sp>
        <p:nvSpPr>
          <p:cNvPr id="4" name="Google Shape;114;p2">
            <a:extLst>
              <a:ext uri="{FF2B5EF4-FFF2-40B4-BE49-F238E27FC236}">
                <a16:creationId xmlns:a16="http://schemas.microsoft.com/office/drawing/2014/main" id="{1390C643-7A53-BB5A-EC03-BA4B40F445B4}"/>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rgbClr val="FFFF00"/>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lt1"/>
                </a:solidFill>
              </a:rPr>
              <a:t>1.7.3 ENTERPRISE JAVA BEANS</a:t>
            </a:r>
          </a:p>
          <a:p>
            <a:pPr marL="1219835" lvl="2" indent="-333375">
              <a:lnSpc>
                <a:spcPct val="90000"/>
              </a:lnSpc>
              <a:spcBef>
                <a:spcPts val="840"/>
              </a:spcBef>
              <a:buClr>
                <a:srgbClr val="4590B8"/>
              </a:buClr>
              <a:buSzPts val="1104"/>
            </a:pPr>
            <a:r>
              <a:rPr lang="es-ES" sz="700" dirty="0">
                <a:solidFill>
                  <a:schemeClr val="lt1"/>
                </a:solidFill>
              </a:rPr>
              <a:t>1.7.4 ENTIDADES JPA PERSISTENTES</a:t>
            </a:r>
          </a:p>
          <a:p>
            <a:pPr marL="762635" lvl="1" indent="-333375">
              <a:lnSpc>
                <a:spcPct val="90000"/>
              </a:lnSpc>
              <a:spcBef>
                <a:spcPts val="840"/>
              </a:spcBef>
              <a:buClr>
                <a:srgbClr val="4590B8"/>
              </a:buClr>
              <a:buSzPts val="1104"/>
            </a:pPr>
            <a:r>
              <a:rPr lang="es-ES" sz="700" dirty="0">
                <a:solidFill>
                  <a:schemeClr val="lt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extLst>
      <p:ext uri="{BB962C8B-B14F-4D97-AF65-F5344CB8AC3E}">
        <p14:creationId xmlns:p14="http://schemas.microsoft.com/office/powerpoint/2010/main" val="3482194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581192" y="702156"/>
            <a:ext cx="8536141" cy="1013800"/>
          </a:xfrm>
          <a:prstGeom prst="rect">
            <a:avLst/>
          </a:prstGeom>
          <a:noFill/>
          <a:ln>
            <a:noFill/>
          </a:ln>
        </p:spPr>
        <p:txBody>
          <a:bodyPr spcFirstLastPara="1" wrap="square" lIns="91425" tIns="45700" rIns="91425" bIns="45700" anchor="b" anchorCtr="0">
            <a:normAutofit/>
          </a:bodyPr>
          <a:lstStyle/>
          <a:p>
            <a:pPr>
              <a:buSzPts val="2800"/>
            </a:pPr>
            <a:r>
              <a:rPr lang="es-ES" dirty="0"/>
              <a:t>1.7.2 OAP (PROGRAMACIÓN ORIENTADA A ASPECTOS)</a:t>
            </a:r>
            <a:endParaRPr lang="es-MX" dirty="0"/>
          </a:p>
        </p:txBody>
      </p:sp>
      <p:sp>
        <p:nvSpPr>
          <p:cNvPr id="161" name="Google Shape;161;p6"/>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6</a:t>
            </a:r>
            <a:endParaRPr/>
          </a:p>
        </p:txBody>
      </p:sp>
      <p:sp>
        <p:nvSpPr>
          <p:cNvPr id="162" name="Google Shape;162;p6"/>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65" name="Google Shape;165;p6"/>
          <p:cNvSpPr txBox="1"/>
          <p:nvPr/>
        </p:nvSpPr>
        <p:spPr>
          <a:xfrm>
            <a:off x="11733008" y="6457890"/>
            <a:ext cx="45906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14</a:t>
            </a:r>
          </a:p>
        </p:txBody>
      </p:sp>
      <p:sp>
        <p:nvSpPr>
          <p:cNvPr id="2" name="CuadroTexto 1">
            <a:extLst>
              <a:ext uri="{FF2B5EF4-FFF2-40B4-BE49-F238E27FC236}">
                <a16:creationId xmlns:a16="http://schemas.microsoft.com/office/drawing/2014/main" id="{875D1E43-B61A-E3FD-64F1-A7AF27E52327}"/>
              </a:ext>
            </a:extLst>
          </p:cNvPr>
          <p:cNvSpPr txBox="1"/>
          <p:nvPr/>
        </p:nvSpPr>
        <p:spPr>
          <a:xfrm>
            <a:off x="581192" y="2179606"/>
            <a:ext cx="3536831" cy="4214744"/>
          </a:xfrm>
          <a:prstGeom prst="rect">
            <a:avLst/>
          </a:prstGeom>
          <a:noFill/>
        </p:spPr>
        <p:txBody>
          <a:bodyPr wrap="square">
            <a:spAutoFit/>
          </a:bodyPr>
          <a:lstStyle/>
          <a:p>
            <a:pPr algn="just">
              <a:lnSpc>
                <a:spcPct val="115000"/>
              </a:lnSpc>
              <a:spcAft>
                <a:spcPts val="1000"/>
              </a:spcAft>
            </a:pPr>
            <a:r>
              <a:rPr lang="es-ES" sz="1800" dirty="0">
                <a:effectLst/>
                <a:latin typeface="Gill Sans" panose="020B0604020202020204" charset="0"/>
                <a:ea typeface="Calibri" panose="020F0502020204030204" pitchFamily="34" charset="0"/>
                <a:cs typeface="Calibri" panose="020F0502020204030204" pitchFamily="34" charset="0"/>
              </a:rPr>
              <a:t>Esta es una clase normal con un método en la que a modo de ejemplo en la llamada al método se le apliquen dos aspectos, uno para añadir una traza cuando se llame al método y su valor de retorno y otro aspecto para medir cuando tiempo tarda en ejecutarse. La clase </a:t>
            </a:r>
            <a:r>
              <a:rPr lang="es-ES" sz="1800" i="1" dirty="0" err="1">
                <a:effectLst/>
                <a:latin typeface="Gill Sans" panose="020B0604020202020204" charset="0"/>
                <a:ea typeface="Calibri" panose="020F0502020204030204" pitchFamily="34" charset="0"/>
                <a:cs typeface="Calibri" panose="020F0502020204030204" pitchFamily="34" charset="0"/>
              </a:rPr>
              <a:t>Foo</a:t>
            </a:r>
            <a:r>
              <a:rPr lang="es-ES" sz="1800" dirty="0">
                <a:effectLst/>
                <a:latin typeface="Gill Sans" panose="020B0604020202020204" charset="0"/>
                <a:ea typeface="Calibri" panose="020F0502020204030204" pitchFamily="34" charset="0"/>
                <a:cs typeface="Calibri" panose="020F0502020204030204" pitchFamily="34" charset="0"/>
              </a:rPr>
              <a:t> desconoce los aspectos que se van a aplicar, no hay que hacer ninguna modificación en ella ni para añadirle los aspectos ni para </a:t>
            </a:r>
            <a:r>
              <a:rPr lang="es-ES" sz="1800" dirty="0" err="1">
                <a:effectLst/>
                <a:latin typeface="Gill Sans" panose="020B0604020202020204" charset="0"/>
                <a:ea typeface="Calibri" panose="020F0502020204030204" pitchFamily="34" charset="0"/>
                <a:cs typeface="Calibri" panose="020F0502020204030204" pitchFamily="34" charset="0"/>
              </a:rPr>
              <a:t>quitarselos</a:t>
            </a:r>
            <a:r>
              <a:rPr lang="es-ES" sz="1800" dirty="0">
                <a:effectLst/>
                <a:latin typeface="Gill Sans" panose="020B0604020202020204" charset="0"/>
                <a:ea typeface="Calibri" panose="020F0502020204030204" pitchFamily="34" charset="0"/>
                <a:cs typeface="Calibri" panose="020F0502020204030204" pitchFamily="34" charset="0"/>
              </a:rPr>
              <a:t>.</a:t>
            </a:r>
            <a:endParaRPr lang="en-US" sz="1800" dirty="0">
              <a:effectLst/>
              <a:latin typeface="Gill Sans" panose="020B0604020202020204" charset="0"/>
              <a:ea typeface="Calibri" panose="020F0502020204030204" pitchFamily="34" charset="0"/>
              <a:cs typeface="Times New Roman" panose="02020603050405020304" pitchFamily="18" charset="0"/>
            </a:endParaRPr>
          </a:p>
        </p:txBody>
      </p:sp>
      <p:pic>
        <p:nvPicPr>
          <p:cNvPr id="4" name="Imagen 3" descr="Interfaz de usuario gráfica, Texto, Aplicación&#10;&#10;Descripción generada automáticamente">
            <a:extLst>
              <a:ext uri="{FF2B5EF4-FFF2-40B4-BE49-F238E27FC236}">
                <a16:creationId xmlns:a16="http://schemas.microsoft.com/office/drawing/2014/main" id="{46E272A6-F78F-D2D6-F818-F83DF0290CEB}"/>
              </a:ext>
            </a:extLst>
          </p:cNvPr>
          <p:cNvPicPr>
            <a:picLocks noChangeAspect="1"/>
          </p:cNvPicPr>
          <p:nvPr/>
        </p:nvPicPr>
        <p:blipFill>
          <a:blip r:embed="rId3"/>
          <a:stretch>
            <a:fillRect/>
          </a:stretch>
        </p:blipFill>
        <p:spPr>
          <a:xfrm>
            <a:off x="4523864" y="1999564"/>
            <a:ext cx="4419600" cy="4658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Google Shape;114;p2">
            <a:extLst>
              <a:ext uri="{FF2B5EF4-FFF2-40B4-BE49-F238E27FC236}">
                <a16:creationId xmlns:a16="http://schemas.microsoft.com/office/drawing/2014/main" id="{C1DD6B92-F896-3691-9585-952EB404D74F}"/>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rgbClr val="FFFF00"/>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lt1"/>
                </a:solidFill>
              </a:rPr>
              <a:t>1.7.3 ENTERPRISE JAVA BEANS</a:t>
            </a:r>
          </a:p>
          <a:p>
            <a:pPr marL="1219835" lvl="2" indent="-333375">
              <a:lnSpc>
                <a:spcPct val="90000"/>
              </a:lnSpc>
              <a:spcBef>
                <a:spcPts val="840"/>
              </a:spcBef>
              <a:buClr>
                <a:srgbClr val="4590B8"/>
              </a:buClr>
              <a:buSzPts val="1104"/>
            </a:pPr>
            <a:r>
              <a:rPr lang="es-ES" sz="700" dirty="0">
                <a:solidFill>
                  <a:schemeClr val="lt1"/>
                </a:solidFill>
              </a:rPr>
              <a:t>1.7.4 ENTIDADES JPA PERSISTENTES</a:t>
            </a:r>
          </a:p>
          <a:p>
            <a:pPr marL="762635" lvl="1" indent="-333375">
              <a:lnSpc>
                <a:spcPct val="90000"/>
              </a:lnSpc>
              <a:spcBef>
                <a:spcPts val="840"/>
              </a:spcBef>
              <a:buClr>
                <a:srgbClr val="4590B8"/>
              </a:buClr>
              <a:buSzPts val="1104"/>
            </a:pPr>
            <a:r>
              <a:rPr lang="es-ES" sz="700" dirty="0">
                <a:solidFill>
                  <a:schemeClr val="lt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extLst>
      <p:ext uri="{BB962C8B-B14F-4D97-AF65-F5344CB8AC3E}">
        <p14:creationId xmlns:p14="http://schemas.microsoft.com/office/powerpoint/2010/main" val="615111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581192" y="702156"/>
            <a:ext cx="8536141" cy="1013800"/>
          </a:xfrm>
          <a:prstGeom prst="rect">
            <a:avLst/>
          </a:prstGeom>
          <a:noFill/>
          <a:ln>
            <a:noFill/>
          </a:ln>
        </p:spPr>
        <p:txBody>
          <a:bodyPr spcFirstLastPara="1" wrap="square" lIns="91425" tIns="45700" rIns="91425" bIns="45700" anchor="b" anchorCtr="0">
            <a:normAutofit/>
          </a:bodyPr>
          <a:lstStyle/>
          <a:p>
            <a:pPr>
              <a:buSzPts val="2800"/>
            </a:pPr>
            <a:r>
              <a:rPr lang="es-ES" dirty="0"/>
              <a:t>1.7.2 OAP (PROGRAMACIÓN ORIENTADA A ASPECTOS)</a:t>
            </a:r>
            <a:endParaRPr lang="es-MX" dirty="0"/>
          </a:p>
        </p:txBody>
      </p:sp>
      <p:sp>
        <p:nvSpPr>
          <p:cNvPr id="161" name="Google Shape;161;p6"/>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6</a:t>
            </a:r>
            <a:endParaRPr/>
          </a:p>
        </p:txBody>
      </p:sp>
      <p:sp>
        <p:nvSpPr>
          <p:cNvPr id="162" name="Google Shape;162;p6"/>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65" name="Google Shape;165;p6"/>
          <p:cNvSpPr txBox="1"/>
          <p:nvPr/>
        </p:nvSpPr>
        <p:spPr>
          <a:xfrm>
            <a:off x="11733008" y="6457890"/>
            <a:ext cx="45906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16</a:t>
            </a:r>
          </a:p>
        </p:txBody>
      </p:sp>
      <p:sp>
        <p:nvSpPr>
          <p:cNvPr id="3" name="Google Shape;114;p2">
            <a:extLst>
              <a:ext uri="{FF2B5EF4-FFF2-40B4-BE49-F238E27FC236}">
                <a16:creationId xmlns:a16="http://schemas.microsoft.com/office/drawing/2014/main" id="{0651DB8A-A469-1269-DAE0-B0EEAB1F94FB}"/>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rgbClr val="FFFF00"/>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lt1"/>
                </a:solidFill>
              </a:rPr>
              <a:t>1.7.3 ENTERPRISE JAVA BEANS</a:t>
            </a:r>
          </a:p>
          <a:p>
            <a:pPr marL="1219835" lvl="2" indent="-333375">
              <a:lnSpc>
                <a:spcPct val="90000"/>
              </a:lnSpc>
              <a:spcBef>
                <a:spcPts val="840"/>
              </a:spcBef>
              <a:buClr>
                <a:srgbClr val="4590B8"/>
              </a:buClr>
              <a:buSzPts val="1104"/>
            </a:pPr>
            <a:r>
              <a:rPr lang="es-ES" sz="700" dirty="0">
                <a:solidFill>
                  <a:schemeClr val="lt1"/>
                </a:solidFill>
              </a:rPr>
              <a:t>1.7.4 ENTIDADES JPA PERSISTENTES</a:t>
            </a:r>
          </a:p>
          <a:p>
            <a:pPr marL="762635" lvl="1" indent="-333375">
              <a:lnSpc>
                <a:spcPct val="90000"/>
              </a:lnSpc>
              <a:spcBef>
                <a:spcPts val="840"/>
              </a:spcBef>
              <a:buClr>
                <a:srgbClr val="4590B8"/>
              </a:buClr>
              <a:buSzPts val="1104"/>
            </a:pPr>
            <a:r>
              <a:rPr lang="es-ES" sz="700" dirty="0">
                <a:solidFill>
                  <a:schemeClr val="lt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
        <p:nvSpPr>
          <p:cNvPr id="2" name="CuadroTexto 1">
            <a:extLst>
              <a:ext uri="{FF2B5EF4-FFF2-40B4-BE49-F238E27FC236}">
                <a16:creationId xmlns:a16="http://schemas.microsoft.com/office/drawing/2014/main" id="{875D1E43-B61A-E3FD-64F1-A7AF27E52327}"/>
              </a:ext>
            </a:extLst>
          </p:cNvPr>
          <p:cNvSpPr txBox="1"/>
          <p:nvPr/>
        </p:nvSpPr>
        <p:spPr>
          <a:xfrm>
            <a:off x="469048" y="1941078"/>
            <a:ext cx="8536141" cy="2345899"/>
          </a:xfrm>
          <a:prstGeom prst="rect">
            <a:avLst/>
          </a:prstGeom>
          <a:noFill/>
        </p:spPr>
        <p:txBody>
          <a:bodyPr wrap="square">
            <a:spAutoFit/>
          </a:bodyPr>
          <a:lstStyle/>
          <a:p>
            <a:pPr>
              <a:lnSpc>
                <a:spcPct val="115000"/>
              </a:lnSpc>
              <a:spcBef>
                <a:spcPts val="200"/>
              </a:spcBef>
            </a:pPr>
            <a:r>
              <a:rPr lang="es-EC" sz="1600" b="1" i="1" dirty="0">
                <a:solidFill>
                  <a:srgbClr val="365F91"/>
                </a:solidFill>
                <a:effectLst/>
                <a:latin typeface="Gill Sans" panose="020B0604020202020204" charset="0"/>
                <a:ea typeface="Times New Roman" panose="02020603050405020304" pitchFamily="18" charset="0"/>
                <a:cs typeface="Times New Roman" panose="02020603050405020304" pitchFamily="18" charset="0"/>
              </a:rPr>
              <a:t>INTERCEPTORES</a:t>
            </a:r>
            <a:endParaRPr lang="en-US" sz="1600" b="1" i="1" dirty="0">
              <a:solidFill>
                <a:srgbClr val="365F91"/>
              </a:solidFill>
              <a:effectLst/>
              <a:latin typeface="Gill Sans" panose="020B060402020202020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s-ES" sz="1600" dirty="0">
                <a:solidFill>
                  <a:srgbClr val="000000"/>
                </a:solidFill>
                <a:effectLst/>
                <a:latin typeface="Gill Sans" panose="020B0604020202020204" charset="0"/>
                <a:ea typeface="Calibri" panose="020F0502020204030204" pitchFamily="34" charset="0"/>
                <a:cs typeface="Calibri" panose="020F0502020204030204" pitchFamily="34" charset="0"/>
              </a:rPr>
              <a:t>Los </a:t>
            </a:r>
            <a:r>
              <a:rPr lang="en-US" sz="1600" i="1" dirty="0" err="1">
                <a:effectLst/>
                <a:latin typeface="Gill Sans" panose="020B0604020202020204" charset="0"/>
                <a:ea typeface="Calibri" panose="020F0502020204030204" pitchFamily="34" charset="0"/>
                <a:cs typeface="Times New Roman" panose="02020603050405020304" pitchFamily="18" charset="0"/>
              </a:rPr>
              <a:t>interceptores</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i="1" dirty="0">
                <a:effectLst/>
                <a:latin typeface="Gill Sans" panose="020B0604020202020204" charset="0"/>
                <a:ea typeface="Calibri" panose="020F0502020204030204" pitchFamily="34" charset="0"/>
                <a:cs typeface="Times New Roman" panose="02020603050405020304" pitchFamily="18" charset="0"/>
              </a:rPr>
              <a:t>interceptors</a:t>
            </a:r>
            <a:r>
              <a:rPr lang="en-US" sz="1600" dirty="0">
                <a:effectLst/>
                <a:latin typeface="Gill Sans" panose="020B0604020202020204" charset="0"/>
                <a:ea typeface="Calibri" panose="020F0502020204030204" pitchFamily="34" charset="0"/>
                <a:cs typeface="Times New Roman" panose="02020603050405020304" pitchFamily="18" charset="0"/>
              </a:rPr>
              <a:t>) son </a:t>
            </a:r>
            <a:r>
              <a:rPr lang="en-US" sz="1600" dirty="0" err="1">
                <a:effectLst/>
                <a:latin typeface="Gill Sans" panose="020B0604020202020204" charset="0"/>
                <a:ea typeface="Calibri" panose="020F0502020204030204" pitchFamily="34" charset="0"/>
                <a:cs typeface="Times New Roman" panose="02020603050405020304" pitchFamily="18" charset="0"/>
              </a:rPr>
              <a:t>objetos</a:t>
            </a:r>
            <a:r>
              <a:rPr lang="en-US" sz="1600" dirty="0">
                <a:effectLst/>
                <a:latin typeface="Gill Sans" panose="020B0604020202020204" charset="0"/>
                <a:ea typeface="Calibri" panose="020F0502020204030204" pitchFamily="34" charset="0"/>
                <a:cs typeface="Times New Roman" panose="02020603050405020304" pitchFamily="18" charset="0"/>
              </a:rPr>
              <a:t> que son </a:t>
            </a:r>
            <a:r>
              <a:rPr lang="en-US" sz="1600" dirty="0" err="1">
                <a:effectLst/>
                <a:latin typeface="Gill Sans" panose="020B0604020202020204" charset="0"/>
                <a:ea typeface="Calibri" panose="020F0502020204030204" pitchFamily="34" charset="0"/>
                <a:cs typeface="Times New Roman" panose="02020603050405020304" pitchFamily="18" charset="0"/>
              </a:rPr>
              <a:t>capaces</a:t>
            </a:r>
            <a:r>
              <a:rPr lang="en-US" sz="1600" dirty="0">
                <a:effectLst/>
                <a:latin typeface="Gill Sans" panose="020B0604020202020204" charset="0"/>
                <a:ea typeface="Calibri" panose="020F0502020204030204" pitchFamily="34" charset="0"/>
                <a:cs typeface="Times New Roman" panose="02020603050405020304" pitchFamily="18" charset="0"/>
              </a:rPr>
              <a:t> de </a:t>
            </a:r>
            <a:r>
              <a:rPr lang="en-US" sz="1600" dirty="0" err="1">
                <a:effectLst/>
                <a:latin typeface="Gill Sans" panose="020B0604020202020204" charset="0"/>
                <a:ea typeface="Calibri" panose="020F0502020204030204" pitchFamily="34" charset="0"/>
                <a:cs typeface="Times New Roman" panose="02020603050405020304" pitchFamily="18" charset="0"/>
              </a:rPr>
              <a:t>interponerse</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en</a:t>
            </a:r>
            <a:r>
              <a:rPr lang="en-US" sz="1600" dirty="0">
                <a:effectLst/>
                <a:latin typeface="Gill Sans" panose="020B0604020202020204" charset="0"/>
                <a:ea typeface="Calibri" panose="020F0502020204030204" pitchFamily="34" charset="0"/>
                <a:cs typeface="Times New Roman" panose="02020603050405020304" pitchFamily="18" charset="0"/>
              </a:rPr>
              <a:t> las </a:t>
            </a:r>
            <a:r>
              <a:rPr lang="en-US" sz="1600" dirty="0" err="1">
                <a:effectLst/>
                <a:latin typeface="Gill Sans" panose="020B0604020202020204" charset="0"/>
                <a:ea typeface="Calibri" panose="020F0502020204030204" pitchFamily="34" charset="0"/>
                <a:cs typeface="Times New Roman" panose="02020603050405020304" pitchFamily="18" charset="0"/>
              </a:rPr>
              <a:t>llamadas</a:t>
            </a:r>
            <a:r>
              <a:rPr lang="en-US" sz="1600" dirty="0">
                <a:effectLst/>
                <a:latin typeface="Gill Sans" panose="020B0604020202020204" charset="0"/>
                <a:ea typeface="Calibri" panose="020F0502020204030204" pitchFamily="34" charset="0"/>
                <a:cs typeface="Times New Roman" panose="02020603050405020304" pitchFamily="18" charset="0"/>
              </a:rPr>
              <a:t> a </a:t>
            </a:r>
            <a:r>
              <a:rPr lang="en-US" sz="1600" dirty="0" err="1">
                <a:effectLst/>
                <a:latin typeface="Gill Sans" panose="020B0604020202020204" charset="0"/>
                <a:ea typeface="Calibri" panose="020F0502020204030204" pitchFamily="34" charset="0"/>
                <a:cs typeface="Times New Roman" panose="02020603050405020304" pitchFamily="18" charset="0"/>
              </a:rPr>
              <a:t>los</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métodos</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en</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los</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eventos</a:t>
            </a:r>
            <a:r>
              <a:rPr lang="en-US" sz="1600" dirty="0">
                <a:effectLst/>
                <a:latin typeface="Gill Sans" panose="020B0604020202020204" charset="0"/>
                <a:ea typeface="Calibri" panose="020F0502020204030204" pitchFamily="34" charset="0"/>
                <a:cs typeface="Times New Roman" panose="02020603050405020304" pitchFamily="18" charset="0"/>
              </a:rPr>
              <a:t> de </a:t>
            </a:r>
            <a:r>
              <a:rPr lang="en-US" sz="1600" dirty="0" err="1">
                <a:effectLst/>
                <a:latin typeface="Gill Sans" panose="020B0604020202020204" charset="0"/>
                <a:ea typeface="Calibri" panose="020F0502020204030204" pitchFamily="34" charset="0"/>
                <a:cs typeface="Times New Roman" panose="02020603050405020304" pitchFamily="18" charset="0"/>
              </a:rPr>
              <a:t>ciclo</a:t>
            </a:r>
            <a:r>
              <a:rPr lang="en-US" sz="1600" dirty="0">
                <a:effectLst/>
                <a:latin typeface="Gill Sans" panose="020B0604020202020204" charset="0"/>
                <a:ea typeface="Calibri" panose="020F0502020204030204" pitchFamily="34" charset="0"/>
                <a:cs typeface="Times New Roman" panose="02020603050405020304" pitchFamily="18" charset="0"/>
              </a:rPr>
              <a:t> de </a:t>
            </a:r>
            <a:r>
              <a:rPr lang="en-US" sz="1600" dirty="0" err="1">
                <a:effectLst/>
                <a:latin typeface="Gill Sans" panose="020B0604020202020204" charset="0"/>
                <a:ea typeface="Calibri" panose="020F0502020204030204" pitchFamily="34" charset="0"/>
                <a:cs typeface="Times New Roman" panose="02020603050405020304" pitchFamily="18" charset="0"/>
              </a:rPr>
              <a:t>vida</a:t>
            </a:r>
            <a:r>
              <a:rPr lang="en-US" sz="1600" dirty="0">
                <a:effectLst/>
                <a:latin typeface="Gill Sans" panose="020B0604020202020204" charset="0"/>
                <a:ea typeface="Calibri" panose="020F0502020204030204" pitchFamily="34" charset="0"/>
                <a:cs typeface="Times New Roman" panose="02020603050405020304" pitchFamily="18" charset="0"/>
              </a:rPr>
              <a:t> de </a:t>
            </a:r>
            <a:r>
              <a:rPr lang="en-US" sz="1600" dirty="0" err="1">
                <a:effectLst/>
                <a:latin typeface="Gill Sans" panose="020B0604020202020204" charset="0"/>
                <a:ea typeface="Calibri" panose="020F0502020204030204" pitchFamily="34" charset="0"/>
                <a:cs typeface="Times New Roman" panose="02020603050405020304" pitchFamily="18" charset="0"/>
              </a:rPr>
              <a:t>los</a:t>
            </a:r>
            <a:r>
              <a:rPr lang="en-US" sz="1600" dirty="0">
                <a:effectLst/>
                <a:latin typeface="Gill Sans" panose="020B0604020202020204" charset="0"/>
                <a:ea typeface="Calibri" panose="020F0502020204030204" pitchFamily="34" charset="0"/>
                <a:cs typeface="Times New Roman" panose="02020603050405020304" pitchFamily="18" charset="0"/>
              </a:rPr>
              <a:t> beans de </a:t>
            </a:r>
            <a:r>
              <a:rPr lang="en-US" sz="1600" dirty="0" err="1">
                <a:effectLst/>
                <a:latin typeface="Gill Sans" panose="020B0604020202020204" charset="0"/>
                <a:ea typeface="Calibri" panose="020F0502020204030204" pitchFamily="34" charset="0"/>
                <a:cs typeface="Times New Roman" panose="02020603050405020304" pitchFamily="18" charset="0"/>
              </a:rPr>
              <a:t>sesión</a:t>
            </a:r>
            <a:r>
              <a:rPr lang="en-US" sz="1600" dirty="0">
                <a:effectLst/>
                <a:latin typeface="Gill Sans" panose="020B0604020202020204" charset="0"/>
                <a:ea typeface="Calibri" panose="020F0502020204030204" pitchFamily="34" charset="0"/>
                <a:cs typeface="Times New Roman" panose="02020603050405020304" pitchFamily="18" charset="0"/>
              </a:rPr>
              <a:t> y de </a:t>
            </a:r>
            <a:r>
              <a:rPr lang="en-US" sz="1600" dirty="0" err="1">
                <a:effectLst/>
                <a:latin typeface="Gill Sans" panose="020B0604020202020204" charset="0"/>
                <a:ea typeface="Calibri" panose="020F0502020204030204" pitchFamily="34" charset="0"/>
                <a:cs typeface="Times New Roman" panose="02020603050405020304" pitchFamily="18" charset="0"/>
              </a:rPr>
              <a:t>mensaje</a:t>
            </a:r>
            <a:r>
              <a:rPr lang="en-US" sz="1600" dirty="0">
                <a:effectLst/>
                <a:latin typeface="Gill Sans" panose="020B0604020202020204" charset="0"/>
                <a:ea typeface="Calibri" panose="020F0502020204030204" pitchFamily="34" charset="0"/>
                <a:cs typeface="Times New Roman" panose="02020603050405020304" pitchFamily="18" charset="0"/>
              </a:rPr>
              <a:t>. Nos </a:t>
            </a:r>
            <a:r>
              <a:rPr lang="en-US" sz="1600" dirty="0" err="1">
                <a:effectLst/>
                <a:latin typeface="Gill Sans" panose="020B0604020202020204" charset="0"/>
                <a:ea typeface="Calibri" panose="020F0502020204030204" pitchFamily="34" charset="0"/>
                <a:cs typeface="Times New Roman" panose="02020603050405020304" pitchFamily="18" charset="0"/>
              </a:rPr>
              <a:t>permiten</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encapsular</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conductas</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comunes</a:t>
            </a:r>
            <a:r>
              <a:rPr lang="en-US" sz="1600" dirty="0">
                <a:effectLst/>
                <a:latin typeface="Gill Sans" panose="020B0604020202020204" charset="0"/>
                <a:ea typeface="Calibri" panose="020F0502020204030204" pitchFamily="34" charset="0"/>
                <a:cs typeface="Times New Roman" panose="02020603050405020304" pitchFamily="18" charset="0"/>
              </a:rPr>
              <a:t> a </a:t>
            </a:r>
            <a:r>
              <a:rPr lang="en-US" sz="1600" dirty="0" err="1">
                <a:effectLst/>
                <a:latin typeface="Gill Sans" panose="020B0604020202020204" charset="0"/>
                <a:ea typeface="Calibri" panose="020F0502020204030204" pitchFamily="34" charset="0"/>
                <a:cs typeface="Times New Roman" panose="02020603050405020304" pitchFamily="18" charset="0"/>
              </a:rPr>
              <a:t>distintas</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partes</a:t>
            </a:r>
            <a:r>
              <a:rPr lang="en-US" sz="1600" dirty="0">
                <a:effectLst/>
                <a:latin typeface="Gill Sans" panose="020B0604020202020204" charset="0"/>
                <a:ea typeface="Calibri" panose="020F0502020204030204" pitchFamily="34" charset="0"/>
                <a:cs typeface="Times New Roman" panose="02020603050405020304" pitchFamily="18" charset="0"/>
              </a:rPr>
              <a:t> de la </a:t>
            </a:r>
            <a:r>
              <a:rPr lang="en-US" sz="1600" dirty="0" err="1">
                <a:effectLst/>
                <a:latin typeface="Gill Sans" panose="020B0604020202020204" charset="0"/>
                <a:ea typeface="Calibri" panose="020F0502020204030204" pitchFamily="34" charset="0"/>
                <a:cs typeface="Times New Roman" panose="02020603050405020304" pitchFamily="18" charset="0"/>
              </a:rPr>
              <a:t>aplicación</a:t>
            </a:r>
            <a:r>
              <a:rPr lang="en-US" sz="1600" dirty="0">
                <a:effectLst/>
                <a:latin typeface="Gill Sans" panose="020B0604020202020204" charset="0"/>
                <a:ea typeface="Calibri" panose="020F0502020204030204" pitchFamily="34" charset="0"/>
                <a:cs typeface="Times New Roman" panose="02020603050405020304" pitchFamily="18" charset="0"/>
              </a:rPr>
              <a:t> que </a:t>
            </a:r>
            <a:r>
              <a:rPr lang="en-US" sz="1600" dirty="0" err="1">
                <a:effectLst/>
                <a:latin typeface="Gill Sans" panose="020B0604020202020204" charset="0"/>
                <a:ea typeface="Calibri" panose="020F0502020204030204" pitchFamily="34" charset="0"/>
                <a:cs typeface="Times New Roman" panose="02020603050405020304" pitchFamily="18" charset="0"/>
              </a:rPr>
              <a:t>normalmente</a:t>
            </a:r>
            <a:r>
              <a:rPr lang="en-US" sz="1600" dirty="0">
                <a:effectLst/>
                <a:latin typeface="Gill Sans" panose="020B0604020202020204" charset="0"/>
                <a:ea typeface="Calibri" panose="020F0502020204030204" pitchFamily="34" charset="0"/>
                <a:cs typeface="Times New Roman" panose="02020603050405020304" pitchFamily="18" charset="0"/>
              </a:rPr>
              <a:t> no </a:t>
            </a:r>
            <a:r>
              <a:rPr lang="en-US" sz="1600" dirty="0" err="1">
                <a:effectLst/>
                <a:latin typeface="Gill Sans" panose="020B0604020202020204" charset="0"/>
                <a:ea typeface="Calibri" panose="020F0502020204030204" pitchFamily="34" charset="0"/>
                <a:cs typeface="Times New Roman" panose="02020603050405020304" pitchFamily="18" charset="0"/>
              </a:rPr>
              <a:t>tienen</a:t>
            </a:r>
            <a:r>
              <a:rPr lang="en-US" sz="1600" dirty="0">
                <a:effectLst/>
                <a:latin typeface="Gill Sans" panose="020B0604020202020204" charset="0"/>
                <a:ea typeface="Calibri" panose="020F0502020204030204" pitchFamily="34" charset="0"/>
                <a:cs typeface="Times New Roman" panose="02020603050405020304" pitchFamily="18" charset="0"/>
              </a:rPr>
              <a:t> que </a:t>
            </a:r>
            <a:r>
              <a:rPr lang="en-US" sz="1600" dirty="0" err="1">
                <a:effectLst/>
                <a:latin typeface="Gill Sans" panose="020B0604020202020204" charset="0"/>
                <a:ea typeface="Calibri" panose="020F0502020204030204" pitchFamily="34" charset="0"/>
                <a:cs typeface="Times New Roman" panose="02020603050405020304" pitchFamily="18" charset="0"/>
              </a:rPr>
              <a:t>ver</a:t>
            </a:r>
            <a:r>
              <a:rPr lang="en-US" sz="1600" dirty="0">
                <a:effectLst/>
                <a:latin typeface="Gill Sans" panose="020B0604020202020204" charset="0"/>
                <a:ea typeface="Calibri" panose="020F0502020204030204" pitchFamily="34" charset="0"/>
                <a:cs typeface="Times New Roman" panose="02020603050405020304" pitchFamily="18" charset="0"/>
              </a:rPr>
              <a:t> con la </a:t>
            </a:r>
            <a:r>
              <a:rPr lang="en-US" sz="1600" dirty="0" err="1">
                <a:effectLst/>
                <a:latin typeface="Gill Sans" panose="020B0604020202020204" charset="0"/>
                <a:ea typeface="Calibri" panose="020F0502020204030204" pitchFamily="34" charset="0"/>
                <a:cs typeface="Times New Roman" panose="02020603050405020304" pitchFamily="18" charset="0"/>
              </a:rPr>
              <a:t>lógica</a:t>
            </a:r>
            <a:r>
              <a:rPr lang="en-US" sz="1600" dirty="0">
                <a:effectLst/>
                <a:latin typeface="Gill Sans" panose="020B0604020202020204" charset="0"/>
                <a:ea typeface="Calibri" panose="020F0502020204030204" pitchFamily="34" charset="0"/>
                <a:cs typeface="Times New Roman" panose="02020603050405020304" pitchFamily="18" charset="0"/>
              </a:rPr>
              <a:t> de </a:t>
            </a:r>
            <a:r>
              <a:rPr lang="en-US" sz="1600" dirty="0" err="1">
                <a:effectLst/>
                <a:latin typeface="Gill Sans" panose="020B0604020202020204" charset="0"/>
                <a:ea typeface="Calibri" panose="020F0502020204030204" pitchFamily="34" charset="0"/>
                <a:cs typeface="Times New Roman" panose="02020603050405020304" pitchFamily="18" charset="0"/>
              </a:rPr>
              <a:t>negocio</a:t>
            </a:r>
            <a:r>
              <a:rPr lang="en-US" sz="1600" dirty="0">
                <a:effectLst/>
                <a:latin typeface="Gill Sans" panose="020B0604020202020204" charset="0"/>
                <a:ea typeface="Calibri" panose="020F0502020204030204" pitchFamily="34" charset="0"/>
                <a:cs typeface="Times New Roman" panose="02020603050405020304" pitchFamily="18" charset="0"/>
              </a:rPr>
              <a:t>. Los </a:t>
            </a:r>
            <a:r>
              <a:rPr lang="en-US" sz="1600" dirty="0" err="1">
                <a:effectLst/>
                <a:latin typeface="Gill Sans" panose="020B0604020202020204" charset="0"/>
                <a:ea typeface="Calibri" panose="020F0502020204030204" pitchFamily="34" charset="0"/>
                <a:cs typeface="Times New Roman" panose="02020603050405020304" pitchFamily="18" charset="0"/>
              </a:rPr>
              <a:t>interceptores</a:t>
            </a:r>
            <a:r>
              <a:rPr lang="en-US" sz="1600" dirty="0">
                <a:effectLst/>
                <a:latin typeface="Gill Sans" panose="020B0604020202020204" charset="0"/>
                <a:ea typeface="Calibri" panose="020F0502020204030204" pitchFamily="34" charset="0"/>
                <a:cs typeface="Times New Roman" panose="02020603050405020304" pitchFamily="18" charset="0"/>
              </a:rPr>
              <a:t> son </a:t>
            </a:r>
            <a:r>
              <a:rPr lang="en-US" sz="1600" dirty="0" err="1">
                <a:effectLst/>
                <a:latin typeface="Gill Sans" panose="020B0604020202020204" charset="0"/>
                <a:ea typeface="Calibri" panose="020F0502020204030204" pitchFamily="34" charset="0"/>
                <a:cs typeface="Times New Roman" panose="02020603050405020304" pitchFamily="18" charset="0"/>
              </a:rPr>
              <a:t>una</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característica</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avanzada</a:t>
            </a:r>
            <a:r>
              <a:rPr lang="en-US" sz="1600" dirty="0">
                <a:effectLst/>
                <a:latin typeface="Gill Sans" panose="020B0604020202020204" charset="0"/>
                <a:ea typeface="Calibri" panose="020F0502020204030204" pitchFamily="34" charset="0"/>
                <a:cs typeface="Times New Roman" panose="02020603050405020304" pitchFamily="18" charset="0"/>
              </a:rPr>
              <a:t> de la </a:t>
            </a:r>
            <a:r>
              <a:rPr lang="en-US" sz="1600" dirty="0" err="1">
                <a:effectLst/>
                <a:latin typeface="Gill Sans" panose="020B0604020202020204" charset="0"/>
                <a:ea typeface="Calibri" panose="020F0502020204030204" pitchFamily="34" charset="0"/>
                <a:cs typeface="Times New Roman" panose="02020603050405020304" pitchFamily="18" charset="0"/>
              </a:rPr>
              <a:t>especificación</a:t>
            </a:r>
            <a:r>
              <a:rPr lang="en-US" sz="1600" dirty="0">
                <a:effectLst/>
                <a:latin typeface="Gill Sans" panose="020B0604020202020204" charset="0"/>
                <a:ea typeface="Calibri" panose="020F0502020204030204" pitchFamily="34" charset="0"/>
                <a:cs typeface="Times New Roman" panose="02020603050405020304" pitchFamily="18" charset="0"/>
              </a:rPr>
              <a:t> EJB que </a:t>
            </a:r>
            <a:r>
              <a:rPr lang="en-US" sz="1600" dirty="0" err="1">
                <a:effectLst/>
                <a:latin typeface="Gill Sans" panose="020B0604020202020204" charset="0"/>
                <a:ea typeface="Calibri" panose="020F0502020204030204" pitchFamily="34" charset="0"/>
                <a:cs typeface="Times New Roman" panose="02020603050405020304" pitchFamily="18" charset="0"/>
              </a:rPr>
              <a:t>nos</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permite</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modularizar</a:t>
            </a:r>
            <a:r>
              <a:rPr lang="en-US" sz="1600" dirty="0">
                <a:effectLst/>
                <a:latin typeface="Gill Sans" panose="020B0604020202020204" charset="0"/>
                <a:ea typeface="Calibri" panose="020F0502020204030204" pitchFamily="34" charset="0"/>
                <a:cs typeface="Times New Roman" panose="02020603050405020304" pitchFamily="18" charset="0"/>
              </a:rPr>
              <a:t> la </a:t>
            </a:r>
            <a:r>
              <a:rPr lang="en-US" sz="1600" dirty="0" err="1">
                <a:effectLst/>
                <a:latin typeface="Gill Sans" panose="020B0604020202020204" charset="0"/>
                <a:ea typeface="Calibri" panose="020F0502020204030204" pitchFamily="34" charset="0"/>
                <a:cs typeface="Times New Roman" panose="02020603050405020304" pitchFamily="18" charset="0"/>
              </a:rPr>
              <a:t>aplicación</a:t>
            </a:r>
            <a:r>
              <a:rPr lang="en-US" sz="1600" dirty="0">
                <a:effectLst/>
                <a:latin typeface="Gill Sans" panose="020B0604020202020204" charset="0"/>
                <a:ea typeface="Calibri" panose="020F0502020204030204" pitchFamily="34" charset="0"/>
                <a:cs typeface="Times New Roman" panose="02020603050405020304" pitchFamily="18" charset="0"/>
              </a:rPr>
              <a:t> o </a:t>
            </a:r>
            <a:r>
              <a:rPr lang="en-US" sz="1600" dirty="0" err="1">
                <a:effectLst/>
                <a:latin typeface="Gill Sans" panose="020B0604020202020204" charset="0"/>
                <a:ea typeface="Calibri" panose="020F0502020204030204" pitchFamily="34" charset="0"/>
                <a:cs typeface="Times New Roman" panose="02020603050405020304" pitchFamily="18" charset="0"/>
              </a:rPr>
              <a:t>incluso</a:t>
            </a:r>
            <a:r>
              <a:rPr lang="en-US" sz="1600" dirty="0">
                <a:effectLst/>
                <a:latin typeface="Gill Sans" panose="020B0604020202020204" charset="0"/>
                <a:ea typeface="Calibri" panose="020F0502020204030204" pitchFamily="34" charset="0"/>
                <a:cs typeface="Times New Roman" panose="02020603050405020304" pitchFamily="18" charset="0"/>
              </a:rPr>
              <a:t> extender </a:t>
            </a:r>
            <a:r>
              <a:rPr lang="en-US" sz="1600" dirty="0" err="1">
                <a:effectLst/>
                <a:latin typeface="Gill Sans" panose="020B0604020202020204" charset="0"/>
                <a:ea typeface="Calibri" panose="020F0502020204030204" pitchFamily="34" charset="0"/>
                <a:cs typeface="Times New Roman" panose="02020603050405020304" pitchFamily="18" charset="0"/>
              </a:rPr>
              <a:t>el</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funcionamiento</a:t>
            </a:r>
            <a:r>
              <a:rPr lang="en-US" sz="1600" dirty="0">
                <a:effectLst/>
                <a:latin typeface="Gill Sans" panose="020B0604020202020204" charset="0"/>
                <a:ea typeface="Calibri" panose="020F0502020204030204" pitchFamily="34" charset="0"/>
                <a:cs typeface="Times New Roman" panose="02020603050405020304" pitchFamily="18" charset="0"/>
              </a:rPr>
              <a:t> del </a:t>
            </a:r>
            <a:r>
              <a:rPr lang="en-US" sz="1600" dirty="0" err="1">
                <a:effectLst/>
                <a:latin typeface="Gill Sans" panose="020B0604020202020204" charset="0"/>
                <a:ea typeface="Calibri" panose="020F0502020204030204" pitchFamily="34" charset="0"/>
                <a:cs typeface="Times New Roman" panose="02020603050405020304" pitchFamily="18" charset="0"/>
              </a:rPr>
              <a:t>contenedor</a:t>
            </a:r>
            <a:r>
              <a:rPr lang="en-US" sz="1600" dirty="0">
                <a:effectLst/>
                <a:latin typeface="Gill Sans" panose="020B0604020202020204" charset="0"/>
                <a:ea typeface="Calibri" panose="020F0502020204030204" pitchFamily="34" charset="0"/>
                <a:cs typeface="Times New Roman" panose="02020603050405020304" pitchFamily="18" charset="0"/>
              </a:rPr>
              <a:t> EJB. </a:t>
            </a:r>
            <a:r>
              <a:rPr lang="en-US" sz="1600" dirty="0" err="1">
                <a:effectLst/>
                <a:latin typeface="Gill Sans" panose="020B0604020202020204" charset="0"/>
                <a:ea typeface="Calibri" panose="020F0502020204030204" pitchFamily="34" charset="0"/>
                <a:cs typeface="Times New Roman" panose="02020603050405020304" pitchFamily="18" charset="0"/>
              </a:rPr>
              <a:t>En</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esta</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sesión</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veremos</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una</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introducción</a:t>
            </a:r>
            <a:r>
              <a:rPr lang="en-US" sz="1600" dirty="0">
                <a:effectLst/>
                <a:latin typeface="Gill Sans" panose="020B0604020202020204" charset="0"/>
                <a:ea typeface="Calibri" panose="020F0502020204030204" pitchFamily="34" charset="0"/>
                <a:cs typeface="Times New Roman" panose="02020603050405020304" pitchFamily="18" charset="0"/>
              </a:rPr>
              <a:t> a la </a:t>
            </a:r>
            <a:r>
              <a:rPr lang="en-US" sz="1600" dirty="0" err="1">
                <a:effectLst/>
                <a:latin typeface="Gill Sans" panose="020B0604020202020204" charset="0"/>
                <a:ea typeface="Calibri" panose="020F0502020204030204" pitchFamily="34" charset="0"/>
                <a:cs typeface="Times New Roman" panose="02020603050405020304" pitchFamily="18" charset="0"/>
              </a:rPr>
              <a:t>definición</a:t>
            </a:r>
            <a:r>
              <a:rPr lang="en-US" sz="1600" dirty="0">
                <a:effectLst/>
                <a:latin typeface="Gill Sans" panose="020B0604020202020204" charset="0"/>
                <a:ea typeface="Calibri" panose="020F0502020204030204" pitchFamily="34" charset="0"/>
                <a:cs typeface="Times New Roman" panose="02020603050405020304" pitchFamily="18" charset="0"/>
              </a:rPr>
              <a:t> y al </a:t>
            </a:r>
            <a:r>
              <a:rPr lang="en-US" sz="1600" dirty="0" err="1">
                <a:effectLst/>
                <a:latin typeface="Gill Sans" panose="020B0604020202020204" charset="0"/>
                <a:ea typeface="Calibri" panose="020F0502020204030204" pitchFamily="34" charset="0"/>
                <a:cs typeface="Times New Roman" panose="02020603050405020304" pitchFamily="18" charset="0"/>
              </a:rPr>
              <a:t>funcionamiento</a:t>
            </a:r>
            <a:r>
              <a:rPr lang="en-US" sz="1600" dirty="0">
                <a:effectLst/>
                <a:latin typeface="Gill Sans" panose="020B0604020202020204" charset="0"/>
                <a:ea typeface="Calibri" panose="020F0502020204030204" pitchFamily="34" charset="0"/>
                <a:cs typeface="Times New Roman" panose="02020603050405020304" pitchFamily="18" charset="0"/>
              </a:rPr>
              <a:t> de </a:t>
            </a:r>
            <a:r>
              <a:rPr lang="en-US" sz="1600" dirty="0" err="1">
                <a:effectLst/>
                <a:latin typeface="Gill Sans" panose="020B0604020202020204" charset="0"/>
                <a:ea typeface="Calibri" panose="020F0502020204030204" pitchFamily="34" charset="0"/>
                <a:cs typeface="Times New Roman" panose="02020603050405020304" pitchFamily="18" charset="0"/>
              </a:rPr>
              <a:t>los</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interceptores</a:t>
            </a:r>
            <a:r>
              <a:rPr lang="en-US" sz="1600" dirty="0">
                <a:effectLst/>
                <a:latin typeface="Gill Sans" panose="020B0604020202020204" charset="0"/>
                <a:ea typeface="Calibri" panose="020F0502020204030204" pitchFamily="34" charset="0"/>
                <a:cs typeface="Times New Roman" panose="02020603050405020304" pitchFamily="18" charset="0"/>
              </a:rPr>
              <a:t> para </a:t>
            </a:r>
            <a:r>
              <a:rPr lang="en-US" sz="1600" dirty="0" err="1">
                <a:effectLst/>
                <a:latin typeface="Gill Sans" panose="020B0604020202020204" charset="0"/>
                <a:ea typeface="Calibri" panose="020F0502020204030204" pitchFamily="34" charset="0"/>
                <a:cs typeface="Times New Roman" panose="02020603050405020304" pitchFamily="18" charset="0"/>
              </a:rPr>
              <a:t>interponerse</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en</a:t>
            </a:r>
            <a:r>
              <a:rPr lang="en-US" sz="1600" dirty="0">
                <a:effectLst/>
                <a:latin typeface="Gill Sans" panose="020B0604020202020204" charset="0"/>
                <a:ea typeface="Calibri" panose="020F0502020204030204" pitchFamily="34" charset="0"/>
                <a:cs typeface="Times New Roman" panose="02020603050405020304" pitchFamily="18" charset="0"/>
              </a:rPr>
              <a:t> las </a:t>
            </a:r>
            <a:r>
              <a:rPr lang="en-US" sz="1600" dirty="0" err="1">
                <a:effectLst/>
                <a:latin typeface="Gill Sans" panose="020B0604020202020204" charset="0"/>
                <a:ea typeface="Calibri" panose="020F0502020204030204" pitchFamily="34" charset="0"/>
                <a:cs typeface="Times New Roman" panose="02020603050405020304" pitchFamily="18" charset="0"/>
              </a:rPr>
              <a:t>llamadas</a:t>
            </a:r>
            <a:r>
              <a:rPr lang="en-US" sz="1600" dirty="0">
                <a:effectLst/>
                <a:latin typeface="Gill Sans" panose="020B0604020202020204" charset="0"/>
                <a:ea typeface="Calibri" panose="020F0502020204030204" pitchFamily="34" charset="0"/>
                <a:cs typeface="Times New Roman" panose="02020603050405020304" pitchFamily="18" charset="0"/>
              </a:rPr>
              <a:t> a </a:t>
            </a:r>
            <a:r>
              <a:rPr lang="en-US" sz="1600" dirty="0" err="1">
                <a:effectLst/>
                <a:latin typeface="Gill Sans" panose="020B0604020202020204" charset="0"/>
                <a:ea typeface="Calibri" panose="020F0502020204030204" pitchFamily="34" charset="0"/>
                <a:cs typeface="Times New Roman" panose="02020603050405020304" pitchFamily="18" charset="0"/>
              </a:rPr>
              <a:t>los</a:t>
            </a:r>
            <a:r>
              <a:rPr lang="en-US" sz="1600" dirty="0">
                <a:effectLst/>
                <a:latin typeface="Gill Sans" panose="020B0604020202020204" charset="0"/>
                <a:ea typeface="Calibri" panose="020F0502020204030204" pitchFamily="34" charset="0"/>
                <a:cs typeface="Times New Roman" panose="02020603050405020304" pitchFamily="18" charset="0"/>
              </a:rPr>
              <a:t> </a:t>
            </a:r>
            <a:r>
              <a:rPr lang="en-US" sz="1600" dirty="0" err="1">
                <a:effectLst/>
                <a:latin typeface="Gill Sans" panose="020B0604020202020204" charset="0"/>
                <a:ea typeface="Calibri" panose="020F0502020204030204" pitchFamily="34" charset="0"/>
                <a:cs typeface="Times New Roman" panose="02020603050405020304" pitchFamily="18" charset="0"/>
              </a:rPr>
              <a:t>métodos</a:t>
            </a:r>
            <a:r>
              <a:rPr lang="en-US" sz="1600" dirty="0">
                <a:effectLst/>
                <a:latin typeface="Gill Sans" panose="020B0604020202020204" charset="0"/>
                <a:ea typeface="Calibri" panose="020F0502020204030204" pitchFamily="34" charset="0"/>
                <a:cs typeface="Times New Roman" panose="02020603050405020304" pitchFamily="18" charset="0"/>
              </a:rPr>
              <a:t> de </a:t>
            </a:r>
            <a:r>
              <a:rPr lang="en-US" sz="1600" dirty="0" err="1">
                <a:effectLst/>
                <a:latin typeface="Gill Sans" panose="020B0604020202020204" charset="0"/>
                <a:ea typeface="Calibri" panose="020F0502020204030204" pitchFamily="34" charset="0"/>
                <a:cs typeface="Times New Roman" panose="02020603050405020304" pitchFamily="18" charset="0"/>
              </a:rPr>
              <a:t>negocio</a:t>
            </a:r>
            <a:r>
              <a:rPr lang="en-US" sz="1600" dirty="0">
                <a:effectLst/>
                <a:latin typeface="Gill Sans" panose="020B0604020202020204" charset="0"/>
                <a:ea typeface="Calibri" panose="020F0502020204030204" pitchFamily="34" charset="0"/>
                <a:cs typeface="Times New Roman" panose="02020603050405020304" pitchFamily="18" charset="0"/>
              </a:rPr>
              <a:t>.</a:t>
            </a:r>
          </a:p>
        </p:txBody>
      </p:sp>
      <p:pic>
        <p:nvPicPr>
          <p:cNvPr id="5" name="Imagen 4">
            <a:extLst>
              <a:ext uri="{FF2B5EF4-FFF2-40B4-BE49-F238E27FC236}">
                <a16:creationId xmlns:a16="http://schemas.microsoft.com/office/drawing/2014/main" id="{4F118595-A69E-9E9E-B48C-2E7A142F13BC}"/>
              </a:ext>
            </a:extLst>
          </p:cNvPr>
          <p:cNvPicPr>
            <a:picLocks noChangeAspect="1"/>
          </p:cNvPicPr>
          <p:nvPr/>
        </p:nvPicPr>
        <p:blipFill>
          <a:blip r:embed="rId3"/>
          <a:stretch>
            <a:fillRect/>
          </a:stretch>
        </p:blipFill>
        <p:spPr>
          <a:xfrm>
            <a:off x="2622430" y="4378368"/>
            <a:ext cx="4225374" cy="22984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14791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581192" y="702156"/>
            <a:ext cx="8536141" cy="1013800"/>
          </a:xfrm>
          <a:prstGeom prst="rect">
            <a:avLst/>
          </a:prstGeom>
          <a:noFill/>
          <a:ln>
            <a:noFill/>
          </a:ln>
        </p:spPr>
        <p:txBody>
          <a:bodyPr spcFirstLastPara="1" wrap="square" lIns="91425" tIns="45700" rIns="91425" bIns="45700" anchor="b" anchorCtr="0">
            <a:normAutofit/>
          </a:bodyPr>
          <a:lstStyle/>
          <a:p>
            <a:pPr>
              <a:buSzPts val="2800"/>
            </a:pPr>
            <a:r>
              <a:rPr lang="es-ES" dirty="0"/>
              <a:t>1.7.3 ENTERPRISE JAVA BEANS</a:t>
            </a:r>
            <a:endParaRPr lang="es-MX" dirty="0"/>
          </a:p>
        </p:txBody>
      </p:sp>
      <p:sp>
        <p:nvSpPr>
          <p:cNvPr id="161" name="Google Shape;161;p6"/>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6</a:t>
            </a:r>
            <a:endParaRPr/>
          </a:p>
        </p:txBody>
      </p:sp>
      <p:sp>
        <p:nvSpPr>
          <p:cNvPr id="162" name="Google Shape;162;p6"/>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65" name="Google Shape;165;p6"/>
          <p:cNvSpPr txBox="1"/>
          <p:nvPr/>
        </p:nvSpPr>
        <p:spPr>
          <a:xfrm>
            <a:off x="11733008" y="6457890"/>
            <a:ext cx="45906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17</a:t>
            </a:r>
          </a:p>
        </p:txBody>
      </p:sp>
      <p:sp>
        <p:nvSpPr>
          <p:cNvPr id="2" name="CuadroTexto 1">
            <a:extLst>
              <a:ext uri="{FF2B5EF4-FFF2-40B4-BE49-F238E27FC236}">
                <a16:creationId xmlns:a16="http://schemas.microsoft.com/office/drawing/2014/main" id="{875D1E43-B61A-E3FD-64F1-A7AF27E52327}"/>
              </a:ext>
            </a:extLst>
          </p:cNvPr>
          <p:cNvSpPr txBox="1"/>
          <p:nvPr/>
        </p:nvSpPr>
        <p:spPr>
          <a:xfrm>
            <a:off x="469048" y="1941078"/>
            <a:ext cx="8536141" cy="4273221"/>
          </a:xfrm>
          <a:prstGeom prst="rect">
            <a:avLst/>
          </a:prstGeom>
          <a:noFill/>
        </p:spPr>
        <p:txBody>
          <a:bodyPr wrap="square">
            <a:spAutoFit/>
          </a:bodyPr>
          <a:lstStyle/>
          <a:p>
            <a:pPr algn="just">
              <a:spcBef>
                <a:spcPts val="600"/>
              </a:spcBef>
              <a:spcAft>
                <a:spcPts val="600"/>
              </a:spcAft>
            </a:pPr>
            <a:r>
              <a:rPr lang="es-ES" sz="1800" dirty="0">
                <a:solidFill>
                  <a:schemeClr val="tx1"/>
                </a:solidFill>
                <a:effectLst/>
                <a:latin typeface="Gill Sans" panose="020B0604020202020204" charset="0"/>
                <a:ea typeface="Times New Roman" panose="02020603050405020304" pitchFamily="18" charset="0"/>
              </a:rPr>
              <a:t>Las </a:t>
            </a:r>
            <a:r>
              <a:rPr lang="es-ES" sz="1800" b="1" i="1" dirty="0">
                <a:solidFill>
                  <a:schemeClr val="tx1"/>
                </a:solidFill>
                <a:effectLst/>
                <a:latin typeface="Gill Sans" panose="020B0604020202020204" charset="0"/>
                <a:ea typeface="Times New Roman" panose="02020603050405020304" pitchFamily="18" charset="0"/>
              </a:rPr>
              <a:t>Enterprise JavaBeans</a:t>
            </a:r>
            <a:r>
              <a:rPr lang="es-ES" sz="1800" dirty="0">
                <a:solidFill>
                  <a:schemeClr val="tx1"/>
                </a:solidFill>
                <a:effectLst/>
                <a:latin typeface="Gill Sans" panose="020B0604020202020204" charset="0"/>
                <a:ea typeface="Times New Roman" panose="02020603050405020304" pitchFamily="18" charset="0"/>
              </a:rPr>
              <a:t> (también conocidas por sus siglas </a:t>
            </a:r>
            <a:r>
              <a:rPr lang="es-ES" sz="1800" b="1" dirty="0">
                <a:solidFill>
                  <a:schemeClr val="tx1"/>
                </a:solidFill>
                <a:effectLst/>
                <a:latin typeface="Gill Sans" panose="020B0604020202020204" charset="0"/>
                <a:ea typeface="Times New Roman" panose="02020603050405020304" pitchFamily="18" charset="0"/>
              </a:rPr>
              <a:t>EJB</a:t>
            </a:r>
            <a:r>
              <a:rPr lang="es-ES" sz="1800" dirty="0">
                <a:solidFill>
                  <a:schemeClr val="tx1"/>
                </a:solidFill>
                <a:effectLst/>
                <a:latin typeface="Gill Sans" panose="020B0604020202020204" charset="0"/>
                <a:ea typeface="Times New Roman" panose="02020603050405020304" pitchFamily="18" charset="0"/>
              </a:rPr>
              <a:t>) son una de las </a:t>
            </a:r>
            <a:r>
              <a:rPr lang="es-ES" sz="1800" strike="noStrike" dirty="0">
                <a:solidFill>
                  <a:schemeClr val="tx1"/>
                </a:solidFill>
                <a:effectLst/>
                <a:latin typeface="Gill Sans" panose="020B0604020202020204" charset="0"/>
                <a:ea typeface="Times New Roman" panose="02020603050405020304" pitchFamily="18" charset="0"/>
                <a:hlinkClick r:id="rId3" tooltip="Interfaz de programación de aplicaciones">
                  <a:extLst>
                    <a:ext uri="{A12FA001-AC4F-418D-AE19-62706E023703}">
                      <ahyp:hlinkClr xmlns:ahyp="http://schemas.microsoft.com/office/drawing/2018/hyperlinkcolor" val="tx"/>
                    </a:ext>
                  </a:extLst>
                </a:hlinkClick>
              </a:rPr>
              <a:t>interfaces de programación de aplicaciones</a:t>
            </a:r>
            <a:r>
              <a:rPr lang="es-ES" sz="1800" dirty="0">
                <a:solidFill>
                  <a:schemeClr val="tx1"/>
                </a:solidFill>
                <a:effectLst/>
                <a:latin typeface="Gill Sans" panose="020B0604020202020204" charset="0"/>
                <a:ea typeface="Times New Roman" panose="02020603050405020304" pitchFamily="18" charset="0"/>
              </a:rPr>
              <a:t> (API) que forman parte del estándar de construcción de aplicaciones empresariales </a:t>
            </a:r>
            <a:r>
              <a:rPr lang="es-ES" sz="1800" strike="noStrike" dirty="0">
                <a:solidFill>
                  <a:schemeClr val="tx1"/>
                </a:solidFill>
                <a:effectLst/>
                <a:latin typeface="Gill Sans" panose="020B0604020202020204" charset="0"/>
                <a:ea typeface="Times New Roman" panose="02020603050405020304" pitchFamily="18" charset="0"/>
                <a:hlinkClick r:id="rId4" tooltip="J2EE">
                  <a:extLst>
                    <a:ext uri="{A12FA001-AC4F-418D-AE19-62706E023703}">
                      <ahyp:hlinkClr xmlns:ahyp="http://schemas.microsoft.com/office/drawing/2018/hyperlinkcolor" val="tx"/>
                    </a:ext>
                  </a:extLst>
                </a:hlinkClick>
              </a:rPr>
              <a:t>J2EE</a:t>
            </a:r>
            <a:r>
              <a:rPr lang="es-ES" sz="1800" dirty="0">
                <a:solidFill>
                  <a:schemeClr val="tx1"/>
                </a:solidFill>
                <a:effectLst/>
                <a:latin typeface="Gill Sans" panose="020B0604020202020204" charset="0"/>
                <a:ea typeface="Times New Roman" panose="02020603050405020304" pitchFamily="18" charset="0"/>
              </a:rPr>
              <a:t> (ahora JEE) de </a:t>
            </a:r>
            <a:r>
              <a:rPr lang="es-ES" sz="1800" strike="noStrike" dirty="0">
                <a:solidFill>
                  <a:srgbClr val="828282"/>
                </a:solidFill>
                <a:effectLst/>
                <a:latin typeface="Gill Sans" panose="020B0604020202020204" charset="0"/>
                <a:ea typeface="Times New Roman" panose="02020603050405020304" pitchFamily="18" charset="0"/>
                <a:hlinkClick r:id="rId5" tooltip="Oracle Corporation">
                  <a:extLst>
                    <a:ext uri="{A12FA001-AC4F-418D-AE19-62706E023703}">
                      <ahyp:hlinkClr xmlns:ahyp="http://schemas.microsoft.com/office/drawing/2018/hyperlinkcolor" val="tx"/>
                    </a:ext>
                  </a:extLst>
                </a:hlinkClick>
              </a:rPr>
              <a:t>Oracle </a:t>
            </a:r>
            <a:r>
              <a:rPr lang="es-ES" sz="1800" strike="noStrike" dirty="0" err="1">
                <a:solidFill>
                  <a:schemeClr val="tx1"/>
                </a:solidFill>
                <a:effectLst/>
                <a:latin typeface="Gill Sans" panose="020B0604020202020204" charset="0"/>
                <a:ea typeface="Times New Roman" panose="02020603050405020304" pitchFamily="18" charset="0"/>
                <a:hlinkClick r:id="rId5" tooltip="Oracle Corporation">
                  <a:extLst>
                    <a:ext uri="{A12FA001-AC4F-418D-AE19-62706E023703}">
                      <ahyp:hlinkClr xmlns:ahyp="http://schemas.microsoft.com/office/drawing/2018/hyperlinkcolor" val="tx"/>
                    </a:ext>
                  </a:extLst>
                </a:hlinkClick>
              </a:rPr>
              <a:t>Corporation</a:t>
            </a:r>
            <a:r>
              <a:rPr lang="es-ES" sz="1800" dirty="0">
                <a:solidFill>
                  <a:schemeClr val="tx1"/>
                </a:solidFill>
                <a:effectLst/>
                <a:latin typeface="Gill Sans" panose="020B0604020202020204" charset="0"/>
                <a:ea typeface="Times New Roman" panose="02020603050405020304" pitchFamily="18" charset="0"/>
              </a:rPr>
              <a:t> (inicialmente desarrollado por </a:t>
            </a:r>
            <a:r>
              <a:rPr lang="es-ES" sz="1800" strike="noStrike" dirty="0" err="1">
                <a:solidFill>
                  <a:srgbClr val="828282"/>
                </a:solidFill>
                <a:effectLst/>
                <a:latin typeface="Gill Sans" panose="020B0604020202020204" charset="0"/>
                <a:ea typeface="Times New Roman" panose="02020603050405020304" pitchFamily="18" charset="0"/>
                <a:hlinkClick r:id="rId6" tooltip="Sun Microsystems">
                  <a:extLst>
                    <a:ext uri="{A12FA001-AC4F-418D-AE19-62706E023703}">
                      <ahyp:hlinkClr xmlns:ahyp="http://schemas.microsoft.com/office/drawing/2018/hyperlinkcolor" val="tx"/>
                    </a:ext>
                  </a:extLst>
                </a:hlinkClick>
              </a:rPr>
              <a:t>Sun</a:t>
            </a:r>
            <a:r>
              <a:rPr lang="es-ES" sz="1800" strike="noStrike" dirty="0">
                <a:solidFill>
                  <a:schemeClr val="tx1"/>
                </a:solidFill>
                <a:effectLst/>
                <a:latin typeface="Gill Sans" panose="020B0604020202020204" charset="0"/>
                <a:ea typeface="Times New Roman" panose="02020603050405020304" pitchFamily="18" charset="0"/>
                <a:hlinkClick r:id="rId6" tooltip="Sun Microsystems">
                  <a:extLst>
                    <a:ext uri="{A12FA001-AC4F-418D-AE19-62706E023703}">
                      <ahyp:hlinkClr xmlns:ahyp="http://schemas.microsoft.com/office/drawing/2018/hyperlinkcolor" val="tx"/>
                    </a:ext>
                  </a:extLst>
                </a:hlinkClick>
              </a:rPr>
              <a:t> Microsystems</a:t>
            </a:r>
            <a:r>
              <a:rPr lang="es-ES" sz="1800" dirty="0">
                <a:solidFill>
                  <a:schemeClr val="tx1"/>
                </a:solidFill>
                <a:effectLst/>
                <a:latin typeface="Gill Sans" panose="020B0604020202020204" charset="0"/>
                <a:ea typeface="Times New Roman" panose="02020603050405020304" pitchFamily="18" charset="0"/>
              </a:rPr>
              <a:t>).</a:t>
            </a:r>
            <a:endParaRPr lang="en-US" sz="1800" dirty="0">
              <a:solidFill>
                <a:schemeClr val="tx1"/>
              </a:solidFill>
              <a:effectLst/>
              <a:latin typeface="Gill Sans" panose="020B0604020202020204" charset="0"/>
              <a:ea typeface="Times New Roman" panose="02020603050405020304" pitchFamily="18" charset="0"/>
            </a:endParaRPr>
          </a:p>
          <a:p>
            <a:pPr algn="l">
              <a:spcBef>
                <a:spcPts val="600"/>
              </a:spcBef>
              <a:spcAft>
                <a:spcPts val="600"/>
              </a:spcAft>
            </a:pPr>
            <a:r>
              <a:rPr lang="es-ES" sz="1800" dirty="0">
                <a:solidFill>
                  <a:schemeClr val="tx1"/>
                </a:solidFill>
                <a:effectLst/>
                <a:latin typeface="Gill Sans" panose="020B0604020202020204" charset="0"/>
                <a:ea typeface="Times New Roman" panose="02020603050405020304" pitchFamily="18" charset="0"/>
              </a:rPr>
              <a:t>Su especificación detalla cómo los servidores de aplicaciones proveen objetos desde el lado del servidor, que son precisamente los EJB:</a:t>
            </a:r>
            <a:endParaRPr lang="en-US" sz="1800" dirty="0">
              <a:solidFill>
                <a:schemeClr val="tx1"/>
              </a:solidFill>
              <a:effectLst/>
              <a:latin typeface="Gill Sans" panose="020B0604020202020204" charset="0"/>
              <a:ea typeface="Times New Roman" panose="02020603050405020304" pitchFamily="18" charset="0"/>
            </a:endParaRPr>
          </a:p>
          <a:p>
            <a:pPr marL="342900" lvl="0" indent="-342900" algn="just">
              <a:lnSpc>
                <a:spcPct val="115000"/>
              </a:lnSpc>
              <a:spcAft>
                <a:spcPts val="120"/>
              </a:spcAft>
              <a:buSzPts val="1000"/>
              <a:buFont typeface="Symbol" panose="05050102010706020507" pitchFamily="18" charset="2"/>
              <a:buChar char=""/>
              <a:tabLst>
                <a:tab pos="457200" algn="l"/>
              </a:tabLst>
            </a:pPr>
            <a:r>
              <a:rPr lang="es-ES" sz="1800" dirty="0">
                <a:solidFill>
                  <a:schemeClr val="tx1"/>
                </a:solidFill>
                <a:effectLst/>
                <a:latin typeface="Gill Sans" panose="020B0604020202020204" charset="0"/>
                <a:ea typeface="Calibri" panose="020F0502020204030204" pitchFamily="34" charset="0"/>
                <a:cs typeface="Calibri" panose="020F0502020204030204" pitchFamily="34" charset="0"/>
              </a:rPr>
              <a:t>Comunicación remota utilizando </a:t>
            </a:r>
            <a:r>
              <a:rPr lang="es-ES" sz="1800" strike="noStrike" dirty="0">
                <a:solidFill>
                  <a:schemeClr val="tx1"/>
                </a:solidFill>
                <a:effectLst/>
                <a:latin typeface="Gill Sans" panose="020B0604020202020204" charset="0"/>
                <a:ea typeface="Calibri" panose="020F0502020204030204" pitchFamily="34" charset="0"/>
                <a:cs typeface="Calibri" panose="020F0502020204030204" pitchFamily="34" charset="0"/>
                <a:hlinkClick r:id="rId7" tooltip="CORBA">
                  <a:extLst>
                    <a:ext uri="{A12FA001-AC4F-418D-AE19-62706E023703}">
                      <ahyp:hlinkClr xmlns:ahyp="http://schemas.microsoft.com/office/drawing/2018/hyperlinkcolor" val="tx"/>
                    </a:ext>
                  </a:extLst>
                </a:hlinkClick>
              </a:rPr>
              <a:t>CORBA</a:t>
            </a:r>
            <a:r>
              <a:rPr lang="es-ES" sz="1800" dirty="0">
                <a:solidFill>
                  <a:schemeClr val="tx1"/>
                </a:solidFill>
                <a:effectLst/>
                <a:latin typeface="Gill Sans" panose="020B0604020202020204" charset="0"/>
                <a:ea typeface="Calibri" panose="020F0502020204030204" pitchFamily="34" charset="0"/>
                <a:cs typeface="Calibri" panose="020F0502020204030204" pitchFamily="34" charset="0"/>
              </a:rPr>
              <a:t>.</a:t>
            </a:r>
            <a:endParaRPr lang="en-US" sz="1800" dirty="0">
              <a:solidFill>
                <a:schemeClr val="tx1"/>
              </a:solidFill>
              <a:effectLst/>
              <a:latin typeface="Gill Sans" panose="020B0604020202020204" charset="0"/>
              <a:ea typeface="Calibri" panose="020F0502020204030204" pitchFamily="34" charset="0"/>
              <a:cs typeface="Times New Roman" panose="02020603050405020304" pitchFamily="18" charset="0"/>
            </a:endParaRPr>
          </a:p>
          <a:p>
            <a:pPr marL="342900" lvl="0" indent="-342900" algn="just">
              <a:lnSpc>
                <a:spcPct val="115000"/>
              </a:lnSpc>
              <a:spcAft>
                <a:spcPts val="120"/>
              </a:spcAft>
              <a:buSzPts val="1000"/>
              <a:buFont typeface="Symbol" panose="05050102010706020507" pitchFamily="18" charset="2"/>
              <a:buChar char=""/>
              <a:tabLst>
                <a:tab pos="457200" algn="l"/>
              </a:tabLst>
            </a:pPr>
            <a:r>
              <a:rPr lang="es-ES" sz="1800" dirty="0">
                <a:solidFill>
                  <a:schemeClr val="tx1"/>
                </a:solidFill>
                <a:effectLst/>
                <a:latin typeface="Gill Sans" panose="020B0604020202020204" charset="0"/>
                <a:ea typeface="Calibri" panose="020F0502020204030204" pitchFamily="34" charset="0"/>
                <a:cs typeface="Calibri" panose="020F0502020204030204" pitchFamily="34" charset="0"/>
              </a:rPr>
              <a:t>Transacciones.</a:t>
            </a:r>
            <a:endParaRPr lang="en-US" sz="1800" dirty="0">
              <a:solidFill>
                <a:schemeClr val="tx1"/>
              </a:solidFill>
              <a:effectLst/>
              <a:latin typeface="Gill Sans" panose="020B0604020202020204" charset="0"/>
              <a:ea typeface="Calibri" panose="020F0502020204030204" pitchFamily="34" charset="0"/>
              <a:cs typeface="Times New Roman" panose="02020603050405020304" pitchFamily="18" charset="0"/>
            </a:endParaRPr>
          </a:p>
          <a:p>
            <a:pPr marL="342900" lvl="0" indent="-342900" algn="just">
              <a:lnSpc>
                <a:spcPct val="115000"/>
              </a:lnSpc>
              <a:spcAft>
                <a:spcPts val="120"/>
              </a:spcAft>
              <a:buSzPts val="1000"/>
              <a:buFont typeface="Symbol" panose="05050102010706020507" pitchFamily="18" charset="2"/>
              <a:buChar char=""/>
              <a:tabLst>
                <a:tab pos="457200" algn="l"/>
              </a:tabLst>
            </a:pPr>
            <a:r>
              <a:rPr lang="es-ES" sz="1800" dirty="0">
                <a:solidFill>
                  <a:schemeClr val="tx1"/>
                </a:solidFill>
                <a:effectLst/>
                <a:latin typeface="Gill Sans" panose="020B0604020202020204" charset="0"/>
                <a:ea typeface="Calibri" panose="020F0502020204030204" pitchFamily="34" charset="0"/>
                <a:cs typeface="Calibri" panose="020F0502020204030204" pitchFamily="34" charset="0"/>
              </a:rPr>
              <a:t>Control de la concurrencia.</a:t>
            </a:r>
            <a:endParaRPr lang="en-US" sz="1800" dirty="0">
              <a:solidFill>
                <a:schemeClr val="tx1"/>
              </a:solidFill>
              <a:effectLst/>
              <a:latin typeface="Gill Sans" panose="020B0604020202020204" charset="0"/>
              <a:ea typeface="Calibri" panose="020F0502020204030204" pitchFamily="34" charset="0"/>
              <a:cs typeface="Times New Roman" panose="02020603050405020304" pitchFamily="18" charset="0"/>
            </a:endParaRPr>
          </a:p>
          <a:p>
            <a:pPr marL="342900" lvl="0" indent="-342900" algn="just">
              <a:lnSpc>
                <a:spcPct val="115000"/>
              </a:lnSpc>
              <a:spcAft>
                <a:spcPts val="120"/>
              </a:spcAft>
              <a:buSzPts val="1000"/>
              <a:buFont typeface="Symbol" panose="05050102010706020507" pitchFamily="18" charset="2"/>
              <a:buChar char=""/>
              <a:tabLst>
                <a:tab pos="457200" algn="l"/>
              </a:tabLst>
            </a:pPr>
            <a:r>
              <a:rPr lang="es-ES" sz="1800" dirty="0">
                <a:solidFill>
                  <a:schemeClr val="tx1"/>
                </a:solidFill>
                <a:effectLst/>
                <a:latin typeface="Gill Sans" panose="020B0604020202020204" charset="0"/>
                <a:ea typeface="Calibri" panose="020F0502020204030204" pitchFamily="34" charset="0"/>
                <a:cs typeface="Calibri" panose="020F0502020204030204" pitchFamily="34" charset="0"/>
              </a:rPr>
              <a:t>Eventos utilizando </a:t>
            </a:r>
            <a:r>
              <a:rPr lang="es-ES" sz="1800" strike="noStrike" dirty="0">
                <a:solidFill>
                  <a:schemeClr val="tx1"/>
                </a:solidFill>
                <a:effectLst/>
                <a:latin typeface="Gill Sans" panose="020B0604020202020204" charset="0"/>
                <a:ea typeface="Calibri" panose="020F0502020204030204" pitchFamily="34" charset="0"/>
                <a:cs typeface="Calibri" panose="020F0502020204030204" pitchFamily="34" charset="0"/>
                <a:hlinkClick r:id="rId8" tooltip="JMS">
                  <a:extLst>
                    <a:ext uri="{A12FA001-AC4F-418D-AE19-62706E023703}">
                      <ahyp:hlinkClr xmlns:ahyp="http://schemas.microsoft.com/office/drawing/2018/hyperlinkcolor" val="tx"/>
                    </a:ext>
                  </a:extLst>
                </a:hlinkClick>
              </a:rPr>
              <a:t>JMS</a:t>
            </a:r>
            <a:r>
              <a:rPr lang="es-ES" sz="1800" dirty="0">
                <a:solidFill>
                  <a:schemeClr val="tx1"/>
                </a:solidFill>
                <a:effectLst/>
                <a:latin typeface="Gill Sans" panose="020B0604020202020204" charset="0"/>
                <a:ea typeface="Calibri" panose="020F0502020204030204" pitchFamily="34" charset="0"/>
                <a:cs typeface="Calibri" panose="020F0502020204030204" pitchFamily="34" charset="0"/>
              </a:rPr>
              <a:t> (</a:t>
            </a:r>
            <a:r>
              <a:rPr lang="es-ES" sz="1800" i="1" dirty="0">
                <a:solidFill>
                  <a:schemeClr val="tx1"/>
                </a:solidFill>
                <a:effectLst/>
                <a:latin typeface="Gill Sans" panose="020B0604020202020204" charset="0"/>
                <a:ea typeface="Calibri" panose="020F0502020204030204" pitchFamily="34" charset="0"/>
                <a:cs typeface="Calibri" panose="020F0502020204030204" pitchFamily="34" charset="0"/>
              </a:rPr>
              <a:t>Java </a:t>
            </a:r>
            <a:r>
              <a:rPr lang="es-ES" sz="1800" i="1" dirty="0" err="1">
                <a:solidFill>
                  <a:schemeClr val="tx1"/>
                </a:solidFill>
                <a:effectLst/>
                <a:latin typeface="Gill Sans" panose="020B0604020202020204" charset="0"/>
                <a:ea typeface="Calibri" panose="020F0502020204030204" pitchFamily="34" charset="0"/>
                <a:cs typeface="Calibri" panose="020F0502020204030204" pitchFamily="34" charset="0"/>
              </a:rPr>
              <a:t>Messaging</a:t>
            </a:r>
            <a:r>
              <a:rPr lang="es-ES" sz="1800" i="1" dirty="0">
                <a:solidFill>
                  <a:schemeClr val="tx1"/>
                </a:solidFill>
                <a:effectLst/>
                <a:latin typeface="Gill Sans" panose="020B0604020202020204" charset="0"/>
                <a:ea typeface="Calibri" panose="020F0502020204030204" pitchFamily="34" charset="0"/>
                <a:cs typeface="Calibri" panose="020F0502020204030204" pitchFamily="34" charset="0"/>
              </a:rPr>
              <a:t> </a:t>
            </a:r>
            <a:r>
              <a:rPr lang="es-ES" sz="1800" i="1" dirty="0" err="1">
                <a:solidFill>
                  <a:schemeClr val="tx1"/>
                </a:solidFill>
                <a:effectLst/>
                <a:latin typeface="Gill Sans" panose="020B0604020202020204" charset="0"/>
                <a:ea typeface="Calibri" panose="020F0502020204030204" pitchFamily="34" charset="0"/>
                <a:cs typeface="Calibri" panose="020F0502020204030204" pitchFamily="34" charset="0"/>
              </a:rPr>
              <a:t>Service</a:t>
            </a:r>
            <a:r>
              <a:rPr lang="es-ES" sz="1800" dirty="0">
                <a:solidFill>
                  <a:schemeClr val="tx1"/>
                </a:solidFill>
                <a:effectLst/>
                <a:latin typeface="Gill Sans" panose="020B0604020202020204" charset="0"/>
                <a:ea typeface="Calibri" panose="020F0502020204030204" pitchFamily="34" charset="0"/>
                <a:cs typeface="Calibri" panose="020F0502020204030204" pitchFamily="34" charset="0"/>
              </a:rPr>
              <a:t>).</a:t>
            </a:r>
            <a:endParaRPr lang="en-US" sz="1800" dirty="0">
              <a:solidFill>
                <a:schemeClr val="tx1"/>
              </a:solidFill>
              <a:effectLst/>
              <a:latin typeface="Gill Sans" panose="020B0604020202020204" charset="0"/>
              <a:ea typeface="Calibri" panose="020F0502020204030204" pitchFamily="34" charset="0"/>
              <a:cs typeface="Times New Roman" panose="02020603050405020304" pitchFamily="18" charset="0"/>
            </a:endParaRPr>
          </a:p>
          <a:p>
            <a:pPr marL="342900" lvl="0" indent="-342900" algn="just">
              <a:lnSpc>
                <a:spcPct val="115000"/>
              </a:lnSpc>
              <a:spcAft>
                <a:spcPts val="120"/>
              </a:spcAft>
              <a:buSzPts val="1000"/>
              <a:buFont typeface="Symbol" panose="05050102010706020507" pitchFamily="18" charset="2"/>
              <a:buChar char=""/>
              <a:tabLst>
                <a:tab pos="457200" algn="l"/>
              </a:tabLst>
            </a:pPr>
            <a:r>
              <a:rPr lang="es-ES" sz="1800" dirty="0">
                <a:solidFill>
                  <a:schemeClr val="tx1"/>
                </a:solidFill>
                <a:effectLst/>
                <a:latin typeface="Gill Sans" panose="020B0604020202020204" charset="0"/>
                <a:ea typeface="Calibri" panose="020F0502020204030204" pitchFamily="34" charset="0"/>
                <a:cs typeface="Calibri" panose="020F0502020204030204" pitchFamily="34" charset="0"/>
              </a:rPr>
              <a:t>Servicios de nombres y de directorio.</a:t>
            </a:r>
            <a:endParaRPr lang="en-US" sz="1800" dirty="0">
              <a:solidFill>
                <a:schemeClr val="tx1"/>
              </a:solidFill>
              <a:effectLst/>
              <a:latin typeface="Gill Sans" panose="020B0604020202020204" charset="0"/>
              <a:ea typeface="Calibri" panose="020F0502020204030204" pitchFamily="34" charset="0"/>
              <a:cs typeface="Times New Roman" panose="02020603050405020304" pitchFamily="18" charset="0"/>
            </a:endParaRPr>
          </a:p>
          <a:p>
            <a:pPr marL="342900" lvl="0" indent="-342900" algn="just">
              <a:lnSpc>
                <a:spcPct val="115000"/>
              </a:lnSpc>
              <a:spcAft>
                <a:spcPts val="120"/>
              </a:spcAft>
              <a:buSzPts val="1000"/>
              <a:buFont typeface="Symbol" panose="05050102010706020507" pitchFamily="18" charset="2"/>
              <a:buChar char=""/>
              <a:tabLst>
                <a:tab pos="457200" algn="l"/>
              </a:tabLst>
            </a:pPr>
            <a:r>
              <a:rPr lang="es-ES" sz="1800" dirty="0">
                <a:solidFill>
                  <a:schemeClr val="tx1"/>
                </a:solidFill>
                <a:effectLst/>
                <a:latin typeface="Gill Sans" panose="020B0604020202020204" charset="0"/>
                <a:ea typeface="Calibri" panose="020F0502020204030204" pitchFamily="34" charset="0"/>
                <a:cs typeface="Calibri" panose="020F0502020204030204" pitchFamily="34" charset="0"/>
              </a:rPr>
              <a:t>Seguridad.</a:t>
            </a:r>
            <a:endParaRPr lang="en-US" sz="1800" dirty="0">
              <a:solidFill>
                <a:schemeClr val="tx1"/>
              </a:solidFill>
              <a:effectLst/>
              <a:latin typeface="Gill Sans" panose="020B0604020202020204" charset="0"/>
              <a:ea typeface="Calibri" panose="020F0502020204030204" pitchFamily="34" charset="0"/>
              <a:cs typeface="Times New Roman" panose="02020603050405020304" pitchFamily="18" charset="0"/>
            </a:endParaRPr>
          </a:p>
          <a:p>
            <a:pPr marL="342900" lvl="0" indent="-342900" algn="just">
              <a:lnSpc>
                <a:spcPct val="115000"/>
              </a:lnSpc>
              <a:spcAft>
                <a:spcPts val="120"/>
              </a:spcAft>
              <a:buSzPts val="1000"/>
              <a:buFont typeface="Symbol" panose="05050102010706020507" pitchFamily="18" charset="2"/>
              <a:buChar char=""/>
              <a:tabLst>
                <a:tab pos="457200" algn="l"/>
              </a:tabLst>
            </a:pPr>
            <a:r>
              <a:rPr lang="es-ES" sz="1800" dirty="0">
                <a:solidFill>
                  <a:schemeClr val="tx1"/>
                </a:solidFill>
                <a:effectLst/>
                <a:latin typeface="Gill Sans" panose="020B0604020202020204" charset="0"/>
                <a:ea typeface="Calibri" panose="020F0502020204030204" pitchFamily="34" charset="0"/>
                <a:cs typeface="Calibri" panose="020F0502020204030204" pitchFamily="34" charset="0"/>
              </a:rPr>
              <a:t>Ubicación de componentes en un </a:t>
            </a:r>
            <a:r>
              <a:rPr lang="es-ES" sz="1800" strike="noStrike" dirty="0">
                <a:solidFill>
                  <a:schemeClr val="tx1"/>
                </a:solidFill>
                <a:effectLst/>
                <a:latin typeface="Gill Sans" panose="020B0604020202020204" charset="0"/>
                <a:ea typeface="Calibri" panose="020F0502020204030204" pitchFamily="34" charset="0"/>
                <a:cs typeface="Calibri" panose="020F0502020204030204" pitchFamily="34" charset="0"/>
                <a:hlinkClick r:id="rId9" tooltip="Servidor de aplicaciones">
                  <a:extLst>
                    <a:ext uri="{A12FA001-AC4F-418D-AE19-62706E023703}">
                      <ahyp:hlinkClr xmlns:ahyp="http://schemas.microsoft.com/office/drawing/2018/hyperlinkcolor" val="tx"/>
                    </a:ext>
                  </a:extLst>
                </a:hlinkClick>
              </a:rPr>
              <a:t>servidor de aplicaciones</a:t>
            </a:r>
            <a:r>
              <a:rPr lang="es-ES" sz="1800" dirty="0">
                <a:solidFill>
                  <a:schemeClr val="tx1"/>
                </a:solidFill>
                <a:effectLst/>
                <a:latin typeface="Gill Sans" panose="020B0604020202020204" charset="0"/>
                <a:ea typeface="Calibri" panose="020F0502020204030204" pitchFamily="34" charset="0"/>
                <a:cs typeface="Calibri" panose="020F0502020204030204" pitchFamily="34" charset="0"/>
              </a:rPr>
              <a:t>.</a:t>
            </a:r>
            <a:endParaRPr lang="en-US" sz="1800" dirty="0">
              <a:solidFill>
                <a:schemeClr val="tx1"/>
              </a:solidFill>
              <a:effectLst/>
              <a:latin typeface="Gill Sans" panose="020B0604020202020204" charset="0"/>
              <a:ea typeface="Calibri" panose="020F0502020204030204" pitchFamily="34" charset="0"/>
              <a:cs typeface="Times New Roman" panose="02020603050405020304" pitchFamily="18" charset="0"/>
            </a:endParaRPr>
          </a:p>
        </p:txBody>
      </p:sp>
      <p:sp>
        <p:nvSpPr>
          <p:cNvPr id="4" name="Google Shape;114;p2">
            <a:extLst>
              <a:ext uri="{FF2B5EF4-FFF2-40B4-BE49-F238E27FC236}">
                <a16:creationId xmlns:a16="http://schemas.microsoft.com/office/drawing/2014/main" id="{4A75F191-A50B-149F-0351-72F56681D68F}"/>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rgbClr val="FFFF00"/>
                </a:solidFill>
              </a:rPr>
              <a:t>1.7.3 ENTERPRISE JAVA BEANS</a:t>
            </a:r>
          </a:p>
          <a:p>
            <a:pPr marL="1219835" lvl="2" indent="-333375">
              <a:lnSpc>
                <a:spcPct val="90000"/>
              </a:lnSpc>
              <a:spcBef>
                <a:spcPts val="840"/>
              </a:spcBef>
              <a:buClr>
                <a:srgbClr val="4590B8"/>
              </a:buClr>
              <a:buSzPts val="1104"/>
            </a:pPr>
            <a:r>
              <a:rPr lang="es-ES" sz="700" dirty="0">
                <a:solidFill>
                  <a:schemeClr val="lt1"/>
                </a:solidFill>
              </a:rPr>
              <a:t>1.7.4 ENTIDADES JPA PERSISTENTES</a:t>
            </a:r>
          </a:p>
          <a:p>
            <a:pPr marL="762635" lvl="1" indent="-333375">
              <a:lnSpc>
                <a:spcPct val="90000"/>
              </a:lnSpc>
              <a:spcBef>
                <a:spcPts val="840"/>
              </a:spcBef>
              <a:buClr>
                <a:srgbClr val="4590B8"/>
              </a:buClr>
              <a:buSzPts val="1104"/>
            </a:pPr>
            <a:r>
              <a:rPr lang="es-ES" sz="700" dirty="0">
                <a:solidFill>
                  <a:schemeClr val="lt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extLst>
      <p:ext uri="{BB962C8B-B14F-4D97-AF65-F5344CB8AC3E}">
        <p14:creationId xmlns:p14="http://schemas.microsoft.com/office/powerpoint/2010/main" val="284910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581192" y="702156"/>
            <a:ext cx="8536141" cy="1013800"/>
          </a:xfrm>
          <a:prstGeom prst="rect">
            <a:avLst/>
          </a:prstGeom>
          <a:noFill/>
          <a:ln>
            <a:noFill/>
          </a:ln>
        </p:spPr>
        <p:txBody>
          <a:bodyPr spcFirstLastPara="1" wrap="square" lIns="91425" tIns="45700" rIns="91425" bIns="45700" anchor="b" anchorCtr="0">
            <a:normAutofit/>
          </a:bodyPr>
          <a:lstStyle/>
          <a:p>
            <a:pPr>
              <a:buSzPts val="2800"/>
            </a:pPr>
            <a:r>
              <a:rPr lang="es-ES" dirty="0"/>
              <a:t>1.7.3 ENTERPRISE JAVA BEANS</a:t>
            </a:r>
            <a:endParaRPr lang="es-MX" dirty="0"/>
          </a:p>
        </p:txBody>
      </p:sp>
      <p:sp>
        <p:nvSpPr>
          <p:cNvPr id="161" name="Google Shape;161;p6"/>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6</a:t>
            </a:r>
            <a:endParaRPr/>
          </a:p>
        </p:txBody>
      </p:sp>
      <p:sp>
        <p:nvSpPr>
          <p:cNvPr id="162" name="Google Shape;162;p6"/>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65" name="Google Shape;165;p6"/>
          <p:cNvSpPr txBox="1"/>
          <p:nvPr/>
        </p:nvSpPr>
        <p:spPr>
          <a:xfrm>
            <a:off x="11733008" y="6457890"/>
            <a:ext cx="45906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18</a:t>
            </a:r>
          </a:p>
        </p:txBody>
      </p:sp>
      <p:sp>
        <p:nvSpPr>
          <p:cNvPr id="2" name="CuadroTexto 1">
            <a:extLst>
              <a:ext uri="{FF2B5EF4-FFF2-40B4-BE49-F238E27FC236}">
                <a16:creationId xmlns:a16="http://schemas.microsoft.com/office/drawing/2014/main" id="{875D1E43-B61A-E3FD-64F1-A7AF27E52327}"/>
              </a:ext>
            </a:extLst>
          </p:cNvPr>
          <p:cNvSpPr txBox="1"/>
          <p:nvPr/>
        </p:nvSpPr>
        <p:spPr>
          <a:xfrm>
            <a:off x="469048" y="1941078"/>
            <a:ext cx="8536141" cy="1518877"/>
          </a:xfrm>
          <a:prstGeom prst="rect">
            <a:avLst/>
          </a:prstGeom>
          <a:noFill/>
        </p:spPr>
        <p:txBody>
          <a:bodyPr wrap="square">
            <a:spAutoFit/>
          </a:bodyPr>
          <a:lstStyle/>
          <a:p>
            <a:pPr>
              <a:lnSpc>
                <a:spcPct val="115000"/>
              </a:lnSpc>
              <a:spcBef>
                <a:spcPts val="200"/>
              </a:spcBef>
            </a:pPr>
            <a:r>
              <a:rPr lang="en-US" sz="1800" b="1" i="1" dirty="0">
                <a:solidFill>
                  <a:srgbClr val="365F91"/>
                </a:solidFill>
                <a:effectLst/>
                <a:latin typeface="Gill Sans" panose="020B0604020202020204" charset="0"/>
                <a:ea typeface="Times New Roman" panose="02020603050405020304" pitchFamily="18" charset="0"/>
                <a:cs typeface="Times New Roman" panose="02020603050405020304" pitchFamily="18" charset="0"/>
              </a:rPr>
              <a:t>SESSION BEANS STATELESS</a:t>
            </a:r>
          </a:p>
          <a:p>
            <a:r>
              <a:rPr lang="es-ES" sz="1800" dirty="0">
                <a:solidFill>
                  <a:srgbClr val="000000"/>
                </a:solidFill>
                <a:effectLst/>
                <a:latin typeface="Gill Sans" panose="020B0604020202020204" charset="0"/>
                <a:ea typeface="Calibri" panose="020F0502020204030204" pitchFamily="34" charset="0"/>
              </a:rPr>
              <a:t>Un </a:t>
            </a:r>
            <a:r>
              <a:rPr lang="en-US" sz="1800" i="1" dirty="0">
                <a:effectLst/>
                <a:latin typeface="Gill Sans" panose="020B0604020202020204" charset="0"/>
              </a:rPr>
              <a:t>Stateless bean</a:t>
            </a:r>
            <a:r>
              <a:rPr lang="en-US" sz="1800" dirty="0">
                <a:effectLst/>
                <a:latin typeface="Gill Sans" panose="020B0604020202020204" charset="0"/>
              </a:rPr>
              <a:t> es </a:t>
            </a:r>
            <a:r>
              <a:rPr lang="en-US" sz="1800" dirty="0" err="1">
                <a:effectLst/>
                <a:latin typeface="Gill Sans" panose="020B0604020202020204" charset="0"/>
              </a:rPr>
              <a:t>una</a:t>
            </a:r>
            <a:r>
              <a:rPr lang="en-US" sz="1800" dirty="0">
                <a:effectLst/>
                <a:latin typeface="Gill Sans" panose="020B0604020202020204" charset="0"/>
              </a:rPr>
              <a:t> </a:t>
            </a:r>
            <a:r>
              <a:rPr lang="en-US" sz="1800" dirty="0" err="1">
                <a:effectLst/>
                <a:latin typeface="Gill Sans" panose="020B0604020202020204" charset="0"/>
              </a:rPr>
              <a:t>clase</a:t>
            </a:r>
            <a:r>
              <a:rPr lang="en-US" sz="1800" dirty="0">
                <a:effectLst/>
                <a:latin typeface="Gill Sans" panose="020B0604020202020204" charset="0"/>
              </a:rPr>
              <a:t> java sin </a:t>
            </a:r>
            <a:r>
              <a:rPr lang="en-US" sz="1800" dirty="0" err="1">
                <a:effectLst/>
                <a:latin typeface="Gill Sans" panose="020B0604020202020204" charset="0"/>
              </a:rPr>
              <a:t>estado</a:t>
            </a:r>
            <a:r>
              <a:rPr lang="en-US" sz="1800" dirty="0">
                <a:effectLst/>
                <a:latin typeface="Gill Sans" panose="020B0604020202020204" charset="0"/>
              </a:rPr>
              <a:t>, es </a:t>
            </a:r>
            <a:r>
              <a:rPr lang="en-US" sz="1800" dirty="0" err="1">
                <a:effectLst/>
                <a:latin typeface="Gill Sans" panose="020B0604020202020204" charset="0"/>
              </a:rPr>
              <a:t>decir</a:t>
            </a:r>
            <a:r>
              <a:rPr lang="en-US" sz="1800" dirty="0">
                <a:effectLst/>
                <a:latin typeface="Gill Sans" panose="020B0604020202020204" charset="0"/>
              </a:rPr>
              <a:t>, no </a:t>
            </a:r>
            <a:r>
              <a:rPr lang="en-US" sz="1800" dirty="0" err="1">
                <a:effectLst/>
                <a:latin typeface="Gill Sans" panose="020B0604020202020204" charset="0"/>
              </a:rPr>
              <a:t>debería</a:t>
            </a:r>
            <a:r>
              <a:rPr lang="en-US" sz="1800" dirty="0">
                <a:effectLst/>
                <a:latin typeface="Gill Sans" panose="020B0604020202020204" charset="0"/>
              </a:rPr>
              <a:t> </a:t>
            </a:r>
            <a:r>
              <a:rPr lang="en-US" sz="1800" dirty="0" err="1">
                <a:effectLst/>
                <a:latin typeface="Gill Sans" panose="020B0604020202020204" charset="0"/>
              </a:rPr>
              <a:t>tener</a:t>
            </a:r>
            <a:r>
              <a:rPr lang="en-US" sz="1800" dirty="0">
                <a:effectLst/>
                <a:latin typeface="Gill Sans" panose="020B0604020202020204" charset="0"/>
              </a:rPr>
              <a:t> </a:t>
            </a:r>
            <a:r>
              <a:rPr lang="en-US" sz="1800" dirty="0" err="1">
                <a:effectLst/>
                <a:latin typeface="Gill Sans" panose="020B0604020202020204" charset="0"/>
              </a:rPr>
              <a:t>atributos</a:t>
            </a:r>
            <a:r>
              <a:rPr lang="en-US" sz="1800" dirty="0">
                <a:effectLst/>
                <a:latin typeface="Gill Sans" panose="020B0604020202020204" charset="0"/>
              </a:rPr>
              <a:t>, </a:t>
            </a:r>
            <a:r>
              <a:rPr lang="en-US" sz="1800" dirty="0" err="1">
                <a:effectLst/>
                <a:latin typeface="Gill Sans" panose="020B0604020202020204" charset="0"/>
              </a:rPr>
              <a:t>sólo</a:t>
            </a:r>
            <a:r>
              <a:rPr lang="en-US" sz="1800" dirty="0">
                <a:effectLst/>
                <a:latin typeface="Gill Sans" panose="020B0604020202020204" charset="0"/>
              </a:rPr>
              <a:t> </a:t>
            </a:r>
            <a:r>
              <a:rPr lang="en-US" sz="1800" dirty="0" err="1">
                <a:effectLst/>
                <a:latin typeface="Gill Sans" panose="020B0604020202020204" charset="0"/>
              </a:rPr>
              <a:t>métodos</a:t>
            </a:r>
            <a:r>
              <a:rPr lang="en-US" sz="1800" dirty="0">
                <a:effectLst/>
                <a:latin typeface="Gill Sans" panose="020B0604020202020204" charset="0"/>
              </a:rPr>
              <a:t> a </a:t>
            </a:r>
            <a:r>
              <a:rPr lang="en-US" sz="1800" dirty="0" err="1">
                <a:effectLst/>
                <a:latin typeface="Gill Sans" panose="020B0604020202020204" charset="0"/>
              </a:rPr>
              <a:t>los</a:t>
            </a:r>
            <a:r>
              <a:rPr lang="en-US" sz="1800" dirty="0">
                <a:effectLst/>
                <a:latin typeface="Gill Sans" panose="020B0604020202020204" charset="0"/>
              </a:rPr>
              <a:t> que se </a:t>
            </a:r>
            <a:r>
              <a:rPr lang="en-US" sz="1800" dirty="0" err="1">
                <a:effectLst/>
                <a:latin typeface="Gill Sans" panose="020B0604020202020204" charset="0"/>
              </a:rPr>
              <a:t>pueda</a:t>
            </a:r>
            <a:r>
              <a:rPr lang="en-US" sz="1800" dirty="0">
                <a:effectLst/>
                <a:latin typeface="Gill Sans" panose="020B0604020202020204" charset="0"/>
              </a:rPr>
              <a:t> </a:t>
            </a:r>
            <a:r>
              <a:rPr lang="en-US" sz="1800" dirty="0" err="1">
                <a:effectLst/>
                <a:latin typeface="Gill Sans" panose="020B0604020202020204" charset="0"/>
              </a:rPr>
              <a:t>llamar</a:t>
            </a:r>
            <a:r>
              <a:rPr lang="en-US" sz="1800" dirty="0">
                <a:effectLst/>
                <a:latin typeface="Gill Sans" panose="020B0604020202020204" charset="0"/>
              </a:rPr>
              <a:t> de forma </a:t>
            </a:r>
            <a:r>
              <a:rPr lang="en-US" sz="1800" dirty="0" err="1">
                <a:effectLst/>
                <a:latin typeface="Gill Sans" panose="020B0604020202020204" charset="0"/>
              </a:rPr>
              <a:t>independiente</a:t>
            </a:r>
            <a:r>
              <a:rPr lang="en-US" sz="1800" dirty="0">
                <a:effectLst/>
                <a:latin typeface="Gill Sans" panose="020B0604020202020204" charset="0"/>
              </a:rPr>
              <a:t>. Para que </a:t>
            </a:r>
            <a:r>
              <a:rPr lang="en-US" sz="1800" dirty="0" err="1">
                <a:effectLst/>
                <a:latin typeface="Gill Sans" panose="020B0604020202020204" charset="0"/>
              </a:rPr>
              <a:t>el</a:t>
            </a:r>
            <a:r>
              <a:rPr lang="en-US" sz="1800" dirty="0">
                <a:effectLst/>
                <a:latin typeface="Gill Sans" panose="020B0604020202020204" charset="0"/>
              </a:rPr>
              <a:t> </a:t>
            </a:r>
            <a:r>
              <a:rPr lang="en-US" sz="1800" dirty="0" err="1">
                <a:effectLst/>
                <a:latin typeface="Gill Sans" panose="020B0604020202020204" charset="0"/>
              </a:rPr>
              <a:t>contenedor</a:t>
            </a:r>
            <a:r>
              <a:rPr lang="en-US" sz="1800" dirty="0">
                <a:effectLst/>
                <a:latin typeface="Gill Sans" panose="020B0604020202020204" charset="0"/>
              </a:rPr>
              <a:t> de </a:t>
            </a:r>
            <a:r>
              <a:rPr lang="en-US" sz="1800" dirty="0" err="1">
                <a:effectLst/>
                <a:latin typeface="Gill Sans" panose="020B0604020202020204" charset="0"/>
              </a:rPr>
              <a:t>aplicaciones</a:t>
            </a:r>
            <a:r>
              <a:rPr lang="en-US" sz="1800" dirty="0">
                <a:effectLst/>
                <a:latin typeface="Gill Sans" panose="020B0604020202020204" charset="0"/>
              </a:rPr>
              <a:t> lo </a:t>
            </a:r>
            <a:r>
              <a:rPr lang="en-US" sz="1800" dirty="0" err="1">
                <a:effectLst/>
                <a:latin typeface="Gill Sans" panose="020B0604020202020204" charset="0"/>
              </a:rPr>
              <a:t>maneje</a:t>
            </a:r>
            <a:r>
              <a:rPr lang="en-US" sz="1800" dirty="0">
                <a:effectLst/>
                <a:latin typeface="Gill Sans" panose="020B0604020202020204" charset="0"/>
              </a:rPr>
              <a:t>, </a:t>
            </a:r>
            <a:r>
              <a:rPr lang="en-US" sz="1800" dirty="0" err="1">
                <a:effectLst/>
                <a:latin typeface="Gill Sans" panose="020B0604020202020204" charset="0"/>
              </a:rPr>
              <a:t>únicamente</a:t>
            </a:r>
            <a:r>
              <a:rPr lang="en-US" sz="1800" dirty="0">
                <a:effectLst/>
                <a:latin typeface="Gill Sans" panose="020B0604020202020204" charset="0"/>
              </a:rPr>
              <a:t> hay que </a:t>
            </a:r>
            <a:r>
              <a:rPr lang="en-US" sz="1800" dirty="0" err="1">
                <a:effectLst/>
                <a:latin typeface="Gill Sans" panose="020B0604020202020204" charset="0"/>
              </a:rPr>
              <a:t>ponerle</a:t>
            </a:r>
            <a:r>
              <a:rPr lang="en-US" sz="1800" dirty="0">
                <a:effectLst/>
                <a:latin typeface="Gill Sans" panose="020B0604020202020204" charset="0"/>
              </a:rPr>
              <a:t> la </a:t>
            </a:r>
            <a:r>
              <a:rPr lang="en-US" sz="1800" dirty="0" err="1">
                <a:effectLst/>
                <a:latin typeface="Gill Sans" panose="020B0604020202020204" charset="0"/>
              </a:rPr>
              <a:t>anotación</a:t>
            </a:r>
            <a:r>
              <a:rPr lang="en-US" sz="1800" dirty="0">
                <a:effectLst/>
                <a:latin typeface="Gill Sans" panose="020B0604020202020204" charset="0"/>
              </a:rPr>
              <a:t> </a:t>
            </a:r>
            <a:r>
              <a:rPr lang="en-US" sz="1800" i="1" dirty="0">
                <a:effectLst/>
                <a:latin typeface="Gill Sans" panose="020B0604020202020204" charset="0"/>
              </a:rPr>
              <a:t>@Stateless</a:t>
            </a:r>
            <a:r>
              <a:rPr lang="en-US" sz="1800" dirty="0">
                <a:effectLst/>
                <a:latin typeface="Gill Sans" panose="020B0604020202020204" charset="0"/>
              </a:rPr>
              <a:t>, </a:t>
            </a:r>
            <a:r>
              <a:rPr lang="en-US" sz="1800" dirty="0" err="1">
                <a:effectLst/>
                <a:latin typeface="Gill Sans" panose="020B0604020202020204" charset="0"/>
              </a:rPr>
              <a:t>como</a:t>
            </a:r>
            <a:r>
              <a:rPr lang="en-US" sz="1800" dirty="0">
                <a:effectLst/>
                <a:latin typeface="Gill Sans" panose="020B0604020202020204" charset="0"/>
              </a:rPr>
              <a:t> </a:t>
            </a:r>
            <a:r>
              <a:rPr lang="en-US" sz="1800" dirty="0" err="1">
                <a:effectLst/>
                <a:latin typeface="Gill Sans" panose="020B0604020202020204" charset="0"/>
              </a:rPr>
              <a:t>en</a:t>
            </a:r>
            <a:r>
              <a:rPr lang="en-US" sz="1800" dirty="0">
                <a:effectLst/>
                <a:latin typeface="Gill Sans" panose="020B0604020202020204" charset="0"/>
              </a:rPr>
              <a:t> </a:t>
            </a:r>
            <a:r>
              <a:rPr lang="en-US" sz="1800" dirty="0" err="1">
                <a:effectLst/>
                <a:latin typeface="Gill Sans" panose="020B0604020202020204" charset="0"/>
              </a:rPr>
              <a:t>el</a:t>
            </a:r>
            <a:r>
              <a:rPr lang="en-US" sz="1800" dirty="0">
                <a:effectLst/>
                <a:latin typeface="Gill Sans" panose="020B0604020202020204" charset="0"/>
              </a:rPr>
              <a:t> </a:t>
            </a:r>
            <a:r>
              <a:rPr lang="en-US" sz="1800" dirty="0" err="1">
                <a:effectLst/>
                <a:latin typeface="Gill Sans" panose="020B0604020202020204" charset="0"/>
              </a:rPr>
              <a:t>siguiente</a:t>
            </a:r>
            <a:r>
              <a:rPr lang="en-US" sz="1800" dirty="0">
                <a:effectLst/>
                <a:latin typeface="Gill Sans" panose="020B0604020202020204" charset="0"/>
              </a:rPr>
              <a:t> </a:t>
            </a:r>
            <a:r>
              <a:rPr lang="en-US" sz="1800" dirty="0" err="1">
                <a:effectLst/>
                <a:latin typeface="Gill Sans" panose="020B0604020202020204" charset="0"/>
              </a:rPr>
              <a:t>ejemplo</a:t>
            </a:r>
            <a:endParaRPr lang="en-US" sz="1800" dirty="0">
              <a:solidFill>
                <a:schemeClr val="tx1"/>
              </a:solidFill>
              <a:effectLst/>
              <a:latin typeface="Gill Sans" panose="020B0604020202020204" charset="0"/>
              <a:ea typeface="Calibri" panose="020F0502020204030204" pitchFamily="34" charset="0"/>
              <a:cs typeface="Times New Roman" panose="02020603050405020304" pitchFamily="18" charset="0"/>
            </a:endParaRPr>
          </a:p>
        </p:txBody>
      </p:sp>
      <p:pic>
        <p:nvPicPr>
          <p:cNvPr id="4" name="Imagen 3" descr="Texto&#10;&#10;Descripción generada automáticamente">
            <a:extLst>
              <a:ext uri="{FF2B5EF4-FFF2-40B4-BE49-F238E27FC236}">
                <a16:creationId xmlns:a16="http://schemas.microsoft.com/office/drawing/2014/main" id="{8307F5AD-2D9C-A919-575E-C7109839064E}"/>
              </a:ext>
            </a:extLst>
          </p:cNvPr>
          <p:cNvPicPr>
            <a:picLocks noChangeAspect="1"/>
          </p:cNvPicPr>
          <p:nvPr/>
        </p:nvPicPr>
        <p:blipFill>
          <a:blip r:embed="rId3"/>
          <a:stretch>
            <a:fillRect/>
          </a:stretch>
        </p:blipFill>
        <p:spPr>
          <a:xfrm>
            <a:off x="2694005" y="3869844"/>
            <a:ext cx="4086225" cy="228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Google Shape;114;p2">
            <a:extLst>
              <a:ext uri="{FF2B5EF4-FFF2-40B4-BE49-F238E27FC236}">
                <a16:creationId xmlns:a16="http://schemas.microsoft.com/office/drawing/2014/main" id="{E6363D62-FB8C-C26E-1CD2-548194C1B6EA}"/>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rgbClr val="FFFF00"/>
                </a:solidFill>
              </a:rPr>
              <a:t>1.7.3 ENTERPRISE JAVA BEANS</a:t>
            </a:r>
          </a:p>
          <a:p>
            <a:pPr marL="1219835" lvl="2" indent="-333375">
              <a:lnSpc>
                <a:spcPct val="90000"/>
              </a:lnSpc>
              <a:spcBef>
                <a:spcPts val="840"/>
              </a:spcBef>
              <a:buClr>
                <a:srgbClr val="4590B8"/>
              </a:buClr>
              <a:buSzPts val="1104"/>
            </a:pPr>
            <a:r>
              <a:rPr lang="es-ES" sz="700" dirty="0">
                <a:solidFill>
                  <a:schemeClr val="lt1"/>
                </a:solidFill>
              </a:rPr>
              <a:t>1.7.4 ENTIDADES JPA PERSISTENTES</a:t>
            </a:r>
          </a:p>
          <a:p>
            <a:pPr marL="762635" lvl="1" indent="-333375">
              <a:lnSpc>
                <a:spcPct val="90000"/>
              </a:lnSpc>
              <a:spcBef>
                <a:spcPts val="840"/>
              </a:spcBef>
              <a:buClr>
                <a:srgbClr val="4590B8"/>
              </a:buClr>
              <a:buSzPts val="1104"/>
            </a:pPr>
            <a:r>
              <a:rPr lang="es-ES" sz="700" dirty="0">
                <a:solidFill>
                  <a:schemeClr val="lt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extLst>
      <p:ext uri="{BB962C8B-B14F-4D97-AF65-F5344CB8AC3E}">
        <p14:creationId xmlns:p14="http://schemas.microsoft.com/office/powerpoint/2010/main" val="1314452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581192" y="702156"/>
            <a:ext cx="8536141" cy="1013800"/>
          </a:xfrm>
          <a:prstGeom prst="rect">
            <a:avLst/>
          </a:prstGeom>
          <a:noFill/>
          <a:ln>
            <a:noFill/>
          </a:ln>
        </p:spPr>
        <p:txBody>
          <a:bodyPr spcFirstLastPara="1" wrap="square" lIns="91425" tIns="45700" rIns="91425" bIns="45700" anchor="b" anchorCtr="0">
            <a:normAutofit/>
          </a:bodyPr>
          <a:lstStyle/>
          <a:p>
            <a:pPr>
              <a:buSzPts val="2800"/>
            </a:pPr>
            <a:r>
              <a:rPr lang="es-ES" dirty="0"/>
              <a:t>1.7.3 ENTERPRISE JAVA BEANS</a:t>
            </a:r>
            <a:endParaRPr lang="es-MX" dirty="0"/>
          </a:p>
        </p:txBody>
      </p:sp>
      <p:sp>
        <p:nvSpPr>
          <p:cNvPr id="161" name="Google Shape;161;p6"/>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6</a:t>
            </a:r>
            <a:endParaRPr/>
          </a:p>
        </p:txBody>
      </p:sp>
      <p:sp>
        <p:nvSpPr>
          <p:cNvPr id="162" name="Google Shape;162;p6"/>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65" name="Google Shape;165;p6"/>
          <p:cNvSpPr txBox="1"/>
          <p:nvPr/>
        </p:nvSpPr>
        <p:spPr>
          <a:xfrm>
            <a:off x="11733008" y="6457890"/>
            <a:ext cx="45906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19</a:t>
            </a:r>
          </a:p>
        </p:txBody>
      </p:sp>
      <p:sp>
        <p:nvSpPr>
          <p:cNvPr id="2" name="CuadroTexto 1">
            <a:extLst>
              <a:ext uri="{FF2B5EF4-FFF2-40B4-BE49-F238E27FC236}">
                <a16:creationId xmlns:a16="http://schemas.microsoft.com/office/drawing/2014/main" id="{875D1E43-B61A-E3FD-64F1-A7AF27E52327}"/>
              </a:ext>
            </a:extLst>
          </p:cNvPr>
          <p:cNvSpPr txBox="1"/>
          <p:nvPr/>
        </p:nvSpPr>
        <p:spPr>
          <a:xfrm>
            <a:off x="1915064" y="2596686"/>
            <a:ext cx="5675393" cy="2946128"/>
          </a:xfrm>
          <a:prstGeom prst="rect">
            <a:avLst/>
          </a:prstGeom>
          <a:noFill/>
        </p:spPr>
        <p:txBody>
          <a:bodyPr wrap="square">
            <a:spAutoFit/>
          </a:bodyPr>
          <a:lstStyle/>
          <a:p>
            <a:pPr>
              <a:lnSpc>
                <a:spcPct val="115000"/>
              </a:lnSpc>
              <a:spcBef>
                <a:spcPts val="200"/>
              </a:spcBef>
            </a:pPr>
            <a:r>
              <a:rPr lang="en-US" sz="1800" b="1" i="1" dirty="0">
                <a:solidFill>
                  <a:srgbClr val="365F91"/>
                </a:solidFill>
                <a:effectLst/>
                <a:latin typeface="Gill Sans" panose="020B0604020202020204" charset="0"/>
                <a:ea typeface="Times New Roman" panose="02020603050405020304" pitchFamily="18" charset="0"/>
                <a:cs typeface="Times New Roman" panose="02020603050405020304" pitchFamily="18" charset="0"/>
              </a:rPr>
              <a:t>TIMERS</a:t>
            </a:r>
          </a:p>
          <a:p>
            <a:pPr algn="just">
              <a:lnSpc>
                <a:spcPct val="115000"/>
              </a:lnSpc>
              <a:spcAft>
                <a:spcPts val="1000"/>
              </a:spcAft>
            </a:pPr>
            <a:r>
              <a:rPr lang="es-ES" sz="1800" dirty="0">
                <a:effectLst/>
                <a:latin typeface="Gill Sans" panose="020B0604020202020204" charset="0"/>
                <a:ea typeface="Calibri" panose="020F0502020204030204" pitchFamily="34" charset="0"/>
                <a:cs typeface="Calibri" panose="020F0502020204030204" pitchFamily="34" charset="0"/>
              </a:rPr>
              <a:t>Al programar es posible que nos veamos con la necesidad de realizar una tarea cada cierto tiempo. Por ejemplo, si queremos pintar un reloj en pantalla, cada segundo debemos mover o repintar el segundero. Quizás deseemos ver cuándo se crea un fichero, con lo que podemos, por ejemplo, cada diez segundos ver si existe. En fin, hay un montón de posibles aplicaciones en las que podemos necesitar realizar tareas periódicamente.</a:t>
            </a:r>
            <a:endParaRPr lang="en-US" sz="1800" dirty="0">
              <a:effectLst/>
              <a:latin typeface="Gill Sans" panose="020B0604020202020204" charset="0"/>
              <a:ea typeface="Calibri" panose="020F0502020204030204" pitchFamily="34" charset="0"/>
              <a:cs typeface="Times New Roman" panose="02020603050405020304" pitchFamily="18" charset="0"/>
            </a:endParaRPr>
          </a:p>
        </p:txBody>
      </p:sp>
      <p:sp>
        <p:nvSpPr>
          <p:cNvPr id="5" name="Google Shape;114;p2">
            <a:extLst>
              <a:ext uri="{FF2B5EF4-FFF2-40B4-BE49-F238E27FC236}">
                <a16:creationId xmlns:a16="http://schemas.microsoft.com/office/drawing/2014/main" id="{75F599AB-CEB8-86AE-3585-70ACFFDE9067}"/>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rgbClr val="FFFF00"/>
                </a:solidFill>
              </a:rPr>
              <a:t>1.7.3 ENTERPRISE JAVA BEANS</a:t>
            </a:r>
          </a:p>
          <a:p>
            <a:pPr marL="1219835" lvl="2" indent="-333375">
              <a:lnSpc>
                <a:spcPct val="90000"/>
              </a:lnSpc>
              <a:spcBef>
                <a:spcPts val="840"/>
              </a:spcBef>
              <a:buClr>
                <a:srgbClr val="4590B8"/>
              </a:buClr>
              <a:buSzPts val="1104"/>
            </a:pPr>
            <a:r>
              <a:rPr lang="es-ES" sz="700" dirty="0">
                <a:solidFill>
                  <a:schemeClr val="lt1"/>
                </a:solidFill>
              </a:rPr>
              <a:t>1.7.4 ENTIDADES JPA PERSISTENTES</a:t>
            </a:r>
          </a:p>
          <a:p>
            <a:pPr marL="762635" lvl="1" indent="-333375">
              <a:lnSpc>
                <a:spcPct val="90000"/>
              </a:lnSpc>
              <a:spcBef>
                <a:spcPts val="840"/>
              </a:spcBef>
              <a:buClr>
                <a:srgbClr val="4590B8"/>
              </a:buClr>
              <a:buSzPts val="1104"/>
            </a:pPr>
            <a:r>
              <a:rPr lang="es-ES" sz="700" dirty="0">
                <a:solidFill>
                  <a:schemeClr val="lt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extLst>
      <p:ext uri="{BB962C8B-B14F-4D97-AF65-F5344CB8AC3E}">
        <p14:creationId xmlns:p14="http://schemas.microsoft.com/office/powerpoint/2010/main" val="344006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09" name="Google Shape;109;p2"/>
          <p:cNvSpPr/>
          <p:nvPr/>
        </p:nvSpPr>
        <p:spPr>
          <a:xfrm>
            <a:off x="0" y="614406"/>
            <a:ext cx="12192000" cy="6243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10" name="Google Shape;110;p2"/>
          <p:cNvSpPr/>
          <p:nvPr/>
        </p:nvSpPr>
        <p:spPr>
          <a:xfrm>
            <a:off x="442454" y="614406"/>
            <a:ext cx="3707477" cy="624359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50" dirty="0"/>
          </a:p>
        </p:txBody>
      </p:sp>
      <p:pic>
        <p:nvPicPr>
          <p:cNvPr id="112" name="Google Shape;112;p2" descr="Resultado de imagen para AGENDA PNG"/>
          <p:cNvPicPr preferRelativeResize="0"/>
          <p:nvPr/>
        </p:nvPicPr>
        <p:blipFill rotWithShape="1">
          <a:blip r:embed="rId3">
            <a:alphaModFix/>
          </a:blip>
          <a:srcRect/>
          <a:stretch/>
        </p:blipFill>
        <p:spPr>
          <a:xfrm>
            <a:off x="4791522" y="1935576"/>
            <a:ext cx="6489819" cy="3007477"/>
          </a:xfrm>
          <a:prstGeom prst="rect">
            <a:avLst/>
          </a:prstGeom>
          <a:noFill/>
          <a:ln>
            <a:noFill/>
          </a:ln>
        </p:spPr>
      </p:pic>
      <p:sp>
        <p:nvSpPr>
          <p:cNvPr id="113" name="Google Shape;113;p2"/>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dk1"/>
                </a:solidFill>
                <a:latin typeface="Gill Sans"/>
                <a:ea typeface="Gill Sans"/>
                <a:cs typeface="Gill Sans"/>
                <a:sym typeface="Gill Sans"/>
              </a:rPr>
              <a:t>2</a:t>
            </a:r>
            <a:endParaRPr/>
          </a:p>
        </p:txBody>
      </p:sp>
      <p:sp>
        <p:nvSpPr>
          <p:cNvPr id="4" name="Google Shape;114;p2">
            <a:extLst>
              <a:ext uri="{FF2B5EF4-FFF2-40B4-BE49-F238E27FC236}">
                <a16:creationId xmlns:a16="http://schemas.microsoft.com/office/drawing/2014/main" id="{17DB5A87-55E2-0FBA-0669-510CF9CC6277}"/>
              </a:ext>
            </a:extLst>
          </p:cNvPr>
          <p:cNvSpPr txBox="1">
            <a:spLocks/>
          </p:cNvSpPr>
          <p:nvPr/>
        </p:nvSpPr>
        <p:spPr>
          <a:xfrm>
            <a:off x="855979" y="1263193"/>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chemeClr val="bg1"/>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chemeClr val="bg1"/>
                </a:solidFill>
              </a:rPr>
              <a:t>1.8 PALETA DE COMPONENTES</a:t>
            </a:r>
          </a:p>
          <a:p>
            <a:pPr marL="762635" lvl="1" indent="-333375">
              <a:lnSpc>
                <a:spcPct val="90000"/>
              </a:lnSpc>
              <a:spcBef>
                <a:spcPts val="840"/>
              </a:spcBef>
              <a:buClr>
                <a:srgbClr val="4590B8"/>
              </a:buClr>
              <a:buSzPts val="1104"/>
            </a:pPr>
            <a:r>
              <a:rPr lang="es-ES" sz="700" dirty="0">
                <a:solidFill>
                  <a:schemeClr val="bg1"/>
                </a:solidFill>
              </a:rPr>
              <a:t>1.9 ETIQUETAS HTML STANDARD</a:t>
            </a:r>
          </a:p>
          <a:p>
            <a:pPr marL="762635" lvl="1" indent="-333375">
              <a:lnSpc>
                <a:spcPct val="90000"/>
              </a:lnSpc>
              <a:spcBef>
                <a:spcPts val="840"/>
              </a:spcBef>
              <a:buClr>
                <a:srgbClr val="4590B8"/>
              </a:buClr>
              <a:buSzPts val="1104"/>
            </a:pPr>
            <a:r>
              <a:rPr lang="es-ES" sz="700" dirty="0">
                <a:solidFill>
                  <a:schemeClr val="bg1"/>
                </a:solidFill>
              </a:rPr>
              <a:t>1.10 PATRONES DE DISEÑO</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chemeClr val="bg1"/>
                </a:solidFill>
              </a:rPr>
              <a:t>2 PARTE PRACTICA </a:t>
            </a:r>
          </a:p>
          <a:p>
            <a:pPr marL="305435" indent="-270510">
              <a:lnSpc>
                <a:spcPct val="90000"/>
              </a:lnSpc>
              <a:spcBef>
                <a:spcPts val="840"/>
              </a:spcBef>
              <a:buClr>
                <a:srgbClr val="4590B8"/>
              </a:buClr>
              <a:buSzPts val="1104"/>
            </a:pPr>
            <a:r>
              <a:rPr lang="es-ES" sz="700" dirty="0">
                <a:solidFill>
                  <a:schemeClr val="bg1"/>
                </a:solidFill>
              </a:rPr>
              <a:t>2.1 CREACIÓN DEL PROYECTO</a:t>
            </a:r>
          </a:p>
          <a:p>
            <a:pPr marL="629920" lvl="1" indent="-270510">
              <a:lnSpc>
                <a:spcPct val="90000"/>
              </a:lnSpc>
              <a:spcBef>
                <a:spcPts val="840"/>
              </a:spcBef>
              <a:buClr>
                <a:srgbClr val="4590B8"/>
              </a:buClr>
              <a:buSzPts val="1104"/>
            </a:pPr>
            <a:r>
              <a:rPr lang="es-ES" sz="700" dirty="0">
                <a:solidFill>
                  <a:schemeClr val="bg1"/>
                </a:solidFill>
              </a:rPr>
              <a:t>2.1.1 CODIFICACIÓN ARCHIVO </a:t>
            </a:r>
            <a:r>
              <a:rPr lang="es-EC" sz="700" dirty="0">
                <a:solidFill>
                  <a:schemeClr val="bg1"/>
                </a:solidFill>
              </a:rPr>
              <a:t>REPETIR.JAVA</a:t>
            </a:r>
            <a:endParaRPr lang="en-US" sz="700" dirty="0">
              <a:solidFill>
                <a:schemeClr val="bg1"/>
              </a:solidFill>
            </a:endParaRPr>
          </a:p>
          <a:p>
            <a:pPr marL="629920" lvl="1" indent="-270510">
              <a:lnSpc>
                <a:spcPct val="90000"/>
              </a:lnSpc>
              <a:spcBef>
                <a:spcPts val="840"/>
              </a:spcBef>
              <a:buClr>
                <a:srgbClr val="4590B8"/>
              </a:buClr>
              <a:buSzPts val="1104"/>
            </a:pPr>
            <a:r>
              <a:rPr lang="es-ES" sz="700" dirty="0">
                <a:solidFill>
                  <a:schemeClr val="bg1"/>
                </a:solidFill>
              </a:rPr>
              <a:t>2..1.2 CODIFICACIÓN DEL ARCHIVO LOGGINGINTERCEPTOR.JAVA</a:t>
            </a:r>
          </a:p>
          <a:p>
            <a:pPr marL="305435" indent="-270510">
              <a:lnSpc>
                <a:spcPct val="90000"/>
              </a:lnSpc>
              <a:spcBef>
                <a:spcPts val="840"/>
              </a:spcBef>
              <a:buClr>
                <a:srgbClr val="4590B8"/>
              </a:buClr>
              <a:buSzPts val="1104"/>
            </a:pPr>
            <a:r>
              <a:rPr lang="es-ES" sz="700" dirty="0">
                <a:solidFill>
                  <a:schemeClr val="bg1"/>
                </a:solidFill>
              </a:rPr>
              <a:t>2.2 CREACIÓN DEL ARCHIVO EJBTIMERSDEMO.JAVA</a:t>
            </a:r>
          </a:p>
          <a:p>
            <a:pPr marL="305435" indent="-270510">
              <a:lnSpc>
                <a:spcPct val="90000"/>
              </a:lnSpc>
              <a:spcBef>
                <a:spcPts val="840"/>
              </a:spcBef>
              <a:buClr>
                <a:srgbClr val="4590B8"/>
              </a:buClr>
              <a:buSzPts val="1104"/>
            </a:pPr>
            <a:r>
              <a:rPr lang="es-ES" sz="700" dirty="0">
                <a:solidFill>
                  <a:schemeClr val="bg1"/>
                </a:solidFill>
              </a:rPr>
              <a:t>2.3 CODIFICACIÓN DEL ARCHIVO MAIN.JAVA</a:t>
            </a:r>
          </a:p>
          <a:p>
            <a:pPr marL="305435" indent="-270510">
              <a:lnSpc>
                <a:spcPct val="90000"/>
              </a:lnSpc>
              <a:spcBef>
                <a:spcPts val="840"/>
              </a:spcBef>
              <a:buClr>
                <a:srgbClr val="4590B8"/>
              </a:buClr>
              <a:buSzPts val="1104"/>
            </a:pPr>
            <a:r>
              <a:rPr lang="es-ES" sz="700" dirty="0">
                <a:solidFill>
                  <a:schemeClr val="bg1"/>
                </a:solidFill>
              </a:rPr>
              <a:t>2.4 DESEMPEÑO DE LA APLICACIÓN</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chemeClr val="bg1"/>
                </a:solidFill>
              </a:rPr>
              <a:t>3 CONCLUSIONES</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chemeClr val="bg1"/>
                </a:solidFill>
              </a:rPr>
              <a:t>4 RECOMENDACIONES</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chemeClr val="bg1"/>
                </a:solidFill>
              </a:rPr>
              <a:t>5 BIBLIOGRAFÍA</a:t>
            </a:r>
            <a:endParaRPr lang="en-US" sz="700" dirty="0">
              <a:solidFill>
                <a:schemeClr val="bg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581192" y="702156"/>
            <a:ext cx="8536141" cy="1013800"/>
          </a:xfrm>
          <a:prstGeom prst="rect">
            <a:avLst/>
          </a:prstGeom>
          <a:noFill/>
          <a:ln>
            <a:noFill/>
          </a:ln>
        </p:spPr>
        <p:txBody>
          <a:bodyPr spcFirstLastPara="1" wrap="square" lIns="91425" tIns="45700" rIns="91425" bIns="45700" anchor="b" anchorCtr="0">
            <a:normAutofit/>
          </a:bodyPr>
          <a:lstStyle/>
          <a:p>
            <a:pPr>
              <a:buSzPts val="2800"/>
            </a:pPr>
            <a:r>
              <a:rPr lang="es-ES" dirty="0"/>
              <a:t>1.7.3 ENTERPRISE JAVA BEANS</a:t>
            </a:r>
            <a:endParaRPr lang="es-MX" dirty="0"/>
          </a:p>
        </p:txBody>
      </p:sp>
      <p:sp>
        <p:nvSpPr>
          <p:cNvPr id="161" name="Google Shape;161;p6"/>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6</a:t>
            </a:r>
            <a:endParaRPr/>
          </a:p>
        </p:txBody>
      </p:sp>
      <p:sp>
        <p:nvSpPr>
          <p:cNvPr id="162" name="Google Shape;162;p6"/>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65" name="Google Shape;165;p6"/>
          <p:cNvSpPr txBox="1"/>
          <p:nvPr/>
        </p:nvSpPr>
        <p:spPr>
          <a:xfrm>
            <a:off x="11733008" y="6457890"/>
            <a:ext cx="45906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20</a:t>
            </a:r>
          </a:p>
        </p:txBody>
      </p:sp>
      <p:sp>
        <p:nvSpPr>
          <p:cNvPr id="2" name="CuadroTexto 1">
            <a:extLst>
              <a:ext uri="{FF2B5EF4-FFF2-40B4-BE49-F238E27FC236}">
                <a16:creationId xmlns:a16="http://schemas.microsoft.com/office/drawing/2014/main" id="{875D1E43-B61A-E3FD-64F1-A7AF27E52327}"/>
              </a:ext>
            </a:extLst>
          </p:cNvPr>
          <p:cNvSpPr txBox="1"/>
          <p:nvPr/>
        </p:nvSpPr>
        <p:spPr>
          <a:xfrm>
            <a:off x="431322" y="1955936"/>
            <a:ext cx="8536140" cy="2113143"/>
          </a:xfrm>
          <a:prstGeom prst="rect">
            <a:avLst/>
          </a:prstGeom>
          <a:noFill/>
        </p:spPr>
        <p:txBody>
          <a:bodyPr wrap="square">
            <a:spAutoFit/>
          </a:bodyPr>
          <a:lstStyle/>
          <a:p>
            <a:pPr algn="just">
              <a:lnSpc>
                <a:spcPct val="115000"/>
              </a:lnSpc>
              <a:spcAft>
                <a:spcPts val="1000"/>
              </a:spcAft>
            </a:pPr>
            <a:r>
              <a:rPr lang="es-ES" sz="1800" b="1" dirty="0" err="1">
                <a:effectLst/>
                <a:latin typeface="Gill Sans" panose="020B0604020202020204" charset="0"/>
                <a:ea typeface="Calibri" panose="020F0502020204030204" pitchFamily="34" charset="0"/>
                <a:cs typeface="Calibri" panose="020F0502020204030204" pitchFamily="34" charset="0"/>
              </a:rPr>
              <a:t>javax.swing.Timer</a:t>
            </a:r>
            <a:endParaRPr lang="en-US" sz="1800" dirty="0">
              <a:effectLst/>
              <a:latin typeface="Gill Sans" panose="020B0604020202020204" charset="0"/>
              <a:ea typeface="Calibri" panose="020F0502020204030204" pitchFamily="34" charset="0"/>
              <a:cs typeface="Times New Roman" panose="02020603050405020304" pitchFamily="18" charset="0"/>
            </a:endParaRPr>
          </a:p>
          <a:p>
            <a:pPr algn="l">
              <a:lnSpc>
                <a:spcPct val="115000"/>
              </a:lnSpc>
              <a:spcAft>
                <a:spcPts val="1000"/>
              </a:spcAft>
            </a:pPr>
            <a:r>
              <a:rPr lang="es-ES" sz="1800" dirty="0">
                <a:effectLst/>
                <a:latin typeface="Gill Sans" panose="020B0604020202020204" charset="0"/>
                <a:ea typeface="Calibri" panose="020F0502020204030204" pitchFamily="34" charset="0"/>
                <a:cs typeface="Calibri" panose="020F0502020204030204" pitchFamily="34" charset="0"/>
              </a:rPr>
              <a:t>Esta clase es más sencilla de usar.  Basta con instanciarla pasándole cada cuánto tiempo (en milisegundos) queremos que nos avise y un </a:t>
            </a:r>
            <a:r>
              <a:rPr lang="es-ES" sz="1800" b="1" dirty="0" err="1">
                <a:effectLst/>
                <a:latin typeface="Gill Sans" panose="020B0604020202020204" charset="0"/>
                <a:ea typeface="Calibri" panose="020F0502020204030204" pitchFamily="34" charset="0"/>
                <a:cs typeface="Calibri" panose="020F0502020204030204" pitchFamily="34" charset="0"/>
              </a:rPr>
              <a:t>ActionListener</a:t>
            </a:r>
            <a:r>
              <a:rPr lang="es-ES" sz="1800" dirty="0">
                <a:effectLst/>
                <a:latin typeface="Gill Sans" panose="020B0604020202020204" charset="0"/>
                <a:ea typeface="Calibri" panose="020F0502020204030204" pitchFamily="34" charset="0"/>
                <a:cs typeface="Calibri" panose="020F0502020204030204" pitchFamily="34" charset="0"/>
              </a:rPr>
              <a:t>, cuyo método </a:t>
            </a:r>
            <a:r>
              <a:rPr lang="es-ES" sz="1800" b="1" dirty="0" err="1">
                <a:effectLst/>
                <a:latin typeface="Gill Sans" panose="020B0604020202020204" charset="0"/>
                <a:ea typeface="Calibri" panose="020F0502020204030204" pitchFamily="34" charset="0"/>
                <a:cs typeface="Calibri" panose="020F0502020204030204" pitchFamily="34" charset="0"/>
              </a:rPr>
              <a:t>actionPerformed</a:t>
            </a:r>
            <a:r>
              <a:rPr lang="es-ES" sz="1800" b="1" dirty="0">
                <a:effectLst/>
                <a:latin typeface="Gill Sans" panose="020B0604020202020204" charset="0"/>
                <a:ea typeface="Calibri" panose="020F0502020204030204" pitchFamily="34" charset="0"/>
                <a:cs typeface="Calibri" panose="020F0502020204030204" pitchFamily="34" charset="0"/>
              </a:rPr>
              <a:t>()</a:t>
            </a:r>
            <a:r>
              <a:rPr lang="es-ES" sz="1800" dirty="0">
                <a:effectLst/>
                <a:latin typeface="Gill Sans" panose="020B0604020202020204" charset="0"/>
                <a:ea typeface="Calibri" panose="020F0502020204030204" pitchFamily="34" charset="0"/>
                <a:cs typeface="Calibri" panose="020F0502020204030204" pitchFamily="34" charset="0"/>
              </a:rPr>
              <a:t> se ejecutará periódicamente. Luego sólo hay que llamar al método </a:t>
            </a:r>
            <a:r>
              <a:rPr lang="es-ES" sz="1800" b="1" dirty="0" err="1">
                <a:effectLst/>
                <a:latin typeface="Gill Sans" panose="020B0604020202020204" charset="0"/>
                <a:ea typeface="Calibri" panose="020F0502020204030204" pitchFamily="34" charset="0"/>
                <a:cs typeface="Calibri" panose="020F0502020204030204" pitchFamily="34" charset="0"/>
              </a:rPr>
              <a:t>start</a:t>
            </a:r>
            <a:r>
              <a:rPr lang="es-ES" sz="1800" b="1" dirty="0">
                <a:effectLst/>
                <a:latin typeface="Gill Sans" panose="020B0604020202020204" charset="0"/>
                <a:ea typeface="Calibri" panose="020F0502020204030204" pitchFamily="34" charset="0"/>
                <a:cs typeface="Calibri" panose="020F0502020204030204" pitchFamily="34" charset="0"/>
              </a:rPr>
              <a:t>()</a:t>
            </a:r>
            <a:r>
              <a:rPr lang="es-ES" sz="1800" dirty="0">
                <a:effectLst/>
                <a:latin typeface="Gill Sans" panose="020B0604020202020204" charset="0"/>
                <a:ea typeface="Calibri" panose="020F0502020204030204" pitchFamily="34" charset="0"/>
                <a:cs typeface="Calibri" panose="020F0502020204030204" pitchFamily="34" charset="0"/>
              </a:rPr>
              <a:t> cuando queramos que el </a:t>
            </a:r>
            <a:r>
              <a:rPr lang="es-ES" sz="1800" b="1" dirty="0" err="1">
                <a:effectLst/>
                <a:latin typeface="Gill Sans" panose="020B0604020202020204" charset="0"/>
                <a:ea typeface="Calibri" panose="020F0502020204030204" pitchFamily="34" charset="0"/>
                <a:cs typeface="Calibri" panose="020F0502020204030204" pitchFamily="34" charset="0"/>
              </a:rPr>
              <a:t>Timer</a:t>
            </a:r>
            <a:r>
              <a:rPr lang="es-ES" sz="1800" dirty="0">
                <a:effectLst/>
                <a:latin typeface="Gill Sans" panose="020B0604020202020204" charset="0"/>
                <a:ea typeface="Calibri" panose="020F0502020204030204" pitchFamily="34" charset="0"/>
                <a:cs typeface="Calibri" panose="020F0502020204030204" pitchFamily="34" charset="0"/>
              </a:rPr>
              <a:t> empiece a contar.  El código puede ser similar a este:</a:t>
            </a:r>
            <a:endParaRPr lang="en-US" sz="1800" dirty="0">
              <a:effectLst/>
              <a:latin typeface="Gill Sans" panose="020B0604020202020204" charset="0"/>
              <a:ea typeface="Calibri" panose="020F0502020204030204" pitchFamily="34" charset="0"/>
              <a:cs typeface="Times New Roman" panose="02020603050405020304" pitchFamily="18" charset="0"/>
            </a:endParaRPr>
          </a:p>
        </p:txBody>
      </p:sp>
      <p:pic>
        <p:nvPicPr>
          <p:cNvPr id="4" name="Imagen 3" descr="Interfaz de usuario gráfica, Texto, Aplicación, Correo electrónico&#10;&#10;Descripción generada automáticamente">
            <a:extLst>
              <a:ext uri="{FF2B5EF4-FFF2-40B4-BE49-F238E27FC236}">
                <a16:creationId xmlns:a16="http://schemas.microsoft.com/office/drawing/2014/main" id="{1AC31C6D-228C-DEE0-3726-075B65769F8B}"/>
              </a:ext>
            </a:extLst>
          </p:cNvPr>
          <p:cNvPicPr>
            <a:picLocks noChangeAspect="1"/>
          </p:cNvPicPr>
          <p:nvPr/>
        </p:nvPicPr>
        <p:blipFill>
          <a:blip r:embed="rId3"/>
          <a:stretch>
            <a:fillRect/>
          </a:stretch>
        </p:blipFill>
        <p:spPr>
          <a:xfrm>
            <a:off x="2408639" y="4309059"/>
            <a:ext cx="4881245" cy="18364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Google Shape;114;p2">
            <a:extLst>
              <a:ext uri="{FF2B5EF4-FFF2-40B4-BE49-F238E27FC236}">
                <a16:creationId xmlns:a16="http://schemas.microsoft.com/office/drawing/2014/main" id="{99491ACA-2058-D463-CC57-8D4A06391BDD}"/>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rgbClr val="FFFF00"/>
                </a:solidFill>
              </a:rPr>
              <a:t>1.7.3 ENTERPRISE JAVA BEANS</a:t>
            </a:r>
          </a:p>
          <a:p>
            <a:pPr marL="1219835" lvl="2" indent="-333375">
              <a:lnSpc>
                <a:spcPct val="90000"/>
              </a:lnSpc>
              <a:spcBef>
                <a:spcPts val="840"/>
              </a:spcBef>
              <a:buClr>
                <a:srgbClr val="4590B8"/>
              </a:buClr>
              <a:buSzPts val="1104"/>
            </a:pPr>
            <a:r>
              <a:rPr lang="es-ES" sz="700" dirty="0">
                <a:solidFill>
                  <a:schemeClr val="lt1"/>
                </a:solidFill>
              </a:rPr>
              <a:t>1.7.4 ENTIDADES JPA PERSISTENTES</a:t>
            </a:r>
          </a:p>
          <a:p>
            <a:pPr marL="762635" lvl="1" indent="-333375">
              <a:lnSpc>
                <a:spcPct val="90000"/>
              </a:lnSpc>
              <a:spcBef>
                <a:spcPts val="840"/>
              </a:spcBef>
              <a:buClr>
                <a:srgbClr val="4590B8"/>
              </a:buClr>
              <a:buSzPts val="1104"/>
            </a:pPr>
            <a:r>
              <a:rPr lang="es-ES" sz="700" dirty="0">
                <a:solidFill>
                  <a:schemeClr val="lt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extLst>
      <p:ext uri="{BB962C8B-B14F-4D97-AF65-F5344CB8AC3E}">
        <p14:creationId xmlns:p14="http://schemas.microsoft.com/office/powerpoint/2010/main" val="1675791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581192" y="702156"/>
            <a:ext cx="8536141" cy="1013800"/>
          </a:xfrm>
          <a:prstGeom prst="rect">
            <a:avLst/>
          </a:prstGeom>
          <a:noFill/>
          <a:ln>
            <a:noFill/>
          </a:ln>
        </p:spPr>
        <p:txBody>
          <a:bodyPr spcFirstLastPara="1" wrap="square" lIns="91425" tIns="45700" rIns="91425" bIns="45700" anchor="b" anchorCtr="0">
            <a:normAutofit/>
          </a:bodyPr>
          <a:lstStyle/>
          <a:p>
            <a:pPr>
              <a:buSzPts val="2800"/>
            </a:pPr>
            <a:r>
              <a:rPr lang="es-ES" dirty="0"/>
              <a:t>1.7.3 ENTERPRISE JAVA BEANS</a:t>
            </a:r>
            <a:endParaRPr lang="es-MX" dirty="0"/>
          </a:p>
        </p:txBody>
      </p:sp>
      <p:sp>
        <p:nvSpPr>
          <p:cNvPr id="161" name="Google Shape;161;p6"/>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6</a:t>
            </a:r>
            <a:endParaRPr/>
          </a:p>
        </p:txBody>
      </p:sp>
      <p:sp>
        <p:nvSpPr>
          <p:cNvPr id="162" name="Google Shape;162;p6"/>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65" name="Google Shape;165;p6"/>
          <p:cNvSpPr txBox="1"/>
          <p:nvPr/>
        </p:nvSpPr>
        <p:spPr>
          <a:xfrm>
            <a:off x="11733008" y="6457890"/>
            <a:ext cx="45906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21</a:t>
            </a:r>
          </a:p>
        </p:txBody>
      </p:sp>
      <p:sp>
        <p:nvSpPr>
          <p:cNvPr id="2" name="CuadroTexto 1">
            <a:extLst>
              <a:ext uri="{FF2B5EF4-FFF2-40B4-BE49-F238E27FC236}">
                <a16:creationId xmlns:a16="http://schemas.microsoft.com/office/drawing/2014/main" id="{875D1E43-B61A-E3FD-64F1-A7AF27E52327}"/>
              </a:ext>
            </a:extLst>
          </p:cNvPr>
          <p:cNvSpPr txBox="1"/>
          <p:nvPr/>
        </p:nvSpPr>
        <p:spPr>
          <a:xfrm>
            <a:off x="431322" y="1955936"/>
            <a:ext cx="8536140" cy="2431691"/>
          </a:xfrm>
          <a:prstGeom prst="rect">
            <a:avLst/>
          </a:prstGeom>
          <a:noFill/>
        </p:spPr>
        <p:txBody>
          <a:bodyPr wrap="square">
            <a:spAutoFit/>
          </a:bodyPr>
          <a:lstStyle/>
          <a:p>
            <a:pPr algn="just">
              <a:lnSpc>
                <a:spcPct val="115000"/>
              </a:lnSpc>
              <a:spcAft>
                <a:spcPts val="1000"/>
              </a:spcAft>
            </a:pPr>
            <a:r>
              <a:rPr lang="es-ES" sz="1800" b="1" dirty="0" err="1">
                <a:effectLst/>
                <a:latin typeface="Gill Sans" panose="020B0604020202020204" charset="0"/>
                <a:ea typeface="Calibri" panose="020F0502020204030204" pitchFamily="34" charset="0"/>
                <a:cs typeface="Calibri" panose="020F0502020204030204" pitchFamily="34" charset="0"/>
              </a:rPr>
              <a:t>java.util.Timer</a:t>
            </a:r>
            <a:endParaRPr lang="en-US" sz="1800" dirty="0">
              <a:effectLst/>
              <a:latin typeface="Gill Sans" panose="020B0604020202020204" charset="0"/>
              <a:ea typeface="Calibri" panose="020F0502020204030204" pitchFamily="34" charset="0"/>
              <a:cs typeface="Times New Roman" panose="02020603050405020304" pitchFamily="18" charset="0"/>
            </a:endParaRPr>
          </a:p>
          <a:p>
            <a:pPr algn="l">
              <a:lnSpc>
                <a:spcPct val="115000"/>
              </a:lnSpc>
              <a:spcAft>
                <a:spcPts val="1000"/>
              </a:spcAft>
            </a:pPr>
            <a:r>
              <a:rPr lang="es-ES" sz="1800" dirty="0">
                <a:effectLst/>
                <a:latin typeface="Gill Sans" panose="020B0604020202020204" charset="0"/>
                <a:ea typeface="Calibri" panose="020F0502020204030204" pitchFamily="34" charset="0"/>
                <a:cs typeface="Calibri" panose="020F0502020204030204" pitchFamily="34" charset="0"/>
              </a:rPr>
              <a:t>Esta clase es más general, tiene más opciones, pero es algo más compleja de usar. Para arrancarlo hay que llamar a alguno de los métodos </a:t>
            </a:r>
            <a:r>
              <a:rPr lang="es-ES" sz="1800" b="1" dirty="0" err="1">
                <a:effectLst/>
                <a:latin typeface="Gill Sans" panose="020B0604020202020204" charset="0"/>
                <a:ea typeface="Calibri" panose="020F0502020204030204" pitchFamily="34" charset="0"/>
                <a:cs typeface="Calibri" panose="020F0502020204030204" pitchFamily="34" charset="0"/>
              </a:rPr>
              <a:t>schedule</a:t>
            </a:r>
            <a:r>
              <a:rPr lang="es-ES" sz="1800" b="1" dirty="0">
                <a:effectLst/>
                <a:latin typeface="Gill Sans" panose="020B0604020202020204" charset="0"/>
                <a:ea typeface="Calibri" panose="020F0502020204030204" pitchFamily="34" charset="0"/>
                <a:cs typeface="Calibri" panose="020F0502020204030204" pitchFamily="34" charset="0"/>
              </a:rPr>
              <a:t>()</a:t>
            </a:r>
            <a:r>
              <a:rPr lang="es-ES" sz="1800" dirty="0">
                <a:effectLst/>
                <a:latin typeface="Gill Sans" panose="020B0604020202020204" charset="0"/>
                <a:ea typeface="Calibri" panose="020F0502020204030204" pitchFamily="34" charset="0"/>
                <a:cs typeface="Calibri" panose="020F0502020204030204" pitchFamily="34" charset="0"/>
              </a:rPr>
              <a:t>. No voy a detallarlos todos porque para eso está la API, pero nos dan bastantes posibilidades. Podemos decirle cosas complejas, como, por ejemplo, que "a partir del 22 de febrero de 2007, a las 17:00 empieza a darme avisos cada 5 minutos", o bien podemos decirle cosas sencillas, como "avísame una sola vez dentro de 5 minutos".</a:t>
            </a:r>
            <a:endParaRPr lang="en-US" sz="1800" dirty="0">
              <a:effectLst/>
              <a:latin typeface="Gill Sans" panose="020B0604020202020204" charset="0"/>
              <a:ea typeface="Calibri" panose="020F0502020204030204" pitchFamily="34" charset="0"/>
              <a:cs typeface="Times New Roman" panose="02020603050405020304" pitchFamily="18" charset="0"/>
            </a:endParaRPr>
          </a:p>
        </p:txBody>
      </p:sp>
      <p:pic>
        <p:nvPicPr>
          <p:cNvPr id="5" name="Imagen 4" descr="Interfaz de usuario gráfica, Texto, Aplicación, Correo electrónico&#10;&#10;Descripción generada automáticamente">
            <a:extLst>
              <a:ext uri="{FF2B5EF4-FFF2-40B4-BE49-F238E27FC236}">
                <a16:creationId xmlns:a16="http://schemas.microsoft.com/office/drawing/2014/main" id="{B138C034-CAC7-FAF5-1642-B960E1FF9464}"/>
              </a:ext>
            </a:extLst>
          </p:cNvPr>
          <p:cNvPicPr>
            <a:picLocks noChangeAspect="1"/>
          </p:cNvPicPr>
          <p:nvPr/>
        </p:nvPicPr>
        <p:blipFill>
          <a:blip r:embed="rId3"/>
          <a:stretch>
            <a:fillRect/>
          </a:stretch>
        </p:blipFill>
        <p:spPr>
          <a:xfrm>
            <a:off x="4045787" y="4534487"/>
            <a:ext cx="3972237" cy="22075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Google Shape;114;p2">
            <a:extLst>
              <a:ext uri="{FF2B5EF4-FFF2-40B4-BE49-F238E27FC236}">
                <a16:creationId xmlns:a16="http://schemas.microsoft.com/office/drawing/2014/main" id="{8DA3946C-ECF2-A569-E800-6F84DE02EE44}"/>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rgbClr val="FFFF00"/>
                </a:solidFill>
              </a:rPr>
              <a:t>1.7.3 ENTERPRISE JAVA BEANS</a:t>
            </a:r>
          </a:p>
          <a:p>
            <a:pPr marL="1219835" lvl="2" indent="-333375">
              <a:lnSpc>
                <a:spcPct val="90000"/>
              </a:lnSpc>
              <a:spcBef>
                <a:spcPts val="840"/>
              </a:spcBef>
              <a:buClr>
                <a:srgbClr val="4590B8"/>
              </a:buClr>
              <a:buSzPts val="1104"/>
            </a:pPr>
            <a:r>
              <a:rPr lang="es-ES" sz="700" dirty="0">
                <a:solidFill>
                  <a:schemeClr val="lt1"/>
                </a:solidFill>
              </a:rPr>
              <a:t>1.7.4 ENTIDADES JPA PERSISTENTES</a:t>
            </a:r>
          </a:p>
          <a:p>
            <a:pPr marL="762635" lvl="1" indent="-333375">
              <a:lnSpc>
                <a:spcPct val="90000"/>
              </a:lnSpc>
              <a:spcBef>
                <a:spcPts val="840"/>
              </a:spcBef>
              <a:buClr>
                <a:srgbClr val="4590B8"/>
              </a:buClr>
              <a:buSzPts val="1104"/>
            </a:pPr>
            <a:r>
              <a:rPr lang="es-ES" sz="700" dirty="0">
                <a:solidFill>
                  <a:schemeClr val="lt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extLst>
      <p:ext uri="{BB962C8B-B14F-4D97-AF65-F5344CB8AC3E}">
        <p14:creationId xmlns:p14="http://schemas.microsoft.com/office/powerpoint/2010/main" val="2140959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581192" y="702156"/>
            <a:ext cx="8536141" cy="1013800"/>
          </a:xfrm>
          <a:prstGeom prst="rect">
            <a:avLst/>
          </a:prstGeom>
          <a:noFill/>
          <a:ln>
            <a:noFill/>
          </a:ln>
        </p:spPr>
        <p:txBody>
          <a:bodyPr spcFirstLastPara="1" wrap="square" lIns="91425" tIns="45700" rIns="91425" bIns="45700" anchor="b" anchorCtr="0">
            <a:normAutofit/>
          </a:bodyPr>
          <a:lstStyle/>
          <a:p>
            <a:pPr>
              <a:buSzPts val="2800"/>
            </a:pPr>
            <a:r>
              <a:rPr lang="es-ES" dirty="0"/>
              <a:t>1.7.3 ENTERPRISE JAVA BEANS</a:t>
            </a:r>
            <a:endParaRPr lang="es-MX" dirty="0"/>
          </a:p>
        </p:txBody>
      </p:sp>
      <p:sp>
        <p:nvSpPr>
          <p:cNvPr id="161" name="Google Shape;161;p6"/>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6</a:t>
            </a:r>
            <a:endParaRPr/>
          </a:p>
        </p:txBody>
      </p:sp>
      <p:sp>
        <p:nvSpPr>
          <p:cNvPr id="162" name="Google Shape;162;p6"/>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65" name="Google Shape;165;p6"/>
          <p:cNvSpPr txBox="1"/>
          <p:nvPr/>
        </p:nvSpPr>
        <p:spPr>
          <a:xfrm>
            <a:off x="11733008" y="6457890"/>
            <a:ext cx="45906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22</a:t>
            </a:r>
          </a:p>
        </p:txBody>
      </p:sp>
      <p:sp>
        <p:nvSpPr>
          <p:cNvPr id="3" name="Google Shape;114;p2">
            <a:extLst>
              <a:ext uri="{FF2B5EF4-FFF2-40B4-BE49-F238E27FC236}">
                <a16:creationId xmlns:a16="http://schemas.microsoft.com/office/drawing/2014/main" id="{0651DB8A-A469-1269-DAE0-B0EEAB1F94FB}"/>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rgbClr val="FFFF00"/>
                </a:solidFill>
              </a:rPr>
              <a:t>1.7.3 ENTERPRISE JAVA BEANS</a:t>
            </a:r>
          </a:p>
          <a:p>
            <a:pPr marL="1219835" lvl="2" indent="-333375">
              <a:lnSpc>
                <a:spcPct val="90000"/>
              </a:lnSpc>
              <a:spcBef>
                <a:spcPts val="840"/>
              </a:spcBef>
              <a:buClr>
                <a:srgbClr val="4590B8"/>
              </a:buClr>
              <a:buSzPts val="1104"/>
            </a:pPr>
            <a:r>
              <a:rPr lang="es-ES" sz="700" dirty="0">
                <a:solidFill>
                  <a:schemeClr val="lt1"/>
                </a:solidFill>
              </a:rPr>
              <a:t>1.7.4 ENTIDADES JPA PERSISTENTES</a:t>
            </a:r>
          </a:p>
          <a:p>
            <a:pPr marL="762635" lvl="1" indent="-333375">
              <a:lnSpc>
                <a:spcPct val="90000"/>
              </a:lnSpc>
              <a:spcBef>
                <a:spcPts val="840"/>
              </a:spcBef>
              <a:buClr>
                <a:srgbClr val="4590B8"/>
              </a:buClr>
              <a:buSzPts val="1104"/>
            </a:pPr>
            <a:r>
              <a:rPr lang="es-ES" sz="700" dirty="0">
                <a:solidFill>
                  <a:schemeClr val="lt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
        <p:nvSpPr>
          <p:cNvPr id="2" name="CuadroTexto 1">
            <a:extLst>
              <a:ext uri="{FF2B5EF4-FFF2-40B4-BE49-F238E27FC236}">
                <a16:creationId xmlns:a16="http://schemas.microsoft.com/office/drawing/2014/main" id="{875D1E43-B61A-E3FD-64F1-A7AF27E52327}"/>
              </a:ext>
            </a:extLst>
          </p:cNvPr>
          <p:cNvSpPr txBox="1"/>
          <p:nvPr/>
        </p:nvSpPr>
        <p:spPr>
          <a:xfrm>
            <a:off x="431322" y="1955936"/>
            <a:ext cx="8536140" cy="2431691"/>
          </a:xfrm>
          <a:prstGeom prst="rect">
            <a:avLst/>
          </a:prstGeom>
          <a:noFill/>
        </p:spPr>
        <p:txBody>
          <a:bodyPr wrap="square">
            <a:spAutoFit/>
          </a:bodyPr>
          <a:lstStyle/>
          <a:p>
            <a:pPr algn="just">
              <a:lnSpc>
                <a:spcPct val="115000"/>
              </a:lnSpc>
              <a:spcAft>
                <a:spcPts val="1000"/>
              </a:spcAft>
            </a:pPr>
            <a:r>
              <a:rPr lang="es-ES" sz="1800" b="1" dirty="0" err="1">
                <a:effectLst/>
                <a:latin typeface="Gill Sans" panose="020B0604020202020204" charset="0"/>
                <a:ea typeface="Calibri" panose="020F0502020204030204" pitchFamily="34" charset="0"/>
                <a:cs typeface="Calibri" panose="020F0502020204030204" pitchFamily="34" charset="0"/>
              </a:rPr>
              <a:t>java.util.Timer</a:t>
            </a:r>
            <a:endParaRPr lang="en-US" sz="1800" dirty="0">
              <a:effectLst/>
              <a:latin typeface="Gill Sans" panose="020B0604020202020204" charset="0"/>
              <a:ea typeface="Calibri" panose="020F0502020204030204" pitchFamily="34" charset="0"/>
              <a:cs typeface="Times New Roman" panose="02020603050405020304" pitchFamily="18" charset="0"/>
            </a:endParaRPr>
          </a:p>
          <a:p>
            <a:pPr algn="l">
              <a:lnSpc>
                <a:spcPct val="115000"/>
              </a:lnSpc>
              <a:spcAft>
                <a:spcPts val="1000"/>
              </a:spcAft>
            </a:pPr>
            <a:r>
              <a:rPr lang="es-ES" sz="1800" dirty="0">
                <a:effectLst/>
                <a:latin typeface="Gill Sans" panose="020B0604020202020204" charset="0"/>
                <a:ea typeface="Calibri" panose="020F0502020204030204" pitchFamily="34" charset="0"/>
                <a:cs typeface="Calibri" panose="020F0502020204030204" pitchFamily="34" charset="0"/>
              </a:rPr>
              <a:t>Esta clase es más general, tiene más opciones, pero es algo más compleja de usar. Para arrancarlo hay que llamar a alguno de los métodos </a:t>
            </a:r>
            <a:r>
              <a:rPr lang="es-ES" sz="1800" b="1" dirty="0" err="1">
                <a:effectLst/>
                <a:latin typeface="Gill Sans" panose="020B0604020202020204" charset="0"/>
                <a:ea typeface="Calibri" panose="020F0502020204030204" pitchFamily="34" charset="0"/>
                <a:cs typeface="Calibri" panose="020F0502020204030204" pitchFamily="34" charset="0"/>
              </a:rPr>
              <a:t>schedule</a:t>
            </a:r>
            <a:r>
              <a:rPr lang="es-ES" sz="1800" b="1" dirty="0">
                <a:effectLst/>
                <a:latin typeface="Gill Sans" panose="020B0604020202020204" charset="0"/>
                <a:ea typeface="Calibri" panose="020F0502020204030204" pitchFamily="34" charset="0"/>
                <a:cs typeface="Calibri" panose="020F0502020204030204" pitchFamily="34" charset="0"/>
              </a:rPr>
              <a:t>()</a:t>
            </a:r>
            <a:r>
              <a:rPr lang="es-ES" sz="1800" dirty="0">
                <a:effectLst/>
                <a:latin typeface="Gill Sans" panose="020B0604020202020204" charset="0"/>
                <a:ea typeface="Calibri" panose="020F0502020204030204" pitchFamily="34" charset="0"/>
                <a:cs typeface="Calibri" panose="020F0502020204030204" pitchFamily="34" charset="0"/>
              </a:rPr>
              <a:t>. No voy a detallarlos todos porque para eso está la API, pero nos dan bastantes posibilidades. Podemos decirle cosas complejas, como, por ejemplo, que "a partir del 22 de febrero de 2007, a las 17:00 empieza a darme avisos cada 5 minutos", o bien podemos decirle cosas sencillas, como "avísame una sola vez dentro de 5 minutos".</a:t>
            </a:r>
            <a:endParaRPr lang="en-US" sz="1800" dirty="0">
              <a:effectLst/>
              <a:latin typeface="Gill Sans" panose="020B0604020202020204" charset="0"/>
              <a:ea typeface="Calibri" panose="020F0502020204030204" pitchFamily="34" charset="0"/>
              <a:cs typeface="Times New Roman" panose="02020603050405020304" pitchFamily="18" charset="0"/>
            </a:endParaRPr>
          </a:p>
        </p:txBody>
      </p:sp>
      <p:pic>
        <p:nvPicPr>
          <p:cNvPr id="5" name="Imagen 4" descr="Interfaz de usuario gráfica, Texto, Aplicación, Correo electrónico&#10;&#10;Descripción generada automáticamente">
            <a:extLst>
              <a:ext uri="{FF2B5EF4-FFF2-40B4-BE49-F238E27FC236}">
                <a16:creationId xmlns:a16="http://schemas.microsoft.com/office/drawing/2014/main" id="{B138C034-CAC7-FAF5-1642-B960E1FF9464}"/>
              </a:ext>
            </a:extLst>
          </p:cNvPr>
          <p:cNvPicPr>
            <a:picLocks noChangeAspect="1"/>
          </p:cNvPicPr>
          <p:nvPr/>
        </p:nvPicPr>
        <p:blipFill>
          <a:blip r:embed="rId3"/>
          <a:stretch>
            <a:fillRect/>
          </a:stretch>
        </p:blipFill>
        <p:spPr>
          <a:xfrm>
            <a:off x="4045787" y="4534487"/>
            <a:ext cx="3972237" cy="22075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84016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581192" y="702156"/>
            <a:ext cx="8536141" cy="1013800"/>
          </a:xfrm>
          <a:prstGeom prst="rect">
            <a:avLst/>
          </a:prstGeom>
          <a:noFill/>
          <a:ln>
            <a:noFill/>
          </a:ln>
        </p:spPr>
        <p:txBody>
          <a:bodyPr spcFirstLastPara="1" wrap="square" lIns="91425" tIns="45700" rIns="91425" bIns="45700" anchor="b" anchorCtr="0">
            <a:normAutofit/>
          </a:bodyPr>
          <a:lstStyle/>
          <a:p>
            <a:pPr>
              <a:buSzPts val="2800"/>
            </a:pPr>
            <a:r>
              <a:rPr lang="es-ES" dirty="0"/>
              <a:t>1.7.4 ENTIDADES JPA PERSISTENTES</a:t>
            </a:r>
            <a:endParaRPr lang="es-MX" dirty="0"/>
          </a:p>
        </p:txBody>
      </p:sp>
      <p:sp>
        <p:nvSpPr>
          <p:cNvPr id="161" name="Google Shape;161;p6"/>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6</a:t>
            </a:r>
            <a:endParaRPr/>
          </a:p>
        </p:txBody>
      </p:sp>
      <p:sp>
        <p:nvSpPr>
          <p:cNvPr id="162" name="Google Shape;162;p6"/>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65" name="Google Shape;165;p6"/>
          <p:cNvSpPr txBox="1"/>
          <p:nvPr/>
        </p:nvSpPr>
        <p:spPr>
          <a:xfrm>
            <a:off x="11733008" y="6457890"/>
            <a:ext cx="45906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23</a:t>
            </a:r>
          </a:p>
        </p:txBody>
      </p:sp>
      <p:sp>
        <p:nvSpPr>
          <p:cNvPr id="3" name="Google Shape;114;p2">
            <a:extLst>
              <a:ext uri="{FF2B5EF4-FFF2-40B4-BE49-F238E27FC236}">
                <a16:creationId xmlns:a16="http://schemas.microsoft.com/office/drawing/2014/main" id="{0651DB8A-A469-1269-DAE0-B0EEAB1F94FB}"/>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rgbClr val="FFFF00"/>
                </a:solidFill>
              </a:rPr>
              <a:t>1.7.4 ENTIDADES JPA PERSISTENTES</a:t>
            </a:r>
          </a:p>
          <a:p>
            <a:pPr marL="762635" lvl="1" indent="-333375">
              <a:lnSpc>
                <a:spcPct val="90000"/>
              </a:lnSpc>
              <a:spcBef>
                <a:spcPts val="840"/>
              </a:spcBef>
              <a:buClr>
                <a:srgbClr val="4590B8"/>
              </a:buClr>
              <a:buSzPts val="1104"/>
            </a:pPr>
            <a:r>
              <a:rPr lang="es-ES" sz="700" dirty="0">
                <a:solidFill>
                  <a:schemeClr val="lt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
        <p:nvSpPr>
          <p:cNvPr id="2" name="CuadroTexto 1">
            <a:extLst>
              <a:ext uri="{FF2B5EF4-FFF2-40B4-BE49-F238E27FC236}">
                <a16:creationId xmlns:a16="http://schemas.microsoft.com/office/drawing/2014/main" id="{875D1E43-B61A-E3FD-64F1-A7AF27E52327}"/>
              </a:ext>
            </a:extLst>
          </p:cNvPr>
          <p:cNvSpPr txBox="1"/>
          <p:nvPr/>
        </p:nvSpPr>
        <p:spPr>
          <a:xfrm>
            <a:off x="431322" y="1955936"/>
            <a:ext cx="8536140" cy="1990481"/>
          </a:xfrm>
          <a:prstGeom prst="rect">
            <a:avLst/>
          </a:prstGeom>
          <a:noFill/>
        </p:spPr>
        <p:txBody>
          <a:bodyPr wrap="square">
            <a:spAutoFit/>
          </a:bodyPr>
          <a:lstStyle/>
          <a:p>
            <a:pPr>
              <a:lnSpc>
                <a:spcPct val="115000"/>
              </a:lnSpc>
              <a:spcBef>
                <a:spcPts val="200"/>
              </a:spcBef>
            </a:pPr>
            <a:r>
              <a:rPr lang="es-ES" sz="1800" b="1" i="1" dirty="0">
                <a:solidFill>
                  <a:srgbClr val="365F91"/>
                </a:solidFill>
                <a:effectLst/>
                <a:latin typeface="Gill Sans" panose="020B0604020202020204" charset="0"/>
                <a:ea typeface="Times New Roman" panose="02020603050405020304" pitchFamily="18" charset="0"/>
                <a:cs typeface="Times New Roman" panose="02020603050405020304" pitchFamily="18" charset="0"/>
              </a:rPr>
              <a:t>DAO (DATA ACCESS OBJECT)</a:t>
            </a:r>
            <a:endParaRPr lang="en-US" sz="1800" b="1" i="1" dirty="0">
              <a:solidFill>
                <a:srgbClr val="365F91"/>
              </a:solidFill>
              <a:effectLst/>
              <a:latin typeface="Gill Sans" panose="020B060402020202020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s-ES" sz="1800" dirty="0">
                <a:solidFill>
                  <a:srgbClr val="000000"/>
                </a:solidFill>
                <a:effectLst/>
                <a:latin typeface="Gill Sans" panose="020B0604020202020204" charset="0"/>
                <a:ea typeface="Calibri" panose="020F0502020204030204" pitchFamily="34" charset="0"/>
                <a:cs typeface="Calibri" panose="020F0502020204030204" pitchFamily="34" charset="0"/>
              </a:rPr>
              <a:t>En </a:t>
            </a:r>
            <a:r>
              <a:rPr lang="es-ES" sz="1800" u="none" strike="noStrike" dirty="0">
                <a:solidFill>
                  <a:srgbClr val="000000"/>
                </a:solidFill>
                <a:effectLst/>
                <a:latin typeface="Gill Sans" panose="020B0604020202020204" charset="0"/>
                <a:ea typeface="Calibri" panose="020F0502020204030204" pitchFamily="34" charset="0"/>
                <a:cs typeface="Calibri" panose="020F0502020204030204" pitchFamily="34" charset="0"/>
                <a:hlinkClick r:id="rId3" tooltip="Software"/>
              </a:rPr>
              <a:t>software</a:t>
            </a:r>
            <a:r>
              <a:rPr lang="es-ES" sz="1800" dirty="0">
                <a:solidFill>
                  <a:srgbClr val="000000"/>
                </a:solidFill>
                <a:effectLst/>
                <a:latin typeface="Gill Sans" panose="020B0604020202020204" charset="0"/>
                <a:ea typeface="Calibri" panose="020F0502020204030204" pitchFamily="34" charset="0"/>
                <a:cs typeface="Calibri" panose="020F0502020204030204" pitchFamily="34" charset="0"/>
              </a:rPr>
              <a:t> de computadores, un </a:t>
            </a:r>
            <a:r>
              <a:rPr lang="es-ES" sz="1800" b="1" dirty="0">
                <a:solidFill>
                  <a:srgbClr val="000000"/>
                </a:solidFill>
                <a:effectLst/>
                <a:latin typeface="Gill Sans" panose="020B0604020202020204" charset="0"/>
                <a:ea typeface="Calibri" panose="020F0502020204030204" pitchFamily="34" charset="0"/>
                <a:cs typeface="Calibri" panose="020F0502020204030204" pitchFamily="34" charset="0"/>
              </a:rPr>
              <a:t>objeto de acceso a datos</a:t>
            </a:r>
            <a:r>
              <a:rPr lang="es-ES" sz="1800" dirty="0">
                <a:solidFill>
                  <a:srgbClr val="000000"/>
                </a:solidFill>
                <a:effectLst/>
                <a:latin typeface="Gill Sans" panose="020B0604020202020204" charset="0"/>
                <a:ea typeface="Calibri" panose="020F0502020204030204" pitchFamily="34" charset="0"/>
                <a:cs typeface="Calibri" panose="020F0502020204030204" pitchFamily="34" charset="0"/>
              </a:rPr>
              <a:t> (en </a:t>
            </a:r>
            <a:r>
              <a:rPr lang="es-ES" sz="1800" u="none" strike="noStrike" dirty="0">
                <a:solidFill>
                  <a:srgbClr val="000000"/>
                </a:solidFill>
                <a:effectLst/>
                <a:latin typeface="Gill Sans" panose="020B0604020202020204" charset="0"/>
                <a:ea typeface="Calibri" panose="020F0502020204030204" pitchFamily="34" charset="0"/>
                <a:cs typeface="Calibri" panose="020F0502020204030204" pitchFamily="34" charset="0"/>
                <a:hlinkClick r:id="rId4" tooltip="Idioma inglés"/>
              </a:rPr>
              <a:t>inglés</a:t>
            </a:r>
            <a:r>
              <a:rPr lang="es-ES" sz="1800" dirty="0">
                <a:solidFill>
                  <a:srgbClr val="000000"/>
                </a:solidFill>
                <a:effectLst/>
                <a:latin typeface="Gill Sans" panose="020B0604020202020204" charset="0"/>
                <a:ea typeface="Calibri" panose="020F0502020204030204" pitchFamily="34" charset="0"/>
                <a:cs typeface="Calibri" panose="020F0502020204030204" pitchFamily="34" charset="0"/>
              </a:rPr>
              <a:t>, </a:t>
            </a:r>
            <a:r>
              <a:rPr lang="es-EC" sz="1800" i="1" dirty="0">
                <a:solidFill>
                  <a:srgbClr val="000000"/>
                </a:solidFill>
                <a:effectLst/>
                <a:latin typeface="Gill Sans" panose="020B0604020202020204" charset="0"/>
                <a:ea typeface="Calibri" panose="020F0502020204030204" pitchFamily="34" charset="0"/>
                <a:cs typeface="Calibri" panose="020F0502020204030204" pitchFamily="34" charset="0"/>
              </a:rPr>
              <a:t>data </a:t>
            </a:r>
            <a:r>
              <a:rPr lang="es-EC" sz="1800" i="1" dirty="0" err="1">
                <a:solidFill>
                  <a:srgbClr val="000000"/>
                </a:solidFill>
                <a:effectLst/>
                <a:latin typeface="Gill Sans" panose="020B0604020202020204" charset="0"/>
                <a:ea typeface="Calibri" panose="020F0502020204030204" pitchFamily="34" charset="0"/>
                <a:cs typeface="Calibri" panose="020F0502020204030204" pitchFamily="34" charset="0"/>
              </a:rPr>
              <a:t>access</a:t>
            </a:r>
            <a:r>
              <a:rPr lang="es-EC" sz="1800" i="1" dirty="0">
                <a:solidFill>
                  <a:srgbClr val="000000"/>
                </a:solidFill>
                <a:effectLst/>
                <a:latin typeface="Gill Sans" panose="020B0604020202020204" charset="0"/>
                <a:ea typeface="Calibri" panose="020F0502020204030204" pitchFamily="34" charset="0"/>
                <a:cs typeface="Calibri" panose="020F0502020204030204" pitchFamily="34" charset="0"/>
              </a:rPr>
              <a:t> </a:t>
            </a:r>
            <a:r>
              <a:rPr lang="es-EC" sz="1800" i="1" dirty="0" err="1">
                <a:solidFill>
                  <a:srgbClr val="000000"/>
                </a:solidFill>
                <a:effectLst/>
                <a:latin typeface="Gill Sans" panose="020B0604020202020204" charset="0"/>
                <a:ea typeface="Calibri" panose="020F0502020204030204" pitchFamily="34" charset="0"/>
                <a:cs typeface="Calibri" panose="020F0502020204030204" pitchFamily="34" charset="0"/>
              </a:rPr>
              <a:t>object</a:t>
            </a:r>
            <a:r>
              <a:rPr lang="es-ES" sz="1800" dirty="0">
                <a:solidFill>
                  <a:srgbClr val="000000"/>
                </a:solidFill>
                <a:effectLst/>
                <a:latin typeface="Gill Sans" panose="020B0604020202020204" charset="0"/>
                <a:ea typeface="Calibri" panose="020F0502020204030204" pitchFamily="34" charset="0"/>
                <a:cs typeface="Calibri" panose="020F0502020204030204" pitchFamily="34" charset="0"/>
              </a:rPr>
              <a:t>, abreviado </a:t>
            </a:r>
            <a:r>
              <a:rPr lang="es-ES" sz="1800" b="1" dirty="0">
                <a:solidFill>
                  <a:srgbClr val="000000"/>
                </a:solidFill>
                <a:effectLst/>
                <a:latin typeface="Gill Sans" panose="020B0604020202020204" charset="0"/>
                <a:ea typeface="Calibri" panose="020F0502020204030204" pitchFamily="34" charset="0"/>
                <a:cs typeface="Calibri" panose="020F0502020204030204" pitchFamily="34" charset="0"/>
              </a:rPr>
              <a:t>DAO</a:t>
            </a:r>
            <a:r>
              <a:rPr lang="es-ES" sz="1800" dirty="0">
                <a:solidFill>
                  <a:srgbClr val="000000"/>
                </a:solidFill>
                <a:effectLst/>
                <a:latin typeface="Gill Sans" panose="020B0604020202020204" charset="0"/>
                <a:ea typeface="Calibri" panose="020F0502020204030204" pitchFamily="34" charset="0"/>
                <a:cs typeface="Calibri" panose="020F0502020204030204" pitchFamily="34" charset="0"/>
              </a:rPr>
              <a:t>) es un componente de software que suministra una </a:t>
            </a:r>
            <a:r>
              <a:rPr lang="es-ES" sz="1800" u="none" strike="noStrike" dirty="0">
                <a:solidFill>
                  <a:srgbClr val="000000"/>
                </a:solidFill>
                <a:effectLst/>
                <a:latin typeface="Gill Sans" panose="020B0604020202020204" charset="0"/>
                <a:ea typeface="Calibri" panose="020F0502020204030204" pitchFamily="34" charset="0"/>
                <a:cs typeface="Calibri" panose="020F0502020204030204" pitchFamily="34" charset="0"/>
                <a:hlinkClick r:id="rId5" tooltip="Interfaz"/>
              </a:rPr>
              <a:t>interfaz</a:t>
            </a:r>
            <a:r>
              <a:rPr lang="es-ES" sz="1800" dirty="0">
                <a:solidFill>
                  <a:srgbClr val="000000"/>
                </a:solidFill>
                <a:effectLst/>
                <a:latin typeface="Gill Sans" panose="020B0604020202020204" charset="0"/>
                <a:ea typeface="Calibri" panose="020F0502020204030204" pitchFamily="34" charset="0"/>
                <a:cs typeface="Calibri" panose="020F0502020204030204" pitchFamily="34" charset="0"/>
              </a:rPr>
              <a:t> común entre la aplicación y uno o más dispositivos de almacenamiento de datos, tales como una </a:t>
            </a:r>
            <a:r>
              <a:rPr lang="es-ES" sz="1800" u="none" strike="noStrike" dirty="0">
                <a:solidFill>
                  <a:srgbClr val="000000"/>
                </a:solidFill>
                <a:effectLst/>
                <a:latin typeface="Gill Sans" panose="020B0604020202020204" charset="0"/>
                <a:ea typeface="Calibri" panose="020F0502020204030204" pitchFamily="34" charset="0"/>
                <a:cs typeface="Calibri" panose="020F0502020204030204" pitchFamily="34" charset="0"/>
                <a:hlinkClick r:id="rId6" tooltip="Base de datos"/>
              </a:rPr>
              <a:t>Base de datos</a:t>
            </a:r>
            <a:r>
              <a:rPr lang="es-ES" sz="1800" dirty="0">
                <a:solidFill>
                  <a:srgbClr val="000000"/>
                </a:solidFill>
                <a:effectLst/>
                <a:latin typeface="Gill Sans" panose="020B0604020202020204" charset="0"/>
                <a:ea typeface="Calibri" panose="020F0502020204030204" pitchFamily="34" charset="0"/>
                <a:cs typeface="Calibri" panose="020F0502020204030204" pitchFamily="34" charset="0"/>
              </a:rPr>
              <a:t> o un </a:t>
            </a:r>
            <a:r>
              <a:rPr lang="es-ES" sz="1800" u="none" strike="noStrike" dirty="0">
                <a:solidFill>
                  <a:srgbClr val="000000"/>
                </a:solidFill>
                <a:effectLst/>
                <a:latin typeface="Gill Sans" panose="020B0604020202020204" charset="0"/>
                <a:ea typeface="Calibri" panose="020F0502020204030204" pitchFamily="34" charset="0"/>
                <a:cs typeface="Calibri" panose="020F0502020204030204" pitchFamily="34" charset="0"/>
                <a:hlinkClick r:id="rId7" tooltip="Archivo (informática)"/>
              </a:rPr>
              <a:t>archivo</a:t>
            </a:r>
            <a:r>
              <a:rPr lang="es-ES" sz="1800" dirty="0">
                <a:solidFill>
                  <a:srgbClr val="000000"/>
                </a:solidFill>
                <a:effectLst/>
                <a:latin typeface="Gill Sans" panose="020B0604020202020204" charset="0"/>
                <a:ea typeface="Calibri" panose="020F0502020204030204" pitchFamily="34" charset="0"/>
                <a:cs typeface="Calibri" panose="020F0502020204030204" pitchFamily="34" charset="0"/>
              </a:rPr>
              <a:t>. El término se aplica frecuentemente al </a:t>
            </a:r>
            <a:r>
              <a:rPr lang="es-ES" sz="1800" u="none" strike="noStrike" dirty="0">
                <a:solidFill>
                  <a:srgbClr val="000000"/>
                </a:solidFill>
                <a:effectLst/>
                <a:latin typeface="Gill Sans" panose="020B0604020202020204" charset="0"/>
                <a:ea typeface="Calibri" panose="020F0502020204030204" pitchFamily="34" charset="0"/>
                <a:cs typeface="Calibri" panose="020F0502020204030204" pitchFamily="34" charset="0"/>
                <a:hlinkClick r:id="rId8" tooltip="Patrón de diseño"/>
              </a:rPr>
              <a:t>Patrón de diseño</a:t>
            </a:r>
            <a:r>
              <a:rPr lang="es-ES" sz="1800" dirty="0">
                <a:solidFill>
                  <a:srgbClr val="000000"/>
                </a:solidFill>
                <a:effectLst/>
                <a:latin typeface="Gill Sans" panose="020B0604020202020204" charset="0"/>
                <a:ea typeface="Calibri" panose="020F0502020204030204" pitchFamily="34" charset="0"/>
                <a:cs typeface="Calibri" panose="020F0502020204030204" pitchFamily="34" charset="0"/>
              </a:rPr>
              <a:t> </a:t>
            </a:r>
            <a:r>
              <a:rPr lang="es-ES" sz="1800" dirty="0" err="1">
                <a:solidFill>
                  <a:srgbClr val="000000"/>
                </a:solidFill>
                <a:effectLst/>
                <a:latin typeface="Gill Sans" panose="020B0604020202020204" charset="0"/>
                <a:ea typeface="Calibri" panose="020F0502020204030204" pitchFamily="34" charset="0"/>
                <a:cs typeface="Calibri" panose="020F0502020204030204" pitchFamily="34" charset="0"/>
              </a:rPr>
              <a:t>Object</a:t>
            </a:r>
            <a:r>
              <a:rPr lang="es-ES" sz="1800" dirty="0">
                <a:solidFill>
                  <a:srgbClr val="000000"/>
                </a:solidFill>
                <a:effectLst/>
                <a:latin typeface="Gill Sans" panose="020B0604020202020204" charset="0"/>
                <a:ea typeface="Calibri" panose="020F0502020204030204" pitchFamily="34" charset="0"/>
                <a:cs typeface="Calibri" panose="020F0502020204030204" pitchFamily="34" charset="0"/>
              </a:rPr>
              <a:t>.</a:t>
            </a:r>
            <a:endParaRPr lang="en-US" sz="1800" dirty="0">
              <a:effectLst/>
              <a:latin typeface="Gill Sans" panose="020B0604020202020204" charset="0"/>
              <a:ea typeface="Calibri" panose="020F0502020204030204" pitchFamily="34" charset="0"/>
              <a:cs typeface="Times New Roman" panose="02020603050405020304" pitchFamily="18" charset="0"/>
            </a:endParaRPr>
          </a:p>
        </p:txBody>
      </p:sp>
      <p:pic>
        <p:nvPicPr>
          <p:cNvPr id="4" name="Imagen 3" descr="The DAO Pattern in Java | Data Access Object Design Pattern - YouTube">
            <a:extLst>
              <a:ext uri="{FF2B5EF4-FFF2-40B4-BE49-F238E27FC236}">
                <a16:creationId xmlns:a16="http://schemas.microsoft.com/office/drawing/2014/main" id="{C6648D5F-931F-38E6-D551-0765F7A36AB4}"/>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46208" y="3803590"/>
            <a:ext cx="4719320" cy="2654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06859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581192" y="702156"/>
            <a:ext cx="8536141" cy="1013800"/>
          </a:xfrm>
          <a:prstGeom prst="rect">
            <a:avLst/>
          </a:prstGeom>
          <a:noFill/>
          <a:ln>
            <a:noFill/>
          </a:ln>
        </p:spPr>
        <p:txBody>
          <a:bodyPr spcFirstLastPara="1" wrap="square" lIns="91425" tIns="45700" rIns="91425" bIns="45700" anchor="b" anchorCtr="0">
            <a:normAutofit/>
          </a:bodyPr>
          <a:lstStyle/>
          <a:p>
            <a:pPr>
              <a:buSzPts val="2800"/>
            </a:pPr>
            <a:r>
              <a:rPr lang="es-ES" dirty="0"/>
              <a:t>1.7.4 ENTIDADES JPA PERSISTENTES</a:t>
            </a:r>
            <a:endParaRPr lang="es-MX" dirty="0"/>
          </a:p>
        </p:txBody>
      </p:sp>
      <p:sp>
        <p:nvSpPr>
          <p:cNvPr id="161" name="Google Shape;161;p6"/>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6</a:t>
            </a:r>
            <a:endParaRPr/>
          </a:p>
        </p:txBody>
      </p:sp>
      <p:sp>
        <p:nvSpPr>
          <p:cNvPr id="162" name="Google Shape;162;p6"/>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65" name="Google Shape;165;p6"/>
          <p:cNvSpPr txBox="1"/>
          <p:nvPr/>
        </p:nvSpPr>
        <p:spPr>
          <a:xfrm>
            <a:off x="11733008" y="6457890"/>
            <a:ext cx="45906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24</a:t>
            </a:r>
          </a:p>
        </p:txBody>
      </p:sp>
      <p:sp>
        <p:nvSpPr>
          <p:cNvPr id="2" name="CuadroTexto 1">
            <a:extLst>
              <a:ext uri="{FF2B5EF4-FFF2-40B4-BE49-F238E27FC236}">
                <a16:creationId xmlns:a16="http://schemas.microsoft.com/office/drawing/2014/main" id="{875D1E43-B61A-E3FD-64F1-A7AF27E52327}"/>
              </a:ext>
            </a:extLst>
          </p:cNvPr>
          <p:cNvSpPr txBox="1"/>
          <p:nvPr/>
        </p:nvSpPr>
        <p:spPr>
          <a:xfrm>
            <a:off x="431322" y="1955936"/>
            <a:ext cx="4666889" cy="4920321"/>
          </a:xfrm>
          <a:prstGeom prst="rect">
            <a:avLst/>
          </a:prstGeom>
          <a:noFill/>
        </p:spPr>
        <p:txBody>
          <a:bodyPr wrap="square">
            <a:spAutoFit/>
          </a:bodyPr>
          <a:lstStyle/>
          <a:p>
            <a:pPr algn="just">
              <a:lnSpc>
                <a:spcPct val="115000"/>
              </a:lnSpc>
              <a:spcAft>
                <a:spcPts val="1000"/>
              </a:spcAft>
            </a:pPr>
            <a:r>
              <a:rPr lang="es-ES" sz="1600" b="1" dirty="0">
                <a:solidFill>
                  <a:srgbClr val="000000"/>
                </a:solidFill>
                <a:effectLst/>
                <a:latin typeface="Gill Sans" panose="020B0604020202020204" charset="0"/>
                <a:ea typeface="Calibri" panose="020F0502020204030204" pitchFamily="34" charset="0"/>
                <a:cs typeface="Calibri" panose="020F0502020204030204" pitchFamily="34" charset="0"/>
              </a:rPr>
              <a:t>VENTAJAS</a:t>
            </a:r>
            <a:endParaRPr lang="en-US" sz="1600" dirty="0">
              <a:effectLst/>
              <a:latin typeface="Gill Sans" panose="020B0604020202020204" charset="0"/>
              <a:ea typeface="Calibri" panose="020F0502020204030204" pitchFamily="34" charset="0"/>
              <a:cs typeface="Times New Roman" panose="02020603050405020304" pitchFamily="18" charset="0"/>
            </a:endParaRPr>
          </a:p>
          <a:p>
            <a:pPr algn="just">
              <a:spcBef>
                <a:spcPts val="600"/>
              </a:spcBef>
              <a:spcAft>
                <a:spcPts val="600"/>
              </a:spcAft>
            </a:pPr>
            <a:r>
              <a:rPr lang="es-ES" sz="1600" dirty="0">
                <a:solidFill>
                  <a:srgbClr val="000000"/>
                </a:solidFill>
                <a:effectLst/>
                <a:latin typeface="Gill Sans" panose="020B0604020202020204" charset="0"/>
                <a:ea typeface="Times New Roman" panose="02020603050405020304" pitchFamily="18" charset="0"/>
              </a:rPr>
              <a:t>Los Objetos de Acceso a Datos son un Patrón de los subordinados de Diseño Core </a:t>
            </a:r>
            <a:r>
              <a:rPr lang="es-ES" sz="1600" u="none" strike="noStrike" dirty="0">
                <a:solidFill>
                  <a:srgbClr val="000000"/>
                </a:solidFill>
                <a:effectLst/>
                <a:latin typeface="Gill Sans" panose="020B0604020202020204" charset="0"/>
                <a:ea typeface="Times New Roman" panose="02020603050405020304" pitchFamily="18" charset="0"/>
                <a:hlinkClick r:id="rId3" tooltip="J2EE"/>
              </a:rPr>
              <a:t>J2EE</a:t>
            </a:r>
            <a:r>
              <a:rPr lang="es-ES" sz="1600" dirty="0">
                <a:solidFill>
                  <a:srgbClr val="000000"/>
                </a:solidFill>
                <a:effectLst/>
                <a:latin typeface="Gill Sans" panose="020B0604020202020204" charset="0"/>
                <a:ea typeface="Times New Roman" panose="02020603050405020304" pitchFamily="18" charset="0"/>
              </a:rPr>
              <a:t> y considerados una buena práctica. La ventaja de usar objetos de acceso a datos es que cualquier </a:t>
            </a:r>
            <a:r>
              <a:rPr lang="es-ES" sz="1600" u="none" strike="noStrike" dirty="0">
                <a:solidFill>
                  <a:srgbClr val="000000"/>
                </a:solidFill>
                <a:effectLst/>
                <a:latin typeface="Gill Sans" panose="020B0604020202020204" charset="0"/>
                <a:ea typeface="Times New Roman" panose="02020603050405020304" pitchFamily="18" charset="0"/>
                <a:hlinkClick r:id="rId4" tooltip="Objeto de negocio"/>
              </a:rPr>
              <a:t>objeto de negocio</a:t>
            </a:r>
            <a:r>
              <a:rPr lang="es-ES" sz="1600" dirty="0">
                <a:solidFill>
                  <a:srgbClr val="000000"/>
                </a:solidFill>
                <a:effectLst/>
                <a:latin typeface="Gill Sans" panose="020B0604020202020204" charset="0"/>
                <a:ea typeface="Times New Roman" panose="02020603050405020304" pitchFamily="18" charset="0"/>
              </a:rPr>
              <a:t> (aquel que contiene detalles específicos de operación o aplicación) no requiere conocimiento directo del destino final de la información que manipula.</a:t>
            </a:r>
            <a:endParaRPr lang="en-US" sz="1600" dirty="0">
              <a:effectLst/>
              <a:latin typeface="Gill Sans" panose="020B0604020202020204" charset="0"/>
              <a:ea typeface="Times New Roman" panose="02020603050405020304" pitchFamily="18" charset="0"/>
            </a:endParaRPr>
          </a:p>
          <a:p>
            <a:pPr algn="l">
              <a:spcBef>
                <a:spcPts val="600"/>
              </a:spcBef>
              <a:spcAft>
                <a:spcPts val="600"/>
              </a:spcAft>
            </a:pPr>
            <a:r>
              <a:rPr lang="es-ES" sz="1600" dirty="0">
                <a:solidFill>
                  <a:srgbClr val="000000"/>
                </a:solidFill>
                <a:effectLst/>
                <a:latin typeface="Gill Sans" panose="020B0604020202020204" charset="0"/>
                <a:ea typeface="Times New Roman" panose="02020603050405020304" pitchFamily="18" charset="0"/>
              </a:rPr>
              <a:t>Los Objetos de Acceso a Datos pueden usarse en </a:t>
            </a:r>
            <a:r>
              <a:rPr lang="es-ES" sz="1600" u="none" strike="noStrike" dirty="0">
                <a:solidFill>
                  <a:srgbClr val="000000"/>
                </a:solidFill>
                <a:effectLst/>
                <a:latin typeface="Gill Sans" panose="020B0604020202020204" charset="0"/>
                <a:ea typeface="Times New Roman" panose="02020603050405020304" pitchFamily="18" charset="0"/>
                <a:hlinkClick r:id="rId5" tooltip="Lenguaje de programación Java"/>
              </a:rPr>
              <a:t>Java</a:t>
            </a:r>
            <a:r>
              <a:rPr lang="es-ES" sz="1600" dirty="0">
                <a:solidFill>
                  <a:srgbClr val="000000"/>
                </a:solidFill>
                <a:effectLst/>
                <a:latin typeface="Gill Sans" panose="020B0604020202020204" charset="0"/>
                <a:ea typeface="Times New Roman" panose="02020603050405020304" pitchFamily="18" charset="0"/>
              </a:rPr>
              <a:t> para aislar a una aplicación de la tecnología de persistencia Java subyacente (API de Persistencia Java), la cual podría ser </a:t>
            </a:r>
            <a:r>
              <a:rPr lang="es-ES" sz="1600" u="none" strike="noStrike" dirty="0">
                <a:solidFill>
                  <a:srgbClr val="000000"/>
                </a:solidFill>
                <a:effectLst/>
                <a:latin typeface="Gill Sans" panose="020B0604020202020204" charset="0"/>
                <a:ea typeface="Times New Roman" panose="02020603050405020304" pitchFamily="18" charset="0"/>
              </a:rPr>
              <a:t>JDBC</a:t>
            </a:r>
            <a:r>
              <a:rPr lang="es-ES" sz="1600" dirty="0">
                <a:solidFill>
                  <a:srgbClr val="000000"/>
                </a:solidFill>
                <a:effectLst/>
                <a:latin typeface="Gill Sans" panose="020B0604020202020204" charset="0"/>
                <a:ea typeface="Times New Roman" panose="02020603050405020304" pitchFamily="18" charset="0"/>
              </a:rPr>
              <a:t>, </a:t>
            </a:r>
            <a:r>
              <a:rPr lang="es-ES" sz="1600" u="none" strike="noStrike" dirty="0">
                <a:solidFill>
                  <a:srgbClr val="000000"/>
                </a:solidFill>
                <a:effectLst/>
                <a:latin typeface="Gill Sans" panose="020B0604020202020204" charset="0"/>
                <a:ea typeface="Times New Roman" panose="02020603050405020304" pitchFamily="18" charset="0"/>
              </a:rPr>
              <a:t>JDO</a:t>
            </a:r>
            <a:r>
              <a:rPr lang="es-ES" sz="1600" dirty="0">
                <a:solidFill>
                  <a:srgbClr val="000000"/>
                </a:solidFill>
                <a:effectLst/>
                <a:latin typeface="Gill Sans" panose="020B0604020202020204" charset="0"/>
                <a:ea typeface="Times New Roman" panose="02020603050405020304" pitchFamily="18" charset="0"/>
              </a:rPr>
              <a:t>, </a:t>
            </a:r>
            <a:r>
              <a:rPr lang="es-ES" sz="1600" u="none" strike="noStrike" dirty="0">
                <a:solidFill>
                  <a:srgbClr val="000000"/>
                </a:solidFill>
                <a:effectLst/>
                <a:latin typeface="Gill Sans" panose="020B0604020202020204" charset="0"/>
                <a:ea typeface="Times New Roman" panose="02020603050405020304" pitchFamily="18" charset="0"/>
              </a:rPr>
              <a:t>Enterprise JavaBeans</a:t>
            </a:r>
            <a:r>
              <a:rPr lang="es-ES" sz="1600" dirty="0">
                <a:solidFill>
                  <a:srgbClr val="000000"/>
                </a:solidFill>
                <a:effectLst/>
                <a:latin typeface="Gill Sans" panose="020B0604020202020204" charset="0"/>
                <a:ea typeface="Times New Roman" panose="02020603050405020304" pitchFamily="18" charset="0"/>
              </a:rPr>
              <a:t>, </a:t>
            </a:r>
            <a:r>
              <a:rPr lang="es-ES" sz="1600" u="none" strike="noStrike" dirty="0" err="1">
                <a:solidFill>
                  <a:srgbClr val="000000"/>
                </a:solidFill>
                <a:effectLst/>
                <a:latin typeface="Gill Sans" panose="020B0604020202020204" charset="0"/>
                <a:ea typeface="Times New Roman" panose="02020603050405020304" pitchFamily="18" charset="0"/>
                <a:hlinkClick r:id="rId6" tooltip="TopLink"/>
              </a:rPr>
              <a:t>TopLink</a:t>
            </a:r>
            <a:r>
              <a:rPr lang="es-ES" sz="1600" dirty="0">
                <a:solidFill>
                  <a:srgbClr val="000000"/>
                </a:solidFill>
                <a:effectLst/>
                <a:latin typeface="Gill Sans" panose="020B0604020202020204" charset="0"/>
                <a:ea typeface="Times New Roman" panose="02020603050405020304" pitchFamily="18" charset="0"/>
              </a:rPr>
              <a:t>, </a:t>
            </a:r>
            <a:r>
              <a:rPr lang="es-ES" sz="1600" u="none" strike="noStrike" dirty="0" err="1">
                <a:solidFill>
                  <a:srgbClr val="000000"/>
                </a:solidFill>
                <a:effectLst/>
                <a:latin typeface="Gill Sans" panose="020B0604020202020204" charset="0"/>
                <a:ea typeface="Times New Roman" panose="02020603050405020304" pitchFamily="18" charset="0"/>
                <a:hlinkClick r:id="rId7" tooltip="EclipseLink (aún no redactado)"/>
              </a:rPr>
              <a:t>EclipseLink</a:t>
            </a:r>
            <a:r>
              <a:rPr lang="es-ES" sz="1600" dirty="0">
                <a:solidFill>
                  <a:srgbClr val="000000"/>
                </a:solidFill>
                <a:effectLst/>
                <a:latin typeface="Gill Sans" panose="020B0604020202020204" charset="0"/>
                <a:ea typeface="Times New Roman" panose="02020603050405020304" pitchFamily="18" charset="0"/>
              </a:rPr>
              <a:t>, </a:t>
            </a:r>
            <a:r>
              <a:rPr lang="es-ES" sz="1600" u="none" strike="noStrike" dirty="0" err="1">
                <a:solidFill>
                  <a:srgbClr val="000000"/>
                </a:solidFill>
                <a:effectLst/>
                <a:latin typeface="Gill Sans" panose="020B0604020202020204" charset="0"/>
                <a:ea typeface="Times New Roman" panose="02020603050405020304" pitchFamily="18" charset="0"/>
                <a:hlinkClick r:id="rId8" tooltip="Hibernate (Java)"/>
              </a:rPr>
              <a:t>Hibernate</a:t>
            </a:r>
            <a:r>
              <a:rPr lang="es-ES" sz="1600" dirty="0">
                <a:solidFill>
                  <a:srgbClr val="000000"/>
                </a:solidFill>
                <a:effectLst/>
                <a:latin typeface="Gill Sans" panose="020B0604020202020204" charset="0"/>
                <a:ea typeface="Times New Roman" panose="02020603050405020304" pitchFamily="18" charset="0"/>
              </a:rPr>
              <a:t>, </a:t>
            </a:r>
            <a:r>
              <a:rPr lang="es-ES" sz="1600" u="none" strike="noStrike" dirty="0" err="1">
                <a:solidFill>
                  <a:srgbClr val="000000"/>
                </a:solidFill>
                <a:effectLst/>
                <a:latin typeface="Gill Sans" panose="020B0604020202020204" charset="0"/>
                <a:ea typeface="Times New Roman" panose="02020603050405020304" pitchFamily="18" charset="0"/>
                <a:hlinkClick r:id="rId9" tooltip="IBATIS"/>
              </a:rPr>
              <a:t>iBATIS</a:t>
            </a:r>
            <a:r>
              <a:rPr lang="es-ES" sz="1600" dirty="0">
                <a:solidFill>
                  <a:srgbClr val="000000"/>
                </a:solidFill>
                <a:effectLst/>
                <a:latin typeface="Gill Sans" panose="020B0604020202020204" charset="0"/>
                <a:ea typeface="Times New Roman" panose="02020603050405020304" pitchFamily="18" charset="0"/>
              </a:rPr>
              <a:t>, o cualquier otra tecnología de persistencia. Usar Objetos de Acceso de Datos significa que la tecnología subyacente puede ser actualizada o cambiada sin cambiar otras partes de la aplicación.</a:t>
            </a:r>
            <a:endParaRPr lang="en-US" sz="1600" dirty="0">
              <a:effectLst/>
              <a:latin typeface="Gill Sans" panose="020B0604020202020204" charset="0"/>
              <a:ea typeface="Times New Roman" panose="02020603050405020304" pitchFamily="18" charset="0"/>
            </a:endParaRPr>
          </a:p>
        </p:txBody>
      </p:sp>
      <p:sp>
        <p:nvSpPr>
          <p:cNvPr id="5" name="CuadroTexto 4">
            <a:extLst>
              <a:ext uri="{FF2B5EF4-FFF2-40B4-BE49-F238E27FC236}">
                <a16:creationId xmlns:a16="http://schemas.microsoft.com/office/drawing/2014/main" id="{0F5A4FFE-AD17-441B-5232-EEDD786A27B6}"/>
              </a:ext>
            </a:extLst>
          </p:cNvPr>
          <p:cNvSpPr txBox="1"/>
          <p:nvPr/>
        </p:nvSpPr>
        <p:spPr>
          <a:xfrm>
            <a:off x="5235857" y="2338902"/>
            <a:ext cx="3743864" cy="3816942"/>
          </a:xfrm>
          <a:prstGeom prst="rect">
            <a:avLst/>
          </a:prstGeom>
          <a:noFill/>
        </p:spPr>
        <p:txBody>
          <a:bodyPr wrap="square">
            <a:spAutoFit/>
          </a:bodyPr>
          <a:lstStyle/>
          <a:p>
            <a:pPr algn="just">
              <a:lnSpc>
                <a:spcPct val="115000"/>
              </a:lnSpc>
              <a:spcAft>
                <a:spcPts val="1000"/>
              </a:spcAft>
            </a:pPr>
            <a:r>
              <a:rPr lang="es-ES" sz="1800" b="1" dirty="0">
                <a:solidFill>
                  <a:srgbClr val="000000"/>
                </a:solidFill>
                <a:effectLst/>
                <a:latin typeface="Gill Sans" panose="020B0604020202020204" charset="0"/>
                <a:ea typeface="Calibri" panose="020F0502020204030204" pitchFamily="34" charset="0"/>
                <a:cs typeface="Calibri" panose="020F0502020204030204" pitchFamily="34" charset="0"/>
              </a:rPr>
              <a:t>DESVENTAJAS</a:t>
            </a:r>
            <a:endParaRPr lang="en-US" sz="1800" dirty="0">
              <a:effectLst/>
              <a:latin typeface="Gill Sans" panose="020B0604020202020204" charset="0"/>
              <a:ea typeface="Calibri" panose="020F0502020204030204" pitchFamily="34" charset="0"/>
              <a:cs typeface="Times New Roman" panose="02020603050405020304" pitchFamily="18" charset="0"/>
            </a:endParaRPr>
          </a:p>
          <a:p>
            <a:pPr algn="just">
              <a:spcBef>
                <a:spcPts val="600"/>
              </a:spcBef>
              <a:spcAft>
                <a:spcPts val="600"/>
              </a:spcAft>
            </a:pPr>
            <a:r>
              <a:rPr lang="es-ES" sz="1800" dirty="0">
                <a:solidFill>
                  <a:srgbClr val="000000"/>
                </a:solidFill>
                <a:effectLst/>
                <a:latin typeface="Gill Sans" panose="020B0604020202020204" charset="0"/>
                <a:ea typeface="Times New Roman" panose="02020603050405020304" pitchFamily="18" charset="0"/>
              </a:rPr>
              <a:t>La flexibilidad tiene un precio. Cuando se añaden </a:t>
            </a:r>
            <a:r>
              <a:rPr lang="es-ES" sz="1800" dirty="0" err="1">
                <a:solidFill>
                  <a:srgbClr val="000000"/>
                </a:solidFill>
                <a:effectLst/>
                <a:latin typeface="Gill Sans" panose="020B0604020202020204" charset="0"/>
                <a:ea typeface="Times New Roman" panose="02020603050405020304" pitchFamily="18" charset="0"/>
              </a:rPr>
              <a:t>DAOs</a:t>
            </a:r>
            <a:r>
              <a:rPr lang="es-ES" sz="1800" dirty="0">
                <a:solidFill>
                  <a:srgbClr val="000000"/>
                </a:solidFill>
                <a:effectLst/>
                <a:latin typeface="Gill Sans" panose="020B0604020202020204" charset="0"/>
                <a:ea typeface="Times New Roman" panose="02020603050405020304" pitchFamily="18" charset="0"/>
              </a:rPr>
              <a:t> a una aplicación, la complejidad adicional de usar otra capa de persistencia incrementa la cantidad de código ejecutado durante tiempo de ejecución. La configuración de las capas de persistencia requiere en la mayoría de los casos mucho trabajo.</a:t>
            </a:r>
            <a:endParaRPr lang="en-US" sz="1800" dirty="0">
              <a:effectLst/>
              <a:latin typeface="Gill Sans" panose="020B0604020202020204" charset="0"/>
              <a:ea typeface="Times New Roman" panose="02020603050405020304" pitchFamily="18" charset="0"/>
            </a:endParaRPr>
          </a:p>
          <a:p>
            <a:pPr algn="l">
              <a:spcBef>
                <a:spcPts val="600"/>
              </a:spcBef>
              <a:spcAft>
                <a:spcPts val="600"/>
              </a:spcAft>
            </a:pPr>
            <a:r>
              <a:rPr lang="es-ES" sz="1800" dirty="0">
                <a:solidFill>
                  <a:srgbClr val="000000"/>
                </a:solidFill>
                <a:effectLst/>
                <a:latin typeface="Gill Sans" panose="020B0604020202020204" charset="0"/>
                <a:ea typeface="Times New Roman" panose="02020603050405020304" pitchFamily="18" charset="0"/>
              </a:rPr>
              <a:t>Las aplicaciones críticas con el rendimiento no deberían usar </a:t>
            </a:r>
            <a:r>
              <a:rPr lang="es-ES" sz="1800" dirty="0" err="1">
                <a:solidFill>
                  <a:srgbClr val="000000"/>
                </a:solidFill>
                <a:effectLst/>
                <a:latin typeface="Gill Sans" panose="020B0604020202020204" charset="0"/>
                <a:ea typeface="Times New Roman" panose="02020603050405020304" pitchFamily="18" charset="0"/>
              </a:rPr>
              <a:t>DAOs</a:t>
            </a:r>
            <a:r>
              <a:rPr lang="es-ES" sz="1800" dirty="0">
                <a:solidFill>
                  <a:srgbClr val="000000"/>
                </a:solidFill>
                <a:effectLst/>
                <a:latin typeface="Gill Sans" panose="020B0604020202020204" charset="0"/>
                <a:ea typeface="Times New Roman" panose="02020603050405020304" pitchFamily="18" charset="0"/>
              </a:rPr>
              <a:t>.</a:t>
            </a:r>
            <a:endParaRPr lang="en-US" sz="1800" dirty="0">
              <a:effectLst/>
              <a:latin typeface="Gill Sans" panose="020B0604020202020204" charset="0"/>
              <a:ea typeface="Times New Roman" panose="02020603050405020304" pitchFamily="18" charset="0"/>
            </a:endParaRPr>
          </a:p>
        </p:txBody>
      </p:sp>
      <p:sp>
        <p:nvSpPr>
          <p:cNvPr id="6" name="Google Shape;114;p2">
            <a:extLst>
              <a:ext uri="{FF2B5EF4-FFF2-40B4-BE49-F238E27FC236}">
                <a16:creationId xmlns:a16="http://schemas.microsoft.com/office/drawing/2014/main" id="{A53B0BDA-A030-AB8C-01C5-447ECC3E6936}"/>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rgbClr val="FFFF00"/>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1.19ETIQUETAS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extLst>
      <p:ext uri="{BB962C8B-B14F-4D97-AF65-F5344CB8AC3E}">
        <p14:creationId xmlns:p14="http://schemas.microsoft.com/office/powerpoint/2010/main" val="4108112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14f849ea15f_0_30"/>
          <p:cNvSpPr txBox="1"/>
          <p:nvPr/>
        </p:nvSpPr>
        <p:spPr>
          <a:xfrm>
            <a:off x="11817675" y="6457890"/>
            <a:ext cx="3744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6</a:t>
            </a:r>
            <a:endParaRPr/>
          </a:p>
        </p:txBody>
      </p:sp>
      <p:sp>
        <p:nvSpPr>
          <p:cNvPr id="237" name="Google Shape;237;g14f849ea15f_0_30"/>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239" name="Google Shape;239;g14f849ea15f_0_30"/>
          <p:cNvSpPr txBox="1">
            <a:spLocks noGrp="1"/>
          </p:cNvSpPr>
          <p:nvPr>
            <p:ph type="body" idx="1"/>
          </p:nvPr>
        </p:nvSpPr>
        <p:spPr>
          <a:xfrm>
            <a:off x="500500" y="2342025"/>
            <a:ext cx="8383500" cy="1013700"/>
          </a:xfrm>
          <a:prstGeom prst="rect">
            <a:avLst/>
          </a:prstGeom>
          <a:noFill/>
          <a:ln>
            <a:noFill/>
          </a:ln>
        </p:spPr>
        <p:txBody>
          <a:bodyPr spcFirstLastPara="1" wrap="square" lIns="91425" tIns="45700" rIns="91425" bIns="45700" anchor="ctr" anchorCtr="0">
            <a:noAutofit/>
          </a:bodyPr>
          <a:lstStyle/>
          <a:p>
            <a:pPr marL="306000" lvl="0" indent="-315144" algn="just" rtl="0">
              <a:lnSpc>
                <a:spcPct val="115000"/>
              </a:lnSpc>
              <a:spcBef>
                <a:spcPts val="0"/>
              </a:spcBef>
              <a:spcAft>
                <a:spcPts val="0"/>
              </a:spcAft>
              <a:buClr>
                <a:srgbClr val="4590B8"/>
              </a:buClr>
              <a:buSzPts val="1800"/>
              <a:buFont typeface="Gill Sans"/>
              <a:buChar char="◼"/>
            </a:pPr>
            <a:r>
              <a:rPr lang="es-ES" dirty="0">
                <a:solidFill>
                  <a:schemeClr val="dk1"/>
                </a:solidFill>
              </a:rPr>
              <a:t>La paleta de componentes de NetBeans es una forma más práctica de poder agregar componentes para realizar tus diferentes interfaces, en este caso se usará componentes para realizar un respectivo formulario por lo que se mostrará no solo los elementos usados si no también se hará un repaso completo de lo que nos ofrece esta paleta de componentes en su totalidad [13]. </a:t>
            </a:r>
            <a:endParaRPr dirty="0">
              <a:solidFill>
                <a:schemeClr val="dk1"/>
              </a:solidFill>
              <a:highlight>
                <a:srgbClr val="FFFFFF"/>
              </a:highlight>
            </a:endParaRPr>
          </a:p>
          <a:p>
            <a:pPr marL="0" lvl="0" indent="0" algn="l" rtl="0">
              <a:lnSpc>
                <a:spcPct val="115000"/>
              </a:lnSpc>
              <a:spcBef>
                <a:spcPts val="0"/>
              </a:spcBef>
              <a:spcAft>
                <a:spcPts val="0"/>
              </a:spcAft>
              <a:buNone/>
            </a:pPr>
            <a:endParaRPr dirty="0">
              <a:solidFill>
                <a:schemeClr val="dk1"/>
              </a:solidFill>
              <a:highlight>
                <a:srgbClr val="FFFFFF"/>
              </a:highlight>
            </a:endParaRPr>
          </a:p>
        </p:txBody>
      </p:sp>
      <p:sp>
        <p:nvSpPr>
          <p:cNvPr id="240" name="Google Shape;240;g14f849ea15f_0_30"/>
          <p:cNvSpPr txBox="1"/>
          <p:nvPr/>
        </p:nvSpPr>
        <p:spPr>
          <a:xfrm>
            <a:off x="11725825" y="6457900"/>
            <a:ext cx="4665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sym typeface="Gill Sans"/>
              </a:rPr>
              <a:t>25</a:t>
            </a:r>
            <a:endParaRPr lang="es-ES" sz="2000" dirty="0">
              <a:solidFill>
                <a:schemeClr val="lt1"/>
              </a:solidFill>
              <a:latin typeface="Gill Sans"/>
              <a:ea typeface="Gill Sans"/>
              <a:cs typeface="Gill Sans"/>
            </a:endParaRPr>
          </a:p>
        </p:txBody>
      </p:sp>
      <p:sp>
        <p:nvSpPr>
          <p:cNvPr id="241" name="Google Shape;241;g14f849ea15f_0_30"/>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p>
            <a:pPr>
              <a:buSzPts val="2800"/>
            </a:pPr>
            <a:r>
              <a:rPr lang="es-ES" dirty="0"/>
              <a:t>1.8 PALETA DE COMPONENTES</a:t>
            </a:r>
            <a:endParaRPr lang="en-US" dirty="0"/>
          </a:p>
        </p:txBody>
      </p:sp>
      <p:pic>
        <p:nvPicPr>
          <p:cNvPr id="242" name="Google Shape;242;g14f849ea15f_0_30"/>
          <p:cNvPicPr preferRelativeResize="0"/>
          <p:nvPr/>
        </p:nvPicPr>
        <p:blipFill>
          <a:blip r:embed="rId3">
            <a:alphaModFix/>
          </a:blip>
          <a:stretch>
            <a:fillRect/>
          </a:stretch>
        </p:blipFill>
        <p:spPr>
          <a:xfrm>
            <a:off x="2315763" y="3938425"/>
            <a:ext cx="4752975" cy="1905000"/>
          </a:xfrm>
          <a:prstGeom prst="rect">
            <a:avLst/>
          </a:prstGeom>
          <a:noFill/>
          <a:ln>
            <a:noFill/>
          </a:ln>
        </p:spPr>
      </p:pic>
      <p:sp>
        <p:nvSpPr>
          <p:cNvPr id="4" name="Google Shape;114;p2">
            <a:extLst>
              <a:ext uri="{FF2B5EF4-FFF2-40B4-BE49-F238E27FC236}">
                <a16:creationId xmlns:a16="http://schemas.microsoft.com/office/drawing/2014/main" id="{D4D23602-9E6A-EA0F-2A59-268BDF088271}"/>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rgbClr val="FFFF00"/>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1.19ETIQUETAS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14f849ea15f_0_54"/>
          <p:cNvSpPr txBox="1"/>
          <p:nvPr/>
        </p:nvSpPr>
        <p:spPr>
          <a:xfrm>
            <a:off x="11817675" y="6457890"/>
            <a:ext cx="3744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6</a:t>
            </a:r>
            <a:endParaRPr/>
          </a:p>
        </p:txBody>
      </p:sp>
      <p:sp>
        <p:nvSpPr>
          <p:cNvPr id="248" name="Google Shape;248;g14f849ea15f_0_5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250" name="Google Shape;250;g14f849ea15f_0_54"/>
          <p:cNvSpPr txBox="1">
            <a:spLocks noGrp="1"/>
          </p:cNvSpPr>
          <p:nvPr>
            <p:ph type="body" idx="1"/>
          </p:nvPr>
        </p:nvSpPr>
        <p:spPr>
          <a:xfrm>
            <a:off x="527425" y="1972225"/>
            <a:ext cx="8383500" cy="4724400"/>
          </a:xfrm>
          <a:prstGeom prst="rect">
            <a:avLst/>
          </a:prstGeom>
          <a:noFill/>
          <a:ln>
            <a:noFill/>
          </a:ln>
        </p:spPr>
        <p:txBody>
          <a:bodyPr spcFirstLastPara="1" wrap="square" lIns="91425" tIns="45700" rIns="91425" bIns="45700" anchor="ctr" anchorCtr="0">
            <a:noAutofit/>
          </a:bodyPr>
          <a:lstStyle/>
          <a:p>
            <a:pPr marL="306000" lvl="0" indent="-308794" algn="just" rtl="0">
              <a:lnSpc>
                <a:spcPct val="115000"/>
              </a:lnSpc>
              <a:spcBef>
                <a:spcPts val="0"/>
              </a:spcBef>
              <a:spcAft>
                <a:spcPts val="0"/>
              </a:spcAft>
              <a:buClr>
                <a:srgbClr val="4590B8"/>
              </a:buClr>
              <a:buSzPts val="1700"/>
              <a:buFont typeface="Gill Sans"/>
              <a:buChar char="◼"/>
            </a:pPr>
            <a:r>
              <a:rPr lang="es-ES" sz="1700">
                <a:solidFill>
                  <a:schemeClr val="dk1"/>
                </a:solidFill>
              </a:rPr>
              <a:t>Se explicarán los componentes utilizados en el desarrollo de la práctica del formulario del presente proyecto, detallando su estructura y su sintaxis para su utilización.</a:t>
            </a:r>
            <a:endParaRPr sz="1700">
              <a:solidFill>
                <a:schemeClr val="dk1"/>
              </a:solidFill>
            </a:endParaRPr>
          </a:p>
          <a:p>
            <a:pPr marL="306000" lvl="0" indent="0" algn="just" rtl="0">
              <a:lnSpc>
                <a:spcPct val="115000"/>
              </a:lnSpc>
              <a:spcBef>
                <a:spcPts val="0"/>
              </a:spcBef>
              <a:spcAft>
                <a:spcPts val="0"/>
              </a:spcAft>
              <a:buNone/>
            </a:pPr>
            <a:endParaRPr sz="1700">
              <a:solidFill>
                <a:schemeClr val="dk1"/>
              </a:solidFill>
            </a:endParaRPr>
          </a:p>
          <a:p>
            <a:pPr marL="914400" lvl="0" indent="-327406" algn="just" rtl="0">
              <a:lnSpc>
                <a:spcPct val="115000"/>
              </a:lnSpc>
              <a:spcBef>
                <a:spcPts val="0"/>
              </a:spcBef>
              <a:spcAft>
                <a:spcPts val="0"/>
              </a:spcAft>
              <a:buClr>
                <a:schemeClr val="dk1"/>
              </a:buClr>
              <a:buSzPts val="1556"/>
              <a:buAutoNum type="arabicPeriod"/>
            </a:pPr>
            <a:r>
              <a:rPr lang="es-ES" sz="1700">
                <a:solidFill>
                  <a:schemeClr val="dk1"/>
                </a:solidFill>
              </a:rPr>
              <a:t>Etiqueta Form: es la que contendrá todos los componentes necesarios para que el formulario funcione correctamente, en este caso se deberá elegir el archivo con el que interactuara cuando realicemos el formulario por medio del action.</a:t>
            </a:r>
            <a:endParaRPr sz="1700">
              <a:solidFill>
                <a:schemeClr val="dk1"/>
              </a:solidFill>
            </a:endParaRPr>
          </a:p>
          <a:p>
            <a:pPr marL="914400" lvl="0" indent="0" algn="just" rtl="0">
              <a:lnSpc>
                <a:spcPct val="115000"/>
              </a:lnSpc>
              <a:spcBef>
                <a:spcPts val="0"/>
              </a:spcBef>
              <a:spcAft>
                <a:spcPts val="0"/>
              </a:spcAft>
              <a:buNone/>
            </a:pPr>
            <a:r>
              <a:rPr lang="es-ES" sz="1700">
                <a:solidFill>
                  <a:srgbClr val="4590B8"/>
                </a:solidFill>
              </a:rPr>
              <a:t>&lt;form action="salida.jsp"&gt;&lt;/form&gt;</a:t>
            </a:r>
            <a:endParaRPr sz="1700">
              <a:solidFill>
                <a:srgbClr val="4590B8"/>
              </a:solidFill>
            </a:endParaRPr>
          </a:p>
          <a:p>
            <a:pPr marL="914400" lvl="0" indent="0" algn="just" rtl="0">
              <a:lnSpc>
                <a:spcPct val="115000"/>
              </a:lnSpc>
              <a:spcBef>
                <a:spcPts val="0"/>
              </a:spcBef>
              <a:spcAft>
                <a:spcPts val="0"/>
              </a:spcAft>
              <a:buNone/>
            </a:pPr>
            <a:endParaRPr sz="1700">
              <a:solidFill>
                <a:srgbClr val="4590B8"/>
              </a:solidFill>
            </a:endParaRPr>
          </a:p>
          <a:p>
            <a:pPr marL="914400" lvl="0" indent="-327406" algn="just" rtl="0">
              <a:lnSpc>
                <a:spcPct val="115000"/>
              </a:lnSpc>
              <a:spcBef>
                <a:spcPts val="0"/>
              </a:spcBef>
              <a:spcAft>
                <a:spcPts val="0"/>
              </a:spcAft>
              <a:buClr>
                <a:schemeClr val="dk1"/>
              </a:buClr>
              <a:buSzPts val="1556"/>
              <a:buAutoNum type="arabicPeriod"/>
            </a:pPr>
            <a:r>
              <a:rPr lang="es-ES" sz="1700">
                <a:solidFill>
                  <a:schemeClr val="dk1"/>
                </a:solidFill>
              </a:rPr>
              <a:t>Etiqueta table: esta nos brindará la estructura de una tabla para poder organizar los datos o en este caso los campos que tendremos en el formulario.</a:t>
            </a:r>
            <a:endParaRPr sz="1700">
              <a:solidFill>
                <a:schemeClr val="dk1"/>
              </a:solidFill>
            </a:endParaRPr>
          </a:p>
          <a:p>
            <a:pPr marL="914400" lvl="0" indent="0" algn="just" rtl="0">
              <a:lnSpc>
                <a:spcPct val="115000"/>
              </a:lnSpc>
              <a:spcBef>
                <a:spcPts val="0"/>
              </a:spcBef>
              <a:spcAft>
                <a:spcPts val="0"/>
              </a:spcAft>
              <a:buNone/>
            </a:pPr>
            <a:r>
              <a:rPr lang="es-ES" sz="1700">
                <a:solidFill>
                  <a:srgbClr val="4590B8"/>
                </a:solidFill>
              </a:rPr>
              <a:t>&lt;table border="1"&gt;</a:t>
            </a:r>
            <a:endParaRPr sz="1700">
              <a:solidFill>
                <a:srgbClr val="4590B8"/>
              </a:solidFill>
            </a:endParaRPr>
          </a:p>
          <a:p>
            <a:pPr marL="914400" lvl="0" indent="0" algn="just" rtl="0">
              <a:lnSpc>
                <a:spcPct val="115000"/>
              </a:lnSpc>
              <a:spcBef>
                <a:spcPts val="0"/>
              </a:spcBef>
              <a:spcAft>
                <a:spcPts val="0"/>
              </a:spcAft>
              <a:buNone/>
            </a:pPr>
            <a:r>
              <a:rPr lang="es-ES" sz="1700">
                <a:solidFill>
                  <a:srgbClr val="4590B8"/>
                </a:solidFill>
              </a:rPr>
              <a:t>    &lt;thead&gt;</a:t>
            </a:r>
            <a:endParaRPr sz="1700">
              <a:solidFill>
                <a:srgbClr val="4590B8"/>
              </a:solidFill>
            </a:endParaRPr>
          </a:p>
          <a:p>
            <a:pPr marL="914400" lvl="0" indent="0" algn="just" rtl="0">
              <a:lnSpc>
                <a:spcPct val="115000"/>
              </a:lnSpc>
              <a:spcBef>
                <a:spcPts val="0"/>
              </a:spcBef>
              <a:spcAft>
                <a:spcPts val="0"/>
              </a:spcAft>
              <a:buNone/>
            </a:pPr>
            <a:r>
              <a:rPr lang="es-ES" sz="1700">
                <a:solidFill>
                  <a:srgbClr val="4590B8"/>
                </a:solidFill>
              </a:rPr>
              <a:t>    &lt;/thead&gt;</a:t>
            </a:r>
            <a:endParaRPr sz="1700">
              <a:solidFill>
                <a:srgbClr val="4590B8"/>
              </a:solidFill>
            </a:endParaRPr>
          </a:p>
          <a:p>
            <a:pPr marL="914400" lvl="0" indent="0" algn="just" rtl="0">
              <a:lnSpc>
                <a:spcPct val="115000"/>
              </a:lnSpc>
              <a:spcBef>
                <a:spcPts val="0"/>
              </a:spcBef>
              <a:spcAft>
                <a:spcPts val="0"/>
              </a:spcAft>
              <a:buNone/>
            </a:pPr>
            <a:r>
              <a:rPr lang="es-ES" sz="1700">
                <a:solidFill>
                  <a:srgbClr val="4590B8"/>
                </a:solidFill>
              </a:rPr>
              <a:t>    &lt;tbody&gt;</a:t>
            </a:r>
            <a:endParaRPr sz="1700">
              <a:solidFill>
                <a:srgbClr val="4590B8"/>
              </a:solidFill>
            </a:endParaRPr>
          </a:p>
          <a:p>
            <a:pPr marL="914400" lvl="0" indent="0" algn="just" rtl="0">
              <a:lnSpc>
                <a:spcPct val="115000"/>
              </a:lnSpc>
              <a:spcBef>
                <a:spcPts val="0"/>
              </a:spcBef>
              <a:spcAft>
                <a:spcPts val="0"/>
              </a:spcAft>
              <a:buNone/>
            </a:pPr>
            <a:r>
              <a:rPr lang="es-ES" sz="1700">
                <a:solidFill>
                  <a:srgbClr val="4590B8"/>
                </a:solidFill>
              </a:rPr>
              <a:t>    &lt;/tbody&gt;</a:t>
            </a:r>
            <a:endParaRPr sz="1700">
              <a:solidFill>
                <a:srgbClr val="4590B8"/>
              </a:solidFill>
            </a:endParaRPr>
          </a:p>
          <a:p>
            <a:pPr marL="914400" lvl="0" indent="0" algn="just" rtl="0">
              <a:lnSpc>
                <a:spcPct val="115000"/>
              </a:lnSpc>
              <a:spcBef>
                <a:spcPts val="0"/>
              </a:spcBef>
              <a:spcAft>
                <a:spcPts val="0"/>
              </a:spcAft>
              <a:buNone/>
            </a:pPr>
            <a:r>
              <a:rPr lang="es-ES" sz="1700">
                <a:solidFill>
                  <a:srgbClr val="4590B8"/>
                </a:solidFill>
              </a:rPr>
              <a:t>&lt;/table&gt;</a:t>
            </a:r>
            <a:endParaRPr sz="1700">
              <a:solidFill>
                <a:srgbClr val="4590B8"/>
              </a:solidFill>
            </a:endParaRPr>
          </a:p>
          <a:p>
            <a:pPr marL="0" lvl="0" indent="0" algn="l" rtl="0">
              <a:lnSpc>
                <a:spcPct val="115000"/>
              </a:lnSpc>
              <a:spcBef>
                <a:spcPts val="0"/>
              </a:spcBef>
              <a:spcAft>
                <a:spcPts val="0"/>
              </a:spcAft>
              <a:buNone/>
            </a:pPr>
            <a:endParaRPr>
              <a:solidFill>
                <a:schemeClr val="dk1"/>
              </a:solidFill>
              <a:highlight>
                <a:srgbClr val="FFFFFF"/>
              </a:highlight>
            </a:endParaRPr>
          </a:p>
        </p:txBody>
      </p:sp>
      <p:sp>
        <p:nvSpPr>
          <p:cNvPr id="251" name="Google Shape;251;g14f849ea15f_0_54"/>
          <p:cNvSpPr txBox="1"/>
          <p:nvPr/>
        </p:nvSpPr>
        <p:spPr>
          <a:xfrm>
            <a:off x="11725825" y="6457900"/>
            <a:ext cx="4665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sym typeface="Gill Sans"/>
              </a:rPr>
              <a:t>26</a:t>
            </a:r>
            <a:endParaRPr lang="es-ES" sz="2000" dirty="0">
              <a:solidFill>
                <a:schemeClr val="lt1"/>
              </a:solidFill>
              <a:latin typeface="Gill Sans"/>
              <a:ea typeface="Gill Sans"/>
              <a:cs typeface="Gill Sans"/>
            </a:endParaRPr>
          </a:p>
        </p:txBody>
      </p:sp>
      <p:sp>
        <p:nvSpPr>
          <p:cNvPr id="252" name="Google Shape;252;g14f849ea15f_0_54"/>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p>
            <a:pPr>
              <a:buSzPts val="2800"/>
            </a:pPr>
            <a:r>
              <a:rPr lang="es-ES" dirty="0"/>
              <a:t>1.8 PALETA DE COMPONENTES</a:t>
            </a:r>
            <a:endParaRPr lang="en-US" dirty="0"/>
          </a:p>
        </p:txBody>
      </p:sp>
      <p:sp>
        <p:nvSpPr>
          <p:cNvPr id="4" name="Google Shape;114;p2">
            <a:extLst>
              <a:ext uri="{FF2B5EF4-FFF2-40B4-BE49-F238E27FC236}">
                <a16:creationId xmlns:a16="http://schemas.microsoft.com/office/drawing/2014/main" id="{1440042F-5EBB-EB4E-2E17-28CC68A0C760}"/>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rgbClr val="FFFF00"/>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1.19ETIQUETAS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14f849ea15f_0_42"/>
          <p:cNvSpPr txBox="1"/>
          <p:nvPr/>
        </p:nvSpPr>
        <p:spPr>
          <a:xfrm>
            <a:off x="11817675" y="6457890"/>
            <a:ext cx="3744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6</a:t>
            </a:r>
            <a:endParaRPr/>
          </a:p>
        </p:txBody>
      </p:sp>
      <p:sp>
        <p:nvSpPr>
          <p:cNvPr id="258" name="Google Shape;258;g14f849ea15f_0_42"/>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260" name="Google Shape;260;g14f849ea15f_0_42"/>
          <p:cNvSpPr txBox="1">
            <a:spLocks noGrp="1"/>
          </p:cNvSpPr>
          <p:nvPr>
            <p:ph type="body" idx="1"/>
          </p:nvPr>
        </p:nvSpPr>
        <p:spPr>
          <a:xfrm>
            <a:off x="527425" y="1972225"/>
            <a:ext cx="8383500" cy="4724400"/>
          </a:xfrm>
          <a:prstGeom prst="rect">
            <a:avLst/>
          </a:prstGeom>
          <a:noFill/>
          <a:ln>
            <a:noFill/>
          </a:ln>
        </p:spPr>
        <p:txBody>
          <a:bodyPr spcFirstLastPara="1" wrap="square" lIns="91425" tIns="45700" rIns="91425" bIns="45700" anchor="ctr" anchorCtr="0">
            <a:noAutofit/>
          </a:bodyPr>
          <a:lstStyle/>
          <a:p>
            <a:pPr marL="306000" lvl="0" indent="-308794" algn="just" rtl="0">
              <a:lnSpc>
                <a:spcPct val="115000"/>
              </a:lnSpc>
              <a:spcBef>
                <a:spcPts val="0"/>
              </a:spcBef>
              <a:spcAft>
                <a:spcPts val="0"/>
              </a:spcAft>
              <a:buClr>
                <a:srgbClr val="4590B8"/>
              </a:buClr>
              <a:buSzPts val="1700"/>
              <a:buFont typeface="Gill Sans"/>
              <a:buChar char="◼"/>
            </a:pPr>
            <a:r>
              <a:rPr lang="es-ES" sz="1700">
                <a:solidFill>
                  <a:schemeClr val="dk1"/>
                </a:solidFill>
              </a:rPr>
              <a:t>Se explicarán los componentes utilizados en el desarrollo de la práctica del formulario del presente proyecto, detallando su estructura y su sintaxis para su utilización.</a:t>
            </a:r>
            <a:endParaRPr sz="1700">
              <a:solidFill>
                <a:schemeClr val="dk1"/>
              </a:solidFill>
            </a:endParaRPr>
          </a:p>
          <a:p>
            <a:pPr marL="306000" lvl="0" indent="0" algn="just" rtl="0">
              <a:lnSpc>
                <a:spcPct val="115000"/>
              </a:lnSpc>
              <a:spcBef>
                <a:spcPts val="0"/>
              </a:spcBef>
              <a:spcAft>
                <a:spcPts val="0"/>
              </a:spcAft>
              <a:buNone/>
            </a:pPr>
            <a:endParaRPr sz="1700">
              <a:solidFill>
                <a:schemeClr val="dk1"/>
              </a:solidFill>
            </a:endParaRPr>
          </a:p>
          <a:p>
            <a:pPr marL="914400" lvl="0" indent="0" algn="just" rtl="0">
              <a:lnSpc>
                <a:spcPct val="115000"/>
              </a:lnSpc>
              <a:spcBef>
                <a:spcPts val="0"/>
              </a:spcBef>
              <a:spcAft>
                <a:spcPts val="0"/>
              </a:spcAft>
              <a:buNone/>
            </a:pPr>
            <a:r>
              <a:rPr lang="es-ES" sz="1700">
                <a:solidFill>
                  <a:schemeClr val="dk1"/>
                </a:solidFill>
              </a:rPr>
              <a:t>3.	Etiqueta Text Input: es un cuadro de texto en el cual se podrá ingresar cualquier tipo de texto sea éste letras o números, el uso que le demos dependerá del uso que se le dará.</a:t>
            </a:r>
            <a:endParaRPr sz="1700">
              <a:solidFill>
                <a:schemeClr val="dk1"/>
              </a:solidFill>
            </a:endParaRPr>
          </a:p>
          <a:p>
            <a:pPr marL="914400" lvl="0" indent="0" algn="just" rtl="0">
              <a:lnSpc>
                <a:spcPct val="115000"/>
              </a:lnSpc>
              <a:spcBef>
                <a:spcPts val="0"/>
              </a:spcBef>
              <a:spcAft>
                <a:spcPts val="0"/>
              </a:spcAft>
              <a:buNone/>
            </a:pPr>
            <a:endParaRPr sz="1700">
              <a:solidFill>
                <a:schemeClr val="dk1"/>
              </a:solidFill>
            </a:endParaRPr>
          </a:p>
          <a:p>
            <a:pPr marL="914400" lvl="0" indent="0" algn="just" rtl="0">
              <a:lnSpc>
                <a:spcPct val="115000"/>
              </a:lnSpc>
              <a:spcBef>
                <a:spcPts val="0"/>
              </a:spcBef>
              <a:spcAft>
                <a:spcPts val="0"/>
              </a:spcAft>
              <a:buNone/>
            </a:pPr>
            <a:r>
              <a:rPr lang="es-ES" sz="1700">
                <a:solidFill>
                  <a:srgbClr val="4590B8"/>
                </a:solidFill>
              </a:rPr>
              <a:t>&lt;input type="text" name="txtNombre" value="" /&gt;</a:t>
            </a:r>
            <a:endParaRPr sz="1700">
              <a:solidFill>
                <a:srgbClr val="4590B8"/>
              </a:solidFill>
            </a:endParaRPr>
          </a:p>
          <a:p>
            <a:pPr marL="914400" lvl="0" indent="0" algn="just" rtl="0">
              <a:lnSpc>
                <a:spcPct val="115000"/>
              </a:lnSpc>
              <a:spcBef>
                <a:spcPts val="0"/>
              </a:spcBef>
              <a:spcAft>
                <a:spcPts val="0"/>
              </a:spcAft>
              <a:buNone/>
            </a:pPr>
            <a:endParaRPr sz="1700">
              <a:solidFill>
                <a:srgbClr val="4590B8"/>
              </a:solidFill>
            </a:endParaRPr>
          </a:p>
          <a:p>
            <a:pPr marL="914400" lvl="0" indent="0" algn="just" rtl="0">
              <a:lnSpc>
                <a:spcPct val="115000"/>
              </a:lnSpc>
              <a:spcBef>
                <a:spcPts val="0"/>
              </a:spcBef>
              <a:spcAft>
                <a:spcPts val="0"/>
              </a:spcAft>
              <a:buNone/>
            </a:pPr>
            <a:r>
              <a:rPr lang="es-ES" sz="1700">
                <a:solidFill>
                  <a:schemeClr val="dk1"/>
                </a:solidFill>
              </a:rPr>
              <a:t>4.	Etiqueta CheckBox: por medio de esta se podrá colocar cuadros de selección y así poder tener varias opciones a escoger de igual manera será muy útil dependiendo del uso que le demos.</a:t>
            </a:r>
            <a:endParaRPr sz="1700">
              <a:solidFill>
                <a:schemeClr val="dk1"/>
              </a:solidFill>
            </a:endParaRPr>
          </a:p>
          <a:p>
            <a:pPr marL="914400" lvl="0" indent="0" algn="just" rtl="0">
              <a:lnSpc>
                <a:spcPct val="115000"/>
              </a:lnSpc>
              <a:spcBef>
                <a:spcPts val="0"/>
              </a:spcBef>
              <a:spcAft>
                <a:spcPts val="0"/>
              </a:spcAft>
              <a:buNone/>
            </a:pPr>
            <a:endParaRPr sz="1700">
              <a:solidFill>
                <a:schemeClr val="dk1"/>
              </a:solidFill>
            </a:endParaRPr>
          </a:p>
          <a:p>
            <a:pPr marL="914400" lvl="0" indent="0" algn="just" rtl="0">
              <a:lnSpc>
                <a:spcPct val="115000"/>
              </a:lnSpc>
              <a:spcBef>
                <a:spcPts val="0"/>
              </a:spcBef>
              <a:spcAft>
                <a:spcPts val="0"/>
              </a:spcAft>
              <a:buNone/>
            </a:pPr>
            <a:r>
              <a:rPr lang="es-ES" sz="1700">
                <a:solidFill>
                  <a:srgbClr val="4590B8"/>
                </a:solidFill>
              </a:rPr>
              <a:t>&lt;input type="checkbox" name="chkProgLeng" value="Java" /&gt;</a:t>
            </a:r>
            <a:endParaRPr sz="1700">
              <a:solidFill>
                <a:srgbClr val="4590B8"/>
              </a:solidFill>
            </a:endParaRPr>
          </a:p>
          <a:p>
            <a:pPr marL="0" lvl="0" indent="0" algn="l" rtl="0">
              <a:lnSpc>
                <a:spcPct val="115000"/>
              </a:lnSpc>
              <a:spcBef>
                <a:spcPts val="0"/>
              </a:spcBef>
              <a:spcAft>
                <a:spcPts val="0"/>
              </a:spcAft>
              <a:buNone/>
            </a:pPr>
            <a:endParaRPr>
              <a:solidFill>
                <a:schemeClr val="dk1"/>
              </a:solidFill>
              <a:highlight>
                <a:srgbClr val="FFFFFF"/>
              </a:highlight>
            </a:endParaRPr>
          </a:p>
        </p:txBody>
      </p:sp>
      <p:sp>
        <p:nvSpPr>
          <p:cNvPr id="261" name="Google Shape;261;g14f849ea15f_0_42"/>
          <p:cNvSpPr txBox="1"/>
          <p:nvPr/>
        </p:nvSpPr>
        <p:spPr>
          <a:xfrm>
            <a:off x="11725825" y="6457900"/>
            <a:ext cx="4665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27</a:t>
            </a:r>
          </a:p>
        </p:txBody>
      </p:sp>
      <p:sp>
        <p:nvSpPr>
          <p:cNvPr id="262" name="Google Shape;262;g14f849ea15f_0_42"/>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p>
            <a:pPr>
              <a:buSzPts val="2800"/>
            </a:pPr>
            <a:r>
              <a:rPr lang="es-ES" dirty="0"/>
              <a:t>1.8 PALETA DE COMPONENTES</a:t>
            </a:r>
            <a:endParaRPr lang="en-US" dirty="0"/>
          </a:p>
        </p:txBody>
      </p:sp>
      <p:sp>
        <p:nvSpPr>
          <p:cNvPr id="4" name="Google Shape;114;p2">
            <a:extLst>
              <a:ext uri="{FF2B5EF4-FFF2-40B4-BE49-F238E27FC236}">
                <a16:creationId xmlns:a16="http://schemas.microsoft.com/office/drawing/2014/main" id="{E1B08613-7512-F24E-A50F-C7C0971E681D}"/>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rgbClr val="FFFF00"/>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1.19ETIQUETAS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14f849ea15f_0_65"/>
          <p:cNvSpPr txBox="1"/>
          <p:nvPr/>
        </p:nvSpPr>
        <p:spPr>
          <a:xfrm>
            <a:off x="11817675" y="6457890"/>
            <a:ext cx="3744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6</a:t>
            </a:r>
            <a:endParaRPr/>
          </a:p>
        </p:txBody>
      </p:sp>
      <p:sp>
        <p:nvSpPr>
          <p:cNvPr id="268" name="Google Shape;268;g14f849ea15f_0_65"/>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840"/>
              </a:spcBef>
              <a:spcAft>
                <a:spcPts val="0"/>
              </a:spcAft>
              <a:buNone/>
            </a:pPr>
            <a:endParaRPr/>
          </a:p>
        </p:txBody>
      </p:sp>
      <p:sp>
        <p:nvSpPr>
          <p:cNvPr id="270" name="Google Shape;270;g14f849ea15f_0_65"/>
          <p:cNvSpPr txBox="1">
            <a:spLocks noGrp="1"/>
          </p:cNvSpPr>
          <p:nvPr>
            <p:ph type="body" idx="1"/>
          </p:nvPr>
        </p:nvSpPr>
        <p:spPr>
          <a:xfrm>
            <a:off x="527425" y="1972225"/>
            <a:ext cx="8383500" cy="4724400"/>
          </a:xfrm>
          <a:prstGeom prst="rect">
            <a:avLst/>
          </a:prstGeom>
          <a:noFill/>
          <a:ln>
            <a:noFill/>
          </a:ln>
        </p:spPr>
        <p:txBody>
          <a:bodyPr spcFirstLastPara="1" wrap="square" lIns="91425" tIns="45700" rIns="91425" bIns="45700" anchor="ctr" anchorCtr="0">
            <a:noAutofit/>
          </a:bodyPr>
          <a:lstStyle/>
          <a:p>
            <a:pPr marL="306000" lvl="0" indent="-308794" algn="just" rtl="0">
              <a:lnSpc>
                <a:spcPct val="115000"/>
              </a:lnSpc>
              <a:spcBef>
                <a:spcPts val="0"/>
              </a:spcBef>
              <a:spcAft>
                <a:spcPts val="0"/>
              </a:spcAft>
              <a:buClr>
                <a:srgbClr val="4590B8"/>
              </a:buClr>
              <a:buSzPts val="1700"/>
              <a:buFont typeface="Gill Sans"/>
              <a:buChar char="◼"/>
            </a:pPr>
            <a:r>
              <a:rPr lang="es-ES" sz="1700">
                <a:solidFill>
                  <a:schemeClr val="dk1"/>
                </a:solidFill>
              </a:rPr>
              <a:t>Se explicarán los componentes utilizados en el desarrollo de la práctica del formulario del presente proyecto, detallando su estructura y su sintaxis para su utilización.</a:t>
            </a:r>
            <a:endParaRPr sz="1700">
              <a:solidFill>
                <a:schemeClr val="dk1"/>
              </a:solidFill>
            </a:endParaRPr>
          </a:p>
          <a:p>
            <a:pPr marL="306000" lvl="0" indent="0" algn="just" rtl="0">
              <a:lnSpc>
                <a:spcPct val="115000"/>
              </a:lnSpc>
              <a:spcBef>
                <a:spcPts val="0"/>
              </a:spcBef>
              <a:spcAft>
                <a:spcPts val="0"/>
              </a:spcAft>
              <a:buNone/>
            </a:pPr>
            <a:endParaRPr sz="1700">
              <a:solidFill>
                <a:schemeClr val="dk1"/>
              </a:solidFill>
            </a:endParaRPr>
          </a:p>
          <a:p>
            <a:pPr marL="914400" lvl="0" indent="0" algn="just" rtl="0">
              <a:lnSpc>
                <a:spcPct val="115000"/>
              </a:lnSpc>
              <a:spcBef>
                <a:spcPts val="0"/>
              </a:spcBef>
              <a:spcAft>
                <a:spcPts val="0"/>
              </a:spcAft>
              <a:buNone/>
            </a:pPr>
            <a:r>
              <a:rPr lang="es-ES" sz="1700">
                <a:solidFill>
                  <a:schemeClr val="dk1"/>
                </a:solidFill>
              </a:rPr>
              <a:t>5.	Etiqueta File: por medio de esta podremos cargar diferente tipo de archivos en el formulario, para este caso se carga un archivo de imagen a su vez se puede dar las dimensiones que tendrá la imagen cuando sea cargada.</a:t>
            </a:r>
            <a:endParaRPr sz="1700">
              <a:solidFill>
                <a:schemeClr val="dk1"/>
              </a:solidFill>
            </a:endParaRPr>
          </a:p>
          <a:p>
            <a:pPr marL="914400" lvl="0" indent="0" algn="just" rtl="0">
              <a:lnSpc>
                <a:spcPct val="115000"/>
              </a:lnSpc>
              <a:spcBef>
                <a:spcPts val="0"/>
              </a:spcBef>
              <a:spcAft>
                <a:spcPts val="0"/>
              </a:spcAft>
              <a:buNone/>
            </a:pPr>
            <a:endParaRPr sz="1700">
              <a:solidFill>
                <a:schemeClr val="dk1"/>
              </a:solidFill>
            </a:endParaRPr>
          </a:p>
          <a:p>
            <a:pPr marL="914400" lvl="0" indent="0" algn="just" rtl="0">
              <a:lnSpc>
                <a:spcPct val="115000"/>
              </a:lnSpc>
              <a:spcBef>
                <a:spcPts val="0"/>
              </a:spcBef>
              <a:spcAft>
                <a:spcPts val="0"/>
              </a:spcAft>
              <a:buNone/>
            </a:pPr>
            <a:r>
              <a:rPr lang="es-ES" sz="1700">
                <a:solidFill>
                  <a:srgbClr val="4590B8"/>
                </a:solidFill>
              </a:rPr>
              <a:t>&lt;input </a:t>
            </a:r>
            <a:r>
              <a:rPr lang="es-ES" sz="1700" err="1">
                <a:solidFill>
                  <a:srgbClr val="4590B8"/>
                </a:solidFill>
              </a:rPr>
              <a:t>type</a:t>
            </a:r>
            <a:r>
              <a:rPr lang="es-ES" sz="1700">
                <a:solidFill>
                  <a:srgbClr val="4590B8"/>
                </a:solidFill>
              </a:rPr>
              <a:t>="file" </a:t>
            </a:r>
            <a:r>
              <a:rPr lang="es-ES" sz="1700" err="1">
                <a:solidFill>
                  <a:srgbClr val="4590B8"/>
                </a:solidFill>
              </a:rPr>
              <a:t>name</a:t>
            </a:r>
            <a:r>
              <a:rPr lang="es-ES" sz="1700">
                <a:solidFill>
                  <a:srgbClr val="4590B8"/>
                </a:solidFill>
              </a:rPr>
              <a:t>="Foto" </a:t>
            </a:r>
            <a:r>
              <a:rPr lang="es-ES" sz="1700" err="1">
                <a:solidFill>
                  <a:srgbClr val="4590B8"/>
                </a:solidFill>
              </a:rPr>
              <a:t>value</a:t>
            </a:r>
            <a:r>
              <a:rPr lang="es-ES" sz="1700">
                <a:solidFill>
                  <a:srgbClr val="4590B8"/>
                </a:solidFill>
              </a:rPr>
              <a:t>="" </a:t>
            </a:r>
            <a:r>
              <a:rPr lang="es-ES" sz="1700" err="1">
                <a:solidFill>
                  <a:srgbClr val="4590B8"/>
                </a:solidFill>
              </a:rPr>
              <a:t>width</a:t>
            </a:r>
            <a:r>
              <a:rPr lang="es-ES" sz="1700">
                <a:solidFill>
                  <a:srgbClr val="4590B8"/>
                </a:solidFill>
              </a:rPr>
              <a:t>="250"&gt;</a:t>
            </a:r>
            <a:endParaRPr sz="1700">
              <a:solidFill>
                <a:srgbClr val="4590B8"/>
              </a:solidFill>
            </a:endParaRPr>
          </a:p>
          <a:p>
            <a:pPr marL="914400" lvl="0" indent="0" algn="just" rtl="0">
              <a:lnSpc>
                <a:spcPct val="115000"/>
              </a:lnSpc>
              <a:spcBef>
                <a:spcPts val="0"/>
              </a:spcBef>
              <a:spcAft>
                <a:spcPts val="0"/>
              </a:spcAft>
              <a:buNone/>
            </a:pPr>
            <a:endParaRPr sz="1700">
              <a:solidFill>
                <a:srgbClr val="4590B8"/>
              </a:solidFill>
            </a:endParaRPr>
          </a:p>
          <a:p>
            <a:pPr marL="914400" lvl="0" indent="0" algn="just" rtl="0">
              <a:lnSpc>
                <a:spcPct val="115000"/>
              </a:lnSpc>
              <a:spcBef>
                <a:spcPts val="0"/>
              </a:spcBef>
              <a:spcAft>
                <a:spcPts val="0"/>
              </a:spcAft>
              <a:buNone/>
            </a:pPr>
            <a:r>
              <a:rPr lang="es-ES" sz="1700">
                <a:solidFill>
                  <a:schemeClr val="dk1"/>
                </a:solidFill>
              </a:rPr>
              <a:t>6.	Etiqueta </a:t>
            </a:r>
            <a:r>
              <a:rPr lang="es-ES" sz="1700" err="1">
                <a:solidFill>
                  <a:schemeClr val="dk1"/>
                </a:solidFill>
              </a:rPr>
              <a:t>Button</a:t>
            </a:r>
            <a:r>
              <a:rPr lang="es-ES" sz="1700">
                <a:solidFill>
                  <a:schemeClr val="dk1"/>
                </a:solidFill>
              </a:rPr>
              <a:t>: nos permitirá generar un botón el cual es usado para enviar la información que llenamos por medio del formulario, pero no solo sirve para realizar envío de información de igual manera por medio del botón se pueden hacer varias acciones o eventos.</a:t>
            </a:r>
            <a:endParaRPr sz="1700">
              <a:solidFill>
                <a:schemeClr val="dk1"/>
              </a:solidFill>
            </a:endParaRPr>
          </a:p>
          <a:p>
            <a:pPr marL="914400" lvl="0" indent="0" algn="just" rtl="0">
              <a:lnSpc>
                <a:spcPct val="115000"/>
              </a:lnSpc>
              <a:spcBef>
                <a:spcPts val="0"/>
              </a:spcBef>
              <a:spcAft>
                <a:spcPts val="0"/>
              </a:spcAft>
              <a:buNone/>
            </a:pPr>
            <a:endParaRPr sz="1700">
              <a:solidFill>
                <a:schemeClr val="dk1"/>
              </a:solidFill>
            </a:endParaRPr>
          </a:p>
          <a:p>
            <a:pPr marL="914400" lvl="0" indent="0" algn="just" rtl="0">
              <a:lnSpc>
                <a:spcPct val="115000"/>
              </a:lnSpc>
              <a:spcBef>
                <a:spcPts val="0"/>
              </a:spcBef>
              <a:spcAft>
                <a:spcPts val="0"/>
              </a:spcAft>
              <a:buNone/>
            </a:pPr>
            <a:r>
              <a:rPr lang="es-ES" sz="1700">
                <a:solidFill>
                  <a:srgbClr val="4590B8"/>
                </a:solidFill>
              </a:rPr>
              <a:t>&lt;input </a:t>
            </a:r>
            <a:r>
              <a:rPr lang="es-ES" sz="1700" err="1">
                <a:solidFill>
                  <a:srgbClr val="4590B8"/>
                </a:solidFill>
              </a:rPr>
              <a:t>type</a:t>
            </a:r>
            <a:r>
              <a:rPr lang="es-ES" sz="1700">
                <a:solidFill>
                  <a:srgbClr val="4590B8"/>
                </a:solidFill>
              </a:rPr>
              <a:t>="</a:t>
            </a:r>
            <a:r>
              <a:rPr lang="es-ES" sz="1700" err="1">
                <a:solidFill>
                  <a:srgbClr val="4590B8"/>
                </a:solidFill>
              </a:rPr>
              <a:t>submit</a:t>
            </a:r>
            <a:r>
              <a:rPr lang="es-ES" sz="1700">
                <a:solidFill>
                  <a:srgbClr val="4590B8"/>
                </a:solidFill>
              </a:rPr>
              <a:t>" </a:t>
            </a:r>
            <a:r>
              <a:rPr lang="es-ES" sz="1700" err="1">
                <a:solidFill>
                  <a:srgbClr val="4590B8"/>
                </a:solidFill>
              </a:rPr>
              <a:t>name</a:t>
            </a:r>
            <a:r>
              <a:rPr lang="es-ES" sz="1700">
                <a:solidFill>
                  <a:srgbClr val="4590B8"/>
                </a:solidFill>
              </a:rPr>
              <a:t>="</a:t>
            </a:r>
            <a:r>
              <a:rPr lang="es-ES" sz="1700" err="1">
                <a:solidFill>
                  <a:srgbClr val="4590B8"/>
                </a:solidFill>
              </a:rPr>
              <a:t>btnEnviar</a:t>
            </a:r>
            <a:r>
              <a:rPr lang="es-ES" sz="1700">
                <a:solidFill>
                  <a:srgbClr val="4590B8"/>
                </a:solidFill>
              </a:rPr>
              <a:t>" </a:t>
            </a:r>
            <a:r>
              <a:rPr lang="es-ES" sz="1700" err="1">
                <a:solidFill>
                  <a:srgbClr val="4590B8"/>
                </a:solidFill>
              </a:rPr>
              <a:t>value</a:t>
            </a:r>
            <a:r>
              <a:rPr lang="es-ES" sz="1700">
                <a:solidFill>
                  <a:srgbClr val="4590B8"/>
                </a:solidFill>
              </a:rPr>
              <a:t>="Enviar"&gt;</a:t>
            </a:r>
            <a:endParaRPr sz="1700">
              <a:solidFill>
                <a:srgbClr val="4590B8"/>
              </a:solidFill>
            </a:endParaRPr>
          </a:p>
          <a:p>
            <a:pPr marL="0" lvl="0" indent="0" algn="l" rtl="0">
              <a:lnSpc>
                <a:spcPct val="115000"/>
              </a:lnSpc>
              <a:spcBef>
                <a:spcPts val="0"/>
              </a:spcBef>
              <a:spcAft>
                <a:spcPts val="0"/>
              </a:spcAft>
              <a:buNone/>
            </a:pPr>
            <a:endParaRPr>
              <a:solidFill>
                <a:schemeClr val="dk1"/>
              </a:solidFill>
              <a:highlight>
                <a:srgbClr val="FFFFFF"/>
              </a:highlight>
            </a:endParaRPr>
          </a:p>
        </p:txBody>
      </p:sp>
      <p:sp>
        <p:nvSpPr>
          <p:cNvPr id="271" name="Google Shape;271;g14f849ea15f_0_65"/>
          <p:cNvSpPr txBox="1"/>
          <p:nvPr/>
        </p:nvSpPr>
        <p:spPr>
          <a:xfrm>
            <a:off x="11725825" y="6457900"/>
            <a:ext cx="4665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28</a:t>
            </a:r>
          </a:p>
        </p:txBody>
      </p:sp>
      <p:sp>
        <p:nvSpPr>
          <p:cNvPr id="272" name="Google Shape;272;g14f849ea15f_0_65"/>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p>
            <a:pPr>
              <a:buSzPts val="2800"/>
            </a:pPr>
            <a:r>
              <a:rPr lang="es-ES" dirty="0"/>
              <a:t>1.8 PALETA DE COMPONENTES</a:t>
            </a:r>
            <a:endParaRPr lang="en-US" dirty="0"/>
          </a:p>
        </p:txBody>
      </p:sp>
      <p:sp>
        <p:nvSpPr>
          <p:cNvPr id="3" name="Google Shape;114;p2">
            <a:extLst>
              <a:ext uri="{FF2B5EF4-FFF2-40B4-BE49-F238E27FC236}">
                <a16:creationId xmlns:a16="http://schemas.microsoft.com/office/drawing/2014/main" id="{704C6E6F-2A18-A0B0-6516-09B1BBFF181A}"/>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rgbClr val="FFFF00"/>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1.19ETIQUETAS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69D9B-8F80-D3F6-7A4B-66890A1696C1}"/>
              </a:ext>
            </a:extLst>
          </p:cNvPr>
          <p:cNvSpPr>
            <a:spLocks noGrp="1"/>
          </p:cNvSpPr>
          <p:nvPr>
            <p:ph type="title"/>
          </p:nvPr>
        </p:nvSpPr>
        <p:spPr/>
        <p:txBody>
          <a:bodyPr/>
          <a:lstStyle/>
          <a:p>
            <a:r>
              <a:rPr lang="es-ES" dirty="0"/>
              <a:t>1.10 Etiquetas HTML Standard</a:t>
            </a:r>
            <a:endParaRPr lang="es-MX" dirty="0"/>
          </a:p>
        </p:txBody>
      </p:sp>
      <p:sp>
        <p:nvSpPr>
          <p:cNvPr id="3" name="Marcador de texto 2">
            <a:extLst>
              <a:ext uri="{FF2B5EF4-FFF2-40B4-BE49-F238E27FC236}">
                <a16:creationId xmlns:a16="http://schemas.microsoft.com/office/drawing/2014/main" id="{67FC5E3B-8AB6-E1F5-E734-F7F64C95896A}"/>
              </a:ext>
            </a:extLst>
          </p:cNvPr>
          <p:cNvSpPr>
            <a:spLocks noGrp="1"/>
          </p:cNvSpPr>
          <p:nvPr>
            <p:ph type="body" idx="1"/>
          </p:nvPr>
        </p:nvSpPr>
        <p:spPr>
          <a:xfrm>
            <a:off x="581192" y="2036312"/>
            <a:ext cx="8012202" cy="1477104"/>
          </a:xfrm>
        </p:spPr>
        <p:txBody>
          <a:bodyPr>
            <a:normAutofit lnSpcReduction="10000"/>
          </a:bodyPr>
          <a:lstStyle/>
          <a:p>
            <a:pPr marL="123444" indent="0">
              <a:buNone/>
            </a:pPr>
            <a:r>
              <a:rPr lang="es-ES" dirty="0">
                <a:solidFill>
                  <a:schemeClr val="dk1"/>
                </a:solidFill>
                <a:highlight>
                  <a:srgbClr val="FFFFFF"/>
                </a:highlight>
              </a:rPr>
              <a:t>En la programación web se usan principalmente etiquetas HTML, un lenguaje informático de hipertexto que permite utilizar estructuras de párrafos, enlaces, elementos, etiquetas y atributos. Actualmente existen alrededor de 142 etiquetas HTML disponibles, sin embargo a continuación se presentarán las etiquetas standard utilizadas regularmente para la creación de sitios web [14].</a:t>
            </a:r>
            <a:endParaRPr lang="es-MX" dirty="0">
              <a:solidFill>
                <a:schemeClr val="dk1"/>
              </a:solidFill>
              <a:highlight>
                <a:srgbClr val="FFFFFF"/>
              </a:highlight>
            </a:endParaRPr>
          </a:p>
          <a:p>
            <a:pPr marL="123444" indent="0">
              <a:buNone/>
            </a:pPr>
            <a:endParaRPr lang="es-MX" dirty="0"/>
          </a:p>
        </p:txBody>
      </p:sp>
      <p:sp>
        <p:nvSpPr>
          <p:cNvPr id="4" name="Google Shape;172;g184bad15dac_4_18">
            <a:extLst>
              <a:ext uri="{FF2B5EF4-FFF2-40B4-BE49-F238E27FC236}">
                <a16:creationId xmlns:a16="http://schemas.microsoft.com/office/drawing/2014/main" id="{92C87E0F-BB71-32D4-CF65-85A219D3A810}"/>
              </a:ext>
            </a:extLst>
          </p:cNvPr>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6" name="Google Shape;305;p8">
            <a:extLst>
              <a:ext uri="{FF2B5EF4-FFF2-40B4-BE49-F238E27FC236}">
                <a16:creationId xmlns:a16="http://schemas.microsoft.com/office/drawing/2014/main" id="{008138B5-191E-361F-0167-611590E03A95}"/>
              </a:ext>
            </a:extLst>
          </p:cNvPr>
          <p:cNvSpPr txBox="1"/>
          <p:nvPr/>
        </p:nvSpPr>
        <p:spPr>
          <a:xfrm>
            <a:off x="11725825"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29</a:t>
            </a:r>
          </a:p>
        </p:txBody>
      </p:sp>
      <p:pic>
        <p:nvPicPr>
          <p:cNvPr id="7" name="Picture 6">
            <a:extLst>
              <a:ext uri="{FF2B5EF4-FFF2-40B4-BE49-F238E27FC236}">
                <a16:creationId xmlns:a16="http://schemas.microsoft.com/office/drawing/2014/main" id="{ED0FC234-2EBC-DF1C-BD4D-21A4194E9E19}"/>
              </a:ext>
            </a:extLst>
          </p:cNvPr>
          <p:cNvPicPr>
            <a:picLocks noChangeAspect="1"/>
          </p:cNvPicPr>
          <p:nvPr/>
        </p:nvPicPr>
        <p:blipFill rotWithShape="1">
          <a:blip r:embed="rId2"/>
          <a:srcRect b="44011"/>
          <a:stretch/>
        </p:blipFill>
        <p:spPr>
          <a:xfrm>
            <a:off x="820286" y="3508454"/>
            <a:ext cx="3939881" cy="2837346"/>
          </a:xfrm>
          <a:prstGeom prst="rect">
            <a:avLst/>
          </a:prstGeom>
        </p:spPr>
      </p:pic>
      <p:pic>
        <p:nvPicPr>
          <p:cNvPr id="8" name="Picture 7">
            <a:extLst>
              <a:ext uri="{FF2B5EF4-FFF2-40B4-BE49-F238E27FC236}">
                <a16:creationId xmlns:a16="http://schemas.microsoft.com/office/drawing/2014/main" id="{107C136D-B3C6-DB3D-AC28-24CC623625C6}"/>
              </a:ext>
            </a:extLst>
          </p:cNvPr>
          <p:cNvPicPr>
            <a:picLocks noChangeAspect="1"/>
          </p:cNvPicPr>
          <p:nvPr/>
        </p:nvPicPr>
        <p:blipFill rotWithShape="1">
          <a:blip r:embed="rId2"/>
          <a:srcRect t="55988"/>
          <a:stretch/>
        </p:blipFill>
        <p:spPr>
          <a:xfrm>
            <a:off x="4902092" y="4115408"/>
            <a:ext cx="3939881" cy="2230392"/>
          </a:xfrm>
          <a:prstGeom prst="rect">
            <a:avLst/>
          </a:prstGeom>
        </p:spPr>
      </p:pic>
      <p:sp>
        <p:nvSpPr>
          <p:cNvPr id="9" name="Google Shape;114;p2">
            <a:extLst>
              <a:ext uri="{FF2B5EF4-FFF2-40B4-BE49-F238E27FC236}">
                <a16:creationId xmlns:a16="http://schemas.microsoft.com/office/drawing/2014/main" id="{CFF4C90D-A0D4-C90E-FF5D-1276109043DE}"/>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chemeClr val="bg1"/>
                </a:solidFill>
              </a:rPr>
              <a:t>1.8 PALETA DE COMPONENTES</a:t>
            </a:r>
          </a:p>
          <a:p>
            <a:pPr marL="762635" lvl="1" indent="-333375">
              <a:lnSpc>
                <a:spcPct val="90000"/>
              </a:lnSpc>
              <a:spcBef>
                <a:spcPts val="840"/>
              </a:spcBef>
              <a:buClr>
                <a:srgbClr val="4590B8"/>
              </a:buClr>
              <a:buSzPts val="1104"/>
            </a:pPr>
            <a:r>
              <a:rPr lang="es-ES" sz="700" dirty="0">
                <a:solidFill>
                  <a:srgbClr val="FFFF00"/>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extLst>
      <p:ext uri="{BB962C8B-B14F-4D97-AF65-F5344CB8AC3E}">
        <p14:creationId xmlns:p14="http://schemas.microsoft.com/office/powerpoint/2010/main" val="102953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a:t>1   MARCO TEÓRICO</a:t>
            </a:r>
            <a:endParaRPr/>
          </a:p>
        </p:txBody>
      </p:sp>
      <p:sp>
        <p:nvSpPr>
          <p:cNvPr id="138" name="Google Shape;138;p4"/>
          <p:cNvSpPr txBox="1">
            <a:spLocks noGrp="1"/>
          </p:cNvSpPr>
          <p:nvPr>
            <p:ph type="body" idx="1"/>
          </p:nvPr>
        </p:nvSpPr>
        <p:spPr>
          <a:xfrm>
            <a:off x="336104" y="1883294"/>
            <a:ext cx="8455200" cy="3678300"/>
          </a:xfrm>
          <a:prstGeom prst="rect">
            <a:avLst/>
          </a:prstGeom>
          <a:noFill/>
          <a:ln>
            <a:noFill/>
          </a:ln>
        </p:spPr>
        <p:txBody>
          <a:bodyPr spcFirstLastPara="1" wrap="square" lIns="91425" tIns="45700" rIns="91425" bIns="45700" anchor="ctr" anchorCtr="0">
            <a:normAutofit/>
          </a:bodyPr>
          <a:lstStyle/>
          <a:p>
            <a:pPr marL="305435" lvl="0" indent="-305435" algn="just" rtl="0">
              <a:spcBef>
                <a:spcPts val="0"/>
              </a:spcBef>
              <a:spcAft>
                <a:spcPts val="0"/>
              </a:spcAft>
              <a:buSzPts val="1656"/>
              <a:buChar char="◼"/>
            </a:pPr>
            <a:r>
              <a:rPr lang="es-ES" b="1" dirty="0">
                <a:solidFill>
                  <a:schemeClr val="dk1"/>
                </a:solidFill>
              </a:rPr>
              <a:t>1.1	INTRODUCCIÓN</a:t>
            </a:r>
            <a:endParaRPr lang="es-ES" dirty="0">
              <a:solidFill>
                <a:schemeClr val="dk1"/>
              </a:solidFill>
            </a:endParaRPr>
          </a:p>
          <a:p>
            <a:pPr algn="just" fontAlgn="base">
              <a:lnSpc>
                <a:spcPts val="1800"/>
              </a:lnSpc>
              <a:spcBef>
                <a:spcPts val="1525"/>
              </a:spcBef>
              <a:spcAft>
                <a:spcPts val="1525"/>
              </a:spcAft>
            </a:pPr>
            <a:r>
              <a:rPr lang="es-ES" sz="1800" dirty="0">
                <a:solidFill>
                  <a:srgbClr val="000000"/>
                </a:solidFill>
                <a:effectLst/>
                <a:latin typeface="Gill Sans" panose="020B0604020202020204" charset="0"/>
                <a:ea typeface="Calibri" panose="020F0502020204030204" pitchFamily="34" charset="0"/>
                <a:cs typeface="Times New Roman" panose="02020603050405020304" pitchFamily="18" charset="0"/>
              </a:rPr>
              <a:t>En el presente informe se recopilará información tanto teórica como ejercicios prácticos relacionados al uso de interceptores, </a:t>
            </a:r>
            <a:r>
              <a:rPr lang="es-ES" sz="1800" dirty="0" err="1">
                <a:solidFill>
                  <a:srgbClr val="000000"/>
                </a:solidFill>
                <a:effectLst/>
                <a:latin typeface="Gill Sans" panose="020B0604020202020204" charset="0"/>
                <a:ea typeface="Calibri" panose="020F0502020204030204" pitchFamily="34" charset="0"/>
                <a:cs typeface="Times New Roman" panose="02020603050405020304" pitchFamily="18" charset="0"/>
              </a:rPr>
              <a:t>timers</a:t>
            </a:r>
            <a:r>
              <a:rPr lang="es-ES" sz="1800" dirty="0">
                <a:solidFill>
                  <a:srgbClr val="000000"/>
                </a:solidFill>
                <a:effectLst/>
                <a:latin typeface="Gill Sans" panose="020B0604020202020204" charset="0"/>
                <a:ea typeface="Calibri" panose="020F0502020204030204" pitchFamily="34" charset="0"/>
                <a:cs typeface="Times New Roman" panose="02020603050405020304" pitchFamily="18" charset="0"/>
              </a:rPr>
              <a:t> y generación de sesión </a:t>
            </a:r>
            <a:r>
              <a:rPr lang="es-ES" sz="1800" dirty="0" err="1">
                <a:solidFill>
                  <a:srgbClr val="000000"/>
                </a:solidFill>
                <a:effectLst/>
                <a:latin typeface="Gill Sans" panose="020B0604020202020204" charset="0"/>
                <a:ea typeface="Calibri" panose="020F0502020204030204" pitchFamily="34" charset="0"/>
                <a:cs typeface="Times New Roman" panose="02020603050405020304" pitchFamily="18" charset="0"/>
              </a:rPr>
              <a:t>beans</a:t>
            </a:r>
            <a:r>
              <a:rPr lang="es-ES" sz="1800" dirty="0">
                <a:solidFill>
                  <a:srgbClr val="000000"/>
                </a:solidFill>
                <a:effectLst/>
                <a:latin typeface="Gill Sans" panose="020B0604020202020204" charset="0"/>
                <a:ea typeface="Calibri" panose="020F0502020204030204" pitchFamily="34" charset="0"/>
                <a:cs typeface="Times New Roman" panose="02020603050405020304" pitchFamily="18" charset="0"/>
              </a:rPr>
              <a:t>, por lo que se abordara tópicos relacionados a los temas principales, de esta manera complementando la información impartida en el video relacionado a la actual práctica. A su vez aplicando todos los conceptos en la parte práctica que se desarrollará posteriormente. </a:t>
            </a:r>
            <a:endParaRPr lang="en-US" sz="1800" dirty="0">
              <a:effectLst/>
              <a:latin typeface="Gill Sans" panose="020B0604020202020204" charset="0"/>
              <a:ea typeface="Times New Roman" panose="02020603050405020304" pitchFamily="18" charset="0"/>
            </a:endParaRPr>
          </a:p>
          <a:p>
            <a:pPr algn="just" fontAlgn="base">
              <a:lnSpc>
                <a:spcPts val="1800"/>
              </a:lnSpc>
              <a:spcBef>
                <a:spcPts val="1525"/>
              </a:spcBef>
              <a:spcAft>
                <a:spcPts val="1525"/>
              </a:spcAft>
            </a:pPr>
            <a:r>
              <a:rPr lang="es-ES" sz="1800" dirty="0">
                <a:solidFill>
                  <a:srgbClr val="000000"/>
                </a:solidFill>
                <a:effectLst/>
                <a:latin typeface="Gill Sans" panose="020B0604020202020204" charset="0"/>
                <a:ea typeface="Calibri" panose="020F0502020204030204" pitchFamily="34" charset="0"/>
                <a:cs typeface="Times New Roman" panose="02020603050405020304" pitchFamily="18" charset="0"/>
              </a:rPr>
              <a:t>Se manejará los conceptos previamente vistos en el curso, pero a su vez se adjuntarán muchos más, de esta manera enriqueciendo y mejorando los conocimientos teóricos y prácticos para poder desempeñar un papel de correcta manera en futuros proyectos alrededor del entorno de JAVA Enterprise </a:t>
            </a:r>
            <a:r>
              <a:rPr lang="es-ES" sz="1800" dirty="0" err="1">
                <a:solidFill>
                  <a:srgbClr val="000000"/>
                </a:solidFill>
                <a:effectLst/>
                <a:latin typeface="Gill Sans" panose="020B0604020202020204" charset="0"/>
                <a:ea typeface="Calibri" panose="020F0502020204030204" pitchFamily="34" charset="0"/>
                <a:cs typeface="Times New Roman" panose="02020603050405020304" pitchFamily="18" charset="0"/>
              </a:rPr>
              <a:t>Edition</a:t>
            </a:r>
            <a:r>
              <a:rPr lang="es-ES" sz="1800" dirty="0">
                <a:solidFill>
                  <a:srgbClr val="000000"/>
                </a:solidFill>
                <a:effectLst/>
                <a:latin typeface="Gill Sans" panose="020B0604020202020204" charset="0"/>
                <a:ea typeface="Calibri" panose="020F0502020204030204" pitchFamily="34" charset="0"/>
                <a:cs typeface="Times New Roman" panose="02020603050405020304" pitchFamily="18" charset="0"/>
              </a:rPr>
              <a:t>.</a:t>
            </a:r>
            <a:endParaRPr lang="en-US" sz="1800" dirty="0">
              <a:effectLst/>
              <a:latin typeface="Gill Sans" panose="020B0604020202020204" charset="0"/>
              <a:ea typeface="Times New Roman" panose="02020603050405020304" pitchFamily="18" charset="0"/>
            </a:endParaRPr>
          </a:p>
        </p:txBody>
      </p:sp>
      <p:sp>
        <p:nvSpPr>
          <p:cNvPr id="139" name="Google Shape;139;p4"/>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a:p>
        </p:txBody>
      </p:sp>
      <p:sp>
        <p:nvSpPr>
          <p:cNvPr id="140" name="Google Shape;140;p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43" name="Google Shape;143;p4"/>
          <p:cNvSpPr txBox="1"/>
          <p:nvPr/>
        </p:nvSpPr>
        <p:spPr>
          <a:xfrm>
            <a:off x="11817675" y="6457890"/>
            <a:ext cx="3744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3</a:t>
            </a:r>
            <a:endParaRPr lang="es-ES" sz="2000">
              <a:solidFill>
                <a:schemeClr val="lt1"/>
              </a:solidFill>
              <a:latin typeface="Gill Sans"/>
              <a:ea typeface="Gill Sans"/>
              <a:cs typeface="Gill Sans"/>
            </a:endParaRPr>
          </a:p>
        </p:txBody>
      </p:sp>
      <p:sp>
        <p:nvSpPr>
          <p:cNvPr id="2" name="Google Shape;114;p2">
            <a:extLst>
              <a:ext uri="{FF2B5EF4-FFF2-40B4-BE49-F238E27FC236}">
                <a16:creationId xmlns:a16="http://schemas.microsoft.com/office/drawing/2014/main" id="{D7D439B0-16ED-E39C-EDFD-825732680C06}"/>
              </a:ext>
            </a:extLst>
          </p:cNvPr>
          <p:cNvSpPr txBox="1">
            <a:spLocks/>
          </p:cNvSpPr>
          <p:nvPr/>
        </p:nvSpPr>
        <p:spPr>
          <a:xfrm>
            <a:off x="9117400" y="1175443"/>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rgbClr val="FFFF00"/>
                </a:solidFill>
              </a:rPr>
              <a:t>1.1 INTRODUCCIÓN</a:t>
            </a:r>
          </a:p>
          <a:p>
            <a:pPr marL="762635" lvl="1" indent="-333375">
              <a:lnSpc>
                <a:spcPct val="90000"/>
              </a:lnSpc>
              <a:spcBef>
                <a:spcPts val="840"/>
              </a:spcBef>
              <a:buClr>
                <a:srgbClr val="4590B8"/>
              </a:buClr>
              <a:buSzPts val="1104"/>
            </a:pPr>
            <a:r>
              <a:rPr lang="es-ES" sz="700" dirty="0">
                <a:solidFill>
                  <a:schemeClr val="lt1"/>
                </a:solidFill>
              </a:rPr>
              <a:t>1.2 OBJETIVOS</a:t>
            </a:r>
          </a:p>
          <a:p>
            <a:pPr marL="1219835" lvl="2" indent="-270510">
              <a:lnSpc>
                <a:spcPct val="90000"/>
              </a:lnSpc>
              <a:spcBef>
                <a:spcPts val="840"/>
              </a:spcBef>
              <a:buClr>
                <a:srgbClr val="4590B8"/>
              </a:buClr>
            </a:pPr>
            <a:r>
              <a:rPr lang="es-ES" sz="700" dirty="0">
                <a:solidFill>
                  <a:schemeClr val="lt1"/>
                </a:solidFill>
              </a:rPr>
              <a:t>1.2.1 OBJETIVO GENERAL</a:t>
            </a:r>
          </a:p>
          <a:p>
            <a:pPr marL="1219835" lvl="2" indent="-270510">
              <a:lnSpc>
                <a:spcPct val="90000"/>
              </a:lnSpc>
              <a:spcBef>
                <a:spcPts val="840"/>
              </a:spcBef>
              <a:buClr>
                <a:srgbClr val="4590B8"/>
              </a:buClr>
            </a:pPr>
            <a:r>
              <a:rPr lang="es-ES" sz="700" dirty="0">
                <a:solidFill>
                  <a:schemeClr val="lt1"/>
                </a:solidFill>
              </a:rPr>
              <a:t>1.2.2 OBJETIVOS ESPECÍFICOS</a:t>
            </a:r>
          </a:p>
          <a:p>
            <a:pPr marL="762635" lvl="1" indent="-333375">
              <a:lnSpc>
                <a:spcPct val="90000"/>
              </a:lnSpc>
              <a:spcBef>
                <a:spcPts val="840"/>
              </a:spcBef>
              <a:buClr>
                <a:srgbClr val="4590B8"/>
              </a:buClr>
              <a:buSzPts val="1104"/>
            </a:pPr>
            <a:r>
              <a:rPr lang="es-ES" sz="700" dirty="0">
                <a:solidFill>
                  <a:schemeClr val="lt1"/>
                </a:solidFill>
              </a:rPr>
              <a:t>1.3 APLICACIÓNES WEB EN IDE NETBEANS</a:t>
            </a:r>
          </a:p>
          <a:p>
            <a:pPr marL="1219835" lvl="2" indent="-270510">
              <a:lnSpc>
                <a:spcPct val="90000"/>
              </a:lnSpc>
              <a:spcBef>
                <a:spcPts val="840"/>
              </a:spcBef>
              <a:buClr>
                <a:srgbClr val="4590B8"/>
              </a:buClr>
              <a:buSzPts val="1104"/>
            </a:pPr>
            <a:r>
              <a:rPr lang="es-ES" sz="700" dirty="0">
                <a:solidFill>
                  <a:schemeClr val="lt1"/>
                </a:solidFill>
              </a:rPr>
              <a:t>1.3.1 PAYARA SERVER</a:t>
            </a:r>
          </a:p>
          <a:p>
            <a:pPr marL="762635" lvl="1" indent="-333375">
              <a:lnSpc>
                <a:spcPct val="90000"/>
              </a:lnSpc>
              <a:spcBef>
                <a:spcPts val="840"/>
              </a:spcBef>
              <a:buClr>
                <a:srgbClr val="4590B8"/>
              </a:buClr>
              <a:buSzPts val="1104"/>
            </a:pPr>
            <a:r>
              <a:rPr lang="es-ES" sz="700" dirty="0">
                <a:solidFill>
                  <a:schemeClr val="lt1"/>
                </a:solidFill>
              </a:rPr>
              <a:t>1.4 JAVA WEB </a:t>
            </a:r>
          </a:p>
          <a:p>
            <a:pPr marL="762635" lvl="1" indent="-333375">
              <a:lnSpc>
                <a:spcPct val="90000"/>
              </a:lnSpc>
              <a:spcBef>
                <a:spcPts val="840"/>
              </a:spcBef>
              <a:buClr>
                <a:srgbClr val="4590B8"/>
              </a:buClr>
              <a:buSzPts val="1104"/>
            </a:pPr>
            <a:r>
              <a:rPr lang="es-ES" sz="700" dirty="0">
                <a:solidFill>
                  <a:schemeClr val="lt1"/>
                </a:solidFill>
              </a:rPr>
              <a:t>1.5 JAVABEANS</a:t>
            </a:r>
          </a:p>
          <a:p>
            <a:pPr marL="762635" lvl="1" indent="-333375">
              <a:lnSpc>
                <a:spcPct val="90000"/>
              </a:lnSpc>
              <a:spcBef>
                <a:spcPts val="840"/>
              </a:spcBef>
              <a:buClr>
                <a:srgbClr val="4590B8"/>
              </a:buClr>
              <a:buSzPts val="1104"/>
            </a:pPr>
            <a:r>
              <a:rPr lang="es-ES" sz="700" dirty="0">
                <a:solidFill>
                  <a:schemeClr val="lt1"/>
                </a:solidFill>
              </a:rPr>
              <a:t>1.6 MANAGED BEAN</a:t>
            </a:r>
          </a:p>
          <a:p>
            <a:pPr marL="762635" lvl="1" indent="-333375">
              <a:lnSpc>
                <a:spcPct val="90000"/>
              </a:lnSpc>
              <a:spcBef>
                <a:spcPts val="840"/>
              </a:spcBef>
              <a:buClr>
                <a:srgbClr val="4590B8"/>
              </a:buClr>
              <a:buSzPts val="1104"/>
            </a:pPr>
            <a:r>
              <a:rPr lang="es-ES" sz="700" dirty="0">
                <a:solidFill>
                  <a:schemeClr val="lt1"/>
                </a:solidFill>
              </a:rPr>
              <a:t>1.7 JAVA TRANSACTION API</a:t>
            </a:r>
          </a:p>
          <a:p>
            <a:pPr marL="1219835" lvl="2" indent="-333375">
              <a:lnSpc>
                <a:spcPct val="90000"/>
              </a:lnSpc>
              <a:spcBef>
                <a:spcPts val="840"/>
              </a:spcBef>
              <a:buClr>
                <a:srgbClr val="4590B8"/>
              </a:buClr>
              <a:buSzPts val="1104"/>
            </a:pPr>
            <a:r>
              <a:rPr lang="es-ES" sz="700" dirty="0">
                <a:solidFill>
                  <a:schemeClr val="lt1"/>
                </a:solidFill>
              </a:rPr>
              <a:t>1.7.1 TRANSACCIONES</a:t>
            </a:r>
          </a:p>
          <a:p>
            <a:pPr marL="1219835" lvl="2" indent="-333375">
              <a:lnSpc>
                <a:spcPct val="90000"/>
              </a:lnSpc>
              <a:spcBef>
                <a:spcPts val="840"/>
              </a:spcBef>
              <a:buClr>
                <a:srgbClr val="4590B8"/>
              </a:buClr>
              <a:buSzPts val="1104"/>
            </a:pPr>
            <a:r>
              <a:rPr lang="es-ES" sz="700" dirty="0">
                <a:solidFill>
                  <a:schemeClr val="lt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lt1"/>
                </a:solidFill>
              </a:rPr>
              <a:t>1.7.3 ENTERPRISE JAVA BEANS</a:t>
            </a:r>
          </a:p>
          <a:p>
            <a:pPr marL="1219835" lvl="2" indent="-333375">
              <a:lnSpc>
                <a:spcPct val="90000"/>
              </a:lnSpc>
              <a:spcBef>
                <a:spcPts val="840"/>
              </a:spcBef>
              <a:buClr>
                <a:srgbClr val="4590B8"/>
              </a:buClr>
              <a:buSzPts val="1104"/>
            </a:pPr>
            <a:r>
              <a:rPr lang="es-ES" sz="700" dirty="0">
                <a:solidFill>
                  <a:schemeClr val="lt1"/>
                </a:solidFill>
              </a:rPr>
              <a:t>1.7.4 ENTIDADES JPA PERSISTENTES</a:t>
            </a:r>
          </a:p>
          <a:p>
            <a:pPr marL="762635" lvl="1" indent="-333375">
              <a:lnSpc>
                <a:spcPct val="90000"/>
              </a:lnSpc>
              <a:spcBef>
                <a:spcPts val="840"/>
              </a:spcBef>
              <a:buClr>
                <a:srgbClr val="4590B8"/>
              </a:buClr>
              <a:buSzPts val="1104"/>
            </a:pPr>
            <a:r>
              <a:rPr lang="es-ES" sz="700" dirty="0">
                <a:solidFill>
                  <a:schemeClr val="lt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extLst>
      <p:ext uri="{BB962C8B-B14F-4D97-AF65-F5344CB8AC3E}">
        <p14:creationId xmlns:p14="http://schemas.microsoft.com/office/powerpoint/2010/main" val="2294764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57744-EA1C-2A42-91F6-25327103B561}"/>
              </a:ext>
            </a:extLst>
          </p:cNvPr>
          <p:cNvSpPr>
            <a:spLocks noGrp="1"/>
          </p:cNvSpPr>
          <p:nvPr>
            <p:ph type="title"/>
          </p:nvPr>
        </p:nvSpPr>
        <p:spPr/>
        <p:txBody>
          <a:bodyPr/>
          <a:lstStyle/>
          <a:p>
            <a:r>
              <a:rPr lang="es-ES" dirty="0"/>
              <a:t>1.11 PATRONES DE DISEÑO</a:t>
            </a:r>
            <a:endParaRPr lang="es-MX" dirty="0"/>
          </a:p>
        </p:txBody>
      </p:sp>
      <p:sp>
        <p:nvSpPr>
          <p:cNvPr id="4" name="Google Shape;172;g184bad15dac_4_18">
            <a:extLst>
              <a:ext uri="{FF2B5EF4-FFF2-40B4-BE49-F238E27FC236}">
                <a16:creationId xmlns:a16="http://schemas.microsoft.com/office/drawing/2014/main" id="{1C95E5AD-C12E-199F-59B0-D63F649B3587}"/>
              </a:ext>
            </a:extLst>
          </p:cNvPr>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6" name="Google Shape;305;p8">
            <a:extLst>
              <a:ext uri="{FF2B5EF4-FFF2-40B4-BE49-F238E27FC236}">
                <a16:creationId xmlns:a16="http://schemas.microsoft.com/office/drawing/2014/main" id="{0F4DBAA0-97C6-735D-92CC-DFF63AE1A3F9}"/>
              </a:ext>
            </a:extLst>
          </p:cNvPr>
          <p:cNvSpPr txBox="1"/>
          <p:nvPr/>
        </p:nvSpPr>
        <p:spPr>
          <a:xfrm>
            <a:off x="11725825"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sym typeface="Gill Sans"/>
              </a:rPr>
              <a:t>30</a:t>
            </a:r>
            <a:endParaRPr sz="2000" dirty="0">
              <a:solidFill>
                <a:schemeClr val="lt1"/>
              </a:solidFill>
              <a:latin typeface="Gill Sans"/>
              <a:ea typeface="Gill Sans"/>
              <a:cs typeface="Gill Sans"/>
              <a:sym typeface="Gill Sans"/>
            </a:endParaRPr>
          </a:p>
        </p:txBody>
      </p:sp>
      <p:sp>
        <p:nvSpPr>
          <p:cNvPr id="3" name="Marcador de texto 2">
            <a:extLst>
              <a:ext uri="{FF2B5EF4-FFF2-40B4-BE49-F238E27FC236}">
                <a16:creationId xmlns:a16="http://schemas.microsoft.com/office/drawing/2014/main" id="{D58F8F35-3C01-881D-2DC7-4939C0F8913D}"/>
              </a:ext>
            </a:extLst>
          </p:cNvPr>
          <p:cNvSpPr>
            <a:spLocks noGrp="1"/>
          </p:cNvSpPr>
          <p:nvPr>
            <p:ph type="body" idx="1"/>
          </p:nvPr>
        </p:nvSpPr>
        <p:spPr>
          <a:xfrm>
            <a:off x="581192" y="2180496"/>
            <a:ext cx="8306133" cy="4396767"/>
          </a:xfrm>
        </p:spPr>
        <p:txBody>
          <a:bodyPr>
            <a:normAutofit/>
          </a:bodyPr>
          <a:lstStyle/>
          <a:p>
            <a:pPr marL="123444" indent="0" algn="just">
              <a:buNone/>
            </a:pPr>
            <a:r>
              <a:rPr lang="es-MX" dirty="0">
                <a:solidFill>
                  <a:schemeClr val="dk1"/>
                </a:solidFill>
                <a:highlight>
                  <a:srgbClr val="FFFFFF"/>
                </a:highlight>
              </a:rPr>
              <a:t>Los patrones de diseño o </a:t>
            </a:r>
            <a:r>
              <a:rPr lang="es-MX" dirty="0" err="1">
                <a:solidFill>
                  <a:schemeClr val="dk1"/>
                </a:solidFill>
                <a:highlight>
                  <a:srgbClr val="FFFFFF"/>
                </a:highlight>
              </a:rPr>
              <a:t>design</a:t>
            </a:r>
            <a:r>
              <a:rPr lang="es-MX" dirty="0">
                <a:solidFill>
                  <a:schemeClr val="dk1"/>
                </a:solidFill>
                <a:highlight>
                  <a:srgbClr val="FFFFFF"/>
                </a:highlight>
              </a:rPr>
              <a:t> </a:t>
            </a:r>
            <a:r>
              <a:rPr lang="es-MX" dirty="0" err="1">
                <a:solidFill>
                  <a:schemeClr val="dk1"/>
                </a:solidFill>
                <a:highlight>
                  <a:srgbClr val="FFFFFF"/>
                </a:highlight>
              </a:rPr>
              <a:t>patterns</a:t>
            </a:r>
            <a:r>
              <a:rPr lang="es-MX" dirty="0">
                <a:solidFill>
                  <a:schemeClr val="dk1"/>
                </a:solidFill>
                <a:highlight>
                  <a:srgbClr val="FFFFFF"/>
                </a:highlight>
              </a:rPr>
              <a:t>, son una solución general, reutilizable y aplicable a diferentes problemas de diseño de software. [16]</a:t>
            </a:r>
          </a:p>
          <a:p>
            <a:pPr marL="123444" indent="0" algn="just">
              <a:buNone/>
            </a:pPr>
            <a:endParaRPr lang="es-MX" dirty="0">
              <a:solidFill>
                <a:schemeClr val="dk1"/>
              </a:solidFill>
              <a:highlight>
                <a:srgbClr val="FFFFFF"/>
              </a:highlight>
            </a:endParaRPr>
          </a:p>
          <a:p>
            <a:pPr marL="123444" indent="0" algn="just">
              <a:buNone/>
            </a:pPr>
            <a:r>
              <a:rPr lang="es-MX" b="1" dirty="0"/>
              <a:t>Modelo-Vista-Controlador (MVC)</a:t>
            </a:r>
          </a:p>
          <a:p>
            <a:pPr marL="123444" indent="0" algn="just">
              <a:buNone/>
            </a:pPr>
            <a:r>
              <a:rPr lang="es-MX" dirty="0"/>
              <a:t>Es un patrón en el diseño de software comúnmente utilizado para implementar interfaces de usuario, datos y lógica de control. Enfatiza una separación entre la lógica de negocios y su visualización. Esta "separación de preocupaciones" proporciona una mejor división del trabajo y una mejora de mantenimiento. [17]</a:t>
            </a:r>
          </a:p>
          <a:p>
            <a:pPr marL="123444" indent="0" algn="just">
              <a:buNone/>
            </a:pPr>
            <a:r>
              <a:rPr lang="es-MX" dirty="0"/>
              <a:t>Las tres partes del patrón de diseño de software MVC se pueden describir de la siguiente manera [18]:</a:t>
            </a:r>
          </a:p>
          <a:p>
            <a:pPr marL="123444" indent="0" algn="just">
              <a:buNone/>
            </a:pPr>
            <a:r>
              <a:rPr lang="es-MX" dirty="0"/>
              <a:t>	1. Modelo: Maneja datos y lógica de negocios.</a:t>
            </a:r>
          </a:p>
          <a:p>
            <a:pPr marL="123444" indent="0" algn="just">
              <a:buNone/>
            </a:pPr>
            <a:r>
              <a:rPr lang="es-MX" dirty="0"/>
              <a:t>	2. Vista: Se encarga del diseño y presentación.</a:t>
            </a:r>
          </a:p>
          <a:p>
            <a:pPr marL="123444" indent="0" algn="just">
              <a:buNone/>
            </a:pPr>
            <a:r>
              <a:rPr lang="es-MX" dirty="0"/>
              <a:t>	3. Controlador: Enruta comandos a los modelos y vistas.</a:t>
            </a:r>
          </a:p>
          <a:p>
            <a:pPr marL="123444" indent="0">
              <a:buNone/>
            </a:pPr>
            <a:endParaRPr lang="es-MX" dirty="0"/>
          </a:p>
        </p:txBody>
      </p:sp>
      <p:sp>
        <p:nvSpPr>
          <p:cNvPr id="5" name="Google Shape;114;p2">
            <a:extLst>
              <a:ext uri="{FF2B5EF4-FFF2-40B4-BE49-F238E27FC236}">
                <a16:creationId xmlns:a16="http://schemas.microsoft.com/office/drawing/2014/main" id="{C80AF2C2-8F89-BCE0-DAC0-C00C830DAAD6}"/>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chemeClr val="bg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rgbClr val="FFFF00"/>
                </a:solidFill>
              </a:rPr>
              <a:t>1.10 PATRONES DE DISEÑO</a:t>
            </a:r>
            <a:endParaRPr lang="en-US" sz="700" dirty="0">
              <a:solidFill>
                <a:srgbClr val="FFFF00"/>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extLst>
      <p:ext uri="{BB962C8B-B14F-4D97-AF65-F5344CB8AC3E}">
        <p14:creationId xmlns:p14="http://schemas.microsoft.com/office/powerpoint/2010/main" val="323101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7"/>
        <p:cNvGrpSpPr/>
        <p:nvPr/>
      </p:nvGrpSpPr>
      <p:grpSpPr>
        <a:xfrm>
          <a:off x="0" y="0"/>
          <a:ext cx="0" cy="0"/>
          <a:chOff x="0" y="0"/>
          <a:chExt cx="0" cy="0"/>
        </a:xfrm>
      </p:grpSpPr>
      <p:sp>
        <p:nvSpPr>
          <p:cNvPr id="288" name="Google Shape;288;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89" name="Google Shape;289;p7"/>
          <p:cNvSpPr/>
          <p:nvPr/>
        </p:nvSpPr>
        <p:spPr>
          <a:xfrm>
            <a:off x="581190" y="457201"/>
            <a:ext cx="7363959" cy="9143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8239774" y="453643"/>
            <a:ext cx="329184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a:off x="581189" y="681070"/>
            <a:ext cx="7363960" cy="569338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92" name="Google Shape;292;p7"/>
          <p:cNvSpPr txBox="1">
            <a:spLocks noGrp="1"/>
          </p:cNvSpPr>
          <p:nvPr>
            <p:ph type="title"/>
          </p:nvPr>
        </p:nvSpPr>
        <p:spPr>
          <a:xfrm>
            <a:off x="996381" y="1152939"/>
            <a:ext cx="6583680" cy="4539113"/>
          </a:xfrm>
          <a:prstGeom prst="rect">
            <a:avLst/>
          </a:prstGeom>
          <a:noFill/>
          <a:ln>
            <a:noFill/>
          </a:ln>
        </p:spPr>
        <p:txBody>
          <a:bodyPr spcFirstLastPara="1" wrap="square" lIns="91425" tIns="45700" rIns="91425" bIns="45700" anchor="ctr" anchorCtr="0">
            <a:normAutofit/>
          </a:bodyPr>
          <a:lstStyle/>
          <a:p>
            <a:pPr>
              <a:buClr>
                <a:srgbClr val="FFFFFF"/>
              </a:buClr>
              <a:buSzPts val="5400"/>
            </a:pPr>
            <a:r>
              <a:rPr lang="es-ES" sz="5400" dirty="0">
                <a:solidFill>
                  <a:srgbClr val="FFFFFF"/>
                </a:solidFill>
              </a:rPr>
              <a:t>2 PARTE PRÁCTICA</a:t>
            </a:r>
            <a:endParaRPr lang="en-US" sz="5400" dirty="0">
              <a:solidFill>
                <a:srgbClr val="FFFFFF"/>
              </a:solidFill>
            </a:endParaRPr>
          </a:p>
        </p:txBody>
      </p:sp>
      <p:sp>
        <p:nvSpPr>
          <p:cNvPr id="293" name="Google Shape;293;p7"/>
          <p:cNvSpPr txBox="1">
            <a:spLocks noGrp="1"/>
          </p:cNvSpPr>
          <p:nvPr>
            <p:ph type="body" idx="1"/>
          </p:nvPr>
        </p:nvSpPr>
        <p:spPr>
          <a:xfrm>
            <a:off x="8210681" y="1152939"/>
            <a:ext cx="3400126" cy="4539113"/>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Char char="◼"/>
            </a:pPr>
            <a:r>
              <a:rPr lang="es-ES" dirty="0"/>
              <a:t>Para la presente práctica se  continuará </a:t>
            </a:r>
            <a:r>
              <a:rPr lang="es-EC" dirty="0"/>
              <a:t>con el desarrollo de la aplicación implementando Interceptores, </a:t>
            </a:r>
            <a:r>
              <a:rPr lang="es-EC" dirty="0" err="1"/>
              <a:t>Timers</a:t>
            </a:r>
            <a:r>
              <a:rPr lang="es-EC" dirty="0"/>
              <a:t> y </a:t>
            </a:r>
            <a:r>
              <a:rPr lang="es-EC" dirty="0" err="1"/>
              <a:t>SessionBeans</a:t>
            </a:r>
            <a:r>
              <a:rPr lang="es-EC" dirty="0"/>
              <a:t>.</a:t>
            </a:r>
            <a:endParaRPr dirty="0"/>
          </a:p>
        </p:txBody>
      </p:sp>
      <p:sp>
        <p:nvSpPr>
          <p:cNvPr id="294" name="Google Shape;294;p7"/>
          <p:cNvSpPr txBox="1"/>
          <p:nvPr/>
        </p:nvSpPr>
        <p:spPr>
          <a:xfrm>
            <a:off x="11707900" y="6457900"/>
            <a:ext cx="4839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dk1"/>
                </a:solidFill>
                <a:latin typeface="Gill Sans"/>
              </a:rPr>
              <a:t>31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184bad15dac_1_58"/>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s-ES" dirty="0"/>
              <a:t>2.1 CREACIÓN DEL PROYECTO</a:t>
            </a:r>
            <a:endParaRPr dirty="0"/>
          </a:p>
        </p:txBody>
      </p:sp>
      <p:sp>
        <p:nvSpPr>
          <p:cNvPr id="336" name="Google Shape;336;g184bad15dac_1_58"/>
          <p:cNvSpPr txBox="1"/>
          <p:nvPr/>
        </p:nvSpPr>
        <p:spPr>
          <a:xfrm>
            <a:off x="913931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338" name="Google Shape;338;g184bad15dac_1_58"/>
          <p:cNvSpPr txBox="1"/>
          <p:nvPr/>
        </p:nvSpPr>
        <p:spPr>
          <a:xfrm>
            <a:off x="11725825"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32</a:t>
            </a:r>
          </a:p>
        </p:txBody>
      </p:sp>
      <p:sp>
        <p:nvSpPr>
          <p:cNvPr id="340" name="Google Shape;340;g184bad15dac_1_58"/>
          <p:cNvSpPr/>
          <p:nvPr/>
        </p:nvSpPr>
        <p:spPr>
          <a:xfrm>
            <a:off x="5236292" y="1906174"/>
            <a:ext cx="3682667" cy="1787923"/>
          </a:xfrm>
          <a:prstGeom prst="rect">
            <a:avLst/>
          </a:prstGeom>
          <a:solidFill>
            <a:schemeClr val="accent1"/>
          </a:solidFill>
          <a:ln>
            <a:noFill/>
          </a:ln>
        </p:spPr>
        <p:txBody>
          <a:bodyPr spcFirstLastPara="1" wrap="square" lIns="91425" tIns="91425" rIns="91425" bIns="91425" anchor="ctr" anchorCtr="0">
            <a:noAutofit/>
          </a:bodyPr>
          <a:lstStyle/>
          <a:p>
            <a:pPr algn="just">
              <a:lnSpc>
                <a:spcPct val="115000"/>
              </a:lnSpc>
              <a:spcAft>
                <a:spcPts val="1000"/>
              </a:spcAft>
            </a:pPr>
            <a:r>
              <a:rPr lang="es-ES" sz="1800" dirty="0">
                <a:solidFill>
                  <a:schemeClr val="bg1"/>
                </a:solidFill>
                <a:effectLst/>
                <a:latin typeface="Gill Sans" panose="020B0604020202020204" charset="0"/>
                <a:ea typeface="Calibri" panose="020F0502020204030204" pitchFamily="34" charset="0"/>
                <a:cs typeface="Times New Roman" panose="02020603050405020304" pitchFamily="18" charset="0"/>
              </a:rPr>
              <a:t>Para crear el siguiente proyecto se deberá de ir al menú inicial la opción de FILE y luego seleccionar New Project</a:t>
            </a:r>
            <a:endParaRPr lang="en-US" sz="1800" dirty="0">
              <a:solidFill>
                <a:schemeClr val="bg1"/>
              </a:solidFill>
              <a:effectLst/>
              <a:latin typeface="Gill Sans" panose="020B0604020202020204" charset="0"/>
              <a:ea typeface="Calibri" panose="020F0502020204030204" pitchFamily="34" charset="0"/>
              <a:cs typeface="Times New Roman" panose="02020603050405020304" pitchFamily="18" charset="0"/>
            </a:endParaRPr>
          </a:p>
          <a:p>
            <a:pPr marL="0" lvl="0" indent="0" algn="l" rtl="0">
              <a:spcBef>
                <a:spcPts val="1200"/>
              </a:spcBef>
              <a:spcAft>
                <a:spcPts val="0"/>
              </a:spcAft>
              <a:buNone/>
            </a:pPr>
            <a:endParaRPr sz="1800" dirty="0">
              <a:solidFill>
                <a:schemeClr val="lt1"/>
              </a:solidFill>
              <a:latin typeface="Gill Sans"/>
              <a:ea typeface="Gill Sans"/>
              <a:cs typeface="Gill Sans"/>
              <a:sym typeface="Gill Sans"/>
            </a:endParaRPr>
          </a:p>
        </p:txBody>
      </p:sp>
      <p:sp>
        <p:nvSpPr>
          <p:cNvPr id="3" name="Google Shape;114;p2">
            <a:extLst>
              <a:ext uri="{FF2B5EF4-FFF2-40B4-BE49-F238E27FC236}">
                <a16:creationId xmlns:a16="http://schemas.microsoft.com/office/drawing/2014/main" id="{488A56CB-0D0B-3614-6F55-612E984B1185}"/>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chemeClr val="bg1"/>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chemeClr val="bg1"/>
                </a:solidFill>
              </a:rPr>
              <a:t>1.8 PALETA DE COMPONENTES</a:t>
            </a:r>
          </a:p>
          <a:p>
            <a:pPr marL="762635" lvl="1" indent="-333375">
              <a:lnSpc>
                <a:spcPct val="90000"/>
              </a:lnSpc>
              <a:spcBef>
                <a:spcPts val="840"/>
              </a:spcBef>
              <a:buClr>
                <a:srgbClr val="4590B8"/>
              </a:buClr>
              <a:buSzPts val="1104"/>
            </a:pPr>
            <a:r>
              <a:rPr lang="es-ES" sz="700" dirty="0">
                <a:solidFill>
                  <a:schemeClr val="bg1"/>
                </a:solidFill>
              </a:rPr>
              <a:t>1.9 ETIQUETAS HTML STANDARD</a:t>
            </a:r>
          </a:p>
          <a:p>
            <a:pPr marL="762635" lvl="1" indent="-333375">
              <a:lnSpc>
                <a:spcPct val="90000"/>
              </a:lnSpc>
              <a:spcBef>
                <a:spcPts val="840"/>
              </a:spcBef>
              <a:buClr>
                <a:srgbClr val="4590B8"/>
              </a:buClr>
              <a:buSzPts val="1104"/>
            </a:pPr>
            <a:r>
              <a:rPr lang="es-ES" sz="700" dirty="0">
                <a:solidFill>
                  <a:schemeClr val="bg1"/>
                </a:solidFill>
              </a:rPr>
              <a:t>1.10 PATRONES DE DISEÑO</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rgbClr val="FFFF00"/>
                </a:solidFill>
              </a:rPr>
              <a:t>2 PARTE PRACTICA </a:t>
            </a:r>
          </a:p>
          <a:p>
            <a:pPr marL="305435" indent="-270510">
              <a:lnSpc>
                <a:spcPct val="90000"/>
              </a:lnSpc>
              <a:spcBef>
                <a:spcPts val="840"/>
              </a:spcBef>
              <a:buClr>
                <a:srgbClr val="4590B8"/>
              </a:buClr>
              <a:buSzPts val="1104"/>
            </a:pPr>
            <a:r>
              <a:rPr lang="es-ES" sz="700" dirty="0">
                <a:solidFill>
                  <a:srgbClr val="FFFF00"/>
                </a:solidFill>
              </a:rPr>
              <a:t>2.1 CREACIÓN DEL PROYECTO</a:t>
            </a:r>
          </a:p>
          <a:p>
            <a:pPr marL="629920" lvl="1" indent="-270510">
              <a:lnSpc>
                <a:spcPct val="90000"/>
              </a:lnSpc>
              <a:spcBef>
                <a:spcPts val="840"/>
              </a:spcBef>
              <a:buClr>
                <a:srgbClr val="4590B8"/>
              </a:buClr>
              <a:buSzPts val="1104"/>
            </a:pPr>
            <a:r>
              <a:rPr lang="es-ES" sz="700" dirty="0">
                <a:solidFill>
                  <a:schemeClr val="lt1"/>
                </a:solidFill>
              </a:rPr>
              <a:t>2.1.1 CODIFICACIÓN ARCHIVO </a:t>
            </a:r>
            <a:r>
              <a:rPr lang="es-EC" sz="700" dirty="0">
                <a:solidFill>
                  <a:schemeClr val="lt1"/>
                </a:solidFill>
              </a:rPr>
              <a:t>REPETIR.JAVA</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LOGGINGINTERCEPTOR.JAVA</a:t>
            </a:r>
          </a:p>
          <a:p>
            <a:pPr marL="305435" indent="-270510">
              <a:lnSpc>
                <a:spcPct val="90000"/>
              </a:lnSpc>
              <a:spcBef>
                <a:spcPts val="840"/>
              </a:spcBef>
              <a:buClr>
                <a:srgbClr val="4590B8"/>
              </a:buClr>
              <a:buSzPts val="1104"/>
            </a:pPr>
            <a:r>
              <a:rPr lang="es-ES" sz="700" dirty="0">
                <a:solidFill>
                  <a:schemeClr val="lt1"/>
                </a:solidFill>
              </a:rPr>
              <a:t>2.2 CREACIÓN DEL ARCHIVO EJBTIMERSDEMO.JAVA</a:t>
            </a:r>
          </a:p>
          <a:p>
            <a:pPr marL="305435" indent="-270510">
              <a:lnSpc>
                <a:spcPct val="90000"/>
              </a:lnSpc>
              <a:spcBef>
                <a:spcPts val="840"/>
              </a:spcBef>
              <a:buClr>
                <a:srgbClr val="4590B8"/>
              </a:buClr>
              <a:buSzPts val="1104"/>
            </a:pPr>
            <a:r>
              <a:rPr lang="es-ES" sz="700" dirty="0">
                <a:solidFill>
                  <a:schemeClr val="lt1"/>
                </a:solidFill>
              </a:rPr>
              <a:t>2.3 CODIFICACIÓN DEL ARCHIVO MAIN.JAVA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pic>
        <p:nvPicPr>
          <p:cNvPr id="2" name="Imagen 1">
            <a:extLst>
              <a:ext uri="{FF2B5EF4-FFF2-40B4-BE49-F238E27FC236}">
                <a16:creationId xmlns:a16="http://schemas.microsoft.com/office/drawing/2014/main" id="{013BACF1-C8ED-3AF8-F956-449FA1B86DB7}"/>
              </a:ext>
            </a:extLst>
          </p:cNvPr>
          <p:cNvPicPr>
            <a:picLocks noChangeAspect="1"/>
          </p:cNvPicPr>
          <p:nvPr/>
        </p:nvPicPr>
        <p:blipFill>
          <a:blip r:embed="rId3"/>
          <a:stretch>
            <a:fillRect/>
          </a:stretch>
        </p:blipFill>
        <p:spPr>
          <a:xfrm>
            <a:off x="1682034" y="1961474"/>
            <a:ext cx="2362200" cy="4696460"/>
          </a:xfrm>
          <a:prstGeom prst="rect">
            <a:avLst/>
          </a:prstGeom>
          <a:ln w="38100" cap="sq">
            <a:solidFill>
              <a:schemeClr val="tx1"/>
            </a:solidFill>
            <a:miter lim="800000"/>
          </a:ln>
          <a:effectLst>
            <a:outerShdw blurRad="50800" dist="38100" dir="2700000" algn="ctr" rotWithShape="0">
              <a:srgbClr val="000000">
                <a:alpha val="43137"/>
              </a:srgbClr>
            </a:outerShdw>
          </a:effectLst>
        </p:spPr>
      </p:pic>
      <p:pic>
        <p:nvPicPr>
          <p:cNvPr id="4" name="Imagen 3">
            <a:extLst>
              <a:ext uri="{FF2B5EF4-FFF2-40B4-BE49-F238E27FC236}">
                <a16:creationId xmlns:a16="http://schemas.microsoft.com/office/drawing/2014/main" id="{9362D3C3-786B-59A2-D5C9-28EBD8889C34}"/>
              </a:ext>
            </a:extLst>
          </p:cNvPr>
          <p:cNvPicPr>
            <a:picLocks noChangeAspect="1"/>
          </p:cNvPicPr>
          <p:nvPr/>
        </p:nvPicPr>
        <p:blipFill>
          <a:blip r:embed="rId4"/>
          <a:stretch>
            <a:fillRect/>
          </a:stretch>
        </p:blipFill>
        <p:spPr>
          <a:xfrm>
            <a:off x="4762476" y="3712760"/>
            <a:ext cx="4128770" cy="28587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184bad15dac_1_58"/>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s-ES" dirty="0"/>
              <a:t>2.1 CREACIÓN DEL PROYECTO</a:t>
            </a:r>
            <a:endParaRPr dirty="0"/>
          </a:p>
        </p:txBody>
      </p:sp>
      <p:sp>
        <p:nvSpPr>
          <p:cNvPr id="336" name="Google Shape;336;g184bad15dac_1_58"/>
          <p:cNvSpPr txBox="1"/>
          <p:nvPr/>
        </p:nvSpPr>
        <p:spPr>
          <a:xfrm>
            <a:off x="913931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338" name="Google Shape;338;g184bad15dac_1_58"/>
          <p:cNvSpPr txBox="1"/>
          <p:nvPr/>
        </p:nvSpPr>
        <p:spPr>
          <a:xfrm>
            <a:off x="11725825"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33</a:t>
            </a:r>
          </a:p>
        </p:txBody>
      </p:sp>
      <p:sp>
        <p:nvSpPr>
          <p:cNvPr id="340" name="Google Shape;340;g184bad15dac_1_58"/>
          <p:cNvSpPr/>
          <p:nvPr/>
        </p:nvSpPr>
        <p:spPr>
          <a:xfrm>
            <a:off x="4589254" y="1906174"/>
            <a:ext cx="4329706" cy="2200000"/>
          </a:xfrm>
          <a:prstGeom prst="rect">
            <a:avLst/>
          </a:prstGeom>
          <a:solidFill>
            <a:schemeClr val="accent1"/>
          </a:solidFill>
          <a:ln>
            <a:noFill/>
          </a:ln>
        </p:spPr>
        <p:txBody>
          <a:bodyPr spcFirstLastPara="1" wrap="square" lIns="91425" tIns="91425" rIns="91425" bIns="91425" anchor="ctr" anchorCtr="0">
            <a:noAutofit/>
          </a:bodyPr>
          <a:lstStyle/>
          <a:p>
            <a:pPr algn="just">
              <a:lnSpc>
                <a:spcPct val="115000"/>
              </a:lnSpc>
              <a:spcAft>
                <a:spcPts val="1000"/>
              </a:spcAft>
            </a:pPr>
            <a:r>
              <a:rPr lang="es-ES" sz="1800" dirty="0">
                <a:solidFill>
                  <a:schemeClr val="bg1"/>
                </a:solidFill>
                <a:effectLst/>
                <a:latin typeface="Gill Sans" panose="020B0604020202020204" charset="0"/>
                <a:ea typeface="Calibri" panose="020F0502020204030204" pitchFamily="34" charset="0"/>
                <a:cs typeface="Times New Roman" panose="02020603050405020304" pitchFamily="18" charset="0"/>
              </a:rPr>
              <a:t>Se colocará el nombre con el cual se identificará el aplicativo, luego seleccionará la versión de JEE la cual se recomienda de la 7 en adelante y dejar las cajas de selección marcadas como se muestra en la imagen.</a:t>
            </a:r>
            <a:endParaRPr lang="en-US" sz="1800" dirty="0">
              <a:solidFill>
                <a:schemeClr val="bg1"/>
              </a:solidFill>
              <a:effectLst/>
              <a:latin typeface="Gill Sans" panose="020B0604020202020204" charset="0"/>
              <a:ea typeface="Calibri" panose="020F0502020204030204" pitchFamily="34" charset="0"/>
              <a:cs typeface="Times New Roman" panose="02020603050405020304" pitchFamily="18" charset="0"/>
            </a:endParaRPr>
          </a:p>
          <a:p>
            <a:pPr marL="0" lvl="0" indent="0" algn="l" rtl="0">
              <a:spcBef>
                <a:spcPts val="1200"/>
              </a:spcBef>
              <a:spcAft>
                <a:spcPts val="0"/>
              </a:spcAft>
              <a:buNone/>
            </a:pPr>
            <a:endParaRPr sz="1800" dirty="0">
              <a:solidFill>
                <a:schemeClr val="lt1"/>
              </a:solidFill>
              <a:latin typeface="Gill Sans"/>
              <a:ea typeface="Gill Sans"/>
              <a:cs typeface="Gill Sans"/>
              <a:sym typeface="Gill Sans"/>
            </a:endParaRPr>
          </a:p>
        </p:txBody>
      </p:sp>
      <p:sp>
        <p:nvSpPr>
          <p:cNvPr id="3" name="Google Shape;114;p2">
            <a:extLst>
              <a:ext uri="{FF2B5EF4-FFF2-40B4-BE49-F238E27FC236}">
                <a16:creationId xmlns:a16="http://schemas.microsoft.com/office/drawing/2014/main" id="{488A56CB-0D0B-3614-6F55-612E984B1185}"/>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chemeClr val="bg1"/>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chemeClr val="bg1"/>
                </a:solidFill>
              </a:rPr>
              <a:t>1.8 PALETA DE COMPONENTES</a:t>
            </a:r>
          </a:p>
          <a:p>
            <a:pPr marL="762635" lvl="1" indent="-333375">
              <a:lnSpc>
                <a:spcPct val="90000"/>
              </a:lnSpc>
              <a:spcBef>
                <a:spcPts val="840"/>
              </a:spcBef>
              <a:buClr>
                <a:srgbClr val="4590B8"/>
              </a:buClr>
              <a:buSzPts val="1104"/>
            </a:pPr>
            <a:r>
              <a:rPr lang="es-ES" sz="700" dirty="0">
                <a:solidFill>
                  <a:schemeClr val="bg1"/>
                </a:solidFill>
              </a:rPr>
              <a:t>1.9 ETIQUETAS HTML STANDARD</a:t>
            </a:r>
          </a:p>
          <a:p>
            <a:pPr marL="762635" lvl="1" indent="-333375">
              <a:lnSpc>
                <a:spcPct val="90000"/>
              </a:lnSpc>
              <a:spcBef>
                <a:spcPts val="840"/>
              </a:spcBef>
              <a:buClr>
                <a:srgbClr val="4590B8"/>
              </a:buClr>
              <a:buSzPts val="1104"/>
            </a:pPr>
            <a:r>
              <a:rPr lang="es-ES" sz="700" dirty="0">
                <a:solidFill>
                  <a:schemeClr val="bg1"/>
                </a:solidFill>
              </a:rPr>
              <a:t>1.10 PATRONES DE DISEÑO</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rgbClr val="FFFF00"/>
                </a:solidFill>
              </a:rPr>
              <a:t>2 PARTE PRACTICA </a:t>
            </a:r>
          </a:p>
          <a:p>
            <a:pPr marL="305435" indent="-270510">
              <a:lnSpc>
                <a:spcPct val="90000"/>
              </a:lnSpc>
              <a:spcBef>
                <a:spcPts val="840"/>
              </a:spcBef>
              <a:buClr>
                <a:srgbClr val="4590B8"/>
              </a:buClr>
              <a:buSzPts val="1104"/>
            </a:pPr>
            <a:r>
              <a:rPr lang="es-ES" sz="700" dirty="0">
                <a:solidFill>
                  <a:srgbClr val="FFFF00"/>
                </a:solidFill>
              </a:rPr>
              <a:t>2.1 CREACIÓN DEL PROYECTO</a:t>
            </a:r>
          </a:p>
          <a:p>
            <a:pPr marL="629920" lvl="1" indent="-270510">
              <a:lnSpc>
                <a:spcPct val="90000"/>
              </a:lnSpc>
              <a:spcBef>
                <a:spcPts val="840"/>
              </a:spcBef>
              <a:buClr>
                <a:srgbClr val="4590B8"/>
              </a:buClr>
              <a:buSzPts val="1104"/>
            </a:pPr>
            <a:r>
              <a:rPr lang="es-ES" sz="700" dirty="0">
                <a:solidFill>
                  <a:schemeClr val="lt1"/>
                </a:solidFill>
              </a:rPr>
              <a:t>2.1.1 CODIFICACIÓN ARCHIVO </a:t>
            </a:r>
            <a:r>
              <a:rPr lang="es-EC" sz="700" dirty="0">
                <a:solidFill>
                  <a:schemeClr val="lt1"/>
                </a:solidFill>
              </a:rPr>
              <a:t>REPETIR.JAVA</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LOGGINGINTERCEPTOR.JAVA</a:t>
            </a:r>
          </a:p>
          <a:p>
            <a:pPr marL="305435" indent="-270510">
              <a:lnSpc>
                <a:spcPct val="90000"/>
              </a:lnSpc>
              <a:spcBef>
                <a:spcPts val="840"/>
              </a:spcBef>
              <a:buClr>
                <a:srgbClr val="4590B8"/>
              </a:buClr>
              <a:buSzPts val="1104"/>
            </a:pPr>
            <a:r>
              <a:rPr lang="es-ES" sz="700" dirty="0">
                <a:solidFill>
                  <a:schemeClr val="lt1"/>
                </a:solidFill>
              </a:rPr>
              <a:t>2.2 CREACIÓN DEL ARCHIVO EJBTIMERSDEMO.JAVA</a:t>
            </a:r>
          </a:p>
          <a:p>
            <a:pPr marL="305435" indent="-270510">
              <a:lnSpc>
                <a:spcPct val="90000"/>
              </a:lnSpc>
              <a:spcBef>
                <a:spcPts val="840"/>
              </a:spcBef>
              <a:buClr>
                <a:srgbClr val="4590B8"/>
              </a:buClr>
              <a:buSzPts val="1104"/>
            </a:pPr>
            <a:r>
              <a:rPr lang="es-ES" sz="700" dirty="0">
                <a:solidFill>
                  <a:schemeClr val="lt1"/>
                </a:solidFill>
              </a:rPr>
              <a:t>2.3 CODIFICACIÓN DEL ARCHIVO MAIN.JAVA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pic>
        <p:nvPicPr>
          <p:cNvPr id="5" name="Imagen 4">
            <a:extLst>
              <a:ext uri="{FF2B5EF4-FFF2-40B4-BE49-F238E27FC236}">
                <a16:creationId xmlns:a16="http://schemas.microsoft.com/office/drawing/2014/main" id="{FF5E0B3C-BB6C-9904-73D0-7B40A48F4449}"/>
              </a:ext>
            </a:extLst>
          </p:cNvPr>
          <p:cNvPicPr>
            <a:picLocks noChangeAspect="1"/>
          </p:cNvPicPr>
          <p:nvPr/>
        </p:nvPicPr>
        <p:blipFill>
          <a:blip r:embed="rId3"/>
          <a:stretch>
            <a:fillRect/>
          </a:stretch>
        </p:blipFill>
        <p:spPr>
          <a:xfrm>
            <a:off x="142173" y="2206496"/>
            <a:ext cx="4347861" cy="2935649"/>
          </a:xfrm>
          <a:prstGeom prst="rect">
            <a:avLst/>
          </a:prstGeom>
          <a:ln w="38100">
            <a:solidFill>
              <a:schemeClr val="tx1"/>
            </a:solidFill>
          </a:ln>
          <a:effectLst>
            <a:outerShdw blurRad="50800" dist="50800" dir="2700000" algn="ctr" rotWithShape="0">
              <a:srgbClr val="000000">
                <a:alpha val="43137"/>
              </a:srgbClr>
            </a:outerShdw>
          </a:effectLst>
        </p:spPr>
      </p:pic>
      <p:pic>
        <p:nvPicPr>
          <p:cNvPr id="6" name="Imagen 5" descr="Interfaz de usuario gráfica, Texto, Aplicación, Correo electrónico&#10;&#10;Descripción generada automáticamente">
            <a:extLst>
              <a:ext uri="{FF2B5EF4-FFF2-40B4-BE49-F238E27FC236}">
                <a16:creationId xmlns:a16="http://schemas.microsoft.com/office/drawing/2014/main" id="{DDEF5147-1B78-EB57-4A17-B4F46C0141DC}"/>
              </a:ext>
            </a:extLst>
          </p:cNvPr>
          <p:cNvPicPr>
            <a:picLocks noChangeAspect="1"/>
          </p:cNvPicPr>
          <p:nvPr/>
        </p:nvPicPr>
        <p:blipFill>
          <a:blip r:embed="rId4"/>
          <a:stretch>
            <a:fillRect/>
          </a:stretch>
        </p:blipFill>
        <p:spPr>
          <a:xfrm>
            <a:off x="4106241" y="3674320"/>
            <a:ext cx="4739640" cy="3200400"/>
          </a:xfrm>
          <a:prstGeom prst="rect">
            <a:avLst/>
          </a:prstGeom>
          <a:ln w="38100">
            <a:solidFill>
              <a:schemeClr val="tx1"/>
            </a:solidFill>
          </a:ln>
          <a:effectLst>
            <a:outerShdw blurRad="50800" dist="50800" dir="2700000" algn="ctr" rotWithShape="0">
              <a:srgbClr val="000000">
                <a:alpha val="43137"/>
              </a:srgbClr>
            </a:outerShdw>
          </a:effectLst>
        </p:spPr>
      </p:pic>
    </p:spTree>
    <p:extLst>
      <p:ext uri="{BB962C8B-B14F-4D97-AF65-F5344CB8AC3E}">
        <p14:creationId xmlns:p14="http://schemas.microsoft.com/office/powerpoint/2010/main" val="354091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184bad15dac_1_58"/>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s-ES" dirty="0"/>
              <a:t>2.1 CREACIÓN DEL PROYECTO</a:t>
            </a:r>
            <a:endParaRPr dirty="0"/>
          </a:p>
        </p:txBody>
      </p:sp>
      <p:sp>
        <p:nvSpPr>
          <p:cNvPr id="336" name="Google Shape;336;g184bad15dac_1_58"/>
          <p:cNvSpPr txBox="1"/>
          <p:nvPr/>
        </p:nvSpPr>
        <p:spPr>
          <a:xfrm>
            <a:off x="913931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338" name="Google Shape;338;g184bad15dac_1_58"/>
          <p:cNvSpPr txBox="1"/>
          <p:nvPr/>
        </p:nvSpPr>
        <p:spPr>
          <a:xfrm>
            <a:off x="11725825"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34</a:t>
            </a:r>
          </a:p>
        </p:txBody>
      </p:sp>
      <p:sp>
        <p:nvSpPr>
          <p:cNvPr id="340" name="Google Shape;340;g184bad15dac_1_58"/>
          <p:cNvSpPr/>
          <p:nvPr/>
        </p:nvSpPr>
        <p:spPr>
          <a:xfrm>
            <a:off x="5296618" y="1906174"/>
            <a:ext cx="3622341" cy="2200000"/>
          </a:xfrm>
          <a:prstGeom prst="rect">
            <a:avLst/>
          </a:prstGeom>
          <a:solidFill>
            <a:schemeClr val="accent1"/>
          </a:solidFill>
          <a:ln>
            <a:noFill/>
          </a:ln>
        </p:spPr>
        <p:txBody>
          <a:bodyPr spcFirstLastPara="1" wrap="square" lIns="91425" tIns="91425" rIns="91425" bIns="91425" anchor="ctr" anchorCtr="0">
            <a:noAutofit/>
          </a:bodyPr>
          <a:lstStyle/>
          <a:p>
            <a:pPr algn="just">
              <a:lnSpc>
                <a:spcPct val="115000"/>
              </a:lnSpc>
              <a:spcAft>
                <a:spcPts val="1000"/>
              </a:spcAft>
            </a:pPr>
            <a:r>
              <a:rPr lang="es-ES" sz="1800" dirty="0">
                <a:solidFill>
                  <a:schemeClr val="bg1"/>
                </a:solidFill>
                <a:effectLst/>
                <a:latin typeface="Gill Sans" panose="020B0604020202020204" charset="0"/>
                <a:ea typeface="Calibri" panose="020F0502020204030204" pitchFamily="34" charset="0"/>
                <a:cs typeface="Times New Roman" panose="02020603050405020304" pitchFamily="18" charset="0"/>
              </a:rPr>
              <a:t>Como siguiente paso se creará un proyecto de Enterprise </a:t>
            </a:r>
            <a:r>
              <a:rPr lang="es-ES" sz="1800" dirty="0" err="1">
                <a:solidFill>
                  <a:schemeClr val="bg1"/>
                </a:solidFill>
                <a:effectLst/>
                <a:latin typeface="Gill Sans" panose="020B0604020202020204" charset="0"/>
                <a:ea typeface="Calibri" panose="020F0502020204030204" pitchFamily="34" charset="0"/>
                <a:cs typeface="Times New Roman" panose="02020603050405020304" pitchFamily="18" charset="0"/>
              </a:rPr>
              <a:t>Application</a:t>
            </a:r>
            <a:r>
              <a:rPr lang="es-ES" sz="1800" dirty="0">
                <a:solidFill>
                  <a:schemeClr val="bg1"/>
                </a:solidFill>
                <a:effectLst/>
                <a:latin typeface="Gill Sans" panose="020B0604020202020204" charset="0"/>
                <a:ea typeface="Calibri" panose="020F0502020204030204" pitchFamily="34" charset="0"/>
                <a:cs typeface="Times New Roman" panose="02020603050405020304" pitchFamily="18" charset="0"/>
              </a:rPr>
              <a:t> Client como se observa en la siguiente imagen.</a:t>
            </a:r>
            <a:endParaRPr lang="en-US" sz="1800" dirty="0">
              <a:solidFill>
                <a:schemeClr val="bg1"/>
              </a:solidFill>
              <a:effectLst/>
              <a:latin typeface="Gill Sans" panose="020B0604020202020204" charset="0"/>
              <a:ea typeface="Calibri" panose="020F0502020204030204" pitchFamily="34" charset="0"/>
              <a:cs typeface="Times New Roman" panose="02020603050405020304" pitchFamily="18" charset="0"/>
            </a:endParaRPr>
          </a:p>
          <a:p>
            <a:pPr marL="0" lvl="0" indent="0" algn="l" rtl="0">
              <a:spcBef>
                <a:spcPts val="1200"/>
              </a:spcBef>
              <a:spcAft>
                <a:spcPts val="0"/>
              </a:spcAft>
              <a:buNone/>
            </a:pPr>
            <a:endParaRPr sz="1800" dirty="0">
              <a:solidFill>
                <a:schemeClr val="lt1"/>
              </a:solidFill>
              <a:latin typeface="Gill Sans"/>
              <a:ea typeface="Gill Sans"/>
              <a:cs typeface="Gill Sans"/>
              <a:sym typeface="Gill Sans"/>
            </a:endParaRPr>
          </a:p>
        </p:txBody>
      </p:sp>
      <p:sp>
        <p:nvSpPr>
          <p:cNvPr id="3" name="Google Shape;114;p2">
            <a:extLst>
              <a:ext uri="{FF2B5EF4-FFF2-40B4-BE49-F238E27FC236}">
                <a16:creationId xmlns:a16="http://schemas.microsoft.com/office/drawing/2014/main" id="{488A56CB-0D0B-3614-6F55-612E984B1185}"/>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chemeClr val="bg1"/>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chemeClr val="bg1"/>
                </a:solidFill>
              </a:rPr>
              <a:t>1.8 PALETA DE COMPONENTES</a:t>
            </a:r>
          </a:p>
          <a:p>
            <a:pPr marL="762635" lvl="1" indent="-333375">
              <a:lnSpc>
                <a:spcPct val="90000"/>
              </a:lnSpc>
              <a:spcBef>
                <a:spcPts val="840"/>
              </a:spcBef>
              <a:buClr>
                <a:srgbClr val="4590B8"/>
              </a:buClr>
              <a:buSzPts val="1104"/>
            </a:pPr>
            <a:r>
              <a:rPr lang="es-ES" sz="700" dirty="0">
                <a:solidFill>
                  <a:schemeClr val="bg1"/>
                </a:solidFill>
              </a:rPr>
              <a:t>1.9 ETIQUETAS HTML STANDARD</a:t>
            </a:r>
          </a:p>
          <a:p>
            <a:pPr marL="762635" lvl="1" indent="-333375">
              <a:lnSpc>
                <a:spcPct val="90000"/>
              </a:lnSpc>
              <a:spcBef>
                <a:spcPts val="840"/>
              </a:spcBef>
              <a:buClr>
                <a:srgbClr val="4590B8"/>
              </a:buClr>
              <a:buSzPts val="1104"/>
            </a:pPr>
            <a:r>
              <a:rPr lang="es-ES" sz="700" dirty="0">
                <a:solidFill>
                  <a:schemeClr val="bg1"/>
                </a:solidFill>
              </a:rPr>
              <a:t>1.10 PATRONES DE DISEÑO</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rgbClr val="FFFF00"/>
                </a:solidFill>
              </a:rPr>
              <a:t>2 PARTE PRACTICA </a:t>
            </a:r>
          </a:p>
          <a:p>
            <a:pPr marL="305435" indent="-270510">
              <a:lnSpc>
                <a:spcPct val="90000"/>
              </a:lnSpc>
              <a:spcBef>
                <a:spcPts val="840"/>
              </a:spcBef>
              <a:buClr>
                <a:srgbClr val="4590B8"/>
              </a:buClr>
              <a:buSzPts val="1104"/>
            </a:pPr>
            <a:r>
              <a:rPr lang="es-ES" sz="700" dirty="0">
                <a:solidFill>
                  <a:srgbClr val="FFFF00"/>
                </a:solidFill>
              </a:rPr>
              <a:t>2.1 CREACIÓN DEL PROYECTO</a:t>
            </a:r>
          </a:p>
          <a:p>
            <a:pPr marL="629920" lvl="1" indent="-270510">
              <a:lnSpc>
                <a:spcPct val="90000"/>
              </a:lnSpc>
              <a:spcBef>
                <a:spcPts val="840"/>
              </a:spcBef>
              <a:buClr>
                <a:srgbClr val="4590B8"/>
              </a:buClr>
              <a:buSzPts val="1104"/>
            </a:pPr>
            <a:r>
              <a:rPr lang="es-ES" sz="700" dirty="0">
                <a:solidFill>
                  <a:schemeClr val="lt1"/>
                </a:solidFill>
              </a:rPr>
              <a:t>2.1.1 CODIFICACIÓN ARCHIVO </a:t>
            </a:r>
            <a:r>
              <a:rPr lang="es-EC" sz="700" dirty="0">
                <a:solidFill>
                  <a:schemeClr val="lt1"/>
                </a:solidFill>
              </a:rPr>
              <a:t>REPETIR.JAVA</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LOGGINGINTERCEPTOR.JAVA</a:t>
            </a:r>
          </a:p>
          <a:p>
            <a:pPr marL="305435" indent="-270510">
              <a:lnSpc>
                <a:spcPct val="90000"/>
              </a:lnSpc>
              <a:spcBef>
                <a:spcPts val="840"/>
              </a:spcBef>
              <a:buClr>
                <a:srgbClr val="4590B8"/>
              </a:buClr>
              <a:buSzPts val="1104"/>
            </a:pPr>
            <a:r>
              <a:rPr lang="es-ES" sz="700" dirty="0">
                <a:solidFill>
                  <a:schemeClr val="lt1"/>
                </a:solidFill>
              </a:rPr>
              <a:t>2.2 CREACIÓN DEL ARCHIVO EJBTIMERSDEMO.JAVA</a:t>
            </a:r>
          </a:p>
          <a:p>
            <a:pPr marL="305435" indent="-270510">
              <a:lnSpc>
                <a:spcPct val="90000"/>
              </a:lnSpc>
              <a:spcBef>
                <a:spcPts val="840"/>
              </a:spcBef>
              <a:buClr>
                <a:srgbClr val="4590B8"/>
              </a:buClr>
              <a:buSzPts val="1104"/>
            </a:pPr>
            <a:r>
              <a:rPr lang="es-ES" sz="700" dirty="0">
                <a:solidFill>
                  <a:schemeClr val="lt1"/>
                </a:solidFill>
              </a:rPr>
              <a:t>2.3 CODIFICACIÓN DEL ARCHIVO MAIN.JAVA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pic>
        <p:nvPicPr>
          <p:cNvPr id="2" name="Imagen 1">
            <a:extLst>
              <a:ext uri="{FF2B5EF4-FFF2-40B4-BE49-F238E27FC236}">
                <a16:creationId xmlns:a16="http://schemas.microsoft.com/office/drawing/2014/main" id="{B0CA2D59-18FE-1C75-3405-AA7FF72DC744}"/>
              </a:ext>
            </a:extLst>
          </p:cNvPr>
          <p:cNvPicPr>
            <a:picLocks noChangeAspect="1"/>
          </p:cNvPicPr>
          <p:nvPr/>
        </p:nvPicPr>
        <p:blipFill>
          <a:blip r:embed="rId3"/>
          <a:stretch>
            <a:fillRect/>
          </a:stretch>
        </p:blipFill>
        <p:spPr>
          <a:xfrm>
            <a:off x="444001" y="1906174"/>
            <a:ext cx="4681220" cy="32346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n 3" descr="Interfaz de usuario gráfica, Texto, Aplicación, Correo electrónico&#10;&#10;Descripción generada automáticamente">
            <a:extLst>
              <a:ext uri="{FF2B5EF4-FFF2-40B4-BE49-F238E27FC236}">
                <a16:creationId xmlns:a16="http://schemas.microsoft.com/office/drawing/2014/main" id="{21D2B189-EF43-0A93-8168-065E8C60B066}"/>
              </a:ext>
            </a:extLst>
          </p:cNvPr>
          <p:cNvPicPr>
            <a:picLocks noChangeAspect="1"/>
          </p:cNvPicPr>
          <p:nvPr/>
        </p:nvPicPr>
        <p:blipFill>
          <a:blip r:embed="rId4"/>
          <a:stretch>
            <a:fillRect/>
          </a:stretch>
        </p:blipFill>
        <p:spPr>
          <a:xfrm>
            <a:off x="4169954" y="3434327"/>
            <a:ext cx="4848225" cy="3273425"/>
          </a:xfrm>
          <a:prstGeom prst="rect">
            <a:avLst/>
          </a:prstGeom>
          <a:ln w="38100">
            <a:solidFill>
              <a:schemeClr val="tx1"/>
            </a:solidFill>
          </a:ln>
          <a:effectLst>
            <a:outerShdw blurRad="50800" dist="50800" dir="2700000" algn="ctr" rotWithShape="0">
              <a:srgbClr val="000000">
                <a:alpha val="43137"/>
              </a:srgbClr>
            </a:outerShdw>
          </a:effectLst>
        </p:spPr>
      </p:pic>
      <p:pic>
        <p:nvPicPr>
          <p:cNvPr id="8" name="Imagen 7" descr="Interfaz de usuario gráfica, Texto&#10;&#10;Descripción generada automáticamente">
            <a:extLst>
              <a:ext uri="{FF2B5EF4-FFF2-40B4-BE49-F238E27FC236}">
                <a16:creationId xmlns:a16="http://schemas.microsoft.com/office/drawing/2014/main" id="{B26FB54E-76A0-FDBE-0C92-CE50ED70A366}"/>
              </a:ext>
            </a:extLst>
          </p:cNvPr>
          <p:cNvPicPr>
            <a:picLocks noChangeAspect="1"/>
          </p:cNvPicPr>
          <p:nvPr/>
        </p:nvPicPr>
        <p:blipFill>
          <a:blip r:embed="rId5"/>
          <a:stretch>
            <a:fillRect/>
          </a:stretch>
        </p:blipFill>
        <p:spPr>
          <a:xfrm>
            <a:off x="444001" y="5454944"/>
            <a:ext cx="3895725" cy="1076325"/>
          </a:xfrm>
          <a:prstGeom prst="rect">
            <a:avLst/>
          </a:prstGeom>
          <a:ln w="38100">
            <a:solidFill>
              <a:schemeClr val="tx1"/>
            </a:solidFill>
          </a:ln>
          <a:effectLst>
            <a:outerShdw blurRad="50800" dist="50800" dir="2700000" algn="ctr" rotWithShape="0">
              <a:srgbClr val="000000">
                <a:alpha val="43137"/>
              </a:srgbClr>
            </a:outerShdw>
          </a:effectLst>
        </p:spPr>
      </p:pic>
    </p:spTree>
    <p:extLst>
      <p:ext uri="{BB962C8B-B14F-4D97-AF65-F5344CB8AC3E}">
        <p14:creationId xmlns:p14="http://schemas.microsoft.com/office/powerpoint/2010/main" val="2576306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184bad15dac_1_58"/>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s-ES" dirty="0"/>
              <a:t>2.1.1 CODIFICACIÓN ARCHIVO REPETIR.JAVA</a:t>
            </a:r>
            <a:endParaRPr dirty="0"/>
          </a:p>
        </p:txBody>
      </p:sp>
      <p:sp>
        <p:nvSpPr>
          <p:cNvPr id="336" name="Google Shape;336;g184bad15dac_1_58"/>
          <p:cNvSpPr txBox="1"/>
          <p:nvPr/>
        </p:nvSpPr>
        <p:spPr>
          <a:xfrm>
            <a:off x="913931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338" name="Google Shape;338;g184bad15dac_1_58"/>
          <p:cNvSpPr txBox="1"/>
          <p:nvPr/>
        </p:nvSpPr>
        <p:spPr>
          <a:xfrm>
            <a:off x="11725825"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35</a:t>
            </a:r>
          </a:p>
        </p:txBody>
      </p:sp>
      <p:sp>
        <p:nvSpPr>
          <p:cNvPr id="340" name="Google Shape;340;g184bad15dac_1_58"/>
          <p:cNvSpPr/>
          <p:nvPr/>
        </p:nvSpPr>
        <p:spPr>
          <a:xfrm>
            <a:off x="448574" y="1906174"/>
            <a:ext cx="8668793" cy="1639665"/>
          </a:xfrm>
          <a:prstGeom prst="rect">
            <a:avLst/>
          </a:prstGeom>
          <a:solidFill>
            <a:schemeClr val="accent1"/>
          </a:solidFill>
          <a:ln>
            <a:noFill/>
          </a:ln>
        </p:spPr>
        <p:txBody>
          <a:bodyPr spcFirstLastPara="1" wrap="square" lIns="91425" tIns="91425" rIns="91425" bIns="91425" anchor="ctr" anchorCtr="0">
            <a:noAutofit/>
          </a:bodyPr>
          <a:lstStyle/>
          <a:p>
            <a:pPr algn="just">
              <a:lnSpc>
                <a:spcPct val="115000"/>
              </a:lnSpc>
              <a:spcAft>
                <a:spcPts val="1000"/>
              </a:spcAft>
            </a:pPr>
            <a:r>
              <a:rPr lang="es-MX" sz="1800" dirty="0">
                <a:solidFill>
                  <a:schemeClr val="bg1"/>
                </a:solidFill>
                <a:effectLst/>
                <a:latin typeface="Gill Sans" panose="020B0604020202020204" charset="0"/>
                <a:ea typeface="Calibri" panose="020F0502020204030204" pitchFamily="34" charset="0"/>
                <a:cs typeface="Times New Roman" panose="02020603050405020304" pitchFamily="18" charset="0"/>
              </a:rPr>
              <a:t>Continuando con la codificación realizada en el informe anterior, se procederá a crear el archivo repetir dentro del último proyecto de los 4 previamente mencionados el que posee la terminología de </a:t>
            </a:r>
            <a:r>
              <a:rPr lang="es-MX" sz="1800" dirty="0" err="1">
                <a:solidFill>
                  <a:schemeClr val="bg1"/>
                </a:solidFill>
                <a:effectLst/>
                <a:latin typeface="Gill Sans" panose="020B0604020202020204" charset="0"/>
                <a:ea typeface="Calibri" panose="020F0502020204030204" pitchFamily="34" charset="0"/>
                <a:cs typeface="Times New Roman" panose="02020603050405020304" pitchFamily="18" charset="0"/>
              </a:rPr>
              <a:t>ejb</a:t>
            </a:r>
            <a:r>
              <a:rPr lang="es-MX" sz="1800" dirty="0">
                <a:solidFill>
                  <a:schemeClr val="bg1"/>
                </a:solidFill>
                <a:effectLst/>
                <a:latin typeface="Gill Sans" panose="020B0604020202020204" charset="0"/>
                <a:ea typeface="Calibri" panose="020F0502020204030204" pitchFamily="34" charset="0"/>
                <a:cs typeface="Times New Roman" panose="02020603050405020304" pitchFamily="18" charset="0"/>
              </a:rPr>
              <a:t>, por lo que se hará </a:t>
            </a:r>
            <a:r>
              <a:rPr lang="es-MX" sz="1800" dirty="0" err="1">
                <a:solidFill>
                  <a:schemeClr val="bg1"/>
                </a:solidFill>
                <a:effectLst/>
                <a:latin typeface="Gill Sans" panose="020B0604020202020204" charset="0"/>
                <a:ea typeface="Calibri" panose="020F0502020204030204" pitchFamily="34" charset="0"/>
                <a:cs typeface="Times New Roman" panose="02020603050405020304" pitchFamily="18" charset="0"/>
              </a:rPr>
              <a:t>click</a:t>
            </a:r>
            <a:r>
              <a:rPr lang="es-MX" sz="1800" dirty="0">
                <a:solidFill>
                  <a:schemeClr val="bg1"/>
                </a:solidFill>
                <a:effectLst/>
                <a:latin typeface="Gill Sans" panose="020B0604020202020204" charset="0"/>
                <a:ea typeface="Calibri" panose="020F0502020204030204" pitchFamily="34" charset="0"/>
                <a:cs typeface="Times New Roman" panose="02020603050405020304" pitchFamily="18" charset="0"/>
              </a:rPr>
              <a:t> derecho sobre el proyecto, se selecciona New y posteriormente se escoge la opción de </a:t>
            </a:r>
            <a:r>
              <a:rPr lang="es-MX" sz="1800" dirty="0" err="1">
                <a:solidFill>
                  <a:schemeClr val="bg1"/>
                </a:solidFill>
                <a:effectLst/>
                <a:latin typeface="Gill Sans" panose="020B0604020202020204" charset="0"/>
                <a:ea typeface="Calibri" panose="020F0502020204030204" pitchFamily="34" charset="0"/>
                <a:cs typeface="Times New Roman" panose="02020603050405020304" pitchFamily="18" charset="0"/>
              </a:rPr>
              <a:t>Session</a:t>
            </a:r>
            <a:r>
              <a:rPr lang="es-MX" sz="1800" dirty="0">
                <a:solidFill>
                  <a:schemeClr val="bg1"/>
                </a:solidFill>
                <a:effectLst/>
                <a:latin typeface="Gill Sans" panose="020B0604020202020204" charset="0"/>
                <a:ea typeface="Calibri" panose="020F0502020204030204" pitchFamily="34" charset="0"/>
                <a:cs typeface="Times New Roman" panose="02020603050405020304" pitchFamily="18" charset="0"/>
              </a:rPr>
              <a:t> </a:t>
            </a:r>
            <a:r>
              <a:rPr lang="es-MX" sz="1800" dirty="0" err="1">
                <a:solidFill>
                  <a:schemeClr val="bg1"/>
                </a:solidFill>
                <a:effectLst/>
                <a:latin typeface="Gill Sans" panose="020B0604020202020204" charset="0"/>
                <a:ea typeface="Calibri" panose="020F0502020204030204" pitchFamily="34" charset="0"/>
                <a:cs typeface="Times New Roman" panose="02020603050405020304" pitchFamily="18" charset="0"/>
              </a:rPr>
              <a:t>Bean</a:t>
            </a:r>
            <a:r>
              <a:rPr lang="es-MX" sz="1800" dirty="0">
                <a:solidFill>
                  <a:schemeClr val="bg1"/>
                </a:solidFill>
                <a:effectLst/>
                <a:latin typeface="Gill Sans" panose="020B0604020202020204" charset="0"/>
                <a:ea typeface="Calibri" panose="020F0502020204030204" pitchFamily="34" charset="0"/>
                <a:cs typeface="Times New Roman" panose="02020603050405020304" pitchFamily="18" charset="0"/>
              </a:rPr>
              <a:t> como se muestra en la siguiente imagen.</a:t>
            </a:r>
            <a:endParaRPr lang="en-US" sz="1800" dirty="0">
              <a:solidFill>
                <a:schemeClr val="bg1"/>
              </a:solidFill>
              <a:effectLst/>
              <a:latin typeface="Gill Sans" panose="020B0604020202020204" charset="0"/>
              <a:ea typeface="Calibri" panose="020F0502020204030204" pitchFamily="34" charset="0"/>
              <a:cs typeface="Times New Roman" panose="02020603050405020304" pitchFamily="18" charset="0"/>
            </a:endParaRPr>
          </a:p>
        </p:txBody>
      </p:sp>
      <p:sp>
        <p:nvSpPr>
          <p:cNvPr id="2" name="Google Shape;114;p2">
            <a:extLst>
              <a:ext uri="{FF2B5EF4-FFF2-40B4-BE49-F238E27FC236}">
                <a16:creationId xmlns:a16="http://schemas.microsoft.com/office/drawing/2014/main" id="{912B4948-AA0C-D876-C2CE-4A10F3A17DD0}"/>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chemeClr val="bg1"/>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chemeClr val="bg1"/>
                </a:solidFill>
              </a:rPr>
              <a:t>1.8 PALETA DE COMPONENTES</a:t>
            </a:r>
          </a:p>
          <a:p>
            <a:pPr marL="762635" lvl="1" indent="-333375">
              <a:lnSpc>
                <a:spcPct val="90000"/>
              </a:lnSpc>
              <a:spcBef>
                <a:spcPts val="840"/>
              </a:spcBef>
              <a:buClr>
                <a:srgbClr val="4590B8"/>
              </a:buClr>
              <a:buSzPts val="1104"/>
            </a:pPr>
            <a:r>
              <a:rPr lang="es-ES" sz="700" dirty="0">
                <a:solidFill>
                  <a:schemeClr val="bg1"/>
                </a:solidFill>
              </a:rPr>
              <a:t>1.9 ETIQUETAS HTML STANDARD</a:t>
            </a:r>
          </a:p>
          <a:p>
            <a:pPr marL="762635" lvl="1" indent="-333375">
              <a:lnSpc>
                <a:spcPct val="90000"/>
              </a:lnSpc>
              <a:spcBef>
                <a:spcPts val="840"/>
              </a:spcBef>
              <a:buClr>
                <a:srgbClr val="4590B8"/>
              </a:buClr>
              <a:buSzPts val="1104"/>
            </a:pPr>
            <a:r>
              <a:rPr lang="es-ES" sz="700" dirty="0">
                <a:solidFill>
                  <a:schemeClr val="bg1"/>
                </a:solidFill>
              </a:rPr>
              <a:t>1.10 PATRONES DE DISEÑO</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rgbClr val="FFFF00"/>
                </a:solidFill>
              </a:rPr>
              <a:t>2 PARTE PRACTICA </a:t>
            </a:r>
          </a:p>
          <a:p>
            <a:pPr marL="305435" indent="-270510">
              <a:lnSpc>
                <a:spcPct val="90000"/>
              </a:lnSpc>
              <a:spcBef>
                <a:spcPts val="840"/>
              </a:spcBef>
              <a:buClr>
                <a:srgbClr val="4590B8"/>
              </a:buClr>
              <a:buSzPts val="1104"/>
            </a:pPr>
            <a:r>
              <a:rPr lang="es-ES" sz="700" dirty="0">
                <a:solidFill>
                  <a:schemeClr val="bg1"/>
                </a:solidFill>
              </a:rPr>
              <a:t>2.1 CREACIÓN DEL PROYECTO</a:t>
            </a:r>
          </a:p>
          <a:p>
            <a:pPr marL="629920" lvl="1" indent="-270510">
              <a:lnSpc>
                <a:spcPct val="90000"/>
              </a:lnSpc>
              <a:spcBef>
                <a:spcPts val="840"/>
              </a:spcBef>
              <a:buClr>
                <a:srgbClr val="4590B8"/>
              </a:buClr>
              <a:buSzPts val="1104"/>
            </a:pPr>
            <a:r>
              <a:rPr lang="es-ES" sz="700" dirty="0">
                <a:solidFill>
                  <a:srgbClr val="FFFF00"/>
                </a:solidFill>
              </a:rPr>
              <a:t>2.1.1 CODIFICACIÓN ARCHIVO </a:t>
            </a:r>
            <a:r>
              <a:rPr lang="es-EC" sz="700" dirty="0">
                <a:solidFill>
                  <a:srgbClr val="FFFF00"/>
                </a:solidFill>
              </a:rPr>
              <a:t>REPETIR.JAVA</a:t>
            </a:r>
            <a:endParaRPr lang="en-US" sz="700" dirty="0">
              <a:solidFill>
                <a:srgbClr val="FFFF00"/>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LOGGINGINTERCEPTOR.JAVA</a:t>
            </a:r>
          </a:p>
          <a:p>
            <a:pPr marL="305435" indent="-270510">
              <a:lnSpc>
                <a:spcPct val="90000"/>
              </a:lnSpc>
              <a:spcBef>
                <a:spcPts val="840"/>
              </a:spcBef>
              <a:buClr>
                <a:srgbClr val="4590B8"/>
              </a:buClr>
              <a:buSzPts val="1104"/>
            </a:pPr>
            <a:r>
              <a:rPr lang="es-ES" sz="700" dirty="0">
                <a:solidFill>
                  <a:schemeClr val="lt1"/>
                </a:solidFill>
              </a:rPr>
              <a:t>2.2 CREACIÓN DEL ARCHIVO EJBTIMERSDEMO.JAVA</a:t>
            </a:r>
          </a:p>
          <a:p>
            <a:pPr marL="305435" indent="-270510">
              <a:lnSpc>
                <a:spcPct val="90000"/>
              </a:lnSpc>
              <a:spcBef>
                <a:spcPts val="840"/>
              </a:spcBef>
              <a:buClr>
                <a:srgbClr val="4590B8"/>
              </a:buClr>
              <a:buSzPts val="1104"/>
            </a:pPr>
            <a:r>
              <a:rPr lang="es-ES" sz="700" dirty="0">
                <a:solidFill>
                  <a:schemeClr val="lt1"/>
                </a:solidFill>
              </a:rPr>
              <a:t>2.3 CODIFICACIÓN DEL ARCHIVO MAIN.JAVA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pic>
        <p:nvPicPr>
          <p:cNvPr id="3" name="Imagen 2">
            <a:extLst>
              <a:ext uri="{FF2B5EF4-FFF2-40B4-BE49-F238E27FC236}">
                <a16:creationId xmlns:a16="http://schemas.microsoft.com/office/drawing/2014/main" id="{302F3CC3-21F7-1628-0AB1-B623CC9D671F}"/>
              </a:ext>
            </a:extLst>
          </p:cNvPr>
          <p:cNvPicPr>
            <a:picLocks noChangeAspect="1"/>
          </p:cNvPicPr>
          <p:nvPr/>
        </p:nvPicPr>
        <p:blipFill rotWithShape="1">
          <a:blip r:embed="rId3"/>
          <a:srcRect t="5128"/>
          <a:stretch/>
        </p:blipFill>
        <p:spPr bwMode="auto">
          <a:xfrm>
            <a:off x="561603" y="3638500"/>
            <a:ext cx="4324350" cy="2819400"/>
          </a:xfrm>
          <a:prstGeom prst="rect">
            <a:avLst/>
          </a:prstGeom>
          <a:ln w="38100" cap="sq" cmpd="sng" algn="ctr">
            <a:solidFill>
              <a:srgbClr val="000000"/>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5" name="Imagen 4" descr="Interfaz de usuario gráfica, Texto, Aplicación, Correo electrónico&#10;&#10;Descripción generada automáticamente">
            <a:extLst>
              <a:ext uri="{FF2B5EF4-FFF2-40B4-BE49-F238E27FC236}">
                <a16:creationId xmlns:a16="http://schemas.microsoft.com/office/drawing/2014/main" id="{16D05C76-B93F-61BD-B843-DEE019A52F18}"/>
              </a:ext>
            </a:extLst>
          </p:cNvPr>
          <p:cNvPicPr>
            <a:picLocks noChangeAspect="1"/>
          </p:cNvPicPr>
          <p:nvPr/>
        </p:nvPicPr>
        <p:blipFill>
          <a:blip r:embed="rId4"/>
          <a:stretch>
            <a:fillRect/>
          </a:stretch>
        </p:blipFill>
        <p:spPr>
          <a:xfrm>
            <a:off x="4782970" y="3778006"/>
            <a:ext cx="4106413" cy="2879928"/>
          </a:xfrm>
          <a:prstGeom prst="rect">
            <a:avLst/>
          </a:prstGeom>
          <a:ln w="38100">
            <a:solidFill>
              <a:schemeClr val="tx1"/>
            </a:solidFill>
          </a:ln>
          <a:effectLst>
            <a:outerShdw blurRad="50800" dist="50800" dir="2700000" algn="ctr" rotWithShape="0">
              <a:srgbClr val="000000">
                <a:alpha val="43137"/>
              </a:srgbClr>
            </a:outerShdw>
          </a:effectLst>
        </p:spPr>
      </p:pic>
    </p:spTree>
    <p:extLst>
      <p:ext uri="{BB962C8B-B14F-4D97-AF65-F5344CB8AC3E}">
        <p14:creationId xmlns:p14="http://schemas.microsoft.com/office/powerpoint/2010/main" val="2516181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184bad15dac_1_58"/>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s-ES" dirty="0"/>
              <a:t>2.1.1 CODIFICACIÓN ARCHIVO REPETIR.JAVA</a:t>
            </a:r>
            <a:endParaRPr dirty="0"/>
          </a:p>
        </p:txBody>
      </p:sp>
      <p:sp>
        <p:nvSpPr>
          <p:cNvPr id="336" name="Google Shape;336;g184bad15dac_1_58"/>
          <p:cNvSpPr txBox="1"/>
          <p:nvPr/>
        </p:nvSpPr>
        <p:spPr>
          <a:xfrm>
            <a:off x="913931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338" name="Google Shape;338;g184bad15dac_1_58"/>
          <p:cNvSpPr txBox="1"/>
          <p:nvPr/>
        </p:nvSpPr>
        <p:spPr>
          <a:xfrm>
            <a:off x="11725825"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36</a:t>
            </a:r>
          </a:p>
        </p:txBody>
      </p:sp>
      <p:sp>
        <p:nvSpPr>
          <p:cNvPr id="340" name="Google Shape;340;g184bad15dac_1_58"/>
          <p:cNvSpPr/>
          <p:nvPr/>
        </p:nvSpPr>
        <p:spPr>
          <a:xfrm>
            <a:off x="448574" y="1906174"/>
            <a:ext cx="8668793" cy="1013701"/>
          </a:xfrm>
          <a:prstGeom prst="rect">
            <a:avLst/>
          </a:prstGeom>
          <a:solidFill>
            <a:schemeClr val="accent1"/>
          </a:solidFill>
          <a:ln>
            <a:noFill/>
          </a:ln>
        </p:spPr>
        <p:txBody>
          <a:bodyPr spcFirstLastPara="1" wrap="square" lIns="91425" tIns="91425" rIns="91425" bIns="91425" anchor="ctr" anchorCtr="0">
            <a:noAutofit/>
          </a:bodyPr>
          <a:lstStyle/>
          <a:p>
            <a:pPr algn="just">
              <a:lnSpc>
                <a:spcPct val="115000"/>
              </a:lnSpc>
              <a:spcAft>
                <a:spcPts val="1000"/>
              </a:spcAft>
            </a:pPr>
            <a:r>
              <a:rPr lang="es-MX" sz="1800" dirty="0">
                <a:solidFill>
                  <a:schemeClr val="bg1"/>
                </a:solidFill>
                <a:effectLst/>
                <a:latin typeface="Gill Sans" panose="020B0604020202020204" charset="0"/>
                <a:ea typeface="Calibri" panose="020F0502020204030204" pitchFamily="34" charset="0"/>
                <a:cs typeface="Times New Roman" panose="02020603050405020304" pitchFamily="18" charset="0"/>
              </a:rPr>
              <a:t>Una vez que se generó el archivo lo siguiente es colocar el siguiente trozo de código e insertar un código de la siguiente manera:</a:t>
            </a:r>
            <a:endParaRPr lang="en-US" sz="1800" dirty="0">
              <a:solidFill>
                <a:schemeClr val="bg1"/>
              </a:solidFill>
              <a:effectLst/>
              <a:latin typeface="Gill Sans" panose="020B0604020202020204" charset="0"/>
              <a:ea typeface="Calibri" panose="020F0502020204030204" pitchFamily="34" charset="0"/>
              <a:cs typeface="Times New Roman" panose="02020603050405020304" pitchFamily="18" charset="0"/>
            </a:endParaRPr>
          </a:p>
        </p:txBody>
      </p:sp>
      <p:sp>
        <p:nvSpPr>
          <p:cNvPr id="2" name="Google Shape;114;p2">
            <a:extLst>
              <a:ext uri="{FF2B5EF4-FFF2-40B4-BE49-F238E27FC236}">
                <a16:creationId xmlns:a16="http://schemas.microsoft.com/office/drawing/2014/main" id="{912B4948-AA0C-D876-C2CE-4A10F3A17DD0}"/>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chemeClr val="bg1"/>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chemeClr val="bg1"/>
                </a:solidFill>
              </a:rPr>
              <a:t>1.8 PALETA DE COMPONENTES</a:t>
            </a:r>
          </a:p>
          <a:p>
            <a:pPr marL="762635" lvl="1" indent="-333375">
              <a:lnSpc>
                <a:spcPct val="90000"/>
              </a:lnSpc>
              <a:spcBef>
                <a:spcPts val="840"/>
              </a:spcBef>
              <a:buClr>
                <a:srgbClr val="4590B8"/>
              </a:buClr>
              <a:buSzPts val="1104"/>
            </a:pPr>
            <a:r>
              <a:rPr lang="es-ES" sz="700" dirty="0">
                <a:solidFill>
                  <a:schemeClr val="bg1"/>
                </a:solidFill>
              </a:rPr>
              <a:t>1.9 ETIQUETAS HTML STANDARD</a:t>
            </a:r>
          </a:p>
          <a:p>
            <a:pPr marL="762635" lvl="1" indent="-333375">
              <a:lnSpc>
                <a:spcPct val="90000"/>
              </a:lnSpc>
              <a:spcBef>
                <a:spcPts val="840"/>
              </a:spcBef>
              <a:buClr>
                <a:srgbClr val="4590B8"/>
              </a:buClr>
              <a:buSzPts val="1104"/>
            </a:pPr>
            <a:r>
              <a:rPr lang="es-ES" sz="700" dirty="0">
                <a:solidFill>
                  <a:schemeClr val="bg1"/>
                </a:solidFill>
              </a:rPr>
              <a:t>1.10 PATRONES DE DISEÑO</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rgbClr val="FFFF00"/>
                </a:solidFill>
              </a:rPr>
              <a:t>2 PARTE PRACTICA </a:t>
            </a:r>
          </a:p>
          <a:p>
            <a:pPr marL="305435" indent="-270510">
              <a:lnSpc>
                <a:spcPct val="90000"/>
              </a:lnSpc>
              <a:spcBef>
                <a:spcPts val="840"/>
              </a:spcBef>
              <a:buClr>
                <a:srgbClr val="4590B8"/>
              </a:buClr>
              <a:buSzPts val="1104"/>
            </a:pPr>
            <a:r>
              <a:rPr lang="es-ES" sz="700" dirty="0">
                <a:solidFill>
                  <a:schemeClr val="bg1"/>
                </a:solidFill>
              </a:rPr>
              <a:t>2.1 CREACIÓN DEL PROYECTO</a:t>
            </a:r>
          </a:p>
          <a:p>
            <a:pPr marL="629920" lvl="1" indent="-270510">
              <a:lnSpc>
                <a:spcPct val="90000"/>
              </a:lnSpc>
              <a:spcBef>
                <a:spcPts val="840"/>
              </a:spcBef>
              <a:buClr>
                <a:srgbClr val="4590B8"/>
              </a:buClr>
              <a:buSzPts val="1104"/>
            </a:pPr>
            <a:r>
              <a:rPr lang="es-ES" sz="700" dirty="0">
                <a:solidFill>
                  <a:srgbClr val="FFFF00"/>
                </a:solidFill>
              </a:rPr>
              <a:t>2.1.1 CODIFICACIÓN ARCHIVO </a:t>
            </a:r>
            <a:r>
              <a:rPr lang="es-EC" sz="700" dirty="0">
                <a:solidFill>
                  <a:srgbClr val="FFFF00"/>
                </a:solidFill>
              </a:rPr>
              <a:t>REPETIR.JAVA</a:t>
            </a:r>
            <a:endParaRPr lang="en-US" sz="700" dirty="0">
              <a:solidFill>
                <a:srgbClr val="FFFF00"/>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LOGGINGINTERCEPTOR.JAVA</a:t>
            </a:r>
          </a:p>
          <a:p>
            <a:pPr marL="305435" indent="-270510">
              <a:lnSpc>
                <a:spcPct val="90000"/>
              </a:lnSpc>
              <a:spcBef>
                <a:spcPts val="840"/>
              </a:spcBef>
              <a:buClr>
                <a:srgbClr val="4590B8"/>
              </a:buClr>
              <a:buSzPts val="1104"/>
            </a:pPr>
            <a:r>
              <a:rPr lang="es-ES" sz="700" dirty="0">
                <a:solidFill>
                  <a:schemeClr val="lt1"/>
                </a:solidFill>
              </a:rPr>
              <a:t>2.2 CREACIÓN DEL ARCHIVO EJBTIMERSDEMO.JAVA</a:t>
            </a:r>
          </a:p>
          <a:p>
            <a:pPr marL="305435" indent="-270510">
              <a:lnSpc>
                <a:spcPct val="90000"/>
              </a:lnSpc>
              <a:spcBef>
                <a:spcPts val="840"/>
              </a:spcBef>
              <a:buClr>
                <a:srgbClr val="4590B8"/>
              </a:buClr>
              <a:buSzPts val="1104"/>
            </a:pPr>
            <a:r>
              <a:rPr lang="es-ES" sz="700" dirty="0">
                <a:solidFill>
                  <a:schemeClr val="lt1"/>
                </a:solidFill>
              </a:rPr>
              <a:t>2.3 CODIFICACIÓN DEL ARCHIVO MAIN.JAVA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pic>
        <p:nvPicPr>
          <p:cNvPr id="3" name="Imagen 2">
            <a:extLst>
              <a:ext uri="{FF2B5EF4-FFF2-40B4-BE49-F238E27FC236}">
                <a16:creationId xmlns:a16="http://schemas.microsoft.com/office/drawing/2014/main" id="{1B5D0B16-4720-0D27-5FFC-B214F24D5135}"/>
              </a:ext>
            </a:extLst>
          </p:cNvPr>
          <p:cNvPicPr>
            <a:picLocks noChangeAspect="1"/>
          </p:cNvPicPr>
          <p:nvPr/>
        </p:nvPicPr>
        <p:blipFill>
          <a:blip r:embed="rId3"/>
          <a:stretch>
            <a:fillRect/>
          </a:stretch>
        </p:blipFill>
        <p:spPr>
          <a:xfrm>
            <a:off x="1256938" y="3438525"/>
            <a:ext cx="3581400" cy="2419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descr="Interfaz de usuario gráfica, Texto, Aplicación&#10;&#10;Descripción generada automáticamente">
            <a:extLst>
              <a:ext uri="{FF2B5EF4-FFF2-40B4-BE49-F238E27FC236}">
                <a16:creationId xmlns:a16="http://schemas.microsoft.com/office/drawing/2014/main" id="{79070181-2139-145F-0506-A016F51E4AF2}"/>
              </a:ext>
            </a:extLst>
          </p:cNvPr>
          <p:cNvPicPr>
            <a:picLocks noChangeAspect="1"/>
          </p:cNvPicPr>
          <p:nvPr/>
        </p:nvPicPr>
        <p:blipFill>
          <a:blip r:embed="rId4"/>
          <a:stretch>
            <a:fillRect/>
          </a:stretch>
        </p:blipFill>
        <p:spPr>
          <a:xfrm>
            <a:off x="6095942" y="3429000"/>
            <a:ext cx="1724025" cy="2428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56574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184bad15dac_1_58"/>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s-ES" sz="2000" dirty="0"/>
              <a:t>2.1.2 CODIFICACIÓN ARCHIVO LOGGINGINTERCEPTOR.JAVA</a:t>
            </a:r>
            <a:endParaRPr sz="2000" dirty="0"/>
          </a:p>
        </p:txBody>
      </p:sp>
      <p:sp>
        <p:nvSpPr>
          <p:cNvPr id="336" name="Google Shape;336;g184bad15dac_1_58"/>
          <p:cNvSpPr txBox="1"/>
          <p:nvPr/>
        </p:nvSpPr>
        <p:spPr>
          <a:xfrm>
            <a:off x="913931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338" name="Google Shape;338;g184bad15dac_1_58"/>
          <p:cNvSpPr txBox="1"/>
          <p:nvPr/>
        </p:nvSpPr>
        <p:spPr>
          <a:xfrm>
            <a:off x="11725825"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37</a:t>
            </a:r>
          </a:p>
        </p:txBody>
      </p:sp>
      <p:sp>
        <p:nvSpPr>
          <p:cNvPr id="340" name="Google Shape;340;g184bad15dac_1_58"/>
          <p:cNvSpPr/>
          <p:nvPr/>
        </p:nvSpPr>
        <p:spPr>
          <a:xfrm>
            <a:off x="474454" y="1906174"/>
            <a:ext cx="8642914" cy="1751426"/>
          </a:xfrm>
          <a:prstGeom prst="rect">
            <a:avLst/>
          </a:prstGeom>
          <a:solidFill>
            <a:schemeClr val="accent1"/>
          </a:solidFill>
          <a:ln>
            <a:noFill/>
          </a:ln>
        </p:spPr>
        <p:txBody>
          <a:bodyPr spcFirstLastPara="1" wrap="square" lIns="91425" tIns="91425" rIns="91425" bIns="91425" anchor="ctr" anchorCtr="0">
            <a:noAutofit/>
          </a:bodyPr>
          <a:lstStyle/>
          <a:p>
            <a:pPr algn="just">
              <a:lnSpc>
                <a:spcPct val="115000"/>
              </a:lnSpc>
              <a:spcAft>
                <a:spcPts val="1000"/>
              </a:spcAft>
            </a:pPr>
            <a:r>
              <a:rPr lang="es-MX" sz="1800" dirty="0">
                <a:solidFill>
                  <a:schemeClr val="bg1"/>
                </a:solidFill>
                <a:effectLst/>
                <a:latin typeface="Gill Sans" panose="020B0604020202020204" charset="0"/>
                <a:ea typeface="Calibri" panose="020F0502020204030204" pitchFamily="34" charset="0"/>
                <a:cs typeface="Times New Roman" panose="02020603050405020304" pitchFamily="18" charset="0"/>
              </a:rPr>
              <a:t>Para continuar se pondrá un nombre al archivo el cual será Repetir y se colocará a su vez el nombre del paquete en el cual se ubicará, cabe recalcar que las opciones a elegir serán las marcadas como se muestra en la siguiente imagen, y por último se deberá de seleccionar la librería que se creó al inicio del proyecto para continuar con el desarrollo de la práctica. </a:t>
            </a:r>
            <a:endParaRPr lang="en-US" sz="1800" dirty="0">
              <a:solidFill>
                <a:schemeClr val="bg1"/>
              </a:solidFill>
              <a:effectLst/>
              <a:latin typeface="Gill Sans" panose="020B0604020202020204" charset="0"/>
              <a:ea typeface="Calibri" panose="020F0502020204030204" pitchFamily="34" charset="0"/>
              <a:cs typeface="Times New Roman" panose="02020603050405020304" pitchFamily="18" charset="0"/>
            </a:endParaRPr>
          </a:p>
        </p:txBody>
      </p:sp>
      <p:sp>
        <p:nvSpPr>
          <p:cNvPr id="3" name="Google Shape;114;p2">
            <a:extLst>
              <a:ext uri="{FF2B5EF4-FFF2-40B4-BE49-F238E27FC236}">
                <a16:creationId xmlns:a16="http://schemas.microsoft.com/office/drawing/2014/main" id="{C45B2148-4108-72A1-C7B5-D2458B0E5CA6}"/>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chemeClr val="bg1"/>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chemeClr val="bg1"/>
                </a:solidFill>
              </a:rPr>
              <a:t>1.8 PALETA DE COMPONENTES</a:t>
            </a:r>
          </a:p>
          <a:p>
            <a:pPr marL="762635" lvl="1" indent="-333375">
              <a:lnSpc>
                <a:spcPct val="90000"/>
              </a:lnSpc>
              <a:spcBef>
                <a:spcPts val="840"/>
              </a:spcBef>
              <a:buClr>
                <a:srgbClr val="4590B8"/>
              </a:buClr>
              <a:buSzPts val="1104"/>
            </a:pPr>
            <a:r>
              <a:rPr lang="es-ES" sz="700" dirty="0">
                <a:solidFill>
                  <a:schemeClr val="bg1"/>
                </a:solidFill>
              </a:rPr>
              <a:t>1.9 ETIQUETAS HTML STANDARD</a:t>
            </a:r>
          </a:p>
          <a:p>
            <a:pPr marL="762635" lvl="1" indent="-333375">
              <a:lnSpc>
                <a:spcPct val="90000"/>
              </a:lnSpc>
              <a:spcBef>
                <a:spcPts val="840"/>
              </a:spcBef>
              <a:buClr>
                <a:srgbClr val="4590B8"/>
              </a:buClr>
              <a:buSzPts val="1104"/>
            </a:pPr>
            <a:r>
              <a:rPr lang="es-ES" sz="700" dirty="0">
                <a:solidFill>
                  <a:schemeClr val="bg1"/>
                </a:solidFill>
              </a:rPr>
              <a:t>1.10 PATRONES DE DISEÑO</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rgbClr val="FFFF00"/>
                </a:solidFill>
              </a:rPr>
              <a:t>2 PARTE PRACTICA </a:t>
            </a:r>
          </a:p>
          <a:p>
            <a:pPr marL="305435" indent="-270510">
              <a:lnSpc>
                <a:spcPct val="90000"/>
              </a:lnSpc>
              <a:spcBef>
                <a:spcPts val="840"/>
              </a:spcBef>
              <a:buClr>
                <a:srgbClr val="4590B8"/>
              </a:buClr>
              <a:buSzPts val="1104"/>
            </a:pPr>
            <a:r>
              <a:rPr lang="es-ES" sz="700" dirty="0">
                <a:solidFill>
                  <a:schemeClr val="bg1"/>
                </a:solidFill>
              </a:rPr>
              <a:t>2.1 CREACIÓN DEL PROYECTO</a:t>
            </a:r>
          </a:p>
          <a:p>
            <a:pPr marL="629920" lvl="1" indent="-270510">
              <a:lnSpc>
                <a:spcPct val="90000"/>
              </a:lnSpc>
              <a:spcBef>
                <a:spcPts val="840"/>
              </a:spcBef>
              <a:buClr>
                <a:srgbClr val="4590B8"/>
              </a:buClr>
              <a:buSzPts val="1104"/>
            </a:pPr>
            <a:r>
              <a:rPr lang="es-ES" sz="700" dirty="0">
                <a:solidFill>
                  <a:schemeClr val="bg1"/>
                </a:solidFill>
              </a:rPr>
              <a:t>2.1.1 CODIFICACIÓN ARCHIVO </a:t>
            </a:r>
            <a:r>
              <a:rPr lang="es-EC" sz="700" dirty="0">
                <a:solidFill>
                  <a:schemeClr val="bg1"/>
                </a:solidFill>
              </a:rPr>
              <a:t>REPETIR.JAVA</a:t>
            </a:r>
            <a:endParaRPr lang="en-US" sz="700" dirty="0">
              <a:solidFill>
                <a:schemeClr val="bg1"/>
              </a:solidFill>
            </a:endParaRPr>
          </a:p>
          <a:p>
            <a:pPr marL="629920" lvl="1" indent="-270510">
              <a:lnSpc>
                <a:spcPct val="90000"/>
              </a:lnSpc>
              <a:spcBef>
                <a:spcPts val="840"/>
              </a:spcBef>
              <a:buClr>
                <a:srgbClr val="4590B8"/>
              </a:buClr>
              <a:buSzPts val="1104"/>
            </a:pPr>
            <a:r>
              <a:rPr lang="es-ES" sz="700" dirty="0">
                <a:solidFill>
                  <a:srgbClr val="FFFF00"/>
                </a:solidFill>
              </a:rPr>
              <a:t>2..1.2 CODIFICACIÓN DEL ARCHIVO LOGGINGINTERCEPTOR.JAVA</a:t>
            </a:r>
          </a:p>
          <a:p>
            <a:pPr marL="305435" indent="-270510">
              <a:lnSpc>
                <a:spcPct val="90000"/>
              </a:lnSpc>
              <a:spcBef>
                <a:spcPts val="840"/>
              </a:spcBef>
              <a:buClr>
                <a:srgbClr val="4590B8"/>
              </a:buClr>
              <a:buSzPts val="1104"/>
            </a:pPr>
            <a:r>
              <a:rPr lang="es-ES" sz="700" dirty="0">
                <a:solidFill>
                  <a:schemeClr val="lt1"/>
                </a:solidFill>
              </a:rPr>
              <a:t>2.2 CREACIÓN DEL ARCHIVO EJBTIMERSDEMO.JAVA</a:t>
            </a:r>
          </a:p>
          <a:p>
            <a:pPr marL="305435" indent="-270510">
              <a:lnSpc>
                <a:spcPct val="90000"/>
              </a:lnSpc>
              <a:spcBef>
                <a:spcPts val="840"/>
              </a:spcBef>
              <a:buClr>
                <a:srgbClr val="4590B8"/>
              </a:buClr>
              <a:buSzPts val="1104"/>
            </a:pPr>
            <a:r>
              <a:rPr lang="es-ES" sz="700" dirty="0">
                <a:solidFill>
                  <a:schemeClr val="lt1"/>
                </a:solidFill>
              </a:rPr>
              <a:t>2.3 CODIFICACIÓN DEL ARCHIVO MAIN.JAVA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pic>
        <p:nvPicPr>
          <p:cNvPr id="2" name="Imagen 1">
            <a:extLst>
              <a:ext uri="{FF2B5EF4-FFF2-40B4-BE49-F238E27FC236}">
                <a16:creationId xmlns:a16="http://schemas.microsoft.com/office/drawing/2014/main" id="{E989DB92-D25E-FD09-20FC-C3C4614B6734}"/>
              </a:ext>
            </a:extLst>
          </p:cNvPr>
          <p:cNvPicPr>
            <a:picLocks noChangeAspect="1"/>
          </p:cNvPicPr>
          <p:nvPr/>
        </p:nvPicPr>
        <p:blipFill rotWithShape="1">
          <a:blip r:embed="rId3"/>
          <a:srcRect b="2947"/>
          <a:stretch/>
        </p:blipFill>
        <p:spPr bwMode="auto">
          <a:xfrm>
            <a:off x="474454" y="3812499"/>
            <a:ext cx="4958715" cy="2845435"/>
          </a:xfrm>
          <a:prstGeom prst="rect">
            <a:avLst/>
          </a:prstGeom>
          <a:ln w="38100">
            <a:solidFill>
              <a:schemeClr val="tx1"/>
            </a:solidFill>
          </a:ln>
          <a:effectLst>
            <a:outerShdw blurRad="50800" dist="50800" dir="2700000" algn="ctr" rotWithShape="0">
              <a:srgbClr val="000000">
                <a:alpha val="43137"/>
              </a:srgbClr>
            </a:outerShdw>
          </a:effectLst>
          <a:extLst>
            <a:ext uri="{53640926-AAD7-44D8-BBD7-CCE9431645EC}">
              <a14:shadowObscured xmlns:a14="http://schemas.microsoft.com/office/drawing/2010/main"/>
            </a:ext>
          </a:extLst>
        </p:spPr>
      </p:pic>
      <p:pic>
        <p:nvPicPr>
          <p:cNvPr id="4" name="Imagen 3">
            <a:extLst>
              <a:ext uri="{FF2B5EF4-FFF2-40B4-BE49-F238E27FC236}">
                <a16:creationId xmlns:a16="http://schemas.microsoft.com/office/drawing/2014/main" id="{59DA6C0B-62EF-B521-5C05-5923E93EC674}"/>
              </a:ext>
            </a:extLst>
          </p:cNvPr>
          <p:cNvPicPr>
            <a:picLocks noChangeAspect="1"/>
          </p:cNvPicPr>
          <p:nvPr/>
        </p:nvPicPr>
        <p:blipFill>
          <a:blip r:embed="rId4"/>
          <a:stretch>
            <a:fillRect/>
          </a:stretch>
        </p:blipFill>
        <p:spPr>
          <a:xfrm>
            <a:off x="4587418" y="3258451"/>
            <a:ext cx="4342830" cy="33994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55330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1EF57D-1266-79B1-D40D-F24E531FCBF4}"/>
              </a:ext>
            </a:extLst>
          </p:cNvPr>
          <p:cNvSpPr>
            <a:spLocks noGrp="1"/>
          </p:cNvSpPr>
          <p:nvPr>
            <p:ph type="title"/>
          </p:nvPr>
        </p:nvSpPr>
        <p:spPr/>
        <p:txBody>
          <a:bodyPr/>
          <a:lstStyle/>
          <a:p>
            <a:r>
              <a:rPr lang="es-ES" dirty="0"/>
              <a:t>2.3 CODIFICACIÓN ARCHIVO EJBTIMERSDEMO.JAVA</a:t>
            </a:r>
            <a:endParaRPr lang="es-MX" dirty="0"/>
          </a:p>
        </p:txBody>
      </p:sp>
      <p:sp>
        <p:nvSpPr>
          <p:cNvPr id="4" name="Google Shape;336;g184bad15dac_1_58">
            <a:extLst>
              <a:ext uri="{FF2B5EF4-FFF2-40B4-BE49-F238E27FC236}">
                <a16:creationId xmlns:a16="http://schemas.microsoft.com/office/drawing/2014/main" id="{8DD8233D-3049-FDF9-C1BA-ACA39B0F5AF6}"/>
              </a:ext>
            </a:extLst>
          </p:cNvPr>
          <p:cNvSpPr txBox="1"/>
          <p:nvPr/>
        </p:nvSpPr>
        <p:spPr>
          <a:xfrm>
            <a:off x="913931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6" name="Google Shape;340;g184bad15dac_1_58">
            <a:extLst>
              <a:ext uri="{FF2B5EF4-FFF2-40B4-BE49-F238E27FC236}">
                <a16:creationId xmlns:a16="http://schemas.microsoft.com/office/drawing/2014/main" id="{4A3DCAA1-9FD4-E144-DEB8-4631D5B20625}"/>
              </a:ext>
            </a:extLst>
          </p:cNvPr>
          <p:cNvSpPr/>
          <p:nvPr/>
        </p:nvSpPr>
        <p:spPr>
          <a:xfrm>
            <a:off x="5934974" y="1715956"/>
            <a:ext cx="3204343" cy="5142044"/>
          </a:xfrm>
          <a:prstGeom prst="rect">
            <a:avLst/>
          </a:prstGeom>
          <a:solidFill>
            <a:schemeClr val="accent1"/>
          </a:solidFill>
          <a:ln>
            <a:noFill/>
          </a:ln>
        </p:spPr>
        <p:txBody>
          <a:bodyPr spcFirstLastPara="1" wrap="square" lIns="91425" tIns="91425" rIns="91425" bIns="91425" anchor="ctr" anchorCtr="0">
            <a:noAutofit/>
          </a:bodyPr>
          <a:lstStyle/>
          <a:p>
            <a:pPr algn="just">
              <a:lnSpc>
                <a:spcPct val="115000"/>
              </a:lnSpc>
              <a:spcAft>
                <a:spcPts val="1000"/>
              </a:spcAft>
            </a:pPr>
            <a:r>
              <a:rPr lang="es-MX" sz="1800" dirty="0">
                <a:solidFill>
                  <a:schemeClr val="bg1"/>
                </a:solidFill>
                <a:effectLst/>
                <a:latin typeface="Gill Sans" panose="020B0604020202020204" charset="0"/>
                <a:ea typeface="Calibri" panose="020F0502020204030204" pitchFamily="34" charset="0"/>
                <a:cs typeface="Times New Roman" panose="02020603050405020304" pitchFamily="18" charset="0"/>
              </a:rPr>
              <a:t>Para continuar se pondrá un nombre al archivo el cual será Repetir y se colocará a su vez el nombre del paquete en el cual se ubicará, cabe recalcar que las opciones a elegir serán las marcadas como se muestra en la siguiente imagen, y por último se deberá de seleccionar la librería que se creó al inicio del proyecto para continuar con el desarrollo de la práctica.</a:t>
            </a:r>
            <a:endParaRPr lang="en-US" sz="1800" dirty="0">
              <a:solidFill>
                <a:schemeClr val="bg1"/>
              </a:solidFill>
              <a:effectLst/>
              <a:latin typeface="Gill Sans" panose="020B0604020202020204" charset="0"/>
              <a:ea typeface="Calibri" panose="020F0502020204030204" pitchFamily="34" charset="0"/>
              <a:cs typeface="Times New Roman" panose="02020603050405020304" pitchFamily="18" charset="0"/>
            </a:endParaRPr>
          </a:p>
          <a:p>
            <a:pPr marL="0" lvl="0" indent="0" algn="l" rtl="0">
              <a:spcBef>
                <a:spcPts val="1200"/>
              </a:spcBef>
              <a:spcAft>
                <a:spcPts val="0"/>
              </a:spcAft>
              <a:buNone/>
            </a:pPr>
            <a:endParaRPr sz="1800" dirty="0">
              <a:solidFill>
                <a:schemeClr val="lt1"/>
              </a:solidFill>
              <a:latin typeface="Gill Sans"/>
              <a:ea typeface="Gill Sans"/>
              <a:cs typeface="Gill Sans"/>
              <a:sym typeface="Gill Sans"/>
            </a:endParaRPr>
          </a:p>
        </p:txBody>
      </p:sp>
      <p:sp>
        <p:nvSpPr>
          <p:cNvPr id="3" name="Google Shape;338;g184bad15dac_1_58">
            <a:extLst>
              <a:ext uri="{FF2B5EF4-FFF2-40B4-BE49-F238E27FC236}">
                <a16:creationId xmlns:a16="http://schemas.microsoft.com/office/drawing/2014/main" id="{3CB60DA3-050C-DDD5-E690-4C1DBC329DA7}"/>
              </a:ext>
            </a:extLst>
          </p:cNvPr>
          <p:cNvSpPr txBox="1"/>
          <p:nvPr/>
        </p:nvSpPr>
        <p:spPr>
          <a:xfrm>
            <a:off x="11725825"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sym typeface="Gill Sans"/>
              </a:rPr>
              <a:t>38</a:t>
            </a:r>
            <a:endParaRPr lang="es-ES" sz="2000" dirty="0">
              <a:solidFill>
                <a:schemeClr val="lt1"/>
              </a:solidFill>
              <a:latin typeface="Gill Sans"/>
              <a:ea typeface="Gill Sans"/>
              <a:cs typeface="Gill Sans"/>
            </a:endParaRPr>
          </a:p>
        </p:txBody>
      </p:sp>
      <p:sp>
        <p:nvSpPr>
          <p:cNvPr id="5" name="Google Shape;114;p2">
            <a:extLst>
              <a:ext uri="{FF2B5EF4-FFF2-40B4-BE49-F238E27FC236}">
                <a16:creationId xmlns:a16="http://schemas.microsoft.com/office/drawing/2014/main" id="{5FD6C933-E459-F6FC-E60D-5BF383759B0C}"/>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chemeClr val="bg1"/>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chemeClr val="bg1"/>
                </a:solidFill>
              </a:rPr>
              <a:t>1.8 PALETA DE COMPONENTES</a:t>
            </a:r>
          </a:p>
          <a:p>
            <a:pPr marL="762635" lvl="1" indent="-333375">
              <a:lnSpc>
                <a:spcPct val="90000"/>
              </a:lnSpc>
              <a:spcBef>
                <a:spcPts val="840"/>
              </a:spcBef>
              <a:buClr>
                <a:srgbClr val="4590B8"/>
              </a:buClr>
              <a:buSzPts val="1104"/>
            </a:pPr>
            <a:r>
              <a:rPr lang="es-ES" sz="700" dirty="0">
                <a:solidFill>
                  <a:schemeClr val="bg1"/>
                </a:solidFill>
              </a:rPr>
              <a:t>1.9 ETIQUETAS HTML STANDARD</a:t>
            </a:r>
          </a:p>
          <a:p>
            <a:pPr marL="762635" lvl="1" indent="-333375">
              <a:lnSpc>
                <a:spcPct val="90000"/>
              </a:lnSpc>
              <a:spcBef>
                <a:spcPts val="840"/>
              </a:spcBef>
              <a:buClr>
                <a:srgbClr val="4590B8"/>
              </a:buClr>
              <a:buSzPts val="1104"/>
            </a:pPr>
            <a:r>
              <a:rPr lang="es-ES" sz="700" dirty="0">
                <a:solidFill>
                  <a:schemeClr val="bg1"/>
                </a:solidFill>
              </a:rPr>
              <a:t>1.10 PATRONES DE DISEÑO</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rgbClr val="FFFF00"/>
                </a:solidFill>
              </a:rPr>
              <a:t>2 PARTE PRACTICA </a:t>
            </a:r>
          </a:p>
          <a:p>
            <a:pPr marL="305435" indent="-270510">
              <a:lnSpc>
                <a:spcPct val="90000"/>
              </a:lnSpc>
              <a:spcBef>
                <a:spcPts val="840"/>
              </a:spcBef>
              <a:buClr>
                <a:srgbClr val="4590B8"/>
              </a:buClr>
              <a:buSzPts val="1104"/>
            </a:pPr>
            <a:r>
              <a:rPr lang="es-ES" sz="700" dirty="0">
                <a:solidFill>
                  <a:schemeClr val="bg1"/>
                </a:solidFill>
              </a:rPr>
              <a:t>2.1 CREACIÓN DEL PROYECTO</a:t>
            </a:r>
          </a:p>
          <a:p>
            <a:pPr marL="629920" lvl="1" indent="-270510">
              <a:lnSpc>
                <a:spcPct val="90000"/>
              </a:lnSpc>
              <a:spcBef>
                <a:spcPts val="840"/>
              </a:spcBef>
              <a:buClr>
                <a:srgbClr val="4590B8"/>
              </a:buClr>
              <a:buSzPts val="1104"/>
            </a:pPr>
            <a:r>
              <a:rPr lang="es-ES" sz="700" dirty="0">
                <a:solidFill>
                  <a:schemeClr val="bg1"/>
                </a:solidFill>
              </a:rPr>
              <a:t>2.1.1 CODIFICACIÓN ARCHIVO </a:t>
            </a:r>
            <a:r>
              <a:rPr lang="es-EC" sz="700" dirty="0">
                <a:solidFill>
                  <a:schemeClr val="bg1"/>
                </a:solidFill>
              </a:rPr>
              <a:t>REPETIR.JAVA</a:t>
            </a:r>
            <a:endParaRPr lang="en-US" sz="700" dirty="0">
              <a:solidFill>
                <a:schemeClr val="bg1"/>
              </a:solidFill>
            </a:endParaRPr>
          </a:p>
          <a:p>
            <a:pPr marL="629920" lvl="1" indent="-270510">
              <a:lnSpc>
                <a:spcPct val="90000"/>
              </a:lnSpc>
              <a:spcBef>
                <a:spcPts val="840"/>
              </a:spcBef>
              <a:buClr>
                <a:srgbClr val="4590B8"/>
              </a:buClr>
              <a:buSzPts val="1104"/>
            </a:pPr>
            <a:r>
              <a:rPr lang="es-ES" sz="700" dirty="0">
                <a:solidFill>
                  <a:schemeClr val="bg1"/>
                </a:solidFill>
              </a:rPr>
              <a:t>2..1.2 CODIFICACIÓN DEL ARCHIVO LOGGINGINTERCEPTOR.JAVA</a:t>
            </a:r>
          </a:p>
          <a:p>
            <a:pPr marL="305435" indent="-270510">
              <a:lnSpc>
                <a:spcPct val="90000"/>
              </a:lnSpc>
              <a:spcBef>
                <a:spcPts val="840"/>
              </a:spcBef>
              <a:buClr>
                <a:srgbClr val="4590B8"/>
              </a:buClr>
              <a:buSzPts val="1104"/>
            </a:pPr>
            <a:r>
              <a:rPr lang="es-ES" sz="700" dirty="0">
                <a:solidFill>
                  <a:srgbClr val="FFFF00"/>
                </a:solidFill>
              </a:rPr>
              <a:t>2.2 CREACIÓN DEL ARCHIVO EJBTIMERSDEMO.JAVA</a:t>
            </a:r>
          </a:p>
          <a:p>
            <a:pPr marL="305435" indent="-270510">
              <a:lnSpc>
                <a:spcPct val="90000"/>
              </a:lnSpc>
              <a:spcBef>
                <a:spcPts val="840"/>
              </a:spcBef>
              <a:buClr>
                <a:srgbClr val="4590B8"/>
              </a:buClr>
              <a:buSzPts val="1104"/>
            </a:pPr>
            <a:r>
              <a:rPr lang="es-ES" sz="700" dirty="0">
                <a:solidFill>
                  <a:schemeClr val="lt1"/>
                </a:solidFill>
              </a:rPr>
              <a:t>2.3 CODIFICACIÓN DEL ARCHIVO MAIN.JAVA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pic>
        <p:nvPicPr>
          <p:cNvPr id="8" name="Imagen 7" descr="Interfaz de usuario gráfica, Texto, Aplicación, Correo electrónico&#10;&#10;Descripción generada automáticamente">
            <a:extLst>
              <a:ext uri="{FF2B5EF4-FFF2-40B4-BE49-F238E27FC236}">
                <a16:creationId xmlns:a16="http://schemas.microsoft.com/office/drawing/2014/main" id="{9090CA07-F32E-EF7A-AE38-2983FE074869}"/>
              </a:ext>
            </a:extLst>
          </p:cNvPr>
          <p:cNvPicPr>
            <a:picLocks noChangeAspect="1"/>
          </p:cNvPicPr>
          <p:nvPr/>
        </p:nvPicPr>
        <p:blipFill>
          <a:blip r:embed="rId2"/>
          <a:stretch>
            <a:fillRect/>
          </a:stretch>
        </p:blipFill>
        <p:spPr>
          <a:xfrm>
            <a:off x="366593" y="1902393"/>
            <a:ext cx="3966210" cy="2781300"/>
          </a:xfrm>
          <a:prstGeom prst="rect">
            <a:avLst/>
          </a:prstGeom>
          <a:ln w="38100">
            <a:solidFill>
              <a:schemeClr val="tx1"/>
            </a:solidFill>
          </a:ln>
          <a:effectLst>
            <a:outerShdw blurRad="50800" dist="50800" dir="2700000" algn="ctr" rotWithShape="0">
              <a:srgbClr val="000000">
                <a:alpha val="43137"/>
              </a:srgbClr>
            </a:outerShdw>
          </a:effectLst>
        </p:spPr>
      </p:pic>
      <p:pic>
        <p:nvPicPr>
          <p:cNvPr id="9" name="Imagen 8">
            <a:extLst>
              <a:ext uri="{FF2B5EF4-FFF2-40B4-BE49-F238E27FC236}">
                <a16:creationId xmlns:a16="http://schemas.microsoft.com/office/drawing/2014/main" id="{77029F38-C906-982B-672E-B6DF3EA83A1A}"/>
              </a:ext>
            </a:extLst>
          </p:cNvPr>
          <p:cNvPicPr>
            <a:picLocks noChangeAspect="1"/>
          </p:cNvPicPr>
          <p:nvPr/>
        </p:nvPicPr>
        <p:blipFill>
          <a:blip r:embed="rId3"/>
          <a:stretch>
            <a:fillRect/>
          </a:stretch>
        </p:blipFill>
        <p:spPr>
          <a:xfrm>
            <a:off x="1145499" y="4039829"/>
            <a:ext cx="4635968" cy="26610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67260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E42ED-74F5-8AA6-1F68-AB358A5B437C}"/>
              </a:ext>
            </a:extLst>
          </p:cNvPr>
          <p:cNvSpPr>
            <a:spLocks noGrp="1"/>
          </p:cNvSpPr>
          <p:nvPr>
            <p:ph type="title"/>
          </p:nvPr>
        </p:nvSpPr>
        <p:spPr/>
        <p:txBody>
          <a:bodyPr/>
          <a:lstStyle/>
          <a:p>
            <a:r>
              <a:rPr lang="es-ES" dirty="0"/>
              <a:t>2.3 CODIFICACIÓN MAIN.JAVA</a:t>
            </a:r>
            <a:endParaRPr lang="es-MX" dirty="0"/>
          </a:p>
        </p:txBody>
      </p:sp>
      <p:sp>
        <p:nvSpPr>
          <p:cNvPr id="4" name="Google Shape;348;g14f849ea15f_1_1">
            <a:extLst>
              <a:ext uri="{FF2B5EF4-FFF2-40B4-BE49-F238E27FC236}">
                <a16:creationId xmlns:a16="http://schemas.microsoft.com/office/drawing/2014/main" id="{14CAD0FD-681D-D4E7-09B3-776836742216}"/>
              </a:ext>
            </a:extLst>
          </p:cNvPr>
          <p:cNvSpPr txBox="1"/>
          <p:nvPr/>
        </p:nvSpPr>
        <p:spPr>
          <a:xfrm>
            <a:off x="913931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0" name="Google Shape;351;g14f849ea15f_1_1">
            <a:extLst>
              <a:ext uri="{FF2B5EF4-FFF2-40B4-BE49-F238E27FC236}">
                <a16:creationId xmlns:a16="http://schemas.microsoft.com/office/drawing/2014/main" id="{BE6E5F89-07FB-97C0-AF43-EA9D0EF77A43}"/>
              </a:ext>
            </a:extLst>
          </p:cNvPr>
          <p:cNvSpPr/>
          <p:nvPr/>
        </p:nvSpPr>
        <p:spPr>
          <a:xfrm>
            <a:off x="506857" y="1862178"/>
            <a:ext cx="3350768" cy="4024272"/>
          </a:xfrm>
          <a:prstGeom prst="rect">
            <a:avLst/>
          </a:prstGeom>
          <a:solidFill>
            <a:schemeClr val="accent1"/>
          </a:solidFill>
          <a:ln>
            <a:noFill/>
          </a:ln>
        </p:spPr>
        <p:txBody>
          <a:bodyPr spcFirstLastPara="1" wrap="square" lIns="91425" tIns="91425" rIns="91425" bIns="91425" anchor="ctr" anchorCtr="0">
            <a:noAutofit/>
          </a:bodyPr>
          <a:lstStyle/>
          <a:p>
            <a:pPr>
              <a:lnSpc>
                <a:spcPct val="115000"/>
              </a:lnSpc>
              <a:spcAft>
                <a:spcPts val="1000"/>
              </a:spcAft>
            </a:pPr>
            <a:r>
              <a:rPr lang="es-MX" sz="1800" dirty="0">
                <a:solidFill>
                  <a:schemeClr val="bg1"/>
                </a:solidFill>
                <a:effectLst/>
                <a:latin typeface="Gill Sans" panose="020B0604020202020204" charset="0"/>
                <a:ea typeface="Calibri" panose="020F0502020204030204" pitchFamily="34" charset="0"/>
                <a:cs typeface="Times New Roman" panose="02020603050405020304" pitchFamily="18" charset="0"/>
              </a:rPr>
              <a:t>El presente archivo se generará automáticamente cuando se creó el archivo de Enterprise </a:t>
            </a:r>
            <a:r>
              <a:rPr lang="es-MX" sz="1800" dirty="0" err="1">
                <a:solidFill>
                  <a:schemeClr val="bg1"/>
                </a:solidFill>
                <a:effectLst/>
                <a:latin typeface="Gill Sans" panose="020B0604020202020204" charset="0"/>
                <a:ea typeface="Calibri" panose="020F0502020204030204" pitchFamily="34" charset="0"/>
                <a:cs typeface="Times New Roman" panose="02020603050405020304" pitchFamily="18" charset="0"/>
              </a:rPr>
              <a:t>Application</a:t>
            </a:r>
            <a:r>
              <a:rPr lang="es-MX" sz="1800" dirty="0">
                <a:solidFill>
                  <a:schemeClr val="bg1"/>
                </a:solidFill>
                <a:effectLst/>
                <a:latin typeface="Gill Sans" panose="020B0604020202020204" charset="0"/>
                <a:ea typeface="Calibri" panose="020F0502020204030204" pitchFamily="34" charset="0"/>
                <a:cs typeface="Times New Roman" panose="02020603050405020304" pitchFamily="18" charset="0"/>
              </a:rPr>
              <a:t> Client por lo que único que se deberá de hacer es cambiar el nombre del paquete ya que se pone uno predeterminado con el nombre del proyecto.</a:t>
            </a:r>
            <a:endParaRPr lang="en-US" sz="1800" dirty="0">
              <a:solidFill>
                <a:schemeClr val="bg1"/>
              </a:solidFill>
              <a:effectLst/>
              <a:latin typeface="Gill Sans" panose="020B0604020202020204" charset="0"/>
              <a:ea typeface="Calibri" panose="020F0502020204030204" pitchFamily="34" charset="0"/>
              <a:cs typeface="Times New Roman" panose="02020603050405020304" pitchFamily="18" charset="0"/>
            </a:endParaRPr>
          </a:p>
          <a:p>
            <a:pPr marL="0" lvl="0" indent="0" algn="l" rtl="0">
              <a:spcBef>
                <a:spcPts val="1200"/>
              </a:spcBef>
              <a:spcAft>
                <a:spcPts val="0"/>
              </a:spcAft>
              <a:buNone/>
            </a:pPr>
            <a:endParaRPr sz="1800" dirty="0">
              <a:solidFill>
                <a:schemeClr val="lt1"/>
              </a:solidFill>
              <a:latin typeface="Gill Sans"/>
              <a:ea typeface="Gill Sans"/>
              <a:cs typeface="Gill Sans"/>
              <a:sym typeface="Gill Sans"/>
            </a:endParaRPr>
          </a:p>
        </p:txBody>
      </p:sp>
      <p:sp>
        <p:nvSpPr>
          <p:cNvPr id="11" name="Google Shape;363;g184bad15dac_1_68">
            <a:extLst>
              <a:ext uri="{FF2B5EF4-FFF2-40B4-BE49-F238E27FC236}">
                <a16:creationId xmlns:a16="http://schemas.microsoft.com/office/drawing/2014/main" id="{E9D58BB8-D085-5283-B007-A72269E793E8}"/>
              </a:ext>
            </a:extLst>
          </p:cNvPr>
          <p:cNvSpPr txBox="1"/>
          <p:nvPr/>
        </p:nvSpPr>
        <p:spPr>
          <a:xfrm>
            <a:off x="11725825"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sym typeface="Gill Sans"/>
              </a:rPr>
              <a:t>39</a:t>
            </a:r>
            <a:endParaRPr sz="2000" dirty="0">
              <a:solidFill>
                <a:schemeClr val="lt1"/>
              </a:solidFill>
              <a:latin typeface="Gill Sans"/>
              <a:ea typeface="Gill Sans"/>
              <a:cs typeface="Gill Sans"/>
              <a:sym typeface="Gill Sans"/>
            </a:endParaRPr>
          </a:p>
        </p:txBody>
      </p:sp>
      <p:sp>
        <p:nvSpPr>
          <p:cNvPr id="3" name="Google Shape;114;p2">
            <a:extLst>
              <a:ext uri="{FF2B5EF4-FFF2-40B4-BE49-F238E27FC236}">
                <a16:creationId xmlns:a16="http://schemas.microsoft.com/office/drawing/2014/main" id="{21F7D608-686E-65CA-4DF0-F0FE02226B9D}"/>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chemeClr val="bg1"/>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chemeClr val="bg1"/>
                </a:solidFill>
              </a:rPr>
              <a:t>1.8 PALETA DE COMPONENTES</a:t>
            </a:r>
          </a:p>
          <a:p>
            <a:pPr marL="762635" lvl="1" indent="-333375">
              <a:lnSpc>
                <a:spcPct val="90000"/>
              </a:lnSpc>
              <a:spcBef>
                <a:spcPts val="840"/>
              </a:spcBef>
              <a:buClr>
                <a:srgbClr val="4590B8"/>
              </a:buClr>
              <a:buSzPts val="1104"/>
            </a:pPr>
            <a:r>
              <a:rPr lang="es-ES" sz="700" dirty="0">
                <a:solidFill>
                  <a:schemeClr val="bg1"/>
                </a:solidFill>
              </a:rPr>
              <a:t>1.9 ETIQUETAS HTML STANDARD</a:t>
            </a:r>
          </a:p>
          <a:p>
            <a:pPr marL="762635" lvl="1" indent="-333375">
              <a:lnSpc>
                <a:spcPct val="90000"/>
              </a:lnSpc>
              <a:spcBef>
                <a:spcPts val="840"/>
              </a:spcBef>
              <a:buClr>
                <a:srgbClr val="4590B8"/>
              </a:buClr>
              <a:buSzPts val="1104"/>
            </a:pPr>
            <a:r>
              <a:rPr lang="es-ES" sz="700" dirty="0">
                <a:solidFill>
                  <a:schemeClr val="bg1"/>
                </a:solidFill>
              </a:rPr>
              <a:t>1.10 PATRONES DE DISEÑO</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rgbClr val="FFFF00"/>
                </a:solidFill>
              </a:rPr>
              <a:t>2 PARTE PRACTICA </a:t>
            </a:r>
          </a:p>
          <a:p>
            <a:pPr marL="305435" indent="-270510">
              <a:lnSpc>
                <a:spcPct val="90000"/>
              </a:lnSpc>
              <a:spcBef>
                <a:spcPts val="840"/>
              </a:spcBef>
              <a:buClr>
                <a:srgbClr val="4590B8"/>
              </a:buClr>
              <a:buSzPts val="1104"/>
            </a:pPr>
            <a:r>
              <a:rPr lang="es-ES" sz="700" dirty="0">
                <a:solidFill>
                  <a:schemeClr val="bg1"/>
                </a:solidFill>
              </a:rPr>
              <a:t>2.1 CREACIÓN DEL PROYECTO</a:t>
            </a:r>
          </a:p>
          <a:p>
            <a:pPr marL="629920" lvl="1" indent="-270510">
              <a:lnSpc>
                <a:spcPct val="90000"/>
              </a:lnSpc>
              <a:spcBef>
                <a:spcPts val="840"/>
              </a:spcBef>
              <a:buClr>
                <a:srgbClr val="4590B8"/>
              </a:buClr>
              <a:buSzPts val="1104"/>
            </a:pPr>
            <a:r>
              <a:rPr lang="es-ES" sz="700" dirty="0">
                <a:solidFill>
                  <a:schemeClr val="bg1"/>
                </a:solidFill>
              </a:rPr>
              <a:t>2.1.1 CODIFICACIÓN ARCHIVO </a:t>
            </a:r>
            <a:r>
              <a:rPr lang="es-EC" sz="700" dirty="0">
                <a:solidFill>
                  <a:schemeClr val="bg1"/>
                </a:solidFill>
              </a:rPr>
              <a:t>REPETIR.JAVA</a:t>
            </a:r>
            <a:endParaRPr lang="en-US" sz="700" dirty="0">
              <a:solidFill>
                <a:schemeClr val="bg1"/>
              </a:solidFill>
            </a:endParaRPr>
          </a:p>
          <a:p>
            <a:pPr marL="629920" lvl="1" indent="-270510">
              <a:lnSpc>
                <a:spcPct val="90000"/>
              </a:lnSpc>
              <a:spcBef>
                <a:spcPts val="840"/>
              </a:spcBef>
              <a:buClr>
                <a:srgbClr val="4590B8"/>
              </a:buClr>
              <a:buSzPts val="1104"/>
            </a:pPr>
            <a:r>
              <a:rPr lang="es-ES" sz="700" dirty="0">
                <a:solidFill>
                  <a:schemeClr val="bg1"/>
                </a:solidFill>
              </a:rPr>
              <a:t>2..1.2 CODIFICACIÓN DEL ARCHIVO LOGGINGINTERCEPTOR.JAVA</a:t>
            </a:r>
          </a:p>
          <a:p>
            <a:pPr marL="305435" indent="-270510">
              <a:lnSpc>
                <a:spcPct val="90000"/>
              </a:lnSpc>
              <a:spcBef>
                <a:spcPts val="840"/>
              </a:spcBef>
              <a:buClr>
                <a:srgbClr val="4590B8"/>
              </a:buClr>
              <a:buSzPts val="1104"/>
            </a:pPr>
            <a:r>
              <a:rPr lang="es-ES" sz="700" dirty="0">
                <a:solidFill>
                  <a:schemeClr val="bg1"/>
                </a:solidFill>
              </a:rPr>
              <a:t>2.2 CREACIÓN DEL ARCHIVO EJBTIMERSDEMO.JAVA</a:t>
            </a:r>
          </a:p>
          <a:p>
            <a:pPr marL="305435" indent="-270510">
              <a:lnSpc>
                <a:spcPct val="90000"/>
              </a:lnSpc>
              <a:spcBef>
                <a:spcPts val="840"/>
              </a:spcBef>
              <a:buClr>
                <a:srgbClr val="4590B8"/>
              </a:buClr>
              <a:buSzPts val="1104"/>
            </a:pPr>
            <a:r>
              <a:rPr lang="es-ES" sz="700" dirty="0">
                <a:solidFill>
                  <a:srgbClr val="FFFF00"/>
                </a:solidFill>
              </a:rPr>
              <a:t>2.3 CODIFICACIÓN DEL ARCHIVO MAIN.JAVA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pic>
        <p:nvPicPr>
          <p:cNvPr id="5" name="Imagen 4" descr="Interfaz de usuario gráfica, Texto, Aplicación, Correo electrónico&#10;&#10;Descripción generada automáticamente">
            <a:extLst>
              <a:ext uri="{FF2B5EF4-FFF2-40B4-BE49-F238E27FC236}">
                <a16:creationId xmlns:a16="http://schemas.microsoft.com/office/drawing/2014/main" id="{3B7E4C1A-F240-AAA8-04A0-1C53976B115E}"/>
              </a:ext>
            </a:extLst>
          </p:cNvPr>
          <p:cNvPicPr>
            <a:picLocks noChangeAspect="1"/>
          </p:cNvPicPr>
          <p:nvPr/>
        </p:nvPicPr>
        <p:blipFill>
          <a:blip r:embed="rId2"/>
          <a:stretch>
            <a:fillRect/>
          </a:stretch>
        </p:blipFill>
        <p:spPr>
          <a:xfrm>
            <a:off x="4029745" y="1959274"/>
            <a:ext cx="4915535" cy="2628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7">
            <a:extLst>
              <a:ext uri="{FF2B5EF4-FFF2-40B4-BE49-F238E27FC236}">
                <a16:creationId xmlns:a16="http://schemas.microsoft.com/office/drawing/2014/main" id="{83FF1BAE-E1EF-262E-9F63-A98FFC4F9F02}"/>
              </a:ext>
            </a:extLst>
          </p:cNvPr>
          <p:cNvPicPr>
            <a:picLocks noChangeAspect="1"/>
          </p:cNvPicPr>
          <p:nvPr/>
        </p:nvPicPr>
        <p:blipFill>
          <a:blip r:embed="rId3"/>
          <a:stretch>
            <a:fillRect/>
          </a:stretch>
        </p:blipFill>
        <p:spPr>
          <a:xfrm>
            <a:off x="3879542" y="3598360"/>
            <a:ext cx="4942840" cy="3087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5011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title"/>
          </p:nvPr>
        </p:nvSpPr>
        <p:spPr>
          <a:xfrm>
            <a:off x="581192" y="702156"/>
            <a:ext cx="11029616" cy="939642"/>
          </a:xfrm>
          <a:prstGeom prst="rect">
            <a:avLst/>
          </a:prstGeom>
          <a:noFill/>
          <a:ln>
            <a:noFill/>
          </a:ln>
        </p:spPr>
        <p:txBody>
          <a:bodyPr spcFirstLastPara="1" wrap="square" lIns="91425" tIns="45700" rIns="91425" bIns="45700" anchor="b" anchorCtr="0">
            <a:normAutofit/>
          </a:bodyPr>
          <a:lstStyle/>
          <a:p>
            <a:pPr>
              <a:buSzPts val="2800"/>
            </a:pPr>
            <a:r>
              <a:rPr lang="es-ES" dirty="0"/>
              <a:t>1.2 OBJETIVOS</a:t>
            </a:r>
            <a:endParaRPr lang="es-MX" dirty="0"/>
          </a:p>
        </p:txBody>
      </p:sp>
      <p:grpSp>
        <p:nvGrpSpPr>
          <p:cNvPr id="120" name="Google Shape;120;p3"/>
          <p:cNvGrpSpPr/>
          <p:nvPr/>
        </p:nvGrpSpPr>
        <p:grpSpPr>
          <a:xfrm>
            <a:off x="581192" y="1860884"/>
            <a:ext cx="8463575" cy="2604232"/>
            <a:chOff x="0" y="597724"/>
            <a:chExt cx="8269845" cy="2482853"/>
          </a:xfrm>
        </p:grpSpPr>
        <p:sp>
          <p:nvSpPr>
            <p:cNvPr id="121" name="Google Shape;121;p3"/>
            <p:cNvSpPr/>
            <p:nvPr/>
          </p:nvSpPr>
          <p:spPr>
            <a:xfrm>
              <a:off x="0" y="597724"/>
              <a:ext cx="8269845" cy="1103490"/>
            </a:xfrm>
            <a:prstGeom prst="roundRect">
              <a:avLst>
                <a:gd name="adj" fmla="val 10000"/>
              </a:avLst>
            </a:prstGeom>
            <a:solidFill>
              <a:srgbClr val="CBC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274531" y="597724"/>
              <a:ext cx="6995313" cy="110349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txBox="1"/>
            <p:nvPr/>
          </p:nvSpPr>
          <p:spPr>
            <a:xfrm>
              <a:off x="997633" y="597724"/>
              <a:ext cx="7272211" cy="1129585"/>
            </a:xfrm>
            <a:prstGeom prst="rect">
              <a:avLst/>
            </a:prstGeom>
            <a:noFill/>
            <a:ln>
              <a:noFill/>
            </a:ln>
          </p:spPr>
          <p:txBody>
            <a:bodyPr spcFirstLastPara="1" wrap="square" lIns="116775" tIns="116775" rIns="116775" bIns="116775" anchor="ctr" anchorCtr="0">
              <a:noAutofit/>
            </a:bodyPr>
            <a:lstStyle/>
            <a:p>
              <a:pPr algn="just">
                <a:lnSpc>
                  <a:spcPct val="115000"/>
                </a:lnSpc>
                <a:spcAft>
                  <a:spcPts val="1000"/>
                </a:spcAft>
              </a:pPr>
              <a:r>
                <a:rPr lang="es-ES" sz="1600" dirty="0">
                  <a:effectLst/>
                  <a:latin typeface="Gill Sans" panose="020B0604020202020204" charset="0"/>
                  <a:ea typeface="Calibri" panose="020F0502020204030204" pitchFamily="34" charset="0"/>
                  <a:cs typeface="Times New Roman" panose="02020603050405020304" pitchFamily="18" charset="0"/>
                </a:rPr>
                <a:t>Comprender la importancia y la utilización de interceptores, </a:t>
              </a:r>
              <a:r>
                <a:rPr lang="es-ES" sz="1600" dirty="0" err="1">
                  <a:effectLst/>
                  <a:latin typeface="Gill Sans" panose="020B0604020202020204" charset="0"/>
                  <a:ea typeface="Calibri" panose="020F0502020204030204" pitchFamily="34" charset="0"/>
                  <a:cs typeface="Times New Roman" panose="02020603050405020304" pitchFamily="18" charset="0"/>
                </a:rPr>
                <a:t>timers</a:t>
              </a:r>
              <a:r>
                <a:rPr lang="es-ES" sz="1600" dirty="0">
                  <a:effectLst/>
                  <a:latin typeface="Gill Sans" panose="020B0604020202020204" charset="0"/>
                  <a:ea typeface="Calibri" panose="020F0502020204030204" pitchFamily="34" charset="0"/>
                  <a:cs typeface="Times New Roman" panose="02020603050405020304" pitchFamily="18" charset="0"/>
                </a:rPr>
                <a:t> y generación de sesión </a:t>
              </a:r>
              <a:r>
                <a:rPr lang="es-ES" sz="1600" dirty="0" err="1">
                  <a:effectLst/>
                  <a:latin typeface="Gill Sans" panose="020B0604020202020204" charset="0"/>
                  <a:ea typeface="Calibri" panose="020F0502020204030204" pitchFamily="34" charset="0"/>
                  <a:cs typeface="Times New Roman" panose="02020603050405020304" pitchFamily="18" charset="0"/>
                </a:rPr>
                <a:t>beans</a:t>
              </a:r>
              <a:r>
                <a:rPr lang="es-ES" sz="1600" dirty="0">
                  <a:effectLst/>
                  <a:latin typeface="Gill Sans" panose="020B0604020202020204" charset="0"/>
                  <a:ea typeface="Calibri" panose="020F0502020204030204" pitchFamily="34" charset="0"/>
                  <a:cs typeface="Times New Roman" panose="02020603050405020304" pitchFamily="18" charset="0"/>
                </a:rPr>
                <a:t> en el lenguaje de JEE, desempeñando habilidades tanto en la documentación como en el desarrollo de un aplicativo que aborde los temas en cuestión.</a:t>
              </a:r>
              <a:endParaRPr lang="en-US" sz="1600" dirty="0">
                <a:effectLst/>
                <a:latin typeface="Gill Sans" panose="020B0604020202020204" charset="0"/>
                <a:ea typeface="Calibri" panose="020F0502020204030204" pitchFamily="34" charset="0"/>
                <a:cs typeface="Times New Roman" panose="02020603050405020304" pitchFamily="18" charset="0"/>
              </a:endParaRPr>
            </a:p>
          </p:txBody>
        </p:sp>
        <p:sp>
          <p:nvSpPr>
            <p:cNvPr id="126" name="Google Shape;126;p3"/>
            <p:cNvSpPr/>
            <p:nvPr/>
          </p:nvSpPr>
          <p:spPr>
            <a:xfrm>
              <a:off x="1274531" y="1977087"/>
              <a:ext cx="6995313" cy="110349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3"/>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840"/>
              </a:spcBef>
              <a:spcAft>
                <a:spcPts val="0"/>
              </a:spcAft>
              <a:buNone/>
            </a:pPr>
            <a:endParaRPr/>
          </a:p>
        </p:txBody>
      </p:sp>
      <p:sp>
        <p:nvSpPr>
          <p:cNvPr id="129" name="Google Shape;129;p3"/>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lang="es-ES" sz="2000">
              <a:solidFill>
                <a:schemeClr val="lt1"/>
              </a:solidFill>
              <a:latin typeface="Gill Sans"/>
              <a:ea typeface="Gill Sans"/>
              <a:cs typeface="Gill Sans"/>
            </a:endParaRPr>
          </a:p>
        </p:txBody>
      </p:sp>
      <p:pic>
        <p:nvPicPr>
          <p:cNvPr id="131" name="Google Shape;131;p3"/>
          <p:cNvPicPr preferRelativeResize="0"/>
          <p:nvPr/>
        </p:nvPicPr>
        <p:blipFill>
          <a:blip r:embed="rId3">
            <a:alphaModFix/>
          </a:blip>
          <a:stretch>
            <a:fillRect/>
          </a:stretch>
        </p:blipFill>
        <p:spPr>
          <a:xfrm>
            <a:off x="830909" y="2180488"/>
            <a:ext cx="498200" cy="498200"/>
          </a:xfrm>
          <a:prstGeom prst="rect">
            <a:avLst/>
          </a:prstGeom>
          <a:noFill/>
          <a:ln>
            <a:noFill/>
          </a:ln>
        </p:spPr>
      </p:pic>
      <p:sp>
        <p:nvSpPr>
          <p:cNvPr id="132" name="Google Shape;132;p3"/>
          <p:cNvSpPr/>
          <p:nvPr/>
        </p:nvSpPr>
        <p:spPr>
          <a:xfrm>
            <a:off x="931975" y="2959250"/>
            <a:ext cx="597300" cy="569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7;p3">
            <a:extLst>
              <a:ext uri="{FF2B5EF4-FFF2-40B4-BE49-F238E27FC236}">
                <a16:creationId xmlns:a16="http://schemas.microsoft.com/office/drawing/2014/main" id="{0748CC84-705C-AEDA-2546-AD150BF828C0}"/>
              </a:ext>
            </a:extLst>
          </p:cNvPr>
          <p:cNvSpPr txBox="1"/>
          <p:nvPr/>
        </p:nvSpPr>
        <p:spPr>
          <a:xfrm>
            <a:off x="38197" y="4465116"/>
            <a:ext cx="9006570" cy="990380"/>
          </a:xfrm>
          <a:prstGeom prst="rect">
            <a:avLst/>
          </a:prstGeom>
          <a:noFill/>
          <a:ln>
            <a:noFill/>
          </a:ln>
        </p:spPr>
        <p:txBody>
          <a:bodyPr spcFirstLastPara="1" wrap="square" lIns="116775" tIns="116775" rIns="116775" bIns="1167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600" dirty="0">
                <a:sym typeface="Gill Sans"/>
              </a:rPr>
              <a:t>Objetivos Específicos:</a:t>
            </a:r>
          </a:p>
          <a:p>
            <a:endParaRPr lang="es-ES" sz="1600" dirty="0">
              <a:latin typeface="Gill Sans" panose="020B0604020202020204" charset="0"/>
              <a:sym typeface="Gill Sans"/>
            </a:endParaRPr>
          </a:p>
          <a:p>
            <a:pPr marL="342900" lvl="0" indent="-342900" algn="just">
              <a:lnSpc>
                <a:spcPct val="115000"/>
              </a:lnSpc>
              <a:buFont typeface="Wingdings" panose="05000000000000000000" pitchFamily="2" charset="2"/>
              <a:buChar char=""/>
            </a:pPr>
            <a:r>
              <a:rPr lang="es-ES" sz="1800" dirty="0">
                <a:effectLst/>
                <a:latin typeface="Gill Sans" panose="020B0604020202020204" charset="0"/>
                <a:ea typeface="Calibri" panose="020F0502020204030204" pitchFamily="34" charset="0"/>
                <a:cs typeface="Times New Roman" panose="02020603050405020304" pitchFamily="18" charset="0"/>
              </a:rPr>
              <a:t>Realizar un estudio del estado del arte en cuanto a los diversos componentes de IDE </a:t>
            </a:r>
            <a:r>
              <a:rPr lang="es-ES" sz="1800" dirty="0" err="1">
                <a:effectLst/>
                <a:latin typeface="Gill Sans" panose="020B0604020202020204" charset="0"/>
                <a:ea typeface="Calibri" panose="020F0502020204030204" pitchFamily="34" charset="0"/>
                <a:cs typeface="Times New Roman" panose="02020603050405020304" pitchFamily="18" charset="0"/>
              </a:rPr>
              <a:t>Netbeans</a:t>
            </a:r>
            <a:r>
              <a:rPr lang="es-ES" sz="1800" dirty="0">
                <a:effectLst/>
                <a:latin typeface="Gill Sans" panose="020B0604020202020204" charset="0"/>
                <a:ea typeface="Calibri" panose="020F0502020204030204" pitchFamily="34" charset="0"/>
                <a:cs typeface="Times New Roman" panose="02020603050405020304" pitchFamily="18" charset="0"/>
              </a:rPr>
              <a:t> brindados a partir de Enterprise Java </a:t>
            </a:r>
            <a:r>
              <a:rPr lang="es-ES" sz="1800" dirty="0" err="1">
                <a:effectLst/>
                <a:latin typeface="Gill Sans" panose="020B0604020202020204" charset="0"/>
                <a:ea typeface="Calibri" panose="020F0502020204030204" pitchFamily="34" charset="0"/>
                <a:cs typeface="Times New Roman" panose="02020603050405020304" pitchFamily="18" charset="0"/>
              </a:rPr>
              <a:t>Beans</a:t>
            </a:r>
            <a:r>
              <a:rPr lang="es-ES" sz="1800" dirty="0">
                <a:effectLst/>
                <a:latin typeface="Gill Sans" panose="020B0604020202020204" charset="0"/>
                <a:ea typeface="Calibri" panose="020F0502020204030204" pitchFamily="34" charset="0"/>
                <a:cs typeface="Times New Roman" panose="02020603050405020304" pitchFamily="18" charset="0"/>
              </a:rPr>
              <a:t> en cuanto a sitios web se refiere.</a:t>
            </a:r>
            <a:endParaRPr lang="en-US" sz="1800" dirty="0">
              <a:effectLst/>
              <a:latin typeface="Gill Sans" panose="020B060402020202020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s-ES" sz="1800" dirty="0">
                <a:effectLst/>
                <a:latin typeface="Gill Sans" panose="020B0604020202020204" charset="0"/>
                <a:ea typeface="Calibri" panose="020F0502020204030204" pitchFamily="34" charset="0"/>
                <a:cs typeface="Times New Roman" panose="02020603050405020304" pitchFamily="18" charset="0"/>
              </a:rPr>
              <a:t>Identificar cuales son las diferencias y las utilidades que están aportas a una aplicación.</a:t>
            </a:r>
            <a:endParaRPr lang="en-US" sz="1800" dirty="0">
              <a:effectLst/>
              <a:latin typeface="Gill Sans" panose="020B060402020202020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s-ES" sz="1800" dirty="0">
                <a:effectLst/>
                <a:latin typeface="Gill Sans" panose="020B0604020202020204" charset="0"/>
                <a:ea typeface="Calibri" panose="020F0502020204030204" pitchFamily="34" charset="0"/>
                <a:cs typeface="Times New Roman" panose="02020603050405020304" pitchFamily="18" charset="0"/>
              </a:rPr>
              <a:t>Investigar sobre las posibilidades que ofrece el IDE </a:t>
            </a:r>
            <a:r>
              <a:rPr lang="es-ES" sz="1800" dirty="0" err="1">
                <a:effectLst/>
                <a:latin typeface="Gill Sans" panose="020B0604020202020204" charset="0"/>
                <a:ea typeface="Calibri" panose="020F0502020204030204" pitchFamily="34" charset="0"/>
                <a:cs typeface="Times New Roman" panose="02020603050405020304" pitchFamily="18" charset="0"/>
              </a:rPr>
              <a:t>Netbeans</a:t>
            </a:r>
            <a:r>
              <a:rPr lang="es-ES" sz="1800" dirty="0">
                <a:effectLst/>
                <a:latin typeface="Gill Sans" panose="020B0604020202020204" charset="0"/>
                <a:ea typeface="Calibri" panose="020F0502020204030204" pitchFamily="34" charset="0"/>
                <a:cs typeface="Times New Roman" panose="02020603050405020304" pitchFamily="18" charset="0"/>
              </a:rPr>
              <a:t> para la implementación de los puntos anteriores.</a:t>
            </a:r>
            <a:endParaRPr lang="en-US" sz="1800" dirty="0">
              <a:effectLst/>
              <a:latin typeface="Gill Sans" panose="020B060402020202020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s-ES" sz="1800" dirty="0">
                <a:effectLst/>
                <a:latin typeface="Gill Sans" panose="020B0604020202020204" charset="0"/>
                <a:ea typeface="Calibri" panose="020F0502020204030204" pitchFamily="34" charset="0"/>
                <a:cs typeface="Times New Roman" panose="02020603050405020304" pitchFamily="18" charset="0"/>
              </a:rPr>
              <a:t>Aplicar de manera correcta los elementos que nos ofrece </a:t>
            </a:r>
            <a:r>
              <a:rPr lang="es-ES" sz="1800" dirty="0" err="1">
                <a:effectLst/>
                <a:latin typeface="Gill Sans" panose="020B0604020202020204" charset="0"/>
                <a:ea typeface="Calibri" panose="020F0502020204030204" pitchFamily="34" charset="0"/>
                <a:cs typeface="Times New Roman" panose="02020603050405020304" pitchFamily="18" charset="0"/>
              </a:rPr>
              <a:t>Session</a:t>
            </a:r>
            <a:r>
              <a:rPr lang="es-ES" sz="1800" dirty="0">
                <a:effectLst/>
                <a:latin typeface="Gill Sans" panose="020B0604020202020204" charset="0"/>
                <a:ea typeface="Calibri" panose="020F0502020204030204" pitchFamily="34" charset="0"/>
                <a:cs typeface="Times New Roman" panose="02020603050405020304" pitchFamily="18" charset="0"/>
              </a:rPr>
              <a:t> </a:t>
            </a:r>
            <a:r>
              <a:rPr lang="es-ES" sz="1800" dirty="0" err="1">
                <a:effectLst/>
                <a:latin typeface="Gill Sans" panose="020B0604020202020204" charset="0"/>
                <a:ea typeface="Calibri" panose="020F0502020204030204" pitchFamily="34" charset="0"/>
                <a:cs typeface="Times New Roman" panose="02020603050405020304" pitchFamily="18" charset="0"/>
              </a:rPr>
              <a:t>beans</a:t>
            </a:r>
            <a:r>
              <a:rPr lang="es-ES" sz="1800" dirty="0">
                <a:effectLst/>
                <a:latin typeface="Gill Sans" panose="020B0604020202020204" charset="0"/>
                <a:ea typeface="Calibri" panose="020F0502020204030204" pitchFamily="34" charset="0"/>
                <a:cs typeface="Times New Roman" panose="02020603050405020304" pitchFamily="18" charset="0"/>
              </a:rPr>
              <a:t> para el desarrollo de aplicaciones tanto de escritorio como web.</a:t>
            </a:r>
            <a:endParaRPr lang="en-US" sz="1800" dirty="0">
              <a:effectLst/>
              <a:latin typeface="Gill Sans" panose="020B0604020202020204" charset="0"/>
              <a:ea typeface="Calibri" panose="020F0502020204030204" pitchFamily="34" charset="0"/>
              <a:cs typeface="Times New Roman" panose="02020603050405020304" pitchFamily="18" charset="0"/>
            </a:endParaRPr>
          </a:p>
        </p:txBody>
      </p:sp>
      <p:sp>
        <p:nvSpPr>
          <p:cNvPr id="3" name="Google Shape;114;p2">
            <a:extLst>
              <a:ext uri="{FF2B5EF4-FFF2-40B4-BE49-F238E27FC236}">
                <a16:creationId xmlns:a16="http://schemas.microsoft.com/office/drawing/2014/main" id="{9D31DB2F-CE85-5350-C29D-19FFA68FBA7F}"/>
              </a:ext>
            </a:extLst>
          </p:cNvPr>
          <p:cNvSpPr txBox="1">
            <a:spLocks/>
          </p:cNvSpPr>
          <p:nvPr/>
        </p:nvSpPr>
        <p:spPr>
          <a:xfrm>
            <a:off x="9117400" y="1175443"/>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rgbClr val="FFFF00"/>
                </a:solidFill>
              </a:rPr>
              <a:t>1.2 OBJETIVOS</a:t>
            </a:r>
          </a:p>
          <a:p>
            <a:pPr marL="1219835" lvl="2" indent="-270510">
              <a:lnSpc>
                <a:spcPct val="90000"/>
              </a:lnSpc>
              <a:spcBef>
                <a:spcPts val="840"/>
              </a:spcBef>
              <a:buClr>
                <a:srgbClr val="4590B8"/>
              </a:buClr>
            </a:pPr>
            <a:r>
              <a:rPr lang="es-ES" sz="700" dirty="0">
                <a:solidFill>
                  <a:srgbClr val="FFFF00"/>
                </a:solidFill>
              </a:rPr>
              <a:t>1.2.1 OBJETIVO GENERAL</a:t>
            </a:r>
          </a:p>
          <a:p>
            <a:pPr marL="1219835" lvl="2" indent="-270510">
              <a:lnSpc>
                <a:spcPct val="90000"/>
              </a:lnSpc>
              <a:spcBef>
                <a:spcPts val="840"/>
              </a:spcBef>
              <a:buClr>
                <a:srgbClr val="4590B8"/>
              </a:buClr>
            </a:pPr>
            <a:r>
              <a:rPr lang="es-ES" sz="700" dirty="0">
                <a:solidFill>
                  <a:srgbClr val="FFFF00"/>
                </a:solidFill>
              </a:rPr>
              <a:t>1.2.2 OBJETIVOS ESPECÍFICOS</a:t>
            </a:r>
          </a:p>
          <a:p>
            <a:pPr marL="762635" lvl="1" indent="-333375">
              <a:lnSpc>
                <a:spcPct val="90000"/>
              </a:lnSpc>
              <a:spcBef>
                <a:spcPts val="840"/>
              </a:spcBef>
              <a:buClr>
                <a:srgbClr val="4590B8"/>
              </a:buClr>
              <a:buSzPts val="1104"/>
            </a:pPr>
            <a:r>
              <a:rPr lang="es-ES" sz="700" dirty="0">
                <a:solidFill>
                  <a:schemeClr val="lt1"/>
                </a:solidFill>
              </a:rPr>
              <a:t>1.3 APLICACIÓNES WEB EN IDE NETBEANS</a:t>
            </a:r>
          </a:p>
          <a:p>
            <a:pPr marL="1219835" lvl="2" indent="-270510">
              <a:lnSpc>
                <a:spcPct val="90000"/>
              </a:lnSpc>
              <a:spcBef>
                <a:spcPts val="840"/>
              </a:spcBef>
              <a:buClr>
                <a:srgbClr val="4590B8"/>
              </a:buClr>
              <a:buSzPts val="1104"/>
            </a:pPr>
            <a:r>
              <a:rPr lang="es-ES" sz="700" dirty="0">
                <a:solidFill>
                  <a:schemeClr val="lt1"/>
                </a:solidFill>
              </a:rPr>
              <a:t>1.3.1 PAYARA SERVER</a:t>
            </a:r>
          </a:p>
          <a:p>
            <a:pPr marL="762635" lvl="1" indent="-333375">
              <a:lnSpc>
                <a:spcPct val="90000"/>
              </a:lnSpc>
              <a:spcBef>
                <a:spcPts val="840"/>
              </a:spcBef>
              <a:buClr>
                <a:srgbClr val="4590B8"/>
              </a:buClr>
              <a:buSzPts val="1104"/>
            </a:pPr>
            <a:r>
              <a:rPr lang="es-ES" sz="700" dirty="0">
                <a:solidFill>
                  <a:schemeClr val="lt1"/>
                </a:solidFill>
              </a:rPr>
              <a:t>1.4 JAVA WEB </a:t>
            </a:r>
          </a:p>
          <a:p>
            <a:pPr marL="762635" lvl="1" indent="-333375">
              <a:lnSpc>
                <a:spcPct val="90000"/>
              </a:lnSpc>
              <a:spcBef>
                <a:spcPts val="840"/>
              </a:spcBef>
              <a:buClr>
                <a:srgbClr val="4590B8"/>
              </a:buClr>
              <a:buSzPts val="1104"/>
            </a:pPr>
            <a:r>
              <a:rPr lang="es-ES" sz="700" dirty="0">
                <a:solidFill>
                  <a:schemeClr val="lt1"/>
                </a:solidFill>
              </a:rPr>
              <a:t>1.5 JAVABEANS</a:t>
            </a:r>
          </a:p>
          <a:p>
            <a:pPr marL="762635" lvl="1" indent="-333375">
              <a:lnSpc>
                <a:spcPct val="90000"/>
              </a:lnSpc>
              <a:spcBef>
                <a:spcPts val="840"/>
              </a:spcBef>
              <a:buClr>
                <a:srgbClr val="4590B8"/>
              </a:buClr>
              <a:buSzPts val="1104"/>
            </a:pPr>
            <a:r>
              <a:rPr lang="es-ES" sz="700" dirty="0">
                <a:solidFill>
                  <a:schemeClr val="lt1"/>
                </a:solidFill>
              </a:rPr>
              <a:t>1.6 MANAGED BEAN</a:t>
            </a:r>
          </a:p>
          <a:p>
            <a:pPr marL="762635" lvl="1" indent="-333375">
              <a:lnSpc>
                <a:spcPct val="90000"/>
              </a:lnSpc>
              <a:spcBef>
                <a:spcPts val="840"/>
              </a:spcBef>
              <a:buClr>
                <a:srgbClr val="4590B8"/>
              </a:buClr>
              <a:buSzPts val="1104"/>
            </a:pPr>
            <a:r>
              <a:rPr lang="es-ES" sz="700" dirty="0">
                <a:solidFill>
                  <a:schemeClr val="lt1"/>
                </a:solidFill>
              </a:rPr>
              <a:t>1.7 JAVA TRANSACTION API</a:t>
            </a:r>
          </a:p>
          <a:p>
            <a:pPr marL="1219835" lvl="2" indent="-333375">
              <a:lnSpc>
                <a:spcPct val="90000"/>
              </a:lnSpc>
              <a:spcBef>
                <a:spcPts val="840"/>
              </a:spcBef>
              <a:buClr>
                <a:srgbClr val="4590B8"/>
              </a:buClr>
              <a:buSzPts val="1104"/>
            </a:pPr>
            <a:r>
              <a:rPr lang="es-ES" sz="700" dirty="0">
                <a:solidFill>
                  <a:schemeClr val="lt1"/>
                </a:solidFill>
              </a:rPr>
              <a:t>1.7.1 TRANSACCIONES</a:t>
            </a:r>
          </a:p>
          <a:p>
            <a:pPr marL="1219835" lvl="2" indent="-333375">
              <a:lnSpc>
                <a:spcPct val="90000"/>
              </a:lnSpc>
              <a:spcBef>
                <a:spcPts val="840"/>
              </a:spcBef>
              <a:buClr>
                <a:srgbClr val="4590B8"/>
              </a:buClr>
              <a:buSzPts val="1104"/>
            </a:pPr>
            <a:r>
              <a:rPr lang="es-ES" sz="700" dirty="0">
                <a:solidFill>
                  <a:schemeClr val="lt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lt1"/>
                </a:solidFill>
              </a:rPr>
              <a:t>1.7.3 ENTERPRISE JAVA BEANS</a:t>
            </a:r>
          </a:p>
          <a:p>
            <a:pPr marL="1219835" lvl="2" indent="-333375">
              <a:lnSpc>
                <a:spcPct val="90000"/>
              </a:lnSpc>
              <a:spcBef>
                <a:spcPts val="840"/>
              </a:spcBef>
              <a:buClr>
                <a:srgbClr val="4590B8"/>
              </a:buClr>
              <a:buSzPts val="1104"/>
            </a:pPr>
            <a:r>
              <a:rPr lang="es-ES" sz="700" dirty="0">
                <a:solidFill>
                  <a:schemeClr val="lt1"/>
                </a:solidFill>
              </a:rPr>
              <a:t>1.7.4 ENTIDADES JPA PERSISTENTES</a:t>
            </a:r>
          </a:p>
          <a:p>
            <a:pPr marL="762635" lvl="1" indent="-333375">
              <a:lnSpc>
                <a:spcPct val="90000"/>
              </a:lnSpc>
              <a:spcBef>
                <a:spcPts val="840"/>
              </a:spcBef>
              <a:buClr>
                <a:srgbClr val="4590B8"/>
              </a:buClr>
              <a:buSzPts val="1104"/>
            </a:pPr>
            <a:r>
              <a:rPr lang="es-ES" sz="700" dirty="0">
                <a:solidFill>
                  <a:schemeClr val="lt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6C9A7B-CA18-98C0-46BB-2EB8F205940F}"/>
              </a:ext>
            </a:extLst>
          </p:cNvPr>
          <p:cNvSpPr>
            <a:spLocks noGrp="1"/>
          </p:cNvSpPr>
          <p:nvPr>
            <p:ph type="title"/>
          </p:nvPr>
        </p:nvSpPr>
        <p:spPr/>
        <p:txBody>
          <a:bodyPr/>
          <a:lstStyle/>
          <a:p>
            <a:r>
              <a:rPr lang="es-ES" dirty="0"/>
              <a:t>2.4 DESEMPEÑO DE LA APLICACIÓN</a:t>
            </a:r>
            <a:endParaRPr lang="es-MX" dirty="0"/>
          </a:p>
        </p:txBody>
      </p:sp>
      <p:sp>
        <p:nvSpPr>
          <p:cNvPr id="3" name="Marcador de texto 2">
            <a:extLst>
              <a:ext uri="{FF2B5EF4-FFF2-40B4-BE49-F238E27FC236}">
                <a16:creationId xmlns:a16="http://schemas.microsoft.com/office/drawing/2014/main" id="{261A37B9-47EA-8C8D-2DF0-0566391C25C2}"/>
              </a:ext>
            </a:extLst>
          </p:cNvPr>
          <p:cNvSpPr>
            <a:spLocks noGrp="1"/>
          </p:cNvSpPr>
          <p:nvPr>
            <p:ph type="body" idx="1"/>
          </p:nvPr>
        </p:nvSpPr>
        <p:spPr>
          <a:xfrm>
            <a:off x="389925" y="1783488"/>
            <a:ext cx="8727408" cy="1719418"/>
          </a:xfrm>
        </p:spPr>
        <p:txBody>
          <a:bodyPr>
            <a:normAutofit fontScale="92500" lnSpcReduction="20000"/>
          </a:bodyPr>
          <a:lstStyle/>
          <a:p>
            <a:pPr>
              <a:lnSpc>
                <a:spcPct val="115000"/>
              </a:lnSpc>
              <a:spcAft>
                <a:spcPts val="1000"/>
              </a:spcAft>
            </a:pPr>
            <a:r>
              <a:rPr lang="es-ES" sz="1800" dirty="0">
                <a:effectLst/>
                <a:latin typeface="Gill Sans" panose="020B0604020202020204" charset="0"/>
                <a:ea typeface="Calibri" panose="020F0502020204030204" pitchFamily="34" charset="0"/>
                <a:cs typeface="Times New Roman" panose="02020603050405020304" pitchFamily="18" charset="0"/>
              </a:rPr>
              <a:t>Para la ejecución de la aplicación se tiene que guardar todos los cambios que se han hecho en los archivos respectivos del proyecto y se podrá ejecutar de dos maneras</a:t>
            </a:r>
            <a:endParaRPr lang="en-US" sz="1800" dirty="0">
              <a:effectLst/>
              <a:latin typeface="Gill Sans" panose="020B0604020202020204" charset="0"/>
              <a:ea typeface="Calibri" panose="020F0502020204030204" pitchFamily="34" charset="0"/>
              <a:cs typeface="Times New Roman" panose="02020603050405020304" pitchFamily="18" charset="0"/>
            </a:endParaRPr>
          </a:p>
          <a:p>
            <a:pPr>
              <a:lnSpc>
                <a:spcPct val="115000"/>
              </a:lnSpc>
              <a:spcAft>
                <a:spcPts val="1000"/>
              </a:spcAft>
            </a:pPr>
            <a:r>
              <a:rPr lang="es-ES" sz="1800" dirty="0">
                <a:effectLst/>
                <a:latin typeface="Gill Sans" panose="020B0604020202020204" charset="0"/>
                <a:ea typeface="Calibri" panose="020F0502020204030204" pitchFamily="34" charset="0"/>
                <a:cs typeface="Times New Roman" panose="02020603050405020304" pitchFamily="18" charset="0"/>
              </a:rPr>
              <a:t>La primera manera es dando </a:t>
            </a:r>
            <a:r>
              <a:rPr lang="es-ES" sz="1800" dirty="0" err="1">
                <a:effectLst/>
                <a:latin typeface="Gill Sans" panose="020B0604020202020204" charset="0"/>
                <a:ea typeface="Calibri" panose="020F0502020204030204" pitchFamily="34" charset="0"/>
                <a:cs typeface="Times New Roman" panose="02020603050405020304" pitchFamily="18" charset="0"/>
              </a:rPr>
              <a:t>click</a:t>
            </a:r>
            <a:r>
              <a:rPr lang="es-ES" sz="1800" dirty="0">
                <a:effectLst/>
                <a:latin typeface="Gill Sans" panose="020B0604020202020204" charset="0"/>
                <a:ea typeface="Calibri" panose="020F0502020204030204" pitchFamily="34" charset="0"/>
                <a:cs typeface="Times New Roman" panose="02020603050405020304" pitchFamily="18" charset="0"/>
              </a:rPr>
              <a:t> derecho sobre el paquete y realizar un </a:t>
            </a:r>
            <a:r>
              <a:rPr lang="es-ES" sz="1800" dirty="0" err="1">
                <a:effectLst/>
                <a:latin typeface="Gill Sans" panose="020B0604020202020204" charset="0"/>
                <a:ea typeface="Calibri" panose="020F0502020204030204" pitchFamily="34" charset="0"/>
                <a:cs typeface="Times New Roman" panose="02020603050405020304" pitchFamily="18" charset="0"/>
              </a:rPr>
              <a:t>deploy</a:t>
            </a:r>
            <a:r>
              <a:rPr lang="es-ES" sz="1800" dirty="0">
                <a:effectLst/>
                <a:latin typeface="Gill Sans" panose="020B0604020202020204" charset="0"/>
                <a:ea typeface="Calibri" panose="020F0502020204030204" pitchFamily="34" charset="0"/>
                <a:cs typeface="Times New Roman" panose="02020603050405020304" pitchFamily="18" charset="0"/>
              </a:rPr>
              <a:t>, una vez hecho el </a:t>
            </a:r>
            <a:r>
              <a:rPr lang="es-ES" sz="1800" dirty="0" err="1">
                <a:effectLst/>
                <a:latin typeface="Gill Sans" panose="020B0604020202020204" charset="0"/>
                <a:ea typeface="Calibri" panose="020F0502020204030204" pitchFamily="34" charset="0"/>
                <a:cs typeface="Times New Roman" panose="02020603050405020304" pitchFamily="18" charset="0"/>
              </a:rPr>
              <a:t>deploy</a:t>
            </a:r>
            <a:r>
              <a:rPr lang="es-ES" sz="1800" dirty="0">
                <a:effectLst/>
                <a:latin typeface="Gill Sans" panose="020B0604020202020204" charset="0"/>
                <a:ea typeface="Calibri" panose="020F0502020204030204" pitchFamily="34" charset="0"/>
                <a:cs typeface="Times New Roman" panose="02020603050405020304" pitchFamily="18" charset="0"/>
              </a:rPr>
              <a:t> se deberá de hacer </a:t>
            </a:r>
            <a:r>
              <a:rPr lang="es-ES" sz="1800" dirty="0" err="1">
                <a:effectLst/>
                <a:latin typeface="Gill Sans" panose="020B0604020202020204" charset="0"/>
                <a:ea typeface="Calibri" panose="020F0502020204030204" pitchFamily="34" charset="0"/>
                <a:cs typeface="Times New Roman" panose="02020603050405020304" pitchFamily="18" charset="0"/>
              </a:rPr>
              <a:t>click</a:t>
            </a:r>
            <a:r>
              <a:rPr lang="es-ES" sz="1800" dirty="0">
                <a:effectLst/>
                <a:latin typeface="Gill Sans" panose="020B0604020202020204" charset="0"/>
                <a:ea typeface="Calibri" panose="020F0502020204030204" pitchFamily="34" charset="0"/>
                <a:cs typeface="Times New Roman" panose="02020603050405020304" pitchFamily="18" charset="0"/>
              </a:rPr>
              <a:t> derecho de nuevo sobre el proyecto principal y seleccionar la opción de Run.</a:t>
            </a:r>
            <a:endParaRPr lang="en-US" sz="1800" dirty="0">
              <a:effectLst/>
              <a:latin typeface="Gill Sans" panose="020B0604020202020204" charset="0"/>
              <a:ea typeface="Calibri" panose="020F0502020204030204" pitchFamily="34" charset="0"/>
              <a:cs typeface="Times New Roman" panose="02020603050405020304" pitchFamily="18" charset="0"/>
            </a:endParaRPr>
          </a:p>
        </p:txBody>
      </p:sp>
      <p:sp>
        <p:nvSpPr>
          <p:cNvPr id="4" name="Google Shape;370;g184bad15dac_1_78">
            <a:extLst>
              <a:ext uri="{FF2B5EF4-FFF2-40B4-BE49-F238E27FC236}">
                <a16:creationId xmlns:a16="http://schemas.microsoft.com/office/drawing/2014/main" id="{F26C140E-F1FD-A13C-FCA0-451A194E4699}"/>
              </a:ext>
            </a:extLst>
          </p:cNvPr>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7" name="Google Shape;386;g184bad15dac_1_95">
            <a:extLst>
              <a:ext uri="{FF2B5EF4-FFF2-40B4-BE49-F238E27FC236}">
                <a16:creationId xmlns:a16="http://schemas.microsoft.com/office/drawing/2014/main" id="{EE6C7BC1-9A0F-8F8F-C390-8100F27299B7}"/>
              </a:ext>
            </a:extLst>
          </p:cNvPr>
          <p:cNvSpPr txBox="1"/>
          <p:nvPr/>
        </p:nvSpPr>
        <p:spPr>
          <a:xfrm>
            <a:off x="11725500" y="6457931"/>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40</a:t>
            </a:r>
          </a:p>
        </p:txBody>
      </p:sp>
      <p:sp>
        <p:nvSpPr>
          <p:cNvPr id="5" name="Google Shape;114;p2">
            <a:extLst>
              <a:ext uri="{FF2B5EF4-FFF2-40B4-BE49-F238E27FC236}">
                <a16:creationId xmlns:a16="http://schemas.microsoft.com/office/drawing/2014/main" id="{3C74820B-17DB-DD26-2D5C-33FE31D90134}"/>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chemeClr val="bg1"/>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chemeClr val="bg1"/>
                </a:solidFill>
              </a:rPr>
              <a:t>1.8 PALETA DE COMPONENTES</a:t>
            </a:r>
          </a:p>
          <a:p>
            <a:pPr marL="762635" lvl="1" indent="-333375">
              <a:lnSpc>
                <a:spcPct val="90000"/>
              </a:lnSpc>
              <a:spcBef>
                <a:spcPts val="840"/>
              </a:spcBef>
              <a:buClr>
                <a:srgbClr val="4590B8"/>
              </a:buClr>
              <a:buSzPts val="1104"/>
            </a:pPr>
            <a:r>
              <a:rPr lang="es-ES" sz="700" dirty="0">
                <a:solidFill>
                  <a:schemeClr val="bg1"/>
                </a:solidFill>
              </a:rPr>
              <a:t>1.9 ETIQUETAS HTML STANDARD</a:t>
            </a:r>
          </a:p>
          <a:p>
            <a:pPr marL="762635" lvl="1" indent="-333375">
              <a:lnSpc>
                <a:spcPct val="90000"/>
              </a:lnSpc>
              <a:spcBef>
                <a:spcPts val="840"/>
              </a:spcBef>
              <a:buClr>
                <a:srgbClr val="4590B8"/>
              </a:buClr>
              <a:buSzPts val="1104"/>
            </a:pPr>
            <a:r>
              <a:rPr lang="es-ES" sz="700" dirty="0">
                <a:solidFill>
                  <a:schemeClr val="bg1"/>
                </a:solidFill>
              </a:rPr>
              <a:t>1.10 PATRONES DE DISEÑO</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rgbClr val="FFFF00"/>
                </a:solidFill>
              </a:rPr>
              <a:t>2 PARTE PRACTICA </a:t>
            </a:r>
          </a:p>
          <a:p>
            <a:pPr marL="305435" indent="-270510">
              <a:lnSpc>
                <a:spcPct val="90000"/>
              </a:lnSpc>
              <a:spcBef>
                <a:spcPts val="840"/>
              </a:spcBef>
              <a:buClr>
                <a:srgbClr val="4590B8"/>
              </a:buClr>
              <a:buSzPts val="1104"/>
            </a:pPr>
            <a:r>
              <a:rPr lang="es-ES" sz="700" dirty="0">
                <a:solidFill>
                  <a:schemeClr val="bg1"/>
                </a:solidFill>
              </a:rPr>
              <a:t>2.1 CREACIÓN DEL PROYECTO</a:t>
            </a:r>
          </a:p>
          <a:p>
            <a:pPr marL="629920" lvl="1" indent="-270510">
              <a:lnSpc>
                <a:spcPct val="90000"/>
              </a:lnSpc>
              <a:spcBef>
                <a:spcPts val="840"/>
              </a:spcBef>
              <a:buClr>
                <a:srgbClr val="4590B8"/>
              </a:buClr>
              <a:buSzPts val="1104"/>
            </a:pPr>
            <a:r>
              <a:rPr lang="es-ES" sz="700" dirty="0">
                <a:solidFill>
                  <a:schemeClr val="bg1"/>
                </a:solidFill>
              </a:rPr>
              <a:t>2.1.1 CODIFICACIÓN ARCHIVO </a:t>
            </a:r>
            <a:r>
              <a:rPr lang="es-EC" sz="700" dirty="0">
                <a:solidFill>
                  <a:schemeClr val="bg1"/>
                </a:solidFill>
              </a:rPr>
              <a:t>REPETIR.JAVA</a:t>
            </a:r>
            <a:endParaRPr lang="en-US" sz="700" dirty="0">
              <a:solidFill>
                <a:schemeClr val="bg1"/>
              </a:solidFill>
            </a:endParaRPr>
          </a:p>
          <a:p>
            <a:pPr marL="629920" lvl="1" indent="-270510">
              <a:lnSpc>
                <a:spcPct val="90000"/>
              </a:lnSpc>
              <a:spcBef>
                <a:spcPts val="840"/>
              </a:spcBef>
              <a:buClr>
                <a:srgbClr val="4590B8"/>
              </a:buClr>
              <a:buSzPts val="1104"/>
            </a:pPr>
            <a:r>
              <a:rPr lang="es-ES" sz="700" dirty="0">
                <a:solidFill>
                  <a:schemeClr val="bg1"/>
                </a:solidFill>
              </a:rPr>
              <a:t>2..1.2 CODIFICACIÓN DEL ARCHIVO LOGGINGINTERCEPTOR.JAVA</a:t>
            </a:r>
          </a:p>
          <a:p>
            <a:pPr marL="305435" indent="-270510">
              <a:lnSpc>
                <a:spcPct val="90000"/>
              </a:lnSpc>
              <a:spcBef>
                <a:spcPts val="840"/>
              </a:spcBef>
              <a:buClr>
                <a:srgbClr val="4590B8"/>
              </a:buClr>
              <a:buSzPts val="1104"/>
            </a:pPr>
            <a:r>
              <a:rPr lang="es-ES" sz="700" dirty="0">
                <a:solidFill>
                  <a:schemeClr val="bg1"/>
                </a:solidFill>
              </a:rPr>
              <a:t>2.2 CREACIÓN DEL ARCHIVO EJBTIMERSDEMO.JAVA</a:t>
            </a:r>
          </a:p>
          <a:p>
            <a:pPr marL="305435" indent="-270510">
              <a:lnSpc>
                <a:spcPct val="90000"/>
              </a:lnSpc>
              <a:spcBef>
                <a:spcPts val="840"/>
              </a:spcBef>
              <a:buClr>
                <a:srgbClr val="4590B8"/>
              </a:buClr>
              <a:buSzPts val="1104"/>
            </a:pPr>
            <a:r>
              <a:rPr lang="es-ES" sz="700" dirty="0">
                <a:solidFill>
                  <a:schemeClr val="bg1"/>
                </a:solidFill>
              </a:rPr>
              <a:t>2.3 CODIFICACIÓN DEL ARCHIVO MAIN.JAVA</a:t>
            </a:r>
          </a:p>
          <a:p>
            <a:pPr marL="305435" indent="-270510">
              <a:lnSpc>
                <a:spcPct val="90000"/>
              </a:lnSpc>
              <a:spcBef>
                <a:spcPts val="840"/>
              </a:spcBef>
              <a:buClr>
                <a:srgbClr val="4590B8"/>
              </a:buClr>
              <a:buSzPts val="1104"/>
            </a:pPr>
            <a:r>
              <a:rPr lang="es-ES" sz="700" dirty="0">
                <a:solidFill>
                  <a:srgbClr val="FFFF00"/>
                </a:solidFill>
              </a:rPr>
              <a:t>2.4 DESEMPEÑO DE LA APLICACIÓN</a:t>
            </a:r>
            <a:endParaRPr lang="en-US" sz="700" dirty="0">
              <a:solidFill>
                <a:srgbClr val="FFFF00"/>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pic>
        <p:nvPicPr>
          <p:cNvPr id="10" name="Imagen 9" descr="Interfaz de usuario gráfica, Aplicación&#10;&#10;Descripción generada automáticamente">
            <a:extLst>
              <a:ext uri="{FF2B5EF4-FFF2-40B4-BE49-F238E27FC236}">
                <a16:creationId xmlns:a16="http://schemas.microsoft.com/office/drawing/2014/main" id="{90D2091D-219F-7047-28FE-E9D37F85B9B1}"/>
              </a:ext>
            </a:extLst>
          </p:cNvPr>
          <p:cNvPicPr>
            <a:picLocks noChangeAspect="1"/>
          </p:cNvPicPr>
          <p:nvPr/>
        </p:nvPicPr>
        <p:blipFill>
          <a:blip r:embed="rId2"/>
          <a:stretch>
            <a:fillRect/>
          </a:stretch>
        </p:blipFill>
        <p:spPr>
          <a:xfrm>
            <a:off x="5579878" y="3225381"/>
            <a:ext cx="2466790" cy="35394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Imagen 10">
            <a:extLst>
              <a:ext uri="{FF2B5EF4-FFF2-40B4-BE49-F238E27FC236}">
                <a16:creationId xmlns:a16="http://schemas.microsoft.com/office/drawing/2014/main" id="{7F9B4E58-3033-4577-83F2-69EDCC249855}"/>
              </a:ext>
            </a:extLst>
          </p:cNvPr>
          <p:cNvPicPr>
            <a:picLocks noChangeAspect="1"/>
          </p:cNvPicPr>
          <p:nvPr/>
        </p:nvPicPr>
        <p:blipFill>
          <a:blip r:embed="rId3"/>
          <a:stretch>
            <a:fillRect/>
          </a:stretch>
        </p:blipFill>
        <p:spPr>
          <a:xfrm>
            <a:off x="797013" y="4299786"/>
            <a:ext cx="4247515" cy="695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03218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6C9A7B-CA18-98C0-46BB-2EB8F205940F}"/>
              </a:ext>
            </a:extLst>
          </p:cNvPr>
          <p:cNvSpPr>
            <a:spLocks noGrp="1"/>
          </p:cNvSpPr>
          <p:nvPr>
            <p:ph type="title"/>
          </p:nvPr>
        </p:nvSpPr>
        <p:spPr/>
        <p:txBody>
          <a:bodyPr/>
          <a:lstStyle/>
          <a:p>
            <a:r>
              <a:rPr lang="es-ES" dirty="0"/>
              <a:t>2.4 DESEMPEÑO DE LA APLICACIÓN</a:t>
            </a:r>
            <a:endParaRPr lang="es-MX" dirty="0"/>
          </a:p>
        </p:txBody>
      </p:sp>
      <p:sp>
        <p:nvSpPr>
          <p:cNvPr id="3" name="Marcador de texto 2">
            <a:extLst>
              <a:ext uri="{FF2B5EF4-FFF2-40B4-BE49-F238E27FC236}">
                <a16:creationId xmlns:a16="http://schemas.microsoft.com/office/drawing/2014/main" id="{261A37B9-47EA-8C8D-2DF0-0566391C25C2}"/>
              </a:ext>
            </a:extLst>
          </p:cNvPr>
          <p:cNvSpPr>
            <a:spLocks noGrp="1"/>
          </p:cNvSpPr>
          <p:nvPr>
            <p:ph type="body" idx="1"/>
          </p:nvPr>
        </p:nvSpPr>
        <p:spPr>
          <a:xfrm>
            <a:off x="389925" y="1783488"/>
            <a:ext cx="8727408" cy="1719418"/>
          </a:xfrm>
        </p:spPr>
        <p:txBody>
          <a:bodyPr>
            <a:normAutofit/>
          </a:bodyPr>
          <a:lstStyle/>
          <a:p>
            <a:pPr>
              <a:lnSpc>
                <a:spcPct val="115000"/>
              </a:lnSpc>
              <a:spcAft>
                <a:spcPts val="10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Cabe recalcar que se debe de tener el servidor corriendo es decir se deberá de iniciar la payara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sever</a:t>
            </a:r>
            <a:r>
              <a:rPr lang="es-ES" sz="1800" dirty="0">
                <a:effectLst/>
                <a:latin typeface="Calibri" panose="020F0502020204030204" pitchFamily="34" charset="0"/>
                <a:ea typeface="Calibri" panose="020F0502020204030204" pitchFamily="34" charset="0"/>
                <a:cs typeface="Times New Roman" panose="02020603050405020304" pitchFamily="18" charset="0"/>
              </a:rPr>
              <a:t> para que se pueda ejecutar la aplicación de manera correcta, por lo que si no se tiene el servidor iniciado el proceso para hacerlo es el siguiente: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Google Shape;370;g184bad15dac_1_78">
            <a:extLst>
              <a:ext uri="{FF2B5EF4-FFF2-40B4-BE49-F238E27FC236}">
                <a16:creationId xmlns:a16="http://schemas.microsoft.com/office/drawing/2014/main" id="{F26C140E-F1FD-A13C-FCA0-451A194E4699}"/>
              </a:ext>
            </a:extLst>
          </p:cNvPr>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7" name="Google Shape;386;g184bad15dac_1_95">
            <a:extLst>
              <a:ext uri="{FF2B5EF4-FFF2-40B4-BE49-F238E27FC236}">
                <a16:creationId xmlns:a16="http://schemas.microsoft.com/office/drawing/2014/main" id="{EE6C7BC1-9A0F-8F8F-C390-8100F27299B7}"/>
              </a:ext>
            </a:extLst>
          </p:cNvPr>
          <p:cNvSpPr txBox="1"/>
          <p:nvPr/>
        </p:nvSpPr>
        <p:spPr>
          <a:xfrm>
            <a:off x="11725500" y="6457931"/>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41</a:t>
            </a:r>
          </a:p>
        </p:txBody>
      </p:sp>
      <p:sp>
        <p:nvSpPr>
          <p:cNvPr id="5" name="Google Shape;114;p2">
            <a:extLst>
              <a:ext uri="{FF2B5EF4-FFF2-40B4-BE49-F238E27FC236}">
                <a16:creationId xmlns:a16="http://schemas.microsoft.com/office/drawing/2014/main" id="{3C74820B-17DB-DD26-2D5C-33FE31D90134}"/>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chemeClr val="bg1"/>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chemeClr val="bg1"/>
                </a:solidFill>
              </a:rPr>
              <a:t>1.8 PALETA DE COMPONENTES</a:t>
            </a:r>
          </a:p>
          <a:p>
            <a:pPr marL="762635" lvl="1" indent="-333375">
              <a:lnSpc>
                <a:spcPct val="90000"/>
              </a:lnSpc>
              <a:spcBef>
                <a:spcPts val="840"/>
              </a:spcBef>
              <a:buClr>
                <a:srgbClr val="4590B8"/>
              </a:buClr>
              <a:buSzPts val="1104"/>
            </a:pPr>
            <a:r>
              <a:rPr lang="es-ES" sz="700" dirty="0">
                <a:solidFill>
                  <a:schemeClr val="bg1"/>
                </a:solidFill>
              </a:rPr>
              <a:t>1.9 ETIQUETAS HTML STANDARD</a:t>
            </a:r>
          </a:p>
          <a:p>
            <a:pPr marL="762635" lvl="1" indent="-333375">
              <a:lnSpc>
                <a:spcPct val="90000"/>
              </a:lnSpc>
              <a:spcBef>
                <a:spcPts val="840"/>
              </a:spcBef>
              <a:buClr>
                <a:srgbClr val="4590B8"/>
              </a:buClr>
              <a:buSzPts val="1104"/>
            </a:pPr>
            <a:r>
              <a:rPr lang="es-ES" sz="700" dirty="0">
                <a:solidFill>
                  <a:schemeClr val="bg1"/>
                </a:solidFill>
              </a:rPr>
              <a:t>1.10 PATRONES DE DISEÑO</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rgbClr val="FFFF00"/>
                </a:solidFill>
              </a:rPr>
              <a:t>2 PARTE PRACTICA </a:t>
            </a:r>
          </a:p>
          <a:p>
            <a:pPr marL="305435" indent="-270510">
              <a:lnSpc>
                <a:spcPct val="90000"/>
              </a:lnSpc>
              <a:spcBef>
                <a:spcPts val="840"/>
              </a:spcBef>
              <a:buClr>
                <a:srgbClr val="4590B8"/>
              </a:buClr>
              <a:buSzPts val="1104"/>
            </a:pPr>
            <a:r>
              <a:rPr lang="es-ES" sz="700" dirty="0">
                <a:solidFill>
                  <a:schemeClr val="bg1"/>
                </a:solidFill>
              </a:rPr>
              <a:t>2.1 CREACIÓN DEL PROYECTO</a:t>
            </a:r>
          </a:p>
          <a:p>
            <a:pPr marL="629920" lvl="1" indent="-270510">
              <a:lnSpc>
                <a:spcPct val="90000"/>
              </a:lnSpc>
              <a:spcBef>
                <a:spcPts val="840"/>
              </a:spcBef>
              <a:buClr>
                <a:srgbClr val="4590B8"/>
              </a:buClr>
              <a:buSzPts val="1104"/>
            </a:pPr>
            <a:r>
              <a:rPr lang="es-ES" sz="700" dirty="0">
                <a:solidFill>
                  <a:schemeClr val="bg1"/>
                </a:solidFill>
              </a:rPr>
              <a:t>2.1.1 CODIFICACIÓN ARCHIVO </a:t>
            </a:r>
            <a:r>
              <a:rPr lang="es-EC" sz="700" dirty="0">
                <a:solidFill>
                  <a:schemeClr val="bg1"/>
                </a:solidFill>
              </a:rPr>
              <a:t>REPETIR.JAVA</a:t>
            </a:r>
            <a:endParaRPr lang="en-US" sz="700" dirty="0">
              <a:solidFill>
                <a:schemeClr val="bg1"/>
              </a:solidFill>
            </a:endParaRPr>
          </a:p>
          <a:p>
            <a:pPr marL="629920" lvl="1" indent="-270510">
              <a:lnSpc>
                <a:spcPct val="90000"/>
              </a:lnSpc>
              <a:spcBef>
                <a:spcPts val="840"/>
              </a:spcBef>
              <a:buClr>
                <a:srgbClr val="4590B8"/>
              </a:buClr>
              <a:buSzPts val="1104"/>
            </a:pPr>
            <a:r>
              <a:rPr lang="es-ES" sz="700" dirty="0">
                <a:solidFill>
                  <a:schemeClr val="bg1"/>
                </a:solidFill>
              </a:rPr>
              <a:t>2..1.2 CODIFICACIÓN DEL ARCHIVO LOGGINGINTERCEPTOR.JAVA</a:t>
            </a:r>
          </a:p>
          <a:p>
            <a:pPr marL="305435" indent="-270510">
              <a:lnSpc>
                <a:spcPct val="90000"/>
              </a:lnSpc>
              <a:spcBef>
                <a:spcPts val="840"/>
              </a:spcBef>
              <a:buClr>
                <a:srgbClr val="4590B8"/>
              </a:buClr>
              <a:buSzPts val="1104"/>
            </a:pPr>
            <a:r>
              <a:rPr lang="es-ES" sz="700" dirty="0">
                <a:solidFill>
                  <a:schemeClr val="bg1"/>
                </a:solidFill>
              </a:rPr>
              <a:t>2.2 CREACIÓN DEL ARCHIVO EJBTIMERSDEMO.JAVA</a:t>
            </a:r>
          </a:p>
          <a:p>
            <a:pPr marL="305435" indent="-270510">
              <a:lnSpc>
                <a:spcPct val="90000"/>
              </a:lnSpc>
              <a:spcBef>
                <a:spcPts val="840"/>
              </a:spcBef>
              <a:buClr>
                <a:srgbClr val="4590B8"/>
              </a:buClr>
              <a:buSzPts val="1104"/>
            </a:pPr>
            <a:r>
              <a:rPr lang="es-ES" sz="700" dirty="0">
                <a:solidFill>
                  <a:schemeClr val="bg1"/>
                </a:solidFill>
              </a:rPr>
              <a:t>2.3 CODIFICACIÓN DEL ARCHIVO MAIN.JAVA</a:t>
            </a:r>
          </a:p>
          <a:p>
            <a:pPr marL="305435" indent="-270510">
              <a:lnSpc>
                <a:spcPct val="90000"/>
              </a:lnSpc>
              <a:spcBef>
                <a:spcPts val="840"/>
              </a:spcBef>
              <a:buClr>
                <a:srgbClr val="4590B8"/>
              </a:buClr>
              <a:buSzPts val="1104"/>
            </a:pPr>
            <a:r>
              <a:rPr lang="es-ES" sz="700" dirty="0">
                <a:solidFill>
                  <a:srgbClr val="FFFF00"/>
                </a:solidFill>
              </a:rPr>
              <a:t>2.4 DESEMPEÑO DE LA APLICACIÓN</a:t>
            </a:r>
            <a:endParaRPr lang="en-US" sz="700" dirty="0">
              <a:solidFill>
                <a:srgbClr val="FFFF00"/>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pic>
        <p:nvPicPr>
          <p:cNvPr id="6" name="Imagen 5" descr="Interfaz de usuario gráfica, Texto, Aplicación&#10;&#10;Descripción generada automáticamente">
            <a:extLst>
              <a:ext uri="{FF2B5EF4-FFF2-40B4-BE49-F238E27FC236}">
                <a16:creationId xmlns:a16="http://schemas.microsoft.com/office/drawing/2014/main" id="{CC9BCB67-476B-D6C2-AFD3-DBBF4A506622}"/>
              </a:ext>
            </a:extLst>
          </p:cNvPr>
          <p:cNvPicPr>
            <a:picLocks noChangeAspect="1"/>
          </p:cNvPicPr>
          <p:nvPr/>
        </p:nvPicPr>
        <p:blipFill>
          <a:blip r:embed="rId2"/>
          <a:stretch>
            <a:fillRect/>
          </a:stretch>
        </p:blipFill>
        <p:spPr>
          <a:xfrm>
            <a:off x="197330" y="3429000"/>
            <a:ext cx="2705100" cy="2190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7" descr="Interfaz de usuario gráfica, Texto, Aplicación&#10;&#10;Descripción generada automáticamente">
            <a:extLst>
              <a:ext uri="{FF2B5EF4-FFF2-40B4-BE49-F238E27FC236}">
                <a16:creationId xmlns:a16="http://schemas.microsoft.com/office/drawing/2014/main" id="{C2148268-6969-5745-8476-D4F9EBF2B8D6}"/>
              </a:ext>
            </a:extLst>
          </p:cNvPr>
          <p:cNvPicPr>
            <a:picLocks noChangeAspect="1"/>
          </p:cNvPicPr>
          <p:nvPr/>
        </p:nvPicPr>
        <p:blipFill>
          <a:blip r:embed="rId3"/>
          <a:stretch>
            <a:fillRect/>
          </a:stretch>
        </p:blipFill>
        <p:spPr>
          <a:xfrm>
            <a:off x="3485071" y="3207921"/>
            <a:ext cx="2472906" cy="34035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n 8" descr="Interfaz de usuario gráfica, Texto, Aplicación&#10;&#10;Descripción generada automáticamente">
            <a:extLst>
              <a:ext uri="{FF2B5EF4-FFF2-40B4-BE49-F238E27FC236}">
                <a16:creationId xmlns:a16="http://schemas.microsoft.com/office/drawing/2014/main" id="{E733A6DD-42B6-C0B4-9621-DDBB0252FF1D}"/>
              </a:ext>
            </a:extLst>
          </p:cNvPr>
          <p:cNvPicPr>
            <a:picLocks noChangeAspect="1"/>
          </p:cNvPicPr>
          <p:nvPr/>
        </p:nvPicPr>
        <p:blipFill>
          <a:blip r:embed="rId4"/>
          <a:stretch>
            <a:fillRect/>
          </a:stretch>
        </p:blipFill>
        <p:spPr>
          <a:xfrm>
            <a:off x="6340864" y="3409950"/>
            <a:ext cx="2581275" cy="2228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78735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6C9A7B-CA18-98C0-46BB-2EB8F205940F}"/>
              </a:ext>
            </a:extLst>
          </p:cNvPr>
          <p:cNvSpPr>
            <a:spLocks noGrp="1"/>
          </p:cNvSpPr>
          <p:nvPr>
            <p:ph type="title"/>
          </p:nvPr>
        </p:nvSpPr>
        <p:spPr/>
        <p:txBody>
          <a:bodyPr/>
          <a:lstStyle/>
          <a:p>
            <a:r>
              <a:rPr lang="es-ES" dirty="0"/>
              <a:t>2.4 DESEMPEÑO DE LA APLICACIÓN</a:t>
            </a:r>
            <a:endParaRPr lang="es-MX" dirty="0"/>
          </a:p>
        </p:txBody>
      </p:sp>
      <p:sp>
        <p:nvSpPr>
          <p:cNvPr id="3" name="Marcador de texto 2">
            <a:extLst>
              <a:ext uri="{FF2B5EF4-FFF2-40B4-BE49-F238E27FC236}">
                <a16:creationId xmlns:a16="http://schemas.microsoft.com/office/drawing/2014/main" id="{261A37B9-47EA-8C8D-2DF0-0566391C25C2}"/>
              </a:ext>
            </a:extLst>
          </p:cNvPr>
          <p:cNvSpPr>
            <a:spLocks noGrp="1"/>
          </p:cNvSpPr>
          <p:nvPr>
            <p:ph type="body" idx="1"/>
          </p:nvPr>
        </p:nvSpPr>
        <p:spPr>
          <a:xfrm>
            <a:off x="389925" y="1783488"/>
            <a:ext cx="8727408" cy="1719418"/>
          </a:xfrm>
        </p:spPr>
        <p:txBody>
          <a:bodyPr>
            <a:normAutofit fontScale="85000" lnSpcReduction="20000"/>
          </a:bodyPr>
          <a:lstStyle/>
          <a:p>
            <a:pPr>
              <a:lnSpc>
                <a:spcPct val="115000"/>
              </a:lnSpc>
              <a:spcAft>
                <a:spcPts val="1000"/>
              </a:spcAft>
            </a:pPr>
            <a:r>
              <a:rPr lang="es-ES" sz="1800" dirty="0">
                <a:effectLst/>
                <a:latin typeface="Gill Sans" panose="020B0604020202020204" charset="0"/>
                <a:ea typeface="Calibri" panose="020F0502020204030204" pitchFamily="34" charset="0"/>
                <a:cs typeface="Times New Roman" panose="02020603050405020304" pitchFamily="18" charset="0"/>
              </a:rPr>
              <a:t>Esto demuestra de que el método repetir funciono de manera indicada ya que si no lo hiciera no se mostraría el respectivo mensaje y por lo contrario en la ventana de output informará cual es el error que se produjo en el aplicativo.</a:t>
            </a:r>
            <a:endParaRPr lang="en-US" sz="1800" dirty="0">
              <a:effectLst/>
              <a:latin typeface="Gill Sans" panose="020B0604020202020204" charset="0"/>
              <a:ea typeface="Calibri" panose="020F0502020204030204" pitchFamily="34" charset="0"/>
              <a:cs typeface="Times New Roman" panose="02020603050405020304" pitchFamily="18" charset="0"/>
            </a:endParaRPr>
          </a:p>
          <a:p>
            <a:r>
              <a:rPr lang="es-ES" sz="1800" dirty="0">
                <a:effectLst/>
                <a:latin typeface="Gill Sans" panose="020B0604020202020204" charset="0"/>
                <a:ea typeface="Calibri" panose="020F0502020204030204" pitchFamily="34" charset="0"/>
                <a:cs typeface="Times New Roman" panose="02020603050405020304" pitchFamily="18" charset="0"/>
              </a:rPr>
              <a:t>Como segundo punto de funcionalidad del aplicativo se tiene el resultado del </a:t>
            </a:r>
            <a:r>
              <a:rPr lang="es-ES" sz="1800" dirty="0" err="1">
                <a:effectLst/>
                <a:latin typeface="Gill Sans" panose="020B0604020202020204" charset="0"/>
                <a:ea typeface="Calibri" panose="020F0502020204030204" pitchFamily="34" charset="0"/>
                <a:cs typeface="Times New Roman" panose="02020603050405020304" pitchFamily="18" charset="0"/>
              </a:rPr>
              <a:t>logMethodCall</a:t>
            </a:r>
            <a:r>
              <a:rPr lang="es-ES" sz="1800" dirty="0">
                <a:effectLst/>
                <a:latin typeface="Gill Sans" panose="020B0604020202020204" charset="0"/>
                <a:ea typeface="Calibri" panose="020F0502020204030204" pitchFamily="34" charset="0"/>
                <a:cs typeface="Times New Roman" panose="02020603050405020304" pitchFamily="18" charset="0"/>
              </a:rPr>
              <a:t> por lo que mediante consola se mostrará un mensaje de entrando y saliendo, haciendo referencia a la funcionalidad de los interceptores con el nombre del método repetir que es el que se ha ejecutado y mostrando la ventana de mensaje que se indicó con anterioridad.</a:t>
            </a:r>
            <a:endParaRPr lang="en-US" sz="1800" dirty="0">
              <a:effectLst/>
              <a:latin typeface="Gill Sans" panose="020B0604020202020204" charset="0"/>
              <a:ea typeface="Calibri" panose="020F0502020204030204" pitchFamily="34" charset="0"/>
              <a:cs typeface="Times New Roman" panose="02020603050405020304" pitchFamily="18" charset="0"/>
            </a:endParaRPr>
          </a:p>
        </p:txBody>
      </p:sp>
      <p:sp>
        <p:nvSpPr>
          <p:cNvPr id="4" name="Google Shape;370;g184bad15dac_1_78">
            <a:extLst>
              <a:ext uri="{FF2B5EF4-FFF2-40B4-BE49-F238E27FC236}">
                <a16:creationId xmlns:a16="http://schemas.microsoft.com/office/drawing/2014/main" id="{F26C140E-F1FD-A13C-FCA0-451A194E4699}"/>
              </a:ext>
            </a:extLst>
          </p:cNvPr>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7" name="Google Shape;386;g184bad15dac_1_95">
            <a:extLst>
              <a:ext uri="{FF2B5EF4-FFF2-40B4-BE49-F238E27FC236}">
                <a16:creationId xmlns:a16="http://schemas.microsoft.com/office/drawing/2014/main" id="{EE6C7BC1-9A0F-8F8F-C390-8100F27299B7}"/>
              </a:ext>
            </a:extLst>
          </p:cNvPr>
          <p:cNvSpPr txBox="1"/>
          <p:nvPr/>
        </p:nvSpPr>
        <p:spPr>
          <a:xfrm>
            <a:off x="11725500" y="6457931"/>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42</a:t>
            </a:r>
          </a:p>
        </p:txBody>
      </p:sp>
      <p:sp>
        <p:nvSpPr>
          <p:cNvPr id="5" name="Google Shape;114;p2">
            <a:extLst>
              <a:ext uri="{FF2B5EF4-FFF2-40B4-BE49-F238E27FC236}">
                <a16:creationId xmlns:a16="http://schemas.microsoft.com/office/drawing/2014/main" id="{3C74820B-17DB-DD26-2D5C-33FE31D90134}"/>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chemeClr val="bg1"/>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chemeClr val="bg1"/>
                </a:solidFill>
              </a:rPr>
              <a:t>1.8 PALETA DE COMPONENTES</a:t>
            </a:r>
          </a:p>
          <a:p>
            <a:pPr marL="762635" lvl="1" indent="-333375">
              <a:lnSpc>
                <a:spcPct val="90000"/>
              </a:lnSpc>
              <a:spcBef>
                <a:spcPts val="840"/>
              </a:spcBef>
              <a:buClr>
                <a:srgbClr val="4590B8"/>
              </a:buClr>
              <a:buSzPts val="1104"/>
            </a:pPr>
            <a:r>
              <a:rPr lang="es-ES" sz="700" dirty="0">
                <a:solidFill>
                  <a:schemeClr val="bg1"/>
                </a:solidFill>
              </a:rPr>
              <a:t>1.9 ETIQUETAS HTML STANDARD</a:t>
            </a:r>
          </a:p>
          <a:p>
            <a:pPr marL="762635" lvl="1" indent="-333375">
              <a:lnSpc>
                <a:spcPct val="90000"/>
              </a:lnSpc>
              <a:spcBef>
                <a:spcPts val="840"/>
              </a:spcBef>
              <a:buClr>
                <a:srgbClr val="4590B8"/>
              </a:buClr>
              <a:buSzPts val="1104"/>
            </a:pPr>
            <a:r>
              <a:rPr lang="es-ES" sz="700" dirty="0">
                <a:solidFill>
                  <a:schemeClr val="bg1"/>
                </a:solidFill>
              </a:rPr>
              <a:t>1.10 PATRONES DE DISEÑO</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rgbClr val="FFFF00"/>
                </a:solidFill>
              </a:rPr>
              <a:t>2 PARTE PRACTICA </a:t>
            </a:r>
          </a:p>
          <a:p>
            <a:pPr marL="305435" indent="-270510">
              <a:lnSpc>
                <a:spcPct val="90000"/>
              </a:lnSpc>
              <a:spcBef>
                <a:spcPts val="840"/>
              </a:spcBef>
              <a:buClr>
                <a:srgbClr val="4590B8"/>
              </a:buClr>
              <a:buSzPts val="1104"/>
            </a:pPr>
            <a:r>
              <a:rPr lang="es-ES" sz="700" dirty="0">
                <a:solidFill>
                  <a:schemeClr val="bg1"/>
                </a:solidFill>
              </a:rPr>
              <a:t>2.1 CREACIÓN DEL PROYECTO</a:t>
            </a:r>
          </a:p>
          <a:p>
            <a:pPr marL="629920" lvl="1" indent="-270510">
              <a:lnSpc>
                <a:spcPct val="90000"/>
              </a:lnSpc>
              <a:spcBef>
                <a:spcPts val="840"/>
              </a:spcBef>
              <a:buClr>
                <a:srgbClr val="4590B8"/>
              </a:buClr>
              <a:buSzPts val="1104"/>
            </a:pPr>
            <a:r>
              <a:rPr lang="es-ES" sz="700" dirty="0">
                <a:solidFill>
                  <a:schemeClr val="bg1"/>
                </a:solidFill>
              </a:rPr>
              <a:t>2.1.1 CODIFICACIÓN ARCHIVO </a:t>
            </a:r>
            <a:r>
              <a:rPr lang="es-EC" sz="700" dirty="0">
                <a:solidFill>
                  <a:schemeClr val="bg1"/>
                </a:solidFill>
              </a:rPr>
              <a:t>REPETIR.JAVA</a:t>
            </a:r>
            <a:endParaRPr lang="en-US" sz="700" dirty="0">
              <a:solidFill>
                <a:schemeClr val="bg1"/>
              </a:solidFill>
            </a:endParaRPr>
          </a:p>
          <a:p>
            <a:pPr marL="629920" lvl="1" indent="-270510">
              <a:lnSpc>
                <a:spcPct val="90000"/>
              </a:lnSpc>
              <a:spcBef>
                <a:spcPts val="840"/>
              </a:spcBef>
              <a:buClr>
                <a:srgbClr val="4590B8"/>
              </a:buClr>
              <a:buSzPts val="1104"/>
            </a:pPr>
            <a:r>
              <a:rPr lang="es-ES" sz="700" dirty="0">
                <a:solidFill>
                  <a:schemeClr val="bg1"/>
                </a:solidFill>
              </a:rPr>
              <a:t>2..1.2 CODIFICACIÓN DEL ARCHIVO LOGGINGINTERCEPTOR.JAVA</a:t>
            </a:r>
          </a:p>
          <a:p>
            <a:pPr marL="305435" indent="-270510">
              <a:lnSpc>
                <a:spcPct val="90000"/>
              </a:lnSpc>
              <a:spcBef>
                <a:spcPts val="840"/>
              </a:spcBef>
              <a:buClr>
                <a:srgbClr val="4590B8"/>
              </a:buClr>
              <a:buSzPts val="1104"/>
            </a:pPr>
            <a:r>
              <a:rPr lang="es-ES" sz="700" dirty="0">
                <a:solidFill>
                  <a:schemeClr val="bg1"/>
                </a:solidFill>
              </a:rPr>
              <a:t>2.2 CREACIÓN DEL ARCHIVO EJBTIMERSDEMO.JAVA</a:t>
            </a:r>
          </a:p>
          <a:p>
            <a:pPr marL="305435" indent="-270510">
              <a:lnSpc>
                <a:spcPct val="90000"/>
              </a:lnSpc>
              <a:spcBef>
                <a:spcPts val="840"/>
              </a:spcBef>
              <a:buClr>
                <a:srgbClr val="4590B8"/>
              </a:buClr>
              <a:buSzPts val="1104"/>
            </a:pPr>
            <a:r>
              <a:rPr lang="es-ES" sz="700" dirty="0">
                <a:solidFill>
                  <a:schemeClr val="bg1"/>
                </a:solidFill>
              </a:rPr>
              <a:t>2.3 CODIFICACIÓN DEL ARCHIVO MAIN.JAVA</a:t>
            </a:r>
          </a:p>
          <a:p>
            <a:pPr marL="305435" indent="-270510">
              <a:lnSpc>
                <a:spcPct val="90000"/>
              </a:lnSpc>
              <a:spcBef>
                <a:spcPts val="840"/>
              </a:spcBef>
              <a:buClr>
                <a:srgbClr val="4590B8"/>
              </a:buClr>
              <a:buSzPts val="1104"/>
            </a:pPr>
            <a:r>
              <a:rPr lang="es-ES" sz="700" dirty="0">
                <a:solidFill>
                  <a:srgbClr val="FFFF00"/>
                </a:solidFill>
              </a:rPr>
              <a:t>2.4 DESEMPEÑO DE LA APLICACIÓN</a:t>
            </a:r>
            <a:endParaRPr lang="en-US" sz="700" dirty="0">
              <a:solidFill>
                <a:srgbClr val="FFFF00"/>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pic>
        <p:nvPicPr>
          <p:cNvPr id="10" name="Imagen 9">
            <a:extLst>
              <a:ext uri="{FF2B5EF4-FFF2-40B4-BE49-F238E27FC236}">
                <a16:creationId xmlns:a16="http://schemas.microsoft.com/office/drawing/2014/main" id="{9B96803A-0058-E6ED-AE7D-6E2EF3DC1D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1946" y="3685027"/>
            <a:ext cx="4905375" cy="1495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Imagen 10">
            <a:extLst>
              <a:ext uri="{FF2B5EF4-FFF2-40B4-BE49-F238E27FC236}">
                <a16:creationId xmlns:a16="http://schemas.microsoft.com/office/drawing/2014/main" id="{338F9CEC-7010-A734-41F4-CCB9EB02EC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49540" y="5597819"/>
            <a:ext cx="5365115" cy="790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07984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5"/>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dirty="0"/>
              <a:t>3</a:t>
            </a:r>
            <a:r>
              <a:rPr lang="es-ES"/>
              <a:t>.	CONCLUSIONES</a:t>
            </a:r>
            <a:endParaRPr/>
          </a:p>
        </p:txBody>
      </p:sp>
      <p:sp>
        <p:nvSpPr>
          <p:cNvPr id="416" name="Google Shape;416;p35"/>
          <p:cNvSpPr txBox="1">
            <a:spLocks noGrp="1"/>
          </p:cNvSpPr>
          <p:nvPr>
            <p:ph type="body" idx="1"/>
          </p:nvPr>
        </p:nvSpPr>
        <p:spPr>
          <a:xfrm>
            <a:off x="581200" y="2180501"/>
            <a:ext cx="8176800" cy="4367700"/>
          </a:xfrm>
          <a:prstGeom prst="rect">
            <a:avLst/>
          </a:prstGeom>
          <a:noFill/>
          <a:ln>
            <a:noFill/>
          </a:ln>
        </p:spPr>
        <p:txBody>
          <a:bodyPr spcFirstLastPara="1" wrap="square" lIns="91425" tIns="45700" rIns="91425" bIns="45700" anchor="ctr" anchorCtr="0">
            <a:normAutofit/>
          </a:bodyPr>
          <a:lstStyle/>
          <a:p>
            <a:pPr marL="342900" lvl="0" indent="-342900">
              <a:lnSpc>
                <a:spcPct val="107000"/>
              </a:lnSpc>
              <a:spcAft>
                <a:spcPts val="800"/>
              </a:spcAft>
              <a:buFont typeface="Wingdings" panose="05000000000000000000" pitchFamily="2" charset="2"/>
              <a:buChar char=""/>
            </a:pPr>
            <a:r>
              <a:rPr lang="es-EC" sz="1800" dirty="0">
                <a:effectLst/>
                <a:latin typeface="Calibri" panose="020F0502020204030204" pitchFamily="34" charset="0"/>
                <a:ea typeface="Calibri" panose="020F0502020204030204" pitchFamily="34" charset="0"/>
                <a:cs typeface="Calibri" panose="020F0502020204030204" pitchFamily="34" charset="0"/>
              </a:rPr>
              <a:t>En conclusión, los interceptores, </a:t>
            </a:r>
            <a:r>
              <a:rPr lang="es-EC" sz="1800" dirty="0" err="1">
                <a:effectLst/>
                <a:latin typeface="Calibri" panose="020F0502020204030204" pitchFamily="34" charset="0"/>
                <a:ea typeface="Calibri" panose="020F0502020204030204" pitchFamily="34" charset="0"/>
                <a:cs typeface="Calibri" panose="020F0502020204030204" pitchFamily="34" charset="0"/>
              </a:rPr>
              <a:t>timers</a:t>
            </a:r>
            <a:r>
              <a:rPr lang="es-EC" sz="1800" dirty="0">
                <a:effectLst/>
                <a:latin typeface="Calibri" panose="020F0502020204030204" pitchFamily="34" charset="0"/>
                <a:ea typeface="Calibri" panose="020F0502020204030204" pitchFamily="34" charset="0"/>
                <a:cs typeface="Calibri" panose="020F0502020204030204" pitchFamily="34" charset="0"/>
              </a:rPr>
              <a:t> y sesión vean muestran que se pueden de usar de diferentes maneras, ofreciendo al programador realizar diferentes tareas o métodos que se ejecutaran dando diferentes resultados por lo que es necesario y muy útil poder implementar todos estos conceptos ya en ejercicios prácticos pero cabe tener en cuenta de que se debe de verificar el </a:t>
            </a:r>
            <a:r>
              <a:rPr lang="es-EC" sz="1800" dirty="0" err="1">
                <a:effectLst/>
                <a:latin typeface="Calibri" panose="020F0502020204030204" pitchFamily="34" charset="0"/>
                <a:ea typeface="Calibri" panose="020F0502020204030204" pitchFamily="34" charset="0"/>
                <a:cs typeface="Calibri" panose="020F0502020204030204" pitchFamily="34" charset="0"/>
              </a:rPr>
              <a:t>versionamiento</a:t>
            </a:r>
            <a:r>
              <a:rPr lang="es-EC" sz="1800" dirty="0">
                <a:effectLst/>
                <a:latin typeface="Calibri" panose="020F0502020204030204" pitchFamily="34" charset="0"/>
                <a:ea typeface="Calibri" panose="020F0502020204030204" pitchFamily="34" charset="0"/>
                <a:cs typeface="Calibri" panose="020F0502020204030204" pitchFamily="34" charset="0"/>
              </a:rPr>
              <a:t> del JEE con el que se trabajará y que los proyectos siempre deben de estar muy bien relacionados para obtener los resultados esperados.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s-MX" sz="1800" dirty="0">
                <a:effectLst/>
                <a:latin typeface="Calibri" panose="020F0502020204030204" pitchFamily="34" charset="0"/>
                <a:ea typeface="Calibri" panose="020F0502020204030204" pitchFamily="34" charset="0"/>
                <a:cs typeface="Calibri" panose="020F0502020204030204" pitchFamily="34" charset="0"/>
              </a:rPr>
              <a:t>Se comprobó la importancia que tiene en una aplicación tener separaciones al momento de querer resolver un problema, estas separaciones se las realizo con éxito mediante el patrón de diseño MVC, separando cada componente en modelo, vista y controlador.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7" name="Google Shape;417;p35"/>
          <p:cNvSpPr txBox="1"/>
          <p:nvPr/>
        </p:nvSpPr>
        <p:spPr>
          <a:xfrm>
            <a:off x="11704320" y="6427410"/>
            <a:ext cx="46736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35</a:t>
            </a:r>
            <a:endParaRPr/>
          </a:p>
        </p:txBody>
      </p:sp>
      <p:sp>
        <p:nvSpPr>
          <p:cNvPr id="418" name="Google Shape;418;p35"/>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420" name="Google Shape;420;p35"/>
          <p:cNvSpPr txBox="1"/>
          <p:nvPr/>
        </p:nvSpPr>
        <p:spPr>
          <a:xfrm>
            <a:off x="11725500" y="6457931"/>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43</a:t>
            </a:r>
          </a:p>
        </p:txBody>
      </p:sp>
      <p:sp>
        <p:nvSpPr>
          <p:cNvPr id="3" name="Google Shape;114;p2">
            <a:extLst>
              <a:ext uri="{FF2B5EF4-FFF2-40B4-BE49-F238E27FC236}">
                <a16:creationId xmlns:a16="http://schemas.microsoft.com/office/drawing/2014/main" id="{5CC6592F-27BF-F884-56AA-5F0A88FB5C33}"/>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chemeClr val="bg1"/>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chemeClr val="bg1"/>
                </a:solidFill>
              </a:rPr>
              <a:t>1.8 PALETA DE COMPONENTES</a:t>
            </a:r>
          </a:p>
          <a:p>
            <a:pPr marL="762635" lvl="1" indent="-333375">
              <a:lnSpc>
                <a:spcPct val="90000"/>
              </a:lnSpc>
              <a:spcBef>
                <a:spcPts val="840"/>
              </a:spcBef>
              <a:buClr>
                <a:srgbClr val="4590B8"/>
              </a:buClr>
              <a:buSzPts val="1104"/>
            </a:pPr>
            <a:r>
              <a:rPr lang="es-ES" sz="700" dirty="0">
                <a:solidFill>
                  <a:schemeClr val="bg1"/>
                </a:solidFill>
              </a:rPr>
              <a:t>1.9 ETIQUETAS HTML STANDARD</a:t>
            </a:r>
          </a:p>
          <a:p>
            <a:pPr marL="762635" lvl="1" indent="-333375">
              <a:lnSpc>
                <a:spcPct val="90000"/>
              </a:lnSpc>
              <a:spcBef>
                <a:spcPts val="840"/>
              </a:spcBef>
              <a:buClr>
                <a:srgbClr val="4590B8"/>
              </a:buClr>
              <a:buSzPts val="1104"/>
            </a:pPr>
            <a:r>
              <a:rPr lang="es-ES" sz="700" dirty="0">
                <a:solidFill>
                  <a:schemeClr val="bg1"/>
                </a:solidFill>
              </a:rPr>
              <a:t>1.10 PATRONES DE DISEÑO</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chemeClr val="bg1"/>
                </a:solidFill>
              </a:rPr>
              <a:t>2 PARTE PRACTICA </a:t>
            </a:r>
          </a:p>
          <a:p>
            <a:pPr marL="305435" indent="-270510">
              <a:lnSpc>
                <a:spcPct val="90000"/>
              </a:lnSpc>
              <a:spcBef>
                <a:spcPts val="840"/>
              </a:spcBef>
              <a:buClr>
                <a:srgbClr val="4590B8"/>
              </a:buClr>
              <a:buSzPts val="1104"/>
            </a:pPr>
            <a:r>
              <a:rPr lang="es-ES" sz="700" dirty="0">
                <a:solidFill>
                  <a:schemeClr val="bg1"/>
                </a:solidFill>
              </a:rPr>
              <a:t>2.1 CREACIÓN DEL PROYECTO</a:t>
            </a:r>
          </a:p>
          <a:p>
            <a:pPr marL="629920" lvl="1" indent="-270510">
              <a:lnSpc>
                <a:spcPct val="90000"/>
              </a:lnSpc>
              <a:spcBef>
                <a:spcPts val="840"/>
              </a:spcBef>
              <a:buClr>
                <a:srgbClr val="4590B8"/>
              </a:buClr>
              <a:buSzPts val="1104"/>
            </a:pPr>
            <a:r>
              <a:rPr lang="es-ES" sz="700" dirty="0">
                <a:solidFill>
                  <a:schemeClr val="bg1"/>
                </a:solidFill>
              </a:rPr>
              <a:t>2.1.1 CODIFICACIÓN ARCHIVO </a:t>
            </a:r>
            <a:r>
              <a:rPr lang="es-EC" sz="700" dirty="0">
                <a:solidFill>
                  <a:schemeClr val="bg1"/>
                </a:solidFill>
              </a:rPr>
              <a:t>REPETIR.JAVA</a:t>
            </a:r>
            <a:endParaRPr lang="en-US" sz="700" dirty="0">
              <a:solidFill>
                <a:schemeClr val="bg1"/>
              </a:solidFill>
            </a:endParaRPr>
          </a:p>
          <a:p>
            <a:pPr marL="629920" lvl="1" indent="-270510">
              <a:lnSpc>
                <a:spcPct val="90000"/>
              </a:lnSpc>
              <a:spcBef>
                <a:spcPts val="840"/>
              </a:spcBef>
              <a:buClr>
                <a:srgbClr val="4590B8"/>
              </a:buClr>
              <a:buSzPts val="1104"/>
            </a:pPr>
            <a:r>
              <a:rPr lang="es-ES" sz="700" dirty="0">
                <a:solidFill>
                  <a:schemeClr val="bg1"/>
                </a:solidFill>
              </a:rPr>
              <a:t>2..1.2 CODIFICACIÓN DEL ARCHIVO LOGGINGINTERCEPTOR.JAVA</a:t>
            </a:r>
          </a:p>
          <a:p>
            <a:pPr marL="305435" indent="-270510">
              <a:lnSpc>
                <a:spcPct val="90000"/>
              </a:lnSpc>
              <a:spcBef>
                <a:spcPts val="840"/>
              </a:spcBef>
              <a:buClr>
                <a:srgbClr val="4590B8"/>
              </a:buClr>
              <a:buSzPts val="1104"/>
            </a:pPr>
            <a:r>
              <a:rPr lang="es-ES" sz="700" dirty="0">
                <a:solidFill>
                  <a:schemeClr val="bg1"/>
                </a:solidFill>
              </a:rPr>
              <a:t>2.2 CREACIÓN DEL ARCHIVO EJBTIMERSDEMO.JAVA</a:t>
            </a:r>
          </a:p>
          <a:p>
            <a:pPr marL="305435" indent="-270510">
              <a:lnSpc>
                <a:spcPct val="90000"/>
              </a:lnSpc>
              <a:spcBef>
                <a:spcPts val="840"/>
              </a:spcBef>
              <a:buClr>
                <a:srgbClr val="4590B8"/>
              </a:buClr>
              <a:buSzPts val="1104"/>
            </a:pPr>
            <a:r>
              <a:rPr lang="es-ES" sz="700" dirty="0">
                <a:solidFill>
                  <a:schemeClr val="bg1"/>
                </a:solidFill>
              </a:rPr>
              <a:t>2.3 CODIFICACIÓN DEL ARCHIVO MAIN.JAVA</a:t>
            </a:r>
          </a:p>
          <a:p>
            <a:pPr marL="305435" indent="-270510">
              <a:lnSpc>
                <a:spcPct val="90000"/>
              </a:lnSpc>
              <a:spcBef>
                <a:spcPts val="840"/>
              </a:spcBef>
              <a:buClr>
                <a:srgbClr val="4590B8"/>
              </a:buClr>
              <a:buSzPts val="1104"/>
            </a:pPr>
            <a:r>
              <a:rPr lang="es-ES" sz="700" dirty="0">
                <a:solidFill>
                  <a:schemeClr val="bg1"/>
                </a:solidFill>
              </a:rPr>
              <a:t>2.4 DESEMPEÑO DE LA APLICACIÓN</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rgbClr val="FFFF00"/>
                </a:solidFill>
              </a:rPr>
              <a:t>3 CONCLUSIONES</a:t>
            </a:r>
            <a:endParaRPr lang="en-US" sz="700" dirty="0">
              <a:solidFill>
                <a:srgbClr val="FFFF00"/>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dirty="0"/>
              <a:t>4</a:t>
            </a:r>
            <a:r>
              <a:rPr lang="es-ES"/>
              <a:t>.	RECOMENDACIONES</a:t>
            </a:r>
            <a:endParaRPr/>
          </a:p>
        </p:txBody>
      </p:sp>
      <p:sp>
        <p:nvSpPr>
          <p:cNvPr id="426" name="Google Shape;426;p36"/>
          <p:cNvSpPr txBox="1">
            <a:spLocks noGrp="1"/>
          </p:cNvSpPr>
          <p:nvPr>
            <p:ph type="body" idx="1"/>
          </p:nvPr>
        </p:nvSpPr>
        <p:spPr>
          <a:xfrm>
            <a:off x="581192" y="2477541"/>
            <a:ext cx="8176728" cy="4218227"/>
          </a:xfrm>
          <a:prstGeom prst="rect">
            <a:avLst/>
          </a:prstGeom>
          <a:noFill/>
          <a:ln>
            <a:noFill/>
          </a:ln>
        </p:spPr>
        <p:txBody>
          <a:bodyPr spcFirstLastPara="1" wrap="square" lIns="91425" tIns="45700" rIns="91425" bIns="45700" anchor="ctr" anchorCtr="0">
            <a:normAutofit/>
          </a:bodyPr>
          <a:lstStyle/>
          <a:p>
            <a:pPr marL="342900" lvl="0" indent="-342900" algn="just">
              <a:lnSpc>
                <a:spcPct val="107000"/>
              </a:lnSpc>
              <a:spcAft>
                <a:spcPts val="800"/>
              </a:spcAft>
              <a:buFont typeface="Wingdings" panose="05000000000000000000" pitchFamily="2" charset="2"/>
              <a:buChar char=""/>
            </a:pPr>
            <a:r>
              <a:rPr lang="es-MX" sz="1800" dirty="0">
                <a:effectLst/>
                <a:latin typeface="Calibri" panose="020F0502020204030204" pitchFamily="34" charset="0"/>
                <a:ea typeface="Calibri" panose="020F0502020204030204" pitchFamily="34" charset="0"/>
                <a:cs typeface="Calibri" panose="020F0502020204030204" pitchFamily="34" charset="0"/>
              </a:rPr>
              <a:t>Se recomienda actualizar a la versión correspondiente cada cierto tiempo. Desde el propio Panel de Control pudiendo habilitar la opción para que se haga de manera automática mediante un mensaje de aviso.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800" dirty="0">
                <a:effectLst/>
                <a:latin typeface="Calibri" panose="020F0502020204030204" pitchFamily="34" charset="0"/>
                <a:ea typeface="Calibri" panose="020F0502020204030204" pitchFamily="34" charset="0"/>
                <a:cs typeface="Calibri" panose="020F0502020204030204" pitchFamily="34" charset="0"/>
              </a:rPr>
              <a:t>Se recomienda que se sigan revisando más a profundidad los contenidos de la clase referentes a JAVA Enterprise </a:t>
            </a:r>
            <a:r>
              <a:rPr lang="es-MX" sz="1800" dirty="0" err="1">
                <a:effectLst/>
                <a:latin typeface="Calibri" panose="020F0502020204030204" pitchFamily="34" charset="0"/>
                <a:ea typeface="Calibri" panose="020F0502020204030204" pitchFamily="34" charset="0"/>
                <a:cs typeface="Calibri" panose="020F0502020204030204" pitchFamily="34" charset="0"/>
              </a:rPr>
              <a:t>Edition</a:t>
            </a:r>
            <a:r>
              <a:rPr lang="es-MX" sz="1800" dirty="0">
                <a:effectLst/>
                <a:latin typeface="Calibri" panose="020F0502020204030204" pitchFamily="34" charset="0"/>
                <a:ea typeface="Calibri" panose="020F0502020204030204" pitchFamily="34" charset="0"/>
                <a:cs typeface="Calibri" panose="020F0502020204030204" pitchFamily="34" charset="0"/>
              </a:rPr>
              <a:t>, de esta manera reforzando conceptos en los cuales hay que mejorar, ya que todos estos conceptos abordados serán de mucha utilidad para futuros proyectos.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800" dirty="0">
                <a:effectLst/>
                <a:latin typeface="Calibri" panose="020F0502020204030204" pitchFamily="34" charset="0"/>
                <a:ea typeface="Calibri" panose="020F0502020204030204" pitchFamily="34" charset="0"/>
                <a:cs typeface="Calibri" panose="020F0502020204030204" pitchFamily="34" charset="0"/>
              </a:rPr>
              <a:t>Se recomienda revisar mucho más a profundidad la documentación respectiva a los tópicos vistos y abordados alrededor de la presente práctica.</a:t>
            </a:r>
            <a:endParaRPr lang="es-MX" dirty="0">
              <a:solidFill>
                <a:schemeClr val="dk1"/>
              </a:solidFill>
            </a:endParaRPr>
          </a:p>
          <a:p>
            <a:pPr marL="0" indent="0">
              <a:spcBef>
                <a:spcPts val="960"/>
              </a:spcBef>
              <a:buNone/>
            </a:pPr>
            <a:endParaRPr lang="es-MX" dirty="0">
              <a:solidFill>
                <a:schemeClr val="dk1"/>
              </a:solidFill>
            </a:endParaRPr>
          </a:p>
        </p:txBody>
      </p:sp>
      <p:sp>
        <p:nvSpPr>
          <p:cNvPr id="427" name="Google Shape;427;p36"/>
          <p:cNvSpPr txBox="1"/>
          <p:nvPr/>
        </p:nvSpPr>
        <p:spPr>
          <a:xfrm>
            <a:off x="11704320" y="6427410"/>
            <a:ext cx="4674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29</a:t>
            </a:r>
            <a:endParaRPr/>
          </a:p>
        </p:txBody>
      </p:sp>
      <p:sp>
        <p:nvSpPr>
          <p:cNvPr id="428" name="Google Shape;428;p36"/>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430" name="Google Shape;430;p36"/>
          <p:cNvSpPr txBox="1"/>
          <p:nvPr/>
        </p:nvSpPr>
        <p:spPr>
          <a:xfrm>
            <a:off x="11725500" y="6457931"/>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44</a:t>
            </a:r>
          </a:p>
        </p:txBody>
      </p:sp>
      <p:sp>
        <p:nvSpPr>
          <p:cNvPr id="3" name="Google Shape;114;p2">
            <a:extLst>
              <a:ext uri="{FF2B5EF4-FFF2-40B4-BE49-F238E27FC236}">
                <a16:creationId xmlns:a16="http://schemas.microsoft.com/office/drawing/2014/main" id="{6658E33B-F971-3CAA-B375-DCC6CE0A586A}"/>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chemeClr val="bg1"/>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chemeClr val="bg1"/>
                </a:solidFill>
              </a:rPr>
              <a:t>1.8 PALETA DE COMPONENTES</a:t>
            </a:r>
          </a:p>
          <a:p>
            <a:pPr marL="762635" lvl="1" indent="-333375">
              <a:lnSpc>
                <a:spcPct val="90000"/>
              </a:lnSpc>
              <a:spcBef>
                <a:spcPts val="840"/>
              </a:spcBef>
              <a:buClr>
                <a:srgbClr val="4590B8"/>
              </a:buClr>
              <a:buSzPts val="1104"/>
            </a:pPr>
            <a:r>
              <a:rPr lang="es-ES" sz="700" dirty="0">
                <a:solidFill>
                  <a:schemeClr val="bg1"/>
                </a:solidFill>
              </a:rPr>
              <a:t>1.9 ETIQUETAS HTML STANDARD</a:t>
            </a:r>
          </a:p>
          <a:p>
            <a:pPr marL="762635" lvl="1" indent="-333375">
              <a:lnSpc>
                <a:spcPct val="90000"/>
              </a:lnSpc>
              <a:spcBef>
                <a:spcPts val="840"/>
              </a:spcBef>
              <a:buClr>
                <a:srgbClr val="4590B8"/>
              </a:buClr>
              <a:buSzPts val="1104"/>
            </a:pPr>
            <a:r>
              <a:rPr lang="es-ES" sz="700" dirty="0">
                <a:solidFill>
                  <a:schemeClr val="bg1"/>
                </a:solidFill>
              </a:rPr>
              <a:t>1.10 PATRONES DE DISEÑO</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chemeClr val="bg1"/>
                </a:solidFill>
              </a:rPr>
              <a:t>2 PARTE PRACTICA </a:t>
            </a:r>
          </a:p>
          <a:p>
            <a:pPr marL="305435" indent="-270510">
              <a:lnSpc>
                <a:spcPct val="90000"/>
              </a:lnSpc>
              <a:spcBef>
                <a:spcPts val="840"/>
              </a:spcBef>
              <a:buClr>
                <a:srgbClr val="4590B8"/>
              </a:buClr>
              <a:buSzPts val="1104"/>
            </a:pPr>
            <a:r>
              <a:rPr lang="es-ES" sz="700" dirty="0">
                <a:solidFill>
                  <a:schemeClr val="bg1"/>
                </a:solidFill>
              </a:rPr>
              <a:t>2.1 CREACIÓN DEL PROYECTO</a:t>
            </a:r>
          </a:p>
          <a:p>
            <a:pPr marL="629920" lvl="1" indent="-270510">
              <a:lnSpc>
                <a:spcPct val="90000"/>
              </a:lnSpc>
              <a:spcBef>
                <a:spcPts val="840"/>
              </a:spcBef>
              <a:buClr>
                <a:srgbClr val="4590B8"/>
              </a:buClr>
              <a:buSzPts val="1104"/>
            </a:pPr>
            <a:r>
              <a:rPr lang="es-ES" sz="700" dirty="0">
                <a:solidFill>
                  <a:schemeClr val="bg1"/>
                </a:solidFill>
              </a:rPr>
              <a:t>2.1.1 CODIFICACIÓN ARCHIVO </a:t>
            </a:r>
            <a:r>
              <a:rPr lang="es-EC" sz="700" dirty="0">
                <a:solidFill>
                  <a:schemeClr val="bg1"/>
                </a:solidFill>
              </a:rPr>
              <a:t>REPETIR.JAVA</a:t>
            </a:r>
            <a:endParaRPr lang="en-US" sz="700" dirty="0">
              <a:solidFill>
                <a:schemeClr val="bg1"/>
              </a:solidFill>
            </a:endParaRPr>
          </a:p>
          <a:p>
            <a:pPr marL="629920" lvl="1" indent="-270510">
              <a:lnSpc>
                <a:spcPct val="90000"/>
              </a:lnSpc>
              <a:spcBef>
                <a:spcPts val="840"/>
              </a:spcBef>
              <a:buClr>
                <a:srgbClr val="4590B8"/>
              </a:buClr>
              <a:buSzPts val="1104"/>
            </a:pPr>
            <a:r>
              <a:rPr lang="es-ES" sz="700" dirty="0">
                <a:solidFill>
                  <a:schemeClr val="bg1"/>
                </a:solidFill>
              </a:rPr>
              <a:t>2..1.2 CODIFICACIÓN DEL ARCHIVO LOGGINGINTERCEPTOR.JAVA</a:t>
            </a:r>
          </a:p>
          <a:p>
            <a:pPr marL="305435" indent="-270510">
              <a:lnSpc>
                <a:spcPct val="90000"/>
              </a:lnSpc>
              <a:spcBef>
                <a:spcPts val="840"/>
              </a:spcBef>
              <a:buClr>
                <a:srgbClr val="4590B8"/>
              </a:buClr>
              <a:buSzPts val="1104"/>
            </a:pPr>
            <a:r>
              <a:rPr lang="es-ES" sz="700" dirty="0">
                <a:solidFill>
                  <a:schemeClr val="bg1"/>
                </a:solidFill>
              </a:rPr>
              <a:t>2.2 CREACIÓN DEL ARCHIVO EJBTIMERSDEMO.JAVA</a:t>
            </a:r>
          </a:p>
          <a:p>
            <a:pPr marL="305435" indent="-270510">
              <a:lnSpc>
                <a:spcPct val="90000"/>
              </a:lnSpc>
              <a:spcBef>
                <a:spcPts val="840"/>
              </a:spcBef>
              <a:buClr>
                <a:srgbClr val="4590B8"/>
              </a:buClr>
              <a:buSzPts val="1104"/>
            </a:pPr>
            <a:r>
              <a:rPr lang="es-ES" sz="700" dirty="0">
                <a:solidFill>
                  <a:schemeClr val="bg1"/>
                </a:solidFill>
              </a:rPr>
              <a:t>2.3 CODIFICACIÓN DEL ARCHIVO MAIN.JAVA</a:t>
            </a:r>
          </a:p>
          <a:p>
            <a:pPr marL="305435" indent="-270510">
              <a:lnSpc>
                <a:spcPct val="90000"/>
              </a:lnSpc>
              <a:spcBef>
                <a:spcPts val="840"/>
              </a:spcBef>
              <a:buClr>
                <a:srgbClr val="4590B8"/>
              </a:buClr>
              <a:buSzPts val="1104"/>
            </a:pPr>
            <a:r>
              <a:rPr lang="es-ES" sz="700" dirty="0">
                <a:solidFill>
                  <a:schemeClr val="bg1"/>
                </a:solidFill>
              </a:rPr>
              <a:t>2.4 DESEMPEÑO DE LA APLICACIÓN</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chemeClr val="bg1"/>
                </a:solidFill>
              </a:rPr>
              <a:t>3 CONCLUSIONES</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rgbClr val="FFFF00"/>
                </a:solidFill>
              </a:rPr>
              <a:t>4 RECOMENDACIONES</a:t>
            </a:r>
            <a:endParaRPr lang="en-US" sz="700" dirty="0">
              <a:solidFill>
                <a:srgbClr val="FFFF00"/>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a:t>5.	BIBLIOGRAFÍA</a:t>
            </a:r>
            <a:endParaRPr/>
          </a:p>
        </p:txBody>
      </p:sp>
      <p:sp>
        <p:nvSpPr>
          <p:cNvPr id="436" name="Google Shape;436;p37"/>
          <p:cNvSpPr txBox="1">
            <a:spLocks noGrp="1"/>
          </p:cNvSpPr>
          <p:nvPr>
            <p:ph type="body" idx="1"/>
          </p:nvPr>
        </p:nvSpPr>
        <p:spPr>
          <a:xfrm>
            <a:off x="140809" y="1964112"/>
            <a:ext cx="8921433" cy="5034900"/>
          </a:xfrm>
          <a:prstGeom prst="rect">
            <a:avLst/>
          </a:prstGeom>
          <a:noFill/>
          <a:ln>
            <a:noFill/>
          </a:ln>
        </p:spPr>
        <p:txBody>
          <a:bodyPr spcFirstLastPara="1" wrap="square" lIns="91425" tIns="45700" rIns="91425" bIns="45700" anchor="ctr" anchorCtr="0">
            <a:noAutofit/>
          </a:bodyPr>
          <a:lstStyle/>
          <a:p>
            <a:pPr>
              <a:lnSpc>
                <a:spcPct val="115000"/>
              </a:lnSpc>
              <a:spcAft>
                <a:spcPts val="1000"/>
              </a:spcAft>
            </a:pP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 "Informática Básica: ¿Qué son las aplicaciones web?" GCFGlobal.org. </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https://edu.gcfglobal.org/es/informatica-basica/que-son-las-aplicaciones-web/1/</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(accedido el 30 de diciembre de 2022).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marR="45720">
              <a:lnSpc>
                <a:spcPct val="115000"/>
              </a:lnSpc>
              <a:spcAft>
                <a:spcPts val="1000"/>
              </a:spcAft>
            </a:pP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 "Crear </a:t>
            </a:r>
            <a:r>
              <a:rPr lang="es-ES"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aplicacion</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web java </a:t>
            </a:r>
            <a:r>
              <a:rPr lang="es-ES"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netbeans</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Todo sobre JAVA". Todo sobre JAVA. </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https://quejava.com/crear-aplicacion-web-java-netbeans/</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(accedido el 30 de diciembre de 2022).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marR="45720">
              <a:lnSpc>
                <a:spcPct val="115000"/>
              </a:lnSpc>
              <a:spcAft>
                <a:spcPts val="1000"/>
              </a:spcAft>
            </a:pP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 "Home". Payara </a:t>
            </a:r>
            <a:r>
              <a:rPr lang="es-ES"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Services</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Ltd. </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https://www.payara.fish</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(accedido el 30 de diciembre de 2022).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marR="45720">
              <a:lnSpc>
                <a:spcPct val="115000"/>
              </a:lnSpc>
              <a:spcAft>
                <a:spcPts val="1000"/>
              </a:spcAft>
            </a:pP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 "Los mejores </a:t>
            </a:r>
            <a:r>
              <a:rPr lang="es-ES"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frameworks</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de Java en 2022 para desarrollo web". </a:t>
            </a:r>
            <a:r>
              <a:rPr lang="es-ES"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Profile</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Software </a:t>
            </a:r>
            <a:r>
              <a:rPr lang="es-ES"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Services</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https://profile.es/blog/frameworks-java-desarrollo-web/</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(accedido el 30 de diciembre de 2022).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 Colaboradores de los proyectos Wikimedia. "Java EE - Wikipedia, la enciclopedia libre". Wikipedia, la enciclopedia libre. </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https://es.wikipedia.org/w/index.php?title=Java_EE&amp;amp;oldid=146032828</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(accedido el 7 de noviembre de 2022).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 Java. "Expresiones y Operadores en Java - </a:t>
            </a:r>
            <a:r>
              <a:rPr lang="es-ES"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Auribox</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Training". </a:t>
            </a:r>
            <a:r>
              <a:rPr lang="es-ES"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Auribox</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Training. </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https://blog.auriboxtraining.com/java/el-lenguaje-java-expresiones-y-operadores/</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(accedido el 11 de noviembre de 2022).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 Colaboradores de los proyectos Wikimedia. "JavaBean - Wikipedia, la enciclopedia libre". Wikipedia, la enciclopedia libre.  </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8"/>
              </a:rPr>
              <a:t>https://es.wikipedia.org/w/index.php?title=JavaBean&amp;amp;oldid=125248574</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(accedido el 7 de noviembre de 2022).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 Colaboradores de los proyectos Wikimedia. "</a:t>
            </a:r>
            <a:r>
              <a:rPr lang="es-ES"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Facelets</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Wikipedia, la enciclopedia libre". Wikipedia, la enciclopedia libre. </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9"/>
              </a:rPr>
              <a:t>https://es.wikipedia.org/wiki/</a:t>
            </a:r>
            <a:r>
              <a:rPr lang="es-ES" sz="1100" u="sng"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9"/>
              </a:rPr>
              <a:t>Facelets</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9"/>
              </a:rPr>
              <a:t>#:~:text=En%20informática,%20Facelets%20es%20un,de%20entrada%20válidos%20para%20trabajar.</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(accedido el 30 de diciembre de 2022).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marL="305435" indent="-281940">
              <a:spcBef>
                <a:spcPts val="0"/>
              </a:spcBef>
              <a:buSzPct val="91999"/>
            </a:pPr>
            <a:endParaRPr lang="es-ES" sz="1100" dirty="0"/>
          </a:p>
        </p:txBody>
      </p:sp>
      <p:sp>
        <p:nvSpPr>
          <p:cNvPr id="437" name="Google Shape;437;p37"/>
          <p:cNvSpPr txBox="1"/>
          <p:nvPr/>
        </p:nvSpPr>
        <p:spPr>
          <a:xfrm>
            <a:off x="11704320" y="6427410"/>
            <a:ext cx="46736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30</a:t>
            </a:r>
            <a:endParaRPr/>
          </a:p>
        </p:txBody>
      </p:sp>
      <p:sp>
        <p:nvSpPr>
          <p:cNvPr id="438" name="Google Shape;438;p37"/>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440" name="Google Shape;440;p37"/>
          <p:cNvSpPr txBox="1"/>
          <p:nvPr/>
        </p:nvSpPr>
        <p:spPr>
          <a:xfrm>
            <a:off x="11735657"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45</a:t>
            </a:r>
          </a:p>
        </p:txBody>
      </p:sp>
      <p:sp>
        <p:nvSpPr>
          <p:cNvPr id="3" name="Google Shape;114;p2">
            <a:extLst>
              <a:ext uri="{FF2B5EF4-FFF2-40B4-BE49-F238E27FC236}">
                <a16:creationId xmlns:a16="http://schemas.microsoft.com/office/drawing/2014/main" id="{B329AE0D-357A-2001-649F-0E57CE46E9B0}"/>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chemeClr val="bg1"/>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chemeClr val="bg1"/>
                </a:solidFill>
              </a:rPr>
              <a:t>1.8 PALETA DE COMPONENTES</a:t>
            </a:r>
          </a:p>
          <a:p>
            <a:pPr marL="762635" lvl="1" indent="-333375">
              <a:lnSpc>
                <a:spcPct val="90000"/>
              </a:lnSpc>
              <a:spcBef>
                <a:spcPts val="840"/>
              </a:spcBef>
              <a:buClr>
                <a:srgbClr val="4590B8"/>
              </a:buClr>
              <a:buSzPts val="1104"/>
            </a:pPr>
            <a:r>
              <a:rPr lang="es-ES" sz="700" dirty="0">
                <a:solidFill>
                  <a:schemeClr val="bg1"/>
                </a:solidFill>
              </a:rPr>
              <a:t>1.9 ETIQUETAS HTML STANDARD</a:t>
            </a:r>
          </a:p>
          <a:p>
            <a:pPr marL="762635" lvl="1" indent="-333375">
              <a:lnSpc>
                <a:spcPct val="90000"/>
              </a:lnSpc>
              <a:spcBef>
                <a:spcPts val="840"/>
              </a:spcBef>
              <a:buClr>
                <a:srgbClr val="4590B8"/>
              </a:buClr>
              <a:buSzPts val="1104"/>
            </a:pPr>
            <a:r>
              <a:rPr lang="es-ES" sz="700" dirty="0">
                <a:solidFill>
                  <a:schemeClr val="bg1"/>
                </a:solidFill>
              </a:rPr>
              <a:t>1.10 PATRONES DE DISEÑO</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chemeClr val="bg1"/>
                </a:solidFill>
              </a:rPr>
              <a:t>2 PARTE PRACTICA </a:t>
            </a:r>
          </a:p>
          <a:p>
            <a:pPr marL="305435" indent="-270510">
              <a:lnSpc>
                <a:spcPct val="90000"/>
              </a:lnSpc>
              <a:spcBef>
                <a:spcPts val="840"/>
              </a:spcBef>
              <a:buClr>
                <a:srgbClr val="4590B8"/>
              </a:buClr>
              <a:buSzPts val="1104"/>
            </a:pPr>
            <a:r>
              <a:rPr lang="es-ES" sz="700" dirty="0">
                <a:solidFill>
                  <a:schemeClr val="bg1"/>
                </a:solidFill>
              </a:rPr>
              <a:t>2.1 CREACIÓN DEL PROYECTO</a:t>
            </a:r>
          </a:p>
          <a:p>
            <a:pPr marL="629920" lvl="1" indent="-270510">
              <a:lnSpc>
                <a:spcPct val="90000"/>
              </a:lnSpc>
              <a:spcBef>
                <a:spcPts val="840"/>
              </a:spcBef>
              <a:buClr>
                <a:srgbClr val="4590B8"/>
              </a:buClr>
              <a:buSzPts val="1104"/>
            </a:pPr>
            <a:r>
              <a:rPr lang="es-ES" sz="700" dirty="0">
                <a:solidFill>
                  <a:schemeClr val="bg1"/>
                </a:solidFill>
              </a:rPr>
              <a:t>2.1.1 CODIFICACIÓN ARCHIVO </a:t>
            </a:r>
            <a:r>
              <a:rPr lang="es-EC" sz="700" dirty="0">
                <a:solidFill>
                  <a:schemeClr val="bg1"/>
                </a:solidFill>
              </a:rPr>
              <a:t>REPETIR.JAVA</a:t>
            </a:r>
            <a:endParaRPr lang="en-US" sz="700" dirty="0">
              <a:solidFill>
                <a:schemeClr val="bg1"/>
              </a:solidFill>
            </a:endParaRPr>
          </a:p>
          <a:p>
            <a:pPr marL="629920" lvl="1" indent="-270510">
              <a:lnSpc>
                <a:spcPct val="90000"/>
              </a:lnSpc>
              <a:spcBef>
                <a:spcPts val="840"/>
              </a:spcBef>
              <a:buClr>
                <a:srgbClr val="4590B8"/>
              </a:buClr>
              <a:buSzPts val="1104"/>
            </a:pPr>
            <a:r>
              <a:rPr lang="es-ES" sz="700" dirty="0">
                <a:solidFill>
                  <a:schemeClr val="bg1"/>
                </a:solidFill>
              </a:rPr>
              <a:t>2..1.2 CODIFICACIÓN DEL ARCHIVO LOGGINGINTERCEPTOR.JAVA</a:t>
            </a:r>
          </a:p>
          <a:p>
            <a:pPr marL="305435" indent="-270510">
              <a:lnSpc>
                <a:spcPct val="90000"/>
              </a:lnSpc>
              <a:spcBef>
                <a:spcPts val="840"/>
              </a:spcBef>
              <a:buClr>
                <a:srgbClr val="4590B8"/>
              </a:buClr>
              <a:buSzPts val="1104"/>
            </a:pPr>
            <a:r>
              <a:rPr lang="es-ES" sz="700" dirty="0">
                <a:solidFill>
                  <a:schemeClr val="bg1"/>
                </a:solidFill>
              </a:rPr>
              <a:t>2.2 CREACIÓN DEL ARCHIVO EJBTIMERSDEMO.JAVA</a:t>
            </a:r>
          </a:p>
          <a:p>
            <a:pPr marL="305435" indent="-270510">
              <a:lnSpc>
                <a:spcPct val="90000"/>
              </a:lnSpc>
              <a:spcBef>
                <a:spcPts val="840"/>
              </a:spcBef>
              <a:buClr>
                <a:srgbClr val="4590B8"/>
              </a:buClr>
              <a:buSzPts val="1104"/>
            </a:pPr>
            <a:r>
              <a:rPr lang="es-ES" sz="700" dirty="0">
                <a:solidFill>
                  <a:schemeClr val="bg1"/>
                </a:solidFill>
              </a:rPr>
              <a:t>2.3 CODIFICACIÓN DEL ARCHIVO MAIN.JAVA</a:t>
            </a:r>
          </a:p>
          <a:p>
            <a:pPr marL="305435" indent="-270510">
              <a:lnSpc>
                <a:spcPct val="90000"/>
              </a:lnSpc>
              <a:spcBef>
                <a:spcPts val="840"/>
              </a:spcBef>
              <a:buClr>
                <a:srgbClr val="4590B8"/>
              </a:buClr>
              <a:buSzPts val="1104"/>
            </a:pPr>
            <a:r>
              <a:rPr lang="es-ES" sz="700" dirty="0">
                <a:solidFill>
                  <a:schemeClr val="bg1"/>
                </a:solidFill>
              </a:rPr>
              <a:t>2.4 DESEMPEÑO DE LA APLICACIÓN</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chemeClr val="bg1"/>
                </a:solidFill>
              </a:rPr>
              <a:t>3 CONCLUSIONES</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chemeClr val="bg1"/>
                </a:solidFill>
              </a:rPr>
              <a:t>4 RECOMENDACIONES</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rgbClr val="FFFF00"/>
                </a:solidFill>
              </a:rPr>
              <a:t>5 BIBLIOGRAFÍA</a:t>
            </a:r>
            <a:endParaRPr lang="en-US" sz="700" dirty="0">
              <a:solidFill>
                <a:srgbClr val="FFFF00"/>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a:t>5.	BIBLIOGRAFÍA</a:t>
            </a:r>
            <a:endParaRPr/>
          </a:p>
        </p:txBody>
      </p:sp>
      <p:sp>
        <p:nvSpPr>
          <p:cNvPr id="436" name="Google Shape;436;p37"/>
          <p:cNvSpPr txBox="1">
            <a:spLocks noGrp="1"/>
          </p:cNvSpPr>
          <p:nvPr>
            <p:ph type="body" idx="1"/>
          </p:nvPr>
        </p:nvSpPr>
        <p:spPr>
          <a:xfrm>
            <a:off x="140809" y="1964112"/>
            <a:ext cx="8921433" cy="5034900"/>
          </a:xfrm>
          <a:prstGeom prst="rect">
            <a:avLst/>
          </a:prstGeom>
          <a:noFill/>
          <a:ln>
            <a:noFill/>
          </a:ln>
        </p:spPr>
        <p:txBody>
          <a:bodyPr spcFirstLastPara="1" wrap="square" lIns="91425" tIns="45700" rIns="91425" bIns="45700" anchor="ctr" anchorCtr="0">
            <a:noAutofit/>
          </a:bodyPr>
          <a:lstStyle/>
          <a:p>
            <a:pPr>
              <a:lnSpc>
                <a:spcPct val="115000"/>
              </a:lnSpc>
              <a:spcAft>
                <a:spcPts val="1000"/>
              </a:spcAft>
            </a:pP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[9] "JSF Etiquetas (tags) - </a:t>
            </a:r>
            <a:r>
              <a:rPr lang="es-ES"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jcodepoint</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S"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jcodepoint</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https://jcodepoint.com/jsf/jsf-etiquetas/</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(accedido el 30 de diciembre de 2022).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 "</a:t>
            </a:r>
            <a:r>
              <a:rPr lang="es-ES"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Managed</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S"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Bean</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a:t>
            </a:r>
            <a:r>
              <a:rPr lang="es-ES"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Tecnicomio</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S"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Tecnicomio</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https://tecnicomio.com/tag/managed-bean/#:~:text=Los%20managed%20bean%20son%20clases,faces.</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(accedido el 30 de diciembre de 2022).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[11] "J2EE: JSF (9) – Composite </a:t>
            </a:r>
            <a:r>
              <a:rPr lang="es-ES"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Components</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a:t>
            </a:r>
            <a:r>
              <a:rPr lang="es-ES"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inmensia</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S"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inmensia</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Haiku </a:t>
            </a:r>
            <a:r>
              <a:rPr lang="es-ES"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Coder's</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Blog. </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https://inmensia.com/articulos/j2ee/jsf_components.html</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(accedido el 30 de diciembre de 2022).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[12] "Métodos de petición HTTP - HTTP | MDN". MDN Web Docs. </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https://developer.mozilla.org/es/docs/Web/HTTP/Methods</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(accedido el 30 de diciembre de 2022).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 "Agregar nuevos componentes a la paleta de NetBeans - Sitio Web de Javier García Escobedo (javiergarciaescobedo.es)". Inicio - Sitio Web de Javier García Escobedo (javiergarciaescobedo.es). </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https://javiergarciaescobedo.es/</a:t>
            </a:r>
            <a:r>
              <a:rPr lang="es-ES" sz="1100" u="sng"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programacion</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-en-java/2-clases-y-objetos/23-agregar-nuevos-qbeansq-java-a-la-paleta-de-netbeans#:~:</a:t>
            </a:r>
            <a:r>
              <a:rPr lang="es-ES" sz="1100" u="sng"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text</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=La%20paleta%20de%20componentes%20que,,%20áreas%20de%20texto,%20etc.</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(accedido el 30 de diciembre de 2022).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[14] "HTML: Lenguaje de etiquetas de hipertexto | MDN". MDN Web Docs. </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8"/>
              </a:rPr>
              <a:t>https://developer.mozilla.org/es/docs/Web/HTML</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(accedido el 30 de diciembre de 2022).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 "</a:t>
            </a:r>
            <a:r>
              <a:rPr lang="es-ES"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JavaServer</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Faces(JSF) | Marco de Desarrollo de la Junta de Andalucía". Junta de Andalucía - Portal oficial. </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9"/>
              </a:rPr>
              <a:t>https://www.juntadeandalucia.es/servicios/madeja/contenido/recurso/101</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(accedido el 30 de diciembre de 2022).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marL="123825" indent="0">
              <a:buSzPct val="91999"/>
              <a:buNone/>
            </a:pPr>
            <a:endParaRPr lang="es-ES" sz="1100" dirty="0"/>
          </a:p>
          <a:p>
            <a:pPr marL="305435" indent="-281940">
              <a:spcBef>
                <a:spcPts val="0"/>
              </a:spcBef>
              <a:buSzPct val="91999"/>
            </a:pPr>
            <a:endParaRPr lang="es-ES" sz="1100" dirty="0"/>
          </a:p>
        </p:txBody>
      </p:sp>
      <p:sp>
        <p:nvSpPr>
          <p:cNvPr id="437" name="Google Shape;437;p37"/>
          <p:cNvSpPr txBox="1"/>
          <p:nvPr/>
        </p:nvSpPr>
        <p:spPr>
          <a:xfrm>
            <a:off x="11704320" y="6427410"/>
            <a:ext cx="46736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30</a:t>
            </a:r>
            <a:endParaRPr/>
          </a:p>
        </p:txBody>
      </p:sp>
      <p:sp>
        <p:nvSpPr>
          <p:cNvPr id="438" name="Google Shape;438;p37"/>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440" name="Google Shape;440;p37"/>
          <p:cNvSpPr txBox="1"/>
          <p:nvPr/>
        </p:nvSpPr>
        <p:spPr>
          <a:xfrm>
            <a:off x="11735657"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46</a:t>
            </a:r>
          </a:p>
        </p:txBody>
      </p:sp>
      <p:sp>
        <p:nvSpPr>
          <p:cNvPr id="3" name="Google Shape;114;p2">
            <a:extLst>
              <a:ext uri="{FF2B5EF4-FFF2-40B4-BE49-F238E27FC236}">
                <a16:creationId xmlns:a16="http://schemas.microsoft.com/office/drawing/2014/main" id="{287A0ED9-5302-965D-6C2F-5F8BF86C70DB}"/>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chemeClr val="bg1"/>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chemeClr val="bg1"/>
                </a:solidFill>
              </a:rPr>
              <a:t>1.8 PALETA DE COMPONENTES</a:t>
            </a:r>
          </a:p>
          <a:p>
            <a:pPr marL="762635" lvl="1" indent="-333375">
              <a:lnSpc>
                <a:spcPct val="90000"/>
              </a:lnSpc>
              <a:spcBef>
                <a:spcPts val="840"/>
              </a:spcBef>
              <a:buClr>
                <a:srgbClr val="4590B8"/>
              </a:buClr>
              <a:buSzPts val="1104"/>
            </a:pPr>
            <a:r>
              <a:rPr lang="es-ES" sz="700" dirty="0">
                <a:solidFill>
                  <a:schemeClr val="bg1"/>
                </a:solidFill>
              </a:rPr>
              <a:t>1.9 ETIQUETAS HTML STANDARD</a:t>
            </a:r>
          </a:p>
          <a:p>
            <a:pPr marL="762635" lvl="1" indent="-333375">
              <a:lnSpc>
                <a:spcPct val="90000"/>
              </a:lnSpc>
              <a:spcBef>
                <a:spcPts val="840"/>
              </a:spcBef>
              <a:buClr>
                <a:srgbClr val="4590B8"/>
              </a:buClr>
              <a:buSzPts val="1104"/>
            </a:pPr>
            <a:r>
              <a:rPr lang="es-ES" sz="700" dirty="0">
                <a:solidFill>
                  <a:schemeClr val="bg1"/>
                </a:solidFill>
              </a:rPr>
              <a:t>1.10 PATRONES DE DISEÑO</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chemeClr val="bg1"/>
                </a:solidFill>
              </a:rPr>
              <a:t>2 PARTE PRACTICA </a:t>
            </a:r>
          </a:p>
          <a:p>
            <a:pPr marL="305435" indent="-270510">
              <a:lnSpc>
                <a:spcPct val="90000"/>
              </a:lnSpc>
              <a:spcBef>
                <a:spcPts val="840"/>
              </a:spcBef>
              <a:buClr>
                <a:srgbClr val="4590B8"/>
              </a:buClr>
              <a:buSzPts val="1104"/>
            </a:pPr>
            <a:r>
              <a:rPr lang="es-ES" sz="700" dirty="0">
                <a:solidFill>
                  <a:schemeClr val="bg1"/>
                </a:solidFill>
              </a:rPr>
              <a:t>2.1 CREACIÓN DEL PROYECTO</a:t>
            </a:r>
          </a:p>
          <a:p>
            <a:pPr marL="629920" lvl="1" indent="-270510">
              <a:lnSpc>
                <a:spcPct val="90000"/>
              </a:lnSpc>
              <a:spcBef>
                <a:spcPts val="840"/>
              </a:spcBef>
              <a:buClr>
                <a:srgbClr val="4590B8"/>
              </a:buClr>
              <a:buSzPts val="1104"/>
            </a:pPr>
            <a:r>
              <a:rPr lang="es-ES" sz="700" dirty="0">
                <a:solidFill>
                  <a:schemeClr val="bg1"/>
                </a:solidFill>
              </a:rPr>
              <a:t>2.1.1 CODIFICACIÓN ARCHIVO </a:t>
            </a:r>
            <a:r>
              <a:rPr lang="es-EC" sz="700" dirty="0">
                <a:solidFill>
                  <a:schemeClr val="bg1"/>
                </a:solidFill>
              </a:rPr>
              <a:t>REPETIR.JAVA</a:t>
            </a:r>
            <a:endParaRPr lang="en-US" sz="700" dirty="0">
              <a:solidFill>
                <a:schemeClr val="bg1"/>
              </a:solidFill>
            </a:endParaRPr>
          </a:p>
          <a:p>
            <a:pPr marL="629920" lvl="1" indent="-270510">
              <a:lnSpc>
                <a:spcPct val="90000"/>
              </a:lnSpc>
              <a:spcBef>
                <a:spcPts val="840"/>
              </a:spcBef>
              <a:buClr>
                <a:srgbClr val="4590B8"/>
              </a:buClr>
              <a:buSzPts val="1104"/>
            </a:pPr>
            <a:r>
              <a:rPr lang="es-ES" sz="700" dirty="0">
                <a:solidFill>
                  <a:schemeClr val="bg1"/>
                </a:solidFill>
              </a:rPr>
              <a:t>2..1.2 CODIFICACIÓN DEL ARCHIVO LOGGINGINTERCEPTOR.JAVA</a:t>
            </a:r>
          </a:p>
          <a:p>
            <a:pPr marL="305435" indent="-270510">
              <a:lnSpc>
                <a:spcPct val="90000"/>
              </a:lnSpc>
              <a:spcBef>
                <a:spcPts val="840"/>
              </a:spcBef>
              <a:buClr>
                <a:srgbClr val="4590B8"/>
              </a:buClr>
              <a:buSzPts val="1104"/>
            </a:pPr>
            <a:r>
              <a:rPr lang="es-ES" sz="700" dirty="0">
                <a:solidFill>
                  <a:schemeClr val="bg1"/>
                </a:solidFill>
              </a:rPr>
              <a:t>2.2 CREACIÓN DEL ARCHIVO EJBTIMERSDEMO.JAVA</a:t>
            </a:r>
          </a:p>
          <a:p>
            <a:pPr marL="305435" indent="-270510">
              <a:lnSpc>
                <a:spcPct val="90000"/>
              </a:lnSpc>
              <a:spcBef>
                <a:spcPts val="840"/>
              </a:spcBef>
              <a:buClr>
                <a:srgbClr val="4590B8"/>
              </a:buClr>
              <a:buSzPts val="1104"/>
            </a:pPr>
            <a:r>
              <a:rPr lang="es-ES" sz="700" dirty="0">
                <a:solidFill>
                  <a:schemeClr val="bg1"/>
                </a:solidFill>
              </a:rPr>
              <a:t>2.3 CODIFICACIÓN DEL ARCHIVO MAIN.JAVA</a:t>
            </a:r>
          </a:p>
          <a:p>
            <a:pPr marL="305435" indent="-270510">
              <a:lnSpc>
                <a:spcPct val="90000"/>
              </a:lnSpc>
              <a:spcBef>
                <a:spcPts val="840"/>
              </a:spcBef>
              <a:buClr>
                <a:srgbClr val="4590B8"/>
              </a:buClr>
              <a:buSzPts val="1104"/>
            </a:pPr>
            <a:r>
              <a:rPr lang="es-ES" sz="700" dirty="0">
                <a:solidFill>
                  <a:schemeClr val="bg1"/>
                </a:solidFill>
              </a:rPr>
              <a:t>2.4 DESEMPEÑO DE LA APLICACIÓN</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chemeClr val="bg1"/>
                </a:solidFill>
              </a:rPr>
              <a:t>3 CONCLUSIONES</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chemeClr val="bg1"/>
                </a:solidFill>
              </a:rPr>
              <a:t>4 RECOMENDACIONES</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rgbClr val="FFFF00"/>
                </a:solidFill>
              </a:rPr>
              <a:t>5 BIBLIOGRAFÍA</a:t>
            </a:r>
            <a:endParaRPr lang="en-US" sz="700" dirty="0">
              <a:solidFill>
                <a:srgbClr val="FFFF00"/>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extLst>
      <p:ext uri="{BB962C8B-B14F-4D97-AF65-F5344CB8AC3E}">
        <p14:creationId xmlns:p14="http://schemas.microsoft.com/office/powerpoint/2010/main" val="24175459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a:t>5.	BIBLIOGRAFÍA</a:t>
            </a:r>
            <a:endParaRPr/>
          </a:p>
        </p:txBody>
      </p:sp>
      <p:sp>
        <p:nvSpPr>
          <p:cNvPr id="436" name="Google Shape;436;p37"/>
          <p:cNvSpPr txBox="1">
            <a:spLocks noGrp="1"/>
          </p:cNvSpPr>
          <p:nvPr>
            <p:ph type="body" idx="1"/>
          </p:nvPr>
        </p:nvSpPr>
        <p:spPr>
          <a:xfrm>
            <a:off x="140809" y="1964112"/>
            <a:ext cx="8921433" cy="5034900"/>
          </a:xfrm>
          <a:prstGeom prst="rect">
            <a:avLst/>
          </a:prstGeom>
          <a:noFill/>
          <a:ln>
            <a:noFill/>
          </a:ln>
        </p:spPr>
        <p:txBody>
          <a:bodyPr spcFirstLastPara="1" wrap="square" lIns="91425" tIns="45700" rIns="91425" bIns="45700" anchor="ctr" anchorCtr="0">
            <a:noAutofit/>
          </a:bodyPr>
          <a:lstStyle/>
          <a:p>
            <a:pPr>
              <a:lnSpc>
                <a:spcPct val="115000"/>
              </a:lnSpc>
              <a:spcAft>
                <a:spcPts val="1000"/>
              </a:spcAft>
            </a:pP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[16] MDN Web Docs. "MVC - Glosario de MDN Web </a:t>
            </a:r>
            <a:r>
              <a:rPr lang="es-ES"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Docs</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Definiciones de términos relacionados con la Web | MDN". MDN Web Docs. </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https://developer.mozilla.org/es/</a:t>
            </a:r>
            <a:r>
              <a:rPr lang="es-ES" sz="1100" u="sng"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docs</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a:t>
            </a:r>
            <a:r>
              <a:rPr lang="es-ES" sz="1100" u="sng"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Glossary</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/MVC#:~:</a:t>
            </a:r>
            <a:r>
              <a:rPr lang="es-ES" sz="1100" u="sng"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text</a:t>
            </a:r>
            <a:r>
              <a:rPr lang="es-E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=MVC%20(Modelo-Vista-Controlador,de%20negocios%20y%20su%20visualización</a:t>
            </a:r>
            <a:r>
              <a:rPr lang="es-E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(accedido el 14 de noviembre de 2022).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C"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 M. Martínez. "Qué son los Patrones de Diseño de software / </a:t>
            </a:r>
            <a:r>
              <a:rPr lang="es-EC"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Design</a:t>
            </a:r>
            <a:r>
              <a:rPr lang="es-EC"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C"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Patterns</a:t>
            </a:r>
            <a:r>
              <a:rPr lang="es-EC"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C"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Profile</a:t>
            </a:r>
            <a:r>
              <a:rPr lang="es-EC"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Software </a:t>
            </a:r>
            <a:r>
              <a:rPr lang="es-EC"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Services</a:t>
            </a:r>
            <a:r>
              <a:rPr lang="es-EC"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C"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https://profile.es/blog/patrones-de-diseno-de-software/</a:t>
            </a:r>
            <a:r>
              <a:rPr lang="es-EC"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(accedido el 13 de noviembre de 2022).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C"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[18] MDN Web Docs. "MVC - Glosario de MDN Web </a:t>
            </a:r>
            <a:r>
              <a:rPr lang="es-EC"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Docs</a:t>
            </a:r>
            <a:r>
              <a:rPr lang="es-EC"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Definiciones de términos relacionados con la Web | MDN". </a:t>
            </a: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MDN Web Docs. </a:t>
            </a:r>
            <a:r>
              <a:rPr lang="en-U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https://developer.mozilla.org/es/docs/Glossary/MVC#:~:text=MVC%20(Modelo-Vista-Controlador,de%20negocios%20y%20su%20visualización.</a:t>
            </a: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C"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(accedido el 14 de noviembre de 2022).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C"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[19] G. Latorre. "</a:t>
            </a:r>
            <a:r>
              <a:rPr lang="es-EC"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Setters</a:t>
            </a:r>
            <a:r>
              <a:rPr lang="es-EC"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&amp; </a:t>
            </a:r>
            <a:r>
              <a:rPr lang="es-EC"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Getters</a:t>
            </a:r>
            <a:r>
              <a:rPr lang="es-EC"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C" sz="11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Programacion</a:t>
            </a:r>
            <a:r>
              <a:rPr lang="es-EC"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II. </a:t>
            </a:r>
            <a:r>
              <a:rPr lang="es-EC"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https://gl-epn-programacion-ii.blogspot.com/2010/03/setters-getters.html</a:t>
            </a:r>
            <a:r>
              <a:rPr lang="es-EC"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(accedido el 14 de noviembre de 2022).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marL="123825" indent="0">
              <a:buSzPct val="91999"/>
              <a:buNone/>
            </a:pPr>
            <a:endParaRPr lang="es-ES" sz="1100" dirty="0"/>
          </a:p>
          <a:p>
            <a:pPr marL="305435" indent="-281940">
              <a:spcBef>
                <a:spcPts val="0"/>
              </a:spcBef>
              <a:buSzPct val="91999"/>
            </a:pPr>
            <a:endParaRPr lang="es-ES" sz="1100" dirty="0"/>
          </a:p>
        </p:txBody>
      </p:sp>
      <p:sp>
        <p:nvSpPr>
          <p:cNvPr id="437" name="Google Shape;437;p37"/>
          <p:cNvSpPr txBox="1"/>
          <p:nvPr/>
        </p:nvSpPr>
        <p:spPr>
          <a:xfrm>
            <a:off x="11704320" y="6427410"/>
            <a:ext cx="46736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30</a:t>
            </a:r>
            <a:endParaRPr/>
          </a:p>
        </p:txBody>
      </p:sp>
      <p:sp>
        <p:nvSpPr>
          <p:cNvPr id="438" name="Google Shape;438;p37"/>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440" name="Google Shape;440;p37"/>
          <p:cNvSpPr txBox="1"/>
          <p:nvPr/>
        </p:nvSpPr>
        <p:spPr>
          <a:xfrm>
            <a:off x="11735657"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47</a:t>
            </a:r>
          </a:p>
        </p:txBody>
      </p:sp>
      <p:sp>
        <p:nvSpPr>
          <p:cNvPr id="3" name="Google Shape;114;p2">
            <a:extLst>
              <a:ext uri="{FF2B5EF4-FFF2-40B4-BE49-F238E27FC236}">
                <a16:creationId xmlns:a16="http://schemas.microsoft.com/office/drawing/2014/main" id="{37EB084C-277A-2E82-EA3A-C6CADA29B37A}"/>
              </a:ext>
            </a:extLst>
          </p:cNvPr>
          <p:cNvSpPr txBox="1">
            <a:spLocks/>
          </p:cNvSpPr>
          <p:nvPr/>
        </p:nvSpPr>
        <p:spPr>
          <a:xfrm>
            <a:off x="9117400" y="1012706"/>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chemeClr val="bg1"/>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chemeClr val="bg1"/>
                </a:solidFill>
              </a:rPr>
              <a:t>1.5 JAVABEANS</a:t>
            </a:r>
          </a:p>
          <a:p>
            <a:pPr marL="762635" lvl="1" indent="-333375">
              <a:lnSpc>
                <a:spcPct val="90000"/>
              </a:lnSpc>
              <a:spcBef>
                <a:spcPts val="840"/>
              </a:spcBef>
              <a:buClr>
                <a:srgbClr val="4590B8"/>
              </a:buClr>
              <a:buSzPts val="1104"/>
            </a:pPr>
            <a:r>
              <a:rPr lang="es-ES" sz="700" dirty="0">
                <a:solidFill>
                  <a:schemeClr val="bg1"/>
                </a:solidFill>
              </a:rPr>
              <a:t>1.6 MANAGED BEAN</a:t>
            </a:r>
          </a:p>
          <a:p>
            <a:pPr marL="762635" lvl="1" indent="-333375">
              <a:lnSpc>
                <a:spcPct val="90000"/>
              </a:lnSpc>
              <a:spcBef>
                <a:spcPts val="840"/>
              </a:spcBef>
              <a:buClr>
                <a:srgbClr val="4590B8"/>
              </a:buClr>
              <a:buSzPts val="1104"/>
            </a:pPr>
            <a:r>
              <a:rPr lang="es-ES" sz="700" dirty="0">
                <a:solidFill>
                  <a:schemeClr val="bg1"/>
                </a:solidFill>
              </a:rPr>
              <a:t>1.7 JAVA TRANSACTION API</a:t>
            </a:r>
          </a:p>
          <a:p>
            <a:pPr marL="1219835" lvl="2" indent="-333375">
              <a:lnSpc>
                <a:spcPct val="90000"/>
              </a:lnSpc>
              <a:spcBef>
                <a:spcPts val="840"/>
              </a:spcBef>
              <a:buClr>
                <a:srgbClr val="4590B8"/>
              </a:buClr>
              <a:buSzPts val="1104"/>
            </a:pPr>
            <a:r>
              <a:rPr lang="es-ES" sz="700" dirty="0">
                <a:solidFill>
                  <a:schemeClr val="bg1"/>
                </a:solidFill>
              </a:rPr>
              <a:t>1.7.1 TRANSACCIONES</a:t>
            </a:r>
          </a:p>
          <a:p>
            <a:pPr marL="1219835" lvl="2" indent="-333375">
              <a:lnSpc>
                <a:spcPct val="90000"/>
              </a:lnSpc>
              <a:spcBef>
                <a:spcPts val="840"/>
              </a:spcBef>
              <a:buClr>
                <a:srgbClr val="4590B8"/>
              </a:buClr>
              <a:buSzPts val="1104"/>
            </a:pPr>
            <a:r>
              <a:rPr lang="es-ES" sz="700" dirty="0">
                <a:solidFill>
                  <a:schemeClr val="bg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bg1"/>
                </a:solidFill>
              </a:rPr>
              <a:t>1.7.3 ENTERPRISE JAVA BEANS</a:t>
            </a:r>
          </a:p>
          <a:p>
            <a:pPr marL="1219835" lvl="2" indent="-333375">
              <a:lnSpc>
                <a:spcPct val="90000"/>
              </a:lnSpc>
              <a:spcBef>
                <a:spcPts val="840"/>
              </a:spcBef>
              <a:buClr>
                <a:srgbClr val="4590B8"/>
              </a:buClr>
              <a:buSzPts val="1104"/>
            </a:pPr>
            <a:r>
              <a:rPr lang="es-ES" sz="700" dirty="0">
                <a:solidFill>
                  <a:schemeClr val="bg1"/>
                </a:solidFill>
              </a:rPr>
              <a:t>1.7.4 ENTIDADES JPA PERSISTENTES</a:t>
            </a:r>
          </a:p>
          <a:p>
            <a:pPr marL="762635" lvl="1" indent="-333375">
              <a:lnSpc>
                <a:spcPct val="90000"/>
              </a:lnSpc>
              <a:spcBef>
                <a:spcPts val="840"/>
              </a:spcBef>
              <a:buClr>
                <a:srgbClr val="4590B8"/>
              </a:buClr>
              <a:buSzPts val="1104"/>
            </a:pPr>
            <a:r>
              <a:rPr lang="es-ES" sz="700" dirty="0">
                <a:solidFill>
                  <a:schemeClr val="bg1"/>
                </a:solidFill>
              </a:rPr>
              <a:t>1.8 PALETA DE COMPONENTES</a:t>
            </a:r>
          </a:p>
          <a:p>
            <a:pPr marL="762635" lvl="1" indent="-333375">
              <a:lnSpc>
                <a:spcPct val="90000"/>
              </a:lnSpc>
              <a:spcBef>
                <a:spcPts val="840"/>
              </a:spcBef>
              <a:buClr>
                <a:srgbClr val="4590B8"/>
              </a:buClr>
              <a:buSzPts val="1104"/>
            </a:pPr>
            <a:r>
              <a:rPr lang="es-ES" sz="700" dirty="0">
                <a:solidFill>
                  <a:schemeClr val="bg1"/>
                </a:solidFill>
              </a:rPr>
              <a:t>1.9 ETIQUETAS HTML STANDARD</a:t>
            </a:r>
          </a:p>
          <a:p>
            <a:pPr marL="762635" lvl="1" indent="-333375">
              <a:lnSpc>
                <a:spcPct val="90000"/>
              </a:lnSpc>
              <a:spcBef>
                <a:spcPts val="840"/>
              </a:spcBef>
              <a:buClr>
                <a:srgbClr val="4590B8"/>
              </a:buClr>
              <a:buSzPts val="1104"/>
            </a:pPr>
            <a:r>
              <a:rPr lang="es-ES" sz="700" dirty="0">
                <a:solidFill>
                  <a:schemeClr val="bg1"/>
                </a:solidFill>
              </a:rPr>
              <a:t>1.10 PATRONES DE DISEÑO</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chemeClr val="bg1"/>
                </a:solidFill>
              </a:rPr>
              <a:t>2 PARTE PRACTICA </a:t>
            </a:r>
          </a:p>
          <a:p>
            <a:pPr marL="305435" indent="-270510">
              <a:lnSpc>
                <a:spcPct val="90000"/>
              </a:lnSpc>
              <a:spcBef>
                <a:spcPts val="840"/>
              </a:spcBef>
              <a:buClr>
                <a:srgbClr val="4590B8"/>
              </a:buClr>
              <a:buSzPts val="1104"/>
            </a:pPr>
            <a:r>
              <a:rPr lang="es-ES" sz="700" dirty="0">
                <a:solidFill>
                  <a:schemeClr val="bg1"/>
                </a:solidFill>
              </a:rPr>
              <a:t>2.1 CREACIÓN DEL PROYECTO</a:t>
            </a:r>
          </a:p>
          <a:p>
            <a:pPr marL="629920" lvl="1" indent="-270510">
              <a:lnSpc>
                <a:spcPct val="90000"/>
              </a:lnSpc>
              <a:spcBef>
                <a:spcPts val="840"/>
              </a:spcBef>
              <a:buClr>
                <a:srgbClr val="4590B8"/>
              </a:buClr>
              <a:buSzPts val="1104"/>
            </a:pPr>
            <a:r>
              <a:rPr lang="es-ES" sz="700" dirty="0">
                <a:solidFill>
                  <a:schemeClr val="bg1"/>
                </a:solidFill>
              </a:rPr>
              <a:t>2.1.1 CODIFICACIÓN ARCHIVO </a:t>
            </a:r>
            <a:r>
              <a:rPr lang="es-EC" sz="700" dirty="0">
                <a:solidFill>
                  <a:schemeClr val="bg1"/>
                </a:solidFill>
              </a:rPr>
              <a:t>REPETIR.JAVA</a:t>
            </a:r>
            <a:endParaRPr lang="en-US" sz="700" dirty="0">
              <a:solidFill>
                <a:schemeClr val="bg1"/>
              </a:solidFill>
            </a:endParaRPr>
          </a:p>
          <a:p>
            <a:pPr marL="629920" lvl="1" indent="-270510">
              <a:lnSpc>
                <a:spcPct val="90000"/>
              </a:lnSpc>
              <a:spcBef>
                <a:spcPts val="840"/>
              </a:spcBef>
              <a:buClr>
                <a:srgbClr val="4590B8"/>
              </a:buClr>
              <a:buSzPts val="1104"/>
            </a:pPr>
            <a:r>
              <a:rPr lang="es-ES" sz="700" dirty="0">
                <a:solidFill>
                  <a:schemeClr val="bg1"/>
                </a:solidFill>
              </a:rPr>
              <a:t>2..1.2 CODIFICACIÓN DEL ARCHIVO LOGGINGINTERCEPTOR.JAVA</a:t>
            </a:r>
          </a:p>
          <a:p>
            <a:pPr marL="305435" indent="-270510">
              <a:lnSpc>
                <a:spcPct val="90000"/>
              </a:lnSpc>
              <a:spcBef>
                <a:spcPts val="840"/>
              </a:spcBef>
              <a:buClr>
                <a:srgbClr val="4590B8"/>
              </a:buClr>
              <a:buSzPts val="1104"/>
            </a:pPr>
            <a:r>
              <a:rPr lang="es-ES" sz="700" dirty="0">
                <a:solidFill>
                  <a:schemeClr val="bg1"/>
                </a:solidFill>
              </a:rPr>
              <a:t>2.2 CREACIÓN DEL ARCHIVO EJBTIMERSDEMO.JAVA</a:t>
            </a:r>
          </a:p>
          <a:p>
            <a:pPr marL="305435" indent="-270510">
              <a:lnSpc>
                <a:spcPct val="90000"/>
              </a:lnSpc>
              <a:spcBef>
                <a:spcPts val="840"/>
              </a:spcBef>
              <a:buClr>
                <a:srgbClr val="4590B8"/>
              </a:buClr>
              <a:buSzPts val="1104"/>
            </a:pPr>
            <a:r>
              <a:rPr lang="es-ES" sz="700" dirty="0">
                <a:solidFill>
                  <a:schemeClr val="bg1"/>
                </a:solidFill>
              </a:rPr>
              <a:t>2.3 CODIFICACIÓN DEL ARCHIVO MAIN.JAVA</a:t>
            </a:r>
          </a:p>
          <a:p>
            <a:pPr marL="305435" indent="-270510">
              <a:lnSpc>
                <a:spcPct val="90000"/>
              </a:lnSpc>
              <a:spcBef>
                <a:spcPts val="840"/>
              </a:spcBef>
              <a:buClr>
                <a:srgbClr val="4590B8"/>
              </a:buClr>
              <a:buSzPts val="1104"/>
            </a:pPr>
            <a:r>
              <a:rPr lang="es-ES" sz="700" dirty="0">
                <a:solidFill>
                  <a:schemeClr val="bg1"/>
                </a:solidFill>
              </a:rPr>
              <a:t>2.4 DESEMPEÑO DE LA APLICACIÓN</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chemeClr val="bg1"/>
                </a:solidFill>
              </a:rPr>
              <a:t>3 CONCLUSIONES</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chemeClr val="bg1"/>
                </a:solidFill>
              </a:rPr>
              <a:t>4 RECOMENDACIONES</a:t>
            </a:r>
            <a:endParaRPr lang="en-US" sz="700" dirty="0">
              <a:solidFill>
                <a:schemeClr val="bg1"/>
              </a:solidFill>
            </a:endParaRPr>
          </a:p>
          <a:p>
            <a:pPr marL="305435" indent="-270510">
              <a:lnSpc>
                <a:spcPct val="90000"/>
              </a:lnSpc>
              <a:spcBef>
                <a:spcPts val="840"/>
              </a:spcBef>
              <a:buClr>
                <a:srgbClr val="4590B8"/>
              </a:buClr>
              <a:buSzPts val="1104"/>
            </a:pPr>
            <a:r>
              <a:rPr lang="es-ES" sz="700" dirty="0">
                <a:solidFill>
                  <a:srgbClr val="FFFF00"/>
                </a:solidFill>
              </a:rPr>
              <a:t>5 BIBLIOGRAFÍA</a:t>
            </a:r>
            <a:endParaRPr lang="en-US" sz="700" dirty="0">
              <a:solidFill>
                <a:srgbClr val="FFFF00"/>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extLst>
      <p:ext uri="{BB962C8B-B14F-4D97-AF65-F5344CB8AC3E}">
        <p14:creationId xmlns:p14="http://schemas.microsoft.com/office/powerpoint/2010/main" val="235516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1.3 APLICACIÓNES WEB EN IDE NETBEANS</a:t>
            </a:r>
          </a:p>
        </p:txBody>
      </p:sp>
      <p:sp>
        <p:nvSpPr>
          <p:cNvPr id="138" name="Google Shape;138;p4"/>
          <p:cNvSpPr txBox="1">
            <a:spLocks noGrp="1"/>
          </p:cNvSpPr>
          <p:nvPr>
            <p:ph type="body" idx="1"/>
          </p:nvPr>
        </p:nvSpPr>
        <p:spPr>
          <a:xfrm>
            <a:off x="0" y="1876926"/>
            <a:ext cx="8807116" cy="4781019"/>
          </a:xfrm>
          <a:prstGeom prst="rect">
            <a:avLst/>
          </a:prstGeom>
          <a:noFill/>
          <a:ln>
            <a:noFill/>
          </a:ln>
        </p:spPr>
        <p:txBody>
          <a:bodyPr spcFirstLastPara="1" wrap="square" lIns="91425" tIns="45700" rIns="91425" bIns="45700" anchor="ctr" anchorCtr="0">
            <a:normAutofit/>
          </a:bodyPr>
          <a:lstStyle/>
          <a:p>
            <a:pPr algn="just">
              <a:lnSpc>
                <a:spcPct val="115000"/>
              </a:lnSpc>
              <a:spcAft>
                <a:spcPts val="1000"/>
              </a:spcAft>
            </a:pPr>
            <a:r>
              <a:rPr lang="es-ES" sz="1800" dirty="0">
                <a:effectLst/>
                <a:latin typeface="Calibri" panose="020F0502020204030204" pitchFamily="34" charset="0"/>
                <a:ea typeface="Calibri" panose="020F0502020204030204" pitchFamily="34" charset="0"/>
                <a:cs typeface="Calibri" panose="020F0502020204030204" pitchFamily="34" charset="0"/>
              </a:rPr>
              <a:t>Java API for XML Web </a:t>
            </a:r>
            <a:r>
              <a:rPr lang="es-ES" sz="1800" dirty="0" err="1">
                <a:effectLst/>
                <a:latin typeface="Calibri" panose="020F0502020204030204" pitchFamily="34" charset="0"/>
                <a:ea typeface="Calibri" panose="020F0502020204030204" pitchFamily="34" charset="0"/>
                <a:cs typeface="Calibri" panose="020F0502020204030204" pitchFamily="34" charset="0"/>
              </a:rPr>
              <a:t>Services</a:t>
            </a:r>
            <a:r>
              <a:rPr lang="es-ES" sz="1800" dirty="0">
                <a:effectLst/>
                <a:latin typeface="Calibri" panose="020F0502020204030204" pitchFamily="34" charset="0"/>
                <a:ea typeface="Calibri" panose="020F0502020204030204" pitchFamily="34" charset="0"/>
                <a:cs typeface="Calibri" panose="020F0502020204030204" pitchFamily="34" charset="0"/>
              </a:rPr>
              <a:t> (JAX-WS), JSR 224, es una parte importante de la plataforma Java EE. Como continuación del lanzamiento de la API de Java para RPC basado en XML 1.1 (JAX-RPC), JAX-WS simplifica la tarea de desarrollar servicios web con tecnología Java. Aborda algunos de los problemas de JAX-RPC 1.1 proporcionando soporte para múltiples protocolos como SOAP 1.1, SOAP 1.2, XML, y proporcionando una facilidad para soportar protocolos adicionales junto con HTTP. JAX-WS utiliza JAXB 2.0 para la vinculación de datos y admite personalizaciones para controlar las interfaces de punto final de servicio generadas. Con su soporte para anotaciones, JAX-WS simplifica el desarrollo de servicios web y reduce el tamaño de los archivos JAR en tiempo de ejecución [2].</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172720" lvl="1" indent="0" algn="just">
              <a:spcBef>
                <a:spcPts val="960"/>
              </a:spcBef>
              <a:buClr>
                <a:srgbClr val="4590B8"/>
              </a:buClr>
              <a:buNone/>
            </a:pPr>
            <a:endParaRPr lang="es-ES" sz="2000" dirty="0">
              <a:solidFill>
                <a:schemeClr val="dk1"/>
              </a:solidFill>
              <a:highlight>
                <a:srgbClr val="FFFFFF"/>
              </a:highlight>
            </a:endParaRPr>
          </a:p>
          <a:p>
            <a:pPr marL="172720" lvl="1" indent="0" algn="just">
              <a:spcBef>
                <a:spcPts val="960"/>
              </a:spcBef>
              <a:buClr>
                <a:srgbClr val="4590B8"/>
              </a:buClr>
              <a:buNone/>
            </a:pPr>
            <a:endParaRPr lang="es-ES" sz="2000" dirty="0">
              <a:solidFill>
                <a:schemeClr val="dk1"/>
              </a:solidFill>
              <a:highlight>
                <a:srgbClr val="FFFFFF"/>
              </a:highlight>
            </a:endParaRPr>
          </a:p>
          <a:p>
            <a:pPr marL="172720" lvl="1" indent="0" algn="just">
              <a:spcBef>
                <a:spcPts val="960"/>
              </a:spcBef>
              <a:buClr>
                <a:srgbClr val="4590B8"/>
              </a:buClr>
              <a:buNone/>
            </a:pPr>
            <a:endParaRPr lang="es-MX" sz="2000" dirty="0">
              <a:solidFill>
                <a:schemeClr val="dk1"/>
              </a:solidFill>
              <a:highlight>
                <a:srgbClr val="FFFFFF"/>
              </a:highlight>
            </a:endParaRPr>
          </a:p>
        </p:txBody>
      </p:sp>
      <p:sp>
        <p:nvSpPr>
          <p:cNvPr id="139" name="Google Shape;139;p4"/>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a:p>
        </p:txBody>
      </p:sp>
      <p:sp>
        <p:nvSpPr>
          <p:cNvPr id="140" name="Google Shape;140;p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43" name="Google Shape;143;p4"/>
          <p:cNvSpPr txBox="1"/>
          <p:nvPr/>
        </p:nvSpPr>
        <p:spPr>
          <a:xfrm>
            <a:off x="11817675" y="6457890"/>
            <a:ext cx="3744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rPr>
              <a:t>5</a:t>
            </a:r>
          </a:p>
        </p:txBody>
      </p:sp>
      <p:pic>
        <p:nvPicPr>
          <p:cNvPr id="3" name="Imagen 2" descr="Modulo1. APRENDE A CREAR APLICACIONES JAVA WEB - YouTube">
            <a:extLst>
              <a:ext uri="{FF2B5EF4-FFF2-40B4-BE49-F238E27FC236}">
                <a16:creationId xmlns:a16="http://schemas.microsoft.com/office/drawing/2014/main" id="{2CD7F067-7166-654C-855A-5C7B6E6C60E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185" r="1094" b="18316"/>
          <a:stretch/>
        </p:blipFill>
        <p:spPr bwMode="auto">
          <a:xfrm>
            <a:off x="4899206" y="5063090"/>
            <a:ext cx="3712210" cy="1530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4" name="Google Shape;114;p2">
            <a:extLst>
              <a:ext uri="{FF2B5EF4-FFF2-40B4-BE49-F238E27FC236}">
                <a16:creationId xmlns:a16="http://schemas.microsoft.com/office/drawing/2014/main" id="{1221BE37-65DD-00BE-1746-1E42672AB767}"/>
              </a:ext>
            </a:extLst>
          </p:cNvPr>
          <p:cNvSpPr txBox="1">
            <a:spLocks/>
          </p:cNvSpPr>
          <p:nvPr/>
        </p:nvSpPr>
        <p:spPr>
          <a:xfrm>
            <a:off x="9117400" y="1175443"/>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rgbClr val="FFFF00"/>
                </a:solidFill>
              </a:rPr>
              <a:t>1.3 APLICACIÓNES WEB EN IDE NETBEANS</a:t>
            </a:r>
          </a:p>
          <a:p>
            <a:pPr marL="1219835" lvl="2" indent="-270510">
              <a:lnSpc>
                <a:spcPct val="90000"/>
              </a:lnSpc>
              <a:spcBef>
                <a:spcPts val="840"/>
              </a:spcBef>
              <a:buClr>
                <a:srgbClr val="4590B8"/>
              </a:buClr>
              <a:buSzPts val="1104"/>
            </a:pPr>
            <a:r>
              <a:rPr lang="es-ES" sz="700" dirty="0">
                <a:solidFill>
                  <a:schemeClr val="lt1"/>
                </a:solidFill>
              </a:rPr>
              <a:t>1.3.1 PAYARA SERVER</a:t>
            </a:r>
          </a:p>
          <a:p>
            <a:pPr marL="762635" lvl="1" indent="-333375">
              <a:lnSpc>
                <a:spcPct val="90000"/>
              </a:lnSpc>
              <a:spcBef>
                <a:spcPts val="840"/>
              </a:spcBef>
              <a:buClr>
                <a:srgbClr val="4590B8"/>
              </a:buClr>
              <a:buSzPts val="1104"/>
            </a:pPr>
            <a:r>
              <a:rPr lang="es-ES" sz="700" dirty="0">
                <a:solidFill>
                  <a:schemeClr val="lt1"/>
                </a:solidFill>
              </a:rPr>
              <a:t>1.4 JAVA WEB </a:t>
            </a:r>
          </a:p>
          <a:p>
            <a:pPr marL="762635" lvl="1" indent="-333375">
              <a:lnSpc>
                <a:spcPct val="90000"/>
              </a:lnSpc>
              <a:spcBef>
                <a:spcPts val="840"/>
              </a:spcBef>
              <a:buClr>
                <a:srgbClr val="4590B8"/>
              </a:buClr>
              <a:buSzPts val="1104"/>
            </a:pPr>
            <a:r>
              <a:rPr lang="es-ES" sz="700" dirty="0">
                <a:solidFill>
                  <a:schemeClr val="lt1"/>
                </a:solidFill>
              </a:rPr>
              <a:t>1.5 JAVABEANS</a:t>
            </a:r>
          </a:p>
          <a:p>
            <a:pPr marL="762635" lvl="1" indent="-333375">
              <a:lnSpc>
                <a:spcPct val="90000"/>
              </a:lnSpc>
              <a:spcBef>
                <a:spcPts val="840"/>
              </a:spcBef>
              <a:buClr>
                <a:srgbClr val="4590B8"/>
              </a:buClr>
              <a:buSzPts val="1104"/>
            </a:pPr>
            <a:r>
              <a:rPr lang="es-ES" sz="700" dirty="0">
                <a:solidFill>
                  <a:schemeClr val="lt1"/>
                </a:solidFill>
              </a:rPr>
              <a:t>1.6 MANAGED BEAN</a:t>
            </a:r>
          </a:p>
          <a:p>
            <a:pPr marL="762635" lvl="1" indent="-333375">
              <a:lnSpc>
                <a:spcPct val="90000"/>
              </a:lnSpc>
              <a:spcBef>
                <a:spcPts val="840"/>
              </a:spcBef>
              <a:buClr>
                <a:srgbClr val="4590B8"/>
              </a:buClr>
              <a:buSzPts val="1104"/>
            </a:pPr>
            <a:r>
              <a:rPr lang="es-ES" sz="700" dirty="0">
                <a:solidFill>
                  <a:schemeClr val="lt1"/>
                </a:solidFill>
              </a:rPr>
              <a:t>1.7 JAVA TRANSACTION API</a:t>
            </a:r>
          </a:p>
          <a:p>
            <a:pPr marL="1219835" lvl="2" indent="-333375">
              <a:lnSpc>
                <a:spcPct val="90000"/>
              </a:lnSpc>
              <a:spcBef>
                <a:spcPts val="840"/>
              </a:spcBef>
              <a:buClr>
                <a:srgbClr val="4590B8"/>
              </a:buClr>
              <a:buSzPts val="1104"/>
            </a:pPr>
            <a:r>
              <a:rPr lang="es-ES" sz="700" dirty="0">
                <a:solidFill>
                  <a:schemeClr val="lt1"/>
                </a:solidFill>
              </a:rPr>
              <a:t>1.7.1 TRANSACCIONES</a:t>
            </a:r>
          </a:p>
          <a:p>
            <a:pPr marL="1219835" lvl="2" indent="-333375">
              <a:lnSpc>
                <a:spcPct val="90000"/>
              </a:lnSpc>
              <a:spcBef>
                <a:spcPts val="840"/>
              </a:spcBef>
              <a:buClr>
                <a:srgbClr val="4590B8"/>
              </a:buClr>
              <a:buSzPts val="1104"/>
            </a:pPr>
            <a:r>
              <a:rPr lang="es-ES" sz="700" dirty="0">
                <a:solidFill>
                  <a:schemeClr val="lt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lt1"/>
                </a:solidFill>
              </a:rPr>
              <a:t>1.7.3 ENTERPRISE JAVA BEANS</a:t>
            </a:r>
          </a:p>
          <a:p>
            <a:pPr marL="1219835" lvl="2" indent="-333375">
              <a:lnSpc>
                <a:spcPct val="90000"/>
              </a:lnSpc>
              <a:spcBef>
                <a:spcPts val="840"/>
              </a:spcBef>
              <a:buClr>
                <a:srgbClr val="4590B8"/>
              </a:buClr>
              <a:buSzPts val="1104"/>
            </a:pPr>
            <a:r>
              <a:rPr lang="es-ES" sz="700" dirty="0">
                <a:solidFill>
                  <a:schemeClr val="lt1"/>
                </a:solidFill>
              </a:rPr>
              <a:t>1.7.4 ENTIDADES JPA PERSISTENTES</a:t>
            </a:r>
          </a:p>
          <a:p>
            <a:pPr marL="762635" lvl="1" indent="-333375">
              <a:lnSpc>
                <a:spcPct val="90000"/>
              </a:lnSpc>
              <a:spcBef>
                <a:spcPts val="840"/>
              </a:spcBef>
              <a:buClr>
                <a:srgbClr val="4590B8"/>
              </a:buClr>
              <a:buSzPts val="1104"/>
            </a:pPr>
            <a:r>
              <a:rPr lang="es-ES" sz="700" dirty="0">
                <a:solidFill>
                  <a:schemeClr val="lt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extLst>
      <p:ext uri="{BB962C8B-B14F-4D97-AF65-F5344CB8AC3E}">
        <p14:creationId xmlns:p14="http://schemas.microsoft.com/office/powerpoint/2010/main" val="1106804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1.3.1 PAYARA SERVER</a:t>
            </a:r>
          </a:p>
        </p:txBody>
      </p:sp>
      <p:sp>
        <p:nvSpPr>
          <p:cNvPr id="138" name="Google Shape;138;p4"/>
          <p:cNvSpPr txBox="1">
            <a:spLocks noGrp="1"/>
          </p:cNvSpPr>
          <p:nvPr>
            <p:ph type="body" idx="1"/>
          </p:nvPr>
        </p:nvSpPr>
        <p:spPr>
          <a:xfrm>
            <a:off x="1" y="702157"/>
            <a:ext cx="9044766" cy="5453688"/>
          </a:xfrm>
          <a:prstGeom prst="rect">
            <a:avLst/>
          </a:prstGeom>
          <a:noFill/>
          <a:ln>
            <a:noFill/>
          </a:ln>
        </p:spPr>
        <p:txBody>
          <a:bodyPr spcFirstLastPara="1" wrap="square" lIns="91425" tIns="45700" rIns="91425" bIns="45700" anchor="ctr" anchorCtr="0">
            <a:normAutofit/>
          </a:bodyPr>
          <a:lstStyle/>
          <a:p>
            <a:pPr algn="just">
              <a:lnSpc>
                <a:spcPct val="115000"/>
              </a:lnSpc>
              <a:spcAft>
                <a:spcPts val="1000"/>
              </a:spcAft>
            </a:pPr>
            <a:r>
              <a:rPr lang="es-ES" sz="1600" dirty="0">
                <a:effectLst/>
                <a:latin typeface="Calibri" panose="020F0502020204030204" pitchFamily="34" charset="0"/>
                <a:ea typeface="Calibri" panose="020F0502020204030204" pitchFamily="34" charset="0"/>
                <a:cs typeface="Calibri" panose="020F0502020204030204" pitchFamily="34" charset="0"/>
              </a:rPr>
              <a:t>Payara server es un servidor de aplicaciones JAVA de código abierto que es el reemplazo de </a:t>
            </a:r>
            <a:r>
              <a:rPr lang="es-ES" sz="1600" dirty="0" err="1">
                <a:effectLst/>
                <a:latin typeface="Calibri" panose="020F0502020204030204" pitchFamily="34" charset="0"/>
                <a:ea typeface="Calibri" panose="020F0502020204030204" pitchFamily="34" charset="0"/>
                <a:cs typeface="Calibri" panose="020F0502020204030204" pitchFamily="34" charset="0"/>
              </a:rPr>
              <a:t>GlassFish</a:t>
            </a:r>
            <a:r>
              <a:rPr lang="es-ES" sz="1600" dirty="0">
                <a:effectLst/>
                <a:latin typeface="Calibri" panose="020F0502020204030204" pitchFamily="34" charset="0"/>
                <a:ea typeface="Calibri" panose="020F0502020204030204" pitchFamily="34" charset="0"/>
                <a:cs typeface="Calibri" panose="020F0502020204030204" pitchFamily="34" charset="0"/>
              </a:rPr>
              <a:t> open </a:t>
            </a:r>
            <a:r>
              <a:rPr lang="es-ES" sz="1600" dirty="0" err="1">
                <a:effectLst/>
                <a:latin typeface="Calibri" panose="020F0502020204030204" pitchFamily="34" charset="0"/>
                <a:ea typeface="Calibri" panose="020F0502020204030204" pitchFamily="34" charset="0"/>
                <a:cs typeface="Calibri" panose="020F0502020204030204" pitchFamily="34" charset="0"/>
              </a:rPr>
              <a:t>sourse</a:t>
            </a:r>
            <a:r>
              <a:rPr lang="es-ES" sz="1600" dirty="0">
                <a:effectLst/>
                <a:latin typeface="Calibri" panose="020F0502020204030204" pitchFamily="34" charset="0"/>
                <a:ea typeface="Calibri" panose="020F0502020204030204" pitchFamily="34" charset="0"/>
                <a:cs typeface="Calibri" panose="020F0502020204030204" pitchFamily="34" charset="0"/>
              </a:rPr>
              <a:t> </a:t>
            </a:r>
            <a:r>
              <a:rPr lang="es-ES" sz="1600" dirty="0" err="1">
                <a:effectLst/>
                <a:latin typeface="Calibri" panose="020F0502020204030204" pitchFamily="34" charset="0"/>
                <a:ea typeface="Calibri" panose="020F0502020204030204" pitchFamily="34" charset="0"/>
                <a:cs typeface="Calibri" panose="020F0502020204030204" pitchFamily="34" charset="0"/>
              </a:rPr>
              <a:t>edition</a:t>
            </a:r>
            <a:r>
              <a:rPr lang="es-ES" sz="1600" dirty="0">
                <a:effectLst/>
                <a:latin typeface="Calibri" panose="020F0502020204030204" pitchFamily="34" charset="0"/>
                <a:ea typeface="Calibri" panose="020F0502020204030204" pitchFamily="34" charset="0"/>
                <a:cs typeface="Calibri" panose="020F0502020204030204" pitchFamily="34" charset="0"/>
              </a:rPr>
              <a:t> quien carece de soporte por parte de Oracle desde el 2014, payara recibe constantes actualizaciones, cuenta con un amplio soporte por la gran comunidad que lo respalda [3].</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ES" sz="1600" dirty="0">
                <a:effectLst/>
                <a:latin typeface="Calibri" panose="020F0502020204030204" pitchFamily="34" charset="0"/>
                <a:ea typeface="Calibri" panose="020F0502020204030204" pitchFamily="34" charset="0"/>
                <a:cs typeface="Calibri" panose="020F0502020204030204" pitchFamily="34" charset="0"/>
              </a:rPr>
              <a:t>Payara server es una plataforma de middleware nativa de nube que brinda a sus aplicaciones seguridad y confiabilidad, es un remplazo directo a </a:t>
            </a:r>
            <a:r>
              <a:rPr lang="es-ES" sz="1600" dirty="0" err="1">
                <a:effectLst/>
                <a:latin typeface="Calibri" panose="020F0502020204030204" pitchFamily="34" charset="0"/>
                <a:ea typeface="Calibri" panose="020F0502020204030204" pitchFamily="34" charset="0"/>
                <a:cs typeface="Calibri" panose="020F0502020204030204" pitchFamily="34" charset="0"/>
              </a:rPr>
              <a:t>GlassFish</a:t>
            </a:r>
            <a:r>
              <a:rPr lang="es-ES" sz="1600" dirty="0">
                <a:effectLst/>
                <a:latin typeface="Calibri" panose="020F0502020204030204" pitchFamily="34" charset="0"/>
                <a:ea typeface="Calibri" panose="020F0502020204030204" pitchFamily="34" charset="0"/>
                <a:cs typeface="Calibri" panose="020F0502020204030204" pitchFamily="34" charset="0"/>
              </a:rPr>
              <a:t> por ser un derivado del mismo. Payara está respaldado por una comunidad que garantiza ser la mejor opción para el desarrollo de aplicaciones JAVA. Payara server está construida a partir del código fuete de </a:t>
            </a:r>
            <a:r>
              <a:rPr lang="es-ES" sz="1600" dirty="0" err="1">
                <a:effectLst/>
                <a:latin typeface="Calibri" panose="020F0502020204030204" pitchFamily="34" charset="0"/>
                <a:ea typeface="Calibri" panose="020F0502020204030204" pitchFamily="34" charset="0"/>
                <a:cs typeface="Calibri" panose="020F0502020204030204" pitchFamily="34" charset="0"/>
              </a:rPr>
              <a:t>GlassFish</a:t>
            </a:r>
            <a:r>
              <a:rPr lang="es-ES" sz="1600" dirty="0">
                <a:effectLst/>
                <a:latin typeface="Calibri" panose="020F0502020204030204" pitchFamily="34" charset="0"/>
                <a:ea typeface="Calibri" panose="020F0502020204030204" pitchFamily="34" charset="0"/>
                <a:cs typeface="Calibri" panose="020F0502020204030204" pitchFamily="34" charset="0"/>
              </a:rPr>
              <a:t> para ser su reemplazo directo, esto permite que las empresas migren fácilmente entre las plataformas para aprovechar todo lo que puede ofrecer payara [3].</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9" name="Google Shape;139;p4"/>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a:p>
        </p:txBody>
      </p:sp>
      <p:sp>
        <p:nvSpPr>
          <p:cNvPr id="140" name="Google Shape;140;p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43" name="Google Shape;143;p4"/>
          <p:cNvSpPr txBox="1"/>
          <p:nvPr/>
        </p:nvSpPr>
        <p:spPr>
          <a:xfrm>
            <a:off x="11817675" y="6457890"/>
            <a:ext cx="3744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6</a:t>
            </a:r>
            <a:endParaRPr lang="es-ES" sz="2000">
              <a:solidFill>
                <a:schemeClr val="lt1"/>
              </a:solidFill>
              <a:latin typeface="Gill Sans"/>
              <a:ea typeface="Gill Sans"/>
              <a:cs typeface="Gill Sans"/>
            </a:endParaRPr>
          </a:p>
        </p:txBody>
      </p:sp>
      <p:pic>
        <p:nvPicPr>
          <p:cNvPr id="4" name="Picture 3" descr="Downloads – Payara Services Ltd">
            <a:extLst>
              <a:ext uri="{FF2B5EF4-FFF2-40B4-BE49-F238E27FC236}">
                <a16:creationId xmlns:a16="http://schemas.microsoft.com/office/drawing/2014/main" id="{9625D7C4-687F-A166-DA2A-6A7B7708FC4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9137" y="4776222"/>
            <a:ext cx="3124669" cy="1634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Google Shape;114;p2">
            <a:extLst>
              <a:ext uri="{FF2B5EF4-FFF2-40B4-BE49-F238E27FC236}">
                <a16:creationId xmlns:a16="http://schemas.microsoft.com/office/drawing/2014/main" id="{7253117C-D82A-3764-D9E3-99860E643AFF}"/>
              </a:ext>
            </a:extLst>
          </p:cNvPr>
          <p:cNvSpPr txBox="1">
            <a:spLocks/>
          </p:cNvSpPr>
          <p:nvPr/>
        </p:nvSpPr>
        <p:spPr>
          <a:xfrm>
            <a:off x="9117400" y="1175443"/>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rgbClr val="FFFF00"/>
                </a:solidFill>
              </a:rPr>
              <a:t>1.3.1 PAYARA SERVER</a:t>
            </a:r>
          </a:p>
          <a:p>
            <a:pPr marL="762635" lvl="1" indent="-333375">
              <a:lnSpc>
                <a:spcPct val="90000"/>
              </a:lnSpc>
              <a:spcBef>
                <a:spcPts val="840"/>
              </a:spcBef>
              <a:buClr>
                <a:srgbClr val="4590B8"/>
              </a:buClr>
              <a:buSzPts val="1104"/>
            </a:pPr>
            <a:r>
              <a:rPr lang="es-ES" sz="700" dirty="0">
                <a:solidFill>
                  <a:schemeClr val="lt1"/>
                </a:solidFill>
              </a:rPr>
              <a:t>1.4 JAVA WEB </a:t>
            </a:r>
          </a:p>
          <a:p>
            <a:pPr marL="762635" lvl="1" indent="-333375">
              <a:lnSpc>
                <a:spcPct val="90000"/>
              </a:lnSpc>
              <a:spcBef>
                <a:spcPts val="840"/>
              </a:spcBef>
              <a:buClr>
                <a:srgbClr val="4590B8"/>
              </a:buClr>
              <a:buSzPts val="1104"/>
            </a:pPr>
            <a:r>
              <a:rPr lang="es-ES" sz="700" dirty="0">
                <a:solidFill>
                  <a:schemeClr val="lt1"/>
                </a:solidFill>
              </a:rPr>
              <a:t>1.5 JAVABEANS</a:t>
            </a:r>
          </a:p>
          <a:p>
            <a:pPr marL="762635" lvl="1" indent="-333375">
              <a:lnSpc>
                <a:spcPct val="90000"/>
              </a:lnSpc>
              <a:spcBef>
                <a:spcPts val="840"/>
              </a:spcBef>
              <a:buClr>
                <a:srgbClr val="4590B8"/>
              </a:buClr>
              <a:buSzPts val="1104"/>
            </a:pPr>
            <a:r>
              <a:rPr lang="es-ES" sz="700" dirty="0">
                <a:solidFill>
                  <a:schemeClr val="lt1"/>
                </a:solidFill>
              </a:rPr>
              <a:t>1.6 MANAGED BEAN</a:t>
            </a:r>
          </a:p>
          <a:p>
            <a:pPr marL="762635" lvl="1" indent="-333375">
              <a:lnSpc>
                <a:spcPct val="90000"/>
              </a:lnSpc>
              <a:spcBef>
                <a:spcPts val="840"/>
              </a:spcBef>
              <a:buClr>
                <a:srgbClr val="4590B8"/>
              </a:buClr>
              <a:buSzPts val="1104"/>
            </a:pPr>
            <a:r>
              <a:rPr lang="es-ES" sz="700" dirty="0">
                <a:solidFill>
                  <a:schemeClr val="lt1"/>
                </a:solidFill>
              </a:rPr>
              <a:t>1.7 JAVA TRANSACTION API</a:t>
            </a:r>
          </a:p>
          <a:p>
            <a:pPr marL="1219835" lvl="2" indent="-333375">
              <a:lnSpc>
                <a:spcPct val="90000"/>
              </a:lnSpc>
              <a:spcBef>
                <a:spcPts val="840"/>
              </a:spcBef>
              <a:buClr>
                <a:srgbClr val="4590B8"/>
              </a:buClr>
              <a:buSzPts val="1104"/>
            </a:pPr>
            <a:r>
              <a:rPr lang="es-ES" sz="700" dirty="0">
                <a:solidFill>
                  <a:schemeClr val="lt1"/>
                </a:solidFill>
              </a:rPr>
              <a:t>1.7.1 TRANSACCIONES</a:t>
            </a:r>
          </a:p>
          <a:p>
            <a:pPr marL="1219835" lvl="2" indent="-333375">
              <a:lnSpc>
                <a:spcPct val="90000"/>
              </a:lnSpc>
              <a:spcBef>
                <a:spcPts val="840"/>
              </a:spcBef>
              <a:buClr>
                <a:srgbClr val="4590B8"/>
              </a:buClr>
              <a:buSzPts val="1104"/>
            </a:pPr>
            <a:r>
              <a:rPr lang="es-ES" sz="700" dirty="0">
                <a:solidFill>
                  <a:schemeClr val="lt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lt1"/>
                </a:solidFill>
              </a:rPr>
              <a:t>1.7.3 ENTERPRISE JAVA BEANS</a:t>
            </a:r>
          </a:p>
          <a:p>
            <a:pPr marL="1219835" lvl="2" indent="-333375">
              <a:lnSpc>
                <a:spcPct val="90000"/>
              </a:lnSpc>
              <a:spcBef>
                <a:spcPts val="840"/>
              </a:spcBef>
              <a:buClr>
                <a:srgbClr val="4590B8"/>
              </a:buClr>
              <a:buSzPts val="1104"/>
            </a:pPr>
            <a:r>
              <a:rPr lang="es-ES" sz="700" dirty="0">
                <a:solidFill>
                  <a:schemeClr val="lt1"/>
                </a:solidFill>
              </a:rPr>
              <a:t>1.7.4 ENTIDADES JPA PERSISTENTES</a:t>
            </a:r>
          </a:p>
          <a:p>
            <a:pPr marL="762635" lvl="1" indent="-333375">
              <a:lnSpc>
                <a:spcPct val="90000"/>
              </a:lnSpc>
              <a:spcBef>
                <a:spcPts val="840"/>
              </a:spcBef>
              <a:buClr>
                <a:srgbClr val="4590B8"/>
              </a:buClr>
              <a:buSzPts val="1104"/>
            </a:pPr>
            <a:r>
              <a:rPr lang="es-ES" sz="700" dirty="0">
                <a:solidFill>
                  <a:schemeClr val="lt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extLst>
      <p:ext uri="{BB962C8B-B14F-4D97-AF65-F5344CB8AC3E}">
        <p14:creationId xmlns:p14="http://schemas.microsoft.com/office/powerpoint/2010/main" val="549347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1.4 JAVA WEB</a:t>
            </a:r>
          </a:p>
        </p:txBody>
      </p:sp>
      <p:sp>
        <p:nvSpPr>
          <p:cNvPr id="138" name="Google Shape;138;p4"/>
          <p:cNvSpPr txBox="1">
            <a:spLocks noGrp="1"/>
          </p:cNvSpPr>
          <p:nvPr>
            <p:ph type="body" idx="1"/>
          </p:nvPr>
        </p:nvSpPr>
        <p:spPr>
          <a:xfrm>
            <a:off x="336104" y="1883294"/>
            <a:ext cx="8455200" cy="3678300"/>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1656"/>
              <a:buNone/>
            </a:pPr>
            <a:endParaRPr lang="es-ES" b="1" dirty="0">
              <a:solidFill>
                <a:schemeClr val="dk1"/>
              </a:solidFill>
            </a:endParaRPr>
          </a:p>
          <a:p>
            <a:pPr marL="899795" lvl="2" indent="-269875" algn="just" rtl="0">
              <a:spcBef>
                <a:spcPts val="960"/>
              </a:spcBef>
              <a:spcAft>
                <a:spcPts val="0"/>
              </a:spcAft>
              <a:buClr>
                <a:srgbClr val="4590B8"/>
              </a:buClr>
              <a:buSzPts val="1656"/>
              <a:buChar char="◼"/>
            </a:pPr>
            <a:r>
              <a:rPr lang="es-ES" sz="1800" dirty="0">
                <a:solidFill>
                  <a:schemeClr val="dk1"/>
                </a:solidFill>
                <a:highlight>
                  <a:srgbClr val="FFFFFF"/>
                </a:highlight>
              </a:rPr>
              <a:t>Es una plataforma de programación—parte de la </a:t>
            </a:r>
            <a:r>
              <a:rPr lang="es-ES" sz="1800" dirty="0">
                <a:solidFill>
                  <a:schemeClr val="dk1"/>
                </a:solidFill>
                <a:highlight>
                  <a:srgbClr val="FFFFFF"/>
                </a:highlight>
                <a:uFill>
                  <a:noFill/>
                </a:uFill>
                <a:hlinkClick r:id="rId3">
                  <a:extLst>
                    <a:ext uri="{A12FA001-AC4F-418D-AE19-62706E023703}">
                      <ahyp:hlinkClr xmlns:ahyp="http://schemas.microsoft.com/office/drawing/2018/hyperlinkcolor" val="tx"/>
                    </a:ext>
                  </a:extLst>
                </a:hlinkClick>
              </a:rPr>
              <a:t>Plataforma Java</a:t>
            </a:r>
            <a:r>
              <a:rPr lang="es-ES" sz="1800" dirty="0">
                <a:solidFill>
                  <a:schemeClr val="dk1"/>
                </a:solidFill>
                <a:highlight>
                  <a:srgbClr val="FFFFFF"/>
                </a:highlight>
              </a:rPr>
              <a:t>—para desarrollar y ejecutar software de aplicaciones en el lenguaje de programación </a:t>
            </a:r>
            <a:r>
              <a:rPr lang="es-ES" sz="1800" dirty="0">
                <a:solidFill>
                  <a:schemeClr val="dk1"/>
                </a:solidFill>
                <a:highlight>
                  <a:srgbClr val="FFFFFF"/>
                </a:highlight>
                <a:uFill>
                  <a:noFill/>
                </a:uFill>
                <a:hlinkClick r:id="rId4">
                  <a:extLst>
                    <a:ext uri="{A12FA001-AC4F-418D-AE19-62706E023703}">
                      <ahyp:hlinkClr xmlns:ahyp="http://schemas.microsoft.com/office/drawing/2018/hyperlinkcolor" val="tx"/>
                    </a:ext>
                  </a:extLst>
                </a:hlinkClick>
              </a:rPr>
              <a:t>Java</a:t>
            </a:r>
            <a:r>
              <a:rPr lang="es-ES" sz="1800" dirty="0">
                <a:solidFill>
                  <a:schemeClr val="dk1"/>
                </a:solidFill>
                <a:highlight>
                  <a:srgbClr val="FFFFFF"/>
                </a:highlight>
              </a:rPr>
              <a:t>. Permite utilizar arquitecturas de N capas distribuidas y se apoya ampliamente en componentes de software modulares ejecutándose sobre un </a:t>
            </a:r>
            <a:r>
              <a:rPr lang="es-ES" sz="1800" dirty="0">
                <a:solidFill>
                  <a:schemeClr val="dk1"/>
                </a:solidFill>
                <a:highlight>
                  <a:srgbClr val="FFFFFF"/>
                </a:highlight>
                <a:uFill>
                  <a:noFill/>
                </a:uFill>
                <a:hlinkClick r:id="rId5">
                  <a:extLst>
                    <a:ext uri="{A12FA001-AC4F-418D-AE19-62706E023703}">
                      <ahyp:hlinkClr xmlns:ahyp="http://schemas.microsoft.com/office/drawing/2018/hyperlinkcolor" val="tx"/>
                    </a:ext>
                  </a:extLst>
                </a:hlinkClick>
              </a:rPr>
              <a:t>servidor de aplicaciones</a:t>
            </a:r>
            <a:r>
              <a:rPr lang="es-ES" sz="1800" dirty="0">
                <a:solidFill>
                  <a:schemeClr val="dk1"/>
                </a:solidFill>
                <a:highlight>
                  <a:srgbClr val="FFFFFF"/>
                </a:highlight>
              </a:rPr>
              <a:t>.</a:t>
            </a:r>
            <a:r>
              <a:rPr lang="es-ES" sz="1800" dirty="0">
                <a:solidFill>
                  <a:schemeClr val="dk1"/>
                </a:solidFill>
              </a:rPr>
              <a:t> [5].</a:t>
            </a:r>
            <a:endParaRPr lang="es-MX" sz="1800" dirty="0">
              <a:solidFill>
                <a:schemeClr val="dk1"/>
              </a:solidFill>
            </a:endParaRPr>
          </a:p>
          <a:p>
            <a:pPr marL="899795" lvl="2" indent="-278765" algn="just" rtl="0">
              <a:spcBef>
                <a:spcPts val="960"/>
              </a:spcBef>
              <a:spcAft>
                <a:spcPts val="0"/>
              </a:spcAft>
              <a:buClr>
                <a:srgbClr val="4590B8"/>
              </a:buClr>
              <a:buSzPts val="1800"/>
              <a:buFont typeface="Gill Sans"/>
              <a:buChar char="◼"/>
            </a:pPr>
            <a:r>
              <a:rPr lang="es-ES" sz="1800" dirty="0">
                <a:solidFill>
                  <a:schemeClr val="dk1"/>
                </a:solidFill>
                <a:highlight>
                  <a:srgbClr val="FFFFFF"/>
                </a:highlight>
              </a:rPr>
              <a:t>Java EE tiene varias especificaciones de </a:t>
            </a:r>
            <a:r>
              <a:rPr lang="es-ES" sz="1800" dirty="0">
                <a:solidFill>
                  <a:schemeClr val="dk1"/>
                </a:solidFill>
                <a:highlight>
                  <a:srgbClr val="FFFFFF"/>
                </a:highlight>
                <a:uFill>
                  <a:noFill/>
                </a:uFill>
                <a:hlinkClick r:id="rId6">
                  <a:extLst>
                    <a:ext uri="{A12FA001-AC4F-418D-AE19-62706E023703}">
                      <ahyp:hlinkClr xmlns:ahyp="http://schemas.microsoft.com/office/drawing/2018/hyperlinkcolor" val="tx"/>
                    </a:ext>
                  </a:extLst>
                </a:hlinkClick>
              </a:rPr>
              <a:t>API</a:t>
            </a:r>
            <a:r>
              <a:rPr lang="es-ES" sz="1800" dirty="0">
                <a:solidFill>
                  <a:schemeClr val="dk1"/>
                </a:solidFill>
                <a:highlight>
                  <a:srgbClr val="FFFFFF"/>
                </a:highlight>
              </a:rPr>
              <a:t>, tales como </a:t>
            </a:r>
            <a:r>
              <a:rPr lang="es-ES" sz="1800" dirty="0">
                <a:solidFill>
                  <a:schemeClr val="dk1"/>
                </a:solidFill>
                <a:highlight>
                  <a:srgbClr val="FFFFFF"/>
                </a:highlight>
                <a:uFill>
                  <a:noFill/>
                </a:uFill>
                <a:hlinkClick r:id="rId7">
                  <a:extLst>
                    <a:ext uri="{A12FA001-AC4F-418D-AE19-62706E023703}">
                      <ahyp:hlinkClr xmlns:ahyp="http://schemas.microsoft.com/office/drawing/2018/hyperlinkcolor" val="tx"/>
                    </a:ext>
                  </a:extLst>
                </a:hlinkClick>
              </a:rPr>
              <a:t>JDBC</a:t>
            </a:r>
            <a:r>
              <a:rPr lang="es-ES" sz="1800" dirty="0">
                <a:solidFill>
                  <a:schemeClr val="dk1"/>
                </a:solidFill>
                <a:highlight>
                  <a:srgbClr val="FFFFFF"/>
                </a:highlight>
              </a:rPr>
              <a:t>, </a:t>
            </a:r>
            <a:r>
              <a:rPr lang="es-ES" sz="1800" dirty="0">
                <a:solidFill>
                  <a:schemeClr val="dk1"/>
                </a:solidFill>
                <a:highlight>
                  <a:srgbClr val="FFFFFF"/>
                </a:highlight>
                <a:uFill>
                  <a:noFill/>
                </a:uFill>
                <a:hlinkClick r:id="rId8">
                  <a:extLst>
                    <a:ext uri="{A12FA001-AC4F-418D-AE19-62706E023703}">
                      <ahyp:hlinkClr xmlns:ahyp="http://schemas.microsoft.com/office/drawing/2018/hyperlinkcolor" val="tx"/>
                    </a:ext>
                  </a:extLst>
                </a:hlinkClick>
              </a:rPr>
              <a:t>RMI</a:t>
            </a:r>
            <a:r>
              <a:rPr lang="es-ES" sz="1800" dirty="0">
                <a:solidFill>
                  <a:schemeClr val="dk1"/>
                </a:solidFill>
                <a:highlight>
                  <a:srgbClr val="FFFFFF"/>
                </a:highlight>
              </a:rPr>
              <a:t>, </a:t>
            </a:r>
            <a:r>
              <a:rPr lang="es-ES" sz="1800" dirty="0">
                <a:solidFill>
                  <a:schemeClr val="dk1"/>
                </a:solidFill>
                <a:highlight>
                  <a:srgbClr val="FFFFFF"/>
                </a:highlight>
                <a:uFill>
                  <a:noFill/>
                </a:uFill>
                <a:hlinkClick r:id="rId9">
                  <a:extLst>
                    <a:ext uri="{A12FA001-AC4F-418D-AE19-62706E023703}">
                      <ahyp:hlinkClr xmlns:ahyp="http://schemas.microsoft.com/office/drawing/2018/hyperlinkcolor" val="tx"/>
                    </a:ext>
                  </a:extLst>
                </a:hlinkClick>
              </a:rPr>
              <a:t>e-mail</a:t>
            </a:r>
            <a:r>
              <a:rPr lang="es-ES" sz="1800" dirty="0">
                <a:solidFill>
                  <a:schemeClr val="dk1"/>
                </a:solidFill>
                <a:highlight>
                  <a:srgbClr val="FFFFFF"/>
                </a:highlight>
              </a:rPr>
              <a:t>, </a:t>
            </a:r>
            <a:r>
              <a:rPr lang="es-ES" sz="1800" dirty="0">
                <a:solidFill>
                  <a:schemeClr val="dk1"/>
                </a:solidFill>
                <a:highlight>
                  <a:srgbClr val="FFFFFF"/>
                </a:highlight>
                <a:uFill>
                  <a:noFill/>
                </a:uFill>
                <a:hlinkClick r:id="rId10">
                  <a:extLst>
                    <a:ext uri="{A12FA001-AC4F-418D-AE19-62706E023703}">
                      <ahyp:hlinkClr xmlns:ahyp="http://schemas.microsoft.com/office/drawing/2018/hyperlinkcolor" val="tx"/>
                    </a:ext>
                  </a:extLst>
                </a:hlinkClick>
              </a:rPr>
              <a:t>JMS</a:t>
            </a:r>
            <a:r>
              <a:rPr lang="es-ES" sz="1800" dirty="0">
                <a:solidFill>
                  <a:schemeClr val="dk1"/>
                </a:solidFill>
                <a:highlight>
                  <a:srgbClr val="FFFFFF"/>
                </a:highlight>
              </a:rPr>
              <a:t>, </a:t>
            </a:r>
            <a:r>
              <a:rPr lang="es-ES" sz="1800" dirty="0">
                <a:solidFill>
                  <a:schemeClr val="dk1"/>
                </a:solidFill>
                <a:highlight>
                  <a:srgbClr val="FFFFFF"/>
                </a:highlight>
                <a:uFill>
                  <a:noFill/>
                </a:uFill>
                <a:hlinkClick r:id="rId11">
                  <a:extLst>
                    <a:ext uri="{A12FA001-AC4F-418D-AE19-62706E023703}">
                      <ahyp:hlinkClr xmlns:ahyp="http://schemas.microsoft.com/office/drawing/2018/hyperlinkcolor" val="tx"/>
                    </a:ext>
                  </a:extLst>
                </a:hlinkClick>
              </a:rPr>
              <a:t>Servicios Web</a:t>
            </a:r>
            <a:r>
              <a:rPr lang="es-ES" sz="1800" dirty="0">
                <a:solidFill>
                  <a:schemeClr val="dk1"/>
                </a:solidFill>
                <a:highlight>
                  <a:srgbClr val="FFFFFF"/>
                </a:highlight>
              </a:rPr>
              <a:t>, </a:t>
            </a:r>
            <a:r>
              <a:rPr lang="es-ES" sz="1800" dirty="0">
                <a:solidFill>
                  <a:schemeClr val="dk1"/>
                </a:solidFill>
                <a:highlight>
                  <a:srgbClr val="FFFFFF"/>
                </a:highlight>
                <a:uFill>
                  <a:noFill/>
                </a:uFill>
                <a:hlinkClick r:id="rId12">
                  <a:extLst>
                    <a:ext uri="{A12FA001-AC4F-418D-AE19-62706E023703}">
                      <ahyp:hlinkClr xmlns:ahyp="http://schemas.microsoft.com/office/drawing/2018/hyperlinkcolor" val="tx"/>
                    </a:ext>
                  </a:extLst>
                </a:hlinkClick>
              </a:rPr>
              <a:t>XML</a:t>
            </a:r>
            <a:r>
              <a:rPr lang="es-ES" sz="1800" dirty="0">
                <a:solidFill>
                  <a:schemeClr val="dk1"/>
                </a:solidFill>
                <a:highlight>
                  <a:srgbClr val="FFFFFF"/>
                </a:highlight>
              </a:rPr>
              <a:t>, </a:t>
            </a:r>
            <a:r>
              <a:rPr lang="es-ES" sz="1800" dirty="0" err="1">
                <a:solidFill>
                  <a:schemeClr val="dk1"/>
                </a:solidFill>
                <a:highlight>
                  <a:srgbClr val="FFFFFF"/>
                </a:highlight>
              </a:rPr>
              <a:t>etc</a:t>
            </a:r>
            <a:r>
              <a:rPr lang="es-ES" sz="1800" dirty="0">
                <a:solidFill>
                  <a:schemeClr val="dk1"/>
                </a:solidFill>
                <a:highlight>
                  <a:srgbClr val="FFFFFF"/>
                </a:highlight>
              </a:rPr>
              <a:t> y define cómo coordinarlos. Java EE también configura algunas especificaciones únicas para Java EE para componentes. [5]</a:t>
            </a:r>
            <a:endParaRPr lang="es-MX" sz="1800" dirty="0">
              <a:solidFill>
                <a:schemeClr val="dk1"/>
              </a:solidFill>
            </a:endParaRPr>
          </a:p>
        </p:txBody>
      </p:sp>
      <p:sp>
        <p:nvSpPr>
          <p:cNvPr id="139" name="Google Shape;139;p4"/>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a:p>
        </p:txBody>
      </p:sp>
      <p:sp>
        <p:nvSpPr>
          <p:cNvPr id="140" name="Google Shape;140;p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pic>
        <p:nvPicPr>
          <p:cNvPr id="142" name="Google Shape;142;p4" descr="Resultado de imagen para java ee"/>
          <p:cNvPicPr preferRelativeResize="0"/>
          <p:nvPr/>
        </p:nvPicPr>
        <p:blipFill>
          <a:blip r:embed="rId13">
            <a:alphaModFix/>
          </a:blip>
          <a:stretch>
            <a:fillRect/>
          </a:stretch>
        </p:blipFill>
        <p:spPr>
          <a:xfrm>
            <a:off x="5378850" y="5293200"/>
            <a:ext cx="2821075" cy="1482975"/>
          </a:xfrm>
          <a:prstGeom prst="rect">
            <a:avLst/>
          </a:prstGeom>
          <a:noFill/>
          <a:ln>
            <a:noFill/>
          </a:ln>
        </p:spPr>
      </p:pic>
      <p:sp>
        <p:nvSpPr>
          <p:cNvPr id="143" name="Google Shape;143;p4"/>
          <p:cNvSpPr txBox="1"/>
          <p:nvPr/>
        </p:nvSpPr>
        <p:spPr>
          <a:xfrm>
            <a:off x="11724542" y="6457890"/>
            <a:ext cx="467533"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7</a:t>
            </a:r>
          </a:p>
        </p:txBody>
      </p:sp>
      <p:sp>
        <p:nvSpPr>
          <p:cNvPr id="3" name="Google Shape;114;p2">
            <a:extLst>
              <a:ext uri="{FF2B5EF4-FFF2-40B4-BE49-F238E27FC236}">
                <a16:creationId xmlns:a16="http://schemas.microsoft.com/office/drawing/2014/main" id="{26F05743-9D9E-7241-AAA5-9466A6326D66}"/>
              </a:ext>
            </a:extLst>
          </p:cNvPr>
          <p:cNvSpPr txBox="1">
            <a:spLocks/>
          </p:cNvSpPr>
          <p:nvPr/>
        </p:nvSpPr>
        <p:spPr>
          <a:xfrm>
            <a:off x="9117400" y="1175443"/>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rgbClr val="FFFF00"/>
                </a:solidFill>
              </a:rPr>
              <a:t>1.4 JAVA WEB </a:t>
            </a:r>
          </a:p>
          <a:p>
            <a:pPr marL="762635" lvl="1" indent="-333375">
              <a:lnSpc>
                <a:spcPct val="90000"/>
              </a:lnSpc>
              <a:spcBef>
                <a:spcPts val="840"/>
              </a:spcBef>
              <a:buClr>
                <a:srgbClr val="4590B8"/>
              </a:buClr>
              <a:buSzPts val="1104"/>
            </a:pPr>
            <a:r>
              <a:rPr lang="es-ES" sz="700" dirty="0">
                <a:solidFill>
                  <a:schemeClr val="lt1"/>
                </a:solidFill>
              </a:rPr>
              <a:t>1.5 JAVABEANS</a:t>
            </a:r>
          </a:p>
          <a:p>
            <a:pPr marL="762635" lvl="1" indent="-333375">
              <a:lnSpc>
                <a:spcPct val="90000"/>
              </a:lnSpc>
              <a:spcBef>
                <a:spcPts val="840"/>
              </a:spcBef>
              <a:buClr>
                <a:srgbClr val="4590B8"/>
              </a:buClr>
              <a:buSzPts val="1104"/>
            </a:pPr>
            <a:r>
              <a:rPr lang="es-ES" sz="700" dirty="0">
                <a:solidFill>
                  <a:schemeClr val="lt1"/>
                </a:solidFill>
              </a:rPr>
              <a:t>1.6 MANAGED BEAN</a:t>
            </a:r>
          </a:p>
          <a:p>
            <a:pPr marL="762635" lvl="1" indent="-333375">
              <a:lnSpc>
                <a:spcPct val="90000"/>
              </a:lnSpc>
              <a:spcBef>
                <a:spcPts val="840"/>
              </a:spcBef>
              <a:buClr>
                <a:srgbClr val="4590B8"/>
              </a:buClr>
              <a:buSzPts val="1104"/>
            </a:pPr>
            <a:r>
              <a:rPr lang="es-ES" sz="700" dirty="0">
                <a:solidFill>
                  <a:schemeClr val="lt1"/>
                </a:solidFill>
              </a:rPr>
              <a:t>1.7 JAVA TRANSACTION API</a:t>
            </a:r>
          </a:p>
          <a:p>
            <a:pPr marL="1219835" lvl="2" indent="-333375">
              <a:lnSpc>
                <a:spcPct val="90000"/>
              </a:lnSpc>
              <a:spcBef>
                <a:spcPts val="840"/>
              </a:spcBef>
              <a:buClr>
                <a:srgbClr val="4590B8"/>
              </a:buClr>
              <a:buSzPts val="1104"/>
            </a:pPr>
            <a:r>
              <a:rPr lang="es-ES" sz="700" dirty="0">
                <a:solidFill>
                  <a:schemeClr val="lt1"/>
                </a:solidFill>
              </a:rPr>
              <a:t>1.7.1 TRANSACCIONES</a:t>
            </a:r>
          </a:p>
          <a:p>
            <a:pPr marL="1219835" lvl="2" indent="-333375">
              <a:lnSpc>
                <a:spcPct val="90000"/>
              </a:lnSpc>
              <a:spcBef>
                <a:spcPts val="840"/>
              </a:spcBef>
              <a:buClr>
                <a:srgbClr val="4590B8"/>
              </a:buClr>
              <a:buSzPts val="1104"/>
            </a:pPr>
            <a:r>
              <a:rPr lang="es-ES" sz="700" dirty="0">
                <a:solidFill>
                  <a:schemeClr val="lt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lt1"/>
                </a:solidFill>
              </a:rPr>
              <a:t>1.7.3 ENTERPRISE JAVA BEANS</a:t>
            </a:r>
          </a:p>
          <a:p>
            <a:pPr marL="1219835" lvl="2" indent="-333375">
              <a:lnSpc>
                <a:spcPct val="90000"/>
              </a:lnSpc>
              <a:spcBef>
                <a:spcPts val="840"/>
              </a:spcBef>
              <a:buClr>
                <a:srgbClr val="4590B8"/>
              </a:buClr>
              <a:buSzPts val="1104"/>
            </a:pPr>
            <a:r>
              <a:rPr lang="es-ES" sz="700" dirty="0">
                <a:solidFill>
                  <a:schemeClr val="lt1"/>
                </a:solidFill>
              </a:rPr>
              <a:t>1.7.4 ENTIDADES JPA PERSISTENTES</a:t>
            </a:r>
          </a:p>
          <a:p>
            <a:pPr marL="762635" lvl="1" indent="-333375">
              <a:lnSpc>
                <a:spcPct val="90000"/>
              </a:lnSpc>
              <a:spcBef>
                <a:spcPts val="840"/>
              </a:spcBef>
              <a:buClr>
                <a:srgbClr val="4590B8"/>
              </a:buClr>
              <a:buSzPts val="1104"/>
            </a:pPr>
            <a:r>
              <a:rPr lang="es-ES" sz="700" dirty="0">
                <a:solidFill>
                  <a:schemeClr val="lt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5"/>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1.4 JAVA WEB</a:t>
            </a:r>
            <a:endParaRPr lang="es-MX" dirty="0"/>
          </a:p>
        </p:txBody>
      </p:sp>
      <p:sp>
        <p:nvSpPr>
          <p:cNvPr id="150" name="Google Shape;150;p5"/>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5</a:t>
            </a:r>
            <a:endParaRPr/>
          </a:p>
        </p:txBody>
      </p:sp>
      <p:sp>
        <p:nvSpPr>
          <p:cNvPr id="151" name="Google Shape;151;p5"/>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55" name="Google Shape;155;p5"/>
          <p:cNvSpPr txBox="1"/>
          <p:nvPr/>
        </p:nvSpPr>
        <p:spPr>
          <a:xfrm>
            <a:off x="11749942" y="6457890"/>
            <a:ext cx="442133"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8</a:t>
            </a:r>
          </a:p>
        </p:txBody>
      </p:sp>
      <p:sp>
        <p:nvSpPr>
          <p:cNvPr id="3" name="Google Shape;153;p5">
            <a:extLst>
              <a:ext uri="{FF2B5EF4-FFF2-40B4-BE49-F238E27FC236}">
                <a16:creationId xmlns:a16="http://schemas.microsoft.com/office/drawing/2014/main" id="{194D9BDF-23B6-4FF0-2DC0-C0C5EBDD89D7}"/>
              </a:ext>
            </a:extLst>
          </p:cNvPr>
          <p:cNvSpPr txBox="1">
            <a:spLocks/>
          </p:cNvSpPr>
          <p:nvPr/>
        </p:nvSpPr>
        <p:spPr>
          <a:xfrm>
            <a:off x="582921" y="3239559"/>
            <a:ext cx="3961834" cy="54927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6000" indent="-323030" algn="just">
              <a:spcBef>
                <a:spcPts val="933"/>
              </a:spcBef>
              <a:buClr>
                <a:srgbClr val="4590B8"/>
              </a:buClr>
              <a:buSzPts val="1800"/>
              <a:buFont typeface="Gill Sans"/>
              <a:buChar char="◼"/>
            </a:pPr>
            <a:r>
              <a:rPr lang="es-MX" sz="1600" dirty="0">
                <a:solidFill>
                  <a:schemeClr val="dk1"/>
                </a:solidFill>
                <a:highlight>
                  <a:srgbClr val="FFFFFF"/>
                </a:highlight>
              </a:rPr>
              <a:t>Operadores Java</a:t>
            </a:r>
            <a:endParaRPr lang="es-MX" sz="1600" dirty="0">
              <a:solidFill>
                <a:schemeClr val="dk1"/>
              </a:solidFill>
            </a:endParaRPr>
          </a:p>
        </p:txBody>
      </p:sp>
      <p:pic>
        <p:nvPicPr>
          <p:cNvPr id="9" name="Imagen 8">
            <a:extLst>
              <a:ext uri="{FF2B5EF4-FFF2-40B4-BE49-F238E27FC236}">
                <a16:creationId xmlns:a16="http://schemas.microsoft.com/office/drawing/2014/main" id="{99986319-AFE5-5485-2AAF-F5B1331DC141}"/>
              </a:ext>
            </a:extLst>
          </p:cNvPr>
          <p:cNvPicPr>
            <a:picLocks noChangeAspect="1"/>
          </p:cNvPicPr>
          <p:nvPr/>
        </p:nvPicPr>
        <p:blipFill>
          <a:blip r:embed="rId3"/>
          <a:stretch>
            <a:fillRect/>
          </a:stretch>
        </p:blipFill>
        <p:spPr>
          <a:xfrm>
            <a:off x="3481033" y="1971112"/>
            <a:ext cx="4968699" cy="4798828"/>
          </a:xfrm>
          <a:prstGeom prst="rect">
            <a:avLst/>
          </a:prstGeom>
        </p:spPr>
      </p:pic>
      <p:sp>
        <p:nvSpPr>
          <p:cNvPr id="5" name="Google Shape;114;p2">
            <a:extLst>
              <a:ext uri="{FF2B5EF4-FFF2-40B4-BE49-F238E27FC236}">
                <a16:creationId xmlns:a16="http://schemas.microsoft.com/office/drawing/2014/main" id="{271AC553-ADC8-74AD-A290-C8E3EFED6550}"/>
              </a:ext>
            </a:extLst>
          </p:cNvPr>
          <p:cNvSpPr txBox="1">
            <a:spLocks/>
          </p:cNvSpPr>
          <p:nvPr/>
        </p:nvSpPr>
        <p:spPr>
          <a:xfrm>
            <a:off x="9117400" y="1175443"/>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rgbClr val="FFFF00"/>
                </a:solidFill>
              </a:rPr>
              <a:t>1.4 JAVA WEB </a:t>
            </a:r>
          </a:p>
          <a:p>
            <a:pPr marL="762635" lvl="1" indent="-333375">
              <a:lnSpc>
                <a:spcPct val="90000"/>
              </a:lnSpc>
              <a:spcBef>
                <a:spcPts val="840"/>
              </a:spcBef>
              <a:buClr>
                <a:srgbClr val="4590B8"/>
              </a:buClr>
              <a:buSzPts val="1104"/>
            </a:pPr>
            <a:r>
              <a:rPr lang="es-ES" sz="700" dirty="0">
                <a:solidFill>
                  <a:schemeClr val="lt1"/>
                </a:solidFill>
              </a:rPr>
              <a:t>1.5 JAVABEANS</a:t>
            </a:r>
          </a:p>
          <a:p>
            <a:pPr marL="762635" lvl="1" indent="-333375">
              <a:lnSpc>
                <a:spcPct val="90000"/>
              </a:lnSpc>
              <a:spcBef>
                <a:spcPts val="840"/>
              </a:spcBef>
              <a:buClr>
                <a:srgbClr val="4590B8"/>
              </a:buClr>
              <a:buSzPts val="1104"/>
            </a:pPr>
            <a:r>
              <a:rPr lang="es-ES" sz="700" dirty="0">
                <a:solidFill>
                  <a:schemeClr val="lt1"/>
                </a:solidFill>
              </a:rPr>
              <a:t>1.6 MANAGED BEAN</a:t>
            </a:r>
          </a:p>
          <a:p>
            <a:pPr marL="762635" lvl="1" indent="-333375">
              <a:lnSpc>
                <a:spcPct val="90000"/>
              </a:lnSpc>
              <a:spcBef>
                <a:spcPts val="840"/>
              </a:spcBef>
              <a:buClr>
                <a:srgbClr val="4590B8"/>
              </a:buClr>
              <a:buSzPts val="1104"/>
            </a:pPr>
            <a:r>
              <a:rPr lang="es-ES" sz="700" dirty="0">
                <a:solidFill>
                  <a:schemeClr val="lt1"/>
                </a:solidFill>
              </a:rPr>
              <a:t>1.7 JAVA TRANSACTION API</a:t>
            </a:r>
          </a:p>
          <a:p>
            <a:pPr marL="1219835" lvl="2" indent="-333375">
              <a:lnSpc>
                <a:spcPct val="90000"/>
              </a:lnSpc>
              <a:spcBef>
                <a:spcPts val="840"/>
              </a:spcBef>
              <a:buClr>
                <a:srgbClr val="4590B8"/>
              </a:buClr>
              <a:buSzPts val="1104"/>
            </a:pPr>
            <a:r>
              <a:rPr lang="es-ES" sz="700" dirty="0">
                <a:solidFill>
                  <a:schemeClr val="lt1"/>
                </a:solidFill>
              </a:rPr>
              <a:t>1.7.1 TRANSACCIONES</a:t>
            </a:r>
          </a:p>
          <a:p>
            <a:pPr marL="1219835" lvl="2" indent="-333375">
              <a:lnSpc>
                <a:spcPct val="90000"/>
              </a:lnSpc>
              <a:spcBef>
                <a:spcPts val="840"/>
              </a:spcBef>
              <a:buClr>
                <a:srgbClr val="4590B8"/>
              </a:buClr>
              <a:buSzPts val="1104"/>
            </a:pPr>
            <a:r>
              <a:rPr lang="es-ES" sz="700" dirty="0">
                <a:solidFill>
                  <a:schemeClr val="lt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lt1"/>
                </a:solidFill>
              </a:rPr>
              <a:t>1.7.3 ENTERPRISE JAVA BEANS</a:t>
            </a:r>
          </a:p>
          <a:p>
            <a:pPr marL="1219835" lvl="2" indent="-333375">
              <a:lnSpc>
                <a:spcPct val="90000"/>
              </a:lnSpc>
              <a:spcBef>
                <a:spcPts val="840"/>
              </a:spcBef>
              <a:buClr>
                <a:srgbClr val="4590B8"/>
              </a:buClr>
              <a:buSzPts val="1104"/>
            </a:pPr>
            <a:r>
              <a:rPr lang="es-ES" sz="700" dirty="0">
                <a:solidFill>
                  <a:schemeClr val="lt1"/>
                </a:solidFill>
              </a:rPr>
              <a:t>1.7.4 ENTIDADES JPA PERSISTENTES</a:t>
            </a:r>
          </a:p>
          <a:p>
            <a:pPr marL="762635" lvl="1" indent="-333375">
              <a:lnSpc>
                <a:spcPct val="90000"/>
              </a:lnSpc>
              <a:spcBef>
                <a:spcPts val="840"/>
              </a:spcBef>
              <a:buClr>
                <a:srgbClr val="4590B8"/>
              </a:buClr>
              <a:buSzPts val="1104"/>
            </a:pPr>
            <a:r>
              <a:rPr lang="es-ES" sz="700" dirty="0">
                <a:solidFill>
                  <a:schemeClr val="lt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1.5 JAVA BEANS</a:t>
            </a:r>
            <a:endParaRPr lang="es-MX" dirty="0"/>
          </a:p>
        </p:txBody>
      </p:sp>
      <p:sp>
        <p:nvSpPr>
          <p:cNvPr id="161" name="Google Shape;161;p6"/>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6</a:t>
            </a:r>
            <a:endParaRPr/>
          </a:p>
        </p:txBody>
      </p:sp>
      <p:sp>
        <p:nvSpPr>
          <p:cNvPr id="162" name="Google Shape;162;p6"/>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65" name="Google Shape;165;p6"/>
          <p:cNvSpPr txBox="1"/>
          <p:nvPr/>
        </p:nvSpPr>
        <p:spPr>
          <a:xfrm>
            <a:off x="11733008" y="6457890"/>
            <a:ext cx="45906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9</a:t>
            </a:r>
          </a:p>
        </p:txBody>
      </p:sp>
      <p:sp>
        <p:nvSpPr>
          <p:cNvPr id="4" name="TextBox 3">
            <a:extLst>
              <a:ext uri="{FF2B5EF4-FFF2-40B4-BE49-F238E27FC236}">
                <a16:creationId xmlns:a16="http://schemas.microsoft.com/office/drawing/2014/main" id="{2BE14932-89E1-E89A-9C60-960C8CC4C462}"/>
              </a:ext>
            </a:extLst>
          </p:cNvPr>
          <p:cNvSpPr txBox="1"/>
          <p:nvPr/>
        </p:nvSpPr>
        <p:spPr>
          <a:xfrm>
            <a:off x="892779" y="2308616"/>
            <a:ext cx="7913001" cy="3640227"/>
          </a:xfrm>
          <a:prstGeom prst="rect">
            <a:avLst/>
          </a:prstGeom>
          <a:noFill/>
        </p:spPr>
        <p:txBody>
          <a:bodyPr wrap="square" lIns="91440" tIns="45720" rIns="91440" bIns="45720" anchor="t">
            <a:spAutoFit/>
          </a:bodyPr>
          <a:lstStyle/>
          <a:p>
            <a:pPr lvl="0" algn="just">
              <a:lnSpc>
                <a:spcPct val="105000"/>
              </a:lnSpc>
              <a:buClr>
                <a:srgbClr val="4590B8"/>
              </a:buClr>
              <a:buSzPts val="1800"/>
            </a:pPr>
            <a:r>
              <a:rPr lang="es-MX" sz="2000" dirty="0">
                <a:solidFill>
                  <a:schemeClr val="dk1"/>
                </a:solidFill>
                <a:highlight>
                  <a:srgbClr val="FFFFFF"/>
                </a:highlight>
                <a:latin typeface="Gill Sans"/>
                <a:sym typeface="Gill Sans"/>
              </a:rPr>
              <a:t>Los JavaBeans son un modelo de componentes creado por </a:t>
            </a:r>
            <a:r>
              <a:rPr lang="es-MX" sz="2000" dirty="0">
                <a:solidFill>
                  <a:schemeClr val="dk1"/>
                </a:solidFill>
                <a:highlight>
                  <a:srgbClr val="FFFFFF"/>
                </a:highlight>
                <a:latin typeface="Gill Sans"/>
                <a:sym typeface="Gill Sans"/>
                <a:hlinkClick r:id="rId3">
                  <a:extLst>
                    <a:ext uri="{A12FA001-AC4F-418D-AE19-62706E023703}">
                      <ahyp:hlinkClr xmlns:ahyp="http://schemas.microsoft.com/office/drawing/2018/hyperlinkcolor" val="tx"/>
                    </a:ext>
                  </a:extLst>
                </a:hlinkClick>
              </a:rPr>
              <a:t>Sun Microsystems</a:t>
            </a:r>
            <a:r>
              <a:rPr lang="es-MX" sz="2000" dirty="0">
                <a:solidFill>
                  <a:schemeClr val="dk1"/>
                </a:solidFill>
                <a:highlight>
                  <a:srgbClr val="FFFFFF"/>
                </a:highlight>
                <a:latin typeface="Gill Sans"/>
                <a:sym typeface="Gill Sans"/>
              </a:rPr>
              <a:t> para la construcción de aplicaciones en </a:t>
            </a:r>
            <a:r>
              <a:rPr lang="es-MX" sz="2000" dirty="0">
                <a:solidFill>
                  <a:schemeClr val="dk1"/>
                </a:solidFill>
                <a:highlight>
                  <a:srgbClr val="FFFFFF"/>
                </a:highlight>
                <a:latin typeface="Gill Sans"/>
                <a:sym typeface="Gill Sans"/>
                <a:hlinkClick r:id="rId4">
                  <a:extLst>
                    <a:ext uri="{A12FA001-AC4F-418D-AE19-62706E023703}">
                      <ahyp:hlinkClr xmlns:ahyp="http://schemas.microsoft.com/office/drawing/2018/hyperlinkcolor" val="tx"/>
                    </a:ext>
                  </a:extLst>
                </a:hlinkClick>
              </a:rPr>
              <a:t>Java</a:t>
            </a:r>
            <a:r>
              <a:rPr lang="es-MX" sz="2000" dirty="0">
                <a:solidFill>
                  <a:schemeClr val="dk1"/>
                </a:solidFill>
                <a:highlight>
                  <a:srgbClr val="FFFFFF"/>
                </a:highlight>
                <a:latin typeface="Gill Sans"/>
                <a:sym typeface="Gill Sans"/>
              </a:rPr>
              <a:t>. Se usan para encapsular varios objetos en un único objeto (la vaina o </a:t>
            </a:r>
            <a:r>
              <a:rPr lang="es-MX" sz="2000" dirty="0" err="1">
                <a:solidFill>
                  <a:schemeClr val="dk1"/>
                </a:solidFill>
                <a:highlight>
                  <a:srgbClr val="FFFFFF"/>
                </a:highlight>
                <a:latin typeface="Gill Sans"/>
                <a:sym typeface="Gill Sans"/>
                <a:hlinkClick r:id="rId5">
                  <a:extLst>
                    <a:ext uri="{A12FA001-AC4F-418D-AE19-62706E023703}">
                      <ahyp:hlinkClr xmlns:ahyp="http://schemas.microsoft.com/office/drawing/2018/hyperlinkcolor" val="tx"/>
                    </a:ext>
                  </a:extLst>
                </a:hlinkClick>
              </a:rPr>
              <a:t>Bean</a:t>
            </a:r>
            <a:r>
              <a:rPr lang="es-MX" sz="2000" dirty="0">
                <a:solidFill>
                  <a:schemeClr val="dk1"/>
                </a:solidFill>
                <a:highlight>
                  <a:srgbClr val="FFFFFF"/>
                </a:highlight>
                <a:latin typeface="Gill Sans"/>
                <a:sym typeface="Gill Sans"/>
              </a:rPr>
              <a:t> en inglés), para hacer uso de un solo objeto en lugar de varios más simples [7].</a:t>
            </a:r>
            <a:endParaRPr lang="es-ES" sz="2000" dirty="0">
              <a:solidFill>
                <a:schemeClr val="dk1"/>
              </a:solidFill>
              <a:highlight>
                <a:srgbClr val="FFFFFF"/>
              </a:highlight>
              <a:latin typeface="Gill Sans"/>
              <a:sym typeface="Gill Sans"/>
            </a:endParaRPr>
          </a:p>
          <a:p>
            <a:pPr algn="just">
              <a:lnSpc>
                <a:spcPct val="105000"/>
              </a:lnSpc>
              <a:buClr>
                <a:srgbClr val="4590B8"/>
              </a:buClr>
              <a:buSzPts val="1800"/>
            </a:pPr>
            <a:r>
              <a:rPr lang="es-MX" sz="2000" dirty="0">
                <a:solidFill>
                  <a:schemeClr val="dk1"/>
                </a:solidFill>
                <a:highlight>
                  <a:srgbClr val="FFFFFF"/>
                </a:highlight>
                <a:latin typeface="Gill Sans"/>
                <a:sym typeface="Gill Sans"/>
              </a:rPr>
              <a:t>Estas convenciones permiten tener herramientas que puedan utilizar, reutilizar, sustituir y conectar JavaBeans [7]. </a:t>
            </a:r>
          </a:p>
          <a:p>
            <a:pPr marL="305435" indent="-314960" algn="just">
              <a:lnSpc>
                <a:spcPct val="105000"/>
              </a:lnSpc>
              <a:buClr>
                <a:srgbClr val="4590B8"/>
              </a:buClr>
              <a:buSzPts val="1800"/>
              <a:buFont typeface="Gill Sans"/>
              <a:buChar char="◼"/>
            </a:pPr>
            <a:r>
              <a:rPr lang="es-MX" sz="2000" dirty="0">
                <a:solidFill>
                  <a:schemeClr val="dk1"/>
                </a:solidFill>
                <a:highlight>
                  <a:srgbClr val="FFFFFF"/>
                </a:highlight>
                <a:latin typeface="Gill Sans"/>
                <a:sym typeface="Gill Sans"/>
              </a:rPr>
              <a:t>Las convenciones requeridas son: </a:t>
            </a:r>
          </a:p>
          <a:p>
            <a:pPr marL="305435" indent="-314960" algn="just">
              <a:lnSpc>
                <a:spcPct val="105000"/>
              </a:lnSpc>
              <a:buClr>
                <a:srgbClr val="4590B8"/>
              </a:buClr>
              <a:buSzPts val="1800"/>
              <a:buFont typeface="Gill Sans"/>
              <a:buChar char="◼"/>
            </a:pPr>
            <a:r>
              <a:rPr lang="es-MX" sz="2000" dirty="0">
                <a:solidFill>
                  <a:schemeClr val="dk1"/>
                </a:solidFill>
                <a:highlight>
                  <a:srgbClr val="FFFFFF"/>
                </a:highlight>
                <a:latin typeface="Gill Sans"/>
                <a:sym typeface="Gill Sans"/>
              </a:rPr>
              <a:t>Debe tener un constructor sin argumentos. </a:t>
            </a:r>
          </a:p>
          <a:p>
            <a:pPr marL="305435" indent="-314960" algn="just">
              <a:lnSpc>
                <a:spcPct val="105000"/>
              </a:lnSpc>
              <a:buClr>
                <a:srgbClr val="4590B8"/>
              </a:buClr>
              <a:buSzPts val="1800"/>
              <a:buFont typeface="Gill Sans"/>
              <a:buChar char="◼"/>
            </a:pPr>
            <a:r>
              <a:rPr lang="es-MX" sz="2000" dirty="0">
                <a:solidFill>
                  <a:schemeClr val="dk1"/>
                </a:solidFill>
                <a:highlight>
                  <a:srgbClr val="FFFFFF"/>
                </a:highlight>
                <a:latin typeface="Gill Sans"/>
                <a:sym typeface="Gill Sans"/>
              </a:rPr>
              <a:t>Sus atributos de clase deben ser privados. </a:t>
            </a:r>
          </a:p>
          <a:p>
            <a:pPr marL="305435" indent="-314960" algn="just">
              <a:lnSpc>
                <a:spcPct val="105000"/>
              </a:lnSpc>
              <a:buClr>
                <a:srgbClr val="4590B8"/>
              </a:buClr>
              <a:buSzPts val="1800"/>
              <a:buFont typeface="Gill Sans"/>
              <a:buChar char="◼"/>
            </a:pPr>
            <a:r>
              <a:rPr lang="es-MX" sz="2000" dirty="0">
                <a:solidFill>
                  <a:schemeClr val="dk1"/>
                </a:solidFill>
                <a:highlight>
                  <a:srgbClr val="FFFFFF"/>
                </a:highlight>
                <a:latin typeface="Gill Sans"/>
                <a:sym typeface="Gill Sans"/>
              </a:rPr>
              <a:t>Sus propiedades deben ser accesibles mediante métodos </a:t>
            </a:r>
            <a:r>
              <a:rPr lang="es-MX" sz="2000" dirty="0" err="1">
                <a:solidFill>
                  <a:schemeClr val="dk1"/>
                </a:solidFill>
                <a:highlight>
                  <a:srgbClr val="FFFFFF"/>
                </a:highlight>
                <a:latin typeface="Gill Sans"/>
                <a:sym typeface="Gill Sans"/>
              </a:rPr>
              <a:t>get</a:t>
            </a:r>
            <a:r>
              <a:rPr lang="es-MX" sz="2000" dirty="0">
                <a:solidFill>
                  <a:schemeClr val="dk1"/>
                </a:solidFill>
                <a:highlight>
                  <a:srgbClr val="FFFFFF"/>
                </a:highlight>
                <a:latin typeface="Gill Sans"/>
                <a:sym typeface="Gill Sans"/>
              </a:rPr>
              <a:t> y set que siguen una convención de nomenclatura estándar. </a:t>
            </a:r>
          </a:p>
        </p:txBody>
      </p:sp>
      <p:sp>
        <p:nvSpPr>
          <p:cNvPr id="5" name="Google Shape;114;p2">
            <a:extLst>
              <a:ext uri="{FF2B5EF4-FFF2-40B4-BE49-F238E27FC236}">
                <a16:creationId xmlns:a16="http://schemas.microsoft.com/office/drawing/2014/main" id="{970F5EAE-16AC-863C-862F-3035AACC4110}"/>
              </a:ext>
            </a:extLst>
          </p:cNvPr>
          <p:cNvSpPr txBox="1">
            <a:spLocks/>
          </p:cNvSpPr>
          <p:nvPr/>
        </p:nvSpPr>
        <p:spPr>
          <a:xfrm>
            <a:off x="9117400" y="1175443"/>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700" dirty="0">
                <a:solidFill>
                  <a:srgbClr val="FFFF00"/>
                </a:solidFill>
              </a:rPr>
              <a:t>1 MARCO TEÓRICO</a:t>
            </a:r>
          </a:p>
          <a:p>
            <a:pPr marL="762635" lvl="1" indent="-333375">
              <a:lnSpc>
                <a:spcPct val="90000"/>
              </a:lnSpc>
              <a:spcBef>
                <a:spcPts val="840"/>
              </a:spcBef>
              <a:buClr>
                <a:srgbClr val="4590B8"/>
              </a:buClr>
              <a:buSzPts val="1104"/>
            </a:pPr>
            <a:r>
              <a:rPr lang="es-ES" sz="700" dirty="0">
                <a:solidFill>
                  <a:schemeClr val="bg1"/>
                </a:solidFill>
              </a:rPr>
              <a:t>1.1 INTRODUCCIÓN</a:t>
            </a:r>
          </a:p>
          <a:p>
            <a:pPr marL="762635" lvl="1" indent="-333375">
              <a:lnSpc>
                <a:spcPct val="90000"/>
              </a:lnSpc>
              <a:spcBef>
                <a:spcPts val="840"/>
              </a:spcBef>
              <a:buClr>
                <a:srgbClr val="4590B8"/>
              </a:buClr>
              <a:buSzPts val="1104"/>
            </a:pPr>
            <a:r>
              <a:rPr lang="es-ES" sz="700" dirty="0">
                <a:solidFill>
                  <a:schemeClr val="bg1"/>
                </a:solidFill>
              </a:rPr>
              <a:t>1.2 OBJETIVOS</a:t>
            </a:r>
          </a:p>
          <a:p>
            <a:pPr marL="1219835" lvl="2" indent="-270510">
              <a:lnSpc>
                <a:spcPct val="90000"/>
              </a:lnSpc>
              <a:spcBef>
                <a:spcPts val="840"/>
              </a:spcBef>
              <a:buClr>
                <a:srgbClr val="4590B8"/>
              </a:buClr>
            </a:pPr>
            <a:r>
              <a:rPr lang="es-ES" sz="700" dirty="0">
                <a:solidFill>
                  <a:schemeClr val="bg1"/>
                </a:solidFill>
              </a:rPr>
              <a:t>1.2.1 OBJETIVO GENERAL</a:t>
            </a:r>
          </a:p>
          <a:p>
            <a:pPr marL="1219835" lvl="2" indent="-270510">
              <a:lnSpc>
                <a:spcPct val="90000"/>
              </a:lnSpc>
              <a:spcBef>
                <a:spcPts val="840"/>
              </a:spcBef>
              <a:buClr>
                <a:srgbClr val="4590B8"/>
              </a:buClr>
            </a:pPr>
            <a:r>
              <a:rPr lang="es-ES" sz="700" dirty="0">
                <a:solidFill>
                  <a:schemeClr val="bg1"/>
                </a:solidFill>
              </a:rPr>
              <a:t>1.2.2 OBJETIVOS ESPECÍFICOS</a:t>
            </a:r>
          </a:p>
          <a:p>
            <a:pPr marL="762635" lvl="1" indent="-333375">
              <a:lnSpc>
                <a:spcPct val="90000"/>
              </a:lnSpc>
              <a:spcBef>
                <a:spcPts val="840"/>
              </a:spcBef>
              <a:buClr>
                <a:srgbClr val="4590B8"/>
              </a:buClr>
              <a:buSzPts val="1104"/>
            </a:pPr>
            <a:r>
              <a:rPr lang="es-ES" sz="700" dirty="0">
                <a:solidFill>
                  <a:schemeClr val="bg1"/>
                </a:solidFill>
              </a:rPr>
              <a:t>1.3 APLICACIÓNES WEB EN IDE NETBEANS</a:t>
            </a:r>
          </a:p>
          <a:p>
            <a:pPr marL="1219835" lvl="2" indent="-270510">
              <a:lnSpc>
                <a:spcPct val="90000"/>
              </a:lnSpc>
              <a:spcBef>
                <a:spcPts val="840"/>
              </a:spcBef>
              <a:buClr>
                <a:srgbClr val="4590B8"/>
              </a:buClr>
              <a:buSzPts val="1104"/>
            </a:pPr>
            <a:r>
              <a:rPr lang="es-ES" sz="700" dirty="0">
                <a:solidFill>
                  <a:schemeClr val="bg1"/>
                </a:solidFill>
              </a:rPr>
              <a:t>1.3.1 PAYARA SERVER</a:t>
            </a:r>
          </a:p>
          <a:p>
            <a:pPr marL="762635" lvl="1" indent="-333375">
              <a:lnSpc>
                <a:spcPct val="90000"/>
              </a:lnSpc>
              <a:spcBef>
                <a:spcPts val="840"/>
              </a:spcBef>
              <a:buClr>
                <a:srgbClr val="4590B8"/>
              </a:buClr>
              <a:buSzPts val="1104"/>
            </a:pPr>
            <a:r>
              <a:rPr lang="es-ES" sz="700" dirty="0">
                <a:solidFill>
                  <a:schemeClr val="bg1"/>
                </a:solidFill>
              </a:rPr>
              <a:t>1.4 JAVA WEB </a:t>
            </a:r>
          </a:p>
          <a:p>
            <a:pPr marL="762635" lvl="1" indent="-333375">
              <a:lnSpc>
                <a:spcPct val="90000"/>
              </a:lnSpc>
              <a:spcBef>
                <a:spcPts val="840"/>
              </a:spcBef>
              <a:buClr>
                <a:srgbClr val="4590B8"/>
              </a:buClr>
              <a:buSzPts val="1104"/>
            </a:pPr>
            <a:r>
              <a:rPr lang="es-ES" sz="700" dirty="0">
                <a:solidFill>
                  <a:srgbClr val="FFFF00"/>
                </a:solidFill>
              </a:rPr>
              <a:t>1.5 JAVABEANS</a:t>
            </a:r>
          </a:p>
          <a:p>
            <a:pPr marL="762635" lvl="1" indent="-333375">
              <a:lnSpc>
                <a:spcPct val="90000"/>
              </a:lnSpc>
              <a:spcBef>
                <a:spcPts val="840"/>
              </a:spcBef>
              <a:buClr>
                <a:srgbClr val="4590B8"/>
              </a:buClr>
              <a:buSzPts val="1104"/>
            </a:pPr>
            <a:r>
              <a:rPr lang="es-ES" sz="700" dirty="0">
                <a:solidFill>
                  <a:schemeClr val="lt1"/>
                </a:solidFill>
              </a:rPr>
              <a:t>1.6 MANAGED BEAN</a:t>
            </a:r>
          </a:p>
          <a:p>
            <a:pPr marL="762635" lvl="1" indent="-333375">
              <a:lnSpc>
                <a:spcPct val="90000"/>
              </a:lnSpc>
              <a:spcBef>
                <a:spcPts val="840"/>
              </a:spcBef>
              <a:buClr>
                <a:srgbClr val="4590B8"/>
              </a:buClr>
              <a:buSzPts val="1104"/>
            </a:pPr>
            <a:r>
              <a:rPr lang="es-ES" sz="700" dirty="0">
                <a:solidFill>
                  <a:schemeClr val="lt1"/>
                </a:solidFill>
              </a:rPr>
              <a:t>1.7 JAVA TRANSACTION API</a:t>
            </a:r>
          </a:p>
          <a:p>
            <a:pPr marL="1219835" lvl="2" indent="-333375">
              <a:lnSpc>
                <a:spcPct val="90000"/>
              </a:lnSpc>
              <a:spcBef>
                <a:spcPts val="840"/>
              </a:spcBef>
              <a:buClr>
                <a:srgbClr val="4590B8"/>
              </a:buClr>
              <a:buSzPts val="1104"/>
            </a:pPr>
            <a:r>
              <a:rPr lang="es-ES" sz="700" dirty="0">
                <a:solidFill>
                  <a:schemeClr val="lt1"/>
                </a:solidFill>
              </a:rPr>
              <a:t>1.7.1 TRANSACCIONES</a:t>
            </a:r>
          </a:p>
          <a:p>
            <a:pPr marL="1219835" lvl="2" indent="-333375">
              <a:lnSpc>
                <a:spcPct val="90000"/>
              </a:lnSpc>
              <a:spcBef>
                <a:spcPts val="840"/>
              </a:spcBef>
              <a:buClr>
                <a:srgbClr val="4590B8"/>
              </a:buClr>
              <a:buSzPts val="1104"/>
            </a:pPr>
            <a:r>
              <a:rPr lang="es-ES" sz="700" dirty="0">
                <a:solidFill>
                  <a:schemeClr val="lt1"/>
                </a:solidFill>
              </a:rPr>
              <a:t>1.7.2 OAP (PROGRAMACIÓN ORIENTADA A ASPECTOS)</a:t>
            </a:r>
          </a:p>
          <a:p>
            <a:pPr marL="1219835" lvl="2" indent="-333375">
              <a:lnSpc>
                <a:spcPct val="90000"/>
              </a:lnSpc>
              <a:spcBef>
                <a:spcPts val="840"/>
              </a:spcBef>
              <a:buClr>
                <a:srgbClr val="4590B8"/>
              </a:buClr>
              <a:buSzPts val="1104"/>
            </a:pPr>
            <a:r>
              <a:rPr lang="es-ES" sz="700" dirty="0">
                <a:solidFill>
                  <a:schemeClr val="lt1"/>
                </a:solidFill>
              </a:rPr>
              <a:t>1.7.3 ENTERPRISE JAVA BEANS</a:t>
            </a:r>
          </a:p>
          <a:p>
            <a:pPr marL="1219835" lvl="2" indent="-333375">
              <a:lnSpc>
                <a:spcPct val="90000"/>
              </a:lnSpc>
              <a:spcBef>
                <a:spcPts val="840"/>
              </a:spcBef>
              <a:buClr>
                <a:srgbClr val="4590B8"/>
              </a:buClr>
              <a:buSzPts val="1104"/>
            </a:pPr>
            <a:r>
              <a:rPr lang="es-ES" sz="700" dirty="0">
                <a:solidFill>
                  <a:schemeClr val="lt1"/>
                </a:solidFill>
              </a:rPr>
              <a:t>1.7.4 ENTIDADES JPA PERSISTENTES</a:t>
            </a:r>
          </a:p>
          <a:p>
            <a:pPr marL="762635" lvl="1" indent="-333375">
              <a:lnSpc>
                <a:spcPct val="90000"/>
              </a:lnSpc>
              <a:spcBef>
                <a:spcPts val="840"/>
              </a:spcBef>
              <a:buClr>
                <a:srgbClr val="4590B8"/>
              </a:buClr>
              <a:buSzPts val="1104"/>
            </a:pPr>
            <a:r>
              <a:rPr lang="es-ES" sz="700" dirty="0">
                <a:solidFill>
                  <a:schemeClr val="lt1"/>
                </a:solidFill>
              </a:rPr>
              <a:t>1.8 PALETA DE COMPONENTES</a:t>
            </a:r>
          </a:p>
          <a:p>
            <a:pPr marL="762635" lvl="1" indent="-333375">
              <a:lnSpc>
                <a:spcPct val="90000"/>
              </a:lnSpc>
              <a:spcBef>
                <a:spcPts val="840"/>
              </a:spcBef>
              <a:buClr>
                <a:srgbClr val="4590B8"/>
              </a:buClr>
              <a:buSzPts val="1104"/>
            </a:pPr>
            <a:r>
              <a:rPr lang="es-ES" sz="700" dirty="0">
                <a:solidFill>
                  <a:schemeClr val="lt1"/>
                </a:solidFill>
              </a:rPr>
              <a:t>1.9 ETIQUETAS HTML STANDARD</a:t>
            </a:r>
          </a:p>
          <a:p>
            <a:pPr marL="762635" lvl="1" indent="-333375">
              <a:lnSpc>
                <a:spcPct val="90000"/>
              </a:lnSpc>
              <a:spcBef>
                <a:spcPts val="840"/>
              </a:spcBef>
              <a:buClr>
                <a:srgbClr val="4590B8"/>
              </a:buClr>
              <a:buSzPts val="1104"/>
            </a:pPr>
            <a:r>
              <a:rPr lang="es-ES" sz="700" dirty="0">
                <a:solidFill>
                  <a:schemeClr val="lt1"/>
                </a:solidFill>
              </a:rPr>
              <a:t>1.10 PATRONES DE DISEÑO</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2 PARTE PRACTICA </a:t>
            </a:r>
          </a:p>
          <a:p>
            <a:pPr marL="305435" indent="-270510">
              <a:lnSpc>
                <a:spcPct val="90000"/>
              </a:lnSpc>
              <a:spcBef>
                <a:spcPts val="840"/>
              </a:spcBef>
              <a:buClr>
                <a:srgbClr val="4590B8"/>
              </a:buClr>
              <a:buSzPts val="1104"/>
            </a:pPr>
            <a:r>
              <a:rPr lang="es-ES" sz="700" dirty="0">
                <a:solidFill>
                  <a:schemeClr val="lt1"/>
                </a:solidFill>
              </a:rPr>
              <a:t>2.1 CODIFICACIÓN DE LOS ARCHIVOS XHTML</a:t>
            </a:r>
          </a:p>
          <a:p>
            <a:pPr marL="629920" lvl="1" indent="-270510">
              <a:lnSpc>
                <a:spcPct val="90000"/>
              </a:lnSpc>
              <a:spcBef>
                <a:spcPts val="840"/>
              </a:spcBef>
              <a:buClr>
                <a:srgbClr val="4590B8"/>
              </a:buClr>
              <a:buSzPts val="1104"/>
            </a:pPr>
            <a:r>
              <a:rPr lang="es-ES" sz="700" dirty="0">
                <a:solidFill>
                  <a:schemeClr val="lt1"/>
                </a:solidFill>
              </a:rPr>
              <a:t>2.1.1 CODIFICACIÓN ARCHIVO INDEX.XHTML</a:t>
            </a:r>
            <a:endParaRPr lang="en-US" sz="700" dirty="0">
              <a:solidFill>
                <a:schemeClr val="lt1"/>
              </a:solidFill>
            </a:endParaRPr>
          </a:p>
          <a:p>
            <a:pPr marL="629920" lvl="1" indent="-270510">
              <a:lnSpc>
                <a:spcPct val="90000"/>
              </a:lnSpc>
              <a:spcBef>
                <a:spcPts val="840"/>
              </a:spcBef>
              <a:buClr>
                <a:srgbClr val="4590B8"/>
              </a:buClr>
              <a:buSzPts val="1104"/>
            </a:pPr>
            <a:r>
              <a:rPr lang="es-ES" sz="700" dirty="0">
                <a:solidFill>
                  <a:schemeClr val="lt1"/>
                </a:solidFill>
              </a:rPr>
              <a:t>2..1.2 CODIFICACIÓN DEL ARCHIVO CONFIRMACION Y TEMPLATE .XHTML</a:t>
            </a:r>
          </a:p>
          <a:p>
            <a:pPr marL="305435" indent="-270510">
              <a:lnSpc>
                <a:spcPct val="90000"/>
              </a:lnSpc>
              <a:spcBef>
                <a:spcPts val="840"/>
              </a:spcBef>
              <a:buClr>
                <a:srgbClr val="4590B8"/>
              </a:buClr>
              <a:buSzPts val="1104"/>
            </a:pPr>
            <a:r>
              <a:rPr lang="es-ES" sz="700" dirty="0">
                <a:solidFill>
                  <a:schemeClr val="lt1"/>
                </a:solidFill>
              </a:rPr>
              <a:t>2.2 CODIFICACIÓN DEL ARCHIVO ALUMNO.JAVA</a:t>
            </a:r>
          </a:p>
          <a:p>
            <a:pPr marL="305435" indent="-270510">
              <a:lnSpc>
                <a:spcPct val="90000"/>
              </a:lnSpc>
              <a:spcBef>
                <a:spcPts val="840"/>
              </a:spcBef>
              <a:buClr>
                <a:srgbClr val="4590B8"/>
              </a:buClr>
              <a:buSzPts val="1104"/>
            </a:pPr>
            <a:r>
              <a:rPr lang="es-ES" sz="700" dirty="0">
                <a:solidFill>
                  <a:schemeClr val="lt1"/>
                </a:solidFill>
              </a:rPr>
              <a:t>2.3 CREACIÓN DEL ARCHIVO ALUMNOCONTROLLER.JAVA</a:t>
            </a:r>
          </a:p>
          <a:p>
            <a:pPr marL="305435" indent="-270510">
              <a:lnSpc>
                <a:spcPct val="90000"/>
              </a:lnSpc>
              <a:spcBef>
                <a:spcPts val="840"/>
              </a:spcBef>
              <a:buClr>
                <a:srgbClr val="4590B8"/>
              </a:buClr>
              <a:buSzPts val="1104"/>
            </a:pPr>
            <a:r>
              <a:rPr lang="es-ES" sz="700" dirty="0">
                <a:solidFill>
                  <a:schemeClr val="lt1"/>
                </a:solidFill>
              </a:rPr>
              <a:t>2.4 DESEMPEÑO DE LA APLICACIÓN</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3 CONCLUSIONES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4 RECOMENDACIONES</a:t>
            </a:r>
            <a:endParaRPr lang="en-US" sz="700" dirty="0">
              <a:solidFill>
                <a:schemeClr val="lt1"/>
              </a:solidFill>
            </a:endParaRPr>
          </a:p>
          <a:p>
            <a:pPr marL="305435" indent="-270510">
              <a:lnSpc>
                <a:spcPct val="90000"/>
              </a:lnSpc>
              <a:spcBef>
                <a:spcPts val="840"/>
              </a:spcBef>
              <a:buClr>
                <a:srgbClr val="4590B8"/>
              </a:buClr>
              <a:buSzPts val="1104"/>
            </a:pPr>
            <a:r>
              <a:rPr lang="es-ES" sz="700" dirty="0">
                <a:solidFill>
                  <a:schemeClr val="lt1"/>
                </a:solidFill>
              </a:rPr>
              <a:t>5 BIBLIOGRAFÍA</a:t>
            </a:r>
            <a:endParaRPr lang="en-US" sz="700" dirty="0">
              <a:solidFill>
                <a:schemeClr val="lt1"/>
              </a:solidFill>
            </a:endParaRPr>
          </a:p>
          <a:p>
            <a:pPr marL="429260" lvl="1" indent="0">
              <a:lnSpc>
                <a:spcPct val="90000"/>
              </a:lnSpc>
              <a:spcBef>
                <a:spcPts val="840"/>
              </a:spcBef>
              <a:buClr>
                <a:srgbClr val="4590B8"/>
              </a:buClr>
              <a:buSzPts val="1104"/>
              <a:buFont typeface="Noto Sans Symbols"/>
              <a:buNone/>
            </a:pPr>
            <a:endParaRPr lang="en-US" sz="500" dirty="0">
              <a:solidFill>
                <a:schemeClr val="lt1"/>
              </a:solidFill>
            </a:endParaRPr>
          </a:p>
        </p:txBody>
      </p:sp>
    </p:spTree>
  </p:cSld>
  <p:clrMapOvr>
    <a:masterClrMapping/>
  </p:clrMapOvr>
</p:sld>
</file>

<file path=ppt/theme/theme1.xml><?xml version="1.0" encoding="utf-8"?>
<a:theme xmlns:a="http://schemas.openxmlformats.org/drawingml/2006/main" name="Dividendo">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9970</Words>
  <Application>Microsoft Office PowerPoint</Application>
  <PresentationFormat>Panorámica</PresentationFormat>
  <Paragraphs>1543</Paragraphs>
  <Slides>47</Slides>
  <Notes>40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47</vt:i4>
      </vt:variant>
    </vt:vector>
  </HeadingPairs>
  <TitlesOfParts>
    <vt:vector size="54" baseType="lpstr">
      <vt:lpstr>Wingdings</vt:lpstr>
      <vt:lpstr>Arial</vt:lpstr>
      <vt:lpstr>Symbol</vt:lpstr>
      <vt:lpstr>Noto Sans Symbols</vt:lpstr>
      <vt:lpstr>Gill Sans</vt:lpstr>
      <vt:lpstr>Calibri</vt:lpstr>
      <vt:lpstr>Dividendo</vt:lpstr>
      <vt:lpstr>INTERCEPTORS, TIMERS Y GENEREACIÓN DE SESSION BEANS EN JAVA</vt:lpstr>
      <vt:lpstr>Presentación de PowerPoint</vt:lpstr>
      <vt:lpstr>1   MARCO TEÓRICO</vt:lpstr>
      <vt:lpstr>1.2 OBJETIVOS</vt:lpstr>
      <vt:lpstr>1.3 APLICACIÓNES WEB EN IDE NETBEANS</vt:lpstr>
      <vt:lpstr>1.3.1 PAYARA SERVER</vt:lpstr>
      <vt:lpstr>1.4 JAVA WEB</vt:lpstr>
      <vt:lpstr>1.4 JAVA WEB</vt:lpstr>
      <vt:lpstr>1.5 JAVA BEANS</vt:lpstr>
      <vt:lpstr>1.6 MANAGED BEAN</vt:lpstr>
      <vt:lpstr>1.7 JAVA TRANSACTION API</vt:lpstr>
      <vt:lpstr>1.7.1 TRANSACCIONES</vt:lpstr>
      <vt:lpstr>1.7.1 TRANSACCIONES</vt:lpstr>
      <vt:lpstr>1.7.2 OAP (PROGRAMACIÓN ORIENTADA A ASPECTOS)</vt:lpstr>
      <vt:lpstr>1.7.2 OAP (PROGRAMACIÓN ORIENTADA A ASPECTOS)</vt:lpstr>
      <vt:lpstr>1.7.2 OAP (PROGRAMACIÓN ORIENTADA A ASPECTOS)</vt:lpstr>
      <vt:lpstr>1.7.3 ENTERPRISE JAVA BEANS</vt:lpstr>
      <vt:lpstr>1.7.3 ENTERPRISE JAVA BEANS</vt:lpstr>
      <vt:lpstr>1.7.3 ENTERPRISE JAVA BEANS</vt:lpstr>
      <vt:lpstr>1.7.3 ENTERPRISE JAVA BEANS</vt:lpstr>
      <vt:lpstr>1.7.3 ENTERPRISE JAVA BEANS</vt:lpstr>
      <vt:lpstr>1.7.3 ENTERPRISE JAVA BEANS</vt:lpstr>
      <vt:lpstr>1.7.4 ENTIDADES JPA PERSISTENTES</vt:lpstr>
      <vt:lpstr>1.7.4 ENTIDADES JPA PERSISTENTES</vt:lpstr>
      <vt:lpstr>1.8 PALETA DE COMPONENTES</vt:lpstr>
      <vt:lpstr>1.8 PALETA DE COMPONENTES</vt:lpstr>
      <vt:lpstr>1.8 PALETA DE COMPONENTES</vt:lpstr>
      <vt:lpstr>1.8 PALETA DE COMPONENTES</vt:lpstr>
      <vt:lpstr>1.10 Etiquetas HTML Standard</vt:lpstr>
      <vt:lpstr>1.11 PATRONES DE DISEÑO</vt:lpstr>
      <vt:lpstr>2 PARTE PRÁCTICA</vt:lpstr>
      <vt:lpstr>2.1 CREACIÓN DEL PROYECTO</vt:lpstr>
      <vt:lpstr>2.1 CREACIÓN DEL PROYECTO</vt:lpstr>
      <vt:lpstr>2.1 CREACIÓN DEL PROYECTO</vt:lpstr>
      <vt:lpstr>2.1.1 CODIFICACIÓN ARCHIVO REPETIR.JAVA</vt:lpstr>
      <vt:lpstr>2.1.1 CODIFICACIÓN ARCHIVO REPETIR.JAVA</vt:lpstr>
      <vt:lpstr>2.1.2 CODIFICACIÓN ARCHIVO LOGGINGINTERCEPTOR.JAVA</vt:lpstr>
      <vt:lpstr>2.3 CODIFICACIÓN ARCHIVO EJBTIMERSDEMO.JAVA</vt:lpstr>
      <vt:lpstr>2.3 CODIFICACIÓN MAIN.JAVA</vt:lpstr>
      <vt:lpstr>2.4 DESEMPEÑO DE LA APLICACIÓN</vt:lpstr>
      <vt:lpstr>2.4 DESEMPEÑO DE LA APLICACIÓN</vt:lpstr>
      <vt:lpstr>2.4 DESEMPEÑO DE LA APLICACIÓN</vt:lpstr>
      <vt:lpstr>3. CONCLUSIONES</vt:lpstr>
      <vt:lpstr>4. RECOMENDACIONES</vt:lpstr>
      <vt:lpstr>5. BIBLIOGRAFÍA</vt:lpstr>
      <vt:lpstr>5. BIBLIOGRAFÍA</vt:lpstr>
      <vt:lpstr>5.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FORMULARIO WEB SIN MVC CON JAVA</dc:title>
  <dc:creator>Michael Villarruel</dc:creator>
  <cp:lastModifiedBy>ANDRES VINICIO PALLANGO TAPIA</cp:lastModifiedBy>
  <cp:revision>56</cp:revision>
  <dcterms:created xsi:type="dcterms:W3CDTF">2020-07-10T23:33:49Z</dcterms:created>
  <dcterms:modified xsi:type="dcterms:W3CDTF">2023-07-17T04:34:45Z</dcterms:modified>
</cp:coreProperties>
</file>