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6"/>
  </p:notesMasterIdLst>
  <p:sldIdLst>
    <p:sldId id="258" r:id="rId5"/>
    <p:sldId id="259" r:id="rId6"/>
    <p:sldId id="260" r:id="rId7"/>
    <p:sldId id="261" r:id="rId8"/>
    <p:sldId id="303" r:id="rId9"/>
    <p:sldId id="262" r:id="rId10"/>
    <p:sldId id="263" r:id="rId11"/>
    <p:sldId id="304" r:id="rId12"/>
    <p:sldId id="305" r:id="rId13"/>
    <p:sldId id="264" r:id="rId14"/>
    <p:sldId id="265" r:id="rId15"/>
    <p:sldId id="266" r:id="rId16"/>
    <p:sldId id="306" r:id="rId17"/>
    <p:sldId id="307" r:id="rId18"/>
    <p:sldId id="308" r:id="rId19"/>
    <p:sldId id="269" r:id="rId20"/>
    <p:sldId id="283" r:id="rId21"/>
    <p:sldId id="309" r:id="rId22"/>
    <p:sldId id="270" r:id="rId23"/>
    <p:sldId id="288" r:id="rId24"/>
    <p:sldId id="275" r:id="rId25"/>
    <p:sldId id="290" r:id="rId26"/>
    <p:sldId id="310" r:id="rId27"/>
    <p:sldId id="311" r:id="rId28"/>
    <p:sldId id="312" r:id="rId29"/>
    <p:sldId id="313" r:id="rId30"/>
    <p:sldId id="314" r:id="rId31"/>
    <p:sldId id="316" r:id="rId32"/>
    <p:sldId id="279" r:id="rId33"/>
    <p:sldId id="280" r:id="rId34"/>
    <p:sldId id="281" r:id="rId3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s>
</file>

<file path=ppt/diagrams/_rels/data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549B07-45D9-44CF-B593-06585F5D7F8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ABBEA2F-05EC-411F-8218-4910F8943ECA}">
      <dgm:prSet/>
      <dgm:spPr/>
      <dgm:t>
        <a:bodyPr/>
        <a:lstStyle/>
        <a:p>
          <a:pPr>
            <a:lnSpc>
              <a:spcPct val="100000"/>
            </a:lnSpc>
          </a:pPr>
          <a:r>
            <a:rPr lang="es-MX" dirty="0"/>
            <a:t>El objetivo general de este trabajo de investigación y desarrollo es diseñar y desarrollar un CRUD utilizando Arquitectura Tradicional en Capas, POO, DDD, Patrones de Diseño PEAA y técnicas de validación para demostrar cómo se pueden aplicar estas técnicas y metodologías en el desarrollo de una aplicación eficiente y escalable.</a:t>
          </a:r>
          <a:endParaRPr lang="en-US" dirty="0"/>
        </a:p>
      </dgm:t>
    </dgm:pt>
    <dgm:pt modelId="{D7133372-CF71-4507-99E7-7ED8CBD95465}" type="parTrans" cxnId="{8DB766B6-AE0E-4EFF-8588-15758F006334}">
      <dgm:prSet/>
      <dgm:spPr/>
      <dgm:t>
        <a:bodyPr/>
        <a:lstStyle/>
        <a:p>
          <a:endParaRPr lang="en-US"/>
        </a:p>
      </dgm:t>
    </dgm:pt>
    <dgm:pt modelId="{69FE15C4-FBCF-401D-AAC0-0131243B66CE}" type="sibTrans" cxnId="{8DB766B6-AE0E-4EFF-8588-15758F006334}">
      <dgm:prSet/>
      <dgm:spPr/>
      <dgm:t>
        <a:bodyPr/>
        <a:lstStyle/>
        <a:p>
          <a:pPr>
            <a:lnSpc>
              <a:spcPct val="100000"/>
            </a:lnSpc>
          </a:pPr>
          <a:endParaRPr lang="en-US"/>
        </a:p>
      </dgm:t>
    </dgm:pt>
    <dgm:pt modelId="{84449B42-71F2-4448-9F39-E6748BABBCA3}" type="pres">
      <dgm:prSet presAssocID="{60549B07-45D9-44CF-B593-06585F5D7F85}" presName="root" presStyleCnt="0">
        <dgm:presLayoutVars>
          <dgm:dir/>
          <dgm:resizeHandles val="exact"/>
        </dgm:presLayoutVars>
      </dgm:prSet>
      <dgm:spPr/>
    </dgm:pt>
    <dgm:pt modelId="{4A46155E-983E-4CA0-9363-8DCD5E68B8E6}" type="pres">
      <dgm:prSet presAssocID="{5ABBEA2F-05EC-411F-8218-4910F8943ECA}" presName="compNode" presStyleCnt="0"/>
      <dgm:spPr/>
    </dgm:pt>
    <dgm:pt modelId="{15360648-74CD-4F59-9E40-4DFED63DE9C1}" type="pres">
      <dgm:prSet presAssocID="{5ABBEA2F-05EC-411F-8218-4910F8943ECA}" presName="bgRect" presStyleLbl="bgShp" presStyleIdx="0" presStyleCnt="1"/>
      <dgm:spPr/>
    </dgm:pt>
    <dgm:pt modelId="{EF3EB306-BCA3-4296-A73B-A62F39E9DF48}" type="pres">
      <dgm:prSet presAssocID="{5ABBEA2F-05EC-411F-8218-4910F8943ECA}"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on Shelf"/>
        </a:ext>
      </dgm:extLst>
    </dgm:pt>
    <dgm:pt modelId="{9A7FD8C6-3F97-42A7-AFBE-26D49819C3D8}" type="pres">
      <dgm:prSet presAssocID="{5ABBEA2F-05EC-411F-8218-4910F8943ECA}" presName="spaceRect" presStyleCnt="0"/>
      <dgm:spPr/>
    </dgm:pt>
    <dgm:pt modelId="{A5D550AA-7E3A-4802-A39C-B84DEA459069}" type="pres">
      <dgm:prSet presAssocID="{5ABBEA2F-05EC-411F-8218-4910F8943ECA}" presName="parTx" presStyleLbl="revTx" presStyleIdx="0" presStyleCnt="1">
        <dgm:presLayoutVars>
          <dgm:chMax val="0"/>
          <dgm:chPref val="0"/>
        </dgm:presLayoutVars>
      </dgm:prSet>
      <dgm:spPr/>
    </dgm:pt>
  </dgm:ptLst>
  <dgm:cxnLst>
    <dgm:cxn modelId="{85E8A408-BC64-4A08-837C-8F8C6DC91504}" type="presOf" srcId="{60549B07-45D9-44CF-B593-06585F5D7F85}" destId="{84449B42-71F2-4448-9F39-E6748BABBCA3}" srcOrd="0" destOrd="0" presId="urn:microsoft.com/office/officeart/2018/2/layout/IconVerticalSolidList"/>
    <dgm:cxn modelId="{8167E073-2458-4B7C-A9DA-613AEE52EF6E}" type="presOf" srcId="{5ABBEA2F-05EC-411F-8218-4910F8943ECA}" destId="{A5D550AA-7E3A-4802-A39C-B84DEA459069}" srcOrd="0" destOrd="0" presId="urn:microsoft.com/office/officeart/2018/2/layout/IconVerticalSolidList"/>
    <dgm:cxn modelId="{8DB766B6-AE0E-4EFF-8588-15758F006334}" srcId="{60549B07-45D9-44CF-B593-06585F5D7F85}" destId="{5ABBEA2F-05EC-411F-8218-4910F8943ECA}" srcOrd="0" destOrd="0" parTransId="{D7133372-CF71-4507-99E7-7ED8CBD95465}" sibTransId="{69FE15C4-FBCF-401D-AAC0-0131243B66CE}"/>
    <dgm:cxn modelId="{EE3DEBFF-ED08-47B5-8088-1D6EEC27ACCF}" type="presParOf" srcId="{84449B42-71F2-4448-9F39-E6748BABBCA3}" destId="{4A46155E-983E-4CA0-9363-8DCD5E68B8E6}" srcOrd="0" destOrd="0" presId="urn:microsoft.com/office/officeart/2018/2/layout/IconVerticalSolidList"/>
    <dgm:cxn modelId="{8143857E-6790-47E9-815A-FF16B66F7640}" type="presParOf" srcId="{4A46155E-983E-4CA0-9363-8DCD5E68B8E6}" destId="{15360648-74CD-4F59-9E40-4DFED63DE9C1}" srcOrd="0" destOrd="0" presId="urn:microsoft.com/office/officeart/2018/2/layout/IconVerticalSolidList"/>
    <dgm:cxn modelId="{886014E6-C4BF-4E71-8E94-6D4D57B23294}" type="presParOf" srcId="{4A46155E-983E-4CA0-9363-8DCD5E68B8E6}" destId="{EF3EB306-BCA3-4296-A73B-A62F39E9DF48}" srcOrd="1" destOrd="0" presId="urn:microsoft.com/office/officeart/2018/2/layout/IconVerticalSolidList"/>
    <dgm:cxn modelId="{160509FB-A78B-4EAA-81EB-9B25414AAC95}" type="presParOf" srcId="{4A46155E-983E-4CA0-9363-8DCD5E68B8E6}" destId="{9A7FD8C6-3F97-42A7-AFBE-26D49819C3D8}" srcOrd="2" destOrd="0" presId="urn:microsoft.com/office/officeart/2018/2/layout/IconVerticalSolidList"/>
    <dgm:cxn modelId="{62B47C1D-9317-4DBA-8618-6352DFA14454}" type="presParOf" srcId="{4A46155E-983E-4CA0-9363-8DCD5E68B8E6}" destId="{A5D550AA-7E3A-4802-A39C-B84DEA45906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360648-74CD-4F59-9E40-4DFED63DE9C1}">
      <dsp:nvSpPr>
        <dsp:cNvPr id="0" name=""/>
        <dsp:cNvSpPr/>
      </dsp:nvSpPr>
      <dsp:spPr>
        <a:xfrm>
          <a:off x="0" y="1287406"/>
          <a:ext cx="8269845" cy="110349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3EB306-BCA3-4296-A73B-A62F39E9DF48}">
      <dsp:nvSpPr>
        <dsp:cNvPr id="0" name=""/>
        <dsp:cNvSpPr/>
      </dsp:nvSpPr>
      <dsp:spPr>
        <a:xfrm>
          <a:off x="333805" y="1535691"/>
          <a:ext cx="606919" cy="6069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D550AA-7E3A-4802-A39C-B84DEA459069}">
      <dsp:nvSpPr>
        <dsp:cNvPr id="0" name=""/>
        <dsp:cNvSpPr/>
      </dsp:nvSpPr>
      <dsp:spPr>
        <a:xfrm>
          <a:off x="1274531" y="1287406"/>
          <a:ext cx="6995313" cy="1103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786" tIns="116786" rIns="116786" bIns="116786" numCol="1" spcCol="1270" anchor="ctr" anchorCtr="0">
          <a:noAutofit/>
        </a:bodyPr>
        <a:lstStyle/>
        <a:p>
          <a:pPr marL="0" lvl="0" indent="0" algn="l" defTabSz="622300">
            <a:lnSpc>
              <a:spcPct val="100000"/>
            </a:lnSpc>
            <a:spcBef>
              <a:spcPct val="0"/>
            </a:spcBef>
            <a:spcAft>
              <a:spcPct val="35000"/>
            </a:spcAft>
            <a:buNone/>
          </a:pPr>
          <a:r>
            <a:rPr lang="es-MX" sz="1400" kern="1200" dirty="0"/>
            <a:t>El objetivo general de este trabajo de investigación y desarrollo es diseñar y desarrollar un CRUD utilizando Arquitectura Tradicional en Capas, POO, DDD, Patrones de Diseño PEAA y técnicas de validación para demostrar cómo se pueden aplicar estas técnicas y metodologías en el desarrollo de una aplicación eficiente y escalable.</a:t>
          </a:r>
          <a:endParaRPr lang="en-US" sz="1400" kern="1200" dirty="0"/>
        </a:p>
      </dsp:txBody>
      <dsp:txXfrm>
        <a:off x="1274531" y="1287406"/>
        <a:ext cx="6995313" cy="110349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0690D5-D519-41DB-B4EF-34C6DC34EE12}" type="datetimeFigureOut">
              <a:rPr lang="es-ES" smtClean="0"/>
              <a:t>26/08/2023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38BF6F-5D13-49E3-B34F-51589BE3BF15}" type="slidenum">
              <a:rPr lang="es-ES" smtClean="0"/>
              <a:t>‹Nº›</a:t>
            </a:fld>
            <a:endParaRPr lang="es-ES"/>
          </a:p>
        </p:txBody>
      </p:sp>
    </p:spTree>
    <p:extLst>
      <p:ext uri="{BB962C8B-B14F-4D97-AF65-F5344CB8AC3E}">
        <p14:creationId xmlns:p14="http://schemas.microsoft.com/office/powerpoint/2010/main" val="1568776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a:t>Haga clic para modificar el estilo de título del patrón</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8/26/2023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266435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8/26/2023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861749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8/26/2023</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1185589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a:p>
        </p:txBody>
      </p:sp>
      <p:sp>
        <p:nvSpPr>
          <p:cNvPr id="3" name="Content Placeholder 2"/>
          <p:cNvSpPr>
            <a:spLocks noGrp="1"/>
          </p:cNvSpPr>
          <p:nvPr>
            <p:ph idx="1"/>
          </p:nvPr>
        </p:nvSpPr>
        <p:spPr>
          <a:xfrm>
            <a:off x="581192" y="2180496"/>
            <a:ext cx="11029615" cy="367830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8/26/2023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2521622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8/26/2023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524641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pPr/>
              <a:t>8/26/2023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601711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8/26/2023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2980059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8/26/2023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194981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178690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a:t>Haga clic para modificar el estilo de título del patrón</a:t>
            </a:r>
            <a:endParaRPr lang="en-US"/>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8/26/2023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3348310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a:t>Haga clic para modificar el estilo de título del patrón</a:t>
            </a:r>
            <a:endParaRPr lang="en-US"/>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8/26/2023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309877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8/26/2023</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‹Nº›</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132138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956176-055A-4F41-9A1C-5A8ABC57AE1B}"/>
              </a:ext>
            </a:extLst>
          </p:cNvPr>
          <p:cNvSpPr>
            <a:spLocks noGrp="1"/>
          </p:cNvSpPr>
          <p:nvPr>
            <p:ph type="ctrTitle"/>
          </p:nvPr>
        </p:nvSpPr>
        <p:spPr>
          <a:xfrm>
            <a:off x="517945" y="3608618"/>
            <a:ext cx="10993549" cy="678311"/>
          </a:xfrm>
        </p:spPr>
        <p:txBody>
          <a:bodyPr>
            <a:normAutofit/>
          </a:bodyPr>
          <a:lstStyle/>
          <a:p>
            <a:pPr algn="ctr"/>
            <a:r>
              <a:rPr lang="es-EC" dirty="0">
                <a:solidFill>
                  <a:schemeClr val="bg1"/>
                </a:solidFill>
              </a:rPr>
              <a:t>Arquitectura Tradicional en Capas – C#</a:t>
            </a:r>
          </a:p>
        </p:txBody>
      </p:sp>
      <p:sp>
        <p:nvSpPr>
          <p:cNvPr id="3" name="Subtítulo 2">
            <a:extLst>
              <a:ext uri="{FF2B5EF4-FFF2-40B4-BE49-F238E27FC236}">
                <a16:creationId xmlns:a16="http://schemas.microsoft.com/office/drawing/2014/main" id="{3D0C571E-A349-4667-927F-5916BE6073A2}"/>
              </a:ext>
            </a:extLst>
          </p:cNvPr>
          <p:cNvSpPr>
            <a:spLocks noGrp="1"/>
          </p:cNvSpPr>
          <p:nvPr>
            <p:ph type="subTitle" idx="1"/>
          </p:nvPr>
        </p:nvSpPr>
        <p:spPr>
          <a:xfrm>
            <a:off x="599226" y="5149400"/>
            <a:ext cx="4734774" cy="1235358"/>
          </a:xfrm>
        </p:spPr>
        <p:txBody>
          <a:bodyPr>
            <a:normAutofit/>
          </a:bodyPr>
          <a:lstStyle/>
          <a:p>
            <a:r>
              <a:rPr lang="es-EC" b="1" dirty="0">
                <a:solidFill>
                  <a:schemeClr val="bg1"/>
                </a:solidFill>
              </a:rPr>
              <a:t>Integrantes: Mosquera </a:t>
            </a:r>
            <a:r>
              <a:rPr lang="es-EC" b="1" dirty="0" err="1">
                <a:solidFill>
                  <a:schemeClr val="bg1"/>
                </a:solidFill>
              </a:rPr>
              <a:t>adrian</a:t>
            </a:r>
            <a:endParaRPr lang="es-EC" b="1" dirty="0">
              <a:solidFill>
                <a:schemeClr val="bg1"/>
              </a:solidFill>
            </a:endParaRPr>
          </a:p>
          <a:p>
            <a:r>
              <a:rPr lang="es-EC" b="1" dirty="0">
                <a:solidFill>
                  <a:schemeClr val="bg1"/>
                </a:solidFill>
              </a:rPr>
              <a:t>			</a:t>
            </a:r>
            <a:r>
              <a:rPr lang="es-EC" b="1" dirty="0" err="1">
                <a:solidFill>
                  <a:schemeClr val="bg1"/>
                </a:solidFill>
              </a:rPr>
              <a:t>pallango</a:t>
            </a:r>
            <a:r>
              <a:rPr lang="es-EC" b="1" dirty="0">
                <a:solidFill>
                  <a:schemeClr val="bg1"/>
                </a:solidFill>
              </a:rPr>
              <a:t> tapia</a:t>
            </a:r>
          </a:p>
          <a:p>
            <a:r>
              <a:rPr lang="es-EC" b="1" dirty="0">
                <a:solidFill>
                  <a:schemeClr val="bg1"/>
                </a:solidFill>
              </a:rPr>
              <a:t>			</a:t>
            </a:r>
            <a:r>
              <a:rPr lang="es-EC" b="1" dirty="0" err="1">
                <a:solidFill>
                  <a:schemeClr val="bg1"/>
                </a:solidFill>
              </a:rPr>
              <a:t>sanchez</a:t>
            </a:r>
            <a:r>
              <a:rPr lang="es-EC" b="1" dirty="0">
                <a:solidFill>
                  <a:schemeClr val="bg1"/>
                </a:solidFill>
              </a:rPr>
              <a:t> </a:t>
            </a:r>
            <a:r>
              <a:rPr lang="es-EC" b="1" dirty="0" err="1">
                <a:solidFill>
                  <a:schemeClr val="bg1"/>
                </a:solidFill>
              </a:rPr>
              <a:t>paul</a:t>
            </a:r>
            <a:endParaRPr lang="es-EC" dirty="0">
              <a:solidFill>
                <a:schemeClr val="bg1"/>
              </a:solidFill>
            </a:endParaRPr>
          </a:p>
          <a:p>
            <a:endParaRPr lang="es-EC" dirty="0">
              <a:solidFill>
                <a:schemeClr val="bg1"/>
              </a:solidFill>
            </a:endParaRPr>
          </a:p>
        </p:txBody>
      </p:sp>
      <p:pic>
        <p:nvPicPr>
          <p:cNvPr id="1026" name="Picture 2" descr="Resultado de imagen para espe">
            <a:extLst>
              <a:ext uri="{FF2B5EF4-FFF2-40B4-BE49-F238E27FC236}">
                <a16:creationId xmlns:a16="http://schemas.microsoft.com/office/drawing/2014/main" id="{F414D571-4BC8-480A-8CAB-8B16FE5157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597" y="716302"/>
            <a:ext cx="11647502" cy="2193925"/>
          </a:xfrm>
          <a:prstGeom prst="rect">
            <a:avLst/>
          </a:prstGeom>
          <a:noFill/>
          <a:extLst>
            <a:ext uri="{909E8E84-426E-40DD-AFC4-6F175D3DCCD1}">
              <a14:hiddenFill xmlns:a14="http://schemas.microsoft.com/office/drawing/2010/main">
                <a:solidFill>
                  <a:srgbClr val="FFFFFF"/>
                </a:solidFill>
              </a14:hiddenFill>
            </a:ext>
          </a:extLst>
        </p:spPr>
      </p:pic>
      <p:sp>
        <p:nvSpPr>
          <p:cNvPr id="5" name="Subtítulo 2">
            <a:extLst>
              <a:ext uri="{FF2B5EF4-FFF2-40B4-BE49-F238E27FC236}">
                <a16:creationId xmlns:a16="http://schemas.microsoft.com/office/drawing/2014/main" id="{1967A448-01D9-4956-A50F-F9BFFBEC42EB}"/>
              </a:ext>
            </a:extLst>
          </p:cNvPr>
          <p:cNvSpPr txBox="1">
            <a:spLocks/>
          </p:cNvSpPr>
          <p:nvPr/>
        </p:nvSpPr>
        <p:spPr>
          <a:xfrm>
            <a:off x="7874427" y="5149400"/>
            <a:ext cx="3718347" cy="1324648"/>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es-EC" b="1" dirty="0">
                <a:solidFill>
                  <a:schemeClr val="bg1"/>
                </a:solidFill>
              </a:rPr>
              <a:t>NRC: </a:t>
            </a:r>
            <a:r>
              <a:rPr lang="es-EC" dirty="0">
                <a:solidFill>
                  <a:schemeClr val="bg1"/>
                </a:solidFill>
              </a:rPr>
              <a:t>9877</a:t>
            </a:r>
          </a:p>
          <a:p>
            <a:r>
              <a:rPr lang="es-EC" b="1" dirty="0">
                <a:solidFill>
                  <a:schemeClr val="bg1"/>
                </a:solidFill>
              </a:rPr>
              <a:t>FECHA: 26/08/2023</a:t>
            </a:r>
            <a:endParaRPr lang="es-EC" dirty="0">
              <a:solidFill>
                <a:schemeClr val="bg1"/>
              </a:solidFill>
            </a:endParaRPr>
          </a:p>
          <a:p>
            <a:r>
              <a:rPr lang="es-EC" b="1" dirty="0">
                <a:solidFill>
                  <a:schemeClr val="bg1"/>
                </a:solidFill>
              </a:rPr>
              <a:t>TUTOR:	</a:t>
            </a:r>
            <a:r>
              <a:rPr lang="es-EC" dirty="0">
                <a:solidFill>
                  <a:schemeClr val="bg1"/>
                </a:solidFill>
              </a:rPr>
              <a:t>Ing. Mauricio Campaña</a:t>
            </a:r>
            <a:endParaRPr lang="es-EC" b="1" dirty="0">
              <a:solidFill>
                <a:schemeClr val="bg1"/>
              </a:solidFill>
            </a:endParaRPr>
          </a:p>
        </p:txBody>
      </p:sp>
      <p:sp>
        <p:nvSpPr>
          <p:cNvPr id="8" name="CuadroTexto 7">
            <a:extLst>
              <a:ext uri="{FF2B5EF4-FFF2-40B4-BE49-F238E27FC236}">
                <a16:creationId xmlns:a16="http://schemas.microsoft.com/office/drawing/2014/main" id="{2A512A79-B951-4143-9C53-4F290E48939A}"/>
              </a:ext>
            </a:extLst>
          </p:cNvPr>
          <p:cNvSpPr txBox="1"/>
          <p:nvPr/>
        </p:nvSpPr>
        <p:spPr>
          <a:xfrm>
            <a:off x="11817675" y="6457890"/>
            <a:ext cx="374325" cy="400110"/>
          </a:xfrm>
          <a:prstGeom prst="rect">
            <a:avLst/>
          </a:prstGeom>
          <a:noFill/>
        </p:spPr>
        <p:txBody>
          <a:bodyPr wrap="square" rtlCol="0">
            <a:spAutoFit/>
          </a:bodyPr>
          <a:lstStyle/>
          <a:p>
            <a:r>
              <a:rPr lang="es-EC" sz="2000"/>
              <a:t>1</a:t>
            </a:r>
          </a:p>
        </p:txBody>
      </p:sp>
    </p:spTree>
    <p:extLst>
      <p:ext uri="{BB962C8B-B14F-4D97-AF65-F5344CB8AC3E}">
        <p14:creationId xmlns:p14="http://schemas.microsoft.com/office/powerpoint/2010/main" val="4206866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1566B89-C470-4C69-8689-38673C7B71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0708B1-1822-4D0E-B3F8-BF6E36438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90" y="457201"/>
            <a:ext cx="7363959"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C"/>
          </a:p>
        </p:txBody>
      </p:sp>
      <p:sp>
        <p:nvSpPr>
          <p:cNvPr id="17" name="Rectangle 11">
            <a:extLst>
              <a:ext uri="{FF2B5EF4-FFF2-40B4-BE49-F238E27FC236}">
                <a16:creationId xmlns:a16="http://schemas.microsoft.com/office/drawing/2014/main" id="{1EAB69CE-6296-4D71-8DB3-BF71FD518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39774" y="453643"/>
            <a:ext cx="329184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C"/>
          </a:p>
        </p:txBody>
      </p:sp>
      <p:sp>
        <p:nvSpPr>
          <p:cNvPr id="18" name="Rectangle 13">
            <a:extLst>
              <a:ext uri="{FF2B5EF4-FFF2-40B4-BE49-F238E27FC236}">
                <a16:creationId xmlns:a16="http://schemas.microsoft.com/office/drawing/2014/main" id="{45B34FBD-A817-4E6B-8CD9-1BCA9CB673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89" y="681070"/>
            <a:ext cx="7363960" cy="56933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996381" y="1152939"/>
            <a:ext cx="6583680" cy="4539113"/>
          </a:xfrm>
        </p:spPr>
        <p:txBody>
          <a:bodyPr anchor="ctr">
            <a:normAutofit/>
          </a:bodyPr>
          <a:lstStyle/>
          <a:p>
            <a:r>
              <a:rPr lang="es-ES" sz="5400">
                <a:solidFill>
                  <a:srgbClr val="FFFFFF"/>
                </a:solidFill>
              </a:rPr>
              <a:t>3	DESARROLLO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8210681" y="1152939"/>
            <a:ext cx="3400126" cy="4539113"/>
          </a:xfrm>
        </p:spPr>
        <p:txBody>
          <a:bodyPr anchor="ctr">
            <a:normAutofit/>
          </a:bodyPr>
          <a:lstStyle/>
          <a:p>
            <a:r>
              <a:rPr lang="es-MX" dirty="0"/>
              <a:t>En la presente practica se procederá a realizar los pasos necesarios para poder generar el CRUD en capas</a:t>
            </a:r>
            <a:endParaRPr lang="es-ES" dirty="0"/>
          </a:p>
        </p:txBody>
      </p:sp>
      <p:sp>
        <p:nvSpPr>
          <p:cNvPr id="20" name="CuadroTexto 19">
            <a:extLst>
              <a:ext uri="{FF2B5EF4-FFF2-40B4-BE49-F238E27FC236}">
                <a16:creationId xmlns:a16="http://schemas.microsoft.com/office/drawing/2014/main" id="{63D2310E-26B1-4889-8EDE-811C71ECE2B7}"/>
              </a:ext>
            </a:extLst>
          </p:cNvPr>
          <p:cNvSpPr txBox="1"/>
          <p:nvPr/>
        </p:nvSpPr>
        <p:spPr>
          <a:xfrm>
            <a:off x="11817675" y="6457890"/>
            <a:ext cx="374325" cy="400110"/>
          </a:xfrm>
          <a:prstGeom prst="rect">
            <a:avLst/>
          </a:prstGeom>
          <a:noFill/>
        </p:spPr>
        <p:txBody>
          <a:bodyPr wrap="square" rtlCol="0">
            <a:spAutoFit/>
          </a:bodyPr>
          <a:lstStyle/>
          <a:p>
            <a:r>
              <a:rPr lang="es-EC" sz="2000"/>
              <a:t>9</a:t>
            </a:r>
          </a:p>
        </p:txBody>
      </p:sp>
    </p:spTree>
    <p:extLst>
      <p:ext uri="{BB962C8B-B14F-4D97-AF65-F5344CB8AC3E}">
        <p14:creationId xmlns:p14="http://schemas.microsoft.com/office/powerpoint/2010/main" val="3092708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468608" y="528535"/>
            <a:ext cx="8432324" cy="1288691"/>
          </a:xfrm>
        </p:spPr>
        <p:txBody>
          <a:bodyPr>
            <a:normAutofit/>
          </a:bodyPr>
          <a:lstStyle/>
          <a:p>
            <a:r>
              <a:rPr lang="es-ES" dirty="0"/>
              <a:t>3. 1	</a:t>
            </a:r>
            <a:r>
              <a:rPr lang="es-MX" dirty="0"/>
              <a:t>CREACIÓN DEL PROYECTO Y GENERACIÓN DE SU ESTRUCTURA</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5"/>
            <a:ext cx="2493439" cy="3780467"/>
          </a:xfrm>
        </p:spPr>
        <p:txBody>
          <a:bodyPr>
            <a:normAutofit fontScale="77500" lnSpcReduction="20000"/>
          </a:bodyPr>
          <a:lstStyle/>
          <a:p>
            <a:r>
              <a:rPr lang="es-MX" dirty="0">
                <a:solidFill>
                  <a:schemeClr val="tx1"/>
                </a:solidFill>
              </a:rPr>
              <a:t>Como se indicó al inicio de este trabajo en el presente trabajo se utilizará una arquitectura en capas para desarrollar un CRUD, por lo cual será necesario definir adecuadamente la estructura del proyecto y los archivos del mismo antes de realizar cualquier codificación.</a:t>
            </a:r>
          </a:p>
          <a:p>
            <a:r>
              <a:rPr lang="es-MX" dirty="0">
                <a:solidFill>
                  <a:schemeClr val="tx1"/>
                </a:solidFill>
              </a:rPr>
              <a:t>Lo primero es crear una solución en blanco para ir agregando poco a poco las distintas capas del proyecto, para ello abra el IDE de Visual Studio, seleccione crear nuevo proyecto, y en el tipo elija solución en blanco</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a:solidFill>
                  <a:schemeClr val="bg1"/>
                </a:solidFill>
              </a:rPr>
              <a:t>1	OBJETIVOS</a:t>
            </a:r>
          </a:p>
          <a:p>
            <a:pPr>
              <a:lnSpc>
                <a:spcPct val="90000"/>
              </a:lnSpc>
            </a:pPr>
            <a:r>
              <a:rPr lang="es-ES" sz="1200">
                <a:solidFill>
                  <a:schemeClr val="bg1"/>
                </a:solidFill>
              </a:rPr>
              <a:t>2	MARCO TEÓRICO</a:t>
            </a:r>
          </a:p>
          <a:p>
            <a:pPr lvl="1">
              <a:lnSpc>
                <a:spcPct val="90000"/>
              </a:lnSpc>
            </a:pPr>
            <a:r>
              <a:rPr lang="es-ES" sz="1200">
                <a:solidFill>
                  <a:schemeClr val="bg1"/>
                </a:solidFill>
              </a:rPr>
              <a:t>2.1	JSTL (JSP Standard Tag Library)</a:t>
            </a:r>
          </a:p>
          <a:p>
            <a:pPr lvl="2">
              <a:lnSpc>
                <a:spcPct val="90000"/>
              </a:lnSpc>
            </a:pPr>
            <a:r>
              <a:rPr lang="es-ES" sz="1200">
                <a:solidFill>
                  <a:schemeClr val="bg1"/>
                </a:solidFill>
              </a:rPr>
              <a:t>2.1.1	Definición</a:t>
            </a:r>
          </a:p>
          <a:p>
            <a:pPr lvl="1">
              <a:lnSpc>
                <a:spcPct val="90000"/>
              </a:lnSpc>
            </a:pPr>
            <a:r>
              <a:rPr lang="es-ES" sz="1200">
                <a:solidFill>
                  <a:schemeClr val="bg1"/>
                </a:solidFill>
              </a:rPr>
              <a:t>2.2	Uso de JSTL</a:t>
            </a:r>
          </a:p>
          <a:p>
            <a:pPr lvl="2">
              <a:lnSpc>
                <a:spcPct val="90000"/>
              </a:lnSpc>
            </a:pPr>
            <a:r>
              <a:rPr lang="es-ES" sz="1200">
                <a:solidFill>
                  <a:schemeClr val="bg1"/>
                </a:solidFill>
              </a:rPr>
              <a:t>2.2.1	Tags de Core JSTL</a:t>
            </a:r>
          </a:p>
          <a:p>
            <a:pPr>
              <a:lnSpc>
                <a:spcPct val="90000"/>
              </a:lnSpc>
            </a:pPr>
            <a:r>
              <a:rPr lang="es-ES" sz="1200" b="1">
                <a:solidFill>
                  <a:srgbClr val="FFFF00"/>
                </a:solidFill>
              </a:rPr>
              <a:t>3	DESARROLLO</a:t>
            </a:r>
          </a:p>
          <a:p>
            <a:pPr lvl="1">
              <a:lnSpc>
                <a:spcPct val="90000"/>
              </a:lnSpc>
            </a:pPr>
            <a:r>
              <a:rPr lang="es-ES" sz="1200" b="1">
                <a:solidFill>
                  <a:srgbClr val="FFFF00"/>
                </a:solidFill>
              </a:rPr>
              <a:t>3.1	TAG IF</a:t>
            </a:r>
          </a:p>
          <a:p>
            <a:pPr lvl="2">
              <a:lnSpc>
                <a:spcPct val="90000"/>
              </a:lnSpc>
            </a:pPr>
            <a:r>
              <a:rPr lang="es-ES" sz="1200" b="1">
                <a:solidFill>
                  <a:srgbClr val="FFFF00"/>
                </a:solidFill>
              </a:rPr>
              <a:t>3.1.1	Codificación</a:t>
            </a:r>
          </a:p>
          <a:p>
            <a:pPr lvl="2">
              <a:lnSpc>
                <a:spcPct val="90000"/>
              </a:lnSpc>
            </a:pPr>
            <a:r>
              <a:rPr lang="es-ES" sz="1200">
                <a:solidFill>
                  <a:schemeClr val="bg1"/>
                </a:solidFill>
              </a:rPr>
              <a:t>3.1.2	Ejecución</a:t>
            </a:r>
          </a:p>
          <a:p>
            <a:pPr lvl="1">
              <a:lnSpc>
                <a:spcPct val="90000"/>
              </a:lnSpc>
            </a:pPr>
            <a:r>
              <a:rPr lang="es-ES" sz="1200">
                <a:solidFill>
                  <a:schemeClr val="bg1"/>
                </a:solidFill>
              </a:rPr>
              <a:t>3.2	TAG CHOOSE</a:t>
            </a:r>
          </a:p>
          <a:p>
            <a:pPr lvl="2">
              <a:lnSpc>
                <a:spcPct val="90000"/>
              </a:lnSpc>
            </a:pPr>
            <a:r>
              <a:rPr lang="es-ES" sz="1200">
                <a:solidFill>
                  <a:schemeClr val="bg1"/>
                </a:solidFill>
              </a:rPr>
              <a:t>3.2.1	Codificación</a:t>
            </a:r>
          </a:p>
          <a:p>
            <a:pPr lvl="2">
              <a:lnSpc>
                <a:spcPct val="90000"/>
              </a:lnSpc>
            </a:pPr>
            <a:r>
              <a:rPr lang="es-ES" sz="1200">
                <a:solidFill>
                  <a:schemeClr val="bg1"/>
                </a:solidFill>
              </a:rPr>
              <a:t>3.2.2	Ejecución</a:t>
            </a:r>
          </a:p>
          <a:p>
            <a:pPr lvl="1">
              <a:lnSpc>
                <a:spcPct val="90000"/>
              </a:lnSpc>
            </a:pPr>
            <a:r>
              <a:rPr lang="es-ES" sz="1200">
                <a:solidFill>
                  <a:schemeClr val="bg1"/>
                </a:solidFill>
              </a:rPr>
              <a:t>3.3	TAG FOR EACH</a:t>
            </a:r>
          </a:p>
          <a:p>
            <a:pPr lvl="2">
              <a:lnSpc>
                <a:spcPct val="90000"/>
              </a:lnSpc>
            </a:pPr>
            <a:r>
              <a:rPr lang="es-ES" sz="1200">
                <a:solidFill>
                  <a:schemeClr val="bg1"/>
                </a:solidFill>
              </a:rPr>
              <a:t>3.3.1	Codificación</a:t>
            </a:r>
          </a:p>
          <a:p>
            <a:pPr lvl="2">
              <a:lnSpc>
                <a:spcPct val="90000"/>
              </a:lnSpc>
            </a:pPr>
            <a:r>
              <a:rPr lang="es-ES" sz="1200">
                <a:solidFill>
                  <a:schemeClr val="bg1"/>
                </a:solidFill>
              </a:rPr>
              <a:t>3.3.2	Ejecución</a:t>
            </a:r>
          </a:p>
          <a:p>
            <a:pPr>
              <a:lnSpc>
                <a:spcPct val="90000"/>
              </a:lnSpc>
            </a:pPr>
            <a:r>
              <a:rPr lang="es-ES" sz="1200">
                <a:solidFill>
                  <a:schemeClr val="bg1"/>
                </a:solidFill>
              </a:rPr>
              <a:t>4	CONCLUSIONES</a:t>
            </a:r>
          </a:p>
          <a:p>
            <a:pPr>
              <a:lnSpc>
                <a:spcPct val="90000"/>
              </a:lnSpc>
            </a:pPr>
            <a:r>
              <a:rPr lang="es-ES" sz="1200">
                <a:solidFill>
                  <a:schemeClr val="bg1"/>
                </a:solidFill>
              </a:rPr>
              <a:t>5	RECOMENDACIONES</a:t>
            </a:r>
          </a:p>
          <a:p>
            <a:pPr>
              <a:lnSpc>
                <a:spcPct val="90000"/>
              </a:lnSpc>
            </a:pPr>
            <a:r>
              <a:rPr lang="es-ES" sz="120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8</a:t>
            </a:r>
          </a:p>
        </p:txBody>
      </p:sp>
      <p:sp>
        <p:nvSpPr>
          <p:cNvPr id="8" name="Marcador de contenido 2">
            <a:extLst>
              <a:ext uri="{FF2B5EF4-FFF2-40B4-BE49-F238E27FC236}">
                <a16:creationId xmlns:a16="http://schemas.microsoft.com/office/drawing/2014/main" id="{36DE66C5-CBD2-E2FA-295D-D626ADEBF4D2}"/>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OBJETIVOS</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a:t>
            </a:r>
            <a:r>
              <a:rPr lang="es-MX" sz="1200" dirty="0">
                <a:solidFill>
                  <a:schemeClr val="bg1"/>
                </a:solidFill>
              </a:rPr>
              <a:t>DOTNET Y ARQUITECTURA EN CAPAS</a:t>
            </a:r>
            <a:endParaRPr lang="es-ES" sz="1200" dirty="0">
              <a:solidFill>
                <a:schemeClr val="bg1"/>
              </a:solidFill>
            </a:endParaRPr>
          </a:p>
          <a:p>
            <a:pPr lvl="1">
              <a:lnSpc>
                <a:spcPct val="90000"/>
              </a:lnSpc>
            </a:pPr>
            <a:r>
              <a:rPr lang="es-ES" sz="1200" dirty="0">
                <a:solidFill>
                  <a:schemeClr val="bg1"/>
                </a:solidFill>
              </a:rPr>
              <a:t>2.2	</a:t>
            </a:r>
            <a:r>
              <a:rPr lang="es-MX" sz="1200" dirty="0">
                <a:solidFill>
                  <a:schemeClr val="bg1"/>
                </a:solidFill>
              </a:rPr>
              <a:t>USOS DE LA ARQUITECTURA EN CAPAS</a:t>
            </a:r>
            <a:endParaRPr lang="es-ES" sz="1200" dirty="0">
              <a:solidFill>
                <a:schemeClr val="bg1"/>
              </a:solidFill>
            </a:endParaRPr>
          </a:p>
          <a:p>
            <a:pPr lvl="1">
              <a:lnSpc>
                <a:spcPct val="90000"/>
              </a:lnSpc>
            </a:pPr>
            <a:r>
              <a:rPr lang="es-ES" sz="1200" dirty="0">
                <a:solidFill>
                  <a:schemeClr val="bg1"/>
                </a:solidFill>
              </a:rPr>
              <a:t>2.3	</a:t>
            </a:r>
            <a:r>
              <a:rPr lang="es-MX" sz="1200" dirty="0">
                <a:solidFill>
                  <a:schemeClr val="bg1"/>
                </a:solidFill>
              </a:rPr>
              <a:t>POO Y SU RELACIÓN DE LA ARQUITECTURA EN CAPAS</a:t>
            </a:r>
            <a:endParaRPr lang="es-ES" sz="1200" dirty="0">
              <a:solidFill>
                <a:schemeClr val="bg1"/>
              </a:solidFill>
            </a:endParaRPr>
          </a:p>
          <a:p>
            <a:pPr lvl="1">
              <a:lnSpc>
                <a:spcPct val="90000"/>
              </a:lnSpc>
            </a:pPr>
            <a:r>
              <a:rPr lang="es-ES" sz="1200" dirty="0">
                <a:solidFill>
                  <a:schemeClr val="bg1"/>
                </a:solidFill>
              </a:rPr>
              <a:t>2.4	DOMAIN-DRIVEN DESIGN (DDD)</a:t>
            </a:r>
          </a:p>
          <a:p>
            <a:pPr lvl="1">
              <a:lnSpc>
                <a:spcPct val="90000"/>
              </a:lnSpc>
            </a:pPr>
            <a:r>
              <a:rPr lang="es-ES" sz="1200" dirty="0">
                <a:solidFill>
                  <a:schemeClr val="bg1"/>
                </a:solidFill>
              </a:rPr>
              <a:t>2.5	</a:t>
            </a:r>
            <a:r>
              <a:rPr lang="es-MX" sz="1200" dirty="0">
                <a:solidFill>
                  <a:schemeClr val="bg1"/>
                </a:solidFill>
              </a:rPr>
              <a:t>DOMAIN-DRIVEN DESIGN Y ARQUITECTURA EN CAPAS</a:t>
            </a:r>
            <a:endParaRPr lang="es-ES" sz="1200" dirty="0">
              <a:solidFill>
                <a:schemeClr val="bg1"/>
              </a:solidFill>
            </a:endParaRPr>
          </a:p>
          <a:p>
            <a:pPr lvl="1">
              <a:lnSpc>
                <a:spcPct val="90000"/>
              </a:lnSpc>
            </a:pPr>
            <a:r>
              <a:rPr lang="es-ES" sz="1200" dirty="0">
                <a:solidFill>
                  <a:schemeClr val="bg1"/>
                </a:solidFill>
              </a:rPr>
              <a:t>2.6 PROGRAMACION ORIENTADA A OBJETOS (POO)</a:t>
            </a:r>
          </a:p>
          <a:p>
            <a:pPr lvl="1">
              <a:lnSpc>
                <a:spcPct val="90000"/>
              </a:lnSpc>
            </a:pPr>
            <a:r>
              <a:rPr lang="es-ES" sz="1200" dirty="0">
                <a:solidFill>
                  <a:schemeClr val="bg1"/>
                </a:solidFill>
              </a:rPr>
              <a:t>2.7 PROGRAMACION ORIENTADA A OBJETOS (POO)</a:t>
            </a:r>
          </a:p>
          <a:p>
            <a:pPr>
              <a:lnSpc>
                <a:spcPct val="90000"/>
              </a:lnSpc>
            </a:pPr>
            <a:r>
              <a:rPr lang="es-ES" sz="1200" dirty="0">
                <a:solidFill>
                  <a:srgbClr val="FFFF00"/>
                </a:solidFill>
              </a:rPr>
              <a:t>3	DESARROLLO</a:t>
            </a:r>
          </a:p>
          <a:p>
            <a:pPr lvl="1">
              <a:lnSpc>
                <a:spcPct val="90000"/>
              </a:lnSpc>
            </a:pPr>
            <a:r>
              <a:rPr lang="es-ES" sz="1200" dirty="0">
                <a:solidFill>
                  <a:srgbClr val="FFFF00"/>
                </a:solidFill>
              </a:rPr>
              <a:t>3.1	</a:t>
            </a:r>
            <a:r>
              <a:rPr lang="es-MX" sz="1200" dirty="0">
                <a:solidFill>
                  <a:srgbClr val="FFFF00"/>
                </a:solidFill>
              </a:rPr>
              <a:t>CREACIÓN DEL PROYECTO Y GENERACIÓN DE SU ESTRUCTURA</a:t>
            </a:r>
            <a:endParaRPr lang="es-ES" sz="1200" dirty="0">
              <a:solidFill>
                <a:srgbClr val="FFFF00"/>
              </a:solidFill>
            </a:endParaRPr>
          </a:p>
          <a:p>
            <a:pPr lvl="1">
              <a:lnSpc>
                <a:spcPct val="90000"/>
              </a:lnSpc>
            </a:pPr>
            <a:r>
              <a:rPr lang="es-ES" sz="1200" dirty="0">
                <a:solidFill>
                  <a:schemeClr val="bg1"/>
                </a:solidFill>
              </a:rPr>
              <a:t>3.2	</a:t>
            </a:r>
            <a:r>
              <a:rPr lang="es-MX" sz="1200" dirty="0">
                <a:solidFill>
                  <a:schemeClr val="bg1"/>
                </a:solidFill>
              </a:rPr>
              <a:t> CAPA DE ACCESO A DATOS</a:t>
            </a:r>
            <a:r>
              <a:rPr lang="es-EC" sz="1200" dirty="0">
                <a:solidFill>
                  <a:schemeClr val="bg1"/>
                </a:solidFill>
              </a:rPr>
              <a:t>.</a:t>
            </a:r>
          </a:p>
          <a:p>
            <a:pPr lvl="1">
              <a:lnSpc>
                <a:spcPct val="90000"/>
              </a:lnSpc>
            </a:pPr>
            <a:r>
              <a:rPr lang="es-ES" sz="1200" dirty="0">
                <a:solidFill>
                  <a:schemeClr val="bg1"/>
                </a:solidFill>
              </a:rPr>
              <a:t>3.3  </a:t>
            </a:r>
            <a:r>
              <a:rPr lang="es-MX" sz="1200" dirty="0">
                <a:solidFill>
                  <a:schemeClr val="bg1"/>
                </a:solidFill>
              </a:rPr>
              <a:t>CAPA DE DOMINIO</a:t>
            </a:r>
            <a:endParaRPr lang="es-EC" sz="1200" dirty="0">
              <a:solidFill>
                <a:schemeClr val="bg1"/>
              </a:solidFill>
            </a:endParaRPr>
          </a:p>
          <a:p>
            <a:pPr lvl="1">
              <a:lnSpc>
                <a:spcPct val="90000"/>
              </a:lnSpc>
            </a:pPr>
            <a:r>
              <a:rPr lang="es-MX" sz="1200" dirty="0">
                <a:solidFill>
                  <a:schemeClr val="bg1"/>
                </a:solidFill>
              </a:rPr>
              <a:t>3.4	CAPA DE PRESENTACIÓN Y EJECUCIÓN DEL PROYECTO</a:t>
            </a:r>
            <a:endParaRPr lang="es-ES" sz="1200" dirty="0">
              <a:solidFill>
                <a:schemeClr val="bg1"/>
              </a:solidFill>
            </a:endParaRP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10" name="CuadroTexto 9">
            <a:extLst>
              <a:ext uri="{FF2B5EF4-FFF2-40B4-BE49-F238E27FC236}">
                <a16:creationId xmlns:a16="http://schemas.microsoft.com/office/drawing/2014/main" id="{06713F1B-8AD1-5843-C435-C0174C28889E}"/>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10</a:t>
            </a:r>
          </a:p>
        </p:txBody>
      </p:sp>
      <p:pic>
        <p:nvPicPr>
          <p:cNvPr id="11" name="Imagen 10">
            <a:extLst>
              <a:ext uri="{FF2B5EF4-FFF2-40B4-BE49-F238E27FC236}">
                <a16:creationId xmlns:a16="http://schemas.microsoft.com/office/drawing/2014/main" id="{7DEA02E1-E938-404D-9F23-6270C23D7CA8}"/>
              </a:ext>
            </a:extLst>
          </p:cNvPr>
          <p:cNvPicPr/>
          <p:nvPr/>
        </p:nvPicPr>
        <p:blipFill>
          <a:blip r:embed="rId2"/>
          <a:stretch>
            <a:fillRect/>
          </a:stretch>
        </p:blipFill>
        <p:spPr>
          <a:xfrm>
            <a:off x="3633311" y="2660576"/>
            <a:ext cx="4925378" cy="2853959"/>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702569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C"/>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a:bodyPr>
          <a:lstStyle/>
          <a:p>
            <a:r>
              <a:rPr lang="es-MX" dirty="0">
                <a:solidFill>
                  <a:schemeClr val="bg1"/>
                </a:solidFill>
              </a:rPr>
              <a:t>Colocar el nombre “</a:t>
            </a:r>
            <a:r>
              <a:rPr lang="es-MX" dirty="0" err="1">
                <a:solidFill>
                  <a:schemeClr val="bg1"/>
                </a:solidFill>
              </a:rPr>
              <a:t>LayeredAppi</a:t>
            </a:r>
            <a:r>
              <a:rPr lang="es-MX" dirty="0">
                <a:solidFill>
                  <a:schemeClr val="bg1"/>
                </a:solidFill>
              </a:rPr>
              <a:t>” y seleccione la ubicación del proyecto en donde se desee guardar.</a:t>
            </a:r>
            <a:endParaRPr lang="es-ES" dirty="0">
              <a:solidFill>
                <a:schemeClr val="bg1"/>
              </a:solidFill>
            </a:endParaRPr>
          </a:p>
        </p:txBody>
      </p:sp>
      <p:sp>
        <p:nvSpPr>
          <p:cNvPr id="22" name="Marcador de contenido 2">
            <a:extLst>
              <a:ext uri="{FF2B5EF4-FFF2-40B4-BE49-F238E27FC236}">
                <a16:creationId xmlns:a16="http://schemas.microsoft.com/office/drawing/2014/main" id="{E3387597-C401-4C09-9BFA-F7AF8B220BA9}"/>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a:solidFill>
                  <a:schemeClr val="bg1"/>
                </a:solidFill>
              </a:rPr>
              <a:t>1	OBJETIVOS</a:t>
            </a:r>
          </a:p>
          <a:p>
            <a:pPr>
              <a:lnSpc>
                <a:spcPct val="90000"/>
              </a:lnSpc>
            </a:pPr>
            <a:r>
              <a:rPr lang="es-ES" sz="1200">
                <a:solidFill>
                  <a:schemeClr val="bg1"/>
                </a:solidFill>
              </a:rPr>
              <a:t>2	MARCO TEÓRICO</a:t>
            </a:r>
          </a:p>
          <a:p>
            <a:pPr lvl="1">
              <a:lnSpc>
                <a:spcPct val="90000"/>
              </a:lnSpc>
            </a:pPr>
            <a:r>
              <a:rPr lang="es-ES" sz="1200">
                <a:solidFill>
                  <a:schemeClr val="bg1"/>
                </a:solidFill>
              </a:rPr>
              <a:t>2.1	JSTL (JSP Standard Tag Library)</a:t>
            </a:r>
          </a:p>
          <a:p>
            <a:pPr lvl="2">
              <a:lnSpc>
                <a:spcPct val="90000"/>
              </a:lnSpc>
            </a:pPr>
            <a:r>
              <a:rPr lang="es-ES" sz="1200">
                <a:solidFill>
                  <a:schemeClr val="bg1"/>
                </a:solidFill>
              </a:rPr>
              <a:t>2.1.1	Definición</a:t>
            </a:r>
          </a:p>
          <a:p>
            <a:pPr lvl="1">
              <a:lnSpc>
                <a:spcPct val="90000"/>
              </a:lnSpc>
            </a:pPr>
            <a:r>
              <a:rPr lang="es-ES" sz="1200">
                <a:solidFill>
                  <a:schemeClr val="bg1"/>
                </a:solidFill>
              </a:rPr>
              <a:t>2.2	Uso de JSTL</a:t>
            </a:r>
          </a:p>
          <a:p>
            <a:pPr lvl="2">
              <a:lnSpc>
                <a:spcPct val="90000"/>
              </a:lnSpc>
            </a:pPr>
            <a:r>
              <a:rPr lang="es-ES" sz="1200">
                <a:solidFill>
                  <a:schemeClr val="bg1"/>
                </a:solidFill>
              </a:rPr>
              <a:t>2.2.1	Tags de Core JSTL</a:t>
            </a:r>
          </a:p>
          <a:p>
            <a:pPr>
              <a:lnSpc>
                <a:spcPct val="90000"/>
              </a:lnSpc>
            </a:pPr>
            <a:r>
              <a:rPr lang="es-ES" sz="1200" b="1">
                <a:solidFill>
                  <a:srgbClr val="FFFF00"/>
                </a:solidFill>
              </a:rPr>
              <a:t>3	DESARROLLO</a:t>
            </a:r>
          </a:p>
          <a:p>
            <a:pPr lvl="1">
              <a:lnSpc>
                <a:spcPct val="90000"/>
              </a:lnSpc>
            </a:pPr>
            <a:r>
              <a:rPr lang="es-ES" sz="1200" b="1">
                <a:solidFill>
                  <a:srgbClr val="FFFF00"/>
                </a:solidFill>
              </a:rPr>
              <a:t>3.1	TAG IF</a:t>
            </a:r>
          </a:p>
          <a:p>
            <a:pPr lvl="2">
              <a:lnSpc>
                <a:spcPct val="90000"/>
              </a:lnSpc>
            </a:pPr>
            <a:r>
              <a:rPr lang="es-ES" sz="1200" b="1">
                <a:solidFill>
                  <a:srgbClr val="FFFF00"/>
                </a:solidFill>
              </a:rPr>
              <a:t>3.1.1	Codificación</a:t>
            </a:r>
          </a:p>
          <a:p>
            <a:pPr lvl="2">
              <a:lnSpc>
                <a:spcPct val="90000"/>
              </a:lnSpc>
            </a:pPr>
            <a:r>
              <a:rPr lang="es-ES" sz="1200">
                <a:solidFill>
                  <a:schemeClr val="bg1"/>
                </a:solidFill>
              </a:rPr>
              <a:t>3.1.2	Ejecución</a:t>
            </a:r>
          </a:p>
          <a:p>
            <a:pPr lvl="1">
              <a:lnSpc>
                <a:spcPct val="90000"/>
              </a:lnSpc>
            </a:pPr>
            <a:r>
              <a:rPr lang="es-ES" sz="1200">
                <a:solidFill>
                  <a:schemeClr val="bg1"/>
                </a:solidFill>
              </a:rPr>
              <a:t>3.2	TAG CHOOSE</a:t>
            </a:r>
          </a:p>
          <a:p>
            <a:pPr lvl="2">
              <a:lnSpc>
                <a:spcPct val="90000"/>
              </a:lnSpc>
            </a:pPr>
            <a:r>
              <a:rPr lang="es-ES" sz="1200">
                <a:solidFill>
                  <a:schemeClr val="bg1"/>
                </a:solidFill>
              </a:rPr>
              <a:t>3.2.1	Codificación</a:t>
            </a:r>
          </a:p>
          <a:p>
            <a:pPr lvl="2">
              <a:lnSpc>
                <a:spcPct val="90000"/>
              </a:lnSpc>
            </a:pPr>
            <a:r>
              <a:rPr lang="es-ES" sz="1200">
                <a:solidFill>
                  <a:schemeClr val="bg1"/>
                </a:solidFill>
              </a:rPr>
              <a:t>3.2.2	Ejecución</a:t>
            </a:r>
          </a:p>
          <a:p>
            <a:pPr lvl="1">
              <a:lnSpc>
                <a:spcPct val="90000"/>
              </a:lnSpc>
            </a:pPr>
            <a:r>
              <a:rPr lang="es-ES" sz="1200">
                <a:solidFill>
                  <a:schemeClr val="bg1"/>
                </a:solidFill>
              </a:rPr>
              <a:t>3.3	TAG FOR EACH</a:t>
            </a:r>
          </a:p>
          <a:p>
            <a:pPr lvl="2">
              <a:lnSpc>
                <a:spcPct val="90000"/>
              </a:lnSpc>
            </a:pPr>
            <a:r>
              <a:rPr lang="es-ES" sz="1200">
                <a:solidFill>
                  <a:schemeClr val="bg1"/>
                </a:solidFill>
              </a:rPr>
              <a:t>3.3.1	Codificación</a:t>
            </a:r>
          </a:p>
          <a:p>
            <a:pPr lvl="2">
              <a:lnSpc>
                <a:spcPct val="90000"/>
              </a:lnSpc>
            </a:pPr>
            <a:r>
              <a:rPr lang="es-ES" sz="1200">
                <a:solidFill>
                  <a:schemeClr val="bg1"/>
                </a:solidFill>
              </a:rPr>
              <a:t>3.3.2	Ejecución</a:t>
            </a:r>
          </a:p>
          <a:p>
            <a:pPr>
              <a:lnSpc>
                <a:spcPct val="90000"/>
              </a:lnSpc>
            </a:pPr>
            <a:r>
              <a:rPr lang="es-ES" sz="1200">
                <a:solidFill>
                  <a:schemeClr val="bg1"/>
                </a:solidFill>
              </a:rPr>
              <a:t>4	CONCLUSIONES</a:t>
            </a:r>
          </a:p>
          <a:p>
            <a:pPr>
              <a:lnSpc>
                <a:spcPct val="90000"/>
              </a:lnSpc>
            </a:pPr>
            <a:r>
              <a:rPr lang="es-ES" sz="1200">
                <a:solidFill>
                  <a:schemeClr val="bg1"/>
                </a:solidFill>
              </a:rPr>
              <a:t>5	RECOMENDACIONES</a:t>
            </a:r>
          </a:p>
          <a:p>
            <a:pPr>
              <a:lnSpc>
                <a:spcPct val="90000"/>
              </a:lnSpc>
            </a:pPr>
            <a:r>
              <a:rPr lang="es-ES" sz="1200">
                <a:solidFill>
                  <a:schemeClr val="bg1"/>
                </a:solidFill>
              </a:rPr>
              <a:t>6	BIBLIOGRAFÍA</a:t>
            </a:r>
          </a:p>
        </p:txBody>
      </p:sp>
      <p:sp>
        <p:nvSpPr>
          <p:cNvPr id="24" name="CuadroTexto 23">
            <a:extLst>
              <a:ext uri="{FF2B5EF4-FFF2-40B4-BE49-F238E27FC236}">
                <a16:creationId xmlns:a16="http://schemas.microsoft.com/office/drawing/2014/main" id="{B0AA1878-F403-438D-8FB1-E8220CFEAC0B}"/>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9</a:t>
            </a:r>
          </a:p>
        </p:txBody>
      </p:sp>
      <p:sp>
        <p:nvSpPr>
          <p:cNvPr id="4" name="Marcador de contenido 2">
            <a:extLst>
              <a:ext uri="{FF2B5EF4-FFF2-40B4-BE49-F238E27FC236}">
                <a16:creationId xmlns:a16="http://schemas.microsoft.com/office/drawing/2014/main" id="{11EE7F48-90F7-D238-131B-36F1B6877F93}"/>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OBJETIVOS</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a:t>
            </a:r>
            <a:r>
              <a:rPr lang="es-MX" sz="1200" dirty="0">
                <a:solidFill>
                  <a:schemeClr val="bg1"/>
                </a:solidFill>
              </a:rPr>
              <a:t>DOTNET Y ARQUITECTURA EN CAPAS</a:t>
            </a:r>
            <a:endParaRPr lang="es-ES" sz="1200" dirty="0">
              <a:solidFill>
                <a:schemeClr val="bg1"/>
              </a:solidFill>
            </a:endParaRPr>
          </a:p>
          <a:p>
            <a:pPr lvl="1">
              <a:lnSpc>
                <a:spcPct val="90000"/>
              </a:lnSpc>
            </a:pPr>
            <a:r>
              <a:rPr lang="es-ES" sz="1200" dirty="0">
                <a:solidFill>
                  <a:schemeClr val="bg1"/>
                </a:solidFill>
              </a:rPr>
              <a:t>2.2	</a:t>
            </a:r>
            <a:r>
              <a:rPr lang="es-MX" sz="1200" dirty="0">
                <a:solidFill>
                  <a:schemeClr val="bg1"/>
                </a:solidFill>
              </a:rPr>
              <a:t>USOS DE LA ARQUITECTURA EN CAPAS</a:t>
            </a:r>
            <a:endParaRPr lang="es-ES" sz="1200" dirty="0">
              <a:solidFill>
                <a:schemeClr val="bg1"/>
              </a:solidFill>
            </a:endParaRPr>
          </a:p>
          <a:p>
            <a:pPr lvl="1">
              <a:lnSpc>
                <a:spcPct val="90000"/>
              </a:lnSpc>
            </a:pPr>
            <a:r>
              <a:rPr lang="es-ES" sz="1200" dirty="0">
                <a:solidFill>
                  <a:schemeClr val="bg1"/>
                </a:solidFill>
              </a:rPr>
              <a:t>2.3	</a:t>
            </a:r>
            <a:r>
              <a:rPr lang="es-MX" sz="1200" dirty="0">
                <a:solidFill>
                  <a:schemeClr val="bg1"/>
                </a:solidFill>
              </a:rPr>
              <a:t>POO Y SU RELACIÓN DE LA ARQUITECTURA EN CAPAS</a:t>
            </a:r>
            <a:endParaRPr lang="es-ES" sz="1200" dirty="0">
              <a:solidFill>
                <a:schemeClr val="bg1"/>
              </a:solidFill>
            </a:endParaRPr>
          </a:p>
          <a:p>
            <a:pPr lvl="1">
              <a:lnSpc>
                <a:spcPct val="90000"/>
              </a:lnSpc>
            </a:pPr>
            <a:r>
              <a:rPr lang="es-ES" sz="1200" dirty="0">
                <a:solidFill>
                  <a:schemeClr val="bg1"/>
                </a:solidFill>
              </a:rPr>
              <a:t>2.4	DOMAIN-DRIVEN DESIGN (DDD)</a:t>
            </a:r>
          </a:p>
          <a:p>
            <a:pPr lvl="1">
              <a:lnSpc>
                <a:spcPct val="90000"/>
              </a:lnSpc>
            </a:pPr>
            <a:r>
              <a:rPr lang="es-ES" sz="1200" dirty="0">
                <a:solidFill>
                  <a:schemeClr val="bg1"/>
                </a:solidFill>
              </a:rPr>
              <a:t>2.5	</a:t>
            </a:r>
            <a:r>
              <a:rPr lang="es-MX" sz="1200" dirty="0">
                <a:solidFill>
                  <a:schemeClr val="bg1"/>
                </a:solidFill>
              </a:rPr>
              <a:t>DOMAIN-DRIVEN DESIGN Y ARQUITECTURA EN CAPAS</a:t>
            </a:r>
            <a:endParaRPr lang="es-ES" sz="1200" dirty="0">
              <a:solidFill>
                <a:schemeClr val="bg1"/>
              </a:solidFill>
            </a:endParaRPr>
          </a:p>
          <a:p>
            <a:pPr lvl="1">
              <a:lnSpc>
                <a:spcPct val="90000"/>
              </a:lnSpc>
            </a:pPr>
            <a:r>
              <a:rPr lang="es-ES" sz="1200" dirty="0">
                <a:solidFill>
                  <a:schemeClr val="bg1"/>
                </a:solidFill>
              </a:rPr>
              <a:t>2.6 PROGRAMACION ORIENTADA A OBJETOS (POO)</a:t>
            </a:r>
          </a:p>
          <a:p>
            <a:pPr>
              <a:lnSpc>
                <a:spcPct val="90000"/>
              </a:lnSpc>
            </a:pPr>
            <a:r>
              <a:rPr lang="es-ES" sz="1200" dirty="0">
                <a:solidFill>
                  <a:srgbClr val="FFFF00"/>
                </a:solidFill>
              </a:rPr>
              <a:t>3	DESARROLLO</a:t>
            </a:r>
          </a:p>
          <a:p>
            <a:pPr lvl="1">
              <a:lnSpc>
                <a:spcPct val="90000"/>
              </a:lnSpc>
            </a:pPr>
            <a:r>
              <a:rPr lang="es-ES" sz="1200" dirty="0">
                <a:solidFill>
                  <a:srgbClr val="FFFF00"/>
                </a:solidFill>
              </a:rPr>
              <a:t>3.1	</a:t>
            </a:r>
            <a:r>
              <a:rPr lang="es-MX" sz="1200" dirty="0">
                <a:solidFill>
                  <a:srgbClr val="FFFF00"/>
                </a:solidFill>
              </a:rPr>
              <a:t>CREACIÓN DEL PROYECTO Y GENERACIÓN DE SU ESTRUCTURA</a:t>
            </a:r>
            <a:endParaRPr lang="es-ES" sz="1200" dirty="0">
              <a:solidFill>
                <a:srgbClr val="FFFF00"/>
              </a:solidFill>
            </a:endParaRPr>
          </a:p>
          <a:p>
            <a:pPr lvl="1">
              <a:lnSpc>
                <a:spcPct val="90000"/>
              </a:lnSpc>
            </a:pPr>
            <a:r>
              <a:rPr lang="es-ES" sz="1200" dirty="0">
                <a:solidFill>
                  <a:schemeClr val="bg1"/>
                </a:solidFill>
              </a:rPr>
              <a:t>3.2	</a:t>
            </a:r>
            <a:r>
              <a:rPr lang="es-MX" sz="1200" dirty="0">
                <a:solidFill>
                  <a:schemeClr val="bg1"/>
                </a:solidFill>
              </a:rPr>
              <a:t> CAPA DE ACCESO A DATOS</a:t>
            </a:r>
            <a:r>
              <a:rPr lang="es-EC" sz="1200" dirty="0">
                <a:solidFill>
                  <a:schemeClr val="bg1"/>
                </a:solidFill>
              </a:rPr>
              <a:t>.</a:t>
            </a:r>
          </a:p>
          <a:p>
            <a:pPr lvl="1">
              <a:lnSpc>
                <a:spcPct val="90000"/>
              </a:lnSpc>
            </a:pPr>
            <a:r>
              <a:rPr lang="es-ES" sz="1200" dirty="0">
                <a:solidFill>
                  <a:schemeClr val="bg1"/>
                </a:solidFill>
              </a:rPr>
              <a:t>3.3  </a:t>
            </a:r>
            <a:r>
              <a:rPr lang="es-MX" sz="1200" dirty="0">
                <a:solidFill>
                  <a:schemeClr val="bg1"/>
                </a:solidFill>
              </a:rPr>
              <a:t>CAPA DE DOMINIO</a:t>
            </a:r>
            <a:endParaRPr lang="es-EC" sz="1200" dirty="0">
              <a:solidFill>
                <a:schemeClr val="bg1"/>
              </a:solidFill>
            </a:endParaRPr>
          </a:p>
          <a:p>
            <a:pPr lvl="1">
              <a:lnSpc>
                <a:spcPct val="90000"/>
              </a:lnSpc>
            </a:pPr>
            <a:r>
              <a:rPr lang="es-MX" sz="1200" dirty="0">
                <a:solidFill>
                  <a:schemeClr val="bg1"/>
                </a:solidFill>
              </a:rPr>
              <a:t>3.4	CAPA DE PRESENTACIÓN Y EJECUCIÓN DEL PROYECTO</a:t>
            </a:r>
            <a:endParaRPr lang="es-ES" sz="1200" dirty="0">
              <a:solidFill>
                <a:schemeClr val="bg1"/>
              </a:solidFill>
            </a:endParaRP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6" name="CuadroTexto 5">
            <a:extLst>
              <a:ext uri="{FF2B5EF4-FFF2-40B4-BE49-F238E27FC236}">
                <a16:creationId xmlns:a16="http://schemas.microsoft.com/office/drawing/2014/main" id="{1B363C97-A4EA-6841-3561-187F8EF1E716}"/>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11</a:t>
            </a:r>
          </a:p>
        </p:txBody>
      </p:sp>
      <p:pic>
        <p:nvPicPr>
          <p:cNvPr id="2" name="Imagen 1" descr="Interfaz de usuario gráfica, Texto, Aplicación, Correo electrónico&#10;&#10;Descripción generada automáticamente">
            <a:extLst>
              <a:ext uri="{FF2B5EF4-FFF2-40B4-BE49-F238E27FC236}">
                <a16:creationId xmlns:a16="http://schemas.microsoft.com/office/drawing/2014/main" id="{523C48BB-A8A8-B68C-6DEC-4431D5DA3A4F}"/>
              </a:ext>
            </a:extLst>
          </p:cNvPr>
          <p:cNvPicPr>
            <a:picLocks noChangeAspect="1"/>
          </p:cNvPicPr>
          <p:nvPr/>
        </p:nvPicPr>
        <p:blipFill>
          <a:blip r:embed="rId2"/>
          <a:stretch>
            <a:fillRect/>
          </a:stretch>
        </p:blipFill>
        <p:spPr>
          <a:xfrm>
            <a:off x="4362450" y="2168207"/>
            <a:ext cx="4331384" cy="315017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250019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C"/>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a:bodyPr>
          <a:lstStyle/>
          <a:p>
            <a:r>
              <a:rPr lang="es-MX" dirty="0">
                <a:solidFill>
                  <a:schemeClr val="bg1"/>
                </a:solidFill>
              </a:rPr>
              <a:t>Una vez creada la solución en blanco será necesario crear 3 proyectos dentro de la solución en blanco para que cada uno de ellos sea una capa de la aplicación entonces deberá crear una aplicación de Windows </a:t>
            </a:r>
            <a:r>
              <a:rPr lang="es-MX" dirty="0" err="1">
                <a:solidFill>
                  <a:schemeClr val="bg1"/>
                </a:solidFill>
              </a:rPr>
              <a:t>Forms</a:t>
            </a:r>
            <a:r>
              <a:rPr lang="es-MX" dirty="0">
                <a:solidFill>
                  <a:schemeClr val="bg1"/>
                </a:solidFill>
              </a:rPr>
              <a:t> de tipo NET FRAMEWORK llamada presentación, mientras que será necesario crear 2 biblioteca de clases también de NET FRAMEWORK con los nombres dominio y acceso a datos</a:t>
            </a:r>
            <a:endParaRPr lang="es-ES" dirty="0">
              <a:solidFill>
                <a:schemeClr val="bg1"/>
              </a:solidFill>
            </a:endParaRPr>
          </a:p>
        </p:txBody>
      </p:sp>
      <p:sp>
        <p:nvSpPr>
          <p:cNvPr id="22" name="Marcador de contenido 2">
            <a:extLst>
              <a:ext uri="{FF2B5EF4-FFF2-40B4-BE49-F238E27FC236}">
                <a16:creationId xmlns:a16="http://schemas.microsoft.com/office/drawing/2014/main" id="{E3387597-C401-4C09-9BFA-F7AF8B220BA9}"/>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a:solidFill>
                  <a:schemeClr val="bg1"/>
                </a:solidFill>
              </a:rPr>
              <a:t>1	OBJETIVOS</a:t>
            </a:r>
          </a:p>
          <a:p>
            <a:pPr>
              <a:lnSpc>
                <a:spcPct val="90000"/>
              </a:lnSpc>
            </a:pPr>
            <a:r>
              <a:rPr lang="es-ES" sz="1200">
                <a:solidFill>
                  <a:schemeClr val="bg1"/>
                </a:solidFill>
              </a:rPr>
              <a:t>2	MARCO TEÓRICO</a:t>
            </a:r>
          </a:p>
          <a:p>
            <a:pPr lvl="1">
              <a:lnSpc>
                <a:spcPct val="90000"/>
              </a:lnSpc>
            </a:pPr>
            <a:r>
              <a:rPr lang="es-ES" sz="1200">
                <a:solidFill>
                  <a:schemeClr val="bg1"/>
                </a:solidFill>
              </a:rPr>
              <a:t>2.1	JSTL (JSP Standard Tag Library)</a:t>
            </a:r>
          </a:p>
          <a:p>
            <a:pPr lvl="2">
              <a:lnSpc>
                <a:spcPct val="90000"/>
              </a:lnSpc>
            </a:pPr>
            <a:r>
              <a:rPr lang="es-ES" sz="1200">
                <a:solidFill>
                  <a:schemeClr val="bg1"/>
                </a:solidFill>
              </a:rPr>
              <a:t>2.1.1	Definición</a:t>
            </a:r>
          </a:p>
          <a:p>
            <a:pPr lvl="1">
              <a:lnSpc>
                <a:spcPct val="90000"/>
              </a:lnSpc>
            </a:pPr>
            <a:r>
              <a:rPr lang="es-ES" sz="1200">
                <a:solidFill>
                  <a:schemeClr val="bg1"/>
                </a:solidFill>
              </a:rPr>
              <a:t>2.2	Uso de JSTL</a:t>
            </a:r>
          </a:p>
          <a:p>
            <a:pPr lvl="2">
              <a:lnSpc>
                <a:spcPct val="90000"/>
              </a:lnSpc>
            </a:pPr>
            <a:r>
              <a:rPr lang="es-ES" sz="1200">
                <a:solidFill>
                  <a:schemeClr val="bg1"/>
                </a:solidFill>
              </a:rPr>
              <a:t>2.2.1	Tags de Core JSTL</a:t>
            </a:r>
          </a:p>
          <a:p>
            <a:pPr>
              <a:lnSpc>
                <a:spcPct val="90000"/>
              </a:lnSpc>
            </a:pPr>
            <a:r>
              <a:rPr lang="es-ES" sz="1200" b="1">
                <a:solidFill>
                  <a:srgbClr val="FFFF00"/>
                </a:solidFill>
              </a:rPr>
              <a:t>3	DESARROLLO</a:t>
            </a:r>
          </a:p>
          <a:p>
            <a:pPr lvl="1">
              <a:lnSpc>
                <a:spcPct val="90000"/>
              </a:lnSpc>
            </a:pPr>
            <a:r>
              <a:rPr lang="es-ES" sz="1200" b="1">
                <a:solidFill>
                  <a:srgbClr val="FFFF00"/>
                </a:solidFill>
              </a:rPr>
              <a:t>3.1	TAG IF</a:t>
            </a:r>
          </a:p>
          <a:p>
            <a:pPr lvl="2">
              <a:lnSpc>
                <a:spcPct val="90000"/>
              </a:lnSpc>
            </a:pPr>
            <a:r>
              <a:rPr lang="es-ES" sz="1200" b="1">
                <a:solidFill>
                  <a:srgbClr val="FFFF00"/>
                </a:solidFill>
              </a:rPr>
              <a:t>3.1.1	Codificación</a:t>
            </a:r>
          </a:p>
          <a:p>
            <a:pPr lvl="2">
              <a:lnSpc>
                <a:spcPct val="90000"/>
              </a:lnSpc>
            </a:pPr>
            <a:r>
              <a:rPr lang="es-ES" sz="1200">
                <a:solidFill>
                  <a:schemeClr val="bg1"/>
                </a:solidFill>
              </a:rPr>
              <a:t>3.1.2	Ejecución</a:t>
            </a:r>
          </a:p>
          <a:p>
            <a:pPr lvl="1">
              <a:lnSpc>
                <a:spcPct val="90000"/>
              </a:lnSpc>
            </a:pPr>
            <a:r>
              <a:rPr lang="es-ES" sz="1200">
                <a:solidFill>
                  <a:schemeClr val="bg1"/>
                </a:solidFill>
              </a:rPr>
              <a:t>3.2	TAG CHOOSE</a:t>
            </a:r>
          </a:p>
          <a:p>
            <a:pPr lvl="2">
              <a:lnSpc>
                <a:spcPct val="90000"/>
              </a:lnSpc>
            </a:pPr>
            <a:r>
              <a:rPr lang="es-ES" sz="1200">
                <a:solidFill>
                  <a:schemeClr val="bg1"/>
                </a:solidFill>
              </a:rPr>
              <a:t>3.2.1	Codificación</a:t>
            </a:r>
          </a:p>
          <a:p>
            <a:pPr lvl="2">
              <a:lnSpc>
                <a:spcPct val="90000"/>
              </a:lnSpc>
            </a:pPr>
            <a:r>
              <a:rPr lang="es-ES" sz="1200">
                <a:solidFill>
                  <a:schemeClr val="bg1"/>
                </a:solidFill>
              </a:rPr>
              <a:t>3.2.2	Ejecución</a:t>
            </a:r>
          </a:p>
          <a:p>
            <a:pPr lvl="1">
              <a:lnSpc>
                <a:spcPct val="90000"/>
              </a:lnSpc>
            </a:pPr>
            <a:r>
              <a:rPr lang="es-ES" sz="1200">
                <a:solidFill>
                  <a:schemeClr val="bg1"/>
                </a:solidFill>
              </a:rPr>
              <a:t>3.3	TAG FOR EACH</a:t>
            </a:r>
          </a:p>
          <a:p>
            <a:pPr lvl="2">
              <a:lnSpc>
                <a:spcPct val="90000"/>
              </a:lnSpc>
            </a:pPr>
            <a:r>
              <a:rPr lang="es-ES" sz="1200">
                <a:solidFill>
                  <a:schemeClr val="bg1"/>
                </a:solidFill>
              </a:rPr>
              <a:t>3.3.1	Codificación</a:t>
            </a:r>
          </a:p>
          <a:p>
            <a:pPr lvl="2">
              <a:lnSpc>
                <a:spcPct val="90000"/>
              </a:lnSpc>
            </a:pPr>
            <a:r>
              <a:rPr lang="es-ES" sz="1200">
                <a:solidFill>
                  <a:schemeClr val="bg1"/>
                </a:solidFill>
              </a:rPr>
              <a:t>3.3.2	Ejecución</a:t>
            </a:r>
          </a:p>
          <a:p>
            <a:pPr>
              <a:lnSpc>
                <a:spcPct val="90000"/>
              </a:lnSpc>
            </a:pPr>
            <a:r>
              <a:rPr lang="es-ES" sz="1200">
                <a:solidFill>
                  <a:schemeClr val="bg1"/>
                </a:solidFill>
              </a:rPr>
              <a:t>4	CONCLUSIONES</a:t>
            </a:r>
          </a:p>
          <a:p>
            <a:pPr>
              <a:lnSpc>
                <a:spcPct val="90000"/>
              </a:lnSpc>
            </a:pPr>
            <a:r>
              <a:rPr lang="es-ES" sz="1200">
                <a:solidFill>
                  <a:schemeClr val="bg1"/>
                </a:solidFill>
              </a:rPr>
              <a:t>5	RECOMENDACIONES</a:t>
            </a:r>
          </a:p>
          <a:p>
            <a:pPr>
              <a:lnSpc>
                <a:spcPct val="90000"/>
              </a:lnSpc>
            </a:pPr>
            <a:r>
              <a:rPr lang="es-ES" sz="1200">
                <a:solidFill>
                  <a:schemeClr val="bg1"/>
                </a:solidFill>
              </a:rPr>
              <a:t>6	BIBLIOGRAFÍA</a:t>
            </a:r>
          </a:p>
        </p:txBody>
      </p:sp>
      <p:sp>
        <p:nvSpPr>
          <p:cNvPr id="24" name="CuadroTexto 23">
            <a:extLst>
              <a:ext uri="{FF2B5EF4-FFF2-40B4-BE49-F238E27FC236}">
                <a16:creationId xmlns:a16="http://schemas.microsoft.com/office/drawing/2014/main" id="{B0AA1878-F403-438D-8FB1-E8220CFEAC0B}"/>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9</a:t>
            </a:r>
          </a:p>
        </p:txBody>
      </p:sp>
      <p:sp>
        <p:nvSpPr>
          <p:cNvPr id="4" name="Marcador de contenido 2">
            <a:extLst>
              <a:ext uri="{FF2B5EF4-FFF2-40B4-BE49-F238E27FC236}">
                <a16:creationId xmlns:a16="http://schemas.microsoft.com/office/drawing/2014/main" id="{11EE7F48-90F7-D238-131B-36F1B6877F93}"/>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OBJETIVOS</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a:t>
            </a:r>
            <a:r>
              <a:rPr lang="es-MX" sz="1200" dirty="0">
                <a:solidFill>
                  <a:schemeClr val="bg1"/>
                </a:solidFill>
              </a:rPr>
              <a:t>DOTNET Y ARQUITECTURA EN CAPAS</a:t>
            </a:r>
            <a:endParaRPr lang="es-ES" sz="1200" dirty="0">
              <a:solidFill>
                <a:schemeClr val="bg1"/>
              </a:solidFill>
            </a:endParaRPr>
          </a:p>
          <a:p>
            <a:pPr lvl="1">
              <a:lnSpc>
                <a:spcPct val="90000"/>
              </a:lnSpc>
            </a:pPr>
            <a:r>
              <a:rPr lang="es-ES" sz="1200" dirty="0">
                <a:solidFill>
                  <a:schemeClr val="bg1"/>
                </a:solidFill>
              </a:rPr>
              <a:t>2.2	</a:t>
            </a:r>
            <a:r>
              <a:rPr lang="es-MX" sz="1200" dirty="0">
                <a:solidFill>
                  <a:schemeClr val="bg1"/>
                </a:solidFill>
              </a:rPr>
              <a:t>USOS DE LA ARQUITECTURA EN CAPAS</a:t>
            </a:r>
            <a:endParaRPr lang="es-ES" sz="1200" dirty="0">
              <a:solidFill>
                <a:schemeClr val="bg1"/>
              </a:solidFill>
            </a:endParaRPr>
          </a:p>
          <a:p>
            <a:pPr lvl="1">
              <a:lnSpc>
                <a:spcPct val="90000"/>
              </a:lnSpc>
            </a:pPr>
            <a:r>
              <a:rPr lang="es-ES" sz="1200" dirty="0">
                <a:solidFill>
                  <a:schemeClr val="bg1"/>
                </a:solidFill>
              </a:rPr>
              <a:t>2.3	</a:t>
            </a:r>
            <a:r>
              <a:rPr lang="es-MX" sz="1200" dirty="0">
                <a:solidFill>
                  <a:schemeClr val="bg1"/>
                </a:solidFill>
              </a:rPr>
              <a:t>POO Y SU RELACIÓN DE LA ARQUITECTURA EN CAPAS</a:t>
            </a:r>
            <a:endParaRPr lang="es-ES" sz="1200" dirty="0">
              <a:solidFill>
                <a:schemeClr val="bg1"/>
              </a:solidFill>
            </a:endParaRPr>
          </a:p>
          <a:p>
            <a:pPr lvl="1">
              <a:lnSpc>
                <a:spcPct val="90000"/>
              </a:lnSpc>
            </a:pPr>
            <a:r>
              <a:rPr lang="es-ES" sz="1200" dirty="0">
                <a:solidFill>
                  <a:schemeClr val="bg1"/>
                </a:solidFill>
              </a:rPr>
              <a:t>2.4	DOMAIN-DRIVEN DESIGN (DDD)</a:t>
            </a:r>
          </a:p>
          <a:p>
            <a:pPr lvl="1">
              <a:lnSpc>
                <a:spcPct val="90000"/>
              </a:lnSpc>
            </a:pPr>
            <a:r>
              <a:rPr lang="es-ES" sz="1200" dirty="0">
                <a:solidFill>
                  <a:schemeClr val="bg1"/>
                </a:solidFill>
              </a:rPr>
              <a:t>2.5	</a:t>
            </a:r>
            <a:r>
              <a:rPr lang="es-MX" sz="1200" dirty="0">
                <a:solidFill>
                  <a:schemeClr val="bg1"/>
                </a:solidFill>
              </a:rPr>
              <a:t>DOMAIN-DRIVEN DESIGN Y ARQUITECTURA EN CAPAS</a:t>
            </a:r>
            <a:endParaRPr lang="es-ES" sz="1200" dirty="0">
              <a:solidFill>
                <a:schemeClr val="bg1"/>
              </a:solidFill>
            </a:endParaRPr>
          </a:p>
          <a:p>
            <a:pPr lvl="1">
              <a:lnSpc>
                <a:spcPct val="90000"/>
              </a:lnSpc>
            </a:pPr>
            <a:r>
              <a:rPr lang="es-ES" sz="1200" dirty="0">
                <a:solidFill>
                  <a:schemeClr val="bg1"/>
                </a:solidFill>
              </a:rPr>
              <a:t>2.6 PROGRAMACION ORIENTADA A OBJETOS (POO)</a:t>
            </a:r>
          </a:p>
          <a:p>
            <a:pPr>
              <a:lnSpc>
                <a:spcPct val="90000"/>
              </a:lnSpc>
            </a:pPr>
            <a:r>
              <a:rPr lang="es-ES" sz="1200" dirty="0">
                <a:solidFill>
                  <a:srgbClr val="FFFF00"/>
                </a:solidFill>
              </a:rPr>
              <a:t>3	DESARROLLO</a:t>
            </a:r>
          </a:p>
          <a:p>
            <a:pPr lvl="1">
              <a:lnSpc>
                <a:spcPct val="90000"/>
              </a:lnSpc>
            </a:pPr>
            <a:r>
              <a:rPr lang="es-ES" sz="1200" dirty="0">
                <a:solidFill>
                  <a:srgbClr val="FFFF00"/>
                </a:solidFill>
              </a:rPr>
              <a:t>3.1	</a:t>
            </a:r>
            <a:r>
              <a:rPr lang="es-MX" sz="1200" dirty="0">
                <a:solidFill>
                  <a:srgbClr val="FFFF00"/>
                </a:solidFill>
              </a:rPr>
              <a:t>CREACIÓN DEL PROYECTO Y GENERACIÓN DE SU ESTRUCTURA</a:t>
            </a:r>
            <a:endParaRPr lang="es-ES" sz="1200" dirty="0">
              <a:solidFill>
                <a:srgbClr val="FFFF00"/>
              </a:solidFill>
            </a:endParaRPr>
          </a:p>
          <a:p>
            <a:pPr lvl="1">
              <a:lnSpc>
                <a:spcPct val="90000"/>
              </a:lnSpc>
            </a:pPr>
            <a:r>
              <a:rPr lang="es-ES" sz="1200" dirty="0">
                <a:solidFill>
                  <a:schemeClr val="bg1"/>
                </a:solidFill>
              </a:rPr>
              <a:t>3.2	</a:t>
            </a:r>
            <a:r>
              <a:rPr lang="es-MX" sz="1200" dirty="0">
                <a:solidFill>
                  <a:schemeClr val="bg1"/>
                </a:solidFill>
              </a:rPr>
              <a:t> CAPA DE ACCESO A DATOS</a:t>
            </a:r>
            <a:r>
              <a:rPr lang="es-EC" sz="1200" dirty="0">
                <a:solidFill>
                  <a:schemeClr val="bg1"/>
                </a:solidFill>
              </a:rPr>
              <a:t>.</a:t>
            </a:r>
          </a:p>
          <a:p>
            <a:pPr lvl="1">
              <a:lnSpc>
                <a:spcPct val="90000"/>
              </a:lnSpc>
            </a:pPr>
            <a:r>
              <a:rPr lang="es-ES" sz="1200" dirty="0">
                <a:solidFill>
                  <a:schemeClr val="bg1"/>
                </a:solidFill>
              </a:rPr>
              <a:t>3.3  </a:t>
            </a:r>
            <a:r>
              <a:rPr lang="es-MX" sz="1200" dirty="0">
                <a:solidFill>
                  <a:schemeClr val="bg1"/>
                </a:solidFill>
              </a:rPr>
              <a:t>CAPA DE DOMINIO</a:t>
            </a:r>
            <a:endParaRPr lang="es-EC" sz="1200" dirty="0">
              <a:solidFill>
                <a:schemeClr val="bg1"/>
              </a:solidFill>
            </a:endParaRPr>
          </a:p>
          <a:p>
            <a:pPr lvl="1">
              <a:lnSpc>
                <a:spcPct val="90000"/>
              </a:lnSpc>
            </a:pPr>
            <a:r>
              <a:rPr lang="es-MX" sz="1200" dirty="0">
                <a:solidFill>
                  <a:schemeClr val="bg1"/>
                </a:solidFill>
              </a:rPr>
              <a:t>3.4	CAPA DE PRESENTACIÓN Y EJECUCIÓN DEL PROYECTO</a:t>
            </a:r>
            <a:endParaRPr lang="es-ES" sz="1200" dirty="0">
              <a:solidFill>
                <a:schemeClr val="bg1"/>
              </a:solidFill>
            </a:endParaRP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6" name="CuadroTexto 5">
            <a:extLst>
              <a:ext uri="{FF2B5EF4-FFF2-40B4-BE49-F238E27FC236}">
                <a16:creationId xmlns:a16="http://schemas.microsoft.com/office/drawing/2014/main" id="{1B363C97-A4EA-6841-3561-187F8EF1E716}"/>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11</a:t>
            </a:r>
          </a:p>
        </p:txBody>
      </p:sp>
      <p:pic>
        <p:nvPicPr>
          <p:cNvPr id="2" name="Imagen 1" descr="Interfaz de usuario gráfica, Texto, Aplicación&#10;&#10;Descripción generada automáticamente">
            <a:extLst>
              <a:ext uri="{FF2B5EF4-FFF2-40B4-BE49-F238E27FC236}">
                <a16:creationId xmlns:a16="http://schemas.microsoft.com/office/drawing/2014/main" id="{80C8D513-002B-A652-D748-97702737B53F}"/>
              </a:ext>
            </a:extLst>
          </p:cNvPr>
          <p:cNvPicPr>
            <a:picLocks noChangeAspect="1"/>
          </p:cNvPicPr>
          <p:nvPr/>
        </p:nvPicPr>
        <p:blipFill>
          <a:blip r:embed="rId2"/>
          <a:stretch>
            <a:fillRect/>
          </a:stretch>
        </p:blipFill>
        <p:spPr>
          <a:xfrm>
            <a:off x="4724400" y="2824162"/>
            <a:ext cx="4059306" cy="1790041"/>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151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C"/>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lnSpcReduction="10000"/>
          </a:bodyPr>
          <a:lstStyle/>
          <a:p>
            <a:r>
              <a:rPr lang="es-MX" dirty="0">
                <a:solidFill>
                  <a:schemeClr val="bg1"/>
                </a:solidFill>
              </a:rPr>
              <a:t>Una vez creada las capas será necesario crear una serie de carpetas para poder </a:t>
            </a:r>
            <a:r>
              <a:rPr lang="es-MX" dirty="0" err="1">
                <a:solidFill>
                  <a:schemeClr val="bg1"/>
                </a:solidFill>
              </a:rPr>
              <a:t>alamcenar</a:t>
            </a:r>
            <a:r>
              <a:rPr lang="es-MX" dirty="0">
                <a:solidFill>
                  <a:schemeClr val="bg1"/>
                </a:solidFill>
              </a:rPr>
              <a:t> los distintos archivos de cada capa según su funcionalidad de tal manera tendremos lo siguiente.</a:t>
            </a:r>
          </a:p>
          <a:p>
            <a:r>
              <a:rPr lang="es-MX" dirty="0">
                <a:solidFill>
                  <a:schemeClr val="bg1"/>
                </a:solidFill>
              </a:rPr>
              <a:t>•	</a:t>
            </a:r>
            <a:r>
              <a:rPr lang="es-MX" dirty="0" err="1">
                <a:solidFill>
                  <a:schemeClr val="bg1"/>
                </a:solidFill>
              </a:rPr>
              <a:t>AccesoDatos</a:t>
            </a:r>
            <a:r>
              <a:rPr lang="es-MX" dirty="0">
                <a:solidFill>
                  <a:schemeClr val="bg1"/>
                </a:solidFill>
              </a:rPr>
              <a:t>: 3 carpetas con los nombres de Contratos, Entidades y Repositorios respectivamente.</a:t>
            </a:r>
          </a:p>
          <a:p>
            <a:r>
              <a:rPr lang="es-MX" dirty="0">
                <a:solidFill>
                  <a:schemeClr val="bg1"/>
                </a:solidFill>
              </a:rPr>
              <a:t>•	Dominio: 3 carpetas con los nombres de Modelos, Objetos de valores y Servicios respectivamente.</a:t>
            </a:r>
          </a:p>
          <a:p>
            <a:r>
              <a:rPr lang="es-MX" dirty="0">
                <a:solidFill>
                  <a:schemeClr val="bg1"/>
                </a:solidFill>
              </a:rPr>
              <a:t>•	Presentación: 3 carpetas con los nombres de Formularios, Modelos de vista y Soportes respectivamente</a:t>
            </a:r>
          </a:p>
        </p:txBody>
      </p:sp>
      <p:sp>
        <p:nvSpPr>
          <p:cNvPr id="22" name="Marcador de contenido 2">
            <a:extLst>
              <a:ext uri="{FF2B5EF4-FFF2-40B4-BE49-F238E27FC236}">
                <a16:creationId xmlns:a16="http://schemas.microsoft.com/office/drawing/2014/main" id="{E3387597-C401-4C09-9BFA-F7AF8B220BA9}"/>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a:solidFill>
                  <a:schemeClr val="bg1"/>
                </a:solidFill>
              </a:rPr>
              <a:t>1	OBJETIVOS</a:t>
            </a:r>
          </a:p>
          <a:p>
            <a:pPr>
              <a:lnSpc>
                <a:spcPct val="90000"/>
              </a:lnSpc>
            </a:pPr>
            <a:r>
              <a:rPr lang="es-ES" sz="1200">
                <a:solidFill>
                  <a:schemeClr val="bg1"/>
                </a:solidFill>
              </a:rPr>
              <a:t>2	MARCO TEÓRICO</a:t>
            </a:r>
          </a:p>
          <a:p>
            <a:pPr lvl="1">
              <a:lnSpc>
                <a:spcPct val="90000"/>
              </a:lnSpc>
            </a:pPr>
            <a:r>
              <a:rPr lang="es-ES" sz="1200">
                <a:solidFill>
                  <a:schemeClr val="bg1"/>
                </a:solidFill>
              </a:rPr>
              <a:t>2.1	JSTL (JSP Standard Tag Library)</a:t>
            </a:r>
          </a:p>
          <a:p>
            <a:pPr lvl="2">
              <a:lnSpc>
                <a:spcPct val="90000"/>
              </a:lnSpc>
            </a:pPr>
            <a:r>
              <a:rPr lang="es-ES" sz="1200">
                <a:solidFill>
                  <a:schemeClr val="bg1"/>
                </a:solidFill>
              </a:rPr>
              <a:t>2.1.1	Definición</a:t>
            </a:r>
          </a:p>
          <a:p>
            <a:pPr lvl="1">
              <a:lnSpc>
                <a:spcPct val="90000"/>
              </a:lnSpc>
            </a:pPr>
            <a:r>
              <a:rPr lang="es-ES" sz="1200">
                <a:solidFill>
                  <a:schemeClr val="bg1"/>
                </a:solidFill>
              </a:rPr>
              <a:t>2.2	Uso de JSTL</a:t>
            </a:r>
          </a:p>
          <a:p>
            <a:pPr lvl="2">
              <a:lnSpc>
                <a:spcPct val="90000"/>
              </a:lnSpc>
            </a:pPr>
            <a:r>
              <a:rPr lang="es-ES" sz="1200">
                <a:solidFill>
                  <a:schemeClr val="bg1"/>
                </a:solidFill>
              </a:rPr>
              <a:t>2.2.1	Tags de Core JSTL</a:t>
            </a:r>
          </a:p>
          <a:p>
            <a:pPr>
              <a:lnSpc>
                <a:spcPct val="90000"/>
              </a:lnSpc>
            </a:pPr>
            <a:r>
              <a:rPr lang="es-ES" sz="1200" b="1">
                <a:solidFill>
                  <a:srgbClr val="FFFF00"/>
                </a:solidFill>
              </a:rPr>
              <a:t>3	DESARROLLO</a:t>
            </a:r>
          </a:p>
          <a:p>
            <a:pPr lvl="1">
              <a:lnSpc>
                <a:spcPct val="90000"/>
              </a:lnSpc>
            </a:pPr>
            <a:r>
              <a:rPr lang="es-ES" sz="1200" b="1">
                <a:solidFill>
                  <a:srgbClr val="FFFF00"/>
                </a:solidFill>
              </a:rPr>
              <a:t>3.1	TAG IF</a:t>
            </a:r>
          </a:p>
          <a:p>
            <a:pPr lvl="2">
              <a:lnSpc>
                <a:spcPct val="90000"/>
              </a:lnSpc>
            </a:pPr>
            <a:r>
              <a:rPr lang="es-ES" sz="1200" b="1">
                <a:solidFill>
                  <a:srgbClr val="FFFF00"/>
                </a:solidFill>
              </a:rPr>
              <a:t>3.1.1	Codificación</a:t>
            </a:r>
          </a:p>
          <a:p>
            <a:pPr lvl="2">
              <a:lnSpc>
                <a:spcPct val="90000"/>
              </a:lnSpc>
            </a:pPr>
            <a:r>
              <a:rPr lang="es-ES" sz="1200">
                <a:solidFill>
                  <a:schemeClr val="bg1"/>
                </a:solidFill>
              </a:rPr>
              <a:t>3.1.2	Ejecución</a:t>
            </a:r>
          </a:p>
          <a:p>
            <a:pPr lvl="1">
              <a:lnSpc>
                <a:spcPct val="90000"/>
              </a:lnSpc>
            </a:pPr>
            <a:r>
              <a:rPr lang="es-ES" sz="1200">
                <a:solidFill>
                  <a:schemeClr val="bg1"/>
                </a:solidFill>
              </a:rPr>
              <a:t>3.2	TAG CHOOSE</a:t>
            </a:r>
          </a:p>
          <a:p>
            <a:pPr lvl="2">
              <a:lnSpc>
                <a:spcPct val="90000"/>
              </a:lnSpc>
            </a:pPr>
            <a:r>
              <a:rPr lang="es-ES" sz="1200">
                <a:solidFill>
                  <a:schemeClr val="bg1"/>
                </a:solidFill>
              </a:rPr>
              <a:t>3.2.1	Codificación</a:t>
            </a:r>
          </a:p>
          <a:p>
            <a:pPr lvl="2">
              <a:lnSpc>
                <a:spcPct val="90000"/>
              </a:lnSpc>
            </a:pPr>
            <a:r>
              <a:rPr lang="es-ES" sz="1200">
                <a:solidFill>
                  <a:schemeClr val="bg1"/>
                </a:solidFill>
              </a:rPr>
              <a:t>3.2.2	Ejecución</a:t>
            </a:r>
          </a:p>
          <a:p>
            <a:pPr lvl="1">
              <a:lnSpc>
                <a:spcPct val="90000"/>
              </a:lnSpc>
            </a:pPr>
            <a:r>
              <a:rPr lang="es-ES" sz="1200">
                <a:solidFill>
                  <a:schemeClr val="bg1"/>
                </a:solidFill>
              </a:rPr>
              <a:t>3.3	TAG FOR EACH</a:t>
            </a:r>
          </a:p>
          <a:p>
            <a:pPr lvl="2">
              <a:lnSpc>
                <a:spcPct val="90000"/>
              </a:lnSpc>
            </a:pPr>
            <a:r>
              <a:rPr lang="es-ES" sz="1200">
                <a:solidFill>
                  <a:schemeClr val="bg1"/>
                </a:solidFill>
              </a:rPr>
              <a:t>3.3.1	Codificación</a:t>
            </a:r>
          </a:p>
          <a:p>
            <a:pPr lvl="2">
              <a:lnSpc>
                <a:spcPct val="90000"/>
              </a:lnSpc>
            </a:pPr>
            <a:r>
              <a:rPr lang="es-ES" sz="1200">
                <a:solidFill>
                  <a:schemeClr val="bg1"/>
                </a:solidFill>
              </a:rPr>
              <a:t>3.3.2	Ejecución</a:t>
            </a:r>
          </a:p>
          <a:p>
            <a:pPr>
              <a:lnSpc>
                <a:spcPct val="90000"/>
              </a:lnSpc>
            </a:pPr>
            <a:r>
              <a:rPr lang="es-ES" sz="1200">
                <a:solidFill>
                  <a:schemeClr val="bg1"/>
                </a:solidFill>
              </a:rPr>
              <a:t>4	CONCLUSIONES</a:t>
            </a:r>
          </a:p>
          <a:p>
            <a:pPr>
              <a:lnSpc>
                <a:spcPct val="90000"/>
              </a:lnSpc>
            </a:pPr>
            <a:r>
              <a:rPr lang="es-ES" sz="1200">
                <a:solidFill>
                  <a:schemeClr val="bg1"/>
                </a:solidFill>
              </a:rPr>
              <a:t>5	RECOMENDACIONES</a:t>
            </a:r>
          </a:p>
          <a:p>
            <a:pPr>
              <a:lnSpc>
                <a:spcPct val="90000"/>
              </a:lnSpc>
            </a:pPr>
            <a:r>
              <a:rPr lang="es-ES" sz="1200">
                <a:solidFill>
                  <a:schemeClr val="bg1"/>
                </a:solidFill>
              </a:rPr>
              <a:t>6	BIBLIOGRAFÍA</a:t>
            </a:r>
          </a:p>
        </p:txBody>
      </p:sp>
      <p:sp>
        <p:nvSpPr>
          <p:cNvPr id="24" name="CuadroTexto 23">
            <a:extLst>
              <a:ext uri="{FF2B5EF4-FFF2-40B4-BE49-F238E27FC236}">
                <a16:creationId xmlns:a16="http://schemas.microsoft.com/office/drawing/2014/main" id="{B0AA1878-F403-438D-8FB1-E8220CFEAC0B}"/>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9</a:t>
            </a:r>
          </a:p>
        </p:txBody>
      </p:sp>
      <p:sp>
        <p:nvSpPr>
          <p:cNvPr id="4" name="Marcador de contenido 2">
            <a:extLst>
              <a:ext uri="{FF2B5EF4-FFF2-40B4-BE49-F238E27FC236}">
                <a16:creationId xmlns:a16="http://schemas.microsoft.com/office/drawing/2014/main" id="{11EE7F48-90F7-D238-131B-36F1B6877F93}"/>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OBJETIVOS</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a:t>
            </a:r>
            <a:r>
              <a:rPr lang="es-MX" sz="1200" dirty="0">
                <a:solidFill>
                  <a:schemeClr val="bg1"/>
                </a:solidFill>
              </a:rPr>
              <a:t>DOTNET Y ARQUITECTURA EN CAPAS</a:t>
            </a:r>
            <a:endParaRPr lang="es-ES" sz="1200" dirty="0">
              <a:solidFill>
                <a:schemeClr val="bg1"/>
              </a:solidFill>
            </a:endParaRPr>
          </a:p>
          <a:p>
            <a:pPr lvl="1">
              <a:lnSpc>
                <a:spcPct val="90000"/>
              </a:lnSpc>
            </a:pPr>
            <a:r>
              <a:rPr lang="es-ES" sz="1200" dirty="0">
                <a:solidFill>
                  <a:schemeClr val="bg1"/>
                </a:solidFill>
              </a:rPr>
              <a:t>2.2	</a:t>
            </a:r>
            <a:r>
              <a:rPr lang="es-MX" sz="1200" dirty="0">
                <a:solidFill>
                  <a:schemeClr val="bg1"/>
                </a:solidFill>
              </a:rPr>
              <a:t>USOS DE LA ARQUITECTURA EN CAPAS</a:t>
            </a:r>
            <a:endParaRPr lang="es-ES" sz="1200" dirty="0">
              <a:solidFill>
                <a:schemeClr val="bg1"/>
              </a:solidFill>
            </a:endParaRPr>
          </a:p>
          <a:p>
            <a:pPr lvl="1">
              <a:lnSpc>
                <a:spcPct val="90000"/>
              </a:lnSpc>
            </a:pPr>
            <a:r>
              <a:rPr lang="es-ES" sz="1200" dirty="0">
                <a:solidFill>
                  <a:schemeClr val="bg1"/>
                </a:solidFill>
              </a:rPr>
              <a:t>2.3	</a:t>
            </a:r>
            <a:r>
              <a:rPr lang="es-MX" sz="1200" dirty="0">
                <a:solidFill>
                  <a:schemeClr val="bg1"/>
                </a:solidFill>
              </a:rPr>
              <a:t>POO Y SU RELACIÓN DE LA ARQUITECTURA EN CAPAS</a:t>
            </a:r>
            <a:endParaRPr lang="es-ES" sz="1200" dirty="0">
              <a:solidFill>
                <a:schemeClr val="bg1"/>
              </a:solidFill>
            </a:endParaRPr>
          </a:p>
          <a:p>
            <a:pPr lvl="1">
              <a:lnSpc>
                <a:spcPct val="90000"/>
              </a:lnSpc>
            </a:pPr>
            <a:r>
              <a:rPr lang="es-ES" sz="1200" dirty="0">
                <a:solidFill>
                  <a:schemeClr val="bg1"/>
                </a:solidFill>
              </a:rPr>
              <a:t>2.4	DOMAIN-DRIVEN DESIGN (DDD)</a:t>
            </a:r>
          </a:p>
          <a:p>
            <a:pPr lvl="1">
              <a:lnSpc>
                <a:spcPct val="90000"/>
              </a:lnSpc>
            </a:pPr>
            <a:r>
              <a:rPr lang="es-ES" sz="1200" dirty="0">
                <a:solidFill>
                  <a:schemeClr val="bg1"/>
                </a:solidFill>
              </a:rPr>
              <a:t>2.5	</a:t>
            </a:r>
            <a:r>
              <a:rPr lang="es-MX" sz="1200" dirty="0">
                <a:solidFill>
                  <a:schemeClr val="bg1"/>
                </a:solidFill>
              </a:rPr>
              <a:t>DOMAIN-DRIVEN DESIGN Y ARQUITECTURA EN CAPAS</a:t>
            </a:r>
            <a:endParaRPr lang="es-ES" sz="1200" dirty="0">
              <a:solidFill>
                <a:schemeClr val="bg1"/>
              </a:solidFill>
            </a:endParaRPr>
          </a:p>
          <a:p>
            <a:pPr lvl="1">
              <a:lnSpc>
                <a:spcPct val="90000"/>
              </a:lnSpc>
            </a:pPr>
            <a:r>
              <a:rPr lang="es-ES" sz="1200" dirty="0">
                <a:solidFill>
                  <a:schemeClr val="bg1"/>
                </a:solidFill>
              </a:rPr>
              <a:t>2.6 PROGRAMACION ORIENTADA A OBJETOS (POO)</a:t>
            </a:r>
          </a:p>
          <a:p>
            <a:pPr>
              <a:lnSpc>
                <a:spcPct val="90000"/>
              </a:lnSpc>
            </a:pPr>
            <a:r>
              <a:rPr lang="es-ES" sz="1200" dirty="0">
                <a:solidFill>
                  <a:srgbClr val="FFFF00"/>
                </a:solidFill>
              </a:rPr>
              <a:t>3	DESARROLLO</a:t>
            </a:r>
          </a:p>
          <a:p>
            <a:pPr lvl="1">
              <a:lnSpc>
                <a:spcPct val="90000"/>
              </a:lnSpc>
            </a:pPr>
            <a:r>
              <a:rPr lang="es-ES" sz="1200" dirty="0">
                <a:solidFill>
                  <a:srgbClr val="FFFF00"/>
                </a:solidFill>
              </a:rPr>
              <a:t>3.1	</a:t>
            </a:r>
            <a:r>
              <a:rPr lang="es-MX" sz="1200" dirty="0">
                <a:solidFill>
                  <a:srgbClr val="FFFF00"/>
                </a:solidFill>
              </a:rPr>
              <a:t>CREACIÓN DEL PROYECTO Y GENERACIÓN DE SU ESTRUCTURA</a:t>
            </a:r>
            <a:endParaRPr lang="es-ES" sz="1200" dirty="0">
              <a:solidFill>
                <a:srgbClr val="FFFF00"/>
              </a:solidFill>
            </a:endParaRPr>
          </a:p>
          <a:p>
            <a:pPr lvl="1">
              <a:lnSpc>
                <a:spcPct val="90000"/>
              </a:lnSpc>
            </a:pPr>
            <a:r>
              <a:rPr lang="es-ES" sz="1200" dirty="0">
                <a:solidFill>
                  <a:schemeClr val="bg1"/>
                </a:solidFill>
              </a:rPr>
              <a:t>3.2	</a:t>
            </a:r>
            <a:r>
              <a:rPr lang="es-MX" sz="1200" dirty="0">
                <a:solidFill>
                  <a:schemeClr val="bg1"/>
                </a:solidFill>
              </a:rPr>
              <a:t> CAPA DE ACCESO A DATOS</a:t>
            </a:r>
            <a:r>
              <a:rPr lang="es-EC" sz="1200" dirty="0">
                <a:solidFill>
                  <a:schemeClr val="bg1"/>
                </a:solidFill>
              </a:rPr>
              <a:t>.</a:t>
            </a:r>
          </a:p>
          <a:p>
            <a:pPr lvl="1">
              <a:lnSpc>
                <a:spcPct val="90000"/>
              </a:lnSpc>
            </a:pPr>
            <a:r>
              <a:rPr lang="es-ES" sz="1200" dirty="0">
                <a:solidFill>
                  <a:schemeClr val="bg1"/>
                </a:solidFill>
              </a:rPr>
              <a:t>3.3  </a:t>
            </a:r>
            <a:r>
              <a:rPr lang="es-MX" sz="1200" dirty="0">
                <a:solidFill>
                  <a:schemeClr val="bg1"/>
                </a:solidFill>
              </a:rPr>
              <a:t>CAPA DE DOMINIO</a:t>
            </a:r>
            <a:endParaRPr lang="es-EC" sz="1200" dirty="0">
              <a:solidFill>
                <a:schemeClr val="bg1"/>
              </a:solidFill>
            </a:endParaRPr>
          </a:p>
          <a:p>
            <a:pPr lvl="1">
              <a:lnSpc>
                <a:spcPct val="90000"/>
              </a:lnSpc>
            </a:pPr>
            <a:r>
              <a:rPr lang="es-MX" sz="1200" dirty="0">
                <a:solidFill>
                  <a:schemeClr val="bg1"/>
                </a:solidFill>
              </a:rPr>
              <a:t>3.4	CAPA DE PRESENTACIÓN Y EJECUCIÓN DEL PROYECTO</a:t>
            </a:r>
            <a:endParaRPr lang="es-ES" sz="1200" dirty="0">
              <a:solidFill>
                <a:schemeClr val="bg1"/>
              </a:solidFill>
            </a:endParaRP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6" name="CuadroTexto 5">
            <a:extLst>
              <a:ext uri="{FF2B5EF4-FFF2-40B4-BE49-F238E27FC236}">
                <a16:creationId xmlns:a16="http://schemas.microsoft.com/office/drawing/2014/main" id="{1B363C97-A4EA-6841-3561-187F8EF1E716}"/>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11</a:t>
            </a:r>
          </a:p>
        </p:txBody>
      </p:sp>
      <p:pic>
        <p:nvPicPr>
          <p:cNvPr id="2" name="Imagen 1">
            <a:extLst>
              <a:ext uri="{FF2B5EF4-FFF2-40B4-BE49-F238E27FC236}">
                <a16:creationId xmlns:a16="http://schemas.microsoft.com/office/drawing/2014/main" id="{62AC2775-5013-AD0B-7BB0-21E51A83B48D}"/>
              </a:ext>
            </a:extLst>
          </p:cNvPr>
          <p:cNvPicPr>
            <a:picLocks noChangeAspect="1"/>
          </p:cNvPicPr>
          <p:nvPr/>
        </p:nvPicPr>
        <p:blipFill>
          <a:blip r:embed="rId2"/>
          <a:stretch>
            <a:fillRect/>
          </a:stretch>
        </p:blipFill>
        <p:spPr>
          <a:xfrm>
            <a:off x="5361319" y="857250"/>
            <a:ext cx="2571750" cy="1295400"/>
          </a:xfrm>
          <a:prstGeom prst="rect">
            <a:avLst/>
          </a:prstGeom>
          <a:ln w="88900" cap="sq" cmpd="thickThin">
            <a:solidFill>
              <a:srgbClr val="000000"/>
            </a:solidFill>
            <a:prstDash val="solid"/>
            <a:miter lim="800000"/>
          </a:ln>
          <a:effectLst>
            <a:innerShdw blurRad="76200">
              <a:srgbClr val="000000"/>
            </a:innerShdw>
          </a:effectLst>
        </p:spPr>
      </p:pic>
      <p:pic>
        <p:nvPicPr>
          <p:cNvPr id="5" name="Imagen 4" descr="Texto&#10;&#10;Descripción generada automáticamente">
            <a:extLst>
              <a:ext uri="{FF2B5EF4-FFF2-40B4-BE49-F238E27FC236}">
                <a16:creationId xmlns:a16="http://schemas.microsoft.com/office/drawing/2014/main" id="{09F26F9A-991C-6E25-33CE-D54D6E2AC089}"/>
              </a:ext>
            </a:extLst>
          </p:cNvPr>
          <p:cNvPicPr>
            <a:picLocks noChangeAspect="1"/>
          </p:cNvPicPr>
          <p:nvPr/>
        </p:nvPicPr>
        <p:blipFill>
          <a:blip r:embed="rId3"/>
          <a:stretch>
            <a:fillRect/>
          </a:stretch>
        </p:blipFill>
        <p:spPr>
          <a:xfrm>
            <a:off x="5698362" y="2909887"/>
            <a:ext cx="1924050" cy="1038225"/>
          </a:xfrm>
          <a:prstGeom prst="rect">
            <a:avLst/>
          </a:prstGeom>
          <a:ln w="88900" cap="sq" cmpd="thickThin">
            <a:solidFill>
              <a:srgbClr val="000000"/>
            </a:solidFill>
            <a:prstDash val="solid"/>
            <a:miter lim="800000"/>
          </a:ln>
          <a:effectLst>
            <a:innerShdw blurRad="76200">
              <a:srgbClr val="000000"/>
            </a:innerShdw>
          </a:effectLst>
        </p:spPr>
      </p:pic>
      <p:pic>
        <p:nvPicPr>
          <p:cNvPr id="7" name="Imagen 6" descr="Interfaz de usuario gráfica, Texto, Aplicación&#10;&#10;Descripción generada automáticamente">
            <a:extLst>
              <a:ext uri="{FF2B5EF4-FFF2-40B4-BE49-F238E27FC236}">
                <a16:creationId xmlns:a16="http://schemas.microsoft.com/office/drawing/2014/main" id="{DE5E6FBD-91D8-F476-A15A-61520A0B382E}"/>
              </a:ext>
            </a:extLst>
          </p:cNvPr>
          <p:cNvPicPr>
            <a:picLocks noChangeAspect="1"/>
          </p:cNvPicPr>
          <p:nvPr/>
        </p:nvPicPr>
        <p:blipFill>
          <a:blip r:embed="rId4"/>
          <a:stretch>
            <a:fillRect/>
          </a:stretch>
        </p:blipFill>
        <p:spPr>
          <a:xfrm>
            <a:off x="5644809" y="4559001"/>
            <a:ext cx="1704975" cy="141922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459513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C"/>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a:bodyPr>
          <a:lstStyle/>
          <a:p>
            <a:r>
              <a:rPr lang="es-MX" dirty="0">
                <a:solidFill>
                  <a:schemeClr val="bg1"/>
                </a:solidFill>
              </a:rPr>
              <a:t>Por último, será necesario establecer las relaciones entre las distintas capas, como se indico en la teoría una capa solo puede comunicarse con la de abajo, por lo cual la capa de presentación solo podrá comunicarse con la de dominio y la de dominio con acceso a datos, para ello de clic derecho sobre una de las capas y seleccione referencias, busque en proyectos y seleccione el proyecto con el cual tiene comunicación la capa</a:t>
            </a:r>
          </a:p>
        </p:txBody>
      </p:sp>
      <p:sp>
        <p:nvSpPr>
          <p:cNvPr id="22" name="Marcador de contenido 2">
            <a:extLst>
              <a:ext uri="{FF2B5EF4-FFF2-40B4-BE49-F238E27FC236}">
                <a16:creationId xmlns:a16="http://schemas.microsoft.com/office/drawing/2014/main" id="{E3387597-C401-4C09-9BFA-F7AF8B220BA9}"/>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a:solidFill>
                  <a:schemeClr val="bg1"/>
                </a:solidFill>
              </a:rPr>
              <a:t>1	OBJETIVOS</a:t>
            </a:r>
          </a:p>
          <a:p>
            <a:pPr>
              <a:lnSpc>
                <a:spcPct val="90000"/>
              </a:lnSpc>
            </a:pPr>
            <a:r>
              <a:rPr lang="es-ES" sz="1200">
                <a:solidFill>
                  <a:schemeClr val="bg1"/>
                </a:solidFill>
              </a:rPr>
              <a:t>2	MARCO TEÓRICO</a:t>
            </a:r>
          </a:p>
          <a:p>
            <a:pPr lvl="1">
              <a:lnSpc>
                <a:spcPct val="90000"/>
              </a:lnSpc>
            </a:pPr>
            <a:r>
              <a:rPr lang="es-ES" sz="1200">
                <a:solidFill>
                  <a:schemeClr val="bg1"/>
                </a:solidFill>
              </a:rPr>
              <a:t>2.1	JSTL (JSP Standard Tag Library)</a:t>
            </a:r>
          </a:p>
          <a:p>
            <a:pPr lvl="2">
              <a:lnSpc>
                <a:spcPct val="90000"/>
              </a:lnSpc>
            </a:pPr>
            <a:r>
              <a:rPr lang="es-ES" sz="1200">
                <a:solidFill>
                  <a:schemeClr val="bg1"/>
                </a:solidFill>
              </a:rPr>
              <a:t>2.1.1	Definición</a:t>
            </a:r>
          </a:p>
          <a:p>
            <a:pPr lvl="1">
              <a:lnSpc>
                <a:spcPct val="90000"/>
              </a:lnSpc>
            </a:pPr>
            <a:r>
              <a:rPr lang="es-ES" sz="1200">
                <a:solidFill>
                  <a:schemeClr val="bg1"/>
                </a:solidFill>
              </a:rPr>
              <a:t>2.2	Uso de JSTL</a:t>
            </a:r>
          </a:p>
          <a:p>
            <a:pPr lvl="2">
              <a:lnSpc>
                <a:spcPct val="90000"/>
              </a:lnSpc>
            </a:pPr>
            <a:r>
              <a:rPr lang="es-ES" sz="1200">
                <a:solidFill>
                  <a:schemeClr val="bg1"/>
                </a:solidFill>
              </a:rPr>
              <a:t>2.2.1	Tags de Core JSTL</a:t>
            </a:r>
          </a:p>
          <a:p>
            <a:pPr>
              <a:lnSpc>
                <a:spcPct val="90000"/>
              </a:lnSpc>
            </a:pPr>
            <a:r>
              <a:rPr lang="es-ES" sz="1200" b="1">
                <a:solidFill>
                  <a:srgbClr val="FFFF00"/>
                </a:solidFill>
              </a:rPr>
              <a:t>3	DESARROLLO</a:t>
            </a:r>
          </a:p>
          <a:p>
            <a:pPr lvl="1">
              <a:lnSpc>
                <a:spcPct val="90000"/>
              </a:lnSpc>
            </a:pPr>
            <a:r>
              <a:rPr lang="es-ES" sz="1200" b="1">
                <a:solidFill>
                  <a:srgbClr val="FFFF00"/>
                </a:solidFill>
              </a:rPr>
              <a:t>3.1	TAG IF</a:t>
            </a:r>
          </a:p>
          <a:p>
            <a:pPr lvl="2">
              <a:lnSpc>
                <a:spcPct val="90000"/>
              </a:lnSpc>
            </a:pPr>
            <a:r>
              <a:rPr lang="es-ES" sz="1200" b="1">
                <a:solidFill>
                  <a:srgbClr val="FFFF00"/>
                </a:solidFill>
              </a:rPr>
              <a:t>3.1.1	Codificación</a:t>
            </a:r>
          </a:p>
          <a:p>
            <a:pPr lvl="2">
              <a:lnSpc>
                <a:spcPct val="90000"/>
              </a:lnSpc>
            </a:pPr>
            <a:r>
              <a:rPr lang="es-ES" sz="1200">
                <a:solidFill>
                  <a:schemeClr val="bg1"/>
                </a:solidFill>
              </a:rPr>
              <a:t>3.1.2	Ejecución</a:t>
            </a:r>
          </a:p>
          <a:p>
            <a:pPr lvl="1">
              <a:lnSpc>
                <a:spcPct val="90000"/>
              </a:lnSpc>
            </a:pPr>
            <a:r>
              <a:rPr lang="es-ES" sz="1200">
                <a:solidFill>
                  <a:schemeClr val="bg1"/>
                </a:solidFill>
              </a:rPr>
              <a:t>3.2	TAG CHOOSE</a:t>
            </a:r>
          </a:p>
          <a:p>
            <a:pPr lvl="2">
              <a:lnSpc>
                <a:spcPct val="90000"/>
              </a:lnSpc>
            </a:pPr>
            <a:r>
              <a:rPr lang="es-ES" sz="1200">
                <a:solidFill>
                  <a:schemeClr val="bg1"/>
                </a:solidFill>
              </a:rPr>
              <a:t>3.2.1	Codificación</a:t>
            </a:r>
          </a:p>
          <a:p>
            <a:pPr lvl="2">
              <a:lnSpc>
                <a:spcPct val="90000"/>
              </a:lnSpc>
            </a:pPr>
            <a:r>
              <a:rPr lang="es-ES" sz="1200">
                <a:solidFill>
                  <a:schemeClr val="bg1"/>
                </a:solidFill>
              </a:rPr>
              <a:t>3.2.2	Ejecución</a:t>
            </a:r>
          </a:p>
          <a:p>
            <a:pPr lvl="1">
              <a:lnSpc>
                <a:spcPct val="90000"/>
              </a:lnSpc>
            </a:pPr>
            <a:r>
              <a:rPr lang="es-ES" sz="1200">
                <a:solidFill>
                  <a:schemeClr val="bg1"/>
                </a:solidFill>
              </a:rPr>
              <a:t>3.3	TAG FOR EACH</a:t>
            </a:r>
          </a:p>
          <a:p>
            <a:pPr lvl="2">
              <a:lnSpc>
                <a:spcPct val="90000"/>
              </a:lnSpc>
            </a:pPr>
            <a:r>
              <a:rPr lang="es-ES" sz="1200">
                <a:solidFill>
                  <a:schemeClr val="bg1"/>
                </a:solidFill>
              </a:rPr>
              <a:t>3.3.1	Codificación</a:t>
            </a:r>
          </a:p>
          <a:p>
            <a:pPr lvl="2">
              <a:lnSpc>
                <a:spcPct val="90000"/>
              </a:lnSpc>
            </a:pPr>
            <a:r>
              <a:rPr lang="es-ES" sz="1200">
                <a:solidFill>
                  <a:schemeClr val="bg1"/>
                </a:solidFill>
              </a:rPr>
              <a:t>3.3.2	Ejecución</a:t>
            </a:r>
          </a:p>
          <a:p>
            <a:pPr>
              <a:lnSpc>
                <a:spcPct val="90000"/>
              </a:lnSpc>
            </a:pPr>
            <a:r>
              <a:rPr lang="es-ES" sz="1200">
                <a:solidFill>
                  <a:schemeClr val="bg1"/>
                </a:solidFill>
              </a:rPr>
              <a:t>4	CONCLUSIONES</a:t>
            </a:r>
          </a:p>
          <a:p>
            <a:pPr>
              <a:lnSpc>
                <a:spcPct val="90000"/>
              </a:lnSpc>
            </a:pPr>
            <a:r>
              <a:rPr lang="es-ES" sz="1200">
                <a:solidFill>
                  <a:schemeClr val="bg1"/>
                </a:solidFill>
              </a:rPr>
              <a:t>5	RECOMENDACIONES</a:t>
            </a:r>
          </a:p>
          <a:p>
            <a:pPr>
              <a:lnSpc>
                <a:spcPct val="90000"/>
              </a:lnSpc>
            </a:pPr>
            <a:r>
              <a:rPr lang="es-ES" sz="1200">
                <a:solidFill>
                  <a:schemeClr val="bg1"/>
                </a:solidFill>
              </a:rPr>
              <a:t>6	BIBLIOGRAFÍA</a:t>
            </a:r>
          </a:p>
        </p:txBody>
      </p:sp>
      <p:sp>
        <p:nvSpPr>
          <p:cNvPr id="24" name="CuadroTexto 23">
            <a:extLst>
              <a:ext uri="{FF2B5EF4-FFF2-40B4-BE49-F238E27FC236}">
                <a16:creationId xmlns:a16="http://schemas.microsoft.com/office/drawing/2014/main" id="{B0AA1878-F403-438D-8FB1-E8220CFEAC0B}"/>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9</a:t>
            </a:r>
          </a:p>
        </p:txBody>
      </p:sp>
      <p:sp>
        <p:nvSpPr>
          <p:cNvPr id="4" name="Marcador de contenido 2">
            <a:extLst>
              <a:ext uri="{FF2B5EF4-FFF2-40B4-BE49-F238E27FC236}">
                <a16:creationId xmlns:a16="http://schemas.microsoft.com/office/drawing/2014/main" id="{11EE7F48-90F7-D238-131B-36F1B6877F93}"/>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OBJETIVOS</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a:t>
            </a:r>
            <a:r>
              <a:rPr lang="es-MX" sz="1200" dirty="0">
                <a:solidFill>
                  <a:schemeClr val="bg1"/>
                </a:solidFill>
              </a:rPr>
              <a:t>DOTNET Y ARQUITECTURA EN CAPAS</a:t>
            </a:r>
            <a:endParaRPr lang="es-ES" sz="1200" dirty="0">
              <a:solidFill>
                <a:schemeClr val="bg1"/>
              </a:solidFill>
            </a:endParaRPr>
          </a:p>
          <a:p>
            <a:pPr lvl="1">
              <a:lnSpc>
                <a:spcPct val="90000"/>
              </a:lnSpc>
            </a:pPr>
            <a:r>
              <a:rPr lang="es-ES" sz="1200" dirty="0">
                <a:solidFill>
                  <a:schemeClr val="bg1"/>
                </a:solidFill>
              </a:rPr>
              <a:t>2.2	</a:t>
            </a:r>
            <a:r>
              <a:rPr lang="es-MX" sz="1200" dirty="0">
                <a:solidFill>
                  <a:schemeClr val="bg1"/>
                </a:solidFill>
              </a:rPr>
              <a:t>USOS DE LA ARQUITECTURA EN CAPAS</a:t>
            </a:r>
            <a:endParaRPr lang="es-ES" sz="1200" dirty="0">
              <a:solidFill>
                <a:schemeClr val="bg1"/>
              </a:solidFill>
            </a:endParaRPr>
          </a:p>
          <a:p>
            <a:pPr lvl="1">
              <a:lnSpc>
                <a:spcPct val="90000"/>
              </a:lnSpc>
            </a:pPr>
            <a:r>
              <a:rPr lang="es-ES" sz="1200" dirty="0">
                <a:solidFill>
                  <a:schemeClr val="bg1"/>
                </a:solidFill>
              </a:rPr>
              <a:t>2.3	</a:t>
            </a:r>
            <a:r>
              <a:rPr lang="es-MX" sz="1200" dirty="0">
                <a:solidFill>
                  <a:schemeClr val="bg1"/>
                </a:solidFill>
              </a:rPr>
              <a:t>POO Y SU RELACIÓN DE LA ARQUITECTURA EN CAPAS</a:t>
            </a:r>
            <a:endParaRPr lang="es-ES" sz="1200" dirty="0">
              <a:solidFill>
                <a:schemeClr val="bg1"/>
              </a:solidFill>
            </a:endParaRPr>
          </a:p>
          <a:p>
            <a:pPr lvl="1">
              <a:lnSpc>
                <a:spcPct val="90000"/>
              </a:lnSpc>
            </a:pPr>
            <a:r>
              <a:rPr lang="es-ES" sz="1200" dirty="0">
                <a:solidFill>
                  <a:schemeClr val="bg1"/>
                </a:solidFill>
              </a:rPr>
              <a:t>2.4	DOMAIN-DRIVEN DESIGN (DDD)</a:t>
            </a:r>
          </a:p>
          <a:p>
            <a:pPr lvl="1">
              <a:lnSpc>
                <a:spcPct val="90000"/>
              </a:lnSpc>
            </a:pPr>
            <a:r>
              <a:rPr lang="es-ES" sz="1200" dirty="0">
                <a:solidFill>
                  <a:schemeClr val="bg1"/>
                </a:solidFill>
              </a:rPr>
              <a:t>2.5	</a:t>
            </a:r>
            <a:r>
              <a:rPr lang="es-MX" sz="1200" dirty="0">
                <a:solidFill>
                  <a:schemeClr val="bg1"/>
                </a:solidFill>
              </a:rPr>
              <a:t>DOMAIN-DRIVEN DESIGN Y ARQUITECTURA EN CAPAS</a:t>
            </a:r>
            <a:endParaRPr lang="es-ES" sz="1200" dirty="0">
              <a:solidFill>
                <a:schemeClr val="bg1"/>
              </a:solidFill>
            </a:endParaRPr>
          </a:p>
          <a:p>
            <a:pPr lvl="1">
              <a:lnSpc>
                <a:spcPct val="90000"/>
              </a:lnSpc>
            </a:pPr>
            <a:r>
              <a:rPr lang="es-ES" sz="1200" dirty="0">
                <a:solidFill>
                  <a:schemeClr val="bg1"/>
                </a:solidFill>
              </a:rPr>
              <a:t>2.6 PROGRAMACION ORIENTADA A OBJETOS (POO)</a:t>
            </a:r>
          </a:p>
          <a:p>
            <a:pPr>
              <a:lnSpc>
                <a:spcPct val="90000"/>
              </a:lnSpc>
            </a:pPr>
            <a:r>
              <a:rPr lang="es-ES" sz="1200" dirty="0">
                <a:solidFill>
                  <a:srgbClr val="FFFF00"/>
                </a:solidFill>
              </a:rPr>
              <a:t>3	DESARROLLO</a:t>
            </a:r>
          </a:p>
          <a:p>
            <a:pPr lvl="1">
              <a:lnSpc>
                <a:spcPct val="90000"/>
              </a:lnSpc>
            </a:pPr>
            <a:r>
              <a:rPr lang="es-ES" sz="1200" dirty="0">
                <a:solidFill>
                  <a:srgbClr val="FFFF00"/>
                </a:solidFill>
              </a:rPr>
              <a:t>3.1	</a:t>
            </a:r>
            <a:r>
              <a:rPr lang="es-MX" sz="1200" dirty="0">
                <a:solidFill>
                  <a:srgbClr val="FFFF00"/>
                </a:solidFill>
              </a:rPr>
              <a:t>CREACIÓN DEL PROYECTO Y GENERACIÓN DE SU ESTRUCTURA</a:t>
            </a:r>
            <a:endParaRPr lang="es-ES" sz="1200" dirty="0">
              <a:solidFill>
                <a:srgbClr val="FFFF00"/>
              </a:solidFill>
            </a:endParaRPr>
          </a:p>
          <a:p>
            <a:pPr lvl="1">
              <a:lnSpc>
                <a:spcPct val="90000"/>
              </a:lnSpc>
            </a:pPr>
            <a:r>
              <a:rPr lang="es-ES" sz="1200" dirty="0">
                <a:solidFill>
                  <a:schemeClr val="bg1"/>
                </a:solidFill>
              </a:rPr>
              <a:t>3.2	</a:t>
            </a:r>
            <a:r>
              <a:rPr lang="es-MX" sz="1200" dirty="0">
                <a:solidFill>
                  <a:schemeClr val="bg1"/>
                </a:solidFill>
              </a:rPr>
              <a:t> CAPA DE ACCESO A DATOS</a:t>
            </a:r>
            <a:r>
              <a:rPr lang="es-EC" sz="1200" dirty="0">
                <a:solidFill>
                  <a:schemeClr val="bg1"/>
                </a:solidFill>
              </a:rPr>
              <a:t>.</a:t>
            </a:r>
          </a:p>
          <a:p>
            <a:pPr lvl="1">
              <a:lnSpc>
                <a:spcPct val="90000"/>
              </a:lnSpc>
            </a:pPr>
            <a:r>
              <a:rPr lang="es-ES" sz="1200" dirty="0">
                <a:solidFill>
                  <a:schemeClr val="bg1"/>
                </a:solidFill>
              </a:rPr>
              <a:t>3.3  </a:t>
            </a:r>
            <a:r>
              <a:rPr lang="es-MX" sz="1200" dirty="0">
                <a:solidFill>
                  <a:schemeClr val="bg1"/>
                </a:solidFill>
              </a:rPr>
              <a:t>CAPA DE DOMINIO</a:t>
            </a:r>
            <a:endParaRPr lang="es-EC" sz="1200" dirty="0">
              <a:solidFill>
                <a:schemeClr val="bg1"/>
              </a:solidFill>
            </a:endParaRPr>
          </a:p>
          <a:p>
            <a:pPr lvl="1">
              <a:lnSpc>
                <a:spcPct val="90000"/>
              </a:lnSpc>
            </a:pPr>
            <a:r>
              <a:rPr lang="es-MX" sz="1200" dirty="0">
                <a:solidFill>
                  <a:schemeClr val="bg1"/>
                </a:solidFill>
              </a:rPr>
              <a:t>3.4	CAPA DE PRESENTACIÓN Y EJECUCIÓN DEL PROYECTO</a:t>
            </a:r>
            <a:endParaRPr lang="es-ES" sz="1200" dirty="0">
              <a:solidFill>
                <a:schemeClr val="bg1"/>
              </a:solidFill>
            </a:endParaRP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6" name="CuadroTexto 5">
            <a:extLst>
              <a:ext uri="{FF2B5EF4-FFF2-40B4-BE49-F238E27FC236}">
                <a16:creationId xmlns:a16="http://schemas.microsoft.com/office/drawing/2014/main" id="{1B363C97-A4EA-6841-3561-187F8EF1E716}"/>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11</a:t>
            </a:r>
          </a:p>
        </p:txBody>
      </p:sp>
      <p:pic>
        <p:nvPicPr>
          <p:cNvPr id="2" name="Imagen 1">
            <a:extLst>
              <a:ext uri="{FF2B5EF4-FFF2-40B4-BE49-F238E27FC236}">
                <a16:creationId xmlns:a16="http://schemas.microsoft.com/office/drawing/2014/main" id="{1C8417A4-2EEB-71EC-51F9-6F67C8997E0A}"/>
              </a:ext>
            </a:extLst>
          </p:cNvPr>
          <p:cNvPicPr>
            <a:picLocks noChangeAspect="1"/>
          </p:cNvPicPr>
          <p:nvPr/>
        </p:nvPicPr>
        <p:blipFill>
          <a:blip r:embed="rId2"/>
          <a:stretch>
            <a:fillRect/>
          </a:stretch>
        </p:blipFill>
        <p:spPr>
          <a:xfrm>
            <a:off x="4469897" y="1919740"/>
            <a:ext cx="4327426" cy="300110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725085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3.2		</a:t>
            </a:r>
            <a:r>
              <a:rPr lang="es-EC" dirty="0"/>
              <a:t> </a:t>
            </a:r>
            <a:r>
              <a:rPr lang="es-MX" dirty="0"/>
              <a:t> CAPA DE ACCESO A DATOS</a:t>
            </a:r>
            <a:br>
              <a:rPr lang="es-ES" dirty="0"/>
            </a:b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821499"/>
            <a:ext cx="8814608" cy="3889983"/>
          </a:xfrm>
        </p:spPr>
        <p:txBody>
          <a:bodyPr>
            <a:normAutofit/>
          </a:bodyPr>
          <a:lstStyle/>
          <a:p>
            <a:r>
              <a:rPr lang="es-MX" dirty="0">
                <a:solidFill>
                  <a:schemeClr val="tx1"/>
                </a:solidFill>
              </a:rPr>
              <a:t>En la capa de acceso a datos tendremos todo lo relacionado con la conexión a la base de datos, los métodos SQL a ser ejecutados y que recibirán los datos de la base de datos la configuración de las cadenas de conexión y las interfaces de comunicación con la capa de Dominio, para lograr esto será necesario tener una serie de clase de Visual Basic en las distintas carpetas de esta capa, por lo cual deberá crear las siguientes clases en las distintas carpetas de la aplicación.</a:t>
            </a:r>
          </a:p>
          <a:p>
            <a:r>
              <a:rPr lang="es-MX" dirty="0">
                <a:solidFill>
                  <a:schemeClr val="tx1"/>
                </a:solidFill>
              </a:rPr>
              <a:t>•	Carpeta contratos: las clases </a:t>
            </a:r>
            <a:r>
              <a:rPr lang="es-MX" dirty="0" err="1">
                <a:solidFill>
                  <a:schemeClr val="tx1"/>
                </a:solidFill>
              </a:rPr>
              <a:t>IEmployeeRepository</a:t>
            </a:r>
            <a:r>
              <a:rPr lang="es-MX" dirty="0">
                <a:solidFill>
                  <a:schemeClr val="tx1"/>
                </a:solidFill>
              </a:rPr>
              <a:t> y </a:t>
            </a:r>
            <a:r>
              <a:rPr lang="es-MX" dirty="0" err="1">
                <a:solidFill>
                  <a:schemeClr val="tx1"/>
                </a:solidFill>
              </a:rPr>
              <a:t>IGenericRepository</a:t>
            </a:r>
            <a:r>
              <a:rPr lang="es-MX" dirty="0">
                <a:solidFill>
                  <a:schemeClr val="tx1"/>
                </a:solidFill>
              </a:rPr>
              <a:t>.</a:t>
            </a:r>
          </a:p>
          <a:p>
            <a:r>
              <a:rPr lang="es-MX" dirty="0">
                <a:solidFill>
                  <a:schemeClr val="tx1"/>
                </a:solidFill>
              </a:rPr>
              <a:t>•	Carpeta Entidades: la clase </a:t>
            </a:r>
            <a:r>
              <a:rPr lang="es-MX" dirty="0" err="1">
                <a:solidFill>
                  <a:schemeClr val="tx1"/>
                </a:solidFill>
              </a:rPr>
              <a:t>Employee</a:t>
            </a:r>
            <a:r>
              <a:rPr lang="es-MX" dirty="0">
                <a:solidFill>
                  <a:schemeClr val="tx1"/>
                </a:solidFill>
              </a:rPr>
              <a:t>.</a:t>
            </a:r>
          </a:p>
          <a:p>
            <a:r>
              <a:rPr lang="es-MX" dirty="0">
                <a:solidFill>
                  <a:schemeClr val="tx1"/>
                </a:solidFill>
              </a:rPr>
              <a:t>•	Carpeta Repositorios: las clases </a:t>
            </a:r>
            <a:r>
              <a:rPr lang="es-MX" dirty="0" err="1">
                <a:solidFill>
                  <a:schemeClr val="tx1"/>
                </a:solidFill>
              </a:rPr>
              <a:t>EmployeeRepository</a:t>
            </a:r>
            <a:r>
              <a:rPr lang="es-MX" dirty="0">
                <a:solidFill>
                  <a:schemeClr val="tx1"/>
                </a:solidFill>
              </a:rPr>
              <a:t>, </a:t>
            </a:r>
            <a:r>
              <a:rPr lang="es-MX" dirty="0" err="1">
                <a:solidFill>
                  <a:schemeClr val="tx1"/>
                </a:solidFill>
              </a:rPr>
              <a:t>MasterRepository</a:t>
            </a:r>
            <a:r>
              <a:rPr lang="es-MX" dirty="0">
                <a:solidFill>
                  <a:schemeClr val="tx1"/>
                </a:solidFill>
              </a:rPr>
              <a:t> y </a:t>
            </a:r>
            <a:r>
              <a:rPr lang="es-MX" dirty="0" err="1">
                <a:solidFill>
                  <a:schemeClr val="tx1"/>
                </a:solidFill>
              </a:rPr>
              <a:t>Repository</a:t>
            </a:r>
            <a:endParaRPr lang="es-MX" dirty="0">
              <a:solidFill>
                <a:schemeClr val="tx1"/>
              </a:solidFill>
            </a:endParaRPr>
          </a:p>
          <a:p>
            <a:endParaRPr lang="es-MX" dirty="0">
              <a:solidFill>
                <a:schemeClr val="tx1"/>
              </a:solidFill>
            </a:endParaRPr>
          </a:p>
        </p:txBody>
      </p:sp>
      <p:sp>
        <p:nvSpPr>
          <p:cNvPr id="7" name="Marcador de contenido 2">
            <a:extLst>
              <a:ext uri="{FF2B5EF4-FFF2-40B4-BE49-F238E27FC236}">
                <a16:creationId xmlns:a16="http://schemas.microsoft.com/office/drawing/2014/main" id="{4155874E-4C94-451C-83AC-B5E237E6978D}"/>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1	OBJETIVOS</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	MARCO TEÓRICO</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2.1	JSTL (JSP Standard Tag Library)</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2.1.1	Definición</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2.2	Uso de JSTL</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2.2.1	Tags de Core JSTL</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1" i="0" u="none" strike="noStrike" kern="1200" cap="none" spc="0" normalizeH="0" baseline="0" noProof="0">
                <a:ln>
                  <a:noFill/>
                </a:ln>
                <a:solidFill>
                  <a:srgbClr val="FFFF00"/>
                </a:solidFill>
                <a:effectLst/>
                <a:uLnTx/>
                <a:uFillTx/>
                <a:latin typeface="Gill Sans MT" panose="020B0502020104020203"/>
                <a:ea typeface="+mn-ea"/>
                <a:cs typeface="+mn-cs"/>
              </a:rPr>
              <a:t>3	DESARROLLO</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1" i="0" u="none" strike="noStrike" kern="1200" cap="none" spc="0" normalizeH="0" baseline="0" noProof="0">
                <a:ln>
                  <a:noFill/>
                </a:ln>
                <a:solidFill>
                  <a:srgbClr val="FFFF00"/>
                </a:solidFill>
                <a:effectLst/>
                <a:uLnTx/>
                <a:uFillTx/>
                <a:latin typeface="Gill Sans MT" panose="020B0502020104020203"/>
                <a:ea typeface="+mn-ea"/>
                <a:cs typeface="+mn-cs"/>
              </a:rPr>
              <a:t>3.1	TAG IF</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i="0" u="none" strike="noStrike" kern="1200" cap="none" spc="0" normalizeH="0" baseline="0" noProof="0">
                <a:ln>
                  <a:noFill/>
                </a:ln>
                <a:solidFill>
                  <a:schemeClr val="bg1"/>
                </a:solidFill>
                <a:effectLst/>
                <a:uLnTx/>
                <a:uFillTx/>
                <a:latin typeface="Gill Sans MT" panose="020B0502020104020203"/>
                <a:ea typeface="+mn-ea"/>
                <a:cs typeface="+mn-cs"/>
              </a:rPr>
              <a:t>3.1.1	Codificación</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1" i="0" u="none" strike="noStrike" kern="1200" cap="none" spc="0" normalizeH="0" baseline="0" noProof="0">
                <a:ln>
                  <a:noFill/>
                </a:ln>
                <a:solidFill>
                  <a:srgbClr val="FFFF00"/>
                </a:solidFill>
                <a:effectLst/>
                <a:uLnTx/>
                <a:uFillTx/>
                <a:latin typeface="Gill Sans MT" panose="020B0502020104020203"/>
                <a:ea typeface="+mn-ea"/>
                <a:cs typeface="+mn-cs"/>
              </a:rPr>
              <a:t>3.1.2	Ejecución</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3.2	TAG CHOOSE</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3.2.1	Codificación</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3.2.2	Ejecución</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3.3	TAG FOR EACH</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3.3.1	Codificación</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3.3.2	Ejecución</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4	CONCLUSIONES</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5	RECOMENDACIONES</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6	BIBLIOGRAFÍA</a:t>
            </a: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5" name="Marcador de contenido 2">
            <a:extLst>
              <a:ext uri="{FF2B5EF4-FFF2-40B4-BE49-F238E27FC236}">
                <a16:creationId xmlns:a16="http://schemas.microsoft.com/office/drawing/2014/main" id="{B4E01398-164D-2FF4-0763-0ACAD62800B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OBJETIVOS</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a:t>
            </a:r>
            <a:r>
              <a:rPr lang="es-MX" sz="1200" dirty="0">
                <a:solidFill>
                  <a:schemeClr val="bg1"/>
                </a:solidFill>
              </a:rPr>
              <a:t>DOTNET Y ARQUITECTURA EN CAPAS</a:t>
            </a:r>
            <a:endParaRPr lang="es-ES" sz="1200" dirty="0">
              <a:solidFill>
                <a:schemeClr val="bg1"/>
              </a:solidFill>
            </a:endParaRPr>
          </a:p>
          <a:p>
            <a:pPr lvl="1">
              <a:lnSpc>
                <a:spcPct val="90000"/>
              </a:lnSpc>
            </a:pPr>
            <a:r>
              <a:rPr lang="es-ES" sz="1200" dirty="0">
                <a:solidFill>
                  <a:schemeClr val="bg1"/>
                </a:solidFill>
              </a:rPr>
              <a:t>2.2	</a:t>
            </a:r>
            <a:r>
              <a:rPr lang="es-MX" sz="1200" dirty="0">
                <a:solidFill>
                  <a:schemeClr val="bg1"/>
                </a:solidFill>
              </a:rPr>
              <a:t>USOS DE LA ARQUITECTURA EN CAPAS</a:t>
            </a:r>
            <a:endParaRPr lang="es-ES" sz="1200" dirty="0">
              <a:solidFill>
                <a:schemeClr val="bg1"/>
              </a:solidFill>
            </a:endParaRPr>
          </a:p>
          <a:p>
            <a:pPr lvl="1">
              <a:lnSpc>
                <a:spcPct val="90000"/>
              </a:lnSpc>
            </a:pPr>
            <a:r>
              <a:rPr lang="es-ES" sz="1200" dirty="0">
                <a:solidFill>
                  <a:schemeClr val="bg1"/>
                </a:solidFill>
              </a:rPr>
              <a:t>2.3	</a:t>
            </a:r>
            <a:r>
              <a:rPr lang="es-MX" sz="1200" dirty="0">
                <a:solidFill>
                  <a:schemeClr val="bg1"/>
                </a:solidFill>
              </a:rPr>
              <a:t>POO Y SU RELACIÓN DE LA ARQUITECTURA EN CAPAS</a:t>
            </a:r>
            <a:endParaRPr lang="es-ES" sz="1200" dirty="0">
              <a:solidFill>
                <a:schemeClr val="bg1"/>
              </a:solidFill>
            </a:endParaRPr>
          </a:p>
          <a:p>
            <a:pPr lvl="1">
              <a:lnSpc>
                <a:spcPct val="90000"/>
              </a:lnSpc>
            </a:pPr>
            <a:r>
              <a:rPr lang="es-ES" sz="1200" dirty="0">
                <a:solidFill>
                  <a:schemeClr val="bg1"/>
                </a:solidFill>
              </a:rPr>
              <a:t>2.4	DOMAIN-DRIVEN DESIGN (DDD)</a:t>
            </a:r>
          </a:p>
          <a:p>
            <a:pPr lvl="1">
              <a:lnSpc>
                <a:spcPct val="90000"/>
              </a:lnSpc>
            </a:pPr>
            <a:r>
              <a:rPr lang="es-ES" sz="1200" dirty="0">
                <a:solidFill>
                  <a:schemeClr val="bg1"/>
                </a:solidFill>
              </a:rPr>
              <a:t>2.5	</a:t>
            </a:r>
            <a:r>
              <a:rPr lang="es-MX" sz="1200" dirty="0">
                <a:solidFill>
                  <a:schemeClr val="bg1"/>
                </a:solidFill>
              </a:rPr>
              <a:t>DOMAIN-DRIVEN DESIGN Y ARQUITECTURA EN CAPAS</a:t>
            </a:r>
            <a:endParaRPr lang="es-ES" sz="1200" dirty="0">
              <a:solidFill>
                <a:schemeClr val="bg1"/>
              </a:solidFill>
            </a:endParaRPr>
          </a:p>
          <a:p>
            <a:pPr lvl="1">
              <a:lnSpc>
                <a:spcPct val="90000"/>
              </a:lnSpc>
            </a:pPr>
            <a:r>
              <a:rPr lang="es-ES" sz="1200" dirty="0">
                <a:solidFill>
                  <a:schemeClr val="bg1"/>
                </a:solidFill>
              </a:rPr>
              <a:t>2.6 PROGRAMACION ORIENTADA A OBJETOS (POO)</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a:t>
            </a:r>
            <a:r>
              <a:rPr lang="es-MX" sz="1200" dirty="0">
                <a:solidFill>
                  <a:schemeClr val="bg1"/>
                </a:solidFill>
              </a:rPr>
              <a:t>CREACIÓN DEL PROYECTO Y GENERACIÓN DE SU ESTRUCTURA</a:t>
            </a:r>
            <a:endParaRPr lang="es-ES" sz="1200" dirty="0">
              <a:solidFill>
                <a:schemeClr val="bg1"/>
              </a:solidFill>
            </a:endParaRPr>
          </a:p>
          <a:p>
            <a:pPr lvl="1">
              <a:lnSpc>
                <a:spcPct val="90000"/>
              </a:lnSpc>
            </a:pPr>
            <a:r>
              <a:rPr lang="es-ES" sz="1200" dirty="0">
                <a:solidFill>
                  <a:srgbClr val="FFFF00"/>
                </a:solidFill>
              </a:rPr>
              <a:t>3.2	</a:t>
            </a:r>
            <a:r>
              <a:rPr lang="es-MX" sz="1200" dirty="0">
                <a:solidFill>
                  <a:srgbClr val="FFFF00"/>
                </a:solidFill>
              </a:rPr>
              <a:t> CAPA DE ACCESO A DATOS</a:t>
            </a:r>
            <a:r>
              <a:rPr lang="es-EC" sz="1200" dirty="0">
                <a:solidFill>
                  <a:schemeClr val="bg1"/>
                </a:solidFill>
              </a:rPr>
              <a:t>.</a:t>
            </a:r>
          </a:p>
          <a:p>
            <a:pPr lvl="1">
              <a:lnSpc>
                <a:spcPct val="90000"/>
              </a:lnSpc>
            </a:pPr>
            <a:r>
              <a:rPr lang="es-ES" sz="1200" dirty="0">
                <a:solidFill>
                  <a:schemeClr val="bg1"/>
                </a:solidFill>
              </a:rPr>
              <a:t>3.3  </a:t>
            </a:r>
            <a:r>
              <a:rPr lang="es-MX" sz="1200" dirty="0">
                <a:solidFill>
                  <a:schemeClr val="bg1"/>
                </a:solidFill>
              </a:rPr>
              <a:t>CAPA DE DOMINIO</a:t>
            </a:r>
            <a:endParaRPr lang="es-EC" sz="1200" dirty="0">
              <a:solidFill>
                <a:schemeClr val="bg1"/>
              </a:solidFill>
            </a:endParaRPr>
          </a:p>
          <a:p>
            <a:pPr lvl="1">
              <a:lnSpc>
                <a:spcPct val="90000"/>
              </a:lnSpc>
            </a:pPr>
            <a:r>
              <a:rPr lang="es-MX" sz="1200" dirty="0">
                <a:solidFill>
                  <a:schemeClr val="bg1"/>
                </a:solidFill>
              </a:rPr>
              <a:t>3.4	CAPA DE PRESENTACIÓN Y EJECUCIÓN DEL PROYECTO</a:t>
            </a:r>
            <a:endParaRPr lang="es-ES" sz="1200" dirty="0">
              <a:solidFill>
                <a:schemeClr val="bg1"/>
              </a:solidFill>
            </a:endParaRP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spTree>
    <p:extLst>
      <p:ext uri="{BB962C8B-B14F-4D97-AF65-F5344CB8AC3E}">
        <p14:creationId xmlns:p14="http://schemas.microsoft.com/office/powerpoint/2010/main" val="2775125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contenido 2">
            <a:extLst>
              <a:ext uri="{FF2B5EF4-FFF2-40B4-BE49-F238E27FC236}">
                <a16:creationId xmlns:a16="http://schemas.microsoft.com/office/drawing/2014/main" id="{E0BC1E80-0C35-406F-84CB-0AB88C53DA1F}"/>
              </a:ext>
            </a:extLst>
          </p:cNvPr>
          <p:cNvSpPr>
            <a:spLocks noGrp="1"/>
          </p:cNvSpPr>
          <p:nvPr>
            <p:ph idx="1"/>
          </p:nvPr>
        </p:nvSpPr>
        <p:spPr>
          <a:xfrm>
            <a:off x="601254" y="792480"/>
            <a:ext cx="7872185" cy="873760"/>
          </a:xfrm>
        </p:spPr>
        <p:txBody>
          <a:bodyPr>
            <a:normAutofit/>
          </a:bodyPr>
          <a:lstStyle/>
          <a:p>
            <a:pPr algn="just"/>
            <a:r>
              <a:rPr lang="es-MX" dirty="0">
                <a:solidFill>
                  <a:schemeClr val="bg1"/>
                </a:solidFill>
              </a:rPr>
              <a:t>Para crear una clase de clic derecho sobre la carpeta y seleccione nueva clase, incluye los nombres indicados y proceda a dar clic en crear</a:t>
            </a:r>
            <a:endParaRPr lang="es-ES" dirty="0">
              <a:solidFill>
                <a:schemeClr val="bg1"/>
              </a:solidFill>
            </a:endParaRPr>
          </a:p>
        </p:txBody>
      </p:sp>
      <p:sp>
        <p:nvSpPr>
          <p:cNvPr id="7" name="Marcador de contenido 2">
            <a:extLst>
              <a:ext uri="{FF2B5EF4-FFF2-40B4-BE49-F238E27FC236}">
                <a16:creationId xmlns:a16="http://schemas.microsoft.com/office/drawing/2014/main" id="{FEC3FA56-9F59-4B43-A60F-D4B7F6F56012}"/>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1	OBJETIVOS</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	MARCO TEÓRICO</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2.1	JSTL (JSP Standard Tag Library)</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2.1.1	Definición</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2.2	Uso de JSTL</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2.2.1	Tags de Core JSTL</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1" i="0" u="none" strike="noStrike" kern="1200" cap="none" spc="0" normalizeH="0" baseline="0" noProof="0">
                <a:ln>
                  <a:noFill/>
                </a:ln>
                <a:solidFill>
                  <a:srgbClr val="FFFF00"/>
                </a:solidFill>
                <a:effectLst/>
                <a:uLnTx/>
                <a:uFillTx/>
                <a:latin typeface="Gill Sans MT" panose="020B0502020104020203"/>
                <a:ea typeface="+mn-ea"/>
                <a:cs typeface="+mn-cs"/>
              </a:rPr>
              <a:t>3	DESARROLLO</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1" i="0" u="none" strike="noStrike" kern="1200" cap="none" spc="0" normalizeH="0" baseline="0" noProof="0">
                <a:ln>
                  <a:noFill/>
                </a:ln>
                <a:solidFill>
                  <a:srgbClr val="FFFF00"/>
                </a:solidFill>
                <a:effectLst/>
                <a:uLnTx/>
                <a:uFillTx/>
                <a:latin typeface="Gill Sans MT" panose="020B0502020104020203"/>
                <a:ea typeface="+mn-ea"/>
                <a:cs typeface="+mn-cs"/>
              </a:rPr>
              <a:t>3.1	TAG IF</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i="0" u="none" strike="noStrike" kern="1200" cap="none" spc="0" normalizeH="0" baseline="0" noProof="0">
                <a:ln>
                  <a:noFill/>
                </a:ln>
                <a:solidFill>
                  <a:schemeClr val="bg1"/>
                </a:solidFill>
                <a:effectLst/>
                <a:uLnTx/>
                <a:uFillTx/>
                <a:latin typeface="Gill Sans MT" panose="020B0502020104020203"/>
                <a:ea typeface="+mn-ea"/>
                <a:cs typeface="+mn-cs"/>
              </a:rPr>
              <a:t>3.1.1	Codificación</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1" i="0" u="none" strike="noStrike" kern="1200" cap="none" spc="0" normalizeH="0" baseline="0" noProof="0">
                <a:ln>
                  <a:noFill/>
                </a:ln>
                <a:solidFill>
                  <a:srgbClr val="FFFF00"/>
                </a:solidFill>
                <a:effectLst/>
                <a:uLnTx/>
                <a:uFillTx/>
                <a:latin typeface="Gill Sans MT" panose="020B0502020104020203"/>
                <a:ea typeface="+mn-ea"/>
                <a:cs typeface="+mn-cs"/>
              </a:rPr>
              <a:t>3.1.2	Ejecución</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3.2	TAG CHOOSE</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3.2.1	Codificación</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3.2.2	Ejecución</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3.3	TAG FOR EACH</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3.3.1	Codificación</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3.3.2	Ejecución</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4	CONCLUSIONES</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5	RECOMENDACIONES</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6	BIBLIOGRAFÍA</a:t>
            </a:r>
          </a:p>
        </p:txBody>
      </p:sp>
      <p:sp>
        <p:nvSpPr>
          <p:cNvPr id="9" name="CuadroTexto 8">
            <a:extLst>
              <a:ext uri="{FF2B5EF4-FFF2-40B4-BE49-F238E27FC236}">
                <a16:creationId xmlns:a16="http://schemas.microsoft.com/office/drawing/2014/main" id="{9836814A-2692-4C8A-B2AA-29A3234D8602}"/>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15</a:t>
            </a:r>
          </a:p>
        </p:txBody>
      </p:sp>
      <p:sp>
        <p:nvSpPr>
          <p:cNvPr id="4" name="Marcador de contenido 2">
            <a:extLst>
              <a:ext uri="{FF2B5EF4-FFF2-40B4-BE49-F238E27FC236}">
                <a16:creationId xmlns:a16="http://schemas.microsoft.com/office/drawing/2014/main" id="{23BBB6B6-1BB5-7E14-A428-087A8EB50D64}"/>
              </a:ext>
            </a:extLst>
          </p:cNvPr>
          <p:cNvSpPr txBox="1">
            <a:spLocks/>
          </p:cNvSpPr>
          <p:nvPr/>
        </p:nvSpPr>
        <p:spPr>
          <a:xfrm>
            <a:off x="9130872"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OBJETIVOS</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a:t>
            </a:r>
            <a:r>
              <a:rPr lang="es-MX" sz="1200" dirty="0">
                <a:solidFill>
                  <a:schemeClr val="bg1"/>
                </a:solidFill>
              </a:rPr>
              <a:t>DOTNET Y ARQUITECTURA EN CAPAS</a:t>
            </a:r>
            <a:endParaRPr lang="es-ES" sz="1200" dirty="0">
              <a:solidFill>
                <a:schemeClr val="bg1"/>
              </a:solidFill>
            </a:endParaRPr>
          </a:p>
          <a:p>
            <a:pPr lvl="1">
              <a:lnSpc>
                <a:spcPct val="90000"/>
              </a:lnSpc>
            </a:pPr>
            <a:r>
              <a:rPr lang="es-ES" sz="1200" dirty="0">
                <a:solidFill>
                  <a:schemeClr val="bg1"/>
                </a:solidFill>
              </a:rPr>
              <a:t>2.2	</a:t>
            </a:r>
            <a:r>
              <a:rPr lang="es-MX" sz="1200" dirty="0">
                <a:solidFill>
                  <a:schemeClr val="bg1"/>
                </a:solidFill>
              </a:rPr>
              <a:t>USOS DE LA ARQUITECTURA EN CAPAS</a:t>
            </a:r>
            <a:endParaRPr lang="es-ES" sz="1200" dirty="0">
              <a:solidFill>
                <a:schemeClr val="bg1"/>
              </a:solidFill>
            </a:endParaRPr>
          </a:p>
          <a:p>
            <a:pPr lvl="1">
              <a:lnSpc>
                <a:spcPct val="90000"/>
              </a:lnSpc>
            </a:pPr>
            <a:r>
              <a:rPr lang="es-ES" sz="1200" dirty="0">
                <a:solidFill>
                  <a:schemeClr val="bg1"/>
                </a:solidFill>
              </a:rPr>
              <a:t>2.3	</a:t>
            </a:r>
            <a:r>
              <a:rPr lang="es-MX" sz="1200" dirty="0">
                <a:solidFill>
                  <a:schemeClr val="bg1"/>
                </a:solidFill>
              </a:rPr>
              <a:t>POO Y SU RELACIÓN DE LA ARQUITECTURA EN CAPAS</a:t>
            </a:r>
            <a:endParaRPr lang="es-ES" sz="1200" dirty="0">
              <a:solidFill>
                <a:schemeClr val="bg1"/>
              </a:solidFill>
            </a:endParaRPr>
          </a:p>
          <a:p>
            <a:pPr lvl="1">
              <a:lnSpc>
                <a:spcPct val="90000"/>
              </a:lnSpc>
            </a:pPr>
            <a:r>
              <a:rPr lang="es-ES" sz="1200" dirty="0">
                <a:solidFill>
                  <a:schemeClr val="bg1"/>
                </a:solidFill>
              </a:rPr>
              <a:t>2.4	DOMAIN-DRIVEN DESIGN (DDD)</a:t>
            </a:r>
          </a:p>
          <a:p>
            <a:pPr lvl="1">
              <a:lnSpc>
                <a:spcPct val="90000"/>
              </a:lnSpc>
            </a:pPr>
            <a:r>
              <a:rPr lang="es-ES" sz="1200" dirty="0">
                <a:solidFill>
                  <a:schemeClr val="bg1"/>
                </a:solidFill>
              </a:rPr>
              <a:t>2.5	</a:t>
            </a:r>
            <a:r>
              <a:rPr lang="es-MX" sz="1200" dirty="0">
                <a:solidFill>
                  <a:schemeClr val="bg1"/>
                </a:solidFill>
              </a:rPr>
              <a:t>DOMAIN-DRIVEN DESIGN Y ARQUITECTURA EN CAPAS</a:t>
            </a:r>
            <a:endParaRPr lang="es-ES" sz="1200" dirty="0">
              <a:solidFill>
                <a:schemeClr val="bg1"/>
              </a:solidFill>
            </a:endParaRPr>
          </a:p>
          <a:p>
            <a:pPr lvl="1">
              <a:lnSpc>
                <a:spcPct val="90000"/>
              </a:lnSpc>
            </a:pPr>
            <a:r>
              <a:rPr lang="es-ES" sz="1200" dirty="0">
                <a:solidFill>
                  <a:schemeClr val="bg1"/>
                </a:solidFill>
              </a:rPr>
              <a:t>2.6 PROGRAMACION ORIENTADA A OBJETOS (POO)</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a:t>
            </a:r>
            <a:r>
              <a:rPr lang="es-MX" sz="1200" dirty="0">
                <a:solidFill>
                  <a:schemeClr val="bg1"/>
                </a:solidFill>
              </a:rPr>
              <a:t>CREACIÓN DEL PROYECTO Y GENERACIÓN DE SU ESTRUCTURA</a:t>
            </a:r>
            <a:endParaRPr lang="es-ES" sz="1200" dirty="0">
              <a:solidFill>
                <a:schemeClr val="bg1"/>
              </a:solidFill>
            </a:endParaRPr>
          </a:p>
          <a:p>
            <a:pPr lvl="1">
              <a:lnSpc>
                <a:spcPct val="90000"/>
              </a:lnSpc>
            </a:pPr>
            <a:r>
              <a:rPr lang="es-ES" sz="1200" dirty="0">
                <a:solidFill>
                  <a:srgbClr val="FFFF00"/>
                </a:solidFill>
              </a:rPr>
              <a:t>3.2	</a:t>
            </a:r>
            <a:r>
              <a:rPr lang="es-MX" sz="1200" dirty="0">
                <a:solidFill>
                  <a:srgbClr val="FFFF00"/>
                </a:solidFill>
              </a:rPr>
              <a:t> CAPA DE ACCESO A DATOS</a:t>
            </a:r>
            <a:r>
              <a:rPr lang="es-EC" sz="1200" dirty="0">
                <a:solidFill>
                  <a:schemeClr val="bg1"/>
                </a:solidFill>
              </a:rPr>
              <a:t>.</a:t>
            </a:r>
          </a:p>
          <a:p>
            <a:pPr lvl="1">
              <a:lnSpc>
                <a:spcPct val="90000"/>
              </a:lnSpc>
            </a:pPr>
            <a:r>
              <a:rPr lang="es-ES" sz="1200" dirty="0">
                <a:solidFill>
                  <a:schemeClr val="bg1"/>
                </a:solidFill>
              </a:rPr>
              <a:t>3.3  </a:t>
            </a:r>
            <a:r>
              <a:rPr lang="es-MX" sz="1200" dirty="0">
                <a:solidFill>
                  <a:schemeClr val="bg1"/>
                </a:solidFill>
              </a:rPr>
              <a:t>CAPA DE DOMINIO</a:t>
            </a:r>
            <a:endParaRPr lang="es-EC" sz="1200" dirty="0">
              <a:solidFill>
                <a:schemeClr val="bg1"/>
              </a:solidFill>
            </a:endParaRPr>
          </a:p>
          <a:p>
            <a:pPr lvl="1">
              <a:lnSpc>
                <a:spcPct val="90000"/>
              </a:lnSpc>
            </a:pPr>
            <a:r>
              <a:rPr lang="es-MX" sz="1200" dirty="0">
                <a:solidFill>
                  <a:schemeClr val="bg1"/>
                </a:solidFill>
              </a:rPr>
              <a:t>3.4	CAPA DE PRESENTACIÓN Y EJECUCIÓN DEL PROYECTO</a:t>
            </a:r>
            <a:endParaRPr lang="es-ES" sz="1200" dirty="0">
              <a:solidFill>
                <a:schemeClr val="bg1"/>
              </a:solidFill>
            </a:endParaRP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5" name="CuadroTexto 4">
            <a:extLst>
              <a:ext uri="{FF2B5EF4-FFF2-40B4-BE49-F238E27FC236}">
                <a16:creationId xmlns:a16="http://schemas.microsoft.com/office/drawing/2014/main" id="{10D0B9F1-49C2-0CD1-68E9-77AB5AEF55A2}"/>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17</a:t>
            </a:r>
          </a:p>
        </p:txBody>
      </p:sp>
      <p:pic>
        <p:nvPicPr>
          <p:cNvPr id="2" name="Imagen 1" descr="Interfaz de usuario gráfica, Aplicación&#10;&#10;Descripción generada automáticamente">
            <a:extLst>
              <a:ext uri="{FF2B5EF4-FFF2-40B4-BE49-F238E27FC236}">
                <a16:creationId xmlns:a16="http://schemas.microsoft.com/office/drawing/2014/main" id="{91448A24-235F-9497-5DB2-53BA1C3E9DAA}"/>
              </a:ext>
            </a:extLst>
          </p:cNvPr>
          <p:cNvPicPr>
            <a:picLocks noChangeAspect="1"/>
          </p:cNvPicPr>
          <p:nvPr/>
        </p:nvPicPr>
        <p:blipFill>
          <a:blip r:embed="rId2"/>
          <a:stretch>
            <a:fillRect/>
          </a:stretch>
        </p:blipFill>
        <p:spPr>
          <a:xfrm>
            <a:off x="1914305" y="2475156"/>
            <a:ext cx="5876216" cy="3590364"/>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145722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contenido 2">
            <a:extLst>
              <a:ext uri="{FF2B5EF4-FFF2-40B4-BE49-F238E27FC236}">
                <a16:creationId xmlns:a16="http://schemas.microsoft.com/office/drawing/2014/main" id="{E0BC1E80-0C35-406F-84CB-0AB88C53DA1F}"/>
              </a:ext>
            </a:extLst>
          </p:cNvPr>
          <p:cNvSpPr>
            <a:spLocks noGrp="1"/>
          </p:cNvSpPr>
          <p:nvPr>
            <p:ph idx="1"/>
          </p:nvPr>
        </p:nvSpPr>
        <p:spPr>
          <a:xfrm>
            <a:off x="601254" y="792480"/>
            <a:ext cx="7872185" cy="873760"/>
          </a:xfrm>
        </p:spPr>
        <p:txBody>
          <a:bodyPr>
            <a:normAutofit/>
          </a:bodyPr>
          <a:lstStyle/>
          <a:p>
            <a:pPr algn="just"/>
            <a:r>
              <a:rPr lang="es-MX" dirty="0">
                <a:solidFill>
                  <a:schemeClr val="bg1"/>
                </a:solidFill>
              </a:rPr>
              <a:t>Al final tendrá los siguientes archivos como en la siguiente imagen</a:t>
            </a:r>
            <a:endParaRPr lang="es-ES" dirty="0">
              <a:solidFill>
                <a:schemeClr val="bg1"/>
              </a:solidFill>
            </a:endParaRPr>
          </a:p>
        </p:txBody>
      </p:sp>
      <p:sp>
        <p:nvSpPr>
          <p:cNvPr id="7" name="Marcador de contenido 2">
            <a:extLst>
              <a:ext uri="{FF2B5EF4-FFF2-40B4-BE49-F238E27FC236}">
                <a16:creationId xmlns:a16="http://schemas.microsoft.com/office/drawing/2014/main" id="{FEC3FA56-9F59-4B43-A60F-D4B7F6F56012}"/>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1	OBJETIVOS</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	MARCO TEÓRICO</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2.1	JSTL (JSP Standard Tag Library)</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2.1.1	Definición</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2.2	Uso de JSTL</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2.2.1	Tags de Core JSTL</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1" i="0" u="none" strike="noStrike" kern="1200" cap="none" spc="0" normalizeH="0" baseline="0" noProof="0">
                <a:ln>
                  <a:noFill/>
                </a:ln>
                <a:solidFill>
                  <a:srgbClr val="FFFF00"/>
                </a:solidFill>
                <a:effectLst/>
                <a:uLnTx/>
                <a:uFillTx/>
                <a:latin typeface="Gill Sans MT" panose="020B0502020104020203"/>
                <a:ea typeface="+mn-ea"/>
                <a:cs typeface="+mn-cs"/>
              </a:rPr>
              <a:t>3	DESARROLLO</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1" i="0" u="none" strike="noStrike" kern="1200" cap="none" spc="0" normalizeH="0" baseline="0" noProof="0">
                <a:ln>
                  <a:noFill/>
                </a:ln>
                <a:solidFill>
                  <a:srgbClr val="FFFF00"/>
                </a:solidFill>
                <a:effectLst/>
                <a:uLnTx/>
                <a:uFillTx/>
                <a:latin typeface="Gill Sans MT" panose="020B0502020104020203"/>
                <a:ea typeface="+mn-ea"/>
                <a:cs typeface="+mn-cs"/>
              </a:rPr>
              <a:t>3.1	TAG IF</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i="0" u="none" strike="noStrike" kern="1200" cap="none" spc="0" normalizeH="0" baseline="0" noProof="0">
                <a:ln>
                  <a:noFill/>
                </a:ln>
                <a:solidFill>
                  <a:schemeClr val="bg1"/>
                </a:solidFill>
                <a:effectLst/>
                <a:uLnTx/>
                <a:uFillTx/>
                <a:latin typeface="Gill Sans MT" panose="020B0502020104020203"/>
                <a:ea typeface="+mn-ea"/>
                <a:cs typeface="+mn-cs"/>
              </a:rPr>
              <a:t>3.1.1	Codificación</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1" i="0" u="none" strike="noStrike" kern="1200" cap="none" spc="0" normalizeH="0" baseline="0" noProof="0">
                <a:ln>
                  <a:noFill/>
                </a:ln>
                <a:solidFill>
                  <a:srgbClr val="FFFF00"/>
                </a:solidFill>
                <a:effectLst/>
                <a:uLnTx/>
                <a:uFillTx/>
                <a:latin typeface="Gill Sans MT" panose="020B0502020104020203"/>
                <a:ea typeface="+mn-ea"/>
                <a:cs typeface="+mn-cs"/>
              </a:rPr>
              <a:t>3.1.2	Ejecución</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3.2	TAG CHOOSE</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3.2.1	Codificación</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3.2.2	Ejecución</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3.3	TAG FOR EACH</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3.3.1	Codificación</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3.3.2	Ejecución</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4	CONCLUSIONES</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5	RECOMENDACIONES</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6	BIBLIOGRAFÍA</a:t>
            </a:r>
          </a:p>
        </p:txBody>
      </p:sp>
      <p:sp>
        <p:nvSpPr>
          <p:cNvPr id="9" name="CuadroTexto 8">
            <a:extLst>
              <a:ext uri="{FF2B5EF4-FFF2-40B4-BE49-F238E27FC236}">
                <a16:creationId xmlns:a16="http://schemas.microsoft.com/office/drawing/2014/main" id="{9836814A-2692-4C8A-B2AA-29A3234D8602}"/>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15</a:t>
            </a:r>
          </a:p>
        </p:txBody>
      </p:sp>
      <p:sp>
        <p:nvSpPr>
          <p:cNvPr id="4" name="Marcador de contenido 2">
            <a:extLst>
              <a:ext uri="{FF2B5EF4-FFF2-40B4-BE49-F238E27FC236}">
                <a16:creationId xmlns:a16="http://schemas.microsoft.com/office/drawing/2014/main" id="{23BBB6B6-1BB5-7E14-A428-087A8EB50D64}"/>
              </a:ext>
            </a:extLst>
          </p:cNvPr>
          <p:cNvSpPr txBox="1">
            <a:spLocks/>
          </p:cNvSpPr>
          <p:nvPr/>
        </p:nvSpPr>
        <p:spPr>
          <a:xfrm>
            <a:off x="9130872"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OBJETIVOS</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a:t>
            </a:r>
            <a:r>
              <a:rPr lang="es-MX" sz="1200" dirty="0">
                <a:solidFill>
                  <a:schemeClr val="bg1"/>
                </a:solidFill>
              </a:rPr>
              <a:t>DOTNET Y ARQUITECTURA EN CAPAS</a:t>
            </a:r>
            <a:endParaRPr lang="es-ES" sz="1200" dirty="0">
              <a:solidFill>
                <a:schemeClr val="bg1"/>
              </a:solidFill>
            </a:endParaRPr>
          </a:p>
          <a:p>
            <a:pPr lvl="1">
              <a:lnSpc>
                <a:spcPct val="90000"/>
              </a:lnSpc>
            </a:pPr>
            <a:r>
              <a:rPr lang="es-ES" sz="1200" dirty="0">
                <a:solidFill>
                  <a:schemeClr val="bg1"/>
                </a:solidFill>
              </a:rPr>
              <a:t>2.2	</a:t>
            </a:r>
            <a:r>
              <a:rPr lang="es-MX" sz="1200" dirty="0">
                <a:solidFill>
                  <a:schemeClr val="bg1"/>
                </a:solidFill>
              </a:rPr>
              <a:t>USOS DE LA ARQUITECTURA EN CAPAS</a:t>
            </a:r>
            <a:endParaRPr lang="es-ES" sz="1200" dirty="0">
              <a:solidFill>
                <a:schemeClr val="bg1"/>
              </a:solidFill>
            </a:endParaRPr>
          </a:p>
          <a:p>
            <a:pPr lvl="1">
              <a:lnSpc>
                <a:spcPct val="90000"/>
              </a:lnSpc>
            </a:pPr>
            <a:r>
              <a:rPr lang="es-ES" sz="1200" dirty="0">
                <a:solidFill>
                  <a:schemeClr val="bg1"/>
                </a:solidFill>
              </a:rPr>
              <a:t>2.3	</a:t>
            </a:r>
            <a:r>
              <a:rPr lang="es-MX" sz="1200" dirty="0">
                <a:solidFill>
                  <a:schemeClr val="bg1"/>
                </a:solidFill>
              </a:rPr>
              <a:t>POO Y SU RELACIÓN DE LA ARQUITECTURA EN CAPAS</a:t>
            </a:r>
            <a:endParaRPr lang="es-ES" sz="1200" dirty="0">
              <a:solidFill>
                <a:schemeClr val="bg1"/>
              </a:solidFill>
            </a:endParaRPr>
          </a:p>
          <a:p>
            <a:pPr lvl="1">
              <a:lnSpc>
                <a:spcPct val="90000"/>
              </a:lnSpc>
            </a:pPr>
            <a:r>
              <a:rPr lang="es-ES" sz="1200" dirty="0">
                <a:solidFill>
                  <a:schemeClr val="bg1"/>
                </a:solidFill>
              </a:rPr>
              <a:t>2.4	DOMAIN-DRIVEN DESIGN (DDD)</a:t>
            </a:r>
          </a:p>
          <a:p>
            <a:pPr lvl="1">
              <a:lnSpc>
                <a:spcPct val="90000"/>
              </a:lnSpc>
            </a:pPr>
            <a:r>
              <a:rPr lang="es-ES" sz="1200" dirty="0">
                <a:solidFill>
                  <a:schemeClr val="bg1"/>
                </a:solidFill>
              </a:rPr>
              <a:t>2.5	</a:t>
            </a:r>
            <a:r>
              <a:rPr lang="es-MX" sz="1200" dirty="0">
                <a:solidFill>
                  <a:schemeClr val="bg1"/>
                </a:solidFill>
              </a:rPr>
              <a:t>DOMAIN-DRIVEN DESIGN Y ARQUITECTURA EN CAPAS</a:t>
            </a:r>
            <a:endParaRPr lang="es-ES" sz="1200" dirty="0">
              <a:solidFill>
                <a:schemeClr val="bg1"/>
              </a:solidFill>
            </a:endParaRPr>
          </a:p>
          <a:p>
            <a:pPr lvl="1">
              <a:lnSpc>
                <a:spcPct val="90000"/>
              </a:lnSpc>
            </a:pPr>
            <a:r>
              <a:rPr lang="es-ES" sz="1200" dirty="0">
                <a:solidFill>
                  <a:schemeClr val="bg1"/>
                </a:solidFill>
              </a:rPr>
              <a:t>2.6 PROGRAMACION ORIENTADA A OBJETOS (POO)</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a:t>
            </a:r>
            <a:r>
              <a:rPr lang="es-MX" sz="1200" dirty="0">
                <a:solidFill>
                  <a:schemeClr val="bg1"/>
                </a:solidFill>
              </a:rPr>
              <a:t>CREACIÓN DEL PROYECTO Y GENERACIÓN DE SU ESTRUCTURA</a:t>
            </a:r>
            <a:endParaRPr lang="es-ES" sz="1200" dirty="0">
              <a:solidFill>
                <a:schemeClr val="bg1"/>
              </a:solidFill>
            </a:endParaRPr>
          </a:p>
          <a:p>
            <a:pPr lvl="1">
              <a:lnSpc>
                <a:spcPct val="90000"/>
              </a:lnSpc>
            </a:pPr>
            <a:r>
              <a:rPr lang="es-ES" sz="1200" dirty="0">
                <a:solidFill>
                  <a:srgbClr val="FFFF00"/>
                </a:solidFill>
              </a:rPr>
              <a:t>3.2	</a:t>
            </a:r>
            <a:r>
              <a:rPr lang="es-MX" sz="1200" dirty="0">
                <a:solidFill>
                  <a:srgbClr val="FFFF00"/>
                </a:solidFill>
              </a:rPr>
              <a:t> CAPA DE ACCESO A DATOS</a:t>
            </a:r>
            <a:r>
              <a:rPr lang="es-EC" sz="1200" dirty="0">
                <a:solidFill>
                  <a:schemeClr val="bg1"/>
                </a:solidFill>
              </a:rPr>
              <a:t>.</a:t>
            </a:r>
          </a:p>
          <a:p>
            <a:pPr lvl="1">
              <a:lnSpc>
                <a:spcPct val="90000"/>
              </a:lnSpc>
            </a:pPr>
            <a:r>
              <a:rPr lang="es-ES" sz="1200" dirty="0">
                <a:solidFill>
                  <a:schemeClr val="bg1"/>
                </a:solidFill>
              </a:rPr>
              <a:t>3.3  </a:t>
            </a:r>
            <a:r>
              <a:rPr lang="es-MX" sz="1200" dirty="0">
                <a:solidFill>
                  <a:schemeClr val="bg1"/>
                </a:solidFill>
              </a:rPr>
              <a:t>CAPA DE DOMINIO</a:t>
            </a:r>
            <a:endParaRPr lang="es-EC" sz="1200" dirty="0">
              <a:solidFill>
                <a:schemeClr val="bg1"/>
              </a:solidFill>
            </a:endParaRPr>
          </a:p>
          <a:p>
            <a:pPr lvl="1">
              <a:lnSpc>
                <a:spcPct val="90000"/>
              </a:lnSpc>
            </a:pPr>
            <a:r>
              <a:rPr lang="es-MX" sz="1200" dirty="0">
                <a:solidFill>
                  <a:schemeClr val="bg1"/>
                </a:solidFill>
              </a:rPr>
              <a:t>3.4	CAPA DE PRESENTACIÓN Y EJECUCIÓN DEL PROYECTO</a:t>
            </a:r>
            <a:endParaRPr lang="es-ES" sz="1200" dirty="0">
              <a:solidFill>
                <a:schemeClr val="bg1"/>
              </a:solidFill>
            </a:endParaRP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5" name="CuadroTexto 4">
            <a:extLst>
              <a:ext uri="{FF2B5EF4-FFF2-40B4-BE49-F238E27FC236}">
                <a16:creationId xmlns:a16="http://schemas.microsoft.com/office/drawing/2014/main" id="{10D0B9F1-49C2-0CD1-68E9-77AB5AEF55A2}"/>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17</a:t>
            </a:r>
          </a:p>
        </p:txBody>
      </p:sp>
      <p:pic>
        <p:nvPicPr>
          <p:cNvPr id="2" name="Imagen 1" descr="Interfaz de usuario gráfica, Texto, Aplicación&#10;&#10;Descripción generada automáticamente">
            <a:extLst>
              <a:ext uri="{FF2B5EF4-FFF2-40B4-BE49-F238E27FC236}">
                <a16:creationId xmlns:a16="http://schemas.microsoft.com/office/drawing/2014/main" id="{EE99D4E2-A6EF-6ACD-37B9-6E16730B312B}"/>
              </a:ext>
            </a:extLst>
          </p:cNvPr>
          <p:cNvPicPr>
            <a:picLocks noChangeAspect="1"/>
          </p:cNvPicPr>
          <p:nvPr/>
        </p:nvPicPr>
        <p:blipFill>
          <a:blip r:embed="rId2"/>
          <a:stretch>
            <a:fillRect/>
          </a:stretch>
        </p:blipFill>
        <p:spPr>
          <a:xfrm>
            <a:off x="2654105" y="2571749"/>
            <a:ext cx="3845170" cy="270363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714569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br>
              <a:rPr lang="es-ES" dirty="0"/>
            </a:br>
            <a:r>
              <a:rPr lang="es-ES" dirty="0"/>
              <a:t>3.3 	</a:t>
            </a:r>
            <a:r>
              <a:rPr lang="es-MX" dirty="0"/>
              <a:t>CAPA DE DOMINIO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2493439" cy="4246913"/>
          </a:xfrm>
        </p:spPr>
        <p:txBody>
          <a:bodyPr>
            <a:normAutofit fontScale="47500" lnSpcReduction="20000"/>
          </a:bodyPr>
          <a:lstStyle/>
          <a:p>
            <a:r>
              <a:rPr lang="es-MX" dirty="0">
                <a:solidFill>
                  <a:schemeClr val="tx1"/>
                </a:solidFill>
              </a:rPr>
              <a:t>La capa de Dominio tiene la función esencial de representar el conocimiento del negocio y la lógica del dominio de la aplicación. Por tanto, es común que en esta capa se definan los modelos o entidades que representan los objetos de negocio, así como las reglas de negocio que rigen su comportamiento.</a:t>
            </a:r>
          </a:p>
          <a:p>
            <a:r>
              <a:rPr lang="es-MX" dirty="0">
                <a:solidFill>
                  <a:schemeClr val="tx1"/>
                </a:solidFill>
              </a:rPr>
              <a:t>En la capa de dominio, además de las entidades de negocio y las reglas de negocio, se pueden definir también los repositorios o interfaces para acceder a los datos almacenados en la base de datos, los servicios de dominio que encapsulan la lógica de negocio, y los eventos de dominio que permiten la comunicación entre los diferentes componentes de la aplicación. </a:t>
            </a:r>
          </a:p>
          <a:p>
            <a:r>
              <a:rPr lang="es-MX" dirty="0">
                <a:solidFill>
                  <a:schemeClr val="tx1"/>
                </a:solidFill>
              </a:rPr>
              <a:t>A continuación, se presenta la lista de clases creadas en cada carpeta.</a:t>
            </a:r>
          </a:p>
          <a:p>
            <a:r>
              <a:rPr lang="es-MX" dirty="0">
                <a:solidFill>
                  <a:schemeClr val="tx1"/>
                </a:solidFill>
              </a:rPr>
              <a:t>•	Carpeta Modelos: la clase </a:t>
            </a:r>
            <a:r>
              <a:rPr lang="es-MX" dirty="0" err="1">
                <a:solidFill>
                  <a:schemeClr val="tx1"/>
                </a:solidFill>
              </a:rPr>
              <a:t>EmployeeModel</a:t>
            </a:r>
            <a:r>
              <a:rPr lang="es-MX" dirty="0">
                <a:solidFill>
                  <a:schemeClr val="tx1"/>
                </a:solidFill>
              </a:rPr>
              <a:t>.</a:t>
            </a:r>
          </a:p>
          <a:p>
            <a:r>
              <a:rPr lang="es-MX" dirty="0">
                <a:solidFill>
                  <a:schemeClr val="tx1"/>
                </a:solidFill>
              </a:rPr>
              <a:t>•	Carpeta </a:t>
            </a:r>
            <a:r>
              <a:rPr lang="es-MX" dirty="0" err="1">
                <a:solidFill>
                  <a:schemeClr val="tx1"/>
                </a:solidFill>
              </a:rPr>
              <a:t>ObjetosDeValores</a:t>
            </a:r>
            <a:r>
              <a:rPr lang="es-MX" dirty="0">
                <a:solidFill>
                  <a:schemeClr val="tx1"/>
                </a:solidFill>
              </a:rPr>
              <a:t>: la clase </a:t>
            </a:r>
            <a:r>
              <a:rPr lang="es-MX" dirty="0" err="1">
                <a:solidFill>
                  <a:schemeClr val="tx1"/>
                </a:solidFill>
              </a:rPr>
              <a:t>EntityState</a:t>
            </a:r>
            <a:r>
              <a:rPr lang="es-MX" dirty="0">
                <a:solidFill>
                  <a:schemeClr val="tx1"/>
                </a:solidFill>
              </a:rPr>
              <a:t>.</a:t>
            </a:r>
          </a:p>
          <a:p>
            <a:r>
              <a:rPr lang="es-MX" dirty="0">
                <a:solidFill>
                  <a:schemeClr val="tx1"/>
                </a:solidFill>
              </a:rPr>
              <a:t>•	Carpeta Repositorios: las clases </a:t>
            </a:r>
            <a:r>
              <a:rPr lang="es-MX" dirty="0" err="1">
                <a:solidFill>
                  <a:schemeClr val="tx1"/>
                </a:solidFill>
              </a:rPr>
              <a:t>EmployeeRepository</a:t>
            </a:r>
            <a:r>
              <a:rPr lang="es-MX" dirty="0">
                <a:solidFill>
                  <a:schemeClr val="tx1"/>
                </a:solidFill>
              </a:rPr>
              <a:t>, </a:t>
            </a:r>
            <a:r>
              <a:rPr lang="es-MX" dirty="0" err="1">
                <a:solidFill>
                  <a:schemeClr val="tx1"/>
                </a:solidFill>
              </a:rPr>
              <a:t>MasterRepository</a:t>
            </a:r>
            <a:r>
              <a:rPr lang="es-MX" dirty="0">
                <a:solidFill>
                  <a:schemeClr val="tx1"/>
                </a:solidFill>
              </a:rPr>
              <a:t> y </a:t>
            </a:r>
            <a:r>
              <a:rPr lang="es-MX" dirty="0" err="1">
                <a:solidFill>
                  <a:schemeClr val="tx1"/>
                </a:solidFill>
              </a:rPr>
              <a:t>Repository</a:t>
            </a:r>
            <a:r>
              <a:rPr lang="es-MX" dirty="0">
                <a:solidFill>
                  <a:schemeClr val="tx1"/>
                </a:solidFill>
              </a:rPr>
              <a:t>.</a:t>
            </a:r>
          </a:p>
          <a:p>
            <a:r>
              <a:rPr lang="es-MX" dirty="0">
                <a:solidFill>
                  <a:schemeClr val="tx1"/>
                </a:solidFill>
              </a:rPr>
              <a:t>Para crear una clase de clic derecho sobre la carpeta y seleccione nueva clase, incluye los nombres indicados y proceda a dar clic en crear</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a:solidFill>
                  <a:schemeClr val="bg1"/>
                </a:solidFill>
              </a:rPr>
              <a:t>1	OBJETIVOS</a:t>
            </a:r>
          </a:p>
          <a:p>
            <a:pPr>
              <a:lnSpc>
                <a:spcPct val="90000"/>
              </a:lnSpc>
            </a:pPr>
            <a:r>
              <a:rPr lang="es-ES" sz="1200">
                <a:solidFill>
                  <a:schemeClr val="bg1"/>
                </a:solidFill>
              </a:rPr>
              <a:t>2	MARCO TEÓRICO</a:t>
            </a:r>
          </a:p>
          <a:p>
            <a:pPr lvl="1">
              <a:lnSpc>
                <a:spcPct val="90000"/>
              </a:lnSpc>
            </a:pPr>
            <a:r>
              <a:rPr lang="es-ES" sz="1200">
                <a:solidFill>
                  <a:schemeClr val="bg1"/>
                </a:solidFill>
              </a:rPr>
              <a:t>2.1	JSTL (JSP Standard Tag Library)</a:t>
            </a:r>
          </a:p>
          <a:p>
            <a:pPr lvl="2">
              <a:lnSpc>
                <a:spcPct val="90000"/>
              </a:lnSpc>
            </a:pPr>
            <a:r>
              <a:rPr lang="es-ES" sz="1200">
                <a:solidFill>
                  <a:schemeClr val="bg1"/>
                </a:solidFill>
              </a:rPr>
              <a:t>2.1.1	Definición</a:t>
            </a:r>
          </a:p>
          <a:p>
            <a:pPr lvl="1">
              <a:lnSpc>
                <a:spcPct val="90000"/>
              </a:lnSpc>
            </a:pPr>
            <a:r>
              <a:rPr lang="es-ES" sz="1200">
                <a:solidFill>
                  <a:schemeClr val="bg1"/>
                </a:solidFill>
              </a:rPr>
              <a:t>2.2	Uso de JSTL</a:t>
            </a:r>
          </a:p>
          <a:p>
            <a:pPr lvl="2">
              <a:lnSpc>
                <a:spcPct val="90000"/>
              </a:lnSpc>
            </a:pPr>
            <a:r>
              <a:rPr lang="es-ES" sz="1200">
                <a:solidFill>
                  <a:schemeClr val="bg1"/>
                </a:solidFill>
              </a:rPr>
              <a:t>2.2.1	Tags de Core JSTL</a:t>
            </a:r>
          </a:p>
          <a:p>
            <a:pPr>
              <a:lnSpc>
                <a:spcPct val="90000"/>
              </a:lnSpc>
            </a:pPr>
            <a:r>
              <a:rPr lang="es-ES" sz="1200" b="1">
                <a:solidFill>
                  <a:srgbClr val="FFFF00"/>
                </a:solidFill>
              </a:rPr>
              <a:t>3	DESARROLLO</a:t>
            </a:r>
          </a:p>
          <a:p>
            <a:pPr lvl="1">
              <a:lnSpc>
                <a:spcPct val="90000"/>
              </a:lnSpc>
            </a:pPr>
            <a:r>
              <a:rPr lang="es-ES" sz="1200">
                <a:solidFill>
                  <a:schemeClr val="bg1"/>
                </a:solidFill>
              </a:rPr>
              <a:t>3.1	TAG IF</a:t>
            </a:r>
          </a:p>
          <a:p>
            <a:pPr lvl="2">
              <a:lnSpc>
                <a:spcPct val="90000"/>
              </a:lnSpc>
            </a:pPr>
            <a:r>
              <a:rPr lang="es-ES" sz="1200">
                <a:solidFill>
                  <a:schemeClr val="bg1"/>
                </a:solidFill>
              </a:rPr>
              <a:t>3.1.1	Codificación</a:t>
            </a:r>
          </a:p>
          <a:p>
            <a:pPr lvl="2">
              <a:lnSpc>
                <a:spcPct val="90000"/>
              </a:lnSpc>
            </a:pPr>
            <a:r>
              <a:rPr lang="es-ES" sz="1200">
                <a:solidFill>
                  <a:schemeClr val="bg1"/>
                </a:solidFill>
              </a:rPr>
              <a:t>3.1.2	Ejecución</a:t>
            </a:r>
          </a:p>
          <a:p>
            <a:pPr lvl="1">
              <a:lnSpc>
                <a:spcPct val="90000"/>
              </a:lnSpc>
            </a:pPr>
            <a:r>
              <a:rPr lang="es-ES" sz="1200" b="1">
                <a:solidFill>
                  <a:srgbClr val="FFFF00"/>
                </a:solidFill>
              </a:rPr>
              <a:t>3.2	TAG CHOOSE</a:t>
            </a:r>
          </a:p>
          <a:p>
            <a:pPr lvl="2">
              <a:lnSpc>
                <a:spcPct val="90000"/>
              </a:lnSpc>
            </a:pPr>
            <a:r>
              <a:rPr lang="es-ES" sz="1200" b="1">
                <a:solidFill>
                  <a:srgbClr val="FFFF00"/>
                </a:solidFill>
              </a:rPr>
              <a:t>3.2.1	Codificación</a:t>
            </a:r>
          </a:p>
          <a:p>
            <a:pPr lvl="2">
              <a:lnSpc>
                <a:spcPct val="90000"/>
              </a:lnSpc>
            </a:pPr>
            <a:r>
              <a:rPr lang="es-ES" sz="1200">
                <a:solidFill>
                  <a:schemeClr val="bg1"/>
                </a:solidFill>
              </a:rPr>
              <a:t>3.2.2	Ejecución</a:t>
            </a:r>
          </a:p>
          <a:p>
            <a:pPr lvl="1">
              <a:lnSpc>
                <a:spcPct val="90000"/>
              </a:lnSpc>
            </a:pPr>
            <a:r>
              <a:rPr lang="es-ES" sz="1200">
                <a:solidFill>
                  <a:schemeClr val="bg1"/>
                </a:solidFill>
              </a:rPr>
              <a:t>3.3	TAG FOR EACH</a:t>
            </a:r>
          </a:p>
          <a:p>
            <a:pPr lvl="2">
              <a:lnSpc>
                <a:spcPct val="90000"/>
              </a:lnSpc>
            </a:pPr>
            <a:r>
              <a:rPr lang="es-ES" sz="1200">
                <a:solidFill>
                  <a:schemeClr val="bg1"/>
                </a:solidFill>
              </a:rPr>
              <a:t>3.3.1	Codificación</a:t>
            </a:r>
          </a:p>
          <a:p>
            <a:pPr lvl="2">
              <a:lnSpc>
                <a:spcPct val="90000"/>
              </a:lnSpc>
            </a:pPr>
            <a:r>
              <a:rPr lang="es-ES" sz="1200">
                <a:solidFill>
                  <a:schemeClr val="bg1"/>
                </a:solidFill>
              </a:rPr>
              <a:t>3.3.2	Ejecución</a:t>
            </a:r>
          </a:p>
          <a:p>
            <a:pPr>
              <a:lnSpc>
                <a:spcPct val="90000"/>
              </a:lnSpc>
            </a:pPr>
            <a:r>
              <a:rPr lang="es-ES" sz="1200">
                <a:solidFill>
                  <a:schemeClr val="bg1"/>
                </a:solidFill>
              </a:rPr>
              <a:t>4	CONCLUSIONES</a:t>
            </a:r>
          </a:p>
          <a:p>
            <a:pPr>
              <a:lnSpc>
                <a:spcPct val="90000"/>
              </a:lnSpc>
            </a:pPr>
            <a:r>
              <a:rPr lang="es-ES" sz="1200">
                <a:solidFill>
                  <a:schemeClr val="bg1"/>
                </a:solidFill>
              </a:rPr>
              <a:t>5	RECOMENDACIONES</a:t>
            </a:r>
          </a:p>
          <a:p>
            <a:pPr>
              <a:lnSpc>
                <a:spcPct val="90000"/>
              </a:lnSpc>
            </a:pPr>
            <a:r>
              <a:rPr lang="es-ES" sz="1200">
                <a:solidFill>
                  <a:schemeClr val="bg1"/>
                </a:solidFill>
              </a:rPr>
              <a:t>6	BIBLIOGRAFÍA</a:t>
            </a:r>
          </a:p>
        </p:txBody>
      </p:sp>
      <p:sp>
        <p:nvSpPr>
          <p:cNvPr id="7" name="CuadroTexto 6">
            <a:extLst>
              <a:ext uri="{FF2B5EF4-FFF2-40B4-BE49-F238E27FC236}">
                <a16:creationId xmlns:a16="http://schemas.microsoft.com/office/drawing/2014/main" id="{D0442B11-3B8E-41BD-9A02-0064F4503CB2}"/>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17</a:t>
            </a:r>
          </a:p>
        </p:txBody>
      </p:sp>
      <p:sp>
        <p:nvSpPr>
          <p:cNvPr id="8" name="Marcador de contenido 2">
            <a:extLst>
              <a:ext uri="{FF2B5EF4-FFF2-40B4-BE49-F238E27FC236}">
                <a16:creationId xmlns:a16="http://schemas.microsoft.com/office/drawing/2014/main" id="{5E37D57D-17C9-8CF8-3BD7-1370309DFB95}"/>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OBJETIVOS</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a:t>
            </a:r>
            <a:r>
              <a:rPr lang="es-MX" sz="1200" dirty="0">
                <a:solidFill>
                  <a:schemeClr val="bg1"/>
                </a:solidFill>
              </a:rPr>
              <a:t>DOTNET Y ARQUITECTURA EN CAPAS</a:t>
            </a:r>
            <a:endParaRPr lang="es-ES" sz="1200" dirty="0">
              <a:solidFill>
                <a:schemeClr val="bg1"/>
              </a:solidFill>
            </a:endParaRPr>
          </a:p>
          <a:p>
            <a:pPr lvl="1">
              <a:lnSpc>
                <a:spcPct val="90000"/>
              </a:lnSpc>
            </a:pPr>
            <a:r>
              <a:rPr lang="es-ES" sz="1200" dirty="0">
                <a:solidFill>
                  <a:schemeClr val="bg1"/>
                </a:solidFill>
              </a:rPr>
              <a:t>2.2	</a:t>
            </a:r>
            <a:r>
              <a:rPr lang="es-MX" sz="1200" dirty="0">
                <a:solidFill>
                  <a:schemeClr val="bg1"/>
                </a:solidFill>
              </a:rPr>
              <a:t>USOS DE LA ARQUITECTURA EN CAPAS</a:t>
            </a:r>
            <a:endParaRPr lang="es-ES" sz="1200" dirty="0">
              <a:solidFill>
                <a:schemeClr val="bg1"/>
              </a:solidFill>
            </a:endParaRPr>
          </a:p>
          <a:p>
            <a:pPr lvl="1">
              <a:lnSpc>
                <a:spcPct val="90000"/>
              </a:lnSpc>
            </a:pPr>
            <a:r>
              <a:rPr lang="es-ES" sz="1200" dirty="0">
                <a:solidFill>
                  <a:schemeClr val="bg1"/>
                </a:solidFill>
              </a:rPr>
              <a:t>2.3	</a:t>
            </a:r>
            <a:r>
              <a:rPr lang="es-MX" sz="1200" dirty="0">
                <a:solidFill>
                  <a:schemeClr val="bg1"/>
                </a:solidFill>
              </a:rPr>
              <a:t>POO Y SU RELACIÓN DE LA ARQUITECTURA EN CAPAS</a:t>
            </a:r>
            <a:endParaRPr lang="es-ES" sz="1200" dirty="0">
              <a:solidFill>
                <a:schemeClr val="bg1"/>
              </a:solidFill>
            </a:endParaRPr>
          </a:p>
          <a:p>
            <a:pPr lvl="1">
              <a:lnSpc>
                <a:spcPct val="90000"/>
              </a:lnSpc>
            </a:pPr>
            <a:r>
              <a:rPr lang="es-ES" sz="1200" dirty="0">
                <a:solidFill>
                  <a:schemeClr val="bg1"/>
                </a:solidFill>
              </a:rPr>
              <a:t>2.4	DOMAIN-DRIVEN DESIGN (DDD)</a:t>
            </a:r>
          </a:p>
          <a:p>
            <a:pPr lvl="1">
              <a:lnSpc>
                <a:spcPct val="90000"/>
              </a:lnSpc>
            </a:pPr>
            <a:r>
              <a:rPr lang="es-ES" sz="1200" dirty="0">
                <a:solidFill>
                  <a:schemeClr val="bg1"/>
                </a:solidFill>
              </a:rPr>
              <a:t>2.5	</a:t>
            </a:r>
            <a:r>
              <a:rPr lang="es-MX" sz="1200" dirty="0">
                <a:solidFill>
                  <a:schemeClr val="bg1"/>
                </a:solidFill>
              </a:rPr>
              <a:t>DOMAIN-DRIVEN DESIGN Y ARQUITECTURA EN CAPAS</a:t>
            </a:r>
            <a:endParaRPr lang="es-ES" sz="1200" dirty="0">
              <a:solidFill>
                <a:schemeClr val="bg1"/>
              </a:solidFill>
            </a:endParaRPr>
          </a:p>
          <a:p>
            <a:pPr lvl="1">
              <a:lnSpc>
                <a:spcPct val="90000"/>
              </a:lnSpc>
            </a:pPr>
            <a:r>
              <a:rPr lang="es-ES" sz="1200" dirty="0">
                <a:solidFill>
                  <a:schemeClr val="bg1"/>
                </a:solidFill>
              </a:rPr>
              <a:t>2.6 PROGRAMACION ORIENTADA A OBJETOS (POO)</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a:t>
            </a:r>
            <a:r>
              <a:rPr lang="es-MX" sz="1200" dirty="0">
                <a:solidFill>
                  <a:schemeClr val="bg1"/>
                </a:solidFill>
              </a:rPr>
              <a:t>CREACIÓN DEL PROYECTO Y GENERACIÓN DE SU ESTRUCTURA</a:t>
            </a:r>
            <a:endParaRPr lang="es-ES" sz="1200" dirty="0">
              <a:solidFill>
                <a:schemeClr val="bg1"/>
              </a:solidFill>
            </a:endParaRPr>
          </a:p>
          <a:p>
            <a:pPr lvl="1">
              <a:lnSpc>
                <a:spcPct val="90000"/>
              </a:lnSpc>
            </a:pPr>
            <a:r>
              <a:rPr lang="es-ES" sz="1200" dirty="0">
                <a:solidFill>
                  <a:schemeClr val="bg1"/>
                </a:solidFill>
              </a:rPr>
              <a:t>3.2	</a:t>
            </a:r>
            <a:r>
              <a:rPr lang="es-MX" sz="1200" dirty="0">
                <a:solidFill>
                  <a:schemeClr val="bg1"/>
                </a:solidFill>
              </a:rPr>
              <a:t> CAPA DE ACCESO A DATOS</a:t>
            </a:r>
            <a:r>
              <a:rPr lang="es-EC" sz="1200" dirty="0">
                <a:solidFill>
                  <a:schemeClr val="bg1"/>
                </a:solidFill>
              </a:rPr>
              <a:t>.</a:t>
            </a:r>
          </a:p>
          <a:p>
            <a:pPr lvl="1">
              <a:lnSpc>
                <a:spcPct val="90000"/>
              </a:lnSpc>
            </a:pPr>
            <a:r>
              <a:rPr lang="es-ES" sz="1200" dirty="0">
                <a:solidFill>
                  <a:srgbClr val="FFFF00"/>
                </a:solidFill>
              </a:rPr>
              <a:t>3.3  </a:t>
            </a:r>
            <a:r>
              <a:rPr lang="es-MX" sz="1200" dirty="0">
                <a:solidFill>
                  <a:srgbClr val="FFFF00"/>
                </a:solidFill>
              </a:rPr>
              <a:t>CAPA DE DOMINIO</a:t>
            </a:r>
            <a:endParaRPr lang="es-EC" sz="1200" dirty="0">
              <a:solidFill>
                <a:srgbClr val="FFFF00"/>
              </a:solidFill>
            </a:endParaRPr>
          </a:p>
          <a:p>
            <a:pPr lvl="1">
              <a:lnSpc>
                <a:spcPct val="90000"/>
              </a:lnSpc>
            </a:pPr>
            <a:r>
              <a:rPr lang="es-MX" sz="1200" dirty="0">
                <a:solidFill>
                  <a:schemeClr val="bg1"/>
                </a:solidFill>
              </a:rPr>
              <a:t>3.4	CAPA DE PRESENTACIÓN Y EJECUCIÓN DEL PROYECTO</a:t>
            </a:r>
            <a:endParaRPr lang="es-ES" sz="1200" dirty="0">
              <a:solidFill>
                <a:schemeClr val="bg1"/>
              </a:solidFill>
            </a:endParaRP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3E07DEDB-AC23-25C5-FE3F-CE46DDA48BB5}"/>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18</a:t>
            </a:r>
          </a:p>
        </p:txBody>
      </p:sp>
      <p:pic>
        <p:nvPicPr>
          <p:cNvPr id="5" name="Imagen 4" descr="Interfaz de usuario gráfica, Aplicación&#10;&#10;Descripción generada automáticamente">
            <a:extLst>
              <a:ext uri="{FF2B5EF4-FFF2-40B4-BE49-F238E27FC236}">
                <a16:creationId xmlns:a16="http://schemas.microsoft.com/office/drawing/2014/main" id="{8FDCD6A3-9432-C99E-F91A-8ACF4DA05911}"/>
              </a:ext>
            </a:extLst>
          </p:cNvPr>
          <p:cNvPicPr>
            <a:picLocks noChangeAspect="1"/>
          </p:cNvPicPr>
          <p:nvPr/>
        </p:nvPicPr>
        <p:blipFill>
          <a:blip r:embed="rId2"/>
          <a:stretch>
            <a:fillRect/>
          </a:stretch>
        </p:blipFill>
        <p:spPr>
          <a:xfrm>
            <a:off x="3432098" y="2418112"/>
            <a:ext cx="5327804" cy="3256084"/>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419264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C"/>
          </a:p>
        </p:txBody>
      </p:sp>
      <p:sp>
        <p:nvSpPr>
          <p:cNvPr id="3" name="Marcador de contenido 2">
            <a:extLst>
              <a:ext uri="{FF2B5EF4-FFF2-40B4-BE49-F238E27FC236}">
                <a16:creationId xmlns:a16="http://schemas.microsoft.com/office/drawing/2014/main" id="{7A39ECEA-994A-44EA-8958-E37D54DBA968}"/>
              </a:ext>
            </a:extLst>
          </p:cNvPr>
          <p:cNvSpPr>
            <a:spLocks noGrp="1"/>
          </p:cNvSpPr>
          <p:nvPr>
            <p:ph idx="1"/>
          </p:nvPr>
        </p:nvSpPr>
        <p:spPr>
          <a:xfrm>
            <a:off x="442377" y="631821"/>
            <a:ext cx="3707476" cy="5594358"/>
          </a:xfrm>
        </p:spPr>
        <p:txBody>
          <a:bodyPr>
            <a:noAutofit/>
          </a:bodyPr>
          <a:lstStyle/>
          <a:p>
            <a:pPr>
              <a:lnSpc>
                <a:spcPct val="90000"/>
              </a:lnSpc>
            </a:pPr>
            <a:r>
              <a:rPr lang="es-ES" sz="1200" dirty="0">
                <a:solidFill>
                  <a:schemeClr val="bg1"/>
                </a:solidFill>
              </a:rPr>
              <a:t>1	OBJETIVOS</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a:t>
            </a:r>
            <a:r>
              <a:rPr lang="es-MX" sz="1200" dirty="0">
                <a:solidFill>
                  <a:schemeClr val="bg1"/>
                </a:solidFill>
              </a:rPr>
              <a:t>DOTNET Y ARQUITECTURA EN CAPAS</a:t>
            </a:r>
            <a:endParaRPr lang="es-ES" sz="1200" dirty="0">
              <a:solidFill>
                <a:schemeClr val="bg1"/>
              </a:solidFill>
            </a:endParaRPr>
          </a:p>
          <a:p>
            <a:pPr lvl="1">
              <a:lnSpc>
                <a:spcPct val="90000"/>
              </a:lnSpc>
            </a:pPr>
            <a:r>
              <a:rPr lang="es-ES" sz="1200" dirty="0">
                <a:solidFill>
                  <a:schemeClr val="bg1"/>
                </a:solidFill>
              </a:rPr>
              <a:t>2.2	</a:t>
            </a:r>
            <a:r>
              <a:rPr lang="es-MX" sz="1200" dirty="0">
                <a:solidFill>
                  <a:schemeClr val="bg1"/>
                </a:solidFill>
              </a:rPr>
              <a:t>USOS DE LA ARQUITECTURA EN CAPAS</a:t>
            </a:r>
            <a:endParaRPr lang="es-ES" sz="1200" dirty="0">
              <a:solidFill>
                <a:schemeClr val="bg1"/>
              </a:solidFill>
            </a:endParaRPr>
          </a:p>
          <a:p>
            <a:pPr lvl="1">
              <a:lnSpc>
                <a:spcPct val="90000"/>
              </a:lnSpc>
            </a:pPr>
            <a:r>
              <a:rPr lang="es-ES" sz="1200" dirty="0">
                <a:solidFill>
                  <a:schemeClr val="bg1"/>
                </a:solidFill>
              </a:rPr>
              <a:t>2.3	</a:t>
            </a:r>
            <a:r>
              <a:rPr lang="es-MX" sz="1200" dirty="0">
                <a:solidFill>
                  <a:schemeClr val="bg1"/>
                </a:solidFill>
              </a:rPr>
              <a:t>POO Y SU RELACIÓN DE LA ARQUITECTURA EN CAPAS</a:t>
            </a:r>
            <a:endParaRPr lang="es-ES" sz="1200" dirty="0">
              <a:solidFill>
                <a:schemeClr val="bg1"/>
              </a:solidFill>
            </a:endParaRPr>
          </a:p>
          <a:p>
            <a:pPr lvl="1">
              <a:lnSpc>
                <a:spcPct val="90000"/>
              </a:lnSpc>
            </a:pPr>
            <a:r>
              <a:rPr lang="es-ES" sz="1200" dirty="0">
                <a:solidFill>
                  <a:schemeClr val="bg1"/>
                </a:solidFill>
              </a:rPr>
              <a:t>2.4	DOMAIN-DRIVEN DESIGN (DDD)</a:t>
            </a:r>
          </a:p>
          <a:p>
            <a:pPr lvl="1">
              <a:lnSpc>
                <a:spcPct val="90000"/>
              </a:lnSpc>
            </a:pPr>
            <a:r>
              <a:rPr lang="es-ES" sz="1200" dirty="0">
                <a:solidFill>
                  <a:schemeClr val="bg1"/>
                </a:solidFill>
              </a:rPr>
              <a:t>2.5	</a:t>
            </a:r>
            <a:r>
              <a:rPr lang="es-MX" sz="1200" dirty="0">
                <a:solidFill>
                  <a:schemeClr val="bg1"/>
                </a:solidFill>
              </a:rPr>
              <a:t>DOMAIN-DRIVEN DESIGN Y ARQUITECTURA EN CAPAS</a:t>
            </a:r>
            <a:endParaRPr lang="es-ES" sz="1200" dirty="0">
              <a:solidFill>
                <a:schemeClr val="bg1"/>
              </a:solidFill>
            </a:endParaRPr>
          </a:p>
          <a:p>
            <a:pPr lvl="1">
              <a:lnSpc>
                <a:spcPct val="90000"/>
              </a:lnSpc>
            </a:pPr>
            <a:r>
              <a:rPr lang="es-ES" sz="1200" dirty="0">
                <a:solidFill>
                  <a:schemeClr val="bg1"/>
                </a:solidFill>
              </a:rPr>
              <a:t>2.6 PROGRAMACION ORIENTADA A OBJETOS (POO)</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a:t>
            </a:r>
            <a:r>
              <a:rPr lang="es-MX" sz="1200" dirty="0">
                <a:solidFill>
                  <a:schemeClr val="bg1"/>
                </a:solidFill>
              </a:rPr>
              <a:t>CREACIÓN DEL PROYECTO Y GENERACIÓN DE SU ESTRUCTURA</a:t>
            </a:r>
            <a:endParaRPr lang="es-ES" sz="1200" dirty="0">
              <a:solidFill>
                <a:schemeClr val="bg1"/>
              </a:solidFill>
            </a:endParaRPr>
          </a:p>
          <a:p>
            <a:pPr lvl="1">
              <a:lnSpc>
                <a:spcPct val="90000"/>
              </a:lnSpc>
            </a:pPr>
            <a:r>
              <a:rPr lang="es-ES" sz="1200" dirty="0">
                <a:solidFill>
                  <a:schemeClr val="bg1"/>
                </a:solidFill>
              </a:rPr>
              <a:t>3.2	</a:t>
            </a:r>
            <a:r>
              <a:rPr lang="es-MX" sz="1200" dirty="0">
                <a:solidFill>
                  <a:schemeClr val="bg1"/>
                </a:solidFill>
              </a:rPr>
              <a:t> CAPA DE ACCESO A DATOS</a:t>
            </a:r>
            <a:r>
              <a:rPr lang="es-EC" sz="1200" dirty="0">
                <a:solidFill>
                  <a:schemeClr val="bg1"/>
                </a:solidFill>
              </a:rPr>
              <a:t>.</a:t>
            </a:r>
          </a:p>
          <a:p>
            <a:pPr lvl="1">
              <a:lnSpc>
                <a:spcPct val="90000"/>
              </a:lnSpc>
            </a:pPr>
            <a:r>
              <a:rPr lang="es-ES" sz="1200" dirty="0">
                <a:solidFill>
                  <a:schemeClr val="bg1"/>
                </a:solidFill>
              </a:rPr>
              <a:t>3.3  </a:t>
            </a:r>
            <a:r>
              <a:rPr lang="es-MX" sz="1200" dirty="0">
                <a:solidFill>
                  <a:schemeClr val="bg1"/>
                </a:solidFill>
              </a:rPr>
              <a:t>CAPA DE DOMINIO</a:t>
            </a:r>
            <a:endParaRPr lang="es-EC" sz="1200" dirty="0">
              <a:solidFill>
                <a:schemeClr val="bg1"/>
              </a:solidFill>
            </a:endParaRPr>
          </a:p>
          <a:p>
            <a:pPr lvl="1">
              <a:lnSpc>
                <a:spcPct val="90000"/>
              </a:lnSpc>
            </a:pPr>
            <a:r>
              <a:rPr lang="es-MX" sz="1200" dirty="0">
                <a:solidFill>
                  <a:schemeClr val="bg1"/>
                </a:solidFill>
              </a:rPr>
              <a:t>3.4	CAPA DE PRESENTACIÓN Y EJECUCIÓN DEL PROYECTO</a:t>
            </a:r>
            <a:endParaRPr lang="es-ES" sz="1200" dirty="0">
              <a:solidFill>
                <a:schemeClr val="bg1"/>
              </a:solidFill>
            </a:endParaRP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pic>
        <p:nvPicPr>
          <p:cNvPr id="5" name="Picture 2" descr="Resultado de imagen para AGENDA PNG">
            <a:extLst>
              <a:ext uri="{FF2B5EF4-FFF2-40B4-BE49-F238E27FC236}">
                <a16:creationId xmlns:a16="http://schemas.microsoft.com/office/drawing/2014/main" id="{65EBAD2C-103F-4596-964B-B9C65A21B10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97238" y="1925261"/>
            <a:ext cx="6489819" cy="3007477"/>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8F5C24D8-036E-430F-8D59-040D94E2863B}"/>
              </a:ext>
            </a:extLst>
          </p:cNvPr>
          <p:cNvSpPr txBox="1"/>
          <p:nvPr/>
        </p:nvSpPr>
        <p:spPr>
          <a:xfrm>
            <a:off x="11817675" y="6457890"/>
            <a:ext cx="374325" cy="400110"/>
          </a:xfrm>
          <a:prstGeom prst="rect">
            <a:avLst/>
          </a:prstGeom>
          <a:noFill/>
        </p:spPr>
        <p:txBody>
          <a:bodyPr wrap="square" rtlCol="0">
            <a:spAutoFit/>
          </a:bodyPr>
          <a:lstStyle/>
          <a:p>
            <a:r>
              <a:rPr lang="es-EC" sz="2000"/>
              <a:t>2</a:t>
            </a:r>
          </a:p>
        </p:txBody>
      </p:sp>
    </p:spTree>
    <p:extLst>
      <p:ext uri="{BB962C8B-B14F-4D97-AF65-F5344CB8AC3E}">
        <p14:creationId xmlns:p14="http://schemas.microsoft.com/office/powerpoint/2010/main" val="1395632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contenido 2">
            <a:extLst>
              <a:ext uri="{FF2B5EF4-FFF2-40B4-BE49-F238E27FC236}">
                <a16:creationId xmlns:a16="http://schemas.microsoft.com/office/drawing/2014/main" id="{E0BC1E80-0C35-406F-84CB-0AB88C53DA1F}"/>
              </a:ext>
            </a:extLst>
          </p:cNvPr>
          <p:cNvSpPr>
            <a:spLocks noGrp="1"/>
          </p:cNvSpPr>
          <p:nvPr>
            <p:ph idx="1"/>
          </p:nvPr>
        </p:nvSpPr>
        <p:spPr>
          <a:xfrm>
            <a:off x="601254" y="792480"/>
            <a:ext cx="7872185" cy="873760"/>
          </a:xfrm>
        </p:spPr>
        <p:txBody>
          <a:bodyPr>
            <a:normAutofit/>
          </a:bodyPr>
          <a:lstStyle/>
          <a:p>
            <a:pPr algn="just"/>
            <a:r>
              <a:rPr lang="es-MX" dirty="0">
                <a:solidFill>
                  <a:schemeClr val="bg1"/>
                </a:solidFill>
              </a:rPr>
              <a:t>Al final tendrá los siguientes archivos como en la siguiente imagen</a:t>
            </a:r>
            <a:endParaRPr lang="es-ES" dirty="0">
              <a:solidFill>
                <a:schemeClr val="bg1"/>
              </a:solidFill>
            </a:endParaRPr>
          </a:p>
        </p:txBody>
      </p:sp>
      <p:sp>
        <p:nvSpPr>
          <p:cNvPr id="6" name="Marcador de contenido 2">
            <a:extLst>
              <a:ext uri="{FF2B5EF4-FFF2-40B4-BE49-F238E27FC236}">
                <a16:creationId xmlns:a16="http://schemas.microsoft.com/office/drawing/2014/main" id="{A3CF6F1B-AF32-4375-A410-A09E851A1B29}"/>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a:solidFill>
                  <a:schemeClr val="bg1"/>
                </a:solidFill>
              </a:rPr>
              <a:t>1	OBJETIVOS</a:t>
            </a:r>
          </a:p>
          <a:p>
            <a:pPr>
              <a:lnSpc>
                <a:spcPct val="90000"/>
              </a:lnSpc>
            </a:pPr>
            <a:r>
              <a:rPr lang="es-ES" sz="1200">
                <a:solidFill>
                  <a:schemeClr val="bg1"/>
                </a:solidFill>
              </a:rPr>
              <a:t>2	MARCO TEÓRICO</a:t>
            </a:r>
          </a:p>
          <a:p>
            <a:pPr lvl="1">
              <a:lnSpc>
                <a:spcPct val="90000"/>
              </a:lnSpc>
            </a:pPr>
            <a:r>
              <a:rPr lang="es-ES" sz="1200">
                <a:solidFill>
                  <a:schemeClr val="bg1"/>
                </a:solidFill>
              </a:rPr>
              <a:t>2.1	JSTL (JSP Standard Tag Library)</a:t>
            </a:r>
          </a:p>
          <a:p>
            <a:pPr lvl="2">
              <a:lnSpc>
                <a:spcPct val="90000"/>
              </a:lnSpc>
            </a:pPr>
            <a:r>
              <a:rPr lang="es-ES" sz="1200">
                <a:solidFill>
                  <a:schemeClr val="bg1"/>
                </a:solidFill>
              </a:rPr>
              <a:t>2.1.1	Definición</a:t>
            </a:r>
          </a:p>
          <a:p>
            <a:pPr lvl="1">
              <a:lnSpc>
                <a:spcPct val="90000"/>
              </a:lnSpc>
            </a:pPr>
            <a:r>
              <a:rPr lang="es-ES" sz="1200">
                <a:solidFill>
                  <a:schemeClr val="bg1"/>
                </a:solidFill>
              </a:rPr>
              <a:t>2.2	Uso de JSTL</a:t>
            </a:r>
          </a:p>
          <a:p>
            <a:pPr lvl="2">
              <a:lnSpc>
                <a:spcPct val="90000"/>
              </a:lnSpc>
            </a:pPr>
            <a:r>
              <a:rPr lang="es-ES" sz="1200">
                <a:solidFill>
                  <a:schemeClr val="bg1"/>
                </a:solidFill>
              </a:rPr>
              <a:t>2.2.1	Tags de Core JSTL</a:t>
            </a:r>
          </a:p>
          <a:p>
            <a:pPr>
              <a:lnSpc>
                <a:spcPct val="90000"/>
              </a:lnSpc>
            </a:pPr>
            <a:r>
              <a:rPr lang="es-ES" sz="1200" b="1">
                <a:solidFill>
                  <a:srgbClr val="FFFF00"/>
                </a:solidFill>
              </a:rPr>
              <a:t>3	DESARROLLO</a:t>
            </a:r>
          </a:p>
          <a:p>
            <a:pPr lvl="1">
              <a:lnSpc>
                <a:spcPct val="90000"/>
              </a:lnSpc>
            </a:pPr>
            <a:r>
              <a:rPr lang="es-ES" sz="1200">
                <a:solidFill>
                  <a:schemeClr val="bg1"/>
                </a:solidFill>
              </a:rPr>
              <a:t>3.1	TAG IF</a:t>
            </a:r>
          </a:p>
          <a:p>
            <a:pPr lvl="2">
              <a:lnSpc>
                <a:spcPct val="90000"/>
              </a:lnSpc>
            </a:pPr>
            <a:r>
              <a:rPr lang="es-ES" sz="1200">
                <a:solidFill>
                  <a:schemeClr val="bg1"/>
                </a:solidFill>
              </a:rPr>
              <a:t>3.1.1	Codificación</a:t>
            </a:r>
          </a:p>
          <a:p>
            <a:pPr lvl="2">
              <a:lnSpc>
                <a:spcPct val="90000"/>
              </a:lnSpc>
            </a:pPr>
            <a:r>
              <a:rPr lang="es-ES" sz="1200">
                <a:solidFill>
                  <a:schemeClr val="bg1"/>
                </a:solidFill>
              </a:rPr>
              <a:t>3.1.2	Ejecución</a:t>
            </a:r>
          </a:p>
          <a:p>
            <a:pPr lvl="1">
              <a:lnSpc>
                <a:spcPct val="90000"/>
              </a:lnSpc>
            </a:pPr>
            <a:r>
              <a:rPr lang="es-ES" sz="1200" b="1">
                <a:solidFill>
                  <a:srgbClr val="FFFF00"/>
                </a:solidFill>
              </a:rPr>
              <a:t>3.2	TAG CHOOSE</a:t>
            </a:r>
          </a:p>
          <a:p>
            <a:pPr lvl="2">
              <a:lnSpc>
                <a:spcPct val="90000"/>
              </a:lnSpc>
            </a:pPr>
            <a:r>
              <a:rPr lang="es-ES" sz="1200" b="1">
                <a:solidFill>
                  <a:srgbClr val="FFFF00"/>
                </a:solidFill>
              </a:rPr>
              <a:t>3.2.1	Codificación</a:t>
            </a:r>
          </a:p>
          <a:p>
            <a:pPr lvl="2">
              <a:lnSpc>
                <a:spcPct val="90000"/>
              </a:lnSpc>
            </a:pPr>
            <a:r>
              <a:rPr lang="es-ES" sz="1200">
                <a:solidFill>
                  <a:schemeClr val="bg1"/>
                </a:solidFill>
              </a:rPr>
              <a:t>3.2.2	Ejecución</a:t>
            </a:r>
          </a:p>
          <a:p>
            <a:pPr lvl="1">
              <a:lnSpc>
                <a:spcPct val="90000"/>
              </a:lnSpc>
            </a:pPr>
            <a:r>
              <a:rPr lang="es-ES" sz="1200">
                <a:solidFill>
                  <a:schemeClr val="bg1"/>
                </a:solidFill>
              </a:rPr>
              <a:t>3.3	TAG FOR EACH</a:t>
            </a:r>
          </a:p>
          <a:p>
            <a:pPr lvl="2">
              <a:lnSpc>
                <a:spcPct val="90000"/>
              </a:lnSpc>
            </a:pPr>
            <a:r>
              <a:rPr lang="es-ES" sz="1200">
                <a:solidFill>
                  <a:schemeClr val="bg1"/>
                </a:solidFill>
              </a:rPr>
              <a:t>3.3.1	Codificación</a:t>
            </a:r>
          </a:p>
          <a:p>
            <a:pPr lvl="2">
              <a:lnSpc>
                <a:spcPct val="90000"/>
              </a:lnSpc>
            </a:pPr>
            <a:r>
              <a:rPr lang="es-ES" sz="1200">
                <a:solidFill>
                  <a:schemeClr val="bg1"/>
                </a:solidFill>
              </a:rPr>
              <a:t>3.3.2	Ejecución</a:t>
            </a:r>
          </a:p>
          <a:p>
            <a:pPr>
              <a:lnSpc>
                <a:spcPct val="90000"/>
              </a:lnSpc>
            </a:pPr>
            <a:r>
              <a:rPr lang="es-ES" sz="1200">
                <a:solidFill>
                  <a:schemeClr val="bg1"/>
                </a:solidFill>
              </a:rPr>
              <a:t>4	CONCLUSIONES</a:t>
            </a:r>
          </a:p>
          <a:p>
            <a:pPr>
              <a:lnSpc>
                <a:spcPct val="90000"/>
              </a:lnSpc>
            </a:pPr>
            <a:r>
              <a:rPr lang="es-ES" sz="1200">
                <a:solidFill>
                  <a:schemeClr val="bg1"/>
                </a:solidFill>
              </a:rPr>
              <a:t>5	RECOMENDACIONES</a:t>
            </a:r>
          </a:p>
          <a:p>
            <a:pPr>
              <a:lnSpc>
                <a:spcPct val="90000"/>
              </a:lnSpc>
            </a:pPr>
            <a:r>
              <a:rPr lang="es-ES" sz="1200">
                <a:solidFill>
                  <a:schemeClr val="bg1"/>
                </a:solidFill>
              </a:rPr>
              <a:t>6	BIBLIOGRAFÍA</a:t>
            </a:r>
          </a:p>
        </p:txBody>
      </p:sp>
      <p:sp>
        <p:nvSpPr>
          <p:cNvPr id="7" name="CuadroTexto 6">
            <a:extLst>
              <a:ext uri="{FF2B5EF4-FFF2-40B4-BE49-F238E27FC236}">
                <a16:creationId xmlns:a16="http://schemas.microsoft.com/office/drawing/2014/main" id="{0B5A5E95-C52C-48B6-8498-E42C0943856C}"/>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21</a:t>
            </a:r>
          </a:p>
        </p:txBody>
      </p:sp>
      <p:sp>
        <p:nvSpPr>
          <p:cNvPr id="3" name="Marcador de contenido 2">
            <a:extLst>
              <a:ext uri="{FF2B5EF4-FFF2-40B4-BE49-F238E27FC236}">
                <a16:creationId xmlns:a16="http://schemas.microsoft.com/office/drawing/2014/main" id="{DF3B5A9A-02F8-8C2C-2827-4375A400143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OBJETIVOS</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a:t>
            </a:r>
            <a:r>
              <a:rPr lang="es-MX" sz="1200" dirty="0">
                <a:solidFill>
                  <a:schemeClr val="bg1"/>
                </a:solidFill>
              </a:rPr>
              <a:t>DOTNET Y ARQUITECTURA EN CAPAS</a:t>
            </a:r>
            <a:endParaRPr lang="es-ES" sz="1200" dirty="0">
              <a:solidFill>
                <a:schemeClr val="bg1"/>
              </a:solidFill>
            </a:endParaRPr>
          </a:p>
          <a:p>
            <a:pPr lvl="1">
              <a:lnSpc>
                <a:spcPct val="90000"/>
              </a:lnSpc>
            </a:pPr>
            <a:r>
              <a:rPr lang="es-ES" sz="1200" dirty="0">
                <a:solidFill>
                  <a:schemeClr val="bg1"/>
                </a:solidFill>
              </a:rPr>
              <a:t>2.2	</a:t>
            </a:r>
            <a:r>
              <a:rPr lang="es-MX" sz="1200" dirty="0">
                <a:solidFill>
                  <a:schemeClr val="bg1"/>
                </a:solidFill>
              </a:rPr>
              <a:t>USOS DE LA ARQUITECTURA EN CAPAS</a:t>
            </a:r>
            <a:endParaRPr lang="es-ES" sz="1200" dirty="0">
              <a:solidFill>
                <a:schemeClr val="bg1"/>
              </a:solidFill>
            </a:endParaRPr>
          </a:p>
          <a:p>
            <a:pPr lvl="1">
              <a:lnSpc>
                <a:spcPct val="90000"/>
              </a:lnSpc>
            </a:pPr>
            <a:r>
              <a:rPr lang="es-ES" sz="1200" dirty="0">
                <a:solidFill>
                  <a:schemeClr val="bg1"/>
                </a:solidFill>
              </a:rPr>
              <a:t>2.3	</a:t>
            </a:r>
            <a:r>
              <a:rPr lang="es-MX" sz="1200" dirty="0">
                <a:solidFill>
                  <a:schemeClr val="bg1"/>
                </a:solidFill>
              </a:rPr>
              <a:t>POO Y SU RELACIÓN DE LA ARQUITECTURA EN CAPAS</a:t>
            </a:r>
            <a:endParaRPr lang="es-ES" sz="1200" dirty="0">
              <a:solidFill>
                <a:schemeClr val="bg1"/>
              </a:solidFill>
            </a:endParaRPr>
          </a:p>
          <a:p>
            <a:pPr lvl="1">
              <a:lnSpc>
                <a:spcPct val="90000"/>
              </a:lnSpc>
            </a:pPr>
            <a:r>
              <a:rPr lang="es-ES" sz="1200" dirty="0">
                <a:solidFill>
                  <a:schemeClr val="bg1"/>
                </a:solidFill>
              </a:rPr>
              <a:t>2.4	DOMAIN-DRIVEN DESIGN (DDD)</a:t>
            </a:r>
          </a:p>
          <a:p>
            <a:pPr lvl="1">
              <a:lnSpc>
                <a:spcPct val="90000"/>
              </a:lnSpc>
            </a:pPr>
            <a:r>
              <a:rPr lang="es-ES" sz="1200" dirty="0">
                <a:solidFill>
                  <a:schemeClr val="bg1"/>
                </a:solidFill>
              </a:rPr>
              <a:t>2.5	</a:t>
            </a:r>
            <a:r>
              <a:rPr lang="es-MX" sz="1200" dirty="0">
                <a:solidFill>
                  <a:schemeClr val="bg1"/>
                </a:solidFill>
              </a:rPr>
              <a:t>DOMAIN-DRIVEN DESIGN Y ARQUITECTURA EN CAPAS</a:t>
            </a:r>
            <a:endParaRPr lang="es-ES" sz="1200" dirty="0">
              <a:solidFill>
                <a:schemeClr val="bg1"/>
              </a:solidFill>
            </a:endParaRPr>
          </a:p>
          <a:p>
            <a:pPr lvl="1">
              <a:lnSpc>
                <a:spcPct val="90000"/>
              </a:lnSpc>
            </a:pPr>
            <a:r>
              <a:rPr lang="es-ES" sz="1200" dirty="0">
                <a:solidFill>
                  <a:schemeClr val="bg1"/>
                </a:solidFill>
              </a:rPr>
              <a:t>2.6 PROGRAMACION ORIENTADA A OBJETOS (POO)</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a:t>
            </a:r>
            <a:r>
              <a:rPr lang="es-MX" sz="1200" dirty="0">
                <a:solidFill>
                  <a:schemeClr val="bg1"/>
                </a:solidFill>
              </a:rPr>
              <a:t>CREACIÓN DEL PROYECTO Y GENERACIÓN DE SU ESTRUCTURA</a:t>
            </a:r>
            <a:endParaRPr lang="es-ES" sz="1200" dirty="0">
              <a:solidFill>
                <a:schemeClr val="bg1"/>
              </a:solidFill>
            </a:endParaRPr>
          </a:p>
          <a:p>
            <a:pPr lvl="1">
              <a:lnSpc>
                <a:spcPct val="90000"/>
              </a:lnSpc>
            </a:pPr>
            <a:r>
              <a:rPr lang="es-ES" sz="1200" dirty="0">
                <a:solidFill>
                  <a:schemeClr val="bg1"/>
                </a:solidFill>
              </a:rPr>
              <a:t>3.2	</a:t>
            </a:r>
            <a:r>
              <a:rPr lang="es-MX" sz="1200" dirty="0">
                <a:solidFill>
                  <a:schemeClr val="bg1"/>
                </a:solidFill>
              </a:rPr>
              <a:t> CAPA DE ACCESO A DATOS</a:t>
            </a:r>
            <a:r>
              <a:rPr lang="es-EC" sz="1200" dirty="0">
                <a:solidFill>
                  <a:schemeClr val="bg1"/>
                </a:solidFill>
              </a:rPr>
              <a:t>.</a:t>
            </a:r>
          </a:p>
          <a:p>
            <a:pPr lvl="1">
              <a:lnSpc>
                <a:spcPct val="90000"/>
              </a:lnSpc>
            </a:pPr>
            <a:r>
              <a:rPr lang="es-ES" sz="1200" dirty="0">
                <a:solidFill>
                  <a:srgbClr val="FFFF00"/>
                </a:solidFill>
              </a:rPr>
              <a:t>3.3  </a:t>
            </a:r>
            <a:r>
              <a:rPr lang="es-MX" sz="1200" dirty="0">
                <a:solidFill>
                  <a:srgbClr val="FFFF00"/>
                </a:solidFill>
              </a:rPr>
              <a:t>CAPA DE DOMINIO</a:t>
            </a:r>
            <a:endParaRPr lang="es-EC" sz="1200" dirty="0">
              <a:solidFill>
                <a:srgbClr val="FFFF00"/>
              </a:solidFill>
            </a:endParaRPr>
          </a:p>
          <a:p>
            <a:pPr lvl="1">
              <a:lnSpc>
                <a:spcPct val="90000"/>
              </a:lnSpc>
            </a:pPr>
            <a:r>
              <a:rPr lang="es-MX" sz="1200" dirty="0">
                <a:solidFill>
                  <a:schemeClr val="bg1"/>
                </a:solidFill>
              </a:rPr>
              <a:t>3.4	CAPA DE PRESENTACIÓN Y EJECUCIÓN DEL PROYECTO</a:t>
            </a:r>
            <a:endParaRPr lang="es-ES" sz="1200" dirty="0">
              <a:solidFill>
                <a:schemeClr val="bg1"/>
              </a:solidFill>
            </a:endParaRP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4" name="CuadroTexto 3">
            <a:extLst>
              <a:ext uri="{FF2B5EF4-FFF2-40B4-BE49-F238E27FC236}">
                <a16:creationId xmlns:a16="http://schemas.microsoft.com/office/drawing/2014/main" id="{883C2153-20D7-B247-66A6-AF1159C5B6D1}"/>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19</a:t>
            </a:r>
          </a:p>
        </p:txBody>
      </p:sp>
      <p:pic>
        <p:nvPicPr>
          <p:cNvPr id="2" name="Imagen 1" descr="Interfaz de usuario gráfica, Texto, Aplicación&#10;&#10;Descripción generada automáticamente">
            <a:extLst>
              <a:ext uri="{FF2B5EF4-FFF2-40B4-BE49-F238E27FC236}">
                <a16:creationId xmlns:a16="http://schemas.microsoft.com/office/drawing/2014/main" id="{93ADB443-A709-7A74-5955-1DE7DA12890B}"/>
              </a:ext>
            </a:extLst>
          </p:cNvPr>
          <p:cNvPicPr>
            <a:picLocks noChangeAspect="1"/>
          </p:cNvPicPr>
          <p:nvPr/>
        </p:nvPicPr>
        <p:blipFill>
          <a:blip r:embed="rId2"/>
          <a:stretch>
            <a:fillRect/>
          </a:stretch>
        </p:blipFill>
        <p:spPr>
          <a:xfrm>
            <a:off x="2750013" y="2395830"/>
            <a:ext cx="3979764" cy="2612268"/>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88375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MX" dirty="0"/>
              <a:t>3.4	CAPA DE PRESENTACIÓN Y EJECUCIÓN DEL PROYECTO</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422031" y="2180496"/>
            <a:ext cx="3103489" cy="3975347"/>
          </a:xfrm>
        </p:spPr>
        <p:txBody>
          <a:bodyPr>
            <a:normAutofit fontScale="55000" lnSpcReduction="20000"/>
          </a:bodyPr>
          <a:lstStyle/>
          <a:p>
            <a:r>
              <a:rPr lang="es-MX" dirty="0">
                <a:solidFill>
                  <a:schemeClr val="tx1"/>
                </a:solidFill>
              </a:rPr>
              <a:t>Esta capa como se indicó en la teoría es la más cercana al usuario y se encarga de mostrar la información al usuario y de recibir sus acciones, es decir, la interacción entre el usuario y el sistema. En general, en esta capa se encuentra todo lo relacionado con la interfaz gráfica de usuario (GUI), como ventanas, formularios, botones, menús, etc.</a:t>
            </a:r>
          </a:p>
          <a:p>
            <a:r>
              <a:rPr lang="es-MX" dirty="0">
                <a:solidFill>
                  <a:schemeClr val="tx1"/>
                </a:solidFill>
              </a:rPr>
              <a:t>En esta capa se suele tener código que se encarga de validar la entrada de datos del usuario (lo cual en este caso no funcionara de dicha manera puesto que en la aplicación estas validaciones fueron realizadas en la capa de Dominio) y de enviar esa información a la capa de aplicación para que realice las operaciones correspondientes. También puede incluirse en esta capa la lógica de presentación, que se encarga de mostrar los datos en la interfaz de usuario de manera adecuada y atractiva para el usuario. </a:t>
            </a:r>
          </a:p>
          <a:p>
            <a:r>
              <a:rPr lang="es-MX" dirty="0">
                <a:solidFill>
                  <a:schemeClr val="tx1"/>
                </a:solidFill>
              </a:rPr>
              <a:t>A continuación, se presenta la lista de clases y archivos creados en cada carpeta.</a:t>
            </a:r>
          </a:p>
          <a:p>
            <a:r>
              <a:rPr lang="es-MX" dirty="0">
                <a:solidFill>
                  <a:schemeClr val="tx1"/>
                </a:solidFill>
              </a:rPr>
              <a:t>•	Carpeta Formularios: Formulario </a:t>
            </a:r>
            <a:r>
              <a:rPr lang="es-MX" dirty="0" err="1">
                <a:solidFill>
                  <a:schemeClr val="tx1"/>
                </a:solidFill>
              </a:rPr>
              <a:t>FormEmployee</a:t>
            </a:r>
            <a:r>
              <a:rPr lang="es-MX" dirty="0">
                <a:solidFill>
                  <a:schemeClr val="tx1"/>
                </a:solidFill>
              </a:rPr>
              <a:t>.</a:t>
            </a:r>
          </a:p>
          <a:p>
            <a:r>
              <a:rPr lang="es-MX" dirty="0">
                <a:solidFill>
                  <a:schemeClr val="tx1"/>
                </a:solidFill>
              </a:rPr>
              <a:t>•	Carpeta Soportes: la clase </a:t>
            </a:r>
            <a:r>
              <a:rPr lang="es-MX" dirty="0" err="1">
                <a:solidFill>
                  <a:schemeClr val="tx1"/>
                </a:solidFill>
              </a:rPr>
              <a:t>DataValidation</a:t>
            </a:r>
            <a:r>
              <a:rPr lang="es-MX" dirty="0">
                <a:solidFill>
                  <a:schemeClr val="tx1"/>
                </a:solidFill>
              </a:rPr>
              <a:t>.</a:t>
            </a:r>
          </a:p>
          <a:p>
            <a:r>
              <a:rPr lang="es-MX" dirty="0">
                <a:solidFill>
                  <a:schemeClr val="tx1"/>
                </a:solidFill>
              </a:rPr>
              <a:t>Para crear una clase de clic derecho sobre la carpeta y seleccione nueva clase, incluye los nombres indicados y proceda a dar clic en crear</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1	OBJETIVOS</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	MARCO TEÓRICO</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2.1	JSTL (JSP Standard Tag Library)</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2.1.1	Definición</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2.2	Uso de JSTL</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2.2.1	Tags de Core JSTL</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1" i="0" u="none" strike="noStrike" kern="1200" cap="none" spc="0" normalizeH="0" baseline="0" noProof="0">
                <a:ln>
                  <a:noFill/>
                </a:ln>
                <a:solidFill>
                  <a:srgbClr val="FFFF00"/>
                </a:solidFill>
                <a:effectLst/>
                <a:uLnTx/>
                <a:uFillTx/>
                <a:latin typeface="Gill Sans MT" panose="020B0502020104020203"/>
                <a:ea typeface="+mn-ea"/>
                <a:cs typeface="+mn-cs"/>
              </a:rPr>
              <a:t>3	DESARROLLO</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3.1	TAG IF</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3.1.1	Codificación</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3.1.2	Ejecución</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1" i="0" u="none" strike="noStrike" kern="1200" cap="none" spc="0" normalizeH="0" baseline="0" noProof="0">
                <a:ln>
                  <a:noFill/>
                </a:ln>
                <a:solidFill>
                  <a:srgbClr val="FFFF00"/>
                </a:solidFill>
                <a:effectLst/>
                <a:uLnTx/>
                <a:uFillTx/>
                <a:latin typeface="Gill Sans MT" panose="020B0502020104020203"/>
                <a:ea typeface="+mn-ea"/>
                <a:cs typeface="+mn-cs"/>
              </a:rPr>
              <a:t>3.2	TAG CHOOSE</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3.2.1	Codificación</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1" i="0" u="none" strike="noStrike" kern="1200" cap="none" spc="0" normalizeH="0" baseline="0" noProof="0">
                <a:ln>
                  <a:noFill/>
                </a:ln>
                <a:solidFill>
                  <a:srgbClr val="FFFF00"/>
                </a:solidFill>
                <a:effectLst/>
                <a:uLnTx/>
                <a:uFillTx/>
                <a:latin typeface="Gill Sans MT" panose="020B0502020104020203"/>
                <a:ea typeface="+mn-ea"/>
                <a:cs typeface="+mn-cs"/>
              </a:rPr>
              <a:t>3.2.2	Ejecución</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3.3	TAG FOR EACH</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3.3.1	Codificación</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3.3.2	Ejecución</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4	CONCLUSIONES</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5	RECOMENDACIONES</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6	BIBLIOGRAFÍA</a:t>
            </a:r>
          </a:p>
        </p:txBody>
      </p:sp>
      <p:sp>
        <p:nvSpPr>
          <p:cNvPr id="8" name="CuadroTexto 7">
            <a:extLst>
              <a:ext uri="{FF2B5EF4-FFF2-40B4-BE49-F238E27FC236}">
                <a16:creationId xmlns:a16="http://schemas.microsoft.com/office/drawing/2014/main" id="{48E89DC6-8F33-4E38-9742-D3603E3B85D0}"/>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23</a:t>
            </a:r>
          </a:p>
        </p:txBody>
      </p:sp>
      <p:sp>
        <p:nvSpPr>
          <p:cNvPr id="7" name="Marcador de contenido 2">
            <a:extLst>
              <a:ext uri="{FF2B5EF4-FFF2-40B4-BE49-F238E27FC236}">
                <a16:creationId xmlns:a16="http://schemas.microsoft.com/office/drawing/2014/main" id="{5A20CE7B-39CF-B89A-E5E3-A84E5D3F56AD}"/>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OBJETIVOS</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a:t>
            </a:r>
            <a:r>
              <a:rPr lang="es-MX" sz="1200" dirty="0">
                <a:solidFill>
                  <a:schemeClr val="bg1"/>
                </a:solidFill>
              </a:rPr>
              <a:t>DOTNET Y ARQUITECTURA EN CAPAS</a:t>
            </a:r>
            <a:endParaRPr lang="es-ES" sz="1200" dirty="0">
              <a:solidFill>
                <a:schemeClr val="bg1"/>
              </a:solidFill>
            </a:endParaRPr>
          </a:p>
          <a:p>
            <a:pPr lvl="1">
              <a:lnSpc>
                <a:spcPct val="90000"/>
              </a:lnSpc>
            </a:pPr>
            <a:r>
              <a:rPr lang="es-ES" sz="1200" dirty="0">
                <a:solidFill>
                  <a:schemeClr val="bg1"/>
                </a:solidFill>
              </a:rPr>
              <a:t>2.2	</a:t>
            </a:r>
            <a:r>
              <a:rPr lang="es-MX" sz="1200" dirty="0">
                <a:solidFill>
                  <a:schemeClr val="bg1"/>
                </a:solidFill>
              </a:rPr>
              <a:t>USOS DE LA ARQUITECTURA EN CAPAS</a:t>
            </a:r>
            <a:endParaRPr lang="es-ES" sz="1200" dirty="0">
              <a:solidFill>
                <a:schemeClr val="bg1"/>
              </a:solidFill>
            </a:endParaRPr>
          </a:p>
          <a:p>
            <a:pPr lvl="1">
              <a:lnSpc>
                <a:spcPct val="90000"/>
              </a:lnSpc>
            </a:pPr>
            <a:r>
              <a:rPr lang="es-ES" sz="1200" dirty="0">
                <a:solidFill>
                  <a:schemeClr val="bg1"/>
                </a:solidFill>
              </a:rPr>
              <a:t>2.3	</a:t>
            </a:r>
            <a:r>
              <a:rPr lang="es-MX" sz="1200" dirty="0">
                <a:solidFill>
                  <a:schemeClr val="bg1"/>
                </a:solidFill>
              </a:rPr>
              <a:t>POO Y SU RELACIÓN DE LA ARQUITECTURA EN CAPAS</a:t>
            </a:r>
            <a:endParaRPr lang="es-ES" sz="1200" dirty="0">
              <a:solidFill>
                <a:schemeClr val="bg1"/>
              </a:solidFill>
            </a:endParaRPr>
          </a:p>
          <a:p>
            <a:pPr lvl="1">
              <a:lnSpc>
                <a:spcPct val="90000"/>
              </a:lnSpc>
            </a:pPr>
            <a:r>
              <a:rPr lang="es-ES" sz="1200" dirty="0">
                <a:solidFill>
                  <a:schemeClr val="bg1"/>
                </a:solidFill>
              </a:rPr>
              <a:t>2.4	DOMAIN-DRIVEN DESIGN (DDD)</a:t>
            </a:r>
          </a:p>
          <a:p>
            <a:pPr lvl="1">
              <a:lnSpc>
                <a:spcPct val="90000"/>
              </a:lnSpc>
            </a:pPr>
            <a:r>
              <a:rPr lang="es-ES" sz="1200" dirty="0">
                <a:solidFill>
                  <a:schemeClr val="bg1"/>
                </a:solidFill>
              </a:rPr>
              <a:t>2.5	</a:t>
            </a:r>
            <a:r>
              <a:rPr lang="es-MX" sz="1200" dirty="0">
                <a:solidFill>
                  <a:schemeClr val="bg1"/>
                </a:solidFill>
              </a:rPr>
              <a:t>DOMAIN-DRIVEN DESIGN Y ARQUITECTURA EN CAPAS</a:t>
            </a:r>
            <a:endParaRPr lang="es-ES" sz="1200" dirty="0">
              <a:solidFill>
                <a:schemeClr val="bg1"/>
              </a:solidFill>
            </a:endParaRPr>
          </a:p>
          <a:p>
            <a:pPr lvl="1">
              <a:lnSpc>
                <a:spcPct val="90000"/>
              </a:lnSpc>
            </a:pPr>
            <a:r>
              <a:rPr lang="es-ES" sz="1200" dirty="0">
                <a:solidFill>
                  <a:schemeClr val="bg1"/>
                </a:solidFill>
              </a:rPr>
              <a:t>2.6 PROGRAMACION ORIENTADA A OBJETOS (POO)</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a:t>
            </a:r>
            <a:r>
              <a:rPr lang="es-MX" sz="1200" dirty="0">
                <a:solidFill>
                  <a:schemeClr val="bg1"/>
                </a:solidFill>
              </a:rPr>
              <a:t>CREACIÓN DEL PROYECTO Y GENERACIÓN DE SU ESTRUCTURA</a:t>
            </a:r>
            <a:endParaRPr lang="es-ES" sz="1200" dirty="0">
              <a:solidFill>
                <a:schemeClr val="bg1"/>
              </a:solidFill>
            </a:endParaRPr>
          </a:p>
          <a:p>
            <a:pPr lvl="1">
              <a:lnSpc>
                <a:spcPct val="90000"/>
              </a:lnSpc>
            </a:pPr>
            <a:r>
              <a:rPr lang="es-ES" sz="1200" dirty="0">
                <a:solidFill>
                  <a:schemeClr val="bg1"/>
                </a:solidFill>
              </a:rPr>
              <a:t>3.2	</a:t>
            </a:r>
            <a:r>
              <a:rPr lang="es-MX" sz="1200" dirty="0">
                <a:solidFill>
                  <a:schemeClr val="bg1"/>
                </a:solidFill>
              </a:rPr>
              <a:t> CAPA DE ACCESO A DATOS</a:t>
            </a:r>
            <a:r>
              <a:rPr lang="es-EC" sz="1200" dirty="0">
                <a:solidFill>
                  <a:schemeClr val="bg1"/>
                </a:solidFill>
              </a:rPr>
              <a:t>.</a:t>
            </a:r>
          </a:p>
          <a:p>
            <a:pPr lvl="1">
              <a:lnSpc>
                <a:spcPct val="90000"/>
              </a:lnSpc>
            </a:pPr>
            <a:r>
              <a:rPr lang="es-ES" sz="1200" dirty="0">
                <a:solidFill>
                  <a:schemeClr val="bg1"/>
                </a:solidFill>
              </a:rPr>
              <a:t>3.3  </a:t>
            </a:r>
            <a:r>
              <a:rPr lang="es-MX" sz="1200" dirty="0">
                <a:solidFill>
                  <a:schemeClr val="bg1"/>
                </a:solidFill>
              </a:rPr>
              <a:t>CAPA DE DOMINIO</a:t>
            </a:r>
            <a:endParaRPr lang="es-EC" sz="1200" dirty="0">
              <a:solidFill>
                <a:schemeClr val="bg1"/>
              </a:solidFill>
            </a:endParaRPr>
          </a:p>
          <a:p>
            <a:pPr lvl="1">
              <a:lnSpc>
                <a:spcPct val="90000"/>
              </a:lnSpc>
            </a:pPr>
            <a:r>
              <a:rPr lang="es-MX" sz="1200" dirty="0">
                <a:solidFill>
                  <a:srgbClr val="FFFF00"/>
                </a:solidFill>
              </a:rPr>
              <a:t>3.4	CAPA DE PRESENTACIÓN Y EJECUCIÓN DEL PROYECTO</a:t>
            </a:r>
            <a:endParaRPr lang="es-ES" sz="1200" dirty="0">
              <a:solidFill>
                <a:srgbClr val="FFFF00"/>
              </a:solidFill>
            </a:endParaRP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9C8D27C4-30FF-9AF4-191B-5A141B14E977}"/>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20</a:t>
            </a:r>
          </a:p>
        </p:txBody>
      </p:sp>
      <p:pic>
        <p:nvPicPr>
          <p:cNvPr id="5" name="Imagen 4" descr="Interfaz de usuario gráfica, Aplicación&#10;&#10;Descripción generada automáticamente">
            <a:extLst>
              <a:ext uri="{FF2B5EF4-FFF2-40B4-BE49-F238E27FC236}">
                <a16:creationId xmlns:a16="http://schemas.microsoft.com/office/drawing/2014/main" id="{B88EB6E8-448E-F446-E0DF-9A38072A4E6E}"/>
              </a:ext>
            </a:extLst>
          </p:cNvPr>
          <p:cNvPicPr>
            <a:picLocks noChangeAspect="1"/>
          </p:cNvPicPr>
          <p:nvPr/>
        </p:nvPicPr>
        <p:blipFill>
          <a:blip r:embed="rId2"/>
          <a:stretch>
            <a:fillRect/>
          </a:stretch>
        </p:blipFill>
        <p:spPr>
          <a:xfrm>
            <a:off x="3763981" y="2605434"/>
            <a:ext cx="5114925" cy="312547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0711340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contenido 2">
            <a:extLst>
              <a:ext uri="{FF2B5EF4-FFF2-40B4-BE49-F238E27FC236}">
                <a16:creationId xmlns:a16="http://schemas.microsoft.com/office/drawing/2014/main" id="{E0BC1E80-0C35-406F-84CB-0AB88C53DA1F}"/>
              </a:ext>
            </a:extLst>
          </p:cNvPr>
          <p:cNvSpPr>
            <a:spLocks noGrp="1"/>
          </p:cNvSpPr>
          <p:nvPr>
            <p:ph idx="1"/>
          </p:nvPr>
        </p:nvSpPr>
        <p:spPr>
          <a:xfrm>
            <a:off x="601254" y="792480"/>
            <a:ext cx="7872185" cy="873760"/>
          </a:xfrm>
        </p:spPr>
        <p:txBody>
          <a:bodyPr>
            <a:normAutofit/>
          </a:bodyPr>
          <a:lstStyle/>
          <a:p>
            <a:pPr algn="just"/>
            <a:r>
              <a:rPr lang="es-MX" dirty="0">
                <a:solidFill>
                  <a:schemeClr val="bg1"/>
                </a:solidFill>
              </a:rPr>
              <a:t>Por otro lado, para crear el formulario de Windows </a:t>
            </a:r>
            <a:r>
              <a:rPr lang="es-MX" dirty="0" err="1">
                <a:solidFill>
                  <a:schemeClr val="bg1"/>
                </a:solidFill>
              </a:rPr>
              <a:t>forms</a:t>
            </a:r>
            <a:r>
              <a:rPr lang="es-MX" dirty="0">
                <a:solidFill>
                  <a:schemeClr val="bg1"/>
                </a:solidFill>
              </a:rPr>
              <a:t> debe dar clic sobre la carpeta y seleccionar Windows </a:t>
            </a:r>
            <a:r>
              <a:rPr lang="es-MX" dirty="0" err="1">
                <a:solidFill>
                  <a:schemeClr val="bg1"/>
                </a:solidFill>
              </a:rPr>
              <a:t>forms</a:t>
            </a:r>
            <a:r>
              <a:rPr lang="es-MX" dirty="0">
                <a:solidFill>
                  <a:schemeClr val="bg1"/>
                </a:solidFill>
              </a:rPr>
              <a:t>, agregue el nombre y dar clic en crear</a:t>
            </a:r>
            <a:endParaRPr lang="es-ES" dirty="0">
              <a:solidFill>
                <a:schemeClr val="bg1"/>
              </a:solidFill>
            </a:endParaRPr>
          </a:p>
        </p:txBody>
      </p:sp>
      <p:sp>
        <p:nvSpPr>
          <p:cNvPr id="7" name="Marcador de contenido 2">
            <a:extLst>
              <a:ext uri="{FF2B5EF4-FFF2-40B4-BE49-F238E27FC236}">
                <a16:creationId xmlns:a16="http://schemas.microsoft.com/office/drawing/2014/main" id="{D414C03D-E7ED-4B55-A433-EDC3B92C9AB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1	OBJETIVOS</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	MARCO TEÓRICO</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2.1	JSTL (JSP Standard Tag Library)</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2.1.1	Definición</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2.2	Uso de JSTL</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2.2.1	Tags de Core JSTL</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1" i="0" u="none" strike="noStrike" kern="1200" cap="none" spc="0" normalizeH="0" baseline="0" noProof="0">
                <a:ln>
                  <a:noFill/>
                </a:ln>
                <a:solidFill>
                  <a:srgbClr val="FFFF00"/>
                </a:solidFill>
                <a:effectLst/>
                <a:uLnTx/>
                <a:uFillTx/>
                <a:latin typeface="Gill Sans MT" panose="020B0502020104020203"/>
                <a:ea typeface="+mn-ea"/>
                <a:cs typeface="+mn-cs"/>
              </a:rPr>
              <a:t>3	DESARROLLO</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3.1	TAG IF</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3.1.1	Codificación</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3.1.2	Ejecución</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1" i="0" u="none" strike="noStrike" kern="1200" cap="none" spc="0" normalizeH="0" baseline="0" noProof="0">
                <a:ln>
                  <a:noFill/>
                </a:ln>
                <a:solidFill>
                  <a:srgbClr val="FFFF00"/>
                </a:solidFill>
                <a:effectLst/>
                <a:uLnTx/>
                <a:uFillTx/>
                <a:latin typeface="Gill Sans MT" panose="020B0502020104020203"/>
                <a:ea typeface="+mn-ea"/>
                <a:cs typeface="+mn-cs"/>
              </a:rPr>
              <a:t>3.2	TAG CHOOSE</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3.2.1	Codificación</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1" i="0" u="none" strike="noStrike" kern="1200" cap="none" spc="0" normalizeH="0" baseline="0" noProof="0">
                <a:ln>
                  <a:noFill/>
                </a:ln>
                <a:solidFill>
                  <a:srgbClr val="FFFF00"/>
                </a:solidFill>
                <a:effectLst/>
                <a:uLnTx/>
                <a:uFillTx/>
                <a:latin typeface="Gill Sans MT" panose="020B0502020104020203"/>
                <a:ea typeface="+mn-ea"/>
                <a:cs typeface="+mn-cs"/>
              </a:rPr>
              <a:t>3.2.2	Ejecución</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3.3	TAG FOR EACH</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3.3.1	Codificación</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3.3.2	Ejecución</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4	CONCLUSIONES</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5	RECOMENDACIONES</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6	BIBLIOGRAFÍA</a:t>
            </a:r>
          </a:p>
        </p:txBody>
      </p:sp>
      <p:sp>
        <p:nvSpPr>
          <p:cNvPr id="8" name="CuadroTexto 7">
            <a:extLst>
              <a:ext uri="{FF2B5EF4-FFF2-40B4-BE49-F238E27FC236}">
                <a16:creationId xmlns:a16="http://schemas.microsoft.com/office/drawing/2014/main" id="{9B4B8CD3-6E71-4A9A-AA43-8443099DFAD0}"/>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24</a:t>
            </a:r>
          </a:p>
        </p:txBody>
      </p:sp>
      <p:sp>
        <p:nvSpPr>
          <p:cNvPr id="3" name="Marcador de contenido 2">
            <a:extLst>
              <a:ext uri="{FF2B5EF4-FFF2-40B4-BE49-F238E27FC236}">
                <a16:creationId xmlns:a16="http://schemas.microsoft.com/office/drawing/2014/main" id="{7F858A7A-C79C-67C0-C5D7-B3D7A6204E96}"/>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OBJETIVOS</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a:t>
            </a:r>
            <a:r>
              <a:rPr lang="es-MX" sz="1200" dirty="0">
                <a:solidFill>
                  <a:schemeClr val="bg1"/>
                </a:solidFill>
              </a:rPr>
              <a:t>DOTNET Y ARQUITECTURA EN CAPAS</a:t>
            </a:r>
            <a:endParaRPr lang="es-ES" sz="1200" dirty="0">
              <a:solidFill>
                <a:schemeClr val="bg1"/>
              </a:solidFill>
            </a:endParaRPr>
          </a:p>
          <a:p>
            <a:pPr lvl="1">
              <a:lnSpc>
                <a:spcPct val="90000"/>
              </a:lnSpc>
            </a:pPr>
            <a:r>
              <a:rPr lang="es-ES" sz="1200" dirty="0">
                <a:solidFill>
                  <a:schemeClr val="bg1"/>
                </a:solidFill>
              </a:rPr>
              <a:t>2.2	</a:t>
            </a:r>
            <a:r>
              <a:rPr lang="es-MX" sz="1200" dirty="0">
                <a:solidFill>
                  <a:schemeClr val="bg1"/>
                </a:solidFill>
              </a:rPr>
              <a:t>USOS DE LA ARQUITECTURA EN CAPAS</a:t>
            </a:r>
            <a:endParaRPr lang="es-ES" sz="1200" dirty="0">
              <a:solidFill>
                <a:schemeClr val="bg1"/>
              </a:solidFill>
            </a:endParaRPr>
          </a:p>
          <a:p>
            <a:pPr lvl="1">
              <a:lnSpc>
                <a:spcPct val="90000"/>
              </a:lnSpc>
            </a:pPr>
            <a:r>
              <a:rPr lang="es-ES" sz="1200" dirty="0">
                <a:solidFill>
                  <a:schemeClr val="bg1"/>
                </a:solidFill>
              </a:rPr>
              <a:t>2.3	</a:t>
            </a:r>
            <a:r>
              <a:rPr lang="es-MX" sz="1200" dirty="0">
                <a:solidFill>
                  <a:schemeClr val="bg1"/>
                </a:solidFill>
              </a:rPr>
              <a:t>POO Y SU RELACIÓN DE LA ARQUITECTURA EN CAPAS</a:t>
            </a:r>
            <a:endParaRPr lang="es-ES" sz="1200" dirty="0">
              <a:solidFill>
                <a:schemeClr val="bg1"/>
              </a:solidFill>
            </a:endParaRPr>
          </a:p>
          <a:p>
            <a:pPr lvl="1">
              <a:lnSpc>
                <a:spcPct val="90000"/>
              </a:lnSpc>
            </a:pPr>
            <a:r>
              <a:rPr lang="es-ES" sz="1200" dirty="0">
                <a:solidFill>
                  <a:schemeClr val="bg1"/>
                </a:solidFill>
              </a:rPr>
              <a:t>2.4	DOMAIN-DRIVEN DESIGN (DDD)</a:t>
            </a:r>
          </a:p>
          <a:p>
            <a:pPr lvl="1">
              <a:lnSpc>
                <a:spcPct val="90000"/>
              </a:lnSpc>
            </a:pPr>
            <a:r>
              <a:rPr lang="es-ES" sz="1200" dirty="0">
                <a:solidFill>
                  <a:schemeClr val="bg1"/>
                </a:solidFill>
              </a:rPr>
              <a:t>2.5	</a:t>
            </a:r>
            <a:r>
              <a:rPr lang="es-MX" sz="1200" dirty="0">
                <a:solidFill>
                  <a:schemeClr val="bg1"/>
                </a:solidFill>
              </a:rPr>
              <a:t>DOMAIN-DRIVEN DESIGN Y ARQUITECTURA EN CAPAS</a:t>
            </a:r>
            <a:endParaRPr lang="es-ES" sz="1200" dirty="0">
              <a:solidFill>
                <a:schemeClr val="bg1"/>
              </a:solidFill>
            </a:endParaRPr>
          </a:p>
          <a:p>
            <a:pPr lvl="1">
              <a:lnSpc>
                <a:spcPct val="90000"/>
              </a:lnSpc>
            </a:pPr>
            <a:r>
              <a:rPr lang="es-ES" sz="1200" dirty="0">
                <a:solidFill>
                  <a:schemeClr val="bg1"/>
                </a:solidFill>
              </a:rPr>
              <a:t>2.6 PROGRAMACION ORIENTADA A OBJETOS (POO)</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a:t>
            </a:r>
            <a:r>
              <a:rPr lang="es-MX" sz="1200" dirty="0">
                <a:solidFill>
                  <a:schemeClr val="bg1"/>
                </a:solidFill>
              </a:rPr>
              <a:t>CREACIÓN DEL PROYECTO Y GENERACIÓN DE SU ESTRUCTURA</a:t>
            </a:r>
            <a:endParaRPr lang="es-ES" sz="1200" dirty="0">
              <a:solidFill>
                <a:schemeClr val="bg1"/>
              </a:solidFill>
            </a:endParaRPr>
          </a:p>
          <a:p>
            <a:pPr lvl="1">
              <a:lnSpc>
                <a:spcPct val="90000"/>
              </a:lnSpc>
            </a:pPr>
            <a:r>
              <a:rPr lang="es-ES" sz="1200" dirty="0">
                <a:solidFill>
                  <a:schemeClr val="bg1"/>
                </a:solidFill>
              </a:rPr>
              <a:t>3.2	</a:t>
            </a:r>
            <a:r>
              <a:rPr lang="es-MX" sz="1200" dirty="0">
                <a:solidFill>
                  <a:schemeClr val="bg1"/>
                </a:solidFill>
              </a:rPr>
              <a:t> CAPA DE ACCESO A DATOS</a:t>
            </a:r>
            <a:r>
              <a:rPr lang="es-EC" sz="1200" dirty="0">
                <a:solidFill>
                  <a:schemeClr val="bg1"/>
                </a:solidFill>
              </a:rPr>
              <a:t>.</a:t>
            </a:r>
          </a:p>
          <a:p>
            <a:pPr lvl="1">
              <a:lnSpc>
                <a:spcPct val="90000"/>
              </a:lnSpc>
            </a:pPr>
            <a:r>
              <a:rPr lang="es-ES" sz="1200" dirty="0">
                <a:solidFill>
                  <a:schemeClr val="bg1"/>
                </a:solidFill>
              </a:rPr>
              <a:t>3.3  </a:t>
            </a:r>
            <a:r>
              <a:rPr lang="es-MX" sz="1200" dirty="0">
                <a:solidFill>
                  <a:schemeClr val="bg1"/>
                </a:solidFill>
              </a:rPr>
              <a:t>CAPA DE DOMINIO</a:t>
            </a:r>
            <a:endParaRPr lang="es-EC" sz="1200" dirty="0">
              <a:solidFill>
                <a:schemeClr val="bg1"/>
              </a:solidFill>
            </a:endParaRPr>
          </a:p>
          <a:p>
            <a:pPr lvl="1">
              <a:lnSpc>
                <a:spcPct val="90000"/>
              </a:lnSpc>
            </a:pPr>
            <a:r>
              <a:rPr lang="es-MX" sz="1200" dirty="0">
                <a:solidFill>
                  <a:srgbClr val="FFFF00"/>
                </a:solidFill>
              </a:rPr>
              <a:t>3.4	CAPA DE PRESENTACIÓN Y EJECUCIÓN DEL PROYECTO</a:t>
            </a:r>
            <a:endParaRPr lang="es-ES" sz="1200" dirty="0">
              <a:solidFill>
                <a:srgbClr val="FFFF00"/>
              </a:solidFill>
            </a:endParaRP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4" name="CuadroTexto 3">
            <a:extLst>
              <a:ext uri="{FF2B5EF4-FFF2-40B4-BE49-F238E27FC236}">
                <a16:creationId xmlns:a16="http://schemas.microsoft.com/office/drawing/2014/main" id="{3376BF2B-CE5F-8D7A-8026-A7CD35E3F8F9}"/>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21</a:t>
            </a:r>
          </a:p>
        </p:txBody>
      </p:sp>
      <p:pic>
        <p:nvPicPr>
          <p:cNvPr id="10" name="Imagen 9">
            <a:extLst>
              <a:ext uri="{FF2B5EF4-FFF2-40B4-BE49-F238E27FC236}">
                <a16:creationId xmlns:a16="http://schemas.microsoft.com/office/drawing/2014/main" id="{EB382925-DA26-4B69-818D-5DF63D377D45}"/>
              </a:ext>
            </a:extLst>
          </p:cNvPr>
          <p:cNvPicPr/>
          <p:nvPr/>
        </p:nvPicPr>
        <p:blipFill>
          <a:blip r:embed="rId2"/>
          <a:stretch>
            <a:fillRect/>
          </a:stretch>
        </p:blipFill>
        <p:spPr>
          <a:xfrm>
            <a:off x="1360908" y="2119459"/>
            <a:ext cx="6742081" cy="3946061"/>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344952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contenido 2">
            <a:extLst>
              <a:ext uri="{FF2B5EF4-FFF2-40B4-BE49-F238E27FC236}">
                <a16:creationId xmlns:a16="http://schemas.microsoft.com/office/drawing/2014/main" id="{E0BC1E80-0C35-406F-84CB-0AB88C53DA1F}"/>
              </a:ext>
            </a:extLst>
          </p:cNvPr>
          <p:cNvSpPr>
            <a:spLocks noGrp="1"/>
          </p:cNvSpPr>
          <p:nvPr>
            <p:ph idx="1"/>
          </p:nvPr>
        </p:nvSpPr>
        <p:spPr>
          <a:xfrm>
            <a:off x="601254" y="792480"/>
            <a:ext cx="7872185" cy="873760"/>
          </a:xfrm>
        </p:spPr>
        <p:txBody>
          <a:bodyPr>
            <a:normAutofit/>
          </a:bodyPr>
          <a:lstStyle/>
          <a:p>
            <a:pPr algn="just"/>
            <a:r>
              <a:rPr lang="es-MX" dirty="0">
                <a:solidFill>
                  <a:schemeClr val="bg1"/>
                </a:solidFill>
              </a:rPr>
              <a:t>Al final tendrá los siguientes archivos como en la siguiente imagen</a:t>
            </a:r>
            <a:endParaRPr lang="es-ES" dirty="0">
              <a:solidFill>
                <a:schemeClr val="bg1"/>
              </a:solidFill>
            </a:endParaRPr>
          </a:p>
        </p:txBody>
      </p:sp>
      <p:sp>
        <p:nvSpPr>
          <p:cNvPr id="7" name="Marcador de contenido 2">
            <a:extLst>
              <a:ext uri="{FF2B5EF4-FFF2-40B4-BE49-F238E27FC236}">
                <a16:creationId xmlns:a16="http://schemas.microsoft.com/office/drawing/2014/main" id="{D414C03D-E7ED-4B55-A433-EDC3B92C9AB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1	OBJETIVOS</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	MARCO TEÓRICO</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2.1	JSTL (JSP Standard Tag Library)</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2.1.1	Definición</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2.2	Uso de JSTL</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2.2.1	Tags de Core JSTL</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1" i="0" u="none" strike="noStrike" kern="1200" cap="none" spc="0" normalizeH="0" baseline="0" noProof="0">
                <a:ln>
                  <a:noFill/>
                </a:ln>
                <a:solidFill>
                  <a:srgbClr val="FFFF00"/>
                </a:solidFill>
                <a:effectLst/>
                <a:uLnTx/>
                <a:uFillTx/>
                <a:latin typeface="Gill Sans MT" panose="020B0502020104020203"/>
                <a:ea typeface="+mn-ea"/>
                <a:cs typeface="+mn-cs"/>
              </a:rPr>
              <a:t>3	DESARROLLO</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3.1	TAG IF</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3.1.1	Codificación</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3.1.2	Ejecución</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1" i="0" u="none" strike="noStrike" kern="1200" cap="none" spc="0" normalizeH="0" baseline="0" noProof="0">
                <a:ln>
                  <a:noFill/>
                </a:ln>
                <a:solidFill>
                  <a:srgbClr val="FFFF00"/>
                </a:solidFill>
                <a:effectLst/>
                <a:uLnTx/>
                <a:uFillTx/>
                <a:latin typeface="Gill Sans MT" panose="020B0502020104020203"/>
                <a:ea typeface="+mn-ea"/>
                <a:cs typeface="+mn-cs"/>
              </a:rPr>
              <a:t>3.2	TAG CHOOSE</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3.2.1	Codificación</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1" i="0" u="none" strike="noStrike" kern="1200" cap="none" spc="0" normalizeH="0" baseline="0" noProof="0">
                <a:ln>
                  <a:noFill/>
                </a:ln>
                <a:solidFill>
                  <a:srgbClr val="FFFF00"/>
                </a:solidFill>
                <a:effectLst/>
                <a:uLnTx/>
                <a:uFillTx/>
                <a:latin typeface="Gill Sans MT" panose="020B0502020104020203"/>
                <a:ea typeface="+mn-ea"/>
                <a:cs typeface="+mn-cs"/>
              </a:rPr>
              <a:t>3.2.2	Ejecución</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3.3	TAG FOR EACH</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3.3.1	Codificación</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3.3.2	Ejecución</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4	CONCLUSIONES</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5	RECOMENDACIONES</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6	BIBLIOGRAFÍA</a:t>
            </a:r>
          </a:p>
        </p:txBody>
      </p:sp>
      <p:sp>
        <p:nvSpPr>
          <p:cNvPr id="8" name="CuadroTexto 7">
            <a:extLst>
              <a:ext uri="{FF2B5EF4-FFF2-40B4-BE49-F238E27FC236}">
                <a16:creationId xmlns:a16="http://schemas.microsoft.com/office/drawing/2014/main" id="{9B4B8CD3-6E71-4A9A-AA43-8443099DFAD0}"/>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24</a:t>
            </a:r>
          </a:p>
        </p:txBody>
      </p:sp>
      <p:sp>
        <p:nvSpPr>
          <p:cNvPr id="3" name="Marcador de contenido 2">
            <a:extLst>
              <a:ext uri="{FF2B5EF4-FFF2-40B4-BE49-F238E27FC236}">
                <a16:creationId xmlns:a16="http://schemas.microsoft.com/office/drawing/2014/main" id="{7F858A7A-C79C-67C0-C5D7-B3D7A6204E96}"/>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OBJETIVOS</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a:t>
            </a:r>
            <a:r>
              <a:rPr lang="es-MX" sz="1200" dirty="0">
                <a:solidFill>
                  <a:schemeClr val="bg1"/>
                </a:solidFill>
              </a:rPr>
              <a:t>DOTNET Y ARQUITECTURA EN CAPAS</a:t>
            </a:r>
            <a:endParaRPr lang="es-ES" sz="1200" dirty="0">
              <a:solidFill>
                <a:schemeClr val="bg1"/>
              </a:solidFill>
            </a:endParaRPr>
          </a:p>
          <a:p>
            <a:pPr lvl="1">
              <a:lnSpc>
                <a:spcPct val="90000"/>
              </a:lnSpc>
            </a:pPr>
            <a:r>
              <a:rPr lang="es-ES" sz="1200" dirty="0">
                <a:solidFill>
                  <a:schemeClr val="bg1"/>
                </a:solidFill>
              </a:rPr>
              <a:t>2.2	</a:t>
            </a:r>
            <a:r>
              <a:rPr lang="es-MX" sz="1200" dirty="0">
                <a:solidFill>
                  <a:schemeClr val="bg1"/>
                </a:solidFill>
              </a:rPr>
              <a:t>USOS DE LA ARQUITECTURA EN CAPAS</a:t>
            </a:r>
            <a:endParaRPr lang="es-ES" sz="1200" dirty="0">
              <a:solidFill>
                <a:schemeClr val="bg1"/>
              </a:solidFill>
            </a:endParaRPr>
          </a:p>
          <a:p>
            <a:pPr lvl="1">
              <a:lnSpc>
                <a:spcPct val="90000"/>
              </a:lnSpc>
            </a:pPr>
            <a:r>
              <a:rPr lang="es-ES" sz="1200" dirty="0">
                <a:solidFill>
                  <a:schemeClr val="bg1"/>
                </a:solidFill>
              </a:rPr>
              <a:t>2.3	</a:t>
            </a:r>
            <a:r>
              <a:rPr lang="es-MX" sz="1200" dirty="0">
                <a:solidFill>
                  <a:schemeClr val="bg1"/>
                </a:solidFill>
              </a:rPr>
              <a:t>POO Y SU RELACIÓN DE LA ARQUITECTURA EN CAPAS</a:t>
            </a:r>
            <a:endParaRPr lang="es-ES" sz="1200" dirty="0">
              <a:solidFill>
                <a:schemeClr val="bg1"/>
              </a:solidFill>
            </a:endParaRPr>
          </a:p>
          <a:p>
            <a:pPr lvl="1">
              <a:lnSpc>
                <a:spcPct val="90000"/>
              </a:lnSpc>
            </a:pPr>
            <a:r>
              <a:rPr lang="es-ES" sz="1200" dirty="0">
                <a:solidFill>
                  <a:schemeClr val="bg1"/>
                </a:solidFill>
              </a:rPr>
              <a:t>2.4	DOMAIN-DRIVEN DESIGN (DDD)</a:t>
            </a:r>
          </a:p>
          <a:p>
            <a:pPr lvl="1">
              <a:lnSpc>
                <a:spcPct val="90000"/>
              </a:lnSpc>
            </a:pPr>
            <a:r>
              <a:rPr lang="es-ES" sz="1200" dirty="0">
                <a:solidFill>
                  <a:schemeClr val="bg1"/>
                </a:solidFill>
              </a:rPr>
              <a:t>2.5	</a:t>
            </a:r>
            <a:r>
              <a:rPr lang="es-MX" sz="1200" dirty="0">
                <a:solidFill>
                  <a:schemeClr val="bg1"/>
                </a:solidFill>
              </a:rPr>
              <a:t>DOMAIN-DRIVEN DESIGN Y ARQUITECTURA EN CAPAS</a:t>
            </a:r>
            <a:endParaRPr lang="es-ES" sz="1200" dirty="0">
              <a:solidFill>
                <a:schemeClr val="bg1"/>
              </a:solidFill>
            </a:endParaRPr>
          </a:p>
          <a:p>
            <a:pPr lvl="1">
              <a:lnSpc>
                <a:spcPct val="90000"/>
              </a:lnSpc>
            </a:pPr>
            <a:r>
              <a:rPr lang="es-ES" sz="1200" dirty="0">
                <a:solidFill>
                  <a:schemeClr val="bg1"/>
                </a:solidFill>
              </a:rPr>
              <a:t>2.6 PROGRAMACION ORIENTADA A OBJETOS (POO)</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a:t>
            </a:r>
            <a:r>
              <a:rPr lang="es-MX" sz="1200" dirty="0">
                <a:solidFill>
                  <a:schemeClr val="bg1"/>
                </a:solidFill>
              </a:rPr>
              <a:t>CREACIÓN DEL PROYECTO Y GENERACIÓN DE SU ESTRUCTURA</a:t>
            </a:r>
            <a:endParaRPr lang="es-ES" sz="1200" dirty="0">
              <a:solidFill>
                <a:schemeClr val="bg1"/>
              </a:solidFill>
            </a:endParaRPr>
          </a:p>
          <a:p>
            <a:pPr lvl="1">
              <a:lnSpc>
                <a:spcPct val="90000"/>
              </a:lnSpc>
            </a:pPr>
            <a:r>
              <a:rPr lang="es-ES" sz="1200" dirty="0">
                <a:solidFill>
                  <a:schemeClr val="bg1"/>
                </a:solidFill>
              </a:rPr>
              <a:t>3.2	</a:t>
            </a:r>
            <a:r>
              <a:rPr lang="es-MX" sz="1200" dirty="0">
                <a:solidFill>
                  <a:schemeClr val="bg1"/>
                </a:solidFill>
              </a:rPr>
              <a:t> CAPA DE ACCESO A DATOS</a:t>
            </a:r>
            <a:r>
              <a:rPr lang="es-EC" sz="1200" dirty="0">
                <a:solidFill>
                  <a:schemeClr val="bg1"/>
                </a:solidFill>
              </a:rPr>
              <a:t>.</a:t>
            </a:r>
          </a:p>
          <a:p>
            <a:pPr lvl="1">
              <a:lnSpc>
                <a:spcPct val="90000"/>
              </a:lnSpc>
            </a:pPr>
            <a:r>
              <a:rPr lang="es-ES" sz="1200" dirty="0">
                <a:solidFill>
                  <a:schemeClr val="bg1"/>
                </a:solidFill>
              </a:rPr>
              <a:t>3.3  </a:t>
            </a:r>
            <a:r>
              <a:rPr lang="es-MX" sz="1200" dirty="0">
                <a:solidFill>
                  <a:schemeClr val="bg1"/>
                </a:solidFill>
              </a:rPr>
              <a:t>CAPA DE DOMINIO</a:t>
            </a:r>
            <a:endParaRPr lang="es-EC" sz="1200" dirty="0">
              <a:solidFill>
                <a:schemeClr val="bg1"/>
              </a:solidFill>
            </a:endParaRPr>
          </a:p>
          <a:p>
            <a:pPr lvl="1">
              <a:lnSpc>
                <a:spcPct val="90000"/>
              </a:lnSpc>
            </a:pPr>
            <a:r>
              <a:rPr lang="es-MX" sz="1200" dirty="0">
                <a:solidFill>
                  <a:srgbClr val="FFFF00"/>
                </a:solidFill>
              </a:rPr>
              <a:t>3.4	CAPA DE PRESENTACIÓN Y EJECUCIÓN DEL PROYECTO</a:t>
            </a:r>
            <a:endParaRPr lang="es-ES" sz="1200" dirty="0">
              <a:solidFill>
                <a:srgbClr val="FFFF00"/>
              </a:solidFill>
            </a:endParaRP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4" name="CuadroTexto 3">
            <a:extLst>
              <a:ext uri="{FF2B5EF4-FFF2-40B4-BE49-F238E27FC236}">
                <a16:creationId xmlns:a16="http://schemas.microsoft.com/office/drawing/2014/main" id="{3376BF2B-CE5F-8D7A-8026-A7CD35E3F8F9}"/>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21</a:t>
            </a:r>
          </a:p>
        </p:txBody>
      </p:sp>
      <p:pic>
        <p:nvPicPr>
          <p:cNvPr id="2" name="Imagen 1" descr="Interfaz de usuario gráfica, Texto, Aplicación&#10;&#10;Descripción generada automáticamente">
            <a:extLst>
              <a:ext uri="{FF2B5EF4-FFF2-40B4-BE49-F238E27FC236}">
                <a16:creationId xmlns:a16="http://schemas.microsoft.com/office/drawing/2014/main" id="{0D5F12E1-E12F-5234-E615-F4A655C0F261}"/>
              </a:ext>
            </a:extLst>
          </p:cNvPr>
          <p:cNvPicPr>
            <a:picLocks noChangeAspect="1"/>
          </p:cNvPicPr>
          <p:nvPr/>
        </p:nvPicPr>
        <p:blipFill>
          <a:blip r:embed="rId2"/>
          <a:stretch>
            <a:fillRect/>
          </a:stretch>
        </p:blipFill>
        <p:spPr>
          <a:xfrm>
            <a:off x="3136675" y="2836911"/>
            <a:ext cx="3967781" cy="2663557"/>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7815113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contenido 2">
            <a:extLst>
              <a:ext uri="{FF2B5EF4-FFF2-40B4-BE49-F238E27FC236}">
                <a16:creationId xmlns:a16="http://schemas.microsoft.com/office/drawing/2014/main" id="{E0BC1E80-0C35-406F-84CB-0AB88C53DA1F}"/>
              </a:ext>
            </a:extLst>
          </p:cNvPr>
          <p:cNvSpPr>
            <a:spLocks noGrp="1"/>
          </p:cNvSpPr>
          <p:nvPr>
            <p:ph idx="1"/>
          </p:nvPr>
        </p:nvSpPr>
        <p:spPr>
          <a:xfrm>
            <a:off x="601254" y="792480"/>
            <a:ext cx="7872185" cy="873760"/>
          </a:xfrm>
        </p:spPr>
        <p:txBody>
          <a:bodyPr>
            <a:normAutofit fontScale="92500"/>
          </a:bodyPr>
          <a:lstStyle/>
          <a:p>
            <a:pPr algn="just"/>
            <a:r>
              <a:rPr lang="es-MX" dirty="0">
                <a:solidFill>
                  <a:schemeClr val="bg1"/>
                </a:solidFill>
              </a:rPr>
              <a:t>Dentro del formulario creado deberá agregar un </a:t>
            </a:r>
            <a:r>
              <a:rPr lang="es-MX" dirty="0" err="1">
                <a:solidFill>
                  <a:schemeClr val="bg1"/>
                </a:solidFill>
              </a:rPr>
              <a:t>DataGriedVIew</a:t>
            </a:r>
            <a:r>
              <a:rPr lang="es-MX" dirty="0">
                <a:solidFill>
                  <a:schemeClr val="bg1"/>
                </a:solidFill>
              </a:rPr>
              <a:t>, un panel, dentro del panel 3 </a:t>
            </a:r>
            <a:r>
              <a:rPr lang="es-MX" dirty="0" err="1">
                <a:solidFill>
                  <a:schemeClr val="bg1"/>
                </a:solidFill>
              </a:rPr>
              <a:t>textbox</a:t>
            </a:r>
            <a:r>
              <a:rPr lang="es-MX" dirty="0">
                <a:solidFill>
                  <a:schemeClr val="bg1"/>
                </a:solidFill>
              </a:rPr>
              <a:t> y un date </a:t>
            </a:r>
            <a:r>
              <a:rPr lang="es-MX" dirty="0" err="1">
                <a:solidFill>
                  <a:schemeClr val="bg1"/>
                </a:solidFill>
              </a:rPr>
              <a:t>picker</a:t>
            </a:r>
            <a:r>
              <a:rPr lang="es-MX" dirty="0">
                <a:solidFill>
                  <a:schemeClr val="bg1"/>
                </a:solidFill>
              </a:rPr>
              <a:t>, además de 3 botones para crear, editar y quitar un registro y uno para salvar el registro, como se ve a continuación</a:t>
            </a:r>
            <a:endParaRPr lang="es-ES" dirty="0">
              <a:solidFill>
                <a:schemeClr val="bg1"/>
              </a:solidFill>
            </a:endParaRPr>
          </a:p>
        </p:txBody>
      </p:sp>
      <p:sp>
        <p:nvSpPr>
          <p:cNvPr id="7" name="Marcador de contenido 2">
            <a:extLst>
              <a:ext uri="{FF2B5EF4-FFF2-40B4-BE49-F238E27FC236}">
                <a16:creationId xmlns:a16="http://schemas.microsoft.com/office/drawing/2014/main" id="{D414C03D-E7ED-4B55-A433-EDC3B92C9AB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1	OBJETIVOS</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	MARCO TEÓRICO</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2.1	JSTL (JSP Standard Tag Library)</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2.1.1	Definición</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2.2	Uso de JSTL</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2.2.1	Tags de Core JSTL</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1" i="0" u="none" strike="noStrike" kern="1200" cap="none" spc="0" normalizeH="0" baseline="0" noProof="0">
                <a:ln>
                  <a:noFill/>
                </a:ln>
                <a:solidFill>
                  <a:srgbClr val="FFFF00"/>
                </a:solidFill>
                <a:effectLst/>
                <a:uLnTx/>
                <a:uFillTx/>
                <a:latin typeface="Gill Sans MT" panose="020B0502020104020203"/>
                <a:ea typeface="+mn-ea"/>
                <a:cs typeface="+mn-cs"/>
              </a:rPr>
              <a:t>3	DESARROLLO</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3.1	TAG IF</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3.1.1	Codificación</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3.1.2	Ejecución</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1" i="0" u="none" strike="noStrike" kern="1200" cap="none" spc="0" normalizeH="0" baseline="0" noProof="0">
                <a:ln>
                  <a:noFill/>
                </a:ln>
                <a:solidFill>
                  <a:srgbClr val="FFFF00"/>
                </a:solidFill>
                <a:effectLst/>
                <a:uLnTx/>
                <a:uFillTx/>
                <a:latin typeface="Gill Sans MT" panose="020B0502020104020203"/>
                <a:ea typeface="+mn-ea"/>
                <a:cs typeface="+mn-cs"/>
              </a:rPr>
              <a:t>3.2	TAG CHOOSE</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3.2.1	Codificación</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1" i="0" u="none" strike="noStrike" kern="1200" cap="none" spc="0" normalizeH="0" baseline="0" noProof="0">
                <a:ln>
                  <a:noFill/>
                </a:ln>
                <a:solidFill>
                  <a:srgbClr val="FFFF00"/>
                </a:solidFill>
                <a:effectLst/>
                <a:uLnTx/>
                <a:uFillTx/>
                <a:latin typeface="Gill Sans MT" panose="020B0502020104020203"/>
                <a:ea typeface="+mn-ea"/>
                <a:cs typeface="+mn-cs"/>
              </a:rPr>
              <a:t>3.2.2	Ejecución</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3.3	TAG FOR EACH</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3.3.1	Codificación</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3.3.2	Ejecución</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4	CONCLUSIONES</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5	RECOMENDACIONES</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6	BIBLIOGRAFÍA</a:t>
            </a:r>
          </a:p>
        </p:txBody>
      </p:sp>
      <p:sp>
        <p:nvSpPr>
          <p:cNvPr id="8" name="CuadroTexto 7">
            <a:extLst>
              <a:ext uri="{FF2B5EF4-FFF2-40B4-BE49-F238E27FC236}">
                <a16:creationId xmlns:a16="http://schemas.microsoft.com/office/drawing/2014/main" id="{9B4B8CD3-6E71-4A9A-AA43-8443099DFAD0}"/>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24</a:t>
            </a:r>
          </a:p>
        </p:txBody>
      </p:sp>
      <p:sp>
        <p:nvSpPr>
          <p:cNvPr id="3" name="Marcador de contenido 2">
            <a:extLst>
              <a:ext uri="{FF2B5EF4-FFF2-40B4-BE49-F238E27FC236}">
                <a16:creationId xmlns:a16="http://schemas.microsoft.com/office/drawing/2014/main" id="{7F858A7A-C79C-67C0-C5D7-B3D7A6204E96}"/>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OBJETIVOS</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a:t>
            </a:r>
            <a:r>
              <a:rPr lang="es-MX" sz="1200" dirty="0">
                <a:solidFill>
                  <a:schemeClr val="bg1"/>
                </a:solidFill>
              </a:rPr>
              <a:t>DOTNET Y ARQUITECTURA EN CAPAS</a:t>
            </a:r>
            <a:endParaRPr lang="es-ES" sz="1200" dirty="0">
              <a:solidFill>
                <a:schemeClr val="bg1"/>
              </a:solidFill>
            </a:endParaRPr>
          </a:p>
          <a:p>
            <a:pPr lvl="1">
              <a:lnSpc>
                <a:spcPct val="90000"/>
              </a:lnSpc>
            </a:pPr>
            <a:r>
              <a:rPr lang="es-ES" sz="1200" dirty="0">
                <a:solidFill>
                  <a:schemeClr val="bg1"/>
                </a:solidFill>
              </a:rPr>
              <a:t>2.2	</a:t>
            </a:r>
            <a:r>
              <a:rPr lang="es-MX" sz="1200" dirty="0">
                <a:solidFill>
                  <a:schemeClr val="bg1"/>
                </a:solidFill>
              </a:rPr>
              <a:t>USOS DE LA ARQUITECTURA EN CAPAS</a:t>
            </a:r>
            <a:endParaRPr lang="es-ES" sz="1200" dirty="0">
              <a:solidFill>
                <a:schemeClr val="bg1"/>
              </a:solidFill>
            </a:endParaRPr>
          </a:p>
          <a:p>
            <a:pPr lvl="1">
              <a:lnSpc>
                <a:spcPct val="90000"/>
              </a:lnSpc>
            </a:pPr>
            <a:r>
              <a:rPr lang="es-ES" sz="1200" dirty="0">
                <a:solidFill>
                  <a:schemeClr val="bg1"/>
                </a:solidFill>
              </a:rPr>
              <a:t>2.3	</a:t>
            </a:r>
            <a:r>
              <a:rPr lang="es-MX" sz="1200" dirty="0">
                <a:solidFill>
                  <a:schemeClr val="bg1"/>
                </a:solidFill>
              </a:rPr>
              <a:t>POO Y SU RELACIÓN DE LA ARQUITECTURA EN CAPAS</a:t>
            </a:r>
            <a:endParaRPr lang="es-ES" sz="1200" dirty="0">
              <a:solidFill>
                <a:schemeClr val="bg1"/>
              </a:solidFill>
            </a:endParaRPr>
          </a:p>
          <a:p>
            <a:pPr lvl="1">
              <a:lnSpc>
                <a:spcPct val="90000"/>
              </a:lnSpc>
            </a:pPr>
            <a:r>
              <a:rPr lang="es-ES" sz="1200" dirty="0">
                <a:solidFill>
                  <a:schemeClr val="bg1"/>
                </a:solidFill>
              </a:rPr>
              <a:t>2.4	DOMAIN-DRIVEN DESIGN (DDD)</a:t>
            </a:r>
          </a:p>
          <a:p>
            <a:pPr lvl="1">
              <a:lnSpc>
                <a:spcPct val="90000"/>
              </a:lnSpc>
            </a:pPr>
            <a:r>
              <a:rPr lang="es-ES" sz="1200" dirty="0">
                <a:solidFill>
                  <a:schemeClr val="bg1"/>
                </a:solidFill>
              </a:rPr>
              <a:t>2.5	</a:t>
            </a:r>
            <a:r>
              <a:rPr lang="es-MX" sz="1200" dirty="0">
                <a:solidFill>
                  <a:schemeClr val="bg1"/>
                </a:solidFill>
              </a:rPr>
              <a:t>DOMAIN-DRIVEN DESIGN Y ARQUITECTURA EN CAPAS</a:t>
            </a:r>
            <a:endParaRPr lang="es-ES" sz="1200" dirty="0">
              <a:solidFill>
                <a:schemeClr val="bg1"/>
              </a:solidFill>
            </a:endParaRPr>
          </a:p>
          <a:p>
            <a:pPr lvl="1">
              <a:lnSpc>
                <a:spcPct val="90000"/>
              </a:lnSpc>
            </a:pPr>
            <a:r>
              <a:rPr lang="es-ES" sz="1200" dirty="0">
                <a:solidFill>
                  <a:schemeClr val="bg1"/>
                </a:solidFill>
              </a:rPr>
              <a:t>2.6 PROGRAMACION ORIENTADA A OBJETOS (POO)</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a:t>
            </a:r>
            <a:r>
              <a:rPr lang="es-MX" sz="1200" dirty="0">
                <a:solidFill>
                  <a:schemeClr val="bg1"/>
                </a:solidFill>
              </a:rPr>
              <a:t>CREACIÓN DEL PROYECTO Y GENERACIÓN DE SU ESTRUCTURA</a:t>
            </a:r>
            <a:endParaRPr lang="es-ES" sz="1200" dirty="0">
              <a:solidFill>
                <a:schemeClr val="bg1"/>
              </a:solidFill>
            </a:endParaRPr>
          </a:p>
          <a:p>
            <a:pPr lvl="1">
              <a:lnSpc>
                <a:spcPct val="90000"/>
              </a:lnSpc>
            </a:pPr>
            <a:r>
              <a:rPr lang="es-ES" sz="1200" dirty="0">
                <a:solidFill>
                  <a:schemeClr val="bg1"/>
                </a:solidFill>
              </a:rPr>
              <a:t>3.2	</a:t>
            </a:r>
            <a:r>
              <a:rPr lang="es-MX" sz="1200" dirty="0">
                <a:solidFill>
                  <a:schemeClr val="bg1"/>
                </a:solidFill>
              </a:rPr>
              <a:t> CAPA DE ACCESO A DATOS</a:t>
            </a:r>
            <a:r>
              <a:rPr lang="es-EC" sz="1200" dirty="0">
                <a:solidFill>
                  <a:schemeClr val="bg1"/>
                </a:solidFill>
              </a:rPr>
              <a:t>.</a:t>
            </a:r>
          </a:p>
          <a:p>
            <a:pPr lvl="1">
              <a:lnSpc>
                <a:spcPct val="90000"/>
              </a:lnSpc>
            </a:pPr>
            <a:r>
              <a:rPr lang="es-ES" sz="1200" dirty="0">
                <a:solidFill>
                  <a:schemeClr val="bg1"/>
                </a:solidFill>
              </a:rPr>
              <a:t>3.3  </a:t>
            </a:r>
            <a:r>
              <a:rPr lang="es-MX" sz="1200" dirty="0">
                <a:solidFill>
                  <a:schemeClr val="bg1"/>
                </a:solidFill>
              </a:rPr>
              <a:t>CAPA DE DOMINIO</a:t>
            </a:r>
            <a:endParaRPr lang="es-EC" sz="1200" dirty="0">
              <a:solidFill>
                <a:schemeClr val="bg1"/>
              </a:solidFill>
            </a:endParaRPr>
          </a:p>
          <a:p>
            <a:pPr lvl="1">
              <a:lnSpc>
                <a:spcPct val="90000"/>
              </a:lnSpc>
            </a:pPr>
            <a:r>
              <a:rPr lang="es-MX" sz="1200" dirty="0">
                <a:solidFill>
                  <a:srgbClr val="FFFF00"/>
                </a:solidFill>
              </a:rPr>
              <a:t>3.4	CAPA DE PRESENTACIÓN Y EJECUCIÓN DEL PROYECTO</a:t>
            </a:r>
            <a:endParaRPr lang="es-ES" sz="1200" dirty="0">
              <a:solidFill>
                <a:srgbClr val="FFFF00"/>
              </a:solidFill>
            </a:endParaRP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4" name="CuadroTexto 3">
            <a:extLst>
              <a:ext uri="{FF2B5EF4-FFF2-40B4-BE49-F238E27FC236}">
                <a16:creationId xmlns:a16="http://schemas.microsoft.com/office/drawing/2014/main" id="{3376BF2B-CE5F-8D7A-8026-A7CD35E3F8F9}"/>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21</a:t>
            </a:r>
          </a:p>
        </p:txBody>
      </p:sp>
      <p:pic>
        <p:nvPicPr>
          <p:cNvPr id="2" name="Imagen 1" descr="Interfaz de usuario gráfica, Aplicación&#10;&#10;Descripción generada automáticamente">
            <a:extLst>
              <a:ext uri="{FF2B5EF4-FFF2-40B4-BE49-F238E27FC236}">
                <a16:creationId xmlns:a16="http://schemas.microsoft.com/office/drawing/2014/main" id="{DCCE5916-5C8B-005A-2B79-E2E7D0767A8A}"/>
              </a:ext>
            </a:extLst>
          </p:cNvPr>
          <p:cNvPicPr>
            <a:picLocks noChangeAspect="1"/>
          </p:cNvPicPr>
          <p:nvPr/>
        </p:nvPicPr>
        <p:blipFill>
          <a:blip r:embed="rId2"/>
          <a:stretch>
            <a:fillRect/>
          </a:stretch>
        </p:blipFill>
        <p:spPr>
          <a:xfrm>
            <a:off x="1915771" y="2462895"/>
            <a:ext cx="6257234" cy="3473671"/>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2986016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contenido 2">
            <a:extLst>
              <a:ext uri="{FF2B5EF4-FFF2-40B4-BE49-F238E27FC236}">
                <a16:creationId xmlns:a16="http://schemas.microsoft.com/office/drawing/2014/main" id="{E0BC1E80-0C35-406F-84CB-0AB88C53DA1F}"/>
              </a:ext>
            </a:extLst>
          </p:cNvPr>
          <p:cNvSpPr>
            <a:spLocks noGrp="1"/>
          </p:cNvSpPr>
          <p:nvPr>
            <p:ph idx="1"/>
          </p:nvPr>
        </p:nvSpPr>
        <p:spPr>
          <a:xfrm>
            <a:off x="601254" y="792480"/>
            <a:ext cx="7872185" cy="873760"/>
          </a:xfrm>
        </p:spPr>
        <p:txBody>
          <a:bodyPr>
            <a:normAutofit/>
          </a:bodyPr>
          <a:lstStyle/>
          <a:p>
            <a:pPr algn="just"/>
            <a:r>
              <a:rPr lang="es-MX" dirty="0">
                <a:solidFill>
                  <a:schemeClr val="bg1"/>
                </a:solidFill>
              </a:rPr>
              <a:t>Al ejecutar el proyecto obtendrá la siguiente vista</a:t>
            </a:r>
            <a:endParaRPr lang="es-ES" dirty="0">
              <a:solidFill>
                <a:schemeClr val="bg1"/>
              </a:solidFill>
            </a:endParaRPr>
          </a:p>
        </p:txBody>
      </p:sp>
      <p:sp>
        <p:nvSpPr>
          <p:cNvPr id="7" name="Marcador de contenido 2">
            <a:extLst>
              <a:ext uri="{FF2B5EF4-FFF2-40B4-BE49-F238E27FC236}">
                <a16:creationId xmlns:a16="http://schemas.microsoft.com/office/drawing/2014/main" id="{D414C03D-E7ED-4B55-A433-EDC3B92C9AB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1	OBJETIVOS</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	MARCO TEÓRICO</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2.1	JSTL (JSP Standard Tag Library)</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2.1.1	Definición</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2.2	Uso de JSTL</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2.2.1	Tags de Core JSTL</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1" i="0" u="none" strike="noStrike" kern="1200" cap="none" spc="0" normalizeH="0" baseline="0" noProof="0">
                <a:ln>
                  <a:noFill/>
                </a:ln>
                <a:solidFill>
                  <a:srgbClr val="FFFF00"/>
                </a:solidFill>
                <a:effectLst/>
                <a:uLnTx/>
                <a:uFillTx/>
                <a:latin typeface="Gill Sans MT" panose="020B0502020104020203"/>
                <a:ea typeface="+mn-ea"/>
                <a:cs typeface="+mn-cs"/>
              </a:rPr>
              <a:t>3	DESARROLLO</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3.1	TAG IF</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3.1.1	Codificación</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3.1.2	Ejecución</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1" i="0" u="none" strike="noStrike" kern="1200" cap="none" spc="0" normalizeH="0" baseline="0" noProof="0">
                <a:ln>
                  <a:noFill/>
                </a:ln>
                <a:solidFill>
                  <a:srgbClr val="FFFF00"/>
                </a:solidFill>
                <a:effectLst/>
                <a:uLnTx/>
                <a:uFillTx/>
                <a:latin typeface="Gill Sans MT" panose="020B0502020104020203"/>
                <a:ea typeface="+mn-ea"/>
                <a:cs typeface="+mn-cs"/>
              </a:rPr>
              <a:t>3.2	TAG CHOOSE</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3.2.1	Codificación</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1" i="0" u="none" strike="noStrike" kern="1200" cap="none" spc="0" normalizeH="0" baseline="0" noProof="0">
                <a:ln>
                  <a:noFill/>
                </a:ln>
                <a:solidFill>
                  <a:srgbClr val="FFFF00"/>
                </a:solidFill>
                <a:effectLst/>
                <a:uLnTx/>
                <a:uFillTx/>
                <a:latin typeface="Gill Sans MT" panose="020B0502020104020203"/>
                <a:ea typeface="+mn-ea"/>
                <a:cs typeface="+mn-cs"/>
              </a:rPr>
              <a:t>3.2.2	Ejecución</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3.3	TAG FOR EACH</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3.3.1	Codificación</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3.3.2	Ejecución</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4	CONCLUSIONES</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5	RECOMENDACIONES</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6	BIBLIOGRAFÍA</a:t>
            </a:r>
          </a:p>
        </p:txBody>
      </p:sp>
      <p:sp>
        <p:nvSpPr>
          <p:cNvPr id="8" name="CuadroTexto 7">
            <a:extLst>
              <a:ext uri="{FF2B5EF4-FFF2-40B4-BE49-F238E27FC236}">
                <a16:creationId xmlns:a16="http://schemas.microsoft.com/office/drawing/2014/main" id="{9B4B8CD3-6E71-4A9A-AA43-8443099DFAD0}"/>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24</a:t>
            </a:r>
          </a:p>
        </p:txBody>
      </p:sp>
      <p:sp>
        <p:nvSpPr>
          <p:cNvPr id="3" name="Marcador de contenido 2">
            <a:extLst>
              <a:ext uri="{FF2B5EF4-FFF2-40B4-BE49-F238E27FC236}">
                <a16:creationId xmlns:a16="http://schemas.microsoft.com/office/drawing/2014/main" id="{7F858A7A-C79C-67C0-C5D7-B3D7A6204E96}"/>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OBJETIVOS</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a:t>
            </a:r>
            <a:r>
              <a:rPr lang="es-MX" sz="1200" dirty="0">
                <a:solidFill>
                  <a:schemeClr val="bg1"/>
                </a:solidFill>
              </a:rPr>
              <a:t>DOTNET Y ARQUITECTURA EN CAPAS</a:t>
            </a:r>
            <a:endParaRPr lang="es-ES" sz="1200" dirty="0">
              <a:solidFill>
                <a:schemeClr val="bg1"/>
              </a:solidFill>
            </a:endParaRPr>
          </a:p>
          <a:p>
            <a:pPr lvl="1">
              <a:lnSpc>
                <a:spcPct val="90000"/>
              </a:lnSpc>
            </a:pPr>
            <a:r>
              <a:rPr lang="es-ES" sz="1200" dirty="0">
                <a:solidFill>
                  <a:schemeClr val="bg1"/>
                </a:solidFill>
              </a:rPr>
              <a:t>2.2	</a:t>
            </a:r>
            <a:r>
              <a:rPr lang="es-MX" sz="1200" dirty="0">
                <a:solidFill>
                  <a:schemeClr val="bg1"/>
                </a:solidFill>
              </a:rPr>
              <a:t>USOS DE LA ARQUITECTURA EN CAPAS</a:t>
            </a:r>
            <a:endParaRPr lang="es-ES" sz="1200" dirty="0">
              <a:solidFill>
                <a:schemeClr val="bg1"/>
              </a:solidFill>
            </a:endParaRPr>
          </a:p>
          <a:p>
            <a:pPr lvl="1">
              <a:lnSpc>
                <a:spcPct val="90000"/>
              </a:lnSpc>
            </a:pPr>
            <a:r>
              <a:rPr lang="es-ES" sz="1200" dirty="0">
                <a:solidFill>
                  <a:schemeClr val="bg1"/>
                </a:solidFill>
              </a:rPr>
              <a:t>2.3	</a:t>
            </a:r>
            <a:r>
              <a:rPr lang="es-MX" sz="1200" dirty="0">
                <a:solidFill>
                  <a:schemeClr val="bg1"/>
                </a:solidFill>
              </a:rPr>
              <a:t>POO Y SU RELACIÓN DE LA ARQUITECTURA EN CAPAS</a:t>
            </a:r>
            <a:endParaRPr lang="es-ES" sz="1200" dirty="0">
              <a:solidFill>
                <a:schemeClr val="bg1"/>
              </a:solidFill>
            </a:endParaRPr>
          </a:p>
          <a:p>
            <a:pPr lvl="1">
              <a:lnSpc>
                <a:spcPct val="90000"/>
              </a:lnSpc>
            </a:pPr>
            <a:r>
              <a:rPr lang="es-ES" sz="1200" dirty="0">
                <a:solidFill>
                  <a:schemeClr val="bg1"/>
                </a:solidFill>
              </a:rPr>
              <a:t>2.4	DOMAIN-DRIVEN DESIGN (DDD)</a:t>
            </a:r>
          </a:p>
          <a:p>
            <a:pPr lvl="1">
              <a:lnSpc>
                <a:spcPct val="90000"/>
              </a:lnSpc>
            </a:pPr>
            <a:r>
              <a:rPr lang="es-ES" sz="1200" dirty="0">
                <a:solidFill>
                  <a:schemeClr val="bg1"/>
                </a:solidFill>
              </a:rPr>
              <a:t>2.5	</a:t>
            </a:r>
            <a:r>
              <a:rPr lang="es-MX" sz="1200" dirty="0">
                <a:solidFill>
                  <a:schemeClr val="bg1"/>
                </a:solidFill>
              </a:rPr>
              <a:t>DOMAIN-DRIVEN DESIGN Y ARQUITECTURA EN CAPAS</a:t>
            </a:r>
            <a:endParaRPr lang="es-ES" sz="1200" dirty="0">
              <a:solidFill>
                <a:schemeClr val="bg1"/>
              </a:solidFill>
            </a:endParaRPr>
          </a:p>
          <a:p>
            <a:pPr lvl="1">
              <a:lnSpc>
                <a:spcPct val="90000"/>
              </a:lnSpc>
            </a:pPr>
            <a:r>
              <a:rPr lang="es-ES" sz="1200" dirty="0">
                <a:solidFill>
                  <a:schemeClr val="bg1"/>
                </a:solidFill>
              </a:rPr>
              <a:t>2.6 PROGRAMACION ORIENTADA A OBJETOS (POO)</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a:t>
            </a:r>
            <a:r>
              <a:rPr lang="es-MX" sz="1200" dirty="0">
                <a:solidFill>
                  <a:schemeClr val="bg1"/>
                </a:solidFill>
              </a:rPr>
              <a:t>CREACIÓN DEL PROYECTO Y GENERACIÓN DE SU ESTRUCTURA</a:t>
            </a:r>
            <a:endParaRPr lang="es-ES" sz="1200" dirty="0">
              <a:solidFill>
                <a:schemeClr val="bg1"/>
              </a:solidFill>
            </a:endParaRPr>
          </a:p>
          <a:p>
            <a:pPr lvl="1">
              <a:lnSpc>
                <a:spcPct val="90000"/>
              </a:lnSpc>
            </a:pPr>
            <a:r>
              <a:rPr lang="es-ES" sz="1200" dirty="0">
                <a:solidFill>
                  <a:schemeClr val="bg1"/>
                </a:solidFill>
              </a:rPr>
              <a:t>3.2	</a:t>
            </a:r>
            <a:r>
              <a:rPr lang="es-MX" sz="1200" dirty="0">
                <a:solidFill>
                  <a:schemeClr val="bg1"/>
                </a:solidFill>
              </a:rPr>
              <a:t> CAPA DE ACCESO A DATOS</a:t>
            </a:r>
            <a:r>
              <a:rPr lang="es-EC" sz="1200" dirty="0">
                <a:solidFill>
                  <a:schemeClr val="bg1"/>
                </a:solidFill>
              </a:rPr>
              <a:t>.</a:t>
            </a:r>
          </a:p>
          <a:p>
            <a:pPr lvl="1">
              <a:lnSpc>
                <a:spcPct val="90000"/>
              </a:lnSpc>
            </a:pPr>
            <a:r>
              <a:rPr lang="es-ES" sz="1200" dirty="0">
                <a:solidFill>
                  <a:schemeClr val="bg1"/>
                </a:solidFill>
              </a:rPr>
              <a:t>3.3  </a:t>
            </a:r>
            <a:r>
              <a:rPr lang="es-MX" sz="1200" dirty="0">
                <a:solidFill>
                  <a:schemeClr val="bg1"/>
                </a:solidFill>
              </a:rPr>
              <a:t>CAPA DE DOMINIO</a:t>
            </a:r>
            <a:endParaRPr lang="es-EC" sz="1200" dirty="0">
              <a:solidFill>
                <a:schemeClr val="bg1"/>
              </a:solidFill>
            </a:endParaRPr>
          </a:p>
          <a:p>
            <a:pPr lvl="1">
              <a:lnSpc>
                <a:spcPct val="90000"/>
              </a:lnSpc>
            </a:pPr>
            <a:r>
              <a:rPr lang="es-MX" sz="1200" dirty="0">
                <a:solidFill>
                  <a:srgbClr val="FFFF00"/>
                </a:solidFill>
              </a:rPr>
              <a:t>3.4	CAPA DE PRESENTACIÓN Y EJECUCIÓN DEL PROYECTO</a:t>
            </a:r>
            <a:endParaRPr lang="es-ES" sz="1200" dirty="0">
              <a:solidFill>
                <a:srgbClr val="FFFF00"/>
              </a:solidFill>
            </a:endParaRP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4" name="CuadroTexto 3">
            <a:extLst>
              <a:ext uri="{FF2B5EF4-FFF2-40B4-BE49-F238E27FC236}">
                <a16:creationId xmlns:a16="http://schemas.microsoft.com/office/drawing/2014/main" id="{3376BF2B-CE5F-8D7A-8026-A7CD35E3F8F9}"/>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21</a:t>
            </a:r>
          </a:p>
        </p:txBody>
      </p:sp>
      <p:pic>
        <p:nvPicPr>
          <p:cNvPr id="2" name="Imagen 1" descr="Interfaz de usuario gráfica, Texto&#10;&#10;Descripción generada automáticamente">
            <a:extLst>
              <a:ext uri="{FF2B5EF4-FFF2-40B4-BE49-F238E27FC236}">
                <a16:creationId xmlns:a16="http://schemas.microsoft.com/office/drawing/2014/main" id="{D59DB81B-3B8F-9797-F2D5-844EB65DC18E}"/>
              </a:ext>
            </a:extLst>
          </p:cNvPr>
          <p:cNvPicPr>
            <a:picLocks noChangeAspect="1"/>
          </p:cNvPicPr>
          <p:nvPr/>
        </p:nvPicPr>
        <p:blipFill>
          <a:blip r:embed="rId2"/>
          <a:stretch>
            <a:fillRect/>
          </a:stretch>
        </p:blipFill>
        <p:spPr>
          <a:xfrm>
            <a:off x="1516965" y="2438204"/>
            <a:ext cx="6220265" cy="3738442"/>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0682641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contenido 2">
            <a:extLst>
              <a:ext uri="{FF2B5EF4-FFF2-40B4-BE49-F238E27FC236}">
                <a16:creationId xmlns:a16="http://schemas.microsoft.com/office/drawing/2014/main" id="{E0BC1E80-0C35-406F-84CB-0AB88C53DA1F}"/>
              </a:ext>
            </a:extLst>
          </p:cNvPr>
          <p:cNvSpPr>
            <a:spLocks noGrp="1"/>
          </p:cNvSpPr>
          <p:nvPr>
            <p:ph idx="1"/>
          </p:nvPr>
        </p:nvSpPr>
        <p:spPr>
          <a:xfrm>
            <a:off x="601254" y="792480"/>
            <a:ext cx="7872185" cy="873760"/>
          </a:xfrm>
        </p:spPr>
        <p:txBody>
          <a:bodyPr>
            <a:normAutofit/>
          </a:bodyPr>
          <a:lstStyle/>
          <a:p>
            <a:pPr algn="just"/>
            <a:r>
              <a:rPr lang="es-MX" dirty="0">
                <a:solidFill>
                  <a:schemeClr val="bg1"/>
                </a:solidFill>
              </a:rPr>
              <a:t>Al dar clic sobre el Quitar con un registro seleccionado este se eliminará</a:t>
            </a:r>
            <a:endParaRPr lang="es-ES" dirty="0">
              <a:solidFill>
                <a:schemeClr val="bg1"/>
              </a:solidFill>
            </a:endParaRPr>
          </a:p>
        </p:txBody>
      </p:sp>
      <p:sp>
        <p:nvSpPr>
          <p:cNvPr id="7" name="Marcador de contenido 2">
            <a:extLst>
              <a:ext uri="{FF2B5EF4-FFF2-40B4-BE49-F238E27FC236}">
                <a16:creationId xmlns:a16="http://schemas.microsoft.com/office/drawing/2014/main" id="{D414C03D-E7ED-4B55-A433-EDC3B92C9AB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1	OBJETIVOS</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	MARCO TEÓRICO</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2.1	JSTL (JSP Standard Tag Library)</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2.1.1	Definición</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2.2	Uso de JSTL</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2.2.1	Tags de Core JSTL</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1" i="0" u="none" strike="noStrike" kern="1200" cap="none" spc="0" normalizeH="0" baseline="0" noProof="0">
                <a:ln>
                  <a:noFill/>
                </a:ln>
                <a:solidFill>
                  <a:srgbClr val="FFFF00"/>
                </a:solidFill>
                <a:effectLst/>
                <a:uLnTx/>
                <a:uFillTx/>
                <a:latin typeface="Gill Sans MT" panose="020B0502020104020203"/>
                <a:ea typeface="+mn-ea"/>
                <a:cs typeface="+mn-cs"/>
              </a:rPr>
              <a:t>3	DESARROLLO</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3.1	TAG IF</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3.1.1	Codificación</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3.1.2	Ejecución</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1" i="0" u="none" strike="noStrike" kern="1200" cap="none" spc="0" normalizeH="0" baseline="0" noProof="0">
                <a:ln>
                  <a:noFill/>
                </a:ln>
                <a:solidFill>
                  <a:srgbClr val="FFFF00"/>
                </a:solidFill>
                <a:effectLst/>
                <a:uLnTx/>
                <a:uFillTx/>
                <a:latin typeface="Gill Sans MT" panose="020B0502020104020203"/>
                <a:ea typeface="+mn-ea"/>
                <a:cs typeface="+mn-cs"/>
              </a:rPr>
              <a:t>3.2	TAG CHOOSE</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3.2.1	Codificación</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1" i="0" u="none" strike="noStrike" kern="1200" cap="none" spc="0" normalizeH="0" baseline="0" noProof="0">
                <a:ln>
                  <a:noFill/>
                </a:ln>
                <a:solidFill>
                  <a:srgbClr val="FFFF00"/>
                </a:solidFill>
                <a:effectLst/>
                <a:uLnTx/>
                <a:uFillTx/>
                <a:latin typeface="Gill Sans MT" panose="020B0502020104020203"/>
                <a:ea typeface="+mn-ea"/>
                <a:cs typeface="+mn-cs"/>
              </a:rPr>
              <a:t>3.2.2	Ejecución</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3.3	TAG FOR EACH</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3.3.1	Codificación</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3.3.2	Ejecución</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4	CONCLUSIONES</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5	RECOMENDACIONES</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6	BIBLIOGRAFÍA</a:t>
            </a:r>
          </a:p>
        </p:txBody>
      </p:sp>
      <p:sp>
        <p:nvSpPr>
          <p:cNvPr id="8" name="CuadroTexto 7">
            <a:extLst>
              <a:ext uri="{FF2B5EF4-FFF2-40B4-BE49-F238E27FC236}">
                <a16:creationId xmlns:a16="http://schemas.microsoft.com/office/drawing/2014/main" id="{9B4B8CD3-6E71-4A9A-AA43-8443099DFAD0}"/>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24</a:t>
            </a:r>
          </a:p>
        </p:txBody>
      </p:sp>
      <p:sp>
        <p:nvSpPr>
          <p:cNvPr id="3" name="Marcador de contenido 2">
            <a:extLst>
              <a:ext uri="{FF2B5EF4-FFF2-40B4-BE49-F238E27FC236}">
                <a16:creationId xmlns:a16="http://schemas.microsoft.com/office/drawing/2014/main" id="{7F858A7A-C79C-67C0-C5D7-B3D7A6204E96}"/>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OBJETIVOS</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a:t>
            </a:r>
            <a:r>
              <a:rPr lang="es-MX" sz="1200" dirty="0">
                <a:solidFill>
                  <a:schemeClr val="bg1"/>
                </a:solidFill>
              </a:rPr>
              <a:t>DOTNET Y ARQUITECTURA EN CAPAS</a:t>
            </a:r>
            <a:endParaRPr lang="es-ES" sz="1200" dirty="0">
              <a:solidFill>
                <a:schemeClr val="bg1"/>
              </a:solidFill>
            </a:endParaRPr>
          </a:p>
          <a:p>
            <a:pPr lvl="1">
              <a:lnSpc>
                <a:spcPct val="90000"/>
              </a:lnSpc>
            </a:pPr>
            <a:r>
              <a:rPr lang="es-ES" sz="1200" dirty="0">
                <a:solidFill>
                  <a:schemeClr val="bg1"/>
                </a:solidFill>
              </a:rPr>
              <a:t>2.2	</a:t>
            </a:r>
            <a:r>
              <a:rPr lang="es-MX" sz="1200" dirty="0">
                <a:solidFill>
                  <a:schemeClr val="bg1"/>
                </a:solidFill>
              </a:rPr>
              <a:t>USOS DE LA ARQUITECTURA EN CAPAS</a:t>
            </a:r>
            <a:endParaRPr lang="es-ES" sz="1200" dirty="0">
              <a:solidFill>
                <a:schemeClr val="bg1"/>
              </a:solidFill>
            </a:endParaRPr>
          </a:p>
          <a:p>
            <a:pPr lvl="1">
              <a:lnSpc>
                <a:spcPct val="90000"/>
              </a:lnSpc>
            </a:pPr>
            <a:r>
              <a:rPr lang="es-ES" sz="1200" dirty="0">
                <a:solidFill>
                  <a:schemeClr val="bg1"/>
                </a:solidFill>
              </a:rPr>
              <a:t>2.3	</a:t>
            </a:r>
            <a:r>
              <a:rPr lang="es-MX" sz="1200" dirty="0">
                <a:solidFill>
                  <a:schemeClr val="bg1"/>
                </a:solidFill>
              </a:rPr>
              <a:t>POO Y SU RELACIÓN DE LA ARQUITECTURA EN CAPAS</a:t>
            </a:r>
            <a:endParaRPr lang="es-ES" sz="1200" dirty="0">
              <a:solidFill>
                <a:schemeClr val="bg1"/>
              </a:solidFill>
            </a:endParaRPr>
          </a:p>
          <a:p>
            <a:pPr lvl="1">
              <a:lnSpc>
                <a:spcPct val="90000"/>
              </a:lnSpc>
            </a:pPr>
            <a:r>
              <a:rPr lang="es-ES" sz="1200" dirty="0">
                <a:solidFill>
                  <a:schemeClr val="bg1"/>
                </a:solidFill>
              </a:rPr>
              <a:t>2.4	DOMAIN-DRIVEN DESIGN (DDD)</a:t>
            </a:r>
          </a:p>
          <a:p>
            <a:pPr lvl="1">
              <a:lnSpc>
                <a:spcPct val="90000"/>
              </a:lnSpc>
            </a:pPr>
            <a:r>
              <a:rPr lang="es-ES" sz="1200" dirty="0">
                <a:solidFill>
                  <a:schemeClr val="bg1"/>
                </a:solidFill>
              </a:rPr>
              <a:t>2.5	</a:t>
            </a:r>
            <a:r>
              <a:rPr lang="es-MX" sz="1200" dirty="0">
                <a:solidFill>
                  <a:schemeClr val="bg1"/>
                </a:solidFill>
              </a:rPr>
              <a:t>DOMAIN-DRIVEN DESIGN Y ARQUITECTURA EN CAPAS</a:t>
            </a:r>
            <a:endParaRPr lang="es-ES" sz="1200" dirty="0">
              <a:solidFill>
                <a:schemeClr val="bg1"/>
              </a:solidFill>
            </a:endParaRPr>
          </a:p>
          <a:p>
            <a:pPr lvl="1">
              <a:lnSpc>
                <a:spcPct val="90000"/>
              </a:lnSpc>
            </a:pPr>
            <a:r>
              <a:rPr lang="es-ES" sz="1200" dirty="0">
                <a:solidFill>
                  <a:schemeClr val="bg1"/>
                </a:solidFill>
              </a:rPr>
              <a:t>2.6 PROGRAMACION ORIENTADA A OBJETOS (POO)</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a:t>
            </a:r>
            <a:r>
              <a:rPr lang="es-MX" sz="1200" dirty="0">
                <a:solidFill>
                  <a:schemeClr val="bg1"/>
                </a:solidFill>
              </a:rPr>
              <a:t>CREACIÓN DEL PROYECTO Y GENERACIÓN DE SU ESTRUCTURA</a:t>
            </a:r>
            <a:endParaRPr lang="es-ES" sz="1200" dirty="0">
              <a:solidFill>
                <a:schemeClr val="bg1"/>
              </a:solidFill>
            </a:endParaRPr>
          </a:p>
          <a:p>
            <a:pPr lvl="1">
              <a:lnSpc>
                <a:spcPct val="90000"/>
              </a:lnSpc>
            </a:pPr>
            <a:r>
              <a:rPr lang="es-ES" sz="1200" dirty="0">
                <a:solidFill>
                  <a:schemeClr val="bg1"/>
                </a:solidFill>
              </a:rPr>
              <a:t>3.2	</a:t>
            </a:r>
            <a:r>
              <a:rPr lang="es-MX" sz="1200" dirty="0">
                <a:solidFill>
                  <a:schemeClr val="bg1"/>
                </a:solidFill>
              </a:rPr>
              <a:t> CAPA DE ACCESO A DATOS</a:t>
            </a:r>
            <a:r>
              <a:rPr lang="es-EC" sz="1200" dirty="0">
                <a:solidFill>
                  <a:schemeClr val="bg1"/>
                </a:solidFill>
              </a:rPr>
              <a:t>.</a:t>
            </a:r>
          </a:p>
          <a:p>
            <a:pPr lvl="1">
              <a:lnSpc>
                <a:spcPct val="90000"/>
              </a:lnSpc>
            </a:pPr>
            <a:r>
              <a:rPr lang="es-ES" sz="1200" dirty="0">
                <a:solidFill>
                  <a:schemeClr val="bg1"/>
                </a:solidFill>
              </a:rPr>
              <a:t>3.3  </a:t>
            </a:r>
            <a:r>
              <a:rPr lang="es-MX" sz="1200" dirty="0">
                <a:solidFill>
                  <a:schemeClr val="bg1"/>
                </a:solidFill>
              </a:rPr>
              <a:t>CAPA DE DOMINIO</a:t>
            </a:r>
            <a:endParaRPr lang="es-EC" sz="1200" dirty="0">
              <a:solidFill>
                <a:schemeClr val="bg1"/>
              </a:solidFill>
            </a:endParaRPr>
          </a:p>
          <a:p>
            <a:pPr lvl="1">
              <a:lnSpc>
                <a:spcPct val="90000"/>
              </a:lnSpc>
            </a:pPr>
            <a:r>
              <a:rPr lang="es-MX" sz="1200" dirty="0">
                <a:solidFill>
                  <a:srgbClr val="FFFF00"/>
                </a:solidFill>
              </a:rPr>
              <a:t>3.4	CAPA DE PRESENTACIÓN Y EJECUCIÓN DEL PROYECTO</a:t>
            </a:r>
            <a:endParaRPr lang="es-ES" sz="1200" dirty="0">
              <a:solidFill>
                <a:srgbClr val="FFFF00"/>
              </a:solidFill>
            </a:endParaRP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4" name="CuadroTexto 3">
            <a:extLst>
              <a:ext uri="{FF2B5EF4-FFF2-40B4-BE49-F238E27FC236}">
                <a16:creationId xmlns:a16="http://schemas.microsoft.com/office/drawing/2014/main" id="{3376BF2B-CE5F-8D7A-8026-A7CD35E3F8F9}"/>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21</a:t>
            </a:r>
          </a:p>
        </p:txBody>
      </p:sp>
      <p:pic>
        <p:nvPicPr>
          <p:cNvPr id="2" name="Imagen 1" descr="Interfaz de usuario gráfica, Aplicación&#10;&#10;Descripción generada automáticamente">
            <a:extLst>
              <a:ext uri="{FF2B5EF4-FFF2-40B4-BE49-F238E27FC236}">
                <a16:creationId xmlns:a16="http://schemas.microsoft.com/office/drawing/2014/main" id="{19F15933-3C1D-F330-7168-9B82C2577FB4}"/>
              </a:ext>
            </a:extLst>
          </p:cNvPr>
          <p:cNvPicPr>
            <a:picLocks noChangeAspect="1"/>
          </p:cNvPicPr>
          <p:nvPr/>
        </p:nvPicPr>
        <p:blipFill>
          <a:blip r:embed="rId2"/>
          <a:stretch>
            <a:fillRect/>
          </a:stretch>
        </p:blipFill>
        <p:spPr>
          <a:xfrm>
            <a:off x="1447946" y="2411338"/>
            <a:ext cx="5891102" cy="3553363"/>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5601001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contenido 2">
            <a:extLst>
              <a:ext uri="{FF2B5EF4-FFF2-40B4-BE49-F238E27FC236}">
                <a16:creationId xmlns:a16="http://schemas.microsoft.com/office/drawing/2014/main" id="{E0BC1E80-0C35-406F-84CB-0AB88C53DA1F}"/>
              </a:ext>
            </a:extLst>
          </p:cNvPr>
          <p:cNvSpPr>
            <a:spLocks noGrp="1"/>
          </p:cNvSpPr>
          <p:nvPr>
            <p:ph idx="1"/>
          </p:nvPr>
        </p:nvSpPr>
        <p:spPr>
          <a:xfrm>
            <a:off x="601254" y="792480"/>
            <a:ext cx="7872185" cy="873760"/>
          </a:xfrm>
        </p:spPr>
        <p:txBody>
          <a:bodyPr>
            <a:normAutofit/>
          </a:bodyPr>
          <a:lstStyle/>
          <a:p>
            <a:pPr algn="just"/>
            <a:r>
              <a:rPr lang="es-MX" dirty="0">
                <a:solidFill>
                  <a:schemeClr val="bg1"/>
                </a:solidFill>
              </a:rPr>
              <a:t>Al dar clic sobre uno de los registros y elegir editar podrá ver los datos del registro</a:t>
            </a:r>
            <a:endParaRPr lang="es-ES" dirty="0">
              <a:solidFill>
                <a:schemeClr val="bg1"/>
              </a:solidFill>
            </a:endParaRPr>
          </a:p>
        </p:txBody>
      </p:sp>
      <p:sp>
        <p:nvSpPr>
          <p:cNvPr id="7" name="Marcador de contenido 2">
            <a:extLst>
              <a:ext uri="{FF2B5EF4-FFF2-40B4-BE49-F238E27FC236}">
                <a16:creationId xmlns:a16="http://schemas.microsoft.com/office/drawing/2014/main" id="{D414C03D-E7ED-4B55-A433-EDC3B92C9AB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1	OBJETIVOS</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	MARCO TEÓRICO</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2.1	JSTL (JSP Standard Tag Library)</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2.1.1	Definición</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2.2	Uso de JSTL</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2.2.1	Tags de Core JSTL</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1" i="0" u="none" strike="noStrike" kern="1200" cap="none" spc="0" normalizeH="0" baseline="0" noProof="0">
                <a:ln>
                  <a:noFill/>
                </a:ln>
                <a:solidFill>
                  <a:srgbClr val="FFFF00"/>
                </a:solidFill>
                <a:effectLst/>
                <a:uLnTx/>
                <a:uFillTx/>
                <a:latin typeface="Gill Sans MT" panose="020B0502020104020203"/>
                <a:ea typeface="+mn-ea"/>
                <a:cs typeface="+mn-cs"/>
              </a:rPr>
              <a:t>3	DESARROLLO</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3.1	TAG IF</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3.1.1	Codificación</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3.1.2	Ejecución</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1" i="0" u="none" strike="noStrike" kern="1200" cap="none" spc="0" normalizeH="0" baseline="0" noProof="0">
                <a:ln>
                  <a:noFill/>
                </a:ln>
                <a:solidFill>
                  <a:srgbClr val="FFFF00"/>
                </a:solidFill>
                <a:effectLst/>
                <a:uLnTx/>
                <a:uFillTx/>
                <a:latin typeface="Gill Sans MT" panose="020B0502020104020203"/>
                <a:ea typeface="+mn-ea"/>
                <a:cs typeface="+mn-cs"/>
              </a:rPr>
              <a:t>3.2	TAG CHOOSE</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3.2.1	Codificación</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1" i="0" u="none" strike="noStrike" kern="1200" cap="none" spc="0" normalizeH="0" baseline="0" noProof="0">
                <a:ln>
                  <a:noFill/>
                </a:ln>
                <a:solidFill>
                  <a:srgbClr val="FFFF00"/>
                </a:solidFill>
                <a:effectLst/>
                <a:uLnTx/>
                <a:uFillTx/>
                <a:latin typeface="Gill Sans MT" panose="020B0502020104020203"/>
                <a:ea typeface="+mn-ea"/>
                <a:cs typeface="+mn-cs"/>
              </a:rPr>
              <a:t>3.2.2	Ejecución</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3.3	TAG FOR EACH</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3.3.1	Codificación</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3.3.2	Ejecución</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4	CONCLUSIONES</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5	RECOMENDACIONES</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6	BIBLIOGRAFÍA</a:t>
            </a:r>
          </a:p>
        </p:txBody>
      </p:sp>
      <p:sp>
        <p:nvSpPr>
          <p:cNvPr id="8" name="CuadroTexto 7">
            <a:extLst>
              <a:ext uri="{FF2B5EF4-FFF2-40B4-BE49-F238E27FC236}">
                <a16:creationId xmlns:a16="http://schemas.microsoft.com/office/drawing/2014/main" id="{9B4B8CD3-6E71-4A9A-AA43-8443099DFAD0}"/>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24</a:t>
            </a:r>
          </a:p>
        </p:txBody>
      </p:sp>
      <p:sp>
        <p:nvSpPr>
          <p:cNvPr id="3" name="Marcador de contenido 2">
            <a:extLst>
              <a:ext uri="{FF2B5EF4-FFF2-40B4-BE49-F238E27FC236}">
                <a16:creationId xmlns:a16="http://schemas.microsoft.com/office/drawing/2014/main" id="{7F858A7A-C79C-67C0-C5D7-B3D7A6204E96}"/>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OBJETIVOS</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a:t>
            </a:r>
            <a:r>
              <a:rPr lang="es-MX" sz="1200" dirty="0">
                <a:solidFill>
                  <a:schemeClr val="bg1"/>
                </a:solidFill>
              </a:rPr>
              <a:t>DOTNET Y ARQUITECTURA EN CAPAS</a:t>
            </a:r>
            <a:endParaRPr lang="es-ES" sz="1200" dirty="0">
              <a:solidFill>
                <a:schemeClr val="bg1"/>
              </a:solidFill>
            </a:endParaRPr>
          </a:p>
          <a:p>
            <a:pPr lvl="1">
              <a:lnSpc>
                <a:spcPct val="90000"/>
              </a:lnSpc>
            </a:pPr>
            <a:r>
              <a:rPr lang="es-ES" sz="1200" dirty="0">
                <a:solidFill>
                  <a:schemeClr val="bg1"/>
                </a:solidFill>
              </a:rPr>
              <a:t>2.2	</a:t>
            </a:r>
            <a:r>
              <a:rPr lang="es-MX" sz="1200" dirty="0">
                <a:solidFill>
                  <a:schemeClr val="bg1"/>
                </a:solidFill>
              </a:rPr>
              <a:t>USOS DE LA ARQUITECTURA EN CAPAS</a:t>
            </a:r>
            <a:endParaRPr lang="es-ES" sz="1200" dirty="0">
              <a:solidFill>
                <a:schemeClr val="bg1"/>
              </a:solidFill>
            </a:endParaRPr>
          </a:p>
          <a:p>
            <a:pPr lvl="1">
              <a:lnSpc>
                <a:spcPct val="90000"/>
              </a:lnSpc>
            </a:pPr>
            <a:r>
              <a:rPr lang="es-ES" sz="1200" dirty="0">
                <a:solidFill>
                  <a:schemeClr val="bg1"/>
                </a:solidFill>
              </a:rPr>
              <a:t>2.3	</a:t>
            </a:r>
            <a:r>
              <a:rPr lang="es-MX" sz="1200" dirty="0">
                <a:solidFill>
                  <a:schemeClr val="bg1"/>
                </a:solidFill>
              </a:rPr>
              <a:t>POO Y SU RELACIÓN DE LA ARQUITECTURA EN CAPAS</a:t>
            </a:r>
            <a:endParaRPr lang="es-ES" sz="1200" dirty="0">
              <a:solidFill>
                <a:schemeClr val="bg1"/>
              </a:solidFill>
            </a:endParaRPr>
          </a:p>
          <a:p>
            <a:pPr lvl="1">
              <a:lnSpc>
                <a:spcPct val="90000"/>
              </a:lnSpc>
            </a:pPr>
            <a:r>
              <a:rPr lang="es-ES" sz="1200" dirty="0">
                <a:solidFill>
                  <a:schemeClr val="bg1"/>
                </a:solidFill>
              </a:rPr>
              <a:t>2.4	DOMAIN-DRIVEN DESIGN (DDD)</a:t>
            </a:r>
          </a:p>
          <a:p>
            <a:pPr lvl="1">
              <a:lnSpc>
                <a:spcPct val="90000"/>
              </a:lnSpc>
            </a:pPr>
            <a:r>
              <a:rPr lang="es-ES" sz="1200" dirty="0">
                <a:solidFill>
                  <a:schemeClr val="bg1"/>
                </a:solidFill>
              </a:rPr>
              <a:t>2.5	</a:t>
            </a:r>
            <a:r>
              <a:rPr lang="es-MX" sz="1200" dirty="0">
                <a:solidFill>
                  <a:schemeClr val="bg1"/>
                </a:solidFill>
              </a:rPr>
              <a:t>DOMAIN-DRIVEN DESIGN Y ARQUITECTURA EN CAPAS</a:t>
            </a:r>
            <a:endParaRPr lang="es-ES" sz="1200" dirty="0">
              <a:solidFill>
                <a:schemeClr val="bg1"/>
              </a:solidFill>
            </a:endParaRPr>
          </a:p>
          <a:p>
            <a:pPr lvl="1">
              <a:lnSpc>
                <a:spcPct val="90000"/>
              </a:lnSpc>
            </a:pPr>
            <a:r>
              <a:rPr lang="es-ES" sz="1200" dirty="0">
                <a:solidFill>
                  <a:schemeClr val="bg1"/>
                </a:solidFill>
              </a:rPr>
              <a:t>2.6 PROGRAMACION ORIENTADA A OBJETOS (POO)</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a:t>
            </a:r>
            <a:r>
              <a:rPr lang="es-MX" sz="1200" dirty="0">
                <a:solidFill>
                  <a:schemeClr val="bg1"/>
                </a:solidFill>
              </a:rPr>
              <a:t>CREACIÓN DEL PROYECTO Y GENERACIÓN DE SU ESTRUCTURA</a:t>
            </a:r>
            <a:endParaRPr lang="es-ES" sz="1200" dirty="0">
              <a:solidFill>
                <a:schemeClr val="bg1"/>
              </a:solidFill>
            </a:endParaRPr>
          </a:p>
          <a:p>
            <a:pPr lvl="1">
              <a:lnSpc>
                <a:spcPct val="90000"/>
              </a:lnSpc>
            </a:pPr>
            <a:r>
              <a:rPr lang="es-ES" sz="1200" dirty="0">
                <a:solidFill>
                  <a:schemeClr val="bg1"/>
                </a:solidFill>
              </a:rPr>
              <a:t>3.2	</a:t>
            </a:r>
            <a:r>
              <a:rPr lang="es-MX" sz="1200" dirty="0">
                <a:solidFill>
                  <a:schemeClr val="bg1"/>
                </a:solidFill>
              </a:rPr>
              <a:t> CAPA DE ACCESO A DATOS</a:t>
            </a:r>
            <a:r>
              <a:rPr lang="es-EC" sz="1200" dirty="0">
                <a:solidFill>
                  <a:schemeClr val="bg1"/>
                </a:solidFill>
              </a:rPr>
              <a:t>.</a:t>
            </a:r>
          </a:p>
          <a:p>
            <a:pPr lvl="1">
              <a:lnSpc>
                <a:spcPct val="90000"/>
              </a:lnSpc>
            </a:pPr>
            <a:r>
              <a:rPr lang="es-ES" sz="1200" dirty="0">
                <a:solidFill>
                  <a:schemeClr val="bg1"/>
                </a:solidFill>
              </a:rPr>
              <a:t>3.3  </a:t>
            </a:r>
            <a:r>
              <a:rPr lang="es-MX" sz="1200" dirty="0">
                <a:solidFill>
                  <a:schemeClr val="bg1"/>
                </a:solidFill>
              </a:rPr>
              <a:t>CAPA DE DOMINIO</a:t>
            </a:r>
            <a:endParaRPr lang="es-EC" sz="1200" dirty="0">
              <a:solidFill>
                <a:schemeClr val="bg1"/>
              </a:solidFill>
            </a:endParaRPr>
          </a:p>
          <a:p>
            <a:pPr lvl="1">
              <a:lnSpc>
                <a:spcPct val="90000"/>
              </a:lnSpc>
            </a:pPr>
            <a:r>
              <a:rPr lang="es-MX" sz="1200" dirty="0">
                <a:solidFill>
                  <a:srgbClr val="FFFF00"/>
                </a:solidFill>
              </a:rPr>
              <a:t>3.4	CAPA DE PRESENTACIÓN Y EJECUCIÓN DEL PROYECTO</a:t>
            </a:r>
            <a:endParaRPr lang="es-ES" sz="1200" dirty="0">
              <a:solidFill>
                <a:srgbClr val="FFFF00"/>
              </a:solidFill>
            </a:endParaRP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4" name="CuadroTexto 3">
            <a:extLst>
              <a:ext uri="{FF2B5EF4-FFF2-40B4-BE49-F238E27FC236}">
                <a16:creationId xmlns:a16="http://schemas.microsoft.com/office/drawing/2014/main" id="{3376BF2B-CE5F-8D7A-8026-A7CD35E3F8F9}"/>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21</a:t>
            </a:r>
          </a:p>
        </p:txBody>
      </p:sp>
      <p:pic>
        <p:nvPicPr>
          <p:cNvPr id="2" name="Imagen 1" descr="Interfaz de usuario gráfica, Texto, Aplicación&#10;&#10;Descripción generada automáticamente">
            <a:extLst>
              <a:ext uri="{FF2B5EF4-FFF2-40B4-BE49-F238E27FC236}">
                <a16:creationId xmlns:a16="http://schemas.microsoft.com/office/drawing/2014/main" id="{A5CC10DE-B4D5-79B5-242F-9F793AAE8E01}"/>
              </a:ext>
            </a:extLst>
          </p:cNvPr>
          <p:cNvPicPr>
            <a:picLocks noChangeAspect="1"/>
          </p:cNvPicPr>
          <p:nvPr/>
        </p:nvPicPr>
        <p:blipFill>
          <a:blip r:embed="rId2"/>
          <a:stretch>
            <a:fillRect/>
          </a:stretch>
        </p:blipFill>
        <p:spPr>
          <a:xfrm>
            <a:off x="1515646" y="2214758"/>
            <a:ext cx="6407929" cy="3850762"/>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1662151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contenido 2">
            <a:extLst>
              <a:ext uri="{FF2B5EF4-FFF2-40B4-BE49-F238E27FC236}">
                <a16:creationId xmlns:a16="http://schemas.microsoft.com/office/drawing/2014/main" id="{E0BC1E80-0C35-406F-84CB-0AB88C53DA1F}"/>
              </a:ext>
            </a:extLst>
          </p:cNvPr>
          <p:cNvSpPr>
            <a:spLocks noGrp="1"/>
          </p:cNvSpPr>
          <p:nvPr>
            <p:ph idx="1"/>
          </p:nvPr>
        </p:nvSpPr>
        <p:spPr>
          <a:xfrm>
            <a:off x="601254" y="792480"/>
            <a:ext cx="7872185" cy="873760"/>
          </a:xfrm>
        </p:spPr>
        <p:txBody>
          <a:bodyPr>
            <a:normAutofit/>
          </a:bodyPr>
          <a:lstStyle/>
          <a:p>
            <a:pPr algn="just"/>
            <a:r>
              <a:rPr lang="es-MX" dirty="0">
                <a:solidFill>
                  <a:schemeClr val="bg1"/>
                </a:solidFill>
              </a:rPr>
              <a:t>En caso de editar un registro o editarlo con datos inválidos obtendremos el siguiente mensaje</a:t>
            </a:r>
            <a:endParaRPr lang="es-ES" dirty="0">
              <a:solidFill>
                <a:schemeClr val="bg1"/>
              </a:solidFill>
            </a:endParaRPr>
          </a:p>
        </p:txBody>
      </p:sp>
      <p:sp>
        <p:nvSpPr>
          <p:cNvPr id="7" name="Marcador de contenido 2">
            <a:extLst>
              <a:ext uri="{FF2B5EF4-FFF2-40B4-BE49-F238E27FC236}">
                <a16:creationId xmlns:a16="http://schemas.microsoft.com/office/drawing/2014/main" id="{D414C03D-E7ED-4B55-A433-EDC3B92C9AB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1	OBJETIVOS</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	MARCO TEÓRICO</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2.1	JSTL (JSP Standard Tag Library)</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2.1.1	Definición</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2.2	Uso de JSTL</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2.2.1	Tags de Core JSTL</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1" i="0" u="none" strike="noStrike" kern="1200" cap="none" spc="0" normalizeH="0" baseline="0" noProof="0">
                <a:ln>
                  <a:noFill/>
                </a:ln>
                <a:solidFill>
                  <a:srgbClr val="FFFF00"/>
                </a:solidFill>
                <a:effectLst/>
                <a:uLnTx/>
                <a:uFillTx/>
                <a:latin typeface="Gill Sans MT" panose="020B0502020104020203"/>
                <a:ea typeface="+mn-ea"/>
                <a:cs typeface="+mn-cs"/>
              </a:rPr>
              <a:t>3	DESARROLLO</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3.1	TAG IF</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3.1.1	Codificación</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3.1.2	Ejecución</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1" i="0" u="none" strike="noStrike" kern="1200" cap="none" spc="0" normalizeH="0" baseline="0" noProof="0">
                <a:ln>
                  <a:noFill/>
                </a:ln>
                <a:solidFill>
                  <a:srgbClr val="FFFF00"/>
                </a:solidFill>
                <a:effectLst/>
                <a:uLnTx/>
                <a:uFillTx/>
                <a:latin typeface="Gill Sans MT" panose="020B0502020104020203"/>
                <a:ea typeface="+mn-ea"/>
                <a:cs typeface="+mn-cs"/>
              </a:rPr>
              <a:t>3.2	TAG CHOOSE</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3.2.1	Codificación</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1" i="0" u="none" strike="noStrike" kern="1200" cap="none" spc="0" normalizeH="0" baseline="0" noProof="0">
                <a:ln>
                  <a:noFill/>
                </a:ln>
                <a:solidFill>
                  <a:srgbClr val="FFFF00"/>
                </a:solidFill>
                <a:effectLst/>
                <a:uLnTx/>
                <a:uFillTx/>
                <a:latin typeface="Gill Sans MT" panose="020B0502020104020203"/>
                <a:ea typeface="+mn-ea"/>
                <a:cs typeface="+mn-cs"/>
              </a:rPr>
              <a:t>3.2.2	Ejecución</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3.3	TAG FOR EACH</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3.3.1	Codificación</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3.3.2	Ejecución</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4	CONCLUSIONES</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5	RECOMENDACIONES</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6	BIBLIOGRAFÍA</a:t>
            </a:r>
          </a:p>
        </p:txBody>
      </p:sp>
      <p:sp>
        <p:nvSpPr>
          <p:cNvPr id="8" name="CuadroTexto 7">
            <a:extLst>
              <a:ext uri="{FF2B5EF4-FFF2-40B4-BE49-F238E27FC236}">
                <a16:creationId xmlns:a16="http://schemas.microsoft.com/office/drawing/2014/main" id="{9B4B8CD3-6E71-4A9A-AA43-8443099DFAD0}"/>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24</a:t>
            </a:r>
          </a:p>
        </p:txBody>
      </p:sp>
      <p:sp>
        <p:nvSpPr>
          <p:cNvPr id="3" name="Marcador de contenido 2">
            <a:extLst>
              <a:ext uri="{FF2B5EF4-FFF2-40B4-BE49-F238E27FC236}">
                <a16:creationId xmlns:a16="http://schemas.microsoft.com/office/drawing/2014/main" id="{7F858A7A-C79C-67C0-C5D7-B3D7A6204E96}"/>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OBJETIVOS</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a:t>
            </a:r>
            <a:r>
              <a:rPr lang="es-MX" sz="1200" dirty="0">
                <a:solidFill>
                  <a:schemeClr val="bg1"/>
                </a:solidFill>
              </a:rPr>
              <a:t>DOTNET Y ARQUITECTURA EN CAPAS</a:t>
            </a:r>
            <a:endParaRPr lang="es-ES" sz="1200" dirty="0">
              <a:solidFill>
                <a:schemeClr val="bg1"/>
              </a:solidFill>
            </a:endParaRPr>
          </a:p>
          <a:p>
            <a:pPr lvl="1">
              <a:lnSpc>
                <a:spcPct val="90000"/>
              </a:lnSpc>
            </a:pPr>
            <a:r>
              <a:rPr lang="es-ES" sz="1200" dirty="0">
                <a:solidFill>
                  <a:schemeClr val="bg1"/>
                </a:solidFill>
              </a:rPr>
              <a:t>2.2	</a:t>
            </a:r>
            <a:r>
              <a:rPr lang="es-MX" sz="1200" dirty="0">
                <a:solidFill>
                  <a:schemeClr val="bg1"/>
                </a:solidFill>
              </a:rPr>
              <a:t>USOS DE LA ARQUITECTURA EN CAPAS</a:t>
            </a:r>
            <a:endParaRPr lang="es-ES" sz="1200" dirty="0">
              <a:solidFill>
                <a:schemeClr val="bg1"/>
              </a:solidFill>
            </a:endParaRPr>
          </a:p>
          <a:p>
            <a:pPr lvl="1">
              <a:lnSpc>
                <a:spcPct val="90000"/>
              </a:lnSpc>
            </a:pPr>
            <a:r>
              <a:rPr lang="es-ES" sz="1200" dirty="0">
                <a:solidFill>
                  <a:schemeClr val="bg1"/>
                </a:solidFill>
              </a:rPr>
              <a:t>2.3	</a:t>
            </a:r>
            <a:r>
              <a:rPr lang="es-MX" sz="1200" dirty="0">
                <a:solidFill>
                  <a:schemeClr val="bg1"/>
                </a:solidFill>
              </a:rPr>
              <a:t>POO Y SU RELACIÓN DE LA ARQUITECTURA EN CAPAS</a:t>
            </a:r>
            <a:endParaRPr lang="es-ES" sz="1200" dirty="0">
              <a:solidFill>
                <a:schemeClr val="bg1"/>
              </a:solidFill>
            </a:endParaRPr>
          </a:p>
          <a:p>
            <a:pPr lvl="1">
              <a:lnSpc>
                <a:spcPct val="90000"/>
              </a:lnSpc>
            </a:pPr>
            <a:r>
              <a:rPr lang="es-ES" sz="1200" dirty="0">
                <a:solidFill>
                  <a:schemeClr val="bg1"/>
                </a:solidFill>
              </a:rPr>
              <a:t>2.4	DOMAIN-DRIVEN DESIGN (DDD)</a:t>
            </a:r>
          </a:p>
          <a:p>
            <a:pPr lvl="1">
              <a:lnSpc>
                <a:spcPct val="90000"/>
              </a:lnSpc>
            </a:pPr>
            <a:r>
              <a:rPr lang="es-ES" sz="1200" dirty="0">
                <a:solidFill>
                  <a:schemeClr val="bg1"/>
                </a:solidFill>
              </a:rPr>
              <a:t>2.5	</a:t>
            </a:r>
            <a:r>
              <a:rPr lang="es-MX" sz="1200" dirty="0">
                <a:solidFill>
                  <a:schemeClr val="bg1"/>
                </a:solidFill>
              </a:rPr>
              <a:t>DOMAIN-DRIVEN DESIGN Y ARQUITECTURA EN CAPAS</a:t>
            </a:r>
            <a:endParaRPr lang="es-ES" sz="1200" dirty="0">
              <a:solidFill>
                <a:schemeClr val="bg1"/>
              </a:solidFill>
            </a:endParaRPr>
          </a:p>
          <a:p>
            <a:pPr lvl="1">
              <a:lnSpc>
                <a:spcPct val="90000"/>
              </a:lnSpc>
            </a:pPr>
            <a:r>
              <a:rPr lang="es-ES" sz="1200" dirty="0">
                <a:solidFill>
                  <a:schemeClr val="bg1"/>
                </a:solidFill>
              </a:rPr>
              <a:t>2.6 PROGRAMACION ORIENTADA A OBJETOS (POO)</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a:t>
            </a:r>
            <a:r>
              <a:rPr lang="es-MX" sz="1200" dirty="0">
                <a:solidFill>
                  <a:schemeClr val="bg1"/>
                </a:solidFill>
              </a:rPr>
              <a:t>CREACIÓN DEL PROYECTO Y GENERACIÓN DE SU ESTRUCTURA</a:t>
            </a:r>
            <a:endParaRPr lang="es-ES" sz="1200" dirty="0">
              <a:solidFill>
                <a:schemeClr val="bg1"/>
              </a:solidFill>
            </a:endParaRPr>
          </a:p>
          <a:p>
            <a:pPr lvl="1">
              <a:lnSpc>
                <a:spcPct val="90000"/>
              </a:lnSpc>
            </a:pPr>
            <a:r>
              <a:rPr lang="es-ES" sz="1200" dirty="0">
                <a:solidFill>
                  <a:schemeClr val="bg1"/>
                </a:solidFill>
              </a:rPr>
              <a:t>3.2	</a:t>
            </a:r>
            <a:r>
              <a:rPr lang="es-MX" sz="1200" dirty="0">
                <a:solidFill>
                  <a:schemeClr val="bg1"/>
                </a:solidFill>
              </a:rPr>
              <a:t> CAPA DE ACCESO A DATOS</a:t>
            </a:r>
            <a:r>
              <a:rPr lang="es-EC" sz="1200" dirty="0">
                <a:solidFill>
                  <a:schemeClr val="bg1"/>
                </a:solidFill>
              </a:rPr>
              <a:t>.</a:t>
            </a:r>
          </a:p>
          <a:p>
            <a:pPr lvl="1">
              <a:lnSpc>
                <a:spcPct val="90000"/>
              </a:lnSpc>
            </a:pPr>
            <a:r>
              <a:rPr lang="es-ES" sz="1200" dirty="0">
                <a:solidFill>
                  <a:schemeClr val="bg1"/>
                </a:solidFill>
              </a:rPr>
              <a:t>3.3  </a:t>
            </a:r>
            <a:r>
              <a:rPr lang="es-MX" sz="1200" dirty="0">
                <a:solidFill>
                  <a:schemeClr val="bg1"/>
                </a:solidFill>
              </a:rPr>
              <a:t>CAPA DE DOMINIO</a:t>
            </a:r>
            <a:endParaRPr lang="es-EC" sz="1200" dirty="0">
              <a:solidFill>
                <a:schemeClr val="bg1"/>
              </a:solidFill>
            </a:endParaRPr>
          </a:p>
          <a:p>
            <a:pPr lvl="1">
              <a:lnSpc>
                <a:spcPct val="90000"/>
              </a:lnSpc>
            </a:pPr>
            <a:r>
              <a:rPr lang="es-MX" sz="1200" dirty="0">
                <a:solidFill>
                  <a:srgbClr val="FFFF00"/>
                </a:solidFill>
              </a:rPr>
              <a:t>3.4	CAPA DE PRESENTACIÓN Y EJECUCIÓN DEL PROYECTO</a:t>
            </a:r>
            <a:endParaRPr lang="es-ES" sz="1200" dirty="0">
              <a:solidFill>
                <a:srgbClr val="FFFF00"/>
              </a:solidFill>
            </a:endParaRP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4" name="CuadroTexto 3">
            <a:extLst>
              <a:ext uri="{FF2B5EF4-FFF2-40B4-BE49-F238E27FC236}">
                <a16:creationId xmlns:a16="http://schemas.microsoft.com/office/drawing/2014/main" id="{3376BF2B-CE5F-8D7A-8026-A7CD35E3F8F9}"/>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21</a:t>
            </a:r>
          </a:p>
        </p:txBody>
      </p:sp>
      <p:pic>
        <p:nvPicPr>
          <p:cNvPr id="2" name="Imagen 1" descr="Interfaz de usuario gráfica, Aplicación&#10;&#10;Descripción generada automáticamente">
            <a:extLst>
              <a:ext uri="{FF2B5EF4-FFF2-40B4-BE49-F238E27FC236}">
                <a16:creationId xmlns:a16="http://schemas.microsoft.com/office/drawing/2014/main" id="{F3A071BA-D526-54BE-A816-69456C0FB20A}"/>
              </a:ext>
            </a:extLst>
          </p:cNvPr>
          <p:cNvPicPr>
            <a:picLocks noChangeAspect="1"/>
          </p:cNvPicPr>
          <p:nvPr/>
        </p:nvPicPr>
        <p:blipFill>
          <a:blip r:embed="rId2"/>
          <a:stretch>
            <a:fillRect/>
          </a:stretch>
        </p:blipFill>
        <p:spPr>
          <a:xfrm>
            <a:off x="1134446" y="2220912"/>
            <a:ext cx="6590629" cy="3968872"/>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36656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a:t>4	CONCLUSIONES</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8176728" cy="3678303"/>
          </a:xfrm>
        </p:spPr>
        <p:txBody>
          <a:bodyPr>
            <a:normAutofit fontScale="92500"/>
          </a:bodyPr>
          <a:lstStyle/>
          <a:p>
            <a:r>
              <a:rPr lang="es-MX" dirty="0">
                <a:solidFill>
                  <a:schemeClr val="tx1"/>
                </a:solidFill>
              </a:rPr>
              <a:t>La arquitectura en capas es una forma efectiva de organizar un proyecto de software, separando las diferentes responsabilidades en capas bien definidas y reduciendo la complejidad del código.</a:t>
            </a:r>
          </a:p>
          <a:p>
            <a:r>
              <a:rPr lang="es-MX" dirty="0" err="1">
                <a:solidFill>
                  <a:schemeClr val="tx1"/>
                </a:solidFill>
              </a:rPr>
              <a:t>Domain-Driven</a:t>
            </a:r>
            <a:r>
              <a:rPr lang="es-MX" dirty="0">
                <a:solidFill>
                  <a:schemeClr val="tx1"/>
                </a:solidFill>
              </a:rPr>
              <a:t> </a:t>
            </a:r>
            <a:r>
              <a:rPr lang="es-MX" dirty="0" err="1">
                <a:solidFill>
                  <a:schemeClr val="tx1"/>
                </a:solidFill>
              </a:rPr>
              <a:t>Design</a:t>
            </a:r>
            <a:r>
              <a:rPr lang="es-MX" dirty="0">
                <a:solidFill>
                  <a:schemeClr val="tx1"/>
                </a:solidFill>
              </a:rPr>
              <a:t> (DDD) es una metodología que nos ayuda a construir software de alta calidad al enfocarnos en el dominio del problema y crear un modelo de dominio rico y expresivo.</a:t>
            </a:r>
          </a:p>
          <a:p>
            <a:r>
              <a:rPr lang="es-MX" dirty="0">
                <a:solidFill>
                  <a:schemeClr val="tx1"/>
                </a:solidFill>
              </a:rPr>
              <a:t>Las validaciones son importantes en cualquier aplicación para garantizar la integridad y la consistencia de los datos. Es recomendable implementar las validaciones en la capa de dominio, ya que es donde se encuentra la lógica de negocio del sistema.</a:t>
            </a:r>
          </a:p>
          <a:p>
            <a:r>
              <a:rPr lang="es-MX" dirty="0">
                <a:solidFill>
                  <a:schemeClr val="tx1"/>
                </a:solidFill>
              </a:rPr>
              <a:t>En la capa de dominio se suele tener la lógica de negocio del sistema, mientras que en la capa de presentación se encuentra la interfaz de usuario y la lógica relacionada con la interacción del usuario</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a:solidFill>
                  <a:schemeClr val="bg1"/>
                </a:solidFill>
              </a:rPr>
              <a:t>1	OBJETIVOS</a:t>
            </a:r>
          </a:p>
          <a:p>
            <a:pPr>
              <a:lnSpc>
                <a:spcPct val="90000"/>
              </a:lnSpc>
            </a:pPr>
            <a:r>
              <a:rPr lang="es-ES" sz="1200">
                <a:solidFill>
                  <a:schemeClr val="bg1"/>
                </a:solidFill>
              </a:rPr>
              <a:t>2	MARCO TEÓRICO</a:t>
            </a:r>
          </a:p>
          <a:p>
            <a:pPr lvl="1">
              <a:lnSpc>
                <a:spcPct val="90000"/>
              </a:lnSpc>
            </a:pPr>
            <a:r>
              <a:rPr lang="es-ES" sz="1200">
                <a:solidFill>
                  <a:schemeClr val="bg1"/>
                </a:solidFill>
              </a:rPr>
              <a:t>2.1	JSTL (JSP Standard Tag Library)</a:t>
            </a:r>
          </a:p>
          <a:p>
            <a:pPr lvl="2">
              <a:lnSpc>
                <a:spcPct val="90000"/>
              </a:lnSpc>
            </a:pPr>
            <a:r>
              <a:rPr lang="es-ES" sz="1200">
                <a:solidFill>
                  <a:schemeClr val="bg1"/>
                </a:solidFill>
              </a:rPr>
              <a:t>2.1.1	Definición</a:t>
            </a:r>
          </a:p>
          <a:p>
            <a:pPr lvl="1">
              <a:lnSpc>
                <a:spcPct val="90000"/>
              </a:lnSpc>
            </a:pPr>
            <a:r>
              <a:rPr lang="es-ES" sz="1200">
                <a:solidFill>
                  <a:schemeClr val="bg1"/>
                </a:solidFill>
              </a:rPr>
              <a:t>2.2	Uso de JSTL</a:t>
            </a:r>
          </a:p>
          <a:p>
            <a:pPr lvl="2">
              <a:lnSpc>
                <a:spcPct val="90000"/>
              </a:lnSpc>
            </a:pPr>
            <a:r>
              <a:rPr lang="es-ES" sz="1200">
                <a:solidFill>
                  <a:schemeClr val="bg1"/>
                </a:solidFill>
              </a:rPr>
              <a:t>2.2.1	Tags de Core JSTL</a:t>
            </a:r>
          </a:p>
          <a:p>
            <a:pPr>
              <a:lnSpc>
                <a:spcPct val="90000"/>
              </a:lnSpc>
            </a:pPr>
            <a:r>
              <a:rPr lang="es-ES" sz="1200">
                <a:solidFill>
                  <a:schemeClr val="bg1"/>
                </a:solidFill>
              </a:rPr>
              <a:t>3	DESARROLLO</a:t>
            </a:r>
          </a:p>
          <a:p>
            <a:pPr lvl="1">
              <a:lnSpc>
                <a:spcPct val="90000"/>
              </a:lnSpc>
            </a:pPr>
            <a:r>
              <a:rPr lang="es-ES" sz="1200">
                <a:solidFill>
                  <a:schemeClr val="bg1"/>
                </a:solidFill>
              </a:rPr>
              <a:t>3.1	TAG IF</a:t>
            </a:r>
          </a:p>
          <a:p>
            <a:pPr lvl="2">
              <a:lnSpc>
                <a:spcPct val="90000"/>
              </a:lnSpc>
            </a:pPr>
            <a:r>
              <a:rPr lang="es-ES" sz="1200">
                <a:solidFill>
                  <a:schemeClr val="bg1"/>
                </a:solidFill>
              </a:rPr>
              <a:t>3.1.1	Codificación</a:t>
            </a:r>
          </a:p>
          <a:p>
            <a:pPr lvl="2">
              <a:lnSpc>
                <a:spcPct val="90000"/>
              </a:lnSpc>
            </a:pPr>
            <a:r>
              <a:rPr lang="es-ES" sz="1200">
                <a:solidFill>
                  <a:schemeClr val="bg1"/>
                </a:solidFill>
              </a:rPr>
              <a:t>3.1.2	Ejecución</a:t>
            </a:r>
          </a:p>
          <a:p>
            <a:pPr lvl="1">
              <a:lnSpc>
                <a:spcPct val="90000"/>
              </a:lnSpc>
            </a:pPr>
            <a:r>
              <a:rPr lang="es-ES" sz="1200">
                <a:solidFill>
                  <a:schemeClr val="bg1"/>
                </a:solidFill>
              </a:rPr>
              <a:t>3.2	TAG CHOOSE</a:t>
            </a:r>
          </a:p>
          <a:p>
            <a:pPr lvl="2">
              <a:lnSpc>
                <a:spcPct val="90000"/>
              </a:lnSpc>
            </a:pPr>
            <a:r>
              <a:rPr lang="es-ES" sz="1200">
                <a:solidFill>
                  <a:schemeClr val="bg1"/>
                </a:solidFill>
              </a:rPr>
              <a:t>3.2.1	Codificación</a:t>
            </a:r>
          </a:p>
          <a:p>
            <a:pPr lvl="2">
              <a:lnSpc>
                <a:spcPct val="90000"/>
              </a:lnSpc>
            </a:pPr>
            <a:r>
              <a:rPr lang="es-ES" sz="1200">
                <a:solidFill>
                  <a:schemeClr val="bg1"/>
                </a:solidFill>
              </a:rPr>
              <a:t>3.2.2	Ejecución</a:t>
            </a:r>
          </a:p>
          <a:p>
            <a:pPr lvl="1">
              <a:lnSpc>
                <a:spcPct val="90000"/>
              </a:lnSpc>
            </a:pPr>
            <a:r>
              <a:rPr lang="es-ES" sz="1200">
                <a:solidFill>
                  <a:schemeClr val="bg1"/>
                </a:solidFill>
              </a:rPr>
              <a:t>3.3	TAG FOR EACH</a:t>
            </a:r>
          </a:p>
          <a:p>
            <a:pPr lvl="2">
              <a:lnSpc>
                <a:spcPct val="90000"/>
              </a:lnSpc>
            </a:pPr>
            <a:r>
              <a:rPr lang="es-ES" sz="1200">
                <a:solidFill>
                  <a:schemeClr val="bg1"/>
                </a:solidFill>
              </a:rPr>
              <a:t>3.3.1	Codificación</a:t>
            </a:r>
          </a:p>
          <a:p>
            <a:pPr lvl="2">
              <a:lnSpc>
                <a:spcPct val="90000"/>
              </a:lnSpc>
            </a:pPr>
            <a:r>
              <a:rPr lang="es-ES" sz="1200">
                <a:solidFill>
                  <a:schemeClr val="bg1"/>
                </a:solidFill>
              </a:rPr>
              <a:t>3.3.2	Ejecución</a:t>
            </a:r>
          </a:p>
          <a:p>
            <a:pPr>
              <a:lnSpc>
                <a:spcPct val="90000"/>
              </a:lnSpc>
            </a:pPr>
            <a:r>
              <a:rPr lang="es-ES" sz="1200" b="1">
                <a:solidFill>
                  <a:srgbClr val="FFFF00"/>
                </a:solidFill>
              </a:rPr>
              <a:t>4	CONCLUSIONES</a:t>
            </a:r>
          </a:p>
          <a:p>
            <a:pPr>
              <a:lnSpc>
                <a:spcPct val="90000"/>
              </a:lnSpc>
            </a:pPr>
            <a:r>
              <a:rPr lang="es-ES" sz="1200">
                <a:solidFill>
                  <a:schemeClr val="bg1"/>
                </a:solidFill>
              </a:rPr>
              <a:t>5	RECOMENDACIONES</a:t>
            </a:r>
          </a:p>
          <a:p>
            <a:pPr>
              <a:lnSpc>
                <a:spcPct val="90000"/>
              </a:lnSpc>
            </a:pPr>
            <a:r>
              <a:rPr lang="es-ES" sz="1200">
                <a:solidFill>
                  <a:schemeClr val="bg1"/>
                </a:solidFill>
              </a:rPr>
              <a:t>6	BIBLIOGRAFÍA</a:t>
            </a:r>
          </a:p>
        </p:txBody>
      </p:sp>
      <p:sp>
        <p:nvSpPr>
          <p:cNvPr id="7" name="CuadroTexto 6">
            <a:extLst>
              <a:ext uri="{FF2B5EF4-FFF2-40B4-BE49-F238E27FC236}">
                <a16:creationId xmlns:a16="http://schemas.microsoft.com/office/drawing/2014/main" id="{A978D314-FD9C-4669-B7FA-7E06DC6557EA}"/>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35</a:t>
            </a:r>
          </a:p>
        </p:txBody>
      </p:sp>
      <p:sp>
        <p:nvSpPr>
          <p:cNvPr id="5" name="Marcador de contenido 2">
            <a:extLst>
              <a:ext uri="{FF2B5EF4-FFF2-40B4-BE49-F238E27FC236}">
                <a16:creationId xmlns:a16="http://schemas.microsoft.com/office/drawing/2014/main" id="{5C76B1EA-BA56-B1C9-D965-C2BA24729001}"/>
              </a:ext>
            </a:extLst>
          </p:cNvPr>
          <p:cNvSpPr txBox="1">
            <a:spLocks/>
          </p:cNvSpPr>
          <p:nvPr/>
        </p:nvSpPr>
        <p:spPr>
          <a:xfrm>
            <a:off x="9117366"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OBJETIVOS</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a:t>
            </a:r>
            <a:r>
              <a:rPr lang="es-MX" sz="1200" dirty="0">
                <a:solidFill>
                  <a:schemeClr val="bg1"/>
                </a:solidFill>
              </a:rPr>
              <a:t>DOTNET Y ARQUITECTURA EN CAPAS</a:t>
            </a:r>
            <a:endParaRPr lang="es-ES" sz="1200" dirty="0">
              <a:solidFill>
                <a:schemeClr val="bg1"/>
              </a:solidFill>
            </a:endParaRPr>
          </a:p>
          <a:p>
            <a:pPr lvl="1">
              <a:lnSpc>
                <a:spcPct val="90000"/>
              </a:lnSpc>
            </a:pPr>
            <a:r>
              <a:rPr lang="es-ES" sz="1200" dirty="0">
                <a:solidFill>
                  <a:schemeClr val="bg1"/>
                </a:solidFill>
              </a:rPr>
              <a:t>2.2	</a:t>
            </a:r>
            <a:r>
              <a:rPr lang="es-MX" sz="1200" dirty="0">
                <a:solidFill>
                  <a:schemeClr val="bg1"/>
                </a:solidFill>
              </a:rPr>
              <a:t>USOS DE LA ARQUITECTURA EN CAPAS</a:t>
            </a:r>
            <a:endParaRPr lang="es-ES" sz="1200" dirty="0">
              <a:solidFill>
                <a:schemeClr val="bg1"/>
              </a:solidFill>
            </a:endParaRPr>
          </a:p>
          <a:p>
            <a:pPr lvl="1">
              <a:lnSpc>
                <a:spcPct val="90000"/>
              </a:lnSpc>
            </a:pPr>
            <a:r>
              <a:rPr lang="es-ES" sz="1200" dirty="0">
                <a:solidFill>
                  <a:schemeClr val="bg1"/>
                </a:solidFill>
              </a:rPr>
              <a:t>2.3	</a:t>
            </a:r>
            <a:r>
              <a:rPr lang="es-MX" sz="1200" dirty="0">
                <a:solidFill>
                  <a:schemeClr val="bg1"/>
                </a:solidFill>
              </a:rPr>
              <a:t>POO Y SU RELACIÓN DE LA ARQUITECTURA EN CAPAS</a:t>
            </a:r>
            <a:endParaRPr lang="es-ES" sz="1200" dirty="0">
              <a:solidFill>
                <a:schemeClr val="bg1"/>
              </a:solidFill>
            </a:endParaRPr>
          </a:p>
          <a:p>
            <a:pPr lvl="1">
              <a:lnSpc>
                <a:spcPct val="90000"/>
              </a:lnSpc>
            </a:pPr>
            <a:r>
              <a:rPr lang="es-ES" sz="1200" dirty="0">
                <a:solidFill>
                  <a:schemeClr val="bg1"/>
                </a:solidFill>
              </a:rPr>
              <a:t>2.4	DOMAIN-DRIVEN DESIGN (DDD)</a:t>
            </a:r>
          </a:p>
          <a:p>
            <a:pPr lvl="1">
              <a:lnSpc>
                <a:spcPct val="90000"/>
              </a:lnSpc>
            </a:pPr>
            <a:r>
              <a:rPr lang="es-ES" sz="1200" dirty="0">
                <a:solidFill>
                  <a:schemeClr val="bg1"/>
                </a:solidFill>
              </a:rPr>
              <a:t>2.5	</a:t>
            </a:r>
            <a:r>
              <a:rPr lang="es-MX" sz="1200" dirty="0">
                <a:solidFill>
                  <a:schemeClr val="bg1"/>
                </a:solidFill>
              </a:rPr>
              <a:t>DOMAIN-DRIVEN DESIGN Y ARQUITECTURA EN CAPAS</a:t>
            </a:r>
            <a:endParaRPr lang="es-ES" sz="1200" dirty="0">
              <a:solidFill>
                <a:schemeClr val="bg1"/>
              </a:solidFill>
            </a:endParaRPr>
          </a:p>
          <a:p>
            <a:pPr lvl="1">
              <a:lnSpc>
                <a:spcPct val="90000"/>
              </a:lnSpc>
            </a:pPr>
            <a:r>
              <a:rPr lang="es-ES" sz="1200" dirty="0">
                <a:solidFill>
                  <a:schemeClr val="bg1"/>
                </a:solidFill>
              </a:rPr>
              <a:t>2.6 PROGRAMACION ORIENTADA A OBJETOS (POO)</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a:t>
            </a:r>
            <a:r>
              <a:rPr lang="es-MX" sz="1200" dirty="0">
                <a:solidFill>
                  <a:schemeClr val="bg1"/>
                </a:solidFill>
              </a:rPr>
              <a:t>CREACIÓN DEL PROYECTO Y GENERACIÓN DE SU ESTRUCTURA</a:t>
            </a:r>
            <a:endParaRPr lang="es-ES" sz="1200" dirty="0">
              <a:solidFill>
                <a:schemeClr val="bg1"/>
              </a:solidFill>
            </a:endParaRPr>
          </a:p>
          <a:p>
            <a:pPr lvl="1">
              <a:lnSpc>
                <a:spcPct val="90000"/>
              </a:lnSpc>
            </a:pPr>
            <a:r>
              <a:rPr lang="es-ES" sz="1200" dirty="0">
                <a:solidFill>
                  <a:schemeClr val="bg1"/>
                </a:solidFill>
              </a:rPr>
              <a:t>3.2	</a:t>
            </a:r>
            <a:r>
              <a:rPr lang="es-MX" sz="1200" dirty="0">
                <a:solidFill>
                  <a:schemeClr val="bg1"/>
                </a:solidFill>
              </a:rPr>
              <a:t> CAPA DE ACCESO A DATOS</a:t>
            </a:r>
            <a:r>
              <a:rPr lang="es-EC" sz="1200" dirty="0">
                <a:solidFill>
                  <a:schemeClr val="bg1"/>
                </a:solidFill>
              </a:rPr>
              <a:t>.</a:t>
            </a:r>
          </a:p>
          <a:p>
            <a:pPr lvl="1">
              <a:lnSpc>
                <a:spcPct val="90000"/>
              </a:lnSpc>
            </a:pPr>
            <a:r>
              <a:rPr lang="es-ES" sz="1200" dirty="0">
                <a:solidFill>
                  <a:schemeClr val="bg1"/>
                </a:solidFill>
              </a:rPr>
              <a:t>3.3  </a:t>
            </a:r>
            <a:r>
              <a:rPr lang="es-MX" sz="1200" dirty="0">
                <a:solidFill>
                  <a:schemeClr val="bg1"/>
                </a:solidFill>
              </a:rPr>
              <a:t>CAPA DE DOMINIO</a:t>
            </a:r>
            <a:endParaRPr lang="es-EC" sz="1200" dirty="0">
              <a:solidFill>
                <a:schemeClr val="bg1"/>
              </a:solidFill>
            </a:endParaRPr>
          </a:p>
          <a:p>
            <a:pPr lvl="1">
              <a:lnSpc>
                <a:spcPct val="90000"/>
              </a:lnSpc>
            </a:pPr>
            <a:r>
              <a:rPr lang="es-MX" sz="1200" dirty="0">
                <a:solidFill>
                  <a:schemeClr val="bg1"/>
                </a:solidFill>
              </a:rPr>
              <a:t>3.4	CAPA DE PRESENTACIÓN Y EJECUCIÓN DEL PROYECTO</a:t>
            </a:r>
            <a:endParaRPr lang="es-ES" sz="1200" dirty="0">
              <a:solidFill>
                <a:schemeClr val="bg1"/>
              </a:solidFill>
            </a:endParaRPr>
          </a:p>
          <a:p>
            <a:pPr>
              <a:lnSpc>
                <a:spcPct val="90000"/>
              </a:lnSpc>
            </a:pPr>
            <a:r>
              <a:rPr lang="es-ES" sz="1200" dirty="0">
                <a:solidFill>
                  <a:srgbClr val="FFFF00"/>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6" name="CuadroTexto 5">
            <a:extLst>
              <a:ext uri="{FF2B5EF4-FFF2-40B4-BE49-F238E27FC236}">
                <a16:creationId xmlns:a16="http://schemas.microsoft.com/office/drawing/2014/main" id="{B9D2180F-E919-7097-AEF7-12B76A381346}"/>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26</a:t>
            </a:r>
          </a:p>
        </p:txBody>
      </p:sp>
    </p:spTree>
    <p:extLst>
      <p:ext uri="{BB962C8B-B14F-4D97-AF65-F5344CB8AC3E}">
        <p14:creationId xmlns:p14="http://schemas.microsoft.com/office/powerpoint/2010/main" val="2703950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p:txBody>
          <a:bodyPr/>
          <a:lstStyle/>
          <a:p>
            <a:r>
              <a:rPr lang="es-ES"/>
              <a:t>1	OBJETIVOS</a:t>
            </a:r>
          </a:p>
        </p:txBody>
      </p:sp>
      <p:graphicFrame>
        <p:nvGraphicFramePr>
          <p:cNvPr id="7" name="Marcador de contenido 2">
            <a:extLst>
              <a:ext uri="{FF2B5EF4-FFF2-40B4-BE49-F238E27FC236}">
                <a16:creationId xmlns:a16="http://schemas.microsoft.com/office/drawing/2014/main" id="{0AAFBEA0-C6C4-489E-AB02-CDD8B089AE87}"/>
              </a:ext>
            </a:extLst>
          </p:cNvPr>
          <p:cNvGraphicFramePr>
            <a:graphicFrameLocks noGrp="1"/>
          </p:cNvGraphicFramePr>
          <p:nvPr>
            <p:ph idx="1"/>
            <p:extLst>
              <p:ext uri="{D42A27DB-BD31-4B8C-83A1-F6EECF244321}">
                <p14:modId xmlns:p14="http://schemas.microsoft.com/office/powerpoint/2010/main" val="2327582948"/>
              </p:ext>
            </p:extLst>
          </p:nvPr>
        </p:nvGraphicFramePr>
        <p:xfrm>
          <a:off x="581192" y="2180496"/>
          <a:ext cx="826984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Marcador de contenido 2">
            <a:extLst>
              <a:ext uri="{FF2B5EF4-FFF2-40B4-BE49-F238E27FC236}">
                <a16:creationId xmlns:a16="http://schemas.microsoft.com/office/drawing/2014/main" id="{5FA1E8E5-FD2D-4BD0-AA9A-D003145D602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rgbClr val="FFFF00"/>
                </a:solidFill>
              </a:rPr>
              <a:t>1	OBJETIVOS</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a:t>
            </a:r>
            <a:r>
              <a:rPr lang="es-MX" sz="1200" dirty="0">
                <a:solidFill>
                  <a:schemeClr val="bg1"/>
                </a:solidFill>
              </a:rPr>
              <a:t>DOTNET Y ARQUITECTURA EN CAPAS</a:t>
            </a:r>
            <a:endParaRPr lang="es-ES" sz="1200" dirty="0">
              <a:solidFill>
                <a:schemeClr val="bg1"/>
              </a:solidFill>
            </a:endParaRPr>
          </a:p>
          <a:p>
            <a:pPr lvl="1">
              <a:lnSpc>
                <a:spcPct val="90000"/>
              </a:lnSpc>
            </a:pPr>
            <a:r>
              <a:rPr lang="es-ES" sz="1200" dirty="0">
                <a:solidFill>
                  <a:schemeClr val="bg1"/>
                </a:solidFill>
              </a:rPr>
              <a:t>2.2	</a:t>
            </a:r>
            <a:r>
              <a:rPr lang="es-MX" sz="1200" dirty="0">
                <a:solidFill>
                  <a:schemeClr val="bg1"/>
                </a:solidFill>
              </a:rPr>
              <a:t>USOS DE LA ARQUITECTURA EN CAPAS</a:t>
            </a:r>
            <a:endParaRPr lang="es-ES" sz="1200" dirty="0">
              <a:solidFill>
                <a:schemeClr val="bg1"/>
              </a:solidFill>
            </a:endParaRPr>
          </a:p>
          <a:p>
            <a:pPr lvl="1">
              <a:lnSpc>
                <a:spcPct val="90000"/>
              </a:lnSpc>
            </a:pPr>
            <a:r>
              <a:rPr lang="es-ES" sz="1200" dirty="0">
                <a:solidFill>
                  <a:schemeClr val="bg1"/>
                </a:solidFill>
              </a:rPr>
              <a:t>2.3	</a:t>
            </a:r>
            <a:r>
              <a:rPr lang="es-MX" sz="1200" dirty="0">
                <a:solidFill>
                  <a:schemeClr val="bg1"/>
                </a:solidFill>
              </a:rPr>
              <a:t>POO Y SU RELACIÓN DE LA ARQUITECTURA EN CAPAS</a:t>
            </a:r>
            <a:endParaRPr lang="es-ES" sz="1200" dirty="0">
              <a:solidFill>
                <a:schemeClr val="bg1"/>
              </a:solidFill>
            </a:endParaRPr>
          </a:p>
          <a:p>
            <a:pPr lvl="1">
              <a:lnSpc>
                <a:spcPct val="90000"/>
              </a:lnSpc>
            </a:pPr>
            <a:r>
              <a:rPr lang="es-ES" sz="1200" dirty="0">
                <a:solidFill>
                  <a:schemeClr val="bg1"/>
                </a:solidFill>
              </a:rPr>
              <a:t>2.4	DOMAIN-DRIVEN DESIGN (DDD)</a:t>
            </a:r>
          </a:p>
          <a:p>
            <a:pPr lvl="1">
              <a:lnSpc>
                <a:spcPct val="90000"/>
              </a:lnSpc>
            </a:pPr>
            <a:r>
              <a:rPr lang="es-ES" sz="1200" dirty="0">
                <a:solidFill>
                  <a:schemeClr val="bg1"/>
                </a:solidFill>
              </a:rPr>
              <a:t>2.5	</a:t>
            </a:r>
            <a:r>
              <a:rPr lang="es-MX" sz="1200" dirty="0">
                <a:solidFill>
                  <a:schemeClr val="bg1"/>
                </a:solidFill>
              </a:rPr>
              <a:t>DOMAIN-DRIVEN DESIGN Y ARQUITECTURA EN CAPAS</a:t>
            </a:r>
            <a:endParaRPr lang="es-ES" sz="1200" dirty="0">
              <a:solidFill>
                <a:schemeClr val="bg1"/>
              </a:solidFill>
            </a:endParaRPr>
          </a:p>
          <a:p>
            <a:pPr lvl="1">
              <a:lnSpc>
                <a:spcPct val="90000"/>
              </a:lnSpc>
            </a:pPr>
            <a:r>
              <a:rPr lang="es-ES" sz="1200" dirty="0">
                <a:solidFill>
                  <a:schemeClr val="bg1"/>
                </a:solidFill>
              </a:rPr>
              <a:t>2.6 PROGRAMACION ORIENTADA A OBJETOS (POO)</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a:t>
            </a:r>
            <a:r>
              <a:rPr lang="es-MX" sz="1200" dirty="0">
                <a:solidFill>
                  <a:schemeClr val="bg1"/>
                </a:solidFill>
              </a:rPr>
              <a:t>CREACIÓN DEL PROYECTO Y GENERACIÓN DE SU ESTRUCTURA</a:t>
            </a:r>
            <a:endParaRPr lang="es-ES" sz="1200" dirty="0">
              <a:solidFill>
                <a:schemeClr val="bg1"/>
              </a:solidFill>
            </a:endParaRPr>
          </a:p>
          <a:p>
            <a:pPr lvl="1">
              <a:lnSpc>
                <a:spcPct val="90000"/>
              </a:lnSpc>
            </a:pPr>
            <a:r>
              <a:rPr lang="es-ES" sz="1200" dirty="0">
                <a:solidFill>
                  <a:schemeClr val="bg1"/>
                </a:solidFill>
              </a:rPr>
              <a:t>3.2	</a:t>
            </a:r>
            <a:r>
              <a:rPr lang="es-MX" sz="1200" dirty="0">
                <a:solidFill>
                  <a:schemeClr val="bg1"/>
                </a:solidFill>
              </a:rPr>
              <a:t> CAPA DE ACCESO A DATOS</a:t>
            </a:r>
            <a:r>
              <a:rPr lang="es-EC" sz="1200" dirty="0">
                <a:solidFill>
                  <a:schemeClr val="bg1"/>
                </a:solidFill>
              </a:rPr>
              <a:t>.</a:t>
            </a:r>
          </a:p>
          <a:p>
            <a:pPr lvl="1">
              <a:lnSpc>
                <a:spcPct val="90000"/>
              </a:lnSpc>
            </a:pPr>
            <a:r>
              <a:rPr lang="es-ES" sz="1200" dirty="0">
                <a:solidFill>
                  <a:schemeClr val="bg1"/>
                </a:solidFill>
              </a:rPr>
              <a:t>3.3  </a:t>
            </a:r>
            <a:r>
              <a:rPr lang="es-MX" sz="1200" dirty="0">
                <a:solidFill>
                  <a:schemeClr val="bg1"/>
                </a:solidFill>
              </a:rPr>
              <a:t>CAPA DE DOMINIO</a:t>
            </a:r>
            <a:endParaRPr lang="es-EC" sz="1200" dirty="0">
              <a:solidFill>
                <a:schemeClr val="bg1"/>
              </a:solidFill>
            </a:endParaRPr>
          </a:p>
          <a:p>
            <a:pPr lvl="1">
              <a:lnSpc>
                <a:spcPct val="90000"/>
              </a:lnSpc>
            </a:pPr>
            <a:r>
              <a:rPr lang="es-MX" sz="1200" dirty="0">
                <a:solidFill>
                  <a:schemeClr val="bg1"/>
                </a:solidFill>
              </a:rPr>
              <a:t>3.4	CAPA DE PRESENTACIÓN Y EJECUCIÓN DEL PROYECTO</a:t>
            </a:r>
            <a:endParaRPr lang="es-ES" sz="1200" dirty="0">
              <a:solidFill>
                <a:schemeClr val="bg1"/>
              </a:solidFill>
            </a:endParaRP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a:p>
            <a:pPr>
              <a:lnSpc>
                <a:spcPct val="90000"/>
              </a:lnSpc>
            </a:pPr>
            <a:endParaRPr lang="es-ES" sz="1200" dirty="0">
              <a:solidFill>
                <a:schemeClr val="bg1"/>
              </a:solidFill>
            </a:endParaRPr>
          </a:p>
        </p:txBody>
      </p:sp>
      <p:sp>
        <p:nvSpPr>
          <p:cNvPr id="10" name="CuadroTexto 9">
            <a:extLst>
              <a:ext uri="{FF2B5EF4-FFF2-40B4-BE49-F238E27FC236}">
                <a16:creationId xmlns:a16="http://schemas.microsoft.com/office/drawing/2014/main" id="{E8C681FB-C837-4CC5-ACFB-328816DC701B}"/>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3</a:t>
            </a:r>
          </a:p>
        </p:txBody>
      </p:sp>
    </p:spTree>
    <p:extLst>
      <p:ext uri="{BB962C8B-B14F-4D97-AF65-F5344CB8AC3E}">
        <p14:creationId xmlns:p14="http://schemas.microsoft.com/office/powerpoint/2010/main" val="42062597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a:t>5	RECOMENDACIONES</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8176728" cy="3678303"/>
          </a:xfrm>
        </p:spPr>
        <p:txBody>
          <a:bodyPr>
            <a:normAutofit/>
          </a:bodyPr>
          <a:lstStyle/>
          <a:p>
            <a:r>
              <a:rPr lang="es-MX" dirty="0">
                <a:solidFill>
                  <a:schemeClr val="tx1"/>
                </a:solidFill>
              </a:rPr>
              <a:t>Es necesario asegurarse de comprender completamente los conceptos teóricos antes de comenzar con el desarrollo del proyecto. Esto te permitirá diseñar una arquitectura sólida y coherente, lo que resultará en un software robusto y escalable.</a:t>
            </a:r>
          </a:p>
          <a:p>
            <a:r>
              <a:rPr lang="es-MX" dirty="0">
                <a:solidFill>
                  <a:schemeClr val="tx1"/>
                </a:solidFill>
              </a:rPr>
              <a:t>Documentar adecuadamente todo el proceso de investigación y desarrollo, incluyendo las decisiones de diseño tomadas, los desafíos enfrentados y las soluciones implementadas. Esto te permitirá comprender mejor el proyecto y facilitará la tarea de futuros desarrolladores que trabajen en él.</a:t>
            </a:r>
          </a:p>
          <a:p>
            <a:r>
              <a:rPr lang="es-MX" dirty="0">
                <a:solidFill>
                  <a:schemeClr val="tx1"/>
                </a:solidFill>
              </a:rPr>
              <a:t>Tener cuidado al implementar las validaciones en el proyecto. Asegúrate de aplicarlas de manera consistente en todas las capas, preferiblemente en la capa de dominio, y de verificar que funcionen correctamente en diferentes escenarios</a:t>
            </a:r>
          </a:p>
          <a:p>
            <a:endParaRPr lang="es-MX" dirty="0">
              <a:solidFill>
                <a:schemeClr val="tx1"/>
              </a:solidFill>
            </a:endParaRP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a:solidFill>
                  <a:schemeClr val="bg1"/>
                </a:solidFill>
              </a:rPr>
              <a:t>1	OBJETIVOS</a:t>
            </a:r>
          </a:p>
          <a:p>
            <a:pPr>
              <a:lnSpc>
                <a:spcPct val="90000"/>
              </a:lnSpc>
            </a:pPr>
            <a:r>
              <a:rPr lang="es-ES" sz="1200">
                <a:solidFill>
                  <a:schemeClr val="bg1"/>
                </a:solidFill>
              </a:rPr>
              <a:t>2	MARCO TEÓRICO</a:t>
            </a:r>
          </a:p>
          <a:p>
            <a:pPr lvl="1">
              <a:lnSpc>
                <a:spcPct val="90000"/>
              </a:lnSpc>
            </a:pPr>
            <a:r>
              <a:rPr lang="es-ES" sz="1200">
                <a:solidFill>
                  <a:schemeClr val="bg1"/>
                </a:solidFill>
              </a:rPr>
              <a:t>2.1	JSTL (JSP Standard Tag Library)</a:t>
            </a:r>
          </a:p>
          <a:p>
            <a:pPr lvl="2">
              <a:lnSpc>
                <a:spcPct val="90000"/>
              </a:lnSpc>
            </a:pPr>
            <a:r>
              <a:rPr lang="es-ES" sz="1200">
                <a:solidFill>
                  <a:schemeClr val="bg1"/>
                </a:solidFill>
              </a:rPr>
              <a:t>2.1.1	Definición</a:t>
            </a:r>
          </a:p>
          <a:p>
            <a:pPr lvl="1">
              <a:lnSpc>
                <a:spcPct val="90000"/>
              </a:lnSpc>
            </a:pPr>
            <a:r>
              <a:rPr lang="es-ES" sz="1200">
                <a:solidFill>
                  <a:schemeClr val="bg1"/>
                </a:solidFill>
              </a:rPr>
              <a:t>2.2	Uso de JSTL</a:t>
            </a:r>
          </a:p>
          <a:p>
            <a:pPr lvl="2">
              <a:lnSpc>
                <a:spcPct val="90000"/>
              </a:lnSpc>
            </a:pPr>
            <a:r>
              <a:rPr lang="es-ES" sz="1200">
                <a:solidFill>
                  <a:schemeClr val="bg1"/>
                </a:solidFill>
              </a:rPr>
              <a:t>2.2.1	Tags de Core JSTL</a:t>
            </a:r>
          </a:p>
          <a:p>
            <a:pPr>
              <a:lnSpc>
                <a:spcPct val="90000"/>
              </a:lnSpc>
            </a:pPr>
            <a:r>
              <a:rPr lang="es-ES" sz="1200">
                <a:solidFill>
                  <a:schemeClr val="bg1"/>
                </a:solidFill>
              </a:rPr>
              <a:t>3	DESARROLLO</a:t>
            </a:r>
          </a:p>
          <a:p>
            <a:pPr lvl="1">
              <a:lnSpc>
                <a:spcPct val="90000"/>
              </a:lnSpc>
            </a:pPr>
            <a:r>
              <a:rPr lang="es-ES" sz="1200">
                <a:solidFill>
                  <a:schemeClr val="bg1"/>
                </a:solidFill>
              </a:rPr>
              <a:t>3.1	TAG IF</a:t>
            </a:r>
          </a:p>
          <a:p>
            <a:pPr lvl="2">
              <a:lnSpc>
                <a:spcPct val="90000"/>
              </a:lnSpc>
            </a:pPr>
            <a:r>
              <a:rPr lang="es-ES" sz="1200">
                <a:solidFill>
                  <a:schemeClr val="bg1"/>
                </a:solidFill>
              </a:rPr>
              <a:t>3.1.1	Codificación</a:t>
            </a:r>
          </a:p>
          <a:p>
            <a:pPr lvl="2">
              <a:lnSpc>
                <a:spcPct val="90000"/>
              </a:lnSpc>
            </a:pPr>
            <a:r>
              <a:rPr lang="es-ES" sz="1200">
                <a:solidFill>
                  <a:schemeClr val="bg1"/>
                </a:solidFill>
              </a:rPr>
              <a:t>3.1.2	Ejecución</a:t>
            </a:r>
          </a:p>
          <a:p>
            <a:pPr lvl="1">
              <a:lnSpc>
                <a:spcPct val="90000"/>
              </a:lnSpc>
            </a:pPr>
            <a:r>
              <a:rPr lang="es-ES" sz="1200">
                <a:solidFill>
                  <a:schemeClr val="bg1"/>
                </a:solidFill>
              </a:rPr>
              <a:t>3.2	TAG CHOOSE</a:t>
            </a:r>
          </a:p>
          <a:p>
            <a:pPr lvl="2">
              <a:lnSpc>
                <a:spcPct val="90000"/>
              </a:lnSpc>
            </a:pPr>
            <a:r>
              <a:rPr lang="es-ES" sz="1200">
                <a:solidFill>
                  <a:schemeClr val="bg1"/>
                </a:solidFill>
              </a:rPr>
              <a:t>3.2.1	Codificación</a:t>
            </a:r>
          </a:p>
          <a:p>
            <a:pPr lvl="2">
              <a:lnSpc>
                <a:spcPct val="90000"/>
              </a:lnSpc>
            </a:pPr>
            <a:r>
              <a:rPr lang="es-ES" sz="1200">
                <a:solidFill>
                  <a:schemeClr val="bg1"/>
                </a:solidFill>
              </a:rPr>
              <a:t>3.2.2	Ejecución</a:t>
            </a:r>
          </a:p>
          <a:p>
            <a:pPr lvl="1">
              <a:lnSpc>
                <a:spcPct val="90000"/>
              </a:lnSpc>
            </a:pPr>
            <a:r>
              <a:rPr lang="es-ES" sz="1200">
                <a:solidFill>
                  <a:schemeClr val="bg1"/>
                </a:solidFill>
              </a:rPr>
              <a:t>3.3	TAG FOR EACH</a:t>
            </a:r>
          </a:p>
          <a:p>
            <a:pPr lvl="2">
              <a:lnSpc>
                <a:spcPct val="90000"/>
              </a:lnSpc>
            </a:pPr>
            <a:r>
              <a:rPr lang="es-ES" sz="1200">
                <a:solidFill>
                  <a:schemeClr val="bg1"/>
                </a:solidFill>
              </a:rPr>
              <a:t>3.3.1	Codificación</a:t>
            </a:r>
          </a:p>
          <a:p>
            <a:pPr lvl="2">
              <a:lnSpc>
                <a:spcPct val="90000"/>
              </a:lnSpc>
            </a:pPr>
            <a:r>
              <a:rPr lang="es-ES" sz="1200">
                <a:solidFill>
                  <a:schemeClr val="bg1"/>
                </a:solidFill>
              </a:rPr>
              <a:t>3.3.2	Ejecución</a:t>
            </a:r>
          </a:p>
          <a:p>
            <a:pPr>
              <a:lnSpc>
                <a:spcPct val="90000"/>
              </a:lnSpc>
            </a:pPr>
            <a:r>
              <a:rPr lang="es-ES" sz="1200">
                <a:solidFill>
                  <a:schemeClr val="bg1"/>
                </a:solidFill>
              </a:rPr>
              <a:t>4	CONCLUSIONES</a:t>
            </a:r>
          </a:p>
          <a:p>
            <a:pPr>
              <a:lnSpc>
                <a:spcPct val="90000"/>
              </a:lnSpc>
            </a:pPr>
            <a:r>
              <a:rPr lang="es-ES" sz="1200" b="1">
                <a:solidFill>
                  <a:srgbClr val="FFFF00"/>
                </a:solidFill>
              </a:rPr>
              <a:t>5	RECOMENDACIONES</a:t>
            </a:r>
          </a:p>
          <a:p>
            <a:pPr>
              <a:lnSpc>
                <a:spcPct val="90000"/>
              </a:lnSpc>
            </a:pPr>
            <a:r>
              <a:rPr lang="es-ES" sz="1200">
                <a:solidFill>
                  <a:schemeClr val="bg1"/>
                </a:solidFill>
              </a:rPr>
              <a:t>6	BIBLIOGRAFÍA</a:t>
            </a:r>
          </a:p>
        </p:txBody>
      </p:sp>
      <p:sp>
        <p:nvSpPr>
          <p:cNvPr id="6" name="CuadroTexto 5">
            <a:extLst>
              <a:ext uri="{FF2B5EF4-FFF2-40B4-BE49-F238E27FC236}">
                <a16:creationId xmlns:a16="http://schemas.microsoft.com/office/drawing/2014/main" id="{4236A358-5F4F-4723-B839-023BA1F1C54C}"/>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36</a:t>
            </a:r>
          </a:p>
        </p:txBody>
      </p:sp>
      <p:sp>
        <p:nvSpPr>
          <p:cNvPr id="5" name="Marcador de contenido 2">
            <a:extLst>
              <a:ext uri="{FF2B5EF4-FFF2-40B4-BE49-F238E27FC236}">
                <a16:creationId xmlns:a16="http://schemas.microsoft.com/office/drawing/2014/main" id="{9E65BF93-F165-3826-79D1-14A17E030DA2}"/>
              </a:ext>
            </a:extLst>
          </p:cNvPr>
          <p:cNvSpPr txBox="1">
            <a:spLocks/>
          </p:cNvSpPr>
          <p:nvPr/>
        </p:nvSpPr>
        <p:spPr>
          <a:xfrm>
            <a:off x="9117366"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OBJETIVOS</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a:t>
            </a:r>
            <a:r>
              <a:rPr lang="es-MX" sz="1200" dirty="0">
                <a:solidFill>
                  <a:schemeClr val="bg1"/>
                </a:solidFill>
              </a:rPr>
              <a:t>DOTNET Y ARQUITECTURA EN CAPAS</a:t>
            </a:r>
            <a:endParaRPr lang="es-ES" sz="1200" dirty="0">
              <a:solidFill>
                <a:schemeClr val="bg1"/>
              </a:solidFill>
            </a:endParaRPr>
          </a:p>
          <a:p>
            <a:pPr lvl="1">
              <a:lnSpc>
                <a:spcPct val="90000"/>
              </a:lnSpc>
            </a:pPr>
            <a:r>
              <a:rPr lang="es-ES" sz="1200" dirty="0">
                <a:solidFill>
                  <a:schemeClr val="bg1"/>
                </a:solidFill>
              </a:rPr>
              <a:t>2.2	</a:t>
            </a:r>
            <a:r>
              <a:rPr lang="es-MX" sz="1200" dirty="0">
                <a:solidFill>
                  <a:schemeClr val="bg1"/>
                </a:solidFill>
              </a:rPr>
              <a:t>USOS DE LA ARQUITECTURA EN CAPAS</a:t>
            </a:r>
            <a:endParaRPr lang="es-ES" sz="1200" dirty="0">
              <a:solidFill>
                <a:schemeClr val="bg1"/>
              </a:solidFill>
            </a:endParaRPr>
          </a:p>
          <a:p>
            <a:pPr lvl="1">
              <a:lnSpc>
                <a:spcPct val="90000"/>
              </a:lnSpc>
            </a:pPr>
            <a:r>
              <a:rPr lang="es-ES" sz="1200" dirty="0">
                <a:solidFill>
                  <a:schemeClr val="bg1"/>
                </a:solidFill>
              </a:rPr>
              <a:t>2.3	</a:t>
            </a:r>
            <a:r>
              <a:rPr lang="es-MX" sz="1200" dirty="0">
                <a:solidFill>
                  <a:schemeClr val="bg1"/>
                </a:solidFill>
              </a:rPr>
              <a:t>POO Y SU RELACIÓN DE LA ARQUITECTURA EN CAPAS</a:t>
            </a:r>
            <a:endParaRPr lang="es-ES" sz="1200" dirty="0">
              <a:solidFill>
                <a:schemeClr val="bg1"/>
              </a:solidFill>
            </a:endParaRPr>
          </a:p>
          <a:p>
            <a:pPr lvl="1">
              <a:lnSpc>
                <a:spcPct val="90000"/>
              </a:lnSpc>
            </a:pPr>
            <a:r>
              <a:rPr lang="es-ES" sz="1200" dirty="0">
                <a:solidFill>
                  <a:schemeClr val="bg1"/>
                </a:solidFill>
              </a:rPr>
              <a:t>2.4	DOMAIN-DRIVEN DESIGN (DDD)</a:t>
            </a:r>
          </a:p>
          <a:p>
            <a:pPr lvl="1">
              <a:lnSpc>
                <a:spcPct val="90000"/>
              </a:lnSpc>
            </a:pPr>
            <a:r>
              <a:rPr lang="es-ES" sz="1200" dirty="0">
                <a:solidFill>
                  <a:schemeClr val="bg1"/>
                </a:solidFill>
              </a:rPr>
              <a:t>2.5	</a:t>
            </a:r>
            <a:r>
              <a:rPr lang="es-MX" sz="1200" dirty="0">
                <a:solidFill>
                  <a:schemeClr val="bg1"/>
                </a:solidFill>
              </a:rPr>
              <a:t>DOMAIN-DRIVEN DESIGN Y ARQUITECTURA EN CAPAS</a:t>
            </a:r>
            <a:endParaRPr lang="es-ES" sz="1200" dirty="0">
              <a:solidFill>
                <a:schemeClr val="bg1"/>
              </a:solidFill>
            </a:endParaRPr>
          </a:p>
          <a:p>
            <a:pPr lvl="1">
              <a:lnSpc>
                <a:spcPct val="90000"/>
              </a:lnSpc>
            </a:pPr>
            <a:r>
              <a:rPr lang="es-ES" sz="1200" dirty="0">
                <a:solidFill>
                  <a:schemeClr val="bg1"/>
                </a:solidFill>
              </a:rPr>
              <a:t>2.6 PROGRAMACION ORIENTADA A OBJETOS (POO)</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a:t>
            </a:r>
            <a:r>
              <a:rPr lang="es-MX" sz="1200" dirty="0">
                <a:solidFill>
                  <a:schemeClr val="bg1"/>
                </a:solidFill>
              </a:rPr>
              <a:t>CREACIÓN DEL PROYECTO Y GENERACIÓN DE SU ESTRUCTURA</a:t>
            </a:r>
            <a:endParaRPr lang="es-ES" sz="1200" dirty="0">
              <a:solidFill>
                <a:schemeClr val="bg1"/>
              </a:solidFill>
            </a:endParaRPr>
          </a:p>
          <a:p>
            <a:pPr lvl="1">
              <a:lnSpc>
                <a:spcPct val="90000"/>
              </a:lnSpc>
            </a:pPr>
            <a:r>
              <a:rPr lang="es-ES" sz="1200" dirty="0">
                <a:solidFill>
                  <a:schemeClr val="bg1"/>
                </a:solidFill>
              </a:rPr>
              <a:t>3.2	</a:t>
            </a:r>
            <a:r>
              <a:rPr lang="es-MX" sz="1200" dirty="0">
                <a:solidFill>
                  <a:schemeClr val="bg1"/>
                </a:solidFill>
              </a:rPr>
              <a:t> CAPA DE ACCESO A DATOS</a:t>
            </a:r>
            <a:r>
              <a:rPr lang="es-EC" sz="1200" dirty="0">
                <a:solidFill>
                  <a:schemeClr val="bg1"/>
                </a:solidFill>
              </a:rPr>
              <a:t>.</a:t>
            </a:r>
          </a:p>
          <a:p>
            <a:pPr lvl="1">
              <a:lnSpc>
                <a:spcPct val="90000"/>
              </a:lnSpc>
            </a:pPr>
            <a:r>
              <a:rPr lang="es-ES" sz="1200" dirty="0">
                <a:solidFill>
                  <a:schemeClr val="bg1"/>
                </a:solidFill>
              </a:rPr>
              <a:t>3.3  </a:t>
            </a:r>
            <a:r>
              <a:rPr lang="es-MX" sz="1200" dirty="0">
                <a:solidFill>
                  <a:schemeClr val="bg1"/>
                </a:solidFill>
              </a:rPr>
              <a:t>CAPA DE DOMINIO</a:t>
            </a:r>
            <a:endParaRPr lang="es-EC" sz="1200" dirty="0">
              <a:solidFill>
                <a:schemeClr val="bg1"/>
              </a:solidFill>
            </a:endParaRPr>
          </a:p>
          <a:p>
            <a:pPr lvl="1">
              <a:lnSpc>
                <a:spcPct val="90000"/>
              </a:lnSpc>
            </a:pPr>
            <a:r>
              <a:rPr lang="es-MX" sz="1200" dirty="0">
                <a:solidFill>
                  <a:schemeClr val="bg1"/>
                </a:solidFill>
              </a:rPr>
              <a:t>3.4	CAPA DE PRESENTACIÓN Y EJECUCIÓN DEL PROYECTO</a:t>
            </a:r>
            <a:endParaRPr lang="es-ES" sz="1200" dirty="0">
              <a:solidFill>
                <a:schemeClr val="bg1"/>
              </a:solidFill>
            </a:endParaRPr>
          </a:p>
          <a:p>
            <a:pPr>
              <a:lnSpc>
                <a:spcPct val="90000"/>
              </a:lnSpc>
            </a:pPr>
            <a:r>
              <a:rPr lang="es-ES" sz="1200" dirty="0">
                <a:solidFill>
                  <a:schemeClr val="bg1"/>
                </a:solidFill>
              </a:rPr>
              <a:t>4	CONCLUSIONES</a:t>
            </a:r>
          </a:p>
          <a:p>
            <a:pPr>
              <a:lnSpc>
                <a:spcPct val="90000"/>
              </a:lnSpc>
            </a:pPr>
            <a:r>
              <a:rPr lang="es-ES" sz="1200" dirty="0">
                <a:solidFill>
                  <a:srgbClr val="FFFF00"/>
                </a:solidFill>
              </a:rPr>
              <a:t>5	RECOMENDACIONES</a:t>
            </a:r>
          </a:p>
          <a:p>
            <a:pPr>
              <a:lnSpc>
                <a:spcPct val="90000"/>
              </a:lnSpc>
            </a:pPr>
            <a:r>
              <a:rPr lang="es-ES" sz="1200" dirty="0">
                <a:solidFill>
                  <a:schemeClr val="bg1"/>
                </a:solidFill>
              </a:rPr>
              <a:t>6	BIBLIOGRAFÍA</a:t>
            </a:r>
          </a:p>
        </p:txBody>
      </p:sp>
      <p:sp>
        <p:nvSpPr>
          <p:cNvPr id="7" name="CuadroTexto 6">
            <a:extLst>
              <a:ext uri="{FF2B5EF4-FFF2-40B4-BE49-F238E27FC236}">
                <a16:creationId xmlns:a16="http://schemas.microsoft.com/office/drawing/2014/main" id="{5FA19C3D-49B4-8AC7-56FC-62A2BB03D988}"/>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27</a:t>
            </a:r>
          </a:p>
        </p:txBody>
      </p:sp>
    </p:spTree>
    <p:extLst>
      <p:ext uri="{BB962C8B-B14F-4D97-AF65-F5344CB8AC3E}">
        <p14:creationId xmlns:p14="http://schemas.microsoft.com/office/powerpoint/2010/main" val="6445825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6	BIBLIOGRAFÍA</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2" y="2180496"/>
            <a:ext cx="8400761" cy="4246914"/>
          </a:xfrm>
        </p:spPr>
        <p:txBody>
          <a:bodyPr>
            <a:normAutofit fontScale="92500" lnSpcReduction="10000"/>
          </a:bodyPr>
          <a:lstStyle/>
          <a:p>
            <a:r>
              <a:rPr lang="es-ES" dirty="0"/>
              <a:t>[1] 	IBM </a:t>
            </a:r>
            <a:r>
              <a:rPr lang="es-ES" dirty="0" err="1"/>
              <a:t>Corp</a:t>
            </a:r>
            <a:r>
              <a:rPr lang="es-ES" dirty="0"/>
              <a:t>, «Aplicaciones Java SE y Java EE,» IBM, 2013. [En línea]. </a:t>
            </a:r>
            <a:r>
              <a:rPr lang="es-ES" dirty="0" err="1"/>
              <a:t>Available</a:t>
            </a:r>
            <a:r>
              <a:rPr lang="es-ES" dirty="0"/>
              <a:t>: https://www.ibm.com/docs/es/odm/8.5.1?topic=application-java-se-java-ee-applications. [Último acceso: 05 11 2022].</a:t>
            </a:r>
          </a:p>
          <a:p>
            <a:r>
              <a:rPr lang="es-ES" dirty="0"/>
              <a:t>[2] 	M. A. </a:t>
            </a:r>
            <a:r>
              <a:rPr lang="es-ES" dirty="0" err="1"/>
              <a:t>Alvarez</a:t>
            </a:r>
            <a:r>
              <a:rPr lang="es-ES" dirty="0"/>
              <a:t>, «Qué es JSP,» DesarrolloWeb.com, 08 07 2002. [En línea]. </a:t>
            </a:r>
            <a:r>
              <a:rPr lang="es-ES" dirty="0" err="1"/>
              <a:t>Available</a:t>
            </a:r>
            <a:r>
              <a:rPr lang="es-ES" dirty="0"/>
              <a:t>: https://desarrolloweb.com/articulos/831.php. [Último acceso: 05 11 2022].</a:t>
            </a:r>
          </a:p>
          <a:p>
            <a:r>
              <a:rPr lang="es-ES" dirty="0"/>
              <a:t>[3] 	IBM </a:t>
            </a:r>
            <a:r>
              <a:rPr lang="es-ES" dirty="0" err="1"/>
              <a:t>Corp</a:t>
            </a:r>
            <a:r>
              <a:rPr lang="es-ES" dirty="0"/>
              <a:t>, «Tecnología JSP (</a:t>
            </a:r>
            <a:r>
              <a:rPr lang="es-ES" dirty="0" err="1"/>
              <a:t>JavaServer</a:t>
            </a:r>
            <a:r>
              <a:rPr lang="es-ES" dirty="0"/>
              <a:t> Pages),» IBM, 2008. [En línea]. </a:t>
            </a:r>
            <a:r>
              <a:rPr lang="es-ES" dirty="0" err="1"/>
              <a:t>Available</a:t>
            </a:r>
            <a:r>
              <a:rPr lang="es-ES" dirty="0"/>
              <a:t>: https://www.eclipse.org/legal/epl-v10.html. [Último acceso: 05 11 2022].</a:t>
            </a:r>
          </a:p>
          <a:p>
            <a:r>
              <a:rPr lang="es-ES" dirty="0"/>
              <a:t>[4] 	</a:t>
            </a:r>
            <a:r>
              <a:rPr lang="es-ES" dirty="0" err="1"/>
              <a:t>Netbeans</a:t>
            </a:r>
            <a:r>
              <a:rPr lang="es-ES" dirty="0"/>
              <a:t>, «</a:t>
            </a:r>
            <a:r>
              <a:rPr lang="es-ES" dirty="0" err="1"/>
              <a:t>Welcome</a:t>
            </a:r>
            <a:r>
              <a:rPr lang="es-ES" dirty="0"/>
              <a:t> </a:t>
            </a:r>
            <a:r>
              <a:rPr lang="es-ES" dirty="0" err="1"/>
              <a:t>to</a:t>
            </a:r>
            <a:r>
              <a:rPr lang="es-ES" dirty="0"/>
              <a:t> Apache NetBeans,» </a:t>
            </a:r>
            <a:r>
              <a:rPr lang="es-ES" dirty="0" err="1"/>
              <a:t>Netbeans</a:t>
            </a:r>
            <a:r>
              <a:rPr lang="es-ES" dirty="0"/>
              <a:t>, [En línea]. </a:t>
            </a:r>
            <a:r>
              <a:rPr lang="es-ES" dirty="0" err="1"/>
              <a:t>Available</a:t>
            </a:r>
            <a:r>
              <a:rPr lang="es-ES" dirty="0"/>
              <a:t>: https://netbeans.apache.org/. [Último acceso: 05 11 2022].</a:t>
            </a:r>
          </a:p>
          <a:p>
            <a:r>
              <a:rPr lang="es-ES" dirty="0"/>
              <a:t>[5] 	Arquitectura Java, «¿Que es un Java </a:t>
            </a:r>
            <a:r>
              <a:rPr lang="es-ES" dirty="0" err="1"/>
              <a:t>Bean</a:t>
            </a:r>
            <a:r>
              <a:rPr lang="es-ES" dirty="0"/>
              <a:t>?,» Arquitectura Java, 05 08 2022. [En línea]. </a:t>
            </a:r>
            <a:r>
              <a:rPr lang="es-ES" dirty="0" err="1"/>
              <a:t>Available</a:t>
            </a:r>
            <a:r>
              <a:rPr lang="es-ES" dirty="0"/>
              <a:t>: https://www.arquitecturajava.com/que-es-un-java-bean/. [Último acceso: 05 11 2022].</a:t>
            </a:r>
          </a:p>
          <a:p>
            <a:r>
              <a:rPr lang="es-ES" dirty="0"/>
              <a:t>[6] 	«Conceptos básicos de </a:t>
            </a:r>
            <a:r>
              <a:rPr lang="es-ES" dirty="0" err="1"/>
              <a:t>servlets</a:t>
            </a:r>
            <a:r>
              <a:rPr lang="es-ES" dirty="0"/>
              <a:t>,» [En línea]. </a:t>
            </a:r>
            <a:r>
              <a:rPr lang="es-ES" dirty="0" err="1"/>
              <a:t>Available</a:t>
            </a:r>
            <a:r>
              <a:rPr lang="es-ES" dirty="0"/>
              <a:t>: http://www.jtech.ua.es/j2ee/2002-2003/modulos/servlets/apuntes/apuntes1_1.htm. [Último acceso: 05 11 2022].</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a:solidFill>
                  <a:schemeClr val="bg1"/>
                </a:solidFill>
              </a:rPr>
              <a:t>1	OBJETIVOS</a:t>
            </a:r>
          </a:p>
          <a:p>
            <a:pPr>
              <a:lnSpc>
                <a:spcPct val="90000"/>
              </a:lnSpc>
            </a:pPr>
            <a:r>
              <a:rPr lang="es-ES" sz="1200">
                <a:solidFill>
                  <a:schemeClr val="bg1"/>
                </a:solidFill>
              </a:rPr>
              <a:t>2	MARCO TEÓRICO</a:t>
            </a:r>
          </a:p>
          <a:p>
            <a:pPr lvl="1">
              <a:lnSpc>
                <a:spcPct val="90000"/>
              </a:lnSpc>
            </a:pPr>
            <a:r>
              <a:rPr lang="es-ES" sz="1200">
                <a:solidFill>
                  <a:schemeClr val="bg1"/>
                </a:solidFill>
              </a:rPr>
              <a:t>2.1	JSTL (JSP Standard Tag Library)</a:t>
            </a:r>
          </a:p>
          <a:p>
            <a:pPr lvl="2">
              <a:lnSpc>
                <a:spcPct val="90000"/>
              </a:lnSpc>
            </a:pPr>
            <a:r>
              <a:rPr lang="es-ES" sz="1200">
                <a:solidFill>
                  <a:schemeClr val="bg1"/>
                </a:solidFill>
              </a:rPr>
              <a:t>2.1.1	Definición</a:t>
            </a:r>
          </a:p>
          <a:p>
            <a:pPr lvl="1">
              <a:lnSpc>
                <a:spcPct val="90000"/>
              </a:lnSpc>
            </a:pPr>
            <a:r>
              <a:rPr lang="es-ES" sz="1200">
                <a:solidFill>
                  <a:schemeClr val="bg1"/>
                </a:solidFill>
              </a:rPr>
              <a:t>2.2	Uso de JSTL</a:t>
            </a:r>
          </a:p>
          <a:p>
            <a:pPr lvl="2">
              <a:lnSpc>
                <a:spcPct val="90000"/>
              </a:lnSpc>
            </a:pPr>
            <a:r>
              <a:rPr lang="es-ES" sz="1200">
                <a:solidFill>
                  <a:schemeClr val="bg1"/>
                </a:solidFill>
              </a:rPr>
              <a:t>2.2.1	Tags de Core JSTL</a:t>
            </a:r>
          </a:p>
          <a:p>
            <a:pPr>
              <a:lnSpc>
                <a:spcPct val="90000"/>
              </a:lnSpc>
            </a:pPr>
            <a:r>
              <a:rPr lang="es-ES" sz="1200">
                <a:solidFill>
                  <a:schemeClr val="bg1"/>
                </a:solidFill>
              </a:rPr>
              <a:t>3	DESARROLLO</a:t>
            </a:r>
          </a:p>
          <a:p>
            <a:pPr lvl="1">
              <a:lnSpc>
                <a:spcPct val="90000"/>
              </a:lnSpc>
            </a:pPr>
            <a:r>
              <a:rPr lang="es-ES" sz="1200">
                <a:solidFill>
                  <a:schemeClr val="bg1"/>
                </a:solidFill>
              </a:rPr>
              <a:t>3.1	TAG IF</a:t>
            </a:r>
          </a:p>
          <a:p>
            <a:pPr lvl="2">
              <a:lnSpc>
                <a:spcPct val="90000"/>
              </a:lnSpc>
            </a:pPr>
            <a:r>
              <a:rPr lang="es-ES" sz="1200">
                <a:solidFill>
                  <a:schemeClr val="bg1"/>
                </a:solidFill>
              </a:rPr>
              <a:t>3.1.1	Codificación</a:t>
            </a:r>
          </a:p>
          <a:p>
            <a:pPr lvl="2">
              <a:lnSpc>
                <a:spcPct val="90000"/>
              </a:lnSpc>
            </a:pPr>
            <a:r>
              <a:rPr lang="es-ES" sz="1200">
                <a:solidFill>
                  <a:schemeClr val="bg1"/>
                </a:solidFill>
              </a:rPr>
              <a:t>3.1.2	Ejecución</a:t>
            </a:r>
          </a:p>
          <a:p>
            <a:pPr lvl="1">
              <a:lnSpc>
                <a:spcPct val="90000"/>
              </a:lnSpc>
            </a:pPr>
            <a:r>
              <a:rPr lang="es-ES" sz="1200">
                <a:solidFill>
                  <a:schemeClr val="bg1"/>
                </a:solidFill>
              </a:rPr>
              <a:t>3.2	TAG CHOOSE</a:t>
            </a:r>
          </a:p>
          <a:p>
            <a:pPr lvl="2">
              <a:lnSpc>
                <a:spcPct val="90000"/>
              </a:lnSpc>
            </a:pPr>
            <a:r>
              <a:rPr lang="es-ES" sz="1200">
                <a:solidFill>
                  <a:schemeClr val="bg1"/>
                </a:solidFill>
              </a:rPr>
              <a:t>3.2.1	Codificación</a:t>
            </a:r>
          </a:p>
          <a:p>
            <a:pPr lvl="2">
              <a:lnSpc>
                <a:spcPct val="90000"/>
              </a:lnSpc>
            </a:pPr>
            <a:r>
              <a:rPr lang="es-ES" sz="1200">
                <a:solidFill>
                  <a:schemeClr val="bg1"/>
                </a:solidFill>
              </a:rPr>
              <a:t>3.2.2	Ejecución</a:t>
            </a:r>
          </a:p>
          <a:p>
            <a:pPr lvl="1">
              <a:lnSpc>
                <a:spcPct val="90000"/>
              </a:lnSpc>
            </a:pPr>
            <a:r>
              <a:rPr lang="es-ES" sz="1200">
                <a:solidFill>
                  <a:schemeClr val="bg1"/>
                </a:solidFill>
              </a:rPr>
              <a:t>3.3	TAG FOR EACH</a:t>
            </a:r>
          </a:p>
          <a:p>
            <a:pPr lvl="2">
              <a:lnSpc>
                <a:spcPct val="90000"/>
              </a:lnSpc>
            </a:pPr>
            <a:r>
              <a:rPr lang="es-ES" sz="1200">
                <a:solidFill>
                  <a:schemeClr val="bg1"/>
                </a:solidFill>
              </a:rPr>
              <a:t>3.3.1	Codificación</a:t>
            </a:r>
          </a:p>
          <a:p>
            <a:pPr lvl="2">
              <a:lnSpc>
                <a:spcPct val="90000"/>
              </a:lnSpc>
            </a:pPr>
            <a:r>
              <a:rPr lang="es-ES" sz="1200">
                <a:solidFill>
                  <a:schemeClr val="bg1"/>
                </a:solidFill>
              </a:rPr>
              <a:t>3.3.2	Ejecución</a:t>
            </a:r>
          </a:p>
          <a:p>
            <a:pPr>
              <a:lnSpc>
                <a:spcPct val="90000"/>
              </a:lnSpc>
            </a:pPr>
            <a:r>
              <a:rPr lang="es-ES" sz="1200">
                <a:solidFill>
                  <a:schemeClr val="bg1"/>
                </a:solidFill>
              </a:rPr>
              <a:t>4	CONCLUSIONES</a:t>
            </a:r>
          </a:p>
          <a:p>
            <a:pPr>
              <a:lnSpc>
                <a:spcPct val="90000"/>
              </a:lnSpc>
            </a:pPr>
            <a:r>
              <a:rPr lang="es-ES" sz="1200">
                <a:solidFill>
                  <a:schemeClr val="bg1"/>
                </a:solidFill>
              </a:rPr>
              <a:t>5	RECOMENDACIONES</a:t>
            </a:r>
          </a:p>
          <a:p>
            <a:pPr>
              <a:lnSpc>
                <a:spcPct val="90000"/>
              </a:lnSpc>
            </a:pPr>
            <a:r>
              <a:rPr lang="es-ES" sz="1200" b="1">
                <a:solidFill>
                  <a:srgbClr val="FFFF00"/>
                </a:solidFill>
              </a:rPr>
              <a:t>6	BIBLIOGRAFÍA</a:t>
            </a:r>
          </a:p>
        </p:txBody>
      </p:sp>
      <p:sp>
        <p:nvSpPr>
          <p:cNvPr id="6" name="CuadroTexto 5">
            <a:extLst>
              <a:ext uri="{FF2B5EF4-FFF2-40B4-BE49-F238E27FC236}">
                <a16:creationId xmlns:a16="http://schemas.microsoft.com/office/drawing/2014/main" id="{21314641-8071-4086-903A-8C6574F4A565}"/>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37</a:t>
            </a:r>
          </a:p>
        </p:txBody>
      </p:sp>
      <p:sp>
        <p:nvSpPr>
          <p:cNvPr id="10" name="Marcador de contenido 2">
            <a:extLst>
              <a:ext uri="{FF2B5EF4-FFF2-40B4-BE49-F238E27FC236}">
                <a16:creationId xmlns:a16="http://schemas.microsoft.com/office/drawing/2014/main" id="{96973E1F-966C-7A80-2EF3-86B33C82D776}"/>
              </a:ext>
            </a:extLst>
          </p:cNvPr>
          <p:cNvSpPr txBox="1">
            <a:spLocks/>
          </p:cNvSpPr>
          <p:nvPr/>
        </p:nvSpPr>
        <p:spPr>
          <a:xfrm>
            <a:off x="9117366"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OBJETIVOS</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a:t>
            </a:r>
            <a:r>
              <a:rPr lang="es-MX" sz="1200" dirty="0">
                <a:solidFill>
                  <a:schemeClr val="bg1"/>
                </a:solidFill>
              </a:rPr>
              <a:t>DOTNET Y ARQUITECTURA EN CAPAS</a:t>
            </a:r>
            <a:endParaRPr lang="es-ES" sz="1200" dirty="0">
              <a:solidFill>
                <a:schemeClr val="bg1"/>
              </a:solidFill>
            </a:endParaRPr>
          </a:p>
          <a:p>
            <a:pPr lvl="1">
              <a:lnSpc>
                <a:spcPct val="90000"/>
              </a:lnSpc>
            </a:pPr>
            <a:r>
              <a:rPr lang="es-ES" sz="1200" dirty="0">
                <a:solidFill>
                  <a:schemeClr val="bg1"/>
                </a:solidFill>
              </a:rPr>
              <a:t>2.2	</a:t>
            </a:r>
            <a:r>
              <a:rPr lang="es-MX" sz="1200" dirty="0">
                <a:solidFill>
                  <a:schemeClr val="bg1"/>
                </a:solidFill>
              </a:rPr>
              <a:t>USOS DE LA ARQUITECTURA EN CAPAS</a:t>
            </a:r>
            <a:endParaRPr lang="es-ES" sz="1200" dirty="0">
              <a:solidFill>
                <a:schemeClr val="bg1"/>
              </a:solidFill>
            </a:endParaRPr>
          </a:p>
          <a:p>
            <a:pPr lvl="1">
              <a:lnSpc>
                <a:spcPct val="90000"/>
              </a:lnSpc>
            </a:pPr>
            <a:r>
              <a:rPr lang="es-ES" sz="1200" dirty="0">
                <a:solidFill>
                  <a:schemeClr val="bg1"/>
                </a:solidFill>
              </a:rPr>
              <a:t>2.3	</a:t>
            </a:r>
            <a:r>
              <a:rPr lang="es-MX" sz="1200" dirty="0">
                <a:solidFill>
                  <a:schemeClr val="bg1"/>
                </a:solidFill>
              </a:rPr>
              <a:t>POO Y SU RELACIÓN DE LA ARQUITECTURA EN CAPAS</a:t>
            </a:r>
            <a:endParaRPr lang="es-ES" sz="1200" dirty="0">
              <a:solidFill>
                <a:schemeClr val="bg1"/>
              </a:solidFill>
            </a:endParaRPr>
          </a:p>
          <a:p>
            <a:pPr lvl="1">
              <a:lnSpc>
                <a:spcPct val="90000"/>
              </a:lnSpc>
            </a:pPr>
            <a:r>
              <a:rPr lang="es-ES" sz="1200" dirty="0">
                <a:solidFill>
                  <a:schemeClr val="bg1"/>
                </a:solidFill>
              </a:rPr>
              <a:t>2.4	DOMAIN-DRIVEN DESIGN (DDD)</a:t>
            </a:r>
          </a:p>
          <a:p>
            <a:pPr lvl="1">
              <a:lnSpc>
                <a:spcPct val="90000"/>
              </a:lnSpc>
            </a:pPr>
            <a:r>
              <a:rPr lang="es-ES" sz="1200" dirty="0">
                <a:solidFill>
                  <a:schemeClr val="bg1"/>
                </a:solidFill>
              </a:rPr>
              <a:t>2.5	</a:t>
            </a:r>
            <a:r>
              <a:rPr lang="es-MX" sz="1200" dirty="0">
                <a:solidFill>
                  <a:schemeClr val="bg1"/>
                </a:solidFill>
              </a:rPr>
              <a:t>DOMAIN-DRIVEN DESIGN Y ARQUITECTURA EN CAPAS</a:t>
            </a:r>
            <a:endParaRPr lang="es-ES" sz="1200" dirty="0">
              <a:solidFill>
                <a:schemeClr val="bg1"/>
              </a:solidFill>
            </a:endParaRPr>
          </a:p>
          <a:p>
            <a:pPr lvl="1">
              <a:lnSpc>
                <a:spcPct val="90000"/>
              </a:lnSpc>
            </a:pPr>
            <a:r>
              <a:rPr lang="es-ES" sz="1200" dirty="0">
                <a:solidFill>
                  <a:schemeClr val="bg1"/>
                </a:solidFill>
              </a:rPr>
              <a:t>2.6 PROGRAMACION ORIENTADA A OBJETOS (POO)</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a:t>
            </a:r>
            <a:r>
              <a:rPr lang="es-MX" sz="1200" dirty="0">
                <a:solidFill>
                  <a:schemeClr val="bg1"/>
                </a:solidFill>
              </a:rPr>
              <a:t>CREACIÓN DEL PROYECTO Y GENERACIÓN DE SU ESTRUCTURA</a:t>
            </a:r>
            <a:endParaRPr lang="es-ES" sz="1200" dirty="0">
              <a:solidFill>
                <a:schemeClr val="bg1"/>
              </a:solidFill>
            </a:endParaRPr>
          </a:p>
          <a:p>
            <a:pPr lvl="1">
              <a:lnSpc>
                <a:spcPct val="90000"/>
              </a:lnSpc>
            </a:pPr>
            <a:r>
              <a:rPr lang="es-ES" sz="1200" dirty="0">
                <a:solidFill>
                  <a:schemeClr val="bg1"/>
                </a:solidFill>
              </a:rPr>
              <a:t>3.2	</a:t>
            </a:r>
            <a:r>
              <a:rPr lang="es-MX" sz="1200" dirty="0">
                <a:solidFill>
                  <a:schemeClr val="bg1"/>
                </a:solidFill>
              </a:rPr>
              <a:t> CAPA DE ACCESO A DATOS</a:t>
            </a:r>
            <a:r>
              <a:rPr lang="es-EC" sz="1200" dirty="0">
                <a:solidFill>
                  <a:schemeClr val="bg1"/>
                </a:solidFill>
              </a:rPr>
              <a:t>.</a:t>
            </a:r>
          </a:p>
          <a:p>
            <a:pPr lvl="1">
              <a:lnSpc>
                <a:spcPct val="90000"/>
              </a:lnSpc>
            </a:pPr>
            <a:r>
              <a:rPr lang="es-ES" sz="1200" dirty="0">
                <a:solidFill>
                  <a:schemeClr val="bg1"/>
                </a:solidFill>
              </a:rPr>
              <a:t>3.3  </a:t>
            </a:r>
            <a:r>
              <a:rPr lang="es-MX" sz="1200" dirty="0">
                <a:solidFill>
                  <a:schemeClr val="bg1"/>
                </a:solidFill>
              </a:rPr>
              <a:t>CAPA DE DOMINIO</a:t>
            </a:r>
            <a:endParaRPr lang="es-EC" sz="1200" dirty="0">
              <a:solidFill>
                <a:schemeClr val="bg1"/>
              </a:solidFill>
            </a:endParaRPr>
          </a:p>
          <a:p>
            <a:pPr lvl="1">
              <a:lnSpc>
                <a:spcPct val="90000"/>
              </a:lnSpc>
            </a:pPr>
            <a:r>
              <a:rPr lang="es-MX" sz="1200" dirty="0">
                <a:solidFill>
                  <a:schemeClr val="bg1"/>
                </a:solidFill>
              </a:rPr>
              <a:t>3.4	CAPA DE PRESENTACIÓN Y EJECUCIÓN DEL PROYECTO</a:t>
            </a:r>
            <a:endParaRPr lang="es-ES" sz="1200" dirty="0">
              <a:solidFill>
                <a:schemeClr val="bg1"/>
              </a:solidFill>
            </a:endParaRP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rgbClr val="FFFF00"/>
                </a:solidFill>
              </a:rPr>
              <a:t>6	BIBLIOGRAFÍA</a:t>
            </a:r>
          </a:p>
        </p:txBody>
      </p:sp>
      <p:sp>
        <p:nvSpPr>
          <p:cNvPr id="11" name="CuadroTexto 10">
            <a:extLst>
              <a:ext uri="{FF2B5EF4-FFF2-40B4-BE49-F238E27FC236}">
                <a16:creationId xmlns:a16="http://schemas.microsoft.com/office/drawing/2014/main" id="{BE2E4E65-43D8-9832-D5B1-E5B92FA78E65}"/>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28</a:t>
            </a:r>
          </a:p>
        </p:txBody>
      </p:sp>
    </p:spTree>
    <p:extLst>
      <p:ext uri="{BB962C8B-B14F-4D97-AF65-F5344CB8AC3E}">
        <p14:creationId xmlns:p14="http://schemas.microsoft.com/office/powerpoint/2010/main" val="404966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a:t>2	Marco teórico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3" y="2180496"/>
            <a:ext cx="8413952" cy="3678303"/>
          </a:xfrm>
        </p:spPr>
        <p:txBody>
          <a:bodyPr>
            <a:normAutofit lnSpcReduction="10000"/>
          </a:bodyPr>
          <a:lstStyle/>
          <a:p>
            <a:pPr marL="305435" indent="-305435" algn="just"/>
            <a:r>
              <a:rPr lang="es-ES" b="1" dirty="0">
                <a:solidFill>
                  <a:schemeClr val="tx1"/>
                </a:solidFill>
                <a:ea typeface="+mn-lt"/>
                <a:cs typeface="+mn-lt"/>
              </a:rPr>
              <a:t>2.1	</a:t>
            </a:r>
            <a:r>
              <a:rPr lang="es-MX" b="1" dirty="0">
                <a:solidFill>
                  <a:schemeClr val="tx1"/>
                </a:solidFill>
                <a:ea typeface="+mn-lt"/>
                <a:cs typeface="+mn-lt"/>
              </a:rPr>
              <a:t>DOTNET Y ARQUITECTURA EN CAPAS</a:t>
            </a:r>
          </a:p>
          <a:p>
            <a:pPr marL="629920" lvl="1" indent="-305435" algn="just"/>
            <a:r>
              <a:rPr lang="es-ES" sz="1800" b="1" dirty="0">
                <a:solidFill>
                  <a:schemeClr val="tx1"/>
                </a:solidFill>
              </a:rPr>
              <a:t>2.1.1	Definición</a:t>
            </a:r>
          </a:p>
          <a:p>
            <a:pPr marL="899795" lvl="2" indent="-269875" algn="just"/>
            <a:r>
              <a:rPr lang="es-MX" sz="1800" dirty="0">
                <a:solidFill>
                  <a:schemeClr val="tx1"/>
                </a:solidFill>
              </a:rPr>
              <a:t>La arquitectura en capas es [1] una de las formas más comunes de organizar una aplicación, ya que permite separar las diferentes responsabilidades de una aplicación en capas independientes y bien definidas. En el caso de .NET, la arquitectura en capas se basa en la separación de la aplicación en tres capas: la capa de presentación, la capa de negocio y la capa de acceso a datos.</a:t>
            </a:r>
          </a:p>
          <a:p>
            <a:pPr marL="899795" lvl="2" indent="-269875" algn="just"/>
            <a:r>
              <a:rPr lang="es-MX" sz="1800" dirty="0">
                <a:solidFill>
                  <a:schemeClr val="tx1"/>
                </a:solidFill>
              </a:rPr>
              <a:t>La capa de presentación es la capa en la que se definen los componentes de la interfaz de usuario de la aplicación. Esta capa se encarga de interactuar con el usuario, presentando la información y recogiendo las acciones que este realiza. En .NET, la capa de presentación puede ser implementada a través de diferentes tecnologías, como Windows </a:t>
            </a:r>
            <a:r>
              <a:rPr lang="es-MX" sz="1800" dirty="0" err="1">
                <a:solidFill>
                  <a:schemeClr val="tx1"/>
                </a:solidFill>
              </a:rPr>
              <a:t>Forms</a:t>
            </a:r>
            <a:r>
              <a:rPr lang="es-MX" sz="1800" dirty="0">
                <a:solidFill>
                  <a:schemeClr val="tx1"/>
                </a:solidFill>
              </a:rPr>
              <a:t>, WPF o ASP.NET</a:t>
            </a:r>
          </a:p>
          <a:p>
            <a:pPr marL="629920" lvl="2" indent="0" algn="just">
              <a:buNone/>
            </a:pPr>
            <a:endParaRPr lang="es-ES" sz="1800" dirty="0">
              <a:solidFill>
                <a:schemeClr val="tx1"/>
              </a:solidFill>
            </a:endParaRPr>
          </a:p>
        </p:txBody>
      </p:sp>
      <p:sp>
        <p:nvSpPr>
          <p:cNvPr id="4" name="Marcador de contenido 2">
            <a:extLst>
              <a:ext uri="{FF2B5EF4-FFF2-40B4-BE49-F238E27FC236}">
                <a16:creationId xmlns:a16="http://schemas.microsoft.com/office/drawing/2014/main" id="{3EC86FE0-3B43-49C3-A243-01239BBC396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a:solidFill>
                  <a:schemeClr val="bg1"/>
                </a:solidFill>
              </a:rPr>
              <a:t>1	OBJETIVOS</a:t>
            </a:r>
          </a:p>
          <a:p>
            <a:pPr>
              <a:lnSpc>
                <a:spcPct val="90000"/>
              </a:lnSpc>
            </a:pPr>
            <a:r>
              <a:rPr lang="es-ES" sz="1200" b="1">
                <a:solidFill>
                  <a:srgbClr val="FFFF00"/>
                </a:solidFill>
              </a:rPr>
              <a:t>2	MARCO TEÓRICO</a:t>
            </a:r>
          </a:p>
          <a:p>
            <a:pPr lvl="1">
              <a:lnSpc>
                <a:spcPct val="90000"/>
              </a:lnSpc>
            </a:pPr>
            <a:r>
              <a:rPr lang="es-ES" sz="1200" b="1">
                <a:solidFill>
                  <a:srgbClr val="FFFF00"/>
                </a:solidFill>
              </a:rPr>
              <a:t>2.1	JSTL (JSP Standard Tag Library)</a:t>
            </a:r>
          </a:p>
          <a:p>
            <a:pPr lvl="2">
              <a:lnSpc>
                <a:spcPct val="90000"/>
              </a:lnSpc>
            </a:pPr>
            <a:r>
              <a:rPr lang="es-ES" sz="1200" b="1">
                <a:solidFill>
                  <a:srgbClr val="FFFF00"/>
                </a:solidFill>
              </a:rPr>
              <a:t>2.1.1	Definición</a:t>
            </a:r>
          </a:p>
          <a:p>
            <a:pPr lvl="1">
              <a:lnSpc>
                <a:spcPct val="90000"/>
              </a:lnSpc>
            </a:pPr>
            <a:r>
              <a:rPr lang="es-ES" sz="1200">
                <a:solidFill>
                  <a:schemeClr val="bg1"/>
                </a:solidFill>
              </a:rPr>
              <a:t>2.2	Uso de JSTL</a:t>
            </a:r>
          </a:p>
          <a:p>
            <a:pPr lvl="2">
              <a:lnSpc>
                <a:spcPct val="90000"/>
              </a:lnSpc>
            </a:pPr>
            <a:r>
              <a:rPr lang="es-ES" sz="1200">
                <a:solidFill>
                  <a:schemeClr val="bg1"/>
                </a:solidFill>
              </a:rPr>
              <a:t>2.2.1	Tags de Core JSTL</a:t>
            </a:r>
          </a:p>
          <a:p>
            <a:pPr>
              <a:lnSpc>
                <a:spcPct val="90000"/>
              </a:lnSpc>
            </a:pPr>
            <a:r>
              <a:rPr lang="es-ES" sz="1200">
                <a:solidFill>
                  <a:schemeClr val="bg1"/>
                </a:solidFill>
              </a:rPr>
              <a:t>3	DESARROLLO</a:t>
            </a:r>
          </a:p>
          <a:p>
            <a:pPr lvl="1">
              <a:lnSpc>
                <a:spcPct val="90000"/>
              </a:lnSpc>
            </a:pPr>
            <a:r>
              <a:rPr lang="es-ES" sz="1200">
                <a:solidFill>
                  <a:schemeClr val="bg1"/>
                </a:solidFill>
              </a:rPr>
              <a:t>3.1	TAG IF</a:t>
            </a:r>
          </a:p>
          <a:p>
            <a:pPr lvl="2">
              <a:lnSpc>
                <a:spcPct val="90000"/>
              </a:lnSpc>
            </a:pPr>
            <a:r>
              <a:rPr lang="es-ES" sz="1200">
                <a:solidFill>
                  <a:schemeClr val="bg1"/>
                </a:solidFill>
              </a:rPr>
              <a:t>3.1.1	Codificación</a:t>
            </a:r>
          </a:p>
          <a:p>
            <a:pPr lvl="2">
              <a:lnSpc>
                <a:spcPct val="90000"/>
              </a:lnSpc>
            </a:pPr>
            <a:r>
              <a:rPr lang="es-ES" sz="1200">
                <a:solidFill>
                  <a:schemeClr val="bg1"/>
                </a:solidFill>
              </a:rPr>
              <a:t>3.1.2	Ejecución</a:t>
            </a:r>
          </a:p>
          <a:p>
            <a:pPr lvl="1">
              <a:lnSpc>
                <a:spcPct val="90000"/>
              </a:lnSpc>
            </a:pPr>
            <a:r>
              <a:rPr lang="es-ES" sz="1200">
                <a:solidFill>
                  <a:schemeClr val="bg1"/>
                </a:solidFill>
              </a:rPr>
              <a:t>3.2	TAG CHOOSE</a:t>
            </a:r>
          </a:p>
          <a:p>
            <a:pPr lvl="2">
              <a:lnSpc>
                <a:spcPct val="90000"/>
              </a:lnSpc>
            </a:pPr>
            <a:r>
              <a:rPr lang="es-ES" sz="1200">
                <a:solidFill>
                  <a:schemeClr val="bg1"/>
                </a:solidFill>
              </a:rPr>
              <a:t>3.2.1	Codificación</a:t>
            </a:r>
          </a:p>
          <a:p>
            <a:pPr lvl="2">
              <a:lnSpc>
                <a:spcPct val="90000"/>
              </a:lnSpc>
            </a:pPr>
            <a:r>
              <a:rPr lang="es-ES" sz="1200">
                <a:solidFill>
                  <a:schemeClr val="bg1"/>
                </a:solidFill>
              </a:rPr>
              <a:t>3.2.2	Ejecución</a:t>
            </a:r>
          </a:p>
          <a:p>
            <a:pPr lvl="1">
              <a:lnSpc>
                <a:spcPct val="90000"/>
              </a:lnSpc>
            </a:pPr>
            <a:r>
              <a:rPr lang="es-ES" sz="1200">
                <a:solidFill>
                  <a:schemeClr val="bg1"/>
                </a:solidFill>
              </a:rPr>
              <a:t>3.3	TAG FOR EACH</a:t>
            </a:r>
          </a:p>
          <a:p>
            <a:pPr lvl="2">
              <a:lnSpc>
                <a:spcPct val="90000"/>
              </a:lnSpc>
            </a:pPr>
            <a:r>
              <a:rPr lang="es-ES" sz="1200">
                <a:solidFill>
                  <a:schemeClr val="bg1"/>
                </a:solidFill>
              </a:rPr>
              <a:t>3.3.1	Codificación</a:t>
            </a:r>
          </a:p>
          <a:p>
            <a:pPr lvl="2">
              <a:lnSpc>
                <a:spcPct val="90000"/>
              </a:lnSpc>
            </a:pPr>
            <a:r>
              <a:rPr lang="es-ES" sz="1200">
                <a:solidFill>
                  <a:schemeClr val="bg1"/>
                </a:solidFill>
              </a:rPr>
              <a:t>3.3.2	Ejecución</a:t>
            </a:r>
          </a:p>
          <a:p>
            <a:pPr>
              <a:lnSpc>
                <a:spcPct val="90000"/>
              </a:lnSpc>
            </a:pPr>
            <a:r>
              <a:rPr lang="es-ES" sz="1200">
                <a:solidFill>
                  <a:schemeClr val="bg1"/>
                </a:solidFill>
              </a:rPr>
              <a:t>4	CONCLUSIONES</a:t>
            </a:r>
          </a:p>
          <a:p>
            <a:pPr>
              <a:lnSpc>
                <a:spcPct val="90000"/>
              </a:lnSpc>
            </a:pPr>
            <a:r>
              <a:rPr lang="es-ES" sz="1200">
                <a:solidFill>
                  <a:schemeClr val="bg1"/>
                </a:solidFill>
              </a:rPr>
              <a:t>5	RECOMENDACIONES</a:t>
            </a:r>
          </a:p>
          <a:p>
            <a:pPr>
              <a:lnSpc>
                <a:spcPct val="90000"/>
              </a:lnSpc>
            </a:pPr>
            <a:r>
              <a:rPr lang="es-ES" sz="1200">
                <a:solidFill>
                  <a:schemeClr val="bg1"/>
                </a:solidFill>
              </a:rPr>
              <a:t>6	BIBLIOGRAFÍA</a:t>
            </a:r>
          </a:p>
        </p:txBody>
      </p:sp>
      <p:sp>
        <p:nvSpPr>
          <p:cNvPr id="5" name="Marcador de contenido 2">
            <a:extLst>
              <a:ext uri="{FF2B5EF4-FFF2-40B4-BE49-F238E27FC236}">
                <a16:creationId xmlns:a16="http://schemas.microsoft.com/office/drawing/2014/main" id="{261BE9CD-609D-6B44-9C82-38102FC09269}"/>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OBJETIVOS</a:t>
            </a:r>
          </a:p>
          <a:p>
            <a:pPr>
              <a:lnSpc>
                <a:spcPct val="90000"/>
              </a:lnSpc>
            </a:pPr>
            <a:r>
              <a:rPr lang="es-ES" sz="1200" dirty="0">
                <a:solidFill>
                  <a:srgbClr val="FFFF00"/>
                </a:solidFill>
              </a:rPr>
              <a:t>2	MARCO TEÓRICO</a:t>
            </a:r>
          </a:p>
          <a:p>
            <a:pPr lvl="1">
              <a:lnSpc>
                <a:spcPct val="90000"/>
              </a:lnSpc>
            </a:pPr>
            <a:r>
              <a:rPr lang="es-ES" sz="1200" dirty="0">
                <a:solidFill>
                  <a:srgbClr val="FFFF00"/>
                </a:solidFill>
              </a:rPr>
              <a:t>2.1	</a:t>
            </a:r>
            <a:r>
              <a:rPr lang="es-MX" sz="1200" dirty="0">
                <a:solidFill>
                  <a:srgbClr val="FFFF00"/>
                </a:solidFill>
              </a:rPr>
              <a:t>DOTNET Y ARQUITECTURA EN CAPAS</a:t>
            </a:r>
            <a:endParaRPr lang="es-ES" sz="1200" dirty="0">
              <a:solidFill>
                <a:srgbClr val="FFFF00"/>
              </a:solidFill>
            </a:endParaRPr>
          </a:p>
          <a:p>
            <a:pPr lvl="1">
              <a:lnSpc>
                <a:spcPct val="90000"/>
              </a:lnSpc>
            </a:pPr>
            <a:r>
              <a:rPr lang="es-ES" sz="1200" dirty="0">
                <a:solidFill>
                  <a:schemeClr val="bg1"/>
                </a:solidFill>
              </a:rPr>
              <a:t>2.2	</a:t>
            </a:r>
            <a:r>
              <a:rPr lang="es-MX" sz="1200" dirty="0">
                <a:solidFill>
                  <a:schemeClr val="bg1"/>
                </a:solidFill>
              </a:rPr>
              <a:t>USOS DE LA ARQUITECTURA EN CAPAS</a:t>
            </a:r>
            <a:endParaRPr lang="es-ES" sz="1200" dirty="0">
              <a:solidFill>
                <a:schemeClr val="bg1"/>
              </a:solidFill>
            </a:endParaRPr>
          </a:p>
          <a:p>
            <a:pPr lvl="1">
              <a:lnSpc>
                <a:spcPct val="90000"/>
              </a:lnSpc>
            </a:pPr>
            <a:r>
              <a:rPr lang="es-ES" sz="1200" dirty="0">
                <a:solidFill>
                  <a:schemeClr val="bg1"/>
                </a:solidFill>
              </a:rPr>
              <a:t>2.3	</a:t>
            </a:r>
            <a:r>
              <a:rPr lang="es-MX" sz="1200" dirty="0">
                <a:solidFill>
                  <a:schemeClr val="bg1"/>
                </a:solidFill>
              </a:rPr>
              <a:t>POO Y SU RELACIÓN DE LA ARQUITECTURA EN CAPAS</a:t>
            </a:r>
            <a:endParaRPr lang="es-ES" sz="1200" dirty="0">
              <a:solidFill>
                <a:schemeClr val="bg1"/>
              </a:solidFill>
            </a:endParaRPr>
          </a:p>
          <a:p>
            <a:pPr lvl="1">
              <a:lnSpc>
                <a:spcPct val="90000"/>
              </a:lnSpc>
            </a:pPr>
            <a:r>
              <a:rPr lang="es-ES" sz="1200" dirty="0">
                <a:solidFill>
                  <a:schemeClr val="bg1"/>
                </a:solidFill>
              </a:rPr>
              <a:t>2.4	DOMAIN-DRIVEN DESIGN (DDD)</a:t>
            </a:r>
          </a:p>
          <a:p>
            <a:pPr lvl="1">
              <a:lnSpc>
                <a:spcPct val="90000"/>
              </a:lnSpc>
            </a:pPr>
            <a:r>
              <a:rPr lang="es-ES" sz="1200" dirty="0">
                <a:solidFill>
                  <a:schemeClr val="bg1"/>
                </a:solidFill>
              </a:rPr>
              <a:t>2.5	</a:t>
            </a:r>
            <a:r>
              <a:rPr lang="es-MX" sz="1200" dirty="0">
                <a:solidFill>
                  <a:schemeClr val="bg1"/>
                </a:solidFill>
              </a:rPr>
              <a:t>DOMAIN-DRIVEN DESIGN Y ARQUITECTURA EN CAPAS</a:t>
            </a:r>
            <a:endParaRPr lang="es-ES" sz="1200" dirty="0">
              <a:solidFill>
                <a:schemeClr val="bg1"/>
              </a:solidFill>
            </a:endParaRPr>
          </a:p>
          <a:p>
            <a:pPr lvl="1">
              <a:lnSpc>
                <a:spcPct val="90000"/>
              </a:lnSpc>
            </a:pPr>
            <a:r>
              <a:rPr lang="es-ES" sz="1200" dirty="0">
                <a:solidFill>
                  <a:schemeClr val="bg1"/>
                </a:solidFill>
              </a:rPr>
              <a:t>2.6 PROGRAMACION ORIENTADA A OBJETOS (POO)</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a:t>
            </a:r>
            <a:r>
              <a:rPr lang="es-MX" sz="1200" dirty="0">
                <a:solidFill>
                  <a:schemeClr val="bg1"/>
                </a:solidFill>
              </a:rPr>
              <a:t>CREACIÓN DEL PROYECTO Y GENERACIÓN DE SU ESTRUCTURA</a:t>
            </a:r>
            <a:endParaRPr lang="es-ES" sz="1200" dirty="0">
              <a:solidFill>
                <a:schemeClr val="bg1"/>
              </a:solidFill>
            </a:endParaRPr>
          </a:p>
          <a:p>
            <a:pPr lvl="1">
              <a:lnSpc>
                <a:spcPct val="90000"/>
              </a:lnSpc>
            </a:pPr>
            <a:r>
              <a:rPr lang="es-ES" sz="1200" dirty="0">
                <a:solidFill>
                  <a:schemeClr val="bg1"/>
                </a:solidFill>
              </a:rPr>
              <a:t>3.2	</a:t>
            </a:r>
            <a:r>
              <a:rPr lang="es-MX" sz="1200" dirty="0">
                <a:solidFill>
                  <a:schemeClr val="bg1"/>
                </a:solidFill>
              </a:rPr>
              <a:t> CAPA DE ACCESO A DATOS</a:t>
            </a:r>
            <a:r>
              <a:rPr lang="es-EC" sz="1200" dirty="0">
                <a:solidFill>
                  <a:schemeClr val="bg1"/>
                </a:solidFill>
              </a:rPr>
              <a:t>.</a:t>
            </a:r>
          </a:p>
          <a:p>
            <a:pPr lvl="1">
              <a:lnSpc>
                <a:spcPct val="90000"/>
              </a:lnSpc>
            </a:pPr>
            <a:r>
              <a:rPr lang="es-ES" sz="1200" dirty="0">
                <a:solidFill>
                  <a:schemeClr val="bg1"/>
                </a:solidFill>
              </a:rPr>
              <a:t>3.3  </a:t>
            </a:r>
            <a:r>
              <a:rPr lang="es-MX" sz="1200" dirty="0">
                <a:solidFill>
                  <a:schemeClr val="bg1"/>
                </a:solidFill>
              </a:rPr>
              <a:t>CAPA DE DOMINIO</a:t>
            </a:r>
            <a:endParaRPr lang="es-EC" sz="1200" dirty="0">
              <a:solidFill>
                <a:schemeClr val="bg1"/>
              </a:solidFill>
            </a:endParaRPr>
          </a:p>
          <a:p>
            <a:pPr lvl="1">
              <a:lnSpc>
                <a:spcPct val="90000"/>
              </a:lnSpc>
            </a:pPr>
            <a:r>
              <a:rPr lang="es-MX" sz="1200" dirty="0">
                <a:solidFill>
                  <a:schemeClr val="bg1"/>
                </a:solidFill>
              </a:rPr>
              <a:t>3.4	CAPA DE PRESENTACIÓN Y EJECUCIÓN DEL PROYECTO</a:t>
            </a:r>
            <a:endParaRPr lang="es-ES" sz="1200" dirty="0">
              <a:solidFill>
                <a:schemeClr val="bg1"/>
              </a:solidFill>
            </a:endParaRP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4</a:t>
            </a:r>
          </a:p>
        </p:txBody>
      </p:sp>
    </p:spTree>
    <p:extLst>
      <p:ext uri="{BB962C8B-B14F-4D97-AF65-F5344CB8AC3E}">
        <p14:creationId xmlns:p14="http://schemas.microsoft.com/office/powerpoint/2010/main" val="2045499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581192" y="702156"/>
            <a:ext cx="8536173" cy="1013800"/>
          </a:xfrm>
        </p:spPr>
        <p:txBody>
          <a:bodyPr>
            <a:normAutofit/>
          </a:bodyPr>
          <a:lstStyle/>
          <a:p>
            <a:r>
              <a:rPr lang="es-ES" dirty="0"/>
              <a:t>2.2  </a:t>
            </a:r>
            <a:r>
              <a:rPr lang="es-MX" dirty="0"/>
              <a:t>USOS DE LA ARQUITECTURA EN CAPAS</a:t>
            </a:r>
            <a:br>
              <a:rPr lang="es-MX" dirty="0"/>
            </a:br>
            <a:r>
              <a:rPr lang="es-ES" dirty="0"/>
              <a:t>.</a:t>
            </a:r>
          </a:p>
        </p:txBody>
      </p:sp>
      <p:sp>
        <p:nvSpPr>
          <p:cNvPr id="8" name="Marcador de contenido 7">
            <a:extLst>
              <a:ext uri="{FF2B5EF4-FFF2-40B4-BE49-F238E27FC236}">
                <a16:creationId xmlns:a16="http://schemas.microsoft.com/office/drawing/2014/main" id="{199960B9-59CC-485F-AD7D-0070282608D0}"/>
              </a:ext>
            </a:extLst>
          </p:cNvPr>
          <p:cNvSpPr>
            <a:spLocks noGrp="1"/>
          </p:cNvSpPr>
          <p:nvPr>
            <p:ph idx="1"/>
          </p:nvPr>
        </p:nvSpPr>
        <p:spPr>
          <a:xfrm>
            <a:off x="581193" y="2985629"/>
            <a:ext cx="8118924" cy="2168165"/>
          </a:xfrm>
        </p:spPr>
        <p:txBody>
          <a:bodyPr vert="horz" lIns="91440" tIns="45720" rIns="91440" bIns="45720" rtlCol="0" anchor="ctr">
            <a:noAutofit/>
          </a:bodyPr>
          <a:lstStyle/>
          <a:p>
            <a:pPr marL="305435" indent="-305435"/>
            <a:r>
              <a:rPr lang="es-MX" dirty="0">
                <a:solidFill>
                  <a:schemeClr val="tx1"/>
                </a:solidFill>
              </a:rPr>
              <a:t>La arquitectura en capas [2] se utiliza en situaciones donde se necesita separar las responsabilidades y los componentes de una aplicación en diferentes capas, para mejorar la calidad, la escalabilidad y la mantenibilidad del software.</a:t>
            </a:r>
          </a:p>
          <a:p>
            <a:pPr marL="305435" indent="-305435"/>
            <a:r>
              <a:rPr lang="es-MX" dirty="0">
                <a:solidFill>
                  <a:schemeClr val="tx1"/>
                </a:solidFill>
              </a:rPr>
              <a:t>Un ejemplo real de la utilización de la arquitectura en capas se encuentra en el desarrollo de sistemas empresariales, como los sistemas de gestión de recursos humanos o los sistemas de gestión de inventario. En estos sistemas, es común utilizar la arquitectura en capas para separar la lógica de la interfaz de usuario, la lógica de negocio y el acceso a la base de datos.</a:t>
            </a:r>
          </a:p>
          <a:p>
            <a:pPr marL="305435" indent="-305435"/>
            <a:r>
              <a:rPr lang="es-MX" dirty="0">
                <a:solidFill>
                  <a:schemeClr val="tx1"/>
                </a:solidFill>
              </a:rPr>
              <a:t>En el caso de un sistema de gestión de recursos humanos, la capa de presentación podría estar formada por la interfaz de usuario de la aplicación, donde se presentan los datos y se recogen las acciones del usuario. La capa de negocio estaría compuesta por las reglas y la lógica de la aplicación, como por ejemplo el cálculo de los salarios o la gestión de las vacaciones. Por último, la capa de acceso a datos se encargaría de acceder a la base de datos para almacenar y recuperar la información necesaria</a:t>
            </a:r>
          </a:p>
        </p:txBody>
      </p:sp>
      <p:sp>
        <p:nvSpPr>
          <p:cNvPr id="16" name="Marcador de contenido 2">
            <a:extLst>
              <a:ext uri="{FF2B5EF4-FFF2-40B4-BE49-F238E27FC236}">
                <a16:creationId xmlns:a16="http://schemas.microsoft.com/office/drawing/2014/main" id="{CC1A02C8-A2ED-4E66-AD06-E21C59780AA7}"/>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a:solidFill>
                  <a:schemeClr val="bg1"/>
                </a:solidFill>
              </a:rPr>
              <a:t>1	OBJETIVOS</a:t>
            </a:r>
          </a:p>
          <a:p>
            <a:pPr>
              <a:lnSpc>
                <a:spcPct val="90000"/>
              </a:lnSpc>
            </a:pPr>
            <a:r>
              <a:rPr lang="es-ES" sz="1200" b="1">
                <a:solidFill>
                  <a:srgbClr val="FFFF00"/>
                </a:solidFill>
              </a:rPr>
              <a:t>2	MARCO TEÓRICO</a:t>
            </a:r>
          </a:p>
          <a:p>
            <a:pPr lvl="1">
              <a:lnSpc>
                <a:spcPct val="90000"/>
              </a:lnSpc>
            </a:pPr>
            <a:r>
              <a:rPr lang="es-ES" sz="1200">
                <a:solidFill>
                  <a:schemeClr val="bg1"/>
                </a:solidFill>
              </a:rPr>
              <a:t>2.1	JSTL (JSP Standard Tag Library)</a:t>
            </a:r>
          </a:p>
          <a:p>
            <a:pPr lvl="2">
              <a:lnSpc>
                <a:spcPct val="90000"/>
              </a:lnSpc>
            </a:pPr>
            <a:r>
              <a:rPr lang="es-ES" sz="1200">
                <a:solidFill>
                  <a:schemeClr val="bg1"/>
                </a:solidFill>
              </a:rPr>
              <a:t>2.1.1	Definición</a:t>
            </a:r>
          </a:p>
          <a:p>
            <a:pPr lvl="1">
              <a:lnSpc>
                <a:spcPct val="90000"/>
              </a:lnSpc>
            </a:pPr>
            <a:r>
              <a:rPr lang="es-ES" sz="1200" b="1">
                <a:solidFill>
                  <a:srgbClr val="FFFF00"/>
                </a:solidFill>
              </a:rPr>
              <a:t>2.2	Uso de JSTL</a:t>
            </a:r>
          </a:p>
          <a:p>
            <a:pPr lvl="2">
              <a:lnSpc>
                <a:spcPct val="90000"/>
              </a:lnSpc>
            </a:pPr>
            <a:r>
              <a:rPr lang="es-ES" sz="1200">
                <a:solidFill>
                  <a:schemeClr val="bg1"/>
                </a:solidFill>
              </a:rPr>
              <a:t>2.2.1	Tags de Core JSTL</a:t>
            </a:r>
          </a:p>
          <a:p>
            <a:pPr>
              <a:lnSpc>
                <a:spcPct val="90000"/>
              </a:lnSpc>
            </a:pPr>
            <a:r>
              <a:rPr lang="es-ES" sz="1200">
                <a:solidFill>
                  <a:schemeClr val="bg1"/>
                </a:solidFill>
              </a:rPr>
              <a:t>3	DESARROLLO</a:t>
            </a:r>
          </a:p>
          <a:p>
            <a:pPr lvl="1">
              <a:lnSpc>
                <a:spcPct val="90000"/>
              </a:lnSpc>
            </a:pPr>
            <a:r>
              <a:rPr lang="es-ES" sz="1200">
                <a:solidFill>
                  <a:schemeClr val="bg1"/>
                </a:solidFill>
              </a:rPr>
              <a:t>3.1	TAG IF</a:t>
            </a:r>
          </a:p>
          <a:p>
            <a:pPr lvl="2">
              <a:lnSpc>
                <a:spcPct val="90000"/>
              </a:lnSpc>
            </a:pPr>
            <a:r>
              <a:rPr lang="es-ES" sz="1200">
                <a:solidFill>
                  <a:schemeClr val="bg1"/>
                </a:solidFill>
              </a:rPr>
              <a:t>3.1.1	Codificación</a:t>
            </a:r>
          </a:p>
          <a:p>
            <a:pPr lvl="2">
              <a:lnSpc>
                <a:spcPct val="90000"/>
              </a:lnSpc>
            </a:pPr>
            <a:r>
              <a:rPr lang="es-ES" sz="1200">
                <a:solidFill>
                  <a:schemeClr val="bg1"/>
                </a:solidFill>
              </a:rPr>
              <a:t>3.1.2	Ejecución</a:t>
            </a:r>
          </a:p>
          <a:p>
            <a:pPr lvl="1">
              <a:lnSpc>
                <a:spcPct val="90000"/>
              </a:lnSpc>
            </a:pPr>
            <a:r>
              <a:rPr lang="es-ES" sz="1200">
                <a:solidFill>
                  <a:schemeClr val="bg1"/>
                </a:solidFill>
              </a:rPr>
              <a:t>3.2	TAG CHOOSE</a:t>
            </a:r>
          </a:p>
          <a:p>
            <a:pPr lvl="2">
              <a:lnSpc>
                <a:spcPct val="90000"/>
              </a:lnSpc>
            </a:pPr>
            <a:r>
              <a:rPr lang="es-ES" sz="1200">
                <a:solidFill>
                  <a:schemeClr val="bg1"/>
                </a:solidFill>
              </a:rPr>
              <a:t>3.2.1	Codificación</a:t>
            </a:r>
          </a:p>
          <a:p>
            <a:pPr lvl="2">
              <a:lnSpc>
                <a:spcPct val="90000"/>
              </a:lnSpc>
            </a:pPr>
            <a:r>
              <a:rPr lang="es-ES" sz="1200">
                <a:solidFill>
                  <a:schemeClr val="bg1"/>
                </a:solidFill>
              </a:rPr>
              <a:t>3.2.2	Ejecución</a:t>
            </a:r>
          </a:p>
          <a:p>
            <a:pPr lvl="1">
              <a:lnSpc>
                <a:spcPct val="90000"/>
              </a:lnSpc>
            </a:pPr>
            <a:r>
              <a:rPr lang="es-ES" sz="1200">
                <a:solidFill>
                  <a:schemeClr val="bg1"/>
                </a:solidFill>
              </a:rPr>
              <a:t>3.3	TAG FOR EACH</a:t>
            </a:r>
          </a:p>
          <a:p>
            <a:pPr lvl="2">
              <a:lnSpc>
                <a:spcPct val="90000"/>
              </a:lnSpc>
            </a:pPr>
            <a:r>
              <a:rPr lang="es-ES" sz="1200">
                <a:solidFill>
                  <a:schemeClr val="bg1"/>
                </a:solidFill>
              </a:rPr>
              <a:t>3.3.1	Codificación</a:t>
            </a:r>
          </a:p>
          <a:p>
            <a:pPr lvl="2">
              <a:lnSpc>
                <a:spcPct val="90000"/>
              </a:lnSpc>
            </a:pPr>
            <a:r>
              <a:rPr lang="es-ES" sz="1200">
                <a:solidFill>
                  <a:schemeClr val="bg1"/>
                </a:solidFill>
              </a:rPr>
              <a:t>3.3.2	Ejecución</a:t>
            </a:r>
          </a:p>
          <a:p>
            <a:pPr>
              <a:lnSpc>
                <a:spcPct val="90000"/>
              </a:lnSpc>
            </a:pPr>
            <a:r>
              <a:rPr lang="es-ES" sz="1200">
                <a:solidFill>
                  <a:schemeClr val="bg1"/>
                </a:solidFill>
              </a:rPr>
              <a:t>4	CONCLUSIONES</a:t>
            </a:r>
          </a:p>
          <a:p>
            <a:pPr>
              <a:lnSpc>
                <a:spcPct val="90000"/>
              </a:lnSpc>
            </a:pPr>
            <a:r>
              <a:rPr lang="es-ES" sz="1200">
                <a:solidFill>
                  <a:schemeClr val="bg1"/>
                </a:solidFill>
              </a:rPr>
              <a:t>5	RECOMENDACIONES</a:t>
            </a:r>
          </a:p>
          <a:p>
            <a:pPr>
              <a:lnSpc>
                <a:spcPct val="90000"/>
              </a:lnSpc>
            </a:pPr>
            <a:r>
              <a:rPr lang="es-ES" sz="1200">
                <a:solidFill>
                  <a:schemeClr val="bg1"/>
                </a:solidFill>
              </a:rPr>
              <a:t>6	BIBLIOGRAFÍA</a:t>
            </a:r>
          </a:p>
        </p:txBody>
      </p:sp>
      <p:sp>
        <p:nvSpPr>
          <p:cNvPr id="3" name="Marcador de contenido 2">
            <a:extLst>
              <a:ext uri="{FF2B5EF4-FFF2-40B4-BE49-F238E27FC236}">
                <a16:creationId xmlns:a16="http://schemas.microsoft.com/office/drawing/2014/main" id="{D4EF62C9-6B72-DC2E-0345-75A4E6EBDF42}"/>
              </a:ext>
            </a:extLst>
          </p:cNvPr>
          <p:cNvSpPr txBox="1">
            <a:spLocks/>
          </p:cNvSpPr>
          <p:nvPr/>
        </p:nvSpPr>
        <p:spPr>
          <a:xfrm>
            <a:off x="9117366"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OBJETIVOS</a:t>
            </a:r>
          </a:p>
          <a:p>
            <a:pPr>
              <a:lnSpc>
                <a:spcPct val="90000"/>
              </a:lnSpc>
            </a:pPr>
            <a:r>
              <a:rPr lang="es-ES" sz="1200" dirty="0">
                <a:solidFill>
                  <a:srgbClr val="FFFF00"/>
                </a:solidFill>
              </a:rPr>
              <a:t>2	MARCO TEÓRICO</a:t>
            </a:r>
          </a:p>
          <a:p>
            <a:pPr lvl="1">
              <a:lnSpc>
                <a:spcPct val="90000"/>
              </a:lnSpc>
            </a:pPr>
            <a:r>
              <a:rPr lang="es-ES" sz="1200" dirty="0">
                <a:solidFill>
                  <a:schemeClr val="bg1"/>
                </a:solidFill>
              </a:rPr>
              <a:t>2.1	</a:t>
            </a:r>
            <a:r>
              <a:rPr lang="es-MX" sz="1200" dirty="0">
                <a:solidFill>
                  <a:schemeClr val="bg1"/>
                </a:solidFill>
              </a:rPr>
              <a:t>DOTNET Y ARQUITECTURA EN CAPAS</a:t>
            </a:r>
            <a:endParaRPr lang="es-ES" sz="1200" dirty="0">
              <a:solidFill>
                <a:schemeClr val="bg1"/>
              </a:solidFill>
            </a:endParaRPr>
          </a:p>
          <a:p>
            <a:pPr lvl="1">
              <a:lnSpc>
                <a:spcPct val="90000"/>
              </a:lnSpc>
            </a:pPr>
            <a:r>
              <a:rPr lang="es-ES" sz="1200" dirty="0">
                <a:solidFill>
                  <a:srgbClr val="FFFF00"/>
                </a:solidFill>
              </a:rPr>
              <a:t>2.2	</a:t>
            </a:r>
            <a:r>
              <a:rPr lang="es-MX" sz="1200" dirty="0">
                <a:solidFill>
                  <a:srgbClr val="FFFF00"/>
                </a:solidFill>
              </a:rPr>
              <a:t>USOS DE LA ARQUITECTURA EN CAPAS</a:t>
            </a:r>
            <a:endParaRPr lang="es-ES" sz="1200" dirty="0">
              <a:solidFill>
                <a:srgbClr val="FFFF00"/>
              </a:solidFill>
            </a:endParaRPr>
          </a:p>
          <a:p>
            <a:pPr lvl="1">
              <a:lnSpc>
                <a:spcPct val="90000"/>
              </a:lnSpc>
            </a:pPr>
            <a:r>
              <a:rPr lang="es-ES" sz="1200" dirty="0">
                <a:solidFill>
                  <a:schemeClr val="bg1"/>
                </a:solidFill>
              </a:rPr>
              <a:t>2.3	</a:t>
            </a:r>
            <a:r>
              <a:rPr lang="es-MX" sz="1200" dirty="0">
                <a:solidFill>
                  <a:schemeClr val="bg1"/>
                </a:solidFill>
              </a:rPr>
              <a:t>POO Y SU RELACIÓN DE LA ARQUITECTURA EN CAPAS</a:t>
            </a:r>
            <a:endParaRPr lang="es-ES" sz="1200" dirty="0">
              <a:solidFill>
                <a:schemeClr val="bg1"/>
              </a:solidFill>
            </a:endParaRPr>
          </a:p>
          <a:p>
            <a:pPr lvl="1">
              <a:lnSpc>
                <a:spcPct val="90000"/>
              </a:lnSpc>
            </a:pPr>
            <a:r>
              <a:rPr lang="es-ES" sz="1200" dirty="0">
                <a:solidFill>
                  <a:schemeClr val="bg1"/>
                </a:solidFill>
              </a:rPr>
              <a:t>2.4	DOMAIN-DRIVEN DESIGN (DDD)</a:t>
            </a:r>
          </a:p>
          <a:p>
            <a:pPr lvl="1">
              <a:lnSpc>
                <a:spcPct val="90000"/>
              </a:lnSpc>
            </a:pPr>
            <a:r>
              <a:rPr lang="es-ES" sz="1200" dirty="0">
                <a:solidFill>
                  <a:schemeClr val="bg1"/>
                </a:solidFill>
              </a:rPr>
              <a:t>2.5	</a:t>
            </a:r>
            <a:r>
              <a:rPr lang="es-MX" sz="1200" dirty="0">
                <a:solidFill>
                  <a:schemeClr val="bg1"/>
                </a:solidFill>
              </a:rPr>
              <a:t>DOMAIN-DRIVEN DESIGN Y ARQUITECTURA EN CAPAS</a:t>
            </a:r>
            <a:endParaRPr lang="es-ES" sz="1200" dirty="0">
              <a:solidFill>
                <a:schemeClr val="bg1"/>
              </a:solidFill>
            </a:endParaRPr>
          </a:p>
          <a:p>
            <a:pPr lvl="1">
              <a:lnSpc>
                <a:spcPct val="90000"/>
              </a:lnSpc>
            </a:pPr>
            <a:r>
              <a:rPr lang="es-ES" sz="1200" dirty="0">
                <a:solidFill>
                  <a:schemeClr val="bg1"/>
                </a:solidFill>
              </a:rPr>
              <a:t>2.6 PROGRAMACION ORIENTADA A OBJETOS (POO)</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a:t>
            </a:r>
            <a:r>
              <a:rPr lang="es-MX" sz="1200" dirty="0">
                <a:solidFill>
                  <a:schemeClr val="bg1"/>
                </a:solidFill>
              </a:rPr>
              <a:t>CREACIÓN DEL PROYECTO Y GENERACIÓN DE SU ESTRUCTURA</a:t>
            </a:r>
            <a:endParaRPr lang="es-ES" sz="1200" dirty="0">
              <a:solidFill>
                <a:schemeClr val="bg1"/>
              </a:solidFill>
            </a:endParaRPr>
          </a:p>
          <a:p>
            <a:pPr lvl="1">
              <a:lnSpc>
                <a:spcPct val="90000"/>
              </a:lnSpc>
            </a:pPr>
            <a:r>
              <a:rPr lang="es-ES" sz="1200" dirty="0">
                <a:solidFill>
                  <a:schemeClr val="bg1"/>
                </a:solidFill>
              </a:rPr>
              <a:t>3.2	</a:t>
            </a:r>
            <a:r>
              <a:rPr lang="es-MX" sz="1200" dirty="0">
                <a:solidFill>
                  <a:schemeClr val="bg1"/>
                </a:solidFill>
              </a:rPr>
              <a:t> CAPA DE ACCESO A DATOS</a:t>
            </a:r>
            <a:r>
              <a:rPr lang="es-EC" sz="1200" dirty="0">
                <a:solidFill>
                  <a:schemeClr val="bg1"/>
                </a:solidFill>
              </a:rPr>
              <a:t>.</a:t>
            </a:r>
          </a:p>
          <a:p>
            <a:pPr lvl="1">
              <a:lnSpc>
                <a:spcPct val="90000"/>
              </a:lnSpc>
            </a:pPr>
            <a:r>
              <a:rPr lang="es-ES" sz="1200" dirty="0">
                <a:solidFill>
                  <a:schemeClr val="bg1"/>
                </a:solidFill>
              </a:rPr>
              <a:t>3.3  </a:t>
            </a:r>
            <a:r>
              <a:rPr lang="es-MX" sz="1200" dirty="0">
                <a:solidFill>
                  <a:schemeClr val="bg1"/>
                </a:solidFill>
              </a:rPr>
              <a:t>CAPA DE DOMINIO</a:t>
            </a:r>
            <a:endParaRPr lang="es-EC" sz="1200" dirty="0">
              <a:solidFill>
                <a:schemeClr val="bg1"/>
              </a:solidFill>
            </a:endParaRPr>
          </a:p>
          <a:p>
            <a:pPr lvl="1">
              <a:lnSpc>
                <a:spcPct val="90000"/>
              </a:lnSpc>
            </a:pPr>
            <a:r>
              <a:rPr lang="es-MX" sz="1200" dirty="0">
                <a:solidFill>
                  <a:schemeClr val="bg1"/>
                </a:solidFill>
              </a:rPr>
              <a:t>3.4	CAPA DE PRESENTACIÓN Y EJECUCIÓN DEL PROYECTO</a:t>
            </a:r>
            <a:endParaRPr lang="es-ES" sz="1200" dirty="0">
              <a:solidFill>
                <a:schemeClr val="bg1"/>
              </a:solidFill>
            </a:endParaRP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17" name="CuadroTexto 16">
            <a:extLst>
              <a:ext uri="{FF2B5EF4-FFF2-40B4-BE49-F238E27FC236}">
                <a16:creationId xmlns:a16="http://schemas.microsoft.com/office/drawing/2014/main" id="{9E39C200-DA7B-40E2-9EA9-40D7D1F8C98E}"/>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5</a:t>
            </a:r>
          </a:p>
        </p:txBody>
      </p:sp>
    </p:spTree>
    <p:extLst>
      <p:ext uri="{BB962C8B-B14F-4D97-AF65-F5344CB8AC3E}">
        <p14:creationId xmlns:p14="http://schemas.microsoft.com/office/powerpoint/2010/main" val="3096595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2.3  </a:t>
            </a:r>
            <a:r>
              <a:rPr lang="es-MX" dirty="0"/>
              <a:t>POO Y SU RELACIÓN DE LA ARQUITECTURA EN CAPAS</a:t>
            </a:r>
            <a:endParaRPr lang="es-ES" dirty="0"/>
          </a:p>
        </p:txBody>
      </p:sp>
      <p:sp>
        <p:nvSpPr>
          <p:cNvPr id="8" name="Marcador de contenido 7">
            <a:extLst>
              <a:ext uri="{FF2B5EF4-FFF2-40B4-BE49-F238E27FC236}">
                <a16:creationId xmlns:a16="http://schemas.microsoft.com/office/drawing/2014/main" id="{199960B9-59CC-485F-AD7D-0070282608D0}"/>
              </a:ext>
            </a:extLst>
          </p:cNvPr>
          <p:cNvSpPr>
            <a:spLocks noGrp="1"/>
          </p:cNvSpPr>
          <p:nvPr>
            <p:ph idx="1"/>
          </p:nvPr>
        </p:nvSpPr>
        <p:spPr>
          <a:xfrm>
            <a:off x="581193" y="2985629"/>
            <a:ext cx="8118924" cy="2168165"/>
          </a:xfrm>
        </p:spPr>
        <p:txBody>
          <a:bodyPr vert="horz" lIns="91440" tIns="45720" rIns="91440" bIns="45720" rtlCol="0" anchor="ctr">
            <a:noAutofit/>
          </a:bodyPr>
          <a:lstStyle/>
          <a:p>
            <a:pPr marL="305435" indent="-305435"/>
            <a:r>
              <a:rPr lang="es-MX" dirty="0">
                <a:solidFill>
                  <a:schemeClr val="tx1"/>
                </a:solidFill>
              </a:rPr>
              <a:t>La programación orientada a objetos (POO) y la arquitectura en capas son dos conceptos diferentes pero complementarios que se utilizan en el desarrollo de software. La POO se refiere a un paradigma de programación que se basa en la creación de objetos que tienen un estado y un comportamiento, y que se comunican entre sí para realizar tareas específicas. Por otro lado, la arquitectura en capas se refiere a una estructura de diseño que separa el sistema en diferentes capas o niveles, cada una con una funcionalidad específica.</a:t>
            </a:r>
          </a:p>
          <a:p>
            <a:pPr marL="305435" indent="-305435"/>
            <a:r>
              <a:rPr lang="es-MX" dirty="0">
                <a:solidFill>
                  <a:schemeClr val="tx1"/>
                </a:solidFill>
              </a:rPr>
              <a:t>La combinación de estos dos conceptos permite crear aplicaciones de software más escalables, flexibles y mantenibles. En una arquitectura en capas, cada capa puede estar compuesta por objetos de diferentes clases, que se comunican entre sí mediante interfaces específicas. Por ejemplo, en una arquitectura en tres capas (presentación, negocio y datos), cada capa podría tener diferentes clases de objetos que representen sus diferentes componentes</a:t>
            </a:r>
          </a:p>
          <a:p>
            <a:pPr marL="0" indent="0">
              <a:buNone/>
            </a:pPr>
            <a:endParaRPr lang="es-MX" dirty="0">
              <a:solidFill>
                <a:schemeClr val="tx1"/>
              </a:solidFill>
            </a:endParaRPr>
          </a:p>
        </p:txBody>
      </p:sp>
      <p:sp>
        <p:nvSpPr>
          <p:cNvPr id="16" name="Marcador de contenido 2">
            <a:extLst>
              <a:ext uri="{FF2B5EF4-FFF2-40B4-BE49-F238E27FC236}">
                <a16:creationId xmlns:a16="http://schemas.microsoft.com/office/drawing/2014/main" id="{CC1A02C8-A2ED-4E66-AD06-E21C59780AA7}"/>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a:solidFill>
                  <a:schemeClr val="bg1"/>
                </a:solidFill>
              </a:rPr>
              <a:t>1	OBJETIVOS</a:t>
            </a:r>
          </a:p>
          <a:p>
            <a:pPr>
              <a:lnSpc>
                <a:spcPct val="90000"/>
              </a:lnSpc>
            </a:pPr>
            <a:r>
              <a:rPr lang="es-ES" sz="1200" b="1">
                <a:solidFill>
                  <a:srgbClr val="FFFF00"/>
                </a:solidFill>
              </a:rPr>
              <a:t>2	MARCO TEÓRICO</a:t>
            </a:r>
          </a:p>
          <a:p>
            <a:pPr lvl="1">
              <a:lnSpc>
                <a:spcPct val="90000"/>
              </a:lnSpc>
            </a:pPr>
            <a:r>
              <a:rPr lang="es-ES" sz="1200">
                <a:solidFill>
                  <a:schemeClr val="bg1"/>
                </a:solidFill>
              </a:rPr>
              <a:t>2.1	JSTL (JSP Standard Tag Library)</a:t>
            </a:r>
          </a:p>
          <a:p>
            <a:pPr lvl="2">
              <a:lnSpc>
                <a:spcPct val="90000"/>
              </a:lnSpc>
            </a:pPr>
            <a:r>
              <a:rPr lang="es-ES" sz="1200">
                <a:solidFill>
                  <a:schemeClr val="bg1"/>
                </a:solidFill>
              </a:rPr>
              <a:t>2.1.1	Definición</a:t>
            </a:r>
          </a:p>
          <a:p>
            <a:pPr lvl="1">
              <a:lnSpc>
                <a:spcPct val="90000"/>
              </a:lnSpc>
            </a:pPr>
            <a:r>
              <a:rPr lang="es-ES" sz="1200" b="1">
                <a:solidFill>
                  <a:srgbClr val="FFFF00"/>
                </a:solidFill>
              </a:rPr>
              <a:t>2.2	Uso de JSTL</a:t>
            </a:r>
          </a:p>
          <a:p>
            <a:pPr lvl="2">
              <a:lnSpc>
                <a:spcPct val="90000"/>
              </a:lnSpc>
            </a:pPr>
            <a:r>
              <a:rPr lang="es-ES" sz="1200">
                <a:solidFill>
                  <a:schemeClr val="bg1"/>
                </a:solidFill>
              </a:rPr>
              <a:t>2.2.1	Tags de Core JSTL</a:t>
            </a:r>
          </a:p>
          <a:p>
            <a:pPr>
              <a:lnSpc>
                <a:spcPct val="90000"/>
              </a:lnSpc>
            </a:pPr>
            <a:r>
              <a:rPr lang="es-ES" sz="1200">
                <a:solidFill>
                  <a:schemeClr val="bg1"/>
                </a:solidFill>
              </a:rPr>
              <a:t>3	DESARROLLO</a:t>
            </a:r>
          </a:p>
          <a:p>
            <a:pPr lvl="1">
              <a:lnSpc>
                <a:spcPct val="90000"/>
              </a:lnSpc>
            </a:pPr>
            <a:r>
              <a:rPr lang="es-ES" sz="1200">
                <a:solidFill>
                  <a:schemeClr val="bg1"/>
                </a:solidFill>
              </a:rPr>
              <a:t>3.1	TAG IF</a:t>
            </a:r>
          </a:p>
          <a:p>
            <a:pPr lvl="2">
              <a:lnSpc>
                <a:spcPct val="90000"/>
              </a:lnSpc>
            </a:pPr>
            <a:r>
              <a:rPr lang="es-ES" sz="1200">
                <a:solidFill>
                  <a:schemeClr val="bg1"/>
                </a:solidFill>
              </a:rPr>
              <a:t>3.1.1	Codificación</a:t>
            </a:r>
          </a:p>
          <a:p>
            <a:pPr lvl="2">
              <a:lnSpc>
                <a:spcPct val="90000"/>
              </a:lnSpc>
            </a:pPr>
            <a:r>
              <a:rPr lang="es-ES" sz="1200">
                <a:solidFill>
                  <a:schemeClr val="bg1"/>
                </a:solidFill>
              </a:rPr>
              <a:t>3.1.2	Ejecución</a:t>
            </a:r>
          </a:p>
          <a:p>
            <a:pPr lvl="1">
              <a:lnSpc>
                <a:spcPct val="90000"/>
              </a:lnSpc>
            </a:pPr>
            <a:r>
              <a:rPr lang="es-ES" sz="1200">
                <a:solidFill>
                  <a:schemeClr val="bg1"/>
                </a:solidFill>
              </a:rPr>
              <a:t>3.2	TAG CHOOSE</a:t>
            </a:r>
          </a:p>
          <a:p>
            <a:pPr lvl="2">
              <a:lnSpc>
                <a:spcPct val="90000"/>
              </a:lnSpc>
            </a:pPr>
            <a:r>
              <a:rPr lang="es-ES" sz="1200">
                <a:solidFill>
                  <a:schemeClr val="bg1"/>
                </a:solidFill>
              </a:rPr>
              <a:t>3.2.1	Codificación</a:t>
            </a:r>
          </a:p>
          <a:p>
            <a:pPr lvl="2">
              <a:lnSpc>
                <a:spcPct val="90000"/>
              </a:lnSpc>
            </a:pPr>
            <a:r>
              <a:rPr lang="es-ES" sz="1200">
                <a:solidFill>
                  <a:schemeClr val="bg1"/>
                </a:solidFill>
              </a:rPr>
              <a:t>3.2.2	Ejecución</a:t>
            </a:r>
          </a:p>
          <a:p>
            <a:pPr lvl="1">
              <a:lnSpc>
                <a:spcPct val="90000"/>
              </a:lnSpc>
            </a:pPr>
            <a:r>
              <a:rPr lang="es-ES" sz="1200">
                <a:solidFill>
                  <a:schemeClr val="bg1"/>
                </a:solidFill>
              </a:rPr>
              <a:t>3.3	TAG FOR EACH</a:t>
            </a:r>
          </a:p>
          <a:p>
            <a:pPr lvl="2">
              <a:lnSpc>
                <a:spcPct val="90000"/>
              </a:lnSpc>
            </a:pPr>
            <a:r>
              <a:rPr lang="es-ES" sz="1200">
                <a:solidFill>
                  <a:schemeClr val="bg1"/>
                </a:solidFill>
              </a:rPr>
              <a:t>3.3.1	Codificación</a:t>
            </a:r>
          </a:p>
          <a:p>
            <a:pPr lvl="2">
              <a:lnSpc>
                <a:spcPct val="90000"/>
              </a:lnSpc>
            </a:pPr>
            <a:r>
              <a:rPr lang="es-ES" sz="1200">
                <a:solidFill>
                  <a:schemeClr val="bg1"/>
                </a:solidFill>
              </a:rPr>
              <a:t>3.3.2	Ejecución</a:t>
            </a:r>
          </a:p>
          <a:p>
            <a:pPr>
              <a:lnSpc>
                <a:spcPct val="90000"/>
              </a:lnSpc>
            </a:pPr>
            <a:r>
              <a:rPr lang="es-ES" sz="1200">
                <a:solidFill>
                  <a:schemeClr val="bg1"/>
                </a:solidFill>
              </a:rPr>
              <a:t>4	CONCLUSIONES</a:t>
            </a:r>
          </a:p>
          <a:p>
            <a:pPr>
              <a:lnSpc>
                <a:spcPct val="90000"/>
              </a:lnSpc>
            </a:pPr>
            <a:r>
              <a:rPr lang="es-ES" sz="1200">
                <a:solidFill>
                  <a:schemeClr val="bg1"/>
                </a:solidFill>
              </a:rPr>
              <a:t>5	RECOMENDACIONES</a:t>
            </a:r>
          </a:p>
          <a:p>
            <a:pPr>
              <a:lnSpc>
                <a:spcPct val="90000"/>
              </a:lnSpc>
            </a:pPr>
            <a:r>
              <a:rPr lang="es-ES" sz="1200">
                <a:solidFill>
                  <a:schemeClr val="bg1"/>
                </a:solidFill>
              </a:rPr>
              <a:t>6	BIBLIOGRAFÍA</a:t>
            </a:r>
          </a:p>
        </p:txBody>
      </p:sp>
      <p:sp>
        <p:nvSpPr>
          <p:cNvPr id="17" name="CuadroTexto 16">
            <a:extLst>
              <a:ext uri="{FF2B5EF4-FFF2-40B4-BE49-F238E27FC236}">
                <a16:creationId xmlns:a16="http://schemas.microsoft.com/office/drawing/2014/main" id="{9E39C200-DA7B-40E2-9EA9-40D7D1F8C98E}"/>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5</a:t>
            </a:r>
          </a:p>
        </p:txBody>
      </p:sp>
      <p:sp>
        <p:nvSpPr>
          <p:cNvPr id="3" name="Marcador de contenido 2">
            <a:extLst>
              <a:ext uri="{FF2B5EF4-FFF2-40B4-BE49-F238E27FC236}">
                <a16:creationId xmlns:a16="http://schemas.microsoft.com/office/drawing/2014/main" id="{CC86BA55-D99F-CFB4-F27F-191A6D355AC6}"/>
              </a:ext>
            </a:extLst>
          </p:cNvPr>
          <p:cNvSpPr txBox="1">
            <a:spLocks/>
          </p:cNvSpPr>
          <p:nvPr/>
        </p:nvSpPr>
        <p:spPr>
          <a:xfrm>
            <a:off x="9117366"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OBJETIVOS</a:t>
            </a:r>
          </a:p>
          <a:p>
            <a:pPr>
              <a:lnSpc>
                <a:spcPct val="90000"/>
              </a:lnSpc>
            </a:pPr>
            <a:r>
              <a:rPr lang="es-ES" sz="1200" dirty="0">
                <a:solidFill>
                  <a:srgbClr val="FFFF00"/>
                </a:solidFill>
              </a:rPr>
              <a:t>2	MARCO TEÓRICO</a:t>
            </a:r>
          </a:p>
          <a:p>
            <a:pPr lvl="1">
              <a:lnSpc>
                <a:spcPct val="90000"/>
              </a:lnSpc>
            </a:pPr>
            <a:r>
              <a:rPr lang="es-ES" sz="1200" dirty="0">
                <a:solidFill>
                  <a:schemeClr val="bg1"/>
                </a:solidFill>
              </a:rPr>
              <a:t>2.1	</a:t>
            </a:r>
            <a:r>
              <a:rPr lang="es-MX" sz="1200" dirty="0">
                <a:solidFill>
                  <a:schemeClr val="bg1"/>
                </a:solidFill>
              </a:rPr>
              <a:t>DOTNET Y ARQUITECTURA EN CAPAS</a:t>
            </a:r>
            <a:endParaRPr lang="es-ES" sz="1200" dirty="0">
              <a:solidFill>
                <a:schemeClr val="bg1"/>
              </a:solidFill>
            </a:endParaRPr>
          </a:p>
          <a:p>
            <a:pPr lvl="1">
              <a:lnSpc>
                <a:spcPct val="90000"/>
              </a:lnSpc>
            </a:pPr>
            <a:r>
              <a:rPr lang="es-ES" sz="1200" dirty="0">
                <a:solidFill>
                  <a:schemeClr val="bg1"/>
                </a:solidFill>
              </a:rPr>
              <a:t>2.2	</a:t>
            </a:r>
            <a:r>
              <a:rPr lang="es-MX" sz="1200" dirty="0">
                <a:solidFill>
                  <a:schemeClr val="bg1"/>
                </a:solidFill>
              </a:rPr>
              <a:t>USOS DE LA ARQUITECTURA EN CAPAS</a:t>
            </a:r>
            <a:endParaRPr lang="es-ES" sz="1200" dirty="0">
              <a:solidFill>
                <a:schemeClr val="bg1"/>
              </a:solidFill>
            </a:endParaRPr>
          </a:p>
          <a:p>
            <a:pPr lvl="1">
              <a:lnSpc>
                <a:spcPct val="90000"/>
              </a:lnSpc>
            </a:pPr>
            <a:r>
              <a:rPr lang="es-ES" sz="1200" dirty="0">
                <a:solidFill>
                  <a:srgbClr val="FFFF00"/>
                </a:solidFill>
              </a:rPr>
              <a:t>2.3	</a:t>
            </a:r>
            <a:r>
              <a:rPr lang="es-MX" sz="1200" dirty="0">
                <a:solidFill>
                  <a:srgbClr val="FFFF00"/>
                </a:solidFill>
              </a:rPr>
              <a:t>POO Y SU RELACIÓN DE LA ARQUITECTURA EN CAPAS</a:t>
            </a:r>
            <a:endParaRPr lang="es-ES" sz="1200" dirty="0">
              <a:solidFill>
                <a:srgbClr val="FFFF00"/>
              </a:solidFill>
            </a:endParaRPr>
          </a:p>
          <a:p>
            <a:pPr lvl="1">
              <a:lnSpc>
                <a:spcPct val="90000"/>
              </a:lnSpc>
            </a:pPr>
            <a:r>
              <a:rPr lang="es-ES" sz="1200" dirty="0">
                <a:solidFill>
                  <a:schemeClr val="bg1"/>
                </a:solidFill>
              </a:rPr>
              <a:t>2.4	DOMAIN-DRIVEN DESIGN (DDD)</a:t>
            </a:r>
          </a:p>
          <a:p>
            <a:pPr lvl="1">
              <a:lnSpc>
                <a:spcPct val="90000"/>
              </a:lnSpc>
            </a:pPr>
            <a:r>
              <a:rPr lang="es-ES" sz="1200" dirty="0">
                <a:solidFill>
                  <a:schemeClr val="bg1"/>
                </a:solidFill>
              </a:rPr>
              <a:t>2.5	</a:t>
            </a:r>
            <a:r>
              <a:rPr lang="es-MX" sz="1200" dirty="0">
                <a:solidFill>
                  <a:schemeClr val="bg1"/>
                </a:solidFill>
              </a:rPr>
              <a:t>DOMAIN-DRIVEN DESIGN Y ARQUITECTURA EN CAPAS</a:t>
            </a:r>
            <a:endParaRPr lang="es-ES" sz="1200" dirty="0">
              <a:solidFill>
                <a:schemeClr val="bg1"/>
              </a:solidFill>
            </a:endParaRPr>
          </a:p>
          <a:p>
            <a:pPr lvl="1">
              <a:lnSpc>
                <a:spcPct val="90000"/>
              </a:lnSpc>
            </a:pPr>
            <a:r>
              <a:rPr lang="es-ES" sz="1200" dirty="0">
                <a:solidFill>
                  <a:schemeClr val="bg1"/>
                </a:solidFill>
              </a:rPr>
              <a:t>2.6 PROGRAMACION ORIENTADA A OBJETOS (POO)</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a:t>
            </a:r>
            <a:r>
              <a:rPr lang="es-MX" sz="1200" dirty="0">
                <a:solidFill>
                  <a:schemeClr val="bg1"/>
                </a:solidFill>
              </a:rPr>
              <a:t>CREACIÓN DEL PROYECTO Y GENERACIÓN DE SU ESTRUCTURA</a:t>
            </a:r>
            <a:endParaRPr lang="es-ES" sz="1200" dirty="0">
              <a:solidFill>
                <a:schemeClr val="bg1"/>
              </a:solidFill>
            </a:endParaRPr>
          </a:p>
          <a:p>
            <a:pPr lvl="1">
              <a:lnSpc>
                <a:spcPct val="90000"/>
              </a:lnSpc>
            </a:pPr>
            <a:r>
              <a:rPr lang="es-ES" sz="1200" dirty="0">
                <a:solidFill>
                  <a:schemeClr val="bg1"/>
                </a:solidFill>
              </a:rPr>
              <a:t>3.2	</a:t>
            </a:r>
            <a:r>
              <a:rPr lang="es-MX" sz="1200" dirty="0">
                <a:solidFill>
                  <a:schemeClr val="bg1"/>
                </a:solidFill>
              </a:rPr>
              <a:t> CAPA DE ACCESO A DATOS</a:t>
            </a:r>
            <a:r>
              <a:rPr lang="es-EC" sz="1200" dirty="0">
                <a:solidFill>
                  <a:schemeClr val="bg1"/>
                </a:solidFill>
              </a:rPr>
              <a:t>.</a:t>
            </a:r>
          </a:p>
          <a:p>
            <a:pPr lvl="1">
              <a:lnSpc>
                <a:spcPct val="90000"/>
              </a:lnSpc>
            </a:pPr>
            <a:r>
              <a:rPr lang="es-ES" sz="1200" dirty="0">
                <a:solidFill>
                  <a:schemeClr val="bg1"/>
                </a:solidFill>
              </a:rPr>
              <a:t>3.3  </a:t>
            </a:r>
            <a:r>
              <a:rPr lang="es-MX" sz="1200" dirty="0">
                <a:solidFill>
                  <a:schemeClr val="bg1"/>
                </a:solidFill>
              </a:rPr>
              <a:t>CAPA DE DOMINIO</a:t>
            </a:r>
            <a:endParaRPr lang="es-EC" sz="1200" dirty="0">
              <a:solidFill>
                <a:schemeClr val="bg1"/>
              </a:solidFill>
            </a:endParaRPr>
          </a:p>
          <a:p>
            <a:pPr lvl="1">
              <a:lnSpc>
                <a:spcPct val="90000"/>
              </a:lnSpc>
            </a:pPr>
            <a:r>
              <a:rPr lang="es-MX" sz="1200" dirty="0">
                <a:solidFill>
                  <a:schemeClr val="bg1"/>
                </a:solidFill>
              </a:rPr>
              <a:t>3.4	CAPA DE PRESENTACIÓN Y EJECUCIÓN DEL PROYECTO</a:t>
            </a:r>
            <a:endParaRPr lang="es-ES" sz="1200" dirty="0">
              <a:solidFill>
                <a:schemeClr val="bg1"/>
              </a:solidFill>
            </a:endParaRP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4" name="CuadroTexto 3">
            <a:extLst>
              <a:ext uri="{FF2B5EF4-FFF2-40B4-BE49-F238E27FC236}">
                <a16:creationId xmlns:a16="http://schemas.microsoft.com/office/drawing/2014/main" id="{C29AAE83-64AC-A01E-E635-A70154A44622}"/>
              </a:ext>
            </a:extLst>
          </p:cNvPr>
          <p:cNvSpPr txBox="1"/>
          <p:nvPr/>
        </p:nvSpPr>
        <p:spPr>
          <a:xfrm>
            <a:off x="11817674" y="6457890"/>
            <a:ext cx="374325" cy="400110"/>
          </a:xfrm>
          <a:prstGeom prst="rect">
            <a:avLst/>
          </a:prstGeom>
          <a:noFill/>
        </p:spPr>
        <p:txBody>
          <a:bodyPr wrap="square" rtlCol="0">
            <a:spAutoFit/>
          </a:bodyPr>
          <a:lstStyle/>
          <a:p>
            <a:r>
              <a:rPr lang="es-EC" sz="2000">
                <a:solidFill>
                  <a:schemeClr val="bg1"/>
                </a:solidFill>
              </a:rPr>
              <a:t>6</a:t>
            </a:r>
          </a:p>
        </p:txBody>
      </p:sp>
    </p:spTree>
    <p:extLst>
      <p:ext uri="{BB962C8B-B14F-4D97-AF65-F5344CB8AC3E}">
        <p14:creationId xmlns:p14="http://schemas.microsoft.com/office/powerpoint/2010/main" val="4124239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2.4	 DOMAIN-DRIVEN DESIGN (DDD)</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2" y="2180496"/>
            <a:ext cx="7825961" cy="3678303"/>
          </a:xfrm>
        </p:spPr>
        <p:txBody>
          <a:bodyPr>
            <a:normAutofit fontScale="92500" lnSpcReduction="20000"/>
          </a:bodyPr>
          <a:lstStyle/>
          <a:p>
            <a:pPr marL="305435" indent="-305435">
              <a:spcBef>
                <a:spcPts val="20"/>
              </a:spcBef>
            </a:pPr>
            <a:r>
              <a:rPr lang="es-MX" dirty="0" err="1">
                <a:solidFill>
                  <a:schemeClr val="tx1"/>
                </a:solidFill>
              </a:rPr>
              <a:t>Domain-Driven</a:t>
            </a:r>
            <a:r>
              <a:rPr lang="es-MX" dirty="0">
                <a:solidFill>
                  <a:schemeClr val="tx1"/>
                </a:solidFill>
              </a:rPr>
              <a:t> </a:t>
            </a:r>
            <a:r>
              <a:rPr lang="es-MX" dirty="0" err="1">
                <a:solidFill>
                  <a:schemeClr val="tx1"/>
                </a:solidFill>
              </a:rPr>
              <a:t>Design</a:t>
            </a:r>
            <a:r>
              <a:rPr lang="es-MX" dirty="0">
                <a:solidFill>
                  <a:schemeClr val="tx1"/>
                </a:solidFill>
              </a:rPr>
              <a:t> (DDD) es [3] una metodología de diseño de software que se centra en el negocio y su modelo de dominio. La idea principal de DDD es que el software debe estar basado en el conocimiento y entendimiento del dominio de negocio, es decir, en la problemática específica que se quiere solucionar.</a:t>
            </a:r>
          </a:p>
          <a:p>
            <a:pPr marL="305435" indent="-305435">
              <a:spcBef>
                <a:spcPts val="20"/>
              </a:spcBef>
            </a:pPr>
            <a:r>
              <a:rPr lang="es-MX" dirty="0">
                <a:solidFill>
                  <a:schemeClr val="tx1"/>
                </a:solidFill>
              </a:rPr>
              <a:t>En DDD, se busca que el software sea más fácil de entender, de mantener y de extender, mediante la creación de un modelo rico en conceptos y una separación clara entre las diferentes capas de la arquitectura. Una de las principales ventajas de DDD es que, al centrarse en el negocio, el equipo de desarrollo y los </a:t>
            </a:r>
            <a:r>
              <a:rPr lang="es-MX" dirty="0" err="1">
                <a:solidFill>
                  <a:schemeClr val="tx1"/>
                </a:solidFill>
              </a:rPr>
              <a:t>stakeholders</a:t>
            </a:r>
            <a:r>
              <a:rPr lang="es-MX" dirty="0">
                <a:solidFill>
                  <a:schemeClr val="tx1"/>
                </a:solidFill>
              </a:rPr>
              <a:t> pueden comunicarse de manera más efectiva y comprender mejor los requisitos y objetivos del proyecto.</a:t>
            </a:r>
          </a:p>
          <a:p>
            <a:pPr marL="305435" indent="-305435">
              <a:spcBef>
                <a:spcPts val="20"/>
              </a:spcBef>
            </a:pPr>
            <a:r>
              <a:rPr lang="es-MX" dirty="0">
                <a:solidFill>
                  <a:schemeClr val="tx1"/>
                </a:solidFill>
              </a:rPr>
              <a:t>El modelo de dominio en DDD es la representación de los conceptos, reglas y relaciones que son importantes en el dominio de negocio. Este modelo debe ser entendido por todas las personas involucradas en el proyecto, desde los desarrolladores hasta los usuarios finales. El objetivo es que el modelo de dominio sea tan claro y preciso que pueda ser utilizado como una fuente única de verdad para todo el proyecto</a:t>
            </a:r>
          </a:p>
          <a:p>
            <a:pPr marL="0" indent="0">
              <a:spcBef>
                <a:spcPts val="20"/>
              </a:spcBef>
              <a:buNone/>
            </a:pPr>
            <a:endParaRPr lang="es-MX" dirty="0">
              <a:solidFill>
                <a:schemeClr val="tx1"/>
              </a:solidFill>
            </a:endParaRPr>
          </a:p>
          <a:p>
            <a:pPr marL="0" indent="0">
              <a:spcBef>
                <a:spcPts val="20"/>
              </a:spcBef>
              <a:buNone/>
            </a:pPr>
            <a:endParaRPr lang="es-ES" dirty="0">
              <a:solidFill>
                <a:schemeClr val="tx1"/>
              </a:solidFill>
            </a:endParaRPr>
          </a:p>
          <a:p>
            <a:pPr marL="0" indent="0">
              <a:buNone/>
            </a:pPr>
            <a:endParaRPr lang="es-ES" dirty="0">
              <a:solidFill>
                <a:schemeClr val="tx1"/>
              </a:solidFill>
            </a:endParaRPr>
          </a:p>
        </p:txBody>
      </p:sp>
      <p:sp>
        <p:nvSpPr>
          <p:cNvPr id="4" name="Marcador de contenido 2">
            <a:extLst>
              <a:ext uri="{FF2B5EF4-FFF2-40B4-BE49-F238E27FC236}">
                <a16:creationId xmlns:a16="http://schemas.microsoft.com/office/drawing/2014/main" id="{3EC86FE0-3B43-49C3-A243-01239BBC396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a:solidFill>
                  <a:schemeClr val="bg1"/>
                </a:solidFill>
              </a:rPr>
              <a:t>1	OBJETIVOS</a:t>
            </a:r>
          </a:p>
          <a:p>
            <a:pPr>
              <a:lnSpc>
                <a:spcPct val="90000"/>
              </a:lnSpc>
            </a:pPr>
            <a:r>
              <a:rPr lang="es-ES" sz="1200" b="1">
                <a:solidFill>
                  <a:srgbClr val="FFFF00"/>
                </a:solidFill>
              </a:rPr>
              <a:t>2	MARCO TEÓRICO</a:t>
            </a:r>
          </a:p>
          <a:p>
            <a:pPr lvl="1">
              <a:lnSpc>
                <a:spcPct val="90000"/>
              </a:lnSpc>
            </a:pPr>
            <a:r>
              <a:rPr lang="es-ES" sz="1200">
                <a:solidFill>
                  <a:schemeClr val="bg1"/>
                </a:solidFill>
              </a:rPr>
              <a:t>2.1	JSTL (JSP Standard Tag Library)</a:t>
            </a:r>
          </a:p>
          <a:p>
            <a:pPr lvl="2">
              <a:lnSpc>
                <a:spcPct val="90000"/>
              </a:lnSpc>
            </a:pPr>
            <a:r>
              <a:rPr lang="es-ES" sz="1200">
                <a:solidFill>
                  <a:schemeClr val="bg1"/>
                </a:solidFill>
              </a:rPr>
              <a:t>2.1.1	Definición</a:t>
            </a:r>
          </a:p>
          <a:p>
            <a:pPr lvl="1">
              <a:lnSpc>
                <a:spcPct val="90000"/>
              </a:lnSpc>
            </a:pPr>
            <a:r>
              <a:rPr lang="es-ES" sz="1200">
                <a:solidFill>
                  <a:schemeClr val="bg1"/>
                </a:solidFill>
              </a:rPr>
              <a:t>2.2	Uso de JSTL</a:t>
            </a:r>
          </a:p>
          <a:p>
            <a:pPr lvl="2">
              <a:lnSpc>
                <a:spcPct val="90000"/>
              </a:lnSpc>
            </a:pPr>
            <a:r>
              <a:rPr lang="es-ES" sz="1200" b="1">
                <a:solidFill>
                  <a:srgbClr val="FFFF00"/>
                </a:solidFill>
              </a:rPr>
              <a:t>2.2.1	Tags de Core JSTL</a:t>
            </a:r>
          </a:p>
          <a:p>
            <a:pPr>
              <a:lnSpc>
                <a:spcPct val="90000"/>
              </a:lnSpc>
            </a:pPr>
            <a:r>
              <a:rPr lang="es-ES" sz="1200">
                <a:solidFill>
                  <a:schemeClr val="bg1"/>
                </a:solidFill>
              </a:rPr>
              <a:t>3	DESARROLLO</a:t>
            </a:r>
          </a:p>
          <a:p>
            <a:pPr lvl="1">
              <a:lnSpc>
                <a:spcPct val="90000"/>
              </a:lnSpc>
            </a:pPr>
            <a:r>
              <a:rPr lang="es-ES" sz="1200">
                <a:solidFill>
                  <a:schemeClr val="bg1"/>
                </a:solidFill>
              </a:rPr>
              <a:t>3.1	TAG IF</a:t>
            </a:r>
          </a:p>
          <a:p>
            <a:pPr lvl="2">
              <a:lnSpc>
                <a:spcPct val="90000"/>
              </a:lnSpc>
            </a:pPr>
            <a:r>
              <a:rPr lang="es-ES" sz="1200">
                <a:solidFill>
                  <a:schemeClr val="bg1"/>
                </a:solidFill>
              </a:rPr>
              <a:t>3.1.1	Codificación</a:t>
            </a:r>
          </a:p>
          <a:p>
            <a:pPr lvl="2">
              <a:lnSpc>
                <a:spcPct val="90000"/>
              </a:lnSpc>
            </a:pPr>
            <a:r>
              <a:rPr lang="es-ES" sz="1200">
                <a:solidFill>
                  <a:schemeClr val="bg1"/>
                </a:solidFill>
              </a:rPr>
              <a:t>3.1.2	Ejecución</a:t>
            </a:r>
          </a:p>
          <a:p>
            <a:pPr lvl="1">
              <a:lnSpc>
                <a:spcPct val="90000"/>
              </a:lnSpc>
            </a:pPr>
            <a:r>
              <a:rPr lang="es-ES" sz="1200">
                <a:solidFill>
                  <a:schemeClr val="bg1"/>
                </a:solidFill>
              </a:rPr>
              <a:t>3.2	TAG CHOOSE</a:t>
            </a:r>
          </a:p>
          <a:p>
            <a:pPr lvl="2">
              <a:lnSpc>
                <a:spcPct val="90000"/>
              </a:lnSpc>
            </a:pPr>
            <a:r>
              <a:rPr lang="es-ES" sz="1200">
                <a:solidFill>
                  <a:schemeClr val="bg1"/>
                </a:solidFill>
              </a:rPr>
              <a:t>3.2.1	Codificación</a:t>
            </a:r>
          </a:p>
          <a:p>
            <a:pPr lvl="2">
              <a:lnSpc>
                <a:spcPct val="90000"/>
              </a:lnSpc>
            </a:pPr>
            <a:r>
              <a:rPr lang="es-ES" sz="1200">
                <a:solidFill>
                  <a:schemeClr val="bg1"/>
                </a:solidFill>
              </a:rPr>
              <a:t>3.2.2	Ejecución</a:t>
            </a:r>
          </a:p>
          <a:p>
            <a:pPr lvl="1">
              <a:lnSpc>
                <a:spcPct val="90000"/>
              </a:lnSpc>
            </a:pPr>
            <a:r>
              <a:rPr lang="es-ES" sz="1200">
                <a:solidFill>
                  <a:schemeClr val="bg1"/>
                </a:solidFill>
              </a:rPr>
              <a:t>3.3	TAG FOR EACH</a:t>
            </a:r>
          </a:p>
          <a:p>
            <a:pPr lvl="2">
              <a:lnSpc>
                <a:spcPct val="90000"/>
              </a:lnSpc>
            </a:pPr>
            <a:r>
              <a:rPr lang="es-ES" sz="1200">
                <a:solidFill>
                  <a:schemeClr val="bg1"/>
                </a:solidFill>
              </a:rPr>
              <a:t>3.3.1	Codificación</a:t>
            </a:r>
          </a:p>
          <a:p>
            <a:pPr lvl="2">
              <a:lnSpc>
                <a:spcPct val="90000"/>
              </a:lnSpc>
            </a:pPr>
            <a:r>
              <a:rPr lang="es-ES" sz="1200">
                <a:solidFill>
                  <a:schemeClr val="bg1"/>
                </a:solidFill>
              </a:rPr>
              <a:t>3.3.2	Ejecución</a:t>
            </a:r>
          </a:p>
          <a:p>
            <a:pPr>
              <a:lnSpc>
                <a:spcPct val="90000"/>
              </a:lnSpc>
            </a:pPr>
            <a:r>
              <a:rPr lang="es-ES" sz="1200">
                <a:solidFill>
                  <a:schemeClr val="bg1"/>
                </a:solidFill>
              </a:rPr>
              <a:t>4	CONCLUSIONES</a:t>
            </a:r>
          </a:p>
          <a:p>
            <a:pPr>
              <a:lnSpc>
                <a:spcPct val="90000"/>
              </a:lnSpc>
            </a:pPr>
            <a:r>
              <a:rPr lang="es-ES" sz="1200">
                <a:solidFill>
                  <a:schemeClr val="bg1"/>
                </a:solidFill>
              </a:rPr>
              <a:t>5	RECOMENDACIONES</a:t>
            </a:r>
          </a:p>
          <a:p>
            <a:pPr>
              <a:lnSpc>
                <a:spcPct val="90000"/>
              </a:lnSpc>
            </a:pPr>
            <a:r>
              <a:rPr lang="es-ES" sz="1200">
                <a:solidFill>
                  <a:schemeClr val="bg1"/>
                </a:solidFill>
              </a:rPr>
              <a:t>6	BIBLIOGRAFÍA</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6</a:t>
            </a:r>
          </a:p>
        </p:txBody>
      </p:sp>
      <p:sp>
        <p:nvSpPr>
          <p:cNvPr id="5" name="Marcador de contenido 2">
            <a:extLst>
              <a:ext uri="{FF2B5EF4-FFF2-40B4-BE49-F238E27FC236}">
                <a16:creationId xmlns:a16="http://schemas.microsoft.com/office/drawing/2014/main" id="{C5AA7289-083F-766F-D3EF-CD9817F4F932}"/>
              </a:ext>
            </a:extLst>
          </p:cNvPr>
          <p:cNvSpPr txBox="1">
            <a:spLocks/>
          </p:cNvSpPr>
          <p:nvPr/>
        </p:nvSpPr>
        <p:spPr>
          <a:xfrm>
            <a:off x="9117366"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OBJETIVOS</a:t>
            </a:r>
          </a:p>
          <a:p>
            <a:pPr>
              <a:lnSpc>
                <a:spcPct val="90000"/>
              </a:lnSpc>
            </a:pPr>
            <a:r>
              <a:rPr lang="es-ES" sz="1200" dirty="0">
                <a:solidFill>
                  <a:srgbClr val="FFFF00"/>
                </a:solidFill>
              </a:rPr>
              <a:t>2	MARCO TEÓRICO</a:t>
            </a:r>
          </a:p>
          <a:p>
            <a:pPr lvl="1">
              <a:lnSpc>
                <a:spcPct val="90000"/>
              </a:lnSpc>
            </a:pPr>
            <a:r>
              <a:rPr lang="es-ES" sz="1200" dirty="0">
                <a:solidFill>
                  <a:schemeClr val="bg1"/>
                </a:solidFill>
              </a:rPr>
              <a:t>2.1	</a:t>
            </a:r>
            <a:r>
              <a:rPr lang="es-MX" sz="1200" dirty="0">
                <a:solidFill>
                  <a:schemeClr val="bg1"/>
                </a:solidFill>
              </a:rPr>
              <a:t>DOTNET Y ARQUITECTURA EN CAPAS</a:t>
            </a:r>
            <a:endParaRPr lang="es-ES" sz="1200" dirty="0">
              <a:solidFill>
                <a:schemeClr val="bg1"/>
              </a:solidFill>
            </a:endParaRPr>
          </a:p>
          <a:p>
            <a:pPr lvl="1">
              <a:lnSpc>
                <a:spcPct val="90000"/>
              </a:lnSpc>
            </a:pPr>
            <a:r>
              <a:rPr lang="es-ES" sz="1200" dirty="0">
                <a:solidFill>
                  <a:schemeClr val="bg1"/>
                </a:solidFill>
              </a:rPr>
              <a:t>2.2	</a:t>
            </a:r>
            <a:r>
              <a:rPr lang="es-MX" sz="1200" dirty="0">
                <a:solidFill>
                  <a:schemeClr val="bg1"/>
                </a:solidFill>
              </a:rPr>
              <a:t>USOS DE LA ARQUITECTURA EN CAPAS</a:t>
            </a:r>
            <a:endParaRPr lang="es-ES" sz="1200" dirty="0">
              <a:solidFill>
                <a:schemeClr val="bg1"/>
              </a:solidFill>
            </a:endParaRPr>
          </a:p>
          <a:p>
            <a:pPr lvl="1">
              <a:lnSpc>
                <a:spcPct val="90000"/>
              </a:lnSpc>
            </a:pPr>
            <a:r>
              <a:rPr lang="es-ES" sz="1200" dirty="0">
                <a:solidFill>
                  <a:schemeClr val="bg1"/>
                </a:solidFill>
              </a:rPr>
              <a:t>2.3	</a:t>
            </a:r>
            <a:r>
              <a:rPr lang="es-MX" sz="1200" dirty="0">
                <a:solidFill>
                  <a:schemeClr val="bg1"/>
                </a:solidFill>
              </a:rPr>
              <a:t>POO Y SU RELACIÓN DE LA ARQUITECTURA EN CAPAS</a:t>
            </a:r>
            <a:endParaRPr lang="es-ES" sz="1200" dirty="0">
              <a:solidFill>
                <a:schemeClr val="bg1"/>
              </a:solidFill>
            </a:endParaRPr>
          </a:p>
          <a:p>
            <a:pPr lvl="1">
              <a:lnSpc>
                <a:spcPct val="90000"/>
              </a:lnSpc>
            </a:pPr>
            <a:r>
              <a:rPr lang="es-ES" sz="1200" dirty="0">
                <a:solidFill>
                  <a:srgbClr val="FFFF00"/>
                </a:solidFill>
              </a:rPr>
              <a:t>2.4	DOMAIN-DRIVEN DESIGN (DDD)</a:t>
            </a:r>
          </a:p>
          <a:p>
            <a:pPr lvl="1">
              <a:lnSpc>
                <a:spcPct val="90000"/>
              </a:lnSpc>
            </a:pPr>
            <a:r>
              <a:rPr lang="es-ES" sz="1200" dirty="0">
                <a:solidFill>
                  <a:schemeClr val="bg1"/>
                </a:solidFill>
              </a:rPr>
              <a:t>2.5	</a:t>
            </a:r>
            <a:r>
              <a:rPr lang="es-MX" sz="1200" dirty="0">
                <a:solidFill>
                  <a:schemeClr val="bg1"/>
                </a:solidFill>
              </a:rPr>
              <a:t>DOMAIN-DRIVEN DESIGN Y ARQUITECTURA EN CAPAS</a:t>
            </a:r>
            <a:endParaRPr lang="es-ES" sz="1200" dirty="0">
              <a:solidFill>
                <a:schemeClr val="bg1"/>
              </a:solidFill>
            </a:endParaRPr>
          </a:p>
          <a:p>
            <a:pPr lvl="1">
              <a:lnSpc>
                <a:spcPct val="90000"/>
              </a:lnSpc>
            </a:pPr>
            <a:r>
              <a:rPr lang="es-ES" sz="1200" dirty="0">
                <a:solidFill>
                  <a:schemeClr val="bg1"/>
                </a:solidFill>
              </a:rPr>
              <a:t>2.6 PROGRAMACION ORIENTADA A OBJETOS (POO)</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a:t>
            </a:r>
            <a:r>
              <a:rPr lang="es-MX" sz="1200" dirty="0">
                <a:solidFill>
                  <a:schemeClr val="bg1"/>
                </a:solidFill>
              </a:rPr>
              <a:t>CREACIÓN DEL PROYECTO Y GENERACIÓN DE SU ESTRUCTURA</a:t>
            </a:r>
            <a:endParaRPr lang="es-ES" sz="1200" dirty="0">
              <a:solidFill>
                <a:schemeClr val="bg1"/>
              </a:solidFill>
            </a:endParaRPr>
          </a:p>
          <a:p>
            <a:pPr lvl="1">
              <a:lnSpc>
                <a:spcPct val="90000"/>
              </a:lnSpc>
            </a:pPr>
            <a:r>
              <a:rPr lang="es-ES" sz="1200" dirty="0">
                <a:solidFill>
                  <a:schemeClr val="bg1"/>
                </a:solidFill>
              </a:rPr>
              <a:t>3.2	</a:t>
            </a:r>
            <a:r>
              <a:rPr lang="es-MX" sz="1200" dirty="0">
                <a:solidFill>
                  <a:schemeClr val="bg1"/>
                </a:solidFill>
              </a:rPr>
              <a:t> CAPA DE ACCESO A DATOS</a:t>
            </a:r>
            <a:r>
              <a:rPr lang="es-EC" sz="1200" dirty="0">
                <a:solidFill>
                  <a:schemeClr val="bg1"/>
                </a:solidFill>
              </a:rPr>
              <a:t>.</a:t>
            </a:r>
          </a:p>
          <a:p>
            <a:pPr lvl="1">
              <a:lnSpc>
                <a:spcPct val="90000"/>
              </a:lnSpc>
            </a:pPr>
            <a:r>
              <a:rPr lang="es-ES" sz="1200" dirty="0">
                <a:solidFill>
                  <a:schemeClr val="bg1"/>
                </a:solidFill>
              </a:rPr>
              <a:t>3.3  </a:t>
            </a:r>
            <a:r>
              <a:rPr lang="es-MX" sz="1200" dirty="0">
                <a:solidFill>
                  <a:schemeClr val="bg1"/>
                </a:solidFill>
              </a:rPr>
              <a:t>CAPA DE DOMINIO</a:t>
            </a:r>
            <a:endParaRPr lang="es-EC" sz="1200" dirty="0">
              <a:solidFill>
                <a:schemeClr val="bg1"/>
              </a:solidFill>
            </a:endParaRPr>
          </a:p>
          <a:p>
            <a:pPr lvl="1">
              <a:lnSpc>
                <a:spcPct val="90000"/>
              </a:lnSpc>
            </a:pPr>
            <a:r>
              <a:rPr lang="es-MX" sz="1200" dirty="0">
                <a:solidFill>
                  <a:schemeClr val="bg1"/>
                </a:solidFill>
              </a:rPr>
              <a:t>3.4	CAPA DE PRESENTACIÓN Y EJECUCIÓN DEL PROYECTO</a:t>
            </a:r>
            <a:endParaRPr lang="es-ES" sz="1200" dirty="0">
              <a:solidFill>
                <a:schemeClr val="bg1"/>
              </a:solidFill>
            </a:endParaRP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7" name="CuadroTexto 6">
            <a:extLst>
              <a:ext uri="{FF2B5EF4-FFF2-40B4-BE49-F238E27FC236}">
                <a16:creationId xmlns:a16="http://schemas.microsoft.com/office/drawing/2014/main" id="{7072779E-D394-39C0-8C7A-699C305E446A}"/>
              </a:ext>
            </a:extLst>
          </p:cNvPr>
          <p:cNvSpPr txBox="1"/>
          <p:nvPr/>
        </p:nvSpPr>
        <p:spPr>
          <a:xfrm>
            <a:off x="11817674" y="6457890"/>
            <a:ext cx="374325" cy="400110"/>
          </a:xfrm>
          <a:prstGeom prst="rect">
            <a:avLst/>
          </a:prstGeom>
          <a:noFill/>
        </p:spPr>
        <p:txBody>
          <a:bodyPr wrap="square" rtlCol="0">
            <a:spAutoFit/>
          </a:bodyPr>
          <a:lstStyle/>
          <a:p>
            <a:r>
              <a:rPr lang="es-EC" sz="2000">
                <a:solidFill>
                  <a:schemeClr val="bg1"/>
                </a:solidFill>
              </a:rPr>
              <a:t>7</a:t>
            </a:r>
          </a:p>
        </p:txBody>
      </p:sp>
    </p:spTree>
    <p:extLst>
      <p:ext uri="{BB962C8B-B14F-4D97-AF65-F5344CB8AC3E}">
        <p14:creationId xmlns:p14="http://schemas.microsoft.com/office/powerpoint/2010/main" val="3844874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581192" y="702156"/>
            <a:ext cx="8351793" cy="1013800"/>
          </a:xfrm>
        </p:spPr>
        <p:txBody>
          <a:bodyPr/>
          <a:lstStyle/>
          <a:p>
            <a:r>
              <a:rPr lang="es-ES" dirty="0"/>
              <a:t>2.5 </a:t>
            </a:r>
            <a:r>
              <a:rPr lang="es-MX" dirty="0"/>
              <a:t>DOMAIN-DRIVEN DESIGN Y ARQUITECTURA EN CAPAS</a:t>
            </a:r>
            <a:endParaRPr lang="es-ES" dirty="0"/>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2" y="2180496"/>
            <a:ext cx="7825961" cy="3678303"/>
          </a:xfrm>
        </p:spPr>
        <p:txBody>
          <a:bodyPr>
            <a:normAutofit/>
          </a:bodyPr>
          <a:lstStyle/>
          <a:p>
            <a:pPr marL="305435" indent="-305435">
              <a:spcBef>
                <a:spcPts val="20"/>
              </a:spcBef>
            </a:pPr>
            <a:r>
              <a:rPr lang="es-MX" dirty="0">
                <a:solidFill>
                  <a:schemeClr val="tx1"/>
                </a:solidFill>
              </a:rPr>
              <a:t>El </a:t>
            </a:r>
            <a:r>
              <a:rPr lang="es-MX" dirty="0" err="1">
                <a:solidFill>
                  <a:schemeClr val="tx1"/>
                </a:solidFill>
              </a:rPr>
              <a:t>Domain-Driven</a:t>
            </a:r>
            <a:r>
              <a:rPr lang="es-MX" dirty="0">
                <a:solidFill>
                  <a:schemeClr val="tx1"/>
                </a:solidFill>
              </a:rPr>
              <a:t> </a:t>
            </a:r>
            <a:r>
              <a:rPr lang="es-MX" dirty="0" err="1">
                <a:solidFill>
                  <a:schemeClr val="tx1"/>
                </a:solidFill>
              </a:rPr>
              <a:t>Design</a:t>
            </a:r>
            <a:r>
              <a:rPr lang="es-MX" dirty="0">
                <a:solidFill>
                  <a:schemeClr val="tx1"/>
                </a:solidFill>
              </a:rPr>
              <a:t> (DDD) y la arquitectura en capas [4] son dos enfoques importantes en el desarrollo de software que pueden trabajar juntos de manera efectiva para crear sistemas más escalables, mantenibles y centrados en el negocio.</a:t>
            </a:r>
          </a:p>
          <a:p>
            <a:pPr marL="305435" indent="-305435">
              <a:spcBef>
                <a:spcPts val="20"/>
              </a:spcBef>
            </a:pPr>
            <a:r>
              <a:rPr lang="es-MX" dirty="0">
                <a:solidFill>
                  <a:schemeClr val="tx1"/>
                </a:solidFill>
              </a:rPr>
              <a:t>En la arquitectura en capas, el software se divide en capas lógicas separadas, cada una con una responsabilidad clara y definida. Esto permite una separación de intereses y una mayor flexibilidad en el cambio y mantenimiento del sistema. Por otro lado, en DDD, se enfoca en el diseño de un modelo de dominio rico y bien definido que refleje el lenguaje utilizado por los expertos del negocio.</a:t>
            </a:r>
          </a:p>
          <a:p>
            <a:pPr marL="0" indent="0">
              <a:spcBef>
                <a:spcPts val="20"/>
              </a:spcBef>
              <a:buNone/>
            </a:pPr>
            <a:endParaRPr lang="es-MX" dirty="0">
              <a:solidFill>
                <a:schemeClr val="tx1"/>
              </a:solidFill>
            </a:endParaRPr>
          </a:p>
          <a:p>
            <a:pPr marL="0" indent="0">
              <a:buNone/>
            </a:pPr>
            <a:endParaRPr lang="es-ES" dirty="0">
              <a:solidFill>
                <a:schemeClr val="tx1"/>
              </a:solidFill>
            </a:endParaRPr>
          </a:p>
        </p:txBody>
      </p:sp>
      <p:sp>
        <p:nvSpPr>
          <p:cNvPr id="4" name="Marcador de contenido 2">
            <a:extLst>
              <a:ext uri="{FF2B5EF4-FFF2-40B4-BE49-F238E27FC236}">
                <a16:creationId xmlns:a16="http://schemas.microsoft.com/office/drawing/2014/main" id="{3EC86FE0-3B43-49C3-A243-01239BBC396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a:solidFill>
                  <a:schemeClr val="bg1"/>
                </a:solidFill>
              </a:rPr>
              <a:t>1	OBJETIVOS</a:t>
            </a:r>
          </a:p>
          <a:p>
            <a:pPr>
              <a:lnSpc>
                <a:spcPct val="90000"/>
              </a:lnSpc>
            </a:pPr>
            <a:r>
              <a:rPr lang="es-ES" sz="1200" b="1">
                <a:solidFill>
                  <a:srgbClr val="FFFF00"/>
                </a:solidFill>
              </a:rPr>
              <a:t>2	MARCO TEÓRICO</a:t>
            </a:r>
          </a:p>
          <a:p>
            <a:pPr lvl="1">
              <a:lnSpc>
                <a:spcPct val="90000"/>
              </a:lnSpc>
            </a:pPr>
            <a:r>
              <a:rPr lang="es-ES" sz="1200">
                <a:solidFill>
                  <a:schemeClr val="bg1"/>
                </a:solidFill>
              </a:rPr>
              <a:t>2.1	JSTL (JSP Standard Tag Library)</a:t>
            </a:r>
          </a:p>
          <a:p>
            <a:pPr lvl="2">
              <a:lnSpc>
                <a:spcPct val="90000"/>
              </a:lnSpc>
            </a:pPr>
            <a:r>
              <a:rPr lang="es-ES" sz="1200">
                <a:solidFill>
                  <a:schemeClr val="bg1"/>
                </a:solidFill>
              </a:rPr>
              <a:t>2.1.1	Definición</a:t>
            </a:r>
          </a:p>
          <a:p>
            <a:pPr lvl="1">
              <a:lnSpc>
                <a:spcPct val="90000"/>
              </a:lnSpc>
            </a:pPr>
            <a:r>
              <a:rPr lang="es-ES" sz="1200">
                <a:solidFill>
                  <a:schemeClr val="bg1"/>
                </a:solidFill>
              </a:rPr>
              <a:t>2.2	Uso de JSTL</a:t>
            </a:r>
          </a:p>
          <a:p>
            <a:pPr lvl="2">
              <a:lnSpc>
                <a:spcPct val="90000"/>
              </a:lnSpc>
            </a:pPr>
            <a:r>
              <a:rPr lang="es-ES" sz="1200" b="1">
                <a:solidFill>
                  <a:srgbClr val="FFFF00"/>
                </a:solidFill>
              </a:rPr>
              <a:t>2.2.1	Tags de Core JSTL</a:t>
            </a:r>
          </a:p>
          <a:p>
            <a:pPr>
              <a:lnSpc>
                <a:spcPct val="90000"/>
              </a:lnSpc>
            </a:pPr>
            <a:r>
              <a:rPr lang="es-ES" sz="1200">
                <a:solidFill>
                  <a:schemeClr val="bg1"/>
                </a:solidFill>
              </a:rPr>
              <a:t>3	DESARROLLO</a:t>
            </a:r>
          </a:p>
          <a:p>
            <a:pPr lvl="1">
              <a:lnSpc>
                <a:spcPct val="90000"/>
              </a:lnSpc>
            </a:pPr>
            <a:r>
              <a:rPr lang="es-ES" sz="1200">
                <a:solidFill>
                  <a:schemeClr val="bg1"/>
                </a:solidFill>
              </a:rPr>
              <a:t>3.1	TAG IF</a:t>
            </a:r>
          </a:p>
          <a:p>
            <a:pPr lvl="2">
              <a:lnSpc>
                <a:spcPct val="90000"/>
              </a:lnSpc>
            </a:pPr>
            <a:r>
              <a:rPr lang="es-ES" sz="1200">
                <a:solidFill>
                  <a:schemeClr val="bg1"/>
                </a:solidFill>
              </a:rPr>
              <a:t>3.1.1	Codificación</a:t>
            </a:r>
          </a:p>
          <a:p>
            <a:pPr lvl="2">
              <a:lnSpc>
                <a:spcPct val="90000"/>
              </a:lnSpc>
            </a:pPr>
            <a:r>
              <a:rPr lang="es-ES" sz="1200">
                <a:solidFill>
                  <a:schemeClr val="bg1"/>
                </a:solidFill>
              </a:rPr>
              <a:t>3.1.2	Ejecución</a:t>
            </a:r>
          </a:p>
          <a:p>
            <a:pPr lvl="1">
              <a:lnSpc>
                <a:spcPct val="90000"/>
              </a:lnSpc>
            </a:pPr>
            <a:r>
              <a:rPr lang="es-ES" sz="1200">
                <a:solidFill>
                  <a:schemeClr val="bg1"/>
                </a:solidFill>
              </a:rPr>
              <a:t>3.2	TAG CHOOSE</a:t>
            </a:r>
          </a:p>
          <a:p>
            <a:pPr lvl="2">
              <a:lnSpc>
                <a:spcPct val="90000"/>
              </a:lnSpc>
            </a:pPr>
            <a:r>
              <a:rPr lang="es-ES" sz="1200">
                <a:solidFill>
                  <a:schemeClr val="bg1"/>
                </a:solidFill>
              </a:rPr>
              <a:t>3.2.1	Codificación</a:t>
            </a:r>
          </a:p>
          <a:p>
            <a:pPr lvl="2">
              <a:lnSpc>
                <a:spcPct val="90000"/>
              </a:lnSpc>
            </a:pPr>
            <a:r>
              <a:rPr lang="es-ES" sz="1200">
                <a:solidFill>
                  <a:schemeClr val="bg1"/>
                </a:solidFill>
              </a:rPr>
              <a:t>3.2.2	Ejecución</a:t>
            </a:r>
          </a:p>
          <a:p>
            <a:pPr lvl="1">
              <a:lnSpc>
                <a:spcPct val="90000"/>
              </a:lnSpc>
            </a:pPr>
            <a:r>
              <a:rPr lang="es-ES" sz="1200">
                <a:solidFill>
                  <a:schemeClr val="bg1"/>
                </a:solidFill>
              </a:rPr>
              <a:t>3.3	TAG FOR EACH</a:t>
            </a:r>
          </a:p>
          <a:p>
            <a:pPr lvl="2">
              <a:lnSpc>
                <a:spcPct val="90000"/>
              </a:lnSpc>
            </a:pPr>
            <a:r>
              <a:rPr lang="es-ES" sz="1200">
                <a:solidFill>
                  <a:schemeClr val="bg1"/>
                </a:solidFill>
              </a:rPr>
              <a:t>3.3.1	Codificación</a:t>
            </a:r>
          </a:p>
          <a:p>
            <a:pPr lvl="2">
              <a:lnSpc>
                <a:spcPct val="90000"/>
              </a:lnSpc>
            </a:pPr>
            <a:r>
              <a:rPr lang="es-ES" sz="1200">
                <a:solidFill>
                  <a:schemeClr val="bg1"/>
                </a:solidFill>
              </a:rPr>
              <a:t>3.3.2	Ejecución</a:t>
            </a:r>
          </a:p>
          <a:p>
            <a:pPr>
              <a:lnSpc>
                <a:spcPct val="90000"/>
              </a:lnSpc>
            </a:pPr>
            <a:r>
              <a:rPr lang="es-ES" sz="1200">
                <a:solidFill>
                  <a:schemeClr val="bg1"/>
                </a:solidFill>
              </a:rPr>
              <a:t>4	CONCLUSIONES</a:t>
            </a:r>
          </a:p>
          <a:p>
            <a:pPr>
              <a:lnSpc>
                <a:spcPct val="90000"/>
              </a:lnSpc>
            </a:pPr>
            <a:r>
              <a:rPr lang="es-ES" sz="1200">
                <a:solidFill>
                  <a:schemeClr val="bg1"/>
                </a:solidFill>
              </a:rPr>
              <a:t>5	RECOMENDACIONES</a:t>
            </a:r>
          </a:p>
          <a:p>
            <a:pPr>
              <a:lnSpc>
                <a:spcPct val="90000"/>
              </a:lnSpc>
            </a:pPr>
            <a:r>
              <a:rPr lang="es-ES" sz="1200">
                <a:solidFill>
                  <a:schemeClr val="bg1"/>
                </a:solidFill>
              </a:rPr>
              <a:t>6	BIBLIOGRAFÍA</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6</a:t>
            </a:r>
          </a:p>
        </p:txBody>
      </p:sp>
      <p:sp>
        <p:nvSpPr>
          <p:cNvPr id="5" name="Marcador de contenido 2">
            <a:extLst>
              <a:ext uri="{FF2B5EF4-FFF2-40B4-BE49-F238E27FC236}">
                <a16:creationId xmlns:a16="http://schemas.microsoft.com/office/drawing/2014/main" id="{E9132609-4AA4-CBC1-5B0D-36C735D89DEC}"/>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MX" sz="1200" dirty="0">
                <a:solidFill>
                  <a:schemeClr val="bg1"/>
                </a:solidFill>
              </a:rPr>
              <a:t>1	OBJETIVOS</a:t>
            </a:r>
          </a:p>
          <a:p>
            <a:pPr>
              <a:lnSpc>
                <a:spcPct val="90000"/>
              </a:lnSpc>
            </a:pPr>
            <a:r>
              <a:rPr lang="es-MX" sz="1200" dirty="0">
                <a:solidFill>
                  <a:schemeClr val="bg1"/>
                </a:solidFill>
              </a:rPr>
              <a:t>2	MARCO TEÓRICO</a:t>
            </a:r>
          </a:p>
          <a:p>
            <a:pPr>
              <a:lnSpc>
                <a:spcPct val="90000"/>
              </a:lnSpc>
            </a:pPr>
            <a:r>
              <a:rPr lang="es-MX" sz="1200" dirty="0">
                <a:solidFill>
                  <a:schemeClr val="bg1"/>
                </a:solidFill>
              </a:rPr>
              <a:t>2.1	DOTNET Y ARQUITECTURA EN CAPAS</a:t>
            </a:r>
          </a:p>
          <a:p>
            <a:pPr>
              <a:lnSpc>
                <a:spcPct val="90000"/>
              </a:lnSpc>
            </a:pPr>
            <a:r>
              <a:rPr lang="es-MX" sz="1200" dirty="0">
                <a:solidFill>
                  <a:schemeClr val="bg1"/>
                </a:solidFill>
              </a:rPr>
              <a:t>2.2	USOS DE LA ARQUITECTURA EN CAPAS</a:t>
            </a:r>
          </a:p>
          <a:p>
            <a:pPr>
              <a:lnSpc>
                <a:spcPct val="90000"/>
              </a:lnSpc>
            </a:pPr>
            <a:r>
              <a:rPr lang="es-MX" sz="1200" dirty="0">
                <a:solidFill>
                  <a:schemeClr val="bg1"/>
                </a:solidFill>
              </a:rPr>
              <a:t>2.3	POO Y SU RELACIÓN DE LA ARQUITECTURA EN CAPAS</a:t>
            </a:r>
          </a:p>
          <a:p>
            <a:pPr>
              <a:lnSpc>
                <a:spcPct val="90000"/>
              </a:lnSpc>
            </a:pPr>
            <a:r>
              <a:rPr lang="es-MX" sz="1200" dirty="0">
                <a:solidFill>
                  <a:schemeClr val="bg1"/>
                </a:solidFill>
              </a:rPr>
              <a:t>2.4	DOMAIN-DRIVEN DESIGN (DDD)</a:t>
            </a:r>
          </a:p>
          <a:p>
            <a:pPr>
              <a:lnSpc>
                <a:spcPct val="90000"/>
              </a:lnSpc>
            </a:pPr>
            <a:r>
              <a:rPr lang="es-MX" sz="1200" dirty="0">
                <a:solidFill>
                  <a:srgbClr val="FFFF00"/>
                </a:solidFill>
              </a:rPr>
              <a:t>2.5	DOMAIN-DRIVEN DESIGN Y ARQUITECTURA EN CAPAS</a:t>
            </a:r>
          </a:p>
          <a:p>
            <a:pPr>
              <a:lnSpc>
                <a:spcPct val="90000"/>
              </a:lnSpc>
            </a:pPr>
            <a:r>
              <a:rPr lang="es-MX" sz="1200" dirty="0">
                <a:solidFill>
                  <a:schemeClr val="bg1"/>
                </a:solidFill>
              </a:rPr>
              <a:t>2.6 PROGRAMACION ORIENTADA A OBJETOS (POO)</a:t>
            </a:r>
          </a:p>
          <a:p>
            <a:pPr>
              <a:lnSpc>
                <a:spcPct val="90000"/>
              </a:lnSpc>
            </a:pPr>
            <a:endParaRPr lang="es-MX" sz="1200" dirty="0">
              <a:solidFill>
                <a:schemeClr val="bg1"/>
              </a:solidFill>
            </a:endParaRPr>
          </a:p>
          <a:p>
            <a:pPr>
              <a:lnSpc>
                <a:spcPct val="90000"/>
              </a:lnSpc>
            </a:pPr>
            <a:r>
              <a:rPr lang="es-MX" sz="1200" dirty="0">
                <a:solidFill>
                  <a:schemeClr val="bg1"/>
                </a:solidFill>
              </a:rPr>
              <a:t>3	DESARROLLO</a:t>
            </a:r>
          </a:p>
          <a:p>
            <a:pPr>
              <a:lnSpc>
                <a:spcPct val="90000"/>
              </a:lnSpc>
            </a:pPr>
            <a:r>
              <a:rPr lang="es-MX" sz="1200" dirty="0">
                <a:solidFill>
                  <a:schemeClr val="bg1"/>
                </a:solidFill>
              </a:rPr>
              <a:t>3.1	CREACIÓN DEL PROYECTO Y GENERACIÓN DE SU ESTRUCTURA</a:t>
            </a:r>
          </a:p>
          <a:p>
            <a:pPr>
              <a:lnSpc>
                <a:spcPct val="90000"/>
              </a:lnSpc>
            </a:pPr>
            <a:r>
              <a:rPr lang="es-MX" sz="1200" dirty="0">
                <a:solidFill>
                  <a:schemeClr val="bg1"/>
                </a:solidFill>
              </a:rPr>
              <a:t>3.2	 CAPA DE ACCESO A DATOS.</a:t>
            </a:r>
          </a:p>
          <a:p>
            <a:pPr>
              <a:lnSpc>
                <a:spcPct val="90000"/>
              </a:lnSpc>
            </a:pPr>
            <a:r>
              <a:rPr lang="es-MX" sz="1200" dirty="0">
                <a:solidFill>
                  <a:schemeClr val="bg1"/>
                </a:solidFill>
              </a:rPr>
              <a:t>3.3  CAPA DE DOMINIO</a:t>
            </a:r>
          </a:p>
          <a:p>
            <a:pPr>
              <a:lnSpc>
                <a:spcPct val="90000"/>
              </a:lnSpc>
            </a:pPr>
            <a:r>
              <a:rPr lang="es-MX" sz="1200" dirty="0">
                <a:solidFill>
                  <a:schemeClr val="bg1"/>
                </a:solidFill>
              </a:rPr>
              <a:t>3.4	CAPA DE PRESENTACIÓN Y EJECUCIÓN DEL PROYECTO</a:t>
            </a:r>
          </a:p>
          <a:p>
            <a:pPr>
              <a:lnSpc>
                <a:spcPct val="90000"/>
              </a:lnSpc>
            </a:pPr>
            <a:r>
              <a:rPr lang="es-MX" sz="1200" dirty="0">
                <a:solidFill>
                  <a:schemeClr val="bg1"/>
                </a:solidFill>
              </a:rPr>
              <a:t>4	CONCLUSIONES</a:t>
            </a:r>
          </a:p>
          <a:p>
            <a:pPr>
              <a:lnSpc>
                <a:spcPct val="90000"/>
              </a:lnSpc>
            </a:pPr>
            <a:r>
              <a:rPr lang="es-MX" sz="1200" dirty="0">
                <a:solidFill>
                  <a:schemeClr val="bg1"/>
                </a:solidFill>
              </a:rPr>
              <a:t>5	RECOMENDACIONES</a:t>
            </a:r>
          </a:p>
          <a:p>
            <a:pPr>
              <a:lnSpc>
                <a:spcPct val="90000"/>
              </a:lnSpc>
            </a:pPr>
            <a:r>
              <a:rPr lang="es-MX" sz="1200" dirty="0">
                <a:solidFill>
                  <a:schemeClr val="bg1"/>
                </a:solidFill>
              </a:rPr>
              <a:t>6	BIBLIOGRAFÍA</a:t>
            </a:r>
          </a:p>
        </p:txBody>
      </p:sp>
      <p:sp>
        <p:nvSpPr>
          <p:cNvPr id="7" name="CuadroTexto 6">
            <a:extLst>
              <a:ext uri="{FF2B5EF4-FFF2-40B4-BE49-F238E27FC236}">
                <a16:creationId xmlns:a16="http://schemas.microsoft.com/office/drawing/2014/main" id="{01E73459-CB98-1523-339A-35B867603BC2}"/>
              </a:ext>
            </a:extLst>
          </p:cNvPr>
          <p:cNvSpPr txBox="1"/>
          <p:nvPr/>
        </p:nvSpPr>
        <p:spPr>
          <a:xfrm>
            <a:off x="11817674" y="6457890"/>
            <a:ext cx="374325" cy="400110"/>
          </a:xfrm>
          <a:prstGeom prst="rect">
            <a:avLst/>
          </a:prstGeom>
          <a:noFill/>
        </p:spPr>
        <p:txBody>
          <a:bodyPr wrap="square" rtlCol="0">
            <a:spAutoFit/>
          </a:bodyPr>
          <a:lstStyle/>
          <a:p>
            <a:r>
              <a:rPr lang="es-EC" sz="2000">
                <a:solidFill>
                  <a:schemeClr val="bg1"/>
                </a:solidFill>
              </a:rPr>
              <a:t>8</a:t>
            </a:r>
          </a:p>
        </p:txBody>
      </p:sp>
    </p:spTree>
    <p:extLst>
      <p:ext uri="{BB962C8B-B14F-4D97-AF65-F5344CB8AC3E}">
        <p14:creationId xmlns:p14="http://schemas.microsoft.com/office/powerpoint/2010/main" val="3857894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581192" y="702156"/>
            <a:ext cx="8536173" cy="1013800"/>
          </a:xfrm>
        </p:spPr>
        <p:txBody>
          <a:bodyPr/>
          <a:lstStyle/>
          <a:p>
            <a:r>
              <a:rPr lang="es-ES" dirty="0"/>
              <a:t>2.6 	PROGRAMACION ORIENTADA A OBJETOS (POO)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2" y="2180496"/>
            <a:ext cx="7825961" cy="3678303"/>
          </a:xfrm>
        </p:spPr>
        <p:txBody>
          <a:bodyPr>
            <a:normAutofit fontScale="92500" lnSpcReduction="10000"/>
          </a:bodyPr>
          <a:lstStyle/>
          <a:p>
            <a:pPr marL="305435" indent="-305435">
              <a:spcBef>
                <a:spcPts val="20"/>
              </a:spcBef>
            </a:pPr>
            <a:r>
              <a:rPr lang="es-MX" dirty="0">
                <a:solidFill>
                  <a:schemeClr val="tx1"/>
                </a:solidFill>
              </a:rPr>
              <a:t>Programación Orientada a Objetos (POO, por sus siglas en inglés OOP, </a:t>
            </a:r>
            <a:r>
              <a:rPr lang="es-MX" dirty="0" err="1">
                <a:solidFill>
                  <a:schemeClr val="tx1"/>
                </a:solidFill>
              </a:rPr>
              <a:t>Object-Oriented</a:t>
            </a:r>
            <a:r>
              <a:rPr lang="es-MX" dirty="0">
                <a:solidFill>
                  <a:schemeClr val="tx1"/>
                </a:solidFill>
              </a:rPr>
              <a:t> </a:t>
            </a:r>
            <a:r>
              <a:rPr lang="es-MX" dirty="0" err="1">
                <a:solidFill>
                  <a:schemeClr val="tx1"/>
                </a:solidFill>
              </a:rPr>
              <a:t>Programming</a:t>
            </a:r>
            <a:r>
              <a:rPr lang="es-MX" dirty="0">
                <a:solidFill>
                  <a:schemeClr val="tx1"/>
                </a:solidFill>
              </a:rPr>
              <a:t>) es [5] un paradigma de programación que se basa en el concepto de "objetos", que representan entidades reales o virtuales con atributos y comportamientos.</a:t>
            </a:r>
          </a:p>
          <a:p>
            <a:pPr marL="305435" indent="-305435">
              <a:spcBef>
                <a:spcPts val="20"/>
              </a:spcBef>
            </a:pPr>
            <a:r>
              <a:rPr lang="es-MX" dirty="0">
                <a:solidFill>
                  <a:schemeClr val="tx1"/>
                </a:solidFill>
              </a:rPr>
              <a:t>En la programación orientada a objetos, los objetos interactúan entre sí a través de mensajes, y cada objeto es una instancia de una clase, que es una plantilla o modelo para la creación de objetos. Las clases pueden ser utilizadas para crear objetos similares y compartir atributos y comportamientos.</a:t>
            </a:r>
          </a:p>
          <a:p>
            <a:pPr marL="305435" indent="-305435">
              <a:spcBef>
                <a:spcPts val="20"/>
              </a:spcBef>
            </a:pPr>
            <a:r>
              <a:rPr lang="es-MX" dirty="0">
                <a:solidFill>
                  <a:schemeClr val="tx1"/>
                </a:solidFill>
              </a:rPr>
              <a:t>La programación orientada a objetos proporciona una abstracción y encapsulamiento de los datos y comportamientos de los objetos, lo que permite una mejor organización y reutilización del código. También promueve el modularidad y la separación de preocupaciones, lo que facilita la mantenibilidad y la escalabilidad del software.</a:t>
            </a:r>
          </a:p>
          <a:p>
            <a:pPr marL="305435" indent="-305435">
              <a:spcBef>
                <a:spcPts val="20"/>
              </a:spcBef>
            </a:pPr>
            <a:endParaRPr lang="es-ES" dirty="0">
              <a:solidFill>
                <a:schemeClr val="tx1"/>
              </a:solidFill>
            </a:endParaRPr>
          </a:p>
          <a:p>
            <a:pPr marL="0" indent="0">
              <a:buNone/>
            </a:pPr>
            <a:endParaRPr lang="es-ES" dirty="0">
              <a:solidFill>
                <a:schemeClr val="tx1"/>
              </a:solidFill>
            </a:endParaRPr>
          </a:p>
        </p:txBody>
      </p:sp>
      <p:sp>
        <p:nvSpPr>
          <p:cNvPr id="4" name="Marcador de contenido 2">
            <a:extLst>
              <a:ext uri="{FF2B5EF4-FFF2-40B4-BE49-F238E27FC236}">
                <a16:creationId xmlns:a16="http://schemas.microsoft.com/office/drawing/2014/main" id="{3EC86FE0-3B43-49C3-A243-01239BBC396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a:solidFill>
                  <a:schemeClr val="bg1"/>
                </a:solidFill>
              </a:rPr>
              <a:t>1	OBJETIVOS</a:t>
            </a:r>
          </a:p>
          <a:p>
            <a:pPr>
              <a:lnSpc>
                <a:spcPct val="90000"/>
              </a:lnSpc>
            </a:pPr>
            <a:r>
              <a:rPr lang="es-ES" sz="1200" b="1">
                <a:solidFill>
                  <a:srgbClr val="FFFF00"/>
                </a:solidFill>
              </a:rPr>
              <a:t>2	MARCO TEÓRICO</a:t>
            </a:r>
          </a:p>
          <a:p>
            <a:pPr lvl="1">
              <a:lnSpc>
                <a:spcPct val="90000"/>
              </a:lnSpc>
            </a:pPr>
            <a:r>
              <a:rPr lang="es-ES" sz="1200">
                <a:solidFill>
                  <a:schemeClr val="bg1"/>
                </a:solidFill>
              </a:rPr>
              <a:t>2.1	JSTL (JSP Standard Tag Library)</a:t>
            </a:r>
          </a:p>
          <a:p>
            <a:pPr lvl="2">
              <a:lnSpc>
                <a:spcPct val="90000"/>
              </a:lnSpc>
            </a:pPr>
            <a:r>
              <a:rPr lang="es-ES" sz="1200">
                <a:solidFill>
                  <a:schemeClr val="bg1"/>
                </a:solidFill>
              </a:rPr>
              <a:t>2.1.1	Definición</a:t>
            </a:r>
          </a:p>
          <a:p>
            <a:pPr lvl="1">
              <a:lnSpc>
                <a:spcPct val="90000"/>
              </a:lnSpc>
            </a:pPr>
            <a:r>
              <a:rPr lang="es-ES" sz="1200">
                <a:solidFill>
                  <a:schemeClr val="bg1"/>
                </a:solidFill>
              </a:rPr>
              <a:t>2.2	Uso de JSTL</a:t>
            </a:r>
          </a:p>
          <a:p>
            <a:pPr lvl="2">
              <a:lnSpc>
                <a:spcPct val="90000"/>
              </a:lnSpc>
            </a:pPr>
            <a:r>
              <a:rPr lang="es-ES" sz="1200" b="1">
                <a:solidFill>
                  <a:srgbClr val="FFFF00"/>
                </a:solidFill>
              </a:rPr>
              <a:t>2.2.1	Tags de Core JSTL</a:t>
            </a:r>
          </a:p>
          <a:p>
            <a:pPr>
              <a:lnSpc>
                <a:spcPct val="90000"/>
              </a:lnSpc>
            </a:pPr>
            <a:r>
              <a:rPr lang="es-ES" sz="1200">
                <a:solidFill>
                  <a:schemeClr val="bg1"/>
                </a:solidFill>
              </a:rPr>
              <a:t>3	DESARROLLO</a:t>
            </a:r>
          </a:p>
          <a:p>
            <a:pPr lvl="1">
              <a:lnSpc>
                <a:spcPct val="90000"/>
              </a:lnSpc>
            </a:pPr>
            <a:r>
              <a:rPr lang="es-ES" sz="1200">
                <a:solidFill>
                  <a:schemeClr val="bg1"/>
                </a:solidFill>
              </a:rPr>
              <a:t>3.1	TAG IF</a:t>
            </a:r>
          </a:p>
          <a:p>
            <a:pPr lvl="2">
              <a:lnSpc>
                <a:spcPct val="90000"/>
              </a:lnSpc>
            </a:pPr>
            <a:r>
              <a:rPr lang="es-ES" sz="1200">
                <a:solidFill>
                  <a:schemeClr val="bg1"/>
                </a:solidFill>
              </a:rPr>
              <a:t>3.1.1	Codificación</a:t>
            </a:r>
          </a:p>
          <a:p>
            <a:pPr lvl="2">
              <a:lnSpc>
                <a:spcPct val="90000"/>
              </a:lnSpc>
            </a:pPr>
            <a:r>
              <a:rPr lang="es-ES" sz="1200">
                <a:solidFill>
                  <a:schemeClr val="bg1"/>
                </a:solidFill>
              </a:rPr>
              <a:t>3.1.2	Ejecución</a:t>
            </a:r>
          </a:p>
          <a:p>
            <a:pPr lvl="1">
              <a:lnSpc>
                <a:spcPct val="90000"/>
              </a:lnSpc>
            </a:pPr>
            <a:r>
              <a:rPr lang="es-ES" sz="1200">
                <a:solidFill>
                  <a:schemeClr val="bg1"/>
                </a:solidFill>
              </a:rPr>
              <a:t>3.2	TAG CHOOSE</a:t>
            </a:r>
          </a:p>
          <a:p>
            <a:pPr lvl="2">
              <a:lnSpc>
                <a:spcPct val="90000"/>
              </a:lnSpc>
            </a:pPr>
            <a:r>
              <a:rPr lang="es-ES" sz="1200">
                <a:solidFill>
                  <a:schemeClr val="bg1"/>
                </a:solidFill>
              </a:rPr>
              <a:t>3.2.1	Codificación</a:t>
            </a:r>
          </a:p>
          <a:p>
            <a:pPr lvl="2">
              <a:lnSpc>
                <a:spcPct val="90000"/>
              </a:lnSpc>
            </a:pPr>
            <a:r>
              <a:rPr lang="es-ES" sz="1200">
                <a:solidFill>
                  <a:schemeClr val="bg1"/>
                </a:solidFill>
              </a:rPr>
              <a:t>3.2.2	Ejecución</a:t>
            </a:r>
          </a:p>
          <a:p>
            <a:pPr lvl="1">
              <a:lnSpc>
                <a:spcPct val="90000"/>
              </a:lnSpc>
            </a:pPr>
            <a:r>
              <a:rPr lang="es-ES" sz="1200">
                <a:solidFill>
                  <a:schemeClr val="bg1"/>
                </a:solidFill>
              </a:rPr>
              <a:t>3.3	TAG FOR EACH</a:t>
            </a:r>
          </a:p>
          <a:p>
            <a:pPr lvl="2">
              <a:lnSpc>
                <a:spcPct val="90000"/>
              </a:lnSpc>
            </a:pPr>
            <a:r>
              <a:rPr lang="es-ES" sz="1200">
                <a:solidFill>
                  <a:schemeClr val="bg1"/>
                </a:solidFill>
              </a:rPr>
              <a:t>3.3.1	Codificación</a:t>
            </a:r>
          </a:p>
          <a:p>
            <a:pPr lvl="2">
              <a:lnSpc>
                <a:spcPct val="90000"/>
              </a:lnSpc>
            </a:pPr>
            <a:r>
              <a:rPr lang="es-ES" sz="1200">
                <a:solidFill>
                  <a:schemeClr val="bg1"/>
                </a:solidFill>
              </a:rPr>
              <a:t>3.3.2	Ejecución</a:t>
            </a:r>
          </a:p>
          <a:p>
            <a:pPr>
              <a:lnSpc>
                <a:spcPct val="90000"/>
              </a:lnSpc>
            </a:pPr>
            <a:r>
              <a:rPr lang="es-ES" sz="1200">
                <a:solidFill>
                  <a:schemeClr val="bg1"/>
                </a:solidFill>
              </a:rPr>
              <a:t>4	CONCLUSIONES</a:t>
            </a:r>
          </a:p>
          <a:p>
            <a:pPr>
              <a:lnSpc>
                <a:spcPct val="90000"/>
              </a:lnSpc>
            </a:pPr>
            <a:r>
              <a:rPr lang="es-ES" sz="1200">
                <a:solidFill>
                  <a:schemeClr val="bg1"/>
                </a:solidFill>
              </a:rPr>
              <a:t>5	RECOMENDACIONES</a:t>
            </a:r>
          </a:p>
          <a:p>
            <a:pPr>
              <a:lnSpc>
                <a:spcPct val="90000"/>
              </a:lnSpc>
            </a:pPr>
            <a:r>
              <a:rPr lang="es-ES" sz="1200">
                <a:solidFill>
                  <a:schemeClr val="bg1"/>
                </a:solidFill>
              </a:rPr>
              <a:t>6	BIBLIOGRAFÍA</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6</a:t>
            </a:r>
          </a:p>
        </p:txBody>
      </p:sp>
      <p:sp>
        <p:nvSpPr>
          <p:cNvPr id="5" name="Marcador de contenido 2">
            <a:extLst>
              <a:ext uri="{FF2B5EF4-FFF2-40B4-BE49-F238E27FC236}">
                <a16:creationId xmlns:a16="http://schemas.microsoft.com/office/drawing/2014/main" id="{C5AA7289-083F-766F-D3EF-CD9817F4F932}"/>
              </a:ext>
            </a:extLst>
          </p:cNvPr>
          <p:cNvSpPr txBox="1">
            <a:spLocks/>
          </p:cNvSpPr>
          <p:nvPr/>
        </p:nvSpPr>
        <p:spPr>
          <a:xfrm>
            <a:off x="9117366"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OBJETIVOS</a:t>
            </a:r>
          </a:p>
          <a:p>
            <a:pPr>
              <a:lnSpc>
                <a:spcPct val="90000"/>
              </a:lnSpc>
            </a:pPr>
            <a:r>
              <a:rPr lang="es-ES" sz="1200" dirty="0">
                <a:solidFill>
                  <a:srgbClr val="FFFF00"/>
                </a:solidFill>
              </a:rPr>
              <a:t>2	MARCO TEÓRICO</a:t>
            </a:r>
          </a:p>
          <a:p>
            <a:pPr lvl="1">
              <a:lnSpc>
                <a:spcPct val="90000"/>
              </a:lnSpc>
            </a:pPr>
            <a:r>
              <a:rPr lang="es-ES" sz="1200" dirty="0">
                <a:solidFill>
                  <a:schemeClr val="bg1"/>
                </a:solidFill>
              </a:rPr>
              <a:t>2.1	</a:t>
            </a:r>
            <a:r>
              <a:rPr lang="es-MX" sz="1200" dirty="0">
                <a:solidFill>
                  <a:schemeClr val="bg1"/>
                </a:solidFill>
              </a:rPr>
              <a:t>DOTNET Y ARQUITECTURA EN CAPAS</a:t>
            </a:r>
            <a:endParaRPr lang="es-ES" sz="1200" dirty="0">
              <a:solidFill>
                <a:schemeClr val="bg1"/>
              </a:solidFill>
            </a:endParaRPr>
          </a:p>
          <a:p>
            <a:pPr lvl="1">
              <a:lnSpc>
                <a:spcPct val="90000"/>
              </a:lnSpc>
            </a:pPr>
            <a:r>
              <a:rPr lang="es-ES" sz="1200" dirty="0">
                <a:solidFill>
                  <a:schemeClr val="bg1"/>
                </a:solidFill>
              </a:rPr>
              <a:t>2.2	</a:t>
            </a:r>
            <a:r>
              <a:rPr lang="es-MX" sz="1200" dirty="0">
                <a:solidFill>
                  <a:schemeClr val="bg1"/>
                </a:solidFill>
              </a:rPr>
              <a:t>USOS DE LA ARQUITECTURA EN CAPAS</a:t>
            </a:r>
            <a:endParaRPr lang="es-ES" sz="1200" dirty="0">
              <a:solidFill>
                <a:schemeClr val="bg1"/>
              </a:solidFill>
            </a:endParaRPr>
          </a:p>
          <a:p>
            <a:pPr lvl="1">
              <a:lnSpc>
                <a:spcPct val="90000"/>
              </a:lnSpc>
            </a:pPr>
            <a:r>
              <a:rPr lang="es-ES" sz="1200" dirty="0">
                <a:solidFill>
                  <a:schemeClr val="bg1"/>
                </a:solidFill>
              </a:rPr>
              <a:t>2.3	</a:t>
            </a:r>
            <a:r>
              <a:rPr lang="es-MX" sz="1200" dirty="0">
                <a:solidFill>
                  <a:schemeClr val="bg1"/>
                </a:solidFill>
              </a:rPr>
              <a:t>POO Y SU RELACIÓN DE LA ARQUITECTURA EN CAPAS</a:t>
            </a:r>
            <a:endParaRPr lang="es-ES" sz="1200" dirty="0">
              <a:solidFill>
                <a:schemeClr val="bg1"/>
              </a:solidFill>
            </a:endParaRPr>
          </a:p>
          <a:p>
            <a:pPr lvl="1">
              <a:lnSpc>
                <a:spcPct val="90000"/>
              </a:lnSpc>
            </a:pPr>
            <a:r>
              <a:rPr lang="es-ES" sz="1200" dirty="0">
                <a:solidFill>
                  <a:schemeClr val="bg1"/>
                </a:solidFill>
              </a:rPr>
              <a:t>2.4	DOMAIN-DRIVEN DESIGN (DDD)</a:t>
            </a:r>
          </a:p>
          <a:p>
            <a:pPr lvl="1">
              <a:lnSpc>
                <a:spcPct val="90000"/>
              </a:lnSpc>
            </a:pPr>
            <a:r>
              <a:rPr lang="es-ES" sz="1200" dirty="0">
                <a:solidFill>
                  <a:schemeClr val="bg1"/>
                </a:solidFill>
              </a:rPr>
              <a:t>2.5	</a:t>
            </a:r>
            <a:r>
              <a:rPr lang="es-MX" sz="1200" dirty="0">
                <a:solidFill>
                  <a:schemeClr val="bg1"/>
                </a:solidFill>
              </a:rPr>
              <a:t>DOMAIN-DRIVEN DESIGN Y ARQUITECTURA EN CAPAS</a:t>
            </a:r>
            <a:endParaRPr lang="es-ES" sz="1200" dirty="0">
              <a:solidFill>
                <a:schemeClr val="bg1"/>
              </a:solidFill>
            </a:endParaRPr>
          </a:p>
          <a:p>
            <a:pPr lvl="1">
              <a:lnSpc>
                <a:spcPct val="90000"/>
              </a:lnSpc>
            </a:pPr>
            <a:r>
              <a:rPr lang="es-ES" sz="1200" dirty="0">
                <a:solidFill>
                  <a:srgbClr val="FFFF00"/>
                </a:solidFill>
              </a:rPr>
              <a:t>2.6 PROGRAMACION ORIENTADA A OBJETOS (POO)</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a:t>
            </a:r>
            <a:r>
              <a:rPr lang="es-MX" sz="1200" dirty="0">
                <a:solidFill>
                  <a:schemeClr val="bg1"/>
                </a:solidFill>
              </a:rPr>
              <a:t>CREACIÓN DEL PROYECTO Y GENERACIÓN DE SU ESTRUCTURA</a:t>
            </a:r>
            <a:endParaRPr lang="es-ES" sz="1200" dirty="0">
              <a:solidFill>
                <a:schemeClr val="bg1"/>
              </a:solidFill>
            </a:endParaRPr>
          </a:p>
          <a:p>
            <a:pPr lvl="1">
              <a:lnSpc>
                <a:spcPct val="90000"/>
              </a:lnSpc>
            </a:pPr>
            <a:r>
              <a:rPr lang="es-ES" sz="1200" dirty="0">
                <a:solidFill>
                  <a:schemeClr val="bg1"/>
                </a:solidFill>
              </a:rPr>
              <a:t>3.2	</a:t>
            </a:r>
            <a:r>
              <a:rPr lang="es-MX" sz="1200" dirty="0">
                <a:solidFill>
                  <a:schemeClr val="bg1"/>
                </a:solidFill>
              </a:rPr>
              <a:t> CAPA DE ACCESO A DATOS</a:t>
            </a:r>
            <a:r>
              <a:rPr lang="es-EC" sz="1200" dirty="0">
                <a:solidFill>
                  <a:schemeClr val="bg1"/>
                </a:solidFill>
              </a:rPr>
              <a:t>.</a:t>
            </a:r>
          </a:p>
          <a:p>
            <a:pPr lvl="1">
              <a:lnSpc>
                <a:spcPct val="90000"/>
              </a:lnSpc>
            </a:pPr>
            <a:r>
              <a:rPr lang="es-ES" sz="1200" dirty="0">
                <a:solidFill>
                  <a:schemeClr val="bg1"/>
                </a:solidFill>
              </a:rPr>
              <a:t>3.3  </a:t>
            </a:r>
            <a:r>
              <a:rPr lang="es-MX" sz="1200" dirty="0">
                <a:solidFill>
                  <a:schemeClr val="bg1"/>
                </a:solidFill>
              </a:rPr>
              <a:t>CAPA DE DOMINIO</a:t>
            </a:r>
            <a:endParaRPr lang="es-EC" sz="1200" dirty="0">
              <a:solidFill>
                <a:schemeClr val="bg1"/>
              </a:solidFill>
            </a:endParaRPr>
          </a:p>
          <a:p>
            <a:pPr lvl="1">
              <a:lnSpc>
                <a:spcPct val="90000"/>
              </a:lnSpc>
            </a:pPr>
            <a:r>
              <a:rPr lang="es-MX" sz="1200" dirty="0">
                <a:solidFill>
                  <a:schemeClr val="bg1"/>
                </a:solidFill>
              </a:rPr>
              <a:t>3.4	CAPA DE PRESENTACIÓN Y EJECUCIÓN DEL PROYECTO</a:t>
            </a:r>
            <a:endParaRPr lang="es-ES" sz="1200" dirty="0">
              <a:solidFill>
                <a:schemeClr val="bg1"/>
              </a:solidFill>
            </a:endParaRP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7" name="CuadroTexto 6">
            <a:extLst>
              <a:ext uri="{FF2B5EF4-FFF2-40B4-BE49-F238E27FC236}">
                <a16:creationId xmlns:a16="http://schemas.microsoft.com/office/drawing/2014/main" id="{7072779E-D394-39C0-8C7A-699C305E446A}"/>
              </a:ext>
            </a:extLst>
          </p:cNvPr>
          <p:cNvSpPr txBox="1"/>
          <p:nvPr/>
        </p:nvSpPr>
        <p:spPr>
          <a:xfrm>
            <a:off x="11817674" y="6457890"/>
            <a:ext cx="374325" cy="400110"/>
          </a:xfrm>
          <a:prstGeom prst="rect">
            <a:avLst/>
          </a:prstGeom>
          <a:noFill/>
        </p:spPr>
        <p:txBody>
          <a:bodyPr wrap="square" rtlCol="0">
            <a:spAutoFit/>
          </a:bodyPr>
          <a:lstStyle/>
          <a:p>
            <a:r>
              <a:rPr lang="es-EC" sz="2000">
                <a:solidFill>
                  <a:schemeClr val="bg1"/>
                </a:solidFill>
              </a:rPr>
              <a:t>7</a:t>
            </a:r>
          </a:p>
        </p:txBody>
      </p:sp>
    </p:spTree>
    <p:extLst>
      <p:ext uri="{BB962C8B-B14F-4D97-AF65-F5344CB8AC3E}">
        <p14:creationId xmlns:p14="http://schemas.microsoft.com/office/powerpoint/2010/main" val="1957508427"/>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EDB39E34F5A9B445B025C05B2A05D030" ma:contentTypeVersion="6" ma:contentTypeDescription="Crear nuevo documento." ma:contentTypeScope="" ma:versionID="9f82f9253ffb220e161954b39111b6f0">
  <xsd:schema xmlns:xsd="http://www.w3.org/2001/XMLSchema" xmlns:xs="http://www.w3.org/2001/XMLSchema" xmlns:p="http://schemas.microsoft.com/office/2006/metadata/properties" xmlns:ns3="f1f31ffb-9912-4459-99c8-b26e82094b51" xmlns:ns4="ce621958-37b1-43fe-a1f1-1aad67996a88" targetNamespace="http://schemas.microsoft.com/office/2006/metadata/properties" ma:root="true" ma:fieldsID="fb90df1ca30376919506406f80985197" ns3:_="" ns4:_="">
    <xsd:import namespace="f1f31ffb-9912-4459-99c8-b26e82094b51"/>
    <xsd:import namespace="ce621958-37b1-43fe-a1f1-1aad67996a88"/>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1f31ffb-9912-4459-99c8-b26e82094b5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3"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e621958-37b1-43fe-a1f1-1aad67996a88"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element name="SharingHintHash" ma:index="12"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f1f31ffb-9912-4459-99c8-b26e82094b51" xsi:nil="true"/>
  </documentManagement>
</p:properties>
</file>

<file path=customXml/itemProps1.xml><?xml version="1.0" encoding="utf-8"?>
<ds:datastoreItem xmlns:ds="http://schemas.openxmlformats.org/officeDocument/2006/customXml" ds:itemID="{F3DCAEA0-94B1-4E6A-AD26-F5EDE5307CAC}">
  <ds:schemaRefs>
    <ds:schemaRef ds:uri="http://schemas.microsoft.com/sharepoint/v3/contenttype/forms"/>
  </ds:schemaRefs>
</ds:datastoreItem>
</file>

<file path=customXml/itemProps2.xml><?xml version="1.0" encoding="utf-8"?>
<ds:datastoreItem xmlns:ds="http://schemas.openxmlformats.org/officeDocument/2006/customXml" ds:itemID="{7C089FE9-9C10-4DC2-B989-2AFC318F397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1f31ffb-9912-4459-99c8-b26e82094b51"/>
    <ds:schemaRef ds:uri="ce621958-37b1-43fe-a1f1-1aad67996a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476FF2B-C098-40B2-8C02-A6808430CAFA}">
  <ds:schemaRefs>
    <ds:schemaRef ds:uri="http://www.w3.org/XML/1998/namespace"/>
    <ds:schemaRef ds:uri="http://schemas.microsoft.com/office/2006/documentManagement/types"/>
    <ds:schemaRef ds:uri="http://purl.org/dc/terms/"/>
    <ds:schemaRef ds:uri="http://purl.org/dc/elements/1.1/"/>
    <ds:schemaRef ds:uri="http://schemas.microsoft.com/office/2006/metadata/properties"/>
    <ds:schemaRef ds:uri="http://purl.org/dc/dcmitype/"/>
    <ds:schemaRef ds:uri="http://schemas.openxmlformats.org/package/2006/metadata/core-properties"/>
    <ds:schemaRef ds:uri="http://schemas.microsoft.com/office/infopath/2007/PartnerControls"/>
    <ds:schemaRef ds:uri="ce621958-37b1-43fe-a1f1-1aad67996a88"/>
    <ds:schemaRef ds:uri="f1f31ffb-9912-4459-99c8-b26e82094b51"/>
  </ds:schemaRefs>
</ds:datastoreItem>
</file>

<file path=docProps/app.xml><?xml version="1.0" encoding="utf-8"?>
<Properties xmlns="http://schemas.openxmlformats.org/officeDocument/2006/extended-properties" xmlns:vt="http://schemas.openxmlformats.org/officeDocument/2006/docPropsVTypes">
  <TotalTime>187</TotalTime>
  <Words>7758</Words>
  <Application>Microsoft Office PowerPoint</Application>
  <PresentationFormat>Panorámica</PresentationFormat>
  <Paragraphs>1126</Paragraphs>
  <Slides>31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31</vt:i4>
      </vt:variant>
    </vt:vector>
  </HeadingPairs>
  <TitlesOfParts>
    <vt:vector size="35" baseType="lpstr">
      <vt:lpstr>Calibri</vt:lpstr>
      <vt:lpstr>Gill Sans MT</vt:lpstr>
      <vt:lpstr>Wingdings 2</vt:lpstr>
      <vt:lpstr>Dividendo</vt:lpstr>
      <vt:lpstr>Arquitectura Tradicional en Capas – C#</vt:lpstr>
      <vt:lpstr>Presentación de PowerPoint</vt:lpstr>
      <vt:lpstr>1 OBJETIVOS</vt:lpstr>
      <vt:lpstr>2 Marco teórico</vt:lpstr>
      <vt:lpstr>2.2  USOS DE LA ARQUITECTURA EN CAPAS .</vt:lpstr>
      <vt:lpstr>2.3  POO Y SU RELACIÓN DE LA ARQUITECTURA EN CAPAS</vt:lpstr>
      <vt:lpstr>2.4  DOMAIN-DRIVEN DESIGN (DDD)</vt:lpstr>
      <vt:lpstr>2.5 DOMAIN-DRIVEN DESIGN Y ARQUITECTURA EN CAPAS</vt:lpstr>
      <vt:lpstr>2.6  PROGRAMACION ORIENTADA A OBJETOS (POO)</vt:lpstr>
      <vt:lpstr>3 DESARROLLO</vt:lpstr>
      <vt:lpstr>3. 1 CREACIÓN DEL PROYECTO Y GENERACIÓN DE SU ESTRUCTURA</vt:lpstr>
      <vt:lpstr>Presentación de PowerPoint</vt:lpstr>
      <vt:lpstr>Presentación de PowerPoint</vt:lpstr>
      <vt:lpstr>Presentación de PowerPoint</vt:lpstr>
      <vt:lpstr>Presentación de PowerPoint</vt:lpstr>
      <vt:lpstr>3.2    CAPA DE ACCESO A DATOS </vt:lpstr>
      <vt:lpstr>Presentación de PowerPoint</vt:lpstr>
      <vt:lpstr>Presentación de PowerPoint</vt:lpstr>
      <vt:lpstr> 3.3  CAPA DE DOMINIO</vt:lpstr>
      <vt:lpstr>Presentación de PowerPoint</vt:lpstr>
      <vt:lpstr>3.4 CAPA DE PRESENTACIÓN Y EJECUCIÓN DEL PROYECTO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4 CONCLUSIONES</vt:lpstr>
      <vt:lpstr>5 RECOMENDACIONES</vt:lpstr>
      <vt:lpstr>6 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Creación de web con java server faces</dc:title>
  <dc:creator>Michael Villarruel</dc:creator>
  <cp:lastModifiedBy>PAUL ANTONIO SANCHEZ PE�AFIEL</cp:lastModifiedBy>
  <cp:revision>25</cp:revision>
  <dcterms:created xsi:type="dcterms:W3CDTF">2020-07-10T23:33:49Z</dcterms:created>
  <dcterms:modified xsi:type="dcterms:W3CDTF">2023-08-27T03:11:51Z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0x010100EDB39E34F5A9B445B025C05B2A05D030</vt:lpwstr>
  </property>
</Properties>
</file>