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7"/>
  </p:notesMasterIdLst>
  <p:sldIdLst>
    <p:sldId id="258" r:id="rId5"/>
    <p:sldId id="259" r:id="rId6"/>
    <p:sldId id="260" r:id="rId7"/>
    <p:sldId id="342" r:id="rId8"/>
    <p:sldId id="261" r:id="rId9"/>
    <p:sldId id="335" r:id="rId10"/>
    <p:sldId id="303" r:id="rId11"/>
    <p:sldId id="262" r:id="rId12"/>
    <p:sldId id="263" r:id="rId13"/>
    <p:sldId id="304" r:id="rId14"/>
    <p:sldId id="307" r:id="rId15"/>
    <p:sldId id="336" r:id="rId16"/>
    <p:sldId id="343" r:id="rId17"/>
    <p:sldId id="344" r:id="rId18"/>
    <p:sldId id="337" r:id="rId19"/>
    <p:sldId id="345" r:id="rId20"/>
    <p:sldId id="338" r:id="rId21"/>
    <p:sldId id="346" r:id="rId22"/>
    <p:sldId id="281" r:id="rId23"/>
    <p:sldId id="349" r:id="rId24"/>
    <p:sldId id="348" r:id="rId25"/>
    <p:sldId id="347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3482" autoAdjust="0"/>
  </p:normalViewPr>
  <p:slideViewPr>
    <p:cSldViewPr snapToGrid="0">
      <p:cViewPr varScale="1">
        <p:scale>
          <a:sx n="83" d="100"/>
          <a:sy n="83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549B07-45D9-44CF-B593-06585F5D7F8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BBEA2F-05EC-411F-8218-4910F8943EC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s-MX" dirty="0"/>
            <a:t>La creación de aplicaciones de software robustas e interactivas es esencial en el panorama tecnológico actual. Windows </a:t>
          </a:r>
          <a:r>
            <a:rPr lang="es-MX" dirty="0" err="1"/>
            <a:t>Presentation</a:t>
          </a:r>
          <a:r>
            <a:rPr lang="es-MX" dirty="0"/>
            <a:t> </a:t>
          </a:r>
          <a:r>
            <a:rPr lang="es-MX" dirty="0" err="1"/>
            <a:t>Foundation</a:t>
          </a:r>
          <a:r>
            <a:rPr lang="es-MX" dirty="0"/>
            <a:t> (WPF) se ha destacado como un marco de desarrollo de interfaz gráfica de usuario (GUI) de Microsoft que permite la creación de aplicaciones de Windows con interfaces visuales atractivas y funcionales. En combinación con la potencia de Visual Studio, el entorno de desarrollo integrado de Microsoft, WPF ofrece a los desarrolladores las herramientas necesarias para construir aplicaciones modernas y atractivas.</a:t>
          </a:r>
          <a:endParaRPr lang="en-US" dirty="0"/>
        </a:p>
      </dgm:t>
    </dgm:pt>
    <dgm:pt modelId="{D7133372-CF71-4507-99E7-7ED8CBD95465}" type="parTrans" cxnId="{8DB766B6-AE0E-4EFF-8588-15758F006334}">
      <dgm:prSet/>
      <dgm:spPr/>
      <dgm:t>
        <a:bodyPr/>
        <a:lstStyle/>
        <a:p>
          <a:endParaRPr lang="en-US"/>
        </a:p>
      </dgm:t>
    </dgm:pt>
    <dgm:pt modelId="{69FE15C4-FBCF-401D-AAC0-0131243B66CE}" type="sibTrans" cxnId="{8DB766B6-AE0E-4EFF-8588-15758F0063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449B42-71F2-4448-9F39-E6748BABBCA3}" type="pres">
      <dgm:prSet presAssocID="{60549B07-45D9-44CF-B593-06585F5D7F85}" presName="root" presStyleCnt="0">
        <dgm:presLayoutVars>
          <dgm:dir/>
          <dgm:resizeHandles val="exact"/>
        </dgm:presLayoutVars>
      </dgm:prSet>
      <dgm:spPr/>
    </dgm:pt>
    <dgm:pt modelId="{4A46155E-983E-4CA0-9363-8DCD5E68B8E6}" type="pres">
      <dgm:prSet presAssocID="{5ABBEA2F-05EC-411F-8218-4910F8943ECA}" presName="compNode" presStyleCnt="0"/>
      <dgm:spPr/>
    </dgm:pt>
    <dgm:pt modelId="{15360648-74CD-4F59-9E40-4DFED63DE9C1}" type="pres">
      <dgm:prSet presAssocID="{5ABBEA2F-05EC-411F-8218-4910F8943ECA}" presName="bgRect" presStyleLbl="bgShp" presStyleIdx="0" presStyleCnt="1" custScaleY="131778"/>
      <dgm:spPr/>
    </dgm:pt>
    <dgm:pt modelId="{EF3EB306-BCA3-4296-A73B-A62F39E9DF48}" type="pres">
      <dgm:prSet presAssocID="{5ABBEA2F-05EC-411F-8218-4910F8943EC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9A7FD8C6-3F97-42A7-AFBE-26D49819C3D8}" type="pres">
      <dgm:prSet presAssocID="{5ABBEA2F-05EC-411F-8218-4910F8943ECA}" presName="spaceRect" presStyleCnt="0"/>
      <dgm:spPr/>
    </dgm:pt>
    <dgm:pt modelId="{A5D550AA-7E3A-4802-A39C-B84DEA459069}" type="pres">
      <dgm:prSet presAssocID="{5ABBEA2F-05EC-411F-8218-4910F8943ECA}" presName="parTx" presStyleLbl="revTx" presStyleIdx="0" presStyleCnt="1" custLinFactNeighborX="-4540" custLinFactNeighborY="-14310">
        <dgm:presLayoutVars>
          <dgm:chMax val="0"/>
          <dgm:chPref val="0"/>
        </dgm:presLayoutVars>
      </dgm:prSet>
      <dgm:spPr/>
    </dgm:pt>
  </dgm:ptLst>
  <dgm:cxnLst>
    <dgm:cxn modelId="{85E8A408-BC64-4A08-837C-8F8C6DC91504}" type="presOf" srcId="{60549B07-45D9-44CF-B593-06585F5D7F85}" destId="{84449B42-71F2-4448-9F39-E6748BABBCA3}" srcOrd="0" destOrd="0" presId="urn:microsoft.com/office/officeart/2018/2/layout/IconVerticalSolidList"/>
    <dgm:cxn modelId="{8167E073-2458-4B7C-A9DA-613AEE52EF6E}" type="presOf" srcId="{5ABBEA2F-05EC-411F-8218-4910F8943ECA}" destId="{A5D550AA-7E3A-4802-A39C-B84DEA459069}" srcOrd="0" destOrd="0" presId="urn:microsoft.com/office/officeart/2018/2/layout/IconVerticalSolidList"/>
    <dgm:cxn modelId="{8DB766B6-AE0E-4EFF-8588-15758F006334}" srcId="{60549B07-45D9-44CF-B593-06585F5D7F85}" destId="{5ABBEA2F-05EC-411F-8218-4910F8943ECA}" srcOrd="0" destOrd="0" parTransId="{D7133372-CF71-4507-99E7-7ED8CBD95465}" sibTransId="{69FE15C4-FBCF-401D-AAC0-0131243B66CE}"/>
    <dgm:cxn modelId="{EE3DEBFF-ED08-47B5-8088-1D6EEC27ACCF}" type="presParOf" srcId="{84449B42-71F2-4448-9F39-E6748BABBCA3}" destId="{4A46155E-983E-4CA0-9363-8DCD5E68B8E6}" srcOrd="0" destOrd="0" presId="urn:microsoft.com/office/officeart/2018/2/layout/IconVerticalSolidList"/>
    <dgm:cxn modelId="{8143857E-6790-47E9-815A-FF16B66F7640}" type="presParOf" srcId="{4A46155E-983E-4CA0-9363-8DCD5E68B8E6}" destId="{15360648-74CD-4F59-9E40-4DFED63DE9C1}" srcOrd="0" destOrd="0" presId="urn:microsoft.com/office/officeart/2018/2/layout/IconVerticalSolidList"/>
    <dgm:cxn modelId="{886014E6-C4BF-4E71-8E94-6D4D57B23294}" type="presParOf" srcId="{4A46155E-983E-4CA0-9363-8DCD5E68B8E6}" destId="{EF3EB306-BCA3-4296-A73B-A62F39E9DF48}" srcOrd="1" destOrd="0" presId="urn:microsoft.com/office/officeart/2018/2/layout/IconVerticalSolidList"/>
    <dgm:cxn modelId="{160509FB-A78B-4EAA-81EB-9B25414AAC95}" type="presParOf" srcId="{4A46155E-983E-4CA0-9363-8DCD5E68B8E6}" destId="{9A7FD8C6-3F97-42A7-AFBE-26D49819C3D8}" srcOrd="2" destOrd="0" presId="urn:microsoft.com/office/officeart/2018/2/layout/IconVerticalSolidList"/>
    <dgm:cxn modelId="{62B47C1D-9317-4DBA-8618-6352DFA14454}" type="presParOf" srcId="{4A46155E-983E-4CA0-9363-8DCD5E68B8E6}" destId="{A5D550AA-7E3A-4802-A39C-B84DEA4590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549B07-45D9-44CF-B593-06585F5D7F8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BBEA2F-05EC-411F-8218-4910F8943EC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s-ES" dirty="0"/>
            <a:t>El objetivo general de este proyecto es desarrollar una aplicación WPF utilizando Visual Studio que proporcione una interfaz de usuario moderna e interactiva para satisfacer las necesidades de los usuarios, al tiempo que se aprovechan las capacidades de Windows </a:t>
          </a:r>
          <a:r>
            <a:rPr lang="es-ES" dirty="0" err="1"/>
            <a:t>Presentation</a:t>
          </a:r>
          <a:r>
            <a:rPr lang="es-ES" dirty="0"/>
            <a:t> </a:t>
          </a:r>
          <a:r>
            <a:rPr lang="es-ES" dirty="0" err="1"/>
            <a:t>Foundation</a:t>
          </a:r>
          <a:r>
            <a:rPr lang="es-ES" dirty="0"/>
            <a:t> para lograr una experiencia de usuario atractiva y funcional.</a:t>
          </a:r>
          <a:endParaRPr lang="en-US" dirty="0"/>
        </a:p>
      </dgm:t>
    </dgm:pt>
    <dgm:pt modelId="{D7133372-CF71-4507-99E7-7ED8CBD95465}" type="parTrans" cxnId="{8DB766B6-AE0E-4EFF-8588-15758F006334}">
      <dgm:prSet/>
      <dgm:spPr/>
      <dgm:t>
        <a:bodyPr/>
        <a:lstStyle/>
        <a:p>
          <a:endParaRPr lang="en-US"/>
        </a:p>
      </dgm:t>
    </dgm:pt>
    <dgm:pt modelId="{69FE15C4-FBCF-401D-AAC0-0131243B66CE}" type="sibTrans" cxnId="{8DB766B6-AE0E-4EFF-8588-15758F0063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449B42-71F2-4448-9F39-E6748BABBCA3}" type="pres">
      <dgm:prSet presAssocID="{60549B07-45D9-44CF-B593-06585F5D7F85}" presName="root" presStyleCnt="0">
        <dgm:presLayoutVars>
          <dgm:dir/>
          <dgm:resizeHandles val="exact"/>
        </dgm:presLayoutVars>
      </dgm:prSet>
      <dgm:spPr/>
    </dgm:pt>
    <dgm:pt modelId="{4A46155E-983E-4CA0-9363-8DCD5E68B8E6}" type="pres">
      <dgm:prSet presAssocID="{5ABBEA2F-05EC-411F-8218-4910F8943ECA}" presName="compNode" presStyleCnt="0"/>
      <dgm:spPr/>
    </dgm:pt>
    <dgm:pt modelId="{15360648-74CD-4F59-9E40-4DFED63DE9C1}" type="pres">
      <dgm:prSet presAssocID="{5ABBEA2F-05EC-411F-8218-4910F8943ECA}" presName="bgRect" presStyleLbl="bgShp" presStyleIdx="0" presStyleCnt="1"/>
      <dgm:spPr/>
    </dgm:pt>
    <dgm:pt modelId="{EF3EB306-BCA3-4296-A73B-A62F39E9DF48}" type="pres">
      <dgm:prSet presAssocID="{5ABBEA2F-05EC-411F-8218-4910F8943EC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9A7FD8C6-3F97-42A7-AFBE-26D49819C3D8}" type="pres">
      <dgm:prSet presAssocID="{5ABBEA2F-05EC-411F-8218-4910F8943ECA}" presName="spaceRect" presStyleCnt="0"/>
      <dgm:spPr/>
    </dgm:pt>
    <dgm:pt modelId="{A5D550AA-7E3A-4802-A39C-B84DEA459069}" type="pres">
      <dgm:prSet presAssocID="{5ABBEA2F-05EC-411F-8218-4910F8943EC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85E8A408-BC64-4A08-837C-8F8C6DC91504}" type="presOf" srcId="{60549B07-45D9-44CF-B593-06585F5D7F85}" destId="{84449B42-71F2-4448-9F39-E6748BABBCA3}" srcOrd="0" destOrd="0" presId="urn:microsoft.com/office/officeart/2018/2/layout/IconVerticalSolidList"/>
    <dgm:cxn modelId="{8167E073-2458-4B7C-A9DA-613AEE52EF6E}" type="presOf" srcId="{5ABBEA2F-05EC-411F-8218-4910F8943ECA}" destId="{A5D550AA-7E3A-4802-A39C-B84DEA459069}" srcOrd="0" destOrd="0" presId="urn:microsoft.com/office/officeart/2018/2/layout/IconVerticalSolidList"/>
    <dgm:cxn modelId="{8DB766B6-AE0E-4EFF-8588-15758F006334}" srcId="{60549B07-45D9-44CF-B593-06585F5D7F85}" destId="{5ABBEA2F-05EC-411F-8218-4910F8943ECA}" srcOrd="0" destOrd="0" parTransId="{D7133372-CF71-4507-99E7-7ED8CBD95465}" sibTransId="{69FE15C4-FBCF-401D-AAC0-0131243B66CE}"/>
    <dgm:cxn modelId="{EE3DEBFF-ED08-47B5-8088-1D6EEC27ACCF}" type="presParOf" srcId="{84449B42-71F2-4448-9F39-E6748BABBCA3}" destId="{4A46155E-983E-4CA0-9363-8DCD5E68B8E6}" srcOrd="0" destOrd="0" presId="urn:microsoft.com/office/officeart/2018/2/layout/IconVerticalSolidList"/>
    <dgm:cxn modelId="{8143857E-6790-47E9-815A-FF16B66F7640}" type="presParOf" srcId="{4A46155E-983E-4CA0-9363-8DCD5E68B8E6}" destId="{15360648-74CD-4F59-9E40-4DFED63DE9C1}" srcOrd="0" destOrd="0" presId="urn:microsoft.com/office/officeart/2018/2/layout/IconVerticalSolidList"/>
    <dgm:cxn modelId="{886014E6-C4BF-4E71-8E94-6D4D57B23294}" type="presParOf" srcId="{4A46155E-983E-4CA0-9363-8DCD5E68B8E6}" destId="{EF3EB306-BCA3-4296-A73B-A62F39E9DF48}" srcOrd="1" destOrd="0" presId="urn:microsoft.com/office/officeart/2018/2/layout/IconVerticalSolidList"/>
    <dgm:cxn modelId="{160509FB-A78B-4EAA-81EB-9B25414AAC95}" type="presParOf" srcId="{4A46155E-983E-4CA0-9363-8DCD5E68B8E6}" destId="{9A7FD8C6-3F97-42A7-AFBE-26D49819C3D8}" srcOrd="2" destOrd="0" presId="urn:microsoft.com/office/officeart/2018/2/layout/IconVerticalSolidList"/>
    <dgm:cxn modelId="{62B47C1D-9317-4DBA-8618-6352DFA14454}" type="presParOf" srcId="{4A46155E-983E-4CA0-9363-8DCD5E68B8E6}" destId="{A5D550AA-7E3A-4802-A39C-B84DEA4590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60648-74CD-4F59-9E40-4DFED63DE9C1}">
      <dsp:nvSpPr>
        <dsp:cNvPr id="0" name=""/>
        <dsp:cNvSpPr/>
      </dsp:nvSpPr>
      <dsp:spPr>
        <a:xfrm>
          <a:off x="0" y="796837"/>
          <a:ext cx="8269845" cy="18603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EB306-BCA3-4296-A73B-A62F39E9DF48}">
      <dsp:nvSpPr>
        <dsp:cNvPr id="0" name=""/>
        <dsp:cNvSpPr/>
      </dsp:nvSpPr>
      <dsp:spPr>
        <a:xfrm>
          <a:off x="562747" y="1215409"/>
          <a:ext cx="1023177" cy="1023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550AA-7E3A-4802-A39C-B84DEA459069}">
      <dsp:nvSpPr>
        <dsp:cNvPr id="0" name=""/>
        <dsp:cNvSpPr/>
      </dsp:nvSpPr>
      <dsp:spPr>
        <a:xfrm>
          <a:off x="1870866" y="754931"/>
          <a:ext cx="6119072" cy="1860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884" tIns="196884" rIns="196884" bIns="196884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La creación de aplicaciones de software robustas e interactivas es esencial en el panorama tecnológico actual. Windows </a:t>
          </a:r>
          <a:r>
            <a:rPr lang="es-MX" sz="1400" kern="1200" dirty="0" err="1"/>
            <a:t>Presentation</a:t>
          </a:r>
          <a:r>
            <a:rPr lang="es-MX" sz="1400" kern="1200" dirty="0"/>
            <a:t> </a:t>
          </a:r>
          <a:r>
            <a:rPr lang="es-MX" sz="1400" kern="1200" dirty="0" err="1"/>
            <a:t>Foundation</a:t>
          </a:r>
          <a:r>
            <a:rPr lang="es-MX" sz="1400" kern="1200" dirty="0"/>
            <a:t> (WPF) se ha destacado como un marco de desarrollo de interfaz gráfica de usuario (GUI) de Microsoft que permite la creación de aplicaciones de Windows con interfaces visuales atractivas y funcionales. En combinación con la potencia de Visual Studio, el entorno de desarrollo integrado de Microsoft, WPF ofrece a los desarrolladores las herramientas necesarias para construir aplicaciones modernas y atractivas.</a:t>
          </a:r>
          <a:endParaRPr lang="en-US" sz="1400" kern="1200" dirty="0"/>
        </a:p>
      </dsp:txBody>
      <dsp:txXfrm>
        <a:off x="1870866" y="754931"/>
        <a:ext cx="6119072" cy="18603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60648-74CD-4F59-9E40-4DFED63DE9C1}">
      <dsp:nvSpPr>
        <dsp:cNvPr id="0" name=""/>
        <dsp:cNvSpPr/>
      </dsp:nvSpPr>
      <dsp:spPr>
        <a:xfrm>
          <a:off x="0" y="1287406"/>
          <a:ext cx="8269845" cy="11034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3EB306-BCA3-4296-A73B-A62F39E9DF48}">
      <dsp:nvSpPr>
        <dsp:cNvPr id="0" name=""/>
        <dsp:cNvSpPr/>
      </dsp:nvSpPr>
      <dsp:spPr>
        <a:xfrm>
          <a:off x="333805" y="1535691"/>
          <a:ext cx="606919" cy="6069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550AA-7E3A-4802-A39C-B84DEA459069}">
      <dsp:nvSpPr>
        <dsp:cNvPr id="0" name=""/>
        <dsp:cNvSpPr/>
      </dsp:nvSpPr>
      <dsp:spPr>
        <a:xfrm>
          <a:off x="1274531" y="1287406"/>
          <a:ext cx="6995313" cy="110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6" tIns="116786" rIns="116786" bIns="116786" numCol="1" spcCol="1270" anchor="ctr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El objetivo general de este proyecto es desarrollar una aplicación WPF utilizando Visual Studio que proporcione una interfaz de usuario moderna e interactiva para satisfacer las necesidades de los usuarios, al tiempo que se aprovechan las capacidades de Windows </a:t>
          </a:r>
          <a:r>
            <a:rPr lang="es-ES" sz="1400" kern="1200" dirty="0" err="1"/>
            <a:t>Presentation</a:t>
          </a:r>
          <a:r>
            <a:rPr lang="es-ES" sz="1400" kern="1200" dirty="0"/>
            <a:t> </a:t>
          </a:r>
          <a:r>
            <a:rPr lang="es-ES" sz="1400" kern="1200" dirty="0" err="1"/>
            <a:t>Foundation</a:t>
          </a:r>
          <a:r>
            <a:rPr lang="es-ES" sz="1400" kern="1200" dirty="0"/>
            <a:t> para lograr una experiencia de usuario atractiva y funcional.</a:t>
          </a:r>
          <a:endParaRPr lang="en-US" sz="1400" kern="1200" dirty="0"/>
        </a:p>
      </dsp:txBody>
      <dsp:txXfrm>
        <a:off x="1274531" y="1287406"/>
        <a:ext cx="6995313" cy="110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690D5-D519-41DB-B4EF-34C6DC34EE12}" type="datetimeFigureOut">
              <a:rPr lang="es-ES" smtClean="0"/>
              <a:t>26/08/2023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8BF6F-5D13-49E3-B34F-51589BE3BF1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77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8BF6F-5D13-49E3-B34F-51589BE3BF1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071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4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8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22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4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1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1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1321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56176-055A-4F41-9A1C-5A8ABC57A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45" y="3608618"/>
            <a:ext cx="10993549" cy="678311"/>
          </a:xfrm>
        </p:spPr>
        <p:txBody>
          <a:bodyPr>
            <a:normAutofit/>
          </a:bodyPr>
          <a:lstStyle/>
          <a:p>
            <a:pPr algn="ctr"/>
            <a:r>
              <a:rPr lang="es-EC" dirty="0">
                <a:solidFill>
                  <a:schemeClr val="bg1"/>
                </a:solidFill>
              </a:rPr>
              <a:t>Introducción </a:t>
            </a:r>
            <a:r>
              <a:rPr lang="es-EC" dirty="0" err="1">
                <a:solidFill>
                  <a:schemeClr val="bg1"/>
                </a:solidFill>
              </a:rPr>
              <a:t>wpf</a:t>
            </a:r>
            <a:endParaRPr lang="es-EC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0C571E-A349-4667-927F-5916BE607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6" y="5149400"/>
            <a:ext cx="4734774" cy="1235358"/>
          </a:xfrm>
        </p:spPr>
        <p:txBody>
          <a:bodyPr>
            <a:normAutofit/>
          </a:bodyPr>
          <a:lstStyle/>
          <a:p>
            <a:r>
              <a:rPr lang="es-EC" b="1" dirty="0">
                <a:solidFill>
                  <a:schemeClr val="bg1"/>
                </a:solidFill>
              </a:rPr>
              <a:t>Integrantes: MOSQUERA ADRIAN</a:t>
            </a:r>
          </a:p>
          <a:p>
            <a:r>
              <a:rPr lang="es-EC" b="1" dirty="0">
                <a:solidFill>
                  <a:schemeClr val="bg1"/>
                </a:solidFill>
              </a:rPr>
              <a:t>PALLANGO ANDRES</a:t>
            </a:r>
          </a:p>
          <a:p>
            <a:r>
              <a:rPr lang="es-EC" b="1" dirty="0">
                <a:solidFill>
                  <a:schemeClr val="bg1"/>
                </a:solidFill>
              </a:rPr>
              <a:t>SANCHZ PAUL</a:t>
            </a:r>
            <a:endParaRPr lang="es-EC" dirty="0">
              <a:solidFill>
                <a:schemeClr val="bg1"/>
              </a:solidFill>
            </a:endParaRPr>
          </a:p>
          <a:p>
            <a:endParaRPr lang="es-EC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ultado de imagen para espe">
            <a:extLst>
              <a:ext uri="{FF2B5EF4-FFF2-40B4-BE49-F238E27FC236}">
                <a16:creationId xmlns:a16="http://schemas.microsoft.com/office/drawing/2014/main" id="{F414D571-4BC8-480A-8CAB-8B16FE515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97" y="716302"/>
            <a:ext cx="11647502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1967A448-01D9-4956-A50F-F9BFFBEC42EB}"/>
              </a:ext>
            </a:extLst>
          </p:cNvPr>
          <p:cNvSpPr txBox="1">
            <a:spLocks/>
          </p:cNvSpPr>
          <p:nvPr/>
        </p:nvSpPr>
        <p:spPr>
          <a:xfrm>
            <a:off x="7874427" y="5149400"/>
            <a:ext cx="3718347" cy="13246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C" b="1" dirty="0">
                <a:solidFill>
                  <a:schemeClr val="bg1"/>
                </a:solidFill>
              </a:rPr>
              <a:t>NRC: </a:t>
            </a:r>
            <a:r>
              <a:rPr lang="es-EC" dirty="0">
                <a:solidFill>
                  <a:schemeClr val="bg1"/>
                </a:solidFill>
              </a:rPr>
              <a:t>9877</a:t>
            </a:r>
          </a:p>
          <a:p>
            <a:r>
              <a:rPr lang="es-EC" b="1" dirty="0">
                <a:solidFill>
                  <a:schemeClr val="bg1"/>
                </a:solidFill>
              </a:rPr>
              <a:t>FECHA: 26</a:t>
            </a:r>
            <a:r>
              <a:rPr lang="es-EC" dirty="0">
                <a:solidFill>
                  <a:schemeClr val="bg1"/>
                </a:solidFill>
              </a:rPr>
              <a:t>/08/2023</a:t>
            </a:r>
          </a:p>
          <a:p>
            <a:r>
              <a:rPr lang="es-EC" b="1" dirty="0">
                <a:solidFill>
                  <a:schemeClr val="bg1"/>
                </a:solidFill>
              </a:rPr>
              <a:t>TUTOR:	</a:t>
            </a:r>
            <a:r>
              <a:rPr lang="es-EC" dirty="0">
                <a:solidFill>
                  <a:schemeClr val="bg1"/>
                </a:solidFill>
              </a:rPr>
              <a:t>Ing. Mauricio Campaña</a:t>
            </a:r>
            <a:endParaRPr lang="es-EC" b="1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512A79-B951-4143-9C53-4F290E48939A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0686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DESARROLLO</a:t>
            </a:r>
            <a:br>
              <a:rPr lang="en-US" dirty="0"/>
            </a:br>
            <a:r>
              <a:rPr lang="en-US" dirty="0"/>
              <a:t>4.1 CREACIÓN DEL PROYECTO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33EE5C-BECB-4436-BF76-C471F2160E3F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E73459-CB98-1523-339A-35B867603BC2}"/>
              </a:ext>
            </a:extLst>
          </p:cNvPr>
          <p:cNvSpPr txBox="1"/>
          <p:nvPr/>
        </p:nvSpPr>
        <p:spPr>
          <a:xfrm>
            <a:off x="11817674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8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207F21E8-C88C-3322-2874-A9BF7094CCA4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10" name="Marcador de contenido 2">
              <a:extLst>
                <a:ext uri="{FF2B5EF4-FFF2-40B4-BE49-F238E27FC236}">
                  <a16:creationId xmlns:a16="http://schemas.microsoft.com/office/drawing/2014/main" id="{82A8CD74-044F-FE03-E5AA-B0FA435324A6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4.1.1 CREAR UNA APLICACIÓN LLAMADA TALLER_INTRODUCCIONWPF_GRUPO#.</a:t>
              </a:r>
              <a:r>
                <a:rPr lang="es-MX" sz="1100" dirty="0">
                  <a:solidFill>
                    <a:schemeClr val="bg1"/>
                  </a:solidFill>
                </a:rPr>
                <a:t>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1A02C4D-4654-E7C9-80AE-C9A657401988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2000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4C12467-D260-9626-E58E-444EC3D68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876" y="2068925"/>
            <a:ext cx="2762250" cy="1657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08CACE2-91F9-29CD-9B9B-EE853BA8AC3B}"/>
              </a:ext>
            </a:extLst>
          </p:cNvPr>
          <p:cNvSpPr txBox="1"/>
          <p:nvPr/>
        </p:nvSpPr>
        <p:spPr>
          <a:xfrm>
            <a:off x="1493135" y="3835890"/>
            <a:ext cx="6111432" cy="262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Primero dentro del disco C y cree una carpeta llamada DISTRIBUIDAS allí crea otra subcarpeta llamada INTRODUCCION_WPF,  a su vez dentro de esta última crea 2 carpetas, una con el nombre de “Aplicativo” y otra con el nombre de “Documentación”. Una vez haya creado las carpetas abra Visual Studio 2022 y seleccionar crear nuevo proyecto, en el tipo de aplicación busca Aplicación de Windows </a:t>
            </a:r>
            <a:r>
              <a:rPr lang="es-ES" sz="1800" dirty="0" err="1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Forms</a:t>
            </a: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(.NET Framework).</a:t>
            </a:r>
            <a:endParaRPr lang="es-EC" sz="1800" dirty="0">
              <a:solidFill>
                <a:srgbClr val="548DD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9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8690130" cy="101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2800" dirty="0">
                <a:solidFill>
                  <a:schemeClr val="bg1"/>
                </a:solidFill>
              </a:rPr>
              <a:t>4.1.2 CREACIÓN DE LA INTERFAZ PRINCIPAL DEL PROYECTO.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33EE5C-BECB-4436-BF76-C471F2160E3F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E73459-CB98-1523-339A-35B867603BC2}"/>
              </a:ext>
            </a:extLst>
          </p:cNvPr>
          <p:cNvSpPr txBox="1"/>
          <p:nvPr/>
        </p:nvSpPr>
        <p:spPr>
          <a:xfrm>
            <a:off x="11817674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90D8B4-7AD7-CE4C-58AE-10827F176B09}"/>
              </a:ext>
            </a:extLst>
          </p:cNvPr>
          <p:cNvSpPr txBox="1"/>
          <p:nvPr/>
        </p:nvSpPr>
        <p:spPr>
          <a:xfrm>
            <a:off x="11713581" y="6457890"/>
            <a:ext cx="4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E4AA931-D9E0-CDDD-D1E2-C2789EB5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8545933" cy="1248504"/>
          </a:xfrm>
        </p:spPr>
        <p:txBody>
          <a:bodyPr/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Debemos constatar que la aplicación tenga dos ventanas, la interfaz gráfica y la línea de código “</a:t>
            </a:r>
            <a:r>
              <a:rPr lang="es-ES" sz="1800" dirty="0" err="1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 de la siguiente forma:</a:t>
            </a:r>
            <a:endParaRPr lang="es-EC" sz="1800" dirty="0">
              <a:solidFill>
                <a:srgbClr val="548DD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C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D74E20E9-88CE-A754-7E2D-D25B954993BB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15" name="Marcador de contenido 2">
              <a:extLst>
                <a:ext uri="{FF2B5EF4-FFF2-40B4-BE49-F238E27FC236}">
                  <a16:creationId xmlns:a16="http://schemas.microsoft.com/office/drawing/2014/main" id="{050BA8BE-872C-F682-65CF-7EF6EF576F11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ADE39E1-E5C4-5BFE-A593-55D362164DD6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20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7845C681-2AB2-9CE5-3A58-1C8967EBD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421" y="3080791"/>
            <a:ext cx="5970756" cy="33469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9204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8748003" cy="1013800"/>
          </a:xfrm>
        </p:spPr>
        <p:txBody>
          <a:bodyPr/>
          <a:lstStyle/>
          <a:p>
            <a:r>
              <a:rPr lang="es-MX" sz="2800" dirty="0">
                <a:solidFill>
                  <a:schemeClr val="bg1"/>
                </a:solidFill>
              </a:rPr>
              <a:t>4.1.2 CREACIÓN DE LA INTERFAZ PRINCIPAL DEL PROYECTO.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33EE5C-BECB-4436-BF76-C471F2160E3F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E73459-CB98-1523-339A-35B867603BC2}"/>
              </a:ext>
            </a:extLst>
          </p:cNvPr>
          <p:cNvSpPr txBox="1"/>
          <p:nvPr/>
        </p:nvSpPr>
        <p:spPr>
          <a:xfrm>
            <a:off x="11817674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90D8B4-7AD7-CE4C-58AE-10827F176B09}"/>
              </a:ext>
            </a:extLst>
          </p:cNvPr>
          <p:cNvSpPr txBox="1"/>
          <p:nvPr/>
        </p:nvSpPr>
        <p:spPr>
          <a:xfrm>
            <a:off x="11713581" y="6457890"/>
            <a:ext cx="4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E4AA931-D9E0-CDDD-D1E2-C2789EB5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8545933" cy="840496"/>
          </a:xfrm>
        </p:spPr>
        <p:txBody>
          <a:bodyPr/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Adicional, de </a:t>
            </a:r>
            <a:r>
              <a:rPr lang="es-ES" sz="1800" dirty="0" err="1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</a:t>
            </a: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derecho sobre la ventana principal del </a:t>
            </a:r>
            <a:r>
              <a:rPr lang="es-ES" sz="1800" dirty="0" err="1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proecto</a:t>
            </a: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agregue una nueva carpeta llamada “recurso” e importe su imagen favorita para el botón de usuario:</a:t>
            </a:r>
            <a:endParaRPr lang="es-EC" sz="1800" dirty="0">
              <a:solidFill>
                <a:srgbClr val="548DD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07F6278-B4C1-1A5E-06A3-D08E87E043A5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10" name="Marcador de contenido 2">
              <a:extLst>
                <a:ext uri="{FF2B5EF4-FFF2-40B4-BE49-F238E27FC236}">
                  <a16:creationId xmlns:a16="http://schemas.microsoft.com/office/drawing/2014/main" id="{9F829686-2186-E8F7-204C-78BD4DE7FB8C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4.1.2 CREACIÓN DE LA INTERFAZ PRINCIPAL DEL PROYECTO.</a:t>
              </a:r>
              <a:r>
                <a:rPr lang="es-MX" sz="1100" dirty="0">
                  <a:solidFill>
                    <a:schemeClr val="bg1"/>
                  </a:solidFill>
                </a:rPr>
                <a:t>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9EB46DB-E117-99A9-0757-25AB55303C7A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2000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44FCD635-AB7B-66C8-348E-47A6114BB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17" y="3020993"/>
            <a:ext cx="32385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7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8748003" cy="1013800"/>
          </a:xfrm>
        </p:spPr>
        <p:txBody>
          <a:bodyPr/>
          <a:lstStyle/>
          <a:p>
            <a:r>
              <a:rPr lang="es-MX" sz="2800" dirty="0">
                <a:solidFill>
                  <a:schemeClr val="bg1"/>
                </a:solidFill>
              </a:rPr>
              <a:t>4.1.2 CREACIÓN DE LA INTERFAZ PRINCIPAL DEL PROYECTO.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33EE5C-BECB-4436-BF76-C471F2160E3F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E73459-CB98-1523-339A-35B867603BC2}"/>
              </a:ext>
            </a:extLst>
          </p:cNvPr>
          <p:cNvSpPr txBox="1"/>
          <p:nvPr/>
        </p:nvSpPr>
        <p:spPr>
          <a:xfrm>
            <a:off x="11817674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90D8B4-7AD7-CE4C-58AE-10827F176B09}"/>
              </a:ext>
            </a:extLst>
          </p:cNvPr>
          <p:cNvSpPr txBox="1"/>
          <p:nvPr/>
        </p:nvSpPr>
        <p:spPr>
          <a:xfrm>
            <a:off x="11713581" y="6457890"/>
            <a:ext cx="4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E4AA931-D9E0-CDDD-D1E2-C2789EB5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8545933" cy="840496"/>
          </a:xfrm>
        </p:spPr>
        <p:txBody>
          <a:bodyPr/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Una vez verificada la estructura del proyecto e importado los recursos, procedemos a colocar el siguiente código:</a:t>
            </a:r>
            <a:endParaRPr lang="es-EC" sz="1800" dirty="0">
              <a:solidFill>
                <a:srgbClr val="548DD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07F6278-B4C1-1A5E-06A3-D08E87E043A5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10" name="Marcador de contenido 2">
              <a:extLst>
                <a:ext uri="{FF2B5EF4-FFF2-40B4-BE49-F238E27FC236}">
                  <a16:creationId xmlns:a16="http://schemas.microsoft.com/office/drawing/2014/main" id="{9F829686-2186-E8F7-204C-78BD4DE7FB8C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9EB46DB-E117-99A9-0757-25AB55303C7A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2000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F75F9254-29DF-27B7-EF81-AE5FEE80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819" y="2910675"/>
            <a:ext cx="4674935" cy="394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3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8748003" cy="1013800"/>
          </a:xfrm>
        </p:spPr>
        <p:txBody>
          <a:bodyPr/>
          <a:lstStyle/>
          <a:p>
            <a:r>
              <a:rPr lang="es-MX" sz="2800" dirty="0">
                <a:solidFill>
                  <a:schemeClr val="bg1"/>
                </a:solidFill>
              </a:rPr>
              <a:t>4.1.2 CREACIÓN DE LA INTERFAZ PRINCIPAL DEL PROYECTO.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33EE5C-BECB-4436-BF76-C471F2160E3F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E73459-CB98-1523-339A-35B867603BC2}"/>
              </a:ext>
            </a:extLst>
          </p:cNvPr>
          <p:cNvSpPr txBox="1"/>
          <p:nvPr/>
        </p:nvSpPr>
        <p:spPr>
          <a:xfrm>
            <a:off x="11817674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90D8B4-7AD7-CE4C-58AE-10827F176B09}"/>
              </a:ext>
            </a:extLst>
          </p:cNvPr>
          <p:cNvSpPr txBox="1"/>
          <p:nvPr/>
        </p:nvSpPr>
        <p:spPr>
          <a:xfrm>
            <a:off x="11713581" y="6457890"/>
            <a:ext cx="4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E4AA931-D9E0-CDDD-D1E2-C2789EB5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8545933" cy="840496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el código este dentro del panel </a:t>
            </a:r>
            <a:r>
              <a:rPr lang="es-ES" sz="1800" dirty="0" err="1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proceda a resaltar todo el evento del botón y aplaste la tecla F12, esto lo llevara a la ventana </a:t>
            </a:r>
            <a:r>
              <a:rPr lang="es-ES" sz="1800" dirty="0" err="1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MainWindow.xaml.cs</a:t>
            </a: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que controla la lógica principal del aplicativo después del evento y pegue el siguiente código:</a:t>
            </a:r>
            <a:endParaRPr lang="es-EC" sz="1800" dirty="0">
              <a:solidFill>
                <a:srgbClr val="548DD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07F6278-B4C1-1A5E-06A3-D08E87E043A5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10" name="Marcador de contenido 2">
              <a:extLst>
                <a:ext uri="{FF2B5EF4-FFF2-40B4-BE49-F238E27FC236}">
                  <a16:creationId xmlns:a16="http://schemas.microsoft.com/office/drawing/2014/main" id="{9F829686-2186-E8F7-204C-78BD4DE7FB8C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4.1.2 CREACIÓN DE LA INTERFAZ PRINCIPAL DEL PROYECTO</a:t>
              </a:r>
              <a:r>
                <a:rPr lang="es-MX" sz="1100" dirty="0">
                  <a:solidFill>
                    <a:schemeClr val="bg1"/>
                  </a:solidFill>
                </a:rPr>
                <a:t>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9EB46DB-E117-99A9-0757-25AB55303C7A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2000" dirty="0">
                  <a:solidFill>
                    <a:schemeClr val="bg1"/>
                  </a:solidFill>
                </a:rPr>
                <a:t>11</a:t>
              </a: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D1F69F82-BD95-0902-0852-50A207AA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76" y="3020993"/>
            <a:ext cx="3937604" cy="37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70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MX" sz="2800" dirty="0">
                <a:solidFill>
                  <a:schemeClr val="bg1"/>
                </a:solidFill>
              </a:rPr>
              <a:t>4.2 CREACIÓN DE VENTANA RECEPTORA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33EE5C-BECB-4436-BF76-C471F2160E3F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E73459-CB98-1523-339A-35B867603BC2}"/>
              </a:ext>
            </a:extLst>
          </p:cNvPr>
          <p:cNvSpPr txBox="1"/>
          <p:nvPr/>
        </p:nvSpPr>
        <p:spPr>
          <a:xfrm>
            <a:off x="11817674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90D8B4-7AD7-CE4C-58AE-10827F176B09}"/>
              </a:ext>
            </a:extLst>
          </p:cNvPr>
          <p:cNvSpPr txBox="1"/>
          <p:nvPr/>
        </p:nvSpPr>
        <p:spPr>
          <a:xfrm>
            <a:off x="11713581" y="6457890"/>
            <a:ext cx="4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E4AA931-D9E0-CDDD-D1E2-C2789EB5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8545933" cy="1248504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Diríjase al proyecto, seleccione la clase principal y con </a:t>
            </a:r>
            <a:r>
              <a:rPr lang="es-ES" sz="1800" dirty="0" err="1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</a:t>
            </a: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izquierdo abra el panel de opciones, escoja la opción agregar y seleccione “nuevo elemento”:</a:t>
            </a:r>
            <a:endParaRPr lang="es-EC" sz="1800" dirty="0">
              <a:solidFill>
                <a:srgbClr val="548DD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C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F59A32A-B199-0976-A9B4-12434B9C058D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10" name="Marcador de contenido 2">
              <a:extLst>
                <a:ext uri="{FF2B5EF4-FFF2-40B4-BE49-F238E27FC236}">
                  <a16:creationId xmlns:a16="http://schemas.microsoft.com/office/drawing/2014/main" id="{F18A26B5-5CC0-16F0-8E70-050663591B67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4.2 CREACIÓN DE VENTANA RECEPTORA</a:t>
              </a:r>
              <a:r>
                <a:rPr lang="es-MX" sz="1100" dirty="0">
                  <a:solidFill>
                    <a:schemeClr val="bg1"/>
                  </a:solidFill>
                </a:rPr>
                <a:t>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8713893-B0A3-1B3B-E3C6-2DFF1E820D20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2000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13B69AFA-F629-307B-D869-BB2ABAB57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70" y="3104896"/>
            <a:ext cx="4512897" cy="37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1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MX" sz="2800" dirty="0">
                <a:solidFill>
                  <a:schemeClr val="bg1"/>
                </a:solidFill>
              </a:rPr>
              <a:t>4.2 CREACIÓN DE VENTANA RECEPTORA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33EE5C-BECB-4436-BF76-C471F2160E3F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E73459-CB98-1523-339A-35B867603BC2}"/>
              </a:ext>
            </a:extLst>
          </p:cNvPr>
          <p:cNvSpPr txBox="1"/>
          <p:nvPr/>
        </p:nvSpPr>
        <p:spPr>
          <a:xfrm>
            <a:off x="11817674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90D8B4-7AD7-CE4C-58AE-10827F176B09}"/>
              </a:ext>
            </a:extLst>
          </p:cNvPr>
          <p:cNvSpPr txBox="1"/>
          <p:nvPr/>
        </p:nvSpPr>
        <p:spPr>
          <a:xfrm>
            <a:off x="11713581" y="6457890"/>
            <a:ext cx="4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E4AA931-D9E0-CDDD-D1E2-C2789EB5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8545933" cy="1248504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Una vez agregada la Nueva Ventana con el nombre “Ventana2”, procedemos a agregar el siguiente código en el apartado </a:t>
            </a:r>
            <a:r>
              <a:rPr lang="es-ES" sz="1800" dirty="0" err="1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Window</a:t>
            </a: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Ventana 2:</a:t>
            </a:r>
            <a:endParaRPr lang="es-EC" sz="1800" dirty="0">
              <a:solidFill>
                <a:srgbClr val="548DD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EC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FF59A32A-B199-0976-A9B4-12434B9C058D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10" name="Marcador de contenido 2">
              <a:extLst>
                <a:ext uri="{FF2B5EF4-FFF2-40B4-BE49-F238E27FC236}">
                  <a16:creationId xmlns:a16="http://schemas.microsoft.com/office/drawing/2014/main" id="{F18A26B5-5CC0-16F0-8E70-050663591B67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4.2 CREACIÓN DE VENTANA RECEPTORA</a:t>
              </a:r>
              <a:r>
                <a:rPr lang="es-MX" sz="1100" dirty="0">
                  <a:solidFill>
                    <a:schemeClr val="bg1"/>
                  </a:solidFill>
                </a:rPr>
                <a:t>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58713893-B0A3-1B3B-E3C6-2DFF1E820D20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2000" dirty="0">
                  <a:solidFill>
                    <a:schemeClr val="bg1"/>
                  </a:solidFill>
                </a:rPr>
                <a:t>12</a:t>
              </a:r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4C2564B8-5872-2984-0230-4DB3225BC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27" y="2928789"/>
            <a:ext cx="6454250" cy="396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2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MX" sz="2800" dirty="0">
                <a:solidFill>
                  <a:schemeClr val="bg1"/>
                </a:solidFill>
              </a:rPr>
              <a:t>5.	EJECUCIÓN DEL PROYECTO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33EE5C-BECB-4436-BF76-C471F2160E3F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E73459-CB98-1523-339A-35B867603BC2}"/>
              </a:ext>
            </a:extLst>
          </p:cNvPr>
          <p:cNvSpPr txBox="1"/>
          <p:nvPr/>
        </p:nvSpPr>
        <p:spPr>
          <a:xfrm>
            <a:off x="11817674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90D8B4-7AD7-CE4C-58AE-10827F176B09}"/>
              </a:ext>
            </a:extLst>
          </p:cNvPr>
          <p:cNvSpPr txBox="1"/>
          <p:nvPr/>
        </p:nvSpPr>
        <p:spPr>
          <a:xfrm>
            <a:off x="11713581" y="6457890"/>
            <a:ext cx="4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E4AA931-D9E0-CDDD-D1E2-C2789EB5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545933" cy="643727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 clic al botón Run para compilar el proyecto.</a:t>
            </a:r>
            <a:endParaRPr lang="es-EC" sz="1800" dirty="0">
              <a:solidFill>
                <a:srgbClr val="548DD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C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4AAF6C9-FB5F-620C-CF0D-2AED3AC3188A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10" name="Marcador de contenido 2">
              <a:extLst>
                <a:ext uri="{FF2B5EF4-FFF2-40B4-BE49-F238E27FC236}">
                  <a16:creationId xmlns:a16="http://schemas.microsoft.com/office/drawing/2014/main" id="{1E422A69-A116-A652-8437-00E69F65E854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E5484F9-011C-78B1-1948-9F6002B3F070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2000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B9CC82EB-CA9C-B96C-5927-3031DA7C0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2" y="2560233"/>
            <a:ext cx="7834582" cy="413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52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MX" sz="2800" dirty="0">
                <a:solidFill>
                  <a:schemeClr val="bg1"/>
                </a:solidFill>
              </a:rPr>
              <a:t>5.	EJECUCIÓN DEL PROYECTO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33EE5C-BECB-4436-BF76-C471F2160E3F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E73459-CB98-1523-339A-35B867603BC2}"/>
              </a:ext>
            </a:extLst>
          </p:cNvPr>
          <p:cNvSpPr txBox="1"/>
          <p:nvPr/>
        </p:nvSpPr>
        <p:spPr>
          <a:xfrm>
            <a:off x="11817674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90D8B4-7AD7-CE4C-58AE-10827F176B09}"/>
              </a:ext>
            </a:extLst>
          </p:cNvPr>
          <p:cNvSpPr txBox="1"/>
          <p:nvPr/>
        </p:nvSpPr>
        <p:spPr>
          <a:xfrm>
            <a:off x="11713581" y="6457890"/>
            <a:ext cx="4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E4AA931-D9E0-CDDD-D1E2-C2789EB5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8545933" cy="643727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ES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 compilar el proyecto dará la siguiente vista.</a:t>
            </a:r>
            <a:endParaRPr lang="es-EC" sz="1800" dirty="0">
              <a:solidFill>
                <a:srgbClr val="548DD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s-EC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4AAF6C9-FB5F-620C-CF0D-2AED3AC3188A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10" name="Marcador de contenido 2">
              <a:extLst>
                <a:ext uri="{FF2B5EF4-FFF2-40B4-BE49-F238E27FC236}">
                  <a16:creationId xmlns:a16="http://schemas.microsoft.com/office/drawing/2014/main" id="{1E422A69-A116-A652-8437-00E69F65E854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E5484F9-011C-78B1-1948-9F6002B3F070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2000" dirty="0">
                  <a:solidFill>
                    <a:schemeClr val="bg1"/>
                  </a:solidFill>
                </a:rPr>
                <a:t>13</a:t>
              </a:r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EAC910E8-0FE7-0F07-6FFF-8F0EB632AA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391" y="2600117"/>
            <a:ext cx="7266127" cy="40876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0419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MX" sz="2800" dirty="0">
                <a:solidFill>
                  <a:schemeClr val="bg1"/>
                </a:solidFill>
              </a:rPr>
              <a:t>6.	CONCLUSIONES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14641-8071-4086-903A-8C6574F4A565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2E4E65-43D8-9832-D5B1-E5B92FA78E65}"/>
              </a:ext>
            </a:extLst>
          </p:cNvPr>
          <p:cNvSpPr txBox="1"/>
          <p:nvPr/>
        </p:nvSpPr>
        <p:spPr>
          <a:xfrm>
            <a:off x="11713581" y="6457890"/>
            <a:ext cx="4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28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7640423-F6D3-3E62-ED13-89025F4DEDA5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9" name="Marcador de contenido 2">
              <a:extLst>
                <a:ext uri="{FF2B5EF4-FFF2-40B4-BE49-F238E27FC236}">
                  <a16:creationId xmlns:a16="http://schemas.microsoft.com/office/drawing/2014/main" id="{1BD40918-818D-22B9-210C-DEA554DDD521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9BEB72E-B009-EAB8-168E-404CE02AD9A7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C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AB86F5-8C98-AC0E-7FBC-8C2C37D8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810454" cy="4382350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C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Interfaz Atractiva y Dinámica: El uso de recursos gráficos como imágenes e iconos en la interfaz de usuario de la ventana principal enriquece la apariencia visual de la aplicación. La combinación de una imagen y una etiqueta dentro de un botón no solo aporta estética, sino que también comunica de manera efectiva la acción que se puede realizar.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C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Interacción entre Ventanas: El código muestra cómo crear una interacción fluida entre ventanas en una aplicación WPF. Al hacer clic en el botón de la ventana principal, se instancia y muestra una segunda ventana (Ventana2) con un título específico. Esto demuestra la capacidad de WPF para manejar múltiples ventanas y transmitir información entre ellas.</a:t>
            </a: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s-EC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Separación de Lógica y Diseño: El uso de XAML para definir la interfaz de usuario y C# para manejar la lógica de la aplicación ejemplifica la separación efectiva entre la presentación visual y la funcionalidad subyacente. Esto permite que diseñadores y desarrolladores trabajen de manera colaborativa, ya que pueden centrarse en áreas específicas sin interferir en el trabajo del otro.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496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pic>
        <p:nvPicPr>
          <p:cNvPr id="5" name="Picture 2" descr="Resultado de imagen para AGENDA PNG">
            <a:extLst>
              <a:ext uri="{FF2B5EF4-FFF2-40B4-BE49-F238E27FC236}">
                <a16:creationId xmlns:a16="http://schemas.microsoft.com/office/drawing/2014/main" id="{65EBAD2C-103F-4596-964B-B9C65A21B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97238" y="1925261"/>
            <a:ext cx="6489819" cy="3007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F5C24D8-036E-430F-8D59-040D94E2863B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/>
              <a:t>2</a:t>
            </a: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67495FA7-7278-3259-FDD5-F06A71C65DF8}"/>
              </a:ext>
            </a:extLst>
          </p:cNvPr>
          <p:cNvGrpSpPr/>
          <p:nvPr/>
        </p:nvGrpSpPr>
        <p:grpSpPr>
          <a:xfrm>
            <a:off x="442377" y="631821"/>
            <a:ext cx="3815724" cy="6232262"/>
            <a:chOff x="9127125" y="0"/>
            <a:chExt cx="3092950" cy="6864701"/>
          </a:xfrm>
        </p:grpSpPr>
        <p:sp>
          <p:nvSpPr>
            <p:cNvPr id="14" name="Marcador de contenido 2">
              <a:extLst>
                <a:ext uri="{FF2B5EF4-FFF2-40B4-BE49-F238E27FC236}">
                  <a16:creationId xmlns:a16="http://schemas.microsoft.com/office/drawing/2014/main" id="{DECA9EFC-48C0-E1EE-3869-916ADEAF5EA2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05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5F821BCD-A99E-03F1-275F-F34DE9664AAF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6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C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63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MX" sz="2800" dirty="0">
                <a:solidFill>
                  <a:schemeClr val="bg1"/>
                </a:solidFill>
              </a:rPr>
              <a:t>7.	RECOMENDACIONES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14641-8071-4086-903A-8C6574F4A565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2E4E65-43D8-9832-D5B1-E5B92FA78E65}"/>
              </a:ext>
            </a:extLst>
          </p:cNvPr>
          <p:cNvSpPr txBox="1"/>
          <p:nvPr/>
        </p:nvSpPr>
        <p:spPr>
          <a:xfrm>
            <a:off x="11713581" y="6457890"/>
            <a:ext cx="4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28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7640423-F6D3-3E62-ED13-89025F4DEDA5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9" name="Marcador de contenido 2">
              <a:extLst>
                <a:ext uri="{FF2B5EF4-FFF2-40B4-BE49-F238E27FC236}">
                  <a16:creationId xmlns:a16="http://schemas.microsoft.com/office/drawing/2014/main" id="{1BD40918-818D-22B9-210C-DEA554DDD521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</a:t>
              </a:r>
              <a:r>
                <a:rPr lang="es-MX" sz="1100" dirty="0">
                  <a:solidFill>
                    <a:srgbClr val="FFFF00"/>
                  </a:solidFill>
                </a:rPr>
                <a:t>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9BEB72E-B009-EAB8-168E-404CE02AD9A7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C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AB86F5-8C98-AC0E-7FBC-8C2C37D8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810454" cy="4382350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C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Mantenimiento de Código Limpiamente Separado:</a:t>
            </a:r>
          </a:p>
          <a:p>
            <a:pPr marL="457200" algn="just">
              <a:lnSpc>
                <a:spcPct val="115000"/>
              </a:lnSpc>
            </a:pPr>
            <a:r>
              <a:rPr lang="es-EC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 importante mantener una separación clara entre el código C# que maneja la lógica de la aplicación y el código XAML que define la interfaz de usuario. Para garantizar la legibilidad y el mantenimiento a largo plazo, considera utilizar patrones de diseño como el patrón Modelo-Vista-Controlador (MVC) o el patrón Modelo-Vista-Vista-Modelo (MVVM). Estos patrones ayudarán a organizar tu código de manera más eficiente, facilitando las actualizaciones y mejoras futuras.</a:t>
            </a: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s-EC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Optimización de Recursos Gráficos:</a:t>
            </a: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es-EC" sz="1800" dirty="0">
                <a:solidFill>
                  <a:srgbClr val="548DD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planeas usar imágenes y otros recursos gráficos en tu aplicación, asegúrate de optimizarlos para un rendimiento óptimo. Las imágenes deben tener tamaños adecuados y resoluciones apropiadas para evitar cargas lentas y un uso excesivo de memoria. Además, considera utilizar formatos de imagen adecuados, como JPEG para fotografías y PNG para gráficos con transparencia. La optimización de recursos gráficos garantizará una experiencia de usuario fluida y una respuesta rápida de la aplicación.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71267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	BIBLIOGRAFÍA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14641-8071-4086-903A-8C6574F4A565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2E4E65-43D8-9832-D5B1-E5B92FA78E65}"/>
              </a:ext>
            </a:extLst>
          </p:cNvPr>
          <p:cNvSpPr txBox="1"/>
          <p:nvPr/>
        </p:nvSpPr>
        <p:spPr>
          <a:xfrm>
            <a:off x="11713581" y="6457890"/>
            <a:ext cx="4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28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7640423-F6D3-3E62-ED13-89025F4DEDA5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9" name="Marcador de contenido 2">
              <a:extLst>
                <a:ext uri="{FF2B5EF4-FFF2-40B4-BE49-F238E27FC236}">
                  <a16:creationId xmlns:a16="http://schemas.microsoft.com/office/drawing/2014/main" id="{1BD40918-818D-22B9-210C-DEA554DDD521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9BEB72E-B009-EAB8-168E-404CE02AD9A7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C" sz="2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5E535436-A527-7BA4-0E70-5A30EBA54D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923" y="1975663"/>
          <a:ext cx="8496000" cy="486626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39969">
                  <a:extLst>
                    <a:ext uri="{9D8B030D-6E8A-4147-A177-3AD203B41FA5}">
                      <a16:colId xmlns:a16="http://schemas.microsoft.com/office/drawing/2014/main" val="3734249704"/>
                    </a:ext>
                  </a:extLst>
                </a:gridCol>
                <a:gridCol w="8156031">
                  <a:extLst>
                    <a:ext uri="{9D8B030D-6E8A-4147-A177-3AD203B41FA5}">
                      <a16:colId xmlns:a16="http://schemas.microsoft.com/office/drawing/2014/main" val="99598591"/>
                    </a:ext>
                  </a:extLst>
                </a:gridCol>
              </a:tblGrid>
              <a:tr h="4787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[1]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«APLICACIONES .NET,» Microsoft, [En línea]. </a:t>
                      </a:r>
                      <a:r>
                        <a:rPr lang="en-US" sz="1400" dirty="0">
                          <a:effectLst/>
                        </a:rPr>
                        <a:t>Available: https://dotnet.microsoft.com/en-us/. </a:t>
                      </a:r>
                      <a:r>
                        <a:rPr lang="es-ES" sz="1400" dirty="0">
                          <a:effectLst/>
                        </a:rPr>
                        <a:t>[Último acceso: 13 01 2023].</a:t>
                      </a:r>
                      <a:endParaRPr lang="es-EC" sz="1400" dirty="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3639168591"/>
                  </a:ext>
                </a:extLst>
              </a:tr>
              <a:tr h="4787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[2]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«Visual Studio,» Microsoft, [En línea]. </a:t>
                      </a:r>
                      <a:r>
                        <a:rPr lang="en-US" sz="1400" dirty="0">
                          <a:effectLst/>
                        </a:rPr>
                        <a:t>Available: https://visualstudio.microsoft.com/es/vs/. </a:t>
                      </a:r>
                      <a:r>
                        <a:rPr lang="es-ES" sz="1400" dirty="0">
                          <a:effectLst/>
                        </a:rPr>
                        <a:t>[Último acceso: 13 01 2023].</a:t>
                      </a:r>
                      <a:endParaRPr lang="es-EC" sz="1400" dirty="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248824802"/>
                  </a:ext>
                </a:extLst>
              </a:tr>
              <a:tr h="5333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[3]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J. M. Aguilar, «¿Qué es el patrón MVC en programación y por qué es útil?,» Campus MVP, [En línea]. </a:t>
                      </a:r>
                      <a:r>
                        <a:rPr lang="es-ES" sz="1400" dirty="0" err="1">
                          <a:effectLst/>
                        </a:rPr>
                        <a:t>Available</a:t>
                      </a:r>
                      <a:r>
                        <a:rPr lang="es-ES" sz="1400" dirty="0">
                          <a:effectLst/>
                        </a:rPr>
                        <a:t>: https://www.campusmvp.es/recursos/post/que-es-el-patron-mvc-en-programacion-y-por-que-es-util.aspx. [Último acceso: 13 01 2023].</a:t>
                      </a:r>
                      <a:endParaRPr lang="es-EC" sz="1400" dirty="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903711700"/>
                  </a:ext>
                </a:extLst>
              </a:tr>
              <a:tr h="5333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[4]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J. D. Luján, «¿Cómo funcionan los hilos en programación?,» EDTEAM, [En línea]. </a:t>
                      </a:r>
                      <a:r>
                        <a:rPr lang="en-US" sz="1400" dirty="0">
                          <a:effectLst/>
                        </a:rPr>
                        <a:t>Available: https://ed.team/blog/como-funcionan-los-hilos-en-programacion. </a:t>
                      </a:r>
                      <a:r>
                        <a:rPr lang="es-ES" sz="1400" dirty="0">
                          <a:effectLst/>
                        </a:rPr>
                        <a:t>[Último acceso: 13 01 2023].</a:t>
                      </a:r>
                      <a:endParaRPr lang="es-EC" sz="1400" dirty="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2263758507"/>
                  </a:ext>
                </a:extLst>
              </a:tr>
              <a:tr h="5333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[5]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«Estados de un hilo,» Iniciativa open </a:t>
                      </a:r>
                      <a:r>
                        <a:rPr lang="es-ES" sz="1400" dirty="0" err="1">
                          <a:effectLst/>
                        </a:rPr>
                        <a:t>source</a:t>
                      </a:r>
                      <a:r>
                        <a:rPr lang="es-ES" sz="1400" dirty="0">
                          <a:effectLst/>
                        </a:rPr>
                        <a:t>, [En línea]. </a:t>
                      </a:r>
                      <a:r>
                        <a:rPr lang="en-US" sz="1400" dirty="0">
                          <a:effectLst/>
                        </a:rPr>
                        <a:t>Available: https://javaparajavatos.wordpress.com/2017/05/07/estados-de-un-hilo/. </a:t>
                      </a:r>
                      <a:r>
                        <a:rPr lang="es-ES" sz="1400" dirty="0">
                          <a:effectLst/>
                        </a:rPr>
                        <a:t>[Último acceso: 13 01 2023].</a:t>
                      </a:r>
                      <a:endParaRPr lang="es-EC" sz="1400" dirty="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1207964105"/>
                  </a:ext>
                </a:extLst>
              </a:tr>
              <a:tr h="4787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[6]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«¿Qué es la concurrencia?,» </a:t>
                      </a:r>
                      <a:r>
                        <a:rPr lang="es-ES" sz="1400" dirty="0" err="1">
                          <a:effectLst/>
                        </a:rPr>
                        <a:t>theastrology</a:t>
                      </a:r>
                      <a:r>
                        <a:rPr lang="es-ES" sz="1400" dirty="0">
                          <a:effectLst/>
                        </a:rPr>
                        <a:t>, 2022. [En línea]. </a:t>
                      </a:r>
                      <a:r>
                        <a:rPr lang="es-ES" sz="1400" dirty="0" err="1">
                          <a:effectLst/>
                        </a:rPr>
                        <a:t>Available</a:t>
                      </a:r>
                      <a:r>
                        <a:rPr lang="es-ES" sz="1400" dirty="0">
                          <a:effectLst/>
                        </a:rPr>
                        <a:t>: https://es.theastrologypage.com/concurrency. [Último acceso: 13 01 2023].</a:t>
                      </a:r>
                      <a:endParaRPr lang="es-EC" sz="1400" dirty="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3240528745"/>
                  </a:ext>
                </a:extLst>
              </a:tr>
              <a:tr h="5333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[7]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«Programación Paralela,» </a:t>
                      </a:r>
                      <a:r>
                        <a:rPr lang="es-ES" sz="1400" dirty="0" err="1">
                          <a:effectLst/>
                        </a:rPr>
                        <a:t>github</a:t>
                      </a:r>
                      <a:r>
                        <a:rPr lang="es-ES" sz="1400" dirty="0">
                          <a:effectLst/>
                        </a:rPr>
                        <a:t> ayudas, [En línea]. </a:t>
                      </a:r>
                      <a:r>
                        <a:rPr lang="es-ES" sz="1400" dirty="0" err="1">
                          <a:effectLst/>
                        </a:rPr>
                        <a:t>Available</a:t>
                      </a:r>
                      <a:r>
                        <a:rPr lang="es-ES" sz="1400" dirty="0">
                          <a:effectLst/>
                        </a:rPr>
                        <a:t>: http://ferestrepoca.github.io/paradigmas-de-programacion/paralela/paralela_teoria/index.html. [Último acceso: 13 01 2023].</a:t>
                      </a:r>
                      <a:endParaRPr lang="es-EC" sz="1400" dirty="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1777272327"/>
                  </a:ext>
                </a:extLst>
              </a:tr>
              <a:tr h="5333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[8]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G. Distel, «Hilos y concurrencia,» Universidad Nacional del Sur, [En línea]. Available: https://cs.uns.edu.ar/~gd/soyd/clasesgus/04-HilosyConcurrencia4x.pdf. [Último acceso: 13 01 2023].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471723987"/>
                  </a:ext>
                </a:extLst>
              </a:tr>
              <a:tr h="5333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[9]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«Monitor Clase,» Microsoft, [En línea]. </a:t>
                      </a:r>
                      <a:r>
                        <a:rPr lang="en-US" sz="1400" dirty="0">
                          <a:effectLst/>
                        </a:rPr>
                        <a:t>Available: https://learn.microsoft.com/es-es/dotnet/api/system.threading.monitor?view=net-7.0. </a:t>
                      </a:r>
                      <a:r>
                        <a:rPr lang="es-ES" sz="1400" dirty="0">
                          <a:effectLst/>
                        </a:rPr>
                        <a:t>[Último acceso: 13 01 2023].</a:t>
                      </a:r>
                      <a:endParaRPr lang="es-EC" sz="1400" dirty="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426219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705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15FD-12A3-48E0-B51D-9B86D681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MX" sz="2800" dirty="0">
                <a:solidFill>
                  <a:schemeClr val="bg1"/>
                </a:solidFill>
              </a:rPr>
              <a:t>8.	BIBLIOGRAFÍA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1314641-8071-4086-903A-8C6574F4A565}"/>
              </a:ext>
            </a:extLst>
          </p:cNvPr>
          <p:cNvSpPr txBox="1"/>
          <p:nvPr/>
        </p:nvSpPr>
        <p:spPr>
          <a:xfrm>
            <a:off x="11704320" y="6427410"/>
            <a:ext cx="467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37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2E4E65-43D8-9832-D5B1-E5B92FA78E65}"/>
              </a:ext>
            </a:extLst>
          </p:cNvPr>
          <p:cNvSpPr txBox="1"/>
          <p:nvPr/>
        </p:nvSpPr>
        <p:spPr>
          <a:xfrm>
            <a:off x="11713581" y="6457890"/>
            <a:ext cx="4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28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7640423-F6D3-3E62-ED13-89025F4DEDA5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9" name="Marcador de contenido 2">
              <a:extLst>
                <a:ext uri="{FF2B5EF4-FFF2-40B4-BE49-F238E27FC236}">
                  <a16:creationId xmlns:a16="http://schemas.microsoft.com/office/drawing/2014/main" id="{1BD40918-818D-22B9-210C-DEA554DDD521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9BEB72E-B009-EAB8-168E-404CE02AD9A7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s-EC" sz="20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5E535436-A527-7BA4-0E70-5A30EBA54D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923" y="1975663"/>
          <a:ext cx="8496000" cy="486626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39969">
                  <a:extLst>
                    <a:ext uri="{9D8B030D-6E8A-4147-A177-3AD203B41FA5}">
                      <a16:colId xmlns:a16="http://schemas.microsoft.com/office/drawing/2014/main" val="3734249704"/>
                    </a:ext>
                  </a:extLst>
                </a:gridCol>
                <a:gridCol w="8156031">
                  <a:extLst>
                    <a:ext uri="{9D8B030D-6E8A-4147-A177-3AD203B41FA5}">
                      <a16:colId xmlns:a16="http://schemas.microsoft.com/office/drawing/2014/main" val="99598591"/>
                    </a:ext>
                  </a:extLst>
                </a:gridCol>
              </a:tblGrid>
              <a:tr h="4787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[1]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«APLICACIONES .NET,» Microsoft, [En línea]. </a:t>
                      </a:r>
                      <a:r>
                        <a:rPr lang="en-US" sz="1400" dirty="0">
                          <a:effectLst/>
                        </a:rPr>
                        <a:t>Available: https://dotnet.microsoft.com/en-us/. </a:t>
                      </a:r>
                      <a:r>
                        <a:rPr lang="es-ES" sz="1400" dirty="0">
                          <a:effectLst/>
                        </a:rPr>
                        <a:t>[Último acceso: 13 01 2023].</a:t>
                      </a:r>
                      <a:endParaRPr lang="es-EC" sz="1400" dirty="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3639168591"/>
                  </a:ext>
                </a:extLst>
              </a:tr>
              <a:tr h="4787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[2]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«Visual Studio,» Microsoft, [En línea]. </a:t>
                      </a:r>
                      <a:r>
                        <a:rPr lang="en-US" sz="1400" dirty="0">
                          <a:effectLst/>
                        </a:rPr>
                        <a:t>Available: https://visualstudio.microsoft.com/es/vs/. </a:t>
                      </a:r>
                      <a:r>
                        <a:rPr lang="es-ES" sz="1400" dirty="0">
                          <a:effectLst/>
                        </a:rPr>
                        <a:t>[Último acceso: 13 01 2023].</a:t>
                      </a:r>
                      <a:endParaRPr lang="es-EC" sz="1400" dirty="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248824802"/>
                  </a:ext>
                </a:extLst>
              </a:tr>
              <a:tr h="5333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[3]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J. M. Aguilar, «¿Qué es el patrón MVC en programación y por qué es útil?,» Campus MVP, [En línea]. </a:t>
                      </a:r>
                      <a:r>
                        <a:rPr lang="es-ES" sz="1400" dirty="0" err="1">
                          <a:effectLst/>
                        </a:rPr>
                        <a:t>Available</a:t>
                      </a:r>
                      <a:r>
                        <a:rPr lang="es-ES" sz="1400" dirty="0">
                          <a:effectLst/>
                        </a:rPr>
                        <a:t>: https://www.campusmvp.es/recursos/post/que-es-el-patron-mvc-en-programacion-y-por-que-es-util.aspx. [Último acceso: 13 01 2023].</a:t>
                      </a:r>
                      <a:endParaRPr lang="es-EC" sz="1400" dirty="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903711700"/>
                  </a:ext>
                </a:extLst>
              </a:tr>
              <a:tr h="5333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[4]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J. D. Luján, «¿Cómo funcionan los hilos en programación?,» EDTEAM, [En línea]. </a:t>
                      </a:r>
                      <a:r>
                        <a:rPr lang="en-US" sz="1400" dirty="0">
                          <a:effectLst/>
                        </a:rPr>
                        <a:t>Available: https://ed.team/blog/como-funcionan-los-hilos-en-programacion. </a:t>
                      </a:r>
                      <a:r>
                        <a:rPr lang="es-ES" sz="1400" dirty="0">
                          <a:effectLst/>
                        </a:rPr>
                        <a:t>[Último acceso: 13 01 2023].</a:t>
                      </a:r>
                      <a:endParaRPr lang="es-EC" sz="1400" dirty="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2263758507"/>
                  </a:ext>
                </a:extLst>
              </a:tr>
              <a:tr h="5333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[5]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«Estados de un hilo,» Iniciativa open </a:t>
                      </a:r>
                      <a:r>
                        <a:rPr lang="es-ES" sz="1400" dirty="0" err="1">
                          <a:effectLst/>
                        </a:rPr>
                        <a:t>source</a:t>
                      </a:r>
                      <a:r>
                        <a:rPr lang="es-ES" sz="1400" dirty="0">
                          <a:effectLst/>
                        </a:rPr>
                        <a:t>, [En línea]. </a:t>
                      </a:r>
                      <a:r>
                        <a:rPr lang="en-US" sz="1400" dirty="0">
                          <a:effectLst/>
                        </a:rPr>
                        <a:t>Available: https://javaparajavatos.wordpress.com/2017/05/07/estados-de-un-hilo/. </a:t>
                      </a:r>
                      <a:r>
                        <a:rPr lang="es-ES" sz="1400" dirty="0">
                          <a:effectLst/>
                        </a:rPr>
                        <a:t>[Último acceso: 13 01 2023].</a:t>
                      </a:r>
                      <a:endParaRPr lang="es-EC" sz="1400" dirty="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1207964105"/>
                  </a:ext>
                </a:extLst>
              </a:tr>
              <a:tr h="4787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[6]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«¿Qué es la concurrencia?,» </a:t>
                      </a:r>
                      <a:r>
                        <a:rPr lang="es-ES" sz="1400" dirty="0" err="1">
                          <a:effectLst/>
                        </a:rPr>
                        <a:t>theastrology</a:t>
                      </a:r>
                      <a:r>
                        <a:rPr lang="es-ES" sz="1400" dirty="0">
                          <a:effectLst/>
                        </a:rPr>
                        <a:t>, 2022. [En línea]. </a:t>
                      </a:r>
                      <a:r>
                        <a:rPr lang="es-ES" sz="1400" dirty="0" err="1">
                          <a:effectLst/>
                        </a:rPr>
                        <a:t>Available</a:t>
                      </a:r>
                      <a:r>
                        <a:rPr lang="es-ES" sz="1400" dirty="0">
                          <a:effectLst/>
                        </a:rPr>
                        <a:t>: https://es.theastrologypage.com/concurrency. [Último acceso: 13 01 2023].</a:t>
                      </a:r>
                      <a:endParaRPr lang="es-EC" sz="1400" dirty="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3240528745"/>
                  </a:ext>
                </a:extLst>
              </a:tr>
              <a:tr h="5333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[7]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«Programación Paralela,» </a:t>
                      </a:r>
                      <a:r>
                        <a:rPr lang="es-ES" sz="1400" dirty="0" err="1">
                          <a:effectLst/>
                        </a:rPr>
                        <a:t>github</a:t>
                      </a:r>
                      <a:r>
                        <a:rPr lang="es-ES" sz="1400" dirty="0">
                          <a:effectLst/>
                        </a:rPr>
                        <a:t> ayudas, [En línea]. </a:t>
                      </a:r>
                      <a:r>
                        <a:rPr lang="es-ES" sz="1400" dirty="0" err="1">
                          <a:effectLst/>
                        </a:rPr>
                        <a:t>Available</a:t>
                      </a:r>
                      <a:r>
                        <a:rPr lang="es-ES" sz="1400" dirty="0">
                          <a:effectLst/>
                        </a:rPr>
                        <a:t>: http://ferestrepoca.github.io/paradigmas-de-programacion/paralela/paralela_teoria/index.html. [Último acceso: 13 01 2023].</a:t>
                      </a:r>
                      <a:endParaRPr lang="es-EC" sz="1400" dirty="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1777272327"/>
                  </a:ext>
                </a:extLst>
              </a:tr>
              <a:tr h="5333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[8]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G. Distel, «Hilos y concurrencia,» Universidad Nacional del Sur, [En línea]. Available: https://cs.uns.edu.ar/~gd/soyd/clasesgus/04-HilosyConcurrencia4x.pdf. [Último acceso: 13 01 2023].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471723987"/>
                  </a:ext>
                </a:extLst>
              </a:tr>
              <a:tr h="53331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>
                          <a:effectLst/>
                        </a:rPr>
                        <a:t>[9] </a:t>
                      </a:r>
                      <a:endParaRPr lang="es-EC" sz="140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ES" sz="1400" dirty="0">
                          <a:effectLst/>
                        </a:rPr>
                        <a:t>«Monitor Clase,» Microsoft, [En línea]. </a:t>
                      </a:r>
                      <a:r>
                        <a:rPr lang="en-US" sz="1400" dirty="0">
                          <a:effectLst/>
                        </a:rPr>
                        <a:t>Available: https://learn.microsoft.com/es-es/dotnet/api/system.threading.monitor?view=net-7.0. </a:t>
                      </a:r>
                      <a:r>
                        <a:rPr lang="es-ES" sz="1400" dirty="0">
                          <a:effectLst/>
                        </a:rPr>
                        <a:t>[Último acceso: 13 01 2023].</a:t>
                      </a:r>
                      <a:endParaRPr lang="es-EC" sz="1400" dirty="0">
                        <a:solidFill>
                          <a:srgbClr val="548DD4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2" marR="6642" marT="6642" marB="6642"/>
                </a:tc>
                <a:extLst>
                  <a:ext uri="{0D108BD9-81ED-4DB2-BD59-A6C34878D82A}">
                    <a16:rowId xmlns:a16="http://schemas.microsoft.com/office/drawing/2014/main" val="426219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902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BA5D-F15B-4359-A181-C9103E16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	INTRODUCCION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0AAFBEA0-C6C4-489E-AB02-CDD8B089A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216605"/>
              </p:ext>
            </p:extLst>
          </p:nvPr>
        </p:nvGraphicFramePr>
        <p:xfrm>
          <a:off x="581192" y="2180496"/>
          <a:ext cx="826984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E8C681FB-C837-4CC5-ACFB-328816DC701B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620B762-17BA-F67D-348C-967A7445956A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12" name="Marcador de contenido 2">
              <a:extLst>
                <a:ext uri="{FF2B5EF4-FFF2-40B4-BE49-F238E27FC236}">
                  <a16:creationId xmlns:a16="http://schemas.microsoft.com/office/drawing/2014/main" id="{6670A8D5-DB98-CEAC-6DD8-E0DC5118E179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CCBA1A9-129F-0B9E-84C2-15194A821670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20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25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9BA5D-F15B-4359-A181-C9103E16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	OBJETIVOS</a:t>
            </a:r>
            <a:br>
              <a:rPr lang="es-ES" dirty="0"/>
            </a:br>
            <a:r>
              <a:rPr lang="es-ES" dirty="0"/>
              <a:t>	2.1		Objetivo General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0AAFBEA0-C6C4-489E-AB02-CDD8B089A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290140"/>
              </p:ext>
            </p:extLst>
          </p:nvPr>
        </p:nvGraphicFramePr>
        <p:xfrm>
          <a:off x="581192" y="2180496"/>
          <a:ext cx="826984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E8C681FB-C837-4CC5-ACFB-328816DC701B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620B762-17BA-F67D-348C-967A7445956A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12" name="Marcador de contenido 2">
              <a:extLst>
                <a:ext uri="{FF2B5EF4-FFF2-40B4-BE49-F238E27FC236}">
                  <a16:creationId xmlns:a16="http://schemas.microsoft.com/office/drawing/2014/main" id="{6670A8D5-DB98-CEAC-6DD8-E0DC5118E179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2.1	OBJETIVO GENERAL</a:t>
              </a:r>
              <a:r>
                <a:rPr lang="es-MX" sz="1100" dirty="0">
                  <a:solidFill>
                    <a:schemeClr val="bg1"/>
                  </a:solidFill>
                </a:rPr>
                <a:t>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CCBA1A9-129F-0B9E-84C2-15194A821670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2000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34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		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0567-4B65-45C0-A0CF-8E25C313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413952" cy="3678303"/>
          </a:xfrm>
        </p:spPr>
        <p:txBody>
          <a:bodyPr>
            <a:normAutofit/>
          </a:bodyPr>
          <a:lstStyle/>
          <a:p>
            <a:pPr lvl="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tx1"/>
                </a:solidFill>
                <a:ea typeface="+mn-lt"/>
                <a:cs typeface="+mn-lt"/>
              </a:rPr>
              <a:t>Diseñar la Interfaz de Usuario.</a:t>
            </a:r>
          </a:p>
          <a:p>
            <a:pPr lvl="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tx1"/>
                </a:solidFill>
                <a:ea typeface="+mn-lt"/>
                <a:cs typeface="+mn-lt"/>
              </a:rPr>
              <a:t>Integrar Recursos Multimedia.</a:t>
            </a:r>
          </a:p>
          <a:p>
            <a:pPr lvl="0" algn="just">
              <a:lnSpc>
                <a:spcPct val="115000"/>
              </a:lnSpc>
              <a:buFont typeface="Wingdings" panose="05000000000000000000" pitchFamily="2" charset="2"/>
              <a:buChar char="§"/>
            </a:pPr>
            <a:r>
              <a:rPr lang="es-MX" dirty="0">
                <a:solidFill>
                  <a:schemeClr val="tx1"/>
                </a:solidFill>
                <a:ea typeface="+mn-lt"/>
                <a:cs typeface="+mn-lt"/>
              </a:rPr>
              <a:t>Aplicar Principios de Personalización y Usabilidad.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s-MX" sz="1800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8F99F6-FEFB-410C-A159-8D600C3D6FCE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010381-4DD4-2A3F-F94B-0432519D3931}"/>
              </a:ext>
            </a:extLst>
          </p:cNvPr>
          <p:cNvSpPr txBox="1"/>
          <p:nvPr/>
        </p:nvSpPr>
        <p:spPr>
          <a:xfrm>
            <a:off x="11713581" y="6457890"/>
            <a:ext cx="4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027D162-BF72-12BF-688E-47F761CD5511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10" name="Marcador de contenido 2">
              <a:extLst>
                <a:ext uri="{FF2B5EF4-FFF2-40B4-BE49-F238E27FC236}">
                  <a16:creationId xmlns:a16="http://schemas.microsoft.com/office/drawing/2014/main" id="{5B56081B-233F-07E6-812B-A2269E9DF36D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2.2	OBJETIVOS ESPECÍFICOS</a:t>
              </a:r>
              <a:r>
                <a:rPr lang="es-MX" sz="1100" dirty="0">
                  <a:solidFill>
                    <a:schemeClr val="bg1"/>
                  </a:solidFill>
                </a:rPr>
                <a:t>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  <a:p>
              <a:pPr>
                <a:lnSpc>
                  <a:spcPct val="90000"/>
                </a:lnSpc>
              </a:pPr>
              <a:endParaRPr lang="es-ES" sz="1100" dirty="0">
                <a:solidFill>
                  <a:schemeClr val="bg1"/>
                </a:solidFill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54B3D42-1D83-F359-F385-9986D98BAC9A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2000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49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	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0567-4B65-45C0-A0CF-8E25C313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8413952" cy="3678303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s-ES" b="1" dirty="0">
                <a:solidFill>
                  <a:schemeClr val="tx1"/>
                </a:solidFill>
                <a:ea typeface="+mn-lt"/>
                <a:cs typeface="+mn-lt"/>
              </a:rPr>
              <a:t>3.1	WPF </a:t>
            </a:r>
          </a:p>
          <a:p>
            <a:pPr marL="899795" lvl="2" indent="-269875" algn="just"/>
            <a:r>
              <a:rPr lang="es-MX" sz="1800" dirty="0">
                <a:solidFill>
                  <a:schemeClr val="tx1"/>
                </a:solidFill>
                <a:ea typeface="+mn-lt"/>
                <a:cs typeface="+mn-lt"/>
              </a:rPr>
              <a:t>Windows </a:t>
            </a:r>
            <a:r>
              <a:rPr lang="es-MX" sz="1800" dirty="0" err="1">
                <a:solidFill>
                  <a:schemeClr val="tx1"/>
                </a:solidFill>
                <a:ea typeface="+mn-lt"/>
                <a:cs typeface="+mn-lt"/>
              </a:rPr>
              <a:t>Presentation</a:t>
            </a:r>
            <a:r>
              <a:rPr lang="es-MX" sz="18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s-MX" sz="1800" dirty="0" err="1">
                <a:solidFill>
                  <a:schemeClr val="tx1"/>
                </a:solidFill>
                <a:ea typeface="+mn-lt"/>
                <a:cs typeface="+mn-lt"/>
              </a:rPr>
              <a:t>Foundation</a:t>
            </a:r>
            <a:r>
              <a:rPr lang="es-MX" sz="1800" dirty="0">
                <a:solidFill>
                  <a:schemeClr val="tx1"/>
                </a:solidFill>
                <a:ea typeface="+mn-lt"/>
                <a:cs typeface="+mn-lt"/>
              </a:rPr>
              <a:t> (WPF) es un marco de desarrollo de interfaz gráfica de usuario (GUI) creado por Microsoft como parte de la plataforma .NET. WPF ofrece un enfoque moderno y versátil para crear aplicaciones de escritorio con interfaces visuales atractivas y altamente personalizables. </a:t>
            </a:r>
          </a:p>
          <a:p>
            <a:pPr marL="899795" lvl="2" indent="-269875" algn="just"/>
            <a:r>
              <a:rPr lang="es-MX" sz="1800" dirty="0">
                <a:solidFill>
                  <a:schemeClr val="tx1"/>
                </a:solidFill>
                <a:ea typeface="+mn-lt"/>
                <a:cs typeface="+mn-lt"/>
              </a:rPr>
              <a:t>A diferencia de las interfaces de usuario convencionales basadas en ventanas y controles, WPF se basa en el concepto de "escena gráfica" donde los elementos visuales se organizan en una jerarquía tridimensional.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8F99F6-FEFB-410C-A159-8D600C3D6FCE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010381-4DD4-2A3F-F94B-0432519D3931}"/>
              </a:ext>
            </a:extLst>
          </p:cNvPr>
          <p:cNvSpPr txBox="1"/>
          <p:nvPr/>
        </p:nvSpPr>
        <p:spPr>
          <a:xfrm>
            <a:off x="11713581" y="6457890"/>
            <a:ext cx="4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E33DC7D-F898-B02F-5E4D-3393E8F26756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10" name="Marcador de contenido 2">
              <a:extLst>
                <a:ext uri="{FF2B5EF4-FFF2-40B4-BE49-F238E27FC236}">
                  <a16:creationId xmlns:a16="http://schemas.microsoft.com/office/drawing/2014/main" id="{A31193EB-8217-1DD3-F4AD-3691D8015B7A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D8C11B3-130D-4933-700E-9772C4FCE3A8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2000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382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3.2	 XAML (LENGUAJE DE MARCADO EXTENSIBLE DE APLICACIONES).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99960B9-59CC-485F-AD7D-007028260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985629"/>
            <a:ext cx="8118924" cy="21681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s-MX" dirty="0">
                <a:solidFill>
                  <a:schemeClr val="tx1"/>
                </a:solidFill>
              </a:rPr>
              <a:t>XAML, el Lenguaje de Marcado Extensible de Aplicaciones, es una piedra angular en el desarrollo de aplicaciones Windows </a:t>
            </a:r>
            <a:r>
              <a:rPr lang="es-MX" dirty="0" err="1">
                <a:solidFill>
                  <a:schemeClr val="tx1"/>
                </a:solidFill>
              </a:rPr>
              <a:t>Presentation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Foundation</a:t>
            </a:r>
            <a:r>
              <a:rPr lang="es-MX" dirty="0">
                <a:solidFill>
                  <a:schemeClr val="tx1"/>
                </a:solidFill>
              </a:rPr>
              <a:t> (WPF). Es un lenguaje basado en XML que permite la definición de la estructura de la interfaz de usuario y otros recursos visuales en un formato legible por humanos y altamente estructurado. En este reporte, exploraremos en profundidad el papel y la funcionalidad de XAML en las aplicaciones WPF.</a:t>
            </a:r>
          </a:p>
          <a:p>
            <a:pPr marL="305435" indent="-305435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E39C200-DA7B-40E2-9EA9-40D7D1F8C98E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981996-7458-BD71-0BFC-6CAA7D252B99}"/>
              </a:ext>
            </a:extLst>
          </p:cNvPr>
          <p:cNvSpPr txBox="1"/>
          <p:nvPr/>
        </p:nvSpPr>
        <p:spPr>
          <a:xfrm>
            <a:off x="11713581" y="6457890"/>
            <a:ext cx="4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6E08784-3D7A-9B72-29A0-1A5342507D13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9" name="Marcador de contenido 2">
              <a:extLst>
                <a:ext uri="{FF2B5EF4-FFF2-40B4-BE49-F238E27FC236}">
                  <a16:creationId xmlns:a16="http://schemas.microsoft.com/office/drawing/2014/main" id="{AFF603AC-04A4-EA06-5164-84ED0297B693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E9BBF36-7AE7-E939-959F-8E388CC03F39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2000" dirty="0">
                  <a:solidFill>
                    <a:schemeClr val="bg1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59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3.3</a:t>
            </a:r>
            <a:r>
              <a:rPr lang="es-MX" dirty="0"/>
              <a:t>	 ENLACE DE DATOS EN APLICACIONES WPF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99960B9-59CC-485F-AD7D-007028260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985629"/>
            <a:ext cx="8118924" cy="21681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El enlace de datos es el proceso de conectar los datos, ya sean almacenados localmente o provengan de fuentes externas, a los elementos visuales en la interfaz de usuario. Esto permite que los cambios en los datos se reflejen automáticamente en la interfaz y viceversa, eliminando la necesidad de manipular la interfaz manualmente cada vez que los datos cambian. En las aplicaciones WPF, el enlace de datos se logra principalmente a través del lenguaje de marcado XAML.</a:t>
            </a:r>
            <a:r>
              <a:rPr lang="es-EC" dirty="0">
                <a:solidFill>
                  <a:schemeClr val="tx1"/>
                </a:solidFill>
              </a:rPr>
              <a:t>Modelo: Representa la lógica de negocio y los datos de la aplicación. Es el componente encargado de interactuar con la base de datos, realizar cálculos y llevar a cabo cualquier otra tarea relacionada con el manejo de datos.</a:t>
            </a:r>
          </a:p>
          <a:p>
            <a:pPr marL="629435" lvl="1" indent="-305435"/>
            <a:r>
              <a:rPr lang="es-MX" dirty="0">
                <a:solidFill>
                  <a:schemeClr val="tx1"/>
                </a:solidFill>
              </a:rPr>
              <a:t>o	Enlace Unidireccional: Los datos se muestran en la interfaz, pero los cambios en la interfaz no afectan los datos subyacentes.</a:t>
            </a:r>
          </a:p>
          <a:p>
            <a:pPr marL="629435" lvl="1" indent="-305435"/>
            <a:r>
              <a:rPr lang="es-MX" dirty="0">
                <a:solidFill>
                  <a:schemeClr val="tx1"/>
                </a:solidFill>
              </a:rPr>
              <a:t>o	Enlace Bidireccional: Los cambios en la interfaz se reflejan en los datos y viceversa. Es especialmente útil para formularios y entradas de usuario.</a:t>
            </a:r>
          </a:p>
          <a:p>
            <a:pPr marL="629435" lvl="1" indent="-305435"/>
            <a:r>
              <a:rPr lang="es-MX" dirty="0">
                <a:solidFill>
                  <a:schemeClr val="tx1"/>
                </a:solidFill>
              </a:rPr>
              <a:t>o	Enlace a Elementos Ancestros: Permite acceder a datos en elementos superiores de la jerarquía visual, lo que es útil para controles dentro de contenedores.</a:t>
            </a:r>
            <a:endParaRPr lang="es-EC" dirty="0">
              <a:solidFill>
                <a:schemeClr val="tx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E39C200-DA7B-40E2-9EA9-40D7D1F8C98E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9AAE83-64AC-A01E-E635-A70154A44622}"/>
              </a:ext>
            </a:extLst>
          </p:cNvPr>
          <p:cNvSpPr txBox="1"/>
          <p:nvPr/>
        </p:nvSpPr>
        <p:spPr>
          <a:xfrm>
            <a:off x="11817674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139B354-8A57-32E8-C0CC-0789F2EEAD6C}"/>
              </a:ext>
            </a:extLst>
          </p:cNvPr>
          <p:cNvSpPr txBox="1"/>
          <p:nvPr/>
        </p:nvSpPr>
        <p:spPr>
          <a:xfrm>
            <a:off x="11713581" y="6457890"/>
            <a:ext cx="4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2000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15F7936-94F7-AB56-09F5-ECBC1187BE47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10" name="Marcador de contenido 2">
              <a:extLst>
                <a:ext uri="{FF2B5EF4-FFF2-40B4-BE49-F238E27FC236}">
                  <a16:creationId xmlns:a16="http://schemas.microsoft.com/office/drawing/2014/main" id="{FCC18A01-59A8-1333-651A-E856FB4C1DD1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3.3	ENLACE DE DATOS EN APLICACIONES WPF.</a:t>
              </a:r>
              <a:r>
                <a:rPr lang="es-MX" sz="1100" dirty="0">
                  <a:solidFill>
                    <a:schemeClr val="bg1"/>
                  </a:solidFill>
                </a:rPr>
                <a:t>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3.4	RECURSOS GRAFICOS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144501BD-D7E4-305C-5F76-5352ACFE5179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2000" dirty="0">
                  <a:solidFill>
                    <a:schemeClr val="bg1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423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4A96B-D8F1-4165-BDCB-F0271F926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3.4 	RECURSOS GRAFICOS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50567-4B65-45C0-A0CF-8E25C3139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825961" cy="3678303"/>
          </a:xfrm>
        </p:spPr>
        <p:txBody>
          <a:bodyPr>
            <a:normAutofit fontScale="85000" lnSpcReduction="20000"/>
          </a:bodyPr>
          <a:lstStyle/>
          <a:p>
            <a:pPr marL="305435" indent="-305435">
              <a:spcBef>
                <a:spcPts val="20"/>
              </a:spcBef>
            </a:pPr>
            <a:r>
              <a:rPr lang="es-MX" b="1" dirty="0">
                <a:solidFill>
                  <a:schemeClr val="tx1"/>
                </a:solidFill>
              </a:rPr>
              <a:t>Los recursos gráficos desempeñan un papel esencial en la creación de experiencias visuales ricas y atractivas en aplicaciones Windows </a:t>
            </a:r>
            <a:r>
              <a:rPr lang="es-MX" b="1" dirty="0" err="1">
                <a:solidFill>
                  <a:schemeClr val="tx1"/>
                </a:solidFill>
              </a:rPr>
              <a:t>Presentation</a:t>
            </a:r>
            <a:r>
              <a:rPr lang="es-MX" b="1" dirty="0">
                <a:solidFill>
                  <a:schemeClr val="tx1"/>
                </a:solidFill>
              </a:rPr>
              <a:t> </a:t>
            </a:r>
            <a:r>
              <a:rPr lang="es-MX" b="1" dirty="0" err="1">
                <a:solidFill>
                  <a:schemeClr val="tx1"/>
                </a:solidFill>
              </a:rPr>
              <a:t>Foundation</a:t>
            </a:r>
            <a:r>
              <a:rPr lang="es-MX" b="1" dirty="0">
                <a:solidFill>
                  <a:schemeClr val="tx1"/>
                </a:solidFill>
              </a:rPr>
              <a:t> (WPF). En este informe, exploraremos en profundidad cómo los recursos gráficos enriquecen las aplicaciones WPF y cómo se integran para mejorar la apariencia y la interactividad.</a:t>
            </a:r>
          </a:p>
          <a:p>
            <a:pPr marL="305435" indent="-305435">
              <a:spcBef>
                <a:spcPts val="20"/>
              </a:spcBef>
            </a:pPr>
            <a:r>
              <a:rPr lang="es-MX" dirty="0">
                <a:solidFill>
                  <a:schemeClr val="tx1"/>
                </a:solidFill>
              </a:rPr>
              <a:t>•	Imágenes: Las imágenes permiten la visualización de elementos estáticos. Pueden ser imágenes rasterizadas en formatos como JPEG o PNG, o gráficos vectoriales escalables (SVG) que mantienen su calidad independientemente del tamaño.</a:t>
            </a:r>
          </a:p>
          <a:p>
            <a:pPr marL="305435" indent="-305435">
              <a:spcBef>
                <a:spcPts val="20"/>
              </a:spcBef>
            </a:pPr>
            <a:r>
              <a:rPr lang="es-MX" dirty="0">
                <a:solidFill>
                  <a:schemeClr val="tx1"/>
                </a:solidFill>
              </a:rPr>
              <a:t>•	Iconos: Los iconos son pequeñas representaciones visuales utilizadas para indicar acciones, estados o categorías en la interfaz de usuario. WPF admite la integración y el uso de iconos para mejorar la navegación y la comprensión.</a:t>
            </a:r>
          </a:p>
          <a:p>
            <a:pPr marL="305435" indent="-305435">
              <a:spcBef>
                <a:spcPts val="20"/>
              </a:spcBef>
            </a:pPr>
            <a:r>
              <a:rPr lang="es-MX" dirty="0">
                <a:solidFill>
                  <a:schemeClr val="tx1"/>
                </a:solidFill>
              </a:rPr>
              <a:t>•	Gráficos Vectoriales: Los gráficos vectoriales permiten la creación de formas y elementos visualmente complejos que se escalan sin pérdida de calidad. WPF utiliza DirectX para representar gráficos vectoriales, lo que garantiza un rendimiento óptimo.</a:t>
            </a:r>
          </a:p>
          <a:p>
            <a:pPr marL="305435" indent="-305435">
              <a:spcBef>
                <a:spcPts val="20"/>
              </a:spcBef>
            </a:pPr>
            <a:r>
              <a:rPr lang="es-MX" dirty="0">
                <a:solidFill>
                  <a:schemeClr val="tx1"/>
                </a:solidFill>
              </a:rPr>
              <a:t>•	Animaciones: Las animaciones añaden dinamismo y atractivo a la interfaz de usuario. WPF admite animaciones de propiedades, como el movimiento o el cambio de color, que se pueden aplicar a elementos visuales.</a:t>
            </a:r>
          </a:p>
          <a:p>
            <a:pPr marL="0" indent="0">
              <a:buNone/>
            </a:pP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33EE5C-BECB-4436-BF76-C471F2160E3F}"/>
              </a:ext>
            </a:extLst>
          </p:cNvPr>
          <p:cNvSpPr txBox="1"/>
          <p:nvPr/>
        </p:nvSpPr>
        <p:spPr>
          <a:xfrm>
            <a:off x="11817675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72779E-D394-39C0-8C7A-699C305E446A}"/>
              </a:ext>
            </a:extLst>
          </p:cNvPr>
          <p:cNvSpPr txBox="1"/>
          <p:nvPr/>
        </p:nvSpPr>
        <p:spPr>
          <a:xfrm>
            <a:off x="11817674" y="6457890"/>
            <a:ext cx="374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200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F8C819E2-913B-EA83-B7B8-B0CD617A2462}"/>
              </a:ext>
            </a:extLst>
          </p:cNvPr>
          <p:cNvGrpSpPr/>
          <p:nvPr/>
        </p:nvGrpSpPr>
        <p:grpSpPr>
          <a:xfrm>
            <a:off x="9127125" y="0"/>
            <a:ext cx="3092950" cy="6858000"/>
            <a:chOff x="9127125" y="0"/>
            <a:chExt cx="3092950" cy="6858000"/>
          </a:xfrm>
        </p:grpSpPr>
        <p:sp>
          <p:nvSpPr>
            <p:cNvPr id="10" name="Marcador de contenido 2">
              <a:extLst>
                <a:ext uri="{FF2B5EF4-FFF2-40B4-BE49-F238E27FC236}">
                  <a16:creationId xmlns:a16="http://schemas.microsoft.com/office/drawing/2014/main" id="{7EAF78AC-1E4D-BC30-3F1C-44BE24A7959E}"/>
                </a:ext>
              </a:extLst>
            </p:cNvPr>
            <p:cNvSpPr txBox="1">
              <a:spLocks/>
            </p:cNvSpPr>
            <p:nvPr/>
          </p:nvSpPr>
          <p:spPr>
            <a:xfrm>
              <a:off x="9127125" y="0"/>
              <a:ext cx="3064875" cy="68529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1.	INTRODUCCIÓN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	OBJETIVO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2.1	OBJETIVO GENERAL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2.2	OBJETIVOS ESPECÍFICOS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	MARCO TEÓRICO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3.1	WPF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3.2	XAML (LENGUAJE DE MARCADO EXTENSIBLE DE APLICACIONES).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3.3	ENLACE DE DATOS EN APLICACIONES WPF.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rgbClr val="FFFF00"/>
                  </a:solidFill>
                </a:rPr>
                <a:t>3.4	RECURSOS GRAFICOS</a:t>
              </a:r>
              <a:r>
                <a:rPr lang="es-MX" sz="1100" dirty="0">
                  <a:solidFill>
                    <a:schemeClr val="bg1"/>
                  </a:solidFill>
                </a:rPr>
                <a:t>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 	DESARROLLO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 CREACIÓN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4.1.1 CREAR UNA APLICACIÓN LLAMADA TALLER_INTRODUCCIONWPF_GRUPO#.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4.1.2 CREACIÓN DE LA INTERFAZ PRINCIPAL DEL PROYECTO.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 CREACIÓN DE VENTANA RECEPTORA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4.2.1 CREACIÓN DE LA NUEVA VENTANA.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5.	EJECUCIÓN DEL PROYECTO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6.	CONCLUSIONES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7.	RECOMENDACIONES	</a:t>
              </a:r>
            </a:p>
            <a:p>
              <a:pPr>
                <a:lnSpc>
                  <a:spcPct val="90000"/>
                </a:lnSpc>
              </a:pPr>
              <a:r>
                <a:rPr lang="es-MX" sz="1100" dirty="0">
                  <a:solidFill>
                    <a:schemeClr val="bg1"/>
                  </a:solidFill>
                </a:rPr>
                <a:t>8.	BIBLIOGRAFÍA	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4EA669C5-4313-C8C8-AFB5-0E4EE5C3C4FD}"/>
                </a:ext>
              </a:extLst>
            </p:cNvPr>
            <p:cNvSpPr txBox="1"/>
            <p:nvPr/>
          </p:nvSpPr>
          <p:spPr>
            <a:xfrm>
              <a:off x="11741655" y="6457890"/>
              <a:ext cx="4784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C" sz="2000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8740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854A3B6139C2F4CA267C833574EC0B2" ma:contentTypeVersion="7" ma:contentTypeDescription="Crear nuevo documento." ma:contentTypeScope="" ma:versionID="7eff8e76f9b73fd43022abad00f5e571">
  <xsd:schema xmlns:xsd="http://www.w3.org/2001/XMLSchema" xmlns:xs="http://www.w3.org/2001/XMLSchema" xmlns:p="http://schemas.microsoft.com/office/2006/metadata/properties" xmlns:ns3="757c851f-a54b-415f-9d4a-84ace0105453" xmlns:ns4="fabca9b8-e3d4-4b8b-aadf-8632b399ac5a" targetNamespace="http://schemas.microsoft.com/office/2006/metadata/properties" ma:root="true" ma:fieldsID="bd593ea182a9448b443016ba10a5b4bf" ns3:_="" ns4:_="">
    <xsd:import namespace="757c851f-a54b-415f-9d4a-84ace0105453"/>
    <xsd:import namespace="fabca9b8-e3d4-4b8b-aadf-8632b399ac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c851f-a54b-415f-9d4a-84ace01054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bca9b8-e3d4-4b8b-aadf-8632b399ac5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DCAEA0-94B1-4E6A-AD26-F5EDE5307CA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76FF2B-C098-40B2-8C02-A6808430CAFA}">
  <ds:schemaRefs>
    <ds:schemaRef ds:uri="757c851f-a54b-415f-9d4a-84ace0105453"/>
    <ds:schemaRef ds:uri="fabca9b8-e3d4-4b8b-aadf-8632b399ac5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81294FA-BF06-4978-9A7F-A70E0F9AD214}">
  <ds:schemaRefs>
    <ds:schemaRef ds:uri="757c851f-a54b-415f-9d4a-84ace0105453"/>
    <ds:schemaRef ds:uri="fabca9b8-e3d4-4b8b-aadf-8632b399ac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4995</Words>
  <Application>Microsoft Office PowerPoint</Application>
  <PresentationFormat>Panorámica</PresentationFormat>
  <Paragraphs>562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Gill Sans MT</vt:lpstr>
      <vt:lpstr>Symbol</vt:lpstr>
      <vt:lpstr>Wingdings</vt:lpstr>
      <vt:lpstr>Wingdings 2</vt:lpstr>
      <vt:lpstr>Dividendo</vt:lpstr>
      <vt:lpstr>Introducción wpf</vt:lpstr>
      <vt:lpstr>Presentación de PowerPoint</vt:lpstr>
      <vt:lpstr>1 INTRODUCCION</vt:lpstr>
      <vt:lpstr>2 OBJETIVOS  2.1  Objetivo General</vt:lpstr>
      <vt:lpstr>2.2  objetivos específicos</vt:lpstr>
      <vt:lpstr>3 Marco teórico</vt:lpstr>
      <vt:lpstr>3.2  XAML (LENGUAJE DE MARCADO EXTENSIBLE DE APLICACIONES).</vt:lpstr>
      <vt:lpstr>3.3  ENLACE DE DATOS EN APLICACIONES WPF</vt:lpstr>
      <vt:lpstr>3.4  RECURSOS GRAFICOS</vt:lpstr>
      <vt:lpstr>4. DESARROLLO 4.1 CREACIÓN DEL PROYECTO</vt:lpstr>
      <vt:lpstr>4.1.2 CREACIÓN DE LA INTERFAZ PRINCIPAL DEL PROYECTO. </vt:lpstr>
      <vt:lpstr>4.1.2 CREACIÓN DE LA INTERFAZ PRINCIPAL DEL PROYECTO.</vt:lpstr>
      <vt:lpstr>4.1.2 CREACIÓN DE LA INTERFAZ PRINCIPAL DEL PROYECTO.</vt:lpstr>
      <vt:lpstr>4.1.2 CREACIÓN DE LA INTERFAZ PRINCIPAL DEL PROYECTO.</vt:lpstr>
      <vt:lpstr>4.2 CREACIÓN DE VENTANA RECEPTORA </vt:lpstr>
      <vt:lpstr>4.2 CREACIÓN DE VENTANA RECEPTORA </vt:lpstr>
      <vt:lpstr>5. EJECUCIÓN DEL PROYECTO </vt:lpstr>
      <vt:lpstr>5. EJECUCIÓN DEL PROYECTO </vt:lpstr>
      <vt:lpstr>6. CONCLUSIONES </vt:lpstr>
      <vt:lpstr>7. RECOMENDACIONES </vt:lpstr>
      <vt:lpstr>7 BIBLIOGRAFÍA</vt:lpstr>
      <vt:lpstr>8. BIBLIOGRAFÍA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Creación de web con java server faces</dc:title>
  <dc:creator>Michael Villarruel</dc:creator>
  <cp:lastModifiedBy>PAUL ANTONIO SANCHEZ PE�AFIEL</cp:lastModifiedBy>
  <cp:revision>30</cp:revision>
  <dcterms:created xsi:type="dcterms:W3CDTF">2020-07-10T23:33:49Z</dcterms:created>
  <dcterms:modified xsi:type="dcterms:W3CDTF">2023-08-27T06:16:01Z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0x010100C854A3B6139C2F4CA267C833574EC0B2</vt:lpwstr>
  </property>
</Properties>
</file>