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ca9367af3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ca9367af3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cae9e648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cae9e648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cae9e648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cae9e648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ca9367af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ca9367af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e7988b1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e7988b1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e96557c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e96557c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e965581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e965581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d28f71d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d28f71d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8d2a19d6e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8d2a19d6e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8d2a19d6e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d2a19d6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e7988b1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e7988b1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d28f71d1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d28f71d1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d2a19d6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2a19d6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d2a19d6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d2a19d6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e7988b1e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e7988b1e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a9367af3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a9367af3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ca9367af3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ca9367af3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ca9367af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ca9367a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ca9367a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ca9367a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ca9367af3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ca9367af3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8ca9367af3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ca9367af3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mp3ornot.com" TargetMode="External"/><Relationship Id="rId4" Type="http://schemas.openxmlformats.org/officeDocument/2006/relationships/image" Target="../media/image6.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online-conver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audacityteam.org/downlo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7B4-EE7dzS0" TargetMode="Externa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melodyloops.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odcasts.google.com/feed/aHR0cHM6Ly9yc3MuYXJ0MTkuY29tL2VuaWdtYXMtc2luLXJlc29sdmVy/episode/Z2lkOi8vYXJ0MTktZXBpc29kZS1sb2NhdG9yL1YwL0UzVDRBU1psVHEweTJIN0tqeXEzdkRTYjItYlNkYTFQdzY3UXpUZmlUckE?hl=es-419&amp;ved=2ahUKEwj9nIW-sPHqAhVPUt8KHWbOBlEQjrkEegQICxAW&amp;ep=6"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bismofm.com/contar-historias-a-traves-de-un-audio-te-suen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yLeYdWoj2ng" TargetMode="Externa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drive.google.com/file/d/1l5JGCpIz-RrL3mB3YK0o5nRAlAZOaVl-/view" TargetMode="External"/><Relationship Id="rId4" Type="http://schemas.openxmlformats.org/officeDocument/2006/relationships/image" Target="../media/image1.png"/><Relationship Id="rId5" Type="http://schemas.openxmlformats.org/officeDocument/2006/relationships/hyperlink" Target="http://drive.google.com/file/d/1_kaU-q0xQAioh5tO-BlzuWRqhmYoobbT/view"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248347"/>
            <a:ext cx="8222100" cy="838800"/>
          </a:xfrm>
          <a:prstGeom prst="rect">
            <a:avLst/>
          </a:prstGeom>
        </p:spPr>
        <p:txBody>
          <a:bodyPr anchorCtr="0" anchor="b" bIns="91425" lIns="91425" spcFirstLastPara="1" rIns="91425" wrap="square" tIns="91425">
            <a:noAutofit/>
          </a:bodyPr>
          <a:lstStyle/>
          <a:p>
            <a:pPr indent="457200" lvl="0" marL="2286000" rtl="0" algn="l">
              <a:spcBef>
                <a:spcPts val="0"/>
              </a:spcBef>
              <a:spcAft>
                <a:spcPts val="0"/>
              </a:spcAft>
              <a:buNone/>
            </a:pPr>
            <a:r>
              <a:rPr lang="es" sz="7300"/>
              <a:t>AUDIO</a:t>
            </a:r>
            <a:endParaRPr sz="7300"/>
          </a:p>
        </p:txBody>
      </p:sp>
      <p:sp>
        <p:nvSpPr>
          <p:cNvPr id="86" name="Google Shape;86;p13"/>
          <p:cNvSpPr txBox="1"/>
          <p:nvPr>
            <p:ph idx="1" type="subTitle"/>
          </p:nvPr>
        </p:nvSpPr>
        <p:spPr>
          <a:xfrm>
            <a:off x="598088" y="3295888"/>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Andrés Paz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5259000" cy="424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Diferencia entre kbps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2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lang="es" sz="2050">
                <a:solidFill>
                  <a:srgbClr val="000000"/>
                </a:solidFill>
                <a:highlight>
                  <a:srgbClr val="FFFFFF"/>
                </a:highlight>
                <a:latin typeface="Arial"/>
                <a:ea typeface="Arial"/>
                <a:cs typeface="Arial"/>
                <a:sym typeface="Arial"/>
              </a:rPr>
              <a:t>Apple Music se transmite a una frecuencia de bits de 256Kbps en el formato ACC</a:t>
            </a:r>
            <a:endParaRPr sz="2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9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2850">
              <a:solidFill>
                <a:srgbClr val="000000"/>
              </a:solidFill>
              <a:highlight>
                <a:srgbClr val="FFFFFF"/>
              </a:highlight>
              <a:latin typeface="Arial"/>
              <a:ea typeface="Arial"/>
              <a:cs typeface="Arial"/>
              <a:sym typeface="Arial"/>
            </a:endParaRPr>
          </a:p>
        </p:txBody>
      </p:sp>
      <p:pic>
        <p:nvPicPr>
          <p:cNvPr id="144" name="Google Shape;144;p22"/>
          <p:cNvPicPr preferRelativeResize="0"/>
          <p:nvPr/>
        </p:nvPicPr>
        <p:blipFill>
          <a:blip r:embed="rId4">
            <a:alphaModFix/>
          </a:blip>
          <a:stretch>
            <a:fillRect/>
          </a:stretch>
        </p:blipFill>
        <p:spPr>
          <a:xfrm>
            <a:off x="1358150" y="1261750"/>
            <a:ext cx="2857500" cy="1600200"/>
          </a:xfrm>
          <a:prstGeom prst="rect">
            <a:avLst/>
          </a:prstGeom>
          <a:noFill/>
          <a:ln>
            <a:noFill/>
          </a:ln>
        </p:spPr>
      </p:pic>
      <p:sp>
        <p:nvSpPr>
          <p:cNvPr id="145" name="Google Shape;145;p22"/>
          <p:cNvSpPr txBox="1"/>
          <p:nvPr/>
        </p:nvSpPr>
        <p:spPr>
          <a:xfrm>
            <a:off x="5815050" y="29914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2050">
                <a:highlight>
                  <a:srgbClr val="FFFFFF"/>
                </a:highlight>
              </a:rPr>
              <a:t>Spotify usa el formato Ogg en 320Kbps</a:t>
            </a:r>
            <a:endParaRPr sz="2850">
              <a:highlight>
                <a:schemeClr val="lt1"/>
              </a:highlight>
            </a:endParaRPr>
          </a:p>
        </p:txBody>
      </p:sp>
      <p:pic>
        <p:nvPicPr>
          <p:cNvPr id="146" name="Google Shape;146;p22"/>
          <p:cNvPicPr preferRelativeResize="0"/>
          <p:nvPr/>
        </p:nvPicPr>
        <p:blipFill>
          <a:blip r:embed="rId5">
            <a:alphaModFix/>
          </a:blip>
          <a:stretch>
            <a:fillRect/>
          </a:stretch>
        </p:blipFill>
        <p:spPr>
          <a:xfrm>
            <a:off x="5061452" y="410000"/>
            <a:ext cx="4082550" cy="2716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311700" y="2104150"/>
            <a:ext cx="85206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s" sz="4500" u="sng">
                <a:solidFill>
                  <a:schemeClr val="hlink"/>
                </a:solidFill>
                <a:hlinkClick r:id="rId3"/>
              </a:rPr>
              <a:t>Conversión de audio</a:t>
            </a:r>
            <a:endParaRPr b="1"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2104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4500" u="sng">
                <a:solidFill>
                  <a:schemeClr val="hlink"/>
                </a:solidFill>
                <a:hlinkClick r:id="rId3"/>
              </a:rPr>
              <a:t> 				EDICIÓN DE AUDIO</a:t>
            </a:r>
            <a:endParaRPr b="1" sz="4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64105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Cambiar tono</a:t>
            </a:r>
            <a:endParaRPr/>
          </a:p>
        </p:txBody>
      </p:sp>
      <p:pic>
        <p:nvPicPr>
          <p:cNvPr id="162" name="Google Shape;162;p25"/>
          <p:cNvPicPr preferRelativeResize="0"/>
          <p:nvPr/>
        </p:nvPicPr>
        <p:blipFill>
          <a:blip r:embed="rId3">
            <a:alphaModFix/>
          </a:blip>
          <a:stretch>
            <a:fillRect/>
          </a:stretch>
        </p:blipFill>
        <p:spPr>
          <a:xfrm>
            <a:off x="1343100" y="1209150"/>
            <a:ext cx="5006399" cy="326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64105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Cambiar tono (Graves y Agudos)</a:t>
            </a:r>
            <a:endParaRPr/>
          </a:p>
        </p:txBody>
      </p:sp>
      <p:pic>
        <p:nvPicPr>
          <p:cNvPr descr="Desde 1989 los colombianos tenemos en la memoria publicitaria la frase &quot; sufre usted de calambres, torceduras, desgarros? Si señor!&quot; que acompaña un comercial con muy bajo presupuesto en producción pero con alto nivel de recordación la voz del señor locutor Cristobal Americo Rivera le dio vida a esta recordada campaña, que aún hoy esta al aire.&#10;&#10;&#10;@LaCorinta&#10;www.lacorinta.com&#10;La Corinta, escuela itinerante de creatividad y estrategia" id="168" name="Google Shape;168;p26" title="comercial Doloran">
            <a:hlinkClick r:id="rId3"/>
          </p:cNvPr>
          <p:cNvPicPr preferRelativeResize="0"/>
          <p:nvPr/>
        </p:nvPicPr>
        <p:blipFill>
          <a:blip r:embed="rId4">
            <a:alphaModFix/>
          </a:blip>
          <a:stretch>
            <a:fillRect/>
          </a:stretch>
        </p:blipFill>
        <p:spPr>
          <a:xfrm>
            <a:off x="1633100" y="1185450"/>
            <a:ext cx="4565150" cy="342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hlinkClick r:id="rId3"/>
              </a:rPr>
              <a:t>Incorporación de voz y música</a:t>
            </a:r>
            <a:endParaRPr/>
          </a:p>
        </p:txBody>
      </p:sp>
      <p:sp>
        <p:nvSpPr>
          <p:cNvPr id="174" name="Google Shape;174;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s" sz="2650">
                <a:solidFill>
                  <a:srgbClr val="000000"/>
                </a:solidFill>
                <a:highlight>
                  <a:srgbClr val="FFFFFF"/>
                </a:highlight>
                <a:latin typeface="Arial"/>
                <a:ea typeface="Arial"/>
                <a:cs typeface="Arial"/>
                <a:sym typeface="Arial"/>
              </a:rPr>
              <a:t>ingresos publicitarios generados de audio son de 659 millones de dólares en 2020, debido a dispositivos como google home.El 40% de los internautas afirma haber escuchado podcasts en el último mes (informe de empresa de rebold) </a:t>
            </a:r>
            <a:endParaRPr sz="3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Texto de ejercicio</a:t>
            </a:r>
            <a:endParaRPr/>
          </a:p>
        </p:txBody>
      </p:sp>
      <p:sp>
        <p:nvSpPr>
          <p:cNvPr id="180" name="Google Shape;180;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700"/>
              <a:t>¡Hola a todos!... ¡Bienvenidos a un nuevo programa del Club de la Comedia ¡Hoy tendremos la actuación estelar de (di tu nombre) y (gotito)! ¡Espero que se lo pasen bien!” </a:t>
            </a:r>
            <a:endParaRPr sz="2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0" y="183125"/>
            <a:ext cx="4923600" cy="800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s" sz="8100" u="sng">
                <a:solidFill>
                  <a:schemeClr val="hlink"/>
                </a:solidFill>
                <a:hlinkClick r:id="rId3"/>
              </a:rPr>
              <a:t>podcast</a:t>
            </a:r>
            <a:endParaRPr b="1" sz="8100"/>
          </a:p>
        </p:txBody>
      </p:sp>
      <p:sp>
        <p:nvSpPr>
          <p:cNvPr id="186" name="Google Shape;186;p29"/>
          <p:cNvSpPr txBox="1"/>
          <p:nvPr>
            <p:ph type="title"/>
          </p:nvPr>
        </p:nvSpPr>
        <p:spPr>
          <a:xfrm>
            <a:off x="601325" y="1530575"/>
            <a:ext cx="4047000" cy="296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350">
                <a:solidFill>
                  <a:srgbClr val="4D5156"/>
                </a:solidFill>
                <a:highlight>
                  <a:srgbClr val="FFFFFF"/>
                </a:highlight>
                <a:latin typeface="Arial"/>
                <a:ea typeface="Arial"/>
                <a:cs typeface="Arial"/>
                <a:sym typeface="Arial"/>
              </a:rPr>
              <a:t>El podcasting o podcast consiste en la distribución de archivos multimedia mediante un sistema de redifusión, que un usuario puede descargar para copiar y escuchar en un dispositivo personal</a:t>
            </a:r>
            <a:endParaRPr sz="4300"/>
          </a:p>
        </p:txBody>
      </p:sp>
      <p:pic>
        <p:nvPicPr>
          <p:cNvPr id="187" name="Google Shape;187;p29"/>
          <p:cNvPicPr preferRelativeResize="0"/>
          <p:nvPr/>
        </p:nvPicPr>
        <p:blipFill>
          <a:blip r:embed="rId4">
            <a:alphaModFix/>
          </a:blip>
          <a:stretch>
            <a:fillRect/>
          </a:stretch>
        </p:blipFill>
        <p:spPr>
          <a:xfrm>
            <a:off x="5136700" y="372725"/>
            <a:ext cx="3454525" cy="3454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Podcast</a:t>
            </a:r>
            <a:endParaRPr/>
          </a:p>
        </p:txBody>
      </p:sp>
      <p:sp>
        <p:nvSpPr>
          <p:cNvPr id="193" name="Google Shape;193;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650">
                <a:solidFill>
                  <a:srgbClr val="000000"/>
                </a:solidFill>
                <a:highlight>
                  <a:srgbClr val="FFFFFF"/>
                </a:highlight>
                <a:latin typeface="Arial"/>
                <a:ea typeface="Arial"/>
                <a:cs typeface="Arial"/>
                <a:sym typeface="Arial"/>
              </a:rPr>
              <a:t>Identificar el nombre del podcast: </a:t>
            </a:r>
            <a:r>
              <a:rPr lang="es" sz="2650">
                <a:solidFill>
                  <a:srgbClr val="000000"/>
                </a:solidFill>
                <a:highlight>
                  <a:srgbClr val="FFFFFF"/>
                </a:highlight>
                <a:latin typeface="Arial"/>
                <a:ea typeface="Arial"/>
                <a:cs typeface="Arial"/>
                <a:sym typeface="Arial"/>
              </a:rPr>
              <a:t>Enigmas</a:t>
            </a:r>
            <a:endParaRPr sz="2650">
              <a:solidFill>
                <a:srgbClr val="000000"/>
              </a:solidFill>
              <a:highlight>
                <a:srgbClr val="FFFFFF"/>
              </a:highlight>
              <a:latin typeface="Arial"/>
              <a:ea typeface="Arial"/>
              <a:cs typeface="Arial"/>
              <a:sym typeface="Arial"/>
            </a:endParaRPr>
          </a:p>
          <a:p>
            <a:pPr indent="0" lvl="0" marL="0" rtl="0" algn="l">
              <a:spcBef>
                <a:spcPts val="1600"/>
              </a:spcBef>
              <a:spcAft>
                <a:spcPts val="0"/>
              </a:spcAft>
              <a:buNone/>
            </a:pPr>
            <a:r>
              <a:rPr b="1" lang="es" sz="2650">
                <a:solidFill>
                  <a:srgbClr val="000000"/>
                </a:solidFill>
                <a:highlight>
                  <a:srgbClr val="FFFFFF"/>
                </a:highlight>
                <a:latin typeface="Arial"/>
                <a:ea typeface="Arial"/>
                <a:cs typeface="Arial"/>
                <a:sym typeface="Arial"/>
              </a:rPr>
              <a:t>temática: </a:t>
            </a:r>
            <a:r>
              <a:rPr lang="es" sz="2650">
                <a:solidFill>
                  <a:srgbClr val="000000"/>
                </a:solidFill>
                <a:highlight>
                  <a:srgbClr val="FFFFFF"/>
                </a:highlight>
                <a:latin typeface="Arial"/>
                <a:ea typeface="Arial"/>
                <a:cs typeface="Arial"/>
                <a:sym typeface="Arial"/>
              </a:rPr>
              <a:t> El misterio de Denver </a:t>
            </a:r>
            <a:endParaRPr sz="2650">
              <a:solidFill>
                <a:srgbClr val="000000"/>
              </a:solidFill>
              <a:highlight>
                <a:srgbClr val="FFFFFF"/>
              </a:highlight>
              <a:latin typeface="Arial"/>
              <a:ea typeface="Arial"/>
              <a:cs typeface="Arial"/>
              <a:sym typeface="Arial"/>
            </a:endParaRPr>
          </a:p>
          <a:p>
            <a:pPr indent="0" lvl="0" marL="0" rtl="0" algn="l">
              <a:spcBef>
                <a:spcPts val="1600"/>
              </a:spcBef>
              <a:spcAft>
                <a:spcPts val="1600"/>
              </a:spcAft>
              <a:buNone/>
            </a:pPr>
            <a:r>
              <a:rPr b="1" lang="es" sz="2650">
                <a:solidFill>
                  <a:srgbClr val="000000"/>
                </a:solidFill>
                <a:highlight>
                  <a:srgbClr val="FFFFFF"/>
                </a:highlight>
                <a:latin typeface="Arial"/>
                <a:ea typeface="Arial"/>
                <a:cs typeface="Arial"/>
                <a:sym typeface="Arial"/>
              </a:rPr>
              <a:t>público:  </a:t>
            </a:r>
            <a:endParaRPr b="1" sz="2650">
              <a:solidFill>
                <a:srgbClr val="000000"/>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2300">
                <a:solidFill>
                  <a:srgbClr val="333333"/>
                </a:solidFill>
                <a:highlight>
                  <a:srgbClr val="FFFFFF"/>
                </a:highlight>
                <a:latin typeface="Lato"/>
                <a:ea typeface="Lato"/>
                <a:cs typeface="Lato"/>
                <a:sym typeface="Lato"/>
              </a:rPr>
              <a:t>Historia</a:t>
            </a:r>
            <a:endParaRPr b="1" sz="2300">
              <a:solidFill>
                <a:srgbClr val="333333"/>
              </a:solidFill>
              <a:highlight>
                <a:srgbClr val="FFFFFF"/>
              </a:highlight>
              <a:latin typeface="Lato"/>
              <a:ea typeface="Lato"/>
              <a:cs typeface="Lato"/>
              <a:sym typeface="Lato"/>
            </a:endParaRPr>
          </a:p>
          <a:p>
            <a:pPr indent="0" lvl="0" marL="0" rtl="0" algn="l">
              <a:spcBef>
                <a:spcPts val="1500"/>
              </a:spcBef>
              <a:spcAft>
                <a:spcPts val="0"/>
              </a:spcAft>
              <a:buNone/>
            </a:pPr>
            <a:r>
              <a:t/>
            </a:r>
            <a:endParaRPr/>
          </a:p>
        </p:txBody>
      </p:sp>
      <p:sp>
        <p:nvSpPr>
          <p:cNvPr id="199" name="Google Shape;199;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350">
                <a:solidFill>
                  <a:srgbClr val="000000"/>
                </a:solidFill>
                <a:highlight>
                  <a:srgbClr val="FFFFFF"/>
                </a:highlight>
                <a:latin typeface="Arial"/>
                <a:ea typeface="Arial"/>
                <a:cs typeface="Arial"/>
                <a:sym typeface="Arial"/>
              </a:rPr>
              <a:t>En el fondo, </a:t>
            </a:r>
            <a:r>
              <a:rPr b="1" lang="es" sz="2350">
                <a:solidFill>
                  <a:srgbClr val="000000"/>
                </a:solidFill>
                <a:highlight>
                  <a:srgbClr val="FFFFFF"/>
                </a:highlight>
                <a:latin typeface="Arial"/>
                <a:ea typeface="Arial"/>
                <a:cs typeface="Arial"/>
                <a:sym typeface="Arial"/>
              </a:rPr>
              <a:t>lo que hacemos con un podcast,</a:t>
            </a:r>
            <a:r>
              <a:rPr lang="es" sz="2350">
                <a:solidFill>
                  <a:srgbClr val="000000"/>
                </a:solidFill>
                <a:highlight>
                  <a:srgbClr val="FFFFFF"/>
                </a:highlight>
                <a:latin typeface="Arial"/>
                <a:ea typeface="Arial"/>
                <a:cs typeface="Arial"/>
                <a:sym typeface="Arial"/>
              </a:rPr>
              <a:t> como con un libro, una película o una obra de teatro, es algo que se hace desde tiempos inmemoriales. </a:t>
            </a:r>
            <a:r>
              <a:rPr lang="es" sz="2350">
                <a:solidFill>
                  <a:srgbClr val="FF0000"/>
                </a:solidFill>
                <a:highlight>
                  <a:srgbClr val="FFFFFF"/>
                </a:highlight>
                <a:uFill>
                  <a:noFill/>
                </a:uFill>
                <a:latin typeface="Arial"/>
                <a:ea typeface="Arial"/>
                <a:cs typeface="Arial"/>
                <a:sym typeface="Arial"/>
                <a:hlinkClick r:id="rId3">
                  <a:extLst>
                    <a:ext uri="{A12FA001-AC4F-418D-AE19-62706E023703}">
                      <ahyp:hlinkClr val="tx"/>
                    </a:ext>
                  </a:extLst>
                </a:hlinkClick>
              </a:rPr>
              <a:t>Contar historias.</a:t>
            </a:r>
            <a:r>
              <a:rPr lang="es" sz="2350">
                <a:solidFill>
                  <a:srgbClr val="000000"/>
                </a:solidFill>
                <a:highlight>
                  <a:srgbClr val="FFFFFF"/>
                </a:highlight>
                <a:latin typeface="Arial"/>
                <a:ea typeface="Arial"/>
                <a:cs typeface="Arial"/>
                <a:sym typeface="Arial"/>
              </a:rPr>
              <a:t> Y encima, con un podcast, lo hacemos </a:t>
            </a:r>
            <a:r>
              <a:rPr b="1" lang="es" sz="2350">
                <a:solidFill>
                  <a:srgbClr val="000000"/>
                </a:solidFill>
                <a:highlight>
                  <a:srgbClr val="FFFFFF"/>
                </a:highlight>
                <a:latin typeface="Arial"/>
                <a:ea typeface="Arial"/>
                <a:cs typeface="Arial"/>
                <a:sym typeface="Arial"/>
              </a:rPr>
              <a:t>de la forma más ancestral de todas, la oral. Con el inmenso poder de nuestra voz.</a:t>
            </a:r>
            <a:endParaRPr sz="2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511025" y="1963950"/>
            <a:ext cx="11843700" cy="607800"/>
          </a:xfrm>
          <a:prstGeom prst="rect">
            <a:avLst/>
          </a:prstGeom>
        </p:spPr>
        <p:txBody>
          <a:bodyPr anchorCtr="0" anchor="t" bIns="91425" lIns="91425" spcFirstLastPara="1" rIns="91425" wrap="square" tIns="91425">
            <a:noAutofit/>
          </a:bodyPr>
          <a:lstStyle/>
          <a:p>
            <a:pPr indent="457200" lvl="0" marL="1371600" rtl="0" algn="l">
              <a:spcBef>
                <a:spcPts val="0"/>
              </a:spcBef>
              <a:spcAft>
                <a:spcPts val="0"/>
              </a:spcAft>
              <a:buNone/>
            </a:pPr>
            <a:r>
              <a:rPr b="1" lang="es" sz="5600"/>
              <a:t>Conceptos fundamentales</a:t>
            </a:r>
            <a:endParaRPr b="1" sz="5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s" sz="3500">
                <a:solidFill>
                  <a:srgbClr val="333333"/>
                </a:solidFill>
                <a:highlight>
                  <a:srgbClr val="FFFFFF"/>
                </a:highlight>
                <a:latin typeface="Lato"/>
                <a:ea typeface="Lato"/>
                <a:cs typeface="Lato"/>
                <a:sym typeface="Lato"/>
              </a:rPr>
              <a:t>Historia</a:t>
            </a:r>
            <a:endParaRPr b="1" sz="3500">
              <a:solidFill>
                <a:srgbClr val="333333"/>
              </a:solidFill>
              <a:highlight>
                <a:srgbClr val="FFFFFF"/>
              </a:highlight>
              <a:latin typeface="Lato"/>
              <a:ea typeface="Lato"/>
              <a:cs typeface="Lato"/>
              <a:sym typeface="Lato"/>
            </a:endParaRPr>
          </a:p>
          <a:p>
            <a:pPr indent="0" lvl="0" marL="0" rtl="0" algn="l">
              <a:spcBef>
                <a:spcPts val="1500"/>
              </a:spcBef>
              <a:spcAft>
                <a:spcPts val="0"/>
              </a:spcAft>
              <a:buNone/>
            </a:pPr>
            <a:r>
              <a:t/>
            </a:r>
            <a:endParaRPr/>
          </a:p>
        </p:txBody>
      </p:sp>
      <p:pic>
        <p:nvPicPr>
          <p:cNvPr id="205" name="Google Shape;205;p32"/>
          <p:cNvPicPr preferRelativeResize="0"/>
          <p:nvPr/>
        </p:nvPicPr>
        <p:blipFill>
          <a:blip r:embed="rId3">
            <a:alphaModFix/>
          </a:blip>
          <a:stretch>
            <a:fillRect/>
          </a:stretch>
        </p:blipFill>
        <p:spPr>
          <a:xfrm>
            <a:off x="152400" y="1170200"/>
            <a:ext cx="7478901" cy="2625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Guión de podcast</a:t>
            </a:r>
            <a:endParaRPr/>
          </a:p>
        </p:txBody>
      </p:sp>
      <p:sp>
        <p:nvSpPr>
          <p:cNvPr id="211" name="Google Shape;211;p33"/>
          <p:cNvSpPr txBox="1"/>
          <p:nvPr>
            <p:ph idx="1" type="body"/>
          </p:nvPr>
        </p:nvSpPr>
        <p:spPr>
          <a:xfrm>
            <a:off x="311700" y="825925"/>
            <a:ext cx="8520600" cy="3890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s" sz="1700">
                <a:solidFill>
                  <a:srgbClr val="000000"/>
                </a:solidFill>
                <a:highlight>
                  <a:srgbClr val="FFFFFF"/>
                </a:highlight>
                <a:latin typeface="Arial"/>
                <a:ea typeface="Arial"/>
                <a:cs typeface="Arial"/>
                <a:sym typeface="Arial"/>
              </a:rPr>
              <a:t>Introducción (o primer acto) : </a:t>
            </a:r>
            <a:endParaRPr b="1" sz="1700">
              <a:solidFill>
                <a:srgbClr val="000000"/>
              </a:solidFill>
              <a:highlight>
                <a:srgbClr val="FFFFFF"/>
              </a:highlight>
              <a:latin typeface="Arial"/>
              <a:ea typeface="Arial"/>
              <a:cs typeface="Arial"/>
              <a:sym typeface="Arial"/>
            </a:endParaRPr>
          </a:p>
          <a:p>
            <a:pPr indent="0" lvl="0" marL="457200" rtl="0" algn="l">
              <a:spcBef>
                <a:spcPts val="1800"/>
              </a:spcBef>
              <a:spcAft>
                <a:spcPts val="0"/>
              </a:spcAft>
              <a:buNone/>
            </a:pPr>
            <a:r>
              <a:rPr lang="es" sz="1700">
                <a:solidFill>
                  <a:srgbClr val="000000"/>
                </a:solidFill>
                <a:highlight>
                  <a:srgbClr val="FFFFFF"/>
                </a:highlight>
                <a:latin typeface="Arial"/>
                <a:ea typeface="Arial"/>
                <a:cs typeface="Arial"/>
                <a:sym typeface="Arial"/>
              </a:rPr>
              <a:t>Presentación de usted y los </a:t>
            </a:r>
            <a:r>
              <a:rPr lang="es" sz="1700">
                <a:solidFill>
                  <a:srgbClr val="000000"/>
                </a:solidFill>
                <a:highlight>
                  <a:srgbClr val="FFFFFF"/>
                </a:highlight>
                <a:latin typeface="Arial"/>
                <a:ea typeface="Arial"/>
                <a:cs typeface="Arial"/>
                <a:sym typeface="Arial"/>
              </a:rPr>
              <a:t>capítulos</a:t>
            </a:r>
            <a:r>
              <a:rPr lang="es" sz="1700">
                <a:solidFill>
                  <a:srgbClr val="000000"/>
                </a:solidFill>
                <a:highlight>
                  <a:srgbClr val="FFFFFF"/>
                </a:highlight>
                <a:latin typeface="Arial"/>
                <a:ea typeface="Arial"/>
                <a:cs typeface="Arial"/>
                <a:sym typeface="Arial"/>
              </a:rPr>
              <a:t>,una oportunidad para invitar a tus oyentes a que compartan tus contenidos en redes sociales realizar patrocinios y sumario</a:t>
            </a:r>
            <a:endParaRPr sz="17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rPr lang="es"/>
              <a:t>	(10% del tiempo)</a:t>
            </a:r>
            <a:endParaRPr/>
          </a:p>
          <a:p>
            <a:pPr indent="0" lvl="0" marL="0" rtl="0" algn="l">
              <a:spcBef>
                <a:spcPts val="1800"/>
              </a:spcBef>
              <a:spcAft>
                <a:spcPts val="0"/>
              </a:spcAft>
              <a:buNone/>
            </a:pPr>
            <a:r>
              <a:rPr b="1" lang="es" sz="1700">
                <a:solidFill>
                  <a:srgbClr val="000000"/>
                </a:solidFill>
                <a:highlight>
                  <a:srgbClr val="FFFFFF"/>
                </a:highlight>
                <a:latin typeface="Arial"/>
                <a:ea typeface="Arial"/>
                <a:cs typeface="Arial"/>
                <a:sym typeface="Arial"/>
              </a:rPr>
              <a:t>Desarrollo (o segundo acto) </a:t>
            </a:r>
            <a:r>
              <a:rPr lang="es" sz="1700">
                <a:solidFill>
                  <a:srgbClr val="000000"/>
                </a:solidFill>
                <a:highlight>
                  <a:srgbClr val="FFFFFF"/>
                </a:highlight>
                <a:latin typeface="Arial"/>
                <a:ea typeface="Arial"/>
                <a:cs typeface="Arial"/>
                <a:sym typeface="Arial"/>
              </a:rPr>
              <a:t> Escribir los puntos importantes de los que quieres hablar (80% del tiempo)</a:t>
            </a:r>
            <a:endParaRPr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rPr b="1" lang="es" sz="1700">
                <a:solidFill>
                  <a:srgbClr val="000000"/>
                </a:solidFill>
                <a:highlight>
                  <a:srgbClr val="FFFFFF"/>
                </a:highlight>
                <a:latin typeface="Arial"/>
                <a:ea typeface="Arial"/>
                <a:cs typeface="Arial"/>
                <a:sym typeface="Arial"/>
              </a:rPr>
              <a:t>Despedida: </a:t>
            </a:r>
            <a:r>
              <a:rPr lang="es" sz="1700">
                <a:solidFill>
                  <a:srgbClr val="000000"/>
                </a:solidFill>
                <a:highlight>
                  <a:srgbClr val="FFFFFF"/>
                </a:highlight>
                <a:latin typeface="Arial"/>
                <a:ea typeface="Arial"/>
                <a:cs typeface="Arial"/>
                <a:sym typeface="Arial"/>
              </a:rPr>
              <a:t>Agradecer  e invitar </a:t>
            </a:r>
            <a:r>
              <a:rPr b="1" lang="es" sz="1700">
                <a:solidFill>
                  <a:srgbClr val="000000"/>
                </a:solidFill>
                <a:highlight>
                  <a:srgbClr val="FFFFFF"/>
                </a:highlight>
                <a:latin typeface="Arial"/>
                <a:ea typeface="Arial"/>
                <a:cs typeface="Arial"/>
                <a:sym typeface="Arial"/>
              </a:rPr>
              <a:t> a </a:t>
            </a:r>
            <a:r>
              <a:rPr lang="es" sz="1700">
                <a:solidFill>
                  <a:srgbClr val="000000"/>
                </a:solidFill>
                <a:highlight>
                  <a:srgbClr val="FFFFFF"/>
                </a:highlight>
                <a:latin typeface="Arial"/>
                <a:ea typeface="Arial"/>
                <a:cs typeface="Arial"/>
                <a:sym typeface="Arial"/>
              </a:rPr>
              <a:t>continuar con los podcast y si</a:t>
            </a:r>
            <a:endParaRPr sz="1700">
              <a:solidFill>
                <a:srgbClr val="000000"/>
              </a:solidFill>
              <a:highlight>
                <a:srgbClr val="FFFFFF"/>
              </a:highlight>
              <a:latin typeface="Arial"/>
              <a:ea typeface="Arial"/>
              <a:cs typeface="Arial"/>
              <a:sym typeface="Arial"/>
            </a:endParaRPr>
          </a:p>
          <a:p>
            <a:pPr indent="0" lvl="0" marL="0" rtl="0" algn="l">
              <a:spcBef>
                <a:spcPts val="1800"/>
              </a:spcBef>
              <a:spcAft>
                <a:spcPts val="0"/>
              </a:spcAft>
              <a:buNone/>
            </a:pPr>
            <a:r>
              <a:rPr lang="es" sz="1700">
                <a:solidFill>
                  <a:srgbClr val="000000"/>
                </a:solidFill>
                <a:highlight>
                  <a:srgbClr val="FFFFFF"/>
                </a:highlight>
                <a:latin typeface="Arial"/>
                <a:ea typeface="Arial"/>
                <a:cs typeface="Arial"/>
                <a:sym typeface="Arial"/>
              </a:rPr>
              <a:t>es posible un adelanto (10% del tiempo)</a:t>
            </a:r>
            <a:endParaRPr sz="1700">
              <a:solidFill>
                <a:srgbClr val="000000"/>
              </a:solidFill>
              <a:highlight>
                <a:srgbClr val="FFFFFF"/>
              </a:highlight>
              <a:latin typeface="Arial"/>
              <a:ea typeface="Arial"/>
              <a:cs typeface="Arial"/>
              <a:sym typeface="Arial"/>
            </a:endParaRPr>
          </a:p>
          <a:p>
            <a:pPr indent="0" lvl="0" marL="0" rtl="0" algn="l">
              <a:spcBef>
                <a:spcPts val="4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Recomendaciones</a:t>
            </a:r>
            <a:endParaRPr/>
          </a:p>
        </p:txBody>
      </p:sp>
      <p:sp>
        <p:nvSpPr>
          <p:cNvPr id="217" name="Google Shape;217;p34"/>
          <p:cNvSpPr txBox="1"/>
          <p:nvPr>
            <p:ph idx="1" type="body"/>
          </p:nvPr>
        </p:nvSpPr>
        <p:spPr>
          <a:xfrm>
            <a:off x="311700" y="11684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rgbClr val="292929"/>
                </a:solidFill>
                <a:highlight>
                  <a:srgbClr val="FFFFFF"/>
                </a:highlight>
                <a:latin typeface="Georgia"/>
                <a:ea typeface="Georgia"/>
                <a:cs typeface="Georgia"/>
                <a:sym typeface="Georgia"/>
              </a:rPr>
              <a:t>Alberto se levantaba todas las mañanas, se cambiaba y salía de su casa para correr durante 20 minutos. Luego de ducharse, se dirigía hacia su trabajo en la fábrica, donde operaba una máquina embotelladora de bebidas.</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s" sz="1600">
                <a:solidFill>
                  <a:srgbClr val="292929"/>
                </a:solidFill>
                <a:highlight>
                  <a:srgbClr val="FFFFFF"/>
                </a:highlight>
                <a:latin typeface="Georgia"/>
                <a:ea typeface="Georgia"/>
                <a:cs typeface="Georgia"/>
                <a:sym typeface="Georgia"/>
              </a:rPr>
              <a:t>Alberto tiene una rutina muy agitada.</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s" sz="1600">
                <a:solidFill>
                  <a:srgbClr val="292929"/>
                </a:solidFill>
                <a:highlight>
                  <a:srgbClr val="FFFFFF"/>
                </a:highlight>
                <a:latin typeface="Georgia"/>
                <a:ea typeface="Georgia"/>
                <a:cs typeface="Georgia"/>
                <a:sym typeface="Georgia"/>
              </a:rPr>
              <a:t>[Cierre de campera, pasos, puerta de la casa que abre y cierra. Trote por la calle. El sonido del trote queda de fondo bajo la siguiente frase]</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s" sz="1600">
                <a:solidFill>
                  <a:srgbClr val="292929"/>
                </a:solidFill>
                <a:highlight>
                  <a:srgbClr val="FFFFFF"/>
                </a:highlight>
                <a:latin typeface="Georgia"/>
                <a:ea typeface="Georgia"/>
                <a:cs typeface="Georgia"/>
                <a:sym typeface="Georgia"/>
              </a:rPr>
              <a:t>Por la mañana se levanta y sale a correr 20 minutos</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s" sz="1600">
                <a:solidFill>
                  <a:srgbClr val="292929"/>
                </a:solidFill>
                <a:highlight>
                  <a:srgbClr val="FFFFFF"/>
                </a:highlight>
                <a:latin typeface="Georgia"/>
                <a:ea typeface="Georgia"/>
                <a:cs typeface="Georgia"/>
                <a:sym typeface="Georgia"/>
              </a:rPr>
              <a:t>[Continúa por debajo de la narración el sonido del trote. </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rPr lang="es" sz="1600">
                <a:solidFill>
                  <a:srgbClr val="292929"/>
                </a:solidFill>
                <a:highlight>
                  <a:srgbClr val="FFFFFF"/>
                </a:highlight>
                <a:latin typeface="Georgia"/>
                <a:ea typeface="Georgia"/>
                <a:cs typeface="Georgia"/>
                <a:sym typeface="Georgia"/>
              </a:rPr>
              <a:t>Escuchamos que regresa a su casa y abre la ducha].</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0"/>
              </a:spcAft>
              <a:buNone/>
            </a:pPr>
            <a:r>
              <a:t/>
            </a:r>
            <a:endParaRPr sz="1600">
              <a:solidFill>
                <a:srgbClr val="292929"/>
              </a:solidFill>
              <a:highlight>
                <a:srgbClr val="FFFFFF"/>
              </a:highlight>
              <a:latin typeface="Georgia"/>
              <a:ea typeface="Georgia"/>
              <a:cs typeface="Georgia"/>
              <a:sym typeface="Georgia"/>
            </a:endParaRPr>
          </a:p>
          <a:p>
            <a:pPr indent="0" lvl="0" marL="0" rtl="0" algn="l">
              <a:spcBef>
                <a:spcPts val="1600"/>
              </a:spcBef>
              <a:spcAft>
                <a:spcPts val="16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 sz="4800"/>
              <a:t>sonido</a:t>
            </a:r>
            <a:endParaRPr sz="6900"/>
          </a:p>
        </p:txBody>
      </p:sp>
      <p:sp>
        <p:nvSpPr>
          <p:cNvPr id="97" name="Google Shape;97;p15"/>
          <p:cNvSpPr txBox="1"/>
          <p:nvPr>
            <p:ph idx="1" type="body"/>
          </p:nvPr>
        </p:nvSpPr>
        <p:spPr>
          <a:xfrm>
            <a:off x="311700" y="1229875"/>
            <a:ext cx="48165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3300">
                <a:solidFill>
                  <a:srgbClr val="222222"/>
                </a:solidFill>
                <a:highlight>
                  <a:srgbClr val="FFFFFF"/>
                </a:highlight>
                <a:latin typeface="Arial"/>
                <a:ea typeface="Arial"/>
                <a:cs typeface="Arial"/>
                <a:sym typeface="Arial"/>
              </a:rPr>
              <a:t>Es una sensación que se genera en el oído a partir de las vibraciones de las cosas</a:t>
            </a:r>
            <a:endParaRPr sz="3300">
              <a:solidFill>
                <a:srgbClr val="222222"/>
              </a:solidFill>
              <a:highlight>
                <a:srgbClr val="FFFFFF"/>
              </a:highlight>
              <a:latin typeface="Arial"/>
              <a:ea typeface="Arial"/>
              <a:cs typeface="Arial"/>
              <a:sym typeface="Arial"/>
            </a:endParaRPr>
          </a:p>
          <a:p>
            <a:pPr indent="0" lvl="0" marL="0" rtl="0" algn="l">
              <a:spcBef>
                <a:spcPts val="1600"/>
              </a:spcBef>
              <a:spcAft>
                <a:spcPts val="1600"/>
              </a:spcAft>
              <a:buNone/>
            </a:pPr>
            <a:r>
              <a:t/>
            </a:r>
            <a:endParaRPr sz="3300">
              <a:solidFill>
                <a:srgbClr val="222222"/>
              </a:solidFill>
              <a:highlight>
                <a:srgbClr val="FFFFFF"/>
              </a:highlight>
              <a:latin typeface="Arial"/>
              <a:ea typeface="Arial"/>
              <a:cs typeface="Arial"/>
              <a:sym typeface="Arial"/>
            </a:endParaRPr>
          </a:p>
        </p:txBody>
      </p:sp>
      <p:pic>
        <p:nvPicPr>
          <p:cNvPr id="98" name="Google Shape;98;p15"/>
          <p:cNvPicPr preferRelativeResize="0"/>
          <p:nvPr/>
        </p:nvPicPr>
        <p:blipFill>
          <a:blip r:embed="rId3">
            <a:alphaModFix/>
          </a:blip>
          <a:stretch>
            <a:fillRect/>
          </a:stretch>
        </p:blipFill>
        <p:spPr>
          <a:xfrm>
            <a:off x="6272700" y="1229875"/>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Frecuencia</a:t>
            </a:r>
            <a:endParaRPr/>
          </a:p>
        </p:txBody>
      </p:sp>
      <p:sp>
        <p:nvSpPr>
          <p:cNvPr id="104" name="Google Shape;104;p16"/>
          <p:cNvSpPr txBox="1"/>
          <p:nvPr>
            <p:ph idx="1" type="body"/>
          </p:nvPr>
        </p:nvSpPr>
        <p:spPr>
          <a:xfrm>
            <a:off x="311700" y="1229875"/>
            <a:ext cx="48012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400">
                <a:latin typeface="Arial"/>
                <a:ea typeface="Arial"/>
                <a:cs typeface="Arial"/>
                <a:sym typeface="Arial"/>
              </a:rPr>
              <a:t>Es el nombre de vibraciones por segundo. La frecuencia del sonido se mide en Hercios (Hz)  El </a:t>
            </a:r>
            <a:r>
              <a:rPr b="1" lang="es" sz="2400">
                <a:latin typeface="Arial"/>
                <a:ea typeface="Arial"/>
                <a:cs typeface="Arial"/>
                <a:sym typeface="Arial"/>
              </a:rPr>
              <a:t>hombre </a:t>
            </a:r>
            <a:r>
              <a:rPr lang="es" sz="2400">
                <a:latin typeface="Arial"/>
                <a:ea typeface="Arial"/>
                <a:cs typeface="Arial"/>
                <a:sym typeface="Arial"/>
              </a:rPr>
              <a:t>puede </a:t>
            </a:r>
            <a:r>
              <a:rPr b="1" lang="es" sz="2400">
                <a:latin typeface="Arial"/>
                <a:ea typeface="Arial"/>
                <a:cs typeface="Arial"/>
                <a:sym typeface="Arial"/>
              </a:rPr>
              <a:t>escuchar </a:t>
            </a:r>
            <a:r>
              <a:rPr lang="es" sz="2400">
                <a:latin typeface="Arial"/>
                <a:ea typeface="Arial"/>
                <a:cs typeface="Arial"/>
                <a:sym typeface="Arial"/>
              </a:rPr>
              <a:t>esta entre 20 hz y 20 KHZ (Kilohertzios:  1000 Hz)</a:t>
            </a:r>
            <a:endParaRPr sz="2400">
              <a:solidFill>
                <a:srgbClr val="000000"/>
              </a:solidFill>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descr="Éste y otros vídeos relacionados con la Prevención de Riesgos Laborales desde una perspectiva diferente, los podéis encontrar en https://www.facebook.com/PRL2.0.&#10;&#10;Para que los humanos podamos percibir un sonido, éste debe estar comprendido entre el rango de audición de 20 y 20.000 Hz. Por debajo de este rango tenemos los infrasonidos (grave) y por encima los ultrasonidos (agudo). A esto se le denomina rango de frecuencia audible. Cuanta más edad se tiene, este rango va reduciéndose tanto en graves como en agudos.&#10;&#10;El siguiente vídeo os presenta una posibilidad fácil de comprobar cuán aguzado se mantiene vuestro oído. En él se generará una señal que recorre precisamente este espectro. Busca una habitación tranquila, pon los altavoces a un volumen moderado, y comprueba hasta qué frecuencia sois capaces de escuchar." id="105" name="Google Shape;105;p16" title="Frecuencia sonora - Test">
            <a:hlinkClick r:id="rId3"/>
          </p:cNvPr>
          <p:cNvPicPr preferRelativeResize="0"/>
          <p:nvPr/>
        </p:nvPicPr>
        <p:blipFill>
          <a:blip r:embed="rId4">
            <a:alphaModFix/>
          </a:blip>
          <a:stretch>
            <a:fillRect/>
          </a:stretch>
        </p:blipFill>
        <p:spPr>
          <a:xfrm>
            <a:off x="5479275" y="1155638"/>
            <a:ext cx="3225500" cy="241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Amplitud</a:t>
            </a:r>
            <a:endParaRPr/>
          </a:p>
        </p:txBody>
      </p:sp>
      <p:sp>
        <p:nvSpPr>
          <p:cNvPr id="111" name="Google Shape;111;p17"/>
          <p:cNvSpPr txBox="1"/>
          <p:nvPr>
            <p:ph idx="1" type="body"/>
          </p:nvPr>
        </p:nvSpPr>
        <p:spPr>
          <a:xfrm>
            <a:off x="311700" y="1229875"/>
            <a:ext cx="57018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600">
                <a:solidFill>
                  <a:srgbClr val="222222"/>
                </a:solidFill>
                <a:highlight>
                  <a:srgbClr val="FFFFFF"/>
                </a:highlight>
                <a:latin typeface="Arial"/>
                <a:ea typeface="Arial"/>
                <a:cs typeface="Arial"/>
                <a:sym typeface="Arial"/>
              </a:rPr>
              <a:t>La </a:t>
            </a:r>
            <a:r>
              <a:rPr b="1" lang="es" sz="2600">
                <a:solidFill>
                  <a:srgbClr val="222222"/>
                </a:solidFill>
                <a:highlight>
                  <a:srgbClr val="FFFFFF"/>
                </a:highlight>
                <a:latin typeface="Arial"/>
                <a:ea typeface="Arial"/>
                <a:cs typeface="Arial"/>
                <a:sym typeface="Arial"/>
              </a:rPr>
              <a:t>amplitud</a:t>
            </a:r>
            <a:r>
              <a:rPr lang="es" sz="2600">
                <a:solidFill>
                  <a:srgbClr val="222222"/>
                </a:solidFill>
                <a:highlight>
                  <a:srgbClr val="FFFFFF"/>
                </a:highlight>
                <a:latin typeface="Arial"/>
                <a:ea typeface="Arial"/>
                <a:cs typeface="Arial"/>
                <a:sym typeface="Arial"/>
              </a:rPr>
              <a:t> del </a:t>
            </a:r>
            <a:r>
              <a:rPr b="1" lang="es" sz="2600">
                <a:solidFill>
                  <a:srgbClr val="222222"/>
                </a:solidFill>
                <a:highlight>
                  <a:srgbClr val="FFFFFF"/>
                </a:highlight>
                <a:latin typeface="Arial"/>
                <a:ea typeface="Arial"/>
                <a:cs typeface="Arial"/>
                <a:sym typeface="Arial"/>
              </a:rPr>
              <a:t>sonido</a:t>
            </a:r>
            <a:r>
              <a:rPr lang="es" sz="2600">
                <a:solidFill>
                  <a:srgbClr val="222222"/>
                </a:solidFill>
                <a:highlight>
                  <a:srgbClr val="FFFFFF"/>
                </a:highlight>
                <a:latin typeface="Arial"/>
                <a:ea typeface="Arial"/>
                <a:cs typeface="Arial"/>
                <a:sym typeface="Arial"/>
              </a:rPr>
              <a:t> es la intensidad (lo que </a:t>
            </a:r>
            <a:r>
              <a:rPr lang="es" sz="2600">
                <a:solidFill>
                  <a:srgbClr val="222222"/>
                </a:solidFill>
                <a:highlight>
                  <a:srgbClr val="FFFFFF"/>
                </a:highlight>
                <a:latin typeface="Arial"/>
                <a:ea typeface="Arial"/>
                <a:cs typeface="Arial"/>
                <a:sym typeface="Arial"/>
              </a:rPr>
              <a:t>comúnmente</a:t>
            </a:r>
            <a:r>
              <a:rPr lang="es" sz="2600">
                <a:solidFill>
                  <a:srgbClr val="222222"/>
                </a:solidFill>
                <a:highlight>
                  <a:srgbClr val="FFFFFF"/>
                </a:highlight>
                <a:latin typeface="Arial"/>
                <a:ea typeface="Arial"/>
                <a:cs typeface="Arial"/>
                <a:sym typeface="Arial"/>
              </a:rPr>
              <a:t> llamamos "el volúmen"). Es lo que hace que lo escuchemos en nuestros oídos más fuerte o más suave</a:t>
            </a:r>
            <a:endParaRPr sz="3200"/>
          </a:p>
        </p:txBody>
      </p:sp>
      <p:pic>
        <p:nvPicPr>
          <p:cNvPr id="112" name="Google Shape;112;p17"/>
          <p:cNvPicPr preferRelativeResize="0"/>
          <p:nvPr/>
        </p:nvPicPr>
        <p:blipFill>
          <a:blip r:embed="rId3">
            <a:alphaModFix/>
          </a:blip>
          <a:stretch>
            <a:fillRect/>
          </a:stretch>
        </p:blipFill>
        <p:spPr>
          <a:xfrm>
            <a:off x="6165900" y="1170200"/>
            <a:ext cx="2247900" cy="2028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Tono</a:t>
            </a:r>
            <a:endParaRPr/>
          </a:p>
        </p:txBody>
      </p:sp>
      <p:sp>
        <p:nvSpPr>
          <p:cNvPr id="118" name="Google Shape;118;p18"/>
          <p:cNvSpPr txBox="1"/>
          <p:nvPr>
            <p:ph idx="1" type="body"/>
          </p:nvPr>
        </p:nvSpPr>
        <p:spPr>
          <a:xfrm>
            <a:off x="311700" y="1229875"/>
            <a:ext cx="8250600" cy="32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300">
                <a:solidFill>
                  <a:srgbClr val="222222"/>
                </a:solidFill>
                <a:highlight>
                  <a:srgbClr val="FFFFFF"/>
                </a:highlight>
                <a:latin typeface="Arial"/>
                <a:ea typeface="Arial"/>
                <a:cs typeface="Arial"/>
                <a:sym typeface="Arial"/>
              </a:rPr>
              <a:t>Indica si el sonido de una onda es grave o agudo y viene determinada en H</a:t>
            </a:r>
            <a:r>
              <a:rPr lang="es" sz="1500">
                <a:latin typeface="Arial"/>
                <a:ea typeface="Arial"/>
                <a:cs typeface="Arial"/>
                <a:sym typeface="Arial"/>
              </a:rPr>
              <a:t>Z</a:t>
            </a:r>
            <a:endParaRPr sz="1500">
              <a:latin typeface="Arial"/>
              <a:ea typeface="Arial"/>
              <a:cs typeface="Arial"/>
              <a:sym typeface="Arial"/>
            </a:endParaRPr>
          </a:p>
          <a:p>
            <a:pPr indent="0" lvl="0" marL="0" rtl="0" algn="l">
              <a:spcBef>
                <a:spcPts val="1600"/>
              </a:spcBef>
              <a:spcAft>
                <a:spcPts val="0"/>
              </a:spcAft>
              <a:buNone/>
            </a:pPr>
            <a:r>
              <a:rPr b="1" lang="es">
                <a:latin typeface="Arial"/>
                <a:ea typeface="Arial"/>
                <a:cs typeface="Arial"/>
                <a:sym typeface="Arial"/>
              </a:rPr>
              <a:t>Si la vibración es lenta(baja frecuencia ) se denomina grave</a:t>
            </a:r>
            <a:endParaRPr b="1">
              <a:latin typeface="Arial"/>
              <a:ea typeface="Arial"/>
              <a:cs typeface="Arial"/>
              <a:sym typeface="Arial"/>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latin typeface="Arial"/>
                <a:ea typeface="Arial"/>
                <a:cs typeface="Arial"/>
                <a:sym typeface="Arial"/>
              </a:rPr>
              <a:t>Si la vibración es rápida(alta  frecuencia ) se denomina agudo</a:t>
            </a:r>
            <a:endParaRPr>
              <a:latin typeface="Arial"/>
              <a:ea typeface="Arial"/>
              <a:cs typeface="Arial"/>
              <a:sym typeface="Arial"/>
            </a:endParaRPr>
          </a:p>
          <a:p>
            <a:pPr indent="0" lvl="0" marL="0" rtl="0" algn="l">
              <a:spcBef>
                <a:spcPts val="1600"/>
              </a:spcBef>
              <a:spcAft>
                <a:spcPts val="1600"/>
              </a:spcAft>
              <a:buNone/>
            </a:pPr>
            <a:r>
              <a:t/>
            </a:r>
            <a:endParaRPr/>
          </a:p>
        </p:txBody>
      </p:sp>
      <p:pic>
        <p:nvPicPr>
          <p:cNvPr id="119" name="Google Shape;119;p18" title="Grave (1).mp3">
            <a:hlinkClick r:id="rId3"/>
          </p:cNvPr>
          <p:cNvPicPr preferRelativeResize="0"/>
          <p:nvPr/>
        </p:nvPicPr>
        <p:blipFill>
          <a:blip r:embed="rId4">
            <a:alphaModFix/>
          </a:blip>
          <a:stretch>
            <a:fillRect/>
          </a:stretch>
        </p:blipFill>
        <p:spPr>
          <a:xfrm>
            <a:off x="7172300" y="2228125"/>
            <a:ext cx="457200" cy="457200"/>
          </a:xfrm>
          <a:prstGeom prst="rect">
            <a:avLst/>
          </a:prstGeom>
          <a:noFill/>
          <a:ln>
            <a:noFill/>
          </a:ln>
        </p:spPr>
      </p:pic>
      <p:pic>
        <p:nvPicPr>
          <p:cNvPr id="120" name="Google Shape;120;p18" title="Agudo.mp3">
            <a:hlinkClick r:id="rId5"/>
          </p:cNvPr>
          <p:cNvPicPr preferRelativeResize="0"/>
          <p:nvPr/>
        </p:nvPicPr>
        <p:blipFill>
          <a:blip r:embed="rId4">
            <a:alphaModFix/>
          </a:blip>
          <a:stretch>
            <a:fillRect/>
          </a:stretch>
        </p:blipFill>
        <p:spPr>
          <a:xfrm>
            <a:off x="7172300" y="3174400"/>
            <a:ext cx="457200" cy="457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1511025" y="1963950"/>
            <a:ext cx="10378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5600"/>
              <a:t>							Formatos de audio</a:t>
            </a:r>
            <a:endParaRPr b="1" sz="5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Sin compresión</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700">
                <a:solidFill>
                  <a:srgbClr val="000000"/>
                </a:solidFill>
                <a:latin typeface="Times New Roman"/>
                <a:ea typeface="Times New Roman"/>
                <a:cs typeface="Times New Roman"/>
                <a:sym typeface="Times New Roman"/>
              </a:rPr>
              <a:t> </a:t>
            </a:r>
            <a:r>
              <a:rPr b="1" lang="es" sz="2400">
                <a:solidFill>
                  <a:srgbClr val="000000"/>
                </a:solidFill>
                <a:latin typeface="Arial"/>
                <a:ea typeface="Arial"/>
                <a:cs typeface="Arial"/>
                <a:sym typeface="Arial"/>
              </a:rPr>
              <a:t>WAV</a:t>
            </a:r>
            <a:r>
              <a:rPr lang="es" sz="2400">
                <a:solidFill>
                  <a:srgbClr val="000000"/>
                </a:solidFill>
                <a:latin typeface="Arial"/>
                <a:ea typeface="Arial"/>
                <a:cs typeface="Arial"/>
                <a:sym typeface="Arial"/>
              </a:rPr>
              <a:t> (Archivo de audio en forma de onda ) (universal)</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s" sz="2400">
                <a:solidFill>
                  <a:srgbClr val="000000"/>
                </a:solidFill>
                <a:latin typeface="Arial"/>
                <a:ea typeface="Arial"/>
                <a:cs typeface="Arial"/>
                <a:sym typeface="Arial"/>
              </a:rPr>
              <a:t>No ha sufrido de modificaciones pero genera mayor espacio </a:t>
            </a:r>
            <a:endParaRPr sz="2400">
              <a:solidFill>
                <a:srgbClr val="000000"/>
              </a:solidFill>
              <a:latin typeface="Arial"/>
              <a:ea typeface="Arial"/>
              <a:cs typeface="Arial"/>
              <a:sym typeface="Arial"/>
            </a:endParaRPr>
          </a:p>
          <a:p>
            <a:pPr indent="-381000" lvl="0" marL="457200" rtl="0" algn="l">
              <a:spcBef>
                <a:spcPts val="0"/>
              </a:spcBef>
              <a:spcAft>
                <a:spcPts val="0"/>
              </a:spcAft>
              <a:buClr>
                <a:srgbClr val="000000"/>
              </a:buClr>
              <a:buSzPts val="2400"/>
              <a:buFont typeface="Arial"/>
              <a:buChar char="●"/>
            </a:pPr>
            <a:r>
              <a:rPr lang="es" sz="2400">
                <a:solidFill>
                  <a:srgbClr val="000000"/>
                </a:solidFill>
                <a:latin typeface="Arial"/>
                <a:ea typeface="Arial"/>
                <a:cs typeface="Arial"/>
                <a:sym typeface="Arial"/>
              </a:rPr>
              <a:t>Aproximadamente 10 MB por minuto</a:t>
            </a:r>
            <a:endParaRPr sz="2400">
              <a:solidFill>
                <a:srgbClr val="000000"/>
              </a:solidFill>
              <a:latin typeface="Arial"/>
              <a:ea typeface="Arial"/>
              <a:cs typeface="Arial"/>
              <a:sym typeface="Arial"/>
            </a:endParaRPr>
          </a:p>
          <a:p>
            <a:pPr indent="0" lvl="0" marL="0" rtl="0" algn="l">
              <a:spcBef>
                <a:spcPts val="0"/>
              </a:spcBef>
              <a:spcAft>
                <a:spcPts val="0"/>
              </a:spcAft>
              <a:buNone/>
            </a:pPr>
            <a:r>
              <a:t/>
            </a:r>
            <a:endParaRPr sz="2400">
              <a:solidFill>
                <a:srgbClr val="000000"/>
              </a:solidFill>
              <a:latin typeface="Arial"/>
              <a:ea typeface="Arial"/>
              <a:cs typeface="Arial"/>
              <a:sym typeface="Arial"/>
            </a:endParaRPr>
          </a:p>
          <a:p>
            <a:pPr indent="0" lvl="0" marL="0" rtl="0" algn="l">
              <a:spcBef>
                <a:spcPts val="0"/>
              </a:spcBef>
              <a:spcAft>
                <a:spcPts val="0"/>
              </a:spcAft>
              <a:buNone/>
            </a:pPr>
            <a:r>
              <a:rPr b="1" lang="es" sz="2400">
                <a:solidFill>
                  <a:srgbClr val="000000"/>
                </a:solidFill>
                <a:latin typeface="Arial"/>
                <a:ea typeface="Arial"/>
                <a:cs typeface="Arial"/>
                <a:sym typeface="Arial"/>
              </a:rPr>
              <a:t>AIFF: </a:t>
            </a:r>
            <a:r>
              <a:rPr lang="es" sz="2400">
                <a:solidFill>
                  <a:srgbClr val="000000"/>
                </a:solidFill>
                <a:latin typeface="Arial"/>
                <a:ea typeface="Arial"/>
                <a:cs typeface="Arial"/>
                <a:sym typeface="Arial"/>
              </a:rPr>
              <a:t>permite metadatos (apple)</a:t>
            </a:r>
            <a:endParaRPr sz="2400">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 </a:t>
            </a:r>
            <a:r>
              <a:rPr lang="es"/>
              <a:t>compresión</a:t>
            </a:r>
            <a:endParaRPr/>
          </a:p>
        </p:txBody>
      </p:sp>
      <p:sp>
        <p:nvSpPr>
          <p:cNvPr id="137" name="Google Shape;137;p21"/>
          <p:cNvSpPr txBox="1"/>
          <p:nvPr>
            <p:ph idx="1" type="body"/>
          </p:nvPr>
        </p:nvSpPr>
        <p:spPr>
          <a:xfrm>
            <a:off x="189600" y="1092525"/>
            <a:ext cx="7411200" cy="3883200"/>
          </a:xfrm>
          <a:prstGeom prst="rect">
            <a:avLst/>
          </a:prstGeom>
        </p:spPr>
        <p:txBody>
          <a:bodyPr anchorCtr="0" anchor="t" bIns="91425" lIns="91425" spcFirstLastPara="1" rIns="91425" wrap="square" tIns="91425">
            <a:noAutofit/>
          </a:bodyPr>
          <a:lstStyle/>
          <a:p>
            <a:pPr indent="0" lvl="0" marL="457200" marR="241300" rtl="0" algn="l">
              <a:lnSpc>
                <a:spcPct val="112000"/>
              </a:lnSpc>
              <a:spcBef>
                <a:spcPts val="400"/>
              </a:spcBef>
              <a:spcAft>
                <a:spcPts val="0"/>
              </a:spcAft>
              <a:buNone/>
            </a:pPr>
            <a:r>
              <a:rPr b="1" lang="es" sz="2400">
                <a:solidFill>
                  <a:srgbClr val="000000"/>
                </a:solidFill>
                <a:latin typeface="Arial"/>
                <a:ea typeface="Arial"/>
                <a:cs typeface="Arial"/>
                <a:sym typeface="Arial"/>
              </a:rPr>
              <a:t>MP3 (Mpeg Layer 3)</a:t>
            </a:r>
            <a:endParaRPr b="1">
              <a:solidFill>
                <a:srgbClr val="000000"/>
              </a:solidFill>
              <a:latin typeface="Arial"/>
              <a:ea typeface="Arial"/>
              <a:cs typeface="Arial"/>
              <a:sym typeface="Arial"/>
            </a:endParaRPr>
          </a:p>
          <a:p>
            <a:pPr indent="-317500" lvl="0" marL="457200" marR="241300" rtl="0" algn="l">
              <a:lnSpc>
                <a:spcPct val="112000"/>
              </a:lnSpc>
              <a:spcBef>
                <a:spcPts val="800"/>
              </a:spcBef>
              <a:spcAft>
                <a:spcPts val="0"/>
              </a:spcAft>
              <a:buClr>
                <a:srgbClr val="000000"/>
              </a:buClr>
              <a:buSzPts val="1400"/>
              <a:buFont typeface="Arial"/>
              <a:buChar char="●"/>
            </a:pPr>
            <a:r>
              <a:rPr lang="es" sz="2000">
                <a:solidFill>
                  <a:srgbClr val="000000"/>
                </a:solidFill>
                <a:latin typeface="Arial"/>
                <a:ea typeface="Arial"/>
                <a:cs typeface="Arial"/>
                <a:sym typeface="Arial"/>
              </a:rPr>
              <a:t>Aprovecha deficiencias oído humano</a:t>
            </a:r>
            <a:endParaRPr sz="2000">
              <a:solidFill>
                <a:srgbClr val="000000"/>
              </a:solidFill>
              <a:latin typeface="Arial"/>
              <a:ea typeface="Arial"/>
              <a:cs typeface="Arial"/>
              <a:sym typeface="Arial"/>
            </a:endParaRPr>
          </a:p>
          <a:p>
            <a:pPr indent="-317500" lvl="0" marL="457200" marR="241300" rtl="0" algn="l">
              <a:lnSpc>
                <a:spcPct val="112000"/>
              </a:lnSpc>
              <a:spcBef>
                <a:spcPts val="0"/>
              </a:spcBef>
              <a:spcAft>
                <a:spcPts val="0"/>
              </a:spcAft>
              <a:buClr>
                <a:srgbClr val="000000"/>
              </a:buClr>
              <a:buSzPts val="1400"/>
              <a:buFont typeface="Arial"/>
              <a:buChar char="●"/>
            </a:pPr>
            <a:r>
              <a:rPr lang="es" sz="2000">
                <a:solidFill>
                  <a:srgbClr val="000000"/>
                </a:solidFill>
                <a:latin typeface="Arial"/>
                <a:ea typeface="Arial"/>
                <a:cs typeface="Arial"/>
                <a:sym typeface="Arial"/>
              </a:rPr>
              <a:t>Necesidad de lectores específicos descompresores (Winamp)</a:t>
            </a:r>
            <a:endParaRPr sz="2000">
              <a:solidFill>
                <a:srgbClr val="000000"/>
              </a:solidFill>
              <a:latin typeface="Arial"/>
              <a:ea typeface="Arial"/>
              <a:cs typeface="Arial"/>
              <a:sym typeface="Arial"/>
            </a:endParaRPr>
          </a:p>
          <a:p>
            <a:pPr indent="-317500" lvl="0" marL="457200" marR="241300" rtl="0" algn="l">
              <a:lnSpc>
                <a:spcPct val="112000"/>
              </a:lnSpc>
              <a:spcBef>
                <a:spcPts val="0"/>
              </a:spcBef>
              <a:spcAft>
                <a:spcPts val="0"/>
              </a:spcAft>
              <a:buClr>
                <a:srgbClr val="000000"/>
              </a:buClr>
              <a:buSzPts val="1400"/>
              <a:buFont typeface="Arial"/>
              <a:buChar char="●"/>
            </a:pPr>
            <a:r>
              <a:rPr lang="es" sz="2000">
                <a:solidFill>
                  <a:srgbClr val="000000"/>
                </a:solidFill>
                <a:latin typeface="Arial"/>
                <a:ea typeface="Arial"/>
                <a:cs typeface="Arial"/>
                <a:sym typeface="Arial"/>
              </a:rPr>
              <a:t>128,192,256,320 </a:t>
            </a:r>
            <a:r>
              <a:rPr lang="es" sz="2000">
                <a:solidFill>
                  <a:srgbClr val="000000"/>
                </a:solidFill>
                <a:latin typeface="Arial"/>
                <a:ea typeface="Arial"/>
                <a:cs typeface="Arial"/>
                <a:sym typeface="Arial"/>
              </a:rPr>
              <a:t>kbps mayor calidad mayor amplificación</a:t>
            </a:r>
            <a:endParaRPr sz="2000">
              <a:solidFill>
                <a:srgbClr val="000000"/>
              </a:solidFill>
              <a:latin typeface="Arial"/>
              <a:ea typeface="Arial"/>
              <a:cs typeface="Arial"/>
              <a:sym typeface="Arial"/>
            </a:endParaRPr>
          </a:p>
          <a:p>
            <a:pPr indent="0" lvl="0" marL="360000" marR="241300" rtl="0" algn="l">
              <a:lnSpc>
                <a:spcPct val="112000"/>
              </a:lnSpc>
              <a:spcBef>
                <a:spcPts val="800"/>
              </a:spcBef>
              <a:spcAft>
                <a:spcPts val="0"/>
              </a:spcAft>
              <a:buNone/>
            </a:pPr>
            <a:r>
              <a:rPr lang="es" sz="2400">
                <a:solidFill>
                  <a:srgbClr val="000000"/>
                </a:solidFill>
                <a:latin typeface="Arial"/>
                <a:ea typeface="Arial"/>
                <a:cs typeface="Arial"/>
                <a:sym typeface="Arial"/>
              </a:rPr>
              <a:t>ACC: Formato de Apple de supresión de detalles</a:t>
            </a:r>
            <a:endParaRPr sz="2400">
              <a:solidFill>
                <a:srgbClr val="000000"/>
              </a:solidFill>
              <a:latin typeface="Arial"/>
              <a:ea typeface="Arial"/>
              <a:cs typeface="Arial"/>
              <a:sym typeface="Arial"/>
            </a:endParaRPr>
          </a:p>
          <a:p>
            <a:pPr indent="0" lvl="0" marL="0" marR="241300" rtl="0" algn="l">
              <a:lnSpc>
                <a:spcPct val="112000"/>
              </a:lnSpc>
              <a:spcBef>
                <a:spcPts val="800"/>
              </a:spcBef>
              <a:spcAft>
                <a:spcPts val="0"/>
              </a:spcAft>
              <a:buNone/>
            </a:pPr>
            <a:r>
              <a:rPr lang="es" sz="2400">
                <a:solidFill>
                  <a:srgbClr val="000000"/>
                </a:solidFill>
                <a:latin typeface="Arial"/>
                <a:ea typeface="Arial"/>
                <a:cs typeface="Arial"/>
                <a:sym typeface="Arial"/>
              </a:rPr>
              <a:t>    Ogg: es un formato contenedor libre </a:t>
            </a:r>
            <a:endParaRPr sz="2400">
              <a:solidFill>
                <a:srgbClr val="000000"/>
              </a:solidFill>
              <a:latin typeface="Arial"/>
              <a:ea typeface="Arial"/>
              <a:cs typeface="Arial"/>
              <a:sym typeface="Arial"/>
            </a:endParaRPr>
          </a:p>
          <a:p>
            <a:pPr indent="0" lvl="0" marL="0" rtl="0" algn="l">
              <a:spcBef>
                <a:spcPts val="800"/>
              </a:spcBef>
              <a:spcAft>
                <a:spcPts val="0"/>
              </a:spcAft>
              <a:buNone/>
            </a:pPr>
            <a:r>
              <a:t/>
            </a:r>
            <a:endParaRPr sz="7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pic>
        <p:nvPicPr>
          <p:cNvPr id="138" name="Google Shape;138;p21"/>
          <p:cNvPicPr preferRelativeResize="0"/>
          <p:nvPr/>
        </p:nvPicPr>
        <p:blipFill>
          <a:blip r:embed="rId3">
            <a:alphaModFix/>
          </a:blip>
          <a:stretch>
            <a:fillRect/>
          </a:stretch>
        </p:blipFill>
        <p:spPr>
          <a:xfrm>
            <a:off x="6919914" y="410000"/>
            <a:ext cx="1766233" cy="2906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