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4"/>
  </p:notesMasterIdLst>
  <p:sldIdLst>
    <p:sldId id="329" r:id="rId2"/>
    <p:sldId id="258" r:id="rId3"/>
    <p:sldId id="259" r:id="rId4"/>
    <p:sldId id="330" r:id="rId5"/>
    <p:sldId id="331" r:id="rId6"/>
    <p:sldId id="332" r:id="rId7"/>
    <p:sldId id="261" r:id="rId8"/>
    <p:sldId id="262" r:id="rId9"/>
    <p:sldId id="263" r:id="rId10"/>
    <p:sldId id="333" r:id="rId11"/>
    <p:sldId id="334" r:id="rId12"/>
    <p:sldId id="335" r:id="rId13"/>
    <p:sldId id="338" r:id="rId14"/>
    <p:sldId id="264" r:id="rId15"/>
    <p:sldId id="265" r:id="rId16"/>
    <p:sldId id="438" r:id="rId17"/>
    <p:sldId id="446" r:id="rId18"/>
    <p:sldId id="447" r:id="rId19"/>
    <p:sldId id="439" r:id="rId20"/>
    <p:sldId id="440" r:id="rId21"/>
    <p:sldId id="336" r:id="rId22"/>
    <p:sldId id="337" r:id="rId23"/>
    <p:sldId id="266" r:id="rId24"/>
    <p:sldId id="267" r:id="rId25"/>
    <p:sldId id="268" r:id="rId26"/>
    <p:sldId id="269" r:id="rId27"/>
    <p:sldId id="339" r:id="rId28"/>
    <p:sldId id="340" r:id="rId29"/>
    <p:sldId id="341" r:id="rId30"/>
    <p:sldId id="342" r:id="rId31"/>
    <p:sldId id="343" r:id="rId32"/>
    <p:sldId id="344" r:id="rId33"/>
    <p:sldId id="345" r:id="rId34"/>
    <p:sldId id="270" r:id="rId35"/>
    <p:sldId id="271" r:id="rId36"/>
    <p:sldId id="272" r:id="rId37"/>
    <p:sldId id="273" r:id="rId38"/>
    <p:sldId id="346" r:id="rId39"/>
    <p:sldId id="347" r:id="rId40"/>
    <p:sldId id="348" r:id="rId41"/>
    <p:sldId id="349" r:id="rId42"/>
    <p:sldId id="350" r:id="rId43"/>
    <p:sldId id="274" r:id="rId44"/>
    <p:sldId id="448" r:id="rId45"/>
    <p:sldId id="275" r:id="rId46"/>
    <p:sldId id="351" r:id="rId47"/>
    <p:sldId id="352" r:id="rId48"/>
    <p:sldId id="353" r:id="rId49"/>
    <p:sldId id="276" r:id="rId50"/>
    <p:sldId id="277" r:id="rId51"/>
    <p:sldId id="278" r:id="rId52"/>
    <p:sldId id="279" r:id="rId53"/>
    <p:sldId id="354" r:id="rId54"/>
    <p:sldId id="355" r:id="rId55"/>
    <p:sldId id="356" r:id="rId56"/>
    <p:sldId id="449" r:id="rId57"/>
    <p:sldId id="358" r:id="rId58"/>
    <p:sldId id="359" r:id="rId59"/>
    <p:sldId id="280" r:id="rId60"/>
    <p:sldId id="281" r:id="rId61"/>
    <p:sldId id="282" r:id="rId62"/>
    <p:sldId id="283" r:id="rId63"/>
    <p:sldId id="360" r:id="rId64"/>
    <p:sldId id="361" r:id="rId65"/>
    <p:sldId id="362" r:id="rId66"/>
    <p:sldId id="363" r:id="rId67"/>
    <p:sldId id="364" r:id="rId68"/>
    <p:sldId id="365" r:id="rId69"/>
    <p:sldId id="284" r:id="rId70"/>
    <p:sldId id="285" r:id="rId71"/>
    <p:sldId id="286" r:id="rId72"/>
    <p:sldId id="287" r:id="rId73"/>
    <p:sldId id="288" r:id="rId74"/>
    <p:sldId id="366" r:id="rId75"/>
    <p:sldId id="367" r:id="rId76"/>
    <p:sldId id="368" r:id="rId77"/>
    <p:sldId id="369" r:id="rId78"/>
    <p:sldId id="370" r:id="rId79"/>
    <p:sldId id="289" r:id="rId80"/>
    <p:sldId id="371" r:id="rId81"/>
    <p:sldId id="372" r:id="rId82"/>
    <p:sldId id="373" r:id="rId83"/>
    <p:sldId id="375" r:id="rId84"/>
    <p:sldId id="376" r:id="rId85"/>
    <p:sldId id="377" r:id="rId86"/>
    <p:sldId id="290" r:id="rId87"/>
    <p:sldId id="291" r:id="rId88"/>
    <p:sldId id="292" r:id="rId89"/>
    <p:sldId id="293" r:id="rId90"/>
    <p:sldId id="294" r:id="rId91"/>
    <p:sldId id="295" r:id="rId92"/>
    <p:sldId id="296" r:id="rId93"/>
    <p:sldId id="378" r:id="rId94"/>
    <p:sldId id="450" r:id="rId95"/>
    <p:sldId id="379" r:id="rId96"/>
    <p:sldId id="380" r:id="rId97"/>
    <p:sldId id="381" r:id="rId98"/>
    <p:sldId id="382" r:id="rId99"/>
    <p:sldId id="383" r:id="rId100"/>
    <p:sldId id="384" r:id="rId101"/>
    <p:sldId id="385" r:id="rId102"/>
    <p:sldId id="386" r:id="rId103"/>
    <p:sldId id="387" r:id="rId104"/>
    <p:sldId id="297" r:id="rId105"/>
    <p:sldId id="298" r:id="rId106"/>
    <p:sldId id="299" r:id="rId107"/>
    <p:sldId id="451" r:id="rId108"/>
    <p:sldId id="388" r:id="rId109"/>
    <p:sldId id="389" r:id="rId110"/>
    <p:sldId id="390" r:id="rId111"/>
    <p:sldId id="300" r:id="rId112"/>
    <p:sldId id="301" r:id="rId113"/>
    <p:sldId id="302" r:id="rId114"/>
    <p:sldId id="391" r:id="rId115"/>
    <p:sldId id="392" r:id="rId116"/>
    <p:sldId id="393" r:id="rId117"/>
    <p:sldId id="394" r:id="rId118"/>
    <p:sldId id="395" r:id="rId119"/>
    <p:sldId id="396" r:id="rId120"/>
    <p:sldId id="397" r:id="rId121"/>
    <p:sldId id="398" r:id="rId122"/>
    <p:sldId id="399" r:id="rId123"/>
    <p:sldId id="400" r:id="rId124"/>
    <p:sldId id="401" r:id="rId125"/>
    <p:sldId id="402" r:id="rId126"/>
    <p:sldId id="303" r:id="rId127"/>
    <p:sldId id="304" r:id="rId128"/>
    <p:sldId id="305" r:id="rId129"/>
    <p:sldId id="403" r:id="rId130"/>
    <p:sldId id="404" r:id="rId131"/>
    <p:sldId id="405" r:id="rId132"/>
    <p:sldId id="406" r:id="rId133"/>
    <p:sldId id="407" r:id="rId134"/>
    <p:sldId id="306" r:id="rId135"/>
    <p:sldId id="307" r:id="rId136"/>
    <p:sldId id="308" r:id="rId137"/>
    <p:sldId id="309" r:id="rId138"/>
    <p:sldId id="310" r:id="rId139"/>
    <p:sldId id="408" r:id="rId140"/>
    <p:sldId id="409" r:id="rId141"/>
    <p:sldId id="410" r:id="rId142"/>
    <p:sldId id="411" r:id="rId143"/>
    <p:sldId id="412" r:id="rId144"/>
    <p:sldId id="413" r:id="rId145"/>
    <p:sldId id="414" r:id="rId146"/>
    <p:sldId id="415" r:id="rId147"/>
    <p:sldId id="416" r:id="rId148"/>
    <p:sldId id="417" r:id="rId149"/>
    <p:sldId id="418" r:id="rId150"/>
    <p:sldId id="311" r:id="rId151"/>
    <p:sldId id="312" r:id="rId152"/>
    <p:sldId id="313" r:id="rId153"/>
    <p:sldId id="314" r:id="rId154"/>
    <p:sldId id="315" r:id="rId155"/>
    <p:sldId id="419" r:id="rId156"/>
    <p:sldId id="420" r:id="rId157"/>
    <p:sldId id="421" r:id="rId158"/>
    <p:sldId id="422" r:id="rId159"/>
    <p:sldId id="423" r:id="rId160"/>
    <p:sldId id="424" r:id="rId161"/>
    <p:sldId id="316" r:id="rId162"/>
    <p:sldId id="317" r:id="rId163"/>
    <p:sldId id="318" r:id="rId164"/>
    <p:sldId id="425" r:id="rId165"/>
    <p:sldId id="426" r:id="rId166"/>
    <p:sldId id="427" r:id="rId167"/>
    <p:sldId id="452" r:id="rId168"/>
    <p:sldId id="428" r:id="rId169"/>
    <p:sldId id="429" r:id="rId170"/>
    <p:sldId id="430" r:id="rId171"/>
    <p:sldId id="431" r:id="rId172"/>
    <p:sldId id="432" r:id="rId173"/>
    <p:sldId id="319" r:id="rId174"/>
    <p:sldId id="433" r:id="rId175"/>
    <p:sldId id="320" r:id="rId176"/>
    <p:sldId id="321" r:id="rId177"/>
    <p:sldId id="322" r:id="rId178"/>
    <p:sldId id="323" r:id="rId179"/>
    <p:sldId id="324" r:id="rId180"/>
    <p:sldId id="434" r:id="rId181"/>
    <p:sldId id="435" r:id="rId182"/>
    <p:sldId id="436" r:id="rId183"/>
    <p:sldId id="437" r:id="rId184"/>
    <p:sldId id="441" r:id="rId185"/>
    <p:sldId id="442" r:id="rId186"/>
    <p:sldId id="325" r:id="rId187"/>
    <p:sldId id="443" r:id="rId188"/>
    <p:sldId id="326" r:id="rId189"/>
    <p:sldId id="444" r:id="rId190"/>
    <p:sldId id="327" r:id="rId191"/>
    <p:sldId id="445" r:id="rId192"/>
    <p:sldId id="328" r:id="rId193"/>
  </p:sldIdLst>
  <p:sldSz cx="12192000" cy="6858000"/>
  <p:notesSz cx="6858000" cy="9144000"/>
  <p:photoAlbum/>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26" autoAdjust="0"/>
    <p:restoredTop sz="94678" autoAdjust="0"/>
  </p:normalViewPr>
  <p:slideViewPr>
    <p:cSldViewPr snapToGrid="0">
      <p:cViewPr varScale="1">
        <p:scale>
          <a:sx n="75" d="100"/>
          <a:sy n="75" d="100"/>
        </p:scale>
        <p:origin x="84" y="1674"/>
      </p:cViewPr>
      <p:guideLst/>
    </p:cSldViewPr>
  </p:slideViewPr>
  <p:outlineViewPr>
    <p:cViewPr>
      <p:scale>
        <a:sx n="33" d="100"/>
        <a:sy n="33" d="100"/>
      </p:scale>
      <p:origin x="0" y="-90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presProps" Target="presProp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E6C89-6E3B-4225-BED9-F1AA6E66842C}" type="datetimeFigureOut">
              <a:rPr lang="en-US" smtClean="0"/>
              <a:t>11/14/2016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D9577-725A-4254-8685-9C70E7D3504A}" type="slidenum">
              <a:rPr lang="en-US" smtClean="0"/>
              <a:t>‹#›</a:t>
            </a:fld>
            <a:endParaRPr lang="en-US"/>
          </a:p>
        </p:txBody>
      </p:sp>
    </p:spTree>
    <p:extLst>
      <p:ext uri="{BB962C8B-B14F-4D97-AF65-F5344CB8AC3E}">
        <p14:creationId xmlns:p14="http://schemas.microsoft.com/office/powerpoint/2010/main" val="2111917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3AFF98-033A-4CF3-885F-5D750793F76E}" type="slidenum">
              <a:rPr lang="en-US" altLang="en-US" smtClean="0"/>
              <a:pPr/>
              <a:t>1</a:t>
            </a:fld>
            <a:endParaRPr lang="en-US" altLang="en-US" dirty="0"/>
          </a:p>
        </p:txBody>
      </p:sp>
    </p:spTree>
    <p:extLst>
      <p:ext uri="{BB962C8B-B14F-4D97-AF65-F5344CB8AC3E}">
        <p14:creationId xmlns:p14="http://schemas.microsoft.com/office/powerpoint/2010/main" val="7085650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a:p>
        </p:txBody>
      </p:sp>
      <p:grpSp>
        <p:nvGrpSpPr>
          <p:cNvPr id="5" name="Group 18"/>
          <p:cNvGrpSpPr>
            <a:grpSpLocks/>
          </p:cNvGrpSpPr>
          <p:nvPr/>
        </p:nvGrpSpPr>
        <p:grpSpPr bwMode="auto">
          <a:xfrm>
            <a:off x="-4233" y="4953000"/>
            <a:ext cx="12196233"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p:txBody>
          <a:bodyPr/>
          <a:lstStyle>
            <a:lvl1pPr>
              <a:defRPr smtClean="0">
                <a:solidFill>
                  <a:srgbClr val="FFFFFF"/>
                </a:solidFill>
              </a:defRPr>
            </a:lvl1pPr>
            <a:extLst/>
          </a:lstStyle>
          <a:p>
            <a:fld id="{58D8F549-6139-447F-A5DE-B11507DF4522}" type="datetime1">
              <a:rPr lang="en-US" smtClean="0"/>
              <a:t>11/14/2016</a:t>
            </a:fld>
            <a:endParaRPr lang="en-US"/>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D3D08E53-DCA6-446C-BA7F-35FE7F27D5DF}" type="slidenum">
              <a:rPr lang="en-US" smtClean="0"/>
              <a:t>‹#›</a:t>
            </a:fld>
            <a:endParaRPr lang="en-US"/>
          </a:p>
        </p:txBody>
      </p:sp>
      <p:sp>
        <p:nvSpPr>
          <p:cNvPr id="14" name="Footer Placeholder 18"/>
          <p:cNvSpPr>
            <a:spLocks noGrp="1"/>
          </p:cNvSpPr>
          <p:nvPr>
            <p:ph type="ftr" sz="quarter" idx="12"/>
          </p:nvPr>
        </p:nvSpPr>
        <p:spPr>
          <a:xfrm>
            <a:off x="3657600" y="6408739"/>
            <a:ext cx="5317067" cy="365125"/>
          </a:xfrm>
        </p:spPr>
        <p:txBody>
          <a:bodyPr/>
          <a:lstStyle>
            <a:lvl1pPr>
              <a:defRPr smtClean="0">
                <a:solidFill>
                  <a:schemeClr val="accent1">
                    <a:tint val="20000"/>
                  </a:schemeClr>
                </a:solidFill>
              </a:defRPr>
            </a:lvl1pPr>
            <a:extLst/>
          </a:lstStyle>
          <a:p>
            <a:r>
              <a:rPr lang="en-US" smtClean="0"/>
              <a:t>©1992-2017 by Pearson Education, Inc. All Rights Reserved.</a:t>
            </a:r>
            <a:endParaRPr lang="en-US"/>
          </a:p>
        </p:txBody>
      </p:sp>
    </p:spTree>
    <p:extLst>
      <p:ext uri="{BB962C8B-B14F-4D97-AF65-F5344CB8AC3E}">
        <p14:creationId xmlns:p14="http://schemas.microsoft.com/office/powerpoint/2010/main" val="3507253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713EA462-A644-486B-818F-5A1A8F08E494}" type="datetime1">
              <a:rPr lang="en-US" smtClean="0"/>
              <a:t>11/14/2016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81028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fld id="{5C4A060A-7185-4BEF-AC7E-AB4E0C55220F}" type="datetime1">
              <a:rPr lang="en-US" smtClean="0"/>
              <a:t>11/14/2016</a:t>
            </a:fld>
            <a:endParaRPr lang="en-US"/>
          </a:p>
        </p:txBody>
      </p:sp>
      <p:sp>
        <p:nvSpPr>
          <p:cNvPr id="5" name="Footer Placeholder 21"/>
          <p:cNvSpPr>
            <a:spLocks noGrp="1"/>
          </p:cNvSpPr>
          <p:nvPr>
            <p:ph type="ftr" sz="quarter" idx="11"/>
          </p:nvPr>
        </p:nvSpPr>
        <p:spPr/>
        <p:txBody>
          <a:bodyPr/>
          <a:lstStyle>
            <a:lvl1pPr>
              <a:defRPr/>
            </a:lvl1pPr>
          </a:lstStyle>
          <a:p>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755963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D65B3A7-6395-445A-B490-88815AD66E2D}" type="datetime1">
              <a:rPr lang="en-US" smtClean="0"/>
              <a:pPr>
                <a:defRPr/>
              </a:pPr>
              <a:t>11/14/2016</a:t>
            </a:fld>
            <a:endParaRPr lang="en-US" dirty="0"/>
          </a:p>
        </p:txBody>
      </p:sp>
      <p:sp>
        <p:nvSpPr>
          <p:cNvPr id="5" name="Footer Placeholder 21"/>
          <p:cNvSpPr>
            <a:spLocks noGrp="1"/>
          </p:cNvSpPr>
          <p:nvPr>
            <p:ph type="ftr" sz="quarter" idx="11"/>
          </p:nvPr>
        </p:nvSpPr>
        <p:spPr>
          <a:xfrm>
            <a:off x="5283199" y="6408739"/>
            <a:ext cx="6246284" cy="365125"/>
          </a:xfrm>
        </p:spPr>
        <p:txBody>
          <a:bodyPr/>
          <a:lstStyle>
            <a:lvl1pPr>
              <a:defRPr/>
            </a:lvl1pPr>
          </a:lstStyle>
          <a:p>
            <a:pPr>
              <a:defRPr/>
            </a:pPr>
            <a:r>
              <a:rPr lang="en-US" smtClean="0"/>
              <a:t>©1992-2014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7AD56E0A-BD96-4ACB-8BF9-4F99FC96CFA9}" type="slidenum">
              <a:rPr lang="en-US" altLang="en-US" smtClean="0"/>
              <a:pPr/>
              <a:t>‹#›</a:t>
            </a:fld>
            <a:endParaRPr lang="en-US" altLang="en-US"/>
          </a:p>
        </p:txBody>
      </p:sp>
    </p:spTree>
    <p:extLst>
      <p:ext uri="{BB962C8B-B14F-4D97-AF65-F5344CB8AC3E}">
        <p14:creationId xmlns:p14="http://schemas.microsoft.com/office/powerpoint/2010/main" val="4100044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p:txBody>
          <a:bodyPr/>
          <a:lstStyle>
            <a:lvl1pPr>
              <a:defRPr smtClean="0"/>
            </a:lvl1pPr>
            <a:extLst/>
          </a:lstStyle>
          <a:p>
            <a:fld id="{983D433B-4422-403D-801B-C95F70E51637}" type="datetime1">
              <a:rPr lang="en-US" smtClean="0"/>
              <a:t>11/14/2016</a:t>
            </a:fld>
            <a:endParaRPr lang="en-US"/>
          </a:p>
        </p:txBody>
      </p:sp>
      <p:sp>
        <p:nvSpPr>
          <p:cNvPr id="8" name="Footer Placeholder 4"/>
          <p:cNvSpPr>
            <a:spLocks noGrp="1"/>
          </p:cNvSpPr>
          <p:nvPr>
            <p:ph type="ftr" sz="quarter" idx="11"/>
          </p:nvPr>
        </p:nvSpPr>
        <p:spPr>
          <a:xfrm>
            <a:off x="5486400" y="6408739"/>
            <a:ext cx="3488267" cy="365125"/>
          </a:xfrm>
        </p:spPr>
        <p:txBody>
          <a:bodyPr/>
          <a:lstStyle>
            <a:lvl1pPr>
              <a:defRPr smtClean="0"/>
            </a:lvl1pPr>
            <a:extLst/>
          </a:lstStyle>
          <a:p>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09626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5" name="Chevron 4"/>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smtClean="0"/>
            </a:lvl1pPr>
            <a:extLst/>
          </a:lstStyle>
          <a:p>
            <a:fld id="{FD0C2FB6-34AD-4248-AB46-02F4FA1E213E}" type="datetime1">
              <a:rPr lang="en-US" smtClean="0"/>
              <a:t>11/14/2016</a:t>
            </a:fld>
            <a:endParaRPr lang="en-US"/>
          </a:p>
        </p:txBody>
      </p:sp>
      <p:sp>
        <p:nvSpPr>
          <p:cNvPr id="7" name="Footer Placeholder 4"/>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40871302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smtClean="0"/>
            </a:lvl1pPr>
            <a:extLst/>
          </a:lstStyle>
          <a:p>
            <a:fld id="{5C8622C0-E360-4C66-BA07-074C98F5D276}" type="datetime1">
              <a:rPr lang="en-US" smtClean="0"/>
              <a:t>11/14/2016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135445961"/>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extLst/>
          </a:lstStyle>
          <a:p>
            <a:fld id="{FA4D64E6-7D6D-4A37-8150-0A55D07204CA}" type="datetime1">
              <a:rPr lang="en-US" smtClean="0"/>
              <a:t>11/14/2016</a:t>
            </a:fld>
            <a:endParaRPr lang="en-US"/>
          </a:p>
        </p:txBody>
      </p:sp>
      <p:sp>
        <p:nvSpPr>
          <p:cNvPr id="8" name="Footer Placeholder 7"/>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4222956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extLst/>
          </a:lstStyle>
          <a:p>
            <a:fld id="{CE805F61-46AF-468A-A873-60E7509B1B89}" type="datetime1">
              <a:rPr lang="en-US" smtClean="0"/>
              <a:t>11/14/2016</a:t>
            </a:fld>
            <a:endParaRPr lang="en-US"/>
          </a:p>
        </p:txBody>
      </p:sp>
      <p:sp>
        <p:nvSpPr>
          <p:cNvPr id="4" name="Footer Placeholder 3"/>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30347263"/>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1"/>
          <p:cNvSpPr>
            <a:spLocks noGrp="1"/>
          </p:cNvSpPr>
          <p:nvPr>
            <p:ph type="ftr" sz="quarter" idx="11"/>
          </p:nvPr>
        </p:nvSpPr>
        <p:spPr>
          <a:xfrm>
            <a:off x="5283199" y="6408739"/>
            <a:ext cx="6246284" cy="365125"/>
          </a:xfrm>
        </p:spPr>
        <p:txBody>
          <a:bodyPr/>
          <a:lstStyle>
            <a:lvl1pPr>
              <a:defRPr/>
            </a:lvl1pPr>
          </a:lstStyle>
          <a:p>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5469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smtClean="0"/>
            </a:lvl1pPr>
            <a:extLst/>
          </a:lstStyle>
          <a:p>
            <a:fld id="{C7125034-B4A5-4F67-8D0A-C2F96FF1012D}" type="datetime1">
              <a:rPr lang="en-US" smtClean="0"/>
              <a:t>11/14/2016</a:t>
            </a:fld>
            <a:endParaRPr lang="en-US"/>
          </a:p>
        </p:txBody>
      </p:sp>
      <p:sp>
        <p:nvSpPr>
          <p:cNvPr id="6" name="Footer Placeholder 5"/>
          <p:cNvSpPr>
            <a:spLocks noGrp="1"/>
          </p:cNvSpPr>
          <p:nvPr>
            <p:ph type="ftr" sz="quarter" idx="11"/>
          </p:nvPr>
        </p:nvSpPr>
        <p:spPr/>
        <p:txBody>
          <a:bodyPr/>
          <a:lstStyle>
            <a:lvl1pPr>
              <a:defRPr smtClean="0"/>
            </a:lvl1pPr>
            <a:extLst/>
          </a:lstStyle>
          <a:p>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202603244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mn-lt"/>
              <a:cs typeface="+mn-cs"/>
            </a:endParaRPr>
          </a:p>
        </p:txBody>
      </p:sp>
      <p:sp>
        <p:nvSpPr>
          <p:cNvPr id="6" name="Freeform 18"/>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7" name="Right Triangle 6"/>
          <p:cNvSpPr>
            <a:spLocks/>
          </p:cNvSpPr>
          <p:nvPr/>
        </p:nvSpPr>
        <p:spPr bwMode="auto">
          <a:xfrm>
            <a:off x="-8056" y="5791253"/>
            <a:ext cx="4536419"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a:p>
        </p:txBody>
      </p:sp>
      <p:cxnSp>
        <p:nvCxnSpPr>
          <p:cNvPr id="8" name="Straight Connector 7"/>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10" name="Chevron 9"/>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fld id="{6AAB9599-04E4-4232-BE08-967D0A8A57F7}" type="datetime1">
              <a:rPr lang="en-US" smtClean="0"/>
              <a:t>11/14/2016</a:t>
            </a:fld>
            <a:endParaRPr lang="en-US"/>
          </a:p>
        </p:txBody>
      </p:sp>
      <p:sp>
        <p:nvSpPr>
          <p:cNvPr id="12" name="Footer Placeholder 5"/>
          <p:cNvSpPr>
            <a:spLocks noGrp="1"/>
          </p:cNvSpPr>
          <p:nvPr>
            <p:ph type="ftr" sz="quarter" idx="11"/>
          </p:nvPr>
        </p:nvSpPr>
        <p:spPr>
          <a:xfrm>
            <a:off x="5839884" y="6408739"/>
            <a:ext cx="3134783" cy="365125"/>
          </a:xfrm>
        </p:spPr>
        <p:txBody>
          <a:bodyPr/>
          <a:lstStyle>
            <a:lvl1pPr>
              <a:defRPr smtClean="0">
                <a:solidFill>
                  <a:schemeClr val="tx1"/>
                </a:solidFill>
              </a:defRPr>
            </a:lvl1pPr>
            <a:extLst/>
          </a:lstStyle>
          <a:p>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8520702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666751" y="5945188"/>
            <a:ext cx="6587067"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sz="1800" dirty="0">
              <a:latin typeface="+mn-lt"/>
              <a:cs typeface="+mn-cs"/>
            </a:endParaRPr>
          </a:p>
        </p:txBody>
      </p:sp>
      <p:sp>
        <p:nvSpPr>
          <p:cNvPr id="1027" name="Freeform 11"/>
          <p:cNvSpPr>
            <a:spLocks/>
          </p:cNvSpPr>
          <p:nvPr/>
        </p:nvSpPr>
        <p:spPr bwMode="auto">
          <a:xfrm>
            <a:off x="647700" y="5938838"/>
            <a:ext cx="4921251" cy="933450"/>
          </a:xfrm>
          <a:custGeom>
            <a:avLst/>
            <a:gdLst>
              <a:gd name="T0" fmla="*/ 0 w 5591"/>
              <a:gd name="T1" fmla="*/ 0 h 588"/>
              <a:gd name="T2" fmla="*/ 3802505 w 5591"/>
              <a:gd name="T3" fmla="*/ 0 h 588"/>
              <a:gd name="T4" fmla="*/ 3802505 w 5591"/>
              <a:gd name="T5" fmla="*/ 838200 h 588"/>
              <a:gd name="T6" fmla="*/ 3168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sz="1800" dirty="0">
              <a:latin typeface="Calibri" panose="020F0502020204030204" pitchFamily="34" charset="0"/>
            </a:endParaRPr>
          </a:p>
        </p:txBody>
      </p:sp>
      <p:sp>
        <p:nvSpPr>
          <p:cNvPr id="14" name="Right Triangle 13"/>
          <p:cNvSpPr>
            <a:spLocks/>
          </p:cNvSpPr>
          <p:nvPr/>
        </p:nvSpPr>
        <p:spPr bwMode="auto">
          <a:xfrm>
            <a:off x="-8056" y="5791253"/>
            <a:ext cx="4536419"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 name="Date Placeholder 9"/>
          <p:cNvSpPr>
            <a:spLocks noGrp="1"/>
          </p:cNvSpPr>
          <p:nvPr>
            <p:ph type="dt" sz="half" idx="2"/>
          </p:nvPr>
        </p:nvSpPr>
        <p:spPr>
          <a:xfrm>
            <a:off x="8970433" y="6408739"/>
            <a:ext cx="2559051"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fld id="{A3BB1B2B-6641-4B38-A4FB-23394B27EE54}" type="datetime1">
              <a:rPr lang="en-US" smtClean="0"/>
              <a:t>11/14/2016</a:t>
            </a:fld>
            <a:endParaRPr lang="en-US"/>
          </a:p>
        </p:txBody>
      </p:sp>
      <p:sp>
        <p:nvSpPr>
          <p:cNvPr id="22" name="Footer Placeholder 21"/>
          <p:cNvSpPr>
            <a:spLocks noGrp="1"/>
          </p:cNvSpPr>
          <p:nvPr>
            <p:ph type="ftr" sz="quarter" idx="3"/>
          </p:nvPr>
        </p:nvSpPr>
        <p:spPr>
          <a:xfrm>
            <a:off x="5283200" y="6408739"/>
            <a:ext cx="369146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D3D08E53-DCA6-446C-BA7F-35FE7F27D5DF}" type="slidenum">
              <a:rPr lang="en-US" smtClean="0"/>
              <a:t>‹#›</a:t>
            </a:fld>
            <a:endParaRPr lang="en-US"/>
          </a:p>
        </p:txBody>
      </p:sp>
    </p:spTree>
    <p:extLst>
      <p:ext uri="{BB962C8B-B14F-4D97-AF65-F5344CB8AC3E}">
        <p14:creationId xmlns:p14="http://schemas.microsoft.com/office/powerpoint/2010/main" val="380190933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dt="0"/>
  <p:txStyles>
    <p:titleStyle>
      <a:lvl1pPr algn="l" rtl="0" eaLnBrk="1" fontAlgn="base" hangingPunct="1">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1" fontAlgn="base" hangingPunct="1">
        <a:spcBef>
          <a:spcPct val="0"/>
        </a:spcBef>
        <a:spcAft>
          <a:spcPct val="0"/>
        </a:spcAft>
        <a:defRPr sz="4100" b="1">
          <a:solidFill>
            <a:schemeClr val="tx2"/>
          </a:solidFill>
          <a:latin typeface="Lucida Sans Unicode" pitchFamily="34" charset="0"/>
        </a:defRPr>
      </a:lvl2pPr>
      <a:lvl3pPr algn="l" rtl="0" eaLnBrk="1" fontAlgn="base" hangingPunct="1">
        <a:spcBef>
          <a:spcPct val="0"/>
        </a:spcBef>
        <a:spcAft>
          <a:spcPct val="0"/>
        </a:spcAft>
        <a:defRPr sz="4100" b="1">
          <a:solidFill>
            <a:schemeClr val="tx2"/>
          </a:solidFill>
          <a:latin typeface="Lucida Sans Unicode" pitchFamily="34" charset="0"/>
        </a:defRPr>
      </a:lvl3pPr>
      <a:lvl4pPr algn="l" rtl="0" eaLnBrk="1" fontAlgn="base" hangingPunct="1">
        <a:spcBef>
          <a:spcPct val="0"/>
        </a:spcBef>
        <a:spcAft>
          <a:spcPct val="0"/>
        </a:spcAft>
        <a:defRPr sz="4100" b="1">
          <a:solidFill>
            <a:schemeClr val="tx2"/>
          </a:solidFill>
          <a:latin typeface="Lucida Sans Unicode" pitchFamily="34" charset="0"/>
        </a:defRPr>
      </a:lvl4pPr>
      <a:lvl5pPr algn="l" rtl="0" eaLnBrk="1" fontAlgn="base" hangingPunct="1">
        <a:spcBef>
          <a:spcPct val="0"/>
        </a:spcBef>
        <a:spcAft>
          <a:spcPct val="0"/>
        </a:spcAft>
        <a:defRPr sz="4100" b="1">
          <a:solidFill>
            <a:schemeClr val="tx2"/>
          </a:solidFill>
          <a:latin typeface="Lucida Sans Unicode" pitchFamily="34" charset="0"/>
        </a:defRPr>
      </a:lvl5pPr>
      <a:lvl6pPr marL="457200" algn="l" rtl="0" eaLnBrk="1" fontAlgn="base" hangingPunct="1">
        <a:spcBef>
          <a:spcPct val="0"/>
        </a:spcBef>
        <a:spcAft>
          <a:spcPct val="0"/>
        </a:spcAft>
        <a:defRPr sz="4100" b="1">
          <a:solidFill>
            <a:schemeClr val="tx2"/>
          </a:solidFill>
          <a:latin typeface="Lucida Sans Unicode" pitchFamily="34" charset="0"/>
        </a:defRPr>
      </a:lvl6pPr>
      <a:lvl7pPr marL="914400" algn="l" rtl="0" eaLnBrk="1" fontAlgn="base" hangingPunct="1">
        <a:spcBef>
          <a:spcPct val="0"/>
        </a:spcBef>
        <a:spcAft>
          <a:spcPct val="0"/>
        </a:spcAft>
        <a:defRPr sz="4100" b="1">
          <a:solidFill>
            <a:schemeClr val="tx2"/>
          </a:solidFill>
          <a:latin typeface="Lucida Sans Unicode" pitchFamily="34" charset="0"/>
        </a:defRPr>
      </a:lvl7pPr>
      <a:lvl8pPr marL="1371600" algn="l" rtl="0" eaLnBrk="1" fontAlgn="base" hangingPunct="1">
        <a:spcBef>
          <a:spcPct val="0"/>
        </a:spcBef>
        <a:spcAft>
          <a:spcPct val="0"/>
        </a:spcAft>
        <a:defRPr sz="4100" b="1">
          <a:solidFill>
            <a:schemeClr val="tx2"/>
          </a:solidFill>
          <a:latin typeface="Lucida Sans Unicode" pitchFamily="34" charset="0"/>
        </a:defRPr>
      </a:lvl8pPr>
      <a:lvl9pPr marL="1828800" algn="l" rtl="0" eaLnBrk="1" fontAlgn="base" hangingPunct="1">
        <a:spcBef>
          <a:spcPct val="0"/>
        </a:spcBef>
        <a:spcAft>
          <a:spcPct val="0"/>
        </a:spcAft>
        <a:defRPr sz="4100" b="1">
          <a:solidFill>
            <a:schemeClr val="tx2"/>
          </a:solidFill>
          <a:latin typeface="Lucida Sans Unicode" pitchFamily="34" charset="0"/>
        </a:defRPr>
      </a:lvl9pPr>
      <a:extLst/>
    </p:titleStyle>
    <p:bodyStyle>
      <a:lvl1pPr marL="365125" indent="-255588" algn="l" rtl="0" eaLnBrk="1" fontAlgn="base" hangingPunct="1">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1" fontAlgn="base" hangingPunct="1">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1" fontAlgn="base" hangingPunct="1">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1" fontAlgn="base" hangingPunct="1">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lnSpc>
                <a:spcPct val="100000"/>
              </a:lnSpc>
              <a:spcAft>
                <a:spcPts val="0"/>
              </a:spcAft>
              <a:defRPr/>
            </a:pPr>
            <a:r>
              <a:rPr lang="en-US" dirty="0" smtClean="0">
                <a:solidFill>
                  <a:srgbClr val="3380E6"/>
                </a:solidFill>
                <a:latin typeface="Calibri" panose="020F0502020204030204" pitchFamily="34" charset="0"/>
              </a:rPr>
              <a:t>Standard Library Algorithms</a:t>
            </a:r>
          </a:p>
        </p:txBody>
      </p:sp>
      <p:sp>
        <p:nvSpPr>
          <p:cNvPr id="10243" name="Subtitle 3"/>
          <p:cNvSpPr>
            <a:spLocks noGrp="1"/>
          </p:cNvSpPr>
          <p:nvPr>
            <p:ph type="subTitle" idx="1"/>
          </p:nvPr>
        </p:nvSpPr>
        <p:spPr/>
        <p:txBody>
          <a:bodyPr/>
          <a:lstStyle/>
          <a:p>
            <a:pPr marR="0">
              <a:lnSpc>
                <a:spcPct val="100000"/>
              </a:lnSpc>
            </a:pPr>
            <a:r>
              <a:rPr lang="en-US" altLang="en-US" dirty="0" smtClean="0"/>
              <a:t>Based on Chapter 16 of C++ How to Program, 10/e</a:t>
            </a:r>
          </a:p>
        </p:txBody>
      </p:sp>
      <p:sp>
        <p:nvSpPr>
          <p:cNvPr id="5" name="Footer Placeholder 4"/>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extLst>
      <p:ext uri="{BB962C8B-B14F-4D97-AF65-F5344CB8AC3E}">
        <p14:creationId xmlns:p14="http://schemas.microsoft.com/office/powerpoint/2010/main" val="1652594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16.2  </a:t>
            </a:r>
            <a:r>
              <a:rPr lang="en-US" dirty="0" smtClean="0">
                <a:solidFill>
                  <a:srgbClr val="3380E6"/>
                </a:solidFill>
                <a:latin typeface="Calibri" panose="020F0502020204030204" pitchFamily="34" charset="0"/>
              </a:rPr>
              <a:t>Minimum Iterator Requirements (cont.)</a:t>
            </a:r>
          </a:p>
        </p:txBody>
      </p:sp>
      <p:sp>
        <p:nvSpPr>
          <p:cNvPr id="4099"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ambria" panose="02040503050406030204" pitchFamily="18" charset="0"/>
              </a:rPr>
              <a:t>Iterator Invalidation</a:t>
            </a:r>
          </a:p>
          <a:p>
            <a:pPr marL="365760" indent="-256032">
              <a:lnSpc>
                <a:spcPct val="100000"/>
              </a:lnSpc>
              <a:buFont typeface="Wingdings 3"/>
              <a:buChar char=""/>
              <a:defRPr/>
            </a:pPr>
            <a:r>
              <a:rPr lang="en-US" sz="3200" dirty="0">
                <a:solidFill>
                  <a:srgbClr val="000000"/>
                </a:solidFill>
                <a:latin typeface="Cambria" panose="02040503050406030204" pitchFamily="18" charset="0"/>
              </a:rPr>
              <a:t>Iterators simply </a:t>
            </a:r>
            <a:r>
              <a:rPr lang="en-US" sz="3200" i="1" dirty="0">
                <a:solidFill>
                  <a:srgbClr val="000000"/>
                </a:solidFill>
                <a:latin typeface="Cambria" panose="02040503050406030204" pitchFamily="18" charset="0"/>
              </a:rPr>
              <a:t>point</a:t>
            </a:r>
            <a:r>
              <a:rPr lang="en-US" sz="3200" dirty="0">
                <a:solidFill>
                  <a:srgbClr val="000000"/>
                </a:solidFill>
                <a:latin typeface="Cambria" panose="02040503050406030204" pitchFamily="18" charset="0"/>
              </a:rPr>
              <a:t> to container elements, so it’s possible for iterators to become </a:t>
            </a:r>
            <a:r>
              <a:rPr lang="en-US" sz="3200" i="1" dirty="0">
                <a:solidFill>
                  <a:srgbClr val="000000"/>
                </a:solidFill>
                <a:latin typeface="Cambria" panose="02040503050406030204" pitchFamily="18" charset="0"/>
              </a:rPr>
              <a:t>invalid</a:t>
            </a:r>
            <a:r>
              <a:rPr lang="en-US" sz="3200" dirty="0">
                <a:solidFill>
                  <a:srgbClr val="000000"/>
                </a:solidFill>
                <a:latin typeface="Cambria" panose="02040503050406030204" pitchFamily="18" charset="0"/>
              </a:rPr>
              <a:t> when certain container modifications occur. </a:t>
            </a:r>
          </a:p>
          <a:p>
            <a:pPr marL="365760" indent="-256032">
              <a:lnSpc>
                <a:spcPct val="100000"/>
              </a:lnSpc>
              <a:buFont typeface="Wingdings 3"/>
              <a:buChar char=""/>
              <a:defRPr/>
            </a:pPr>
            <a:r>
              <a:rPr lang="en-US" sz="3200" dirty="0">
                <a:solidFill>
                  <a:srgbClr val="000000"/>
                </a:solidFill>
                <a:latin typeface="Cambria" panose="02040503050406030204" pitchFamily="18" charset="0"/>
              </a:rPr>
              <a:t>For example, if you invoke clear on a </a:t>
            </a:r>
            <a:r>
              <a:rPr lang="en-US" sz="3200" dirty="0">
                <a:solidFill>
                  <a:srgbClr val="000000"/>
                </a:solidFill>
                <a:latin typeface="Consolas" panose="020B0609020204030204" pitchFamily="49" charset="0"/>
              </a:rPr>
              <a:t>vector</a:t>
            </a:r>
            <a:r>
              <a:rPr lang="en-US" sz="3200" dirty="0">
                <a:solidFill>
                  <a:srgbClr val="000000"/>
                </a:solidFill>
                <a:latin typeface="Cambria" panose="02040503050406030204" pitchFamily="18" charset="0"/>
              </a:rPr>
              <a:t>, </a:t>
            </a:r>
            <a:r>
              <a:rPr lang="en-US" sz="3200" i="1" dirty="0">
                <a:solidFill>
                  <a:srgbClr val="000000"/>
                </a:solidFill>
                <a:latin typeface="Cambria" panose="02040503050406030204" pitchFamily="18" charset="0"/>
              </a:rPr>
              <a:t>all</a:t>
            </a:r>
            <a:r>
              <a:rPr lang="en-US" sz="3200" dirty="0">
                <a:solidFill>
                  <a:srgbClr val="000000"/>
                </a:solidFill>
                <a:latin typeface="Cambria" panose="02040503050406030204" pitchFamily="18" charset="0"/>
              </a:rPr>
              <a:t> of its elements are </a:t>
            </a:r>
            <a:r>
              <a:rPr lang="en-US" sz="3200" i="1" dirty="0" smtClean="0">
                <a:solidFill>
                  <a:srgbClr val="000000"/>
                </a:solidFill>
                <a:latin typeface="Cambria" panose="02040503050406030204" pitchFamily="18" charset="0"/>
              </a:rPr>
              <a:t>destroyed</a:t>
            </a:r>
            <a:r>
              <a:rPr lang="en-US" sz="3200" dirty="0" smtClean="0">
                <a:solidFill>
                  <a:srgbClr val="000000"/>
                </a:solidFill>
                <a:latin typeface="Cambria" panose="02040503050406030204" pitchFamily="18" charset="0"/>
              </a:rPr>
              <a:t>. </a:t>
            </a:r>
            <a:endParaRPr lang="en-US" sz="3200" dirty="0">
              <a:solidFill>
                <a:srgbClr val="000000"/>
              </a:solidFill>
              <a:latin typeface="Cambria" panose="02040503050406030204" pitchFamily="18" charset="0"/>
            </a:endParaRPr>
          </a:p>
          <a:p>
            <a:pPr marL="365760" indent="-256032">
              <a:lnSpc>
                <a:spcPct val="100000"/>
              </a:lnSpc>
              <a:buFont typeface="Wingdings 3"/>
              <a:buChar char=""/>
              <a:defRPr/>
            </a:pPr>
            <a:r>
              <a:rPr lang="en-US" sz="3200" dirty="0" smtClean="0">
                <a:solidFill>
                  <a:srgbClr val="000000"/>
                </a:solidFill>
                <a:latin typeface="Cambria" panose="02040503050406030204" pitchFamily="18" charset="0"/>
              </a:rPr>
              <a:t>Any </a:t>
            </a:r>
            <a:r>
              <a:rPr lang="en-US" sz="3200" dirty="0">
                <a:solidFill>
                  <a:srgbClr val="000000"/>
                </a:solidFill>
                <a:latin typeface="Cambria" panose="02040503050406030204" pitchFamily="18" charset="0"/>
              </a:rPr>
              <a:t>iterators that pointed to that </a:t>
            </a:r>
            <a:r>
              <a:rPr lang="en-US" sz="3200" dirty="0">
                <a:solidFill>
                  <a:srgbClr val="000000"/>
                </a:solidFill>
                <a:latin typeface="Consolas" panose="020B0609020204030204" pitchFamily="49" charset="0"/>
              </a:rPr>
              <a:t>vector</a:t>
            </a:r>
            <a:r>
              <a:rPr lang="en-US" sz="3200" dirty="0">
                <a:solidFill>
                  <a:srgbClr val="000000"/>
                </a:solidFill>
                <a:latin typeface="Cambria" panose="02040503050406030204" pitchFamily="18" charset="0"/>
              </a:rPr>
              <a:t>’s elements before </a:t>
            </a:r>
            <a:r>
              <a:rPr lang="en-US" sz="3200" dirty="0">
                <a:solidFill>
                  <a:srgbClr val="000000"/>
                </a:solidFill>
                <a:latin typeface="Consolas" panose="020B0609020204030204" pitchFamily="49" charset="0"/>
              </a:rPr>
              <a:t>clear</a:t>
            </a:r>
            <a:r>
              <a:rPr lang="en-US" sz="3200" dirty="0">
                <a:solidFill>
                  <a:srgbClr val="000000"/>
                </a:solidFill>
                <a:latin typeface="Cambria" panose="02040503050406030204" pitchFamily="18" charset="0"/>
              </a:rPr>
              <a:t> was </a:t>
            </a:r>
            <a:r>
              <a:rPr lang="en-US" sz="3200" dirty="0" smtClean="0">
                <a:solidFill>
                  <a:srgbClr val="000000"/>
                </a:solidFill>
                <a:latin typeface="Cambria" panose="02040503050406030204" pitchFamily="18" charset="0"/>
              </a:rPr>
              <a:t>called would </a:t>
            </a:r>
            <a:r>
              <a:rPr lang="en-US" sz="3200" dirty="0">
                <a:solidFill>
                  <a:srgbClr val="000000"/>
                </a:solidFill>
                <a:latin typeface="Cambria" panose="02040503050406030204" pitchFamily="18" charset="0"/>
              </a:rPr>
              <a:t>now be </a:t>
            </a:r>
            <a:r>
              <a:rPr lang="en-US" sz="3200" i="1" dirty="0">
                <a:solidFill>
                  <a:srgbClr val="000000"/>
                </a:solidFill>
                <a:latin typeface="Cambria" panose="02040503050406030204" pitchFamily="18" charset="0"/>
              </a:rPr>
              <a:t>invalid</a:t>
            </a:r>
            <a:r>
              <a:rPr lang="en-US" sz="3200" dirty="0">
                <a:solidFill>
                  <a:srgbClr val="000000"/>
                </a:solidFill>
                <a:latin typeface="Cambria" panose="02040503050406030204" pitchFamily="18" charset="0"/>
              </a:rPr>
              <a:t>. </a:t>
            </a:r>
          </a:p>
        </p:txBody>
      </p:sp>
      <p:sp>
        <p:nvSpPr>
          <p:cNvPr id="215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04443140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smtClean="0">
                <a:solidFill>
                  <a:srgbClr val="000000"/>
                </a:solidFill>
                <a:latin typeface="Consolas" panose="020B0609020204030204" pitchFamily="49" charset="0"/>
              </a:rPr>
              <a:t>any_of</a:t>
            </a:r>
            <a:r>
              <a:rPr lang="en-US" b="1" i="1" dirty="0" smtClean="0">
                <a:solidFill>
                  <a:srgbClr val="000000"/>
                </a:solidFill>
                <a:latin typeface="Cambria" panose="02040503050406030204" pitchFamily="18" charset="0"/>
              </a:rPr>
              <a:t> </a:t>
            </a:r>
            <a:r>
              <a:rPr lang="en-US"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81 uses </a:t>
            </a:r>
            <a:r>
              <a:rPr lang="en-US" dirty="0" err="1" smtClean="0">
                <a:solidFill>
                  <a:srgbClr val="000000"/>
                </a:solidFill>
                <a:latin typeface="Consolas" panose="020B0609020204030204" pitchFamily="49" charset="0"/>
              </a:rPr>
              <a:t>any_of</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determine whether </a:t>
            </a:r>
            <a:r>
              <a:rPr lang="en-US" dirty="0" smtClean="0">
                <a:solidFill>
                  <a:srgbClr val="000000"/>
                </a:solidFill>
                <a:latin typeface="Cambria" panose="02040503050406030204" pitchFamily="18" charset="0"/>
              </a:rPr>
              <a:t>a </a:t>
            </a:r>
            <a:r>
              <a:rPr lang="en-US" i="1" dirty="0" smtClean="0">
                <a:solidFill>
                  <a:srgbClr val="000000"/>
                </a:solidFill>
                <a:latin typeface="Cambria" panose="02040503050406030204" pitchFamily="18" charset="0"/>
              </a:rPr>
              <a:t>unary </a:t>
            </a:r>
            <a:r>
              <a:rPr lang="en-US" i="1" dirty="0">
                <a:solidFill>
                  <a:srgbClr val="000000"/>
                </a:solidFill>
                <a:latin typeface="Cambria" panose="02040503050406030204" pitchFamily="18" charset="0"/>
              </a:rPr>
              <a:t>predicate function </a:t>
            </a:r>
            <a:r>
              <a:rPr lang="en-US" dirty="0" smtClean="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for at least </a:t>
            </a:r>
            <a:r>
              <a:rPr lang="en-US" dirty="0" smtClean="0">
                <a:solidFill>
                  <a:srgbClr val="000000"/>
                </a:solidFill>
                <a:latin typeface="Cambria" panose="02040503050406030204" pitchFamily="18" charset="0"/>
              </a:rPr>
              <a:t>one of </a:t>
            </a:r>
            <a:r>
              <a:rPr lang="en-US" dirty="0">
                <a:solidFill>
                  <a:srgbClr val="000000"/>
                </a:solidFill>
                <a:latin typeface="Cambria" panose="02040503050406030204" pitchFamily="18" charset="0"/>
              </a:rPr>
              <a:t>the elements in the range from </a:t>
            </a:r>
            <a:r>
              <a:rPr lang="en-US" dirty="0">
                <a:solidFill>
                  <a:srgbClr val="000000"/>
                </a:solidFill>
                <a:latin typeface="Consolas" panose="020B0609020204030204" pitchFamily="49" charset="0"/>
              </a:rPr>
              <a:t>a.cbegin() </a:t>
            </a:r>
            <a:r>
              <a:rPr lang="en-US" dirty="0">
                <a:solidFill>
                  <a:srgbClr val="000000"/>
                </a:solidFill>
                <a:latin typeface="Cambria" panose="02040503050406030204" pitchFamily="18" charset="0"/>
              </a:rPr>
              <a:t>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any_of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1003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93417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smtClean="0">
                <a:solidFill>
                  <a:srgbClr val="000000"/>
                </a:solidFill>
                <a:latin typeface="Consolas" panose="020B0609020204030204" pitchFamily="49" charset="0"/>
              </a:rPr>
              <a:t>none_of</a:t>
            </a:r>
            <a:r>
              <a:rPr lang="en-US" b="1" i="1" dirty="0" smtClean="0">
                <a:solidFill>
                  <a:srgbClr val="000000"/>
                </a:solidFill>
                <a:latin typeface="Cambria" panose="02040503050406030204" pitchFamily="18" charset="0"/>
              </a:rPr>
              <a:t> </a:t>
            </a:r>
            <a:r>
              <a:rPr lang="en-US"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89 uses </a:t>
            </a:r>
            <a:r>
              <a:rPr lang="en-US" dirty="0" err="1" smtClean="0">
                <a:solidFill>
                  <a:srgbClr val="000000"/>
                </a:solidFill>
                <a:latin typeface="Consolas" panose="020B0609020204030204" pitchFamily="49" charset="0"/>
              </a:rPr>
              <a:t>none_of</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determine whether </a:t>
            </a:r>
            <a:r>
              <a:rPr lang="en-US" dirty="0" smtClean="0">
                <a:solidFill>
                  <a:srgbClr val="000000"/>
                </a:solidFill>
                <a:latin typeface="Cambria" panose="02040503050406030204" pitchFamily="18" charset="0"/>
              </a:rPr>
              <a:t>a </a:t>
            </a:r>
            <a:r>
              <a:rPr lang="en-US" i="1" dirty="0" smtClean="0">
                <a:solidFill>
                  <a:srgbClr val="000000"/>
                </a:solidFill>
                <a:latin typeface="Cambria" panose="02040503050406030204" pitchFamily="18" charset="0"/>
              </a:rPr>
              <a:t>unary </a:t>
            </a:r>
            <a:r>
              <a:rPr lang="en-US" i="1" dirty="0">
                <a:solidFill>
                  <a:srgbClr val="000000"/>
                </a:solidFill>
                <a:latin typeface="Cambria" panose="02040503050406030204" pitchFamily="18" charset="0"/>
              </a:rPr>
              <a:t>predicate function </a:t>
            </a:r>
            <a:r>
              <a:rPr lang="en-US" dirty="0" smtClean="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for </a:t>
            </a:r>
            <a:r>
              <a:rPr lang="en-US" i="1" dirty="0">
                <a:solidFill>
                  <a:srgbClr val="000000"/>
                </a:solidFill>
                <a:latin typeface="Cambria" panose="02040503050406030204" pitchFamily="18" charset="0"/>
              </a:rPr>
              <a:t>all</a:t>
            </a:r>
            <a:r>
              <a:rPr lang="en-US" dirty="0">
                <a:solidFill>
                  <a:srgbClr val="000000"/>
                </a:solidFill>
                <a:latin typeface="Cambria" panose="02040503050406030204" pitchFamily="18" charset="0"/>
              </a:rPr>
              <a:t> of the elements in the range from </a:t>
            </a:r>
            <a:r>
              <a:rPr lang="en-US" dirty="0">
                <a:solidFill>
                  <a:srgbClr val="000000"/>
                </a:solidFill>
                <a:latin typeface="Consolas" panose="020B0609020204030204" pitchFamily="49" charset="0"/>
              </a:rPr>
              <a:t>a.cbegin() </a:t>
            </a:r>
            <a:r>
              <a:rPr lang="en-US" dirty="0">
                <a:solidFill>
                  <a:srgbClr val="000000"/>
                </a:solidFill>
                <a:latin typeface="Cambria" panose="02040503050406030204" pitchFamily="18" charset="0"/>
              </a:rPr>
              <a:t>up to, but not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none_of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1013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9423248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smtClean="0">
                <a:solidFill>
                  <a:srgbClr val="000000"/>
                </a:solidFill>
                <a:latin typeface="Consolas" panose="020B0609020204030204" pitchFamily="49" charset="0"/>
              </a:rPr>
              <a:t>find_if_not</a:t>
            </a:r>
            <a:r>
              <a:rPr lang="en-US" b="1" i="1" dirty="0" smtClean="0">
                <a:solidFill>
                  <a:srgbClr val="000000"/>
                </a:solidFill>
                <a:latin typeface="Cambria" panose="02040503050406030204" pitchFamily="18" charset="0"/>
              </a:rPr>
              <a:t> </a:t>
            </a:r>
            <a:r>
              <a:rPr lang="en-US"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97 uses </a:t>
            </a:r>
            <a:r>
              <a:rPr lang="en-US" dirty="0" err="1" smtClean="0">
                <a:solidFill>
                  <a:srgbClr val="000000"/>
                </a:solidFill>
                <a:latin typeface="Consolas" panose="020B0609020204030204" pitchFamily="49" charset="0"/>
              </a:rPr>
              <a:t>find_if_not</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locate the first value in the range from </a:t>
            </a:r>
            <a:r>
              <a:rPr lang="en-US" dirty="0">
                <a:solidFill>
                  <a:srgbClr val="000000"/>
                </a:solidFill>
                <a:latin typeface="Consolas" panose="020B0609020204030204" pitchFamily="49" charset="0"/>
              </a:rPr>
              <a:t>a.cbegin()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onsolas" panose="020B0609020204030204" pitchFamily="49" charset="0"/>
              </a:rPr>
              <a:t>() </a:t>
            </a:r>
            <a:r>
              <a:rPr lang="en-US" dirty="0">
                <a:solidFill>
                  <a:srgbClr val="000000"/>
                </a:solidFill>
                <a:latin typeface="Cambria" panose="02040503050406030204" pitchFamily="18" charset="0"/>
              </a:rPr>
              <a:t>for which </a:t>
            </a:r>
            <a:r>
              <a:rPr lang="en-US" dirty="0" smtClean="0">
                <a:solidFill>
                  <a:srgbClr val="000000"/>
                </a:solidFill>
                <a:latin typeface="Cambria" panose="02040503050406030204" pitchFamily="18" charset="0"/>
              </a:rPr>
              <a:t>a </a:t>
            </a:r>
            <a:r>
              <a:rPr lang="en-US" i="1" dirty="0" smtClean="0">
                <a:solidFill>
                  <a:srgbClr val="000000"/>
                </a:solidFill>
                <a:latin typeface="Cambria" panose="02040503050406030204" pitchFamily="18" charset="0"/>
              </a:rPr>
              <a:t>unary </a:t>
            </a:r>
            <a:r>
              <a:rPr lang="en-US" i="1" dirty="0">
                <a:solidFill>
                  <a:srgbClr val="000000"/>
                </a:solidFill>
                <a:latin typeface="Cambria" panose="02040503050406030204" pitchFamily="18" charset="0"/>
              </a:rPr>
              <a:t>predicate function</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find_if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algorithm returns an </a:t>
            </a:r>
            <a:r>
              <a:rPr lang="en-US" i="1" dirty="0">
                <a:solidFill>
                  <a:srgbClr val="000000"/>
                </a:solidFill>
                <a:latin typeface="Cambria" panose="02040503050406030204" pitchFamily="18" charset="0"/>
              </a:rPr>
              <a:t>input iterator </a:t>
            </a:r>
            <a:r>
              <a:rPr lang="en-US" dirty="0">
                <a:solidFill>
                  <a:srgbClr val="000000"/>
                </a:solidFill>
                <a:latin typeface="Cambria" panose="02040503050406030204" pitchFamily="18" charset="0"/>
              </a:rPr>
              <a:t>that either is positioned at the first element containing a value for which the predicate function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 or indicates the end of the sequence. </a:t>
            </a:r>
            <a:endParaRPr lang="en-US" dirty="0" smtClean="0">
              <a:solidFill>
                <a:srgbClr val="000000"/>
              </a:solidFill>
              <a:latin typeface="Cambria" panose="02040503050406030204" pitchFamily="18" charset="0"/>
            </a:endParaRPr>
          </a:p>
        </p:txBody>
      </p:sp>
      <p:sp>
        <p:nvSpPr>
          <p:cNvPr id="1024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7416376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16.4.7</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swap</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iter_swap</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swap_ranges</a:t>
            </a:r>
          </a:p>
        </p:txBody>
      </p:sp>
      <p:sp>
        <p:nvSpPr>
          <p:cNvPr id="7475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smtClean="0">
                <a:solidFill>
                  <a:srgbClr val="000000"/>
                </a:solidFill>
                <a:latin typeface="Cambria" panose="02040503050406030204" pitchFamily="18" charset="0"/>
              </a:rPr>
              <a:t>Figure </a:t>
            </a:r>
            <a:r>
              <a:rPr lang="en-US" dirty="0" smtClean="0">
                <a:solidFill>
                  <a:srgbClr val="000000"/>
                </a:solidFill>
                <a:latin typeface="Cambria" panose="02040503050406030204" pitchFamily="18" charset="0"/>
              </a:rPr>
              <a:t>16.8 </a:t>
            </a:r>
            <a:r>
              <a:rPr lang="en-US" dirty="0" smtClean="0">
                <a:solidFill>
                  <a:srgbClr val="000000"/>
                </a:solidFill>
                <a:latin typeface="Cambria" panose="02040503050406030204" pitchFamily="18" charset="0"/>
              </a:rPr>
              <a:t>demonstrates algorithms </a:t>
            </a:r>
            <a:r>
              <a:rPr lang="en-US" dirty="0" smtClean="0">
                <a:solidFill>
                  <a:srgbClr val="000000"/>
                </a:solidFill>
                <a:latin typeface="Consolas" panose="020B0609020204030204" pitchFamily="49" charset="0"/>
              </a:rPr>
              <a:t>swap</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iter_swap</a:t>
            </a:r>
            <a:r>
              <a:rPr lang="en-US" dirty="0" smtClean="0">
                <a:solidFill>
                  <a:srgbClr val="000000"/>
                </a:solidFill>
                <a:latin typeface="Cambria" panose="02040503050406030204" pitchFamily="18" charset="0"/>
              </a:rPr>
              <a:t> and </a:t>
            </a:r>
            <a:r>
              <a:rPr lang="en-US" dirty="0" smtClean="0">
                <a:solidFill>
                  <a:srgbClr val="000000"/>
                </a:solidFill>
                <a:latin typeface="Consolas" panose="020B0609020204030204" pitchFamily="49" charset="0"/>
              </a:rPr>
              <a:t>swap_ranges</a:t>
            </a:r>
            <a:r>
              <a:rPr lang="en-US" dirty="0" smtClean="0">
                <a:solidFill>
                  <a:srgbClr val="000000"/>
                </a:solidFill>
                <a:latin typeface="Cambria" panose="02040503050406030204" pitchFamily="18" charset="0"/>
              </a:rPr>
              <a:t> for </a:t>
            </a:r>
            <a:r>
              <a:rPr lang="en-US" i="1" dirty="0" smtClean="0">
                <a:solidFill>
                  <a:srgbClr val="000000"/>
                </a:solidFill>
                <a:latin typeface="Cambria" panose="02040503050406030204" pitchFamily="18" charset="0"/>
              </a:rPr>
              <a:t>swapping</a:t>
            </a:r>
            <a:r>
              <a:rPr lang="en-US" dirty="0" smtClean="0">
                <a:solidFill>
                  <a:srgbClr val="000000"/>
                </a:solidFill>
                <a:latin typeface="Cambria" panose="02040503050406030204" pitchFamily="18" charset="0"/>
              </a:rPr>
              <a:t> elements.</a:t>
            </a:r>
          </a:p>
          <a:p>
            <a:pPr marL="109728" indent="0">
              <a:lnSpc>
                <a:spcPct val="100000"/>
              </a:lnSpc>
              <a:buNone/>
              <a:defRPr/>
            </a:pPr>
            <a:endParaRPr lang="en-US" b="1" i="1" dirty="0" smtClean="0">
              <a:solidFill>
                <a:srgbClr val="000000"/>
              </a:solidFill>
              <a:latin typeface="Consolas" panose="020B0609020204030204" pitchFamily="49" charset="0"/>
            </a:endParaRPr>
          </a:p>
          <a:p>
            <a:pPr marL="109728" indent="0">
              <a:lnSpc>
                <a:spcPct val="100000"/>
              </a:lnSpc>
              <a:buNone/>
              <a:defRPr/>
            </a:pPr>
            <a:endParaRPr lang="en-US" dirty="0" smtClean="0">
              <a:solidFill>
                <a:srgbClr val="000000"/>
              </a:solidFill>
              <a:latin typeface="Cambria" panose="02040503050406030204" pitchFamily="18" charset="0"/>
            </a:endParaRPr>
          </a:p>
        </p:txBody>
      </p:sp>
      <p:sp>
        <p:nvSpPr>
          <p:cNvPr id="1034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553978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822469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24642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62050"/>
            <a:ext cx="12192000" cy="45339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68435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16.4.7</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swap</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iter_swap</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swap_ranges</a:t>
            </a:r>
          </a:p>
        </p:txBody>
      </p:sp>
      <p:sp>
        <p:nvSpPr>
          <p:cNvPr id="7475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smtClean="0">
                <a:solidFill>
                  <a:srgbClr val="000000"/>
                </a:solidFill>
                <a:latin typeface="Cambria" panose="02040503050406030204" pitchFamily="18" charset="0"/>
              </a:rPr>
              <a:t>Line 17 </a:t>
            </a:r>
            <a:r>
              <a:rPr lang="en-US" dirty="0" smtClean="0">
                <a:solidFill>
                  <a:srgbClr val="000000"/>
                </a:solidFill>
                <a:latin typeface="Cambria" panose="02040503050406030204" pitchFamily="18" charset="0"/>
              </a:rPr>
              <a:t>uses the </a:t>
            </a:r>
            <a:r>
              <a:rPr lang="en-US" dirty="0" smtClean="0">
                <a:solidFill>
                  <a:srgbClr val="0000FF"/>
                </a:solidFill>
                <a:latin typeface="Consolas" panose="020B0609020204030204" pitchFamily="49" charset="0"/>
              </a:rPr>
              <a:t>swap</a:t>
            </a:r>
            <a:r>
              <a:rPr lang="en-US" dirty="0" smtClean="0">
                <a:solidFill>
                  <a:srgbClr val="000000"/>
                </a:solidFill>
                <a:latin typeface="Cambria" panose="02040503050406030204" pitchFamily="18" charset="0"/>
              </a:rPr>
              <a:t> algorithm to exchange two values.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In this example, the first and second elements of array </a:t>
            </a:r>
            <a:r>
              <a:rPr lang="en-US" dirty="0" smtClean="0">
                <a:solidFill>
                  <a:srgbClr val="000000"/>
                </a:solidFill>
                <a:latin typeface="Consolas" panose="020B0609020204030204" pitchFamily="49" charset="0"/>
              </a:rPr>
              <a:t>a</a:t>
            </a:r>
            <a:r>
              <a:rPr lang="en-US" dirty="0" smtClean="0">
                <a:solidFill>
                  <a:srgbClr val="000000"/>
                </a:solidFill>
                <a:latin typeface="Cambria" panose="02040503050406030204" pitchFamily="18" charset="0"/>
              </a:rPr>
              <a:t> are exchanged.</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function takes as arguments references to the two values being exchanged.</a:t>
            </a:r>
          </a:p>
        </p:txBody>
      </p:sp>
      <p:sp>
        <p:nvSpPr>
          <p:cNvPr id="1034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741132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16.4.7</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swap</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iter_swap</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swap_ranges</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7885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iter_swap</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23 </a:t>
            </a:r>
            <a:r>
              <a:rPr lang="en-US" dirty="0" smtClean="0">
                <a:solidFill>
                  <a:srgbClr val="000000"/>
                </a:solidFill>
                <a:latin typeface="Cambria" panose="02040503050406030204" pitchFamily="18" charset="0"/>
              </a:rPr>
              <a:t>uses </a:t>
            </a:r>
            <a:r>
              <a:rPr lang="en-US" dirty="0" smtClean="0">
                <a:solidFill>
                  <a:srgbClr val="0000FF"/>
                </a:solidFill>
                <a:latin typeface="Consolas" panose="020B0609020204030204" pitchFamily="49" charset="0"/>
              </a:rPr>
              <a:t>iter_swap</a:t>
            </a:r>
            <a:r>
              <a:rPr lang="en-US" dirty="0" smtClean="0">
                <a:solidFill>
                  <a:srgbClr val="000000"/>
                </a:solidFill>
                <a:latin typeface="Cambria" panose="02040503050406030204" pitchFamily="18" charset="0"/>
              </a:rPr>
              <a:t> to exchange the two elements.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function takes two forward iterator arguments (in this case, iterators to elements of an array) and exchanges the values in the elements to which the iterators refer.</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29 </a:t>
            </a:r>
            <a:r>
              <a:rPr lang="en-US" dirty="0" smtClean="0">
                <a:solidFill>
                  <a:srgbClr val="000000"/>
                </a:solidFill>
                <a:latin typeface="Cambria" panose="02040503050406030204" pitchFamily="18" charset="0"/>
              </a:rPr>
              <a:t>uses </a:t>
            </a:r>
            <a:r>
              <a:rPr lang="en-US" dirty="0" smtClean="0">
                <a:solidFill>
                  <a:srgbClr val="0000FF"/>
                </a:solidFill>
                <a:latin typeface="Consolas" panose="020B0609020204030204" pitchFamily="49" charset="0"/>
              </a:rPr>
              <a:t>swap_ranges</a:t>
            </a:r>
            <a:r>
              <a:rPr lang="en-US" dirty="0" smtClean="0">
                <a:solidFill>
                  <a:srgbClr val="000000"/>
                </a:solidFill>
                <a:latin typeface="Cambria" panose="02040503050406030204" pitchFamily="18" charset="0"/>
              </a:rPr>
              <a:t> to exchange the elements from </a:t>
            </a:r>
            <a:r>
              <a:rPr lang="en-US" dirty="0" smtClean="0">
                <a:solidFill>
                  <a:srgbClr val="000000"/>
                </a:solidFill>
                <a:latin typeface="Consolas" panose="020B0609020204030204" pitchFamily="49" charset="0"/>
              </a:rPr>
              <a:t>a.begin()</a:t>
            </a:r>
            <a:r>
              <a:rPr lang="en-US" dirty="0" smtClean="0">
                <a:solidFill>
                  <a:srgbClr val="000000"/>
                </a:solidFill>
                <a:latin typeface="Cambria" panose="02040503050406030204" pitchFamily="18" charset="0"/>
              </a:rPr>
              <a:t> up to, but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including, </a:t>
            </a:r>
            <a:r>
              <a:rPr lang="en-US" dirty="0" smtClean="0">
                <a:solidFill>
                  <a:srgbClr val="000000"/>
                </a:solidFill>
                <a:latin typeface="Consolas" panose="020B0609020204030204" pitchFamily="49" charset="0"/>
              </a:rPr>
              <a:t>a.begin()</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5</a:t>
            </a:r>
            <a:r>
              <a:rPr lang="en-US" dirty="0" smtClean="0">
                <a:solidFill>
                  <a:srgbClr val="000000"/>
                </a:solidFill>
                <a:latin typeface="Cambria" panose="02040503050406030204" pitchFamily="18" charset="0"/>
              </a:rPr>
              <a:t> with the elements beginning at position </a:t>
            </a:r>
            <a:r>
              <a:rPr lang="en-US" dirty="0" smtClean="0">
                <a:solidFill>
                  <a:srgbClr val="000000"/>
                </a:solidFill>
                <a:latin typeface="Consolas" panose="020B0609020204030204" pitchFamily="49" charset="0"/>
              </a:rPr>
              <a:t>a.begin()</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5</a:t>
            </a:r>
            <a:r>
              <a:rPr lang="en-US" dirty="0" smtClean="0">
                <a:solidFill>
                  <a:srgbClr val="000000"/>
                </a:solidFill>
                <a:latin typeface="Cambria" panose="02040503050406030204" pitchFamily="18" charset="0"/>
              </a:rPr>
              <a:t>.</a:t>
            </a:r>
          </a:p>
        </p:txBody>
      </p:sp>
      <p:sp>
        <p:nvSpPr>
          <p:cNvPr id="1075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9614422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16.4.7</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swap</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iter_swap</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swap_ranges</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7987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smtClean="0">
                <a:solidFill>
                  <a:srgbClr val="000000"/>
                </a:solidFill>
                <a:latin typeface="Cambria" panose="02040503050406030204" pitchFamily="18" charset="0"/>
              </a:rPr>
              <a:t>The function requires three </a:t>
            </a:r>
            <a:r>
              <a:rPr lang="en-US" i="1" dirty="0" smtClean="0">
                <a:solidFill>
                  <a:srgbClr val="000000"/>
                </a:solidFill>
                <a:latin typeface="Cambria" panose="02040503050406030204" pitchFamily="18" charset="0"/>
              </a:rPr>
              <a:t>forward iterator </a:t>
            </a:r>
            <a:r>
              <a:rPr lang="en-US" dirty="0" smtClean="0">
                <a:solidFill>
                  <a:srgbClr val="000000"/>
                </a:solidFill>
                <a:latin typeface="Cambria" panose="02040503050406030204" pitchFamily="18" charset="0"/>
              </a:rPr>
              <a:t>arguments.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first two arguments specify the range of elements in the first sequence that will be exchanged with the elements in the second sequence starting from the iterator in the third argument.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In this example, the two sequences of values are in the same array, but the sequences can be from different arrays or containers.</a:t>
            </a:r>
          </a:p>
          <a:p>
            <a:pPr marL="365760" indent="-256032">
              <a:lnSpc>
                <a:spcPct val="100000"/>
              </a:lnSpc>
              <a:buFont typeface="Wingdings 3"/>
              <a:buChar char=""/>
              <a:defRPr/>
            </a:pPr>
            <a:r>
              <a:rPr lang="en-US" dirty="0">
                <a:solidFill>
                  <a:srgbClr val="000000"/>
                </a:solidFill>
                <a:latin typeface="Cambria" panose="02040503050406030204" pitchFamily="18" charset="0"/>
              </a:rPr>
              <a:t>The sequences must not overlap.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destination sequence must be large enough to contain all the elements of the ranges being swapped.</a:t>
            </a:r>
            <a:endParaRPr lang="en-US" dirty="0" smtClean="0">
              <a:solidFill>
                <a:srgbClr val="000000"/>
              </a:solidFill>
              <a:latin typeface="Cambria" panose="02040503050406030204" pitchFamily="18" charset="0"/>
            </a:endParaRPr>
          </a:p>
        </p:txBody>
      </p:sp>
      <p:sp>
        <p:nvSpPr>
          <p:cNvPr id="1085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95374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16.2</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Minimum Iterator Requirements (cont.)</a:t>
            </a:r>
          </a:p>
        </p:txBody>
      </p:sp>
      <p:sp>
        <p:nvSpPr>
          <p:cNvPr id="22531" name="Text Placeholder 2"/>
          <p:cNvSpPr>
            <a:spLocks noGrp="1"/>
          </p:cNvSpPr>
          <p:nvPr>
            <p:ph type="body" idx="1"/>
          </p:nvPr>
        </p:nvSpPr>
        <p:spPr/>
        <p:txBody>
          <a:bodyPr/>
          <a:lstStyle/>
          <a:p>
            <a:pPr>
              <a:lnSpc>
                <a:spcPct val="100000"/>
              </a:lnSpc>
            </a:pPr>
            <a:r>
              <a:rPr lang="en-US" altLang="en-US" sz="2800" dirty="0">
                <a:solidFill>
                  <a:srgbClr val="000000"/>
                </a:solidFill>
                <a:latin typeface="Cambria" panose="02040503050406030204" pitchFamily="18" charset="0"/>
              </a:rPr>
              <a:t>Here we summarize when iterators are invalidated during </a:t>
            </a:r>
            <a:r>
              <a:rPr lang="en-US" altLang="en-US" sz="2800" i="1" dirty="0">
                <a:solidFill>
                  <a:srgbClr val="000000"/>
                </a:solidFill>
                <a:latin typeface="Cambria" panose="02040503050406030204" pitchFamily="18" charset="0"/>
              </a:rPr>
              <a:t>insert</a:t>
            </a:r>
            <a:r>
              <a:rPr lang="en-US" altLang="en-US" sz="2800" dirty="0">
                <a:solidFill>
                  <a:srgbClr val="000000"/>
                </a:solidFill>
                <a:latin typeface="Cambria" panose="02040503050406030204" pitchFamily="18" charset="0"/>
              </a:rPr>
              <a:t> and </a:t>
            </a:r>
            <a:r>
              <a:rPr lang="en-US" altLang="en-US" sz="2800" i="1" dirty="0">
                <a:solidFill>
                  <a:srgbClr val="000000"/>
                </a:solidFill>
                <a:latin typeface="Cambria" panose="02040503050406030204" pitchFamily="18" charset="0"/>
              </a:rPr>
              <a:t>erase</a:t>
            </a:r>
            <a:r>
              <a:rPr lang="en-US" altLang="en-US" sz="2800" dirty="0">
                <a:solidFill>
                  <a:srgbClr val="000000"/>
                </a:solidFill>
                <a:latin typeface="Cambria" panose="02040503050406030204" pitchFamily="18" charset="0"/>
              </a:rPr>
              <a:t> operations.</a:t>
            </a:r>
          </a:p>
          <a:p>
            <a:pPr>
              <a:lnSpc>
                <a:spcPct val="100000"/>
              </a:lnSpc>
            </a:pPr>
            <a:r>
              <a:rPr lang="en-US" altLang="en-US" sz="2800" dirty="0">
                <a:solidFill>
                  <a:srgbClr val="000000"/>
                </a:solidFill>
                <a:latin typeface="Cambria" panose="02040503050406030204" pitchFamily="18" charset="0"/>
              </a:rPr>
              <a:t>When </a:t>
            </a:r>
            <a:r>
              <a:rPr lang="en-US" altLang="en-US" sz="2800" i="1" dirty="0">
                <a:solidFill>
                  <a:srgbClr val="000000"/>
                </a:solidFill>
                <a:latin typeface="Cambria" panose="02040503050406030204" pitchFamily="18" charset="0"/>
              </a:rPr>
              <a:t>inserting</a:t>
            </a:r>
            <a:r>
              <a:rPr lang="en-US" altLang="en-US" sz="2800" dirty="0">
                <a:solidFill>
                  <a:srgbClr val="000000"/>
                </a:solidFill>
                <a:latin typeface="Cambria" panose="02040503050406030204" pitchFamily="18" charset="0"/>
              </a:rPr>
              <a:t> </a:t>
            </a:r>
            <a:r>
              <a:rPr lang="en-US" altLang="en-US" sz="2800" dirty="0" smtClean="0">
                <a:solidFill>
                  <a:srgbClr val="000000"/>
                </a:solidFill>
                <a:latin typeface="Cambria" panose="02040503050406030204" pitchFamily="18" charset="0"/>
              </a:rPr>
              <a:t>into:</a:t>
            </a:r>
            <a:endParaRPr lang="en-US" altLang="en-US" sz="2800" dirty="0">
              <a:solidFill>
                <a:srgbClr val="000000"/>
              </a:solidFill>
              <a:latin typeface="Cambria" panose="02040503050406030204" pitchFamily="18" charset="0"/>
            </a:endParaRPr>
          </a:p>
          <a:p>
            <a:pPr lvl="1">
              <a:lnSpc>
                <a:spcPct val="100000"/>
              </a:lnSpc>
            </a:pPr>
            <a:r>
              <a:rPr lang="en-US" altLang="en-US" sz="2400" dirty="0">
                <a:solidFill>
                  <a:srgbClr val="000000"/>
                </a:solidFill>
                <a:latin typeface="Cambria" panose="02040503050406030204" pitchFamily="18" charset="0"/>
              </a:rPr>
              <a:t>a </a:t>
            </a:r>
            <a:r>
              <a:rPr lang="en-US" altLang="en-US" sz="2400" dirty="0" smtClean="0">
                <a:solidFill>
                  <a:srgbClr val="000000"/>
                </a:solidFill>
                <a:latin typeface="Consolas" panose="020B0609020204030204" pitchFamily="49" charset="0"/>
              </a:rPr>
              <a:t>vector</a:t>
            </a:r>
            <a:r>
              <a:rPr lang="en-US" altLang="en-US" sz="2400" dirty="0" smtClean="0">
                <a:solidFill>
                  <a:srgbClr val="000000"/>
                </a:solidFill>
                <a:latin typeface="Cambria" panose="02040503050406030204" pitchFamily="18" charset="0"/>
              </a:rPr>
              <a:t>—If </a:t>
            </a:r>
            <a:r>
              <a:rPr lang="en-US" altLang="en-US" sz="2400" dirty="0">
                <a:solidFill>
                  <a:srgbClr val="000000"/>
                </a:solidFill>
                <a:latin typeface="Cambria" panose="02040503050406030204" pitchFamily="18" charset="0"/>
              </a:rPr>
              <a:t>the vector is reallocated, all iterators pointing to that </a:t>
            </a:r>
            <a:r>
              <a:rPr lang="en-US" altLang="en-US" sz="2400" dirty="0">
                <a:solidFill>
                  <a:srgbClr val="000000"/>
                </a:solidFill>
                <a:latin typeface="Consolas" panose="020B0609020204030204" pitchFamily="49" charset="0"/>
              </a:rPr>
              <a:t>vector </a:t>
            </a:r>
            <a:r>
              <a:rPr lang="en-US" altLang="en-US" sz="2400" dirty="0">
                <a:solidFill>
                  <a:srgbClr val="000000"/>
                </a:solidFill>
                <a:latin typeface="Cambria" panose="02040503050406030204" pitchFamily="18" charset="0"/>
              </a:rPr>
              <a:t>are invalidated. Otherwise, iterators from the insertion point to the end of the </a:t>
            </a:r>
            <a:r>
              <a:rPr lang="en-US" altLang="en-US" sz="2400" dirty="0">
                <a:solidFill>
                  <a:srgbClr val="000000"/>
                </a:solidFill>
                <a:latin typeface="Consolas" panose="020B0609020204030204" pitchFamily="49" charset="0"/>
              </a:rPr>
              <a:t>vector</a:t>
            </a:r>
            <a:r>
              <a:rPr lang="en-US" altLang="en-US" sz="2400" dirty="0">
                <a:solidFill>
                  <a:srgbClr val="000000"/>
                </a:solidFill>
                <a:latin typeface="Cambria" panose="02040503050406030204" pitchFamily="18" charset="0"/>
              </a:rPr>
              <a:t> are invalidated. </a:t>
            </a:r>
          </a:p>
          <a:p>
            <a:pPr lvl="1">
              <a:lnSpc>
                <a:spcPct val="100000"/>
              </a:lnSpc>
            </a:pPr>
            <a:r>
              <a:rPr lang="en-US" altLang="en-US" sz="2400" dirty="0">
                <a:solidFill>
                  <a:srgbClr val="000000"/>
                </a:solidFill>
                <a:latin typeface="Cambria" panose="02040503050406030204" pitchFamily="18" charset="0"/>
              </a:rPr>
              <a:t>a </a:t>
            </a:r>
            <a:r>
              <a:rPr lang="en-US" altLang="en-US" sz="2400" dirty="0" err="1" smtClean="0">
                <a:solidFill>
                  <a:srgbClr val="000000"/>
                </a:solidFill>
                <a:latin typeface="Consolas" panose="020B0609020204030204" pitchFamily="49" charset="0"/>
              </a:rPr>
              <a:t>deque</a:t>
            </a:r>
            <a:r>
              <a:rPr lang="en-US" altLang="en-US" sz="2400" dirty="0" smtClean="0">
                <a:solidFill>
                  <a:srgbClr val="000000"/>
                </a:solidFill>
                <a:latin typeface="Cambria" panose="02040503050406030204" pitchFamily="18" charset="0"/>
              </a:rPr>
              <a:t>—All </a:t>
            </a:r>
            <a:r>
              <a:rPr lang="en-US" altLang="en-US" sz="2400" dirty="0">
                <a:solidFill>
                  <a:srgbClr val="000000"/>
                </a:solidFill>
                <a:latin typeface="Cambria" panose="02040503050406030204" pitchFamily="18" charset="0"/>
              </a:rPr>
              <a:t>iterators are invalidated. </a:t>
            </a:r>
          </a:p>
          <a:p>
            <a:pPr lvl="1">
              <a:lnSpc>
                <a:spcPct val="100000"/>
              </a:lnSpc>
            </a:pPr>
            <a:r>
              <a:rPr lang="en-US" altLang="en-US" sz="2400" dirty="0">
                <a:solidFill>
                  <a:srgbClr val="000000"/>
                </a:solidFill>
                <a:latin typeface="Cambria" panose="02040503050406030204" pitchFamily="18" charset="0"/>
              </a:rPr>
              <a:t>a </a:t>
            </a:r>
            <a:r>
              <a:rPr lang="en-US" altLang="en-US" sz="2400" dirty="0" smtClean="0">
                <a:solidFill>
                  <a:srgbClr val="000000"/>
                </a:solidFill>
                <a:latin typeface="Consolas" panose="020B0609020204030204" pitchFamily="49" charset="0"/>
              </a:rPr>
              <a:t>list</a:t>
            </a:r>
            <a:r>
              <a:rPr lang="en-US" altLang="en-US" sz="2400" dirty="0" smtClean="0">
                <a:solidFill>
                  <a:srgbClr val="000000"/>
                </a:solidFill>
                <a:latin typeface="Cambria" panose="02040503050406030204" pitchFamily="18" charset="0"/>
              </a:rPr>
              <a:t> </a:t>
            </a:r>
            <a:r>
              <a:rPr lang="en-US" altLang="en-US" sz="2400" dirty="0">
                <a:solidFill>
                  <a:srgbClr val="000000"/>
                </a:solidFill>
                <a:latin typeface="Cambria" panose="02040503050406030204" pitchFamily="18" charset="0"/>
              </a:rPr>
              <a:t>or </a:t>
            </a:r>
            <a:r>
              <a:rPr lang="en-US" altLang="en-US" sz="2400" dirty="0" err="1">
                <a:solidFill>
                  <a:srgbClr val="000000"/>
                </a:solidFill>
                <a:latin typeface="Consolas" panose="020B0609020204030204" pitchFamily="49" charset="0"/>
              </a:rPr>
              <a:t>forward_list</a:t>
            </a:r>
            <a:r>
              <a:rPr lang="en-US" altLang="en-US" sz="2400" dirty="0">
                <a:solidFill>
                  <a:srgbClr val="000000"/>
                </a:solidFill>
                <a:latin typeface="Cambria" panose="02040503050406030204" pitchFamily="18" charset="0"/>
              </a:rPr>
              <a:t>—All iterators </a:t>
            </a:r>
            <a:r>
              <a:rPr lang="en-US" altLang="en-US" sz="2400" i="1" dirty="0">
                <a:solidFill>
                  <a:srgbClr val="000000"/>
                </a:solidFill>
                <a:latin typeface="Cambria" panose="02040503050406030204" pitchFamily="18" charset="0"/>
              </a:rPr>
              <a:t>remain valid</a:t>
            </a:r>
            <a:r>
              <a:rPr lang="en-US" altLang="en-US" sz="2400" dirty="0">
                <a:solidFill>
                  <a:srgbClr val="000000"/>
                </a:solidFill>
                <a:latin typeface="Cambria" panose="02040503050406030204" pitchFamily="18" charset="0"/>
              </a:rPr>
              <a:t>.</a:t>
            </a:r>
          </a:p>
          <a:p>
            <a:pPr lvl="1">
              <a:lnSpc>
                <a:spcPct val="100000"/>
              </a:lnSpc>
            </a:pPr>
            <a:r>
              <a:rPr lang="en-US" altLang="en-US" sz="2400" dirty="0" smtClean="0">
                <a:solidFill>
                  <a:srgbClr val="000000"/>
                </a:solidFill>
                <a:latin typeface="Cambria" panose="02040503050406030204" pitchFamily="18" charset="0"/>
              </a:rPr>
              <a:t>an ordered </a:t>
            </a:r>
            <a:r>
              <a:rPr lang="en-US" altLang="en-US" sz="2400" dirty="0">
                <a:solidFill>
                  <a:srgbClr val="000000"/>
                </a:solidFill>
                <a:latin typeface="Cambria" panose="02040503050406030204" pitchFamily="18" charset="0"/>
              </a:rPr>
              <a:t>associative container—All iterators </a:t>
            </a:r>
            <a:r>
              <a:rPr lang="en-US" altLang="en-US" sz="2400" i="1" dirty="0">
                <a:solidFill>
                  <a:srgbClr val="000000"/>
                </a:solidFill>
                <a:latin typeface="Cambria" panose="02040503050406030204" pitchFamily="18" charset="0"/>
              </a:rPr>
              <a:t>remain valid</a:t>
            </a:r>
            <a:r>
              <a:rPr lang="en-US" altLang="en-US" sz="2400" dirty="0">
                <a:solidFill>
                  <a:srgbClr val="000000"/>
                </a:solidFill>
                <a:latin typeface="Cambria" panose="02040503050406030204" pitchFamily="18" charset="0"/>
              </a:rPr>
              <a:t>.</a:t>
            </a:r>
          </a:p>
          <a:p>
            <a:pPr lvl="1">
              <a:lnSpc>
                <a:spcPct val="100000"/>
              </a:lnSpc>
            </a:pPr>
            <a:r>
              <a:rPr lang="en-US" altLang="en-US" sz="2400" dirty="0" smtClean="0">
                <a:solidFill>
                  <a:srgbClr val="000000"/>
                </a:solidFill>
                <a:latin typeface="Cambria" panose="02040503050406030204" pitchFamily="18" charset="0"/>
              </a:rPr>
              <a:t>an </a:t>
            </a:r>
            <a:r>
              <a:rPr lang="en-US" altLang="en-US" sz="2400" dirty="0">
                <a:solidFill>
                  <a:srgbClr val="000000"/>
                </a:solidFill>
                <a:latin typeface="Cambria" panose="02040503050406030204" pitchFamily="18" charset="0"/>
              </a:rPr>
              <a:t>u</a:t>
            </a:r>
            <a:r>
              <a:rPr lang="en-US" altLang="en-US" sz="2400" dirty="0" smtClean="0">
                <a:solidFill>
                  <a:srgbClr val="000000"/>
                </a:solidFill>
                <a:latin typeface="Cambria" panose="02040503050406030204" pitchFamily="18" charset="0"/>
              </a:rPr>
              <a:t>nordered </a:t>
            </a:r>
            <a:r>
              <a:rPr lang="en-US" altLang="en-US" sz="2400" dirty="0">
                <a:solidFill>
                  <a:srgbClr val="000000"/>
                </a:solidFill>
                <a:latin typeface="Cambria" panose="02040503050406030204" pitchFamily="18" charset="0"/>
              </a:rPr>
              <a:t>associative container—All iterators are invalidated if the </a:t>
            </a:r>
            <a:r>
              <a:rPr lang="en-US" altLang="en-US" sz="2400" dirty="0" smtClean="0">
                <a:solidFill>
                  <a:srgbClr val="000000"/>
                </a:solidFill>
                <a:latin typeface="Cambria" panose="02040503050406030204" pitchFamily="18" charset="0"/>
              </a:rPr>
              <a:t>container needs to </a:t>
            </a:r>
            <a:r>
              <a:rPr lang="en-US" altLang="en-US" sz="2400" dirty="0">
                <a:solidFill>
                  <a:srgbClr val="000000"/>
                </a:solidFill>
                <a:latin typeface="Cambria" panose="02040503050406030204" pitchFamily="18" charset="0"/>
              </a:rPr>
              <a:t>be reallocated.</a:t>
            </a:r>
          </a:p>
        </p:txBody>
      </p:sp>
      <p:sp>
        <p:nvSpPr>
          <p:cNvPr id="225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954429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p>
        </p:txBody>
      </p:sp>
      <p:sp>
        <p:nvSpPr>
          <p:cNvPr id="10957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a:t>
            </a:r>
            <a:r>
              <a:rPr lang="en-US" altLang="en-US" sz="2500" dirty="0" smtClean="0">
                <a:solidFill>
                  <a:srgbClr val="000000"/>
                </a:solidFill>
                <a:latin typeface="Cambria" panose="02040503050406030204" pitchFamily="18" charset="0"/>
              </a:rPr>
              <a:t>16.9 </a:t>
            </a:r>
            <a:r>
              <a:rPr lang="en-US" altLang="en-US" sz="2500" dirty="0">
                <a:solidFill>
                  <a:srgbClr val="000000"/>
                </a:solidFill>
                <a:latin typeface="Cambria" panose="02040503050406030204" pitchFamily="18" charset="0"/>
              </a:rPr>
              <a:t>demonstrates algorithms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merge</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unique</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reverse</a:t>
            </a:r>
            <a:r>
              <a:rPr lang="en-US" altLang="en-US" sz="2500" dirty="0">
                <a:solidFill>
                  <a:srgbClr val="000000"/>
                </a:solidFill>
                <a:latin typeface="Cambria" panose="02040503050406030204" pitchFamily="18" charset="0"/>
              </a:rPr>
              <a:t>.</a:t>
            </a:r>
          </a:p>
        </p:txBody>
      </p:sp>
      <p:sp>
        <p:nvSpPr>
          <p:cNvPr id="1095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219387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5378917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937136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84263" y="0"/>
            <a:ext cx="100234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3784300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p>
        </p:txBody>
      </p:sp>
      <p:sp>
        <p:nvSpPr>
          <p:cNvPr id="80899"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copy_backward</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23 uses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copy_backward</a:t>
            </a:r>
            <a:r>
              <a:rPr lang="en-US" sz="2500" dirty="0">
                <a:solidFill>
                  <a:srgbClr val="000000"/>
                </a:solidFill>
                <a:latin typeface="Cambria" panose="02040503050406030204" pitchFamily="18" charset="0"/>
              </a:rPr>
              <a:t> algorithm to copy elements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 placing the elements in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by starting from the element before </a:t>
            </a:r>
            <a:r>
              <a:rPr lang="en-US" sz="2500" dirty="0">
                <a:solidFill>
                  <a:srgbClr val="000000"/>
                </a:solidFill>
                <a:latin typeface="Consolas" panose="020B0609020204030204" pitchFamily="49" charset="0"/>
              </a:rPr>
              <a:t>results.end()</a:t>
            </a:r>
            <a:r>
              <a:rPr lang="en-US" sz="2500" dirty="0">
                <a:solidFill>
                  <a:srgbClr val="000000"/>
                </a:solidFill>
                <a:latin typeface="Cambria" panose="02040503050406030204" pitchFamily="18" charset="0"/>
              </a:rPr>
              <a:t> and working toward the beginning of the </a:t>
            </a:r>
            <a:r>
              <a:rPr lang="en-US" sz="2500" dirty="0">
                <a:solidFill>
                  <a:srgbClr val="000000"/>
                </a:solidFill>
                <a:latin typeface="Consolas" panose="020B0609020204030204" pitchFamily="49" charset="0"/>
              </a:rPr>
              <a:t>array</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iterator positioned at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 into the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(i.e., the beginning of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because of the backward copy).</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placed in </a:t>
            </a:r>
            <a:r>
              <a:rPr lang="en-US" sz="2500" dirty="0">
                <a:solidFill>
                  <a:srgbClr val="000000"/>
                </a:solidFill>
                <a:latin typeface="Consolas" panose="020B0609020204030204" pitchFamily="49" charset="0"/>
              </a:rPr>
              <a:t>results</a:t>
            </a:r>
            <a:r>
              <a:rPr lang="en-US" sz="2500" dirty="0">
                <a:solidFill>
                  <a:srgbClr val="000000"/>
                </a:solidFill>
                <a:latin typeface="Cambria" panose="02040503050406030204" pitchFamily="18" charset="0"/>
              </a:rPr>
              <a:t> in the same order as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a:t>
            </a:r>
          </a:p>
        </p:txBody>
      </p:sp>
      <p:sp>
        <p:nvSpPr>
          <p:cNvPr id="1136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934727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469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This algorithm requires three </a:t>
            </a:r>
            <a:r>
              <a:rPr lang="en-US" altLang="en-US" sz="2500" i="1" dirty="0">
                <a:solidFill>
                  <a:srgbClr val="000000"/>
                </a:solidFill>
                <a:latin typeface="Cambria" panose="02040503050406030204" pitchFamily="18" charset="0"/>
              </a:rPr>
              <a:t>bidirectional iterator </a:t>
            </a:r>
            <a:r>
              <a:rPr lang="en-US" altLang="en-US" sz="2500" dirty="0">
                <a:solidFill>
                  <a:srgbClr val="000000"/>
                </a:solidFill>
                <a:latin typeface="Cambria" panose="02040503050406030204" pitchFamily="18" charset="0"/>
              </a:rPr>
              <a:t>arguments (iterators that can be </a:t>
            </a:r>
            <a:r>
              <a:rPr lang="en-US" altLang="en-US" sz="2500" i="1" dirty="0">
                <a:solidFill>
                  <a:srgbClr val="000000"/>
                </a:solidFill>
                <a:latin typeface="Cambria" panose="02040503050406030204" pitchFamily="18" charset="0"/>
              </a:rPr>
              <a:t>incremented</a:t>
            </a:r>
            <a:r>
              <a:rPr lang="en-US" altLang="en-US" sz="2500" dirty="0">
                <a:solidFill>
                  <a:srgbClr val="000000"/>
                </a:solidFill>
                <a:latin typeface="Cambria" panose="02040503050406030204" pitchFamily="18" charset="0"/>
              </a:rPr>
              <a:t> and </a:t>
            </a:r>
            <a:r>
              <a:rPr lang="en-US" altLang="en-US" sz="2500" i="1" dirty="0">
                <a:solidFill>
                  <a:srgbClr val="000000"/>
                </a:solidFill>
                <a:latin typeface="Cambria" panose="02040503050406030204" pitchFamily="18" charset="0"/>
              </a:rPr>
              <a:t>decremented</a:t>
            </a:r>
            <a:r>
              <a:rPr lang="en-US" altLang="en-US" sz="2500" dirty="0">
                <a:solidFill>
                  <a:srgbClr val="000000"/>
                </a:solidFill>
                <a:latin typeface="Cambria" panose="02040503050406030204" pitchFamily="18" charset="0"/>
              </a:rPr>
              <a:t> to iterate </a:t>
            </a:r>
            <a:r>
              <a:rPr lang="en-US" altLang="en-US" sz="2500" i="1" dirty="0">
                <a:solidFill>
                  <a:srgbClr val="000000"/>
                </a:solidFill>
                <a:latin typeface="Cambria" panose="02040503050406030204" pitchFamily="18" charset="0"/>
              </a:rPr>
              <a:t>forward</a:t>
            </a:r>
            <a:r>
              <a:rPr lang="en-US" altLang="en-US" sz="2500" dirty="0">
                <a:solidFill>
                  <a:srgbClr val="000000"/>
                </a:solidFill>
                <a:latin typeface="Cambria" panose="02040503050406030204" pitchFamily="18" charset="0"/>
              </a:rPr>
              <a:t> and </a:t>
            </a:r>
            <a:r>
              <a:rPr lang="en-US" altLang="en-US" sz="2500" i="1" dirty="0">
                <a:solidFill>
                  <a:srgbClr val="000000"/>
                </a:solidFill>
                <a:latin typeface="Cambria" panose="02040503050406030204" pitchFamily="18" charset="0"/>
              </a:rPr>
              <a:t>backward</a:t>
            </a:r>
            <a:r>
              <a:rPr lang="en-US" altLang="en-US" sz="2500" dirty="0">
                <a:solidFill>
                  <a:srgbClr val="000000"/>
                </a:solidFill>
                <a:latin typeface="Cambria" panose="02040503050406030204" pitchFamily="18" charset="0"/>
              </a:rPr>
              <a:t> through a sequence, respectively).</a:t>
            </a:r>
          </a:p>
          <a:p>
            <a:pPr>
              <a:lnSpc>
                <a:spcPct val="100000"/>
              </a:lnSpc>
            </a:pPr>
            <a:r>
              <a:rPr lang="en-US" altLang="en-US" sz="2500" dirty="0">
                <a:solidFill>
                  <a:srgbClr val="000000"/>
                </a:solidFill>
                <a:latin typeface="Cambria" panose="02040503050406030204" pitchFamily="18" charset="0"/>
              </a:rPr>
              <a:t>One difference between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is that the iterator returned from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is positioned after the last element copied and the one returned from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is positioned </a:t>
            </a:r>
            <a:r>
              <a:rPr lang="en-US" altLang="en-US" sz="2500" i="1" dirty="0">
                <a:solidFill>
                  <a:srgbClr val="000000"/>
                </a:solidFill>
                <a:latin typeface="Cambria" panose="02040503050406030204" pitchFamily="18" charset="0"/>
              </a:rPr>
              <a:t>at </a:t>
            </a:r>
            <a:r>
              <a:rPr lang="en-US" altLang="en-US" sz="2500" dirty="0">
                <a:solidFill>
                  <a:srgbClr val="000000"/>
                </a:solidFill>
                <a:latin typeface="Cambria" panose="02040503050406030204" pitchFamily="18" charset="0"/>
              </a:rPr>
              <a:t>the last element copied (i.e., the first element in the sequence).</a:t>
            </a:r>
          </a:p>
          <a:p>
            <a:pPr>
              <a:lnSpc>
                <a:spcPct val="100000"/>
              </a:lnSpc>
            </a:pPr>
            <a:r>
              <a:rPr lang="en-US" altLang="en-US" sz="2500" dirty="0">
                <a:solidFill>
                  <a:srgbClr val="000000"/>
                </a:solidFill>
                <a:latin typeface="Cambria" panose="02040503050406030204" pitchFamily="18" charset="0"/>
              </a:rPr>
              <a:t>Also,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t>
            </a:r>
            <a:r>
              <a:rPr lang="en-US" altLang="en-US" sz="2500" i="1" dirty="0">
                <a:solidFill>
                  <a:srgbClr val="000000"/>
                </a:solidFill>
                <a:latin typeface="Cambria" panose="02040503050406030204" pitchFamily="18" charset="0"/>
              </a:rPr>
              <a:t>can</a:t>
            </a:r>
            <a:r>
              <a:rPr lang="en-US" altLang="en-US" sz="2500" dirty="0">
                <a:solidFill>
                  <a:srgbClr val="000000"/>
                </a:solidFill>
                <a:latin typeface="Cambria" panose="02040503050406030204" pitchFamily="18" charset="0"/>
              </a:rPr>
              <a:t> manipulate </a:t>
            </a:r>
            <a:r>
              <a:rPr lang="en-US" altLang="en-US" sz="2500" i="1" dirty="0">
                <a:solidFill>
                  <a:srgbClr val="000000"/>
                </a:solidFill>
                <a:latin typeface="Cambria" panose="02040503050406030204" pitchFamily="18" charset="0"/>
              </a:rPr>
              <a:t>overlapping</a:t>
            </a:r>
            <a:r>
              <a:rPr lang="en-US" altLang="en-US" sz="2500" dirty="0">
                <a:solidFill>
                  <a:srgbClr val="000000"/>
                </a:solidFill>
                <a:latin typeface="Cambria" panose="02040503050406030204" pitchFamily="18" charset="0"/>
              </a:rPr>
              <a:t> ranges of elements in a container as long as the first element to copy is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in the destination range of elements.</a:t>
            </a:r>
          </a:p>
        </p:txBody>
      </p:sp>
      <p:sp>
        <p:nvSpPr>
          <p:cNvPr id="1146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3898990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571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In addition to the </a:t>
            </a:r>
            <a:r>
              <a:rPr lang="en-US" altLang="en-US" sz="2500" dirty="0">
                <a:solidFill>
                  <a:srgbClr val="000000"/>
                </a:solidFill>
                <a:latin typeface="Consolas" panose="020B0609020204030204" pitchFamily="49" charset="0"/>
              </a:rPr>
              <a:t>copy</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copy_backward</a:t>
            </a:r>
            <a:r>
              <a:rPr lang="en-US" altLang="en-US" sz="2500" dirty="0">
                <a:solidFill>
                  <a:srgbClr val="000000"/>
                </a:solidFill>
                <a:latin typeface="Cambria" panose="02040503050406030204" pitchFamily="18" charset="0"/>
              </a:rPr>
              <a:t> algorithms, C++</a:t>
            </a:r>
            <a:r>
              <a:rPr lang="en-US" altLang="en-US" sz="2500" dirty="0" smtClean="0">
                <a:solidFill>
                  <a:srgbClr val="000000"/>
                </a:solidFill>
                <a:latin typeface="Cambria" panose="02040503050406030204" pitchFamily="18" charset="0"/>
              </a:rPr>
              <a:t>11’s </a:t>
            </a:r>
            <a:r>
              <a:rPr lang="en-US" altLang="en-US" sz="2500" dirty="0" smtClean="0">
                <a:solidFill>
                  <a:srgbClr val="000000"/>
                </a:solidFill>
                <a:latin typeface="Consolas" panose="020B0609020204030204" pitchFamily="49" charset="0"/>
              </a:rPr>
              <a:t>move</a:t>
            </a:r>
            <a:r>
              <a:rPr lang="en-US" altLang="en-US" sz="2500" dirty="0" smtClean="0">
                <a:solidFill>
                  <a:srgbClr val="000000"/>
                </a:solidFill>
                <a:latin typeface="Cambria" panose="02040503050406030204" pitchFamily="18" charset="0"/>
              </a:rPr>
              <a:t> </a:t>
            </a:r>
            <a:r>
              <a:rPr lang="en-US" altLang="en-US" sz="2500" dirty="0">
                <a:solidFill>
                  <a:srgbClr val="000000"/>
                </a:solidFill>
                <a:latin typeface="Cambria" panose="02040503050406030204" pitchFamily="18" charset="0"/>
              </a:rPr>
              <a:t>and </a:t>
            </a:r>
            <a:r>
              <a:rPr lang="en-US" altLang="en-US" sz="2500" dirty="0" err="1">
                <a:solidFill>
                  <a:srgbClr val="000000"/>
                </a:solidFill>
                <a:latin typeface="Consolas" panose="020B0609020204030204" pitchFamily="49" charset="0"/>
              </a:rPr>
              <a:t>move_backward</a:t>
            </a:r>
            <a:r>
              <a:rPr lang="en-US" altLang="en-US" sz="2500" dirty="0">
                <a:solidFill>
                  <a:srgbClr val="000000"/>
                </a:solidFill>
                <a:latin typeface="Cambria" panose="02040503050406030204" pitchFamily="18" charset="0"/>
              </a:rPr>
              <a:t> </a:t>
            </a:r>
            <a:r>
              <a:rPr lang="en-US" altLang="en-US" sz="2500" dirty="0" smtClean="0">
                <a:solidFill>
                  <a:srgbClr val="000000"/>
                </a:solidFill>
                <a:latin typeface="Cambria" panose="02040503050406030204" pitchFamily="18" charset="0"/>
              </a:rPr>
              <a:t>algorithms use move </a:t>
            </a:r>
            <a:r>
              <a:rPr lang="en-US" altLang="en-US" sz="2500" dirty="0">
                <a:solidFill>
                  <a:srgbClr val="000000"/>
                </a:solidFill>
                <a:latin typeface="Cambria" panose="02040503050406030204" pitchFamily="18" charset="0"/>
              </a:rPr>
              <a:t>semantics (discussed in Chapter 24, C++11: Additional Features) to move, rather than copy, objects from one container to another.</a:t>
            </a:r>
          </a:p>
        </p:txBody>
      </p:sp>
      <p:sp>
        <p:nvSpPr>
          <p:cNvPr id="1157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103170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86019" name="Text Placeholder 2"/>
          <p:cNvSpPr>
            <a:spLocks noGrp="1"/>
          </p:cNvSpPr>
          <p:nvPr>
            <p:ph type="body" idx="1"/>
          </p:nvPr>
        </p:nvSpPr>
        <p:spPr/>
        <p:txBody>
          <a:bodyPr>
            <a:normAutofit fontScale="92500" lnSpcReduction="20000"/>
          </a:bodyPr>
          <a:lstStyle/>
          <a:p>
            <a:pPr marL="109728" indent="0">
              <a:lnSpc>
                <a:spcPct val="110000"/>
              </a:lnSpc>
              <a:buNone/>
              <a:defRPr/>
            </a:pPr>
            <a:r>
              <a:rPr lang="en-US" sz="2500" b="1" i="1" dirty="0">
                <a:solidFill>
                  <a:srgbClr val="000000"/>
                </a:solidFill>
                <a:latin typeface="Consolas" panose="020B0609020204030204" pitchFamily="49" charset="0"/>
              </a:rPr>
              <a:t>merge</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30-31 </a:t>
            </a:r>
            <a:r>
              <a:rPr lang="en-US" sz="2500" dirty="0">
                <a:solidFill>
                  <a:srgbClr val="000000"/>
                </a:solidFill>
                <a:latin typeface="Cambria" panose="02040503050406030204" pitchFamily="18" charset="0"/>
              </a:rPr>
              <a:t>use the </a:t>
            </a:r>
            <a:r>
              <a:rPr lang="en-US" sz="2500" dirty="0">
                <a:solidFill>
                  <a:srgbClr val="0000FF"/>
                </a:solidFill>
                <a:latin typeface="Consolas" panose="020B0609020204030204" pitchFamily="49" charset="0"/>
              </a:rPr>
              <a:t>merge</a:t>
            </a:r>
            <a:r>
              <a:rPr lang="en-US" sz="2500" dirty="0">
                <a:solidFill>
                  <a:srgbClr val="000000"/>
                </a:solidFill>
                <a:latin typeface="Cambria" panose="02040503050406030204" pitchFamily="18" charset="0"/>
              </a:rPr>
              <a:t> algorithm to combine two </a:t>
            </a:r>
            <a:r>
              <a:rPr lang="en-US" sz="2500" i="1" dirty="0">
                <a:solidFill>
                  <a:srgbClr val="000000"/>
                </a:solidFill>
                <a:latin typeface="Cambria" panose="02040503050406030204" pitchFamily="18" charset="0"/>
              </a:rPr>
              <a:t>sorted ascending sequences </a:t>
            </a:r>
            <a:r>
              <a:rPr lang="en-US" sz="2500" dirty="0">
                <a:solidFill>
                  <a:srgbClr val="000000"/>
                </a:solidFill>
                <a:latin typeface="Cambria" panose="02040503050406030204" pitchFamily="18" charset="0"/>
              </a:rPr>
              <a:t>of values into a third sorted ascending sequence.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algorithm requires five iterator arguments.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four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the last must be at least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two arguments specify the range of elements in the first sorted sequence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 the second two arguments specify the range of elements in the second sorted sequence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 and the last argument specifies the starting location in the third sequence (</a:t>
            </a:r>
            <a:r>
              <a:rPr lang="en-US" sz="2500" dirty="0">
                <a:solidFill>
                  <a:srgbClr val="000000"/>
                </a:solidFill>
                <a:latin typeface="Consolas" panose="020B0609020204030204" pitchFamily="49" charset="0"/>
              </a:rPr>
              <a:t>results2</a:t>
            </a:r>
            <a:r>
              <a:rPr lang="en-US" sz="2500" dirty="0">
                <a:solidFill>
                  <a:srgbClr val="000000"/>
                </a:solidFill>
                <a:latin typeface="Cambria" panose="02040503050406030204" pitchFamily="18" charset="0"/>
              </a:rPr>
              <a:t>) where the elements will be merged.</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 second version of this algorithm takes as its sixth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that specifies the </a:t>
            </a:r>
            <a:r>
              <a:rPr lang="en-US" sz="2500" i="1" dirty="0">
                <a:solidFill>
                  <a:srgbClr val="000000"/>
                </a:solidFill>
                <a:latin typeface="Cambria" panose="02040503050406030204" pitchFamily="18" charset="0"/>
              </a:rPr>
              <a:t>sorting </a:t>
            </a:r>
            <a:r>
              <a:rPr lang="en-US" sz="2500" i="1" dirty="0" smtClean="0">
                <a:solidFill>
                  <a:srgbClr val="000000"/>
                </a:solidFill>
                <a:latin typeface="Cambria" panose="02040503050406030204" pitchFamily="18" charset="0"/>
              </a:rPr>
              <a:t>order</a:t>
            </a:r>
            <a:r>
              <a:rPr lang="en-US" sz="2500" dirty="0" smtClean="0">
                <a:solidFill>
                  <a:srgbClr val="000000"/>
                </a:solidFill>
                <a:latin typeface="Cambria" panose="02040503050406030204" pitchFamily="18" charset="0"/>
              </a:rPr>
              <a:t> by comparing its two arguments and returning true if the first is less than the second.</a:t>
            </a:r>
            <a:endParaRPr lang="en-US" sz="2500" dirty="0">
              <a:solidFill>
                <a:srgbClr val="000000"/>
              </a:solidFill>
              <a:latin typeface="Cambria" panose="02040503050406030204" pitchFamily="18" charset="0"/>
            </a:endParaRPr>
          </a:p>
        </p:txBody>
      </p:sp>
      <p:sp>
        <p:nvSpPr>
          <p:cNvPr id="1167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582752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8704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back_inserter</a:t>
            </a:r>
            <a:r>
              <a:rPr lang="en-US" sz="2500" b="1" i="1" dirty="0">
                <a:solidFill>
                  <a:srgbClr val="000000"/>
                </a:solidFill>
                <a:latin typeface="Cambria" panose="02040503050406030204" pitchFamily="18" charset="0"/>
              </a:rPr>
              <a:t>, </a:t>
            </a:r>
            <a:r>
              <a:rPr lang="en-US" sz="2500" b="1" i="1" dirty="0">
                <a:solidFill>
                  <a:srgbClr val="000000"/>
                </a:solidFill>
                <a:latin typeface="Consolas" panose="020B0609020204030204" pitchFamily="49" charset="0"/>
              </a:rPr>
              <a:t>front_inserter</a:t>
            </a:r>
            <a:r>
              <a:rPr lang="en-US" sz="2500" b="1" i="1" dirty="0">
                <a:solidFill>
                  <a:srgbClr val="000000"/>
                </a:solidFill>
                <a:latin typeface="Cambria" panose="02040503050406030204" pitchFamily="18" charset="0"/>
              </a:rPr>
              <a:t> and </a:t>
            </a:r>
            <a:r>
              <a:rPr lang="en-US" sz="2500" b="1" i="1" dirty="0">
                <a:solidFill>
                  <a:srgbClr val="000000"/>
                </a:solidFill>
                <a:latin typeface="Consolas" panose="020B0609020204030204" pitchFamily="49" charset="0"/>
              </a:rPr>
              <a:t>inserter</a:t>
            </a:r>
            <a:r>
              <a:rPr lang="en-US" sz="2500" b="1" i="1" dirty="0">
                <a:solidFill>
                  <a:srgbClr val="000000"/>
                </a:solidFill>
                <a:latin typeface="Cambria" panose="02040503050406030204" pitchFamily="18" charset="0"/>
              </a:rPr>
              <a:t> Iterator Adapters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27 </a:t>
            </a:r>
            <a:r>
              <a:rPr lang="en-US" sz="2500" dirty="0" err="1" smtClean="0">
                <a:solidFill>
                  <a:srgbClr val="000000"/>
                </a:solidFill>
                <a:latin typeface="Cambria" panose="02040503050406030204" pitchFamily="18" charset="0"/>
              </a:rPr>
              <a:t>dreates</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the </a:t>
            </a:r>
            <a:r>
              <a:rPr lang="en-US" sz="2500" dirty="0">
                <a:solidFill>
                  <a:srgbClr val="000000"/>
                </a:solidFill>
                <a:latin typeface="Consolas" panose="020B0609020204030204" pitchFamily="49" charset="0"/>
              </a:rPr>
              <a:t>array</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results2</a:t>
            </a:r>
            <a:r>
              <a:rPr lang="en-US" sz="2500" dirty="0">
                <a:solidFill>
                  <a:srgbClr val="000000"/>
                </a:solidFill>
                <a:latin typeface="Cambria" panose="02040503050406030204" pitchFamily="18" charset="0"/>
              </a:rPr>
              <a:t> with the </a:t>
            </a:r>
            <a:r>
              <a:rPr lang="en-US" sz="2500" dirty="0" smtClean="0">
                <a:solidFill>
                  <a:srgbClr val="000000"/>
                </a:solidFill>
                <a:latin typeface="Cambria" panose="02040503050406030204" pitchFamily="18" charset="0"/>
              </a:rPr>
              <a:t>total number </a:t>
            </a:r>
            <a:r>
              <a:rPr lang="en-US" sz="2500" dirty="0">
                <a:solidFill>
                  <a:srgbClr val="000000"/>
                </a:solidFill>
                <a:latin typeface="Cambria" panose="02040503050406030204" pitchFamily="18" charset="0"/>
              </a:rPr>
              <a:t>of elements </a:t>
            </a:r>
            <a:r>
              <a:rPr lang="en-US" sz="2500" dirty="0" smtClean="0">
                <a:solidFill>
                  <a:srgbClr val="000000"/>
                </a:solidFill>
                <a:latin typeface="Cambria" panose="02040503050406030204" pitchFamily="18" charset="0"/>
              </a:rPr>
              <a:t>in both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cs typeface="Times New Roman" pitchFamily="18" charset="0"/>
              </a:rPr>
              <a:t> and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Using the </a:t>
            </a:r>
            <a:r>
              <a:rPr lang="en-US" sz="2500" dirty="0">
                <a:solidFill>
                  <a:srgbClr val="000000"/>
                </a:solidFill>
                <a:latin typeface="Consolas" panose="020B0609020204030204" pitchFamily="49" charset="0"/>
              </a:rPr>
              <a:t>merge</a:t>
            </a:r>
            <a:r>
              <a:rPr lang="en-US" sz="2500" dirty="0">
                <a:solidFill>
                  <a:srgbClr val="000000"/>
                </a:solidFill>
                <a:latin typeface="Cambria" panose="02040503050406030204" pitchFamily="18" charset="0"/>
              </a:rPr>
              <a:t> algorithm requires that the sequence where the results are stored be at least the </a:t>
            </a:r>
            <a:r>
              <a:rPr lang="en-US" sz="2500" dirty="0" smtClean="0">
                <a:solidFill>
                  <a:srgbClr val="000000"/>
                </a:solidFill>
                <a:latin typeface="Cambria" panose="02040503050406030204" pitchFamily="18" charset="0"/>
              </a:rPr>
              <a:t>sum of the sizes of </a:t>
            </a:r>
            <a:r>
              <a:rPr lang="en-US" sz="2500" dirty="0">
                <a:solidFill>
                  <a:srgbClr val="000000"/>
                </a:solidFill>
                <a:latin typeface="Cambria" panose="02040503050406030204" pitchFamily="18" charset="0"/>
              </a:rPr>
              <a:t>the sequences being merged.</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you do not want to allocate the number of elements for the resulting sequence before the </a:t>
            </a:r>
            <a:r>
              <a:rPr lang="en-US" sz="2500" dirty="0">
                <a:solidFill>
                  <a:srgbClr val="000000"/>
                </a:solidFill>
                <a:latin typeface="Consolas" panose="020B0609020204030204" pitchFamily="49" charset="0"/>
              </a:rPr>
              <a:t>merge</a:t>
            </a:r>
            <a:r>
              <a:rPr lang="en-US" sz="2500" dirty="0">
                <a:solidFill>
                  <a:srgbClr val="000000"/>
                </a:solidFill>
                <a:latin typeface="Cambria" panose="02040503050406030204" pitchFamily="18" charset="0"/>
              </a:rPr>
              <a:t> operation, you can </a:t>
            </a:r>
            <a:r>
              <a:rPr lang="en-US" sz="2500" dirty="0" smtClean="0">
                <a:solidFill>
                  <a:srgbClr val="000000"/>
                </a:solidFill>
                <a:latin typeface="Cambria" panose="02040503050406030204" pitchFamily="18" charset="0"/>
              </a:rPr>
              <a:t>use a dynamically </a:t>
            </a:r>
            <a:r>
              <a:rPr lang="en-US" sz="2500" dirty="0" err="1" smtClean="0">
                <a:solidFill>
                  <a:srgbClr val="000000"/>
                </a:solidFill>
                <a:latin typeface="Cambria" panose="02040503050406030204" pitchFamily="18" charset="0"/>
              </a:rPr>
              <a:t>growable</a:t>
            </a:r>
            <a:r>
              <a:rPr lang="en-US" sz="2500" dirty="0" smtClean="0">
                <a:solidFill>
                  <a:srgbClr val="000000"/>
                </a:solidFill>
                <a:latin typeface="Cambria" panose="02040503050406030204" pitchFamily="18" charset="0"/>
              </a:rPr>
              <a:t> </a:t>
            </a:r>
            <a:r>
              <a:rPr lang="en-US" sz="2500" dirty="0" smtClean="0">
                <a:solidFill>
                  <a:srgbClr val="000000"/>
                </a:solidFill>
                <a:latin typeface="Consolas" panose="020B0609020204030204" pitchFamily="49" charset="0"/>
              </a:rPr>
              <a:t>vector</a:t>
            </a:r>
            <a:r>
              <a:rPr lang="en-US" sz="2500" dirty="0" smtClean="0">
                <a:solidFill>
                  <a:srgbClr val="000000"/>
                </a:solidFill>
                <a:latin typeface="Cambria" panose="02040503050406030204" pitchFamily="18" charset="0"/>
              </a:rPr>
              <a:t> and the </a:t>
            </a:r>
            <a:r>
              <a:rPr lang="en-US" sz="2500" dirty="0">
                <a:solidFill>
                  <a:srgbClr val="000000"/>
                </a:solidFill>
                <a:latin typeface="Cambria" panose="02040503050406030204" pitchFamily="18" charset="0"/>
              </a:rPr>
              <a:t>following statements:</a:t>
            </a:r>
          </a:p>
          <a:p>
            <a:pPr marL="393192" lvl="1" indent="0">
              <a:lnSpc>
                <a:spcPct val="100000"/>
              </a:lnSpc>
              <a:spcBef>
                <a:spcPts val="324"/>
              </a:spcBef>
              <a:buNone/>
              <a:defRPr/>
            </a:pPr>
            <a:r>
              <a:rPr lang="en-US" sz="1900" dirty="0" smtClean="0">
                <a:solidFill>
                  <a:srgbClr val="000000"/>
                </a:solidFill>
                <a:latin typeface="Consolas" panose="020B0609020204030204" pitchFamily="49" charset="0"/>
              </a:rPr>
              <a:t>vector&lt;</a:t>
            </a:r>
            <a:r>
              <a:rPr lang="en-US" sz="1900" dirty="0" err="1" smtClean="0">
                <a:solidFill>
                  <a:srgbClr val="0000FF"/>
                </a:solidFill>
                <a:latin typeface="Consolas" panose="020B0609020204030204" pitchFamily="49" charset="0"/>
              </a:rPr>
              <a:t>int</a:t>
            </a:r>
            <a:r>
              <a:rPr lang="en-US" sz="1900" dirty="0" smtClean="0">
                <a:solidFill>
                  <a:srgbClr val="000000"/>
                </a:solidFill>
                <a:latin typeface="Consolas" panose="020B0609020204030204" pitchFamily="49" charset="0"/>
              </a:rPr>
              <a:t>&gt; </a:t>
            </a:r>
            <a:r>
              <a:rPr lang="en-US" sz="1900" dirty="0">
                <a:solidFill>
                  <a:srgbClr val="000000"/>
                </a:solidFill>
                <a:latin typeface="Consolas" panose="020B0609020204030204" pitchFamily="49" charset="0"/>
              </a:rPr>
              <a:t>results2;</a:t>
            </a:r>
            <a:br>
              <a:rPr lang="en-US" sz="1900" dirty="0">
                <a:solidFill>
                  <a:srgbClr val="000000"/>
                </a:solidFill>
                <a:latin typeface="Consolas" panose="020B0609020204030204" pitchFamily="49" charset="0"/>
              </a:rPr>
            </a:br>
            <a:r>
              <a:rPr lang="en-US" sz="1900" dirty="0" smtClean="0">
                <a:solidFill>
                  <a:srgbClr val="000000"/>
                </a:solidFill>
                <a:latin typeface="Consolas" panose="020B0609020204030204" pitchFamily="49" charset="0"/>
              </a:rPr>
              <a:t>merge(a1.begin</a:t>
            </a:r>
            <a:r>
              <a:rPr lang="en-US" sz="1900" dirty="0">
                <a:solidFill>
                  <a:srgbClr val="000000"/>
                </a:solidFill>
                <a:latin typeface="Consolas" panose="020B0609020204030204" pitchFamily="49" charset="0"/>
              </a:rPr>
              <a:t>(), a1.end(), a2.begin(), a2.end</a:t>
            </a:r>
            <a:r>
              <a:rPr lang="en-US" sz="1900" dirty="0" smtClean="0">
                <a:solidFill>
                  <a:srgbClr val="000000"/>
                </a:solidFill>
                <a:latin typeface="Consolas" panose="020B0609020204030204" pitchFamily="49" charset="0"/>
              </a:rPr>
              <a:t>(), </a:t>
            </a:r>
            <a:r>
              <a:rPr lang="en-US" sz="1900" dirty="0" err="1" smtClean="0">
                <a:solidFill>
                  <a:srgbClr val="000000"/>
                </a:solidFill>
                <a:latin typeface="Consolas" panose="020B0609020204030204" pitchFamily="49" charset="0"/>
              </a:rPr>
              <a:t>back_inserter</a:t>
            </a:r>
            <a:r>
              <a:rPr lang="en-US" sz="1900" dirty="0" smtClean="0">
                <a:solidFill>
                  <a:srgbClr val="000000"/>
                </a:solidFill>
                <a:latin typeface="Consolas" panose="020B0609020204030204" pitchFamily="49" charset="0"/>
              </a:rPr>
              <a:t>(results2)); </a:t>
            </a:r>
            <a:endParaRPr lang="en-US" sz="1900" dirty="0">
              <a:solidFill>
                <a:srgbClr val="000000"/>
              </a:solidFill>
              <a:latin typeface="Consolas" panose="020B0609020204030204" pitchFamily="49" charset="0"/>
            </a:endParaRPr>
          </a:p>
        </p:txBody>
      </p:sp>
      <p:sp>
        <p:nvSpPr>
          <p:cNvPr id="1177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729163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88067"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smtClean="0">
                <a:solidFill>
                  <a:srgbClr val="000000"/>
                </a:solidFill>
                <a:latin typeface="Cambria" panose="02040503050406030204" pitchFamily="18" charset="0"/>
              </a:rPr>
              <a:t>The argument </a:t>
            </a:r>
            <a:r>
              <a:rPr lang="en-US" dirty="0" smtClean="0">
                <a:solidFill>
                  <a:srgbClr val="000000"/>
                </a:solidFill>
                <a:latin typeface="Consolas" panose="020B0609020204030204" pitchFamily="49" charset="0"/>
              </a:rPr>
              <a:t>back_inserter(results2)</a:t>
            </a:r>
            <a:r>
              <a:rPr lang="en-US" dirty="0" smtClean="0">
                <a:solidFill>
                  <a:srgbClr val="000000"/>
                </a:solidFill>
                <a:latin typeface="Cambria" panose="02040503050406030204" pitchFamily="18" charset="0"/>
              </a:rPr>
              <a:t> uses function template </a:t>
            </a:r>
            <a:r>
              <a:rPr lang="en-US" dirty="0" smtClean="0">
                <a:solidFill>
                  <a:srgbClr val="0000FF"/>
                </a:solidFill>
                <a:latin typeface="Consolas" panose="020B0609020204030204" pitchFamily="49" charset="0"/>
              </a:rPr>
              <a:t>back_in-serter</a:t>
            </a:r>
            <a:r>
              <a:rPr lang="en-US" dirty="0" smtClean="0">
                <a:solidFill>
                  <a:srgbClr val="000000"/>
                </a:solidFill>
                <a:latin typeface="Cambria" panose="02040503050406030204" pitchFamily="18" charset="0"/>
              </a:rPr>
              <a:t> (header </a:t>
            </a:r>
            <a:r>
              <a:rPr lang="en-US" dirty="0" smtClean="0">
                <a:solidFill>
                  <a:srgbClr val="000000"/>
                </a:solidFill>
                <a:latin typeface="Consolas" panose="020B0609020204030204" pitchFamily="49" charset="0"/>
              </a:rPr>
              <a:t>&lt;iterator&gt;</a:t>
            </a:r>
            <a:r>
              <a:rPr lang="en-US" dirty="0" smtClean="0">
                <a:solidFill>
                  <a:srgbClr val="000000"/>
                </a:solidFill>
                <a:latin typeface="Cambria" panose="02040503050406030204" pitchFamily="18" charset="0"/>
              </a:rPr>
              <a:t>) for the </a:t>
            </a:r>
            <a:r>
              <a:rPr lang="en-US" dirty="0" smtClean="0">
                <a:solidFill>
                  <a:srgbClr val="000000"/>
                </a:solidFill>
                <a:latin typeface="Consolas" panose="020B0609020204030204" pitchFamily="49" charset="0"/>
              </a:rPr>
              <a:t>vector</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results2</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A </a:t>
            </a:r>
            <a:r>
              <a:rPr lang="en-US" dirty="0" smtClean="0">
                <a:solidFill>
                  <a:srgbClr val="000000"/>
                </a:solidFill>
                <a:latin typeface="Consolas" panose="020B0609020204030204" pitchFamily="49" charset="0"/>
              </a:rPr>
              <a:t>back_in-serter</a:t>
            </a:r>
            <a:r>
              <a:rPr lang="en-US" dirty="0" smtClean="0">
                <a:solidFill>
                  <a:srgbClr val="000000"/>
                </a:solidFill>
                <a:latin typeface="Cambria" panose="02040503050406030204" pitchFamily="18" charset="0"/>
              </a:rPr>
              <a:t> calls the container’s default </a:t>
            </a:r>
            <a:r>
              <a:rPr lang="en-US" dirty="0" smtClean="0">
                <a:solidFill>
                  <a:srgbClr val="000000"/>
                </a:solidFill>
                <a:latin typeface="Consolas" panose="020B0609020204030204" pitchFamily="49" charset="0"/>
              </a:rPr>
              <a:t>push_back</a:t>
            </a:r>
            <a:r>
              <a:rPr lang="en-US" dirty="0" smtClean="0">
                <a:solidFill>
                  <a:srgbClr val="000000"/>
                </a:solidFill>
                <a:latin typeface="Cambria" panose="02040503050406030204" pitchFamily="18" charset="0"/>
              </a:rPr>
              <a:t> function to insert an element at the end of the container.</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If an element is inserted into a container that has no more space available, </a:t>
            </a:r>
            <a:r>
              <a:rPr lang="en-US" i="1" dirty="0" smtClean="0">
                <a:solidFill>
                  <a:srgbClr val="000000"/>
                </a:solidFill>
                <a:latin typeface="Cambria" panose="02040503050406030204" pitchFamily="18" charset="0"/>
              </a:rPr>
              <a:t>the container grows in </a:t>
            </a:r>
            <a:r>
              <a:rPr lang="en-US" i="1" dirty="0">
                <a:solidFill>
                  <a:srgbClr val="000000"/>
                </a:solidFill>
                <a:latin typeface="Cambria" panose="02040503050406030204" pitchFamily="18" charset="0"/>
              </a:rPr>
              <a:t>size</a:t>
            </a:r>
            <a:r>
              <a:rPr lang="en-US" dirty="0">
                <a:solidFill>
                  <a:srgbClr val="000000"/>
                </a:solidFill>
                <a:latin typeface="Cambria" panose="02040503050406030204" pitchFamily="18" charset="0"/>
              </a:rPr>
              <a:t>—which is why we used a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in the preceding statements, because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s are fixed size.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Thus, the number of elements in the container does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have to be known in advance.</a:t>
            </a:r>
          </a:p>
        </p:txBody>
      </p:sp>
      <p:sp>
        <p:nvSpPr>
          <p:cNvPr id="1187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9470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16.2  </a:t>
            </a:r>
            <a:r>
              <a:rPr lang="en-US" dirty="0" smtClean="0">
                <a:solidFill>
                  <a:srgbClr val="3380E6"/>
                </a:solidFill>
                <a:latin typeface="Calibri" panose="020F0502020204030204" pitchFamily="34" charset="0"/>
              </a:rPr>
              <a:t>Minimum Iterator Requirements (cont.)</a:t>
            </a:r>
          </a:p>
        </p:txBody>
      </p:sp>
      <p:sp>
        <p:nvSpPr>
          <p:cNvPr id="23555" name="Text Placeholder 2"/>
          <p:cNvSpPr>
            <a:spLocks noGrp="1"/>
          </p:cNvSpPr>
          <p:nvPr>
            <p:ph type="body" idx="1"/>
          </p:nvPr>
        </p:nvSpPr>
        <p:spPr/>
        <p:txBody>
          <a:bodyPr/>
          <a:lstStyle/>
          <a:p>
            <a:pPr>
              <a:lnSpc>
                <a:spcPct val="100000"/>
              </a:lnSpc>
            </a:pPr>
            <a:r>
              <a:rPr lang="en-US" altLang="en-US" sz="3600" dirty="0">
                <a:solidFill>
                  <a:srgbClr val="000000"/>
                </a:solidFill>
                <a:latin typeface="Cambria" panose="02040503050406030204" pitchFamily="18" charset="0"/>
              </a:rPr>
              <a:t>When </a:t>
            </a:r>
            <a:r>
              <a:rPr lang="en-US" altLang="en-US" sz="3600" i="1" dirty="0">
                <a:solidFill>
                  <a:srgbClr val="000000"/>
                </a:solidFill>
                <a:latin typeface="Cambria" panose="02040503050406030204" pitchFamily="18" charset="0"/>
              </a:rPr>
              <a:t>erasing</a:t>
            </a:r>
            <a:r>
              <a:rPr lang="en-US" altLang="en-US" sz="3600" dirty="0">
                <a:solidFill>
                  <a:srgbClr val="000000"/>
                </a:solidFill>
                <a:latin typeface="Cambria" panose="02040503050406030204" pitchFamily="18" charset="0"/>
              </a:rPr>
              <a:t> from a container, iterators to the </a:t>
            </a:r>
            <a:r>
              <a:rPr lang="en-US" altLang="en-US" sz="3600" i="1" dirty="0">
                <a:solidFill>
                  <a:srgbClr val="000000"/>
                </a:solidFill>
                <a:latin typeface="Cambria" panose="02040503050406030204" pitchFamily="18" charset="0"/>
              </a:rPr>
              <a:t>erased</a:t>
            </a:r>
            <a:r>
              <a:rPr lang="en-US" altLang="en-US" sz="3600" dirty="0">
                <a:solidFill>
                  <a:srgbClr val="000000"/>
                </a:solidFill>
                <a:latin typeface="Cambria" panose="02040503050406030204" pitchFamily="18" charset="0"/>
              </a:rPr>
              <a:t> elements are invalidated. In addition:</a:t>
            </a:r>
          </a:p>
          <a:p>
            <a:pPr lvl="1">
              <a:lnSpc>
                <a:spcPct val="100000"/>
              </a:lnSpc>
            </a:pPr>
            <a:r>
              <a:rPr lang="en-US" altLang="en-US" sz="3600" dirty="0" smtClean="0">
                <a:solidFill>
                  <a:srgbClr val="000000"/>
                </a:solidFill>
                <a:latin typeface="Cambria" panose="02040503050406030204" pitchFamily="18" charset="0"/>
              </a:rPr>
              <a:t>for a </a:t>
            </a:r>
            <a:r>
              <a:rPr lang="en-US" altLang="en-US" sz="3200" dirty="0" smtClean="0">
                <a:solidFill>
                  <a:srgbClr val="000000"/>
                </a:solidFill>
                <a:latin typeface="Consolas" panose="020B0609020204030204" pitchFamily="49" charset="0"/>
              </a:rPr>
              <a:t>vector</a:t>
            </a:r>
            <a:r>
              <a:rPr lang="en-US" altLang="en-US" sz="3200" dirty="0" smtClean="0">
                <a:solidFill>
                  <a:srgbClr val="000000"/>
                </a:solidFill>
                <a:latin typeface="Cambria" panose="02040503050406030204" pitchFamily="18" charset="0"/>
              </a:rPr>
              <a:t>—Iterators </a:t>
            </a:r>
            <a:r>
              <a:rPr lang="en-US" altLang="en-US" sz="3200" dirty="0">
                <a:solidFill>
                  <a:srgbClr val="000000"/>
                </a:solidFill>
                <a:latin typeface="Cambria" panose="02040503050406030204" pitchFamily="18" charset="0"/>
              </a:rPr>
              <a:t>from the erased element to the end of the </a:t>
            </a:r>
            <a:r>
              <a:rPr lang="en-US" altLang="en-US" sz="3200" dirty="0">
                <a:solidFill>
                  <a:srgbClr val="000000"/>
                </a:solidFill>
                <a:latin typeface="Consolas" panose="020B0609020204030204" pitchFamily="49" charset="0"/>
              </a:rPr>
              <a:t>vector</a:t>
            </a:r>
            <a:r>
              <a:rPr lang="en-US" altLang="en-US" sz="3200" dirty="0">
                <a:solidFill>
                  <a:srgbClr val="000000"/>
                </a:solidFill>
                <a:latin typeface="Cambria" panose="02040503050406030204" pitchFamily="18" charset="0"/>
              </a:rPr>
              <a:t> are invalidated. </a:t>
            </a:r>
          </a:p>
          <a:p>
            <a:pPr lvl="1">
              <a:lnSpc>
                <a:spcPct val="100000"/>
              </a:lnSpc>
            </a:pPr>
            <a:r>
              <a:rPr lang="en-US" altLang="en-US" sz="3200" dirty="0">
                <a:solidFill>
                  <a:srgbClr val="000000"/>
                </a:solidFill>
                <a:latin typeface="Cambria" panose="02040503050406030204" pitchFamily="18" charset="0"/>
              </a:rPr>
              <a:t>for a </a:t>
            </a:r>
            <a:r>
              <a:rPr lang="en-US" altLang="en-US" sz="3200" dirty="0" err="1" smtClean="0">
                <a:solidFill>
                  <a:srgbClr val="000000"/>
                </a:solidFill>
                <a:latin typeface="Consolas" panose="020B0609020204030204" pitchFamily="49" charset="0"/>
              </a:rPr>
              <a:t>deque</a:t>
            </a:r>
            <a:r>
              <a:rPr lang="en-US" altLang="en-US" sz="3200" dirty="0" smtClean="0">
                <a:solidFill>
                  <a:srgbClr val="000000"/>
                </a:solidFill>
                <a:latin typeface="Cambria" panose="02040503050406030204" pitchFamily="18" charset="0"/>
              </a:rPr>
              <a:t>—If </a:t>
            </a:r>
            <a:r>
              <a:rPr lang="en-US" altLang="en-US" sz="3200" dirty="0">
                <a:solidFill>
                  <a:srgbClr val="000000"/>
                </a:solidFill>
                <a:latin typeface="Cambria" panose="02040503050406030204" pitchFamily="18" charset="0"/>
              </a:rPr>
              <a:t>an element in the middle of the </a:t>
            </a:r>
            <a:r>
              <a:rPr lang="en-US" altLang="en-US" sz="3200" dirty="0" err="1">
                <a:solidFill>
                  <a:srgbClr val="000000"/>
                </a:solidFill>
                <a:latin typeface="Consolas" panose="020B0609020204030204" pitchFamily="49" charset="0"/>
              </a:rPr>
              <a:t>deque</a:t>
            </a:r>
            <a:r>
              <a:rPr lang="en-US" altLang="en-US" sz="3200" dirty="0">
                <a:solidFill>
                  <a:srgbClr val="000000"/>
                </a:solidFill>
                <a:latin typeface="Cambria" panose="02040503050406030204" pitchFamily="18" charset="0"/>
              </a:rPr>
              <a:t> is erased, all iterators are invalidated.</a:t>
            </a:r>
          </a:p>
        </p:txBody>
      </p:sp>
      <p:sp>
        <p:nvSpPr>
          <p:cNvPr id="235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6068017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981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There are two other inserters—</a:t>
            </a:r>
            <a:r>
              <a:rPr lang="en-US" altLang="en-US" sz="2500" dirty="0" err="1">
                <a:solidFill>
                  <a:srgbClr val="0000FF"/>
                </a:solidFill>
                <a:latin typeface="Consolas" panose="020B0609020204030204" pitchFamily="49" charset="0"/>
              </a:rPr>
              <a:t>front_inserter</a:t>
            </a:r>
            <a:r>
              <a:rPr lang="en-US" altLang="en-US" sz="2500" dirty="0">
                <a:solidFill>
                  <a:srgbClr val="000000"/>
                </a:solidFill>
                <a:latin typeface="Cambria" panose="02040503050406030204" pitchFamily="18" charset="0"/>
              </a:rPr>
              <a:t> (uses </a:t>
            </a:r>
            <a:r>
              <a:rPr lang="en-US" altLang="en-US" sz="2500" dirty="0" err="1">
                <a:solidFill>
                  <a:srgbClr val="000000"/>
                </a:solidFill>
                <a:latin typeface="Consolas" panose="020B0609020204030204" pitchFamily="49" charset="0"/>
              </a:rPr>
              <a:t>push_front</a:t>
            </a:r>
            <a:r>
              <a:rPr lang="en-US" altLang="en-US" sz="2500" dirty="0">
                <a:solidFill>
                  <a:srgbClr val="000000"/>
                </a:solidFill>
                <a:latin typeface="Cambria" panose="02040503050406030204" pitchFamily="18" charset="0"/>
              </a:rPr>
              <a:t> to insert an element at the </a:t>
            </a:r>
            <a:r>
              <a:rPr lang="en-US" altLang="en-US" sz="2500" i="1" dirty="0">
                <a:solidFill>
                  <a:srgbClr val="000000"/>
                </a:solidFill>
                <a:latin typeface="Cambria" panose="02040503050406030204" pitchFamily="18" charset="0"/>
              </a:rPr>
              <a:t>beginning</a:t>
            </a:r>
            <a:r>
              <a:rPr lang="en-US" altLang="en-US" sz="2500" dirty="0">
                <a:solidFill>
                  <a:srgbClr val="000000"/>
                </a:solidFill>
                <a:latin typeface="Cambria" panose="02040503050406030204" pitchFamily="18" charset="0"/>
              </a:rPr>
              <a:t> of a container specified as its argument) and </a:t>
            </a:r>
            <a:r>
              <a:rPr lang="en-US" altLang="en-US" sz="2500" dirty="0">
                <a:solidFill>
                  <a:srgbClr val="0000FF"/>
                </a:solidFill>
                <a:latin typeface="Consolas" panose="020B0609020204030204" pitchFamily="49" charset="0"/>
              </a:rPr>
              <a:t>inserter</a:t>
            </a:r>
            <a:r>
              <a:rPr lang="en-US" altLang="en-US" sz="2500" dirty="0">
                <a:solidFill>
                  <a:srgbClr val="000000"/>
                </a:solidFill>
                <a:latin typeface="Cambria" panose="02040503050406030204" pitchFamily="18" charset="0"/>
              </a:rPr>
              <a:t> (uses </a:t>
            </a:r>
            <a:r>
              <a:rPr lang="en-US" altLang="en-US" sz="2500" dirty="0">
                <a:solidFill>
                  <a:srgbClr val="000000"/>
                </a:solidFill>
                <a:latin typeface="Consolas" panose="020B0609020204030204" pitchFamily="49" charset="0"/>
              </a:rPr>
              <a:t>insert</a:t>
            </a:r>
            <a:r>
              <a:rPr lang="en-US" altLang="en-US" sz="2500" dirty="0">
                <a:solidFill>
                  <a:srgbClr val="000000"/>
                </a:solidFill>
                <a:latin typeface="Cambria" panose="02040503050406030204" pitchFamily="18" charset="0"/>
              </a:rPr>
              <a:t> to insert an element </a:t>
            </a:r>
            <a:r>
              <a:rPr lang="en-US" altLang="en-US" sz="2500" i="1" dirty="0">
                <a:solidFill>
                  <a:srgbClr val="000000"/>
                </a:solidFill>
                <a:latin typeface="Cambria" panose="02040503050406030204" pitchFamily="18" charset="0"/>
              </a:rPr>
              <a:t>at </a:t>
            </a:r>
            <a:r>
              <a:rPr lang="en-US" altLang="en-US" sz="2500" dirty="0">
                <a:solidFill>
                  <a:srgbClr val="000000"/>
                </a:solidFill>
                <a:latin typeface="Cambria" panose="02040503050406030204" pitchFamily="18" charset="0"/>
              </a:rPr>
              <a:t>the iterator supplied as its second argument in the container supplied as its first argument).</a:t>
            </a:r>
          </a:p>
        </p:txBody>
      </p:sp>
      <p:sp>
        <p:nvSpPr>
          <p:cNvPr id="1198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489741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8909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unique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37 </a:t>
            </a:r>
            <a:r>
              <a:rPr lang="en-US" sz="2500" dirty="0">
                <a:solidFill>
                  <a:srgbClr val="000000"/>
                </a:solidFill>
                <a:latin typeface="Cambria" panose="02040503050406030204" pitchFamily="18" charset="0"/>
              </a:rPr>
              <a:t>uses the </a:t>
            </a:r>
            <a:r>
              <a:rPr lang="en-US" sz="2500" dirty="0">
                <a:solidFill>
                  <a:srgbClr val="0000FF"/>
                </a:solidFill>
                <a:latin typeface="Consolas" panose="020B0609020204030204" pitchFamily="49" charset="0"/>
              </a:rPr>
              <a:t>unique</a:t>
            </a:r>
            <a:r>
              <a:rPr lang="en-US" sz="2500" dirty="0">
                <a:solidFill>
                  <a:srgbClr val="000000"/>
                </a:solidFill>
                <a:latin typeface="Cambria" panose="02040503050406030204" pitchFamily="18" charset="0"/>
              </a:rPr>
              <a:t> algorithm on the </a:t>
            </a:r>
            <a:r>
              <a:rPr lang="en-US" sz="2500" i="1" dirty="0">
                <a:solidFill>
                  <a:srgbClr val="000000"/>
                </a:solidFill>
                <a:latin typeface="Cambria" panose="02040503050406030204" pitchFamily="18" charset="0"/>
              </a:rPr>
              <a:t>sorted</a:t>
            </a:r>
            <a:r>
              <a:rPr lang="en-US" sz="2500" dirty="0">
                <a:solidFill>
                  <a:srgbClr val="000000"/>
                </a:solidFill>
                <a:latin typeface="Cambria" panose="02040503050406030204" pitchFamily="18" charset="0"/>
              </a:rPr>
              <a:t> sequence of elements in the range from </a:t>
            </a:r>
            <a:r>
              <a:rPr lang="en-US" sz="2500" dirty="0">
                <a:solidFill>
                  <a:srgbClr val="000000"/>
                </a:solidFill>
                <a:latin typeface="Consolas" panose="020B0609020204030204" pitchFamily="49" charset="0"/>
              </a:rPr>
              <a:t>results2.begin()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results2.end()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After this algorithm is applied to a sorted sequence with </a:t>
            </a:r>
            <a:r>
              <a:rPr lang="en-US" sz="2500" i="1" dirty="0">
                <a:solidFill>
                  <a:srgbClr val="000000"/>
                </a:solidFill>
                <a:latin typeface="Cambria" panose="02040503050406030204" pitchFamily="18" charset="0"/>
              </a:rPr>
              <a:t>duplicate</a:t>
            </a:r>
            <a:r>
              <a:rPr lang="en-US" sz="2500" dirty="0">
                <a:solidFill>
                  <a:srgbClr val="000000"/>
                </a:solidFill>
                <a:latin typeface="Cambria" panose="02040503050406030204" pitchFamily="18" charset="0"/>
              </a:rPr>
              <a:t> values, only a </a:t>
            </a:r>
            <a:r>
              <a:rPr lang="en-US" sz="2500" i="1" dirty="0">
                <a:solidFill>
                  <a:srgbClr val="000000"/>
                </a:solidFill>
                <a:latin typeface="Cambria" panose="02040503050406030204" pitchFamily="18" charset="0"/>
              </a:rPr>
              <a:t>single</a:t>
            </a:r>
            <a:r>
              <a:rPr lang="en-US" sz="2500" dirty="0">
                <a:solidFill>
                  <a:srgbClr val="000000"/>
                </a:solidFill>
                <a:latin typeface="Cambria" panose="02040503050406030204" pitchFamily="18" charset="0"/>
              </a:rPr>
              <a:t> copy of each value remains in the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takes two arguments that must be at least </a:t>
            </a:r>
            <a:r>
              <a:rPr lang="en-US" sz="2500" i="1" dirty="0">
                <a:solidFill>
                  <a:srgbClr val="000000"/>
                </a:solidFill>
                <a:latin typeface="Cambria" panose="02040503050406030204" pitchFamily="18" charset="0"/>
              </a:rPr>
              <a:t>forward iterators</a:t>
            </a:r>
            <a:r>
              <a:rPr lang="en-US" sz="2500" dirty="0">
                <a:solidFill>
                  <a:srgbClr val="000000"/>
                </a:solidFill>
                <a:latin typeface="Cambria" panose="02040503050406030204" pitchFamily="18" charset="0"/>
              </a:rPr>
              <a:t>.</a:t>
            </a:r>
          </a:p>
        </p:txBody>
      </p:sp>
      <p:sp>
        <p:nvSpPr>
          <p:cNvPr id="1208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51067008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2185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algorithm returns an iterator positioned </a:t>
            </a:r>
            <a:r>
              <a:rPr lang="en-US" altLang="en-US" sz="2500" i="1" dirty="0">
                <a:solidFill>
                  <a:srgbClr val="000000"/>
                </a:solidFill>
                <a:latin typeface="Cambria" panose="02040503050406030204" pitchFamily="18" charset="0"/>
              </a:rPr>
              <a:t>after the last element </a:t>
            </a:r>
            <a:r>
              <a:rPr lang="en-US" altLang="en-US" sz="2500" dirty="0">
                <a:solidFill>
                  <a:srgbClr val="000000"/>
                </a:solidFill>
                <a:latin typeface="Cambria" panose="02040503050406030204" pitchFamily="18" charset="0"/>
              </a:rPr>
              <a:t>in the sequence of unique values.</a:t>
            </a:r>
          </a:p>
          <a:p>
            <a:pPr>
              <a:lnSpc>
                <a:spcPct val="100000"/>
              </a:lnSpc>
            </a:pPr>
            <a:r>
              <a:rPr lang="en-US" altLang="en-US" sz="2500" dirty="0">
                <a:solidFill>
                  <a:srgbClr val="000000"/>
                </a:solidFill>
                <a:latin typeface="Cambria" panose="02040503050406030204" pitchFamily="18" charset="0"/>
              </a:rPr>
              <a:t>The values of all elements in the container after the last unique value are </a:t>
            </a:r>
            <a:r>
              <a:rPr lang="en-US" altLang="en-US" sz="2500" i="1" dirty="0" smtClean="0">
                <a:solidFill>
                  <a:srgbClr val="000000"/>
                </a:solidFill>
                <a:latin typeface="Cambria" panose="02040503050406030204" pitchFamily="18" charset="0"/>
              </a:rPr>
              <a:t>undefined</a:t>
            </a:r>
            <a:r>
              <a:rPr lang="en-US" altLang="en-US" sz="2500" dirty="0" smtClean="0">
                <a:solidFill>
                  <a:srgbClr val="000000"/>
                </a:solidFill>
                <a:latin typeface="Cambria" panose="02040503050406030204" pitchFamily="18" charset="0"/>
              </a:rPr>
              <a:t> and should not be used.</a:t>
            </a:r>
            <a:endParaRPr lang="en-US" altLang="en-US" sz="2500" dirty="0">
              <a:solidFill>
                <a:srgbClr val="000000"/>
              </a:solidFill>
              <a:latin typeface="Cambria" panose="02040503050406030204" pitchFamily="18" charset="0"/>
            </a:endParaRPr>
          </a:p>
          <a:p>
            <a:pPr>
              <a:lnSpc>
                <a:spcPct val="100000"/>
              </a:lnSpc>
            </a:pPr>
            <a:r>
              <a:rPr lang="en-US" altLang="en-US" sz="2500" dirty="0" smtClean="0">
                <a:solidFill>
                  <a:srgbClr val="000000"/>
                </a:solidFill>
                <a:latin typeface="Cambria" panose="02040503050406030204" pitchFamily="18" charset="0"/>
              </a:rPr>
              <a:t>An overloaded version </a:t>
            </a:r>
            <a:r>
              <a:rPr lang="en-US" altLang="en-US" sz="2500" dirty="0">
                <a:solidFill>
                  <a:srgbClr val="000000"/>
                </a:solidFill>
                <a:latin typeface="Cambria" panose="02040503050406030204" pitchFamily="18" charset="0"/>
              </a:rPr>
              <a:t>of this algorithm </a:t>
            </a:r>
            <a:r>
              <a:rPr lang="en-US" altLang="en-US" sz="2500" dirty="0" smtClean="0">
                <a:solidFill>
                  <a:srgbClr val="000000"/>
                </a:solidFill>
                <a:latin typeface="Cambria" panose="02040503050406030204" pitchFamily="18" charset="0"/>
              </a:rPr>
              <a:t>receives as </a:t>
            </a:r>
            <a:r>
              <a:rPr lang="en-US" altLang="en-US" sz="2500" dirty="0">
                <a:solidFill>
                  <a:srgbClr val="000000"/>
                </a:solidFill>
                <a:latin typeface="Cambria" panose="02040503050406030204" pitchFamily="18" charset="0"/>
              </a:rPr>
              <a:t>a third argument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specifying how to compare two elements for </a:t>
            </a:r>
            <a:r>
              <a:rPr lang="en-US" altLang="en-US" sz="2500" i="1" dirty="0">
                <a:solidFill>
                  <a:srgbClr val="000000"/>
                </a:solidFill>
                <a:latin typeface="Cambria" panose="02040503050406030204" pitchFamily="18" charset="0"/>
              </a:rPr>
              <a:t>equality</a:t>
            </a:r>
            <a:r>
              <a:rPr lang="en-US" altLang="en-US" sz="2500" dirty="0">
                <a:solidFill>
                  <a:srgbClr val="000000"/>
                </a:solidFill>
                <a:latin typeface="Cambria" panose="02040503050406030204" pitchFamily="18" charset="0"/>
              </a:rPr>
              <a:t>.</a:t>
            </a:r>
          </a:p>
        </p:txBody>
      </p:sp>
      <p:sp>
        <p:nvSpPr>
          <p:cNvPr id="1218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9733017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9011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reverse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43 uses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reverse</a:t>
            </a:r>
            <a:r>
              <a:rPr lang="en-US" sz="2500" dirty="0">
                <a:solidFill>
                  <a:srgbClr val="000000"/>
                </a:solidFill>
                <a:latin typeface="Cambria" panose="02040503050406030204" pitchFamily="18" charset="0"/>
              </a:rPr>
              <a:t> algorithm to reverse all the elements in the range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takes two arguments that must be at least </a:t>
            </a:r>
            <a:r>
              <a:rPr lang="en-US" sz="2500" i="1" dirty="0">
                <a:solidFill>
                  <a:srgbClr val="000000"/>
                </a:solidFill>
                <a:latin typeface="Cambria" panose="02040503050406030204" pitchFamily="18" charset="0"/>
              </a:rPr>
              <a:t>bidirectional iterators</a:t>
            </a:r>
            <a:r>
              <a:rPr lang="en-US" sz="2500" dirty="0">
                <a:solidFill>
                  <a:srgbClr val="000000"/>
                </a:solidFill>
                <a:latin typeface="Cambria" panose="02040503050406030204" pitchFamily="18" charset="0"/>
              </a:rPr>
              <a:t>.</a:t>
            </a:r>
          </a:p>
        </p:txBody>
      </p:sp>
      <p:sp>
        <p:nvSpPr>
          <p:cNvPr id="1228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620773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16.4.8</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copy_backward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90115"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ambria" panose="02040503050406030204" pitchFamily="18" charset="0"/>
              </a:rPr>
              <a:t>C++11: </a:t>
            </a:r>
            <a:r>
              <a:rPr lang="en-US" sz="2500" b="1" i="1" dirty="0">
                <a:solidFill>
                  <a:srgbClr val="000000"/>
                </a:solidFill>
                <a:latin typeface="Consolas" panose="020B0609020204030204" pitchFamily="49" charset="0"/>
              </a:rPr>
              <a:t>copy_if</a:t>
            </a:r>
            <a:r>
              <a:rPr lang="en-US" sz="2500" b="1" i="1" dirty="0">
                <a:solidFill>
                  <a:srgbClr val="000000"/>
                </a:solidFill>
                <a:latin typeface="Cambria" panose="02040503050406030204" pitchFamily="18" charset="0"/>
              </a:rPr>
              <a:t> and </a:t>
            </a:r>
            <a:r>
              <a:rPr lang="en-US" sz="2500" b="1" i="1" dirty="0">
                <a:solidFill>
                  <a:srgbClr val="000000"/>
                </a:solidFill>
                <a:latin typeface="Consolas" panose="020B0609020204030204" pitchFamily="49" charset="0"/>
              </a:rPr>
              <a:t>copy_n</a:t>
            </a:r>
            <a:r>
              <a:rPr lang="en-US" sz="2500" b="1" i="1" dirty="0">
                <a:solidFill>
                  <a:srgbClr val="000000"/>
                </a:solidFill>
                <a:latin typeface="Cambria" panose="02040503050406030204" pitchFamily="18" charset="0"/>
              </a:rPr>
              <a:t> Algorithms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copy_if</a:t>
            </a:r>
            <a:r>
              <a:rPr lang="en-US" sz="2500" dirty="0">
                <a:solidFill>
                  <a:srgbClr val="0000FF"/>
                </a:solidFill>
                <a:latin typeface="Cambria" panose="02040503050406030204" pitchFamily="18" charset="0"/>
              </a:rPr>
              <a:t> </a:t>
            </a:r>
            <a:r>
              <a:rPr lang="en-US" sz="2500" dirty="0">
                <a:solidFill>
                  <a:srgbClr val="000000"/>
                </a:solidFill>
                <a:latin typeface="Cambria" panose="02040503050406030204" pitchFamily="18" charset="0"/>
              </a:rPr>
              <a:t>algorithm copies each element from a range if the </a:t>
            </a:r>
            <a:r>
              <a:rPr lang="en-US" sz="2500" i="1" dirty="0">
                <a:solidFill>
                  <a:srgbClr val="000000"/>
                </a:solidFill>
                <a:latin typeface="Cambria" panose="02040503050406030204" pitchFamily="18" charset="0"/>
              </a:rPr>
              <a:t>unary predicate function </a:t>
            </a:r>
            <a:r>
              <a:rPr lang="en-US" sz="2500" dirty="0">
                <a:solidFill>
                  <a:srgbClr val="000000"/>
                </a:solidFill>
                <a:latin typeface="Cambria" panose="02040503050406030204" pitchFamily="18" charset="0"/>
              </a:rPr>
              <a:t>in its fourth argument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for that element.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input iterators.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iterator supplied as the third argument must be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 so that the element being copied can be </a:t>
            </a:r>
            <a:r>
              <a:rPr lang="en-US" sz="2500" dirty="0" smtClean="0">
                <a:solidFill>
                  <a:srgbClr val="000000"/>
                </a:solidFill>
                <a:latin typeface="Cambria" panose="02040503050406030204" pitchFamily="18" charset="0"/>
              </a:rPr>
              <a:t>written into </a:t>
            </a:r>
            <a:r>
              <a:rPr lang="en-US" sz="2500" dirty="0">
                <a:solidFill>
                  <a:srgbClr val="000000"/>
                </a:solidFill>
                <a:latin typeface="Cambria" panose="02040503050406030204" pitchFamily="18" charset="0"/>
              </a:rPr>
              <a:t>the </a:t>
            </a:r>
            <a:r>
              <a:rPr lang="en-US" sz="2500" dirty="0" smtClean="0">
                <a:solidFill>
                  <a:srgbClr val="000000"/>
                </a:solidFill>
                <a:latin typeface="Cambria" panose="02040503050406030204" pitchFamily="18" charset="0"/>
              </a:rPr>
              <a:t>destination container. </a:t>
            </a:r>
            <a:endParaRPr lang="en-US" sz="2500" dirty="0">
              <a:solidFill>
                <a:srgbClr val="000000"/>
              </a:solidFill>
              <a:latin typeface="Cambria" panose="02040503050406030204" pitchFamily="18" charset="0"/>
            </a:endParaRPr>
          </a:p>
          <a:p>
            <a:pPr marL="365760" indent="-256032">
              <a:lnSpc>
                <a:spcPct val="110000"/>
              </a:lnSpc>
              <a:buFont typeface="Wingdings 3"/>
              <a:buChar char=""/>
              <a:defRPr/>
            </a:pPr>
            <a:r>
              <a:rPr lang="en-US" sz="2500" dirty="0">
                <a:solidFill>
                  <a:srgbClr val="000000"/>
                </a:solidFill>
                <a:latin typeface="Cambria" panose="02040503050406030204" pitchFamily="18" charset="0"/>
              </a:rPr>
              <a:t>This algorithm returns an iterator positioned after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copy_n</a:t>
            </a:r>
            <a:r>
              <a:rPr lang="en-US" sz="2500" dirty="0">
                <a:solidFill>
                  <a:srgbClr val="0000FF"/>
                </a:solidFill>
                <a:latin typeface="Cambria" panose="02040503050406030204" pitchFamily="18" charset="0"/>
              </a:rPr>
              <a:t> </a:t>
            </a:r>
            <a:r>
              <a:rPr lang="en-US" sz="2500" dirty="0">
                <a:solidFill>
                  <a:srgbClr val="000000"/>
                </a:solidFill>
                <a:latin typeface="Cambria" panose="02040503050406030204" pitchFamily="18" charset="0"/>
              </a:rPr>
              <a:t>algorithm copies the number of elements specified by its second argument from the location specified by its first argument (an </a:t>
            </a:r>
            <a:r>
              <a:rPr lang="en-US" sz="2500" i="1" dirty="0">
                <a:solidFill>
                  <a:srgbClr val="000000"/>
                </a:solidFill>
                <a:latin typeface="Cambria" panose="02040503050406030204" pitchFamily="18" charset="0"/>
              </a:rPr>
              <a:t>input iterator</a:t>
            </a:r>
            <a:r>
              <a:rPr lang="en-US" sz="2500" dirty="0">
                <a:solidFill>
                  <a:srgbClr val="000000"/>
                </a:solidFill>
                <a:latin typeface="Cambria" panose="02040503050406030204" pitchFamily="18" charset="0"/>
              </a:rPr>
              <a:t>). </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elements are output to the location specified by its third argument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 </a:t>
            </a:r>
          </a:p>
        </p:txBody>
      </p:sp>
      <p:sp>
        <p:nvSpPr>
          <p:cNvPr id="1239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79676333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16.4.9</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inplace_merge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reverse_copy</a:t>
            </a:r>
          </a:p>
        </p:txBody>
      </p:sp>
      <p:sp>
        <p:nvSpPr>
          <p:cNvPr id="124931"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a:t>
            </a:r>
            <a:r>
              <a:rPr lang="en-US" altLang="en-US" sz="2500" dirty="0" smtClean="0">
                <a:solidFill>
                  <a:srgbClr val="000000"/>
                </a:solidFill>
                <a:latin typeface="Cambria" panose="02040503050406030204" pitchFamily="18" charset="0"/>
              </a:rPr>
              <a:t>16.10 </a:t>
            </a:r>
            <a:r>
              <a:rPr lang="en-US" altLang="en-US" sz="2500" dirty="0">
                <a:solidFill>
                  <a:srgbClr val="000000"/>
                </a:solidFill>
                <a:latin typeface="Cambria" panose="02040503050406030204" pitchFamily="18" charset="0"/>
              </a:rPr>
              <a:t>demonstrates algorithms </a:t>
            </a:r>
            <a:r>
              <a:rPr lang="en-US" altLang="en-US" sz="2500" dirty="0" err="1">
                <a:solidFill>
                  <a:srgbClr val="000000"/>
                </a:solidFill>
                <a:latin typeface="Consolas" panose="020B0609020204030204" pitchFamily="49" charset="0"/>
              </a:rPr>
              <a:t>inplace_merge</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unique_copy</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reverse_copy</a:t>
            </a:r>
            <a:r>
              <a:rPr lang="en-US" altLang="en-US" sz="2500" dirty="0">
                <a:solidFill>
                  <a:srgbClr val="000000"/>
                </a:solidFill>
                <a:latin typeface="Cambria" panose="02040503050406030204" pitchFamily="18" charset="0"/>
              </a:rPr>
              <a:t>.</a:t>
            </a:r>
          </a:p>
        </p:txBody>
      </p:sp>
      <p:sp>
        <p:nvSpPr>
          <p:cNvPr id="1249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675583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318513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30288" y="0"/>
            <a:ext cx="101314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580269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43088"/>
            <a:ext cx="12192000" cy="3171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1885300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16.4.9</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inplace_merge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reverse_copy</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952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inplace_merge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20 uses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inplace_merge</a:t>
            </a:r>
            <a:r>
              <a:rPr lang="en-US" sz="2500" dirty="0">
                <a:solidFill>
                  <a:srgbClr val="000000"/>
                </a:solidFill>
                <a:latin typeface="Cambria" panose="02040503050406030204" pitchFamily="18" charset="0"/>
              </a:rPr>
              <a:t> algorithm to merge two </a:t>
            </a:r>
            <a:r>
              <a:rPr lang="en-US" sz="2500" i="1" dirty="0">
                <a:solidFill>
                  <a:srgbClr val="000000"/>
                </a:solidFill>
                <a:latin typeface="Cambria" panose="02040503050406030204" pitchFamily="18" charset="0"/>
              </a:rPr>
              <a:t>sorted sequences </a:t>
            </a:r>
            <a:r>
              <a:rPr lang="en-US" sz="2500" dirty="0">
                <a:solidFill>
                  <a:srgbClr val="000000"/>
                </a:solidFill>
                <a:latin typeface="Cambria" panose="02040503050406030204" pitchFamily="18" charset="0"/>
              </a:rPr>
              <a:t>of elements in the </a:t>
            </a:r>
            <a:r>
              <a:rPr lang="en-US" sz="2500" i="1" dirty="0">
                <a:solidFill>
                  <a:srgbClr val="000000"/>
                </a:solidFill>
                <a:latin typeface="Cambria" panose="02040503050406030204" pitchFamily="18" charset="0"/>
              </a:rPr>
              <a:t>same</a:t>
            </a:r>
            <a:r>
              <a:rPr lang="en-US" sz="2500" dirty="0">
                <a:solidFill>
                  <a:srgbClr val="000000"/>
                </a:solidFill>
                <a:latin typeface="Cambria" panose="02040503050406030204" pitchFamily="18" charset="0"/>
              </a:rPr>
              <a:t> container.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In this example, the elements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5</a:t>
            </a:r>
            <a:r>
              <a:rPr lang="en-US" sz="2500" dirty="0">
                <a:solidFill>
                  <a:srgbClr val="000000"/>
                </a:solidFill>
                <a:latin typeface="Cambria" panose="02040503050406030204" pitchFamily="18" charset="0"/>
              </a:rPr>
              <a:t> are merged with the elements from </a:t>
            </a:r>
            <a:r>
              <a:rPr lang="en-US" sz="2500" dirty="0">
                <a:solidFill>
                  <a:srgbClr val="000000"/>
                </a:solidFill>
                <a:latin typeface="Consolas" panose="020B0609020204030204" pitchFamily="49" charset="0"/>
              </a:rPr>
              <a:t>a1.begin()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5</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requires its three iterator arguments to be at least </a:t>
            </a:r>
            <a:r>
              <a:rPr lang="en-US" sz="2500" i="1" dirty="0">
                <a:solidFill>
                  <a:srgbClr val="000000"/>
                </a:solidFill>
                <a:latin typeface="Cambria" panose="02040503050406030204" pitchFamily="18" charset="0"/>
              </a:rPr>
              <a:t>bidirectional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a fourth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for comparing elements in the two sequences.</a:t>
            </a:r>
          </a:p>
        </p:txBody>
      </p:sp>
      <p:sp>
        <p:nvSpPr>
          <p:cNvPr id="1290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5399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16.3  </a:t>
            </a:r>
            <a:r>
              <a:rPr lang="en-US" dirty="0" smtClean="0">
                <a:solidFill>
                  <a:srgbClr val="3380E6"/>
                </a:solidFill>
                <a:latin typeface="Calibri" panose="020F0502020204030204" pitchFamily="34" charset="0"/>
              </a:rPr>
              <a:t>Lambda Expressions</a:t>
            </a:r>
            <a:endParaRPr lang="en-US" dirty="0" smtClean="0">
              <a:solidFill>
                <a:srgbClr val="3380E6"/>
              </a:solidFill>
              <a:latin typeface="Calibri" panose="020F0502020204030204" pitchFamily="34" charset="0"/>
            </a:endParaRPr>
          </a:p>
        </p:txBody>
      </p:sp>
      <p:sp>
        <p:nvSpPr>
          <p:cNvPr id="24579" name="Text Placeholder 2"/>
          <p:cNvSpPr>
            <a:spLocks noGrp="1"/>
          </p:cNvSpPr>
          <p:nvPr>
            <p:ph type="body" idx="1"/>
          </p:nvPr>
        </p:nvSpPr>
        <p:spPr/>
        <p:txBody>
          <a:bodyPr/>
          <a:lstStyle/>
          <a:p>
            <a:pPr marL="365760" indent="-256032" fontAlgn="auto">
              <a:spcAft>
                <a:spcPts val="0"/>
              </a:spcAft>
              <a:buFont typeface="Wingdings 3"/>
              <a:buChar char=""/>
              <a:defRPr/>
            </a:pPr>
            <a:r>
              <a:rPr lang="en-US" sz="2400" dirty="0" smtClean="0">
                <a:solidFill>
                  <a:srgbClr val="000000"/>
                </a:solidFill>
                <a:latin typeface="Cambria" panose="02040503050406030204" pitchFamily="18" charset="0"/>
              </a:rPr>
              <a:t>Many </a:t>
            </a:r>
            <a:r>
              <a:rPr lang="en-US" sz="2400" dirty="0">
                <a:solidFill>
                  <a:srgbClr val="000000"/>
                </a:solidFill>
                <a:latin typeface="Cambria" panose="02040503050406030204" pitchFamily="18" charset="0"/>
              </a:rPr>
              <a:t>Standard Library algorithms can receive function pointers as </a:t>
            </a:r>
            <a:r>
              <a:rPr lang="en-US" sz="2400" dirty="0" smtClean="0">
                <a:solidFill>
                  <a:srgbClr val="000000"/>
                </a:solidFill>
                <a:latin typeface="Cambria" panose="02040503050406030204" pitchFamily="18" charset="0"/>
              </a:rPr>
              <a:t>parameters</a:t>
            </a:r>
          </a:p>
          <a:p>
            <a:pPr marL="365760" indent="-256032" fontAlgn="auto">
              <a:spcAft>
                <a:spcPts val="0"/>
              </a:spcAft>
              <a:buFont typeface="Wingdings 3"/>
              <a:buChar char=""/>
              <a:defRPr/>
            </a:pPr>
            <a:r>
              <a:rPr lang="en-US" sz="2400" dirty="0" smtClean="0">
                <a:solidFill>
                  <a:srgbClr val="000000"/>
                </a:solidFill>
                <a:latin typeface="Cambria" panose="02040503050406030204" pitchFamily="18" charset="0"/>
              </a:rPr>
              <a:t>Before </a:t>
            </a:r>
            <a:r>
              <a:rPr lang="en-US" sz="2400" dirty="0">
                <a:solidFill>
                  <a:srgbClr val="000000"/>
                </a:solidFill>
                <a:latin typeface="Cambria" panose="02040503050406030204" pitchFamily="18" charset="0"/>
              </a:rPr>
              <a:t>you can pass a function pointer to an algorithm, the corresponding function must be declared.</a:t>
            </a:r>
          </a:p>
          <a:p>
            <a:pPr marL="365760" indent="-256032" fontAlgn="auto">
              <a:spcAft>
                <a:spcPts val="0"/>
              </a:spcAft>
              <a:buFont typeface="Wingdings 3"/>
              <a:buChar char=""/>
              <a:defRPr/>
            </a:pPr>
            <a:r>
              <a:rPr lang="en-US" sz="2400" dirty="0">
                <a:solidFill>
                  <a:srgbClr val="000000"/>
                </a:solidFill>
                <a:latin typeface="Cambria" panose="02040503050406030204" pitchFamily="18" charset="0"/>
              </a:rPr>
              <a:t>C++11’s lambda expressions (or simply lambdas) enable you to define anonymous functions where they’re passed to a function. </a:t>
            </a:r>
            <a:endParaRPr lang="en-US" sz="2400" dirty="0" smtClean="0">
              <a:solidFill>
                <a:srgbClr val="000000"/>
              </a:solidFill>
              <a:latin typeface="Cambria" panose="02040503050406030204" pitchFamily="18" charset="0"/>
            </a:endParaRPr>
          </a:p>
          <a:p>
            <a:pPr marL="365760" indent="-256032" fontAlgn="auto">
              <a:spcAft>
                <a:spcPts val="0"/>
              </a:spcAft>
              <a:buFont typeface="Wingdings 3"/>
              <a:buChar char=""/>
              <a:defRPr/>
            </a:pPr>
            <a:r>
              <a:rPr lang="en-US" sz="2400" dirty="0" smtClean="0">
                <a:solidFill>
                  <a:srgbClr val="000000"/>
                </a:solidFill>
                <a:latin typeface="Cambria" panose="02040503050406030204" pitchFamily="18" charset="0"/>
              </a:rPr>
              <a:t>They’re defined </a:t>
            </a:r>
            <a:r>
              <a:rPr lang="en-US" sz="2400" dirty="0">
                <a:solidFill>
                  <a:srgbClr val="000000"/>
                </a:solidFill>
                <a:latin typeface="Cambria" panose="02040503050406030204" pitchFamily="18" charset="0"/>
              </a:rPr>
              <a:t>locally inside functions and can use and manipulate the local variables of the enclosing function. </a:t>
            </a:r>
            <a:endParaRPr lang="en-US" sz="2400" dirty="0" smtClean="0">
              <a:solidFill>
                <a:srgbClr val="000000"/>
              </a:solidFill>
              <a:latin typeface="Cambria" panose="02040503050406030204" pitchFamily="18" charset="0"/>
            </a:endParaRPr>
          </a:p>
          <a:p>
            <a:pPr marL="365760" indent="-256032" fontAlgn="auto">
              <a:spcAft>
                <a:spcPts val="0"/>
              </a:spcAft>
              <a:buFont typeface="Wingdings 3"/>
              <a:buChar char=""/>
              <a:defRPr/>
            </a:pPr>
            <a:r>
              <a:rPr lang="en-US" sz="2400" dirty="0" smtClean="0">
                <a:solidFill>
                  <a:srgbClr val="000000"/>
                </a:solidFill>
                <a:latin typeface="Cambria" panose="02040503050406030204" pitchFamily="18" charset="0"/>
              </a:rPr>
              <a:t>Figure </a:t>
            </a:r>
            <a:r>
              <a:rPr lang="en-US" sz="2400" dirty="0">
                <a:solidFill>
                  <a:srgbClr val="000000"/>
                </a:solidFill>
                <a:latin typeface="Cambria" panose="02040503050406030204" pitchFamily="18" charset="0"/>
              </a:rPr>
              <a:t>16.1 demonstrates the Standard Library’s </a:t>
            </a:r>
            <a:r>
              <a:rPr lang="en-US" sz="2400" dirty="0" err="1">
                <a:solidFill>
                  <a:srgbClr val="000000"/>
                </a:solidFill>
                <a:latin typeface="Consolas" panose="020B0609020204030204" pitchFamily="49" charset="0"/>
              </a:rPr>
              <a:t>for_each</a:t>
            </a:r>
            <a:r>
              <a:rPr lang="en-US" sz="2400" dirty="0">
                <a:solidFill>
                  <a:srgbClr val="000000"/>
                </a:solidFill>
                <a:latin typeface="Cambria" panose="02040503050406030204" pitchFamily="18" charset="0"/>
              </a:rPr>
              <a:t> algorithm, which invokes a function once for each element in a range. The example calls </a:t>
            </a:r>
            <a:r>
              <a:rPr lang="en-US" sz="2400" dirty="0" err="1">
                <a:solidFill>
                  <a:srgbClr val="000000"/>
                </a:solidFill>
                <a:latin typeface="Cambria" panose="02040503050406030204" pitchFamily="18" charset="0"/>
              </a:rPr>
              <a:t>for_each</a:t>
            </a:r>
            <a:r>
              <a:rPr lang="en-US" sz="2400" dirty="0">
                <a:solidFill>
                  <a:srgbClr val="000000"/>
                </a:solidFill>
                <a:latin typeface="Cambria" panose="02040503050406030204" pitchFamily="18" charset="0"/>
              </a:rPr>
              <a:t> twice, each with a simple lambda: </a:t>
            </a:r>
          </a:p>
          <a:p>
            <a:pPr marL="621348" lvl="1" indent="-256032" fontAlgn="auto">
              <a:spcAft>
                <a:spcPts val="0"/>
              </a:spcAft>
              <a:buFont typeface="Wingdings 3"/>
              <a:buChar char=""/>
              <a:defRPr/>
            </a:pPr>
            <a:r>
              <a:rPr lang="en-US" sz="2000" dirty="0">
                <a:solidFill>
                  <a:srgbClr val="000000"/>
                </a:solidFill>
                <a:latin typeface="Cambria" panose="02040503050406030204" pitchFamily="18" charset="0"/>
              </a:rPr>
              <a:t>the first is used to display each element in an </a:t>
            </a:r>
            <a:r>
              <a:rPr lang="en-US" sz="2000" dirty="0" err="1">
                <a:solidFill>
                  <a:srgbClr val="000000"/>
                </a:solidFill>
                <a:latin typeface="Consolas" panose="020B0609020204030204" pitchFamily="49" charset="0"/>
              </a:rPr>
              <a:t>int</a:t>
            </a:r>
            <a:r>
              <a:rPr lang="en-US" sz="2000" dirty="0">
                <a:solidFill>
                  <a:srgbClr val="000000"/>
                </a:solidFill>
                <a:latin typeface="Cambria" panose="02040503050406030204" pitchFamily="18" charset="0"/>
              </a:rPr>
              <a:t> array multiplied by </a:t>
            </a:r>
            <a:r>
              <a:rPr lang="en-US" sz="2000" dirty="0">
                <a:solidFill>
                  <a:srgbClr val="000000"/>
                </a:solidFill>
                <a:latin typeface="Consolas" panose="020B0609020204030204" pitchFamily="49" charset="0"/>
              </a:rPr>
              <a:t>2</a:t>
            </a:r>
            <a:r>
              <a:rPr lang="en-US" sz="2000" dirty="0">
                <a:solidFill>
                  <a:srgbClr val="000000"/>
                </a:solidFill>
                <a:latin typeface="Cambria" panose="02040503050406030204" pitchFamily="18" charset="0"/>
              </a:rPr>
              <a:t>.</a:t>
            </a:r>
          </a:p>
          <a:p>
            <a:pPr marL="621348" lvl="1" indent="-256032" fontAlgn="auto">
              <a:spcAft>
                <a:spcPts val="0"/>
              </a:spcAft>
              <a:buFont typeface="Wingdings 3"/>
              <a:buChar char=""/>
              <a:defRPr/>
            </a:pPr>
            <a:r>
              <a:rPr lang="en-US" sz="2000" dirty="0">
                <a:solidFill>
                  <a:srgbClr val="000000"/>
                </a:solidFill>
                <a:latin typeface="Cambria" panose="02040503050406030204" pitchFamily="18" charset="0"/>
              </a:rPr>
              <a:t>the second is used to sum the elements of the </a:t>
            </a:r>
            <a:r>
              <a:rPr lang="en-US" sz="2000" dirty="0" err="1">
                <a:solidFill>
                  <a:srgbClr val="000000"/>
                </a:solidFill>
                <a:latin typeface="Consolas" panose="020B0609020204030204" pitchFamily="49" charset="0"/>
              </a:rPr>
              <a:t>int</a:t>
            </a:r>
            <a:r>
              <a:rPr lang="en-US" sz="2000" dirty="0">
                <a:solidFill>
                  <a:srgbClr val="000000"/>
                </a:solidFill>
                <a:latin typeface="Cambria" panose="02040503050406030204" pitchFamily="18" charset="0"/>
              </a:rPr>
              <a:t> array. </a:t>
            </a:r>
            <a:endParaRPr lang="en-US" altLang="en-US" sz="2100" dirty="0">
              <a:solidFill>
                <a:srgbClr val="000000"/>
              </a:solidFill>
              <a:latin typeface="Cambria" panose="02040503050406030204" pitchFamily="18" charset="0"/>
            </a:endParaRPr>
          </a:p>
        </p:txBody>
      </p:sp>
      <p:sp>
        <p:nvSpPr>
          <p:cNvPr id="245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02673570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16.4.9</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inplace_merge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reverse_copy</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95235"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onsolas" panose="020B0609020204030204" pitchFamily="49" charset="0"/>
              </a:rPr>
              <a:t>unique_copy</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28 uses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unique_copy</a:t>
            </a:r>
            <a:r>
              <a:rPr lang="en-US" sz="2500" dirty="0">
                <a:solidFill>
                  <a:srgbClr val="000000"/>
                </a:solidFill>
                <a:latin typeface="Cambria" panose="02040503050406030204" pitchFamily="18" charset="0"/>
              </a:rPr>
              <a:t> algorithm to make a copy of all the unique elements in the sorted sequence of values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copied elements are placed into </a:t>
            </a:r>
            <a:r>
              <a:rPr lang="en-US" sz="2500" dirty="0">
                <a:solidFill>
                  <a:srgbClr val="000000"/>
                </a:solidFill>
                <a:latin typeface="Consolas" panose="020B0609020204030204" pitchFamily="49" charset="0"/>
              </a:rPr>
              <a:t>vector</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first two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the last must be at least an output iterator.</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we did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preallocate enough elements in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 to store all the elements copied from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Instead, we use function </a:t>
            </a:r>
            <a:r>
              <a:rPr lang="en-US" sz="2500" dirty="0">
                <a:solidFill>
                  <a:srgbClr val="000000"/>
                </a:solidFill>
                <a:latin typeface="Consolas" panose="020B0609020204030204" pitchFamily="49" charset="0"/>
              </a:rPr>
              <a:t>back_inserter</a:t>
            </a:r>
            <a:r>
              <a:rPr lang="en-US" sz="2500" dirty="0">
                <a:solidFill>
                  <a:srgbClr val="000000"/>
                </a:solidFill>
                <a:latin typeface="Cambria" panose="02040503050406030204" pitchFamily="18" charset="0"/>
              </a:rPr>
              <a:t> (defined in header </a:t>
            </a:r>
            <a:r>
              <a:rPr lang="en-US" sz="2500" dirty="0">
                <a:solidFill>
                  <a:srgbClr val="000000"/>
                </a:solidFill>
                <a:latin typeface="Consolas" panose="020B0609020204030204" pitchFamily="49" charset="0"/>
              </a:rPr>
              <a:t>&lt;iterator&gt;</a:t>
            </a:r>
            <a:r>
              <a:rPr lang="en-US" sz="2500" dirty="0">
                <a:solidFill>
                  <a:srgbClr val="000000"/>
                </a:solidFill>
                <a:latin typeface="Cambria" panose="02040503050406030204" pitchFamily="18" charset="0"/>
              </a:rPr>
              <a:t>) to add elements to the end of </a:t>
            </a:r>
            <a:r>
              <a:rPr lang="en-US" sz="2500" dirty="0">
                <a:solidFill>
                  <a:srgbClr val="000000"/>
                </a:solidFill>
                <a:latin typeface="Consolas" panose="020B0609020204030204" pitchFamily="49" charset="0"/>
              </a:rPr>
              <a:t>results1</a:t>
            </a:r>
            <a:r>
              <a:rPr lang="en-US" sz="2500" dirty="0">
                <a:solidFill>
                  <a:srgbClr val="000000"/>
                </a:solidFill>
                <a:latin typeface="Cambria" panose="02040503050406030204" pitchFamily="18" charset="0"/>
              </a:rPr>
              <a:t>.</a:t>
            </a:r>
          </a:p>
        </p:txBody>
      </p:sp>
      <p:sp>
        <p:nvSpPr>
          <p:cNvPr id="1300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1345506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16.4.9</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inplace_merge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reverse_copy</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31075"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The </a:t>
            </a:r>
            <a:r>
              <a:rPr lang="en-US" altLang="en-US" dirty="0" err="1" smtClean="0">
                <a:solidFill>
                  <a:srgbClr val="000000"/>
                </a:solidFill>
                <a:latin typeface="Consolas" panose="020B0609020204030204" pitchFamily="49" charset="0"/>
              </a:rPr>
              <a:t>back_inserter</a:t>
            </a:r>
            <a:r>
              <a:rPr lang="en-US" altLang="en-US" dirty="0" smtClean="0">
                <a:solidFill>
                  <a:srgbClr val="000000"/>
                </a:solidFill>
                <a:latin typeface="Cambria" panose="02040503050406030204" pitchFamily="18" charset="0"/>
              </a:rPr>
              <a:t> uses </a:t>
            </a:r>
            <a:r>
              <a:rPr lang="en-US" altLang="en-US" dirty="0" smtClean="0">
                <a:solidFill>
                  <a:srgbClr val="000000"/>
                </a:solidFill>
                <a:latin typeface="Consolas" panose="020B0609020204030204" pitchFamily="49" charset="0"/>
              </a:rPr>
              <a:t>vector</a:t>
            </a:r>
            <a:r>
              <a:rPr lang="en-US" altLang="en-US" dirty="0" smtClean="0">
                <a:solidFill>
                  <a:srgbClr val="000000"/>
                </a:solidFill>
                <a:latin typeface="Cambria" panose="02040503050406030204" pitchFamily="18" charset="0"/>
              </a:rPr>
              <a:t>’s </a:t>
            </a:r>
            <a:r>
              <a:rPr lang="en-US" altLang="en-US" dirty="0" err="1" smtClean="0">
                <a:solidFill>
                  <a:srgbClr val="000000"/>
                </a:solidFill>
                <a:latin typeface="Consolas" panose="020B0609020204030204" pitchFamily="49" charset="0"/>
              </a:rPr>
              <a:t>push_back</a:t>
            </a:r>
            <a:r>
              <a:rPr lang="en-US" altLang="en-US" dirty="0" smtClean="0">
                <a:solidFill>
                  <a:srgbClr val="000000"/>
                </a:solidFill>
                <a:latin typeface="Cambria" panose="02040503050406030204" pitchFamily="18" charset="0"/>
              </a:rPr>
              <a:t> member function to insert elements at the end of the </a:t>
            </a:r>
            <a:r>
              <a:rPr lang="en-US" altLang="en-US" dirty="0" smtClean="0">
                <a:solidFill>
                  <a:srgbClr val="000000"/>
                </a:solidFill>
                <a:latin typeface="Consolas" panose="020B0609020204030204" pitchFamily="49" charset="0"/>
              </a:rPr>
              <a:t>vector</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Because the </a:t>
            </a:r>
            <a:r>
              <a:rPr lang="en-US" altLang="en-US" dirty="0" err="1" smtClean="0">
                <a:solidFill>
                  <a:srgbClr val="000000"/>
                </a:solidFill>
                <a:latin typeface="Consolas" panose="020B0609020204030204" pitchFamily="49" charset="0"/>
              </a:rPr>
              <a:t>back_inserter</a:t>
            </a:r>
            <a:r>
              <a:rPr lang="en-US" altLang="en-US" dirty="0" smtClean="0">
                <a:solidFill>
                  <a:srgbClr val="000000"/>
                </a:solidFill>
                <a:latin typeface="Cambria" panose="02040503050406030204" pitchFamily="18" charset="0"/>
              </a:rPr>
              <a:t> </a:t>
            </a:r>
            <a:r>
              <a:rPr lang="en-US" altLang="en-US" i="1" dirty="0" smtClean="0">
                <a:solidFill>
                  <a:srgbClr val="000000"/>
                </a:solidFill>
                <a:latin typeface="Cambria" panose="02040503050406030204" pitchFamily="18" charset="0"/>
              </a:rPr>
              <a:t>inserts</a:t>
            </a:r>
            <a:r>
              <a:rPr lang="en-US" altLang="en-US" dirty="0" smtClean="0">
                <a:solidFill>
                  <a:srgbClr val="000000"/>
                </a:solidFill>
                <a:latin typeface="Cambria" panose="02040503050406030204" pitchFamily="18" charset="0"/>
              </a:rPr>
              <a:t> an element </a:t>
            </a:r>
            <a:r>
              <a:rPr lang="en-US" altLang="en-US" i="1" dirty="0" smtClean="0">
                <a:solidFill>
                  <a:srgbClr val="000000"/>
                </a:solidFill>
                <a:latin typeface="Cambria" panose="02040503050406030204" pitchFamily="18" charset="0"/>
              </a:rPr>
              <a:t>rather than replacing </a:t>
            </a:r>
            <a:r>
              <a:rPr lang="en-US" altLang="en-US" dirty="0" smtClean="0">
                <a:solidFill>
                  <a:srgbClr val="000000"/>
                </a:solidFill>
                <a:latin typeface="Cambria" panose="02040503050406030204" pitchFamily="18" charset="0"/>
              </a:rPr>
              <a:t>an existing element’s value, the </a:t>
            </a:r>
            <a:r>
              <a:rPr lang="en-US" altLang="en-US" dirty="0" smtClean="0">
                <a:solidFill>
                  <a:srgbClr val="000000"/>
                </a:solidFill>
                <a:latin typeface="Consolas" panose="020B0609020204030204" pitchFamily="49" charset="0"/>
              </a:rPr>
              <a:t>vector</a:t>
            </a:r>
            <a:r>
              <a:rPr lang="en-US" altLang="en-US" dirty="0" smtClean="0">
                <a:solidFill>
                  <a:srgbClr val="000000"/>
                </a:solidFill>
                <a:latin typeface="Cambria" panose="02040503050406030204" pitchFamily="18" charset="0"/>
              </a:rPr>
              <a:t> is able to grow to accommodate additional elements.</a:t>
            </a:r>
          </a:p>
          <a:p>
            <a:pPr>
              <a:lnSpc>
                <a:spcPct val="100000"/>
              </a:lnSpc>
            </a:pPr>
            <a:r>
              <a:rPr lang="en-US" altLang="en-US" dirty="0" smtClean="0">
                <a:solidFill>
                  <a:srgbClr val="000000"/>
                </a:solidFill>
                <a:latin typeface="Cambria" panose="02040503050406030204" pitchFamily="18" charset="0"/>
              </a:rPr>
              <a:t>A second version of the </a:t>
            </a:r>
            <a:r>
              <a:rPr lang="en-US" altLang="en-US" dirty="0" err="1" smtClean="0">
                <a:solidFill>
                  <a:srgbClr val="000000"/>
                </a:solidFill>
                <a:latin typeface="Consolas" panose="020B0609020204030204" pitchFamily="49" charset="0"/>
              </a:rPr>
              <a:t>unique_copy</a:t>
            </a:r>
            <a:r>
              <a:rPr lang="en-US" altLang="en-US" dirty="0" smtClean="0">
                <a:solidFill>
                  <a:srgbClr val="000000"/>
                </a:solidFill>
                <a:latin typeface="Cambria" panose="02040503050406030204" pitchFamily="18" charset="0"/>
              </a:rPr>
              <a:t> algorithm takes as a fourth argument a </a:t>
            </a:r>
            <a:r>
              <a:rPr lang="en-US" altLang="en-US" i="1" dirty="0" smtClean="0">
                <a:solidFill>
                  <a:srgbClr val="000000"/>
                </a:solidFill>
                <a:latin typeface="Cambria" panose="02040503050406030204" pitchFamily="18" charset="0"/>
              </a:rPr>
              <a:t>binary predicate function</a:t>
            </a:r>
            <a:r>
              <a:rPr lang="en-US" altLang="en-US" dirty="0" smtClean="0">
                <a:solidFill>
                  <a:srgbClr val="000000"/>
                </a:solidFill>
                <a:latin typeface="Cambria" panose="02040503050406030204" pitchFamily="18" charset="0"/>
              </a:rPr>
              <a:t> for comparing elements for </a:t>
            </a:r>
            <a:r>
              <a:rPr lang="en-US" altLang="en-US" i="1" dirty="0" smtClean="0">
                <a:solidFill>
                  <a:srgbClr val="000000"/>
                </a:solidFill>
                <a:latin typeface="Cambria" panose="02040503050406030204" pitchFamily="18" charset="0"/>
              </a:rPr>
              <a:t>equality</a:t>
            </a:r>
            <a:r>
              <a:rPr lang="en-US" altLang="en-US" dirty="0" smtClean="0">
                <a:solidFill>
                  <a:srgbClr val="000000"/>
                </a:solidFill>
                <a:latin typeface="Cambria" panose="02040503050406030204" pitchFamily="18" charset="0"/>
              </a:rPr>
              <a:t>.</a:t>
            </a:r>
          </a:p>
        </p:txBody>
      </p:sp>
      <p:sp>
        <p:nvSpPr>
          <p:cNvPr id="1310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443627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16.4.9</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inplace_merge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unique_copy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reverse_copy</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97283"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reverse_copy</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35 </a:t>
            </a:r>
            <a:r>
              <a:rPr lang="en-US" dirty="0" smtClean="0">
                <a:solidFill>
                  <a:srgbClr val="000000"/>
                </a:solidFill>
                <a:latin typeface="Cambria" panose="02040503050406030204" pitchFamily="18" charset="0"/>
              </a:rPr>
              <a:t>uses the </a:t>
            </a:r>
            <a:r>
              <a:rPr lang="en-US" dirty="0" smtClean="0">
                <a:solidFill>
                  <a:srgbClr val="0000FF"/>
                </a:solidFill>
                <a:latin typeface="Consolas" panose="020B0609020204030204" pitchFamily="49" charset="0"/>
              </a:rPr>
              <a:t>reverse_copy</a:t>
            </a:r>
            <a:r>
              <a:rPr lang="en-US" dirty="0" smtClean="0">
                <a:solidFill>
                  <a:srgbClr val="000000"/>
                </a:solidFill>
                <a:latin typeface="Cambria" panose="02040503050406030204" pitchFamily="18" charset="0"/>
              </a:rPr>
              <a:t> algorithm to make a reversed copy of the elements in the range from </a:t>
            </a:r>
            <a:r>
              <a:rPr lang="en-US" dirty="0" smtClean="0">
                <a:solidFill>
                  <a:srgbClr val="000000"/>
                </a:solidFill>
                <a:latin typeface="Consolas" panose="020B0609020204030204" pitchFamily="49" charset="0"/>
              </a:rPr>
              <a:t>a1.cbegin()</a:t>
            </a:r>
            <a:r>
              <a:rPr lang="en-US" dirty="0" smtClean="0">
                <a:solidFill>
                  <a:srgbClr val="000000"/>
                </a:solidFill>
                <a:latin typeface="Cambria" panose="02040503050406030204" pitchFamily="18" charset="0"/>
              </a:rPr>
              <a:t> up to, but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including, </a:t>
            </a:r>
            <a:r>
              <a:rPr lang="en-US" dirty="0" smtClean="0">
                <a:solidFill>
                  <a:srgbClr val="000000"/>
                </a:solidFill>
                <a:latin typeface="Consolas" panose="020B0609020204030204" pitchFamily="49" charset="0"/>
              </a:rPr>
              <a:t>a1.cend()</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copied elements are inserted into </a:t>
            </a:r>
            <a:r>
              <a:rPr lang="en-US" dirty="0" smtClean="0">
                <a:solidFill>
                  <a:srgbClr val="000000"/>
                </a:solidFill>
                <a:latin typeface="Consolas" panose="020B0609020204030204" pitchFamily="49" charset="0"/>
              </a:rPr>
              <a:t>results2</a:t>
            </a:r>
            <a:r>
              <a:rPr lang="en-US" dirty="0" smtClean="0">
                <a:solidFill>
                  <a:srgbClr val="000000"/>
                </a:solidFill>
                <a:latin typeface="Cambria" panose="02040503050406030204" pitchFamily="18" charset="0"/>
              </a:rPr>
              <a:t> using a </a:t>
            </a:r>
            <a:r>
              <a:rPr lang="en-US" dirty="0" smtClean="0">
                <a:solidFill>
                  <a:srgbClr val="000000"/>
                </a:solidFill>
                <a:latin typeface="Consolas" panose="020B0609020204030204" pitchFamily="49" charset="0"/>
              </a:rPr>
              <a:t>back_inserter</a:t>
            </a:r>
            <a:r>
              <a:rPr lang="en-US" dirty="0" smtClean="0">
                <a:solidFill>
                  <a:srgbClr val="000000"/>
                </a:solidFill>
                <a:latin typeface="Cambria" panose="02040503050406030204" pitchFamily="18" charset="0"/>
              </a:rPr>
              <a:t> object to ensure that the </a:t>
            </a:r>
            <a:r>
              <a:rPr lang="en-US" dirty="0" smtClean="0">
                <a:solidFill>
                  <a:srgbClr val="000000"/>
                </a:solidFill>
                <a:latin typeface="Consolas" panose="020B0609020204030204" pitchFamily="49" charset="0"/>
              </a:rPr>
              <a:t>vector</a:t>
            </a:r>
            <a:r>
              <a:rPr lang="en-US" dirty="0" smtClean="0">
                <a:solidFill>
                  <a:srgbClr val="000000"/>
                </a:solidFill>
                <a:latin typeface="Cambria" panose="02040503050406030204" pitchFamily="18" charset="0"/>
              </a:rPr>
              <a:t> can grow to accommodate the appropriate number of elements copied.</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smtClean="0">
                <a:solidFill>
                  <a:srgbClr val="000000"/>
                </a:solidFill>
                <a:latin typeface="Consolas" panose="020B0609020204030204" pitchFamily="49" charset="0"/>
              </a:rPr>
              <a:t>reverse_copy</a:t>
            </a:r>
            <a:r>
              <a:rPr lang="en-US" dirty="0" smtClean="0">
                <a:solidFill>
                  <a:srgbClr val="000000"/>
                </a:solidFill>
                <a:latin typeface="Cambria" panose="02040503050406030204" pitchFamily="18" charset="0"/>
              </a:rPr>
              <a:t> requires its first two iterator arguments to be at least bidirectional iterators and its third to be at least an output iterator.</a:t>
            </a:r>
          </a:p>
        </p:txBody>
      </p:sp>
      <p:sp>
        <p:nvSpPr>
          <p:cNvPr id="1321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897153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a:t>
            </a:r>
          </a:p>
        </p:txBody>
      </p:sp>
      <p:sp>
        <p:nvSpPr>
          <p:cNvPr id="13312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Figure </a:t>
            </a:r>
            <a:r>
              <a:rPr lang="en-US" altLang="en-US" sz="2500" dirty="0" smtClean="0">
                <a:solidFill>
                  <a:srgbClr val="000000"/>
                </a:solidFill>
                <a:latin typeface="Cambria" panose="02040503050406030204" pitchFamily="18" charset="0"/>
              </a:rPr>
              <a:t>16.11 demonstrates </a:t>
            </a:r>
            <a:r>
              <a:rPr lang="en-US" altLang="en-US" sz="2500" dirty="0">
                <a:solidFill>
                  <a:srgbClr val="000000"/>
                </a:solidFill>
                <a:latin typeface="Cambria" panose="02040503050406030204" pitchFamily="18" charset="0"/>
              </a:rPr>
              <a:t>algorithms </a:t>
            </a:r>
            <a:r>
              <a:rPr lang="en-US" altLang="en-US" sz="2500" dirty="0">
                <a:solidFill>
                  <a:srgbClr val="000000"/>
                </a:solidFill>
                <a:latin typeface="Consolas" panose="020B0609020204030204" pitchFamily="49" charset="0"/>
              </a:rPr>
              <a:t>includes</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set_difference</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set_intersection</a:t>
            </a:r>
            <a:r>
              <a:rPr lang="en-US" altLang="en-US" sz="2500" dirty="0">
                <a:solidFill>
                  <a:srgbClr val="000000"/>
                </a:solidFill>
                <a:latin typeface="Cambria" panose="02040503050406030204" pitchFamily="18" charset="0"/>
              </a:rPr>
              <a:t>, </a:t>
            </a:r>
            <a:r>
              <a:rPr lang="en-US" altLang="en-US" sz="2500" dirty="0" err="1">
                <a:solidFill>
                  <a:srgbClr val="000000"/>
                </a:solidFill>
                <a:latin typeface="Consolas" panose="020B0609020204030204" pitchFamily="49" charset="0"/>
              </a:rPr>
              <a:t>set_symmetric_difference</a:t>
            </a:r>
            <a:r>
              <a:rPr lang="en-US" altLang="en-US" sz="2500" dirty="0">
                <a:solidFill>
                  <a:srgbClr val="000000"/>
                </a:solidFill>
                <a:latin typeface="Cambria" panose="02040503050406030204" pitchFamily="18" charset="0"/>
              </a:rPr>
              <a:t> and </a:t>
            </a:r>
            <a:r>
              <a:rPr lang="en-US" altLang="en-US" sz="2500" dirty="0" err="1">
                <a:solidFill>
                  <a:srgbClr val="000000"/>
                </a:solidFill>
                <a:latin typeface="Consolas" panose="020B0609020204030204" pitchFamily="49" charset="0"/>
              </a:rPr>
              <a:t>set_union</a:t>
            </a:r>
            <a:r>
              <a:rPr lang="en-US" altLang="en-US" sz="2500" dirty="0">
                <a:solidFill>
                  <a:srgbClr val="000000"/>
                </a:solidFill>
                <a:latin typeface="Cambria" panose="02040503050406030204" pitchFamily="18" charset="0"/>
              </a:rPr>
              <a:t> for manipulating </a:t>
            </a:r>
            <a:r>
              <a:rPr lang="en-US" altLang="en-US" sz="2500" i="1" dirty="0">
                <a:solidFill>
                  <a:srgbClr val="000000"/>
                </a:solidFill>
                <a:latin typeface="Cambria" panose="02040503050406030204" pitchFamily="18" charset="0"/>
              </a:rPr>
              <a:t>sets of sorted values</a:t>
            </a:r>
            <a:r>
              <a:rPr lang="en-US" altLang="en-US" sz="2500" dirty="0">
                <a:solidFill>
                  <a:srgbClr val="000000"/>
                </a:solidFill>
                <a:latin typeface="Cambria" panose="02040503050406030204" pitchFamily="18" charset="0"/>
              </a:rPr>
              <a:t>.</a:t>
            </a:r>
          </a:p>
        </p:txBody>
      </p:sp>
      <p:sp>
        <p:nvSpPr>
          <p:cNvPr id="1331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1259642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27138" y="0"/>
            <a:ext cx="97361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04412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412161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350"/>
            <a:ext cx="12192000" cy="68437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2936783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30994357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5913"/>
            <a:ext cx="12192000" cy="62245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603415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a:t>
            </a:r>
          </a:p>
        </p:txBody>
      </p:sp>
      <p:sp>
        <p:nvSpPr>
          <p:cNvPr id="98307"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includes</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25 and 33 </a:t>
            </a:r>
            <a:r>
              <a:rPr lang="en-US" sz="2500" dirty="0">
                <a:solidFill>
                  <a:srgbClr val="000000"/>
                </a:solidFill>
                <a:latin typeface="Cambria" panose="02040503050406030204" pitchFamily="18" charset="0"/>
              </a:rPr>
              <a:t>call the </a:t>
            </a:r>
            <a:r>
              <a:rPr lang="en-US" sz="2500" dirty="0">
                <a:solidFill>
                  <a:srgbClr val="0000FF"/>
                </a:solidFill>
                <a:latin typeface="Consolas" panose="020B0609020204030204" pitchFamily="49" charset="0"/>
              </a:rPr>
              <a:t>includes </a:t>
            </a:r>
            <a:r>
              <a:rPr lang="en-US" sz="2500" dirty="0">
                <a:solidFill>
                  <a:srgbClr val="000000"/>
                </a:solidFill>
                <a:latin typeface="Cambria" panose="02040503050406030204" pitchFamily="18" charset="0"/>
              </a:rPr>
              <a:t>algorithm which compares two sets of </a:t>
            </a:r>
            <a:r>
              <a:rPr lang="en-US" sz="2500" i="1" dirty="0">
                <a:solidFill>
                  <a:srgbClr val="000000"/>
                </a:solidFill>
                <a:latin typeface="Cambria" panose="02040503050406030204" pitchFamily="18" charset="0"/>
              </a:rPr>
              <a:t>sorted</a:t>
            </a:r>
            <a:r>
              <a:rPr lang="en-US" sz="2500" dirty="0">
                <a:solidFill>
                  <a:srgbClr val="000000"/>
                </a:solidFill>
                <a:latin typeface="Cambria" panose="02040503050406030204" pitchFamily="18" charset="0"/>
              </a:rPr>
              <a:t> values to determine whether </a:t>
            </a:r>
            <a:r>
              <a:rPr lang="en-US" sz="2500" i="1" dirty="0">
                <a:solidFill>
                  <a:srgbClr val="000000"/>
                </a:solidFill>
                <a:latin typeface="Cambria" panose="02040503050406030204" pitchFamily="18" charset="0"/>
              </a:rPr>
              <a:t>every</a:t>
            </a:r>
            <a:r>
              <a:rPr lang="en-US" sz="2500" dirty="0">
                <a:solidFill>
                  <a:srgbClr val="000000"/>
                </a:solidFill>
                <a:latin typeface="Cambria" panose="02040503050406030204" pitchFamily="18" charset="0"/>
              </a:rPr>
              <a:t> element of the second set is in the first set.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so, </a:t>
            </a:r>
            <a:r>
              <a:rPr lang="en-US" sz="2500" dirty="0">
                <a:solidFill>
                  <a:srgbClr val="000000"/>
                </a:solidFill>
                <a:latin typeface="Consolas" panose="020B0609020204030204" pitchFamily="49" charset="0"/>
              </a:rPr>
              <a:t>includes</a:t>
            </a:r>
            <a:r>
              <a:rPr lang="en-US" sz="2500" dirty="0">
                <a:solidFill>
                  <a:srgbClr val="000000"/>
                </a:solidFill>
                <a:latin typeface="Cambria" panose="02040503050406030204" pitchFamily="18" charset="0"/>
              </a:rPr>
              <a:t>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otherwise, it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must describe the first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In line </a:t>
            </a:r>
            <a:r>
              <a:rPr lang="en-US" sz="2500" dirty="0" smtClean="0">
                <a:solidFill>
                  <a:srgbClr val="000000"/>
                </a:solidFill>
                <a:latin typeface="Cambria" panose="02040503050406030204" pitchFamily="18" charset="0"/>
              </a:rPr>
              <a:t>25, </a:t>
            </a:r>
            <a:r>
              <a:rPr lang="en-US" sz="2500" dirty="0">
                <a:solidFill>
                  <a:srgbClr val="000000"/>
                </a:solidFill>
                <a:latin typeface="Cambria" panose="02040503050406030204" pitchFamily="18" charset="0"/>
              </a:rPr>
              <a:t>the first set consists of the elements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a:t>
            </a:r>
            <a:r>
              <a:rPr lang="en-US" sz="2500" i="1" dirty="0">
                <a:solidFill>
                  <a:srgbClr val="000000"/>
                </a:solidFill>
                <a:latin typeface="Cambria" panose="02040503050406030204" pitchFamily="18" charset="0"/>
              </a:rPr>
              <a:t> 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382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0582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6087322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39267"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last two iterator arguments must be at least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and must describe the second set of values.</a:t>
            </a:r>
          </a:p>
          <a:p>
            <a:pPr>
              <a:lnSpc>
                <a:spcPct val="100000"/>
              </a:lnSpc>
            </a:pPr>
            <a:r>
              <a:rPr lang="en-US" altLang="en-US" sz="2500" dirty="0">
                <a:solidFill>
                  <a:srgbClr val="000000"/>
                </a:solidFill>
                <a:latin typeface="Cambria" panose="02040503050406030204" pitchFamily="18" charset="0"/>
              </a:rPr>
              <a:t>In this example, the second set consists of the elements from </a:t>
            </a:r>
            <a:r>
              <a:rPr lang="en-US" altLang="en-US" sz="2500" dirty="0">
                <a:solidFill>
                  <a:srgbClr val="000000"/>
                </a:solidFill>
                <a:latin typeface="Consolas" panose="020B0609020204030204" pitchFamily="49" charset="0"/>
              </a:rPr>
              <a:t>a2.cbegin()</a:t>
            </a:r>
            <a:r>
              <a:rPr lang="en-US" altLang="en-US" sz="2500" dirty="0">
                <a:solidFill>
                  <a:srgbClr val="000000"/>
                </a:solidFill>
                <a:latin typeface="Cambria" panose="02040503050406030204" pitchFamily="18" charset="0"/>
              </a:rPr>
              <a:t> up to, but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including, </a:t>
            </a:r>
            <a:r>
              <a:rPr lang="en-US" altLang="en-US" sz="2500" dirty="0">
                <a:solidFill>
                  <a:srgbClr val="000000"/>
                </a:solidFill>
                <a:latin typeface="Consolas" panose="020B0609020204030204" pitchFamily="49" charset="0"/>
              </a:rPr>
              <a:t>a2.cend()</a:t>
            </a:r>
            <a:r>
              <a:rPr lang="en-US" altLang="en-US" sz="2500" dirty="0">
                <a:solidFill>
                  <a:srgbClr val="000000"/>
                </a:solidFill>
                <a:latin typeface="Cambria" panose="02040503050406030204" pitchFamily="18" charset="0"/>
              </a:rPr>
              <a:t>.</a:t>
            </a:r>
          </a:p>
          <a:p>
            <a:pPr>
              <a:lnSpc>
                <a:spcPct val="100000"/>
              </a:lnSpc>
            </a:pPr>
            <a:r>
              <a:rPr lang="en-US" altLang="en-US" sz="2500" dirty="0" smtClean="0">
                <a:solidFill>
                  <a:srgbClr val="000000"/>
                </a:solidFill>
                <a:latin typeface="Cambria" panose="02040503050406030204" pitchFamily="18" charset="0"/>
              </a:rPr>
              <a:t>An overloaded version </a:t>
            </a:r>
            <a:r>
              <a:rPr lang="en-US" altLang="en-US" sz="2500" dirty="0">
                <a:solidFill>
                  <a:srgbClr val="000000"/>
                </a:solidFill>
                <a:latin typeface="Cambria" panose="02040503050406030204" pitchFamily="18" charset="0"/>
              </a:rPr>
              <a:t>of algorithm </a:t>
            </a:r>
            <a:r>
              <a:rPr lang="en-US" altLang="en-US" sz="2500" dirty="0">
                <a:solidFill>
                  <a:srgbClr val="000000"/>
                </a:solidFill>
                <a:latin typeface="Consolas" panose="020B0609020204030204" pitchFamily="49" charset="0"/>
              </a:rPr>
              <a:t>includes</a:t>
            </a:r>
            <a:r>
              <a:rPr lang="en-US" altLang="en-US" sz="2500" dirty="0">
                <a:solidFill>
                  <a:srgbClr val="000000"/>
                </a:solidFill>
                <a:latin typeface="Cambria" panose="02040503050406030204" pitchFamily="18" charset="0"/>
              </a:rPr>
              <a:t> takes a fifth argument that is 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indicating </a:t>
            </a:r>
            <a:r>
              <a:rPr lang="en-US" altLang="en-US" sz="2500" dirty="0" smtClean="0">
                <a:solidFill>
                  <a:srgbClr val="000000"/>
                </a:solidFill>
                <a:latin typeface="Cambria" panose="02040503050406030204" pitchFamily="18" charset="0"/>
              </a:rPr>
              <a:t>whether its first argument is less than its second.</a:t>
            </a:r>
            <a:endParaRPr lang="en-US" altLang="en-US" sz="2500" dirty="0">
              <a:solidFill>
                <a:srgbClr val="000000"/>
              </a:solidFill>
              <a:latin typeface="Cambria" panose="02040503050406030204" pitchFamily="18" charset="0"/>
            </a:endParaRPr>
          </a:p>
          <a:p>
            <a:pPr>
              <a:lnSpc>
                <a:spcPct val="100000"/>
              </a:lnSpc>
            </a:pPr>
            <a:r>
              <a:rPr lang="en-US" altLang="en-US" sz="2500" dirty="0">
                <a:solidFill>
                  <a:srgbClr val="000000"/>
                </a:solidFill>
                <a:latin typeface="Cambria" panose="02040503050406030204" pitchFamily="18" charset="0"/>
              </a:rPr>
              <a:t>The two sequences must be sorted using the </a:t>
            </a:r>
            <a:r>
              <a:rPr lang="en-US" altLang="en-US" sz="2500" i="1" dirty="0">
                <a:solidFill>
                  <a:srgbClr val="000000"/>
                </a:solidFill>
                <a:latin typeface="Cambria" panose="02040503050406030204" pitchFamily="18" charset="0"/>
              </a:rPr>
              <a:t>same comparison function</a:t>
            </a:r>
            <a:r>
              <a:rPr lang="en-US" altLang="en-US" sz="2500" dirty="0">
                <a:solidFill>
                  <a:srgbClr val="000000"/>
                </a:solidFill>
                <a:latin typeface="Cambria" panose="02040503050406030204" pitchFamily="18" charset="0"/>
              </a:rPr>
              <a:t>.</a:t>
            </a:r>
          </a:p>
        </p:txBody>
      </p:sp>
      <p:sp>
        <p:nvSpPr>
          <p:cNvPr id="1392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0581340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4451"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a:solidFill>
                  <a:srgbClr val="000000"/>
                </a:solidFill>
                <a:latin typeface="Consolas" panose="020B0609020204030204" pitchFamily="49" charset="0"/>
              </a:rPr>
              <a:t>set_difference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43-44 use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set_difference</a:t>
            </a:r>
            <a:r>
              <a:rPr lang="en-US" sz="2500" dirty="0">
                <a:solidFill>
                  <a:srgbClr val="000000"/>
                </a:solidFill>
                <a:latin typeface="Cambria" panose="02040503050406030204" pitchFamily="18" charset="0"/>
              </a:rPr>
              <a:t> algorithm to find the elements from the first set of sorted values that are not in the second set of sorted values (both sets of values must be in </a:t>
            </a:r>
            <a:r>
              <a:rPr lang="en-US" sz="2500" i="1" dirty="0">
                <a:solidFill>
                  <a:srgbClr val="000000"/>
                </a:solidFill>
                <a:latin typeface="Cambria" panose="02040503050406030204" pitchFamily="18" charset="0"/>
              </a:rPr>
              <a:t>ascending order</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that are </a:t>
            </a:r>
            <a:r>
              <a:rPr lang="en-US" sz="2500" i="1" dirty="0">
                <a:solidFill>
                  <a:srgbClr val="000000"/>
                </a:solidFill>
                <a:latin typeface="Cambria" panose="02040503050406030204" pitchFamily="18" charset="0"/>
              </a:rPr>
              <a:t>different</a:t>
            </a:r>
            <a:r>
              <a:rPr lang="en-US" sz="2500" dirty="0">
                <a:solidFill>
                  <a:srgbClr val="000000"/>
                </a:solidFill>
                <a:latin typeface="Cambria" panose="02040503050406030204" pitchFamily="18" charset="0"/>
              </a:rPr>
              <a:t> are copied into the fifth argument (in this case, the array </a:t>
            </a:r>
            <a:r>
              <a:rPr lang="en-US" sz="2500" dirty="0">
                <a:solidFill>
                  <a:srgbClr val="000000"/>
                </a:solidFill>
                <a:latin typeface="Consolas" panose="020B0609020204030204" pitchFamily="49" charset="0"/>
              </a:rPr>
              <a:t>difference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first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next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second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fifth argument must be at least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indicating where to store a copy of the values that are </a:t>
            </a:r>
            <a:r>
              <a:rPr lang="en-US" sz="2500" i="1" dirty="0">
                <a:solidFill>
                  <a:srgbClr val="000000"/>
                </a:solidFill>
                <a:latin typeface="Cambria" panose="02040503050406030204" pitchFamily="18" charset="0"/>
              </a:rPr>
              <a:t>different</a:t>
            </a:r>
            <a:r>
              <a:rPr lang="en-US" sz="2500" dirty="0">
                <a:solidFill>
                  <a:srgbClr val="000000"/>
                </a:solidFill>
                <a:latin typeface="Cambria" panose="02040503050406030204" pitchFamily="18" charset="0"/>
              </a:rPr>
              <a:t>.</a:t>
            </a:r>
          </a:p>
        </p:txBody>
      </p:sp>
      <p:sp>
        <p:nvSpPr>
          <p:cNvPr id="1402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39387118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4131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algorithm returns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positioned immediately after the last value copied into the set to which the fifth argument points.</a:t>
            </a:r>
          </a:p>
          <a:p>
            <a:pPr>
              <a:lnSpc>
                <a:spcPct val="100000"/>
              </a:lnSpc>
            </a:pPr>
            <a:r>
              <a:rPr lang="en-US" altLang="en-US" sz="2500" dirty="0" smtClean="0">
                <a:solidFill>
                  <a:srgbClr val="000000"/>
                </a:solidFill>
                <a:latin typeface="Cambria" panose="02040503050406030204" pitchFamily="18" charset="0"/>
              </a:rPr>
              <a:t>An overloaded version of </a:t>
            </a:r>
            <a:r>
              <a:rPr lang="en-US" altLang="en-US" sz="2500" dirty="0" err="1" smtClean="0">
                <a:solidFill>
                  <a:srgbClr val="000000"/>
                </a:solidFill>
                <a:latin typeface="Consolas" panose="020B0609020204030204" pitchFamily="49" charset="0"/>
              </a:rPr>
              <a:t>set_difference</a:t>
            </a:r>
            <a:r>
              <a:rPr lang="en-US" altLang="en-US" sz="2500" dirty="0" smtClean="0">
                <a:solidFill>
                  <a:srgbClr val="000000"/>
                </a:solidFill>
                <a:latin typeface="Cambria" panose="02040503050406030204" pitchFamily="18" charset="0"/>
              </a:rPr>
              <a:t> takes a sixth argument that is a </a:t>
            </a:r>
            <a:r>
              <a:rPr lang="en-US" altLang="en-US" sz="2500" i="1" dirty="0" smtClean="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indicating whether its first argument is less than its </a:t>
            </a:r>
            <a:r>
              <a:rPr lang="en-US" altLang="en-US" sz="2500" dirty="0" smtClean="0">
                <a:solidFill>
                  <a:srgbClr val="000000"/>
                </a:solidFill>
                <a:latin typeface="Cambria" panose="02040503050406030204" pitchFamily="18" charset="0"/>
              </a:rPr>
              <a:t>second.</a:t>
            </a:r>
          </a:p>
          <a:p>
            <a:pPr>
              <a:lnSpc>
                <a:spcPct val="100000"/>
              </a:lnSpc>
            </a:pPr>
            <a:r>
              <a:rPr lang="en-US" altLang="en-US" sz="2500" dirty="0" smtClean="0">
                <a:solidFill>
                  <a:srgbClr val="000000"/>
                </a:solidFill>
                <a:latin typeface="Cambria" panose="02040503050406030204" pitchFamily="18" charset="0"/>
              </a:rPr>
              <a:t>The </a:t>
            </a:r>
            <a:r>
              <a:rPr lang="en-US" altLang="en-US" sz="2500" dirty="0">
                <a:solidFill>
                  <a:srgbClr val="000000"/>
                </a:solidFill>
                <a:latin typeface="Cambria" panose="02040503050406030204" pitchFamily="18" charset="0"/>
              </a:rPr>
              <a:t>two sequences must be sorted using the </a:t>
            </a:r>
            <a:r>
              <a:rPr lang="en-US" altLang="en-US" sz="2500" i="1" dirty="0">
                <a:solidFill>
                  <a:srgbClr val="000000"/>
                </a:solidFill>
                <a:latin typeface="Cambria" panose="02040503050406030204" pitchFamily="18" charset="0"/>
              </a:rPr>
              <a:t>same comparison function.</a:t>
            </a:r>
          </a:p>
        </p:txBody>
      </p:sp>
      <p:sp>
        <p:nvSpPr>
          <p:cNvPr id="1413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8045516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547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set_intersection</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51-52 use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set_intersection</a:t>
            </a:r>
            <a:r>
              <a:rPr lang="en-US" sz="2500" dirty="0">
                <a:solidFill>
                  <a:srgbClr val="000000"/>
                </a:solidFill>
                <a:latin typeface="Cambria" panose="02040503050406030204" pitchFamily="18" charset="0"/>
              </a:rPr>
              <a:t> algorithm to determine the elements from the first set of sorted values that </a:t>
            </a:r>
            <a:r>
              <a:rPr lang="en-US" sz="2500" i="1" dirty="0">
                <a:solidFill>
                  <a:srgbClr val="000000"/>
                </a:solidFill>
                <a:latin typeface="Cambria" panose="02040503050406030204" pitchFamily="18" charset="0"/>
              </a:rPr>
              <a:t>are</a:t>
            </a:r>
            <a:r>
              <a:rPr lang="en-US" sz="2500" dirty="0">
                <a:solidFill>
                  <a:srgbClr val="000000"/>
                </a:solidFill>
                <a:latin typeface="Cambria" panose="02040503050406030204" pitchFamily="18" charset="0"/>
              </a:rPr>
              <a:t> in the second set of sorted values (both sets of values must be in </a:t>
            </a:r>
            <a:r>
              <a:rPr lang="en-US" sz="2500" i="1" dirty="0">
                <a:solidFill>
                  <a:srgbClr val="000000"/>
                </a:solidFill>
                <a:latin typeface="Cambria" panose="02040503050406030204" pitchFamily="18" charset="0"/>
              </a:rPr>
              <a:t>ascending</a:t>
            </a:r>
            <a:r>
              <a:rPr lang="en-US" sz="2500" dirty="0">
                <a:solidFill>
                  <a:srgbClr val="000000"/>
                </a:solidFill>
                <a:latin typeface="Cambria" panose="02040503050406030204" pitchFamily="18" charset="0"/>
              </a:rPr>
              <a:t> order).</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t>
            </a:r>
            <a:r>
              <a:rPr lang="en-US" sz="2500" i="1" dirty="0">
                <a:solidFill>
                  <a:srgbClr val="000000"/>
                </a:solidFill>
                <a:latin typeface="Cambria" panose="02040503050406030204" pitchFamily="18" charset="0"/>
              </a:rPr>
              <a:t>common to both sets </a:t>
            </a:r>
            <a:r>
              <a:rPr lang="en-US" sz="2500" dirty="0">
                <a:solidFill>
                  <a:srgbClr val="000000"/>
                </a:solidFill>
                <a:latin typeface="Cambria" panose="02040503050406030204" pitchFamily="18" charset="0"/>
              </a:rPr>
              <a:t>are copied into the fifth argument (in this case, array </a:t>
            </a:r>
            <a:r>
              <a:rPr lang="en-US" sz="2500" dirty="0">
                <a:solidFill>
                  <a:srgbClr val="000000"/>
                </a:solidFill>
                <a:latin typeface="Consolas" panose="020B0609020204030204" pitchFamily="49" charset="0"/>
              </a:rPr>
              <a:t>intersection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for the first set of values.</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423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5168246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6499"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sz="2500" dirty="0">
                <a:solidFill>
                  <a:srgbClr val="000000"/>
                </a:solidFill>
                <a:latin typeface="Cambria" panose="02040503050406030204" pitchFamily="18" charset="0"/>
              </a:rPr>
              <a:t>The next two iterator arguments must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 for the second set of values.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fifth argument must be at least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indicating where to store a copy of the values that are the same.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output iterator positioned immediately after the last value copied into the set to which the fifth argument points.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a:t>
            </a:r>
            <a:r>
              <a:rPr lang="en-US" sz="2500" dirty="0">
                <a:solidFill>
                  <a:srgbClr val="000000"/>
                </a:solidFill>
                <a:latin typeface="Consolas" panose="020B0609020204030204" pitchFamily="49" charset="0"/>
              </a:rPr>
              <a:t>set_intersection</a:t>
            </a:r>
            <a:r>
              <a:rPr lang="en-US" sz="2500" dirty="0">
                <a:solidFill>
                  <a:srgbClr val="000000"/>
                </a:solidFill>
                <a:latin typeface="Cambria" panose="02040503050406030204" pitchFamily="18" charset="0"/>
              </a:rPr>
              <a:t> takes a sixth argument that is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indicating the order in which the elements were </a:t>
            </a:r>
            <a:r>
              <a:rPr lang="en-US" sz="2500" i="1" dirty="0">
                <a:solidFill>
                  <a:srgbClr val="000000"/>
                </a:solidFill>
                <a:latin typeface="Cambria" panose="02040503050406030204" pitchFamily="18" charset="0"/>
              </a:rPr>
              <a:t>originally</a:t>
            </a:r>
            <a:r>
              <a:rPr lang="en-US" sz="2500" dirty="0">
                <a:solidFill>
                  <a:srgbClr val="000000"/>
                </a:solidFill>
                <a:latin typeface="Cambria" panose="02040503050406030204" pitchFamily="18" charset="0"/>
              </a:rPr>
              <a:t> sorted.</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two sequences must be sorted using the </a:t>
            </a:r>
            <a:r>
              <a:rPr lang="en-US" sz="2500" i="1" dirty="0">
                <a:solidFill>
                  <a:srgbClr val="000000"/>
                </a:solidFill>
                <a:latin typeface="Cambria" panose="02040503050406030204" pitchFamily="18" charset="0"/>
              </a:rPr>
              <a:t>same comparison function.</a:t>
            </a:r>
            <a:endParaRPr lang="en-US" sz="2500" dirty="0">
              <a:solidFill>
                <a:srgbClr val="000000"/>
              </a:solidFill>
              <a:latin typeface="Cambria" panose="02040503050406030204" pitchFamily="18" charset="0"/>
            </a:endParaRP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143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3562975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752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set_symmetric_difference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60-61 use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set_symmetric_difference</a:t>
            </a:r>
            <a:r>
              <a:rPr lang="en-US" sz="2500" dirty="0">
                <a:solidFill>
                  <a:srgbClr val="000000"/>
                </a:solidFill>
                <a:latin typeface="Cambria" panose="02040503050406030204" pitchFamily="18" charset="0"/>
              </a:rPr>
              <a:t> algorithm to determine the elements in the first set that are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 the second set and the elements in the second set that are not in the first set (both sets must be in </a:t>
            </a:r>
            <a:r>
              <a:rPr lang="en-US" sz="2500" i="1" dirty="0">
                <a:solidFill>
                  <a:srgbClr val="000000"/>
                </a:solidFill>
                <a:latin typeface="Cambria" panose="02040503050406030204" pitchFamily="18" charset="0"/>
              </a:rPr>
              <a:t>ascending order</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that are </a:t>
            </a:r>
            <a:r>
              <a:rPr lang="en-US" sz="2500" i="1" dirty="0">
                <a:solidFill>
                  <a:srgbClr val="000000"/>
                </a:solidFill>
                <a:latin typeface="Cambria" panose="02040503050406030204" pitchFamily="18" charset="0"/>
              </a:rPr>
              <a:t>different</a:t>
            </a:r>
            <a:r>
              <a:rPr lang="en-US" sz="2500" dirty="0">
                <a:solidFill>
                  <a:srgbClr val="000000"/>
                </a:solidFill>
                <a:latin typeface="Cambria" panose="02040503050406030204" pitchFamily="18" charset="0"/>
              </a:rPr>
              <a:t> are copied from both sets into the fifth argument (the array </a:t>
            </a:r>
            <a:r>
              <a:rPr lang="en-US" sz="2500" dirty="0">
                <a:solidFill>
                  <a:srgbClr val="000000"/>
                </a:solidFill>
                <a:latin typeface="Consolas" panose="020B0609020204030204" pitchFamily="49" charset="0"/>
              </a:rPr>
              <a:t>symmetric_difference</a:t>
            </a:r>
            <a:r>
              <a:rPr lang="en-US" sz="2500" dirty="0">
                <a:solidFill>
                  <a:srgbClr val="000000"/>
                </a:solidFill>
                <a:latin typeface="Cambria" panose="02040503050406030204" pitchFamily="18" charset="0"/>
              </a:rPr>
              <a:t>).</a:t>
            </a:r>
          </a:p>
        </p:txBody>
      </p:sp>
      <p:sp>
        <p:nvSpPr>
          <p:cNvPr id="144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1534963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8547" name="Text Placeholder 2"/>
          <p:cNvSpPr>
            <a:spLocks noGrp="1"/>
          </p:cNvSpPr>
          <p:nvPr>
            <p:ph type="body" idx="1"/>
          </p:nvPr>
        </p:nvSpPr>
        <p:spPr/>
        <p:txBody>
          <a:bodyPr>
            <a:normAutofit fontScale="92500"/>
          </a:bodyPr>
          <a:lstStyle/>
          <a:p>
            <a:pPr marL="365760" indent="-256032">
              <a:lnSpc>
                <a:spcPct val="110000"/>
              </a:lnSpc>
              <a:buFont typeface="Wingdings 3"/>
              <a:buChar char=""/>
              <a:defRPr/>
            </a:pPr>
            <a:r>
              <a:rPr lang="en-US" sz="2300" dirty="0">
                <a:solidFill>
                  <a:srgbClr val="000000"/>
                </a:solidFill>
                <a:latin typeface="Cambria" panose="02040503050406030204" pitchFamily="18" charset="0"/>
              </a:rPr>
              <a:t>The first two iterator arguments must be at least </a:t>
            </a:r>
            <a:r>
              <a:rPr lang="en-US" sz="2300" i="1" dirty="0">
                <a:solidFill>
                  <a:srgbClr val="000000"/>
                </a:solidFill>
                <a:latin typeface="Cambria" panose="02040503050406030204" pitchFamily="18" charset="0"/>
              </a:rPr>
              <a:t>input iterators </a:t>
            </a:r>
            <a:r>
              <a:rPr lang="en-US" sz="2300" dirty="0">
                <a:solidFill>
                  <a:srgbClr val="000000"/>
                </a:solidFill>
                <a:latin typeface="Cambria" panose="02040503050406030204" pitchFamily="18" charset="0"/>
              </a:rPr>
              <a:t>for the first set of values.</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next two iterator arguments must be at least </a:t>
            </a:r>
            <a:r>
              <a:rPr lang="en-US" sz="2300" i="1" dirty="0">
                <a:solidFill>
                  <a:srgbClr val="000000"/>
                </a:solidFill>
                <a:latin typeface="Cambria" panose="02040503050406030204" pitchFamily="18" charset="0"/>
              </a:rPr>
              <a:t>input iterators </a:t>
            </a:r>
            <a:r>
              <a:rPr lang="en-US" sz="2300" dirty="0">
                <a:solidFill>
                  <a:srgbClr val="000000"/>
                </a:solidFill>
                <a:latin typeface="Cambria" panose="02040503050406030204" pitchFamily="18" charset="0"/>
              </a:rPr>
              <a:t>for the second set of values.</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fifth argument must be at least an </a:t>
            </a:r>
            <a:r>
              <a:rPr lang="en-US" sz="2300" i="1" dirty="0">
                <a:solidFill>
                  <a:srgbClr val="000000"/>
                </a:solidFill>
                <a:latin typeface="Cambria" panose="02040503050406030204" pitchFamily="18" charset="0"/>
              </a:rPr>
              <a:t>output iterator </a:t>
            </a:r>
            <a:r>
              <a:rPr lang="en-US" sz="2300" dirty="0">
                <a:solidFill>
                  <a:srgbClr val="000000"/>
                </a:solidFill>
                <a:latin typeface="Cambria" panose="02040503050406030204" pitchFamily="18" charset="0"/>
              </a:rPr>
              <a:t>indicating where to store a copy of the values that are different.</a:t>
            </a:r>
          </a:p>
          <a:p>
            <a:pPr marL="365760" indent="-256032">
              <a:lnSpc>
                <a:spcPct val="110000"/>
              </a:lnSpc>
              <a:buFont typeface="Wingdings 3"/>
              <a:buChar char=""/>
              <a:defRPr/>
            </a:pPr>
            <a:r>
              <a:rPr lang="en-US" sz="2300" dirty="0">
                <a:solidFill>
                  <a:srgbClr val="000000"/>
                </a:solidFill>
                <a:latin typeface="Cambria" panose="02040503050406030204" pitchFamily="18" charset="0"/>
              </a:rPr>
              <a:t>The algorithm returns an </a:t>
            </a:r>
            <a:r>
              <a:rPr lang="en-US" sz="2300" i="1" dirty="0">
                <a:solidFill>
                  <a:srgbClr val="000000"/>
                </a:solidFill>
                <a:latin typeface="Cambria" panose="02040503050406030204" pitchFamily="18" charset="0"/>
              </a:rPr>
              <a:t>output iterator </a:t>
            </a:r>
            <a:r>
              <a:rPr lang="en-US" sz="2300" dirty="0">
                <a:solidFill>
                  <a:srgbClr val="000000"/>
                </a:solidFill>
                <a:latin typeface="Cambria" panose="02040503050406030204" pitchFamily="18" charset="0"/>
              </a:rPr>
              <a:t>positioned immediately after the </a:t>
            </a:r>
            <a:r>
              <a:rPr lang="en-US" sz="2300" i="1" dirty="0">
                <a:solidFill>
                  <a:srgbClr val="000000"/>
                </a:solidFill>
                <a:latin typeface="Cambria" panose="02040503050406030204" pitchFamily="18" charset="0"/>
              </a:rPr>
              <a:t>last</a:t>
            </a:r>
            <a:r>
              <a:rPr lang="en-US" sz="2300" dirty="0">
                <a:solidFill>
                  <a:srgbClr val="000000"/>
                </a:solidFill>
                <a:latin typeface="Cambria" panose="02040503050406030204" pitchFamily="18" charset="0"/>
              </a:rPr>
              <a:t> value copied into the set to which the fifth argument points.</a:t>
            </a:r>
          </a:p>
          <a:p>
            <a:pPr marL="365760" indent="-256032">
              <a:lnSpc>
                <a:spcPct val="110000"/>
              </a:lnSpc>
              <a:buFont typeface="Wingdings 3"/>
              <a:buChar char=""/>
              <a:defRPr/>
            </a:pPr>
            <a:r>
              <a:rPr lang="en-US" sz="2300" dirty="0" smtClean="0">
                <a:solidFill>
                  <a:srgbClr val="000000"/>
                </a:solidFill>
                <a:latin typeface="Cambria" panose="02040503050406030204" pitchFamily="18" charset="0"/>
              </a:rPr>
              <a:t>An overloaded version of </a:t>
            </a:r>
            <a:r>
              <a:rPr lang="en-US" sz="2300" dirty="0" err="1" smtClean="0">
                <a:solidFill>
                  <a:srgbClr val="000000"/>
                </a:solidFill>
                <a:latin typeface="Consolas" panose="020B0609020204030204" pitchFamily="49" charset="0"/>
              </a:rPr>
              <a:t>set_symmetric_difference</a:t>
            </a:r>
            <a:r>
              <a:rPr lang="en-US" sz="2300" dirty="0" smtClean="0">
                <a:solidFill>
                  <a:srgbClr val="000000"/>
                </a:solidFill>
                <a:latin typeface="Cambria" panose="02040503050406030204" pitchFamily="18" charset="0"/>
              </a:rPr>
              <a:t> takes a sixth argument that is a </a:t>
            </a:r>
            <a:r>
              <a:rPr lang="en-US" sz="2300" i="1" dirty="0" smtClean="0">
                <a:solidFill>
                  <a:srgbClr val="000000"/>
                </a:solidFill>
                <a:latin typeface="Cambria" panose="02040503050406030204" pitchFamily="18" charset="0"/>
              </a:rPr>
              <a:t>binary predicate function </a:t>
            </a:r>
            <a:r>
              <a:rPr lang="en-US" sz="2300" dirty="0">
                <a:solidFill>
                  <a:srgbClr val="000000"/>
                </a:solidFill>
                <a:latin typeface="Cambria" panose="02040503050406030204" pitchFamily="18" charset="0"/>
              </a:rPr>
              <a:t>indicating whether its first argument is less than its second.</a:t>
            </a:r>
            <a:endParaRPr lang="en-US" sz="2300"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sz="2400" dirty="0" smtClean="0">
                <a:solidFill>
                  <a:srgbClr val="000000"/>
                </a:solidFill>
                <a:latin typeface="Cambria" panose="02040503050406030204" pitchFamily="18" charset="0"/>
              </a:rPr>
              <a:t>The </a:t>
            </a:r>
            <a:r>
              <a:rPr lang="en-US" sz="2400" dirty="0">
                <a:solidFill>
                  <a:srgbClr val="000000"/>
                </a:solidFill>
                <a:latin typeface="Cambria" panose="02040503050406030204" pitchFamily="18" charset="0"/>
              </a:rPr>
              <a:t>two sequences must be sorted using the </a:t>
            </a:r>
            <a:r>
              <a:rPr lang="en-US" sz="2400" i="1" dirty="0">
                <a:solidFill>
                  <a:srgbClr val="000000"/>
                </a:solidFill>
                <a:latin typeface="Cambria" panose="02040503050406030204" pitchFamily="18" charset="0"/>
              </a:rPr>
              <a:t>same comparison function.</a:t>
            </a:r>
          </a:p>
          <a:p>
            <a:pPr marL="109728" indent="0">
              <a:lnSpc>
                <a:spcPct val="110000"/>
              </a:lnSpc>
              <a:buNone/>
              <a:defRPr/>
            </a:pPr>
            <a:endParaRPr lang="en-US" sz="2300" dirty="0">
              <a:solidFill>
                <a:srgbClr val="000000"/>
              </a:solidFill>
              <a:latin typeface="Cambria" panose="02040503050406030204" pitchFamily="18" charset="0"/>
            </a:endParaRPr>
          </a:p>
        </p:txBody>
      </p:sp>
      <p:sp>
        <p:nvSpPr>
          <p:cNvPr id="1454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4566047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0957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set_union</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Lines </a:t>
            </a:r>
            <a:r>
              <a:rPr lang="en-US" dirty="0" smtClean="0">
                <a:solidFill>
                  <a:srgbClr val="000000"/>
                </a:solidFill>
                <a:latin typeface="Cambria" panose="02040503050406030204" pitchFamily="18" charset="0"/>
              </a:rPr>
              <a:t>68-69 </a:t>
            </a:r>
            <a:r>
              <a:rPr lang="en-US" dirty="0" smtClean="0">
                <a:solidFill>
                  <a:srgbClr val="000000"/>
                </a:solidFill>
                <a:latin typeface="Cambria" panose="02040503050406030204" pitchFamily="18" charset="0"/>
              </a:rPr>
              <a:t>use the </a:t>
            </a:r>
            <a:r>
              <a:rPr lang="en-US" dirty="0" smtClean="0">
                <a:solidFill>
                  <a:srgbClr val="0000FF"/>
                </a:solidFill>
                <a:latin typeface="Consolas" panose="020B0609020204030204" pitchFamily="49" charset="0"/>
              </a:rPr>
              <a:t>set_union</a:t>
            </a:r>
            <a:r>
              <a:rPr lang="en-US" dirty="0" smtClean="0">
                <a:solidFill>
                  <a:srgbClr val="000000"/>
                </a:solidFill>
                <a:latin typeface="Cambria" panose="02040503050406030204" pitchFamily="18" charset="0"/>
              </a:rPr>
              <a:t> algorithm to create a set of all the elements that are in </a:t>
            </a:r>
            <a:r>
              <a:rPr lang="en-US" i="1" dirty="0" smtClean="0">
                <a:solidFill>
                  <a:srgbClr val="000000"/>
                </a:solidFill>
                <a:latin typeface="Cambria" panose="02040503050406030204" pitchFamily="18" charset="0"/>
              </a:rPr>
              <a:t>either or both </a:t>
            </a:r>
            <a:r>
              <a:rPr lang="en-US" dirty="0" smtClean="0">
                <a:solidFill>
                  <a:srgbClr val="000000"/>
                </a:solidFill>
                <a:latin typeface="Cambria" panose="02040503050406030204" pitchFamily="18" charset="0"/>
              </a:rPr>
              <a:t>of the two sorted sets (both sets of values must be in </a:t>
            </a:r>
            <a:r>
              <a:rPr lang="en-US" i="1" dirty="0" smtClean="0">
                <a:solidFill>
                  <a:srgbClr val="000000"/>
                </a:solidFill>
                <a:latin typeface="Cambria" panose="02040503050406030204" pitchFamily="18" charset="0"/>
              </a:rPr>
              <a:t>ascending order</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elements are copied from both sets into the fifth argument (in this case the array </a:t>
            </a:r>
            <a:r>
              <a:rPr lang="en-US" dirty="0" smtClean="0">
                <a:solidFill>
                  <a:srgbClr val="000000"/>
                </a:solidFill>
                <a:latin typeface="Consolas" panose="020B0609020204030204" pitchFamily="49" charset="0"/>
              </a:rPr>
              <a:t>unionSet</a:t>
            </a:r>
            <a:r>
              <a:rPr lang="en-US" dirty="0" smtClean="0">
                <a:solidFill>
                  <a:srgbClr val="000000"/>
                </a:solidFill>
                <a:latin typeface="Cambria" panose="02040503050406030204" pitchFamily="18" charset="0"/>
              </a:rPr>
              <a:t>).</a:t>
            </a:r>
          </a:p>
          <a:p>
            <a:pPr marL="365760" indent="-256032">
              <a:buFont typeface="Wingdings 3"/>
              <a:buChar char=""/>
              <a:defRPr/>
            </a:pPr>
            <a:r>
              <a:rPr lang="en-US" dirty="0" smtClean="0">
                <a:solidFill>
                  <a:srgbClr val="000000"/>
                </a:solidFill>
                <a:latin typeface="Cambria" panose="02040503050406030204" pitchFamily="18" charset="0"/>
              </a:rPr>
              <a:t>Elements that appear in both sets are </a:t>
            </a:r>
            <a:r>
              <a:rPr lang="en-US" dirty="0" smtClean="0">
                <a:solidFill>
                  <a:srgbClr val="000000"/>
                </a:solidFill>
                <a:latin typeface="Cambria" panose="02040503050406030204" pitchFamily="18" charset="0"/>
              </a:rPr>
              <a:t>copied </a:t>
            </a:r>
            <a:r>
              <a:rPr lang="en-US" dirty="0">
                <a:solidFill>
                  <a:srgbClr val="000000"/>
                </a:solidFill>
                <a:latin typeface="Cambria" panose="02040503050406030204" pitchFamily="18" charset="0"/>
              </a:rPr>
              <a:t>only </a:t>
            </a:r>
            <a:r>
              <a:rPr lang="en-US" dirty="0" smtClean="0">
                <a:solidFill>
                  <a:srgbClr val="000000"/>
                </a:solidFill>
                <a:latin typeface="Cambria" panose="02040503050406030204" pitchFamily="18" charset="0"/>
              </a:rPr>
              <a:t>from </a:t>
            </a:r>
            <a:r>
              <a:rPr lang="en-US" dirty="0" smtClean="0">
                <a:solidFill>
                  <a:srgbClr val="000000"/>
                </a:solidFill>
                <a:latin typeface="Cambria" panose="02040503050406030204" pitchFamily="18" charset="0"/>
              </a:rPr>
              <a:t>the first set.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first two iterator arguments must be at least </a:t>
            </a:r>
            <a:r>
              <a:rPr lang="en-US" i="1" dirty="0" smtClean="0">
                <a:solidFill>
                  <a:srgbClr val="000000"/>
                </a:solidFill>
                <a:latin typeface="Cambria" panose="02040503050406030204" pitchFamily="18" charset="0"/>
              </a:rPr>
              <a:t>input iterators</a:t>
            </a:r>
            <a:r>
              <a:rPr lang="en-US" dirty="0" smtClean="0">
                <a:solidFill>
                  <a:srgbClr val="000000"/>
                </a:solidFill>
                <a:latin typeface="Cambria" panose="02040503050406030204" pitchFamily="18" charset="0"/>
              </a:rPr>
              <a:t> for the first set of values.</a:t>
            </a:r>
          </a:p>
        </p:txBody>
      </p:sp>
      <p:sp>
        <p:nvSpPr>
          <p:cNvPr id="1464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3382895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16.4.10</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Set Operations (Cont.)</a:t>
            </a:r>
          </a:p>
        </p:txBody>
      </p:sp>
      <p:sp>
        <p:nvSpPr>
          <p:cNvPr id="14745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next two iterator arguments must be at least </a:t>
            </a:r>
            <a:r>
              <a:rPr lang="en-US" altLang="en-US" sz="2500" i="1" dirty="0">
                <a:solidFill>
                  <a:srgbClr val="000000"/>
                </a:solidFill>
                <a:latin typeface="Cambria" panose="02040503050406030204" pitchFamily="18" charset="0"/>
              </a:rPr>
              <a:t>input iterators</a:t>
            </a:r>
            <a:r>
              <a:rPr lang="en-US" altLang="en-US" sz="2500" dirty="0">
                <a:solidFill>
                  <a:srgbClr val="000000"/>
                </a:solidFill>
                <a:latin typeface="Cambria" panose="02040503050406030204" pitchFamily="18" charset="0"/>
              </a:rPr>
              <a:t> for the second set of values.</a:t>
            </a:r>
          </a:p>
          <a:p>
            <a:pPr>
              <a:lnSpc>
                <a:spcPct val="100000"/>
              </a:lnSpc>
            </a:pPr>
            <a:r>
              <a:rPr lang="en-US" altLang="en-US" sz="2500" dirty="0">
                <a:solidFill>
                  <a:srgbClr val="000000"/>
                </a:solidFill>
                <a:latin typeface="Cambria" panose="02040503050406030204" pitchFamily="18" charset="0"/>
              </a:rPr>
              <a:t>The fifth argument must be at least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indicating where to store the copied elements.</a:t>
            </a:r>
          </a:p>
          <a:p>
            <a:pPr>
              <a:lnSpc>
                <a:spcPct val="100000"/>
              </a:lnSpc>
            </a:pPr>
            <a:r>
              <a:rPr lang="en-US" altLang="en-US" sz="2500" dirty="0">
                <a:solidFill>
                  <a:srgbClr val="000000"/>
                </a:solidFill>
                <a:latin typeface="Cambria" panose="02040503050406030204" pitchFamily="18" charset="0"/>
              </a:rPr>
              <a:t>The algorithm returns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positioned immediately after the last value copied into the set to which the fifth argument points.</a:t>
            </a:r>
          </a:p>
          <a:p>
            <a:pPr>
              <a:lnSpc>
                <a:spcPct val="100000"/>
              </a:lnSpc>
            </a:pPr>
            <a:r>
              <a:rPr lang="en-US" altLang="en-US" sz="2500" dirty="0" smtClean="0">
                <a:solidFill>
                  <a:srgbClr val="000000"/>
                </a:solidFill>
                <a:latin typeface="Cambria" panose="02040503050406030204" pitchFamily="18" charset="0"/>
              </a:rPr>
              <a:t>An overloaded version </a:t>
            </a:r>
            <a:r>
              <a:rPr lang="en-US" altLang="en-US" sz="2500" dirty="0">
                <a:solidFill>
                  <a:srgbClr val="000000"/>
                </a:solidFill>
                <a:latin typeface="Cambria" panose="02040503050406030204" pitchFamily="18" charset="0"/>
              </a:rPr>
              <a:t>of </a:t>
            </a:r>
            <a:r>
              <a:rPr lang="en-US" altLang="en-US" sz="2500" dirty="0" err="1">
                <a:solidFill>
                  <a:srgbClr val="000000"/>
                </a:solidFill>
                <a:latin typeface="Consolas" panose="020B0609020204030204" pitchFamily="49" charset="0"/>
              </a:rPr>
              <a:t>set_union</a:t>
            </a:r>
            <a:r>
              <a:rPr lang="en-US" altLang="en-US" sz="2500" dirty="0">
                <a:solidFill>
                  <a:srgbClr val="000000"/>
                </a:solidFill>
                <a:latin typeface="Cambria" panose="02040503050406030204" pitchFamily="18" charset="0"/>
              </a:rPr>
              <a:t> takes a sixth argument that is a binary predicate function indicating whether its first argument is less than its second.</a:t>
            </a:r>
          </a:p>
          <a:p>
            <a:pPr>
              <a:lnSpc>
                <a:spcPct val="100000"/>
              </a:lnSpc>
            </a:pPr>
            <a:r>
              <a:rPr lang="en-US" altLang="en-US" sz="2500" dirty="0">
                <a:solidFill>
                  <a:srgbClr val="000000"/>
                </a:solidFill>
                <a:latin typeface="Cambria" panose="02040503050406030204" pitchFamily="18" charset="0"/>
              </a:rPr>
              <a:t>The two sequences must be sorted using the </a:t>
            </a:r>
            <a:r>
              <a:rPr lang="en-US" altLang="en-US" sz="2500" i="1" dirty="0">
                <a:solidFill>
                  <a:srgbClr val="000000"/>
                </a:solidFill>
                <a:latin typeface="Cambria" panose="02040503050406030204" pitchFamily="18" charset="0"/>
              </a:rPr>
              <a:t>same comparison function.</a:t>
            </a:r>
          </a:p>
        </p:txBody>
      </p:sp>
      <p:sp>
        <p:nvSpPr>
          <p:cNvPr id="1474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23417801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p>
        </p:txBody>
      </p:sp>
      <p:sp>
        <p:nvSpPr>
          <p:cNvPr id="14848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a:t>
            </a:r>
            <a:r>
              <a:rPr lang="en-US" altLang="en-US" dirty="0" smtClean="0">
                <a:solidFill>
                  <a:srgbClr val="000000"/>
                </a:solidFill>
                <a:latin typeface="Cambria" panose="02040503050406030204" pitchFamily="18" charset="0"/>
              </a:rPr>
              <a:t>16.12 </a:t>
            </a:r>
            <a:r>
              <a:rPr lang="en-US" altLang="en-US" dirty="0" smtClean="0">
                <a:solidFill>
                  <a:srgbClr val="000000"/>
                </a:solidFill>
                <a:latin typeface="Cambria" panose="02040503050406030204" pitchFamily="18" charset="0"/>
              </a:rPr>
              <a:t>demonstrates functions </a:t>
            </a:r>
            <a:r>
              <a:rPr lang="en-US" altLang="en-US" dirty="0" err="1" smtClean="0">
                <a:solidFill>
                  <a:srgbClr val="000000"/>
                </a:solidFill>
                <a:latin typeface="Consolas" panose="020B0609020204030204" pitchFamily="49" charset="0"/>
              </a:rPr>
              <a:t>lower_bound</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upper_bound</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equal_range</a:t>
            </a:r>
            <a:r>
              <a:rPr lang="en-US" altLang="en-US" dirty="0" smtClean="0">
                <a:solidFill>
                  <a:srgbClr val="000000"/>
                </a:solidFill>
                <a:latin typeface="Cambria" panose="02040503050406030204" pitchFamily="18" charset="0"/>
              </a:rPr>
              <a:t>.</a:t>
            </a:r>
          </a:p>
        </p:txBody>
      </p:sp>
      <p:sp>
        <p:nvSpPr>
          <p:cNvPr id="1484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89015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55600"/>
            <a:ext cx="12192000" cy="61452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05899340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6670391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902353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96863"/>
            <a:ext cx="12192000" cy="62626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83936238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76300"/>
            <a:ext cx="12192000" cy="51038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20702535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5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77875" y="0"/>
            <a:ext cx="106346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531478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r>
              <a:rPr lang="en-US" dirty="0" smtClean="0">
                <a:solidFill>
                  <a:srgbClr val="33B38C"/>
                </a:solidFill>
                <a:latin typeface="Calibri" panose="020F0502020204030204" pitchFamily="34" charset="0"/>
                <a:cs typeface="Calibri" panose="020F0502020204030204" pitchFamily="34" charset="0"/>
              </a:rPr>
              <a:t> (cont.)</a:t>
            </a:r>
          </a:p>
        </p:txBody>
      </p:sp>
      <p:sp>
        <p:nvSpPr>
          <p:cNvPr id="111619"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lower_bound</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19 uses </a:t>
            </a: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lower_bound</a:t>
            </a:r>
            <a:r>
              <a:rPr lang="en-US" dirty="0" smtClean="0">
                <a:solidFill>
                  <a:srgbClr val="000000"/>
                </a:solidFill>
                <a:latin typeface="Cambria" panose="02040503050406030204" pitchFamily="18" charset="0"/>
              </a:rPr>
              <a:t> algorithm to </a:t>
            </a:r>
            <a:r>
              <a:rPr lang="en-US" dirty="0">
                <a:solidFill>
                  <a:srgbClr val="000000"/>
                </a:solidFill>
                <a:latin typeface="Cambria" panose="02040503050406030204" pitchFamily="18" charset="0"/>
              </a:rPr>
              <a:t>find the first location in a sorted sequence of values at which the third argument could be inserted in the sequence such that the sequence would still be </a:t>
            </a:r>
            <a:r>
              <a:rPr lang="en-US" i="1" dirty="0">
                <a:solidFill>
                  <a:srgbClr val="000000"/>
                </a:solidFill>
                <a:latin typeface="Cambria" panose="02040503050406030204" pitchFamily="18" charset="0"/>
              </a:rPr>
              <a:t>sorted in ascending order.</a:t>
            </a:r>
          </a:p>
          <a:p>
            <a:pPr marL="365760" indent="-256032">
              <a:lnSpc>
                <a:spcPct val="100000"/>
              </a:lnSpc>
              <a:buFont typeface="Wingdings 3"/>
              <a:buChar char=""/>
              <a:defRPr/>
            </a:pPr>
            <a:r>
              <a:rPr lang="en-US" dirty="0">
                <a:solidFill>
                  <a:srgbClr val="000000"/>
                </a:solidFill>
                <a:latin typeface="Cambria" panose="02040503050406030204" pitchFamily="18" charset="0"/>
              </a:rPr>
              <a:t>The first two iterator arguments must be at least </a:t>
            </a:r>
            <a:r>
              <a:rPr lang="en-US" i="1" dirty="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dirty="0">
                <a:solidFill>
                  <a:srgbClr val="000000"/>
                </a:solidFill>
                <a:latin typeface="Cambria" panose="02040503050406030204" pitchFamily="18" charset="0"/>
              </a:rPr>
              <a:t>The third argument is the value for which to determine the lower bound.</a:t>
            </a:r>
          </a:p>
        </p:txBody>
      </p:sp>
      <p:sp>
        <p:nvSpPr>
          <p:cNvPr id="153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1077990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54627"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The algorithm returns a </a:t>
            </a:r>
            <a:r>
              <a:rPr lang="en-US" altLang="en-US" i="1" dirty="0" smtClean="0">
                <a:solidFill>
                  <a:srgbClr val="000000"/>
                </a:solidFill>
                <a:latin typeface="Cambria" panose="02040503050406030204" pitchFamily="18" charset="0"/>
              </a:rPr>
              <a:t>forward iterator </a:t>
            </a:r>
            <a:r>
              <a:rPr lang="en-US" altLang="en-US" dirty="0" smtClean="0">
                <a:solidFill>
                  <a:srgbClr val="000000"/>
                </a:solidFill>
                <a:latin typeface="Cambria" panose="02040503050406030204" pitchFamily="18" charset="0"/>
              </a:rPr>
              <a:t>pointing to the position at which the insert can occur.</a:t>
            </a:r>
          </a:p>
          <a:p>
            <a:pPr>
              <a:lnSpc>
                <a:spcPct val="100000"/>
              </a:lnSpc>
            </a:pPr>
            <a:r>
              <a:rPr lang="en-US" altLang="en-US" dirty="0" smtClean="0">
                <a:solidFill>
                  <a:srgbClr val="000000"/>
                </a:solidFill>
                <a:latin typeface="Cambria" panose="02040503050406030204" pitchFamily="18" charset="0"/>
              </a:rPr>
              <a:t>A second version of </a:t>
            </a:r>
            <a:r>
              <a:rPr lang="en-US" altLang="en-US" dirty="0" err="1" smtClean="0">
                <a:solidFill>
                  <a:srgbClr val="000000"/>
                </a:solidFill>
                <a:latin typeface="Consolas" panose="020B0609020204030204" pitchFamily="49" charset="0"/>
              </a:rPr>
              <a:t>lower_bound</a:t>
            </a:r>
            <a:r>
              <a:rPr lang="en-US" altLang="en-US" dirty="0" smtClean="0">
                <a:solidFill>
                  <a:srgbClr val="000000"/>
                </a:solidFill>
                <a:latin typeface="Cambria" panose="02040503050406030204" pitchFamily="18" charset="0"/>
              </a:rPr>
              <a:t> takes as a fourth argument a </a:t>
            </a:r>
            <a:r>
              <a:rPr lang="en-US" altLang="en-US" i="1" dirty="0" smtClean="0">
                <a:solidFill>
                  <a:srgbClr val="000000"/>
                </a:solidFill>
                <a:latin typeface="Cambria" panose="02040503050406030204" pitchFamily="18" charset="0"/>
              </a:rPr>
              <a:t>binary predicate function </a:t>
            </a:r>
            <a:r>
              <a:rPr lang="en-US" altLang="en-US" dirty="0" smtClean="0">
                <a:solidFill>
                  <a:srgbClr val="000000"/>
                </a:solidFill>
                <a:latin typeface="Cambria" panose="02040503050406030204" pitchFamily="18" charset="0"/>
              </a:rPr>
              <a:t>indicating the order in which the elements were </a:t>
            </a:r>
            <a:r>
              <a:rPr lang="en-US" altLang="en-US" i="1" dirty="0" smtClean="0">
                <a:solidFill>
                  <a:srgbClr val="000000"/>
                </a:solidFill>
                <a:latin typeface="Cambria" panose="02040503050406030204" pitchFamily="18" charset="0"/>
              </a:rPr>
              <a:t>originally</a:t>
            </a:r>
            <a:r>
              <a:rPr lang="en-US" altLang="en-US" dirty="0" smtClean="0">
                <a:solidFill>
                  <a:srgbClr val="000000"/>
                </a:solidFill>
                <a:latin typeface="Cambria" panose="02040503050406030204" pitchFamily="18" charset="0"/>
              </a:rPr>
              <a:t> sorted.</a:t>
            </a:r>
          </a:p>
        </p:txBody>
      </p:sp>
      <p:sp>
        <p:nvSpPr>
          <p:cNvPr id="1546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29238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3667" name="Text Placeholder 2"/>
          <p:cNvSpPr>
            <a:spLocks noGrp="1"/>
          </p:cNvSpPr>
          <p:nvPr>
            <p:ph type="body" idx="1"/>
          </p:nvPr>
        </p:nvSpPr>
        <p:spPr/>
        <p:txBody>
          <a:bodyPr>
            <a:normAutofit fontScale="92500" lnSpcReduction="20000"/>
          </a:bodyPr>
          <a:lstStyle/>
          <a:p>
            <a:pPr marL="109728" indent="0">
              <a:lnSpc>
                <a:spcPct val="110000"/>
              </a:lnSpc>
              <a:buNone/>
              <a:defRPr/>
            </a:pPr>
            <a:r>
              <a:rPr lang="en-US" b="1" i="1" dirty="0">
                <a:solidFill>
                  <a:srgbClr val="000000"/>
                </a:solidFill>
                <a:latin typeface="Consolas" panose="020B0609020204030204" pitchFamily="49" charset="0"/>
              </a:rPr>
              <a:t>upper_bound</a:t>
            </a:r>
            <a:r>
              <a:rPr lang="en-US"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24 uses </a:t>
            </a:r>
            <a:r>
              <a:rPr lang="en-US" dirty="0" smtClean="0">
                <a:solidFill>
                  <a:srgbClr val="000000"/>
                </a:solidFill>
                <a:latin typeface="Cambria" panose="02040503050406030204" pitchFamily="18" charset="0"/>
              </a:rPr>
              <a:t>the </a:t>
            </a:r>
            <a:r>
              <a:rPr lang="en-US" dirty="0">
                <a:solidFill>
                  <a:srgbClr val="0000FF"/>
                </a:solidFill>
                <a:latin typeface="Consolas" panose="020B0609020204030204" pitchFamily="49" charset="0"/>
              </a:rPr>
              <a:t>upper_bound</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algorithm to </a:t>
            </a:r>
            <a:r>
              <a:rPr lang="en-US" dirty="0">
                <a:solidFill>
                  <a:srgbClr val="000000"/>
                </a:solidFill>
                <a:latin typeface="Cambria" panose="02040503050406030204" pitchFamily="18" charset="0"/>
              </a:rPr>
              <a:t>find the last location in a sorted sequence of values at which the third argument could be inserted in the sequence such that the sequence would still be sorted in </a:t>
            </a:r>
            <a:r>
              <a:rPr lang="en-US" i="1" dirty="0">
                <a:solidFill>
                  <a:srgbClr val="000000"/>
                </a:solidFill>
                <a:latin typeface="Cambria" panose="02040503050406030204" pitchFamily="18" charset="0"/>
              </a:rPr>
              <a:t>ascending order</a:t>
            </a:r>
            <a:r>
              <a:rPr lang="en-US" dirty="0">
                <a:solidFill>
                  <a:srgbClr val="000000"/>
                </a:solidFill>
                <a:latin typeface="Cambria" panose="02040503050406030204" pitchFamily="18" charset="0"/>
              </a:rPr>
              <a:t>.</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first two iterator arguments must be at least </a:t>
            </a:r>
            <a:r>
              <a:rPr lang="en-US" i="1" dirty="0" smtClean="0">
                <a:solidFill>
                  <a:srgbClr val="000000"/>
                </a:solidFill>
                <a:latin typeface="Cambria" panose="02040503050406030204" pitchFamily="18" charset="0"/>
              </a:rPr>
              <a:t>forward iterators.</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third argument is the value for which to determine the upper bound.</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algorithm returns a </a:t>
            </a:r>
            <a:r>
              <a:rPr lang="en-US" i="1" dirty="0" smtClean="0">
                <a:solidFill>
                  <a:srgbClr val="000000"/>
                </a:solidFill>
                <a:latin typeface="Cambria" panose="02040503050406030204" pitchFamily="18" charset="0"/>
              </a:rPr>
              <a:t>forward iterator </a:t>
            </a:r>
            <a:r>
              <a:rPr lang="en-US" dirty="0" smtClean="0">
                <a:solidFill>
                  <a:srgbClr val="000000"/>
                </a:solidFill>
                <a:latin typeface="Cambria" panose="02040503050406030204" pitchFamily="18" charset="0"/>
              </a:rPr>
              <a:t>pointing to the position at which the insert can occur.</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A second version of </a:t>
            </a:r>
            <a:r>
              <a:rPr lang="en-US" dirty="0" smtClean="0">
                <a:solidFill>
                  <a:srgbClr val="000000"/>
                </a:solidFill>
                <a:latin typeface="Consolas" panose="020B0609020204030204" pitchFamily="49" charset="0"/>
              </a:rPr>
              <a:t>upper_bound</a:t>
            </a:r>
            <a:r>
              <a:rPr lang="en-US" dirty="0" smtClean="0">
                <a:solidFill>
                  <a:srgbClr val="000000"/>
                </a:solidFill>
                <a:latin typeface="Cambria" panose="02040503050406030204" pitchFamily="18" charset="0"/>
              </a:rPr>
              <a:t> takes as a fourth argument a </a:t>
            </a:r>
            <a:r>
              <a:rPr lang="en-US" i="1" dirty="0" smtClean="0">
                <a:solidFill>
                  <a:srgbClr val="000000"/>
                </a:solidFill>
                <a:latin typeface="Cambria" panose="02040503050406030204" pitchFamily="18" charset="0"/>
              </a:rPr>
              <a:t>binary predicate function </a:t>
            </a:r>
            <a:r>
              <a:rPr lang="en-US" dirty="0" smtClean="0">
                <a:solidFill>
                  <a:srgbClr val="000000"/>
                </a:solidFill>
                <a:latin typeface="Cambria" panose="02040503050406030204" pitchFamily="18" charset="0"/>
              </a:rPr>
              <a:t>indicating the order in which the elements were </a:t>
            </a:r>
            <a:r>
              <a:rPr lang="en-US" i="1" dirty="0" smtClean="0">
                <a:solidFill>
                  <a:srgbClr val="000000"/>
                </a:solidFill>
                <a:latin typeface="Cambria" panose="02040503050406030204" pitchFamily="18" charset="0"/>
              </a:rPr>
              <a:t>originally</a:t>
            </a:r>
            <a:r>
              <a:rPr lang="en-US" dirty="0" smtClean="0">
                <a:solidFill>
                  <a:srgbClr val="000000"/>
                </a:solidFill>
                <a:latin typeface="Cambria" panose="02040503050406030204" pitchFamily="18" charset="0"/>
              </a:rPr>
              <a:t> sorted.</a:t>
            </a:r>
          </a:p>
        </p:txBody>
      </p:sp>
      <p:sp>
        <p:nvSpPr>
          <p:cNvPr id="1556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7830329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878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equal_range</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30 uses </a:t>
            </a: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equal_range</a:t>
            </a:r>
            <a:r>
              <a:rPr lang="en-US" dirty="0" smtClean="0">
                <a:solidFill>
                  <a:srgbClr val="000000"/>
                </a:solidFill>
                <a:latin typeface="Cambria" panose="02040503050406030204" pitchFamily="18" charset="0"/>
              </a:rPr>
              <a:t> algorithm to return a </a:t>
            </a:r>
            <a:r>
              <a:rPr lang="en-US" dirty="0" smtClean="0">
                <a:solidFill>
                  <a:srgbClr val="000000"/>
                </a:solidFill>
                <a:latin typeface="Consolas" panose="020B0609020204030204" pitchFamily="49" charset="0"/>
              </a:rPr>
              <a:t>pair</a:t>
            </a:r>
            <a:r>
              <a:rPr lang="en-US" dirty="0" smtClean="0">
                <a:solidFill>
                  <a:srgbClr val="000000"/>
                </a:solidFill>
                <a:latin typeface="Cambria" panose="02040503050406030204" pitchFamily="18" charset="0"/>
              </a:rPr>
              <a:t> of </a:t>
            </a:r>
            <a:r>
              <a:rPr lang="en-US" i="1" dirty="0" smtClean="0">
                <a:solidFill>
                  <a:srgbClr val="000000"/>
                </a:solidFill>
                <a:latin typeface="Cambria" panose="02040503050406030204" pitchFamily="18" charset="0"/>
              </a:rPr>
              <a:t>forward iterators </a:t>
            </a:r>
            <a:r>
              <a:rPr lang="en-US" dirty="0" smtClean="0">
                <a:solidFill>
                  <a:srgbClr val="000000"/>
                </a:solidFill>
                <a:latin typeface="Cambria" panose="02040503050406030204" pitchFamily="18" charset="0"/>
              </a:rPr>
              <a:t>containing the results of performing both a </a:t>
            </a:r>
            <a:r>
              <a:rPr lang="en-US" dirty="0" smtClean="0">
                <a:solidFill>
                  <a:srgbClr val="000000"/>
                </a:solidFill>
                <a:latin typeface="Consolas" panose="020B0609020204030204" pitchFamily="49" charset="0"/>
              </a:rPr>
              <a:t>lower_bound</a:t>
            </a:r>
            <a:r>
              <a:rPr lang="en-US" dirty="0" smtClean="0">
                <a:solidFill>
                  <a:srgbClr val="000000"/>
                </a:solidFill>
                <a:latin typeface="Cambria" panose="02040503050406030204" pitchFamily="18" charset="0"/>
              </a:rPr>
              <a:t> and an </a:t>
            </a:r>
            <a:r>
              <a:rPr lang="en-US" dirty="0" smtClean="0">
                <a:solidFill>
                  <a:srgbClr val="000000"/>
                </a:solidFill>
                <a:latin typeface="Consolas" panose="020B0609020204030204" pitchFamily="49" charset="0"/>
              </a:rPr>
              <a:t>upper_bound</a:t>
            </a:r>
            <a:r>
              <a:rPr lang="en-US" dirty="0" smtClean="0">
                <a:solidFill>
                  <a:srgbClr val="000000"/>
                </a:solidFill>
                <a:latin typeface="Cambria" panose="02040503050406030204" pitchFamily="18" charset="0"/>
              </a:rPr>
              <a:t> operation.</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first two arguments must be at least </a:t>
            </a:r>
            <a:r>
              <a:rPr lang="en-US" i="1" dirty="0" smtClean="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third is the value for which to locate the equal range.</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algorithm returns a </a:t>
            </a:r>
            <a:r>
              <a:rPr lang="en-US" dirty="0" smtClean="0">
                <a:solidFill>
                  <a:srgbClr val="000000"/>
                </a:solidFill>
                <a:latin typeface="Consolas" panose="020B0609020204030204" pitchFamily="49" charset="0"/>
              </a:rPr>
              <a:t>pair</a:t>
            </a:r>
            <a:r>
              <a:rPr lang="en-US" dirty="0" smtClean="0">
                <a:solidFill>
                  <a:srgbClr val="000000"/>
                </a:solidFill>
                <a:latin typeface="Cambria" panose="02040503050406030204" pitchFamily="18" charset="0"/>
              </a:rPr>
              <a:t> of </a:t>
            </a:r>
            <a:r>
              <a:rPr lang="en-US" i="1" dirty="0" smtClean="0">
                <a:solidFill>
                  <a:srgbClr val="000000"/>
                </a:solidFill>
                <a:latin typeface="Cambria" panose="02040503050406030204" pitchFamily="18" charset="0"/>
              </a:rPr>
              <a:t>forward iterators </a:t>
            </a:r>
            <a:r>
              <a:rPr lang="en-US" dirty="0" smtClean="0">
                <a:solidFill>
                  <a:srgbClr val="000000"/>
                </a:solidFill>
                <a:latin typeface="Cambria" panose="02040503050406030204" pitchFamily="18" charset="0"/>
              </a:rPr>
              <a:t>for the lower bound (</a:t>
            </a:r>
            <a:r>
              <a:rPr lang="en-US" dirty="0" smtClean="0">
                <a:solidFill>
                  <a:srgbClr val="000000"/>
                </a:solidFill>
                <a:latin typeface="Consolas" panose="020B0609020204030204" pitchFamily="49" charset="0"/>
              </a:rPr>
              <a:t>eq.first</a:t>
            </a:r>
            <a:r>
              <a:rPr lang="en-US" dirty="0" smtClean="0">
                <a:solidFill>
                  <a:srgbClr val="000000"/>
                </a:solidFill>
                <a:latin typeface="Cambria" panose="02040503050406030204" pitchFamily="18" charset="0"/>
              </a:rPr>
              <a:t>) and upper bound (</a:t>
            </a:r>
            <a:r>
              <a:rPr lang="en-US" dirty="0" smtClean="0">
                <a:solidFill>
                  <a:srgbClr val="000000"/>
                </a:solidFill>
                <a:latin typeface="Consolas" panose="020B0609020204030204" pitchFamily="49" charset="0"/>
              </a:rPr>
              <a:t>eq.second</a:t>
            </a:r>
            <a:r>
              <a:rPr lang="en-US" dirty="0" smtClean="0">
                <a:solidFill>
                  <a:srgbClr val="000000"/>
                </a:solidFill>
                <a:latin typeface="Cambria" panose="02040503050406030204" pitchFamily="18" charset="0"/>
              </a:rPr>
              <a:t>), respectively.</a:t>
            </a:r>
          </a:p>
        </p:txBody>
      </p:sp>
      <p:sp>
        <p:nvSpPr>
          <p:cNvPr id="1566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157803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lower_bound</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upper_bound</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equal_range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11981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Locating Insertion Points in Sorted Sequences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Algorithms </a:t>
            </a:r>
            <a:r>
              <a:rPr lang="en-US" dirty="0" smtClean="0">
                <a:solidFill>
                  <a:srgbClr val="000000"/>
                </a:solidFill>
                <a:latin typeface="Consolas" panose="020B0609020204030204" pitchFamily="49" charset="0"/>
              </a:rPr>
              <a:t>lower_bound</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upper_bound</a:t>
            </a:r>
            <a:r>
              <a:rPr lang="en-US" dirty="0" smtClean="0">
                <a:solidFill>
                  <a:srgbClr val="000000"/>
                </a:solidFill>
                <a:latin typeface="Cambria" panose="02040503050406030204" pitchFamily="18" charset="0"/>
              </a:rPr>
              <a:t> and </a:t>
            </a:r>
            <a:r>
              <a:rPr lang="en-US" dirty="0" smtClean="0">
                <a:solidFill>
                  <a:srgbClr val="000000"/>
                </a:solidFill>
                <a:latin typeface="Consolas" panose="020B0609020204030204" pitchFamily="49" charset="0"/>
              </a:rPr>
              <a:t>equal_range</a:t>
            </a:r>
            <a:r>
              <a:rPr lang="en-US" dirty="0" smtClean="0">
                <a:solidFill>
                  <a:srgbClr val="000000"/>
                </a:solidFill>
                <a:latin typeface="Cambria" panose="02040503050406030204" pitchFamily="18" charset="0"/>
              </a:rPr>
              <a:t> are often used to locate insertion points in sorted sequences.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39 uses </a:t>
            </a:r>
            <a:r>
              <a:rPr lang="en-US" dirty="0" smtClean="0">
                <a:solidFill>
                  <a:srgbClr val="000000"/>
                </a:solidFill>
                <a:latin typeface="Consolas" panose="020B0609020204030204" pitchFamily="49" charset="0"/>
              </a:rPr>
              <a:t>lower_bound</a:t>
            </a:r>
            <a:r>
              <a:rPr lang="en-US" dirty="0" smtClean="0">
                <a:solidFill>
                  <a:srgbClr val="000000"/>
                </a:solidFill>
                <a:latin typeface="Cambria" panose="02040503050406030204" pitchFamily="18" charset="0"/>
              </a:rPr>
              <a:t> to locate the first point at which </a:t>
            </a:r>
            <a:r>
              <a:rPr lang="en-US" dirty="0" smtClean="0">
                <a:solidFill>
                  <a:srgbClr val="000000"/>
                </a:solidFill>
                <a:latin typeface="Consolas" panose="020B0609020204030204" pitchFamily="49" charset="0"/>
              </a:rPr>
              <a:t>5</a:t>
            </a:r>
            <a:r>
              <a:rPr lang="en-US" dirty="0" smtClean="0">
                <a:solidFill>
                  <a:srgbClr val="000000"/>
                </a:solidFill>
                <a:latin typeface="Cambria" panose="02040503050406030204" pitchFamily="18" charset="0"/>
              </a:rPr>
              <a:t> can be inserted in order in </a:t>
            </a:r>
            <a:r>
              <a:rPr lang="en-US" dirty="0" smtClean="0">
                <a:solidFill>
                  <a:srgbClr val="000000"/>
                </a:solidFill>
                <a:latin typeface="Consolas" panose="020B0609020204030204" pitchFamily="49" charset="0"/>
              </a:rPr>
              <a:t>a</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46 </a:t>
            </a:r>
            <a:r>
              <a:rPr lang="en-US" dirty="0" smtClean="0">
                <a:solidFill>
                  <a:srgbClr val="000000"/>
                </a:solidFill>
                <a:latin typeface="Cambria" panose="02040503050406030204" pitchFamily="18" charset="0"/>
              </a:rPr>
              <a:t>uses </a:t>
            </a:r>
            <a:r>
              <a:rPr lang="en-US" dirty="0" smtClean="0">
                <a:solidFill>
                  <a:srgbClr val="000000"/>
                </a:solidFill>
                <a:latin typeface="Consolas" panose="020B0609020204030204" pitchFamily="49" charset="0"/>
              </a:rPr>
              <a:t>upper_bound</a:t>
            </a:r>
            <a:r>
              <a:rPr lang="en-US" dirty="0" smtClean="0">
                <a:solidFill>
                  <a:srgbClr val="000000"/>
                </a:solidFill>
                <a:latin typeface="Cambria" panose="02040503050406030204" pitchFamily="18" charset="0"/>
              </a:rPr>
              <a:t> to locate the last point at which </a:t>
            </a:r>
            <a:r>
              <a:rPr lang="en-US" dirty="0" smtClean="0">
                <a:solidFill>
                  <a:srgbClr val="000000"/>
                </a:solidFill>
                <a:latin typeface="Consolas" panose="020B0609020204030204" pitchFamily="49" charset="0"/>
              </a:rPr>
              <a:t>7</a:t>
            </a:r>
            <a:r>
              <a:rPr lang="en-US" dirty="0" smtClean="0">
                <a:solidFill>
                  <a:srgbClr val="000000"/>
                </a:solidFill>
                <a:latin typeface="Cambria" panose="02040503050406030204" pitchFamily="18" charset="0"/>
              </a:rPr>
              <a:t> can be inserted in order in </a:t>
            </a:r>
            <a:r>
              <a:rPr lang="en-US" dirty="0" smtClean="0">
                <a:solidFill>
                  <a:srgbClr val="000000"/>
                </a:solidFill>
                <a:latin typeface="Consolas" panose="020B0609020204030204" pitchFamily="49" charset="0"/>
              </a:rPr>
              <a:t>a</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54 </a:t>
            </a:r>
            <a:r>
              <a:rPr lang="en-US" dirty="0" smtClean="0">
                <a:solidFill>
                  <a:srgbClr val="000000"/>
                </a:solidFill>
                <a:latin typeface="Cambria" panose="02040503050406030204" pitchFamily="18" charset="0"/>
              </a:rPr>
              <a:t>uses </a:t>
            </a:r>
            <a:r>
              <a:rPr lang="en-US" dirty="0" smtClean="0">
                <a:solidFill>
                  <a:srgbClr val="000000"/>
                </a:solidFill>
                <a:latin typeface="Consolas" panose="020B0609020204030204" pitchFamily="49" charset="0"/>
              </a:rPr>
              <a:t>equal_range</a:t>
            </a:r>
            <a:r>
              <a:rPr lang="en-US" dirty="0" smtClean="0">
                <a:solidFill>
                  <a:srgbClr val="000000"/>
                </a:solidFill>
                <a:latin typeface="Cambria" panose="02040503050406030204" pitchFamily="18" charset="0"/>
              </a:rPr>
              <a:t> to locate the first and last points at which </a:t>
            </a:r>
            <a:r>
              <a:rPr lang="en-US" dirty="0" smtClean="0">
                <a:solidFill>
                  <a:srgbClr val="000000"/>
                </a:solidFill>
                <a:latin typeface="Consolas" panose="020B0609020204030204" pitchFamily="49" charset="0"/>
              </a:rPr>
              <a:t>5</a:t>
            </a:r>
            <a:r>
              <a:rPr lang="en-US" dirty="0" smtClean="0">
                <a:solidFill>
                  <a:srgbClr val="000000"/>
                </a:solidFill>
                <a:latin typeface="Cambria" panose="02040503050406030204" pitchFamily="18" charset="0"/>
              </a:rPr>
              <a:t> can be inserted in order in </a:t>
            </a:r>
            <a:r>
              <a:rPr lang="en-US" dirty="0" smtClean="0">
                <a:solidFill>
                  <a:srgbClr val="000000"/>
                </a:solidFill>
                <a:latin typeface="Consolas" panose="020B0609020204030204" pitchFamily="49" charset="0"/>
              </a:rPr>
              <a:t>a</a:t>
            </a:r>
            <a:r>
              <a:rPr lang="en-US" dirty="0" smtClean="0">
                <a:solidFill>
                  <a:srgbClr val="000000"/>
                </a:solidFill>
                <a:latin typeface="Cambria" panose="02040503050406030204" pitchFamily="18" charset="0"/>
              </a:rPr>
              <a:t>.</a:t>
            </a:r>
          </a:p>
        </p:txBody>
      </p:sp>
      <p:sp>
        <p:nvSpPr>
          <p:cNvPr id="1577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6244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16.3.1</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Algorithm </a:t>
            </a:r>
            <a:r>
              <a:rPr lang="en-US" dirty="0" err="1" smtClean="0">
                <a:solidFill>
                  <a:srgbClr val="3380E6"/>
                </a:solidFill>
                <a:latin typeface="Consolas" panose="020B0609020204030204" pitchFamily="49" charset="0"/>
              </a:rPr>
              <a:t>for_each</a:t>
            </a:r>
            <a:endParaRPr lang="en-US" dirty="0" smtClean="0">
              <a:solidFill>
                <a:srgbClr val="3380E6"/>
              </a:solidFill>
              <a:latin typeface="Consolas" panose="020B0609020204030204" pitchFamily="49" charset="0"/>
            </a:endParaRPr>
          </a:p>
        </p:txBody>
      </p:sp>
      <p:sp>
        <p:nvSpPr>
          <p:cNvPr id="161795" name="Text Placeholder 2"/>
          <p:cNvSpPr>
            <a:spLocks noGrp="1"/>
          </p:cNvSpPr>
          <p:nvPr>
            <p:ph type="body" idx="1"/>
          </p:nvPr>
        </p:nvSpPr>
        <p:spPr/>
        <p:txBody>
          <a:bodyPr>
            <a:normAutofit fontScale="85000" lnSpcReduction="20000"/>
          </a:bodyPr>
          <a:lstStyle/>
          <a:p>
            <a:pPr marL="365760" indent="-256032">
              <a:lnSpc>
                <a:spcPct val="110000"/>
              </a:lnSpc>
              <a:buFont typeface="Wingdings 3"/>
              <a:buChar char=""/>
              <a:defRPr/>
            </a:pPr>
            <a:r>
              <a:rPr lang="en-US" dirty="0">
                <a:solidFill>
                  <a:srgbClr val="000000"/>
                </a:solidFill>
                <a:latin typeface="Cambria" panose="02040503050406030204" pitchFamily="18" charset="0"/>
              </a:rPr>
              <a:t>Lines 19–20 and 24 use 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to call a function that performs a task once for each element of the array values</a:t>
            </a:r>
            <a:r>
              <a:rPr lang="en-US" dirty="0" smtClean="0">
                <a:solidFill>
                  <a:srgbClr val="000000"/>
                </a:solidFill>
                <a:latin typeface="Cambria" panose="02040503050406030204" pitchFamily="18" charset="0"/>
              </a:rPr>
              <a:t>.</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Like </a:t>
            </a:r>
            <a:r>
              <a:rPr lang="en-US" dirty="0" smtClean="0">
                <a:solidFill>
                  <a:srgbClr val="000000"/>
                </a:solidFill>
                <a:latin typeface="Consolas" panose="020B0609020204030204" pitchFamily="49" charset="0"/>
              </a:rPr>
              <a:t>copy</a:t>
            </a:r>
            <a:r>
              <a:rPr lang="en-US" dirty="0" smtClean="0">
                <a:solidFill>
                  <a:srgbClr val="000000"/>
                </a:solidFill>
                <a:latin typeface="Cambria" panose="02040503050406030204" pitchFamily="18" charset="0"/>
              </a:rPr>
              <a:t> (Section </a:t>
            </a:r>
            <a:r>
              <a:rPr lang="en-US" dirty="0">
                <a:solidFill>
                  <a:srgbClr val="000000"/>
                </a:solidFill>
                <a:latin typeface="Cambria" panose="02040503050406030204" pitchFamily="18" charset="0"/>
              </a:rPr>
              <a:t>15.3), </a:t>
            </a:r>
            <a:r>
              <a:rPr lang="en-US" dirty="0" err="1">
                <a:solidFill>
                  <a:srgbClr val="000000"/>
                </a:solidFill>
                <a:latin typeface="Consolas" panose="020B0609020204030204" pitchFamily="49" charset="0"/>
              </a:rPr>
              <a:t>for_each</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first two arguments represent the range of elements to process. This program processes </a:t>
            </a:r>
            <a:r>
              <a:rPr lang="en-US" dirty="0" smtClean="0">
                <a:solidFill>
                  <a:srgbClr val="000000"/>
                </a:solidFill>
                <a:latin typeface="Cambria" panose="02040503050406030204" pitchFamily="18" charset="0"/>
              </a:rPr>
              <a:t>all </a:t>
            </a:r>
            <a:r>
              <a:rPr lang="en-US" dirty="0">
                <a:solidFill>
                  <a:srgbClr val="000000"/>
                </a:solidFill>
                <a:latin typeface="Cambria" panose="02040503050406030204" pitchFamily="18" charset="0"/>
              </a:rPr>
              <a:t>of the array’s </a:t>
            </a:r>
            <a:r>
              <a:rPr lang="en-US" dirty="0" smtClean="0">
                <a:solidFill>
                  <a:srgbClr val="000000"/>
                </a:solidFill>
                <a:latin typeface="Cambria" panose="02040503050406030204" pitchFamily="18" charset="0"/>
              </a:rPr>
              <a:t>elements. </a:t>
            </a: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algorithm’s two iterator arguments must be at least input iterators that point into the same container, so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can get values from that container. </a:t>
            </a:r>
          </a:p>
          <a:p>
            <a:pPr marL="365760" indent="-256032">
              <a:lnSpc>
                <a:spcPct val="110000"/>
              </a:lnSpc>
              <a:buFont typeface="Wingdings 3"/>
              <a:buChar char=""/>
              <a:defRPr/>
            </a:pPr>
            <a:r>
              <a:rPr lang="en-US" dirty="0">
                <a:solidFill>
                  <a:srgbClr val="000000"/>
                </a:solidFill>
                <a:latin typeface="Cambria" panose="02040503050406030204" pitchFamily="18" charset="0"/>
              </a:rPr>
              <a:t>The function specified by </a:t>
            </a:r>
            <a:r>
              <a:rPr lang="en-US" dirty="0" err="1">
                <a:solidFill>
                  <a:srgbClr val="000000"/>
                </a:solidFill>
                <a:latin typeface="Consolas" panose="020B0609020204030204" pitchFamily="49" charset="0"/>
              </a:rPr>
              <a:t>for_each</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third argument specifies the function to call with each element in the range.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function must have one parameter of the container’s element type.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passes the current element’s value as the function’s argument, then the function performs a task using that value.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If </a:t>
            </a:r>
            <a:r>
              <a:rPr lang="en-US" dirty="0">
                <a:solidFill>
                  <a:srgbClr val="000000"/>
                </a:solidFill>
                <a:latin typeface="Cambria" panose="02040503050406030204" pitchFamily="18" charset="0"/>
              </a:rPr>
              <a:t>the function’s parameter is a non-</a:t>
            </a:r>
            <a:r>
              <a:rPr lang="en-US" dirty="0" err="1">
                <a:solidFill>
                  <a:srgbClr val="000000"/>
                </a:solidFill>
                <a:latin typeface="Cambria" panose="02040503050406030204" pitchFamily="18" charset="0"/>
              </a:rPr>
              <a:t>const</a:t>
            </a:r>
            <a:r>
              <a:rPr lang="en-US" dirty="0">
                <a:solidFill>
                  <a:srgbClr val="000000"/>
                </a:solidFill>
                <a:latin typeface="Cambria" panose="02040503050406030204" pitchFamily="18" charset="0"/>
              </a:rPr>
              <a:t> reference and the iterators passed to </a:t>
            </a:r>
            <a:r>
              <a:rPr lang="en-US" dirty="0" err="1">
                <a:solidFill>
                  <a:srgbClr val="000000"/>
                </a:solidFill>
                <a:latin typeface="Cambria" panose="02040503050406030204" pitchFamily="18" charset="0"/>
              </a:rPr>
              <a:t>for_each</a:t>
            </a:r>
            <a:r>
              <a:rPr lang="en-US" dirty="0">
                <a:solidFill>
                  <a:srgbClr val="000000"/>
                </a:solidFill>
                <a:latin typeface="Cambria" panose="02040503050406030204" pitchFamily="18" charset="0"/>
              </a:rPr>
              <a:t> refer to non-</a:t>
            </a:r>
            <a:r>
              <a:rPr lang="en-US" dirty="0" err="1">
                <a:solidFill>
                  <a:srgbClr val="000000"/>
                </a:solidFill>
                <a:latin typeface="Cambria" panose="02040503050406030204" pitchFamily="18" charset="0"/>
              </a:rPr>
              <a:t>const</a:t>
            </a:r>
            <a:r>
              <a:rPr lang="en-US" dirty="0">
                <a:solidFill>
                  <a:srgbClr val="000000"/>
                </a:solidFill>
                <a:latin typeface="Cambria" panose="02040503050406030204" pitchFamily="18" charset="0"/>
              </a:rPr>
              <a:t> data, the function can modify the element. </a:t>
            </a:r>
            <a:endParaRPr lang="en-US" dirty="0" smtClean="0">
              <a:solidFill>
                <a:srgbClr val="000000"/>
              </a:solidFill>
              <a:latin typeface="Cambria" panose="02040503050406030204" pitchFamily="18" charset="0"/>
            </a:endParaRP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39016115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smtClean="0">
                <a:solidFill>
                  <a:srgbClr val="59D9B3"/>
                </a:solidFill>
                <a:latin typeface="Calibri" panose="020F0502020204030204" pitchFamily="34" charset="0"/>
              </a:rPr>
              <a:t>16.3.12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min</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max</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minmax</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minmax_element</a:t>
            </a:r>
          </a:p>
        </p:txBody>
      </p:sp>
      <p:sp>
        <p:nvSpPr>
          <p:cNvPr id="171011"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16.13 demonstrates </a:t>
            </a:r>
            <a:r>
              <a:rPr lang="en-US" altLang="en-US" dirty="0" smtClean="0">
                <a:solidFill>
                  <a:srgbClr val="0000FF"/>
                </a:solidFill>
                <a:latin typeface="Consolas" panose="020B0609020204030204" pitchFamily="49" charset="0"/>
              </a:rPr>
              <a:t>min</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max</a:t>
            </a:r>
            <a:r>
              <a:rPr lang="en-US" altLang="en-US" dirty="0" smtClean="0">
                <a:solidFill>
                  <a:srgbClr val="000000"/>
                </a:solidFill>
                <a:latin typeface="Cambria" panose="02040503050406030204" pitchFamily="18" charset="0"/>
              </a:rPr>
              <a:t>, </a:t>
            </a:r>
            <a:r>
              <a:rPr lang="en-US" altLang="en-US" dirty="0" err="1" smtClean="0">
                <a:solidFill>
                  <a:srgbClr val="0000FF"/>
                </a:solidFill>
                <a:latin typeface="Consolas" panose="020B0609020204030204" pitchFamily="49" charset="0"/>
              </a:rPr>
              <a:t>minmax</a:t>
            </a:r>
            <a:r>
              <a:rPr lang="en-US" altLang="en-US" dirty="0" smtClean="0">
                <a:solidFill>
                  <a:srgbClr val="0000FF"/>
                </a:solidFill>
                <a:latin typeface="Cambria" panose="02040503050406030204" pitchFamily="18" charset="0"/>
              </a:rPr>
              <a:t> </a:t>
            </a:r>
            <a:r>
              <a:rPr lang="en-US" altLang="en-US" dirty="0" smtClean="0">
                <a:solidFill>
                  <a:srgbClr val="000000"/>
                </a:solidFill>
                <a:latin typeface="Cambria" panose="02040503050406030204" pitchFamily="18" charset="0"/>
              </a:rPr>
              <a:t>and </a:t>
            </a:r>
            <a:r>
              <a:rPr lang="en-US" altLang="en-US" dirty="0" err="1" smtClean="0">
                <a:solidFill>
                  <a:srgbClr val="0000FF"/>
                </a:solidFill>
                <a:latin typeface="Consolas" panose="020B0609020204030204" pitchFamily="49" charset="0"/>
              </a:rPr>
              <a:t>minmax_element</a:t>
            </a:r>
            <a:r>
              <a:rPr lang="en-US" altLang="en-US" dirty="0" smtClean="0">
                <a:solidFill>
                  <a:srgbClr val="000000"/>
                </a:solidFill>
                <a:latin typeface="Cambria" panose="02040503050406030204" pitchFamily="18" charset="0"/>
              </a:rPr>
              <a:t>.</a:t>
            </a:r>
          </a:p>
        </p:txBody>
      </p:sp>
      <p:sp>
        <p:nvSpPr>
          <p:cNvPr id="1710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94332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72346484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8525"/>
            <a:ext cx="12192000" cy="50609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1037899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96022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smtClean="0">
                <a:solidFill>
                  <a:srgbClr val="59D9B3"/>
                </a:solidFill>
                <a:latin typeface="Calibri" panose="020F0502020204030204" pitchFamily="34" charset="0"/>
              </a:rPr>
              <a:t>16.4.12 </a:t>
            </a:r>
            <a:r>
              <a:rPr lang="en-US" dirty="0" smtClean="0">
                <a:solidFill>
                  <a:srgbClr val="33B38C"/>
                </a:solidFill>
                <a:latin typeface="Consolas" panose="020B0609020204030204" pitchFamily="49" charset="0"/>
              </a:rPr>
              <a:t>min</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max</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minmax</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minmax_element</a:t>
            </a:r>
            <a:r>
              <a:rPr lang="en-US" dirty="0" smtClean="0">
                <a:solidFill>
                  <a:srgbClr val="33B38C"/>
                </a:solidFill>
                <a:latin typeface="Calibri" panose="020F0502020204030204" pitchFamily="34" charset="0"/>
                <a:cs typeface="Calibri" panose="020F0502020204030204" pitchFamily="34" charset="0"/>
              </a:rPr>
              <a:t> (cont.)</a:t>
            </a:r>
          </a:p>
        </p:txBody>
      </p:sp>
      <p:sp>
        <p:nvSpPr>
          <p:cNvPr id="17408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Algorithms </a:t>
            </a:r>
            <a:r>
              <a:rPr lang="en-US" altLang="en-US" dirty="0" smtClean="0">
                <a:solidFill>
                  <a:srgbClr val="0000FF"/>
                </a:solidFill>
                <a:latin typeface="Consolas" panose="020B0609020204030204" pitchFamily="49" charset="0"/>
              </a:rPr>
              <a:t>min</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onsolas" panose="020B0609020204030204" pitchFamily="49" charset="0"/>
              </a:rPr>
              <a:t>max </a:t>
            </a:r>
            <a:r>
              <a:rPr lang="en-US" altLang="en-US" dirty="0" smtClean="0">
                <a:solidFill>
                  <a:srgbClr val="000000"/>
                </a:solidFill>
                <a:latin typeface="Cambria" panose="02040503050406030204" pitchFamily="18" charset="0"/>
              </a:rPr>
              <a:t>(demonstrated in lines </a:t>
            </a:r>
            <a:r>
              <a:rPr lang="en-US" altLang="en-US" dirty="0" smtClean="0">
                <a:solidFill>
                  <a:srgbClr val="000000"/>
                </a:solidFill>
                <a:latin typeface="Cambria" panose="02040503050406030204" pitchFamily="18" charset="0"/>
              </a:rPr>
              <a:t>9–12) </a:t>
            </a:r>
            <a:r>
              <a:rPr lang="en-US" altLang="en-US" dirty="0" smtClean="0">
                <a:solidFill>
                  <a:srgbClr val="000000"/>
                </a:solidFill>
                <a:latin typeface="Cambria" panose="02040503050406030204" pitchFamily="18" charset="0"/>
              </a:rPr>
              <a:t>determine the minimum and the maximum of two elements, respectively.</a:t>
            </a:r>
          </a:p>
        </p:txBody>
      </p:sp>
      <p:sp>
        <p:nvSpPr>
          <p:cNvPr id="1740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5160332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smtClean="0">
                <a:solidFill>
                  <a:srgbClr val="59D9B3"/>
                </a:solidFill>
                <a:latin typeface="Calibri" panose="020F0502020204030204" pitchFamily="34" charset="0"/>
              </a:rPr>
              <a:t>16.4.12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min</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max</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minmax</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minmax_element</a:t>
            </a:r>
            <a:r>
              <a:rPr lang="en-US" dirty="0" smtClean="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min</a:t>
            </a:r>
            <a:r>
              <a:rPr lang="en-US" b="1" i="1" dirty="0">
                <a:solidFill>
                  <a:srgbClr val="000000"/>
                </a:solidFill>
                <a:latin typeface="Cambria" panose="02040503050406030204" pitchFamily="18" charset="0"/>
              </a:rPr>
              <a:t> and </a:t>
            </a:r>
            <a:r>
              <a:rPr lang="en-US" b="1" i="1" dirty="0">
                <a:solidFill>
                  <a:srgbClr val="000000"/>
                </a:solidFill>
                <a:latin typeface="Consolas" panose="020B0609020204030204" pitchFamily="49" charset="0"/>
              </a:rPr>
              <a:t>max</a:t>
            </a:r>
            <a:r>
              <a:rPr lang="en-US" b="1" i="1" dirty="0">
                <a:solidFill>
                  <a:srgbClr val="000000"/>
                </a:solidFill>
                <a:latin typeface="Cambria" panose="02040503050406030204" pitchFamily="18" charset="0"/>
              </a:rPr>
              <a:t> Algorithms with </a:t>
            </a:r>
            <a:r>
              <a:rPr lang="en-US" b="1" i="1" dirty="0">
                <a:solidFill>
                  <a:srgbClr val="000000"/>
                </a:solidFill>
                <a:latin typeface="Consolas" panose="020B0609020204030204" pitchFamily="49" charset="0"/>
              </a:rPr>
              <a:t>initializer_list</a:t>
            </a:r>
            <a:r>
              <a:rPr lang="en-US" b="1" i="1" dirty="0">
                <a:solidFill>
                  <a:srgbClr val="000000"/>
                </a:solidFill>
                <a:latin typeface="Cambria" panose="02040503050406030204" pitchFamily="18" charset="0"/>
              </a:rPr>
              <a:t> Parameters</a:t>
            </a:r>
          </a:p>
          <a:p>
            <a:pPr marL="365760" indent="-256032">
              <a:lnSpc>
                <a:spcPct val="100000"/>
              </a:lnSpc>
              <a:buFont typeface="Wingdings 3"/>
              <a:buChar char=""/>
              <a:defRPr/>
            </a:pPr>
            <a:r>
              <a:rPr lang="en-US" dirty="0">
                <a:solidFill>
                  <a:srgbClr val="000000"/>
                </a:solidFill>
                <a:latin typeface="Cambria" panose="02040503050406030204" pitchFamily="18" charset="0"/>
              </a:rPr>
              <a:t>C++11 </a:t>
            </a:r>
            <a:r>
              <a:rPr lang="en-US" dirty="0" smtClean="0">
                <a:solidFill>
                  <a:srgbClr val="000000"/>
                </a:solidFill>
                <a:latin typeface="Cambria" panose="02040503050406030204" pitchFamily="18" charset="0"/>
              </a:rPr>
              <a:t>added overloaded </a:t>
            </a:r>
            <a:r>
              <a:rPr lang="en-US" dirty="0">
                <a:solidFill>
                  <a:srgbClr val="000000"/>
                </a:solidFill>
                <a:latin typeface="Cambria" panose="02040503050406030204" pitchFamily="18" charset="0"/>
              </a:rPr>
              <a:t>versions of the algorithms </a:t>
            </a:r>
            <a:r>
              <a:rPr lang="en-US" dirty="0">
                <a:solidFill>
                  <a:srgbClr val="000000"/>
                </a:solidFill>
                <a:latin typeface="Consolas" panose="020B0609020204030204" pitchFamily="49" charset="0"/>
              </a:rPr>
              <a:t>min</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max</a:t>
            </a:r>
            <a:r>
              <a:rPr lang="en-US" dirty="0">
                <a:solidFill>
                  <a:srgbClr val="000000"/>
                </a:solidFill>
                <a:latin typeface="Cambria" panose="02040503050406030204" pitchFamily="18" charset="0"/>
              </a:rPr>
              <a:t> that each receive an </a:t>
            </a:r>
            <a:r>
              <a:rPr lang="en-US" dirty="0">
                <a:solidFill>
                  <a:srgbClr val="000000"/>
                </a:solidFill>
                <a:latin typeface="Consolas" panose="020B0609020204030204" pitchFamily="49" charset="0"/>
              </a:rPr>
              <a:t>initializer_list</a:t>
            </a:r>
            <a:r>
              <a:rPr lang="en-US" dirty="0">
                <a:solidFill>
                  <a:srgbClr val="000000"/>
                </a:solidFill>
                <a:latin typeface="Cambria" panose="02040503050406030204" pitchFamily="18" charset="0"/>
              </a:rPr>
              <a:t> parameter and return the smallest or largest item in the list initializer that’s passed as an argument.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For </a:t>
            </a:r>
            <a:r>
              <a:rPr lang="en-US" dirty="0">
                <a:solidFill>
                  <a:srgbClr val="000000"/>
                </a:solidFill>
                <a:latin typeface="Cambria" panose="02040503050406030204" pitchFamily="18" charset="0"/>
              </a:rPr>
              <a:t>example, the following statement returns 7: </a:t>
            </a:r>
          </a:p>
          <a:p>
            <a:pPr marL="603504" lvl="2" indent="0">
              <a:lnSpc>
                <a:spcPct val="100000"/>
              </a:lnSpc>
              <a:buNone/>
              <a:defRPr/>
            </a:pPr>
            <a:r>
              <a:rPr lang="en-US" dirty="0">
                <a:solidFill>
                  <a:srgbClr val="0000FF"/>
                </a:solidFill>
                <a:latin typeface="Consolas" panose="020B0609020204030204" pitchFamily="49" charset="0"/>
              </a:rPr>
              <a:t>int </a:t>
            </a:r>
            <a:r>
              <a:rPr lang="en-US" dirty="0">
                <a:solidFill>
                  <a:srgbClr val="000000"/>
                </a:solidFill>
                <a:latin typeface="Consolas" panose="020B0609020204030204" pitchFamily="49" charset="0"/>
              </a:rPr>
              <a:t>minumum</a:t>
            </a:r>
            <a:r>
              <a:rPr lang="en-US" dirty="0">
                <a:solidFill>
                  <a:srgbClr val="000000"/>
                </a:solidFill>
                <a:latin typeface="Consolas" panose="020B0609020204030204" pitchFamily="49" charset="0"/>
              </a:rPr>
              <a:t> = min</a:t>
            </a:r>
            <a:r>
              <a:rPr lang="en-US" dirty="0" smtClean="0">
                <a:solidFill>
                  <a:srgbClr val="000000"/>
                </a:solidFill>
                <a:latin typeface="Consolas" panose="020B0609020204030204" pitchFamily="49" charset="0"/>
              </a:rPr>
              <a:t>({</a:t>
            </a:r>
            <a:r>
              <a:rPr lang="en-US" dirty="0" smtClean="0">
                <a:solidFill>
                  <a:srgbClr val="00B0F0"/>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7</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14</a:t>
            </a:r>
            <a:r>
              <a:rPr lang="en-US" dirty="0">
                <a:solidFill>
                  <a:srgbClr val="000000"/>
                </a:solidFill>
                <a:latin typeface="Consolas" panose="020B0609020204030204" pitchFamily="49" charset="0"/>
              </a:rPr>
              <a:t>, </a:t>
            </a:r>
            <a:r>
              <a:rPr lang="en-US" dirty="0">
                <a:solidFill>
                  <a:srgbClr val="00B0F0"/>
                </a:solidFill>
                <a:latin typeface="Consolas" panose="020B0609020204030204" pitchFamily="49" charset="0"/>
              </a:rPr>
              <a:t>21</a:t>
            </a:r>
            <a:r>
              <a:rPr lang="en-US" dirty="0">
                <a:solidFill>
                  <a:srgbClr val="000000"/>
                </a:solidFill>
                <a:latin typeface="Consolas" panose="020B0609020204030204" pitchFamily="49" charset="0"/>
              </a:rPr>
              <a:t>, </a:t>
            </a:r>
            <a:r>
              <a:rPr lang="en-US" dirty="0" smtClean="0">
                <a:solidFill>
                  <a:srgbClr val="00B0F0"/>
                </a:solidFill>
                <a:latin typeface="Consolas" panose="020B0609020204030204" pitchFamily="49" charset="0"/>
              </a:rPr>
              <a:t>17</a:t>
            </a:r>
            <a:r>
              <a:rPr lang="en-US" dirty="0" smtClean="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lnSpc>
                <a:spcPct val="100000"/>
              </a:lnSpc>
              <a:buFont typeface="Wingdings 3"/>
              <a:buChar char=""/>
              <a:defRPr/>
            </a:pPr>
            <a:r>
              <a:rPr lang="en-US" dirty="0">
                <a:solidFill>
                  <a:srgbClr val="000000"/>
                </a:solidFill>
                <a:latin typeface="Cambria" panose="02040503050406030204" pitchFamily="18" charset="0"/>
              </a:rPr>
              <a:t>Each of these new min and max algorithms is overloaded with a version that takes as a second argument a </a:t>
            </a:r>
            <a:r>
              <a:rPr lang="en-US" i="1" dirty="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for </a:t>
            </a:r>
            <a:r>
              <a:rPr lang="en-US" dirty="0" smtClean="0">
                <a:solidFill>
                  <a:srgbClr val="000000"/>
                </a:solidFill>
                <a:latin typeface="Cambria" panose="02040503050406030204" pitchFamily="18" charset="0"/>
              </a:rPr>
              <a:t>determining whether the first argument is less than the second.</a:t>
            </a:r>
            <a:endParaRPr lang="en-US" dirty="0" smtClean="0">
              <a:solidFill>
                <a:srgbClr val="000000"/>
              </a:solidFill>
              <a:latin typeface="Cambria" panose="02040503050406030204" pitchFamily="18" charset="0"/>
            </a:endParaRPr>
          </a:p>
        </p:txBody>
      </p:sp>
      <p:sp>
        <p:nvSpPr>
          <p:cNvPr id="175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67037442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smtClean="0">
                <a:solidFill>
                  <a:srgbClr val="59D9B3"/>
                </a:solidFill>
                <a:latin typeface="Calibri" panose="020F0502020204030204" pitchFamily="34" charset="0"/>
              </a:rPr>
              <a:t>16.4.12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min</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max</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minmax</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minmax_element</a:t>
            </a:r>
            <a:r>
              <a:rPr lang="en-US" dirty="0" smtClean="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err="1" smtClean="0">
                <a:solidFill>
                  <a:srgbClr val="000000"/>
                </a:solidFill>
                <a:latin typeface="Consolas" panose="020B0609020204030204" pitchFamily="49" charset="0"/>
              </a:rPr>
              <a:t>minmax</a:t>
            </a:r>
            <a:endParaRPr lang="en-US" b="1" i="1" dirty="0">
              <a:solidFill>
                <a:srgbClr val="000000"/>
              </a:solidFill>
              <a:latin typeface="Consolas" panose="020B0609020204030204" pitchFamily="49" charset="0"/>
            </a:endParaRPr>
          </a:p>
          <a:p>
            <a:pPr marL="365760" indent="-256032">
              <a:buFont typeface="Wingdings 3"/>
              <a:buChar char=""/>
              <a:defRPr/>
            </a:pPr>
            <a:r>
              <a:rPr lang="en-US" dirty="0">
                <a:solidFill>
                  <a:srgbClr val="000000"/>
                </a:solidFill>
                <a:latin typeface="Cambria" panose="02040503050406030204" pitchFamily="18" charset="0"/>
              </a:rPr>
              <a:t>C++11 also added the </a:t>
            </a:r>
            <a:r>
              <a:rPr lang="en-US" dirty="0" err="1">
                <a:solidFill>
                  <a:srgbClr val="000000"/>
                </a:solidFill>
                <a:latin typeface="Consolas" panose="020B0609020204030204" pitchFamily="49" charset="0"/>
              </a:rPr>
              <a:t>minmax</a:t>
            </a:r>
            <a:r>
              <a:rPr lang="en-US" dirty="0">
                <a:solidFill>
                  <a:srgbClr val="000000"/>
                </a:solidFill>
                <a:latin typeface="Cambria" panose="02040503050406030204" pitchFamily="18" charset="0"/>
              </a:rPr>
              <a:t> algorithm (line 15) that receives two items and returns a pair in which the smaller item is stored in first and the larger item is stored in second. </a:t>
            </a:r>
            <a:endParaRPr lang="en-US" dirty="0" smtClean="0">
              <a:solidFill>
                <a:srgbClr val="000000"/>
              </a:solidFill>
              <a:latin typeface="Cambria" panose="02040503050406030204" pitchFamily="18" charset="0"/>
            </a:endParaRPr>
          </a:p>
          <a:p>
            <a:pPr marL="365760" indent="-256032">
              <a:buFont typeface="Wingdings 3"/>
              <a:buChar char=""/>
              <a:defRPr/>
            </a:pPr>
            <a:r>
              <a:rPr lang="en-US" dirty="0" smtClean="0">
                <a:solidFill>
                  <a:srgbClr val="000000"/>
                </a:solidFill>
                <a:latin typeface="Cambria" panose="02040503050406030204" pitchFamily="18" charset="0"/>
              </a:rPr>
              <a:t>A </a:t>
            </a:r>
            <a:r>
              <a:rPr lang="en-US" dirty="0">
                <a:solidFill>
                  <a:srgbClr val="000000"/>
                </a:solidFill>
                <a:latin typeface="Cambria" panose="02040503050406030204" pitchFamily="18" charset="0"/>
              </a:rPr>
              <a:t>second version of this algorithm takes as a third argument a binary predicate function for determining whether the first argument is less than the second.</a:t>
            </a:r>
            <a:endParaRPr lang="en-US" dirty="0" smtClean="0">
              <a:solidFill>
                <a:srgbClr val="000000"/>
              </a:solidFill>
              <a:latin typeface="Cambria" panose="02040503050406030204" pitchFamily="18" charset="0"/>
            </a:endParaRPr>
          </a:p>
        </p:txBody>
      </p:sp>
      <p:sp>
        <p:nvSpPr>
          <p:cNvPr id="1761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0047668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normAutofit/>
          </a:bodyPr>
          <a:lstStyle/>
          <a:p>
            <a:pPr>
              <a:lnSpc>
                <a:spcPct val="100000"/>
              </a:lnSpc>
              <a:defRPr/>
            </a:pPr>
            <a:r>
              <a:rPr lang="en-US" dirty="0" smtClean="0">
                <a:solidFill>
                  <a:srgbClr val="59D9B3"/>
                </a:solidFill>
                <a:latin typeface="Calibri" panose="020F0502020204030204" pitchFamily="34" charset="0"/>
              </a:rPr>
              <a:t>16.4.12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min</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max</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minmax</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minmax_element</a:t>
            </a:r>
            <a:r>
              <a:rPr lang="en-US" dirty="0" smtClean="0">
                <a:solidFill>
                  <a:srgbClr val="33B38C"/>
                </a:solidFill>
                <a:latin typeface="Calibri" panose="020F0502020204030204" pitchFamily="34" charset="0"/>
                <a:cs typeface="Calibri" panose="020F0502020204030204" pitchFamily="34" charset="0"/>
              </a:rPr>
              <a:t> (cont.)</a:t>
            </a:r>
          </a:p>
        </p:txBody>
      </p:sp>
      <p:sp>
        <p:nvSpPr>
          <p:cNvPr id="13107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err="1" smtClean="0">
                <a:solidFill>
                  <a:srgbClr val="000000"/>
                </a:solidFill>
                <a:latin typeface="Consolas" panose="020B0609020204030204" pitchFamily="49" charset="0"/>
              </a:rPr>
              <a:t>minmax_element</a:t>
            </a:r>
            <a:endParaRPr lang="en-US" b="1" i="1" dirty="0">
              <a:solidFill>
                <a:srgbClr val="000000"/>
              </a:solidFill>
              <a:latin typeface="Consolas" panose="020B0609020204030204" pitchFamily="49" charset="0"/>
            </a:endParaRPr>
          </a:p>
          <a:p>
            <a:pPr marL="365760" indent="-256032">
              <a:lnSpc>
                <a:spcPct val="100000"/>
              </a:lnSpc>
              <a:buFont typeface="Wingdings 3"/>
              <a:buChar char=""/>
              <a:defRPr/>
            </a:pPr>
            <a:r>
              <a:rPr lang="en-US" dirty="0">
                <a:solidFill>
                  <a:srgbClr val="000000"/>
                </a:solidFill>
                <a:latin typeface="Cambria" panose="02040503050406030204" pitchFamily="18" charset="0"/>
              </a:rPr>
              <a:t>C++</a:t>
            </a:r>
            <a:r>
              <a:rPr lang="en-US" dirty="0" smtClean="0">
                <a:solidFill>
                  <a:srgbClr val="000000"/>
                </a:solidFill>
                <a:latin typeface="Cambria" panose="02040503050406030204" pitchFamily="18" charset="0"/>
              </a:rPr>
              <a:t>11 added the </a:t>
            </a:r>
            <a:r>
              <a:rPr lang="en-US" dirty="0" err="1" smtClean="0">
                <a:solidFill>
                  <a:srgbClr val="0000FF"/>
                </a:solidFill>
                <a:latin typeface="Consolas" panose="020B0609020204030204" pitchFamily="49" charset="0"/>
              </a:rPr>
              <a:t>minmax_element</a:t>
            </a:r>
            <a:r>
              <a:rPr lang="en-US" dirty="0" smtClean="0">
                <a:solidFill>
                  <a:srgbClr val="0000FF"/>
                </a:solidFill>
                <a:latin typeface="Cambria" panose="02040503050406030204" pitchFamily="18" charset="0"/>
              </a:rPr>
              <a:t> </a:t>
            </a:r>
            <a:r>
              <a:rPr lang="en-US" dirty="0" smtClean="0">
                <a:solidFill>
                  <a:srgbClr val="000000"/>
                </a:solidFill>
                <a:latin typeface="Cambria" panose="02040503050406030204" pitchFamily="18" charset="0"/>
              </a:rPr>
              <a:t>algorithm </a:t>
            </a: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25) </a:t>
            </a:r>
            <a:r>
              <a:rPr lang="en-US" dirty="0">
                <a:solidFill>
                  <a:srgbClr val="000000"/>
                </a:solidFill>
                <a:latin typeface="Cambria" panose="02040503050406030204" pitchFamily="18" charset="0"/>
              </a:rPr>
              <a:t>that receives two input iterators representing a range of elements and returns a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of iterators in which </a:t>
            </a:r>
            <a:r>
              <a:rPr lang="en-US" dirty="0">
                <a:solidFill>
                  <a:srgbClr val="000000"/>
                </a:solidFill>
                <a:latin typeface="Consolas" panose="020B0609020204030204" pitchFamily="49" charset="0"/>
              </a:rPr>
              <a:t>first</a:t>
            </a:r>
            <a:r>
              <a:rPr lang="en-US" dirty="0">
                <a:solidFill>
                  <a:srgbClr val="000000"/>
                </a:solidFill>
                <a:latin typeface="Cambria" panose="02040503050406030204" pitchFamily="18" charset="0"/>
              </a:rPr>
              <a:t> points to the smallest element in the range and </a:t>
            </a:r>
            <a:r>
              <a:rPr lang="en-US" dirty="0">
                <a:solidFill>
                  <a:srgbClr val="000000"/>
                </a:solidFill>
                <a:latin typeface="Consolas" panose="020B0609020204030204" pitchFamily="49" charset="0"/>
              </a:rPr>
              <a:t>second</a:t>
            </a:r>
            <a:r>
              <a:rPr lang="en-US" dirty="0">
                <a:solidFill>
                  <a:srgbClr val="000000"/>
                </a:solidFill>
                <a:latin typeface="Cambria" panose="02040503050406030204" pitchFamily="18" charset="0"/>
              </a:rPr>
              <a:t> points to the largest. </a:t>
            </a:r>
            <a:endParaRPr lang="en-US" dirty="0" smtClean="0">
              <a:solidFill>
                <a:srgbClr val="000000"/>
              </a:solidFill>
              <a:latin typeface="Cambria" panose="02040503050406030204" pitchFamily="18" charset="0"/>
            </a:endParaRPr>
          </a:p>
          <a:p>
            <a:pPr marL="365760" indent="-256032">
              <a:buFont typeface="Wingdings 3"/>
              <a:buChar char=""/>
              <a:defRPr/>
            </a:pPr>
            <a:r>
              <a:rPr lang="en-US" dirty="0" smtClean="0">
                <a:solidFill>
                  <a:srgbClr val="000000"/>
                </a:solidFill>
                <a:latin typeface="Cambria" panose="02040503050406030204" pitchFamily="18" charset="0"/>
              </a:rPr>
              <a:t>A second version of this algorithm takes as a third argument a </a:t>
            </a:r>
            <a:r>
              <a:rPr lang="en-US" i="1" dirty="0" smtClean="0">
                <a:solidFill>
                  <a:srgbClr val="000000"/>
                </a:solidFill>
                <a:latin typeface="Cambria" panose="02040503050406030204" pitchFamily="18" charset="0"/>
              </a:rPr>
              <a:t>binary predicate function </a:t>
            </a:r>
            <a:r>
              <a:rPr lang="en-US" dirty="0">
                <a:solidFill>
                  <a:srgbClr val="000000"/>
                </a:solidFill>
                <a:latin typeface="Cambria" panose="02040503050406030204" pitchFamily="18" charset="0"/>
              </a:rPr>
              <a:t>for determining whether the first argument is less than the second.</a:t>
            </a:r>
            <a:endParaRPr lang="en-US" dirty="0" smtClean="0">
              <a:solidFill>
                <a:srgbClr val="000000"/>
              </a:solidFill>
              <a:latin typeface="Cambria" panose="02040503050406030204" pitchFamily="18" charset="0"/>
            </a:endParaRPr>
          </a:p>
        </p:txBody>
      </p:sp>
      <p:sp>
        <p:nvSpPr>
          <p:cNvPr id="1761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5900297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a:t>
            </a:r>
            <a:endParaRPr lang="en-US" dirty="0" smtClean="0">
              <a:solidFill>
                <a:srgbClr val="3380E6"/>
              </a:solidFill>
              <a:latin typeface="Consolas" panose="020B0609020204030204" pitchFamily="49" charset="0"/>
            </a:endParaRPr>
          </a:p>
        </p:txBody>
      </p:sp>
      <p:sp>
        <p:nvSpPr>
          <p:cNvPr id="14643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sz="2500" dirty="0">
                <a:solidFill>
                  <a:srgbClr val="000000"/>
                </a:solidFill>
                <a:latin typeface="Cambria" panose="02040503050406030204" pitchFamily="18" charset="0"/>
              </a:rPr>
              <a:t>Many Standard Library algorithms allow you to pass a function pointer into the algorithm to help the algorithm perform its task.</a:t>
            </a:r>
          </a:p>
          <a:p>
            <a:pPr marL="365760" indent="-256032">
              <a:lnSpc>
                <a:spcPct val="100000"/>
              </a:lnSpc>
              <a:buFont typeface="Wingdings 3"/>
              <a:buChar char=""/>
              <a:defRPr/>
            </a:pPr>
            <a:r>
              <a:rPr lang="en-US" sz="2500" dirty="0">
                <a:solidFill>
                  <a:srgbClr val="000000"/>
                </a:solidFill>
                <a:latin typeface="Cambria" panose="02040503050406030204" pitchFamily="18" charset="0"/>
              </a:rPr>
              <a:t>For example, the </a:t>
            </a:r>
            <a:r>
              <a:rPr lang="en-US" sz="2500" dirty="0">
                <a:solidFill>
                  <a:srgbClr val="000000"/>
                </a:solidFill>
                <a:latin typeface="Consolas" panose="020B0609020204030204" pitchFamily="49" charset="0"/>
              </a:rPr>
              <a:t>binary_search</a:t>
            </a:r>
            <a:r>
              <a:rPr lang="en-US" sz="2500" dirty="0">
                <a:solidFill>
                  <a:srgbClr val="000000"/>
                </a:solidFill>
                <a:latin typeface="Cambria" panose="02040503050406030204" pitchFamily="18" charset="0"/>
              </a:rPr>
              <a:t> algorithm that we discussed in Section 16.3.6 is overloaded with a version that requires as its fourth parameter a </a:t>
            </a:r>
            <a:r>
              <a:rPr lang="en-US" sz="2500" i="1" dirty="0">
                <a:solidFill>
                  <a:srgbClr val="000000"/>
                </a:solidFill>
                <a:latin typeface="Cambria" panose="02040503050406030204" pitchFamily="18" charset="0"/>
              </a:rPr>
              <a:t>function pointer </a:t>
            </a:r>
            <a:r>
              <a:rPr lang="en-US" sz="2500" dirty="0">
                <a:solidFill>
                  <a:srgbClr val="000000"/>
                </a:solidFill>
                <a:latin typeface="Cambria" panose="02040503050406030204" pitchFamily="18" charset="0"/>
              </a:rPr>
              <a:t>that takes two arguments and returns a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uses this function to compare the search key to an element in the collection.</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function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if the search key and element being compared are equal; otherwise, the function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a:t>
            </a:r>
          </a:p>
        </p:txBody>
      </p:sp>
      <p:sp>
        <p:nvSpPr>
          <p:cNvPr id="1771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7767778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78179"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This enables </a:t>
            </a:r>
            <a:r>
              <a:rPr lang="en-US" altLang="en-US" dirty="0" err="1" smtClean="0">
                <a:solidFill>
                  <a:srgbClr val="000000"/>
                </a:solidFill>
                <a:latin typeface="Consolas" panose="020B0609020204030204" pitchFamily="49" charset="0"/>
              </a:rPr>
              <a:t>binary_search</a:t>
            </a:r>
            <a:r>
              <a:rPr lang="en-US" altLang="en-US" dirty="0" smtClean="0">
                <a:solidFill>
                  <a:srgbClr val="000000"/>
                </a:solidFill>
                <a:latin typeface="Cambria" panose="02040503050406030204" pitchFamily="18" charset="0"/>
              </a:rPr>
              <a:t> to search a collection of elements for which the element type does </a:t>
            </a:r>
            <a:r>
              <a:rPr lang="en-US" altLang="en-US" i="1" dirty="0" smtClean="0">
                <a:solidFill>
                  <a:srgbClr val="000000"/>
                </a:solidFill>
                <a:latin typeface="Cambria" panose="02040503050406030204" pitchFamily="18" charset="0"/>
              </a:rPr>
              <a:t>not</a:t>
            </a:r>
            <a:r>
              <a:rPr lang="en-US" altLang="en-US" dirty="0" smtClean="0">
                <a:solidFill>
                  <a:srgbClr val="000000"/>
                </a:solidFill>
                <a:latin typeface="Cambria" panose="02040503050406030204" pitchFamily="18" charset="0"/>
              </a:rPr>
              <a:t> provide an overloaded equality </a:t>
            </a:r>
            <a:r>
              <a:rPr lang="en-US" altLang="en-US" dirty="0" smtClean="0">
                <a:solidFill>
                  <a:srgbClr val="000000"/>
                </a:solidFill>
                <a:latin typeface="Consolas" panose="020B0609020204030204" pitchFamily="49" charset="0"/>
              </a:rPr>
              <a:t>&lt;</a:t>
            </a:r>
            <a:r>
              <a:rPr lang="en-US" altLang="en-US" dirty="0" smtClean="0">
                <a:solidFill>
                  <a:srgbClr val="000000"/>
                </a:solidFill>
                <a:latin typeface="Cambria" panose="02040503050406030204" pitchFamily="18" charset="0"/>
              </a:rPr>
              <a:t> operator. </a:t>
            </a:r>
          </a:p>
          <a:p>
            <a:pPr>
              <a:lnSpc>
                <a:spcPct val="100000"/>
              </a:lnSpc>
            </a:pPr>
            <a:r>
              <a:rPr lang="en-US" altLang="en-US" dirty="0" smtClean="0">
                <a:solidFill>
                  <a:srgbClr val="000000"/>
                </a:solidFill>
                <a:latin typeface="Cambria" panose="02040503050406030204" pitchFamily="18" charset="0"/>
              </a:rPr>
              <a:t>Any algorithm that can receive </a:t>
            </a:r>
            <a:r>
              <a:rPr lang="en-US" altLang="en-US" dirty="0" smtClean="0">
                <a:solidFill>
                  <a:srgbClr val="000000"/>
                </a:solidFill>
                <a:latin typeface="Cambria" panose="02040503050406030204" pitchFamily="18" charset="0"/>
              </a:rPr>
              <a:t>a lambda or </a:t>
            </a:r>
            <a:r>
              <a:rPr lang="en-US" altLang="en-US" dirty="0" smtClean="0">
                <a:solidFill>
                  <a:srgbClr val="000000"/>
                </a:solidFill>
                <a:latin typeface="Cambria" panose="02040503050406030204" pitchFamily="18" charset="0"/>
              </a:rPr>
              <a:t>function pointer can also receive an object of a class that overloads the function-call operator (parentheses) with a function named </a:t>
            </a:r>
            <a:r>
              <a:rPr lang="en-US" altLang="en-US" dirty="0" smtClean="0">
                <a:solidFill>
                  <a:srgbClr val="000000"/>
                </a:solidFill>
                <a:latin typeface="Consolas" panose="020B0609020204030204" pitchFamily="49" charset="0"/>
              </a:rPr>
              <a:t>operator()</a:t>
            </a:r>
            <a:r>
              <a:rPr lang="en-US" altLang="en-US" dirty="0" smtClean="0">
                <a:solidFill>
                  <a:srgbClr val="000000"/>
                </a:solidFill>
                <a:latin typeface="Cambria" panose="02040503050406030204" pitchFamily="18" charset="0"/>
              </a:rPr>
              <a:t>, provided that the overloaded operator meets the requirements of the algorithm—in the case of </a:t>
            </a:r>
            <a:r>
              <a:rPr lang="en-US" altLang="en-US" dirty="0" err="1" smtClean="0">
                <a:solidFill>
                  <a:srgbClr val="000000"/>
                </a:solidFill>
                <a:latin typeface="Consolas" panose="020B0609020204030204" pitchFamily="49" charset="0"/>
              </a:rPr>
              <a:t>binary_search</a:t>
            </a:r>
            <a:r>
              <a:rPr lang="en-US" altLang="en-US" dirty="0" smtClean="0">
                <a:solidFill>
                  <a:srgbClr val="000000"/>
                </a:solidFill>
                <a:latin typeface="Cambria" panose="02040503050406030204" pitchFamily="18" charset="0"/>
              </a:rPr>
              <a:t>, it must receive two arguments and return a </a:t>
            </a:r>
            <a:r>
              <a:rPr lang="en-US" altLang="en-US" dirty="0" smtClean="0">
                <a:solidFill>
                  <a:srgbClr val="000000"/>
                </a:solidFill>
                <a:latin typeface="Consolas" panose="020B0609020204030204" pitchFamily="49" charset="0"/>
              </a:rPr>
              <a:t>bool</a:t>
            </a:r>
            <a:r>
              <a:rPr lang="en-US" altLang="en-US" dirty="0" smtClean="0">
                <a:solidFill>
                  <a:srgbClr val="000000"/>
                </a:solidFill>
                <a:latin typeface="Cambria" panose="02040503050406030204" pitchFamily="18" charset="0"/>
              </a:rPr>
              <a:t>.</a:t>
            </a:r>
          </a:p>
        </p:txBody>
      </p:sp>
      <p:sp>
        <p:nvSpPr>
          <p:cNvPr id="1781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362954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16.3.2</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Lambda with an Empty Introducer</a:t>
            </a:r>
            <a:endParaRPr lang="en-US" dirty="0" smtClean="0">
              <a:solidFill>
                <a:srgbClr val="3380E6"/>
              </a:solidFill>
              <a:latin typeface="Calibri" panose="020F0502020204030204" pitchFamily="34" charset="0"/>
            </a:endParaRPr>
          </a:p>
        </p:txBody>
      </p:sp>
      <p:sp>
        <p:nvSpPr>
          <p:cNvPr id="161795" name="Text Placeholder 2"/>
          <p:cNvSpPr>
            <a:spLocks noGrp="1"/>
          </p:cNvSpPr>
          <p:nvPr>
            <p:ph type="body" idx="1"/>
          </p:nvPr>
        </p:nvSpPr>
        <p:spPr/>
        <p:txBody>
          <a:bodyPr>
            <a:normAutofit fontScale="92500" lnSpcReduction="10000"/>
          </a:bodyPr>
          <a:lstStyle/>
          <a:p>
            <a:pPr marL="365760" indent="-256032">
              <a:lnSpc>
                <a:spcPct val="110000"/>
              </a:lnSpc>
              <a:buFont typeface="Wingdings 3"/>
              <a:buChar char=""/>
              <a:defRPr/>
            </a:pPr>
            <a:r>
              <a:rPr lang="en-US" dirty="0" smtClean="0">
                <a:solidFill>
                  <a:srgbClr val="000000"/>
                </a:solidFill>
                <a:latin typeface="Cambria" panose="02040503050406030204" pitchFamily="18" charset="0"/>
              </a:rPr>
              <a:t>Line 11 declares and initializes the </a:t>
            </a:r>
            <a:r>
              <a:rPr lang="en-US" dirty="0" smtClean="0">
                <a:solidFill>
                  <a:srgbClr val="000000"/>
                </a:solidFill>
                <a:latin typeface="Consolas" panose="020B0609020204030204" pitchFamily="49" charset="0"/>
              </a:rPr>
              <a:t>array</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of </a:t>
            </a:r>
            <a:r>
              <a:rPr lang="en-US" dirty="0">
                <a:solidFill>
                  <a:srgbClr val="000000"/>
                </a:solidFill>
                <a:latin typeface="Consolas" panose="020B0609020204030204" pitchFamily="49" charset="0"/>
              </a:rPr>
              <a:t>int</a:t>
            </a:r>
            <a:r>
              <a:rPr lang="en-US" dirty="0">
                <a:solidFill>
                  <a:srgbClr val="000000"/>
                </a:solidFill>
                <a:latin typeface="Cambria" panose="02040503050406030204" pitchFamily="18" charset="0"/>
              </a:rPr>
              <a:t>s</a:t>
            </a:r>
            <a:r>
              <a:rPr lang="en-US" dirty="0">
                <a:solidFill>
                  <a:srgbClr val="000000"/>
                </a:solidFill>
                <a:latin typeface="Cambria" panose="02040503050406030204" pitchFamily="18" charset="0"/>
              </a:rPr>
              <a:t> named </a:t>
            </a:r>
            <a:r>
              <a:rPr lang="en-US" dirty="0" smtClean="0">
                <a:solidFill>
                  <a:srgbClr val="000000"/>
                </a:solidFill>
                <a:latin typeface="Consolas" panose="020B0609020204030204" pitchFamily="49" charset="0"/>
              </a:rPr>
              <a:t>values</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and line 15 outputs its contents.</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Lines </a:t>
            </a:r>
            <a:r>
              <a:rPr lang="en-US" dirty="0">
                <a:solidFill>
                  <a:srgbClr val="000000"/>
                </a:solidFill>
                <a:latin typeface="Cambria" panose="02040503050406030204" pitchFamily="18" charset="0"/>
              </a:rPr>
              <a:t>19–20 call </a:t>
            </a:r>
            <a:r>
              <a:rPr lang="en-US" dirty="0" err="1" smtClean="0">
                <a:solidFill>
                  <a:srgbClr val="000000"/>
                </a:solidFill>
                <a:latin typeface="Consolas" panose="020B0609020204030204" pitchFamily="49" charset="0"/>
              </a:rPr>
              <a:t>for_each</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multiply each element of values by 2 and display the result. The third argument (line 20) to </a:t>
            </a:r>
            <a:r>
              <a:rPr lang="en-US" dirty="0" err="1">
                <a:solidFill>
                  <a:srgbClr val="000000"/>
                </a:solidFill>
                <a:latin typeface="Consolas" panose="020B0609020204030204" pitchFamily="49" charset="0"/>
              </a:rPr>
              <a:t>for_each</a:t>
            </a:r>
            <a:r>
              <a:rPr lang="en-US" dirty="0">
                <a:solidFill>
                  <a:srgbClr val="000000"/>
                </a:solidFill>
                <a:latin typeface="Consolas" panose="020B0609020204030204" pitchFamily="49" charset="0"/>
              </a:rPr>
              <a:t> </a:t>
            </a:r>
          </a:p>
          <a:p>
            <a:pPr marL="621348" lvl="1" indent="-256032">
              <a:lnSpc>
                <a:spcPct val="110000"/>
              </a:lnSpc>
              <a:buFont typeface="Wingdings 3"/>
              <a:buChar char=""/>
              <a:defRPr/>
            </a:pPr>
            <a:r>
              <a:rPr lang="en-US" dirty="0">
                <a:solidFill>
                  <a:srgbClr val="000000"/>
                </a:solidFill>
                <a:latin typeface="Consolas" panose="020B0609020204030204" pitchFamily="49" charset="0"/>
              </a:rPr>
              <a:t>[](auto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&lt;&lt; " </a:t>
            </a:r>
            <a:r>
              <a:rPr lang="en-US" dirty="0" smtClean="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lnSpc>
                <a:spcPct val="110000"/>
              </a:lnSpc>
              <a:buFont typeface="Wingdings 3"/>
              <a:buChar char=""/>
              <a:defRPr/>
            </a:pPr>
            <a:r>
              <a:rPr lang="en-US" dirty="0">
                <a:solidFill>
                  <a:srgbClr val="000000"/>
                </a:solidFill>
                <a:latin typeface="Cambria" panose="02040503050406030204" pitchFamily="18" charset="0"/>
              </a:rPr>
              <a:t>is a lambda expression that performs the multiplication and output. </a:t>
            </a:r>
            <a:endParaRPr lang="en-US" dirty="0">
              <a:solidFill>
                <a:srgbClr val="000000"/>
              </a:solidFill>
              <a:latin typeface="Cambria" panose="02040503050406030204" pitchFamily="18" charset="0"/>
            </a:endParaRPr>
          </a:p>
          <a:p>
            <a:pPr marL="365760" indent="-256032">
              <a:lnSpc>
                <a:spcPct val="110000"/>
              </a:lnSpc>
              <a:buFont typeface="Wingdings 3"/>
              <a:buChar char=""/>
              <a:defRPr/>
            </a:pPr>
            <a:r>
              <a:rPr lang="en-US" dirty="0">
                <a:solidFill>
                  <a:srgbClr val="000000"/>
                </a:solidFill>
                <a:latin typeface="Cambria" panose="02040503050406030204" pitchFamily="18" charset="0"/>
              </a:rPr>
              <a:t>A lambda can use local variables from the function in which the lambda is defined. The introducer enables you to specify which, if any, local variables the lambda uses—this is known as capturing the variables.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empty lambda introducer </a:t>
            </a:r>
            <a:r>
              <a:rPr lang="en-US" dirty="0" smtClean="0">
                <a:solidFill>
                  <a:srgbClr val="000000"/>
                </a:solidFill>
                <a:latin typeface="Cambria" panose="02040503050406030204" pitchFamily="18" charset="0"/>
              </a:rPr>
              <a:t>(</a:t>
            </a:r>
            <a:r>
              <a:rPr lang="en-US" dirty="0">
                <a:solidFill>
                  <a:srgbClr val="000000"/>
                </a:solidFill>
                <a:latin typeface="Consolas" panose="020B0609020204030204" pitchFamily="49" charset="0"/>
              </a:rPr>
              <a:t>[]</a:t>
            </a:r>
            <a:r>
              <a:rPr lang="en-US" dirty="0" smtClean="0">
                <a:solidFill>
                  <a:srgbClr val="000000"/>
                </a:solidFill>
                <a:latin typeface="Cambria" panose="02040503050406030204" pitchFamily="18" charset="0"/>
              </a:rPr>
              <a:t>) indicates </a:t>
            </a:r>
            <a:r>
              <a:rPr lang="en-US" dirty="0">
                <a:solidFill>
                  <a:srgbClr val="000000"/>
                </a:solidFill>
                <a:latin typeface="Cambria" panose="02040503050406030204" pitchFamily="18" charset="0"/>
              </a:rPr>
              <a:t>that the lambda does not use any of </a:t>
            </a:r>
            <a:r>
              <a:rPr lang="en-US" dirty="0">
                <a:solidFill>
                  <a:srgbClr val="000000"/>
                </a:solidFill>
                <a:latin typeface="Consolas" panose="020B0609020204030204" pitchFamily="49" charset="0"/>
              </a:rPr>
              <a:t>main</a:t>
            </a:r>
            <a:r>
              <a:rPr lang="en-US" dirty="0">
                <a:solidFill>
                  <a:srgbClr val="000000"/>
                </a:solidFill>
                <a:latin typeface="Cambria" panose="02040503050406030204" pitchFamily="18" charset="0"/>
              </a:rPr>
              <a:t>’s local variables.</a:t>
            </a:r>
            <a:endParaRPr lang="en-US" dirty="0" smtClean="0">
              <a:solidFill>
                <a:srgbClr val="000000"/>
              </a:solidFill>
              <a:latin typeface="Cambria" panose="02040503050406030204" pitchFamily="18" charset="0"/>
            </a:endParaRP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0734326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7920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An object of such a class is known as a </a:t>
            </a:r>
            <a:r>
              <a:rPr lang="en-US" altLang="en-US" dirty="0" smtClean="0">
                <a:solidFill>
                  <a:srgbClr val="0000FF"/>
                </a:solidFill>
                <a:latin typeface="Cambria" panose="02040503050406030204" pitchFamily="18" charset="0"/>
              </a:rPr>
              <a:t>function object</a:t>
            </a:r>
            <a:r>
              <a:rPr lang="en-US" altLang="en-US" dirty="0" smtClean="0">
                <a:solidFill>
                  <a:srgbClr val="000000"/>
                </a:solidFill>
                <a:latin typeface="Cambria" panose="02040503050406030204" pitchFamily="18" charset="0"/>
              </a:rPr>
              <a:t> and can be used syntactically and semantically like </a:t>
            </a:r>
            <a:r>
              <a:rPr lang="en-US" altLang="en-US" dirty="0" smtClean="0">
                <a:solidFill>
                  <a:srgbClr val="000000"/>
                </a:solidFill>
                <a:latin typeface="Cambria" panose="02040503050406030204" pitchFamily="18" charset="0"/>
              </a:rPr>
              <a:t>a lambda, a </a:t>
            </a:r>
            <a:r>
              <a:rPr lang="en-US" altLang="en-US" dirty="0" smtClean="0">
                <a:solidFill>
                  <a:srgbClr val="000000"/>
                </a:solidFill>
                <a:latin typeface="Cambria" panose="02040503050406030204" pitchFamily="18" charset="0"/>
              </a:rPr>
              <a:t>function </a:t>
            </a:r>
            <a:r>
              <a:rPr lang="en-US" altLang="en-US" dirty="0" smtClean="0">
                <a:solidFill>
                  <a:srgbClr val="000000"/>
                </a:solidFill>
                <a:latin typeface="Cambria" panose="02040503050406030204" pitchFamily="18" charset="0"/>
              </a:rPr>
              <a:t>or a </a:t>
            </a:r>
            <a:r>
              <a:rPr lang="en-US" altLang="en-US" i="1" dirty="0" smtClean="0">
                <a:solidFill>
                  <a:srgbClr val="000000"/>
                </a:solidFill>
                <a:latin typeface="Cambria" panose="02040503050406030204" pitchFamily="18" charset="0"/>
              </a:rPr>
              <a:t>function pointer</a:t>
            </a:r>
            <a:r>
              <a:rPr lang="en-US" altLang="en-US" dirty="0" smtClean="0">
                <a:solidFill>
                  <a:srgbClr val="000000"/>
                </a:solidFill>
                <a:latin typeface="Cambria" panose="02040503050406030204" pitchFamily="18" charset="0"/>
              </a:rPr>
              <a:t>—the overloaded parentheses operator is invoked by using a function object’s name followed by parentheses containing the arguments to the function.</a:t>
            </a:r>
          </a:p>
          <a:p>
            <a:pPr>
              <a:lnSpc>
                <a:spcPct val="100000"/>
              </a:lnSpc>
            </a:pPr>
            <a:r>
              <a:rPr lang="en-US" altLang="en-US" dirty="0" smtClean="0">
                <a:solidFill>
                  <a:srgbClr val="000000"/>
                </a:solidFill>
                <a:latin typeface="Cambria" panose="02040503050406030204" pitchFamily="18" charset="0"/>
              </a:rPr>
              <a:t>Most algorithms can use </a:t>
            </a:r>
            <a:r>
              <a:rPr lang="en-US" altLang="en-US" dirty="0">
                <a:solidFill>
                  <a:srgbClr val="000000"/>
                </a:solidFill>
                <a:latin typeface="Cambria" panose="02040503050406030204" pitchFamily="18" charset="0"/>
              </a:rPr>
              <a:t>lambdas, function pointers and function </a:t>
            </a:r>
            <a:r>
              <a:rPr lang="en-US" altLang="en-US" dirty="0" smtClean="0">
                <a:solidFill>
                  <a:srgbClr val="000000"/>
                </a:solidFill>
                <a:latin typeface="Cambria" panose="02040503050406030204" pitchFamily="18" charset="0"/>
              </a:rPr>
              <a:t>objects and functions interchangeably.</a:t>
            </a:r>
          </a:p>
        </p:txBody>
      </p:sp>
      <p:sp>
        <p:nvSpPr>
          <p:cNvPr id="1792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190540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4950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Advantages of Function Objects Over Function Pointers</a:t>
            </a:r>
          </a:p>
          <a:p>
            <a:pPr marL="365760" indent="-256032">
              <a:lnSpc>
                <a:spcPct val="100000"/>
              </a:lnSpc>
              <a:buFont typeface="Wingdings 3"/>
              <a:buChar char=""/>
              <a:defRPr/>
            </a:pPr>
            <a:r>
              <a:rPr lang="en-US" i="1" dirty="0" smtClean="0">
                <a:solidFill>
                  <a:srgbClr val="000000"/>
                </a:solidFill>
                <a:latin typeface="Cambria" panose="02040503050406030204" pitchFamily="18" charset="0"/>
              </a:rPr>
              <a:t>Function objects </a:t>
            </a:r>
            <a:r>
              <a:rPr lang="en-US" dirty="0" smtClean="0">
                <a:solidFill>
                  <a:srgbClr val="000000"/>
                </a:solidFill>
                <a:latin typeface="Cambria" panose="02040503050406030204" pitchFamily="18" charset="0"/>
              </a:rPr>
              <a:t>provide several advantages over </a:t>
            </a:r>
            <a:r>
              <a:rPr lang="en-US" i="1" dirty="0" smtClean="0">
                <a:solidFill>
                  <a:srgbClr val="000000"/>
                </a:solidFill>
                <a:latin typeface="Cambria" panose="02040503050406030204" pitchFamily="18" charset="0"/>
              </a:rPr>
              <a:t>function pointers</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compiler </a:t>
            </a:r>
            <a:r>
              <a:rPr lang="en-US" dirty="0" smtClean="0">
                <a:solidFill>
                  <a:srgbClr val="000000"/>
                </a:solidFill>
                <a:latin typeface="Cambria" panose="02040503050406030204" pitchFamily="18" charset="0"/>
              </a:rPr>
              <a:t>sometimes can </a:t>
            </a:r>
            <a:r>
              <a:rPr lang="en-US" dirty="0" smtClean="0">
                <a:solidFill>
                  <a:srgbClr val="000000"/>
                </a:solidFill>
                <a:latin typeface="Cambria" panose="02040503050406030204" pitchFamily="18" charset="0"/>
              </a:rPr>
              <a:t>inline a </a:t>
            </a:r>
            <a:r>
              <a:rPr lang="en-US" i="1" dirty="0" smtClean="0">
                <a:solidFill>
                  <a:srgbClr val="000000"/>
                </a:solidFill>
                <a:latin typeface="Cambria" panose="02040503050406030204" pitchFamily="18" charset="0"/>
              </a:rPr>
              <a:t>function object’s </a:t>
            </a:r>
            <a:r>
              <a:rPr lang="en-US" dirty="0" smtClean="0">
                <a:solidFill>
                  <a:srgbClr val="000000"/>
                </a:solidFill>
                <a:latin typeface="Cambria" panose="02040503050406030204" pitchFamily="18" charset="0"/>
              </a:rPr>
              <a:t>overloaded </a:t>
            </a:r>
            <a:r>
              <a:rPr lang="en-US" dirty="0" smtClean="0">
                <a:solidFill>
                  <a:srgbClr val="000000"/>
                </a:solidFill>
                <a:latin typeface="Consolas" panose="020B0609020204030204" pitchFamily="49" charset="0"/>
              </a:rPr>
              <a:t>operator()</a:t>
            </a:r>
            <a:r>
              <a:rPr lang="en-US" dirty="0" smtClean="0">
                <a:solidFill>
                  <a:srgbClr val="000000"/>
                </a:solidFill>
                <a:latin typeface="Cambria" panose="02040503050406030204" pitchFamily="18" charset="0"/>
              </a:rPr>
              <a:t> to improve performance.</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Also, since they’re objects of classes, </a:t>
            </a:r>
            <a:r>
              <a:rPr lang="en-US" i="1" dirty="0" smtClean="0">
                <a:solidFill>
                  <a:srgbClr val="000000"/>
                </a:solidFill>
                <a:latin typeface="Cambria" panose="02040503050406030204" pitchFamily="18" charset="0"/>
              </a:rPr>
              <a:t>function objects </a:t>
            </a:r>
            <a:r>
              <a:rPr lang="en-US" dirty="0" smtClean="0">
                <a:solidFill>
                  <a:srgbClr val="000000"/>
                </a:solidFill>
                <a:latin typeface="Cambria" panose="02040503050406030204" pitchFamily="18" charset="0"/>
              </a:rPr>
              <a:t>can have data members that </a:t>
            </a:r>
            <a:r>
              <a:rPr lang="en-US" dirty="0" smtClean="0">
                <a:solidFill>
                  <a:srgbClr val="000000"/>
                </a:solidFill>
                <a:latin typeface="Consolas" panose="020B0609020204030204" pitchFamily="49" charset="0"/>
              </a:rPr>
              <a:t>operator()</a:t>
            </a:r>
            <a:r>
              <a:rPr lang="en-US" dirty="0" smtClean="0">
                <a:solidFill>
                  <a:srgbClr val="000000"/>
                </a:solidFill>
                <a:latin typeface="Cambria" panose="02040503050406030204" pitchFamily="18" charset="0"/>
              </a:rPr>
              <a:t> can use to perform its task. </a:t>
            </a:r>
          </a:p>
        </p:txBody>
      </p:sp>
      <p:sp>
        <p:nvSpPr>
          <p:cNvPr id="1802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7096028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50531" name="Text Placeholder 2"/>
          <p:cNvSpPr>
            <a:spLocks noGrp="1"/>
          </p:cNvSpPr>
          <p:nvPr>
            <p:ph type="body" idx="1"/>
          </p:nvPr>
        </p:nvSpPr>
        <p:spPr/>
        <p:txBody>
          <a:bodyPr>
            <a:normAutofit fontScale="92500"/>
          </a:bodyPr>
          <a:lstStyle/>
          <a:p>
            <a:pPr marL="109728" indent="0">
              <a:lnSpc>
                <a:spcPct val="100000"/>
              </a:lnSpc>
              <a:buNone/>
              <a:defRPr/>
            </a:pPr>
            <a:r>
              <a:rPr lang="en-US" b="1" i="1" dirty="0">
                <a:solidFill>
                  <a:srgbClr val="000000"/>
                </a:solidFill>
                <a:latin typeface="Cambria" panose="02040503050406030204" pitchFamily="18" charset="0"/>
              </a:rPr>
              <a:t>Predefined Function Objects of the Standard Template Library</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Many predefined function objects can be found in the header </a:t>
            </a:r>
            <a:r>
              <a:rPr lang="en-US" dirty="0" smtClean="0">
                <a:solidFill>
                  <a:srgbClr val="0000FF"/>
                </a:solidFill>
                <a:latin typeface="Consolas" panose="020B0609020204030204" pitchFamily="49" charset="0"/>
              </a:rPr>
              <a:t>&lt;functional&gt;</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Figure 16.14 lists several of the dozens of Standard Library </a:t>
            </a:r>
            <a:r>
              <a:rPr lang="en-US" i="1" dirty="0" smtClean="0">
                <a:solidFill>
                  <a:srgbClr val="000000"/>
                </a:solidFill>
                <a:latin typeface="Cambria" panose="02040503050406030204" pitchFamily="18" charset="0"/>
              </a:rPr>
              <a:t>function objects</a:t>
            </a:r>
            <a:r>
              <a:rPr lang="en-US" dirty="0" smtClean="0">
                <a:solidFill>
                  <a:srgbClr val="000000"/>
                </a:solidFill>
                <a:latin typeface="Cambria" panose="02040503050406030204" pitchFamily="18" charset="0"/>
              </a:rPr>
              <a:t>, which are all implemented as class templates</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Complete list at</a:t>
            </a:r>
          </a:p>
          <a:p>
            <a:pPr marL="621348" lvl="1" indent="-256032">
              <a:buFont typeface="Wingdings 3"/>
              <a:buChar char=""/>
              <a:defRPr/>
            </a:pPr>
            <a:r>
              <a:rPr lang="en-US" dirty="0">
                <a:latin typeface="Consolas" panose="020B0609020204030204" pitchFamily="49" charset="0"/>
              </a:rPr>
              <a:t>http://</a:t>
            </a:r>
            <a:r>
              <a:rPr lang="en-US" dirty="0" smtClean="0">
                <a:latin typeface="Consolas" panose="020B0609020204030204" pitchFamily="49" charset="0"/>
              </a:rPr>
              <a:t>en.cppreference.com/w/cpp/utility/functional</a:t>
            </a:r>
            <a:endParaRPr lang="en-US" dirty="0" smtClean="0">
              <a:solidFill>
                <a:srgbClr val="000000"/>
              </a:solidFill>
              <a:latin typeface="Consolas" panose="020B0609020204030204" pitchFamily="49" charset="0"/>
            </a:endParaRPr>
          </a:p>
          <a:p>
            <a:pPr marL="365760" indent="-256032">
              <a:buFont typeface="Wingdings 3"/>
              <a:buChar char=""/>
              <a:defRPr/>
            </a:pPr>
            <a:r>
              <a:rPr lang="en-US" dirty="0" smtClean="0">
                <a:solidFill>
                  <a:srgbClr val="000000"/>
                </a:solidFill>
                <a:latin typeface="Cambria" panose="02040503050406030204" pitchFamily="18" charset="0"/>
              </a:rPr>
              <a:t>We </a:t>
            </a:r>
            <a:r>
              <a:rPr lang="en-US" dirty="0">
                <a:solidFill>
                  <a:srgbClr val="000000"/>
                </a:solidFill>
                <a:latin typeface="Cambria" panose="02040503050406030204" pitchFamily="18" charset="0"/>
              </a:rPr>
              <a:t>used the function object </a:t>
            </a:r>
            <a:r>
              <a:rPr lang="en-US" dirty="0">
                <a:solidFill>
                  <a:srgbClr val="000000"/>
                </a:solidFill>
                <a:latin typeface="Consolas" panose="020B0609020204030204" pitchFamily="49" charset="0"/>
              </a:rPr>
              <a:t>less&lt;T&gt;</a:t>
            </a:r>
            <a:r>
              <a:rPr lang="en-US" dirty="0">
                <a:solidFill>
                  <a:srgbClr val="000000"/>
                </a:solidFill>
                <a:latin typeface="Cambria" panose="02040503050406030204" pitchFamily="18" charset="0"/>
              </a:rPr>
              <a:t> in the </a:t>
            </a:r>
            <a:r>
              <a:rPr lang="en-US" dirty="0">
                <a:solidFill>
                  <a:srgbClr val="000000"/>
                </a:solidFill>
                <a:latin typeface="Consolas" panose="020B0609020204030204" pitchFamily="49" charset="0"/>
              </a:rPr>
              <a:t>set</a:t>
            </a:r>
            <a:r>
              <a:rPr lang="en-US" dirty="0">
                <a:solidFill>
                  <a:srgbClr val="000000"/>
                </a:solidFill>
                <a:latin typeface="Cambria" panose="02040503050406030204" pitchFamily="18" charset="0"/>
              </a:rPr>
              <a:t> and </a:t>
            </a:r>
            <a:r>
              <a:rPr lang="en-US" dirty="0">
                <a:solidFill>
                  <a:srgbClr val="000000"/>
                </a:solidFill>
                <a:latin typeface="Consolas" panose="020B0609020204030204" pitchFamily="49" charset="0"/>
              </a:rPr>
              <a:t>multiset</a:t>
            </a:r>
            <a:r>
              <a:rPr lang="en-US" dirty="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examples. </a:t>
            </a:r>
          </a:p>
          <a:p>
            <a:pPr marL="621348" lvl="1" indent="-256032">
              <a:buFont typeface="Wingdings 3"/>
              <a:buChar char=""/>
              <a:defRPr/>
            </a:pPr>
            <a:r>
              <a:rPr lang="en-US" dirty="0" smtClean="0">
                <a:solidFill>
                  <a:srgbClr val="000000"/>
                </a:solidFill>
                <a:latin typeface="Cambria" panose="02040503050406030204" pitchFamily="18" charset="0"/>
              </a:rPr>
              <a:t>Recall </a:t>
            </a:r>
            <a:r>
              <a:rPr lang="en-US" dirty="0">
                <a:solidFill>
                  <a:srgbClr val="000000"/>
                </a:solidFill>
                <a:latin typeface="Cambria" panose="02040503050406030204" pitchFamily="18" charset="0"/>
              </a:rPr>
              <a:t>that many of the overloaded Standard Library algorithms can receive as their last argument a binary function that determines whether its first argument is less than its second—exactly the purpose of the </a:t>
            </a:r>
            <a:r>
              <a:rPr lang="en-US" dirty="0">
                <a:solidFill>
                  <a:srgbClr val="000000"/>
                </a:solidFill>
                <a:latin typeface="Consolas" panose="020B0609020204030204" pitchFamily="49" charset="0"/>
              </a:rPr>
              <a:t>less&lt;T&gt;</a:t>
            </a:r>
            <a:r>
              <a:rPr lang="en-US" dirty="0">
                <a:solidFill>
                  <a:srgbClr val="000000"/>
                </a:solidFill>
                <a:latin typeface="Cambria" panose="02040503050406030204" pitchFamily="18" charset="0"/>
              </a:rPr>
              <a:t> function object. </a:t>
            </a:r>
            <a:endParaRPr lang="en-US" dirty="0" smtClean="0">
              <a:solidFill>
                <a:srgbClr val="000000"/>
              </a:solidFill>
              <a:latin typeface="Cambria" panose="02040503050406030204" pitchFamily="18" charset="0"/>
            </a:endParaRPr>
          </a:p>
        </p:txBody>
      </p:sp>
      <p:sp>
        <p:nvSpPr>
          <p:cNvPr id="1812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3690655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9063"/>
            <a:ext cx="12192000" cy="6618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70074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52579" name="Text Placeholder 2"/>
          <p:cNvSpPr>
            <a:spLocks noGrp="1"/>
          </p:cNvSpPr>
          <p:nvPr>
            <p:ph type="body" idx="1"/>
          </p:nvPr>
        </p:nvSpPr>
        <p:spPr/>
        <p:txBody>
          <a:bodyPr>
            <a:normAutofit/>
          </a:bodyPr>
          <a:lstStyle/>
          <a:p>
            <a:pPr marL="109728" indent="0">
              <a:lnSpc>
                <a:spcPct val="100000"/>
              </a:lnSpc>
              <a:buNone/>
              <a:defRPr/>
            </a:pPr>
            <a:r>
              <a:rPr lang="en-US" b="1" i="1" dirty="0" smtClean="0">
                <a:solidFill>
                  <a:srgbClr val="000000"/>
                </a:solidFill>
                <a:latin typeface="Cambria" panose="02040503050406030204" pitchFamily="18" charset="0"/>
              </a:rPr>
              <a:t>Using the </a:t>
            </a:r>
            <a:r>
              <a:rPr lang="en-US" b="1" i="1" dirty="0" smtClean="0">
                <a:solidFill>
                  <a:srgbClr val="000000"/>
                </a:solidFill>
                <a:latin typeface="Consolas" panose="020B0609020204030204" pitchFamily="49" charset="0"/>
              </a:rPr>
              <a:t>accumulate</a:t>
            </a:r>
            <a:r>
              <a:rPr lang="en-US" b="1" i="1" dirty="0" smtClean="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Figure 16.15 uses the </a:t>
            </a:r>
            <a:r>
              <a:rPr lang="en-US" dirty="0" smtClean="0">
                <a:solidFill>
                  <a:srgbClr val="000000"/>
                </a:solidFill>
                <a:latin typeface="Consolas" panose="020B0609020204030204" pitchFamily="49" charset="0"/>
              </a:rPr>
              <a:t>accumulate</a:t>
            </a:r>
            <a:r>
              <a:rPr lang="en-US" dirty="0" smtClean="0">
                <a:solidFill>
                  <a:srgbClr val="000000"/>
                </a:solidFill>
                <a:latin typeface="Cambria" panose="02040503050406030204" pitchFamily="18" charset="0"/>
              </a:rPr>
              <a:t> numeric algorithm (introduced in Fig. 16.30) to calculate the sum of the squares of the elements in an </a:t>
            </a:r>
            <a:r>
              <a:rPr lang="en-US" dirty="0" smtClean="0">
                <a:solidFill>
                  <a:srgbClr val="000000"/>
                </a:solidFill>
                <a:latin typeface="Consolas" panose="020B0609020204030204" pitchFamily="49" charset="0"/>
              </a:rPr>
              <a:t>array</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fourth argument to </a:t>
            </a:r>
            <a:r>
              <a:rPr lang="en-US" dirty="0" smtClean="0">
                <a:solidFill>
                  <a:srgbClr val="000000"/>
                </a:solidFill>
                <a:latin typeface="Consolas" panose="020B0609020204030204" pitchFamily="49" charset="0"/>
              </a:rPr>
              <a:t>accumulate</a:t>
            </a:r>
            <a:r>
              <a:rPr lang="en-US" dirty="0" smtClean="0">
                <a:solidFill>
                  <a:srgbClr val="000000"/>
                </a:solidFill>
                <a:latin typeface="Cambria" panose="02040503050406030204" pitchFamily="18" charset="0"/>
              </a:rPr>
              <a:t> is a </a:t>
            </a:r>
            <a:r>
              <a:rPr lang="en-US" dirty="0" smtClean="0">
                <a:solidFill>
                  <a:srgbClr val="0000FF"/>
                </a:solidFill>
                <a:latin typeface="Cambria" panose="02040503050406030204" pitchFamily="18" charset="0"/>
              </a:rPr>
              <a:t>binary function object</a:t>
            </a:r>
            <a:r>
              <a:rPr lang="en-US" dirty="0" smtClean="0">
                <a:solidFill>
                  <a:srgbClr val="000000"/>
                </a:solidFill>
                <a:latin typeface="Cambria" panose="02040503050406030204" pitchFamily="18" charset="0"/>
              </a:rPr>
              <a:t> (that is, a </a:t>
            </a:r>
            <a:r>
              <a:rPr lang="en-US" i="1" dirty="0" smtClean="0">
                <a:solidFill>
                  <a:srgbClr val="000000"/>
                </a:solidFill>
                <a:latin typeface="Cambria" panose="02040503050406030204" pitchFamily="18" charset="0"/>
              </a:rPr>
              <a:t>function object </a:t>
            </a:r>
            <a:r>
              <a:rPr lang="en-US" dirty="0" smtClean="0">
                <a:solidFill>
                  <a:srgbClr val="000000"/>
                </a:solidFill>
                <a:latin typeface="Cambria" panose="02040503050406030204" pitchFamily="18" charset="0"/>
              </a:rPr>
              <a:t>for which </a:t>
            </a:r>
            <a:r>
              <a:rPr lang="en-US" dirty="0" smtClean="0">
                <a:solidFill>
                  <a:srgbClr val="000000"/>
                </a:solidFill>
                <a:latin typeface="Consolas" panose="020B0609020204030204" pitchFamily="49" charset="0"/>
              </a:rPr>
              <a:t>operator() </a:t>
            </a:r>
            <a:r>
              <a:rPr lang="en-US" dirty="0" smtClean="0">
                <a:solidFill>
                  <a:srgbClr val="000000"/>
                </a:solidFill>
                <a:latin typeface="Cambria" panose="02040503050406030204" pitchFamily="18" charset="0"/>
              </a:rPr>
              <a:t>takes two arguments) or a function pointer to a </a:t>
            </a:r>
            <a:r>
              <a:rPr lang="en-US" dirty="0" smtClean="0">
                <a:solidFill>
                  <a:srgbClr val="0000FF"/>
                </a:solidFill>
                <a:latin typeface="Cambria" panose="02040503050406030204" pitchFamily="18" charset="0"/>
              </a:rPr>
              <a:t>binary function</a:t>
            </a:r>
            <a:r>
              <a:rPr lang="en-US" dirty="0" smtClean="0">
                <a:solidFill>
                  <a:srgbClr val="000000"/>
                </a:solidFill>
                <a:latin typeface="Cambria" panose="02040503050406030204" pitchFamily="18" charset="0"/>
              </a:rPr>
              <a:t> (that is, a function that takes two arguments).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Function </a:t>
            </a:r>
            <a:r>
              <a:rPr lang="en-US" dirty="0" smtClean="0">
                <a:solidFill>
                  <a:srgbClr val="000000"/>
                </a:solidFill>
                <a:latin typeface="Consolas" panose="020B0609020204030204" pitchFamily="49" charset="0"/>
              </a:rPr>
              <a:t>accumulate</a:t>
            </a:r>
            <a:r>
              <a:rPr lang="en-US" dirty="0" smtClean="0">
                <a:solidFill>
                  <a:srgbClr val="000000"/>
                </a:solidFill>
                <a:latin typeface="Cambria" panose="02040503050406030204" pitchFamily="18" charset="0"/>
              </a:rPr>
              <a:t> is demonstrated </a:t>
            </a:r>
            <a:r>
              <a:rPr lang="en-US" dirty="0" smtClean="0">
                <a:solidFill>
                  <a:srgbClr val="000000"/>
                </a:solidFill>
                <a:latin typeface="Cambria" panose="02040503050406030204" pitchFamily="18" charset="0"/>
              </a:rPr>
              <a:t>three times—once </a:t>
            </a:r>
            <a:r>
              <a:rPr lang="en-US" dirty="0" smtClean="0">
                <a:solidFill>
                  <a:srgbClr val="000000"/>
                </a:solidFill>
                <a:latin typeface="Cambria" panose="02040503050406030204" pitchFamily="18" charset="0"/>
              </a:rPr>
              <a:t>with a function </a:t>
            </a:r>
            <a:r>
              <a:rPr lang="en-US" dirty="0" smtClean="0">
                <a:solidFill>
                  <a:srgbClr val="000000"/>
                </a:solidFill>
                <a:latin typeface="Cambria" panose="02040503050406030204" pitchFamily="18" charset="0"/>
              </a:rPr>
              <a:t>pointer, </a:t>
            </a:r>
            <a:r>
              <a:rPr lang="en-US" dirty="0" smtClean="0">
                <a:solidFill>
                  <a:srgbClr val="000000"/>
                </a:solidFill>
                <a:latin typeface="Cambria" panose="02040503050406030204" pitchFamily="18" charset="0"/>
              </a:rPr>
              <a:t>once with a function </a:t>
            </a:r>
            <a:r>
              <a:rPr lang="en-US" dirty="0" smtClean="0">
                <a:solidFill>
                  <a:srgbClr val="000000"/>
                </a:solidFill>
                <a:latin typeface="Cambria" panose="02040503050406030204" pitchFamily="18" charset="0"/>
              </a:rPr>
              <a:t>object and ones with a lambda.</a:t>
            </a:r>
            <a:endParaRPr lang="en-US" dirty="0" smtClean="0">
              <a:solidFill>
                <a:srgbClr val="000000"/>
              </a:solidFill>
              <a:latin typeface="Cambria" panose="02040503050406030204" pitchFamily="18" charset="0"/>
            </a:endParaRPr>
          </a:p>
        </p:txBody>
      </p:sp>
      <p:sp>
        <p:nvSpPr>
          <p:cNvPr id="1833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8144764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8747171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54063"/>
            <a:ext cx="12192000" cy="534828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121313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54976428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5508827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96988"/>
            <a:ext cx="12192000" cy="42624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1344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16.3.2</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Lambda with an Empty Introducer</a:t>
            </a:r>
            <a:endParaRPr lang="en-US" dirty="0" smtClean="0">
              <a:solidFill>
                <a:srgbClr val="3380E6"/>
              </a:solidFill>
              <a:latin typeface="Calibri" panose="020F0502020204030204" pitchFamily="34" charset="0"/>
            </a:endParaRPr>
          </a:p>
        </p:txBody>
      </p:sp>
      <p:sp>
        <p:nvSpPr>
          <p:cNvPr id="161795" name="Text Placeholder 2"/>
          <p:cNvSpPr>
            <a:spLocks noGrp="1"/>
          </p:cNvSpPr>
          <p:nvPr>
            <p:ph type="body" idx="1"/>
          </p:nvPr>
        </p:nvSpPr>
        <p:spPr/>
        <p:txBody>
          <a:bodyPr>
            <a:normAutofit fontScale="85000" lnSpcReduction="20000"/>
          </a:bodyPr>
          <a:lstStyle/>
          <a:p>
            <a:pPr marL="365760" indent="-256032">
              <a:lnSpc>
                <a:spcPct val="110000"/>
              </a:lnSpc>
              <a:buFont typeface="Wingdings 3"/>
              <a:buChar char=""/>
              <a:defRPr/>
            </a:pPr>
            <a:r>
              <a:rPr lang="en-US" dirty="0">
                <a:solidFill>
                  <a:srgbClr val="000000"/>
                </a:solidFill>
                <a:latin typeface="Cambria" panose="02040503050406030204" pitchFamily="18" charset="0"/>
              </a:rPr>
              <a:t>The lambda in line 20 receives one parameter named </a:t>
            </a:r>
            <a:r>
              <a:rPr lang="en-US" dirty="0" err="1">
                <a:solidFill>
                  <a:srgbClr val="000000"/>
                </a:solidFill>
                <a:latin typeface="Consolas" panose="020B0609020204030204" pitchFamily="49" charset="0"/>
              </a:rPr>
              <a:t>i</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Specifying </a:t>
            </a:r>
            <a:r>
              <a:rPr lang="en-US" dirty="0">
                <a:solidFill>
                  <a:srgbClr val="000000"/>
                </a:solidFill>
                <a:latin typeface="Cambria" panose="02040503050406030204" pitchFamily="18" charset="0"/>
              </a:rPr>
              <a:t>the parameter’s type as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enables the compiler to infer the </a:t>
            </a:r>
            <a:r>
              <a:rPr lang="en-US" dirty="0" smtClean="0">
                <a:solidFill>
                  <a:srgbClr val="000000"/>
                </a:solidFill>
                <a:latin typeface="Cambria" panose="02040503050406030204" pitchFamily="18" charset="0"/>
              </a:rPr>
              <a:t>parameter’s </a:t>
            </a:r>
            <a:r>
              <a:rPr lang="en-US" dirty="0">
                <a:solidFill>
                  <a:srgbClr val="000000"/>
                </a:solidFill>
                <a:latin typeface="Cambria" panose="02040503050406030204" pitchFamily="18" charset="0"/>
              </a:rPr>
              <a:t>type, based on the context in which the lambda appears.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In </a:t>
            </a:r>
            <a:r>
              <a:rPr lang="en-US" dirty="0">
                <a:solidFill>
                  <a:srgbClr val="000000"/>
                </a:solidFill>
                <a:latin typeface="Cambria" panose="02040503050406030204" pitchFamily="18" charset="0"/>
              </a:rPr>
              <a:t>this case, </a:t>
            </a:r>
            <a:r>
              <a:rPr lang="en-US" dirty="0" smtClean="0">
                <a:solidFill>
                  <a:srgbClr val="000000"/>
                </a:solidFill>
                <a:latin typeface="Cambria" panose="02040503050406030204" pitchFamily="18" charset="0"/>
              </a:rPr>
              <a:t>, since </a:t>
            </a:r>
            <a:r>
              <a:rPr lang="en-US" dirty="0">
                <a:solidFill>
                  <a:srgbClr val="000000"/>
                </a:solidFill>
                <a:latin typeface="Cambria" panose="02040503050406030204" pitchFamily="18" charset="0"/>
              </a:rPr>
              <a:t>the array contains </a:t>
            </a:r>
            <a:r>
              <a:rPr lang="en-US" dirty="0" err="1">
                <a:solidFill>
                  <a:srgbClr val="000000"/>
                </a:solidFill>
                <a:latin typeface="Consolas" panose="020B0609020204030204" pitchFamily="49" charset="0"/>
              </a:rPr>
              <a:t>int</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the compiler infers parameter </a:t>
            </a:r>
            <a:r>
              <a:rPr lang="en-US" dirty="0" smtClean="0">
                <a:solidFill>
                  <a:srgbClr val="000000"/>
                </a:solidFill>
                <a:latin typeface="Consolas" panose="020B0609020204030204" pitchFamily="49" charset="0"/>
              </a:rPr>
              <a:t>i</a:t>
            </a:r>
            <a:r>
              <a:rPr lang="en-US" dirty="0" smtClean="0">
                <a:solidFill>
                  <a:srgbClr val="000000"/>
                </a:solidFill>
                <a:latin typeface="Cambria" panose="02040503050406030204" pitchFamily="18" charset="0"/>
              </a:rPr>
              <a:t>’s </a:t>
            </a:r>
            <a:r>
              <a:rPr lang="en-US" dirty="0">
                <a:solidFill>
                  <a:srgbClr val="000000"/>
                </a:solidFill>
                <a:latin typeface="Cambria" panose="02040503050406030204" pitchFamily="18" charset="0"/>
              </a:rPr>
              <a:t>type as </a:t>
            </a:r>
            <a:r>
              <a:rPr lang="en-US" dirty="0">
                <a:solidFill>
                  <a:srgbClr val="000000"/>
                </a:solidFill>
                <a:latin typeface="Consolas" panose="020B0609020204030204" pitchFamily="49" charset="0"/>
              </a:rPr>
              <a:t>int</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Using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to infer the parameter type is a new C++14 feature of so-called generic lambdas. </a:t>
            </a:r>
            <a:endParaRPr lang="en-US"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lambda in line 20 is similar to the standalone function</a:t>
            </a:r>
          </a:p>
          <a:p>
            <a:pPr marL="621348" lvl="1" indent="-256032">
              <a:lnSpc>
                <a:spcPct val="110000"/>
              </a:lnSpc>
              <a:buFont typeface="Wingdings 3"/>
              <a:buChar char=""/>
              <a:defRPr/>
            </a:pPr>
            <a:r>
              <a:rPr lang="en-US" dirty="0">
                <a:solidFill>
                  <a:srgbClr val="000000"/>
                </a:solidFill>
                <a:latin typeface="Consolas" panose="020B0609020204030204" pitchFamily="49" charset="0"/>
              </a:rPr>
              <a:t>void </a:t>
            </a:r>
            <a:r>
              <a:rPr lang="en-US" dirty="0" err="1">
                <a:solidFill>
                  <a:srgbClr val="000000"/>
                </a:solidFill>
                <a:latin typeface="Consolas" panose="020B0609020204030204" pitchFamily="49" charset="0"/>
              </a:rPr>
              <a:t>timesTwo</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&lt;&lt; " </a:t>
            </a:r>
            <a:r>
              <a:rPr lang="en-US" dirty="0" smtClean="0">
                <a:solidFill>
                  <a:srgbClr val="000000"/>
                </a:solidFill>
                <a:latin typeface="Consolas" panose="020B0609020204030204" pitchFamily="49" charset="0"/>
              </a:rPr>
              <a:t>";</a:t>
            </a:r>
            <a:br>
              <a:rPr lang="en-US" dirty="0" smtClean="0">
                <a:solidFill>
                  <a:srgbClr val="000000"/>
                </a:solidFill>
                <a:latin typeface="Consolas" panose="020B0609020204030204" pitchFamily="49" charset="0"/>
              </a:rPr>
            </a:br>
            <a:r>
              <a:rPr lang="en-US" dirty="0" smtClean="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lnSpc>
                <a:spcPct val="110000"/>
              </a:lnSpc>
              <a:buFont typeface="Wingdings 3"/>
              <a:buChar char=""/>
              <a:defRPr/>
            </a:pPr>
            <a:r>
              <a:rPr lang="en-US" dirty="0" smtClean="0">
                <a:solidFill>
                  <a:srgbClr val="000000"/>
                </a:solidFill>
                <a:latin typeface="Cambria" panose="02040503050406030204" pitchFamily="18" charset="0"/>
              </a:rPr>
              <a:t>which, if defined, we could have used as follows</a:t>
            </a:r>
            <a:endParaRPr lang="en-US" dirty="0">
              <a:solidFill>
                <a:srgbClr val="000000"/>
              </a:solidFill>
              <a:latin typeface="Cambria" panose="02040503050406030204" pitchFamily="18" charset="0"/>
            </a:endParaRPr>
          </a:p>
          <a:p>
            <a:pPr marL="621348" lvl="1" indent="-256032">
              <a:lnSpc>
                <a:spcPct val="110000"/>
              </a:lnSpc>
              <a:buFont typeface="Wingdings 3"/>
              <a:buChar char=""/>
              <a:defRPr/>
            </a:pPr>
            <a:r>
              <a:rPr lang="en-US" dirty="0" err="1">
                <a:solidFill>
                  <a:srgbClr val="000000"/>
                </a:solidFill>
                <a:latin typeface="Consolas" panose="020B0609020204030204" pitchFamily="49" charset="0"/>
              </a:rPr>
              <a:t>for_each</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values.cbegin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values.cend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timesTwo</a:t>
            </a:r>
            <a:r>
              <a:rPr lang="en-US" dirty="0">
                <a:solidFill>
                  <a:srgbClr val="000000"/>
                </a:solidFill>
                <a:latin typeface="Consolas" panose="020B0609020204030204" pitchFamily="49" charset="0"/>
              </a:rPr>
              <a:t>);</a:t>
            </a:r>
          </a:p>
          <a:p>
            <a:pPr marL="365760" indent="-256032">
              <a:lnSpc>
                <a:spcPct val="110000"/>
              </a:lnSpc>
              <a:buFont typeface="Wingdings 3"/>
              <a:buChar char=""/>
              <a:defRPr/>
            </a:pPr>
            <a:endParaRPr lang="en-US" dirty="0" smtClean="0">
              <a:solidFill>
                <a:srgbClr val="000000"/>
              </a:solidFill>
              <a:latin typeface="Cambria" panose="02040503050406030204" pitchFamily="18" charset="0"/>
            </a:endParaRPr>
          </a:p>
        </p:txBody>
      </p:sp>
      <p:sp>
        <p:nvSpPr>
          <p:cNvPr id="195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29923892"/>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57699"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ambria" panose="02040503050406030204" pitchFamily="18" charset="0"/>
              </a:rPr>
              <a:t>Function </a:t>
            </a:r>
            <a:r>
              <a:rPr lang="en-US" sz="2500" b="1" i="1" dirty="0">
                <a:solidFill>
                  <a:srgbClr val="000000"/>
                </a:solidFill>
                <a:latin typeface="Consolas" panose="020B0609020204030204" pitchFamily="49" charset="0"/>
              </a:rPr>
              <a:t>sumSquares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13–15 </a:t>
            </a:r>
            <a:r>
              <a:rPr lang="en-US" sz="2500" dirty="0">
                <a:solidFill>
                  <a:srgbClr val="000000"/>
                </a:solidFill>
                <a:latin typeface="Cambria" panose="02040503050406030204" pitchFamily="18" charset="0"/>
              </a:rPr>
              <a:t>define a function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that squares its second argument </a:t>
            </a:r>
            <a:r>
              <a:rPr lang="en-US" sz="2500" dirty="0">
                <a:solidFill>
                  <a:srgbClr val="000000"/>
                </a:solidFill>
                <a:latin typeface="Consolas" panose="020B0609020204030204" pitchFamily="49" charset="0"/>
              </a:rPr>
              <a:t>value</a:t>
            </a:r>
            <a:r>
              <a:rPr lang="en-US" sz="2500" dirty="0">
                <a:solidFill>
                  <a:srgbClr val="000000"/>
                </a:solidFill>
                <a:latin typeface="Cambria" panose="02040503050406030204" pitchFamily="18" charset="0"/>
              </a:rPr>
              <a:t>, adds that square and its first argument </a:t>
            </a:r>
            <a:r>
              <a:rPr lang="en-US" sz="2500" dirty="0">
                <a:solidFill>
                  <a:srgbClr val="000000"/>
                </a:solidFill>
                <a:latin typeface="Consolas" panose="020B0609020204030204" pitchFamily="49" charset="0"/>
              </a:rPr>
              <a:t>total</a:t>
            </a:r>
            <a:r>
              <a:rPr lang="en-US" sz="2500" dirty="0">
                <a:solidFill>
                  <a:srgbClr val="000000"/>
                </a:solidFill>
                <a:latin typeface="Cambria" panose="02040503050406030204" pitchFamily="18" charset="0"/>
              </a:rPr>
              <a:t> and returns the sum.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Function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will pass each of the elements of the sequence over which it iterates as the second argument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in the example.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On the first call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the first argument will be the initial value of the </a:t>
            </a:r>
            <a:r>
              <a:rPr lang="en-US" sz="2500" dirty="0">
                <a:solidFill>
                  <a:srgbClr val="000000"/>
                </a:solidFill>
                <a:latin typeface="Consolas" panose="020B0609020204030204" pitchFamily="49" charset="0"/>
              </a:rPr>
              <a:t>total</a:t>
            </a:r>
            <a:r>
              <a:rPr lang="en-US" sz="2500" dirty="0">
                <a:solidFill>
                  <a:srgbClr val="000000"/>
                </a:solidFill>
                <a:latin typeface="Cambria" panose="02040503050406030204" pitchFamily="18" charset="0"/>
              </a:rPr>
              <a:t> (which is supplied as the third argument to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0</a:t>
            </a:r>
            <a:r>
              <a:rPr lang="en-US" sz="2500" dirty="0">
                <a:solidFill>
                  <a:srgbClr val="000000"/>
                </a:solidFill>
                <a:latin typeface="Cambria" panose="02040503050406030204" pitchFamily="18" charset="0"/>
              </a:rPr>
              <a:t> in this program).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All subsequent calls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receive as the first argument the running sum returned by the previous call to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400" dirty="0">
                <a:solidFill>
                  <a:srgbClr val="000000"/>
                </a:solidFill>
                <a:latin typeface="Cambria" panose="02040503050406030204" pitchFamily="18" charset="0"/>
              </a:rPr>
              <a:t>When </a:t>
            </a:r>
            <a:r>
              <a:rPr lang="en-US" sz="2400" dirty="0">
                <a:solidFill>
                  <a:srgbClr val="000000"/>
                </a:solidFill>
                <a:latin typeface="Consolas" panose="020B0609020204030204" pitchFamily="49" charset="0"/>
              </a:rPr>
              <a:t>accumulate</a:t>
            </a:r>
            <a:r>
              <a:rPr lang="en-US" sz="2400" dirty="0">
                <a:solidFill>
                  <a:srgbClr val="000000"/>
                </a:solidFill>
                <a:latin typeface="Cambria" panose="02040503050406030204" pitchFamily="18" charset="0"/>
              </a:rPr>
              <a:t> completes, it returns the sum of the squares of all the elements in the sequence.</a:t>
            </a:r>
          </a:p>
        </p:txBody>
      </p:sp>
      <p:sp>
        <p:nvSpPr>
          <p:cNvPr id="1884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436286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58723" name="Text Placeholder 2"/>
          <p:cNvSpPr>
            <a:spLocks noGrp="1"/>
          </p:cNvSpPr>
          <p:nvPr>
            <p:ph type="body" idx="1"/>
          </p:nvPr>
        </p:nvSpPr>
        <p:spPr/>
        <p:txBody>
          <a:bodyPr>
            <a:normAutofit fontScale="85000" lnSpcReduction="20000"/>
          </a:bodyPr>
          <a:lstStyle/>
          <a:p>
            <a:pPr marL="109728" indent="0">
              <a:lnSpc>
                <a:spcPct val="120000"/>
              </a:lnSpc>
              <a:buNone/>
              <a:defRPr/>
            </a:pPr>
            <a:r>
              <a:rPr lang="en-US" b="1" i="1" dirty="0">
                <a:solidFill>
                  <a:srgbClr val="000000"/>
                </a:solidFill>
                <a:latin typeface="Cambria" panose="02040503050406030204" pitchFamily="18" charset="0"/>
              </a:rPr>
              <a:t>Class </a:t>
            </a:r>
            <a:r>
              <a:rPr lang="en-US" b="1" i="1" dirty="0">
                <a:solidFill>
                  <a:srgbClr val="000000"/>
                </a:solidFill>
                <a:latin typeface="Consolas" panose="020B0609020204030204" pitchFamily="49" charset="0"/>
              </a:rPr>
              <a:t>SumSquaresClass</a:t>
            </a:r>
          </a:p>
          <a:p>
            <a:pPr marL="365760" indent="-256032">
              <a:lnSpc>
                <a:spcPct val="120000"/>
              </a:lnSpc>
              <a:buFont typeface="Wingdings 3"/>
              <a:buChar char=""/>
              <a:defRPr/>
            </a:pPr>
            <a:r>
              <a:rPr lang="en-US" dirty="0" smtClean="0">
                <a:solidFill>
                  <a:srgbClr val="000000"/>
                </a:solidFill>
                <a:latin typeface="Cambria" panose="02040503050406030204" pitchFamily="18" charset="0"/>
              </a:rPr>
              <a:t>Lines </a:t>
            </a:r>
            <a:r>
              <a:rPr lang="en-US" dirty="0" smtClean="0">
                <a:solidFill>
                  <a:srgbClr val="000000"/>
                </a:solidFill>
                <a:latin typeface="Cambria" panose="02040503050406030204" pitchFamily="18" charset="0"/>
              </a:rPr>
              <a:t>20–27 define </a:t>
            </a:r>
            <a:r>
              <a:rPr lang="en-US" dirty="0" smtClean="0">
                <a:solidFill>
                  <a:srgbClr val="000000"/>
                </a:solidFill>
                <a:latin typeface="Consolas" panose="020B0609020204030204" pitchFamily="49" charset="0"/>
              </a:rPr>
              <a:t>SumSquaresClass</a:t>
            </a:r>
            <a:r>
              <a:rPr lang="en-US" dirty="0" smtClean="0">
                <a:solidFill>
                  <a:srgbClr val="000000"/>
                </a:solidFill>
                <a:latin typeface="Cambria" panose="02040503050406030204" pitchFamily="18" charset="0"/>
              </a:rPr>
              <a:t> with an overloaded </a:t>
            </a:r>
            <a:r>
              <a:rPr lang="en-US" dirty="0" smtClean="0">
                <a:solidFill>
                  <a:srgbClr val="000000"/>
                </a:solidFill>
                <a:latin typeface="Consolas" panose="020B0609020204030204" pitchFamily="49" charset="0"/>
              </a:rPr>
              <a:t>operator()</a:t>
            </a:r>
            <a:r>
              <a:rPr lang="en-US" dirty="0">
                <a:solidFill>
                  <a:srgbClr val="000000"/>
                </a:solidFill>
                <a:latin typeface="Cambria" panose="02040503050406030204" pitchFamily="18" charset="0"/>
              </a:rPr>
              <a:t> that has two parameters and returns a value—the requirements for a binary function object. </a:t>
            </a:r>
            <a:endParaRPr lang="en-US" dirty="0" smtClean="0">
              <a:solidFill>
                <a:srgbClr val="000000"/>
              </a:solidFill>
              <a:latin typeface="Cambria" panose="02040503050406030204" pitchFamily="18" charset="0"/>
            </a:endParaRPr>
          </a:p>
          <a:p>
            <a:pPr marL="365760" indent="-256032">
              <a:lnSpc>
                <a:spcPct val="120000"/>
              </a:lnSpc>
              <a:buFont typeface="Wingdings 3"/>
              <a:buChar char=""/>
              <a:defRPr/>
            </a:pPr>
            <a:r>
              <a:rPr lang="en-US" dirty="0">
                <a:solidFill>
                  <a:srgbClr val="000000"/>
                </a:solidFill>
                <a:latin typeface="Cambria" panose="02040503050406030204" pitchFamily="18" charset="0"/>
              </a:rPr>
              <a:t>On the first call to the </a:t>
            </a:r>
            <a:r>
              <a:rPr lang="en-US" i="1" dirty="0">
                <a:solidFill>
                  <a:srgbClr val="000000"/>
                </a:solidFill>
                <a:latin typeface="Cambria" panose="02040503050406030204" pitchFamily="18" charset="0"/>
              </a:rPr>
              <a:t>function object</a:t>
            </a:r>
            <a:r>
              <a:rPr lang="en-US" dirty="0">
                <a:solidFill>
                  <a:srgbClr val="000000"/>
                </a:solidFill>
                <a:latin typeface="Cambria" panose="02040503050406030204" pitchFamily="18" charset="0"/>
              </a:rPr>
              <a:t>, the first argument will be the initial value of the </a:t>
            </a:r>
            <a:r>
              <a:rPr lang="en-US" dirty="0">
                <a:solidFill>
                  <a:srgbClr val="000000"/>
                </a:solidFill>
                <a:latin typeface="Consolas" panose="020B0609020204030204" pitchFamily="49" charset="0"/>
              </a:rPr>
              <a:t>total</a:t>
            </a:r>
            <a:r>
              <a:rPr lang="en-US" dirty="0">
                <a:solidFill>
                  <a:srgbClr val="000000"/>
                </a:solidFill>
                <a:latin typeface="Cambria" panose="02040503050406030204" pitchFamily="18" charset="0"/>
              </a:rPr>
              <a:t> (which is supplied as the third argument to accumulate;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 in this program) and the second argument will be the first element in </a:t>
            </a:r>
            <a:r>
              <a:rPr lang="en-US" dirty="0">
                <a:solidFill>
                  <a:srgbClr val="000000"/>
                </a:solidFill>
                <a:latin typeface="Consolas" panose="020B0609020204030204" pitchFamily="49" charset="0"/>
              </a:rPr>
              <a:t>array integers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20000"/>
              </a:lnSpc>
              <a:buFont typeface="Wingdings 3"/>
              <a:buChar char=""/>
              <a:defRPr/>
            </a:pPr>
            <a:r>
              <a:rPr lang="en-US" dirty="0" smtClean="0">
                <a:solidFill>
                  <a:srgbClr val="000000"/>
                </a:solidFill>
                <a:latin typeface="Cambria" panose="02040503050406030204" pitchFamily="18" charset="0"/>
              </a:rPr>
              <a:t>All </a:t>
            </a:r>
            <a:r>
              <a:rPr lang="en-US" dirty="0">
                <a:solidFill>
                  <a:srgbClr val="000000"/>
                </a:solidFill>
                <a:latin typeface="Cambria" panose="02040503050406030204" pitchFamily="18" charset="0"/>
              </a:rPr>
              <a:t>subsequent calls to </a:t>
            </a:r>
            <a:r>
              <a:rPr lang="en-US" dirty="0" smtClean="0">
                <a:solidFill>
                  <a:srgbClr val="000000"/>
                </a:solidFill>
                <a:latin typeface="Consolas" panose="020B0609020204030204" pitchFamily="49" charset="0"/>
              </a:rPr>
              <a:t>operator()</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receive as the first argument the result returned by the previous call to the </a:t>
            </a:r>
            <a:r>
              <a:rPr lang="en-US" i="1" dirty="0">
                <a:solidFill>
                  <a:srgbClr val="000000"/>
                </a:solidFill>
                <a:latin typeface="Cambria" panose="02040503050406030204" pitchFamily="18" charset="0"/>
              </a:rPr>
              <a:t>function object</a:t>
            </a:r>
            <a:r>
              <a:rPr lang="en-US" dirty="0">
                <a:solidFill>
                  <a:srgbClr val="000000"/>
                </a:solidFill>
                <a:latin typeface="Cambria" panose="02040503050406030204" pitchFamily="18" charset="0"/>
              </a:rPr>
              <a:t>, and the second argument will be the next element in the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20000"/>
              </a:lnSpc>
              <a:buFont typeface="Wingdings 3"/>
              <a:buChar char=""/>
              <a:defRPr/>
            </a:pPr>
            <a:r>
              <a:rPr lang="en-US" dirty="0" smtClean="0">
                <a:solidFill>
                  <a:srgbClr val="000000"/>
                </a:solidFill>
                <a:latin typeface="Cambria" panose="02040503050406030204" pitchFamily="18" charset="0"/>
              </a:rPr>
              <a:t>When </a:t>
            </a:r>
            <a:r>
              <a:rPr lang="en-US" dirty="0">
                <a:solidFill>
                  <a:srgbClr val="000000"/>
                </a:solidFill>
                <a:latin typeface="Consolas" panose="020B0609020204030204" pitchFamily="49" charset="0"/>
              </a:rPr>
              <a:t>accumulate</a:t>
            </a:r>
            <a:r>
              <a:rPr lang="en-US" dirty="0">
                <a:solidFill>
                  <a:srgbClr val="000000"/>
                </a:solidFill>
                <a:latin typeface="Cambria" panose="02040503050406030204" pitchFamily="18" charset="0"/>
              </a:rPr>
              <a:t> completes, it returns the sum of the squares of all the elements in the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1894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33837733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6077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ambria" panose="02040503050406030204" pitchFamily="18" charset="0"/>
              </a:rPr>
              <a:t>Passing Function Pointers and Function Objects to Algorithm </a:t>
            </a:r>
            <a:r>
              <a:rPr lang="en-US" sz="2500" b="1" i="1" dirty="0">
                <a:solidFill>
                  <a:srgbClr val="000000"/>
                </a:solidFill>
                <a:latin typeface="Consolas" panose="020B0609020204030204" pitchFamily="49" charset="0"/>
              </a:rPr>
              <a:t>accumulate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39–40 </a:t>
            </a:r>
            <a:r>
              <a:rPr lang="en-US" sz="2500" dirty="0">
                <a:solidFill>
                  <a:srgbClr val="000000"/>
                </a:solidFill>
                <a:latin typeface="Cambria" panose="02040503050406030204" pitchFamily="18" charset="0"/>
              </a:rPr>
              <a:t>call function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with a </a:t>
            </a:r>
            <a:r>
              <a:rPr lang="en-US" sz="2500" i="1" dirty="0">
                <a:solidFill>
                  <a:srgbClr val="000000"/>
                </a:solidFill>
                <a:latin typeface="Cambria" panose="02040503050406030204" pitchFamily="18" charset="0"/>
              </a:rPr>
              <a:t>pointer to function</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sumSquares</a:t>
            </a:r>
            <a:r>
              <a:rPr lang="en-US" sz="2500" dirty="0">
                <a:solidFill>
                  <a:srgbClr val="000000"/>
                </a:solidFill>
                <a:latin typeface="Cambria" panose="02040503050406030204" pitchFamily="18" charset="0"/>
              </a:rPr>
              <a:t> as its last argument.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Similarly, the statement in lines </a:t>
            </a:r>
            <a:r>
              <a:rPr lang="en-US" sz="2500" dirty="0" smtClean="0">
                <a:solidFill>
                  <a:srgbClr val="000000"/>
                </a:solidFill>
                <a:latin typeface="Cambria" panose="02040503050406030204" pitchFamily="18" charset="0"/>
              </a:rPr>
              <a:t>47–48 </a:t>
            </a:r>
            <a:r>
              <a:rPr lang="en-US" sz="2500" dirty="0">
                <a:solidFill>
                  <a:srgbClr val="000000"/>
                </a:solidFill>
                <a:latin typeface="Cambria" panose="02040503050406030204" pitchFamily="18" charset="0"/>
              </a:rPr>
              <a:t>calls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with an object of class </a:t>
            </a:r>
            <a:r>
              <a:rPr lang="en-US" sz="2500" dirty="0">
                <a:solidFill>
                  <a:srgbClr val="000000"/>
                </a:solidFill>
                <a:latin typeface="Consolas" panose="020B0609020204030204" pitchFamily="49" charset="0"/>
              </a:rPr>
              <a:t>SumSquaresClass</a:t>
            </a:r>
            <a:r>
              <a:rPr lang="en-US" sz="2500" dirty="0">
                <a:solidFill>
                  <a:srgbClr val="000000"/>
                </a:solidFill>
                <a:latin typeface="Cambria" panose="02040503050406030204" pitchFamily="18" charset="0"/>
              </a:rPr>
              <a:t> as the last argument</a:t>
            </a:r>
            <a:r>
              <a:rPr lang="en-US" sz="2500" dirty="0" smtClean="0">
                <a:solidFill>
                  <a:srgbClr val="000000"/>
                </a:solidFill>
                <a:latin typeface="Cambria" panose="02040503050406030204" pitchFamily="18" charset="0"/>
              </a:rPr>
              <a:t>.</a:t>
            </a:r>
          </a:p>
          <a:p>
            <a:pPr marL="365760" indent="-256032">
              <a:buFont typeface="Wingdings 3"/>
              <a:buChar char=""/>
              <a:defRPr/>
            </a:pPr>
            <a:r>
              <a:rPr lang="en-US" sz="2500" dirty="0">
                <a:solidFill>
                  <a:srgbClr val="000000"/>
                </a:solidFill>
                <a:latin typeface="Cambria" panose="02040503050406030204" pitchFamily="18" charset="0"/>
              </a:rPr>
              <a:t>Finally, lines 55–56 call accumulate with an equivalent lambda.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expression </a:t>
            </a:r>
            <a:r>
              <a:rPr lang="en-US" sz="2500" dirty="0" err="1" smtClean="0">
                <a:solidFill>
                  <a:srgbClr val="000000"/>
                </a:solidFill>
                <a:latin typeface="Consolas" panose="020B0609020204030204" pitchFamily="49" charset="0"/>
              </a:rPr>
              <a:t>SumSquaresClass</a:t>
            </a:r>
            <a:r>
              <a:rPr lang="en-US" sz="2500" dirty="0" smtClean="0">
                <a:solidFill>
                  <a:srgbClr val="000000"/>
                </a:solidFill>
                <a:latin typeface="Consolas" panose="020B0609020204030204" pitchFamily="49" charset="0"/>
              </a:rPr>
              <a:t>&lt;</a:t>
            </a:r>
            <a:r>
              <a:rPr lang="en-US" sz="2500" dirty="0" err="1" smtClean="0">
                <a:solidFill>
                  <a:srgbClr val="000000"/>
                </a:solidFill>
                <a:latin typeface="Consolas" panose="020B0609020204030204" pitchFamily="49" charset="0"/>
              </a:rPr>
              <a:t>int</a:t>
            </a:r>
            <a:r>
              <a:rPr lang="en-US" sz="2500" dirty="0" smtClean="0">
                <a:solidFill>
                  <a:srgbClr val="000000"/>
                </a:solidFill>
                <a:latin typeface="Consolas" panose="020B0609020204030204" pitchFamily="49" charset="0"/>
              </a:rPr>
              <a:t>&gt;()</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creates  (and calls the default constructor for) an instance of class </a:t>
            </a:r>
            <a:r>
              <a:rPr lang="en-US" sz="2500" dirty="0">
                <a:solidFill>
                  <a:srgbClr val="000000"/>
                </a:solidFill>
                <a:latin typeface="Consolas" panose="020B0609020204030204" pitchFamily="49" charset="0"/>
              </a:rPr>
              <a:t>SumSquaresClass</a:t>
            </a:r>
            <a:r>
              <a:rPr lang="en-US" sz="2500" dirty="0">
                <a:solidFill>
                  <a:srgbClr val="000000"/>
                </a:solidFill>
                <a:latin typeface="Cambria" panose="02040503050406030204" pitchFamily="18" charset="0"/>
              </a:rPr>
              <a:t> (a </a:t>
            </a:r>
            <a:r>
              <a:rPr lang="en-US" sz="2500" i="1" dirty="0">
                <a:solidFill>
                  <a:srgbClr val="000000"/>
                </a:solidFill>
                <a:latin typeface="Cambria" panose="02040503050406030204" pitchFamily="18" charset="0"/>
              </a:rPr>
              <a:t>function object</a:t>
            </a:r>
            <a:r>
              <a:rPr lang="en-US" sz="2500" dirty="0">
                <a:solidFill>
                  <a:srgbClr val="000000"/>
                </a:solidFill>
                <a:latin typeface="Cambria" panose="02040503050406030204" pitchFamily="18" charset="0"/>
              </a:rPr>
              <a:t>) that is passed to </a:t>
            </a:r>
            <a:r>
              <a:rPr lang="en-US" sz="2500" dirty="0">
                <a:solidFill>
                  <a:srgbClr val="000000"/>
                </a:solidFill>
                <a:latin typeface="Consolas" panose="020B0609020204030204" pitchFamily="49" charset="0"/>
              </a:rPr>
              <a:t>accumulate</a:t>
            </a:r>
            <a:r>
              <a:rPr lang="en-US" sz="2500" dirty="0">
                <a:solidFill>
                  <a:srgbClr val="000000"/>
                </a:solidFill>
                <a:latin typeface="Cambria" panose="02040503050406030204" pitchFamily="18" charset="0"/>
              </a:rPr>
              <a:t>, which invokes function </a:t>
            </a:r>
            <a:r>
              <a:rPr lang="en-US" sz="2500" dirty="0">
                <a:solidFill>
                  <a:srgbClr val="000000"/>
                </a:solidFill>
                <a:latin typeface="Consolas" panose="020B0609020204030204" pitchFamily="49" charset="0"/>
              </a:rPr>
              <a:t>operator()</a:t>
            </a:r>
            <a:r>
              <a:rPr lang="en-US" sz="2500" dirty="0">
                <a:solidFill>
                  <a:srgbClr val="000000"/>
                </a:solidFill>
                <a:latin typeface="Cambria" panose="02040503050406030204" pitchFamily="18" charset="0"/>
              </a:rPr>
              <a:t>.</a:t>
            </a:r>
          </a:p>
        </p:txBody>
      </p:sp>
      <p:sp>
        <p:nvSpPr>
          <p:cNvPr id="190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7153462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16.5</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Function Objects (Cont.)</a:t>
            </a:r>
          </a:p>
        </p:txBody>
      </p:sp>
      <p:sp>
        <p:nvSpPr>
          <p:cNvPr id="191491"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Lines </a:t>
            </a:r>
            <a:r>
              <a:rPr lang="en-US" altLang="en-US" dirty="0" smtClean="0">
                <a:solidFill>
                  <a:srgbClr val="000000"/>
                </a:solidFill>
                <a:latin typeface="Cambria" panose="02040503050406030204" pitchFamily="18" charset="0"/>
              </a:rPr>
              <a:t>47-48 </a:t>
            </a:r>
            <a:r>
              <a:rPr lang="en-US" altLang="en-US" dirty="0" smtClean="0">
                <a:solidFill>
                  <a:srgbClr val="000000"/>
                </a:solidFill>
                <a:latin typeface="Cambria" panose="02040503050406030204" pitchFamily="18" charset="0"/>
              </a:rPr>
              <a:t>could be written as two separate statements, as follows:</a:t>
            </a:r>
          </a:p>
          <a:p>
            <a:pPr lvl="2">
              <a:lnSpc>
                <a:spcPct val="100000"/>
              </a:lnSpc>
            </a:pPr>
            <a:r>
              <a:rPr lang="en-US" altLang="en-US" dirty="0" err="1" smtClean="0">
                <a:solidFill>
                  <a:srgbClr val="000000"/>
                </a:solidFill>
                <a:latin typeface="Consolas" panose="020B0609020204030204" pitchFamily="49" charset="0"/>
              </a:rPr>
              <a:t>SumSquaresClass</a:t>
            </a:r>
            <a:r>
              <a:rPr lang="en-US" altLang="en-US" dirty="0" smtClean="0">
                <a:solidFill>
                  <a:srgbClr val="000000"/>
                </a:solidFill>
                <a:latin typeface="Consolas" panose="020B0609020204030204" pitchFamily="49" charset="0"/>
              </a:rPr>
              <a:t>&lt;</a:t>
            </a:r>
            <a:r>
              <a:rPr lang="en-US" altLang="en-US" dirty="0" err="1" smtClean="0">
                <a:solidFill>
                  <a:srgbClr val="0000FF"/>
                </a:solidFill>
                <a:latin typeface="Consolas" panose="020B0609020204030204" pitchFamily="49" charset="0"/>
              </a:rPr>
              <a:t>int</a:t>
            </a:r>
            <a:r>
              <a:rPr lang="en-US" altLang="en-US" dirty="0" smtClean="0">
                <a:solidFill>
                  <a:srgbClr val="000000"/>
                </a:solidFill>
                <a:latin typeface="Consolas" panose="020B0609020204030204" pitchFamily="49" charset="0"/>
              </a:rPr>
              <a:t>&gt; </a:t>
            </a:r>
            <a:r>
              <a:rPr lang="en-US" altLang="en-US" dirty="0" err="1" smtClean="0">
                <a:solidFill>
                  <a:srgbClr val="000000"/>
                </a:solidFill>
                <a:latin typeface="Consolas" panose="020B0609020204030204" pitchFamily="49" charset="0"/>
              </a:rPr>
              <a:t>sumSquaresObject</a:t>
            </a:r>
            <a:r>
              <a:rPr lang="en-US" altLang="en-US" dirty="0" smtClean="0">
                <a:solidFill>
                  <a:srgbClr val="000000"/>
                </a:solidFill>
                <a:latin typeface="Consolas" panose="020B0609020204030204" pitchFamily="49" charset="0"/>
              </a:rPr>
              <a:t>; </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result = </a:t>
            </a:r>
            <a:r>
              <a:rPr lang="en-US" altLang="en-US" dirty="0" smtClean="0">
                <a:solidFill>
                  <a:srgbClr val="000000"/>
                </a:solidFill>
                <a:latin typeface="Consolas" panose="020B0609020204030204" pitchFamily="49" charset="0"/>
              </a:rPr>
              <a:t>accumulate(</a:t>
            </a:r>
            <a:r>
              <a:rPr lang="en-US" altLang="en-US" dirty="0" err="1" smtClean="0">
                <a:solidFill>
                  <a:srgbClr val="000000"/>
                </a:solidFill>
                <a:latin typeface="Consolas" panose="020B0609020204030204" pitchFamily="49" charset="0"/>
              </a:rPr>
              <a:t>integers.cbegin</a:t>
            </a:r>
            <a:r>
              <a:rPr lang="en-US" altLang="en-US" dirty="0" smtClean="0">
                <a:solidFill>
                  <a:srgbClr val="000000"/>
                </a:solidFill>
                <a:latin typeface="Consolas" panose="020B0609020204030204" pitchFamily="49" charset="0"/>
              </a:rPr>
              <a:t>(), </a:t>
            </a:r>
            <a:br>
              <a:rPr lang="en-US" altLang="en-US" dirty="0" smtClean="0">
                <a:solidFill>
                  <a:srgbClr val="000000"/>
                </a:solidFill>
                <a:latin typeface="Consolas" panose="020B0609020204030204" pitchFamily="49" charset="0"/>
              </a:rPr>
            </a:br>
            <a:r>
              <a:rPr lang="en-US" altLang="en-US" dirty="0" smtClean="0">
                <a:solidFill>
                  <a:srgbClr val="000000"/>
                </a:solidFill>
                <a:latin typeface="Consolas" panose="020B0609020204030204" pitchFamily="49" charset="0"/>
              </a:rPr>
              <a:t>   </a:t>
            </a:r>
            <a:r>
              <a:rPr lang="en-US" altLang="en-US" dirty="0" err="1" smtClean="0">
                <a:solidFill>
                  <a:srgbClr val="000000"/>
                </a:solidFill>
                <a:latin typeface="Consolas" panose="020B0609020204030204" pitchFamily="49" charset="0"/>
              </a:rPr>
              <a:t>integers.cend</a:t>
            </a:r>
            <a:r>
              <a:rPr lang="en-US" altLang="en-US" dirty="0" smtClean="0">
                <a:solidFill>
                  <a:srgbClr val="000000"/>
                </a:solidFill>
                <a:latin typeface="Consolas" panose="020B0609020204030204" pitchFamily="49" charset="0"/>
              </a:rPr>
              <a:t>(), </a:t>
            </a:r>
            <a:r>
              <a:rPr lang="en-US" altLang="en-US" dirty="0" smtClean="0">
                <a:solidFill>
                  <a:srgbClr val="128AFF"/>
                </a:solidFill>
                <a:latin typeface="Consolas" panose="020B0609020204030204" pitchFamily="49" charset="0"/>
              </a:rPr>
              <a:t>0</a:t>
            </a:r>
            <a:r>
              <a:rPr lang="en-US" altLang="en-US" dirty="0" smtClean="0">
                <a:solidFill>
                  <a:srgbClr val="000000"/>
                </a:solidFill>
                <a:latin typeface="Consolas" panose="020B0609020204030204" pitchFamily="49" charset="0"/>
              </a:rPr>
              <a:t>, </a:t>
            </a:r>
            <a:r>
              <a:rPr lang="en-US" altLang="en-US" dirty="0" err="1" smtClean="0">
                <a:solidFill>
                  <a:srgbClr val="000000"/>
                </a:solidFill>
                <a:latin typeface="Consolas" panose="020B0609020204030204" pitchFamily="49" charset="0"/>
              </a:rPr>
              <a:t>sumSquaresObject</a:t>
            </a:r>
            <a:r>
              <a:rPr lang="en-US" altLang="en-US" dirty="0" smtClean="0">
                <a:solidFill>
                  <a:srgbClr val="000000"/>
                </a:solidFill>
                <a:latin typeface="Consolas" panose="020B0609020204030204" pitchFamily="49" charset="0"/>
              </a:rPr>
              <a:t>);</a:t>
            </a:r>
            <a:endParaRPr lang="en-US" altLang="en-US" dirty="0" smtClean="0">
              <a:solidFill>
                <a:srgbClr val="000000"/>
              </a:solidFill>
              <a:latin typeface="Consolas" panose="020B0609020204030204" pitchFamily="49" charset="0"/>
            </a:endParaRPr>
          </a:p>
          <a:p>
            <a:pPr>
              <a:lnSpc>
                <a:spcPct val="100000"/>
              </a:lnSpc>
            </a:pPr>
            <a:r>
              <a:rPr lang="en-US" altLang="en-US" dirty="0" smtClean="0">
                <a:solidFill>
                  <a:srgbClr val="000000"/>
                </a:solidFill>
                <a:latin typeface="Cambria" panose="02040503050406030204" pitchFamily="18" charset="0"/>
              </a:rPr>
              <a:t>The first line defines an object of class </a:t>
            </a:r>
            <a:r>
              <a:rPr lang="en-US" altLang="en-US" dirty="0" err="1" smtClean="0">
                <a:solidFill>
                  <a:srgbClr val="000000"/>
                </a:solidFill>
                <a:latin typeface="Consolas" panose="020B0609020204030204" pitchFamily="49" charset="0"/>
              </a:rPr>
              <a:t>SumSquaresClass</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That object is then passed to function </a:t>
            </a:r>
            <a:r>
              <a:rPr lang="en-US" altLang="en-US" dirty="0" smtClean="0">
                <a:solidFill>
                  <a:srgbClr val="000000"/>
                </a:solidFill>
                <a:latin typeface="Consolas" panose="020B0609020204030204" pitchFamily="49" charset="0"/>
              </a:rPr>
              <a:t>accumulate</a:t>
            </a:r>
            <a:r>
              <a:rPr lang="en-US" altLang="en-US" dirty="0" smtClean="0">
                <a:solidFill>
                  <a:srgbClr val="000000"/>
                </a:solidFill>
                <a:latin typeface="Cambria" panose="02040503050406030204" pitchFamily="18" charset="0"/>
              </a:rPr>
              <a:t>.</a:t>
            </a:r>
          </a:p>
        </p:txBody>
      </p:sp>
      <p:sp>
        <p:nvSpPr>
          <p:cNvPr id="1914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8421817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16.6  </a:t>
            </a:r>
            <a:r>
              <a:rPr lang="en-US" dirty="0" smtClean="0">
                <a:solidFill>
                  <a:srgbClr val="3380E6"/>
                </a:solidFill>
                <a:latin typeface="Calibri" panose="020F0502020204030204" pitchFamily="34" charset="0"/>
              </a:rPr>
              <a:t>Standard Library Algorithm Summary</a:t>
            </a:r>
          </a:p>
        </p:txBody>
      </p:sp>
      <p:sp>
        <p:nvSpPr>
          <p:cNvPr id="161795" name="Text Placeholder 2"/>
          <p:cNvSpPr>
            <a:spLocks noGrp="1"/>
          </p:cNvSpPr>
          <p:nvPr>
            <p:ph type="body" idx="1"/>
          </p:nvPr>
        </p:nvSpPr>
        <p:spPr/>
        <p:txBody>
          <a:bodyPr>
            <a:normAutofit/>
          </a:bodyPr>
          <a:lstStyle/>
          <a:p>
            <a:pPr marL="365760" indent="-256032">
              <a:lnSpc>
                <a:spcPct val="100000"/>
              </a:lnSpc>
              <a:buFont typeface="Wingdings 3"/>
              <a:buChar char=""/>
              <a:defRPr/>
            </a:pPr>
            <a:r>
              <a:rPr lang="en-US" dirty="0">
                <a:solidFill>
                  <a:srgbClr val="000000"/>
                </a:solidFill>
                <a:latin typeface="Cambria" panose="02040503050406030204" pitchFamily="18" charset="0"/>
              </a:rPr>
              <a:t>The C++ standard specifies over 90 algorithms—many overloaded with two or more versions.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standard separates the algorithms into several </a:t>
            </a:r>
            <a:r>
              <a:rPr lang="en-US" dirty="0" smtClean="0">
                <a:solidFill>
                  <a:srgbClr val="000000"/>
                </a:solidFill>
                <a:latin typeface="Cambria" panose="02040503050406030204" pitchFamily="18" charset="0"/>
              </a:rPr>
              <a:t>categories</a:t>
            </a:r>
          </a:p>
          <a:p>
            <a:pPr marL="621792" lvl="1">
              <a:lnSpc>
                <a:spcPct val="100000"/>
              </a:lnSpc>
              <a:spcBef>
                <a:spcPts val="324"/>
              </a:spcBef>
              <a:buFont typeface="Verdana"/>
              <a:buChar char="◦"/>
              <a:defRPr/>
            </a:pPr>
            <a:r>
              <a:rPr lang="en-US" dirty="0" smtClean="0">
                <a:solidFill>
                  <a:srgbClr val="000000"/>
                </a:solidFill>
                <a:latin typeface="Cambria" panose="02040503050406030204" pitchFamily="18" charset="0"/>
              </a:rPr>
              <a:t>mutating </a:t>
            </a:r>
            <a:r>
              <a:rPr lang="en-US" dirty="0">
                <a:solidFill>
                  <a:srgbClr val="000000"/>
                </a:solidFill>
                <a:latin typeface="Cambria" panose="02040503050406030204" pitchFamily="18" charset="0"/>
              </a:rPr>
              <a:t>sequence </a:t>
            </a:r>
            <a:r>
              <a:rPr lang="en-US" dirty="0" smtClean="0">
                <a:solidFill>
                  <a:srgbClr val="000000"/>
                </a:solidFill>
                <a:latin typeface="Cambria" panose="02040503050406030204" pitchFamily="18" charset="0"/>
              </a:rPr>
              <a:t>algorithms </a:t>
            </a:r>
          </a:p>
          <a:p>
            <a:pPr marL="621792" lvl="1">
              <a:lnSpc>
                <a:spcPct val="100000"/>
              </a:lnSpc>
              <a:spcBef>
                <a:spcPts val="324"/>
              </a:spcBef>
              <a:buFont typeface="Verdana"/>
              <a:buChar char="◦"/>
              <a:defRPr/>
            </a:pPr>
            <a:r>
              <a:rPr lang="en-US" dirty="0" smtClean="0">
                <a:solidFill>
                  <a:srgbClr val="000000"/>
                </a:solidFill>
                <a:latin typeface="Cambria" panose="02040503050406030204" pitchFamily="18" charset="0"/>
              </a:rPr>
              <a:t>nonmodifying </a:t>
            </a:r>
            <a:r>
              <a:rPr lang="en-US" dirty="0">
                <a:solidFill>
                  <a:srgbClr val="000000"/>
                </a:solidFill>
                <a:latin typeface="Cambria" panose="02040503050406030204" pitchFamily="18" charset="0"/>
              </a:rPr>
              <a:t>sequence </a:t>
            </a:r>
            <a:r>
              <a:rPr lang="en-US" dirty="0" smtClean="0">
                <a:solidFill>
                  <a:srgbClr val="000000"/>
                </a:solidFill>
                <a:latin typeface="Cambria" panose="02040503050406030204" pitchFamily="18" charset="0"/>
              </a:rPr>
              <a:t>algorithms </a:t>
            </a:r>
          </a:p>
          <a:p>
            <a:pPr marL="621792" lvl="1">
              <a:lnSpc>
                <a:spcPct val="100000"/>
              </a:lnSpc>
              <a:spcBef>
                <a:spcPts val="324"/>
              </a:spcBef>
              <a:buFont typeface="Verdana"/>
              <a:buChar char="◦"/>
              <a:defRPr/>
            </a:pPr>
            <a:r>
              <a:rPr lang="en-US" dirty="0" smtClean="0">
                <a:solidFill>
                  <a:srgbClr val="000000"/>
                </a:solidFill>
                <a:latin typeface="Cambria" panose="02040503050406030204" pitchFamily="18" charset="0"/>
              </a:rPr>
              <a:t>sorting </a:t>
            </a:r>
            <a:r>
              <a:rPr lang="en-US" dirty="0">
                <a:solidFill>
                  <a:srgbClr val="000000"/>
                </a:solidFill>
                <a:latin typeface="Cambria" panose="02040503050406030204" pitchFamily="18" charset="0"/>
              </a:rPr>
              <a:t>and related algorithms </a:t>
            </a:r>
            <a:endParaRPr lang="en-US" dirty="0" smtClean="0">
              <a:solidFill>
                <a:srgbClr val="000000"/>
              </a:solidFill>
              <a:latin typeface="Cambria" panose="02040503050406030204" pitchFamily="18" charset="0"/>
            </a:endParaRPr>
          </a:p>
          <a:p>
            <a:pPr marL="621792" lvl="1">
              <a:lnSpc>
                <a:spcPct val="100000"/>
              </a:lnSpc>
              <a:spcBef>
                <a:spcPts val="324"/>
              </a:spcBef>
              <a:buFont typeface="Verdana"/>
              <a:buChar char="◦"/>
              <a:defRPr/>
            </a:pPr>
            <a:r>
              <a:rPr lang="en-US" dirty="0" smtClean="0">
                <a:solidFill>
                  <a:srgbClr val="000000"/>
                </a:solidFill>
                <a:latin typeface="Cambria" panose="02040503050406030204" pitchFamily="18" charset="0"/>
              </a:rPr>
              <a:t>generalized </a:t>
            </a:r>
            <a:r>
              <a:rPr lang="en-US" dirty="0">
                <a:solidFill>
                  <a:srgbClr val="000000"/>
                </a:solidFill>
                <a:latin typeface="Cambria" panose="02040503050406030204" pitchFamily="18" charset="0"/>
              </a:rPr>
              <a:t>numeric operations.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To learn about the algorithms that we did not present in this chapter, see your compiler’s documentation or visit sites such as </a:t>
            </a:r>
          </a:p>
          <a:p>
            <a:pPr marL="621792" lvl="1">
              <a:lnSpc>
                <a:spcPct val="100000"/>
              </a:lnSpc>
              <a:spcBef>
                <a:spcPts val="324"/>
              </a:spcBef>
              <a:buFont typeface="Verdana"/>
              <a:buChar char="◦"/>
              <a:defRPr/>
            </a:pPr>
            <a:r>
              <a:rPr lang="en-US" dirty="0" smtClean="0">
                <a:solidFill>
                  <a:srgbClr val="000000"/>
                </a:solidFill>
                <a:latin typeface="Consolas" panose="020B0609020204030204" pitchFamily="49" charset="0"/>
              </a:rPr>
              <a:t>en.cppreference.com/w/cpp/algorithm</a:t>
            </a:r>
          </a:p>
          <a:p>
            <a:pPr marL="365760" indent="-256032">
              <a:lnSpc>
                <a:spcPct val="100000"/>
              </a:lnSpc>
              <a:buFont typeface="Wingdings 3"/>
              <a:buChar char=""/>
              <a:defRPr/>
            </a:pPr>
            <a:endParaRPr lang="en-US" dirty="0" smtClean="0">
              <a:solidFill>
                <a:srgbClr val="000000"/>
              </a:solidFill>
              <a:latin typeface="Cambria" panose="02040503050406030204" pitchFamily="18" charset="0"/>
            </a:endParaRPr>
          </a:p>
        </p:txBody>
      </p:sp>
      <p:sp>
        <p:nvSpPr>
          <p:cNvPr id="1986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72929345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16.6  </a:t>
            </a:r>
            <a:r>
              <a:rPr lang="en-US" dirty="0" smtClean="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Mutating Sequence Algorithms </a:t>
            </a:r>
          </a:p>
          <a:p>
            <a:pPr marL="365760" indent="-256032">
              <a:lnSpc>
                <a:spcPct val="100000"/>
              </a:lnSpc>
              <a:buFont typeface="Wingdings 3"/>
              <a:buChar char=""/>
              <a:defRPr/>
            </a:pPr>
            <a:r>
              <a:rPr lang="en-US" dirty="0">
                <a:solidFill>
                  <a:srgbClr val="000000"/>
                </a:solidFill>
                <a:latin typeface="Cambria" panose="02040503050406030204" pitchFamily="18" charset="0"/>
              </a:rPr>
              <a:t>Figure </a:t>
            </a:r>
            <a:r>
              <a:rPr lang="en-US" dirty="0" smtClean="0">
                <a:solidFill>
                  <a:srgbClr val="000000"/>
                </a:solidFill>
                <a:latin typeface="Cambria" panose="02040503050406030204" pitchFamily="18" charset="0"/>
              </a:rPr>
              <a:t>16.16 </a:t>
            </a:r>
            <a:r>
              <a:rPr lang="en-US" dirty="0">
                <a:solidFill>
                  <a:srgbClr val="000000"/>
                </a:solidFill>
                <a:latin typeface="Cambria" panose="02040503050406030204" pitchFamily="18" charset="0"/>
              </a:rPr>
              <a:t>shows many of the </a:t>
            </a:r>
            <a:r>
              <a:rPr lang="en-US" dirty="0">
                <a:solidFill>
                  <a:srgbClr val="0000FF"/>
                </a:solidFill>
                <a:latin typeface="Cambria" panose="02040503050406030204" pitchFamily="18" charset="0"/>
              </a:rPr>
              <a:t>mutating-sequence algorithms</a:t>
            </a:r>
            <a:r>
              <a:rPr lang="en-US" dirty="0">
                <a:solidFill>
                  <a:srgbClr val="000000"/>
                </a:solidFill>
                <a:latin typeface="Cambria" panose="02040503050406030204" pitchFamily="18" charset="0"/>
              </a:rPr>
              <a:t>—i.e., algorithms that modify the containers they operate on.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Algorithms </a:t>
            </a:r>
            <a:r>
              <a:rPr lang="en-US" dirty="0" smtClean="0">
                <a:solidFill>
                  <a:srgbClr val="000000"/>
                </a:solidFill>
                <a:latin typeface="Cambria" panose="02040503050406030204" pitchFamily="18" charset="0"/>
              </a:rPr>
              <a:t>added in </a:t>
            </a:r>
            <a:r>
              <a:rPr lang="en-US" dirty="0">
                <a:solidFill>
                  <a:srgbClr val="000000"/>
                </a:solidFill>
                <a:latin typeface="Cambria" panose="02040503050406030204" pitchFamily="18" charset="0"/>
              </a:rPr>
              <a:t>C++11 are marked with an * in Figs. </a:t>
            </a:r>
            <a:r>
              <a:rPr lang="en-US" dirty="0">
                <a:solidFill>
                  <a:srgbClr val="000000"/>
                </a:solidFill>
                <a:latin typeface="Cambria" panose="02040503050406030204" pitchFamily="18" charset="0"/>
              </a:rPr>
              <a:t>16.17–16.20.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Algorithms </a:t>
            </a:r>
            <a:r>
              <a:rPr lang="en-US" dirty="0">
                <a:solidFill>
                  <a:srgbClr val="000000"/>
                </a:solidFill>
                <a:latin typeface="Cambria" panose="02040503050406030204" pitchFamily="18" charset="0"/>
              </a:rPr>
              <a:t>presented in this chapter are shown in </a:t>
            </a:r>
            <a:r>
              <a:rPr lang="en-US" b="1" dirty="0">
                <a:solidFill>
                  <a:srgbClr val="000000"/>
                </a:solidFill>
                <a:latin typeface="Consolas" panose="020B0609020204030204" pitchFamily="49" charset="0"/>
              </a:rPr>
              <a:t>bold</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1996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7023075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6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7325"/>
            <a:ext cx="12192000" cy="648176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6646646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16.6  </a:t>
            </a:r>
            <a:r>
              <a:rPr lang="en-US" dirty="0" smtClean="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Nonmodifying Sequence Algorithms</a:t>
            </a:r>
          </a:p>
          <a:p>
            <a:pPr marL="365760" indent="-256032">
              <a:lnSpc>
                <a:spcPct val="100000"/>
              </a:lnSpc>
              <a:buFont typeface="Wingdings 3"/>
              <a:buChar char=""/>
              <a:defRPr/>
            </a:pPr>
            <a:r>
              <a:rPr lang="en-US" dirty="0">
                <a:solidFill>
                  <a:srgbClr val="000000"/>
                </a:solidFill>
                <a:latin typeface="Cambria" panose="02040503050406030204" pitchFamily="18" charset="0"/>
              </a:rPr>
              <a:t>Figure </a:t>
            </a:r>
            <a:r>
              <a:rPr lang="en-US" dirty="0" smtClean="0">
                <a:solidFill>
                  <a:srgbClr val="000000"/>
                </a:solidFill>
                <a:latin typeface="Cambria" panose="02040503050406030204" pitchFamily="18" charset="0"/>
              </a:rPr>
              <a:t>16.17 </a:t>
            </a:r>
            <a:r>
              <a:rPr lang="en-US" dirty="0">
                <a:solidFill>
                  <a:srgbClr val="000000"/>
                </a:solidFill>
                <a:latin typeface="Cambria" panose="02040503050406030204" pitchFamily="18" charset="0"/>
              </a:rPr>
              <a:t>shows the </a:t>
            </a:r>
            <a:r>
              <a:rPr lang="en-US" dirty="0">
                <a:solidFill>
                  <a:srgbClr val="0000FF"/>
                </a:solidFill>
                <a:latin typeface="Cambria" panose="02040503050406030204" pitchFamily="18" charset="0"/>
              </a:rPr>
              <a:t>nonmodifying sequence algorithms</a:t>
            </a:r>
            <a:r>
              <a:rPr lang="en-US" dirty="0">
                <a:solidFill>
                  <a:srgbClr val="000000"/>
                </a:solidFill>
                <a:latin typeface="Cambria" panose="02040503050406030204" pitchFamily="18" charset="0"/>
              </a:rPr>
              <a:t>—i.e., algorithms that do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modify the containers they operate on.</a:t>
            </a:r>
            <a:endParaRPr lang="en-US" dirty="0" smtClean="0">
              <a:solidFill>
                <a:srgbClr val="000000"/>
              </a:solidFill>
              <a:latin typeface="Cambria" panose="02040503050406030204" pitchFamily="18" charset="0"/>
            </a:endParaRPr>
          </a:p>
        </p:txBody>
      </p:sp>
      <p:sp>
        <p:nvSpPr>
          <p:cNvPr id="2017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2893578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717550"/>
            <a:ext cx="12192000" cy="54229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552511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16.6  </a:t>
            </a:r>
            <a:r>
              <a:rPr lang="en-US" dirty="0" smtClean="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Sorting and Related Algorithms</a:t>
            </a:r>
          </a:p>
          <a:p>
            <a:pPr marL="365760" indent="-256032">
              <a:lnSpc>
                <a:spcPct val="100000"/>
              </a:lnSpc>
              <a:buFont typeface="Wingdings 3"/>
              <a:buChar char=""/>
              <a:defRPr/>
            </a:pPr>
            <a:r>
              <a:rPr lang="en-US" dirty="0">
                <a:solidFill>
                  <a:srgbClr val="000000"/>
                </a:solidFill>
                <a:latin typeface="Cambria" panose="02040503050406030204" pitchFamily="18" charset="0"/>
              </a:rPr>
              <a:t>Figure </a:t>
            </a:r>
            <a:r>
              <a:rPr lang="en-US" dirty="0" smtClean="0">
                <a:solidFill>
                  <a:srgbClr val="000000"/>
                </a:solidFill>
                <a:latin typeface="Cambria" panose="02040503050406030204" pitchFamily="18" charset="0"/>
              </a:rPr>
              <a:t>16.18 </a:t>
            </a:r>
            <a:r>
              <a:rPr lang="en-US" dirty="0">
                <a:solidFill>
                  <a:srgbClr val="000000"/>
                </a:solidFill>
                <a:latin typeface="Cambria" panose="02040503050406030204" pitchFamily="18" charset="0"/>
              </a:rPr>
              <a:t>shows the </a:t>
            </a:r>
            <a:r>
              <a:rPr lang="en-US" i="1" dirty="0">
                <a:solidFill>
                  <a:srgbClr val="000000"/>
                </a:solidFill>
                <a:latin typeface="Cambria" panose="02040503050406030204" pitchFamily="18" charset="0"/>
              </a:rPr>
              <a:t>sorting and related algorithms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2037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49346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fontScale="90000"/>
          </a:bodyPr>
          <a:lstStyle/>
          <a:p>
            <a:pPr>
              <a:lnSpc>
                <a:spcPct val="100000"/>
              </a:lnSpc>
              <a:defRPr/>
            </a:pPr>
            <a:r>
              <a:rPr lang="en-US" dirty="0" smtClean="0">
                <a:solidFill>
                  <a:srgbClr val="24B5A1"/>
                </a:solidFill>
                <a:latin typeface="Calibri" panose="020F0502020204030204" pitchFamily="34" charset="0"/>
              </a:rPr>
              <a:t>16.3.3  </a:t>
            </a:r>
            <a:r>
              <a:rPr lang="en-US" dirty="0">
                <a:solidFill>
                  <a:srgbClr val="3380E6"/>
                </a:solidFill>
                <a:latin typeface="Calibri" panose="020F0502020204030204" pitchFamily="34" charset="0"/>
              </a:rPr>
              <a:t>Lambda with a Nonempty Introducer—Capturing Local Variables</a:t>
            </a:r>
            <a:endParaRPr lang="en-US" dirty="0" smtClean="0">
              <a:solidFill>
                <a:srgbClr val="3380E6"/>
              </a:solidFill>
              <a:latin typeface="Calibri" panose="020F0502020204030204" pitchFamily="34" charset="0"/>
            </a:endParaRPr>
          </a:p>
        </p:txBody>
      </p:sp>
      <p:sp>
        <p:nvSpPr>
          <p:cNvPr id="161795" name="Text Placeholder 2"/>
          <p:cNvSpPr>
            <a:spLocks noGrp="1"/>
          </p:cNvSpPr>
          <p:nvPr>
            <p:ph type="body" idx="1"/>
          </p:nvPr>
        </p:nvSpPr>
        <p:spPr/>
        <p:txBody>
          <a:bodyPr>
            <a:normAutofit lnSpcReduction="10000"/>
          </a:bodyPr>
          <a:lstStyle/>
          <a:p>
            <a:pPr marL="365760" indent="-256032">
              <a:buFont typeface="Wingdings 3"/>
              <a:buChar char=""/>
              <a:defRPr/>
            </a:pPr>
            <a:r>
              <a:rPr lang="en-US" dirty="0">
                <a:solidFill>
                  <a:srgbClr val="000000"/>
                </a:solidFill>
                <a:latin typeface="Cambria" panose="02040503050406030204" pitchFamily="18" charset="0"/>
              </a:rPr>
              <a:t>The second call to 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(line 24) totals </a:t>
            </a:r>
            <a:r>
              <a:rPr lang="en-US" dirty="0">
                <a:solidFill>
                  <a:srgbClr val="000000"/>
                </a:solidFill>
                <a:latin typeface="Consolas" panose="020B0609020204030204" pitchFamily="49" charset="0"/>
              </a:rPr>
              <a:t>array</a:t>
            </a:r>
            <a:r>
              <a:rPr lang="en-US" dirty="0">
                <a:solidFill>
                  <a:srgbClr val="000000"/>
                </a:solidFill>
                <a:latin typeface="Cambria" panose="02040503050406030204" pitchFamily="18" charset="0"/>
              </a:rPr>
              <a:t>’s elements. </a:t>
            </a:r>
            <a:endParaRPr lang="en-US" dirty="0" smtClean="0">
              <a:solidFill>
                <a:srgbClr val="000000"/>
              </a:solidFill>
              <a:latin typeface="Cambria" panose="02040503050406030204" pitchFamily="18" charset="0"/>
            </a:endParaRPr>
          </a:p>
          <a:p>
            <a:pPr marL="365760" indent="-256032">
              <a:buFont typeface="Wingdings 3"/>
              <a:buChar char=""/>
              <a:defRPr/>
            </a:pPr>
            <a:r>
              <a:rPr lang="en-US" dirty="0" smtClean="0">
                <a:solidFill>
                  <a:srgbClr val="000000"/>
                </a:solidFill>
                <a:latin typeface="Cambria" panose="02040503050406030204" pitchFamily="18" charset="0"/>
              </a:rPr>
              <a:t>The </a:t>
            </a:r>
            <a:r>
              <a:rPr lang="en-US" dirty="0">
                <a:solidFill>
                  <a:srgbClr val="000000"/>
                </a:solidFill>
                <a:latin typeface="Cambria" panose="02040503050406030204" pitchFamily="18" charset="0"/>
              </a:rPr>
              <a:t>lambda introducer [&amp;sum] in </a:t>
            </a:r>
          </a:p>
          <a:p>
            <a:pPr marL="621348" lvl="1" indent="-256032">
              <a:buFont typeface="Wingdings 3"/>
              <a:buChar char=""/>
              <a:defRPr/>
            </a:pPr>
            <a:r>
              <a:rPr lang="en-US" dirty="0">
                <a:solidFill>
                  <a:srgbClr val="000000"/>
                </a:solidFill>
                <a:latin typeface="Consolas" panose="020B0609020204030204" pitchFamily="49" charset="0"/>
              </a:rPr>
              <a:t>[&amp;sum](auto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{sum += </a:t>
            </a:r>
            <a:r>
              <a:rPr lang="en-US" dirty="0" err="1">
                <a:solidFill>
                  <a:srgbClr val="000000"/>
                </a:solidFill>
                <a:latin typeface="Consolas" panose="020B0609020204030204" pitchFamily="49" charset="0"/>
              </a:rPr>
              <a:t>i</a:t>
            </a:r>
            <a:r>
              <a:rPr lang="en-US" dirty="0" smtClean="0">
                <a:solidFill>
                  <a:srgbClr val="000000"/>
                </a:solidFill>
                <a:latin typeface="Consolas" panose="020B0609020204030204" pitchFamily="49" charset="0"/>
              </a:rPr>
              <a:t>;}</a:t>
            </a:r>
            <a:endParaRPr lang="en-US" dirty="0">
              <a:solidFill>
                <a:srgbClr val="000000"/>
              </a:solidFill>
              <a:latin typeface="Cambria" panose="02040503050406030204" pitchFamily="18" charset="0"/>
            </a:endParaRPr>
          </a:p>
          <a:p>
            <a:pPr marL="365760" indent="-256032">
              <a:buFont typeface="Wingdings 3"/>
              <a:buChar char=""/>
              <a:defRPr/>
            </a:pPr>
            <a:r>
              <a:rPr lang="en-US" dirty="0">
                <a:solidFill>
                  <a:srgbClr val="000000"/>
                </a:solidFill>
                <a:latin typeface="Cambria" panose="02040503050406030204" pitchFamily="18" charset="0"/>
              </a:rPr>
              <a:t>indicates that this lambda expression captures the local variable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(line 23) by reference. </a:t>
            </a:r>
            <a:endParaRPr lang="en-US" dirty="0" smtClean="0">
              <a:solidFill>
                <a:srgbClr val="000000"/>
              </a:solidFill>
              <a:latin typeface="Cambria" panose="02040503050406030204" pitchFamily="18" charset="0"/>
            </a:endParaRPr>
          </a:p>
          <a:p>
            <a:pPr marL="365760" indent="-256032">
              <a:buFont typeface="Wingdings 3"/>
              <a:buChar char=""/>
              <a:defRPr/>
            </a:pPr>
            <a:r>
              <a:rPr lang="en-US" dirty="0" smtClean="0">
                <a:solidFill>
                  <a:srgbClr val="000000"/>
                </a:solidFill>
                <a:latin typeface="Cambria" panose="02040503050406030204" pitchFamily="18" charset="0"/>
              </a:rPr>
              <a:t>Without </a:t>
            </a:r>
            <a:r>
              <a:rPr lang="en-US" dirty="0">
                <a:solidFill>
                  <a:srgbClr val="000000"/>
                </a:solidFill>
                <a:latin typeface="Cambria" panose="02040503050406030204" pitchFamily="18" charset="0"/>
              </a:rPr>
              <a:t>the ampersand,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would be captured by value and the lambda would not modify the local variable outside the lambda expression. </a:t>
            </a:r>
            <a:endParaRPr lang="en-US" dirty="0" smtClean="0">
              <a:solidFill>
                <a:srgbClr val="000000"/>
              </a:solidFill>
              <a:latin typeface="Cambria" panose="02040503050406030204" pitchFamily="18" charset="0"/>
            </a:endParaRPr>
          </a:p>
          <a:p>
            <a:pPr marL="365760" indent="-256032">
              <a:buFont typeface="Wingdings 3"/>
              <a:buChar char=""/>
              <a:defRPr/>
            </a:pPr>
            <a:r>
              <a:rPr lang="en-US" dirty="0" smtClean="0">
                <a:solidFill>
                  <a:srgbClr val="000000"/>
                </a:solidFill>
                <a:latin typeface="Cambria" panose="02040503050406030204" pitchFamily="18" charset="0"/>
              </a:rPr>
              <a:t>The </a:t>
            </a:r>
            <a:r>
              <a:rPr lang="en-US" dirty="0" err="1">
                <a:solidFill>
                  <a:srgbClr val="000000"/>
                </a:solidFill>
                <a:latin typeface="Consolas" panose="020B0609020204030204" pitchFamily="49" charset="0"/>
              </a:rPr>
              <a:t>for_each</a:t>
            </a:r>
            <a:r>
              <a:rPr lang="en-US" dirty="0">
                <a:solidFill>
                  <a:srgbClr val="000000"/>
                </a:solidFill>
                <a:latin typeface="Cambria" panose="02040503050406030204" pitchFamily="18" charset="0"/>
              </a:rPr>
              <a:t> algorithm passes each element of values to the lambda, which adds the value to the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 Line 26 then displays the </a:t>
            </a:r>
            <a:r>
              <a:rPr lang="en-US" dirty="0">
                <a:solidFill>
                  <a:srgbClr val="000000"/>
                </a:solidFill>
                <a:latin typeface="Consolas" panose="020B0609020204030204" pitchFamily="49" charset="0"/>
              </a:rPr>
              <a:t>sum</a:t>
            </a:r>
            <a:r>
              <a:rPr lang="en-US" dirty="0">
                <a:solidFill>
                  <a:srgbClr val="000000"/>
                </a:solidFill>
                <a:latin typeface="Cambria" panose="02040503050406030204" pitchFamily="18" charset="0"/>
              </a:rPr>
              <a:t>.</a:t>
            </a:r>
            <a:endParaRPr lang="en-US" dirty="0" smtClean="0">
              <a:solidFill>
                <a:srgbClr val="000000"/>
              </a:solidFill>
              <a:latin typeface="Cambria" panose="02040503050406030204" pitchFamily="18" charset="0"/>
            </a:endParaRPr>
          </a:p>
        </p:txBody>
      </p:sp>
      <p:sp>
        <p:nvSpPr>
          <p:cNvPr id="1966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08265315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22263"/>
            <a:ext cx="12192000" cy="62134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1653452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16.6  </a:t>
            </a:r>
            <a:r>
              <a:rPr lang="en-US" dirty="0" smtClean="0">
                <a:solidFill>
                  <a:srgbClr val="3380E6"/>
                </a:solidFill>
                <a:latin typeface="Calibri" panose="020F0502020204030204" pitchFamily="34" charset="0"/>
              </a:rPr>
              <a:t>Standard Library Algorithm Summary (cont.)</a:t>
            </a:r>
          </a:p>
        </p:txBody>
      </p:sp>
      <p:sp>
        <p:nvSpPr>
          <p:cNvPr id="16179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Numerical Algorithms </a:t>
            </a:r>
          </a:p>
          <a:p>
            <a:pPr marL="365760" indent="-256032">
              <a:lnSpc>
                <a:spcPct val="100000"/>
              </a:lnSpc>
              <a:buFont typeface="Wingdings 3"/>
              <a:buChar char=""/>
              <a:defRPr/>
            </a:pPr>
            <a:r>
              <a:rPr lang="en-US" dirty="0">
                <a:solidFill>
                  <a:srgbClr val="000000"/>
                </a:solidFill>
                <a:latin typeface="Cambria" panose="02040503050406030204" pitchFamily="18" charset="0"/>
              </a:rPr>
              <a:t>Figure </a:t>
            </a:r>
            <a:r>
              <a:rPr lang="en-US" dirty="0" smtClean="0">
                <a:solidFill>
                  <a:srgbClr val="000000"/>
                </a:solidFill>
                <a:latin typeface="Cambria" panose="02040503050406030204" pitchFamily="18" charset="0"/>
              </a:rPr>
              <a:t>16.19 </a:t>
            </a:r>
            <a:r>
              <a:rPr lang="en-US" dirty="0">
                <a:solidFill>
                  <a:srgbClr val="000000"/>
                </a:solidFill>
                <a:latin typeface="Cambria" panose="02040503050406030204" pitchFamily="18" charset="0"/>
              </a:rPr>
              <a:t>shows the numerical algorithms of the header </a:t>
            </a:r>
            <a:r>
              <a:rPr lang="en-US" dirty="0">
                <a:solidFill>
                  <a:srgbClr val="0000FF"/>
                </a:solidFill>
                <a:latin typeface="Consolas" panose="020B0609020204030204" pitchFamily="49" charset="0"/>
              </a:rPr>
              <a:t>&lt;numeric&gt;</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2058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3417847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7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60425"/>
            <a:ext cx="12192000" cy="51371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4646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17513"/>
            <a:ext cx="12192000" cy="6022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654541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16.3.4</a:t>
            </a:r>
            <a:r>
              <a:rPr lang="en-US" dirty="0" smtClean="0">
                <a:solidFill>
                  <a:srgbClr val="24B5A1"/>
                </a:solidFill>
                <a:latin typeface="Calibri" panose="020F0502020204030204" pitchFamily="34" charset="0"/>
              </a:rPr>
              <a:t>  </a:t>
            </a:r>
            <a:r>
              <a:rPr lang="en-US" dirty="0">
                <a:solidFill>
                  <a:srgbClr val="3380E6"/>
                </a:solidFill>
                <a:latin typeface="Calibri" panose="020F0502020204030204" pitchFamily="34" charset="0"/>
              </a:rPr>
              <a:t>Lambda Return </a:t>
            </a:r>
            <a:r>
              <a:rPr lang="en-US" dirty="0" smtClean="0">
                <a:solidFill>
                  <a:srgbClr val="3380E6"/>
                </a:solidFill>
                <a:latin typeface="Calibri" panose="020F0502020204030204" pitchFamily="34" charset="0"/>
              </a:rPr>
              <a:t>Types</a:t>
            </a:r>
            <a:endParaRPr lang="en-US" dirty="0" smtClean="0">
              <a:solidFill>
                <a:srgbClr val="3380E6"/>
              </a:solidFill>
              <a:latin typeface="Calibri" panose="020F0502020204030204" pitchFamily="34" charset="0"/>
            </a:endParaRPr>
          </a:p>
        </p:txBody>
      </p:sp>
      <p:sp>
        <p:nvSpPr>
          <p:cNvPr id="161795" name="Text Placeholder 2"/>
          <p:cNvSpPr>
            <a:spLocks noGrp="1"/>
          </p:cNvSpPr>
          <p:nvPr>
            <p:ph type="body" idx="1"/>
          </p:nvPr>
        </p:nvSpPr>
        <p:spPr/>
        <p:txBody>
          <a:bodyPr>
            <a:noAutofit/>
          </a:bodyPr>
          <a:lstStyle/>
          <a:p>
            <a:pPr marL="365760" indent="-256032">
              <a:buFont typeface="Wingdings 3"/>
              <a:buChar char=""/>
              <a:defRPr/>
            </a:pPr>
            <a:r>
              <a:rPr lang="en-US" sz="3200" dirty="0" smtClean="0">
                <a:solidFill>
                  <a:srgbClr val="000000"/>
                </a:solidFill>
                <a:latin typeface="Cambria" panose="02040503050406030204" pitchFamily="18" charset="0"/>
              </a:rPr>
              <a:t>The </a:t>
            </a:r>
            <a:r>
              <a:rPr lang="en-US" sz="3200" dirty="0">
                <a:solidFill>
                  <a:srgbClr val="000000"/>
                </a:solidFill>
                <a:latin typeface="Cambria" panose="02040503050406030204" pitchFamily="18" charset="0"/>
              </a:rPr>
              <a:t>compiler can infer a lambda’s return type if the body contains a statement of the form </a:t>
            </a:r>
          </a:p>
          <a:p>
            <a:pPr marL="621348" lvl="1" indent="-256032">
              <a:buFont typeface="Wingdings 3"/>
              <a:buChar char=""/>
              <a:defRPr/>
            </a:pPr>
            <a:r>
              <a:rPr lang="en-US" sz="2800" dirty="0">
                <a:solidFill>
                  <a:srgbClr val="000000"/>
                </a:solidFill>
                <a:latin typeface="Consolas" panose="020B0609020204030204" pitchFamily="49" charset="0"/>
              </a:rPr>
              <a:t>return</a:t>
            </a:r>
            <a:r>
              <a:rPr lang="en-US" sz="2800" dirty="0">
                <a:solidFill>
                  <a:srgbClr val="000000"/>
                </a:solidFill>
                <a:latin typeface="Cambria" panose="02040503050406030204" pitchFamily="18" charset="0"/>
              </a:rPr>
              <a:t> </a:t>
            </a:r>
            <a:r>
              <a:rPr lang="en-US" sz="2800" i="1" dirty="0">
                <a:solidFill>
                  <a:srgbClr val="000000"/>
                </a:solidFill>
                <a:latin typeface="Cambria" panose="02040503050406030204" pitchFamily="18" charset="0"/>
              </a:rPr>
              <a:t>expression</a:t>
            </a:r>
            <a:r>
              <a:rPr lang="en-US" sz="2800" dirty="0" smtClean="0">
                <a:solidFill>
                  <a:srgbClr val="000000"/>
                </a:solidFill>
                <a:latin typeface="Consolas" panose="020B0609020204030204" pitchFamily="49" charset="0"/>
              </a:rPr>
              <a:t>;</a:t>
            </a:r>
            <a:endParaRPr lang="en-US" sz="2800" dirty="0">
              <a:solidFill>
                <a:srgbClr val="000000"/>
              </a:solidFill>
              <a:latin typeface="Cambria" panose="02040503050406030204" pitchFamily="18" charset="0"/>
            </a:endParaRPr>
          </a:p>
          <a:p>
            <a:pPr marL="365760" indent="-256032">
              <a:buFont typeface="Wingdings 3"/>
              <a:buChar char=""/>
              <a:defRPr/>
            </a:pPr>
            <a:r>
              <a:rPr lang="en-US" sz="3200" dirty="0">
                <a:solidFill>
                  <a:srgbClr val="000000"/>
                </a:solidFill>
                <a:latin typeface="Cambria" panose="02040503050406030204" pitchFamily="18" charset="0"/>
              </a:rPr>
              <a:t>Otherwise, the lambda’s return type is </a:t>
            </a:r>
            <a:r>
              <a:rPr lang="en-US" sz="3200" dirty="0">
                <a:solidFill>
                  <a:srgbClr val="000000"/>
                </a:solidFill>
                <a:latin typeface="Consolas" panose="020B0609020204030204" pitchFamily="49" charset="0"/>
              </a:rPr>
              <a:t>void</a:t>
            </a:r>
            <a:r>
              <a:rPr lang="en-US" sz="3200" dirty="0">
                <a:solidFill>
                  <a:srgbClr val="000000"/>
                </a:solidFill>
                <a:latin typeface="Cambria" panose="02040503050406030204" pitchFamily="18" charset="0"/>
              </a:rPr>
              <a:t>, unless you explicitly specify a return type using C++11’s trailing return type </a:t>
            </a:r>
            <a:r>
              <a:rPr lang="en-US" sz="3200" dirty="0" smtClean="0">
                <a:solidFill>
                  <a:srgbClr val="000000"/>
                </a:solidFill>
                <a:latin typeface="Cambria" panose="02040503050406030204" pitchFamily="18" charset="0"/>
              </a:rPr>
              <a:t>syntax, </a:t>
            </a:r>
            <a:r>
              <a:rPr lang="en-US" sz="3200" dirty="0">
                <a:solidFill>
                  <a:srgbClr val="000000"/>
                </a:solidFill>
                <a:latin typeface="Cambria" panose="02040503050406030204" pitchFamily="18" charset="0"/>
              </a:rPr>
              <a:t>as in </a:t>
            </a:r>
          </a:p>
          <a:p>
            <a:pPr marL="621348" lvl="1" indent="-256032">
              <a:buFont typeface="Wingdings 3"/>
              <a:buChar char=""/>
              <a:defRPr/>
            </a:pPr>
            <a:r>
              <a:rPr lang="en-US" sz="2800" dirty="0">
                <a:solidFill>
                  <a:srgbClr val="000000"/>
                </a:solidFill>
                <a:latin typeface="Consolas" panose="020B0609020204030204" pitchFamily="49" charset="0"/>
              </a:rPr>
              <a:t>[](</a:t>
            </a:r>
            <a:r>
              <a:rPr lang="en-US" sz="2800" i="1" dirty="0" err="1">
                <a:solidFill>
                  <a:srgbClr val="000000"/>
                </a:solidFill>
                <a:latin typeface="Cambria" panose="02040503050406030204" pitchFamily="18" charset="0"/>
              </a:rPr>
              <a:t>parameterList</a:t>
            </a:r>
            <a:r>
              <a:rPr lang="en-US" sz="2800" dirty="0">
                <a:solidFill>
                  <a:srgbClr val="000000"/>
                </a:solidFill>
                <a:latin typeface="Consolas" panose="020B0609020204030204" pitchFamily="49" charset="0"/>
              </a:rPr>
              <a:t>) -&gt; </a:t>
            </a:r>
            <a:r>
              <a:rPr lang="en-US" sz="2800" i="1" dirty="0">
                <a:solidFill>
                  <a:srgbClr val="000000"/>
                </a:solidFill>
                <a:latin typeface="Cambria" panose="02040503050406030204" pitchFamily="18" charset="0"/>
              </a:rPr>
              <a:t>type</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a:t>
            </a:r>
            <a:r>
              <a:rPr lang="en-US" sz="2800" i="1" dirty="0" err="1">
                <a:solidFill>
                  <a:srgbClr val="000000"/>
                </a:solidFill>
                <a:latin typeface="Cambria" panose="02040503050406030204" pitchFamily="18" charset="0"/>
              </a:rPr>
              <a:t>lambdaBody</a:t>
            </a:r>
            <a:r>
              <a:rPr lang="en-US" sz="2800" dirty="0" smtClean="0">
                <a:solidFill>
                  <a:srgbClr val="000000"/>
                </a:solidFill>
                <a:latin typeface="Consolas" panose="020B0609020204030204" pitchFamily="49" charset="0"/>
              </a:rPr>
              <a:t>}</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3200" dirty="0" smtClean="0">
                <a:solidFill>
                  <a:srgbClr val="000000"/>
                </a:solidFill>
                <a:latin typeface="Cambria" panose="02040503050406030204" pitchFamily="18" charset="0"/>
              </a:rPr>
              <a:t>The </a:t>
            </a:r>
            <a:r>
              <a:rPr lang="en-US" sz="3200" dirty="0">
                <a:solidFill>
                  <a:srgbClr val="000000"/>
                </a:solidFill>
                <a:latin typeface="Cambria" panose="02040503050406030204" pitchFamily="18" charset="0"/>
              </a:rPr>
              <a:t>trailing return type is placed between the parameter list’s closing right parenthesis and the lambda’s body.</a:t>
            </a:r>
            <a:endParaRPr lang="en-US" sz="3200" dirty="0" smtClean="0">
              <a:solidFill>
                <a:srgbClr val="000000"/>
              </a:solidFill>
              <a:latin typeface="Cambria" panose="02040503050406030204" pitchFamily="18" charset="0"/>
            </a:endParaRPr>
          </a:p>
        </p:txBody>
      </p:sp>
      <p:sp>
        <p:nvSpPr>
          <p:cNvPr id="1976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60177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16.4</a:t>
            </a:r>
            <a:r>
              <a:rPr lang="en-US" dirty="0" smtClean="0">
                <a:solidFill>
                  <a:srgbClr val="24B5A1"/>
                </a:solidFill>
                <a:latin typeface="Calibri" panose="020F0502020204030204" pitchFamily="34" charset="0"/>
              </a:rPr>
              <a:t>  </a:t>
            </a:r>
            <a:r>
              <a:rPr lang="en-US" dirty="0" smtClean="0">
                <a:solidFill>
                  <a:srgbClr val="3380E6"/>
                </a:solidFill>
                <a:latin typeface="Calibri" panose="020F0502020204030204" pitchFamily="34" charset="0"/>
              </a:rPr>
              <a:t>Algorithms</a:t>
            </a:r>
          </a:p>
        </p:txBody>
      </p:sp>
      <p:sp>
        <p:nvSpPr>
          <p:cNvPr id="2457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Sections </a:t>
            </a:r>
            <a:r>
              <a:rPr lang="en-US" altLang="en-US" sz="2500" dirty="0" smtClean="0">
                <a:solidFill>
                  <a:srgbClr val="000000"/>
                </a:solidFill>
                <a:latin typeface="Cambria" panose="02040503050406030204" pitchFamily="18" charset="0"/>
              </a:rPr>
              <a:t>16.4.1–16.4.12 </a:t>
            </a:r>
            <a:r>
              <a:rPr lang="en-US" altLang="en-US" sz="2500" dirty="0">
                <a:solidFill>
                  <a:srgbClr val="000000"/>
                </a:solidFill>
                <a:latin typeface="Cambria" panose="02040503050406030204" pitchFamily="18" charset="0"/>
              </a:rPr>
              <a:t>demonstrate many of the Standard Library algorithms.</a:t>
            </a:r>
          </a:p>
        </p:txBody>
      </p:sp>
      <p:sp>
        <p:nvSpPr>
          <p:cNvPr id="245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6985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a:t>
            </a:r>
          </a:p>
        </p:txBody>
      </p:sp>
      <p:sp>
        <p:nvSpPr>
          <p:cNvPr id="2560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a:t>
            </a:r>
            <a:r>
              <a:rPr lang="en-US" altLang="en-US" dirty="0" smtClean="0">
                <a:solidFill>
                  <a:srgbClr val="000000"/>
                </a:solidFill>
                <a:latin typeface="Cambria" panose="02040503050406030204" pitchFamily="18" charset="0"/>
              </a:rPr>
              <a:t>16.2 </a:t>
            </a:r>
            <a:r>
              <a:rPr lang="en-US" altLang="en-US" dirty="0" smtClean="0">
                <a:solidFill>
                  <a:srgbClr val="000000"/>
                </a:solidFill>
                <a:latin typeface="Cambria" panose="02040503050406030204" pitchFamily="18" charset="0"/>
              </a:rPr>
              <a:t>demonstrates algorithms </a:t>
            </a:r>
            <a:r>
              <a:rPr lang="en-US" altLang="en-US" dirty="0" smtClean="0">
                <a:solidFill>
                  <a:srgbClr val="000000"/>
                </a:solidFill>
                <a:latin typeface="Consolas" panose="020B0609020204030204" pitchFamily="49" charset="0"/>
              </a:rPr>
              <a:t>fill</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fill_n</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generate</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generate_n</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Algorithms </a:t>
            </a:r>
            <a:r>
              <a:rPr lang="en-US" altLang="en-US" dirty="0" smtClean="0">
                <a:solidFill>
                  <a:srgbClr val="0000FF"/>
                </a:solidFill>
                <a:latin typeface="Consolas" panose="020B0609020204030204" pitchFamily="49" charset="0"/>
              </a:rPr>
              <a:t>fill</a:t>
            </a:r>
            <a:r>
              <a:rPr lang="en-US" altLang="en-US" dirty="0" smtClean="0">
                <a:solidFill>
                  <a:srgbClr val="000000"/>
                </a:solidFill>
                <a:latin typeface="Cambria" panose="02040503050406030204" pitchFamily="18" charset="0"/>
              </a:rPr>
              <a:t> and </a:t>
            </a:r>
            <a:r>
              <a:rPr lang="en-US" altLang="en-US" dirty="0" err="1" smtClean="0">
                <a:solidFill>
                  <a:srgbClr val="0000FF"/>
                </a:solidFill>
                <a:latin typeface="Consolas" panose="020B0609020204030204" pitchFamily="49" charset="0"/>
              </a:rPr>
              <a:t>fill_n</a:t>
            </a:r>
            <a:r>
              <a:rPr lang="en-US" altLang="en-US" dirty="0" smtClean="0">
                <a:solidFill>
                  <a:srgbClr val="000000"/>
                </a:solidFill>
                <a:latin typeface="Cambria" panose="02040503050406030204" pitchFamily="18" charset="0"/>
              </a:rPr>
              <a:t> set every element in a range of container elements to a specific value.</a:t>
            </a:r>
          </a:p>
          <a:p>
            <a:pPr>
              <a:lnSpc>
                <a:spcPct val="100000"/>
              </a:lnSpc>
            </a:pPr>
            <a:r>
              <a:rPr lang="en-US" altLang="en-US" dirty="0" smtClean="0">
                <a:solidFill>
                  <a:srgbClr val="000000"/>
                </a:solidFill>
                <a:latin typeface="Cambria" panose="02040503050406030204" pitchFamily="18" charset="0"/>
              </a:rPr>
              <a:t>Algorithms </a:t>
            </a:r>
            <a:r>
              <a:rPr lang="en-US" altLang="en-US" dirty="0" smtClean="0">
                <a:solidFill>
                  <a:srgbClr val="0000FF"/>
                </a:solidFill>
                <a:latin typeface="Consolas" panose="020B0609020204030204" pitchFamily="49" charset="0"/>
              </a:rPr>
              <a:t>generate</a:t>
            </a:r>
            <a:r>
              <a:rPr lang="en-US" altLang="en-US" dirty="0" smtClean="0">
                <a:solidFill>
                  <a:srgbClr val="000000"/>
                </a:solidFill>
                <a:latin typeface="Cambria" panose="02040503050406030204" pitchFamily="18" charset="0"/>
              </a:rPr>
              <a:t> and </a:t>
            </a:r>
            <a:r>
              <a:rPr lang="en-US" altLang="en-US" dirty="0" err="1" smtClean="0">
                <a:solidFill>
                  <a:srgbClr val="0000FF"/>
                </a:solidFill>
                <a:latin typeface="Consolas" panose="020B0609020204030204" pitchFamily="49" charset="0"/>
              </a:rPr>
              <a:t>generate_n</a:t>
            </a:r>
            <a:r>
              <a:rPr lang="en-US" altLang="en-US" dirty="0" smtClean="0">
                <a:solidFill>
                  <a:srgbClr val="000000"/>
                </a:solidFill>
                <a:latin typeface="Cambria" panose="02040503050406030204" pitchFamily="18" charset="0"/>
              </a:rPr>
              <a:t> use a </a:t>
            </a:r>
            <a:r>
              <a:rPr lang="en-US" altLang="en-US" dirty="0" smtClean="0">
                <a:solidFill>
                  <a:srgbClr val="0000FF"/>
                </a:solidFill>
                <a:latin typeface="Cambria" panose="02040503050406030204" pitchFamily="18" charset="0"/>
              </a:rPr>
              <a:t>generator function</a:t>
            </a:r>
            <a:r>
              <a:rPr lang="en-US" altLang="en-US" dirty="0" smtClean="0">
                <a:solidFill>
                  <a:srgbClr val="000000"/>
                </a:solidFill>
                <a:latin typeface="Cambria" panose="02040503050406030204" pitchFamily="18" charset="0"/>
              </a:rPr>
              <a:t> to create values for every element in a range of container elements.</a:t>
            </a:r>
          </a:p>
          <a:p>
            <a:pPr>
              <a:lnSpc>
                <a:spcPct val="100000"/>
              </a:lnSpc>
            </a:pPr>
            <a:r>
              <a:rPr lang="en-US" altLang="en-US" dirty="0" smtClean="0">
                <a:solidFill>
                  <a:srgbClr val="000000"/>
                </a:solidFill>
                <a:latin typeface="Cambria" panose="02040503050406030204" pitchFamily="18" charset="0"/>
              </a:rPr>
              <a:t>The </a:t>
            </a:r>
            <a:r>
              <a:rPr lang="en-US" altLang="en-US" i="1" dirty="0" smtClean="0">
                <a:solidFill>
                  <a:srgbClr val="000000"/>
                </a:solidFill>
                <a:latin typeface="Cambria" panose="02040503050406030204" pitchFamily="18" charset="0"/>
              </a:rPr>
              <a:t>generator function </a:t>
            </a:r>
            <a:r>
              <a:rPr lang="en-US" altLang="en-US" dirty="0" smtClean="0">
                <a:solidFill>
                  <a:srgbClr val="000000"/>
                </a:solidFill>
                <a:latin typeface="Cambria" panose="02040503050406030204" pitchFamily="18" charset="0"/>
              </a:rPr>
              <a:t>takes no arguments and returns a value that can be placed in an element of the container</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We’ll </a:t>
            </a:r>
            <a:r>
              <a:rPr lang="en-US" altLang="en-US" dirty="0">
                <a:solidFill>
                  <a:srgbClr val="000000"/>
                </a:solidFill>
                <a:latin typeface="Cambria" panose="02040503050406030204" pitchFamily="18" charset="0"/>
              </a:rPr>
              <a:t>define a generator function as a standalone function and as a </a:t>
            </a:r>
            <a:r>
              <a:rPr lang="en-US" altLang="en-US" dirty="0" smtClean="0">
                <a:solidFill>
                  <a:srgbClr val="000000"/>
                </a:solidFill>
                <a:latin typeface="Cambria" panose="02040503050406030204" pitchFamily="18" charset="0"/>
              </a:rPr>
              <a:t>lambda for comparison. The rest of </a:t>
            </a:r>
            <a:r>
              <a:rPr lang="en-US" altLang="en-US" dirty="0">
                <a:solidFill>
                  <a:srgbClr val="000000"/>
                </a:solidFill>
                <a:latin typeface="Cambria" panose="02040503050406030204" pitchFamily="18" charset="0"/>
              </a:rPr>
              <a:t>the </a:t>
            </a:r>
            <a:r>
              <a:rPr lang="en-US" altLang="en-US" dirty="0" smtClean="0">
                <a:solidFill>
                  <a:srgbClr val="000000"/>
                </a:solidFill>
                <a:latin typeface="Cambria" panose="02040503050406030204" pitchFamily="18" charset="0"/>
              </a:rPr>
              <a:t>chapter uses </a:t>
            </a:r>
            <a:r>
              <a:rPr lang="en-US" altLang="en-US" dirty="0">
                <a:solidFill>
                  <a:srgbClr val="000000"/>
                </a:solidFill>
                <a:latin typeface="Cambria" panose="02040503050406030204" pitchFamily="18" charset="0"/>
              </a:rPr>
              <a:t>lambdas.</a:t>
            </a:r>
            <a:endParaRPr lang="en-US" altLang="en-US" dirty="0" smtClean="0">
              <a:solidFill>
                <a:srgbClr val="000000"/>
              </a:solidFill>
              <a:latin typeface="Cambria" panose="02040503050406030204" pitchFamily="18" charset="0"/>
            </a:endParaRPr>
          </a:p>
        </p:txBody>
      </p:sp>
      <p:sp>
        <p:nvSpPr>
          <p:cNvPr id="256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43455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863" y="0"/>
            <a:ext cx="100726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5141997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7638"/>
            <a:ext cx="12192000" cy="65611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42428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81038" y="0"/>
            <a:ext cx="10829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31349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4325"/>
            <a:ext cx="12192000" cy="62293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3985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12291"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fill</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16 defines </a:t>
            </a:r>
            <a:r>
              <a:rPr lang="en-US" sz="2800" dirty="0">
                <a:solidFill>
                  <a:srgbClr val="000000"/>
                </a:solidFill>
                <a:latin typeface="Cambria" panose="02040503050406030204" pitchFamily="18" charset="0"/>
              </a:rPr>
              <a:t>a 10-element </a:t>
            </a:r>
            <a:r>
              <a:rPr lang="en-US" sz="2800" dirty="0">
                <a:solidFill>
                  <a:srgbClr val="000000"/>
                </a:solidFill>
                <a:latin typeface="Consolas" panose="020B0609020204030204" pitchFamily="49" charset="0"/>
              </a:rPr>
              <a:t>array</a:t>
            </a:r>
            <a:r>
              <a:rPr lang="en-US" sz="2800" dirty="0">
                <a:solidFill>
                  <a:srgbClr val="000000"/>
                </a:solidFill>
                <a:latin typeface="Cambria" panose="02040503050406030204" pitchFamily="18" charset="0"/>
                <a:cs typeface="Times New Roman" pitchFamily="18" charset="0"/>
              </a:rPr>
              <a:t> </a:t>
            </a:r>
            <a:r>
              <a:rPr lang="en-US" sz="2800" dirty="0">
                <a:solidFill>
                  <a:srgbClr val="000000"/>
                </a:solidFill>
                <a:latin typeface="Cambria" panose="02040503050406030204" pitchFamily="18" charset="0"/>
              </a:rPr>
              <a:t>of </a:t>
            </a:r>
            <a:r>
              <a:rPr lang="en-US" sz="2800" dirty="0">
                <a:solidFill>
                  <a:srgbClr val="000000"/>
                </a:solidFill>
                <a:latin typeface="Consolas" panose="020B0609020204030204" pitchFamily="49" charset="0"/>
              </a:rPr>
              <a:t>char</a:t>
            </a:r>
            <a:r>
              <a:rPr lang="en-US" sz="2800" dirty="0">
                <a:solidFill>
                  <a:srgbClr val="000000"/>
                </a:solidFill>
                <a:latin typeface="Cambria" panose="02040503050406030204" pitchFamily="18" charset="0"/>
              </a:rPr>
              <a:t> values.</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17 uses </a:t>
            </a:r>
            <a:r>
              <a:rPr lang="en-US" sz="2800" dirty="0">
                <a:solidFill>
                  <a:srgbClr val="000000"/>
                </a:solidFill>
                <a:latin typeface="Cambria" panose="02040503050406030204" pitchFamily="18" charset="0"/>
              </a:rPr>
              <a:t>the </a:t>
            </a:r>
            <a:r>
              <a:rPr lang="en-US" sz="2800" dirty="0">
                <a:solidFill>
                  <a:srgbClr val="000000"/>
                </a:solidFill>
                <a:latin typeface="Consolas" panose="020B0609020204030204" pitchFamily="49" charset="0"/>
              </a:rPr>
              <a:t>fill</a:t>
            </a:r>
            <a:r>
              <a:rPr lang="en-US" sz="2800" dirty="0">
                <a:solidFill>
                  <a:srgbClr val="000000"/>
                </a:solidFill>
                <a:latin typeface="Cambria" panose="02040503050406030204" pitchFamily="18" charset="0"/>
              </a:rPr>
              <a:t> algorithm to place the character </a:t>
            </a:r>
            <a:r>
              <a:rPr lang="en-US" sz="2800" dirty="0">
                <a:solidFill>
                  <a:srgbClr val="000000"/>
                </a:solidFill>
                <a:latin typeface="Consolas" panose="020B0609020204030204" pitchFamily="49" charset="0"/>
              </a:rPr>
              <a:t>'5'</a:t>
            </a:r>
            <a:r>
              <a:rPr lang="en-US" sz="2800" dirty="0">
                <a:solidFill>
                  <a:srgbClr val="000000"/>
                </a:solidFill>
                <a:latin typeface="Cambria" panose="02040503050406030204" pitchFamily="18" charset="0"/>
              </a:rPr>
              <a:t> in every element of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 up to, but not including, </a:t>
            </a:r>
            <a:r>
              <a:rPr lang="en-US" sz="2800" dirty="0">
                <a:solidFill>
                  <a:srgbClr val="000000"/>
                </a:solidFill>
                <a:latin typeface="Consolas" panose="020B0609020204030204" pitchFamily="49" charset="0"/>
              </a:rPr>
              <a:t>chars.end()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iterators supplied as the first and second argument must be at least </a:t>
            </a:r>
            <a:r>
              <a:rPr lang="en-US" sz="2800" i="1" dirty="0">
                <a:solidFill>
                  <a:srgbClr val="000000"/>
                </a:solidFill>
                <a:latin typeface="Cambria" panose="02040503050406030204" pitchFamily="18" charset="0"/>
              </a:rPr>
              <a:t>forward iterators </a:t>
            </a:r>
            <a:r>
              <a:rPr lang="en-US" sz="2800" dirty="0">
                <a:solidFill>
                  <a:srgbClr val="000000"/>
                </a:solidFill>
                <a:latin typeface="Cambria" panose="02040503050406030204" pitchFamily="18" charset="0"/>
              </a:rPr>
              <a:t>(i.e., they can be used for both input from a container and output to a container in the forward direction</a:t>
            </a:r>
            <a:r>
              <a:rPr lang="en-US" sz="2800" dirty="0" smtClean="0">
                <a:solidFill>
                  <a:srgbClr val="000000"/>
                </a:solidFill>
                <a:latin typeface="Cambria" panose="02040503050406030204" pitchFamily="18" charset="0"/>
              </a:rPr>
              <a:t>).</a:t>
            </a:r>
          </a:p>
          <a:p>
            <a:pPr marL="365760" indent="-256032">
              <a:buFont typeface="Wingdings 3"/>
              <a:buChar char=""/>
              <a:defRPr/>
            </a:pPr>
            <a:r>
              <a:rPr lang="en-US" sz="2800" dirty="0">
                <a:solidFill>
                  <a:srgbClr val="000000"/>
                </a:solidFill>
                <a:latin typeface="Cambria" panose="02040503050406030204" pitchFamily="18" charset="0"/>
              </a:rPr>
              <a:t>Forward iterators are required </a:t>
            </a:r>
            <a:r>
              <a:rPr lang="en-US" sz="2800" dirty="0" smtClean="0">
                <a:solidFill>
                  <a:srgbClr val="000000"/>
                </a:solidFill>
                <a:latin typeface="Cambria" panose="02040503050406030204" pitchFamily="18" charset="0"/>
              </a:rPr>
              <a:t>because they must </a:t>
            </a:r>
            <a:r>
              <a:rPr lang="en-US" sz="2800" dirty="0">
                <a:solidFill>
                  <a:srgbClr val="000000"/>
                </a:solidFill>
                <a:latin typeface="Cambria" panose="02040503050406030204" pitchFamily="18" charset="0"/>
              </a:rPr>
              <a:t>be compared to determine when the end of the sequence has been reached.</a:t>
            </a:r>
          </a:p>
        </p:txBody>
      </p:sp>
      <p:sp>
        <p:nvSpPr>
          <p:cNvPr id="297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55467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13315"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fill_n</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24 </a:t>
            </a:r>
            <a:r>
              <a:rPr lang="en-US" dirty="0">
                <a:solidFill>
                  <a:srgbClr val="000000"/>
                </a:solidFill>
                <a:latin typeface="Cambria" panose="02040503050406030204" pitchFamily="18" charset="0"/>
              </a:rPr>
              <a:t>uses the </a:t>
            </a:r>
            <a:r>
              <a:rPr lang="en-US" dirty="0">
                <a:solidFill>
                  <a:srgbClr val="000000"/>
                </a:solidFill>
                <a:latin typeface="Consolas" panose="020B0609020204030204" pitchFamily="49" charset="0"/>
              </a:rPr>
              <a:t>fill_n</a:t>
            </a:r>
            <a:r>
              <a:rPr lang="en-US" dirty="0">
                <a:solidFill>
                  <a:srgbClr val="000000"/>
                </a:solidFill>
                <a:latin typeface="Cambria" panose="02040503050406030204" pitchFamily="18" charset="0"/>
              </a:rPr>
              <a:t> algorithm to place the character </a:t>
            </a:r>
            <a:r>
              <a:rPr lang="en-US" dirty="0">
                <a:solidFill>
                  <a:srgbClr val="000000"/>
                </a:solidFill>
                <a:latin typeface="Consolas" panose="020B0609020204030204" pitchFamily="49" charset="0"/>
              </a:rPr>
              <a:t>'A'</a:t>
            </a:r>
            <a:r>
              <a:rPr lang="en-US" dirty="0">
                <a:solidFill>
                  <a:srgbClr val="000000"/>
                </a:solidFill>
                <a:latin typeface="Cambria" panose="02040503050406030204" pitchFamily="18" charset="0"/>
              </a:rPr>
              <a:t> in the first five elements of </a:t>
            </a:r>
            <a:r>
              <a:rPr lang="en-US" dirty="0">
                <a:solidFill>
                  <a:srgbClr val="000000"/>
                </a:solidFill>
                <a:latin typeface="Consolas" panose="020B0609020204030204" pitchFamily="49" charset="0"/>
              </a:rPr>
              <a:t>vector</a:t>
            </a:r>
            <a:r>
              <a:rPr lang="en-US" dirty="0">
                <a:solidFill>
                  <a:srgbClr val="000000"/>
                </a:solidFill>
                <a:latin typeface="Cambria" panose="02040503050406030204" pitchFamily="18" charset="0"/>
              </a:rPr>
              <a:t> </a:t>
            </a:r>
            <a:r>
              <a:rPr lang="en-US" dirty="0">
                <a:solidFill>
                  <a:srgbClr val="000000"/>
                </a:solidFill>
                <a:latin typeface="Consolas" panose="020B0609020204030204" pitchFamily="49" charset="0"/>
              </a:rPr>
              <a:t>chars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iterator supplied as the first argument must be at least an output iterator (i.e., it can be used to write into a container in the </a:t>
            </a:r>
            <a:r>
              <a:rPr lang="en-US" i="1" dirty="0" smtClean="0">
                <a:solidFill>
                  <a:srgbClr val="000000"/>
                </a:solidFill>
                <a:latin typeface="Cambria" panose="02040503050406030204" pitchFamily="18" charset="0"/>
              </a:rPr>
              <a:t>forward</a:t>
            </a:r>
            <a:r>
              <a:rPr lang="en-US" dirty="0" smtClean="0">
                <a:solidFill>
                  <a:srgbClr val="000000"/>
                </a:solidFill>
                <a:latin typeface="Cambria" panose="02040503050406030204" pitchFamily="18" charset="0"/>
              </a:rPr>
              <a:t> direction).</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second argument specifies the number of elements to fill.</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third argument specifies the value to place in each element.</a:t>
            </a:r>
          </a:p>
        </p:txBody>
      </p:sp>
      <p:sp>
        <p:nvSpPr>
          <p:cNvPr id="307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581302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generate</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30 uses </a:t>
            </a:r>
            <a:r>
              <a:rPr lang="en-US" sz="2800" dirty="0">
                <a:solidFill>
                  <a:srgbClr val="000000"/>
                </a:solidFill>
                <a:latin typeface="Cambria" panose="02040503050406030204" pitchFamily="18" charset="0"/>
              </a:rPr>
              <a:t>the </a:t>
            </a:r>
            <a:r>
              <a:rPr lang="en-US" sz="2800" dirty="0">
                <a:solidFill>
                  <a:srgbClr val="000000"/>
                </a:solidFill>
                <a:latin typeface="Consolas" panose="020B0609020204030204" pitchFamily="49" charset="0"/>
              </a:rPr>
              <a:t>generate</a:t>
            </a:r>
            <a:r>
              <a:rPr lang="en-US" sz="2800" dirty="0">
                <a:solidFill>
                  <a:srgbClr val="000000"/>
                </a:solidFill>
                <a:latin typeface="Cambria" panose="02040503050406030204" pitchFamily="18" charset="0"/>
              </a:rPr>
              <a:t> algorithm to place the result of a call to </a:t>
            </a:r>
            <a:r>
              <a:rPr lang="en-US" sz="2800" i="1" dirty="0">
                <a:solidFill>
                  <a:srgbClr val="000000"/>
                </a:solidFill>
                <a:latin typeface="Cambria" panose="02040503050406030204" pitchFamily="18" charset="0"/>
              </a:rPr>
              <a:t>generator function </a:t>
            </a:r>
            <a:r>
              <a:rPr lang="en-US" sz="2800" dirty="0" err="1" smtClean="0">
                <a:solidFill>
                  <a:srgbClr val="000000"/>
                </a:solidFill>
                <a:latin typeface="Consolas" panose="020B0609020204030204" pitchFamily="49" charset="0"/>
              </a:rPr>
              <a:t>nextLetter</a:t>
            </a:r>
            <a:r>
              <a:rPr lang="en-US" sz="2800" dirty="0" smtClean="0">
                <a:solidFill>
                  <a:srgbClr val="000000"/>
                </a:solidFill>
                <a:latin typeface="Cambria" panose="02040503050406030204" pitchFamily="18" charset="0"/>
              </a:rPr>
              <a:t> </a:t>
            </a:r>
            <a:r>
              <a:rPr lang="en-US" sz="2800" dirty="0">
                <a:solidFill>
                  <a:srgbClr val="000000"/>
                </a:solidFill>
                <a:latin typeface="Cambria" panose="02040503050406030204" pitchFamily="18" charset="0"/>
              </a:rPr>
              <a:t>in every element of </a:t>
            </a:r>
            <a:r>
              <a:rPr lang="en-US" sz="2800" dirty="0">
                <a:solidFill>
                  <a:srgbClr val="000000"/>
                </a:solidFill>
                <a:latin typeface="Consolas" panose="020B0609020204030204" pitchFamily="49" charset="0"/>
              </a:rPr>
              <a:t>vector</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 up to, but not including, </a:t>
            </a:r>
            <a:r>
              <a:rPr lang="en-US" sz="2800" dirty="0">
                <a:solidFill>
                  <a:srgbClr val="000000"/>
                </a:solidFill>
                <a:latin typeface="Consolas" panose="020B0609020204030204" pitchFamily="49" charset="0"/>
              </a:rPr>
              <a:t>chars.end()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iterators supplied as the first and second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Function </a:t>
            </a:r>
            <a:r>
              <a:rPr lang="en-US" sz="2800" dirty="0">
                <a:solidFill>
                  <a:srgbClr val="000000"/>
                </a:solidFill>
                <a:latin typeface="Consolas" panose="020B0609020204030204" pitchFamily="49" charset="0"/>
              </a:rPr>
              <a:t>nextLetter</a:t>
            </a:r>
            <a:r>
              <a:rPr lang="en-US" sz="2800" dirty="0">
                <a:solidFill>
                  <a:srgbClr val="000000"/>
                </a:solidFill>
                <a:latin typeface="Cambria" panose="02040503050406030204" pitchFamily="18" charset="0"/>
              </a:rPr>
              <a:t> (lines </a:t>
            </a:r>
            <a:r>
              <a:rPr lang="en-US" sz="2800" dirty="0" smtClean="0">
                <a:solidFill>
                  <a:srgbClr val="000000"/>
                </a:solidFill>
                <a:latin typeface="Cambria" panose="02040503050406030204" pitchFamily="18" charset="0"/>
              </a:rPr>
              <a:t>10–13) </a:t>
            </a:r>
            <a:r>
              <a:rPr lang="en-US" sz="2800" dirty="0">
                <a:solidFill>
                  <a:srgbClr val="000000"/>
                </a:solidFill>
                <a:latin typeface="Cambria" panose="02040503050406030204" pitchFamily="18" charset="0"/>
              </a:rPr>
              <a:t>begins with the character </a:t>
            </a:r>
            <a:r>
              <a:rPr lang="en-US" sz="2800" dirty="0">
                <a:solidFill>
                  <a:srgbClr val="000000"/>
                </a:solidFill>
                <a:latin typeface="Consolas" panose="020B0609020204030204" pitchFamily="49" charset="0"/>
              </a:rPr>
              <a:t>'A'</a:t>
            </a:r>
            <a:r>
              <a:rPr lang="en-US" sz="2800" dirty="0">
                <a:solidFill>
                  <a:srgbClr val="000000"/>
                </a:solidFill>
                <a:latin typeface="Cambria" panose="02040503050406030204" pitchFamily="18" charset="0"/>
              </a:rPr>
              <a:t> maintained in a </a:t>
            </a:r>
            <a:r>
              <a:rPr lang="en-US" sz="2800" dirty="0">
                <a:solidFill>
                  <a:srgbClr val="000000"/>
                </a:solidFill>
                <a:latin typeface="Consolas" panose="020B0609020204030204" pitchFamily="49" charset="0"/>
              </a:rPr>
              <a:t>static</a:t>
            </a:r>
            <a:r>
              <a:rPr lang="en-US" sz="2800" dirty="0">
                <a:solidFill>
                  <a:srgbClr val="000000"/>
                </a:solidFill>
                <a:latin typeface="Cambria" panose="02040503050406030204" pitchFamily="18" charset="0"/>
              </a:rPr>
              <a:t> local variable.</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statement in line </a:t>
            </a:r>
            <a:r>
              <a:rPr lang="en-US" sz="2800" dirty="0" smtClean="0">
                <a:solidFill>
                  <a:srgbClr val="000000"/>
                </a:solidFill>
                <a:latin typeface="Cambria" panose="02040503050406030204" pitchFamily="18" charset="0"/>
              </a:rPr>
              <a:t>12 returns the current value </a:t>
            </a:r>
            <a:r>
              <a:rPr lang="en-US" sz="2800" dirty="0">
                <a:solidFill>
                  <a:srgbClr val="000000"/>
                </a:solidFill>
                <a:latin typeface="Cambria" panose="02040503050406030204" pitchFamily="18" charset="0"/>
              </a:rPr>
              <a:t>of </a:t>
            </a:r>
            <a:r>
              <a:rPr lang="en-US" sz="2800" dirty="0">
                <a:solidFill>
                  <a:srgbClr val="000000"/>
                </a:solidFill>
                <a:latin typeface="Consolas" panose="020B0609020204030204" pitchFamily="49" charset="0"/>
              </a:rPr>
              <a:t>letter</a:t>
            </a:r>
            <a:r>
              <a:rPr lang="en-US" sz="2800" dirty="0">
                <a:solidFill>
                  <a:srgbClr val="000000"/>
                </a:solidFill>
                <a:latin typeface="Cambria" panose="02040503050406030204" pitchFamily="18" charset="0"/>
              </a:rPr>
              <a:t> </a:t>
            </a:r>
            <a:r>
              <a:rPr lang="en-US" sz="2800" dirty="0" smtClean="0">
                <a:solidFill>
                  <a:srgbClr val="000000"/>
                </a:solidFill>
                <a:latin typeface="Cambria" panose="02040503050406030204" pitchFamily="18" charset="0"/>
              </a:rPr>
              <a:t>then </a:t>
            </a:r>
            <a:r>
              <a:rPr lang="en-US" sz="2800" dirty="0" err="1" smtClean="0">
                <a:solidFill>
                  <a:srgbClr val="000000"/>
                </a:solidFill>
                <a:latin typeface="Cambria" panose="02040503050406030204" pitchFamily="18" charset="0"/>
              </a:rPr>
              <a:t>postincrements</a:t>
            </a:r>
            <a:r>
              <a:rPr lang="en-US" sz="2800" dirty="0" smtClean="0">
                <a:solidFill>
                  <a:srgbClr val="000000"/>
                </a:solidFill>
                <a:latin typeface="Cambria" panose="02040503050406030204" pitchFamily="18" charset="0"/>
              </a:rPr>
              <a:t> its value for use in the next call.</a:t>
            </a:r>
            <a:endParaRPr lang="en-US" sz="2800" dirty="0">
              <a:solidFill>
                <a:srgbClr val="000000"/>
              </a:solidFill>
              <a:latin typeface="Cambria" panose="02040503050406030204" pitchFamily="18" charset="0"/>
            </a:endParaRPr>
          </a:p>
        </p:txBody>
      </p:sp>
      <p:sp>
        <p:nvSpPr>
          <p:cNvPr id="317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63354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765300" y="0"/>
            <a:ext cx="865981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02638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rmAutofit fontScale="85000" lnSpcReduction="20000"/>
          </a:bodyPr>
          <a:lstStyle/>
          <a:p>
            <a:pPr marL="109728" indent="0">
              <a:lnSpc>
                <a:spcPct val="100000"/>
              </a:lnSpc>
              <a:buNone/>
              <a:defRPr/>
            </a:pPr>
            <a:r>
              <a:rPr lang="en-US" sz="2800" b="1" i="1" dirty="0">
                <a:solidFill>
                  <a:srgbClr val="000000"/>
                </a:solidFill>
                <a:latin typeface="Consolas" panose="020B0609020204030204" pitchFamily="49" charset="0"/>
              </a:rPr>
              <a:t>Generate_n</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36 uses </a:t>
            </a:r>
            <a:r>
              <a:rPr lang="en-US" sz="2800" dirty="0">
                <a:solidFill>
                  <a:srgbClr val="000000"/>
                </a:solidFill>
                <a:latin typeface="Cambria" panose="02040503050406030204" pitchFamily="18" charset="0"/>
              </a:rPr>
              <a:t>the </a:t>
            </a:r>
            <a:r>
              <a:rPr lang="en-US" sz="2800" dirty="0">
                <a:solidFill>
                  <a:srgbClr val="000000"/>
                </a:solidFill>
                <a:latin typeface="Consolas" panose="020B0609020204030204" pitchFamily="49" charset="0"/>
              </a:rPr>
              <a:t>generate_n</a:t>
            </a:r>
            <a:r>
              <a:rPr lang="en-US" sz="2800" dirty="0">
                <a:solidFill>
                  <a:srgbClr val="000000"/>
                </a:solidFill>
                <a:latin typeface="Cambria" panose="02040503050406030204" pitchFamily="18" charset="0"/>
              </a:rPr>
              <a:t> algorithm to place the result of a call to generator function </a:t>
            </a:r>
            <a:r>
              <a:rPr lang="en-US" sz="2800" dirty="0">
                <a:solidFill>
                  <a:srgbClr val="000000"/>
                </a:solidFill>
                <a:latin typeface="Consolas" panose="020B0609020204030204" pitchFamily="49" charset="0"/>
              </a:rPr>
              <a:t>nextLetter</a:t>
            </a:r>
            <a:r>
              <a:rPr lang="en-US" sz="2800" dirty="0">
                <a:solidFill>
                  <a:srgbClr val="000000"/>
                </a:solidFill>
                <a:latin typeface="Cambria" panose="02040503050406030204" pitchFamily="18" charset="0"/>
              </a:rPr>
              <a:t> in five elements of </a:t>
            </a:r>
            <a:r>
              <a:rPr lang="en-US" sz="2800" dirty="0">
                <a:solidFill>
                  <a:srgbClr val="000000"/>
                </a:solidFill>
                <a:latin typeface="Consolas" panose="020B0609020204030204" pitchFamily="49" charset="0"/>
              </a:rPr>
              <a:t>vector</a:t>
            </a:r>
            <a:r>
              <a:rPr lang="en-US" sz="2800" dirty="0">
                <a:solidFill>
                  <a:srgbClr val="000000"/>
                </a:solidFill>
                <a:latin typeface="Cambria" panose="02040503050406030204" pitchFamily="18" charset="0"/>
              </a:rPr>
              <a:t> </a:t>
            </a:r>
            <a:r>
              <a:rPr lang="en-US" sz="2800" dirty="0">
                <a:solidFill>
                  <a:srgbClr val="000000"/>
                </a:solidFill>
                <a:latin typeface="Consolas" panose="020B0609020204030204" pitchFamily="49" charset="0"/>
              </a:rPr>
              <a:t>chars</a:t>
            </a:r>
            <a:r>
              <a:rPr lang="en-US" sz="2800" dirty="0">
                <a:solidFill>
                  <a:srgbClr val="000000"/>
                </a:solidFill>
                <a:latin typeface="Cambria" panose="02040503050406030204" pitchFamily="18" charset="0"/>
              </a:rPr>
              <a:t>, starting from </a:t>
            </a:r>
            <a:r>
              <a:rPr lang="en-US" sz="2800" dirty="0">
                <a:solidFill>
                  <a:srgbClr val="000000"/>
                </a:solidFill>
                <a:latin typeface="Consolas" panose="020B0609020204030204" pitchFamily="49" charset="0"/>
              </a:rPr>
              <a:t>chars.begin()</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iterator supplied as the first argument must be at least an </a:t>
            </a:r>
            <a:r>
              <a:rPr lang="en-US" sz="2800" i="1" dirty="0">
                <a:solidFill>
                  <a:srgbClr val="000000"/>
                </a:solidFill>
                <a:latin typeface="Cambria" panose="02040503050406030204" pitchFamily="18" charset="0"/>
              </a:rPr>
              <a:t>output iterator</a:t>
            </a:r>
            <a:r>
              <a:rPr lang="en-US" sz="2800" dirty="0" smtClean="0">
                <a:solidFill>
                  <a:srgbClr val="000000"/>
                </a:solidFill>
                <a:latin typeface="Cambria" panose="02040503050406030204" pitchFamily="18" charset="0"/>
              </a:rPr>
              <a:t>.</a:t>
            </a:r>
          </a:p>
          <a:p>
            <a:pPr marL="365760" indent="-256032">
              <a:buFont typeface="Wingdings 3"/>
              <a:buChar char=""/>
              <a:defRPr/>
            </a:pPr>
            <a:r>
              <a:rPr lang="en-US" sz="2800" dirty="0">
                <a:solidFill>
                  <a:srgbClr val="000000"/>
                </a:solidFill>
                <a:latin typeface="Cambria" panose="02040503050406030204" pitchFamily="18" charset="0"/>
              </a:rPr>
              <a:t>Lines 44–49 once again use the </a:t>
            </a:r>
            <a:r>
              <a:rPr lang="en-US" sz="2800" dirty="0" err="1">
                <a:solidFill>
                  <a:srgbClr val="000000"/>
                </a:solidFill>
                <a:latin typeface="Consolas" panose="020B0609020204030204" pitchFamily="49" charset="0"/>
              </a:rPr>
              <a:t>generate_n</a:t>
            </a:r>
            <a:r>
              <a:rPr lang="en-US" sz="2800" dirty="0">
                <a:solidFill>
                  <a:srgbClr val="000000"/>
                </a:solidFill>
                <a:latin typeface="Cambria" panose="02040503050406030204" pitchFamily="18" charset="0"/>
              </a:rPr>
              <a:t> algorithm to place the result of a call to a generator function </a:t>
            </a:r>
            <a:r>
              <a:rPr lang="en-US" sz="2800" dirty="0" smtClean="0">
                <a:solidFill>
                  <a:srgbClr val="000000"/>
                </a:solidFill>
                <a:latin typeface="Cambria" panose="02040503050406030204" pitchFamily="18" charset="0"/>
              </a:rPr>
              <a:t>into </a:t>
            </a:r>
            <a:r>
              <a:rPr lang="en-US" sz="2800" dirty="0">
                <a:solidFill>
                  <a:srgbClr val="000000"/>
                </a:solidFill>
                <a:latin typeface="Cambria" panose="02040503050406030204" pitchFamily="18" charset="0"/>
              </a:rPr>
              <a:t>elements of chars, starting from </a:t>
            </a:r>
            <a:r>
              <a:rPr lang="en-US" sz="2800" dirty="0" err="1">
                <a:solidFill>
                  <a:srgbClr val="000000"/>
                </a:solidFill>
                <a:latin typeface="Consolas" panose="020B0609020204030204" pitchFamily="49" charset="0"/>
              </a:rPr>
              <a:t>chars.begin</a:t>
            </a:r>
            <a:r>
              <a:rPr lang="en-US" sz="2800" dirty="0">
                <a:solidFill>
                  <a:srgbClr val="000000"/>
                </a:solidFill>
                <a:latin typeface="Consolas" panose="020B0609020204030204" pitchFamily="49" charset="0"/>
              </a:rPr>
              <a:t>()</a:t>
            </a:r>
            <a:r>
              <a:rPr lang="en-US" sz="2800" dirty="0">
                <a:solidFill>
                  <a:srgbClr val="000000"/>
                </a:solidFill>
                <a:latin typeface="Cambria" panose="02040503050406030204" pitchFamily="18" charset="0"/>
              </a:rPr>
              <a:t>.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The </a:t>
            </a:r>
            <a:r>
              <a:rPr lang="en-US" sz="2800" dirty="0">
                <a:solidFill>
                  <a:srgbClr val="000000"/>
                </a:solidFill>
                <a:latin typeface="Cambria" panose="02040503050406030204" pitchFamily="18" charset="0"/>
              </a:rPr>
              <a:t>generator function is implemented as a lambda (lines 45–48) with no </a:t>
            </a:r>
            <a:r>
              <a:rPr lang="en-US" sz="2800" dirty="0" smtClean="0">
                <a:solidFill>
                  <a:srgbClr val="000000"/>
                </a:solidFill>
                <a:latin typeface="Cambria" panose="02040503050406030204" pitchFamily="18" charset="0"/>
              </a:rPr>
              <a:t>arguments that </a:t>
            </a:r>
            <a:r>
              <a:rPr lang="en-US" sz="2800" dirty="0">
                <a:solidFill>
                  <a:srgbClr val="000000"/>
                </a:solidFill>
                <a:latin typeface="Cambria" panose="02040503050406030204" pitchFamily="18" charset="0"/>
              </a:rPr>
              <a:t>returns a generated letter.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For </a:t>
            </a:r>
            <a:r>
              <a:rPr lang="en-US" sz="2800" dirty="0">
                <a:solidFill>
                  <a:srgbClr val="000000"/>
                </a:solidFill>
                <a:latin typeface="Cambria" panose="02040503050406030204" pitchFamily="18" charset="0"/>
              </a:rPr>
              <a:t>lambdas with no arguments, the parameter lists’ </a:t>
            </a:r>
            <a:r>
              <a:rPr lang="en-US" sz="2800" dirty="0" smtClean="0">
                <a:solidFill>
                  <a:srgbClr val="000000"/>
                </a:solidFill>
                <a:latin typeface="Cambria" panose="02040503050406030204" pitchFamily="18" charset="0"/>
              </a:rPr>
              <a:t>parentheses </a:t>
            </a:r>
            <a:r>
              <a:rPr lang="en-US" sz="2800" dirty="0">
                <a:solidFill>
                  <a:srgbClr val="000000"/>
                </a:solidFill>
                <a:latin typeface="Cambria" panose="02040503050406030204" pitchFamily="18" charset="0"/>
              </a:rPr>
              <a:t>are not required.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The </a:t>
            </a:r>
            <a:r>
              <a:rPr lang="en-US" sz="2800" dirty="0">
                <a:solidFill>
                  <a:srgbClr val="000000"/>
                </a:solidFill>
                <a:latin typeface="Cambria" panose="02040503050406030204" pitchFamily="18" charset="0"/>
              </a:rPr>
              <a:t>compiler infers </a:t>
            </a:r>
            <a:r>
              <a:rPr lang="en-US" sz="2800" dirty="0" smtClean="0">
                <a:solidFill>
                  <a:srgbClr val="000000"/>
                </a:solidFill>
                <a:latin typeface="Cambria" panose="02040503050406030204" pitchFamily="18" charset="0"/>
              </a:rPr>
              <a:t>that </a:t>
            </a:r>
            <a:r>
              <a:rPr lang="en-US" sz="2800" dirty="0">
                <a:solidFill>
                  <a:srgbClr val="000000"/>
                </a:solidFill>
                <a:latin typeface="Cambria" panose="02040503050406030204" pitchFamily="18" charset="0"/>
              </a:rPr>
              <a:t>the lambda’s return type is </a:t>
            </a:r>
            <a:r>
              <a:rPr lang="en-US" sz="2800" dirty="0">
                <a:solidFill>
                  <a:srgbClr val="000000"/>
                </a:solidFill>
                <a:latin typeface="Consolas" panose="020B0609020204030204" pitchFamily="49" charset="0"/>
              </a:rPr>
              <a:t>char</a:t>
            </a:r>
            <a:r>
              <a:rPr lang="en-US" sz="2800" dirty="0">
                <a:solidFill>
                  <a:srgbClr val="000000"/>
                </a:solidFill>
                <a:latin typeface="Cambria" panose="02040503050406030204" pitchFamily="18" charset="0"/>
              </a:rPr>
              <a:t>. </a:t>
            </a:r>
          </a:p>
        </p:txBody>
      </p:sp>
      <p:sp>
        <p:nvSpPr>
          <p:cNvPr id="3277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69343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14339" name="Text Placeholder 2"/>
          <p:cNvSpPr>
            <a:spLocks noGrp="1"/>
          </p:cNvSpPr>
          <p:nvPr>
            <p:ph type="body" idx="1"/>
          </p:nvPr>
        </p:nvSpPr>
        <p:spPr/>
        <p:txBody>
          <a:bodyPr>
            <a:normAutofit/>
          </a:bodyPr>
          <a:lstStyle/>
          <a:p>
            <a:pPr marL="109728" indent="0">
              <a:lnSpc>
                <a:spcPct val="100000"/>
              </a:lnSpc>
              <a:buNone/>
              <a:defRPr/>
            </a:pPr>
            <a:r>
              <a:rPr lang="en-US" sz="2800" b="1" i="1" dirty="0">
                <a:solidFill>
                  <a:srgbClr val="000000"/>
                </a:solidFill>
                <a:latin typeface="Cambria" panose="02040503050406030204" pitchFamily="18" charset="0"/>
              </a:rPr>
              <a:t>A Note About Reading Standard Library Algorithm Documentation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When you look at the Standard Library algorithms documentation for algorithms that can receive function pointers as arguments, you’ll notice in the documentation that the corresponding parameters do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show pointer declarations.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Such parameters can actually receive as arguments function pointers, function objects (Section 16.4) or lambda expressions (Section 16.5).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For this reason, the Standard Library declares such parameters using </a:t>
            </a:r>
            <a:r>
              <a:rPr lang="en-US" sz="2800" dirty="0" smtClean="0">
                <a:solidFill>
                  <a:srgbClr val="000000"/>
                </a:solidFill>
                <a:latin typeface="Cambria" panose="02040503050406030204" pitchFamily="18" charset="0"/>
              </a:rPr>
              <a:t>names that represent the parameters purpose. </a:t>
            </a:r>
            <a:endParaRPr lang="en-US" sz="2800" dirty="0">
              <a:solidFill>
                <a:srgbClr val="000000"/>
              </a:solidFill>
              <a:latin typeface="Cambria" panose="02040503050406030204" pitchFamily="18" charset="0"/>
            </a:endParaRPr>
          </a:p>
        </p:txBody>
      </p:sp>
      <p:sp>
        <p:nvSpPr>
          <p:cNvPr id="337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23941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16.4.1</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fill</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a:t>
            </a:r>
            <a:r>
              <a:rPr lang="en-US" dirty="0" smtClean="0">
                <a:solidFill>
                  <a:srgbClr val="33B38C"/>
                </a:solidFill>
                <a:latin typeface="Consolas" panose="020B0609020204030204" pitchFamily="49" charset="0"/>
              </a:rPr>
              <a:t>fill_n</a:t>
            </a:r>
            <a:r>
              <a:rPr lang="en-US" dirty="0" smtClean="0">
                <a:solidFill>
                  <a:srgbClr val="33B38C"/>
                </a:solidFill>
                <a:latin typeface="Calibri" panose="020F0502020204030204" pitchFamily="34" charset="0"/>
              </a:rPr>
              <a:t>,</a:t>
            </a:r>
            <a:r>
              <a:rPr lang="en-US" dirty="0" smtClean="0">
                <a:solidFill>
                  <a:srgbClr val="33B38C"/>
                </a:solidFill>
                <a:latin typeface="Consolas" panose="020B0609020204030204" pitchFamily="49" charset="0"/>
              </a:rPr>
              <a:t> generate</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generate_n</a:t>
            </a:r>
            <a:r>
              <a:rPr lang="en-US" dirty="0" smtClean="0">
                <a:solidFill>
                  <a:srgbClr val="33B38C"/>
                </a:solidFill>
                <a:latin typeface="Calibri" panose="020F0502020204030204" pitchFamily="34" charset="0"/>
              </a:rPr>
              <a:t> (Cont.) </a:t>
            </a:r>
          </a:p>
        </p:txBody>
      </p:sp>
      <p:sp>
        <p:nvSpPr>
          <p:cNvPr id="34819" name="Text Placeholder 2"/>
          <p:cNvSpPr>
            <a:spLocks noGrp="1"/>
          </p:cNvSpPr>
          <p:nvPr>
            <p:ph type="body" idx="1"/>
          </p:nvPr>
        </p:nvSpPr>
        <p:spPr/>
        <p:txBody>
          <a:bodyPr/>
          <a:lstStyle/>
          <a:p>
            <a:pPr>
              <a:lnSpc>
                <a:spcPct val="100000"/>
              </a:lnSpc>
            </a:pPr>
            <a:r>
              <a:rPr lang="en-US" altLang="en-US" sz="2400" dirty="0">
                <a:solidFill>
                  <a:srgbClr val="000000"/>
                </a:solidFill>
                <a:latin typeface="Cambria" panose="02040503050406030204" pitchFamily="18" charset="0"/>
              </a:rPr>
              <a:t>For example, </a:t>
            </a:r>
            <a:r>
              <a:rPr lang="en-US" altLang="en-US" sz="2400" dirty="0" err="1" smtClean="0">
                <a:solidFill>
                  <a:srgbClr val="000000"/>
                </a:solidFill>
                <a:latin typeface="Cambria" panose="02040503050406030204" pitchFamily="18" charset="0"/>
              </a:rPr>
              <a:t>generate’s</a:t>
            </a:r>
            <a:r>
              <a:rPr lang="en-US" altLang="en-US" sz="2400" dirty="0" smtClean="0">
                <a:solidFill>
                  <a:srgbClr val="000000"/>
                </a:solidFill>
                <a:latin typeface="Cambria" panose="02040503050406030204" pitchFamily="18" charset="0"/>
              </a:rPr>
              <a:t> </a:t>
            </a:r>
            <a:r>
              <a:rPr lang="en-US" altLang="en-US" sz="2400" dirty="0">
                <a:solidFill>
                  <a:srgbClr val="000000"/>
                </a:solidFill>
                <a:latin typeface="Cambria" panose="02040503050406030204" pitchFamily="18" charset="0"/>
              </a:rPr>
              <a:t>prototype is listed in the C++ standard document as:</a:t>
            </a:r>
          </a:p>
          <a:p>
            <a:pPr marL="365125" lvl="1" indent="0">
              <a:lnSpc>
                <a:spcPct val="100000"/>
              </a:lnSpc>
              <a:buNone/>
            </a:pPr>
            <a:r>
              <a:rPr lang="en-US" altLang="en-US" sz="1800" dirty="0">
                <a:solidFill>
                  <a:srgbClr val="0000FF"/>
                </a:solidFill>
                <a:latin typeface="Consolas" panose="020B0609020204030204" pitchFamily="49" charset="0"/>
              </a:rPr>
              <a:t>template&lt;class</a:t>
            </a:r>
            <a:r>
              <a:rPr lang="en-US" altLang="en-US" sz="1800" dirty="0">
                <a:solidFill>
                  <a:srgbClr val="000000"/>
                </a:solidFill>
                <a:latin typeface="Consolas" panose="020B0609020204030204" pitchFamily="49" charset="0"/>
              </a:rPr>
              <a:t> </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a:t>
            </a:r>
            <a:r>
              <a:rPr lang="en-US" altLang="en-US" sz="1800" dirty="0">
                <a:solidFill>
                  <a:srgbClr val="0000FF"/>
                </a:solidFill>
                <a:latin typeface="Consolas" panose="020B0609020204030204" pitchFamily="49" charset="0"/>
              </a:rPr>
              <a:t>class</a:t>
            </a:r>
            <a:r>
              <a:rPr lang="en-US" altLang="en-US" sz="1800" dirty="0">
                <a:solidFill>
                  <a:srgbClr val="000000"/>
                </a:solidFill>
                <a:latin typeface="Consolas" panose="020B0609020204030204" pitchFamily="49" charset="0"/>
              </a:rPr>
              <a:t> Generator&gt;</a:t>
            </a:r>
          </a:p>
          <a:p>
            <a:pPr marL="365125" lvl="1" indent="0">
              <a:lnSpc>
                <a:spcPct val="100000"/>
              </a:lnSpc>
              <a:buNone/>
            </a:pPr>
            <a:r>
              <a:rPr lang="en-US" altLang="en-US" sz="1800" dirty="0">
                <a:solidFill>
                  <a:srgbClr val="0000FF"/>
                </a:solidFill>
                <a:latin typeface="Consolas" panose="020B0609020204030204" pitchFamily="49" charset="0"/>
              </a:rPr>
              <a:t>void</a:t>
            </a:r>
            <a:r>
              <a:rPr lang="en-US" altLang="en-US" sz="1800" dirty="0">
                <a:solidFill>
                  <a:srgbClr val="000000"/>
                </a:solidFill>
                <a:latin typeface="Consolas" panose="020B0609020204030204" pitchFamily="49" charset="0"/>
              </a:rPr>
              <a:t> generate(</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first, </a:t>
            </a:r>
            <a:r>
              <a:rPr lang="en-US" altLang="en-US" sz="1800" dirty="0" err="1">
                <a:solidFill>
                  <a:srgbClr val="000000"/>
                </a:solidFill>
                <a:latin typeface="Consolas" panose="020B0609020204030204" pitchFamily="49" charset="0"/>
              </a:rPr>
              <a:t>ForwardIterator</a:t>
            </a:r>
            <a:r>
              <a:rPr lang="en-US" altLang="en-US" sz="1800" dirty="0">
                <a:solidFill>
                  <a:srgbClr val="000000"/>
                </a:solidFill>
                <a:latin typeface="Consolas" panose="020B0609020204030204" pitchFamily="49" charset="0"/>
              </a:rPr>
              <a:t> last,</a:t>
            </a:r>
          </a:p>
          <a:p>
            <a:pPr marL="365125" lvl="1" indent="0">
              <a:lnSpc>
                <a:spcPct val="100000"/>
              </a:lnSpc>
              <a:buNone/>
            </a:pPr>
            <a:r>
              <a:rPr lang="en-US" altLang="en-US" sz="1800" dirty="0">
                <a:solidFill>
                  <a:srgbClr val="000000"/>
                </a:solidFill>
                <a:latin typeface="Consolas" panose="020B0609020204030204" pitchFamily="49" charset="0"/>
              </a:rPr>
              <a:t>   Generator gen);</a:t>
            </a:r>
          </a:p>
          <a:p>
            <a:pPr>
              <a:lnSpc>
                <a:spcPct val="100000"/>
              </a:lnSpc>
            </a:pPr>
            <a:r>
              <a:rPr lang="en-US" altLang="en-US" sz="2400" dirty="0">
                <a:solidFill>
                  <a:srgbClr val="000000"/>
                </a:solidFill>
                <a:latin typeface="Cambria" panose="02040503050406030204" pitchFamily="18" charset="0"/>
              </a:rPr>
              <a:t>indicating that generate expects as arguments </a:t>
            </a:r>
            <a:r>
              <a:rPr lang="en-US" altLang="en-US" sz="2400" dirty="0" err="1">
                <a:solidFill>
                  <a:srgbClr val="000000"/>
                </a:solidFill>
                <a:latin typeface="Consolas" panose="020B0609020204030204" pitchFamily="49" charset="0"/>
              </a:rPr>
              <a:t>ForwardIterators</a:t>
            </a:r>
            <a:r>
              <a:rPr lang="en-US" altLang="en-US" sz="2400" dirty="0">
                <a:solidFill>
                  <a:srgbClr val="000000"/>
                </a:solidFill>
                <a:latin typeface="Cambria" panose="02040503050406030204" pitchFamily="18" charset="0"/>
              </a:rPr>
              <a:t> representing the range of elements to process and a </a:t>
            </a:r>
            <a:r>
              <a:rPr lang="en-US" altLang="en-US" sz="2400" i="1" dirty="0">
                <a:solidFill>
                  <a:srgbClr val="000000"/>
                </a:solidFill>
                <a:latin typeface="Consolas" panose="020B0609020204030204" pitchFamily="49" charset="0"/>
              </a:rPr>
              <a:t>Generator</a:t>
            </a:r>
            <a:r>
              <a:rPr lang="en-US" altLang="en-US" sz="2400" i="1" dirty="0">
                <a:solidFill>
                  <a:srgbClr val="000000"/>
                </a:solidFill>
                <a:latin typeface="Cambria" panose="02040503050406030204" pitchFamily="18" charset="0"/>
              </a:rPr>
              <a:t> function</a:t>
            </a:r>
            <a:r>
              <a:rPr lang="en-US" altLang="en-US" sz="2400" dirty="0">
                <a:solidFill>
                  <a:srgbClr val="000000"/>
                </a:solidFill>
                <a:latin typeface="Cambria" panose="02040503050406030204" pitchFamily="18" charset="0"/>
              </a:rPr>
              <a:t>. </a:t>
            </a:r>
          </a:p>
          <a:p>
            <a:pPr>
              <a:lnSpc>
                <a:spcPct val="100000"/>
              </a:lnSpc>
            </a:pPr>
            <a:r>
              <a:rPr lang="en-US" altLang="en-US" sz="2400" dirty="0">
                <a:solidFill>
                  <a:srgbClr val="000000"/>
                </a:solidFill>
                <a:latin typeface="Cambria" panose="02040503050406030204" pitchFamily="18" charset="0"/>
              </a:rPr>
              <a:t>The standard explains that the algorithm calls  the </a:t>
            </a:r>
            <a:r>
              <a:rPr lang="en-US" altLang="en-US" sz="2400" dirty="0">
                <a:solidFill>
                  <a:srgbClr val="000000"/>
                </a:solidFill>
                <a:latin typeface="Consolas" panose="020B0609020204030204" pitchFamily="49" charset="0"/>
              </a:rPr>
              <a:t>Generator</a:t>
            </a:r>
            <a:r>
              <a:rPr lang="en-US" altLang="en-US" sz="2400" dirty="0">
                <a:solidFill>
                  <a:srgbClr val="000000"/>
                </a:solidFill>
                <a:latin typeface="Cambria" panose="02040503050406030204" pitchFamily="18" charset="0"/>
              </a:rPr>
              <a:t> function to obtain a value for each element in the range specified by the </a:t>
            </a:r>
            <a:r>
              <a:rPr lang="en-US" altLang="en-US" sz="2400" i="1" dirty="0" err="1">
                <a:solidFill>
                  <a:srgbClr val="000000"/>
                </a:solidFill>
                <a:latin typeface="Consolas" panose="020B0609020204030204" pitchFamily="49" charset="0"/>
              </a:rPr>
              <a:t>ForwardIterators</a:t>
            </a:r>
            <a:r>
              <a:rPr lang="en-US" altLang="en-US" sz="2400" dirty="0">
                <a:solidFill>
                  <a:srgbClr val="000000"/>
                </a:solidFill>
                <a:latin typeface="Cambria" panose="02040503050406030204" pitchFamily="18" charset="0"/>
              </a:rPr>
              <a:t>. </a:t>
            </a:r>
          </a:p>
          <a:p>
            <a:pPr>
              <a:lnSpc>
                <a:spcPct val="100000"/>
              </a:lnSpc>
            </a:pPr>
            <a:r>
              <a:rPr lang="en-US" altLang="en-US" sz="2400" dirty="0">
                <a:solidFill>
                  <a:srgbClr val="000000"/>
                </a:solidFill>
                <a:latin typeface="Cambria" panose="02040503050406030204" pitchFamily="18" charset="0"/>
              </a:rPr>
              <a:t>The standard also specifies that the </a:t>
            </a:r>
            <a:r>
              <a:rPr lang="en-US" altLang="en-US" sz="2400" dirty="0">
                <a:solidFill>
                  <a:srgbClr val="000000"/>
                </a:solidFill>
                <a:latin typeface="Consolas" panose="020B0609020204030204" pitchFamily="49" charset="0"/>
              </a:rPr>
              <a:t>Generator</a:t>
            </a:r>
            <a:r>
              <a:rPr lang="en-US" altLang="en-US" sz="2400" dirty="0">
                <a:solidFill>
                  <a:srgbClr val="000000"/>
                </a:solidFill>
                <a:latin typeface="Cambria" panose="02040503050406030204" pitchFamily="18" charset="0"/>
              </a:rPr>
              <a:t> must take no arguments and return a value </a:t>
            </a:r>
            <a:r>
              <a:rPr lang="en-US" altLang="en-US" sz="2400" dirty="0" smtClean="0">
                <a:solidFill>
                  <a:srgbClr val="000000"/>
                </a:solidFill>
                <a:latin typeface="Cambria" panose="02040503050406030204" pitchFamily="18" charset="0"/>
              </a:rPr>
              <a:t>that can be assigned to the </a:t>
            </a:r>
            <a:r>
              <a:rPr lang="en-US" altLang="en-US" sz="2400" dirty="0">
                <a:solidFill>
                  <a:srgbClr val="000000"/>
                </a:solidFill>
                <a:latin typeface="Cambria" panose="02040503050406030204" pitchFamily="18" charset="0"/>
              </a:rPr>
              <a:t>element type. </a:t>
            </a:r>
          </a:p>
        </p:txBody>
      </p:sp>
      <p:sp>
        <p:nvSpPr>
          <p:cNvPr id="348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85268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p>
        </p:txBody>
      </p:sp>
      <p:sp>
        <p:nvSpPr>
          <p:cNvPr id="35843" name="Text Placeholder 2"/>
          <p:cNvSpPr>
            <a:spLocks noGrp="1"/>
          </p:cNvSpPr>
          <p:nvPr>
            <p:ph type="body" idx="1"/>
          </p:nvPr>
        </p:nvSpPr>
        <p:spPr/>
        <p:txBody>
          <a:bodyPr/>
          <a:lstStyle/>
          <a:p>
            <a:pPr>
              <a:lnSpc>
                <a:spcPct val="100000"/>
              </a:lnSpc>
            </a:pPr>
            <a:r>
              <a:rPr lang="en-US" altLang="en-US" dirty="0">
                <a:solidFill>
                  <a:srgbClr val="000000"/>
                </a:solidFill>
                <a:latin typeface="Cambria" panose="02040503050406030204" pitchFamily="18" charset="0"/>
              </a:rPr>
              <a:t>Figure 16.3 demonstrates comparing sequences of values for equality using algorithms </a:t>
            </a:r>
            <a:r>
              <a:rPr lang="en-US" altLang="en-US" dirty="0">
                <a:solidFill>
                  <a:srgbClr val="000000"/>
                </a:solidFill>
                <a:latin typeface="Consolas" panose="020B0609020204030204" pitchFamily="49" charset="0"/>
              </a:rPr>
              <a:t>equal</a:t>
            </a:r>
            <a:r>
              <a:rPr lang="en-US" altLang="en-US" dirty="0">
                <a:solidFill>
                  <a:srgbClr val="000000"/>
                </a:solidFill>
                <a:latin typeface="Cambria" panose="02040503050406030204" pitchFamily="18" charset="0"/>
              </a:rPr>
              <a:t>, </a:t>
            </a:r>
            <a:r>
              <a:rPr lang="en-US" altLang="en-US" dirty="0">
                <a:solidFill>
                  <a:srgbClr val="000000"/>
                </a:solidFill>
                <a:latin typeface="Consolas" panose="020B0609020204030204" pitchFamily="49" charset="0"/>
              </a:rPr>
              <a:t>mismatch</a:t>
            </a:r>
            <a:r>
              <a:rPr lang="en-US" altLang="en-US" dirty="0">
                <a:solidFill>
                  <a:srgbClr val="000000"/>
                </a:solidFill>
                <a:latin typeface="Cambria" panose="02040503050406030204" pitchFamily="18" charset="0"/>
              </a:rPr>
              <a:t> and </a:t>
            </a:r>
            <a:r>
              <a:rPr lang="en-US" altLang="en-US" dirty="0" err="1">
                <a:solidFill>
                  <a:srgbClr val="000000"/>
                </a:solidFill>
                <a:latin typeface="Consolas" panose="020B0609020204030204" pitchFamily="49" charset="0"/>
              </a:rPr>
              <a:t>lexicographical_compare</a:t>
            </a:r>
            <a:r>
              <a:rPr lang="en-US" altLang="en-US" dirty="0">
                <a:solidFill>
                  <a:srgbClr val="000000"/>
                </a:solidFill>
                <a:latin typeface="Cambria" panose="02040503050406030204" pitchFamily="18" charset="0"/>
              </a:rPr>
              <a:t>. </a:t>
            </a:r>
            <a:endParaRPr lang="en-US" altLang="en-US" dirty="0" smtClean="0">
              <a:solidFill>
                <a:srgbClr val="000000"/>
              </a:solidFill>
              <a:latin typeface="Cambria" panose="02040503050406030204" pitchFamily="18" charset="0"/>
            </a:endParaRPr>
          </a:p>
          <a:p>
            <a:pPr>
              <a:lnSpc>
                <a:spcPct val="100000"/>
              </a:lnSpc>
            </a:pPr>
            <a:r>
              <a:rPr lang="en-US" altLang="en-US" dirty="0" smtClean="0">
                <a:solidFill>
                  <a:srgbClr val="000000"/>
                </a:solidFill>
                <a:latin typeface="Cambria" panose="02040503050406030204" pitchFamily="18" charset="0"/>
              </a:rPr>
              <a:t>When </a:t>
            </a:r>
            <a:r>
              <a:rPr lang="en-US" altLang="en-US" dirty="0">
                <a:solidFill>
                  <a:srgbClr val="000000"/>
                </a:solidFill>
                <a:latin typeface="Cambria" panose="02040503050406030204" pitchFamily="18" charset="0"/>
              </a:rPr>
              <a:t>invoking an array’s copy constructor (line 12), you cannot use braces, as in </a:t>
            </a:r>
          </a:p>
          <a:p>
            <a:pPr lvl="1"/>
            <a:r>
              <a:rPr lang="en-US" altLang="en-US" dirty="0">
                <a:solidFill>
                  <a:srgbClr val="000000"/>
                </a:solidFill>
                <a:latin typeface="Consolas" panose="020B0609020204030204" pitchFamily="49" charset="0"/>
              </a:rPr>
              <a:t>array&lt;</a:t>
            </a:r>
            <a:r>
              <a:rPr lang="en-US" altLang="en-US" dirty="0" err="1">
                <a:solidFill>
                  <a:srgbClr val="000000"/>
                </a:solidFill>
                <a:latin typeface="Consolas" panose="020B0609020204030204" pitchFamily="49" charset="0"/>
              </a:rPr>
              <a:t>int</a:t>
            </a:r>
            <a:r>
              <a:rPr lang="en-US" altLang="en-US" dirty="0">
                <a:solidFill>
                  <a:srgbClr val="000000"/>
                </a:solidFill>
                <a:latin typeface="Consolas" panose="020B0609020204030204" pitchFamily="49" charset="0"/>
              </a:rPr>
              <a:t>, SIZE&gt; a2{a1</a:t>
            </a:r>
            <a:r>
              <a:rPr lang="en-US" altLang="en-US" dirty="0" smtClean="0">
                <a:solidFill>
                  <a:srgbClr val="000000"/>
                </a:solidFill>
                <a:latin typeface="Consolas" panose="020B0609020204030204" pitchFamily="49" charset="0"/>
              </a:rPr>
              <a:t>};</a:t>
            </a:r>
            <a:endParaRPr lang="en-US" altLang="en-US" dirty="0">
              <a:solidFill>
                <a:srgbClr val="000000"/>
              </a:solidFill>
              <a:latin typeface="Cambria" panose="02040503050406030204" pitchFamily="18" charset="0"/>
            </a:endParaRPr>
          </a:p>
          <a:p>
            <a:pPr>
              <a:lnSpc>
                <a:spcPct val="100000"/>
              </a:lnSpc>
            </a:pPr>
            <a:r>
              <a:rPr lang="en-US" altLang="en-US" dirty="0" smtClean="0">
                <a:solidFill>
                  <a:srgbClr val="000000"/>
                </a:solidFill>
                <a:latin typeface="Cambria" panose="02040503050406030204" pitchFamily="18" charset="0"/>
              </a:rPr>
              <a:t>Compilation </a:t>
            </a:r>
            <a:r>
              <a:rPr lang="en-US" altLang="en-US" dirty="0">
                <a:solidFill>
                  <a:srgbClr val="000000"/>
                </a:solidFill>
                <a:latin typeface="Cambria" panose="02040503050406030204" pitchFamily="18" charset="0"/>
              </a:rPr>
              <a:t>error, because the compiler treats the contents in braces as a list of values for the array’s elements. </a:t>
            </a:r>
            <a:endParaRPr lang="en-US" altLang="en-US" dirty="0" smtClean="0">
              <a:solidFill>
                <a:srgbClr val="000000"/>
              </a:solidFill>
              <a:latin typeface="Cambria" panose="02040503050406030204" pitchFamily="18" charset="0"/>
            </a:endParaRPr>
          </a:p>
          <a:p>
            <a:pPr lvl="1"/>
            <a:r>
              <a:rPr lang="en-US" altLang="en-US" dirty="0" smtClean="0">
                <a:solidFill>
                  <a:srgbClr val="000000"/>
                </a:solidFill>
                <a:latin typeface="Cambria" panose="02040503050406030204" pitchFamily="18" charset="0"/>
              </a:rPr>
              <a:t>In </a:t>
            </a:r>
            <a:r>
              <a:rPr lang="en-US" altLang="en-US" dirty="0">
                <a:solidFill>
                  <a:srgbClr val="000000"/>
                </a:solidFill>
                <a:latin typeface="Cambria" panose="02040503050406030204" pitchFamily="18" charset="0"/>
              </a:rPr>
              <a:t>this case, the compiler attempts to initialize the first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element of a2 with the array object a1—there is no implicit conversion from an array object to a single </a:t>
            </a:r>
            <a:r>
              <a:rPr lang="en-US" altLang="en-US" dirty="0" err="1">
                <a:solidFill>
                  <a:srgbClr val="000000"/>
                </a:solidFill>
                <a:latin typeface="Consolas" panose="020B0609020204030204" pitchFamily="49" charset="0"/>
              </a:rPr>
              <a:t>int</a:t>
            </a:r>
            <a:r>
              <a:rPr lang="en-US" altLang="en-US" dirty="0">
                <a:solidFill>
                  <a:srgbClr val="000000"/>
                </a:solidFill>
                <a:latin typeface="Cambria" panose="02040503050406030204" pitchFamily="18" charset="0"/>
              </a:rPr>
              <a:t> value</a:t>
            </a:r>
            <a:r>
              <a:rPr lang="en-US" altLang="en-US" dirty="0" smtClean="0">
                <a:solidFill>
                  <a:srgbClr val="000000"/>
                </a:solidFill>
                <a:latin typeface="Cambria" panose="02040503050406030204" pitchFamily="18" charset="0"/>
              </a:rPr>
              <a:t>.</a:t>
            </a:r>
            <a:endParaRPr lang="en-US" altLang="en-US" dirty="0" smtClean="0">
              <a:solidFill>
                <a:srgbClr val="000000"/>
              </a:solidFill>
              <a:latin typeface="Cambria" panose="02040503050406030204" pitchFamily="18" charset="0"/>
            </a:endParaRPr>
          </a:p>
        </p:txBody>
      </p:sp>
      <p:sp>
        <p:nvSpPr>
          <p:cNvPr id="358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21232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00873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32696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171424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890588"/>
            <a:ext cx="12192000" cy="50768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4585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20483" name="Text Placeholder 2"/>
          <p:cNvSpPr>
            <a:spLocks noGrp="1"/>
          </p:cNvSpPr>
          <p:nvPr>
            <p:ph type="body" idx="1"/>
          </p:nvPr>
        </p:nvSpPr>
        <p:spPr/>
        <p:txBody>
          <a:bodyPr>
            <a:normAutofit fontScale="92500" lnSpcReduction="10000"/>
          </a:bodyPr>
          <a:lstStyle/>
          <a:p>
            <a:pPr marL="109728" indent="0">
              <a:lnSpc>
                <a:spcPct val="110000"/>
              </a:lnSpc>
              <a:buNone/>
              <a:defRPr/>
            </a:pPr>
            <a:r>
              <a:rPr lang="en-US" sz="2500" b="1" i="1" dirty="0">
                <a:solidFill>
                  <a:srgbClr val="000000"/>
                </a:solidFill>
                <a:latin typeface="Consolas" panose="020B0609020204030204" pitchFamily="49" charset="0"/>
              </a:rPr>
              <a:t>equal</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24 </a:t>
            </a:r>
            <a:r>
              <a:rPr lang="en-US" sz="2500" dirty="0">
                <a:solidFill>
                  <a:srgbClr val="000000"/>
                </a:solidFill>
                <a:latin typeface="Cambria" panose="02040503050406030204" pitchFamily="18" charset="0"/>
              </a:rPr>
              <a:t>uses </a:t>
            </a:r>
            <a:r>
              <a:rPr lang="en-US" sz="2500" dirty="0" smtClean="0">
                <a:solidFill>
                  <a:srgbClr val="000000"/>
                </a:solidFill>
                <a:latin typeface="Cambria" panose="02040503050406030204" pitchFamily="18" charset="0"/>
              </a:rPr>
              <a:t>the C++14 version of the </a:t>
            </a:r>
            <a:r>
              <a:rPr lang="en-US" sz="2500" dirty="0">
                <a:solidFill>
                  <a:srgbClr val="0000FF"/>
                </a:solidFill>
                <a:latin typeface="Consolas" panose="020B0609020204030204" pitchFamily="49" charset="0"/>
              </a:rPr>
              <a:t>equal</a:t>
            </a:r>
            <a:r>
              <a:rPr lang="en-US" sz="2500" dirty="0">
                <a:solidFill>
                  <a:srgbClr val="000000"/>
                </a:solidFill>
                <a:latin typeface="Cambria" panose="02040503050406030204" pitchFamily="18" charset="0"/>
              </a:rPr>
              <a:t> algorithm to compare two sequences of values for equality.</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second sequence must contain at least as many elements as the first—</a:t>
            </a:r>
            <a:r>
              <a:rPr lang="en-US" sz="2500" dirty="0">
                <a:solidFill>
                  <a:srgbClr val="000000"/>
                </a:solidFill>
                <a:latin typeface="Consolas" panose="020B0609020204030204" pitchFamily="49" charset="0"/>
              </a:rPr>
              <a:t>equal</a:t>
            </a:r>
            <a:r>
              <a:rPr lang="en-US" sz="2500" dirty="0">
                <a:solidFill>
                  <a:srgbClr val="000000"/>
                </a:solidFill>
                <a:latin typeface="Cambria" panose="02040503050406030204" pitchFamily="18" charset="0"/>
              </a:rPr>
              <a:t> returns </a:t>
            </a:r>
            <a:r>
              <a:rPr lang="en-US" sz="2500" dirty="0">
                <a:solidFill>
                  <a:srgbClr val="000000"/>
                </a:solidFill>
                <a:latin typeface="Consolas" panose="020B0609020204030204" pitchFamily="49" charset="0"/>
              </a:rPr>
              <a:t>false</a:t>
            </a:r>
            <a:r>
              <a:rPr lang="en-US" sz="2500" dirty="0">
                <a:solidFill>
                  <a:srgbClr val="000000"/>
                </a:solidFill>
                <a:latin typeface="Cambria" panose="02040503050406030204" pitchFamily="18" charset="0"/>
              </a:rPr>
              <a:t> if the sequences are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of the same length.</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operator</a:t>
            </a:r>
            <a:r>
              <a:rPr lang="en-US" sz="2500" dirty="0">
                <a:solidFill>
                  <a:srgbClr val="000000"/>
                </a:solidFill>
                <a:latin typeface="Cambria" panose="02040503050406030204" pitchFamily="18" charset="0"/>
              </a:rPr>
              <a:t> (whether built-in or overloaded) performs the element comparisons.</a:t>
            </a: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the elements in </a:t>
            </a:r>
            <a:r>
              <a:rPr lang="en-US" sz="2500" dirty="0">
                <a:solidFill>
                  <a:srgbClr val="000000"/>
                </a:solidFill>
                <a:latin typeface="Consolas" panose="020B0609020204030204" pitchFamily="49" charset="0"/>
              </a:rPr>
              <a:t>a1</a:t>
            </a:r>
            <a:r>
              <a:rPr lang="en-US" sz="2500" dirty="0">
                <a:solidFill>
                  <a:srgbClr val="000000"/>
                </a:solidFill>
                <a:latin typeface="Cambria" panose="02040503050406030204" pitchFamily="18" charset="0"/>
              </a:rPr>
              <a:t>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 are compared to the elements in </a:t>
            </a:r>
            <a:r>
              <a:rPr lang="en-US" sz="2500" dirty="0">
                <a:solidFill>
                  <a:srgbClr val="000000"/>
                </a:solidFill>
                <a:latin typeface="Consolas" panose="020B0609020204030204" pitchFamily="49" charset="0"/>
              </a:rPr>
              <a:t>a2</a:t>
            </a:r>
            <a:r>
              <a:rPr lang="en-US" sz="2500" dirty="0">
                <a:solidFill>
                  <a:srgbClr val="000000"/>
                </a:solidFill>
                <a:latin typeface="Cambria" panose="02040503050406030204" pitchFamily="18" charset="0"/>
              </a:rPr>
              <a:t> starting from </a:t>
            </a:r>
            <a:r>
              <a:rPr lang="en-US" sz="2500" dirty="0">
                <a:solidFill>
                  <a:srgbClr val="000000"/>
                </a:solidFill>
                <a:latin typeface="Consolas" panose="020B0609020204030204" pitchFamily="49" charset="0"/>
              </a:rPr>
              <a:t>a2.cbegin</a:t>
            </a:r>
            <a:r>
              <a:rPr lang="en-US" sz="2500" dirty="0" smtClean="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up to, but not including, </a:t>
            </a:r>
            <a:r>
              <a:rPr lang="en-US" sz="2500" dirty="0">
                <a:solidFill>
                  <a:srgbClr val="000000"/>
                </a:solidFill>
                <a:latin typeface="Consolas" panose="020B0609020204030204" pitchFamily="49" charset="0"/>
              </a:rPr>
              <a:t>a2.cend</a:t>
            </a:r>
            <a:r>
              <a:rPr lang="en-US" sz="2500" dirty="0" smtClean="0">
                <a:solidFill>
                  <a:srgbClr val="000000"/>
                </a:solidFill>
                <a:latin typeface="Consolas" panose="020B0609020204030204" pitchFamily="49" charset="0"/>
              </a:rPr>
              <a:t>()</a:t>
            </a:r>
            <a:r>
              <a:rPr lang="en-US" sz="2500" dirty="0" smtClean="0">
                <a:solidFill>
                  <a:srgbClr val="000000"/>
                </a:solidFill>
                <a:latin typeface="Cambria" panose="02040503050406030204" pitchFamily="18" charset="0"/>
              </a:rPr>
              <a:t>.</a:t>
            </a:r>
            <a:endParaRPr lang="en-US" sz="2500" dirty="0">
              <a:solidFill>
                <a:srgbClr val="000000"/>
              </a:solidFill>
              <a:latin typeface="Cambria" panose="02040503050406030204" pitchFamily="18" charset="0"/>
            </a:endParaRPr>
          </a:p>
          <a:p>
            <a:pPr marL="365760" indent="-256032">
              <a:lnSpc>
                <a:spcPct val="110000"/>
              </a:lnSpc>
              <a:buFont typeface="Wingdings 3"/>
              <a:buChar char=""/>
              <a:defRPr/>
            </a:pPr>
            <a:r>
              <a:rPr lang="en-US" sz="2500" dirty="0">
                <a:solidFill>
                  <a:srgbClr val="000000"/>
                </a:solidFill>
                <a:latin typeface="Cambria" panose="02040503050406030204" pitchFamily="18" charset="0"/>
              </a:rPr>
              <a:t>In this example, they are equal.</a:t>
            </a:r>
          </a:p>
        </p:txBody>
      </p:sp>
      <p:sp>
        <p:nvSpPr>
          <p:cNvPr id="399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34097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4096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a:t>
            </a:r>
            <a:r>
              <a:rPr lang="en-US" altLang="en-US" sz="2500" dirty="0" smtClean="0">
                <a:solidFill>
                  <a:srgbClr val="000000"/>
                </a:solidFill>
                <a:latin typeface="Cambria" panose="02040503050406030204" pitchFamily="18" charset="0"/>
              </a:rPr>
              <a:t>four iterator </a:t>
            </a:r>
            <a:r>
              <a:rPr lang="en-US" altLang="en-US" sz="2500" dirty="0">
                <a:solidFill>
                  <a:srgbClr val="000000"/>
                </a:solidFill>
                <a:latin typeface="Cambria" panose="02040503050406030204" pitchFamily="18" charset="0"/>
              </a:rPr>
              <a:t>arguments must be at least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(i.e., they can be used for input from a sequence in the </a:t>
            </a:r>
            <a:r>
              <a:rPr lang="en-US" altLang="en-US" sz="2500" i="1" dirty="0">
                <a:solidFill>
                  <a:srgbClr val="000000"/>
                </a:solidFill>
                <a:latin typeface="Cambria" panose="02040503050406030204" pitchFamily="18" charset="0"/>
              </a:rPr>
              <a:t>forward</a:t>
            </a:r>
            <a:r>
              <a:rPr lang="en-US" altLang="en-US" sz="2500" dirty="0">
                <a:solidFill>
                  <a:srgbClr val="000000"/>
                </a:solidFill>
                <a:latin typeface="Cambria" panose="02040503050406030204" pitchFamily="18" charset="0"/>
              </a:rPr>
              <a:t> direction).</a:t>
            </a:r>
          </a:p>
          <a:p>
            <a:pPr>
              <a:lnSpc>
                <a:spcPct val="100000"/>
              </a:lnSpc>
            </a:pPr>
            <a:r>
              <a:rPr lang="en-US" altLang="en-US" sz="2500" dirty="0">
                <a:solidFill>
                  <a:srgbClr val="000000"/>
                </a:solidFill>
                <a:latin typeface="Cambria" panose="02040503050406030204" pitchFamily="18" charset="0"/>
              </a:rPr>
              <a:t>Line </a:t>
            </a:r>
            <a:r>
              <a:rPr lang="en-US" altLang="en-US" sz="2500" dirty="0" smtClean="0">
                <a:solidFill>
                  <a:srgbClr val="000000"/>
                </a:solidFill>
                <a:latin typeface="Cambria" panose="02040503050406030204" pitchFamily="18" charset="0"/>
              </a:rPr>
              <a:t>28 uses </a:t>
            </a:r>
            <a:r>
              <a:rPr lang="en-US" altLang="en-US" sz="2500" dirty="0">
                <a:solidFill>
                  <a:srgbClr val="000000"/>
                </a:solidFill>
                <a:latin typeface="Cambria" panose="02040503050406030204" pitchFamily="18" charset="0"/>
              </a:rPr>
              <a:t>function </a:t>
            </a:r>
            <a:r>
              <a:rPr lang="en-US" altLang="en-US" sz="2500" dirty="0">
                <a:solidFill>
                  <a:srgbClr val="000000"/>
                </a:solidFill>
                <a:latin typeface="Consolas" panose="020B0609020204030204" pitchFamily="49" charset="0"/>
              </a:rPr>
              <a:t>equal</a:t>
            </a:r>
            <a:r>
              <a:rPr lang="en-US" altLang="en-US" sz="2500" dirty="0">
                <a:solidFill>
                  <a:srgbClr val="000000"/>
                </a:solidFill>
                <a:latin typeface="Cambria" panose="02040503050406030204" pitchFamily="18" charset="0"/>
              </a:rPr>
              <a:t> to compare </a:t>
            </a:r>
            <a:r>
              <a:rPr lang="en-US" altLang="en-US" sz="2500" dirty="0">
                <a:solidFill>
                  <a:srgbClr val="000000"/>
                </a:solidFill>
                <a:latin typeface="Consolas" panose="020B0609020204030204" pitchFamily="49" charset="0"/>
              </a:rPr>
              <a:t>a1</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a3</a:t>
            </a:r>
            <a:r>
              <a:rPr lang="en-US" altLang="en-US" sz="2500" dirty="0">
                <a:solidFill>
                  <a:srgbClr val="000000"/>
                </a:solidFill>
                <a:latin typeface="Cambria" panose="02040503050406030204" pitchFamily="18" charset="0"/>
              </a:rPr>
              <a:t>, which are </a:t>
            </a:r>
            <a:r>
              <a:rPr lang="en-US" altLang="en-US" sz="2500" i="1" dirty="0">
                <a:solidFill>
                  <a:srgbClr val="000000"/>
                </a:solidFill>
                <a:latin typeface="Cambria" panose="02040503050406030204" pitchFamily="18" charset="0"/>
              </a:rPr>
              <a:t>not</a:t>
            </a:r>
            <a:r>
              <a:rPr lang="en-US" altLang="en-US" sz="2500" dirty="0">
                <a:solidFill>
                  <a:srgbClr val="000000"/>
                </a:solidFill>
                <a:latin typeface="Cambria" panose="02040503050406030204" pitchFamily="18" charset="0"/>
              </a:rPr>
              <a:t> equal.</a:t>
            </a:r>
          </a:p>
        </p:txBody>
      </p:sp>
      <p:sp>
        <p:nvSpPr>
          <p:cNvPr id="409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8409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16.1  </a:t>
            </a:r>
            <a:r>
              <a:rPr lang="en-US" dirty="0" smtClean="0">
                <a:solidFill>
                  <a:srgbClr val="3380E6"/>
                </a:solidFill>
                <a:latin typeface="Calibri" panose="020F0502020204030204" pitchFamily="34" charset="0"/>
              </a:rPr>
              <a:t>Introduction</a:t>
            </a:r>
          </a:p>
        </p:txBody>
      </p:sp>
      <p:sp>
        <p:nvSpPr>
          <p:cNvPr id="14339"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This chapter discusses the Standard Library’s algorithms, focusing on common container </a:t>
            </a:r>
            <a:r>
              <a:rPr lang="en-US" altLang="en-US" sz="2500" dirty="0" smtClean="0">
                <a:solidFill>
                  <a:srgbClr val="000000"/>
                </a:solidFill>
                <a:latin typeface="Cambria" panose="02040503050406030204" pitchFamily="18" charset="0"/>
              </a:rPr>
              <a:t>manipulations. </a:t>
            </a:r>
          </a:p>
          <a:p>
            <a:pPr>
              <a:lnSpc>
                <a:spcPct val="100000"/>
              </a:lnSpc>
            </a:pPr>
            <a:r>
              <a:rPr lang="en-US" altLang="en-US" sz="2500" dirty="0" smtClean="0">
                <a:solidFill>
                  <a:srgbClr val="000000"/>
                </a:solidFill>
                <a:latin typeface="Cambria" panose="02040503050406030204" pitchFamily="18" charset="0"/>
              </a:rPr>
              <a:t>Over </a:t>
            </a:r>
            <a:r>
              <a:rPr lang="en-US" altLang="en-US" sz="2500" dirty="0">
                <a:solidFill>
                  <a:srgbClr val="000000"/>
                </a:solidFill>
                <a:latin typeface="Cambria" panose="02040503050406030204" pitchFamily="18" charset="0"/>
              </a:rPr>
              <a:t>90 algorithms—many were added in C++11 and some are new in C++14. For the complete list, see  </a:t>
            </a:r>
          </a:p>
          <a:p>
            <a:pPr lvl="1"/>
            <a:r>
              <a:rPr lang="en-US" altLang="en-US" sz="2100" dirty="0">
                <a:solidFill>
                  <a:srgbClr val="000000"/>
                </a:solidFill>
                <a:latin typeface="Cambria" panose="02040503050406030204" pitchFamily="18" charset="0"/>
              </a:rPr>
              <a:t>http://en.cppreference.com/w/cpp/algorithm</a:t>
            </a:r>
          </a:p>
          <a:p>
            <a:pPr lvl="1"/>
            <a:r>
              <a:rPr lang="en-US" altLang="en-US" sz="2100" dirty="0">
                <a:solidFill>
                  <a:srgbClr val="000000"/>
                </a:solidFill>
                <a:latin typeface="Cambria" panose="02040503050406030204" pitchFamily="18" charset="0"/>
              </a:rPr>
              <a:t>http://</a:t>
            </a:r>
            <a:r>
              <a:rPr lang="en-US" altLang="en-US" sz="2100" dirty="0" smtClean="0">
                <a:solidFill>
                  <a:srgbClr val="000000"/>
                </a:solidFill>
                <a:latin typeface="Cambria" panose="02040503050406030204" pitchFamily="18" charset="0"/>
              </a:rPr>
              <a:t>en.cppreference.com/w/cpp/numeric</a:t>
            </a:r>
            <a:endParaRPr lang="en-US" altLang="en-US" sz="2100" dirty="0">
              <a:solidFill>
                <a:srgbClr val="000000"/>
              </a:solidFill>
              <a:latin typeface="Cambria" panose="02040503050406030204" pitchFamily="18" charset="0"/>
            </a:endParaRPr>
          </a:p>
          <a:p>
            <a:pPr>
              <a:lnSpc>
                <a:spcPct val="100000"/>
              </a:lnSpc>
            </a:pPr>
            <a:r>
              <a:rPr lang="en-US" altLang="en-US" sz="2500" dirty="0">
                <a:solidFill>
                  <a:srgbClr val="000000"/>
                </a:solidFill>
                <a:latin typeface="Cambria" panose="02040503050406030204" pitchFamily="18" charset="0"/>
              </a:rPr>
              <a:t>As you’ll see, various algorithms can receive a function </a:t>
            </a:r>
            <a:r>
              <a:rPr lang="en-US" altLang="en-US" sz="2500" dirty="0" smtClean="0">
                <a:solidFill>
                  <a:srgbClr val="000000"/>
                </a:solidFill>
                <a:latin typeface="Cambria" panose="02040503050406030204" pitchFamily="18" charset="0"/>
              </a:rPr>
              <a:t>pointer as </a:t>
            </a:r>
            <a:r>
              <a:rPr lang="en-US" altLang="en-US" sz="2500" dirty="0">
                <a:solidFill>
                  <a:srgbClr val="000000"/>
                </a:solidFill>
                <a:latin typeface="Cambria" panose="02040503050406030204" pitchFamily="18" charset="0"/>
              </a:rPr>
              <a:t>an argument. </a:t>
            </a:r>
            <a:r>
              <a:rPr lang="en-US" altLang="en-US" sz="2500" dirty="0" smtClean="0">
                <a:solidFill>
                  <a:srgbClr val="000000"/>
                </a:solidFill>
                <a:latin typeface="Cambria" panose="02040503050406030204" pitchFamily="18" charset="0"/>
              </a:rPr>
              <a:t>Such </a:t>
            </a:r>
            <a:r>
              <a:rPr lang="en-US" altLang="en-US" sz="2500" dirty="0">
                <a:solidFill>
                  <a:srgbClr val="000000"/>
                </a:solidFill>
                <a:latin typeface="Cambria" panose="02040503050406030204" pitchFamily="18" charset="0"/>
              </a:rPr>
              <a:t>algorithms use the pointer to call the </a:t>
            </a:r>
            <a:r>
              <a:rPr lang="en-US" altLang="en-US" sz="2500" dirty="0" smtClean="0">
                <a:solidFill>
                  <a:srgbClr val="000000"/>
                </a:solidFill>
                <a:latin typeface="Cambria" panose="02040503050406030204" pitchFamily="18" charset="0"/>
              </a:rPr>
              <a:t>function, typically </a:t>
            </a:r>
            <a:r>
              <a:rPr lang="en-US" altLang="en-US" sz="2500" dirty="0">
                <a:solidFill>
                  <a:srgbClr val="000000"/>
                </a:solidFill>
                <a:latin typeface="Cambria" panose="02040503050406030204" pitchFamily="18" charset="0"/>
              </a:rPr>
              <a:t>with one or two container elements as arguments. </a:t>
            </a:r>
            <a:endParaRPr lang="en-US" altLang="en-US" sz="2500" dirty="0" smtClean="0">
              <a:solidFill>
                <a:srgbClr val="000000"/>
              </a:solidFill>
              <a:latin typeface="Cambria" panose="02040503050406030204" pitchFamily="18" charset="0"/>
            </a:endParaRPr>
          </a:p>
          <a:p>
            <a:pPr>
              <a:lnSpc>
                <a:spcPct val="100000"/>
              </a:lnSpc>
            </a:pPr>
            <a:r>
              <a:rPr lang="en-US" altLang="en-US" sz="2500" dirty="0">
                <a:solidFill>
                  <a:srgbClr val="000000"/>
                </a:solidFill>
                <a:latin typeface="Cambria" panose="02040503050406030204" pitchFamily="18" charset="0"/>
              </a:rPr>
              <a:t>R</a:t>
            </a:r>
            <a:r>
              <a:rPr lang="en-US" altLang="en-US" sz="2500" dirty="0" smtClean="0">
                <a:solidFill>
                  <a:srgbClr val="000000"/>
                </a:solidFill>
                <a:latin typeface="Cambria" panose="02040503050406030204" pitchFamily="18" charset="0"/>
              </a:rPr>
              <a:t>ather </a:t>
            </a:r>
            <a:r>
              <a:rPr lang="en-US" altLang="en-US" sz="2500" dirty="0">
                <a:solidFill>
                  <a:srgbClr val="000000"/>
                </a:solidFill>
                <a:latin typeface="Cambria" panose="02040503050406030204" pitchFamily="18" charset="0"/>
              </a:rPr>
              <a:t>than function pointers </a:t>
            </a:r>
            <a:r>
              <a:rPr lang="en-US" altLang="en-US" sz="2500" dirty="0" smtClean="0">
                <a:solidFill>
                  <a:srgbClr val="000000"/>
                </a:solidFill>
                <a:latin typeface="Cambria" panose="02040503050406030204" pitchFamily="18" charset="0"/>
              </a:rPr>
              <a:t>we’ll typically </a:t>
            </a:r>
            <a:r>
              <a:rPr lang="en-US" altLang="en-US" sz="2500" dirty="0">
                <a:solidFill>
                  <a:srgbClr val="000000"/>
                </a:solidFill>
                <a:latin typeface="Cambria" panose="02040503050406030204" pitchFamily="18" charset="0"/>
              </a:rPr>
              <a:t>use lambda expressions—C++11’s convenient shorthand notation for creating anonymous </a:t>
            </a:r>
            <a:r>
              <a:rPr lang="en-US" altLang="en-US" sz="2500" dirty="0" smtClean="0">
                <a:solidFill>
                  <a:srgbClr val="000000"/>
                </a:solidFill>
                <a:latin typeface="Cambria" panose="02040503050406030204" pitchFamily="18" charset="0"/>
              </a:rPr>
              <a:t>functions</a:t>
            </a:r>
            <a:endParaRPr lang="en-US" altLang="en-US" sz="2500" dirty="0">
              <a:solidFill>
                <a:srgbClr val="000000"/>
              </a:solidFill>
              <a:latin typeface="Cambria" panose="02040503050406030204" pitchFamily="18" charset="0"/>
            </a:endParaRPr>
          </a:p>
        </p:txBody>
      </p:sp>
      <p:sp>
        <p:nvSpPr>
          <p:cNvPr id="143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16396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21507"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a:solidFill>
                  <a:srgbClr val="000000"/>
                </a:solidFill>
                <a:latin typeface="Consolas" panose="020B0609020204030204" pitchFamily="49" charset="0"/>
              </a:rPr>
              <a:t>equal</a:t>
            </a:r>
            <a:r>
              <a:rPr lang="en-US" sz="2500" b="1" i="1" dirty="0">
                <a:solidFill>
                  <a:srgbClr val="000000"/>
                </a:solidFill>
                <a:latin typeface="Cambria" panose="02040503050406030204" pitchFamily="18" charset="0"/>
              </a:rPr>
              <a:t> Algorithm with Binary Predicate Function</a:t>
            </a:r>
          </a:p>
          <a:p>
            <a:pPr marL="365760" indent="-256032">
              <a:buFont typeface="Wingdings 3"/>
              <a:buChar char=""/>
              <a:defRPr/>
            </a:pPr>
            <a:r>
              <a:rPr lang="en-US" sz="2500" dirty="0" smtClean="0">
                <a:solidFill>
                  <a:srgbClr val="000000"/>
                </a:solidFill>
                <a:latin typeface="Cambria" panose="02040503050406030204" pitchFamily="18" charset="0"/>
              </a:rPr>
              <a:t>Each version </a:t>
            </a:r>
            <a:r>
              <a:rPr lang="en-US" sz="2500" dirty="0">
                <a:solidFill>
                  <a:srgbClr val="000000"/>
                </a:solidFill>
                <a:latin typeface="Cambria" panose="02040503050406030204" pitchFamily="18" charset="0"/>
              </a:rPr>
              <a:t>of </a:t>
            </a:r>
            <a:r>
              <a:rPr lang="en-US" sz="2500" dirty="0">
                <a:solidFill>
                  <a:srgbClr val="000000"/>
                </a:solidFill>
                <a:latin typeface="Consolas" panose="020B0609020204030204" pitchFamily="49" charset="0"/>
              </a:rPr>
              <a:t>equal</a:t>
            </a:r>
            <a:r>
              <a:rPr lang="en-US" sz="2500" dirty="0">
                <a:solidFill>
                  <a:srgbClr val="000000"/>
                </a:solidFill>
                <a:latin typeface="Cambria" panose="02040503050406030204" pitchFamily="18" charset="0"/>
              </a:rPr>
              <a:t> also has an overloaded version </a:t>
            </a:r>
            <a:r>
              <a:rPr lang="en-US" sz="2500" dirty="0" smtClean="0">
                <a:solidFill>
                  <a:srgbClr val="000000"/>
                </a:solidFill>
                <a:latin typeface="Cambria" panose="02040503050406030204" pitchFamily="18" charset="0"/>
              </a:rPr>
              <a:t>that takes </a:t>
            </a:r>
            <a:r>
              <a:rPr lang="en-US" sz="2500" dirty="0">
                <a:solidFill>
                  <a:srgbClr val="000000"/>
                </a:solidFill>
                <a:latin typeface="Cambria" panose="02040503050406030204" pitchFamily="18" charset="0"/>
              </a:rPr>
              <a:t>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as </a:t>
            </a:r>
            <a:r>
              <a:rPr lang="en-US" sz="2500" dirty="0" smtClean="0">
                <a:solidFill>
                  <a:srgbClr val="000000"/>
                </a:solidFill>
                <a:latin typeface="Cambria" panose="02040503050406030204" pitchFamily="18" charset="0"/>
              </a:rPr>
              <a:t>the last parameter</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binary predicate function receives the two elements being compared and returns a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 indicating whether the elements are equal.</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can be useful in sequences that store objects or pointers to values rather than actual values, because you can define one or more comparisons.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For example, you can compare </a:t>
            </a:r>
            <a:r>
              <a:rPr lang="en-US" sz="2500" dirty="0">
                <a:solidFill>
                  <a:srgbClr val="000000"/>
                </a:solidFill>
                <a:latin typeface="Consolas" panose="020B0609020204030204" pitchFamily="49" charset="0"/>
              </a:rPr>
              <a:t>Employee</a:t>
            </a:r>
            <a:r>
              <a:rPr lang="en-US" sz="2500" dirty="0">
                <a:solidFill>
                  <a:srgbClr val="000000"/>
                </a:solidFill>
                <a:latin typeface="Cambria" panose="02040503050406030204" pitchFamily="18" charset="0"/>
              </a:rPr>
              <a:t> objects for age, social security number, or location rather than comparing entire objects.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You can compare what pointers refer to rather than comparing the pointer values (i.e., the addresses stored in the pointers). </a:t>
            </a:r>
          </a:p>
        </p:txBody>
      </p:sp>
      <p:sp>
        <p:nvSpPr>
          <p:cNvPr id="419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620770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225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mismatch</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Lines 32-33 call </a:t>
            </a:r>
            <a:r>
              <a:rPr lang="en-US" dirty="0" smtClean="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C++14 version of the </a:t>
            </a:r>
            <a:r>
              <a:rPr lang="en-US" dirty="0" smtClean="0">
                <a:solidFill>
                  <a:srgbClr val="0000FF"/>
                </a:solidFill>
                <a:latin typeface="Consolas" panose="020B0609020204030204" pitchFamily="49" charset="0"/>
              </a:rPr>
              <a:t>mismatch</a:t>
            </a:r>
            <a:r>
              <a:rPr lang="en-US"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algorithm to compare two sequences of values.</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algorithm returns a </a:t>
            </a:r>
            <a:r>
              <a:rPr lang="en-US" dirty="0" smtClean="0">
                <a:solidFill>
                  <a:srgbClr val="000000"/>
                </a:solidFill>
                <a:latin typeface="Consolas" panose="020B0609020204030204" pitchFamily="49" charset="0"/>
              </a:rPr>
              <a:t>pair</a:t>
            </a:r>
            <a:r>
              <a:rPr lang="en-US" dirty="0" smtClean="0">
                <a:solidFill>
                  <a:srgbClr val="000000"/>
                </a:solidFill>
                <a:latin typeface="Cambria" panose="02040503050406030204" pitchFamily="18" charset="0"/>
              </a:rPr>
              <a:t> of iterators indicating the location in each sequence of </a:t>
            </a:r>
            <a:r>
              <a:rPr lang="en-US" dirty="0" smtClean="0">
                <a:solidFill>
                  <a:srgbClr val="000000"/>
                </a:solidFill>
                <a:latin typeface="Cambria" panose="02040503050406030204" pitchFamily="18" charset="0"/>
              </a:rPr>
              <a:t>the first </a:t>
            </a:r>
            <a:r>
              <a:rPr lang="en-US" i="1" dirty="0" smtClean="0">
                <a:solidFill>
                  <a:srgbClr val="000000"/>
                </a:solidFill>
                <a:latin typeface="Cambria" panose="02040503050406030204" pitchFamily="18" charset="0"/>
              </a:rPr>
              <a:t>mismatched</a:t>
            </a:r>
            <a:r>
              <a:rPr lang="en-US" dirty="0" smtClean="0">
                <a:solidFill>
                  <a:srgbClr val="000000"/>
                </a:solidFill>
                <a:latin typeface="Cambria" panose="02040503050406030204" pitchFamily="18" charset="0"/>
              </a:rPr>
              <a:t> elements.</a:t>
            </a:r>
          </a:p>
          <a:p>
            <a:pPr marL="365760" indent="-256032">
              <a:lnSpc>
                <a:spcPct val="100000"/>
              </a:lnSpc>
              <a:buFont typeface="Wingdings 3"/>
              <a:buChar char=""/>
              <a:defRPr/>
            </a:pPr>
            <a:r>
              <a:rPr lang="en-US" dirty="0">
                <a:solidFill>
                  <a:srgbClr val="000000"/>
                </a:solidFill>
                <a:latin typeface="Cambria" panose="02040503050406030204" pitchFamily="18" charset="0"/>
              </a:rPr>
              <a:t>If all the elements match, the two iterators in the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are equal to the </a:t>
            </a:r>
            <a:r>
              <a:rPr lang="en-US" dirty="0" smtClean="0">
                <a:solidFill>
                  <a:srgbClr val="000000"/>
                </a:solidFill>
                <a:latin typeface="Cambria" panose="02040503050406030204" pitchFamily="18" charset="0"/>
              </a:rPr>
              <a:t>end iterator </a:t>
            </a:r>
            <a:r>
              <a:rPr lang="en-US" dirty="0">
                <a:solidFill>
                  <a:srgbClr val="000000"/>
                </a:solidFill>
                <a:latin typeface="Cambria" panose="02040503050406030204" pitchFamily="18" charset="0"/>
              </a:rPr>
              <a:t>for each sequence.</a:t>
            </a:r>
          </a:p>
          <a:p>
            <a:pPr marL="365760" indent="-256032">
              <a:lnSpc>
                <a:spcPct val="100000"/>
              </a:lnSpc>
              <a:buFont typeface="Wingdings 3"/>
              <a:buChar char=""/>
              <a:defRPr/>
            </a:pPr>
            <a:r>
              <a:rPr lang="en-US" dirty="0">
                <a:solidFill>
                  <a:srgbClr val="000000"/>
                </a:solidFill>
                <a:latin typeface="Cambria" panose="02040503050406030204" pitchFamily="18" charset="0"/>
              </a:rPr>
              <a:t>The </a:t>
            </a:r>
            <a:r>
              <a:rPr lang="en-US" dirty="0" smtClean="0">
                <a:solidFill>
                  <a:srgbClr val="000000"/>
                </a:solidFill>
                <a:latin typeface="Cambria" panose="02040503050406030204" pitchFamily="18" charset="0"/>
              </a:rPr>
              <a:t>four iterator </a:t>
            </a:r>
            <a:r>
              <a:rPr lang="en-US" dirty="0">
                <a:solidFill>
                  <a:srgbClr val="000000"/>
                </a:solidFill>
                <a:latin typeface="Cambria" panose="02040503050406030204" pitchFamily="18" charset="0"/>
              </a:rPr>
              <a:t>arguments must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We </a:t>
            </a:r>
            <a:r>
              <a:rPr lang="en-US" i="1" dirty="0">
                <a:solidFill>
                  <a:srgbClr val="000000"/>
                </a:solidFill>
                <a:latin typeface="Cambria" panose="02040503050406030204" pitchFamily="18" charset="0"/>
              </a:rPr>
              <a:t>infer</a:t>
            </a:r>
            <a:r>
              <a:rPr lang="en-US" dirty="0">
                <a:solidFill>
                  <a:srgbClr val="000000"/>
                </a:solidFill>
                <a:latin typeface="Cambria" panose="02040503050406030204" pitchFamily="18" charset="0"/>
              </a:rPr>
              <a:t> the type of the </a:t>
            </a:r>
            <a:r>
              <a:rPr lang="en-US" dirty="0">
                <a:solidFill>
                  <a:srgbClr val="000000"/>
                </a:solidFill>
                <a:latin typeface="Consolas" panose="020B0609020204030204" pitchFamily="49" charset="0"/>
              </a:rPr>
              <a:t>pair</a:t>
            </a:r>
            <a:r>
              <a:rPr lang="en-US" dirty="0">
                <a:solidFill>
                  <a:srgbClr val="000000"/>
                </a:solidFill>
                <a:latin typeface="Cambria" panose="02040503050406030204" pitchFamily="18" charset="0"/>
              </a:rPr>
              <a:t> object location with C++11’s </a:t>
            </a:r>
            <a:r>
              <a:rPr lang="en-US" dirty="0">
                <a:solidFill>
                  <a:srgbClr val="000000"/>
                </a:solidFill>
                <a:latin typeface="Consolas" panose="020B0609020204030204" pitchFamily="49" charset="0"/>
              </a:rPr>
              <a:t>auto</a:t>
            </a:r>
            <a:r>
              <a:rPr lang="en-US" dirty="0">
                <a:solidFill>
                  <a:srgbClr val="000000"/>
                </a:solidFill>
                <a:latin typeface="Cambria" panose="02040503050406030204" pitchFamily="18" charset="0"/>
              </a:rPr>
              <a:t> keyword (line </a:t>
            </a:r>
            <a:r>
              <a:rPr lang="en-US" dirty="0" smtClean="0">
                <a:solidFill>
                  <a:srgbClr val="000000"/>
                </a:solidFill>
                <a:latin typeface="Cambria" panose="02040503050406030204" pitchFamily="18" charset="0"/>
              </a:rPr>
              <a:t>32). </a:t>
            </a:r>
            <a:endParaRPr lang="en-US" dirty="0" smtClean="0">
              <a:solidFill>
                <a:srgbClr val="000000"/>
              </a:solidFill>
              <a:latin typeface="Cambria" panose="02040503050406030204" pitchFamily="18" charset="0"/>
            </a:endParaRPr>
          </a:p>
          <a:p>
            <a:pPr marL="365760" indent="-256032">
              <a:lnSpc>
                <a:spcPct val="100000"/>
              </a:lnSpc>
              <a:buNone/>
              <a:defRPr/>
            </a:pPr>
            <a:endParaRPr lang="en-US" sz="2500" dirty="0">
              <a:solidFill>
                <a:srgbClr val="000000"/>
              </a:solidFill>
              <a:latin typeface="Cambria" panose="02040503050406030204" pitchFamily="18" charset="0"/>
            </a:endParaRPr>
          </a:p>
        </p:txBody>
      </p:sp>
      <p:sp>
        <p:nvSpPr>
          <p:cNvPr id="430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91524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Line </a:t>
            </a:r>
            <a:r>
              <a:rPr lang="en-US" altLang="en-US" sz="2500" dirty="0" smtClean="0">
                <a:solidFill>
                  <a:srgbClr val="000000"/>
                </a:solidFill>
                <a:latin typeface="Cambria" panose="02040503050406030204" pitchFamily="18" charset="0"/>
              </a:rPr>
              <a:t>35 determines </a:t>
            </a:r>
            <a:r>
              <a:rPr lang="en-US" altLang="en-US" sz="2500" dirty="0">
                <a:solidFill>
                  <a:srgbClr val="000000"/>
                </a:solidFill>
                <a:latin typeface="Cambria" panose="02040503050406030204" pitchFamily="18" charset="0"/>
              </a:rPr>
              <a:t>the actual location of the mismatch in the </a:t>
            </a:r>
            <a:r>
              <a:rPr lang="en-US" altLang="en-US" sz="2500" dirty="0">
                <a:solidFill>
                  <a:srgbClr val="000000"/>
                </a:solidFill>
                <a:latin typeface="Consolas" panose="020B0609020204030204" pitchFamily="49" charset="0"/>
              </a:rPr>
              <a:t>array</a:t>
            </a:r>
            <a:r>
              <a:rPr lang="en-US" altLang="en-US" sz="2500" dirty="0">
                <a:solidFill>
                  <a:srgbClr val="000000"/>
                </a:solidFill>
                <a:latin typeface="Cambria" panose="02040503050406030204" pitchFamily="18" charset="0"/>
              </a:rPr>
              <a:t>s with the expression </a:t>
            </a:r>
            <a:r>
              <a:rPr lang="en-US" altLang="en-US" sz="2500" dirty="0" err="1">
                <a:solidFill>
                  <a:srgbClr val="000000"/>
                </a:solidFill>
                <a:latin typeface="Consolas" panose="020B0609020204030204" pitchFamily="49" charset="0"/>
              </a:rPr>
              <a:t>location.first</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a:t>
            </a:r>
            <a:r>
              <a:rPr lang="en-US" altLang="en-US" sz="2500" dirty="0">
                <a:solidFill>
                  <a:srgbClr val="000000"/>
                </a:solidFill>
                <a:latin typeface="Cambria" panose="02040503050406030204" pitchFamily="18" charset="0"/>
              </a:rPr>
              <a:t> </a:t>
            </a:r>
            <a:r>
              <a:rPr lang="en-US" altLang="en-US" sz="2500" dirty="0">
                <a:solidFill>
                  <a:srgbClr val="000000"/>
                </a:solidFill>
                <a:latin typeface="Consolas" panose="020B0609020204030204" pitchFamily="49" charset="0"/>
              </a:rPr>
              <a:t>a1.begin()</a:t>
            </a:r>
            <a:r>
              <a:rPr lang="en-US" altLang="en-US" sz="2500" dirty="0">
                <a:solidFill>
                  <a:srgbClr val="000000"/>
                </a:solidFill>
                <a:latin typeface="Cambria" panose="02040503050406030204" pitchFamily="18" charset="0"/>
              </a:rPr>
              <a:t>, which evaluates to the number of elements between the </a:t>
            </a:r>
            <a:r>
              <a:rPr lang="en-US" altLang="en-US" sz="2500" dirty="0" smtClean="0">
                <a:solidFill>
                  <a:srgbClr val="000000"/>
                </a:solidFill>
                <a:latin typeface="Cambria" panose="02040503050406030204" pitchFamily="18" charset="0"/>
              </a:rPr>
              <a:t>iterators in the returned </a:t>
            </a:r>
            <a:r>
              <a:rPr lang="en-US" altLang="en-US" sz="2500" dirty="0" smtClean="0">
                <a:solidFill>
                  <a:srgbClr val="000000"/>
                </a:solidFill>
                <a:latin typeface="Consolas" panose="020B0609020204030204" pitchFamily="49" charset="0"/>
              </a:rPr>
              <a:t>pair</a:t>
            </a:r>
            <a:r>
              <a:rPr lang="en-US" altLang="en-US" sz="2500" dirty="0" smtClean="0">
                <a:solidFill>
                  <a:srgbClr val="000000"/>
                </a:solidFill>
                <a:latin typeface="Cambria" panose="02040503050406030204" pitchFamily="18" charset="0"/>
              </a:rPr>
              <a:t> </a:t>
            </a:r>
            <a:r>
              <a:rPr lang="en-US" altLang="en-US" sz="2500" dirty="0">
                <a:solidFill>
                  <a:srgbClr val="000000"/>
                </a:solidFill>
                <a:latin typeface="Cambria" panose="02040503050406030204" pitchFamily="18" charset="0"/>
              </a:rPr>
              <a:t>(this is analogous to pointer arithmetic; Chapter 8).</a:t>
            </a:r>
          </a:p>
          <a:p>
            <a:pPr>
              <a:lnSpc>
                <a:spcPct val="100000"/>
              </a:lnSpc>
            </a:pPr>
            <a:r>
              <a:rPr lang="en-US" altLang="en-US" sz="2500" dirty="0">
                <a:solidFill>
                  <a:srgbClr val="000000"/>
                </a:solidFill>
                <a:latin typeface="Cambria" panose="02040503050406030204" pitchFamily="18" charset="0"/>
              </a:rPr>
              <a:t>This corresponds to the element number in this example, because the comparison is performed from the beginning of each </a:t>
            </a:r>
            <a:r>
              <a:rPr lang="en-US" altLang="en-US" sz="2500" dirty="0">
                <a:solidFill>
                  <a:srgbClr val="000000"/>
                </a:solidFill>
                <a:latin typeface="Consolas" panose="020B0609020204030204" pitchFamily="49" charset="0"/>
              </a:rPr>
              <a:t>array</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As with </a:t>
            </a:r>
            <a:r>
              <a:rPr lang="en-US" altLang="en-US" sz="2500" dirty="0">
                <a:solidFill>
                  <a:srgbClr val="000000"/>
                </a:solidFill>
                <a:latin typeface="Consolas" panose="020B0609020204030204" pitchFamily="49" charset="0"/>
              </a:rPr>
              <a:t>equal</a:t>
            </a:r>
            <a:r>
              <a:rPr lang="en-US" altLang="en-US" sz="2500" dirty="0">
                <a:solidFill>
                  <a:srgbClr val="000000"/>
                </a:solidFill>
                <a:latin typeface="Cambria" panose="02040503050406030204" pitchFamily="18" charset="0"/>
              </a:rPr>
              <a:t>, there </a:t>
            </a:r>
            <a:r>
              <a:rPr lang="en-US" altLang="en-US" sz="2500" dirty="0" smtClean="0">
                <a:solidFill>
                  <a:srgbClr val="000000"/>
                </a:solidFill>
                <a:latin typeface="Cambria" panose="02040503050406030204" pitchFamily="18" charset="0"/>
              </a:rPr>
              <a:t>are overloaded versions </a:t>
            </a:r>
            <a:r>
              <a:rPr lang="en-US" altLang="en-US" sz="2500" dirty="0">
                <a:solidFill>
                  <a:srgbClr val="000000"/>
                </a:solidFill>
                <a:latin typeface="Cambria" panose="02040503050406030204" pitchFamily="18" charset="0"/>
              </a:rPr>
              <a:t>of </a:t>
            </a:r>
            <a:r>
              <a:rPr lang="en-US" altLang="en-US" sz="2500" dirty="0">
                <a:solidFill>
                  <a:srgbClr val="000000"/>
                </a:solidFill>
                <a:latin typeface="Consolas" panose="020B0609020204030204" pitchFamily="49" charset="0"/>
              </a:rPr>
              <a:t>mismatch</a:t>
            </a:r>
            <a:r>
              <a:rPr lang="en-US" altLang="en-US" sz="2500" dirty="0">
                <a:solidFill>
                  <a:srgbClr val="000000"/>
                </a:solidFill>
                <a:latin typeface="Cambria" panose="02040503050406030204" pitchFamily="18" charset="0"/>
              </a:rPr>
              <a:t> that </a:t>
            </a:r>
            <a:r>
              <a:rPr lang="en-US" altLang="en-US" sz="2500" dirty="0" smtClean="0">
                <a:solidFill>
                  <a:srgbClr val="000000"/>
                </a:solidFill>
                <a:latin typeface="Cambria" panose="02040503050406030204" pitchFamily="18" charset="0"/>
              </a:rPr>
              <a:t>take </a:t>
            </a:r>
            <a:r>
              <a:rPr lang="en-US" altLang="en-US" sz="2500" dirty="0">
                <a:solidFill>
                  <a:srgbClr val="000000"/>
                </a:solidFill>
                <a:latin typeface="Cambria" panose="02040503050406030204" pitchFamily="18" charset="0"/>
              </a:rPr>
              <a:t>a </a:t>
            </a:r>
            <a:r>
              <a:rPr lang="en-US" altLang="en-US" sz="2500" i="1" dirty="0">
                <a:solidFill>
                  <a:srgbClr val="000000"/>
                </a:solidFill>
                <a:latin typeface="Cambria" panose="02040503050406030204" pitchFamily="18" charset="0"/>
              </a:rPr>
              <a:t>binary predicate function </a:t>
            </a:r>
            <a:r>
              <a:rPr lang="en-US" altLang="en-US" sz="2500" dirty="0">
                <a:solidFill>
                  <a:srgbClr val="000000"/>
                </a:solidFill>
                <a:latin typeface="Cambria" panose="02040503050406030204" pitchFamily="18" charset="0"/>
              </a:rPr>
              <a:t>as </a:t>
            </a:r>
            <a:r>
              <a:rPr lang="en-US" altLang="en-US" sz="2500" dirty="0" smtClean="0">
                <a:solidFill>
                  <a:srgbClr val="000000"/>
                </a:solidFill>
                <a:latin typeface="Cambria" panose="02040503050406030204" pitchFamily="18" charset="0"/>
              </a:rPr>
              <a:t>the last parameter</a:t>
            </a:r>
            <a:r>
              <a:rPr lang="en-US" altLang="en-US" sz="2500" dirty="0">
                <a:solidFill>
                  <a:srgbClr val="000000"/>
                </a:solidFill>
                <a:latin typeface="Cambria" panose="02040503050406030204" pitchFamily="18" charset="0"/>
              </a:rPr>
              <a:t>. </a:t>
            </a:r>
          </a:p>
          <a:p>
            <a:pPr>
              <a:lnSpc>
                <a:spcPct val="100000"/>
              </a:lnSpc>
            </a:pPr>
            <a:endParaRPr lang="en-US" altLang="en-US" sz="2500" dirty="0">
              <a:solidFill>
                <a:srgbClr val="000000"/>
              </a:solidFill>
              <a:latin typeface="Cambria" panose="02040503050406030204" pitchFamily="18" charset="0"/>
            </a:endParaRPr>
          </a:p>
        </p:txBody>
      </p:sp>
      <p:sp>
        <p:nvSpPr>
          <p:cNvPr id="440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93851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9250"/>
            <a:ext cx="12192000" cy="61579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43495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Lines 32–33 use an equal sign (=) rather than braces to initialize the variable </a:t>
            </a:r>
            <a:r>
              <a:rPr lang="en-US" altLang="en-US" sz="2500" dirty="0">
                <a:solidFill>
                  <a:srgbClr val="000000"/>
                </a:solidFill>
                <a:latin typeface="Consolas" panose="020B0609020204030204" pitchFamily="49" charset="0"/>
              </a:rPr>
              <a:t>location</a:t>
            </a:r>
            <a:r>
              <a:rPr lang="en-US" altLang="en-US" sz="2500" dirty="0">
                <a:solidFill>
                  <a:srgbClr val="000000"/>
                </a:solidFill>
                <a:latin typeface="Cambria" panose="02040503050406030204" pitchFamily="18" charset="0"/>
              </a:rPr>
              <a:t>. </a:t>
            </a:r>
            <a:endParaRPr lang="en-US" altLang="en-US" sz="2500" dirty="0" smtClean="0">
              <a:solidFill>
                <a:srgbClr val="000000"/>
              </a:solidFill>
              <a:latin typeface="Cambria" panose="02040503050406030204" pitchFamily="18" charset="0"/>
            </a:endParaRPr>
          </a:p>
          <a:p>
            <a:pPr>
              <a:lnSpc>
                <a:spcPct val="100000"/>
              </a:lnSpc>
            </a:pPr>
            <a:r>
              <a:rPr lang="en-US" altLang="en-US" sz="2500" dirty="0" smtClean="0">
                <a:solidFill>
                  <a:srgbClr val="000000"/>
                </a:solidFill>
                <a:latin typeface="Cambria" panose="02040503050406030204" pitchFamily="18" charset="0"/>
              </a:rPr>
              <a:t>This </a:t>
            </a:r>
            <a:r>
              <a:rPr lang="en-US" altLang="en-US" sz="2500" dirty="0">
                <a:solidFill>
                  <a:srgbClr val="000000"/>
                </a:solidFill>
                <a:latin typeface="Cambria" panose="02040503050406030204" pitchFamily="18" charset="0"/>
              </a:rPr>
              <a:t>is due to a known limitation with variables that are declared </a:t>
            </a:r>
            <a:r>
              <a:rPr lang="en-US" altLang="en-US" sz="2500" dirty="0">
                <a:solidFill>
                  <a:srgbClr val="000000"/>
                </a:solidFill>
                <a:latin typeface="Consolas" panose="020B0609020204030204" pitchFamily="49" charset="0"/>
              </a:rPr>
              <a:t>auto</a:t>
            </a:r>
            <a:r>
              <a:rPr lang="en-US" altLang="en-US" sz="2500" dirty="0">
                <a:solidFill>
                  <a:srgbClr val="000000"/>
                </a:solidFill>
                <a:latin typeface="Cambria" panose="02040503050406030204" pitchFamily="18" charset="0"/>
              </a:rPr>
              <a:t> and initialized with braced initializers. </a:t>
            </a:r>
            <a:endParaRPr lang="en-US" altLang="en-US" sz="2500" dirty="0" smtClean="0">
              <a:solidFill>
                <a:srgbClr val="000000"/>
              </a:solidFill>
              <a:latin typeface="Cambria" panose="02040503050406030204" pitchFamily="18" charset="0"/>
            </a:endParaRPr>
          </a:p>
          <a:p>
            <a:pPr>
              <a:lnSpc>
                <a:spcPct val="100000"/>
              </a:lnSpc>
            </a:pPr>
            <a:r>
              <a:rPr lang="en-US" altLang="en-US" sz="2500" dirty="0" smtClean="0">
                <a:solidFill>
                  <a:srgbClr val="000000"/>
                </a:solidFill>
                <a:latin typeface="Cambria" panose="02040503050406030204" pitchFamily="18" charset="0"/>
              </a:rPr>
              <a:t>There </a:t>
            </a:r>
            <a:r>
              <a:rPr lang="en-US" altLang="en-US" sz="2500" dirty="0">
                <a:solidFill>
                  <a:srgbClr val="000000"/>
                </a:solidFill>
                <a:latin typeface="Cambria" panose="02040503050406030204" pitchFamily="18" charset="0"/>
              </a:rPr>
              <a:t>is a proposal to fix this limitation in C++17.</a:t>
            </a:r>
          </a:p>
        </p:txBody>
      </p:sp>
      <p:sp>
        <p:nvSpPr>
          <p:cNvPr id="440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483621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079625"/>
            <a:ext cx="12192000" cy="26987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1035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24579"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lexicographical_compare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Lines </a:t>
            </a:r>
            <a:r>
              <a:rPr lang="en-US" sz="2500" dirty="0" smtClean="0">
                <a:solidFill>
                  <a:srgbClr val="000000"/>
                </a:solidFill>
                <a:latin typeface="Cambria" panose="02040503050406030204" pitchFamily="18" charset="0"/>
              </a:rPr>
              <a:t>43-44 </a:t>
            </a:r>
            <a:r>
              <a:rPr lang="en-US" sz="2500" dirty="0">
                <a:solidFill>
                  <a:srgbClr val="000000"/>
                </a:solidFill>
                <a:latin typeface="Cambria" panose="02040503050406030204" pitchFamily="18" charset="0"/>
              </a:rPr>
              <a:t>use the </a:t>
            </a:r>
            <a:r>
              <a:rPr lang="en-US" sz="2500" dirty="0">
                <a:solidFill>
                  <a:srgbClr val="0000FF"/>
                </a:solidFill>
                <a:latin typeface="Consolas" panose="020B0609020204030204" pitchFamily="49" charset="0"/>
              </a:rPr>
              <a:t>lexicographical_compare</a:t>
            </a:r>
            <a:r>
              <a:rPr lang="en-US" sz="2500" dirty="0">
                <a:solidFill>
                  <a:srgbClr val="000000"/>
                </a:solidFill>
                <a:latin typeface="Cambria" panose="02040503050406030204" pitchFamily="18" charset="0"/>
              </a:rPr>
              <a:t> algorithm to compare the contents of two </a:t>
            </a:r>
            <a:r>
              <a:rPr lang="en-US" sz="2500" dirty="0">
                <a:solidFill>
                  <a:srgbClr val="000000"/>
                </a:solidFill>
                <a:latin typeface="Consolas" panose="020B0609020204030204" pitchFamily="49" charset="0"/>
              </a:rPr>
              <a:t>char</a:t>
            </a:r>
            <a:r>
              <a:rPr lang="en-US" sz="2500" dirty="0">
                <a:solidFill>
                  <a:srgbClr val="000000"/>
                </a:solidFill>
                <a:latin typeface="Cambria" panose="02040503050406030204" pitchFamily="18" charset="0"/>
              </a:rPr>
              <a:t> built-in arrays.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algorithm’s four iterator arguments must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As you know, pointers into built-in arrays are </a:t>
            </a:r>
            <a:r>
              <a:rPr lang="en-US" sz="2500" i="1" dirty="0">
                <a:solidFill>
                  <a:srgbClr val="000000"/>
                </a:solidFill>
                <a:latin typeface="Cambria" panose="02040503050406030204" pitchFamily="18" charset="0"/>
              </a:rPr>
              <a:t>random-access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first two iterator arguments specify the range of locations in the first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last two specify the range of locations in the second sequence.</a:t>
            </a:r>
          </a:p>
        </p:txBody>
      </p:sp>
      <p:sp>
        <p:nvSpPr>
          <p:cNvPr id="450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85457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16.4.2</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equal</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mismatch</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lexicographical_compare</a:t>
            </a:r>
            <a:r>
              <a:rPr lang="en-US" dirty="0" smtClean="0">
                <a:solidFill>
                  <a:srgbClr val="33B38C"/>
                </a:solidFill>
                <a:latin typeface="Calibri" panose="020F0502020204030204" pitchFamily="34" charset="0"/>
              </a:rPr>
              <a:t> (Cont.)</a:t>
            </a:r>
            <a:endParaRPr lang="en-US" dirty="0" smtClean="0">
              <a:solidFill>
                <a:srgbClr val="33B38C"/>
              </a:solidFill>
              <a:latin typeface="Consolas" panose="020B0609020204030204" pitchFamily="49" charset="0"/>
            </a:endParaRPr>
          </a:p>
        </p:txBody>
      </p:sp>
      <p:sp>
        <p:nvSpPr>
          <p:cNvPr id="4608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Once again, we use the C++11 </a:t>
            </a:r>
            <a:r>
              <a:rPr lang="en-US" altLang="en-US" sz="2500" dirty="0">
                <a:solidFill>
                  <a:srgbClr val="000000"/>
                </a:solidFill>
                <a:latin typeface="Consolas" panose="020B0609020204030204" pitchFamily="49" charset="0"/>
              </a:rPr>
              <a:t>begin</a:t>
            </a:r>
            <a:r>
              <a:rPr lang="en-US" altLang="en-US" sz="2500" dirty="0">
                <a:solidFill>
                  <a:srgbClr val="000000"/>
                </a:solidFill>
                <a:latin typeface="Cambria" panose="02040503050406030204" pitchFamily="18" charset="0"/>
              </a:rPr>
              <a:t> and </a:t>
            </a:r>
            <a:r>
              <a:rPr lang="en-US" altLang="en-US" sz="2500" dirty="0">
                <a:solidFill>
                  <a:srgbClr val="000000"/>
                </a:solidFill>
                <a:latin typeface="Consolas" panose="020B0609020204030204" pitchFamily="49" charset="0"/>
              </a:rPr>
              <a:t>end</a:t>
            </a:r>
            <a:r>
              <a:rPr lang="en-US" altLang="en-US" sz="2500" dirty="0">
                <a:solidFill>
                  <a:srgbClr val="000000"/>
                </a:solidFill>
                <a:latin typeface="Cambria" panose="02040503050406030204" pitchFamily="18" charset="0"/>
              </a:rPr>
              <a:t> functions to determine the range of elements for each built-in array.</a:t>
            </a:r>
          </a:p>
          <a:p>
            <a:pPr>
              <a:lnSpc>
                <a:spcPct val="100000"/>
              </a:lnSpc>
            </a:pPr>
            <a:r>
              <a:rPr lang="en-US" altLang="en-US" sz="2500" dirty="0" smtClean="0">
                <a:solidFill>
                  <a:srgbClr val="000000"/>
                </a:solidFill>
                <a:latin typeface="Cambria" panose="02040503050406030204" pitchFamily="18" charset="0"/>
              </a:rPr>
              <a:t>While iterating through the sequences</a:t>
            </a:r>
            <a:r>
              <a:rPr lang="en-US" altLang="en-US" sz="2500" dirty="0">
                <a:solidFill>
                  <a:srgbClr val="000000"/>
                </a:solidFill>
                <a:latin typeface="Cambria" panose="02040503050406030204" pitchFamily="18" charset="0"/>
              </a:rPr>
              <a:t>, if there is a mismatch between the corresponding elements </a:t>
            </a:r>
            <a:r>
              <a:rPr lang="en-US" altLang="en-US" sz="2500" dirty="0" smtClean="0">
                <a:solidFill>
                  <a:srgbClr val="000000"/>
                </a:solidFill>
                <a:latin typeface="Cambria" panose="02040503050406030204" pitchFamily="18" charset="0"/>
              </a:rPr>
              <a:t>in the sequences and the element in the first sequence is less than the corresponding element in the second sequence, </a:t>
            </a:r>
            <a:r>
              <a:rPr lang="en-US" altLang="en-US" sz="2500" dirty="0">
                <a:solidFill>
                  <a:srgbClr val="000000"/>
                </a:solidFill>
                <a:latin typeface="Cambria" panose="02040503050406030204" pitchFamily="18" charset="0"/>
              </a:rPr>
              <a:t>the algorithm returns </a:t>
            </a:r>
            <a:r>
              <a:rPr lang="en-US" altLang="en-US" sz="2500" dirty="0">
                <a:solidFill>
                  <a:srgbClr val="000000"/>
                </a:solidFill>
                <a:latin typeface="Consolas" panose="020B0609020204030204" pitchFamily="49" charset="0"/>
              </a:rPr>
              <a:t>true</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If the element in the first sequence is greater than or equal to the element in the second sequence, the algorithm returns </a:t>
            </a:r>
            <a:r>
              <a:rPr lang="en-US" altLang="en-US" sz="2500" dirty="0">
                <a:solidFill>
                  <a:srgbClr val="000000"/>
                </a:solidFill>
                <a:latin typeface="Consolas" panose="020B0609020204030204" pitchFamily="49" charset="0"/>
              </a:rPr>
              <a:t>false</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This algorithm can be used to arrange sequences </a:t>
            </a:r>
            <a:r>
              <a:rPr lang="en-US" altLang="en-US" sz="2500" i="1" dirty="0">
                <a:solidFill>
                  <a:srgbClr val="000000"/>
                </a:solidFill>
                <a:latin typeface="Cambria" panose="02040503050406030204" pitchFamily="18" charset="0"/>
              </a:rPr>
              <a:t>lexicographically</a:t>
            </a:r>
            <a:r>
              <a:rPr lang="en-US" altLang="en-US" sz="2500" dirty="0">
                <a:solidFill>
                  <a:srgbClr val="000000"/>
                </a:solidFill>
                <a:latin typeface="Cambria" panose="02040503050406030204" pitchFamily="18" charset="0"/>
              </a:rPr>
              <a:t>.</a:t>
            </a:r>
          </a:p>
          <a:p>
            <a:pPr>
              <a:lnSpc>
                <a:spcPct val="100000"/>
              </a:lnSpc>
            </a:pPr>
            <a:r>
              <a:rPr lang="en-US" altLang="en-US" sz="2500" dirty="0">
                <a:solidFill>
                  <a:srgbClr val="000000"/>
                </a:solidFill>
                <a:latin typeface="Cambria" panose="02040503050406030204" pitchFamily="18" charset="0"/>
              </a:rPr>
              <a:t>Typically, such sequences contain strings.</a:t>
            </a:r>
          </a:p>
        </p:txBody>
      </p:sp>
      <p:sp>
        <p:nvSpPr>
          <p:cNvPr id="460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37987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16.4.3</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remove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remove_if</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remove_copy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remove_copy_if</a:t>
            </a:r>
          </a:p>
        </p:txBody>
      </p:sp>
      <p:sp>
        <p:nvSpPr>
          <p:cNvPr id="47107"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a:t>
            </a:r>
            <a:r>
              <a:rPr lang="en-US" altLang="en-US" dirty="0" smtClean="0">
                <a:solidFill>
                  <a:srgbClr val="000000"/>
                </a:solidFill>
                <a:latin typeface="Cambria" panose="02040503050406030204" pitchFamily="18" charset="0"/>
              </a:rPr>
              <a:t>16.4 </a:t>
            </a:r>
            <a:r>
              <a:rPr lang="en-US" altLang="en-US" dirty="0" smtClean="0">
                <a:solidFill>
                  <a:srgbClr val="000000"/>
                </a:solidFill>
                <a:latin typeface="Cambria" panose="02040503050406030204" pitchFamily="18" charset="0"/>
              </a:rPr>
              <a:t>demonstrates removing values from a sequence with algorithms </a:t>
            </a:r>
            <a:r>
              <a:rPr lang="en-US" altLang="en-US" dirty="0" smtClean="0">
                <a:solidFill>
                  <a:srgbClr val="000000"/>
                </a:solidFill>
                <a:latin typeface="Consolas" panose="020B0609020204030204" pitchFamily="49" charset="0"/>
              </a:rPr>
              <a:t>remove</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remove_if</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remove_copy</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remove_copy_if</a:t>
            </a:r>
            <a:r>
              <a:rPr lang="en-US" altLang="en-US" dirty="0" smtClean="0">
                <a:solidFill>
                  <a:srgbClr val="000000"/>
                </a:solidFill>
                <a:latin typeface="Cambria" panose="02040503050406030204" pitchFamily="18" charset="0"/>
              </a:rPr>
              <a:t>.</a:t>
            </a:r>
          </a:p>
        </p:txBody>
      </p:sp>
      <p:sp>
        <p:nvSpPr>
          <p:cNvPr id="471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254696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44550" y="0"/>
            <a:ext cx="10502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0665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00000"/>
              </a:lnSpc>
              <a:defRPr/>
            </a:pPr>
            <a:r>
              <a:rPr lang="en-US" dirty="0" smtClean="0">
                <a:solidFill>
                  <a:srgbClr val="24B5A1"/>
                </a:solidFill>
                <a:latin typeface="Calibri" panose="020F0502020204030204" pitchFamily="34" charset="0"/>
              </a:rPr>
              <a:t>16.2  </a:t>
            </a:r>
            <a:r>
              <a:rPr lang="en-US" dirty="0" smtClean="0">
                <a:solidFill>
                  <a:srgbClr val="3380E6"/>
                </a:solidFill>
                <a:latin typeface="Calibri" panose="020F0502020204030204" pitchFamily="34" charset="0"/>
              </a:rPr>
              <a:t>Minimum Iterator Requirements</a:t>
            </a:r>
          </a:p>
        </p:txBody>
      </p:sp>
      <p:sp>
        <p:nvSpPr>
          <p:cNvPr id="15363"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With few exceptions, the Standard Library separates algorithms from </a:t>
            </a:r>
            <a:r>
              <a:rPr lang="en-US" altLang="en-US" sz="2500" dirty="0" smtClean="0">
                <a:solidFill>
                  <a:srgbClr val="000000"/>
                </a:solidFill>
                <a:latin typeface="Cambria" panose="02040503050406030204" pitchFamily="18" charset="0"/>
              </a:rPr>
              <a:t>containers—makes </a:t>
            </a:r>
            <a:r>
              <a:rPr lang="en-US" altLang="en-US" sz="2500" dirty="0">
                <a:solidFill>
                  <a:srgbClr val="000000"/>
                </a:solidFill>
                <a:latin typeface="Cambria" panose="02040503050406030204" pitchFamily="18" charset="0"/>
              </a:rPr>
              <a:t>it much easier to add new </a:t>
            </a:r>
            <a:r>
              <a:rPr lang="en-US" altLang="en-US" sz="2500" dirty="0" smtClean="0">
                <a:solidFill>
                  <a:srgbClr val="000000"/>
                </a:solidFill>
                <a:latin typeface="Cambria" panose="02040503050406030204" pitchFamily="18" charset="0"/>
              </a:rPr>
              <a:t>algorithms </a:t>
            </a:r>
            <a:r>
              <a:rPr lang="en-US" altLang="en-US" sz="2500" dirty="0">
                <a:solidFill>
                  <a:srgbClr val="000000"/>
                </a:solidFill>
                <a:latin typeface="Cambria" panose="02040503050406030204" pitchFamily="18" charset="0"/>
              </a:rPr>
              <a:t>and to use them with multiple containers. </a:t>
            </a:r>
          </a:p>
          <a:p>
            <a:pPr>
              <a:lnSpc>
                <a:spcPct val="100000"/>
              </a:lnSpc>
            </a:pPr>
            <a:r>
              <a:rPr lang="en-US" altLang="en-US" sz="2500" dirty="0">
                <a:solidFill>
                  <a:srgbClr val="000000"/>
                </a:solidFill>
                <a:latin typeface="Cambria" panose="02040503050406030204" pitchFamily="18" charset="0"/>
              </a:rPr>
              <a:t>An important part of every container is the type of iterator it supports (Fig. 15.7). </a:t>
            </a:r>
          </a:p>
          <a:p>
            <a:pPr>
              <a:lnSpc>
                <a:spcPct val="100000"/>
              </a:lnSpc>
            </a:pPr>
            <a:r>
              <a:rPr lang="en-US" altLang="en-US" sz="2500" dirty="0">
                <a:solidFill>
                  <a:srgbClr val="000000"/>
                </a:solidFill>
                <a:latin typeface="Cambria" panose="02040503050406030204" pitchFamily="18" charset="0"/>
              </a:rPr>
              <a:t>This determines which algorithms can be applied to the container. </a:t>
            </a:r>
          </a:p>
          <a:p>
            <a:pPr>
              <a:lnSpc>
                <a:spcPct val="100000"/>
              </a:lnSpc>
            </a:pPr>
            <a:r>
              <a:rPr lang="en-US" altLang="en-US" sz="2500" dirty="0">
                <a:solidFill>
                  <a:srgbClr val="000000"/>
                </a:solidFill>
                <a:latin typeface="Cambria" panose="02040503050406030204" pitchFamily="18" charset="0"/>
              </a:rPr>
              <a:t>For example, both vectors and arrays support random-access iterators that provide all of the iterator operations shown in Fig. 15.9. </a:t>
            </a:r>
          </a:p>
          <a:p>
            <a:pPr>
              <a:lnSpc>
                <a:spcPct val="100000"/>
              </a:lnSpc>
            </a:pPr>
            <a:r>
              <a:rPr lang="en-US" altLang="en-US" sz="2500" dirty="0">
                <a:solidFill>
                  <a:srgbClr val="000000"/>
                </a:solidFill>
                <a:latin typeface="Cambria" panose="02040503050406030204" pitchFamily="18" charset="0"/>
              </a:rPr>
              <a:t>All Standard Library algorithms can operate on vectors and </a:t>
            </a:r>
            <a:r>
              <a:rPr lang="en-US" altLang="en-US" sz="2500" dirty="0" smtClean="0">
                <a:solidFill>
                  <a:srgbClr val="000000"/>
                </a:solidFill>
                <a:latin typeface="Cambria" panose="02040503050406030204" pitchFamily="18" charset="0"/>
              </a:rPr>
              <a:t>those that </a:t>
            </a:r>
            <a:r>
              <a:rPr lang="en-US" altLang="en-US" sz="2500" dirty="0">
                <a:solidFill>
                  <a:srgbClr val="000000"/>
                </a:solidFill>
                <a:latin typeface="Cambria" panose="02040503050406030204" pitchFamily="18" charset="0"/>
              </a:rPr>
              <a:t>do not modify a container’s size can also operate on arrays. </a:t>
            </a:r>
          </a:p>
        </p:txBody>
      </p:sp>
      <p:sp>
        <p:nvSpPr>
          <p:cNvPr id="153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4254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33052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550668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334963" y="0"/>
            <a:ext cx="1152207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549040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a:lnSpc>
                <a:spcPct val="100000"/>
              </a:lnSpc>
              <a:defRPr/>
            </a:pPr>
            <a:r>
              <a:rPr lang="en-US" sz="3000" dirty="0" smtClean="0">
                <a:solidFill>
                  <a:srgbClr val="59D9B3"/>
                </a:solidFill>
                <a:latin typeface="Calibri" panose="020F0502020204030204" pitchFamily="34" charset="0"/>
              </a:rPr>
              <a:t>16.4.3</a:t>
            </a:r>
            <a:r>
              <a:rPr lang="en-US" sz="3000" dirty="0">
                <a:solidFill>
                  <a:srgbClr val="59D9B3"/>
                </a:solidFill>
                <a:latin typeface="Calibri" panose="020F0502020204030204" pitchFamily="34" charset="0"/>
              </a:rPr>
              <a:t>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2771" name="Text Placeholder 2"/>
          <p:cNvSpPr>
            <a:spLocks noGrp="1"/>
          </p:cNvSpPr>
          <p:nvPr>
            <p:ph type="body" idx="1"/>
          </p:nvPr>
        </p:nvSpPr>
        <p:spPr/>
        <p:txBody>
          <a:bodyPr>
            <a:noAutofit/>
          </a:bodyPr>
          <a:lstStyle/>
          <a:p>
            <a:pPr marL="109728" indent="0">
              <a:lnSpc>
                <a:spcPct val="110000"/>
              </a:lnSpc>
              <a:buNone/>
              <a:defRPr/>
            </a:pPr>
            <a:r>
              <a:rPr lang="en-US" sz="2100" b="1" i="1" dirty="0">
                <a:solidFill>
                  <a:srgbClr val="000000"/>
                </a:solidFill>
                <a:latin typeface="Consolas" panose="020B0609020204030204" pitchFamily="49" charset="0"/>
              </a:rPr>
              <a:t>remove</a:t>
            </a:r>
            <a:r>
              <a:rPr lang="en-US" sz="21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100" dirty="0">
                <a:solidFill>
                  <a:srgbClr val="000000"/>
                </a:solidFill>
                <a:latin typeface="Cambria" panose="02040503050406030204" pitchFamily="18" charset="0"/>
              </a:rPr>
              <a:t>Line </a:t>
            </a:r>
            <a:r>
              <a:rPr lang="en-US" sz="2100" dirty="0" smtClean="0">
                <a:solidFill>
                  <a:srgbClr val="000000"/>
                </a:solidFill>
                <a:latin typeface="Cambria" panose="02040503050406030204" pitchFamily="18" charset="0"/>
              </a:rPr>
              <a:t>19 uses </a:t>
            </a:r>
            <a:r>
              <a:rPr lang="en-US" sz="2100" dirty="0">
                <a:solidFill>
                  <a:srgbClr val="000000"/>
                </a:solidFill>
                <a:latin typeface="Cambria" panose="02040503050406030204" pitchFamily="18" charset="0"/>
              </a:rPr>
              <a:t>the </a:t>
            </a:r>
            <a:r>
              <a:rPr lang="en-US" sz="2100" dirty="0">
                <a:solidFill>
                  <a:srgbClr val="0000FF"/>
                </a:solidFill>
                <a:latin typeface="Consolas" panose="020B0609020204030204" pitchFamily="49" charset="0"/>
              </a:rPr>
              <a:t>remove</a:t>
            </a:r>
            <a:r>
              <a:rPr lang="en-US" sz="2100" dirty="0">
                <a:solidFill>
                  <a:srgbClr val="000000"/>
                </a:solidFill>
                <a:latin typeface="Cambria" panose="02040503050406030204" pitchFamily="18" charset="0"/>
              </a:rPr>
              <a:t> algorithm to eliminate from </a:t>
            </a:r>
            <a:r>
              <a:rPr lang="en-US" sz="2100" dirty="0">
                <a:solidFill>
                  <a:srgbClr val="000000"/>
                </a:solidFill>
                <a:latin typeface="Consolas" panose="020B0609020204030204" pitchFamily="49" charset="0"/>
              </a:rPr>
              <a:t>a1</a:t>
            </a:r>
            <a:r>
              <a:rPr lang="en-US" sz="2100" dirty="0">
                <a:solidFill>
                  <a:srgbClr val="000000"/>
                </a:solidFill>
                <a:latin typeface="Cambria" panose="02040503050406030204" pitchFamily="18" charset="0"/>
              </a:rPr>
              <a:t> </a:t>
            </a:r>
            <a:r>
              <a:rPr lang="en-US" sz="2100" i="1" dirty="0">
                <a:solidFill>
                  <a:srgbClr val="000000"/>
                </a:solidFill>
                <a:latin typeface="Cambria" panose="02040503050406030204" pitchFamily="18" charset="0"/>
              </a:rPr>
              <a:t>all</a:t>
            </a:r>
            <a:r>
              <a:rPr lang="en-US" sz="2100" dirty="0">
                <a:solidFill>
                  <a:srgbClr val="000000"/>
                </a:solidFill>
                <a:latin typeface="Cambria" panose="02040503050406030204" pitchFamily="18" charset="0"/>
              </a:rPr>
              <a:t> elements with the value </a:t>
            </a:r>
            <a:r>
              <a:rPr lang="en-US" sz="2100" dirty="0">
                <a:solidFill>
                  <a:srgbClr val="000000"/>
                </a:solidFill>
                <a:latin typeface="Consolas" panose="020B0609020204030204" pitchFamily="49" charset="0"/>
              </a:rPr>
              <a:t>10</a:t>
            </a:r>
            <a:r>
              <a:rPr lang="en-US" sz="2100" dirty="0">
                <a:solidFill>
                  <a:srgbClr val="000000"/>
                </a:solidFill>
                <a:latin typeface="Cambria" panose="02040503050406030204" pitchFamily="18" charset="0"/>
              </a:rPr>
              <a:t> in the range from </a:t>
            </a:r>
            <a:r>
              <a:rPr lang="en-US" sz="2100" dirty="0">
                <a:solidFill>
                  <a:srgbClr val="000000"/>
                </a:solidFill>
                <a:latin typeface="Consolas" panose="020B0609020204030204" pitchFamily="49" charset="0"/>
              </a:rPr>
              <a:t>a1.begin()</a:t>
            </a:r>
            <a:r>
              <a:rPr lang="en-US" sz="2100" dirty="0">
                <a:solidFill>
                  <a:srgbClr val="000000"/>
                </a:solidFill>
                <a:latin typeface="Cambria" panose="02040503050406030204" pitchFamily="18" charset="0"/>
              </a:rPr>
              <a:t> up to, but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including, </a:t>
            </a:r>
            <a:r>
              <a:rPr lang="en-US" sz="2100" dirty="0">
                <a:solidFill>
                  <a:srgbClr val="000000"/>
                </a:solidFill>
                <a:latin typeface="Consolas" panose="020B0609020204030204" pitchFamily="49" charset="0"/>
              </a:rPr>
              <a:t>a1.end()</a:t>
            </a:r>
            <a:r>
              <a:rPr lang="en-US" sz="2100" dirty="0">
                <a:solidFill>
                  <a:srgbClr val="000000"/>
                </a:solidFill>
                <a:latin typeface="Cambria" panose="02040503050406030204" pitchFamily="18" charset="0"/>
              </a:rPr>
              <a:t>.</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The first two iterator arguments must be </a:t>
            </a:r>
            <a:r>
              <a:rPr lang="en-US" sz="2100" i="1" dirty="0">
                <a:solidFill>
                  <a:srgbClr val="000000"/>
                </a:solidFill>
                <a:latin typeface="Cambria" panose="02040503050406030204" pitchFamily="18" charset="0"/>
              </a:rPr>
              <a:t>forward</a:t>
            </a:r>
            <a:r>
              <a:rPr lang="en-US" sz="2100" dirty="0">
                <a:solidFill>
                  <a:srgbClr val="000000"/>
                </a:solidFill>
                <a:latin typeface="Cambria" panose="02040503050406030204" pitchFamily="18" charset="0"/>
              </a:rPr>
              <a:t> iterators.</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This algorithm does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modify the number of elements in the container or destroy the eliminated elements, but it does move </a:t>
            </a:r>
            <a:r>
              <a:rPr lang="en-US" sz="2100" i="1" dirty="0">
                <a:solidFill>
                  <a:srgbClr val="000000"/>
                </a:solidFill>
                <a:latin typeface="Cambria" panose="02040503050406030204" pitchFamily="18" charset="0"/>
              </a:rPr>
              <a:t>all</a:t>
            </a:r>
            <a:r>
              <a:rPr lang="en-US" sz="2100" dirty="0">
                <a:solidFill>
                  <a:srgbClr val="000000"/>
                </a:solidFill>
                <a:latin typeface="Cambria" panose="02040503050406030204" pitchFamily="18" charset="0"/>
              </a:rPr>
              <a:t> elements that are </a:t>
            </a:r>
            <a:r>
              <a:rPr lang="en-US" sz="2100" i="1" dirty="0">
                <a:solidFill>
                  <a:srgbClr val="000000"/>
                </a:solidFill>
                <a:latin typeface="Cambria" panose="02040503050406030204" pitchFamily="18" charset="0"/>
              </a:rPr>
              <a:t>not</a:t>
            </a:r>
            <a:r>
              <a:rPr lang="en-US" sz="2100" dirty="0">
                <a:solidFill>
                  <a:srgbClr val="000000"/>
                </a:solidFill>
                <a:latin typeface="Cambria" panose="02040503050406030204" pitchFamily="18" charset="0"/>
              </a:rPr>
              <a:t> eliminated toward the </a:t>
            </a:r>
            <a:r>
              <a:rPr lang="en-US" sz="2100" i="1" dirty="0">
                <a:solidFill>
                  <a:srgbClr val="000000"/>
                </a:solidFill>
                <a:latin typeface="Cambria" panose="02040503050406030204" pitchFamily="18" charset="0"/>
              </a:rPr>
              <a:t>beginning</a:t>
            </a:r>
            <a:r>
              <a:rPr lang="en-US" sz="2100" dirty="0">
                <a:solidFill>
                  <a:srgbClr val="000000"/>
                </a:solidFill>
                <a:latin typeface="Cambria" panose="02040503050406030204" pitchFamily="18" charset="0"/>
              </a:rPr>
              <a:t> of the container.</a:t>
            </a:r>
          </a:p>
          <a:p>
            <a:pPr marL="365760" indent="-256032">
              <a:lnSpc>
                <a:spcPct val="110000"/>
              </a:lnSpc>
              <a:buFont typeface="Wingdings 3"/>
              <a:buChar char=""/>
              <a:defRPr/>
            </a:pPr>
            <a:r>
              <a:rPr lang="en-US" sz="2100" dirty="0">
                <a:solidFill>
                  <a:srgbClr val="000000"/>
                </a:solidFill>
                <a:latin typeface="Cambria" panose="02040503050406030204" pitchFamily="18" charset="0"/>
              </a:rPr>
              <a:t>The algorithm returns an iterator positioned after the last element that was not removed.</a:t>
            </a:r>
          </a:p>
          <a:p>
            <a:pPr marL="365760" indent="-256032">
              <a:lnSpc>
                <a:spcPct val="110000"/>
              </a:lnSpc>
              <a:buFont typeface="Wingdings 3"/>
              <a:buChar char=""/>
              <a:defRPr/>
            </a:pPr>
            <a:r>
              <a:rPr lang="en-US" sz="2100" dirty="0" smtClean="0">
                <a:solidFill>
                  <a:srgbClr val="000000"/>
                </a:solidFill>
                <a:latin typeface="Cambria" panose="02040503050406030204" pitchFamily="18" charset="0"/>
              </a:rPr>
              <a:t>Elements from the iterator position to the end of the container have </a:t>
            </a:r>
            <a:r>
              <a:rPr lang="en-US" sz="2100" i="1" dirty="0" smtClean="0">
                <a:solidFill>
                  <a:srgbClr val="000000"/>
                </a:solidFill>
                <a:latin typeface="Cambria" panose="02040503050406030204" pitchFamily="18" charset="0"/>
              </a:rPr>
              <a:t>unspecified</a:t>
            </a:r>
            <a:r>
              <a:rPr lang="en-US" sz="2100" dirty="0">
                <a:solidFill>
                  <a:srgbClr val="000000"/>
                </a:solidFill>
                <a:latin typeface="Cambria" panose="02040503050406030204" pitchFamily="18" charset="0"/>
              </a:rPr>
              <a:t> values and should not be used other than to assign them new values. </a:t>
            </a:r>
            <a:endParaRPr lang="en-US" sz="2100" dirty="0" smtClean="0">
              <a:solidFill>
                <a:srgbClr val="000000"/>
              </a:solidFill>
              <a:latin typeface="Cambria" panose="02040503050406030204" pitchFamily="18" charset="0"/>
            </a:endParaRPr>
          </a:p>
          <a:p>
            <a:pPr marL="365760" indent="-256032">
              <a:lnSpc>
                <a:spcPct val="110000"/>
              </a:lnSpc>
              <a:buFont typeface="Wingdings 3"/>
              <a:buChar char=""/>
              <a:defRPr/>
            </a:pPr>
            <a:r>
              <a:rPr lang="en-US" sz="2100" dirty="0" smtClean="0">
                <a:solidFill>
                  <a:srgbClr val="000000"/>
                </a:solidFill>
                <a:latin typeface="Cambria" panose="02040503050406030204" pitchFamily="18" charset="0"/>
              </a:rPr>
              <a:t>Line </a:t>
            </a:r>
            <a:r>
              <a:rPr lang="en-US" sz="2100" dirty="0">
                <a:solidFill>
                  <a:srgbClr val="000000"/>
                </a:solidFill>
                <a:latin typeface="Cambria" panose="02040503050406030204" pitchFamily="18" charset="0"/>
              </a:rPr>
              <a:t>21 outputs the elements of </a:t>
            </a:r>
            <a:r>
              <a:rPr lang="en-US" sz="2100" dirty="0">
                <a:solidFill>
                  <a:srgbClr val="000000"/>
                </a:solidFill>
                <a:latin typeface="Consolas" panose="020B0609020204030204" pitchFamily="49" charset="0"/>
              </a:rPr>
              <a:t>a1</a:t>
            </a:r>
            <a:r>
              <a:rPr lang="en-US" sz="2100" dirty="0">
                <a:solidFill>
                  <a:srgbClr val="000000"/>
                </a:solidFill>
                <a:latin typeface="Cambria" panose="02040503050406030204" pitchFamily="18" charset="0"/>
              </a:rPr>
              <a:t> from </a:t>
            </a:r>
            <a:r>
              <a:rPr lang="en-US" sz="2100" dirty="0">
                <a:solidFill>
                  <a:srgbClr val="000000"/>
                </a:solidFill>
                <a:latin typeface="Consolas" panose="020B0609020204030204" pitchFamily="49" charset="0"/>
              </a:rPr>
              <a:t>a1.begin()</a:t>
            </a:r>
            <a:r>
              <a:rPr lang="en-US" sz="2100" dirty="0">
                <a:solidFill>
                  <a:srgbClr val="000000"/>
                </a:solidFill>
                <a:latin typeface="Cambria" panose="02040503050406030204" pitchFamily="18" charset="0"/>
              </a:rPr>
              <a:t> up to but not including </a:t>
            </a:r>
            <a:r>
              <a:rPr lang="en-US" sz="2100" dirty="0" err="1">
                <a:solidFill>
                  <a:srgbClr val="000000"/>
                </a:solidFill>
                <a:latin typeface="Consolas" panose="020B0609020204030204" pitchFamily="49" charset="0"/>
              </a:rPr>
              <a:t>newEnd</a:t>
            </a:r>
            <a:r>
              <a:rPr lang="en-US" sz="2100" dirty="0" smtClean="0">
                <a:solidFill>
                  <a:srgbClr val="000000"/>
                </a:solidFill>
                <a:latin typeface="Cambria" panose="02040503050406030204" pitchFamily="18" charset="0"/>
              </a:rPr>
              <a:t>.</a:t>
            </a:r>
            <a:endParaRPr lang="en-US" sz="2100" dirty="0">
              <a:solidFill>
                <a:srgbClr val="000000"/>
              </a:solidFill>
              <a:latin typeface="Cambria" panose="02040503050406030204" pitchFamily="18" charset="0"/>
            </a:endParaRPr>
          </a:p>
        </p:txBody>
      </p:sp>
      <p:sp>
        <p:nvSpPr>
          <p:cNvPr id="5222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0334476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a:lnSpc>
                <a:spcPct val="100000"/>
              </a:lnSpc>
              <a:defRPr/>
            </a:pPr>
            <a:r>
              <a:rPr lang="en-US" sz="3000" dirty="0" smtClean="0">
                <a:solidFill>
                  <a:srgbClr val="59D9B3"/>
                </a:solidFill>
                <a:latin typeface="Calibri" panose="020F0502020204030204" pitchFamily="34" charset="0"/>
              </a:rPr>
              <a:t>16.4.3</a:t>
            </a:r>
            <a:r>
              <a:rPr lang="en-US" sz="3000" dirty="0">
                <a:solidFill>
                  <a:srgbClr val="59D9B3"/>
                </a:solidFill>
                <a:latin typeface="Calibri" panose="020F0502020204030204" pitchFamily="34" charset="0"/>
              </a:rPr>
              <a:t>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3795" name="Text Placeholder 2"/>
          <p:cNvSpPr>
            <a:spLocks noGrp="1"/>
          </p:cNvSpPr>
          <p:nvPr>
            <p:ph type="body" idx="1"/>
          </p:nvPr>
        </p:nvSpPr>
        <p:spPr/>
        <p:txBody>
          <a:bodyPr>
            <a:normAutofit/>
          </a:bodyPr>
          <a:lstStyle/>
          <a:p>
            <a:pPr marL="109728" indent="0">
              <a:lnSpc>
                <a:spcPct val="100000"/>
              </a:lnSpc>
              <a:buNone/>
              <a:defRPr/>
            </a:pPr>
            <a:r>
              <a:rPr lang="en-US" sz="2300" b="1" i="1" dirty="0">
                <a:solidFill>
                  <a:srgbClr val="000000"/>
                </a:solidFill>
                <a:latin typeface="Consolas" panose="020B0609020204030204" pitchFamily="49" charset="0"/>
              </a:rPr>
              <a:t>remove_if</a:t>
            </a:r>
            <a:r>
              <a:rPr lang="en-US" sz="23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300" dirty="0">
                <a:solidFill>
                  <a:srgbClr val="000000"/>
                </a:solidFill>
                <a:latin typeface="Cambria" panose="02040503050406030204" pitchFamily="18" charset="0"/>
              </a:rPr>
              <a:t>Line </a:t>
            </a:r>
            <a:r>
              <a:rPr lang="en-US" sz="2300" dirty="0" smtClean="0">
                <a:solidFill>
                  <a:srgbClr val="000000"/>
                </a:solidFill>
                <a:latin typeface="Cambria" panose="02040503050406030204" pitchFamily="18" charset="0"/>
              </a:rPr>
              <a:t>29 uses </a:t>
            </a:r>
            <a:r>
              <a:rPr lang="en-US" sz="2300" dirty="0">
                <a:solidFill>
                  <a:srgbClr val="000000"/>
                </a:solidFill>
                <a:latin typeface="Cambria" panose="02040503050406030204" pitchFamily="18" charset="0"/>
              </a:rPr>
              <a:t>the </a:t>
            </a:r>
            <a:r>
              <a:rPr lang="en-US" sz="2300" dirty="0">
                <a:solidFill>
                  <a:srgbClr val="0000FF"/>
                </a:solidFill>
                <a:latin typeface="Consolas" panose="020B0609020204030204" pitchFamily="49" charset="0"/>
              </a:rPr>
              <a:t>remove_copy</a:t>
            </a:r>
            <a:r>
              <a:rPr lang="en-US" sz="2300" dirty="0">
                <a:solidFill>
                  <a:srgbClr val="000000"/>
                </a:solidFill>
                <a:latin typeface="Cambria" panose="02040503050406030204" pitchFamily="18" charset="0"/>
              </a:rPr>
              <a:t> algorithm to copy </a:t>
            </a:r>
            <a:r>
              <a:rPr lang="en-US" sz="2300" i="1" dirty="0">
                <a:solidFill>
                  <a:srgbClr val="000000"/>
                </a:solidFill>
                <a:latin typeface="Cambria" panose="02040503050406030204" pitchFamily="18" charset="0"/>
              </a:rPr>
              <a:t>all</a:t>
            </a:r>
            <a:r>
              <a:rPr lang="en-US" sz="2300" dirty="0">
                <a:solidFill>
                  <a:srgbClr val="000000"/>
                </a:solidFill>
                <a:latin typeface="Cambria" panose="02040503050406030204" pitchFamily="18" charset="0"/>
              </a:rPr>
              <a:t> elements from </a:t>
            </a:r>
            <a:r>
              <a:rPr lang="en-US" sz="2300" dirty="0">
                <a:solidFill>
                  <a:srgbClr val="000000"/>
                </a:solidFill>
                <a:latin typeface="Consolas" panose="020B0609020204030204" pitchFamily="49" charset="0"/>
              </a:rPr>
              <a:t>a2</a:t>
            </a:r>
            <a:r>
              <a:rPr lang="en-US" sz="2300" dirty="0">
                <a:solidFill>
                  <a:srgbClr val="000000"/>
                </a:solidFill>
                <a:latin typeface="Cambria" panose="02040503050406030204" pitchFamily="18" charset="0"/>
              </a:rPr>
              <a:t> that do </a:t>
            </a:r>
            <a:r>
              <a:rPr lang="en-US" sz="2300" i="1" dirty="0">
                <a:solidFill>
                  <a:srgbClr val="000000"/>
                </a:solidFill>
                <a:latin typeface="Cambria" panose="02040503050406030204" pitchFamily="18" charset="0"/>
              </a:rPr>
              <a:t>not</a:t>
            </a:r>
            <a:r>
              <a:rPr lang="en-US" sz="2300" dirty="0">
                <a:solidFill>
                  <a:srgbClr val="000000"/>
                </a:solidFill>
                <a:latin typeface="Cambria" panose="02040503050406030204" pitchFamily="18" charset="0"/>
              </a:rPr>
              <a:t> have the value </a:t>
            </a:r>
            <a:r>
              <a:rPr lang="en-US" sz="2300" dirty="0">
                <a:solidFill>
                  <a:srgbClr val="000000"/>
                </a:solidFill>
                <a:latin typeface="Consolas" panose="020B0609020204030204" pitchFamily="49" charset="0"/>
              </a:rPr>
              <a:t>10</a:t>
            </a:r>
            <a:r>
              <a:rPr lang="en-US" sz="2300" dirty="0">
                <a:solidFill>
                  <a:srgbClr val="000000"/>
                </a:solidFill>
                <a:latin typeface="Cambria" panose="02040503050406030204" pitchFamily="18" charset="0"/>
              </a:rPr>
              <a:t> in the range from </a:t>
            </a:r>
            <a:r>
              <a:rPr lang="en-US" sz="2300" dirty="0">
                <a:solidFill>
                  <a:srgbClr val="000000"/>
                </a:solidFill>
                <a:latin typeface="Consolas" panose="020B0609020204030204" pitchFamily="49" charset="0"/>
              </a:rPr>
              <a:t>a2.cbegin()</a:t>
            </a:r>
            <a:r>
              <a:rPr lang="en-US" sz="2300" dirty="0">
                <a:solidFill>
                  <a:srgbClr val="000000"/>
                </a:solidFill>
                <a:latin typeface="Cambria" panose="02040503050406030204" pitchFamily="18" charset="0"/>
              </a:rPr>
              <a:t> up to, but </a:t>
            </a:r>
            <a:r>
              <a:rPr lang="en-US" sz="2300" i="1" dirty="0">
                <a:solidFill>
                  <a:srgbClr val="000000"/>
                </a:solidFill>
                <a:latin typeface="Cambria" panose="02040503050406030204" pitchFamily="18" charset="0"/>
              </a:rPr>
              <a:t>not</a:t>
            </a:r>
            <a:r>
              <a:rPr lang="en-US" sz="2300" dirty="0">
                <a:solidFill>
                  <a:srgbClr val="000000"/>
                </a:solidFill>
                <a:latin typeface="Cambria" panose="02040503050406030204" pitchFamily="18" charset="0"/>
              </a:rPr>
              <a:t> including, </a:t>
            </a:r>
            <a:r>
              <a:rPr lang="en-US" sz="2300" dirty="0">
                <a:solidFill>
                  <a:srgbClr val="000000"/>
                </a:solidFill>
                <a:latin typeface="Consolas" panose="020B0609020204030204" pitchFamily="49" charset="0"/>
              </a:rPr>
              <a:t>a2.cend()</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elements are placed in </a:t>
            </a:r>
            <a:r>
              <a:rPr lang="en-US" sz="2300" dirty="0">
                <a:solidFill>
                  <a:srgbClr val="000000"/>
                </a:solidFill>
                <a:latin typeface="Consolas" panose="020B0609020204030204" pitchFamily="49" charset="0"/>
              </a:rPr>
              <a:t>c</a:t>
            </a:r>
            <a:r>
              <a:rPr lang="en-US" sz="2300" dirty="0">
                <a:solidFill>
                  <a:srgbClr val="000000"/>
                </a:solidFill>
                <a:latin typeface="Cambria" panose="02040503050406030204" pitchFamily="18" charset="0"/>
              </a:rPr>
              <a:t>, starting at position </a:t>
            </a:r>
            <a:r>
              <a:rPr lang="en-US" sz="2300" dirty="0">
                <a:solidFill>
                  <a:srgbClr val="000000"/>
                </a:solidFill>
                <a:latin typeface="Consolas" panose="020B0609020204030204" pitchFamily="49" charset="0"/>
              </a:rPr>
              <a:t>c.begin()</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iterators supplied as the first two arguments must be </a:t>
            </a:r>
            <a:r>
              <a:rPr lang="en-US" sz="2300" i="1" dirty="0">
                <a:solidFill>
                  <a:srgbClr val="000000"/>
                </a:solidFill>
                <a:latin typeface="Cambria" panose="02040503050406030204" pitchFamily="18" charset="0"/>
              </a:rPr>
              <a:t>input iterators</a:t>
            </a:r>
            <a:r>
              <a:rPr lang="en-US" sz="2300" dirty="0">
                <a:solidFill>
                  <a:srgbClr val="000000"/>
                </a:solidFill>
                <a:latin typeface="Cambria" panose="02040503050406030204" pitchFamily="18" charset="0"/>
              </a:rPr>
              <a:t>.</a:t>
            </a:r>
          </a:p>
          <a:p>
            <a:pPr marL="365760" indent="-256032">
              <a:lnSpc>
                <a:spcPct val="100000"/>
              </a:lnSpc>
              <a:buFont typeface="Wingdings 3"/>
              <a:buChar char=""/>
              <a:defRPr/>
            </a:pPr>
            <a:r>
              <a:rPr lang="en-US" sz="2300" dirty="0">
                <a:solidFill>
                  <a:srgbClr val="000000"/>
                </a:solidFill>
                <a:latin typeface="Cambria" panose="02040503050406030204" pitchFamily="18" charset="0"/>
              </a:rPr>
              <a:t>The iterator supplied as the third argument must be an output iterator so that the element being copied can be </a:t>
            </a:r>
            <a:r>
              <a:rPr lang="en-US" sz="2300" i="1" dirty="0" smtClean="0">
                <a:solidFill>
                  <a:srgbClr val="000000"/>
                </a:solidFill>
                <a:latin typeface="Cambria" panose="02040503050406030204" pitchFamily="18" charset="0"/>
              </a:rPr>
              <a:t>written into</a:t>
            </a:r>
            <a:r>
              <a:rPr lang="en-US" sz="2300" dirty="0" smtClean="0">
                <a:solidFill>
                  <a:srgbClr val="000000"/>
                </a:solidFill>
                <a:latin typeface="Cambria" panose="02040503050406030204" pitchFamily="18" charset="0"/>
              </a:rPr>
              <a:t> </a:t>
            </a:r>
            <a:r>
              <a:rPr lang="en-US" sz="2300" dirty="0">
                <a:solidFill>
                  <a:srgbClr val="000000"/>
                </a:solidFill>
                <a:latin typeface="Cambria" panose="02040503050406030204" pitchFamily="18" charset="0"/>
              </a:rPr>
              <a:t>the </a:t>
            </a:r>
            <a:r>
              <a:rPr lang="en-US" sz="2300" dirty="0" smtClean="0">
                <a:solidFill>
                  <a:srgbClr val="000000"/>
                </a:solidFill>
                <a:latin typeface="Cambria" panose="02040503050406030204" pitchFamily="18" charset="0"/>
              </a:rPr>
              <a:t>destination container.</a:t>
            </a:r>
            <a:endParaRPr lang="en-US" sz="2300" dirty="0">
              <a:solidFill>
                <a:srgbClr val="000000"/>
              </a:solidFill>
              <a:latin typeface="Cambria" panose="02040503050406030204" pitchFamily="18" charset="0"/>
            </a:endParaRPr>
          </a:p>
          <a:p>
            <a:pPr marL="365760" indent="-256032">
              <a:lnSpc>
                <a:spcPct val="100000"/>
              </a:lnSpc>
              <a:buFont typeface="Wingdings 3"/>
              <a:buChar char=""/>
              <a:defRPr/>
            </a:pPr>
            <a:r>
              <a:rPr lang="en-US" sz="2400" dirty="0">
                <a:solidFill>
                  <a:srgbClr val="000000"/>
                </a:solidFill>
                <a:latin typeface="Cambria" panose="02040503050406030204" pitchFamily="18" charset="0"/>
              </a:rPr>
              <a:t>This algorithm returns an iterator positioned after the last element copied into </a:t>
            </a:r>
            <a:r>
              <a:rPr lang="en-US" sz="2400" dirty="0" smtClean="0">
                <a:solidFill>
                  <a:srgbClr val="000000"/>
                </a:solidFill>
                <a:latin typeface="Consolas" panose="020B0609020204030204" pitchFamily="49" charset="0"/>
              </a:rPr>
              <a:t>c</a:t>
            </a:r>
            <a:r>
              <a:rPr lang="en-US" sz="24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300" dirty="0">
              <a:solidFill>
                <a:srgbClr val="000000"/>
              </a:solidFill>
              <a:latin typeface="Cambria" panose="02040503050406030204" pitchFamily="18" charset="0"/>
            </a:endParaRPr>
          </a:p>
        </p:txBody>
      </p:sp>
      <p:sp>
        <p:nvSpPr>
          <p:cNvPr id="532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527803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nSpc>
                <a:spcPct val="100000"/>
              </a:lnSpc>
              <a:defRPr/>
            </a:pPr>
            <a:r>
              <a:rPr lang="en-US" sz="3000" dirty="0" smtClean="0">
                <a:solidFill>
                  <a:srgbClr val="59D9B3"/>
                </a:solidFill>
                <a:latin typeface="Calibri" panose="020F0502020204030204" pitchFamily="34" charset="0"/>
              </a:rPr>
              <a:t>16.4.3</a:t>
            </a:r>
            <a:r>
              <a:rPr lang="en-US" sz="3000" dirty="0">
                <a:solidFill>
                  <a:srgbClr val="59D9B3"/>
                </a:solidFill>
                <a:latin typeface="Calibri" panose="020F0502020204030204" pitchFamily="34" charset="0"/>
              </a:rPr>
              <a:t>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481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ambria" panose="02040503050406030204" pitchFamily="18" charset="0"/>
              </a:rPr>
              <a:t>remove_if Algorithm</a:t>
            </a:r>
          </a:p>
          <a:p>
            <a:pPr marL="365760" indent="-256032">
              <a:lnSpc>
                <a:spcPct val="100000"/>
              </a:lnSpc>
              <a:buFont typeface="Wingdings 3"/>
              <a:buChar char=""/>
              <a:defRPr/>
            </a:pPr>
            <a:r>
              <a:rPr lang="en-US" sz="2800" dirty="0" smtClean="0">
                <a:solidFill>
                  <a:srgbClr val="000000"/>
                </a:solidFill>
                <a:latin typeface="Cambria" panose="02040503050406030204" pitchFamily="18" charset="0"/>
              </a:rPr>
              <a:t>Lines 38-39 use </a:t>
            </a:r>
            <a:r>
              <a:rPr lang="en-US" sz="2800" dirty="0" err="1" smtClean="0">
                <a:solidFill>
                  <a:srgbClr val="0000FF"/>
                </a:solidFill>
                <a:latin typeface="Consolas" panose="020B0609020204030204" pitchFamily="49" charset="0"/>
              </a:rPr>
              <a:t>remove_if</a:t>
            </a:r>
            <a:r>
              <a:rPr lang="en-US" sz="2800" dirty="0" smtClean="0">
                <a:solidFill>
                  <a:srgbClr val="000000"/>
                </a:solidFill>
                <a:latin typeface="Cambria" panose="02040503050406030204" pitchFamily="18" charset="0"/>
              </a:rPr>
              <a:t> to </a:t>
            </a:r>
            <a:r>
              <a:rPr lang="en-US" sz="2800" dirty="0">
                <a:solidFill>
                  <a:srgbClr val="000000"/>
                </a:solidFill>
                <a:latin typeface="Cambria" panose="02040503050406030204" pitchFamily="18" charset="0"/>
              </a:rPr>
              <a:t>delete from </a:t>
            </a:r>
            <a:r>
              <a:rPr lang="en-US" sz="2800" dirty="0">
                <a:solidFill>
                  <a:srgbClr val="000000"/>
                </a:solidFill>
                <a:latin typeface="Consolas" panose="020B0609020204030204" pitchFamily="49" charset="0"/>
              </a:rPr>
              <a:t>a3</a:t>
            </a:r>
            <a:r>
              <a:rPr lang="en-US" sz="2800" dirty="0">
                <a:solidFill>
                  <a:srgbClr val="000000"/>
                </a:solidFill>
                <a:latin typeface="Cambria" panose="02040503050406030204" pitchFamily="18" charset="0"/>
              </a:rPr>
              <a:t> </a:t>
            </a:r>
            <a:r>
              <a:rPr lang="en-US" sz="2800" i="1" dirty="0">
                <a:solidFill>
                  <a:srgbClr val="000000"/>
                </a:solidFill>
                <a:latin typeface="Cambria" panose="02040503050406030204" pitchFamily="18" charset="0"/>
              </a:rPr>
              <a:t>all</a:t>
            </a:r>
            <a:r>
              <a:rPr lang="en-US" sz="2800" dirty="0">
                <a:solidFill>
                  <a:srgbClr val="000000"/>
                </a:solidFill>
                <a:latin typeface="Cambria" panose="02040503050406030204" pitchFamily="18" charset="0"/>
              </a:rPr>
              <a:t> those elements in the range from </a:t>
            </a:r>
            <a:r>
              <a:rPr lang="en-US" sz="2800" dirty="0">
                <a:solidFill>
                  <a:srgbClr val="000000"/>
                </a:solidFill>
                <a:latin typeface="Consolas" panose="020B0609020204030204" pitchFamily="49" charset="0"/>
              </a:rPr>
              <a:t>a3.begin()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a3.end()</a:t>
            </a:r>
            <a:r>
              <a:rPr lang="en-US" sz="2800" dirty="0">
                <a:solidFill>
                  <a:srgbClr val="000000"/>
                </a:solidFill>
                <a:latin typeface="Cambria" panose="02040503050406030204" pitchFamily="18" charset="0"/>
              </a:rPr>
              <a:t> for which </a:t>
            </a:r>
            <a:r>
              <a:rPr lang="en-US" sz="2800" dirty="0" smtClean="0">
                <a:solidFill>
                  <a:srgbClr val="000000"/>
                </a:solidFill>
                <a:latin typeface="Cambria" panose="02040503050406030204" pitchFamily="18" charset="0"/>
              </a:rPr>
              <a:t>a unary </a:t>
            </a:r>
            <a:r>
              <a:rPr lang="en-US" sz="2800" dirty="0">
                <a:solidFill>
                  <a:srgbClr val="000000"/>
                </a:solidFill>
                <a:latin typeface="Cambria" panose="02040503050406030204" pitchFamily="18" charset="0"/>
              </a:rPr>
              <a:t>predicate function </a:t>
            </a:r>
            <a:r>
              <a:rPr lang="en-US" sz="2800" dirty="0" smtClean="0">
                <a:solidFill>
                  <a:srgbClr val="000000"/>
                </a:solidFill>
                <a:latin typeface="Cambria" panose="02040503050406030204" pitchFamily="18" charset="0"/>
              </a:rPr>
              <a:t>returns </a:t>
            </a:r>
            <a:r>
              <a:rPr lang="en-US" sz="2800" dirty="0">
                <a:solidFill>
                  <a:srgbClr val="000000"/>
                </a:solidFill>
                <a:latin typeface="Consolas" panose="020B0609020204030204" pitchFamily="49" charset="0"/>
              </a:rPr>
              <a:t>true</a:t>
            </a:r>
            <a:r>
              <a:rPr lang="en-US" sz="2800" dirty="0" smtClean="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smtClean="0">
                <a:solidFill>
                  <a:srgbClr val="000000"/>
                </a:solidFill>
                <a:latin typeface="Cambria" panose="02040503050406030204" pitchFamily="18" charset="0"/>
              </a:rPr>
              <a:t>The unary predicate must receive one parameter and return </a:t>
            </a:r>
            <a:r>
              <a:rPr lang="en-US" sz="2800" dirty="0" smtClean="0">
                <a:solidFill>
                  <a:srgbClr val="000000"/>
                </a:solidFill>
                <a:latin typeface="Consolas" panose="020B0609020204030204" pitchFamily="49" charset="0"/>
              </a:rPr>
              <a:t>bool</a:t>
            </a:r>
            <a:r>
              <a:rPr lang="en-US" sz="2800" dirty="0" smtClean="0">
                <a:solidFill>
                  <a:srgbClr val="000000"/>
                </a:solidFill>
                <a:latin typeface="Cambria" panose="02040503050406030204" pitchFamily="18" charset="0"/>
              </a:rPr>
              <a:t>.</a:t>
            </a:r>
          </a:p>
          <a:p>
            <a:pPr marL="365760" indent="-256032">
              <a:buFont typeface="Wingdings 3"/>
              <a:buChar char=""/>
              <a:defRPr/>
            </a:pPr>
            <a:r>
              <a:rPr lang="en-US" sz="2800" dirty="0" smtClean="0">
                <a:solidFill>
                  <a:srgbClr val="000000"/>
                </a:solidFill>
                <a:latin typeface="Consolas" panose="020B0609020204030204" pitchFamily="49" charset="0"/>
              </a:rPr>
              <a:t>[](</a:t>
            </a:r>
            <a:r>
              <a:rPr lang="en-US" sz="2800" dirty="0">
                <a:solidFill>
                  <a:srgbClr val="000000"/>
                </a:solidFill>
                <a:latin typeface="Consolas" panose="020B0609020204030204" pitchFamily="49" charset="0"/>
              </a:rPr>
              <a:t>auto x){return x &gt; 9</a:t>
            </a:r>
            <a:r>
              <a:rPr lang="en-US" sz="2800" dirty="0" smtClean="0">
                <a:solidFill>
                  <a:srgbClr val="000000"/>
                </a:solidFill>
                <a:latin typeface="Consolas" panose="020B0609020204030204" pitchFamily="49" charset="0"/>
              </a:rPr>
              <a:t>;}</a:t>
            </a:r>
            <a:endParaRPr lang="en-US" sz="3200" dirty="0">
              <a:solidFill>
                <a:srgbClr val="000000"/>
              </a:solidFill>
              <a:latin typeface="Cambria" panose="02040503050406030204" pitchFamily="18" charset="0"/>
            </a:endParaRPr>
          </a:p>
          <a:p>
            <a:pPr marL="621348" lvl="1" indent="-256032">
              <a:buFont typeface="Wingdings 3"/>
              <a:buChar char=""/>
              <a:defRPr/>
            </a:pPr>
            <a:r>
              <a:rPr lang="en-US" sz="2400" dirty="0">
                <a:solidFill>
                  <a:srgbClr val="000000"/>
                </a:solidFill>
                <a:latin typeface="Cambria" panose="02040503050406030204" pitchFamily="18" charset="0"/>
              </a:rPr>
              <a:t>returns </a:t>
            </a:r>
            <a:r>
              <a:rPr lang="en-US" sz="2400" dirty="0">
                <a:solidFill>
                  <a:srgbClr val="000000"/>
                </a:solidFill>
                <a:latin typeface="Consolas" panose="020B0609020204030204" pitchFamily="49" charset="0"/>
              </a:rPr>
              <a:t>true</a:t>
            </a:r>
            <a:r>
              <a:rPr lang="en-US" sz="2400" dirty="0">
                <a:solidFill>
                  <a:srgbClr val="000000"/>
                </a:solidFill>
                <a:latin typeface="Cambria" panose="02040503050406030204" pitchFamily="18" charset="0"/>
              </a:rPr>
              <a:t> if the value passed to it is greater than 9; otherwise, the lambda </a:t>
            </a:r>
            <a:r>
              <a:rPr lang="en-US" sz="2400" dirty="0" smtClean="0">
                <a:solidFill>
                  <a:srgbClr val="000000"/>
                </a:solidFill>
                <a:latin typeface="Cambria" panose="02040503050406030204" pitchFamily="18" charset="0"/>
              </a:rPr>
              <a:t>returns </a:t>
            </a:r>
            <a:r>
              <a:rPr lang="en-US" sz="2400" dirty="0">
                <a:solidFill>
                  <a:srgbClr val="000000"/>
                </a:solidFill>
                <a:latin typeface="Consolas" panose="020B0609020204030204" pitchFamily="49" charset="0"/>
              </a:rPr>
              <a:t>false</a:t>
            </a:r>
            <a:r>
              <a:rPr lang="en-US" sz="2400" dirty="0">
                <a:solidFill>
                  <a:srgbClr val="000000"/>
                </a:solidFill>
                <a:latin typeface="Cambria" panose="02040503050406030204" pitchFamily="18" charset="0"/>
              </a:rPr>
              <a:t>. </a:t>
            </a:r>
            <a:endParaRPr lang="en-US" sz="24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The </a:t>
            </a:r>
            <a:r>
              <a:rPr lang="en-US" sz="2800" dirty="0">
                <a:solidFill>
                  <a:srgbClr val="000000"/>
                </a:solidFill>
                <a:latin typeface="Cambria" panose="02040503050406030204" pitchFamily="18" charset="0"/>
              </a:rPr>
              <a:t>compiler </a:t>
            </a:r>
            <a:r>
              <a:rPr lang="en-US" sz="2800" dirty="0" smtClean="0">
                <a:solidFill>
                  <a:srgbClr val="000000"/>
                </a:solidFill>
                <a:latin typeface="Cambria" panose="02040503050406030204" pitchFamily="18" charset="0"/>
              </a:rPr>
              <a:t>infers both </a:t>
            </a:r>
            <a:r>
              <a:rPr lang="en-US" sz="2800" dirty="0">
                <a:solidFill>
                  <a:srgbClr val="000000"/>
                </a:solidFill>
                <a:latin typeface="Cambria" panose="02040503050406030204" pitchFamily="18" charset="0"/>
              </a:rPr>
              <a:t>the lambda’s parameter and return types:</a:t>
            </a:r>
          </a:p>
          <a:p>
            <a:pPr marL="621348" lvl="1" indent="-256032">
              <a:buFont typeface="Wingdings 3"/>
              <a:buChar char=""/>
              <a:defRPr/>
            </a:pPr>
            <a:r>
              <a:rPr lang="en-US" sz="2400" dirty="0" smtClean="0">
                <a:solidFill>
                  <a:srgbClr val="000000"/>
                </a:solidFill>
                <a:latin typeface="Cambria" panose="02040503050406030204" pitchFamily="18" charset="0"/>
              </a:rPr>
              <a:t>Processing array </a:t>
            </a:r>
            <a:r>
              <a:rPr lang="en-US" sz="2400" dirty="0">
                <a:solidFill>
                  <a:srgbClr val="000000"/>
                </a:solidFill>
                <a:latin typeface="Cambria" panose="02040503050406030204" pitchFamily="18" charset="0"/>
              </a:rPr>
              <a:t>of </a:t>
            </a:r>
            <a:r>
              <a:rPr lang="en-US" sz="2400" dirty="0" err="1">
                <a:solidFill>
                  <a:srgbClr val="000000"/>
                </a:solidFill>
                <a:latin typeface="Consolas" panose="020B0609020204030204" pitchFamily="49" charset="0"/>
              </a:rPr>
              <a:t>int</a:t>
            </a:r>
            <a:r>
              <a:rPr lang="en-US" sz="2400" dirty="0" err="1">
                <a:solidFill>
                  <a:srgbClr val="000000"/>
                </a:solidFill>
                <a:latin typeface="Cambria" panose="02040503050406030204" pitchFamily="18" charset="0"/>
              </a:rPr>
              <a:t>s</a:t>
            </a:r>
            <a:r>
              <a:rPr lang="en-US" sz="2400" dirty="0">
                <a:solidFill>
                  <a:srgbClr val="000000"/>
                </a:solidFill>
                <a:latin typeface="Cambria" panose="02040503050406030204" pitchFamily="18" charset="0"/>
              </a:rPr>
              <a:t>, so the </a:t>
            </a:r>
            <a:r>
              <a:rPr lang="en-US" sz="2400" dirty="0" smtClean="0">
                <a:solidFill>
                  <a:srgbClr val="000000"/>
                </a:solidFill>
                <a:latin typeface="Cambria" panose="02040503050406030204" pitchFamily="18" charset="0"/>
              </a:rPr>
              <a:t>lambda’s </a:t>
            </a:r>
            <a:r>
              <a:rPr lang="en-US" sz="2400" dirty="0">
                <a:solidFill>
                  <a:srgbClr val="000000"/>
                </a:solidFill>
                <a:latin typeface="Cambria" panose="02040503050406030204" pitchFamily="18" charset="0"/>
              </a:rPr>
              <a:t>parameter type </a:t>
            </a:r>
            <a:r>
              <a:rPr lang="en-US" sz="2400" dirty="0" smtClean="0">
                <a:solidFill>
                  <a:srgbClr val="000000"/>
                </a:solidFill>
                <a:latin typeface="Cambria" panose="02040503050406030204" pitchFamily="18" charset="0"/>
              </a:rPr>
              <a:t>is </a:t>
            </a:r>
            <a:r>
              <a:rPr lang="en-US" sz="2400" dirty="0">
                <a:solidFill>
                  <a:srgbClr val="000000"/>
                </a:solidFill>
                <a:latin typeface="Cambria" panose="02040503050406030204" pitchFamily="18" charset="0"/>
              </a:rPr>
              <a:t>int.</a:t>
            </a:r>
          </a:p>
          <a:p>
            <a:pPr marL="621348" lvl="1" indent="-256032">
              <a:buFont typeface="Wingdings 3"/>
              <a:buChar char=""/>
              <a:defRPr/>
            </a:pPr>
            <a:r>
              <a:rPr lang="en-US" sz="2400" dirty="0" smtClean="0">
                <a:solidFill>
                  <a:srgbClr val="000000"/>
                </a:solidFill>
                <a:latin typeface="Cambria" panose="02040503050406030204" pitchFamily="18" charset="0"/>
              </a:rPr>
              <a:t>Returns </a:t>
            </a:r>
            <a:r>
              <a:rPr lang="en-US" sz="2400" dirty="0">
                <a:solidFill>
                  <a:srgbClr val="000000"/>
                </a:solidFill>
                <a:latin typeface="Cambria" panose="02040503050406030204" pitchFamily="18" charset="0"/>
              </a:rPr>
              <a:t>a condition’s result, so </a:t>
            </a:r>
            <a:r>
              <a:rPr lang="en-US" sz="2400" dirty="0" smtClean="0">
                <a:solidFill>
                  <a:srgbClr val="000000"/>
                </a:solidFill>
                <a:latin typeface="Cambria" panose="02040503050406030204" pitchFamily="18" charset="0"/>
              </a:rPr>
              <a:t>the </a:t>
            </a:r>
            <a:r>
              <a:rPr lang="en-US" sz="2400" dirty="0">
                <a:solidFill>
                  <a:srgbClr val="000000"/>
                </a:solidFill>
                <a:latin typeface="Cambria" panose="02040503050406030204" pitchFamily="18" charset="0"/>
              </a:rPr>
              <a:t>lambda’s return type </a:t>
            </a:r>
            <a:r>
              <a:rPr lang="en-US" sz="2400" dirty="0" smtClean="0">
                <a:solidFill>
                  <a:srgbClr val="000000"/>
                </a:solidFill>
                <a:latin typeface="Cambria" panose="02040503050406030204" pitchFamily="18" charset="0"/>
              </a:rPr>
              <a:t>is </a:t>
            </a:r>
            <a:r>
              <a:rPr lang="en-US" sz="2400" dirty="0">
                <a:solidFill>
                  <a:srgbClr val="000000"/>
                </a:solidFill>
                <a:latin typeface="Consolas" panose="020B0609020204030204" pitchFamily="49" charset="0"/>
              </a:rPr>
              <a:t>bool</a:t>
            </a:r>
            <a:r>
              <a:rPr lang="en-US" sz="2400" dirty="0" smtClean="0">
                <a:solidFill>
                  <a:srgbClr val="000000"/>
                </a:solidFill>
                <a:latin typeface="Cambria" panose="02040503050406030204" pitchFamily="18" charset="0"/>
              </a:rPr>
              <a:t>.</a:t>
            </a:r>
            <a:endParaRPr lang="en-US" sz="2400" dirty="0">
              <a:solidFill>
                <a:srgbClr val="000000"/>
              </a:solidFill>
              <a:latin typeface="Cambria" panose="02040503050406030204" pitchFamily="18" charset="0"/>
            </a:endParaRPr>
          </a:p>
        </p:txBody>
      </p:sp>
      <p:sp>
        <p:nvSpPr>
          <p:cNvPr id="542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26885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a:lnSpc>
                <a:spcPct val="100000"/>
              </a:lnSpc>
              <a:defRPr/>
            </a:pPr>
            <a:r>
              <a:rPr lang="en-US" sz="3000" dirty="0" smtClean="0">
                <a:solidFill>
                  <a:srgbClr val="59D9B3"/>
                </a:solidFill>
                <a:latin typeface="Calibri" panose="020F0502020204030204" pitchFamily="34" charset="0"/>
              </a:rPr>
              <a:t>16.4.3</a:t>
            </a:r>
            <a:r>
              <a:rPr lang="en-US" sz="3000" dirty="0">
                <a:solidFill>
                  <a:srgbClr val="59D9B3"/>
                </a:solidFill>
                <a:latin typeface="Calibri" panose="020F0502020204030204" pitchFamily="34" charset="0"/>
              </a:rPr>
              <a:t>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4819" name="Text Placeholder 2"/>
          <p:cNvSpPr>
            <a:spLocks noGrp="1"/>
          </p:cNvSpPr>
          <p:nvPr>
            <p:ph type="body" idx="1"/>
          </p:nvPr>
        </p:nvSpPr>
        <p:spPr/>
        <p:txBody>
          <a:bodyPr>
            <a:noAutofit/>
          </a:bodyPr>
          <a:lstStyle/>
          <a:p>
            <a:pPr marL="109728" indent="0">
              <a:lnSpc>
                <a:spcPct val="100000"/>
              </a:lnSpc>
              <a:buNone/>
              <a:defRPr/>
            </a:pPr>
            <a:r>
              <a:rPr lang="en-US" sz="2800" b="1" i="1" dirty="0" err="1">
                <a:solidFill>
                  <a:srgbClr val="000000"/>
                </a:solidFill>
                <a:latin typeface="Cambria" panose="02040503050406030204" pitchFamily="18" charset="0"/>
              </a:rPr>
              <a:t>remove_if</a:t>
            </a:r>
            <a:r>
              <a:rPr lang="en-US" sz="2800" b="1" i="1" dirty="0">
                <a:solidFill>
                  <a:srgbClr val="000000"/>
                </a:solidFill>
                <a:latin typeface="Cambria" panose="02040503050406030204" pitchFamily="18" charset="0"/>
              </a:rPr>
              <a:t> </a:t>
            </a:r>
            <a:r>
              <a:rPr lang="en-US" sz="2800" b="1" i="1" dirty="0" smtClean="0">
                <a:solidFill>
                  <a:srgbClr val="000000"/>
                </a:solidFill>
                <a:latin typeface="Cambria" panose="02040503050406030204" pitchFamily="18" charset="0"/>
              </a:rPr>
              <a:t>Algorithm</a:t>
            </a:r>
            <a:endParaRPr lang="en-US" sz="2400" dirty="0">
              <a:solidFill>
                <a:srgbClr val="000000"/>
              </a:solidFill>
              <a:latin typeface="Cambria" panose="02040503050406030204" pitchFamily="18" charset="0"/>
            </a:endParaRPr>
          </a:p>
          <a:p>
            <a:pPr marL="365760" indent="-256032">
              <a:buFont typeface="Wingdings 3"/>
              <a:buChar char=""/>
              <a:defRPr/>
            </a:pPr>
            <a:r>
              <a:rPr lang="en-US" sz="2800" dirty="0">
                <a:solidFill>
                  <a:srgbClr val="000000"/>
                </a:solidFill>
                <a:latin typeface="Cambria" panose="02040503050406030204" pitchFamily="18" charset="0"/>
              </a:rPr>
              <a:t>The iterators supplied as the first two arguments must be forward iterators.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This </a:t>
            </a:r>
            <a:r>
              <a:rPr lang="en-US" sz="2800" dirty="0">
                <a:solidFill>
                  <a:srgbClr val="000000"/>
                </a:solidFill>
                <a:latin typeface="Cambria" panose="02040503050406030204" pitchFamily="18" charset="0"/>
              </a:rPr>
              <a:t>algorithm does not modify the number of elements in the container, but it does move to the beginning of the container all elements that are not removed.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This </a:t>
            </a:r>
            <a:r>
              <a:rPr lang="en-US" sz="2800" dirty="0">
                <a:solidFill>
                  <a:srgbClr val="000000"/>
                </a:solidFill>
                <a:latin typeface="Cambria" panose="02040503050406030204" pitchFamily="18" charset="0"/>
              </a:rPr>
              <a:t>algorithm returns an iterator positioned after the last element that was not removed. </a:t>
            </a:r>
            <a:endParaRPr lang="en-US" sz="2800" dirty="0" smtClean="0">
              <a:solidFill>
                <a:srgbClr val="000000"/>
              </a:solidFill>
              <a:latin typeface="Cambria" panose="02040503050406030204" pitchFamily="18" charset="0"/>
            </a:endParaRPr>
          </a:p>
          <a:p>
            <a:pPr marL="365760" indent="-256032">
              <a:buFont typeface="Wingdings 3"/>
              <a:buChar char=""/>
              <a:defRPr/>
            </a:pPr>
            <a:r>
              <a:rPr lang="en-US" sz="2800" dirty="0" smtClean="0">
                <a:solidFill>
                  <a:srgbClr val="000000"/>
                </a:solidFill>
                <a:latin typeface="Cambria" panose="02040503050406030204" pitchFamily="18" charset="0"/>
              </a:rPr>
              <a:t>All </a:t>
            </a:r>
            <a:r>
              <a:rPr lang="en-US" sz="2800" dirty="0">
                <a:solidFill>
                  <a:srgbClr val="000000"/>
                </a:solidFill>
                <a:latin typeface="Cambria" panose="02040503050406030204" pitchFamily="18" charset="0"/>
              </a:rPr>
              <a:t>elements from the iterator position to the end of the container have undefined values and should not be used. </a:t>
            </a:r>
            <a:endParaRPr lang="en-US" sz="2800" dirty="0" smtClean="0">
              <a:solidFill>
                <a:srgbClr val="000000"/>
              </a:solidFill>
              <a:latin typeface="Cambria" panose="02040503050406030204" pitchFamily="18" charset="0"/>
            </a:endParaRPr>
          </a:p>
        </p:txBody>
      </p:sp>
      <p:sp>
        <p:nvSpPr>
          <p:cNvPr id="5427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471157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nSpc>
                <a:spcPct val="100000"/>
              </a:lnSpc>
              <a:defRPr/>
            </a:pPr>
            <a:r>
              <a:rPr lang="en-US" sz="3000" dirty="0" smtClean="0">
                <a:solidFill>
                  <a:srgbClr val="59D9B3"/>
                </a:solidFill>
                <a:latin typeface="Calibri" panose="020F0502020204030204" pitchFamily="34" charset="0"/>
              </a:rPr>
              <a:t>16.4.3</a:t>
            </a:r>
            <a:r>
              <a:rPr lang="en-US" sz="3000" dirty="0">
                <a:solidFill>
                  <a:srgbClr val="59D9B3"/>
                </a:solidFill>
                <a:latin typeface="Calibri" panose="020F0502020204030204" pitchFamily="34" charset="0"/>
              </a:rPr>
              <a:t> </a:t>
            </a:r>
            <a:r>
              <a:rPr lang="en-US" sz="3000" dirty="0">
                <a:solidFill>
                  <a:srgbClr val="33B38C"/>
                </a:solidFill>
                <a:latin typeface="Consolas" panose="020B0609020204030204" pitchFamily="49" charset="0"/>
              </a:rPr>
              <a:t>remove</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remove_if</a:t>
            </a:r>
            <a:r>
              <a:rPr lang="en-US" sz="3000" dirty="0">
                <a:solidFill>
                  <a:srgbClr val="33B38C"/>
                </a:solidFill>
                <a:latin typeface="Calibri" panose="020F0502020204030204" pitchFamily="34" charset="0"/>
              </a:rPr>
              <a:t>, </a:t>
            </a:r>
            <a:r>
              <a:rPr lang="en-US" sz="3000" dirty="0">
                <a:solidFill>
                  <a:srgbClr val="33B38C"/>
                </a:solidFill>
                <a:latin typeface="Consolas" panose="020B0609020204030204" pitchFamily="49" charset="0"/>
              </a:rPr>
              <a:t>remove_copy</a:t>
            </a:r>
            <a:r>
              <a:rPr lang="en-US" sz="3000" dirty="0">
                <a:solidFill>
                  <a:srgbClr val="33B38C"/>
                </a:solidFill>
                <a:latin typeface="Calibri" panose="020F0502020204030204" pitchFamily="34" charset="0"/>
              </a:rPr>
              <a:t> and </a:t>
            </a:r>
            <a:r>
              <a:rPr lang="en-US" sz="3000" dirty="0">
                <a:solidFill>
                  <a:srgbClr val="33B38C"/>
                </a:solidFill>
                <a:latin typeface="Consolas" panose="020B0609020204030204" pitchFamily="49" charset="0"/>
              </a:rPr>
              <a:t>remove_copy_if</a:t>
            </a:r>
            <a:r>
              <a:rPr lang="en-US" sz="3000" dirty="0">
                <a:solidFill>
                  <a:srgbClr val="33B38C"/>
                </a:solidFill>
                <a:latin typeface="Calibri" panose="020F0502020204030204" pitchFamily="34" charset="0"/>
              </a:rPr>
              <a:t> (Cont.)</a:t>
            </a:r>
            <a:endParaRPr lang="en-US" sz="3000" dirty="0">
              <a:solidFill>
                <a:srgbClr val="33B38C"/>
              </a:solidFill>
              <a:latin typeface="Consolas" panose="020B0609020204030204" pitchFamily="49" charset="0"/>
            </a:endParaRPr>
          </a:p>
        </p:txBody>
      </p:sp>
      <p:sp>
        <p:nvSpPr>
          <p:cNvPr id="36867"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remove_copy_if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smtClean="0">
                <a:solidFill>
                  <a:srgbClr val="000000"/>
                </a:solidFill>
                <a:latin typeface="Cambria" panose="02040503050406030204" pitchFamily="18" charset="0"/>
              </a:rPr>
              <a:t>Lines 51-52 use </a:t>
            </a:r>
            <a:r>
              <a:rPr lang="en-US" sz="2500" dirty="0" err="1" smtClean="0">
                <a:solidFill>
                  <a:srgbClr val="0000FF"/>
                </a:solidFill>
                <a:latin typeface="Consolas" panose="020B0609020204030204" pitchFamily="49" charset="0"/>
              </a:rPr>
              <a:t>remove_copy_if</a:t>
            </a:r>
            <a:r>
              <a:rPr lang="en-US" sz="2500" dirty="0" smtClean="0">
                <a:solidFill>
                  <a:srgbClr val="000000"/>
                </a:solidFill>
                <a:latin typeface="Cambria" panose="02040503050406030204" pitchFamily="18" charset="0"/>
              </a:rPr>
              <a:t> to </a:t>
            </a:r>
            <a:r>
              <a:rPr lang="en-US" sz="2500" dirty="0">
                <a:solidFill>
                  <a:srgbClr val="000000"/>
                </a:solidFill>
                <a:latin typeface="Cambria" panose="02040503050406030204" pitchFamily="18" charset="0"/>
              </a:rPr>
              <a:t>copy </a:t>
            </a:r>
            <a:r>
              <a:rPr lang="en-US" sz="2500" dirty="0" smtClean="0">
                <a:solidFill>
                  <a:srgbClr val="000000"/>
                </a:solidFill>
                <a:latin typeface="Cambria" panose="02040503050406030204" pitchFamily="18" charset="0"/>
              </a:rPr>
              <a:t>the elements </a:t>
            </a:r>
            <a:r>
              <a:rPr lang="en-US" sz="2500" dirty="0">
                <a:solidFill>
                  <a:srgbClr val="000000"/>
                </a:solidFill>
                <a:latin typeface="Cambria" panose="02040503050406030204" pitchFamily="18" charset="0"/>
              </a:rPr>
              <a:t>from </a:t>
            </a:r>
            <a:r>
              <a:rPr lang="en-US" sz="2500" dirty="0">
                <a:solidFill>
                  <a:srgbClr val="000000"/>
                </a:solidFill>
                <a:latin typeface="Consolas" panose="020B0609020204030204" pitchFamily="49" charset="0"/>
              </a:rPr>
              <a:t>a4</a:t>
            </a:r>
            <a:r>
              <a:rPr lang="en-US" sz="2500" dirty="0">
                <a:solidFill>
                  <a:srgbClr val="000000"/>
                </a:solidFill>
                <a:latin typeface="Cambria" panose="02040503050406030204" pitchFamily="18" charset="0"/>
              </a:rPr>
              <a:t> in the range from </a:t>
            </a:r>
            <a:r>
              <a:rPr lang="en-US" sz="2500" dirty="0">
                <a:solidFill>
                  <a:srgbClr val="000000"/>
                </a:solidFill>
                <a:latin typeface="Consolas" panose="020B0609020204030204" pitchFamily="49" charset="0"/>
              </a:rPr>
              <a:t>a4.cbegin()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a4.cend()</a:t>
            </a:r>
            <a:r>
              <a:rPr lang="en-US" sz="2500" dirty="0">
                <a:solidFill>
                  <a:srgbClr val="000000"/>
                </a:solidFill>
                <a:latin typeface="Cambria" panose="02040503050406030204" pitchFamily="18" charset="0"/>
              </a:rPr>
              <a:t> for which </a:t>
            </a:r>
            <a:r>
              <a:rPr lang="en-US" sz="2500" dirty="0" smtClean="0">
                <a:solidFill>
                  <a:srgbClr val="000000"/>
                </a:solidFill>
                <a:latin typeface="Cambria" panose="02040503050406030204" pitchFamily="18" charset="0"/>
              </a:rPr>
              <a:t>a </a:t>
            </a:r>
            <a:r>
              <a:rPr lang="en-US" sz="2500" i="1" dirty="0" smtClean="0">
                <a:solidFill>
                  <a:srgbClr val="000000"/>
                </a:solidFill>
                <a:latin typeface="Cambria" panose="02040503050406030204" pitchFamily="18" charset="0"/>
              </a:rPr>
              <a:t>unary </a:t>
            </a:r>
            <a:r>
              <a:rPr lang="en-US" sz="2500" i="1" dirty="0">
                <a:solidFill>
                  <a:srgbClr val="000000"/>
                </a:solidFill>
                <a:latin typeface="Cambria" panose="02040503050406030204" pitchFamily="18" charset="0"/>
              </a:rPr>
              <a:t>predicate function </a:t>
            </a:r>
            <a:r>
              <a:rPr lang="en-US" sz="2500" dirty="0" smtClean="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placed </a:t>
            </a:r>
            <a:r>
              <a:rPr lang="en-US" sz="2500" dirty="0" smtClean="0">
                <a:solidFill>
                  <a:srgbClr val="000000"/>
                </a:solidFill>
                <a:latin typeface="Cambria" panose="02040503050406030204" pitchFamily="18" charset="0"/>
              </a:rPr>
              <a:t>in the </a:t>
            </a:r>
            <a:r>
              <a:rPr lang="en-US" sz="2500" dirty="0" smtClean="0">
                <a:solidFill>
                  <a:srgbClr val="000000"/>
                </a:solidFill>
                <a:latin typeface="Consolas" panose="020B0609020204030204" pitchFamily="49" charset="0"/>
              </a:rPr>
              <a:t>array</a:t>
            </a:r>
            <a:r>
              <a:rPr lang="en-US" sz="2500" dirty="0" smtClean="0">
                <a:solidFill>
                  <a:srgbClr val="000000"/>
                </a:solidFill>
                <a:latin typeface="Cambria" panose="02040503050406030204" pitchFamily="18" charset="0"/>
              </a:rPr>
              <a:t> </a:t>
            </a:r>
            <a:r>
              <a:rPr lang="en-US" sz="2500" dirty="0">
                <a:solidFill>
                  <a:srgbClr val="000000"/>
                </a:solidFill>
                <a:latin typeface="Consolas" panose="020B0609020204030204" pitchFamily="49" charset="0"/>
              </a:rPr>
              <a:t>c2</a:t>
            </a:r>
            <a:r>
              <a:rPr lang="en-US" sz="2500" dirty="0">
                <a:solidFill>
                  <a:srgbClr val="000000"/>
                </a:solidFill>
                <a:latin typeface="Cambria" panose="02040503050406030204" pitchFamily="18" charset="0"/>
              </a:rPr>
              <a:t>, starting at </a:t>
            </a:r>
            <a:r>
              <a:rPr lang="en-US" sz="2500" dirty="0">
                <a:solidFill>
                  <a:srgbClr val="000000"/>
                </a:solidFill>
                <a:latin typeface="Consolas" panose="020B0609020204030204" pitchFamily="49" charset="0"/>
              </a:rPr>
              <a:t>c2.begin()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buFont typeface="Wingdings 3"/>
              <a:buChar char=""/>
              <a:defRPr/>
            </a:pPr>
            <a:r>
              <a:rPr lang="en-US" sz="2500" dirty="0">
                <a:solidFill>
                  <a:srgbClr val="000000"/>
                </a:solidFill>
                <a:latin typeface="Cambria" panose="02040503050406030204" pitchFamily="18" charset="0"/>
              </a:rPr>
              <a:t>The iterator supplied as the third argument must be an </a:t>
            </a:r>
            <a:r>
              <a:rPr lang="en-US" sz="2500" i="1" dirty="0">
                <a:solidFill>
                  <a:srgbClr val="000000"/>
                </a:solidFill>
                <a:latin typeface="Cambria" panose="02040503050406030204" pitchFamily="18" charset="0"/>
              </a:rPr>
              <a:t>output iterator </a:t>
            </a:r>
            <a:r>
              <a:rPr lang="en-US" sz="2500" dirty="0">
                <a:solidFill>
                  <a:srgbClr val="000000"/>
                </a:solidFill>
                <a:latin typeface="Cambria" panose="02040503050406030204" pitchFamily="18" charset="0"/>
              </a:rPr>
              <a:t>so that the element being copied can be </a:t>
            </a:r>
            <a:r>
              <a:rPr lang="en-US" sz="2500" i="1" dirty="0" smtClean="0">
                <a:solidFill>
                  <a:srgbClr val="000000"/>
                </a:solidFill>
                <a:latin typeface="Cambria" panose="02040503050406030204" pitchFamily="18" charset="0"/>
              </a:rPr>
              <a:t>written into</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the </a:t>
            </a:r>
            <a:r>
              <a:rPr lang="en-US" sz="2500" dirty="0" smtClean="0">
                <a:solidFill>
                  <a:srgbClr val="000000"/>
                </a:solidFill>
                <a:latin typeface="Cambria" panose="02040503050406030204" pitchFamily="18" charset="0"/>
              </a:rPr>
              <a:t>destination container.</a:t>
            </a:r>
            <a:endParaRPr lang="en-US" sz="2500" dirty="0">
              <a:solidFill>
                <a:srgbClr val="000000"/>
              </a:solidFill>
              <a:latin typeface="Cambria" panose="02040503050406030204" pitchFamily="18" charset="0"/>
            </a:endParaRP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returns an iterator positioned after the </a:t>
            </a:r>
            <a:r>
              <a:rPr lang="en-US" sz="2500" i="1" dirty="0">
                <a:solidFill>
                  <a:srgbClr val="000000"/>
                </a:solidFill>
                <a:latin typeface="Cambria" panose="02040503050406030204" pitchFamily="18" charset="0"/>
              </a:rPr>
              <a:t>last</a:t>
            </a:r>
            <a:r>
              <a:rPr lang="en-US" sz="2500" dirty="0">
                <a:solidFill>
                  <a:srgbClr val="000000"/>
                </a:solidFill>
                <a:latin typeface="Cambria" panose="02040503050406030204" pitchFamily="18" charset="0"/>
              </a:rPr>
              <a:t> element copied into </a:t>
            </a:r>
            <a:r>
              <a:rPr lang="en-US" sz="2500" dirty="0">
                <a:solidFill>
                  <a:srgbClr val="000000"/>
                </a:solidFill>
                <a:latin typeface="Consolas" panose="020B0609020204030204" pitchFamily="49" charset="0"/>
              </a:rPr>
              <a:t>c2</a:t>
            </a:r>
            <a:r>
              <a:rPr lang="en-US" sz="2500" dirty="0">
                <a:solidFill>
                  <a:srgbClr val="000000"/>
                </a:solidFill>
                <a:latin typeface="Cambria" panose="02040503050406030204" pitchFamily="18" charset="0"/>
              </a:rPr>
              <a:t>.</a:t>
            </a:r>
          </a:p>
        </p:txBody>
      </p:sp>
      <p:sp>
        <p:nvSpPr>
          <p:cNvPr id="563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62103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nSpc>
                <a:spcPct val="100000"/>
              </a:lnSpc>
              <a:defRPr/>
            </a:pPr>
            <a:r>
              <a:rPr lang="en-US" dirty="0" smtClean="0">
                <a:solidFill>
                  <a:srgbClr val="59D9B3"/>
                </a:solidFill>
                <a:latin typeface="Calibri" panose="020F0502020204030204" pitchFamily="34" charset="0"/>
              </a:rPr>
              <a:t>16.4.4</a:t>
            </a:r>
            <a:r>
              <a:rPr lang="en-US" dirty="0" smtClean="0">
                <a:solidFill>
                  <a:srgbClr val="59D9B3"/>
                </a:solidFill>
                <a:latin typeface="Calibri" panose="020F0502020204030204" pitchFamily="34" charset="0"/>
              </a:rPr>
              <a:t> </a:t>
            </a:r>
            <a:r>
              <a:rPr lang="en-US" dirty="0" smtClean="0">
                <a:solidFill>
                  <a:srgbClr val="33B38C"/>
                </a:solidFill>
                <a:latin typeface="Consolas" panose="020B0609020204030204" pitchFamily="49" charset="0"/>
              </a:rPr>
              <a:t>replace</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replace_if</a:t>
            </a:r>
            <a:r>
              <a:rPr lang="en-US" dirty="0" smtClean="0">
                <a:solidFill>
                  <a:srgbClr val="33B38C"/>
                </a:solidFill>
                <a:latin typeface="Calibri" panose="020F0502020204030204" pitchFamily="34" charset="0"/>
              </a:rPr>
              <a:t>, </a:t>
            </a:r>
            <a:r>
              <a:rPr lang="en-US" dirty="0" smtClean="0">
                <a:solidFill>
                  <a:srgbClr val="33B38C"/>
                </a:solidFill>
                <a:latin typeface="Consolas" panose="020B0609020204030204" pitchFamily="49" charset="0"/>
              </a:rPr>
              <a:t>replace_copy</a:t>
            </a:r>
            <a:r>
              <a:rPr lang="en-US" dirty="0" smtClean="0">
                <a:solidFill>
                  <a:srgbClr val="33B38C"/>
                </a:solidFill>
                <a:latin typeface="Calibri" panose="020F0502020204030204" pitchFamily="34" charset="0"/>
              </a:rPr>
              <a:t> and </a:t>
            </a:r>
            <a:r>
              <a:rPr lang="en-US" dirty="0" smtClean="0">
                <a:solidFill>
                  <a:srgbClr val="33B38C"/>
                </a:solidFill>
                <a:latin typeface="Consolas" panose="020B0609020204030204" pitchFamily="49" charset="0"/>
              </a:rPr>
              <a:t>replace_copy_if</a:t>
            </a:r>
            <a:endParaRPr lang="en-US" dirty="0" smtClean="0">
              <a:solidFill>
                <a:srgbClr val="33B38C"/>
              </a:solidFill>
              <a:latin typeface="Calibri" panose="020F0502020204030204" pitchFamily="34" charset="0"/>
            </a:endParaRPr>
          </a:p>
        </p:txBody>
      </p:sp>
      <p:sp>
        <p:nvSpPr>
          <p:cNvPr id="57347" name="Text Placeholder 2"/>
          <p:cNvSpPr>
            <a:spLocks noGrp="1"/>
          </p:cNvSpPr>
          <p:nvPr>
            <p:ph type="body" idx="1"/>
          </p:nvPr>
        </p:nvSpPr>
        <p:spPr/>
        <p:txBody>
          <a:bodyPr/>
          <a:lstStyle/>
          <a:p>
            <a:pPr>
              <a:lnSpc>
                <a:spcPct val="100000"/>
              </a:lnSpc>
            </a:pPr>
            <a:r>
              <a:rPr lang="en-US" altLang="en-US" sz="3200" dirty="0" smtClean="0">
                <a:solidFill>
                  <a:srgbClr val="000000"/>
                </a:solidFill>
                <a:latin typeface="Cambria" panose="02040503050406030204" pitchFamily="18" charset="0"/>
              </a:rPr>
              <a:t>Figure </a:t>
            </a:r>
            <a:r>
              <a:rPr lang="en-US" altLang="en-US" sz="3200" dirty="0" smtClean="0">
                <a:solidFill>
                  <a:srgbClr val="000000"/>
                </a:solidFill>
                <a:latin typeface="Cambria" panose="02040503050406030204" pitchFamily="18" charset="0"/>
              </a:rPr>
              <a:t>16.5 </a:t>
            </a:r>
            <a:r>
              <a:rPr lang="en-US" altLang="en-US" sz="3200" dirty="0" smtClean="0">
                <a:solidFill>
                  <a:srgbClr val="000000"/>
                </a:solidFill>
                <a:latin typeface="Cambria" panose="02040503050406030204" pitchFamily="18" charset="0"/>
              </a:rPr>
              <a:t>demonstrates replacing values from a sequence using algorithms </a:t>
            </a:r>
            <a:r>
              <a:rPr lang="en-US" altLang="en-US" sz="3200" dirty="0" smtClean="0">
                <a:solidFill>
                  <a:srgbClr val="000000"/>
                </a:solidFill>
                <a:latin typeface="Consolas" panose="020B0609020204030204" pitchFamily="49" charset="0"/>
              </a:rPr>
              <a:t>replace</a:t>
            </a:r>
            <a:r>
              <a:rPr lang="en-US" altLang="en-US" sz="3200" dirty="0" smtClean="0">
                <a:solidFill>
                  <a:srgbClr val="000000"/>
                </a:solidFill>
                <a:latin typeface="Cambria" panose="02040503050406030204" pitchFamily="18" charset="0"/>
              </a:rPr>
              <a:t>, </a:t>
            </a:r>
            <a:r>
              <a:rPr lang="en-US" altLang="en-US" sz="3200" dirty="0" err="1" smtClean="0">
                <a:solidFill>
                  <a:srgbClr val="000000"/>
                </a:solidFill>
                <a:latin typeface="Consolas" panose="020B0609020204030204" pitchFamily="49" charset="0"/>
              </a:rPr>
              <a:t>replace_if</a:t>
            </a:r>
            <a:r>
              <a:rPr lang="en-US" altLang="en-US" sz="3200" dirty="0" smtClean="0">
                <a:solidFill>
                  <a:srgbClr val="000000"/>
                </a:solidFill>
                <a:latin typeface="Cambria" panose="02040503050406030204" pitchFamily="18" charset="0"/>
              </a:rPr>
              <a:t>, </a:t>
            </a:r>
            <a:r>
              <a:rPr lang="en-US" altLang="en-US" sz="3200" dirty="0" err="1" smtClean="0">
                <a:solidFill>
                  <a:srgbClr val="000000"/>
                </a:solidFill>
                <a:latin typeface="Consolas" panose="020B0609020204030204" pitchFamily="49" charset="0"/>
              </a:rPr>
              <a:t>replace_copy</a:t>
            </a:r>
            <a:r>
              <a:rPr lang="en-US" altLang="en-US" sz="3200" dirty="0" smtClean="0">
                <a:solidFill>
                  <a:srgbClr val="000000"/>
                </a:solidFill>
                <a:latin typeface="Cambria" panose="02040503050406030204" pitchFamily="18" charset="0"/>
              </a:rPr>
              <a:t> and </a:t>
            </a:r>
            <a:r>
              <a:rPr lang="en-US" altLang="en-US" sz="3200" dirty="0" err="1" smtClean="0">
                <a:solidFill>
                  <a:srgbClr val="000000"/>
                </a:solidFill>
                <a:latin typeface="Consolas" panose="020B0609020204030204" pitchFamily="49" charset="0"/>
              </a:rPr>
              <a:t>replace_copy_if</a:t>
            </a:r>
            <a:r>
              <a:rPr lang="en-US" altLang="en-US" sz="3200" dirty="0" smtClean="0">
                <a:solidFill>
                  <a:srgbClr val="000000"/>
                </a:solidFill>
                <a:latin typeface="Cambria" panose="02040503050406030204" pitchFamily="18" charset="0"/>
              </a:rPr>
              <a:t>.</a:t>
            </a:r>
          </a:p>
        </p:txBody>
      </p:sp>
      <p:sp>
        <p:nvSpPr>
          <p:cNvPr id="573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4952738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36538" y="0"/>
            <a:ext cx="117173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66697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pPr>
              <a:lnSpc>
                <a:spcPct val="100000"/>
              </a:lnSpc>
              <a:defRPr/>
            </a:pPr>
            <a:r>
              <a:rPr lang="en-US" dirty="0" smtClean="0">
                <a:solidFill>
                  <a:srgbClr val="24B5A1"/>
                </a:solidFill>
                <a:latin typeface="Calibri" panose="020F0502020204030204" pitchFamily="34" charset="0"/>
              </a:rPr>
              <a:t>16.2  </a:t>
            </a:r>
            <a:r>
              <a:rPr lang="en-US" dirty="0" smtClean="0">
                <a:solidFill>
                  <a:srgbClr val="3380E6"/>
                </a:solidFill>
                <a:latin typeface="Calibri" panose="020F0502020204030204" pitchFamily="34" charset="0"/>
              </a:rPr>
              <a:t>Minimum Iterator Requirements (cont.)</a:t>
            </a:r>
          </a:p>
        </p:txBody>
      </p:sp>
      <p:sp>
        <p:nvSpPr>
          <p:cNvPr id="16387" name="Text Placeholder 2"/>
          <p:cNvSpPr>
            <a:spLocks noGrp="1"/>
          </p:cNvSpPr>
          <p:nvPr>
            <p:ph type="body" idx="1"/>
          </p:nvPr>
        </p:nvSpPr>
        <p:spPr/>
        <p:txBody>
          <a:bodyPr/>
          <a:lstStyle/>
          <a:p>
            <a:pPr>
              <a:lnSpc>
                <a:spcPct val="100000"/>
              </a:lnSpc>
            </a:pPr>
            <a:r>
              <a:rPr lang="en-US" altLang="en-US" sz="3200" dirty="0">
                <a:solidFill>
                  <a:srgbClr val="000000"/>
                </a:solidFill>
                <a:latin typeface="Cambria" panose="02040503050406030204" pitchFamily="18" charset="0"/>
              </a:rPr>
              <a:t>Each Standard Library algorithm that takes iterator arguments requires those iterators to provide a minimum level of functionality. </a:t>
            </a:r>
          </a:p>
          <a:p>
            <a:pPr>
              <a:lnSpc>
                <a:spcPct val="100000"/>
              </a:lnSpc>
            </a:pPr>
            <a:r>
              <a:rPr lang="en-US" altLang="en-US" sz="3200" dirty="0">
                <a:solidFill>
                  <a:srgbClr val="000000"/>
                </a:solidFill>
                <a:latin typeface="Cambria" panose="02040503050406030204" pitchFamily="18" charset="0"/>
              </a:rPr>
              <a:t>If an algorithm requires a forward iterator, for example, that algorithm can operate on any container that supports </a:t>
            </a:r>
            <a:r>
              <a:rPr lang="en-US" altLang="en-US" sz="3200" i="1" dirty="0">
                <a:solidFill>
                  <a:srgbClr val="000000"/>
                </a:solidFill>
                <a:latin typeface="Cambria" panose="02040503050406030204" pitchFamily="18" charset="0"/>
              </a:rPr>
              <a:t>forward iterators</a:t>
            </a:r>
            <a:r>
              <a:rPr lang="en-US" altLang="en-US" sz="3200" dirty="0">
                <a:solidFill>
                  <a:srgbClr val="000000"/>
                </a:solidFill>
                <a:latin typeface="Cambria" panose="02040503050406030204" pitchFamily="18" charset="0"/>
              </a:rPr>
              <a:t>, </a:t>
            </a:r>
            <a:r>
              <a:rPr lang="en-US" altLang="en-US" sz="3200" i="1" dirty="0">
                <a:solidFill>
                  <a:srgbClr val="000000"/>
                </a:solidFill>
                <a:latin typeface="Cambria" panose="02040503050406030204" pitchFamily="18" charset="0"/>
              </a:rPr>
              <a:t>bidirectional iterators </a:t>
            </a:r>
            <a:r>
              <a:rPr lang="en-US" altLang="en-US" sz="3200" dirty="0">
                <a:solidFill>
                  <a:srgbClr val="000000"/>
                </a:solidFill>
                <a:latin typeface="Cambria" panose="02040503050406030204" pitchFamily="18" charset="0"/>
              </a:rPr>
              <a:t>or </a:t>
            </a:r>
            <a:r>
              <a:rPr lang="en-US" altLang="en-US" sz="3200" i="1" dirty="0">
                <a:solidFill>
                  <a:srgbClr val="000000"/>
                </a:solidFill>
                <a:latin typeface="Cambria" panose="02040503050406030204" pitchFamily="18" charset="0"/>
              </a:rPr>
              <a:t>random-access iterators</a:t>
            </a:r>
            <a:r>
              <a:rPr lang="en-US" altLang="en-US" sz="3200" dirty="0">
                <a:solidFill>
                  <a:srgbClr val="000000"/>
                </a:solidFill>
                <a:latin typeface="Cambria" panose="02040503050406030204" pitchFamily="18" charset="0"/>
              </a:rPr>
              <a:t>.</a:t>
            </a:r>
          </a:p>
        </p:txBody>
      </p:sp>
      <p:sp>
        <p:nvSpPr>
          <p:cNvPr id="163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521872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63550" y="0"/>
            <a:ext cx="112649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0291408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871538" y="0"/>
            <a:ext cx="10448925"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51548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587375" y="0"/>
            <a:ext cx="110156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749797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nSpc>
                <a:spcPct val="100000"/>
              </a:lnSpc>
              <a:defRPr/>
            </a:pPr>
            <a:r>
              <a:rPr lang="en-US" sz="2800" dirty="0" smtClean="0">
                <a:solidFill>
                  <a:srgbClr val="59D9B3"/>
                </a:solidFill>
                <a:latin typeface="Calibri" panose="020F0502020204030204" pitchFamily="34" charset="0"/>
              </a:rPr>
              <a:t>16.4.4</a:t>
            </a:r>
            <a:r>
              <a:rPr lang="en-US" sz="2800" dirty="0">
                <a:solidFill>
                  <a:srgbClr val="59D9B3"/>
                </a:solidFill>
                <a:latin typeface="Calibri" panose="020F0502020204030204" pitchFamily="34" charset="0"/>
              </a:rPr>
              <a:t>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19 uses </a:t>
            </a:r>
            <a:r>
              <a:rPr lang="en-US" sz="2500" dirty="0">
                <a:solidFill>
                  <a:srgbClr val="000000"/>
                </a:solidFill>
                <a:latin typeface="Cambria" panose="02040503050406030204" pitchFamily="18" charset="0"/>
              </a:rPr>
              <a:t>the </a:t>
            </a:r>
            <a:r>
              <a:rPr lang="en-US" sz="2500" dirty="0">
                <a:solidFill>
                  <a:srgbClr val="0000FF"/>
                </a:solidFill>
                <a:latin typeface="Consolas" panose="020B0609020204030204" pitchFamily="49" charset="0"/>
              </a:rPr>
              <a:t>replace</a:t>
            </a:r>
            <a:r>
              <a:rPr lang="en-US" sz="2500" dirty="0">
                <a:solidFill>
                  <a:srgbClr val="000000"/>
                </a:solidFill>
                <a:latin typeface="Cambria" panose="02040503050406030204" pitchFamily="18" charset="0"/>
              </a:rPr>
              <a:t> algorithm to replace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with the value </a:t>
            </a:r>
            <a:r>
              <a:rPr lang="en-US" sz="2500" dirty="0">
                <a:solidFill>
                  <a:srgbClr val="000000"/>
                </a:solidFill>
                <a:latin typeface="Consolas" panose="020B0609020204030204" pitchFamily="49" charset="0"/>
              </a:rPr>
              <a:t>10</a:t>
            </a:r>
            <a:r>
              <a:rPr lang="en-US" sz="2500" dirty="0">
                <a:solidFill>
                  <a:srgbClr val="000000"/>
                </a:solidFill>
                <a:latin typeface="Cambria" panose="02040503050406030204" pitchFamily="18" charset="0"/>
              </a:rPr>
              <a:t> in the range a</a:t>
            </a:r>
            <a:r>
              <a:rPr lang="en-US" sz="2500" dirty="0">
                <a:solidFill>
                  <a:srgbClr val="000000"/>
                </a:solidFill>
                <a:latin typeface="Consolas" panose="020B0609020204030204" pitchFamily="49" charset="0"/>
              </a:rPr>
              <a:t>1.begin()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 with the new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iterators supplied as the first two arguments must be </a:t>
            </a:r>
            <a:r>
              <a:rPr lang="en-US" sz="2500" i="1" dirty="0">
                <a:solidFill>
                  <a:srgbClr val="000000"/>
                </a:solidFill>
                <a:latin typeface="Cambria" panose="02040503050406030204" pitchFamily="18" charset="0"/>
              </a:rPr>
              <a:t>forward iterators </a:t>
            </a:r>
            <a:r>
              <a:rPr lang="en-US" sz="2500" dirty="0">
                <a:solidFill>
                  <a:srgbClr val="000000"/>
                </a:solidFill>
                <a:latin typeface="Cambria" panose="02040503050406030204" pitchFamily="18" charset="0"/>
              </a:rPr>
              <a:t>so that the algorithm can </a:t>
            </a:r>
            <a:r>
              <a:rPr lang="en-US" sz="2500" i="1" dirty="0">
                <a:solidFill>
                  <a:srgbClr val="000000"/>
                </a:solidFill>
                <a:latin typeface="Cambria" panose="02040503050406030204" pitchFamily="18" charset="0"/>
              </a:rPr>
              <a:t>modify</a:t>
            </a:r>
            <a:r>
              <a:rPr lang="en-US" sz="2500" dirty="0">
                <a:solidFill>
                  <a:srgbClr val="000000"/>
                </a:solidFill>
                <a:latin typeface="Cambria" panose="02040503050406030204" pitchFamily="18" charset="0"/>
              </a:rPr>
              <a:t> the elements in the sequence.</a:t>
            </a:r>
          </a:p>
        </p:txBody>
      </p:sp>
      <p:sp>
        <p:nvSpPr>
          <p:cNvPr id="62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2154583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nSpc>
                <a:spcPct val="100000"/>
              </a:lnSpc>
              <a:defRPr/>
            </a:pPr>
            <a:r>
              <a:rPr lang="en-US" sz="2800" dirty="0" smtClean="0">
                <a:solidFill>
                  <a:srgbClr val="59D9B3"/>
                </a:solidFill>
                <a:latin typeface="Calibri" panose="020F0502020204030204" pitchFamily="34" charset="0"/>
              </a:rPr>
              <a:t>16.4.4</a:t>
            </a:r>
            <a:r>
              <a:rPr lang="en-US" sz="2800" dirty="0">
                <a:solidFill>
                  <a:srgbClr val="59D9B3"/>
                </a:solidFill>
                <a:latin typeface="Calibri" panose="020F0502020204030204" pitchFamily="34" charset="0"/>
              </a:rPr>
              <a:t>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40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replace_copy</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29 </a:t>
            </a:r>
            <a:r>
              <a:rPr lang="en-US" sz="2500" dirty="0">
                <a:solidFill>
                  <a:srgbClr val="000000"/>
                </a:solidFill>
                <a:latin typeface="Cambria" panose="02040503050406030204" pitchFamily="18" charset="0"/>
              </a:rPr>
              <a:t>uses the </a:t>
            </a:r>
            <a:r>
              <a:rPr lang="en-US" sz="2500" dirty="0">
                <a:solidFill>
                  <a:srgbClr val="0000FF"/>
                </a:solidFill>
                <a:latin typeface="Consolas" panose="020B0609020204030204" pitchFamily="49" charset="0"/>
              </a:rPr>
              <a:t>replace_copy</a:t>
            </a:r>
            <a:r>
              <a:rPr lang="en-US" sz="2500" dirty="0">
                <a:solidFill>
                  <a:srgbClr val="000000"/>
                </a:solidFill>
                <a:latin typeface="Cambria" panose="02040503050406030204" pitchFamily="18" charset="0"/>
              </a:rPr>
              <a:t> algorithm to copy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in the range </a:t>
            </a:r>
            <a:r>
              <a:rPr lang="en-US" sz="2500" dirty="0">
                <a:solidFill>
                  <a:srgbClr val="000000"/>
                </a:solidFill>
                <a:latin typeface="Consolas" panose="020B0609020204030204" pitchFamily="49" charset="0"/>
              </a:rPr>
              <a:t>a2.cbegin()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a2.cend()</a:t>
            </a:r>
            <a:r>
              <a:rPr lang="en-US" sz="2500" dirty="0">
                <a:solidFill>
                  <a:srgbClr val="000000"/>
                </a:solidFill>
                <a:latin typeface="Cambria" panose="02040503050406030204" pitchFamily="18" charset="0"/>
              </a:rPr>
              <a:t>, replacing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with the value </a:t>
            </a:r>
            <a:r>
              <a:rPr lang="en-US" sz="2500" dirty="0">
                <a:solidFill>
                  <a:srgbClr val="000000"/>
                </a:solidFill>
                <a:latin typeface="Consolas" panose="020B0609020204030204" pitchFamily="49" charset="0"/>
              </a:rPr>
              <a:t>10</a:t>
            </a:r>
            <a:r>
              <a:rPr lang="en-US" sz="2500" dirty="0">
                <a:solidFill>
                  <a:srgbClr val="000000"/>
                </a:solidFill>
                <a:latin typeface="Cambria" panose="02040503050406030204" pitchFamily="18" charset="0"/>
              </a:rPr>
              <a:t> with the new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elements are copied into </a:t>
            </a:r>
            <a:r>
              <a:rPr lang="en-US" sz="2500" dirty="0">
                <a:solidFill>
                  <a:srgbClr val="000000"/>
                </a:solidFill>
                <a:latin typeface="Consolas" panose="020B0609020204030204" pitchFamily="49" charset="0"/>
              </a:rPr>
              <a:t>c1</a:t>
            </a:r>
            <a:r>
              <a:rPr lang="en-US" sz="2500" dirty="0">
                <a:solidFill>
                  <a:srgbClr val="000000"/>
                </a:solidFill>
                <a:latin typeface="Cambria" panose="02040503050406030204" pitchFamily="18" charset="0"/>
              </a:rPr>
              <a:t>, starting at position </a:t>
            </a:r>
            <a:r>
              <a:rPr lang="en-US" sz="2500" dirty="0">
                <a:solidFill>
                  <a:srgbClr val="000000"/>
                </a:solidFill>
                <a:latin typeface="Consolas" panose="020B0609020204030204" pitchFamily="49" charset="0"/>
              </a:rPr>
              <a:t>c1.begin()</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iterators supplied as the first two arguments must be input iterators.</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iterator supplied as the third argument must be an output iterator so that the element being copied can be </a:t>
            </a:r>
            <a:r>
              <a:rPr lang="en-US" sz="2400" i="1" dirty="0" smtClean="0">
                <a:solidFill>
                  <a:srgbClr val="000000"/>
                </a:solidFill>
                <a:latin typeface="Cambria" panose="02040503050406030204" pitchFamily="18" charset="0"/>
              </a:rPr>
              <a:t>written into</a:t>
            </a:r>
            <a:r>
              <a:rPr lang="en-US" sz="2400" dirty="0" smtClean="0">
                <a:solidFill>
                  <a:srgbClr val="000000"/>
                </a:solidFill>
                <a:latin typeface="Cambria" panose="02040503050406030204" pitchFamily="18" charset="0"/>
              </a:rPr>
              <a:t> </a:t>
            </a:r>
            <a:r>
              <a:rPr lang="en-US" sz="2400" dirty="0">
                <a:solidFill>
                  <a:srgbClr val="000000"/>
                </a:solidFill>
                <a:latin typeface="Cambria" panose="02040503050406030204" pitchFamily="18" charset="0"/>
              </a:rPr>
              <a:t>the </a:t>
            </a:r>
            <a:r>
              <a:rPr lang="en-US" sz="2400" dirty="0" smtClean="0">
                <a:solidFill>
                  <a:srgbClr val="000000"/>
                </a:solidFill>
                <a:latin typeface="Cambria" panose="02040503050406030204" pitchFamily="18" charset="0"/>
              </a:rPr>
              <a:t>destination container.</a:t>
            </a:r>
            <a:endParaRPr lang="en-US" sz="2400" dirty="0">
              <a:solidFill>
                <a:srgbClr val="000000"/>
              </a:solidFill>
              <a:latin typeface="Cambria" panose="02040503050406030204" pitchFamily="18" charset="0"/>
            </a:endParaRPr>
          </a:p>
          <a:p>
            <a:pPr marL="365760" indent="-256032">
              <a:lnSpc>
                <a:spcPct val="100000"/>
              </a:lnSpc>
              <a:buFont typeface="Wingdings 3"/>
              <a:buChar char=""/>
              <a:defRPr/>
            </a:pPr>
            <a:r>
              <a:rPr lang="en-US" sz="2400" dirty="0">
                <a:solidFill>
                  <a:srgbClr val="000000"/>
                </a:solidFill>
                <a:latin typeface="Cambria" panose="02040503050406030204" pitchFamily="18" charset="0"/>
              </a:rPr>
              <a:t>This function returns an iterator positioned after the </a:t>
            </a:r>
            <a:r>
              <a:rPr lang="en-US" sz="2400" i="1" dirty="0">
                <a:solidFill>
                  <a:srgbClr val="000000"/>
                </a:solidFill>
                <a:latin typeface="Cambria" panose="02040503050406030204" pitchFamily="18" charset="0"/>
              </a:rPr>
              <a:t>last</a:t>
            </a:r>
            <a:r>
              <a:rPr lang="en-US" sz="2400" dirty="0">
                <a:solidFill>
                  <a:srgbClr val="000000"/>
                </a:solidFill>
                <a:latin typeface="Cambria" panose="02040503050406030204" pitchFamily="18" charset="0"/>
              </a:rPr>
              <a:t> element copied into </a:t>
            </a:r>
            <a:r>
              <a:rPr lang="en-US" sz="2400" dirty="0">
                <a:solidFill>
                  <a:srgbClr val="000000"/>
                </a:solidFill>
                <a:latin typeface="Consolas" panose="020B0609020204030204" pitchFamily="49" charset="0"/>
              </a:rPr>
              <a:t>c1</a:t>
            </a:r>
            <a:r>
              <a:rPr lang="en-US" sz="2400" dirty="0">
                <a:solidFill>
                  <a:srgbClr val="000000"/>
                </a:solidFill>
                <a:latin typeface="Cambria" panose="02040503050406030204" pitchFamily="18" charset="0"/>
              </a:rPr>
              <a:t>.</a:t>
            </a:r>
          </a:p>
        </p:txBody>
      </p:sp>
      <p:sp>
        <p:nvSpPr>
          <p:cNvPr id="6349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937039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nSpc>
                <a:spcPct val="100000"/>
              </a:lnSpc>
              <a:defRPr/>
            </a:pPr>
            <a:r>
              <a:rPr lang="en-US" sz="2800" dirty="0" smtClean="0">
                <a:solidFill>
                  <a:srgbClr val="59D9B3"/>
                </a:solidFill>
                <a:latin typeface="Calibri" panose="020F0502020204030204" pitchFamily="34" charset="0"/>
              </a:rPr>
              <a:t>16.4.4</a:t>
            </a:r>
            <a:r>
              <a:rPr lang="en-US" sz="2800" dirty="0">
                <a:solidFill>
                  <a:srgbClr val="59D9B3"/>
                </a:solidFill>
                <a:latin typeface="Calibri" panose="020F0502020204030204" pitchFamily="34" charset="0"/>
              </a:rPr>
              <a:t>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5059"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replace_if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38 uses </a:t>
            </a:r>
            <a:r>
              <a:rPr lang="en-US" dirty="0" smtClean="0">
                <a:solidFill>
                  <a:srgbClr val="000000"/>
                </a:solidFill>
                <a:latin typeface="Cambria" panose="02040503050406030204" pitchFamily="18" charset="0"/>
              </a:rPr>
              <a:t>the </a:t>
            </a:r>
            <a:r>
              <a:rPr lang="en-US" dirty="0" smtClean="0">
                <a:solidFill>
                  <a:srgbClr val="0000FF"/>
                </a:solidFill>
                <a:latin typeface="Consolas" panose="020B0609020204030204" pitchFamily="49" charset="0"/>
              </a:rPr>
              <a:t>replace_if</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algorithm </a:t>
            </a:r>
            <a:r>
              <a:rPr lang="en-US" dirty="0" smtClean="0">
                <a:solidFill>
                  <a:srgbClr val="000000"/>
                </a:solidFill>
                <a:latin typeface="Cambria" panose="02040503050406030204" pitchFamily="18" charset="0"/>
              </a:rPr>
              <a:t>to replace </a:t>
            </a:r>
            <a:r>
              <a:rPr lang="en-US" i="1" dirty="0" smtClean="0">
                <a:solidFill>
                  <a:srgbClr val="000000"/>
                </a:solidFill>
                <a:latin typeface="Cambria" panose="02040503050406030204" pitchFamily="18" charset="0"/>
              </a:rPr>
              <a:t>all</a:t>
            </a:r>
            <a:r>
              <a:rPr lang="en-US" dirty="0" smtClean="0">
                <a:solidFill>
                  <a:srgbClr val="000000"/>
                </a:solidFill>
                <a:latin typeface="Cambria" panose="02040503050406030204" pitchFamily="18" charset="0"/>
              </a:rPr>
              <a:t> those elements from </a:t>
            </a:r>
            <a:r>
              <a:rPr lang="en-US" dirty="0" smtClean="0">
                <a:solidFill>
                  <a:srgbClr val="000000"/>
                </a:solidFill>
                <a:latin typeface="Consolas" panose="020B0609020204030204" pitchFamily="49" charset="0"/>
              </a:rPr>
              <a:t>a3.begin()</a:t>
            </a:r>
            <a:r>
              <a:rPr lang="en-US" dirty="0" smtClean="0">
                <a:solidFill>
                  <a:srgbClr val="000000"/>
                </a:solidFill>
                <a:latin typeface="Cambria" panose="02040503050406030204" pitchFamily="18" charset="0"/>
              </a:rPr>
              <a:t> up to, but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including, </a:t>
            </a:r>
            <a:r>
              <a:rPr lang="en-US" dirty="0" smtClean="0">
                <a:solidFill>
                  <a:srgbClr val="000000"/>
                </a:solidFill>
                <a:latin typeface="Consolas" panose="020B0609020204030204" pitchFamily="49" charset="0"/>
              </a:rPr>
              <a:t>a3.end()</a:t>
            </a:r>
            <a:r>
              <a:rPr lang="en-US" dirty="0" smtClean="0">
                <a:solidFill>
                  <a:srgbClr val="000000"/>
                </a:solidFill>
                <a:latin typeface="Cambria" panose="02040503050406030204" pitchFamily="18" charset="0"/>
              </a:rPr>
              <a:t> for which </a:t>
            </a:r>
            <a:r>
              <a:rPr lang="en-US" dirty="0" smtClean="0">
                <a:solidFill>
                  <a:srgbClr val="000000"/>
                </a:solidFill>
                <a:latin typeface="Cambria" panose="02040503050406030204" pitchFamily="18" charset="0"/>
              </a:rPr>
              <a:t>a </a:t>
            </a:r>
            <a:r>
              <a:rPr lang="en-US" i="1" dirty="0" smtClean="0">
                <a:solidFill>
                  <a:srgbClr val="000000"/>
                </a:solidFill>
                <a:latin typeface="Cambria" panose="02040503050406030204" pitchFamily="18" charset="0"/>
              </a:rPr>
              <a:t>unary </a:t>
            </a:r>
            <a:r>
              <a:rPr lang="en-US" i="1" dirty="0" smtClean="0">
                <a:solidFill>
                  <a:srgbClr val="000000"/>
                </a:solidFill>
                <a:latin typeface="Cambria" panose="02040503050406030204" pitchFamily="18" charset="0"/>
              </a:rPr>
              <a:t>predicate function </a:t>
            </a:r>
            <a:r>
              <a:rPr lang="en-US" dirty="0" smtClean="0">
                <a:solidFill>
                  <a:srgbClr val="000000"/>
                </a:solidFill>
                <a:latin typeface="Cambria" panose="02040503050406030204" pitchFamily="18" charset="0"/>
              </a:rPr>
              <a:t>returns </a:t>
            </a:r>
            <a:r>
              <a:rPr lang="en-US" dirty="0" smtClean="0">
                <a:solidFill>
                  <a:srgbClr val="000000"/>
                </a:solidFill>
                <a:latin typeface="Consolas" panose="020B0609020204030204" pitchFamily="49" charset="0"/>
              </a:rPr>
              <a:t>true</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t>
            </a:r>
            <a:r>
              <a:rPr lang="en-US" dirty="0" err="1" smtClean="0">
                <a:solidFill>
                  <a:srgbClr val="000000"/>
                </a:solidFill>
                <a:latin typeface="Cambria" panose="02040503050406030204" pitchFamily="18" charset="0"/>
              </a:rPr>
              <a:t>lamda</a:t>
            </a:r>
            <a:r>
              <a:rPr lang="en-US" dirty="0" smtClean="0">
                <a:solidFill>
                  <a:srgbClr val="000000"/>
                </a:solidFill>
                <a:latin typeface="Cambria" panose="02040503050406030204" pitchFamily="18" charset="0"/>
              </a:rPr>
              <a:t> 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if the value passed to it is greater than 9; otherwise, it returns </a:t>
            </a:r>
            <a:r>
              <a:rPr lang="en-US" dirty="0">
                <a:solidFill>
                  <a:srgbClr val="000000"/>
                </a:solidFill>
                <a:latin typeface="Consolas" panose="020B0609020204030204" pitchFamily="49" charset="0"/>
              </a:rPr>
              <a:t>false</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a:solidFill>
                  <a:srgbClr val="000000"/>
                </a:solidFill>
                <a:latin typeface="Cambria" panose="02040503050406030204" pitchFamily="18" charset="0"/>
              </a:rPr>
              <a:t>The value </a:t>
            </a:r>
            <a:r>
              <a:rPr lang="en-US" dirty="0">
                <a:solidFill>
                  <a:srgbClr val="000000"/>
                </a:solidFill>
                <a:latin typeface="Consolas" panose="020B0609020204030204" pitchFamily="49" charset="0"/>
              </a:rPr>
              <a:t>100</a:t>
            </a:r>
            <a:r>
              <a:rPr lang="en-US" dirty="0">
                <a:solidFill>
                  <a:srgbClr val="000000"/>
                </a:solidFill>
                <a:latin typeface="Cambria" panose="02040503050406030204" pitchFamily="18" charset="0"/>
              </a:rPr>
              <a:t> replaces each value greater than 9.</a:t>
            </a:r>
          </a:p>
          <a:p>
            <a:pPr marL="365760" indent="-256032">
              <a:lnSpc>
                <a:spcPct val="100000"/>
              </a:lnSpc>
              <a:buFont typeface="Wingdings 3"/>
              <a:buChar char=""/>
              <a:defRPr/>
            </a:pPr>
            <a:r>
              <a:rPr lang="en-US" dirty="0">
                <a:solidFill>
                  <a:srgbClr val="000000"/>
                </a:solidFill>
                <a:latin typeface="Cambria" panose="02040503050406030204" pitchFamily="18" charset="0"/>
              </a:rPr>
              <a:t>The iterators supplied as the first two arguments must be </a:t>
            </a:r>
            <a:r>
              <a:rPr lang="en-US" i="1" dirty="0">
                <a:solidFill>
                  <a:srgbClr val="000000"/>
                </a:solidFill>
                <a:latin typeface="Cambria" panose="02040503050406030204" pitchFamily="18" charset="0"/>
              </a:rPr>
              <a:t>forward iterators</a:t>
            </a:r>
            <a:r>
              <a:rPr lang="en-US" dirty="0">
                <a:solidFill>
                  <a:srgbClr val="000000"/>
                </a:solidFill>
                <a:latin typeface="Cambria" panose="02040503050406030204" pitchFamily="18" charset="0"/>
              </a:rPr>
              <a:t>. </a:t>
            </a:r>
          </a:p>
          <a:p>
            <a:pPr marL="365760" indent="-256032">
              <a:lnSpc>
                <a:spcPct val="100000"/>
              </a:lnSpc>
              <a:buFont typeface="Wingdings 3"/>
              <a:buChar char=""/>
              <a:defRPr/>
            </a:pPr>
            <a:endParaRPr lang="en-US" dirty="0">
              <a:solidFill>
                <a:srgbClr val="000000"/>
              </a:solidFill>
              <a:latin typeface="Cambria" panose="02040503050406030204" pitchFamily="18" charset="0"/>
            </a:endParaRPr>
          </a:p>
          <a:p>
            <a:pPr marL="365760" indent="-256032">
              <a:lnSpc>
                <a:spcPct val="100000"/>
              </a:lnSpc>
              <a:buFont typeface="Wingdings 3"/>
              <a:buChar char=""/>
              <a:defRPr/>
            </a:pPr>
            <a:endParaRPr lang="en-US" dirty="0" smtClean="0">
              <a:solidFill>
                <a:srgbClr val="000000"/>
              </a:solidFill>
              <a:latin typeface="Cambria" panose="02040503050406030204" pitchFamily="18" charset="0"/>
            </a:endParaRPr>
          </a:p>
        </p:txBody>
      </p:sp>
      <p:sp>
        <p:nvSpPr>
          <p:cNvPr id="6451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272080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nSpc>
                <a:spcPct val="100000"/>
              </a:lnSpc>
              <a:defRPr/>
            </a:pPr>
            <a:r>
              <a:rPr lang="en-US" sz="2800" dirty="0" smtClean="0">
                <a:solidFill>
                  <a:srgbClr val="59D9B3"/>
                </a:solidFill>
                <a:latin typeface="Calibri" panose="020F0502020204030204" pitchFamily="34" charset="0"/>
              </a:rPr>
              <a:t>16.4.4</a:t>
            </a:r>
            <a:r>
              <a:rPr lang="en-US" sz="2800" dirty="0">
                <a:solidFill>
                  <a:srgbClr val="59D9B3"/>
                </a:solidFill>
                <a:latin typeface="Calibri" panose="020F0502020204030204" pitchFamily="34" charset="0"/>
              </a:rPr>
              <a:t>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46083"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replace_copy_if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smtClean="0">
                <a:solidFill>
                  <a:srgbClr val="000000"/>
                </a:solidFill>
                <a:latin typeface="Cambria" panose="02040503050406030204" pitchFamily="18" charset="0"/>
              </a:rPr>
              <a:t>Lines 50-51 use </a:t>
            </a:r>
            <a:r>
              <a:rPr lang="en-US" sz="2500" dirty="0" err="1" smtClean="0">
                <a:solidFill>
                  <a:srgbClr val="0000FF"/>
                </a:solidFill>
                <a:latin typeface="Consolas" panose="020B0609020204030204" pitchFamily="49" charset="0"/>
              </a:rPr>
              <a:t>replace_copy_if</a:t>
            </a:r>
            <a:r>
              <a:rPr lang="en-US" sz="2500" dirty="0" smtClean="0">
                <a:solidFill>
                  <a:srgbClr val="000000"/>
                </a:solidFill>
                <a:latin typeface="Cambria" panose="02040503050406030204" pitchFamily="18" charset="0"/>
              </a:rPr>
              <a:t> to </a:t>
            </a:r>
            <a:r>
              <a:rPr lang="en-US" sz="2500" dirty="0">
                <a:solidFill>
                  <a:srgbClr val="000000"/>
                </a:solidFill>
                <a:latin typeface="Cambria" panose="02040503050406030204" pitchFamily="18" charset="0"/>
              </a:rPr>
              <a:t>copy </a:t>
            </a:r>
            <a:r>
              <a:rPr lang="en-US" sz="2500" i="1" dirty="0">
                <a:solidFill>
                  <a:srgbClr val="000000"/>
                </a:solidFill>
                <a:latin typeface="Cambria" panose="02040503050406030204" pitchFamily="18" charset="0"/>
              </a:rPr>
              <a:t>all</a:t>
            </a:r>
            <a:r>
              <a:rPr lang="en-US" sz="2500" dirty="0">
                <a:solidFill>
                  <a:srgbClr val="000000"/>
                </a:solidFill>
                <a:latin typeface="Cambria" panose="02040503050406030204" pitchFamily="18" charset="0"/>
              </a:rPr>
              <a:t> elements from </a:t>
            </a:r>
            <a:r>
              <a:rPr lang="en-US" sz="2500" dirty="0">
                <a:solidFill>
                  <a:srgbClr val="000000"/>
                </a:solidFill>
                <a:latin typeface="Consolas" panose="020B0609020204030204" pitchFamily="49" charset="0"/>
              </a:rPr>
              <a:t>a4.cbegin()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a4.cend()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Elements for which </a:t>
            </a:r>
            <a:r>
              <a:rPr lang="en-US" sz="2500" dirty="0" smtClean="0">
                <a:solidFill>
                  <a:srgbClr val="000000"/>
                </a:solidFill>
                <a:latin typeface="Cambria" panose="02040503050406030204" pitchFamily="18" charset="0"/>
              </a:rPr>
              <a:t>a </a:t>
            </a:r>
            <a:r>
              <a:rPr lang="en-US" sz="2500" i="1" dirty="0" smtClean="0">
                <a:solidFill>
                  <a:srgbClr val="000000"/>
                </a:solidFill>
                <a:latin typeface="Cambria" panose="02040503050406030204" pitchFamily="18" charset="0"/>
              </a:rPr>
              <a:t>unary </a:t>
            </a:r>
            <a:r>
              <a:rPr lang="en-US" sz="2500" i="1" dirty="0">
                <a:solidFill>
                  <a:srgbClr val="000000"/>
                </a:solidFill>
                <a:latin typeface="Cambria" panose="02040503050406030204" pitchFamily="18" charset="0"/>
              </a:rPr>
              <a:t>predicate function </a:t>
            </a:r>
            <a:r>
              <a:rPr lang="en-US" sz="2500" dirty="0" smtClean="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are replaced with the value </a:t>
            </a:r>
            <a:r>
              <a:rPr lang="en-US" sz="2500" dirty="0">
                <a:solidFill>
                  <a:srgbClr val="000000"/>
                </a:solidFill>
                <a:latin typeface="Consolas" panose="020B0609020204030204" pitchFamily="49" charset="0"/>
              </a:rPr>
              <a:t>100</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400" dirty="0">
                <a:solidFill>
                  <a:srgbClr val="000000"/>
                </a:solidFill>
                <a:latin typeface="Cambria" panose="02040503050406030204" pitchFamily="18" charset="0"/>
              </a:rPr>
              <a:t>The elements are placed in </a:t>
            </a:r>
            <a:r>
              <a:rPr lang="en-US" sz="2400" dirty="0">
                <a:solidFill>
                  <a:srgbClr val="000000"/>
                </a:solidFill>
                <a:latin typeface="Consolas" panose="020B0609020204030204" pitchFamily="49" charset="0"/>
              </a:rPr>
              <a:t>c2</a:t>
            </a:r>
            <a:r>
              <a:rPr lang="en-US" sz="2400" dirty="0">
                <a:solidFill>
                  <a:srgbClr val="000000"/>
                </a:solidFill>
                <a:latin typeface="Cambria" panose="02040503050406030204" pitchFamily="18" charset="0"/>
              </a:rPr>
              <a:t>, starting at position </a:t>
            </a:r>
            <a:r>
              <a:rPr lang="en-US" sz="2400" dirty="0">
                <a:solidFill>
                  <a:srgbClr val="000000"/>
                </a:solidFill>
                <a:latin typeface="Consolas" panose="020B0609020204030204" pitchFamily="49" charset="0"/>
              </a:rPr>
              <a:t>c2.begin()</a:t>
            </a:r>
            <a:r>
              <a:rPr lang="en-US" sz="2400" dirty="0">
                <a:solidFill>
                  <a:srgbClr val="000000"/>
                </a:solidFill>
                <a:latin typeface="Cambria" panose="02040503050406030204" pitchFamily="18" charset="0"/>
              </a:rPr>
              <a:t>.</a:t>
            </a:r>
          </a:p>
          <a:p>
            <a:pPr marL="365760" indent="-256032">
              <a:lnSpc>
                <a:spcPct val="100000"/>
              </a:lnSpc>
              <a:buFont typeface="Wingdings 3"/>
              <a:buChar char=""/>
              <a:defRPr/>
            </a:pPr>
            <a:endParaRPr lang="en-US" sz="2500" dirty="0">
              <a:solidFill>
                <a:srgbClr val="000000"/>
              </a:solidFill>
              <a:latin typeface="Cambria" panose="02040503050406030204" pitchFamily="18" charset="0"/>
            </a:endParaRPr>
          </a:p>
        </p:txBody>
      </p:sp>
      <p:sp>
        <p:nvSpPr>
          <p:cNvPr id="6554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96562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nSpc>
                <a:spcPct val="100000"/>
              </a:lnSpc>
              <a:defRPr/>
            </a:pPr>
            <a:r>
              <a:rPr lang="en-US" sz="2800" dirty="0" smtClean="0">
                <a:solidFill>
                  <a:srgbClr val="59D9B3"/>
                </a:solidFill>
                <a:latin typeface="Calibri" panose="020F0502020204030204" pitchFamily="34" charset="0"/>
              </a:rPr>
              <a:t>16.4.4</a:t>
            </a:r>
            <a:r>
              <a:rPr lang="en-US" sz="2800" dirty="0">
                <a:solidFill>
                  <a:srgbClr val="59D9B3"/>
                </a:solidFill>
                <a:latin typeface="Calibri" panose="020F0502020204030204" pitchFamily="34" charset="0"/>
              </a:rPr>
              <a:t> </a:t>
            </a:r>
            <a:r>
              <a:rPr lang="en-US" sz="2800" dirty="0">
                <a:solidFill>
                  <a:srgbClr val="33B38C"/>
                </a:solidFill>
                <a:latin typeface="Consolas" panose="020B0609020204030204" pitchFamily="49" charset="0"/>
              </a:rPr>
              <a:t>replace</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replace_if</a:t>
            </a:r>
            <a:r>
              <a:rPr lang="en-US" sz="2800" dirty="0">
                <a:solidFill>
                  <a:srgbClr val="33B38C"/>
                </a:solidFill>
                <a:latin typeface="Calibri" panose="020F0502020204030204" pitchFamily="34" charset="0"/>
              </a:rPr>
              <a:t>, </a:t>
            </a:r>
            <a:r>
              <a:rPr lang="en-US" sz="2800" dirty="0">
                <a:solidFill>
                  <a:srgbClr val="33B38C"/>
                </a:solidFill>
                <a:latin typeface="Consolas" panose="020B0609020204030204" pitchFamily="49" charset="0"/>
              </a:rPr>
              <a:t>replace_copy</a:t>
            </a:r>
            <a:r>
              <a:rPr lang="en-US" sz="2800" dirty="0">
                <a:solidFill>
                  <a:srgbClr val="33B38C"/>
                </a:solidFill>
                <a:latin typeface="Calibri" panose="020F0502020204030204" pitchFamily="34" charset="0"/>
              </a:rPr>
              <a:t> and </a:t>
            </a:r>
            <a:r>
              <a:rPr lang="en-US" sz="2800" dirty="0">
                <a:solidFill>
                  <a:srgbClr val="33B38C"/>
                </a:solidFill>
                <a:latin typeface="Consolas" panose="020B0609020204030204" pitchFamily="49" charset="0"/>
              </a:rPr>
              <a:t>replace_copy_if</a:t>
            </a:r>
            <a:r>
              <a:rPr lang="en-US" sz="2800" dirty="0">
                <a:solidFill>
                  <a:srgbClr val="33B38C"/>
                </a:solidFill>
                <a:latin typeface="Calibri" panose="020F0502020204030204" pitchFamily="34" charset="0"/>
              </a:rPr>
              <a:t> (Cont.)</a:t>
            </a:r>
            <a:endParaRPr lang="en-US" sz="2800" dirty="0">
              <a:solidFill>
                <a:srgbClr val="33B38C"/>
              </a:solidFill>
              <a:latin typeface="Consolas" panose="020B0609020204030204" pitchFamily="49" charset="0"/>
            </a:endParaRPr>
          </a:p>
        </p:txBody>
      </p:sp>
      <p:sp>
        <p:nvSpPr>
          <p:cNvPr id="6656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The iterators supplied as the first two arguments must be input iterators.</a:t>
            </a:r>
          </a:p>
          <a:p>
            <a:pPr>
              <a:lnSpc>
                <a:spcPct val="100000"/>
              </a:lnSpc>
            </a:pPr>
            <a:r>
              <a:rPr lang="en-US" altLang="en-US" dirty="0" smtClean="0">
                <a:solidFill>
                  <a:srgbClr val="000000"/>
                </a:solidFill>
                <a:latin typeface="Cambria" panose="02040503050406030204" pitchFamily="18" charset="0"/>
              </a:rPr>
              <a:t>The iterator supplied as the third argument must be an </a:t>
            </a:r>
            <a:r>
              <a:rPr lang="en-US" altLang="en-US" i="1" dirty="0" smtClean="0">
                <a:solidFill>
                  <a:srgbClr val="000000"/>
                </a:solidFill>
                <a:latin typeface="Cambria" panose="02040503050406030204" pitchFamily="18" charset="0"/>
              </a:rPr>
              <a:t>output iterator </a:t>
            </a:r>
            <a:r>
              <a:rPr lang="en-US" altLang="en-US" dirty="0" smtClean="0">
                <a:solidFill>
                  <a:srgbClr val="000000"/>
                </a:solidFill>
                <a:latin typeface="Cambria" panose="02040503050406030204" pitchFamily="18" charset="0"/>
              </a:rPr>
              <a:t>so that the element being copied can be </a:t>
            </a:r>
            <a:r>
              <a:rPr lang="en-US" altLang="en-US" dirty="0" smtClean="0">
                <a:solidFill>
                  <a:srgbClr val="000000"/>
                </a:solidFill>
                <a:latin typeface="Cambria" panose="02040503050406030204" pitchFamily="18" charset="0"/>
              </a:rPr>
              <a:t>written into to </a:t>
            </a:r>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ambria" panose="02040503050406030204" pitchFamily="18" charset="0"/>
              </a:rPr>
              <a:t>destination container.</a:t>
            </a:r>
            <a:endParaRPr lang="en-US" altLang="en-US" dirty="0" smtClean="0">
              <a:solidFill>
                <a:srgbClr val="000000"/>
              </a:solidFill>
              <a:latin typeface="Cambria" panose="02040503050406030204" pitchFamily="18" charset="0"/>
            </a:endParaRPr>
          </a:p>
          <a:p>
            <a:pPr>
              <a:lnSpc>
                <a:spcPct val="100000"/>
              </a:lnSpc>
            </a:pPr>
            <a:r>
              <a:rPr lang="en-US" altLang="en-US" dirty="0" smtClean="0">
                <a:solidFill>
                  <a:srgbClr val="000000"/>
                </a:solidFill>
                <a:latin typeface="Cambria" panose="02040503050406030204" pitchFamily="18" charset="0"/>
              </a:rPr>
              <a:t>This algorithm returns an iterator positioned after the </a:t>
            </a:r>
            <a:r>
              <a:rPr lang="en-US" altLang="en-US" i="1" dirty="0" smtClean="0">
                <a:solidFill>
                  <a:srgbClr val="000000"/>
                </a:solidFill>
                <a:latin typeface="Cambria" panose="02040503050406030204" pitchFamily="18" charset="0"/>
              </a:rPr>
              <a:t>last</a:t>
            </a:r>
            <a:r>
              <a:rPr lang="en-US" altLang="en-US" dirty="0" smtClean="0">
                <a:solidFill>
                  <a:srgbClr val="000000"/>
                </a:solidFill>
                <a:latin typeface="Cambria" panose="02040503050406030204" pitchFamily="18" charset="0"/>
              </a:rPr>
              <a:t> element copied into </a:t>
            </a:r>
            <a:r>
              <a:rPr lang="en-US" altLang="en-US" dirty="0" smtClean="0">
                <a:solidFill>
                  <a:srgbClr val="000000"/>
                </a:solidFill>
                <a:latin typeface="Consolas" panose="020B0609020204030204" pitchFamily="49" charset="0"/>
              </a:rPr>
              <a:t>c2</a:t>
            </a:r>
            <a:r>
              <a:rPr lang="en-US" altLang="en-US" dirty="0" smtClean="0">
                <a:solidFill>
                  <a:srgbClr val="000000"/>
                </a:solidFill>
                <a:latin typeface="Cambria" panose="02040503050406030204" pitchFamily="18" charset="0"/>
              </a:rPr>
              <a:t>.</a:t>
            </a:r>
          </a:p>
        </p:txBody>
      </p:sp>
      <p:sp>
        <p:nvSpPr>
          <p:cNvPr id="6656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60973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a:t>
            </a:r>
          </a:p>
        </p:txBody>
      </p:sp>
      <p:sp>
        <p:nvSpPr>
          <p:cNvPr id="67587"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16.5 demonstrates several common mathematical algorithms, including </a:t>
            </a:r>
            <a:r>
              <a:rPr lang="en-US" altLang="en-US" dirty="0" smtClean="0">
                <a:solidFill>
                  <a:srgbClr val="000000"/>
                </a:solidFill>
                <a:latin typeface="Consolas" panose="020B0609020204030204" pitchFamily="49" charset="0"/>
              </a:rPr>
              <a:t>shuffle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count</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count_if</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min_element</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max_element</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minmax_element</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accumulate</a:t>
            </a:r>
            <a:r>
              <a:rPr lang="en-US" altLang="en-US" dirty="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and </a:t>
            </a:r>
            <a:r>
              <a:rPr lang="en-US" altLang="en-US" dirty="0" smtClean="0">
                <a:solidFill>
                  <a:srgbClr val="000000"/>
                </a:solidFill>
                <a:latin typeface="Consolas" panose="020B0609020204030204" pitchFamily="49" charset="0"/>
              </a:rPr>
              <a:t>transform</a:t>
            </a:r>
            <a:r>
              <a:rPr lang="en-US" altLang="en-US" dirty="0" smtClean="0">
                <a:solidFill>
                  <a:srgbClr val="000000"/>
                </a:solidFill>
                <a:latin typeface="Cambria" panose="02040503050406030204" pitchFamily="18" charset="0"/>
              </a:rPr>
              <a:t>. </a:t>
            </a:r>
          </a:p>
        </p:txBody>
      </p:sp>
      <p:sp>
        <p:nvSpPr>
          <p:cNvPr id="6758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698290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201613" y="0"/>
            <a:ext cx="1178718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801480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200150"/>
            <a:ext cx="12192000" cy="44561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6295516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8575"/>
            <a:ext cx="12192000" cy="6800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15449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17500"/>
            <a:ext cx="12192000" cy="62214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965117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608013"/>
            <a:ext cx="12192000" cy="56419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42616545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346075"/>
            <a:ext cx="12192000" cy="616585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82790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lnSpcReduction="10000"/>
          </a:bodyPr>
          <a:lstStyle/>
          <a:p>
            <a:pPr marL="109728" indent="0">
              <a:lnSpc>
                <a:spcPct val="100000"/>
              </a:lnSpc>
              <a:buNone/>
              <a:defRPr/>
            </a:pPr>
            <a:r>
              <a:rPr lang="en-US" sz="2500" b="1" i="1" dirty="0" smtClean="0">
                <a:solidFill>
                  <a:srgbClr val="000000"/>
                </a:solidFill>
                <a:latin typeface="Consolas" panose="020B0609020204030204" pitchFamily="49" charset="0"/>
              </a:rPr>
              <a:t>shuffle</a:t>
            </a:r>
            <a:r>
              <a:rPr lang="en-US" sz="2500" b="1" i="1" dirty="0" smtClean="0">
                <a:solidFill>
                  <a:srgbClr val="000000"/>
                </a:solidFill>
                <a:latin typeface="Cambria" panose="02040503050406030204" pitchFamily="18" charset="0"/>
              </a:rPr>
              <a:t> </a:t>
            </a:r>
            <a:r>
              <a:rPr lang="en-US" sz="2500"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21 uses </a:t>
            </a:r>
            <a:r>
              <a:rPr lang="en-US" sz="2500" dirty="0" smtClean="0">
                <a:solidFill>
                  <a:srgbClr val="0000FF"/>
                </a:solidFill>
                <a:latin typeface="Consolas" panose="020B0609020204030204" pitchFamily="49" charset="0"/>
              </a:rPr>
              <a:t>shuffle</a:t>
            </a:r>
            <a:r>
              <a:rPr lang="en-US" sz="2500" dirty="0" smtClean="0">
                <a:solidFill>
                  <a:srgbClr val="0000FF"/>
                </a:solidFill>
                <a:latin typeface="Cambria" panose="02040503050406030204" pitchFamily="18" charset="0"/>
              </a:rPr>
              <a:t> </a:t>
            </a:r>
            <a:r>
              <a:rPr lang="en-US" sz="2500" dirty="0" smtClean="0">
                <a:solidFill>
                  <a:srgbClr val="000000"/>
                </a:solidFill>
                <a:latin typeface="Cambria" panose="02040503050406030204" pitchFamily="18" charset="0"/>
              </a:rPr>
              <a:t>to </a:t>
            </a:r>
            <a:r>
              <a:rPr lang="en-US" sz="2500" dirty="0">
                <a:solidFill>
                  <a:srgbClr val="000000"/>
                </a:solidFill>
                <a:latin typeface="Cambria" panose="02040503050406030204" pitchFamily="18" charset="0"/>
              </a:rPr>
              <a:t>reorder randomly the elements in the range </a:t>
            </a:r>
            <a:r>
              <a:rPr lang="en-US" sz="2500" dirty="0">
                <a:solidFill>
                  <a:srgbClr val="000000"/>
                </a:solidFill>
                <a:latin typeface="Consolas" panose="020B0609020204030204" pitchFamily="49" charset="0"/>
              </a:rPr>
              <a:t>a1.begin() </a:t>
            </a:r>
            <a:r>
              <a:rPr lang="en-US" sz="2500" dirty="0">
                <a:solidFill>
                  <a:srgbClr val="000000"/>
                </a:solidFill>
                <a:latin typeface="Cambria" panose="02040503050406030204" pitchFamily="18" charset="0"/>
              </a:rPr>
              <a:t>up to, but not including, </a:t>
            </a:r>
            <a:r>
              <a:rPr lang="en-US" sz="2500" dirty="0">
                <a:solidFill>
                  <a:srgbClr val="000000"/>
                </a:solidFill>
                <a:latin typeface="Consolas" panose="020B0609020204030204" pitchFamily="49" charset="0"/>
              </a:rPr>
              <a:t>a1.end()</a:t>
            </a:r>
            <a:r>
              <a:rPr lang="en-US" sz="2500" dirty="0">
                <a:solidFill>
                  <a:srgbClr val="000000"/>
                </a:solidFill>
                <a:latin typeface="Cambria" panose="02040503050406030204" pitchFamily="18" charset="0"/>
              </a:rPr>
              <a:t>.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This algorithm takes </a:t>
            </a:r>
            <a:r>
              <a:rPr lang="en-US" sz="2500" i="1" dirty="0">
                <a:solidFill>
                  <a:srgbClr val="000000"/>
                </a:solidFill>
                <a:latin typeface="Cambria" panose="02040503050406030204" pitchFamily="18" charset="0"/>
              </a:rPr>
              <a:t>two random-access iterator </a:t>
            </a:r>
            <a:r>
              <a:rPr lang="en-US" sz="2500" dirty="0" smtClean="0">
                <a:solidFill>
                  <a:srgbClr val="000000"/>
                </a:solidFill>
                <a:latin typeface="Cambria" panose="02040503050406030204" pitchFamily="18" charset="0"/>
              </a:rPr>
              <a:t>arguments and a C++11 random-number-generator engine. </a:t>
            </a:r>
          </a:p>
          <a:p>
            <a:pPr marL="365760" indent="-256032">
              <a:buFont typeface="Wingdings 3"/>
              <a:buChar char=""/>
              <a:defRPr/>
            </a:pPr>
            <a:r>
              <a:rPr lang="en-US" sz="2500" dirty="0">
                <a:solidFill>
                  <a:srgbClr val="000000"/>
                </a:solidFill>
                <a:latin typeface="Cambria" panose="02040503050406030204" pitchFamily="18" charset="0"/>
              </a:rPr>
              <a:t>Line 20 creates a </a:t>
            </a:r>
            <a:r>
              <a:rPr lang="en-US" sz="2500" dirty="0" err="1">
                <a:solidFill>
                  <a:srgbClr val="000000"/>
                </a:solidFill>
                <a:latin typeface="Consolas" panose="020B0609020204030204" pitchFamily="49" charset="0"/>
              </a:rPr>
              <a:t>default_random_engine</a:t>
            </a:r>
            <a:r>
              <a:rPr lang="en-US" sz="2500" dirty="0">
                <a:solidFill>
                  <a:srgbClr val="000000"/>
                </a:solidFill>
                <a:latin typeface="Cambria" panose="02040503050406030204" pitchFamily="18" charset="0"/>
              </a:rPr>
              <a:t> using a C++11 </a:t>
            </a:r>
            <a:r>
              <a:rPr lang="en-US" sz="2500" dirty="0" err="1" smtClean="0">
                <a:solidFill>
                  <a:srgbClr val="000000"/>
                </a:solidFill>
                <a:latin typeface="Consolas" panose="020B0609020204030204" pitchFamily="49" charset="0"/>
              </a:rPr>
              <a:t>random_device</a:t>
            </a:r>
            <a:r>
              <a:rPr lang="en-US" sz="2500" dirty="0" smtClean="0">
                <a:solidFill>
                  <a:srgbClr val="000000"/>
                </a:solidFill>
                <a:latin typeface="Consolas" panose="020B0609020204030204" pitchFamily="49" charset="0"/>
              </a:rPr>
              <a:t> </a:t>
            </a:r>
            <a:r>
              <a:rPr lang="en-US" sz="2500" dirty="0" smtClean="0">
                <a:solidFill>
                  <a:srgbClr val="000000"/>
                </a:solidFill>
                <a:latin typeface="Cambria" panose="02040503050406030204" pitchFamily="18" charset="0"/>
              </a:rPr>
              <a:t>object </a:t>
            </a:r>
            <a:r>
              <a:rPr lang="en-US" sz="2500" dirty="0">
                <a:solidFill>
                  <a:srgbClr val="000000"/>
                </a:solidFill>
                <a:latin typeface="Cambria" panose="02040503050406030204" pitchFamily="18" charset="0"/>
              </a:rPr>
              <a:t>to seed the random-number generator—typically with a nondeterministic seed (i.e., a seed that cannot be predicted). </a:t>
            </a:r>
          </a:p>
          <a:p>
            <a:pPr marL="621348" lvl="1" indent="-256032">
              <a:buFont typeface="Wingdings 3"/>
              <a:buChar char=""/>
              <a:defRPr/>
            </a:pPr>
            <a:r>
              <a:rPr lang="en-US" sz="2100" dirty="0" err="1">
                <a:solidFill>
                  <a:srgbClr val="000000"/>
                </a:solidFill>
                <a:latin typeface="Consolas" panose="020B0609020204030204" pitchFamily="49" charset="0"/>
              </a:rPr>
              <a:t>default_random_engine</a:t>
            </a:r>
            <a:r>
              <a:rPr lang="en-US" sz="2100" dirty="0">
                <a:solidFill>
                  <a:srgbClr val="000000"/>
                </a:solidFill>
                <a:latin typeface="Consolas" panose="020B0609020204030204" pitchFamily="49" charset="0"/>
              </a:rPr>
              <a:t> </a:t>
            </a:r>
            <a:r>
              <a:rPr lang="en-US" sz="2100" dirty="0" err="1">
                <a:solidFill>
                  <a:srgbClr val="000000"/>
                </a:solidFill>
                <a:latin typeface="Consolas" panose="020B0609020204030204" pitchFamily="49" charset="0"/>
              </a:rPr>
              <a:t>randomEngine</a:t>
            </a:r>
            <a:r>
              <a:rPr lang="en-US" sz="2100" dirty="0">
                <a:solidFill>
                  <a:srgbClr val="000000"/>
                </a:solidFill>
                <a:latin typeface="Consolas" panose="020B0609020204030204" pitchFamily="49" charset="0"/>
              </a:rPr>
              <a:t>{</a:t>
            </a:r>
            <a:r>
              <a:rPr lang="en-US" sz="2100" dirty="0" err="1">
                <a:solidFill>
                  <a:srgbClr val="000000"/>
                </a:solidFill>
                <a:latin typeface="Consolas" panose="020B0609020204030204" pitchFamily="49" charset="0"/>
              </a:rPr>
              <a:t>random_device</a:t>
            </a:r>
            <a:r>
              <a:rPr lang="en-US" sz="2100" dirty="0">
                <a:solidFill>
                  <a:srgbClr val="000000"/>
                </a:solidFill>
                <a:latin typeface="Consolas" panose="020B0609020204030204" pitchFamily="49" charset="0"/>
              </a:rPr>
              <a:t>{}()};                 </a:t>
            </a:r>
            <a:endParaRPr lang="en-US" sz="2100" dirty="0" smtClean="0">
              <a:solidFill>
                <a:srgbClr val="000000"/>
              </a:solidFill>
              <a:latin typeface="Consolas" panose="020B0609020204030204" pitchFamily="49" charset="0"/>
            </a:endParaRPr>
          </a:p>
          <a:p>
            <a:pPr marL="365760" indent="-256032">
              <a:buFont typeface="Wingdings 3"/>
              <a:buChar char=""/>
              <a:defRPr/>
            </a:pPr>
            <a:r>
              <a:rPr lang="en-US" sz="2500" dirty="0">
                <a:solidFill>
                  <a:srgbClr val="000000"/>
                </a:solidFill>
                <a:latin typeface="Cambria" panose="02040503050406030204" pitchFamily="18" charset="0"/>
              </a:rPr>
              <a:t>In </a:t>
            </a:r>
            <a:r>
              <a:rPr lang="en-US" sz="2500" dirty="0" smtClean="0">
                <a:solidFill>
                  <a:srgbClr val="000000"/>
                </a:solidFill>
                <a:latin typeface="Cambria" panose="02040503050406030204" pitchFamily="18" charset="0"/>
              </a:rPr>
              <a:t>the expression </a:t>
            </a:r>
            <a:r>
              <a:rPr lang="en-US" sz="2500" dirty="0" err="1" smtClean="0">
                <a:solidFill>
                  <a:srgbClr val="000000"/>
                </a:solidFill>
                <a:latin typeface="Consolas" panose="020B0609020204030204" pitchFamily="49" charset="0"/>
              </a:rPr>
              <a:t>random_device</a:t>
            </a:r>
            <a:r>
              <a:rPr lang="en-US" sz="2500" dirty="0" smtClean="0">
                <a:solidFill>
                  <a:srgbClr val="000000"/>
                </a:solidFill>
                <a:latin typeface="Consolas" panose="020B0609020204030204" pitchFamily="49" charset="0"/>
              </a:rPr>
              <a:t>{}()</a:t>
            </a:r>
            <a:r>
              <a:rPr lang="en-US" sz="2500" dirty="0" smtClean="0">
                <a:solidFill>
                  <a:srgbClr val="000000"/>
                </a:solidFill>
                <a:latin typeface="Cambria" panose="02040503050406030204" pitchFamily="18" charset="0"/>
              </a:rPr>
              <a:t> the </a:t>
            </a:r>
            <a:r>
              <a:rPr lang="en-US" sz="2500" dirty="0">
                <a:solidFill>
                  <a:srgbClr val="000000"/>
                </a:solidFill>
                <a:latin typeface="Cambria" panose="02040503050406030204" pitchFamily="18" charset="0"/>
              </a:rPr>
              <a:t>braces initialize the </a:t>
            </a:r>
            <a:r>
              <a:rPr lang="en-US" sz="2500" dirty="0" err="1">
                <a:solidFill>
                  <a:srgbClr val="000000"/>
                </a:solidFill>
                <a:latin typeface="Consolas" panose="020B0609020204030204" pitchFamily="49" charset="0"/>
              </a:rPr>
              <a:t>random_device</a:t>
            </a:r>
            <a:r>
              <a:rPr lang="en-US" sz="2500" dirty="0">
                <a:solidFill>
                  <a:srgbClr val="000000"/>
                </a:solidFill>
                <a:latin typeface="Cambria" panose="02040503050406030204" pitchFamily="18" charset="0"/>
              </a:rPr>
              <a:t> object and the parentheses call its overloaded parentheses operator to get the seed. </a:t>
            </a:r>
          </a:p>
        </p:txBody>
      </p:sp>
      <p:sp>
        <p:nvSpPr>
          <p:cNvPr id="737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649802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count</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a:t>
            </a:r>
            <a:r>
              <a:rPr lang="en-US" sz="3200" dirty="0" smtClean="0">
                <a:solidFill>
                  <a:srgbClr val="000000"/>
                </a:solidFill>
                <a:latin typeface="Cambria" panose="02040503050406030204" pitchFamily="18" charset="0"/>
              </a:rPr>
              <a:t>30 uses </a:t>
            </a:r>
            <a:r>
              <a:rPr lang="en-US" sz="3200" dirty="0">
                <a:solidFill>
                  <a:srgbClr val="000000"/>
                </a:solidFill>
                <a:latin typeface="Cambria" panose="02040503050406030204" pitchFamily="18" charset="0"/>
              </a:rPr>
              <a:t>the </a:t>
            </a:r>
            <a:r>
              <a:rPr lang="en-US" sz="3200" dirty="0">
                <a:solidFill>
                  <a:srgbClr val="0000FF"/>
                </a:solidFill>
                <a:latin typeface="Consolas" panose="020B0609020204030204" pitchFamily="49" charset="0"/>
              </a:rPr>
              <a:t>count</a:t>
            </a:r>
            <a:r>
              <a:rPr lang="en-US" sz="3200" dirty="0">
                <a:solidFill>
                  <a:srgbClr val="000000"/>
                </a:solidFill>
                <a:latin typeface="Cambria" panose="02040503050406030204" pitchFamily="18" charset="0"/>
              </a:rPr>
              <a:t> algorithm to count the elements with the value </a:t>
            </a:r>
            <a:r>
              <a:rPr lang="en-US" sz="3200" dirty="0">
                <a:solidFill>
                  <a:srgbClr val="000000"/>
                </a:solidFill>
                <a:latin typeface="Consolas" panose="020B0609020204030204" pitchFamily="49" charset="0"/>
              </a:rPr>
              <a:t>8</a:t>
            </a:r>
            <a:r>
              <a:rPr lang="en-US" sz="3200" dirty="0">
                <a:solidFill>
                  <a:srgbClr val="000000"/>
                </a:solidFill>
                <a:latin typeface="Cambria" panose="02040503050406030204" pitchFamily="18" charset="0"/>
              </a:rPr>
              <a:t> in the range </a:t>
            </a:r>
            <a:r>
              <a:rPr lang="en-US" sz="3200" dirty="0">
                <a:solidFill>
                  <a:srgbClr val="000000"/>
                </a:solidFill>
                <a:latin typeface="Consolas" panose="020B0609020204030204" pitchFamily="49" charset="0"/>
              </a:rPr>
              <a:t>a2.cbegin()</a:t>
            </a:r>
            <a:r>
              <a:rPr lang="en-US" sz="3200" dirty="0">
                <a:solidFill>
                  <a:srgbClr val="000000"/>
                </a:solidFill>
                <a:latin typeface="Cambria" panose="02040503050406030204" pitchFamily="18" charset="0"/>
              </a:rPr>
              <a:t> up to, but </a:t>
            </a:r>
            <a:r>
              <a:rPr lang="en-US" sz="3200" i="1" dirty="0">
                <a:solidFill>
                  <a:srgbClr val="000000"/>
                </a:solidFill>
                <a:latin typeface="Cambria" panose="02040503050406030204" pitchFamily="18" charset="0"/>
              </a:rPr>
              <a:t>not</a:t>
            </a:r>
            <a:r>
              <a:rPr lang="en-US" sz="3200" dirty="0">
                <a:solidFill>
                  <a:srgbClr val="000000"/>
                </a:solidFill>
                <a:latin typeface="Cambria" panose="02040503050406030204" pitchFamily="18" charset="0"/>
              </a:rPr>
              <a:t> including, </a:t>
            </a:r>
            <a:r>
              <a:rPr lang="en-US" sz="3200" dirty="0">
                <a:solidFill>
                  <a:srgbClr val="000000"/>
                </a:solidFill>
                <a:latin typeface="Consolas" panose="020B0609020204030204" pitchFamily="49" charset="0"/>
              </a:rPr>
              <a:t>a2.cend()</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This algorithm requires its two iterator arguments to be at least </a:t>
            </a:r>
            <a:r>
              <a:rPr lang="en-US" sz="3200" i="1" dirty="0">
                <a:solidFill>
                  <a:srgbClr val="000000"/>
                </a:solidFill>
                <a:latin typeface="Cambria" panose="02040503050406030204" pitchFamily="18" charset="0"/>
              </a:rPr>
              <a:t>input iterators</a:t>
            </a:r>
            <a:r>
              <a:rPr lang="en-US" sz="3200" dirty="0">
                <a:solidFill>
                  <a:srgbClr val="000000"/>
                </a:solidFill>
                <a:latin typeface="Cambria" panose="02040503050406030204" pitchFamily="18" charset="0"/>
              </a:rPr>
              <a:t>.    </a:t>
            </a:r>
          </a:p>
        </p:txBody>
      </p:sp>
      <p:sp>
        <p:nvSpPr>
          <p:cNvPr id="7475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995163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count_if</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a:t>
            </a:r>
            <a:r>
              <a:rPr lang="en-US" sz="3200" dirty="0" smtClean="0">
                <a:solidFill>
                  <a:srgbClr val="000000"/>
                </a:solidFill>
                <a:latin typeface="Cambria" panose="02040503050406030204" pitchFamily="18" charset="0"/>
              </a:rPr>
              <a:t>34 </a:t>
            </a:r>
            <a:r>
              <a:rPr lang="en-US" sz="3200" dirty="0">
                <a:solidFill>
                  <a:srgbClr val="000000"/>
                </a:solidFill>
                <a:latin typeface="Cambria" panose="02040503050406030204" pitchFamily="18" charset="0"/>
              </a:rPr>
              <a:t>uses the </a:t>
            </a:r>
            <a:r>
              <a:rPr lang="en-US" sz="3200" dirty="0">
                <a:solidFill>
                  <a:srgbClr val="0000FF"/>
                </a:solidFill>
                <a:latin typeface="Consolas" panose="020B0609020204030204" pitchFamily="49" charset="0"/>
              </a:rPr>
              <a:t>count_if</a:t>
            </a:r>
            <a:r>
              <a:rPr lang="en-US" sz="3200" dirty="0">
                <a:solidFill>
                  <a:srgbClr val="000000"/>
                </a:solidFill>
                <a:latin typeface="Cambria" panose="02040503050406030204" pitchFamily="18" charset="0"/>
              </a:rPr>
              <a:t> algorithm to count elements in the range from </a:t>
            </a:r>
            <a:r>
              <a:rPr lang="en-US" sz="3200" dirty="0">
                <a:solidFill>
                  <a:srgbClr val="000000"/>
                </a:solidFill>
                <a:latin typeface="Consolas" panose="020B0609020204030204" pitchFamily="49" charset="0"/>
              </a:rPr>
              <a:t>a2.cbegin()</a:t>
            </a:r>
            <a:r>
              <a:rPr lang="en-US" sz="3200" dirty="0">
                <a:solidFill>
                  <a:srgbClr val="000000"/>
                </a:solidFill>
                <a:latin typeface="Cambria" panose="02040503050406030204" pitchFamily="18" charset="0"/>
              </a:rPr>
              <a:t> up to, but </a:t>
            </a:r>
            <a:r>
              <a:rPr lang="en-US" sz="3200" i="1" dirty="0">
                <a:solidFill>
                  <a:srgbClr val="000000"/>
                </a:solidFill>
                <a:latin typeface="Cambria" panose="02040503050406030204" pitchFamily="18" charset="0"/>
              </a:rPr>
              <a:t>not</a:t>
            </a:r>
            <a:r>
              <a:rPr lang="en-US" sz="3200" dirty="0">
                <a:solidFill>
                  <a:srgbClr val="000000"/>
                </a:solidFill>
                <a:latin typeface="Cambria" panose="02040503050406030204" pitchFamily="18" charset="0"/>
              </a:rPr>
              <a:t> including, </a:t>
            </a:r>
            <a:r>
              <a:rPr lang="en-US" sz="3200" dirty="0">
                <a:solidFill>
                  <a:srgbClr val="000000"/>
                </a:solidFill>
                <a:latin typeface="Consolas" panose="020B0609020204030204" pitchFamily="49" charset="0"/>
              </a:rPr>
              <a:t>a2.cend()</a:t>
            </a:r>
            <a:r>
              <a:rPr lang="en-US" sz="3200" dirty="0">
                <a:solidFill>
                  <a:srgbClr val="000000"/>
                </a:solidFill>
                <a:latin typeface="Cambria" panose="02040503050406030204" pitchFamily="18" charset="0"/>
              </a:rPr>
              <a:t> for which </a:t>
            </a:r>
            <a:r>
              <a:rPr lang="en-US" sz="3200" dirty="0" smtClean="0">
                <a:solidFill>
                  <a:srgbClr val="000000"/>
                </a:solidFill>
                <a:latin typeface="Cambria" panose="02040503050406030204" pitchFamily="18" charset="0"/>
              </a:rPr>
              <a:t>a </a:t>
            </a:r>
            <a:r>
              <a:rPr lang="en-US" sz="3200" i="1" dirty="0" smtClean="0">
                <a:solidFill>
                  <a:srgbClr val="000000"/>
                </a:solidFill>
                <a:latin typeface="Cambria" panose="02040503050406030204" pitchFamily="18" charset="0"/>
              </a:rPr>
              <a:t>unary predicate </a:t>
            </a:r>
            <a:r>
              <a:rPr lang="en-US" sz="3200" i="1" dirty="0">
                <a:solidFill>
                  <a:srgbClr val="000000"/>
                </a:solidFill>
                <a:latin typeface="Cambria" panose="02040503050406030204" pitchFamily="18" charset="0"/>
              </a:rPr>
              <a:t>function </a:t>
            </a:r>
            <a:r>
              <a:rPr lang="en-US" sz="3200" dirty="0" smtClean="0">
                <a:solidFill>
                  <a:srgbClr val="000000"/>
                </a:solidFill>
                <a:latin typeface="Cambria" panose="02040503050406030204" pitchFamily="18" charset="0"/>
              </a:rPr>
              <a:t>returns </a:t>
            </a:r>
            <a:r>
              <a:rPr lang="en-US" sz="3200" dirty="0">
                <a:solidFill>
                  <a:srgbClr val="000000"/>
                </a:solidFill>
                <a:latin typeface="Consolas" panose="020B0609020204030204" pitchFamily="49" charset="0"/>
              </a:rPr>
              <a:t>true</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Algorithm </a:t>
            </a:r>
            <a:r>
              <a:rPr lang="en-US" sz="3200" dirty="0">
                <a:solidFill>
                  <a:srgbClr val="000000"/>
                </a:solidFill>
                <a:latin typeface="Consolas" panose="020B0609020204030204" pitchFamily="49" charset="0"/>
              </a:rPr>
              <a:t>count_if</a:t>
            </a:r>
            <a:r>
              <a:rPr lang="en-US" sz="3200" dirty="0">
                <a:solidFill>
                  <a:srgbClr val="000000"/>
                </a:solidFill>
                <a:latin typeface="Cambria" panose="02040503050406030204" pitchFamily="18" charset="0"/>
              </a:rPr>
              <a:t> requires its two iterator arguments to be at least </a:t>
            </a:r>
            <a:r>
              <a:rPr lang="en-US" sz="3200" i="1" dirty="0">
                <a:solidFill>
                  <a:srgbClr val="000000"/>
                </a:solidFill>
                <a:latin typeface="Cambria" panose="02040503050406030204" pitchFamily="18" charset="0"/>
              </a:rPr>
              <a:t>input iterators</a:t>
            </a:r>
            <a:r>
              <a:rPr lang="en-US" sz="3200" dirty="0">
                <a:solidFill>
                  <a:srgbClr val="000000"/>
                </a:solidFill>
                <a:latin typeface="Cambria" panose="02040503050406030204" pitchFamily="18" charset="0"/>
              </a:rPr>
              <a:t>.</a:t>
            </a:r>
          </a:p>
        </p:txBody>
      </p:sp>
      <p:sp>
        <p:nvSpPr>
          <p:cNvPr id="7578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814542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4275" name="Text Placeholder 2"/>
          <p:cNvSpPr>
            <a:spLocks noGrp="1"/>
          </p:cNvSpPr>
          <p:nvPr>
            <p:ph type="body" idx="1"/>
          </p:nvPr>
        </p:nvSpPr>
        <p:spPr/>
        <p:txBody>
          <a:bodyPr>
            <a:noAutofit/>
          </a:bodyPr>
          <a:lstStyle/>
          <a:p>
            <a:pPr marL="109728" indent="0">
              <a:lnSpc>
                <a:spcPct val="100000"/>
              </a:lnSpc>
              <a:buNone/>
              <a:defRPr/>
            </a:pPr>
            <a:r>
              <a:rPr lang="en-US" sz="2800" b="1" i="1" dirty="0" err="1" smtClean="0">
                <a:solidFill>
                  <a:srgbClr val="000000"/>
                </a:solidFill>
                <a:latin typeface="Consolas" panose="020B0609020204030204" pitchFamily="49" charset="0"/>
              </a:rPr>
              <a:t>min_element</a:t>
            </a:r>
            <a:r>
              <a:rPr lang="en-US" sz="2800" b="1" i="1" dirty="0" smtClean="0">
                <a:solidFill>
                  <a:srgbClr val="000000"/>
                </a:solidFill>
                <a:latin typeface="Consolas" panose="020B0609020204030204" pitchFamily="49" charset="0"/>
              </a:rPr>
              <a:t> </a:t>
            </a:r>
            <a:r>
              <a:rPr lang="en-US" sz="2800" b="1" i="1" dirty="0">
                <a:solidFill>
                  <a:srgbClr val="000000"/>
                </a:solidFill>
                <a:latin typeface="Cambria" panose="02040503050406030204" pitchFamily="18" charset="0"/>
              </a:rPr>
              <a:t>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39 uses </a:t>
            </a:r>
            <a:r>
              <a:rPr lang="en-US" sz="2800" dirty="0" err="1" smtClean="0">
                <a:solidFill>
                  <a:srgbClr val="0000FF"/>
                </a:solidFill>
                <a:latin typeface="Consolas" panose="020B0609020204030204" pitchFamily="49" charset="0"/>
              </a:rPr>
              <a:t>min_element</a:t>
            </a:r>
            <a:r>
              <a:rPr lang="en-US" sz="2800" dirty="0" smtClean="0">
                <a:solidFill>
                  <a:srgbClr val="0000FF"/>
                </a:solidFill>
                <a:latin typeface="Cambria" panose="02040503050406030204" pitchFamily="18" charset="0"/>
              </a:rPr>
              <a:t> </a:t>
            </a:r>
            <a:r>
              <a:rPr lang="en-US" sz="2800" dirty="0" smtClean="0">
                <a:solidFill>
                  <a:srgbClr val="000000"/>
                </a:solidFill>
                <a:latin typeface="Cambria" panose="02040503050406030204" pitchFamily="18" charset="0"/>
              </a:rPr>
              <a:t>to </a:t>
            </a:r>
            <a:r>
              <a:rPr lang="en-US" sz="2800" dirty="0">
                <a:solidFill>
                  <a:srgbClr val="000000"/>
                </a:solidFill>
                <a:latin typeface="Cambria" panose="02040503050406030204" pitchFamily="18" charset="0"/>
              </a:rPr>
              <a:t>locate the </a:t>
            </a:r>
            <a:r>
              <a:rPr lang="en-US" sz="2800" i="1" dirty="0">
                <a:solidFill>
                  <a:srgbClr val="000000"/>
                </a:solidFill>
                <a:latin typeface="Cambria" panose="02040503050406030204" pitchFamily="18" charset="0"/>
              </a:rPr>
              <a:t>smallest</a:t>
            </a:r>
            <a:r>
              <a:rPr lang="en-US" sz="2800" dirty="0">
                <a:solidFill>
                  <a:srgbClr val="000000"/>
                </a:solidFill>
                <a:latin typeface="Cambria" panose="02040503050406030204" pitchFamily="18" charset="0"/>
              </a:rPr>
              <a:t> element in the range from </a:t>
            </a:r>
            <a:r>
              <a:rPr lang="en-US" sz="2800" dirty="0">
                <a:solidFill>
                  <a:srgbClr val="000000"/>
                </a:solidFill>
                <a:latin typeface="Consolas" panose="020B0609020204030204" pitchFamily="49" charset="0"/>
              </a:rPr>
              <a:t>a2.cbegin()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a2.cend()</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 returns a </a:t>
            </a:r>
            <a:r>
              <a:rPr lang="en-US" sz="2800" i="1" dirty="0">
                <a:solidFill>
                  <a:srgbClr val="000000"/>
                </a:solidFill>
                <a:latin typeface="Cambria" panose="02040503050406030204" pitchFamily="18" charset="0"/>
              </a:rPr>
              <a:t>forward iterator </a:t>
            </a:r>
            <a:r>
              <a:rPr lang="en-US" sz="2800" dirty="0">
                <a:solidFill>
                  <a:srgbClr val="000000"/>
                </a:solidFill>
                <a:latin typeface="Cambria" panose="02040503050406030204" pitchFamily="18" charset="0"/>
              </a:rPr>
              <a:t>located at the </a:t>
            </a:r>
            <a:r>
              <a:rPr lang="en-US" sz="2800" i="1" dirty="0">
                <a:solidFill>
                  <a:srgbClr val="000000"/>
                </a:solidFill>
                <a:latin typeface="Cambria" panose="02040503050406030204" pitchFamily="18" charset="0"/>
              </a:rPr>
              <a:t>first</a:t>
            </a:r>
            <a:r>
              <a:rPr lang="en-US" sz="2800" dirty="0">
                <a:solidFill>
                  <a:srgbClr val="000000"/>
                </a:solidFill>
                <a:latin typeface="Cambria" panose="02040503050406030204" pitchFamily="18" charset="0"/>
              </a:rPr>
              <a:t> smallest element, or </a:t>
            </a:r>
            <a:r>
              <a:rPr lang="en-US" sz="2800" dirty="0">
                <a:solidFill>
                  <a:srgbClr val="000000"/>
                </a:solidFill>
                <a:latin typeface="Consolas" panose="020B0609020204030204" pitchFamily="49" charset="0"/>
              </a:rPr>
              <a:t>a2.end() </a:t>
            </a:r>
            <a:r>
              <a:rPr lang="en-US" sz="2800" dirty="0">
                <a:solidFill>
                  <a:srgbClr val="000000"/>
                </a:solidFill>
                <a:latin typeface="Cambria" panose="02040503050406030204" pitchFamily="18" charset="0"/>
              </a:rPr>
              <a:t>if the range is </a:t>
            </a:r>
            <a:r>
              <a:rPr lang="en-US" sz="2800" i="1" dirty="0">
                <a:solidFill>
                  <a:srgbClr val="000000"/>
                </a:solidFill>
                <a:latin typeface="Cambria" panose="02040503050406030204" pitchFamily="18" charset="0"/>
              </a:rPr>
              <a:t>empty</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algorithm’s two iterator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 </a:t>
            </a:r>
          </a:p>
          <a:p>
            <a:pPr marL="365760" indent="-256032">
              <a:lnSpc>
                <a:spcPct val="100000"/>
              </a:lnSpc>
              <a:buFont typeface="Wingdings 3"/>
              <a:buChar char=""/>
              <a:defRPr/>
            </a:pPr>
            <a:r>
              <a:rPr lang="en-US" sz="2800" dirty="0" smtClean="0">
                <a:solidFill>
                  <a:srgbClr val="000000"/>
                </a:solidFill>
                <a:latin typeface="Cambria" panose="02040503050406030204" pitchFamily="18" charset="0"/>
              </a:rPr>
              <a:t>An overloaded version of </a:t>
            </a:r>
            <a:r>
              <a:rPr lang="en-US" sz="2800" dirty="0">
                <a:solidFill>
                  <a:srgbClr val="000000"/>
                </a:solidFill>
                <a:latin typeface="Cambria" panose="02040503050406030204" pitchFamily="18" charset="0"/>
              </a:rPr>
              <a:t>this algorithm </a:t>
            </a:r>
            <a:r>
              <a:rPr lang="en-US" sz="2800" dirty="0" smtClean="0">
                <a:solidFill>
                  <a:srgbClr val="000000"/>
                </a:solidFill>
                <a:latin typeface="Cambria" panose="02040503050406030204" pitchFamily="18" charset="0"/>
              </a:rPr>
              <a:t>receives as </a:t>
            </a:r>
            <a:r>
              <a:rPr lang="en-US" sz="2800" dirty="0">
                <a:solidFill>
                  <a:srgbClr val="000000"/>
                </a:solidFill>
                <a:latin typeface="Cambria" panose="02040503050406030204" pitchFamily="18" charset="0"/>
              </a:rPr>
              <a:t>its third argument a </a:t>
            </a:r>
            <a:r>
              <a:rPr lang="en-US" sz="2800" dirty="0" smtClean="0">
                <a:solidFill>
                  <a:srgbClr val="000000"/>
                </a:solidFill>
                <a:latin typeface="Cambria" panose="02040503050406030204" pitchFamily="18" charset="0"/>
              </a:rPr>
              <a:t>binary predicate </a:t>
            </a:r>
            <a:r>
              <a:rPr lang="en-US" sz="2800" dirty="0">
                <a:solidFill>
                  <a:srgbClr val="000000"/>
                </a:solidFill>
                <a:latin typeface="Cambria" panose="02040503050406030204" pitchFamily="18" charset="0"/>
              </a:rPr>
              <a:t>function that compares two elements in the </a:t>
            </a:r>
            <a:r>
              <a:rPr lang="en-US" sz="2800" dirty="0" smtClean="0">
                <a:solidFill>
                  <a:srgbClr val="000000"/>
                </a:solidFill>
                <a:latin typeface="Cambria" panose="02040503050406030204" pitchFamily="18" charset="0"/>
              </a:rPr>
              <a:t>sequence and returns </a:t>
            </a:r>
            <a:r>
              <a:rPr lang="en-US" sz="2800" dirty="0" smtClean="0">
                <a:solidFill>
                  <a:srgbClr val="000000"/>
                </a:solidFill>
                <a:latin typeface="Consolas" panose="020B0609020204030204" pitchFamily="49" charset="0"/>
              </a:rPr>
              <a:t>true</a:t>
            </a:r>
            <a:r>
              <a:rPr lang="en-US" sz="2800" dirty="0" smtClean="0">
                <a:solidFill>
                  <a:srgbClr val="000000"/>
                </a:solidFill>
                <a:latin typeface="Cambria" panose="02040503050406030204" pitchFamily="18" charset="0"/>
              </a:rPr>
              <a:t> </a:t>
            </a:r>
            <a:r>
              <a:rPr lang="en-US" sz="2800" dirty="0">
                <a:solidFill>
                  <a:srgbClr val="000000"/>
                </a:solidFill>
                <a:latin typeface="Cambria" panose="02040503050406030204" pitchFamily="18" charset="0"/>
              </a:rPr>
              <a:t>if the first </a:t>
            </a:r>
            <a:r>
              <a:rPr lang="en-US" sz="2800" dirty="0" smtClean="0">
                <a:solidFill>
                  <a:srgbClr val="000000"/>
                </a:solidFill>
                <a:latin typeface="Cambria" panose="02040503050406030204" pitchFamily="18" charset="0"/>
              </a:rPr>
              <a:t>is </a:t>
            </a:r>
            <a:r>
              <a:rPr lang="en-US" sz="2800" i="1" dirty="0">
                <a:solidFill>
                  <a:srgbClr val="000000"/>
                </a:solidFill>
                <a:latin typeface="Cambria" panose="02040503050406030204" pitchFamily="18" charset="0"/>
              </a:rPr>
              <a:t>less than </a:t>
            </a:r>
            <a:r>
              <a:rPr lang="en-US" sz="2800" dirty="0">
                <a:solidFill>
                  <a:srgbClr val="000000"/>
                </a:solidFill>
                <a:latin typeface="Cambria" panose="02040503050406030204" pitchFamily="18" charset="0"/>
              </a:rPr>
              <a:t>the second.</a:t>
            </a:r>
          </a:p>
        </p:txBody>
      </p:sp>
      <p:sp>
        <p:nvSpPr>
          <p:cNvPr id="7680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19967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5299" name="Text Placeholder 2"/>
          <p:cNvSpPr>
            <a:spLocks noGrp="1"/>
          </p:cNvSpPr>
          <p:nvPr>
            <p:ph type="body" idx="1"/>
          </p:nvPr>
        </p:nvSpPr>
        <p:spPr/>
        <p:txBody>
          <a:bodyPr>
            <a:noAutofit/>
          </a:bodyPr>
          <a:lstStyle/>
          <a:p>
            <a:pPr marL="109728" indent="0">
              <a:lnSpc>
                <a:spcPct val="100000"/>
              </a:lnSpc>
              <a:buNone/>
              <a:defRPr/>
            </a:pPr>
            <a:r>
              <a:rPr lang="en-US" sz="2800" b="1" i="1" dirty="0">
                <a:solidFill>
                  <a:srgbClr val="000000"/>
                </a:solidFill>
                <a:latin typeface="Consolas" panose="020B0609020204030204" pitchFamily="49" charset="0"/>
              </a:rPr>
              <a:t>max_element</a:t>
            </a:r>
            <a:r>
              <a:rPr lang="en-US" sz="28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800" dirty="0">
                <a:solidFill>
                  <a:srgbClr val="000000"/>
                </a:solidFill>
                <a:latin typeface="Cambria" panose="02040503050406030204" pitchFamily="18" charset="0"/>
              </a:rPr>
              <a:t>Line </a:t>
            </a:r>
            <a:r>
              <a:rPr lang="en-US" sz="2800" dirty="0" smtClean="0">
                <a:solidFill>
                  <a:srgbClr val="000000"/>
                </a:solidFill>
                <a:latin typeface="Cambria" panose="02040503050406030204" pitchFamily="18" charset="0"/>
              </a:rPr>
              <a:t>43 uses </a:t>
            </a:r>
            <a:r>
              <a:rPr lang="en-US" sz="2800" dirty="0" err="1" smtClean="0">
                <a:solidFill>
                  <a:srgbClr val="0000FF"/>
                </a:solidFill>
                <a:latin typeface="Consolas" panose="020B0609020204030204" pitchFamily="49" charset="0"/>
              </a:rPr>
              <a:t>max_element</a:t>
            </a:r>
            <a:r>
              <a:rPr lang="en-US" sz="2800" dirty="0" smtClean="0">
                <a:solidFill>
                  <a:srgbClr val="000000"/>
                </a:solidFill>
                <a:latin typeface="Cambria" panose="02040503050406030204" pitchFamily="18" charset="0"/>
              </a:rPr>
              <a:t> to </a:t>
            </a:r>
            <a:r>
              <a:rPr lang="en-US" sz="2800" dirty="0">
                <a:solidFill>
                  <a:srgbClr val="000000"/>
                </a:solidFill>
                <a:latin typeface="Cambria" panose="02040503050406030204" pitchFamily="18" charset="0"/>
              </a:rPr>
              <a:t>locate the largest element in the range from </a:t>
            </a:r>
            <a:r>
              <a:rPr lang="en-US" sz="2800" dirty="0">
                <a:solidFill>
                  <a:srgbClr val="000000"/>
                </a:solidFill>
                <a:latin typeface="Consolas" panose="020B0609020204030204" pitchFamily="49" charset="0"/>
              </a:rPr>
              <a:t>a2.cbegin()</a:t>
            </a:r>
            <a:r>
              <a:rPr lang="en-US" sz="2800" dirty="0">
                <a:solidFill>
                  <a:srgbClr val="000000"/>
                </a:solidFill>
                <a:latin typeface="Cambria" panose="02040503050406030204" pitchFamily="18" charset="0"/>
              </a:rPr>
              <a:t> up to, but </a:t>
            </a:r>
            <a:r>
              <a:rPr lang="en-US" sz="2800" i="1" dirty="0">
                <a:solidFill>
                  <a:srgbClr val="000000"/>
                </a:solidFill>
                <a:latin typeface="Cambria" panose="02040503050406030204" pitchFamily="18" charset="0"/>
              </a:rPr>
              <a:t>not</a:t>
            </a:r>
            <a:r>
              <a:rPr lang="en-US" sz="2800" dirty="0">
                <a:solidFill>
                  <a:srgbClr val="000000"/>
                </a:solidFill>
                <a:latin typeface="Cambria" panose="02040503050406030204" pitchFamily="18" charset="0"/>
              </a:rPr>
              <a:t> including, </a:t>
            </a:r>
            <a:r>
              <a:rPr lang="en-US" sz="2800" dirty="0">
                <a:solidFill>
                  <a:srgbClr val="000000"/>
                </a:solidFill>
                <a:latin typeface="Consolas" panose="020B0609020204030204" pitchFamily="49" charset="0"/>
              </a:rPr>
              <a:t>a2.cend()</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 returns a </a:t>
            </a:r>
            <a:r>
              <a:rPr lang="en-US" sz="2800" i="1" dirty="0">
                <a:solidFill>
                  <a:srgbClr val="000000"/>
                </a:solidFill>
                <a:latin typeface="Cambria" panose="02040503050406030204" pitchFamily="18" charset="0"/>
              </a:rPr>
              <a:t>forward iterator</a:t>
            </a:r>
            <a:r>
              <a:rPr lang="en-US" sz="2800" dirty="0">
                <a:solidFill>
                  <a:srgbClr val="000000"/>
                </a:solidFill>
                <a:latin typeface="Cambria" panose="02040503050406030204" pitchFamily="18" charset="0"/>
              </a:rPr>
              <a:t> located at the </a:t>
            </a:r>
            <a:r>
              <a:rPr lang="en-US" sz="2800" i="1" dirty="0">
                <a:solidFill>
                  <a:srgbClr val="000000"/>
                </a:solidFill>
                <a:latin typeface="Cambria" panose="02040503050406030204" pitchFamily="18" charset="0"/>
              </a:rPr>
              <a:t>first</a:t>
            </a:r>
            <a:r>
              <a:rPr lang="en-US" sz="2800" dirty="0">
                <a:solidFill>
                  <a:srgbClr val="000000"/>
                </a:solidFill>
                <a:latin typeface="Cambria" panose="02040503050406030204" pitchFamily="18" charset="0"/>
              </a:rPr>
              <a:t> largest element.</a:t>
            </a:r>
          </a:p>
          <a:p>
            <a:pPr marL="365760" indent="-256032">
              <a:lnSpc>
                <a:spcPct val="100000"/>
              </a:lnSpc>
              <a:buFont typeface="Wingdings 3"/>
              <a:buChar char=""/>
              <a:defRPr/>
            </a:pPr>
            <a:r>
              <a:rPr lang="en-US" sz="2800" dirty="0">
                <a:solidFill>
                  <a:srgbClr val="000000"/>
                </a:solidFill>
                <a:latin typeface="Cambria" panose="02040503050406030204" pitchFamily="18" charset="0"/>
              </a:rPr>
              <a:t>The algorithm’s two iterator arguments must be at least </a:t>
            </a:r>
            <a:r>
              <a:rPr lang="en-US" sz="2800" i="1" dirty="0">
                <a:solidFill>
                  <a:srgbClr val="000000"/>
                </a:solidFill>
                <a:latin typeface="Cambria" panose="02040503050406030204" pitchFamily="18" charset="0"/>
              </a:rPr>
              <a:t>forward iterators</a:t>
            </a:r>
            <a:r>
              <a:rPr lang="en-US" sz="2800" dirty="0">
                <a:solidFill>
                  <a:srgbClr val="000000"/>
                </a:solidFill>
                <a:latin typeface="Cambria" panose="02040503050406030204" pitchFamily="18" charset="0"/>
              </a:rPr>
              <a:t>.</a:t>
            </a:r>
          </a:p>
          <a:p>
            <a:pPr marL="365760" indent="-256032">
              <a:lnSpc>
                <a:spcPct val="100000"/>
              </a:lnSpc>
              <a:buFont typeface="Wingdings 3"/>
              <a:buChar char=""/>
              <a:defRPr/>
            </a:pPr>
            <a:r>
              <a:rPr lang="en-US" sz="2800" dirty="0" smtClean="0">
                <a:solidFill>
                  <a:srgbClr val="000000"/>
                </a:solidFill>
                <a:latin typeface="Cambria" panose="02040503050406030204" pitchFamily="18" charset="0"/>
              </a:rPr>
              <a:t>An overloaded version </a:t>
            </a:r>
            <a:r>
              <a:rPr lang="en-US" sz="2800" dirty="0">
                <a:solidFill>
                  <a:srgbClr val="000000"/>
                </a:solidFill>
                <a:latin typeface="Cambria" panose="02040503050406030204" pitchFamily="18" charset="0"/>
              </a:rPr>
              <a:t>of this algorithm takes as its third argument a </a:t>
            </a:r>
            <a:r>
              <a:rPr lang="en-US" sz="2800" i="1" dirty="0">
                <a:solidFill>
                  <a:srgbClr val="000000"/>
                </a:solidFill>
                <a:latin typeface="Cambria" panose="02040503050406030204" pitchFamily="18" charset="0"/>
              </a:rPr>
              <a:t>binary predicate function </a:t>
            </a:r>
            <a:r>
              <a:rPr lang="en-US" sz="2800" dirty="0">
                <a:solidFill>
                  <a:srgbClr val="000000"/>
                </a:solidFill>
                <a:latin typeface="Cambria" panose="02040503050406030204" pitchFamily="18" charset="0"/>
              </a:rPr>
              <a:t>that compares the elements in the </a:t>
            </a:r>
            <a:r>
              <a:rPr lang="en-US" sz="2800" dirty="0" smtClean="0">
                <a:solidFill>
                  <a:srgbClr val="000000"/>
                </a:solidFill>
                <a:latin typeface="Cambria" panose="02040503050406030204" pitchFamily="18" charset="0"/>
              </a:rPr>
              <a:t>sequence and </a:t>
            </a:r>
            <a:r>
              <a:rPr lang="en-US" sz="2800" dirty="0">
                <a:solidFill>
                  <a:srgbClr val="000000"/>
                </a:solidFill>
                <a:latin typeface="Cambria" panose="02040503050406030204" pitchFamily="18" charset="0"/>
              </a:rPr>
              <a:t>returns </a:t>
            </a:r>
            <a:r>
              <a:rPr lang="en-US" sz="2800" dirty="0" smtClean="0">
                <a:solidFill>
                  <a:srgbClr val="000000"/>
                </a:solidFill>
                <a:latin typeface="Consolas" panose="020B0609020204030204" pitchFamily="49" charset="0"/>
              </a:rPr>
              <a:t>true</a:t>
            </a:r>
            <a:r>
              <a:rPr lang="en-US" sz="2800" dirty="0" smtClean="0">
                <a:solidFill>
                  <a:srgbClr val="000000"/>
                </a:solidFill>
                <a:latin typeface="Cambria" panose="02040503050406030204" pitchFamily="18" charset="0"/>
              </a:rPr>
              <a:t> </a:t>
            </a:r>
            <a:r>
              <a:rPr lang="en-US" sz="2800" dirty="0">
                <a:solidFill>
                  <a:srgbClr val="000000"/>
                </a:solidFill>
                <a:latin typeface="Cambria" panose="02040503050406030204" pitchFamily="18" charset="0"/>
              </a:rPr>
              <a:t>if the first </a:t>
            </a:r>
            <a:r>
              <a:rPr lang="en-US" sz="2800" dirty="0" smtClean="0">
                <a:solidFill>
                  <a:srgbClr val="000000"/>
                </a:solidFill>
                <a:latin typeface="Cambria" panose="02040503050406030204" pitchFamily="18" charset="0"/>
              </a:rPr>
              <a:t>is </a:t>
            </a:r>
            <a:r>
              <a:rPr lang="en-US" sz="2800" i="1" dirty="0">
                <a:solidFill>
                  <a:srgbClr val="000000"/>
                </a:solidFill>
                <a:latin typeface="Cambria" panose="02040503050406030204" pitchFamily="18" charset="0"/>
              </a:rPr>
              <a:t>less than </a:t>
            </a:r>
            <a:r>
              <a:rPr lang="en-US" sz="2800" dirty="0">
                <a:solidFill>
                  <a:srgbClr val="000000"/>
                </a:solidFill>
                <a:latin typeface="Cambria" panose="02040503050406030204" pitchFamily="18" charset="0"/>
              </a:rPr>
              <a:t>the second.</a:t>
            </a:r>
          </a:p>
        </p:txBody>
      </p:sp>
      <p:sp>
        <p:nvSpPr>
          <p:cNvPr id="7885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7409000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3238"/>
            <a:ext cx="12192000" cy="3309937"/>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2354283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946150"/>
            <a:ext cx="12192000" cy="49641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620427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7347"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sz="2500" b="1" i="1" dirty="0">
                <a:solidFill>
                  <a:srgbClr val="000000"/>
                </a:solidFill>
                <a:latin typeface="Cambria" panose="02040503050406030204" pitchFamily="18" charset="0"/>
              </a:rPr>
              <a:t>C++11: </a:t>
            </a:r>
            <a:r>
              <a:rPr lang="en-US" sz="2500" b="1" i="1" dirty="0">
                <a:solidFill>
                  <a:srgbClr val="000000"/>
                </a:solidFill>
                <a:latin typeface="Consolas" panose="020B0609020204030204" pitchFamily="49" charset="0"/>
              </a:rPr>
              <a:t>minmax_element</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46 uses </a:t>
            </a:r>
            <a:r>
              <a:rPr lang="en-US" sz="2500" dirty="0" err="1" smtClean="0">
                <a:solidFill>
                  <a:srgbClr val="0000FF"/>
                </a:solidFill>
                <a:latin typeface="Consolas" panose="020B0609020204030204" pitchFamily="49" charset="0"/>
              </a:rPr>
              <a:t>minmax_element</a:t>
            </a:r>
            <a:r>
              <a:rPr lang="en-US" sz="2500" dirty="0" smtClean="0">
                <a:solidFill>
                  <a:srgbClr val="000000"/>
                </a:solidFill>
                <a:latin typeface="Cambria" panose="02040503050406030204" pitchFamily="18" charset="0"/>
              </a:rPr>
              <a:t> to </a:t>
            </a:r>
            <a:r>
              <a:rPr lang="en-US" sz="2500" dirty="0">
                <a:solidFill>
                  <a:srgbClr val="000000"/>
                </a:solidFill>
                <a:latin typeface="Cambria" panose="02040503050406030204" pitchFamily="18" charset="0"/>
              </a:rPr>
              <a:t>locate both the </a:t>
            </a:r>
            <a:r>
              <a:rPr lang="en-US" sz="2500" i="1" dirty="0">
                <a:solidFill>
                  <a:srgbClr val="000000"/>
                </a:solidFill>
                <a:latin typeface="Cambria" panose="02040503050406030204" pitchFamily="18" charset="0"/>
              </a:rPr>
              <a:t>smallest</a:t>
            </a:r>
            <a:r>
              <a:rPr lang="en-US" sz="2500" dirty="0">
                <a:solidFill>
                  <a:srgbClr val="000000"/>
                </a:solidFill>
                <a:latin typeface="Cambria" panose="02040503050406030204" pitchFamily="18" charset="0"/>
              </a:rPr>
              <a:t> and </a:t>
            </a:r>
            <a:r>
              <a:rPr lang="en-US" sz="2500" i="1" dirty="0">
                <a:solidFill>
                  <a:srgbClr val="000000"/>
                </a:solidFill>
                <a:latin typeface="Cambria" panose="02040503050406030204" pitchFamily="18" charset="0"/>
              </a:rPr>
              <a:t>largest</a:t>
            </a:r>
            <a:r>
              <a:rPr lang="en-US" sz="2500" dirty="0">
                <a:solidFill>
                  <a:srgbClr val="000000"/>
                </a:solidFill>
                <a:latin typeface="Cambria" panose="02040503050406030204" pitchFamily="18" charset="0"/>
              </a:rPr>
              <a:t> elements in the range from </a:t>
            </a:r>
            <a:r>
              <a:rPr lang="en-US" sz="2500" dirty="0">
                <a:solidFill>
                  <a:srgbClr val="000000"/>
                </a:solidFill>
                <a:latin typeface="Consolas" panose="020B0609020204030204" pitchFamily="49" charset="0"/>
              </a:rPr>
              <a:t>a2.cbegin()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a2.cend()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 pair of forward iterators located at the smallest and largest elements, respectively.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If there are duplicate smallest or largest elements, the iterators are located at the first smallest and last largest values. .</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algorithm’s two iterator arguments must be at least </a:t>
            </a:r>
            <a:r>
              <a:rPr lang="en-US" sz="2500" i="1" dirty="0">
                <a:solidFill>
                  <a:srgbClr val="000000"/>
                </a:solidFill>
                <a:latin typeface="Cambria" panose="02040503050406030204" pitchFamily="18" charset="0"/>
              </a:rPr>
              <a:t>forward iterators.</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its third argument a </a:t>
            </a:r>
            <a:r>
              <a:rPr lang="en-US" sz="2500" i="1" dirty="0">
                <a:solidFill>
                  <a:srgbClr val="000000"/>
                </a:solidFill>
                <a:latin typeface="Cambria" panose="02040503050406030204" pitchFamily="18" charset="0"/>
              </a:rPr>
              <a:t>binary predicate function </a:t>
            </a:r>
            <a:r>
              <a:rPr lang="en-US" sz="2500" dirty="0">
                <a:solidFill>
                  <a:srgbClr val="000000"/>
                </a:solidFill>
                <a:latin typeface="Cambria" panose="02040503050406030204" pitchFamily="18" charset="0"/>
              </a:rPr>
              <a:t>that compares the elements in the sequence.</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binary function takes two arguments and returns the </a:t>
            </a:r>
            <a:r>
              <a:rPr lang="en-US" sz="2500" dirty="0">
                <a:solidFill>
                  <a:srgbClr val="000000"/>
                </a:solidFill>
                <a:latin typeface="Consolas" panose="020B0609020204030204" pitchFamily="49" charset="0"/>
              </a:rPr>
              <a:t>bool</a:t>
            </a:r>
            <a:r>
              <a:rPr lang="en-US" sz="2500" dirty="0">
                <a:solidFill>
                  <a:srgbClr val="000000"/>
                </a:solidFill>
                <a:latin typeface="Cambria" panose="02040503050406030204" pitchFamily="18" charset="0"/>
              </a:rPr>
              <a:t> value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if the first argument is less than the second.</a:t>
            </a:r>
          </a:p>
        </p:txBody>
      </p:sp>
      <p:sp>
        <p:nvSpPr>
          <p:cNvPr id="8090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652232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58371"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accumulate</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53 uses </a:t>
            </a:r>
            <a:r>
              <a:rPr lang="en-US" sz="2500" dirty="0" smtClean="0">
                <a:solidFill>
                  <a:srgbClr val="0000FF"/>
                </a:solidFill>
                <a:latin typeface="Consolas" panose="020B0609020204030204" pitchFamily="49" charset="0"/>
              </a:rPr>
              <a:t>accumulate</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the template of which is in header </a:t>
            </a:r>
            <a:r>
              <a:rPr lang="en-US" sz="2500" dirty="0">
                <a:solidFill>
                  <a:srgbClr val="000000"/>
                </a:solidFill>
                <a:latin typeface="Consolas" panose="020B0609020204030204" pitchFamily="49" charset="0"/>
              </a:rPr>
              <a:t>&lt;numeric&gt;</a:t>
            </a:r>
            <a:r>
              <a:rPr lang="en-US" sz="2500" dirty="0">
                <a:solidFill>
                  <a:srgbClr val="000000"/>
                </a:solidFill>
                <a:latin typeface="Cambria" panose="02040503050406030204" pitchFamily="18" charset="0"/>
              </a:rPr>
              <a:t>) to sum the values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algorithm’s two iterator arguments must be at least </a:t>
            </a:r>
            <a:r>
              <a:rPr lang="en-US" sz="2500" i="1" dirty="0">
                <a:solidFill>
                  <a:srgbClr val="000000"/>
                </a:solidFill>
                <a:latin typeface="Cambria" panose="02040503050406030204" pitchFamily="18" charset="0"/>
              </a:rPr>
              <a:t>input iterators </a:t>
            </a:r>
            <a:r>
              <a:rPr lang="en-US" sz="2500" dirty="0">
                <a:solidFill>
                  <a:srgbClr val="000000"/>
                </a:solidFill>
                <a:latin typeface="Cambria" panose="02040503050406030204" pitchFamily="18" charset="0"/>
              </a:rPr>
              <a:t>and its third argument represents the initial value of the total.</a:t>
            </a:r>
          </a:p>
          <a:p>
            <a:pPr marL="365760" indent="-256032">
              <a:lnSpc>
                <a:spcPct val="100000"/>
              </a:lnSpc>
              <a:buFont typeface="Wingdings 3"/>
              <a:buChar char=""/>
              <a:defRPr/>
            </a:pPr>
            <a:r>
              <a:rPr lang="en-US" sz="2500" dirty="0">
                <a:solidFill>
                  <a:srgbClr val="000000"/>
                </a:solidFill>
                <a:latin typeface="Cambria" panose="02040503050406030204" pitchFamily="18" charset="0"/>
              </a:rPr>
              <a:t>A second version of this algorithm takes as its fourth argument a general function that determines how elements are accumulated.</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general function must take </a:t>
            </a:r>
            <a:r>
              <a:rPr lang="en-US" sz="2500" i="1" dirty="0">
                <a:solidFill>
                  <a:srgbClr val="000000"/>
                </a:solidFill>
                <a:latin typeface="Cambria" panose="02040503050406030204" pitchFamily="18" charset="0"/>
              </a:rPr>
              <a:t>two</a:t>
            </a:r>
            <a:r>
              <a:rPr lang="en-US" sz="2500" dirty="0">
                <a:solidFill>
                  <a:srgbClr val="000000"/>
                </a:solidFill>
                <a:latin typeface="Cambria" panose="02040503050406030204" pitchFamily="18" charset="0"/>
              </a:rPr>
              <a:t> arguments and return a result</a:t>
            </a:r>
            <a:r>
              <a:rPr lang="en-US" sz="2500" dirty="0" smtClean="0">
                <a:solidFill>
                  <a:srgbClr val="000000"/>
                </a:solidFill>
                <a:latin typeface="Cambria" panose="02040503050406030204" pitchFamily="18" charset="0"/>
              </a:rPr>
              <a:t>.</a:t>
            </a:r>
          </a:p>
        </p:txBody>
      </p:sp>
      <p:sp>
        <p:nvSpPr>
          <p:cNvPr id="8192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78095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82947" name="Text Placeholder 2"/>
          <p:cNvSpPr>
            <a:spLocks noGrp="1"/>
          </p:cNvSpPr>
          <p:nvPr>
            <p:ph type="body" idx="1"/>
          </p:nvPr>
        </p:nvSpPr>
        <p:spPr/>
        <p:txBody>
          <a:bodyPr/>
          <a:lstStyle/>
          <a:p>
            <a:pPr>
              <a:lnSpc>
                <a:spcPct val="100000"/>
              </a:lnSpc>
            </a:pPr>
            <a:r>
              <a:rPr lang="en-US" altLang="en-US" sz="2500" dirty="0">
                <a:solidFill>
                  <a:srgbClr val="000000"/>
                </a:solidFill>
                <a:latin typeface="Cambria" panose="02040503050406030204" pitchFamily="18" charset="0"/>
              </a:rPr>
              <a:t>The first argument to this function is the current value of the accumulation.</a:t>
            </a:r>
          </a:p>
          <a:p>
            <a:pPr>
              <a:lnSpc>
                <a:spcPct val="100000"/>
              </a:lnSpc>
            </a:pPr>
            <a:r>
              <a:rPr lang="en-US" altLang="en-US" sz="2500" dirty="0">
                <a:solidFill>
                  <a:srgbClr val="000000"/>
                </a:solidFill>
                <a:latin typeface="Cambria" panose="02040503050406030204" pitchFamily="18" charset="0"/>
              </a:rPr>
              <a:t>The second argument is the value of the current element in the sequence being accumulated</a:t>
            </a:r>
            <a:r>
              <a:rPr lang="en-US" altLang="en-US" sz="2500" dirty="0" smtClean="0">
                <a:solidFill>
                  <a:srgbClr val="000000"/>
                </a:solidFill>
                <a:latin typeface="Cambria" panose="02040503050406030204" pitchFamily="18" charset="0"/>
              </a:rPr>
              <a:t>.</a:t>
            </a:r>
          </a:p>
          <a:p>
            <a:r>
              <a:rPr lang="en-US" sz="2500" dirty="0">
                <a:solidFill>
                  <a:srgbClr val="000000"/>
                </a:solidFill>
                <a:latin typeface="Cambria" panose="02040503050406030204" pitchFamily="18" charset="0"/>
              </a:rPr>
              <a:t>The function returns the result of the accumulation.</a:t>
            </a:r>
          </a:p>
          <a:p>
            <a:pPr>
              <a:lnSpc>
                <a:spcPct val="100000"/>
              </a:lnSpc>
            </a:pPr>
            <a:endParaRPr lang="en-US" altLang="en-US" sz="2500" dirty="0">
              <a:solidFill>
                <a:srgbClr val="000000"/>
              </a:solidFill>
              <a:latin typeface="Cambria" panose="02040503050406030204" pitchFamily="18" charset="0"/>
            </a:endParaRPr>
          </a:p>
        </p:txBody>
      </p:sp>
      <p:sp>
        <p:nvSpPr>
          <p:cNvPr id="8294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1036623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60419" name="Text Placeholder 2"/>
          <p:cNvSpPr>
            <a:spLocks noGrp="1"/>
          </p:cNvSpPr>
          <p:nvPr>
            <p:ph type="body" idx="1"/>
          </p:nvPr>
        </p:nvSpPr>
        <p:spPr/>
        <p:txBody>
          <a:bodyPr>
            <a:normAutofit fontScale="92500"/>
          </a:bodyPr>
          <a:lstStyle/>
          <a:p>
            <a:pPr marL="109728" indent="0">
              <a:lnSpc>
                <a:spcPct val="110000"/>
              </a:lnSpc>
              <a:buNone/>
              <a:defRPr/>
            </a:pPr>
            <a:r>
              <a:rPr lang="en-US" sz="2500" b="1" i="1" dirty="0">
                <a:solidFill>
                  <a:srgbClr val="000000"/>
                </a:solidFill>
                <a:latin typeface="Consolas" panose="020B0609020204030204" pitchFamily="49" charset="0"/>
              </a:rPr>
              <a:t>transform</a:t>
            </a:r>
            <a:r>
              <a:rPr lang="en-US" sz="2500" b="1" i="1" dirty="0">
                <a:solidFill>
                  <a:srgbClr val="000000"/>
                </a:solidFill>
                <a:latin typeface="Cambria" panose="02040503050406030204" pitchFamily="18" charset="0"/>
              </a:rPr>
              <a:t> Algorithm</a:t>
            </a:r>
          </a:p>
          <a:p>
            <a:pPr marL="365760" indent="-256032">
              <a:lnSpc>
                <a:spcPct val="110000"/>
              </a:lnSpc>
              <a:buFont typeface="Wingdings 3"/>
              <a:buChar char=""/>
              <a:defRPr/>
            </a:pPr>
            <a:r>
              <a:rPr lang="en-US" sz="2500" dirty="0" smtClean="0">
                <a:solidFill>
                  <a:srgbClr val="000000"/>
                </a:solidFill>
                <a:latin typeface="Cambria" panose="02040503050406030204" pitchFamily="18" charset="0"/>
              </a:rPr>
              <a:t>Lines 58-59 use </a:t>
            </a:r>
            <a:r>
              <a:rPr lang="en-US" sz="2500" dirty="0" smtClean="0">
                <a:solidFill>
                  <a:srgbClr val="0000FF"/>
                </a:solidFill>
                <a:latin typeface="Consolas" panose="020B0609020204030204" pitchFamily="49" charset="0"/>
              </a:rPr>
              <a:t>transform</a:t>
            </a:r>
            <a:r>
              <a:rPr lang="en-US" sz="2500" dirty="0" smtClean="0">
                <a:solidFill>
                  <a:srgbClr val="000000"/>
                </a:solidFill>
                <a:latin typeface="Cambria" panose="02040503050406030204" pitchFamily="18" charset="0"/>
              </a:rPr>
              <a:t> to </a:t>
            </a:r>
            <a:r>
              <a:rPr lang="en-US" sz="2500" dirty="0">
                <a:solidFill>
                  <a:srgbClr val="000000"/>
                </a:solidFill>
                <a:latin typeface="Cambria" panose="02040503050406030204" pitchFamily="18" charset="0"/>
              </a:rPr>
              <a:t>apply a general function to every element in the range from </a:t>
            </a:r>
            <a:r>
              <a:rPr lang="en-US" sz="2500" dirty="0">
                <a:solidFill>
                  <a:srgbClr val="000000"/>
                </a:solidFill>
                <a:latin typeface="Consolas" panose="020B0609020204030204" pitchFamily="49" charset="0"/>
              </a:rPr>
              <a:t>a1.cbegin()</a:t>
            </a:r>
            <a:r>
              <a:rPr lang="en-US" sz="2500" dirty="0">
                <a:solidFill>
                  <a:srgbClr val="000000"/>
                </a:solidFill>
                <a:latin typeface="Cambria" panose="02040503050406030204" pitchFamily="18" charset="0"/>
              </a:rPr>
              <a:t> up to, but</a:t>
            </a:r>
            <a:r>
              <a:rPr lang="en-US" sz="2500" i="1" dirty="0">
                <a:solidFill>
                  <a:srgbClr val="000000"/>
                </a:solidFill>
                <a:latin typeface="Cambria" panose="02040503050406030204" pitchFamily="18" charset="0"/>
              </a:rPr>
              <a:t> 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a1.cend()</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general function (the fourth argument) should take the current element as an argument, must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modify the element and should return the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ed value.</a:t>
            </a:r>
          </a:p>
          <a:p>
            <a:pPr marL="365760" indent="-256032">
              <a:lnSpc>
                <a:spcPct val="110000"/>
              </a:lnSpc>
              <a:buFont typeface="Wingdings 3"/>
              <a:buChar char=""/>
              <a:defRPr/>
            </a:pPr>
            <a:r>
              <a:rPr lang="en-US" sz="2500" dirty="0">
                <a:solidFill>
                  <a:srgbClr val="000000"/>
                </a:solidFill>
                <a:latin typeface="Cambria" panose="02040503050406030204" pitchFamily="18" charset="0"/>
              </a:rPr>
              <a:t>Algorithm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 requires its first two iterator arguments to be at least input iterators and its third argument to be at least an </a:t>
            </a:r>
            <a:r>
              <a:rPr lang="en-US" sz="2500" i="1" dirty="0">
                <a:solidFill>
                  <a:srgbClr val="000000"/>
                </a:solidFill>
                <a:latin typeface="Cambria" panose="02040503050406030204" pitchFamily="18" charset="0"/>
              </a:rPr>
              <a:t>output iterator</a:t>
            </a:r>
            <a:r>
              <a:rPr lang="en-US" sz="2500" dirty="0">
                <a:solidFill>
                  <a:srgbClr val="000000"/>
                </a:solidFill>
                <a:latin typeface="Cambria" panose="02040503050406030204" pitchFamily="18" charset="0"/>
              </a:rPr>
              <a:t>.</a:t>
            </a:r>
          </a:p>
          <a:p>
            <a:pPr marL="365760" indent="-256032">
              <a:lnSpc>
                <a:spcPct val="110000"/>
              </a:lnSpc>
              <a:buFont typeface="Wingdings 3"/>
              <a:buChar char=""/>
              <a:defRPr/>
            </a:pPr>
            <a:r>
              <a:rPr lang="en-US" sz="2500" dirty="0">
                <a:solidFill>
                  <a:srgbClr val="000000"/>
                </a:solidFill>
                <a:latin typeface="Cambria" panose="02040503050406030204" pitchFamily="18" charset="0"/>
              </a:rPr>
              <a:t>The third argument specifies where the </a:t>
            </a:r>
            <a:r>
              <a:rPr lang="en-US" sz="2500" dirty="0">
                <a:solidFill>
                  <a:srgbClr val="000000"/>
                </a:solidFill>
                <a:latin typeface="Consolas" panose="020B0609020204030204" pitchFamily="49" charset="0"/>
              </a:rPr>
              <a:t>transform</a:t>
            </a:r>
            <a:r>
              <a:rPr lang="en-US" sz="2500" dirty="0">
                <a:solidFill>
                  <a:srgbClr val="000000"/>
                </a:solidFill>
                <a:latin typeface="Cambria" panose="02040503050406030204" pitchFamily="18" charset="0"/>
              </a:rPr>
              <a:t>ed values should be placed.</a:t>
            </a:r>
          </a:p>
          <a:p>
            <a:pPr marL="365760" indent="-256032">
              <a:lnSpc>
                <a:spcPct val="110000"/>
              </a:lnSpc>
              <a:buFont typeface="Wingdings 3"/>
              <a:buChar char=""/>
              <a:defRPr/>
            </a:pPr>
            <a:r>
              <a:rPr lang="en-US" sz="2500" dirty="0">
                <a:solidFill>
                  <a:srgbClr val="000000"/>
                </a:solidFill>
                <a:latin typeface="Cambria" panose="02040503050406030204" pitchFamily="18" charset="0"/>
              </a:rPr>
              <a:t>Note that the third argument can equal the first.</a:t>
            </a:r>
          </a:p>
        </p:txBody>
      </p:sp>
      <p:sp>
        <p:nvSpPr>
          <p:cNvPr id="8499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9127382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a:lnSpc>
                <a:spcPct val="100000"/>
              </a:lnSpc>
              <a:defRPr/>
            </a:pPr>
            <a:r>
              <a:rPr lang="en-US" dirty="0" smtClean="0">
                <a:solidFill>
                  <a:srgbClr val="59D9B3"/>
                </a:solidFill>
                <a:latin typeface="Calibri" panose="020F0502020204030204" pitchFamily="34" charset="0"/>
              </a:rPr>
              <a:t>16.4.5</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Mathematical Algorithms (Cont.)</a:t>
            </a:r>
          </a:p>
        </p:txBody>
      </p:sp>
      <p:sp>
        <p:nvSpPr>
          <p:cNvPr id="86019" name="Text Placeholder 2"/>
          <p:cNvSpPr>
            <a:spLocks noGrp="1"/>
          </p:cNvSpPr>
          <p:nvPr>
            <p:ph type="body" idx="1"/>
          </p:nvPr>
        </p:nvSpPr>
        <p:spPr/>
        <p:txBody>
          <a:bodyPr/>
          <a:lstStyle/>
          <a:p>
            <a:pPr>
              <a:lnSpc>
                <a:spcPct val="100000"/>
              </a:lnSpc>
            </a:pPr>
            <a:r>
              <a:rPr lang="en-US" altLang="en-US" sz="2500" dirty="0" smtClean="0">
                <a:solidFill>
                  <a:srgbClr val="000000"/>
                </a:solidFill>
                <a:latin typeface="Cambria" panose="02040503050406030204" pitchFamily="18" charset="0"/>
              </a:rPr>
              <a:t>An overloaded version </a:t>
            </a:r>
            <a:r>
              <a:rPr lang="en-US" altLang="en-US" sz="2500" dirty="0">
                <a:solidFill>
                  <a:srgbClr val="000000"/>
                </a:solidFill>
                <a:latin typeface="Cambria" panose="02040503050406030204" pitchFamily="18" charset="0"/>
              </a:rPr>
              <a:t>of </a:t>
            </a:r>
            <a:r>
              <a:rPr lang="en-US" altLang="en-US" sz="2500" dirty="0">
                <a:solidFill>
                  <a:srgbClr val="000000"/>
                </a:solidFill>
                <a:latin typeface="Consolas" panose="020B0609020204030204" pitchFamily="49" charset="0"/>
              </a:rPr>
              <a:t>transform</a:t>
            </a:r>
            <a:r>
              <a:rPr lang="en-US" altLang="en-US" sz="2500" dirty="0">
                <a:solidFill>
                  <a:srgbClr val="000000"/>
                </a:solidFill>
                <a:latin typeface="Cambria" panose="02040503050406030204" pitchFamily="18" charset="0"/>
              </a:rPr>
              <a:t> accepts five arguments—the first two arguments are </a:t>
            </a:r>
            <a:r>
              <a:rPr lang="en-US" altLang="en-US" sz="2500" i="1" dirty="0">
                <a:solidFill>
                  <a:srgbClr val="000000"/>
                </a:solidFill>
                <a:latin typeface="Cambria" panose="02040503050406030204" pitchFamily="18" charset="0"/>
              </a:rPr>
              <a:t>input iterators </a:t>
            </a:r>
            <a:r>
              <a:rPr lang="en-US" altLang="en-US" sz="2500" dirty="0">
                <a:solidFill>
                  <a:srgbClr val="000000"/>
                </a:solidFill>
                <a:latin typeface="Cambria" panose="02040503050406030204" pitchFamily="18" charset="0"/>
              </a:rPr>
              <a:t>that specify a range of elements from one source container, the third argument is an </a:t>
            </a:r>
            <a:r>
              <a:rPr lang="en-US" altLang="en-US" sz="2500" i="1" dirty="0">
                <a:solidFill>
                  <a:srgbClr val="000000"/>
                </a:solidFill>
                <a:latin typeface="Cambria" panose="02040503050406030204" pitchFamily="18" charset="0"/>
              </a:rPr>
              <a:t>input iterator </a:t>
            </a:r>
            <a:r>
              <a:rPr lang="en-US" altLang="en-US" sz="2500" dirty="0">
                <a:solidFill>
                  <a:srgbClr val="000000"/>
                </a:solidFill>
                <a:latin typeface="Cambria" panose="02040503050406030204" pitchFamily="18" charset="0"/>
              </a:rPr>
              <a:t>that specifies the first element in another source container, the fourth argument is an </a:t>
            </a:r>
            <a:r>
              <a:rPr lang="en-US" altLang="en-US" sz="2500" i="1" dirty="0">
                <a:solidFill>
                  <a:srgbClr val="000000"/>
                </a:solidFill>
                <a:latin typeface="Cambria" panose="02040503050406030204" pitchFamily="18" charset="0"/>
              </a:rPr>
              <a:t>output iterator </a:t>
            </a:r>
            <a:r>
              <a:rPr lang="en-US" altLang="en-US" sz="2500" dirty="0">
                <a:solidFill>
                  <a:srgbClr val="000000"/>
                </a:solidFill>
                <a:latin typeface="Cambria" panose="02040503050406030204" pitchFamily="18" charset="0"/>
              </a:rPr>
              <a:t>that specifies where the transformed values should be placed and the last argument is a general function that takes two </a:t>
            </a:r>
            <a:r>
              <a:rPr lang="en-US" altLang="en-US" sz="2500" dirty="0" smtClean="0">
                <a:solidFill>
                  <a:srgbClr val="000000"/>
                </a:solidFill>
                <a:latin typeface="Cambria" panose="02040503050406030204" pitchFamily="18" charset="0"/>
              </a:rPr>
              <a:t>arguments and returns a result.</a:t>
            </a:r>
            <a:endParaRPr lang="en-US" altLang="en-US" sz="2500" dirty="0">
              <a:solidFill>
                <a:srgbClr val="000000"/>
              </a:solidFill>
              <a:latin typeface="Cambria" panose="02040503050406030204" pitchFamily="18" charset="0"/>
            </a:endParaRPr>
          </a:p>
          <a:p>
            <a:pPr>
              <a:lnSpc>
                <a:spcPct val="100000"/>
              </a:lnSpc>
            </a:pPr>
            <a:r>
              <a:rPr lang="en-US" altLang="en-US" sz="2500" dirty="0">
                <a:solidFill>
                  <a:srgbClr val="000000"/>
                </a:solidFill>
                <a:latin typeface="Cambria" panose="02040503050406030204" pitchFamily="18" charset="0"/>
              </a:rPr>
              <a:t>This version of </a:t>
            </a:r>
            <a:r>
              <a:rPr lang="en-US" altLang="en-US" sz="2500" dirty="0">
                <a:solidFill>
                  <a:srgbClr val="000000"/>
                </a:solidFill>
                <a:latin typeface="Consolas" panose="020B0609020204030204" pitchFamily="49" charset="0"/>
              </a:rPr>
              <a:t>transform</a:t>
            </a:r>
            <a:r>
              <a:rPr lang="en-US" altLang="en-US" sz="2500" dirty="0">
                <a:solidFill>
                  <a:srgbClr val="000000"/>
                </a:solidFill>
                <a:latin typeface="Cambria" panose="02040503050406030204" pitchFamily="18" charset="0"/>
              </a:rPr>
              <a:t> takes one element from each of the two input sources and applies the general function to that pair of elements, then places the transformed value at the location specified by the fourth argument.</a:t>
            </a:r>
          </a:p>
          <a:p>
            <a:pPr>
              <a:lnSpc>
                <a:spcPct val="100000"/>
              </a:lnSpc>
            </a:pPr>
            <a:endParaRPr lang="en-US" altLang="en-US" sz="2500" dirty="0">
              <a:solidFill>
                <a:srgbClr val="000000"/>
              </a:solidFill>
              <a:latin typeface="Cambria" panose="02040503050406030204" pitchFamily="18" charset="0"/>
            </a:endParaRPr>
          </a:p>
        </p:txBody>
      </p:sp>
      <p:sp>
        <p:nvSpPr>
          <p:cNvPr id="8602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630904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a:t>
            </a:r>
          </a:p>
        </p:txBody>
      </p:sp>
      <p:sp>
        <p:nvSpPr>
          <p:cNvPr id="87043"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Figure </a:t>
            </a:r>
            <a:r>
              <a:rPr lang="en-US" altLang="en-US" dirty="0" smtClean="0">
                <a:solidFill>
                  <a:srgbClr val="000000"/>
                </a:solidFill>
                <a:latin typeface="Cambria" panose="02040503050406030204" pitchFamily="18" charset="0"/>
              </a:rPr>
              <a:t>16.7 </a:t>
            </a:r>
            <a:r>
              <a:rPr lang="en-US" altLang="en-US" dirty="0" smtClean="0">
                <a:solidFill>
                  <a:srgbClr val="000000"/>
                </a:solidFill>
                <a:latin typeface="Cambria" panose="02040503050406030204" pitchFamily="18" charset="0"/>
              </a:rPr>
              <a:t>demonstrates some basic searching and sorting capabilities of the Standard Library, including </a:t>
            </a:r>
            <a:r>
              <a:rPr lang="en-US" altLang="en-US" dirty="0" smtClean="0">
                <a:solidFill>
                  <a:srgbClr val="000000"/>
                </a:solidFill>
                <a:latin typeface="Consolas" panose="020B0609020204030204" pitchFamily="49" charset="0"/>
              </a:rPr>
              <a:t>find</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find_if</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sort</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binary_search</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all_of</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any_of</a:t>
            </a:r>
            <a:r>
              <a:rPr lang="en-US" altLang="en-US" dirty="0" smtClean="0">
                <a:solidFill>
                  <a:srgbClr val="000000"/>
                </a:solidFill>
                <a:latin typeface="Cambria" panose="02040503050406030204" pitchFamily="18" charset="0"/>
              </a:rPr>
              <a:t>, </a:t>
            </a:r>
            <a:r>
              <a:rPr lang="en-US" altLang="en-US" dirty="0" err="1" smtClean="0">
                <a:solidFill>
                  <a:srgbClr val="000000"/>
                </a:solidFill>
                <a:latin typeface="Consolas" panose="020B0609020204030204" pitchFamily="49" charset="0"/>
              </a:rPr>
              <a:t>none_of</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find_if_not</a:t>
            </a:r>
            <a:r>
              <a:rPr lang="en-US" altLang="en-US" dirty="0" smtClean="0">
                <a:solidFill>
                  <a:srgbClr val="000000"/>
                </a:solidFill>
                <a:latin typeface="Cambria" panose="02040503050406030204" pitchFamily="18" charset="0"/>
              </a:rPr>
              <a:t>.</a:t>
            </a:r>
          </a:p>
        </p:txBody>
      </p:sp>
      <p:sp>
        <p:nvSpPr>
          <p:cNvPr id="8704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1900948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6708173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431800" y="0"/>
            <a:ext cx="113284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916678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47700" y="0"/>
            <a:ext cx="10896600"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61419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1450"/>
            <a:ext cx="12192000" cy="6513513"/>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89085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0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58788"/>
            <a:ext cx="12192000" cy="594042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32121189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8"/>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203325" y="0"/>
            <a:ext cx="9783763"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4061682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3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461963"/>
            <a:ext cx="12192000" cy="5934075"/>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4612981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16_Page_40"/>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738188" y="0"/>
            <a:ext cx="10714037" cy="6858000"/>
          </a:xfrm>
          <a:prstGeom prst="rect">
            <a:avLst/>
          </a:prstGeom>
          <a:noFill/>
          <a:ln>
            <a:noFill/>
          </a:ln>
        </p:spPr>
      </p:pic>
      <p:sp>
        <p:nvSpPr>
          <p:cNvPr id="3" name="Footer Placeholder 2"/>
          <p:cNvSpPr>
            <a:spLocks noGrp="1"/>
          </p:cNvSpPr>
          <p:nvPr>
            <p:ph type="ftr" sz="quarter" idx="11"/>
          </p:nvPr>
        </p:nvSpPr>
        <p:spPr/>
        <p:txBody>
          <a:bodyPr/>
          <a:lstStyle/>
          <a:p>
            <a:r>
              <a:rPr lang="en-US" smtClean="0"/>
              <a:t>©1992-2017 by Pearson Education, Inc. All Rights Reserved.</a:t>
            </a:r>
            <a:endParaRPr lang="en-US"/>
          </a:p>
        </p:txBody>
      </p:sp>
    </p:spTree>
    <p:extLst>
      <p:ext uri="{BB962C8B-B14F-4D97-AF65-F5344CB8AC3E}">
        <p14:creationId xmlns:p14="http://schemas.microsoft.com/office/powerpoint/2010/main" val="17164241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68611" name="Text Placeholder 2"/>
          <p:cNvSpPr>
            <a:spLocks noGrp="1"/>
          </p:cNvSpPr>
          <p:nvPr>
            <p:ph type="body" idx="1"/>
          </p:nvPr>
        </p:nvSpPr>
        <p:spPr/>
        <p:txBody>
          <a:bodyPr>
            <a:normAutofit/>
          </a:bodyPr>
          <a:lstStyle/>
          <a:p>
            <a:pPr marL="109728" indent="0">
              <a:lnSpc>
                <a:spcPct val="100000"/>
              </a:lnSpc>
              <a:buNone/>
              <a:defRPr/>
            </a:pPr>
            <a:r>
              <a:rPr lang="en-US" sz="3200" b="1" i="1" dirty="0">
                <a:solidFill>
                  <a:srgbClr val="000000"/>
                </a:solidFill>
                <a:latin typeface="Consolas" panose="020B0609020204030204" pitchFamily="49" charset="0"/>
              </a:rPr>
              <a:t>find</a:t>
            </a:r>
            <a:r>
              <a:rPr lang="en-US" sz="32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3200" dirty="0">
                <a:solidFill>
                  <a:srgbClr val="000000"/>
                </a:solidFill>
                <a:latin typeface="Cambria" panose="02040503050406030204" pitchFamily="18" charset="0"/>
              </a:rPr>
              <a:t>Line </a:t>
            </a:r>
            <a:r>
              <a:rPr lang="en-US" sz="3200" dirty="0" smtClean="0">
                <a:solidFill>
                  <a:srgbClr val="000000"/>
                </a:solidFill>
                <a:latin typeface="Cambria" panose="02040503050406030204" pitchFamily="18" charset="0"/>
              </a:rPr>
              <a:t>18 uses </a:t>
            </a:r>
            <a:r>
              <a:rPr lang="en-US" sz="3200" dirty="0" smtClean="0">
                <a:solidFill>
                  <a:srgbClr val="0000FF"/>
                </a:solidFill>
                <a:latin typeface="Consolas" panose="020B0609020204030204" pitchFamily="49" charset="0"/>
              </a:rPr>
              <a:t>find</a:t>
            </a:r>
            <a:r>
              <a:rPr lang="en-US" sz="3200" dirty="0" smtClean="0">
                <a:solidFill>
                  <a:srgbClr val="000000"/>
                </a:solidFill>
                <a:latin typeface="Cambria" panose="02040503050406030204" pitchFamily="18" charset="0"/>
              </a:rPr>
              <a:t> to </a:t>
            </a:r>
            <a:r>
              <a:rPr lang="en-US" sz="3200" dirty="0">
                <a:solidFill>
                  <a:srgbClr val="000000"/>
                </a:solidFill>
                <a:latin typeface="Cambria" panose="02040503050406030204" pitchFamily="18" charset="0"/>
              </a:rPr>
              <a:t>locate the value </a:t>
            </a:r>
            <a:r>
              <a:rPr lang="en-US" sz="3200" dirty="0">
                <a:solidFill>
                  <a:srgbClr val="000000"/>
                </a:solidFill>
                <a:latin typeface="Consolas" panose="020B0609020204030204" pitchFamily="49" charset="0"/>
              </a:rPr>
              <a:t>16</a:t>
            </a:r>
            <a:r>
              <a:rPr lang="en-US" sz="3200" dirty="0">
                <a:solidFill>
                  <a:srgbClr val="000000"/>
                </a:solidFill>
                <a:latin typeface="Cambria" panose="02040503050406030204" pitchFamily="18" charset="0"/>
              </a:rPr>
              <a:t> in the range from </a:t>
            </a:r>
            <a:r>
              <a:rPr lang="en-US" sz="3200" dirty="0">
                <a:solidFill>
                  <a:srgbClr val="000000"/>
                </a:solidFill>
                <a:latin typeface="Consolas" panose="020B0609020204030204" pitchFamily="49" charset="0"/>
              </a:rPr>
              <a:t>a.cbegin()</a:t>
            </a:r>
            <a:r>
              <a:rPr lang="en-US" sz="3200" dirty="0">
                <a:solidFill>
                  <a:srgbClr val="000000"/>
                </a:solidFill>
                <a:latin typeface="Cambria" panose="02040503050406030204" pitchFamily="18" charset="0"/>
              </a:rPr>
              <a:t> up to, but not including, </a:t>
            </a:r>
            <a:r>
              <a:rPr lang="en-US" sz="3200" dirty="0">
                <a:solidFill>
                  <a:srgbClr val="000000"/>
                </a:solidFill>
                <a:latin typeface="Consolas" panose="020B0609020204030204" pitchFamily="49" charset="0"/>
              </a:rPr>
              <a:t>a.cend()</a:t>
            </a:r>
            <a:r>
              <a:rPr lang="en-US" sz="3200" dirty="0">
                <a:solidFill>
                  <a:srgbClr val="000000"/>
                </a:solidFill>
                <a:latin typeface="Cambria" panose="02040503050406030204" pitchFamily="18" charset="0"/>
              </a:rPr>
              <a:t>.</a:t>
            </a:r>
          </a:p>
          <a:p>
            <a:pPr marL="365760" indent="-256032">
              <a:lnSpc>
                <a:spcPct val="100000"/>
              </a:lnSpc>
              <a:buFont typeface="Wingdings 3"/>
              <a:buChar char=""/>
              <a:defRPr/>
            </a:pPr>
            <a:r>
              <a:rPr lang="en-US" sz="3200" dirty="0">
                <a:solidFill>
                  <a:srgbClr val="000000"/>
                </a:solidFill>
                <a:latin typeface="Cambria" panose="02040503050406030204" pitchFamily="18" charset="0"/>
              </a:rPr>
              <a:t>The algorithm requires its two iterator arguments to be at least </a:t>
            </a:r>
            <a:r>
              <a:rPr lang="en-US" sz="3200" i="1" dirty="0">
                <a:solidFill>
                  <a:srgbClr val="000000"/>
                </a:solidFill>
                <a:latin typeface="Cambria" panose="02040503050406030204" pitchFamily="18" charset="0"/>
              </a:rPr>
              <a:t>input iterators </a:t>
            </a:r>
            <a:r>
              <a:rPr lang="en-US" sz="3200" dirty="0">
                <a:solidFill>
                  <a:srgbClr val="000000"/>
                </a:solidFill>
                <a:latin typeface="Cambria" panose="02040503050406030204" pitchFamily="18" charset="0"/>
              </a:rPr>
              <a:t>and returns an </a:t>
            </a:r>
            <a:r>
              <a:rPr lang="en-US" sz="3200" i="1" dirty="0">
                <a:solidFill>
                  <a:srgbClr val="000000"/>
                </a:solidFill>
                <a:latin typeface="Cambria" panose="02040503050406030204" pitchFamily="18" charset="0"/>
              </a:rPr>
              <a:t>input iterator </a:t>
            </a:r>
            <a:r>
              <a:rPr lang="en-US" sz="3200" dirty="0">
                <a:solidFill>
                  <a:srgbClr val="000000"/>
                </a:solidFill>
                <a:latin typeface="Cambria" panose="02040503050406030204" pitchFamily="18" charset="0"/>
              </a:rPr>
              <a:t>that either is positioned at the first element containing the value or indicates the end of the sequence (as is the case in line 29). </a:t>
            </a:r>
          </a:p>
        </p:txBody>
      </p:sp>
      <p:sp>
        <p:nvSpPr>
          <p:cNvPr id="942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8286852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68611"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sz="3200" b="1" i="1" dirty="0" smtClean="0">
                <a:solidFill>
                  <a:srgbClr val="000000"/>
                </a:solidFill>
                <a:latin typeface="Cambria" panose="02040503050406030204" pitchFamily="18" charset="0"/>
              </a:rPr>
              <a:t>Storing Lambdas in Variables</a:t>
            </a:r>
            <a:endParaRPr lang="en-US" sz="3200" b="1" i="1" dirty="0">
              <a:solidFill>
                <a:srgbClr val="000000"/>
              </a:solidFill>
              <a:latin typeface="Cambria" panose="02040503050406030204" pitchFamily="18" charset="0"/>
            </a:endParaRPr>
          </a:p>
          <a:p>
            <a:pPr marL="365760" indent="-256032">
              <a:buFont typeface="Wingdings 3"/>
              <a:buChar char=""/>
              <a:defRPr/>
            </a:pPr>
            <a:r>
              <a:rPr lang="en-US" sz="3200" dirty="0">
                <a:solidFill>
                  <a:srgbClr val="000000"/>
                </a:solidFill>
                <a:latin typeface="Cambria" panose="02040503050406030204" pitchFamily="18" charset="0"/>
              </a:rPr>
              <a:t>Throughout this example, we test multiple times whether elements in the array a are greater than 10. You can store a lambda in a variable, as </a:t>
            </a:r>
            <a:r>
              <a:rPr lang="en-US" sz="3200" dirty="0" smtClean="0">
                <a:solidFill>
                  <a:srgbClr val="000000"/>
                </a:solidFill>
                <a:latin typeface="Cambria" panose="02040503050406030204" pitchFamily="18" charset="0"/>
              </a:rPr>
              <a:t>in: </a:t>
            </a:r>
            <a:endParaRPr lang="en-US" sz="3200" dirty="0">
              <a:solidFill>
                <a:srgbClr val="000000"/>
              </a:solidFill>
              <a:latin typeface="Cambria" panose="02040503050406030204" pitchFamily="18" charset="0"/>
            </a:endParaRPr>
          </a:p>
          <a:p>
            <a:pPr marL="621348" lvl="1" indent="-256032">
              <a:buFont typeface="Wingdings 3"/>
              <a:buChar char=""/>
              <a:defRPr/>
            </a:pPr>
            <a:r>
              <a:rPr lang="en-US" sz="2800" dirty="0">
                <a:solidFill>
                  <a:srgbClr val="000000"/>
                </a:solidFill>
                <a:latin typeface="Consolas" panose="020B0609020204030204" pitchFamily="49" charset="0"/>
              </a:rPr>
              <a:t>auto isGreaterThan10 = [](auto x){return x &gt; 10;};</a:t>
            </a:r>
          </a:p>
          <a:p>
            <a:pPr marL="365760" indent="-256032">
              <a:buFont typeface="Wingdings 3"/>
              <a:buChar char=""/>
              <a:defRPr/>
            </a:pPr>
            <a:r>
              <a:rPr lang="en-US" sz="3200" dirty="0" smtClean="0">
                <a:solidFill>
                  <a:srgbClr val="000000"/>
                </a:solidFill>
                <a:latin typeface="Cambria" panose="02040503050406030204" pitchFamily="18" charset="0"/>
              </a:rPr>
              <a:t>This </a:t>
            </a:r>
            <a:r>
              <a:rPr lang="en-US" sz="3200" dirty="0">
                <a:solidFill>
                  <a:srgbClr val="000000"/>
                </a:solidFill>
                <a:latin typeface="Cambria" panose="02040503050406030204" pitchFamily="18" charset="0"/>
              </a:rPr>
              <a:t>variable can then be used at a later time to pass the lambda to other functions, as in lines 41, 73, 81, 89 and 97. You can also use the variable like a function name to invoke the lambda, as in</a:t>
            </a:r>
          </a:p>
          <a:p>
            <a:pPr marL="621348" lvl="1" indent="-256032">
              <a:buFont typeface="Wingdings 3"/>
              <a:buChar char=""/>
              <a:defRPr/>
            </a:pPr>
            <a:r>
              <a:rPr lang="en-US" sz="2800" dirty="0">
                <a:solidFill>
                  <a:srgbClr val="000000"/>
                </a:solidFill>
                <a:latin typeface="Consolas" panose="020B0609020204030204" pitchFamily="49" charset="0"/>
              </a:rPr>
              <a:t>isGreaterThan10(5</a:t>
            </a:r>
            <a:r>
              <a:rPr lang="en-US" sz="2800" dirty="0" smtClean="0">
                <a:solidFill>
                  <a:srgbClr val="000000"/>
                </a:solidFill>
                <a:latin typeface="Consolas" panose="020B0609020204030204" pitchFamily="49" charset="0"/>
              </a:rPr>
              <a:t>)</a:t>
            </a:r>
            <a:endParaRPr lang="en-US" sz="2800" dirty="0">
              <a:solidFill>
                <a:srgbClr val="000000"/>
              </a:solidFill>
              <a:latin typeface="Consolas" panose="020B0609020204030204" pitchFamily="49" charset="0"/>
            </a:endParaRPr>
          </a:p>
          <a:p>
            <a:pPr marL="365760" indent="-256032">
              <a:buFont typeface="Wingdings 3"/>
              <a:buChar char=""/>
              <a:defRPr/>
            </a:pPr>
            <a:r>
              <a:rPr lang="en-US" sz="3200" dirty="0">
                <a:solidFill>
                  <a:srgbClr val="000000"/>
                </a:solidFill>
                <a:latin typeface="Cambria" panose="02040503050406030204" pitchFamily="18" charset="0"/>
              </a:rPr>
              <a:t>which returns false. </a:t>
            </a:r>
          </a:p>
        </p:txBody>
      </p:sp>
      <p:sp>
        <p:nvSpPr>
          <p:cNvPr id="9421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62652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69635" name="Text Placeholder 2"/>
          <p:cNvSpPr>
            <a:spLocks noGrp="1"/>
          </p:cNvSpPr>
          <p:nvPr>
            <p:ph type="body" idx="1"/>
          </p:nvPr>
        </p:nvSpPr>
        <p:spPr/>
        <p:txBody>
          <a:bodyPr>
            <a:normAutofit/>
          </a:bodyPr>
          <a:lstStyle/>
          <a:p>
            <a:pPr marL="109728" indent="0">
              <a:lnSpc>
                <a:spcPct val="100000"/>
              </a:lnSpc>
              <a:buNone/>
              <a:defRPr/>
            </a:pPr>
            <a:r>
              <a:rPr lang="en-US" sz="2500" b="1" i="1" dirty="0">
                <a:solidFill>
                  <a:srgbClr val="000000"/>
                </a:solidFill>
                <a:latin typeface="Consolas" panose="020B0609020204030204" pitchFamily="49" charset="0"/>
              </a:rPr>
              <a:t>find_if</a:t>
            </a:r>
            <a:r>
              <a:rPr lang="en-US" sz="2500"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sz="2500" dirty="0">
                <a:solidFill>
                  <a:srgbClr val="000000"/>
                </a:solidFill>
                <a:latin typeface="Cambria" panose="02040503050406030204" pitchFamily="18" charset="0"/>
              </a:rPr>
              <a:t>Line </a:t>
            </a:r>
            <a:r>
              <a:rPr lang="en-US" sz="2500" dirty="0" smtClean="0">
                <a:solidFill>
                  <a:srgbClr val="000000"/>
                </a:solidFill>
                <a:latin typeface="Cambria" panose="02040503050406030204" pitchFamily="18" charset="0"/>
              </a:rPr>
              <a:t>41 uses </a:t>
            </a:r>
            <a:r>
              <a:rPr lang="en-US" sz="2500" dirty="0" err="1" smtClean="0">
                <a:solidFill>
                  <a:srgbClr val="0000FF"/>
                </a:solidFill>
                <a:latin typeface="Consolas" panose="020B0609020204030204" pitchFamily="49" charset="0"/>
              </a:rPr>
              <a:t>find_if</a:t>
            </a:r>
            <a:r>
              <a:rPr lang="en-US" sz="2500" dirty="0" smtClean="0">
                <a:solidFill>
                  <a:srgbClr val="000000"/>
                </a:solidFill>
                <a:latin typeface="Cambria" panose="02040503050406030204" pitchFamily="18" charset="0"/>
              </a:rPr>
              <a:t> (</a:t>
            </a:r>
            <a:r>
              <a:rPr lang="en-US" sz="2500" dirty="0">
                <a:solidFill>
                  <a:srgbClr val="000000"/>
                </a:solidFill>
                <a:latin typeface="Cambria" panose="02040503050406030204" pitchFamily="18" charset="0"/>
              </a:rPr>
              <a:t>a linear search</a:t>
            </a:r>
            <a:r>
              <a:rPr lang="en-US" sz="2500" dirty="0" smtClean="0">
                <a:solidFill>
                  <a:srgbClr val="000000"/>
                </a:solidFill>
                <a:latin typeface="Cambria" panose="02040503050406030204" pitchFamily="18" charset="0"/>
              </a:rPr>
              <a:t>) to </a:t>
            </a:r>
            <a:r>
              <a:rPr lang="en-US" sz="2500" dirty="0">
                <a:solidFill>
                  <a:srgbClr val="000000"/>
                </a:solidFill>
                <a:latin typeface="Cambria" panose="02040503050406030204" pitchFamily="18" charset="0"/>
              </a:rPr>
              <a:t>locate the first value in the range from </a:t>
            </a:r>
            <a:r>
              <a:rPr lang="en-US" sz="2500" dirty="0">
                <a:solidFill>
                  <a:srgbClr val="000000"/>
                </a:solidFill>
                <a:latin typeface="Consolas" panose="020B0609020204030204" pitchFamily="49" charset="0"/>
              </a:rPr>
              <a:t>a.cbegin()</a:t>
            </a:r>
            <a:r>
              <a:rPr lang="en-US" sz="2500" dirty="0">
                <a:solidFill>
                  <a:srgbClr val="000000"/>
                </a:solidFill>
                <a:latin typeface="Cambria" panose="02040503050406030204" pitchFamily="18" charset="0"/>
              </a:rPr>
              <a:t> up to, but </a:t>
            </a:r>
            <a:r>
              <a:rPr lang="en-US" sz="2500" i="1" dirty="0">
                <a:solidFill>
                  <a:srgbClr val="000000"/>
                </a:solidFill>
                <a:latin typeface="Cambria" panose="02040503050406030204" pitchFamily="18" charset="0"/>
              </a:rPr>
              <a:t>not</a:t>
            </a:r>
            <a:r>
              <a:rPr lang="en-US" sz="2500" dirty="0">
                <a:solidFill>
                  <a:srgbClr val="000000"/>
                </a:solidFill>
                <a:latin typeface="Cambria" panose="02040503050406030204" pitchFamily="18" charset="0"/>
              </a:rPr>
              <a:t> including, </a:t>
            </a:r>
            <a:r>
              <a:rPr lang="en-US" sz="2500" dirty="0">
                <a:solidFill>
                  <a:srgbClr val="000000"/>
                </a:solidFill>
                <a:latin typeface="Consolas" panose="020B0609020204030204" pitchFamily="49" charset="0"/>
              </a:rPr>
              <a:t>a.cend</a:t>
            </a:r>
            <a:r>
              <a:rPr lang="en-US" sz="2500" dirty="0">
                <a:solidFill>
                  <a:srgbClr val="000000"/>
                </a:solidFill>
                <a:latin typeface="Consolas" panose="020B0609020204030204" pitchFamily="49" charset="0"/>
              </a:rPr>
              <a:t>()</a:t>
            </a:r>
            <a:r>
              <a:rPr lang="en-US" sz="2500" dirty="0">
                <a:solidFill>
                  <a:srgbClr val="000000"/>
                </a:solidFill>
                <a:latin typeface="Cambria" panose="02040503050406030204" pitchFamily="18" charset="0"/>
              </a:rPr>
              <a:t> for which </a:t>
            </a:r>
            <a:r>
              <a:rPr lang="en-US" sz="2500" dirty="0" smtClean="0">
                <a:solidFill>
                  <a:srgbClr val="000000"/>
                </a:solidFill>
                <a:latin typeface="Cambria" panose="02040503050406030204" pitchFamily="18" charset="0"/>
              </a:rPr>
              <a:t>a </a:t>
            </a:r>
            <a:r>
              <a:rPr lang="en-US" sz="2500" i="1" dirty="0" smtClean="0">
                <a:solidFill>
                  <a:srgbClr val="000000"/>
                </a:solidFill>
                <a:latin typeface="Cambria" panose="02040503050406030204" pitchFamily="18" charset="0"/>
              </a:rPr>
              <a:t>unary </a:t>
            </a:r>
            <a:r>
              <a:rPr lang="en-US" sz="2500" i="1" dirty="0">
                <a:solidFill>
                  <a:srgbClr val="000000"/>
                </a:solidFill>
                <a:latin typeface="Cambria" panose="02040503050406030204" pitchFamily="18" charset="0"/>
              </a:rPr>
              <a:t>predicate function </a:t>
            </a:r>
            <a:r>
              <a:rPr lang="en-US" sz="2500" dirty="0" smtClean="0">
                <a:solidFill>
                  <a:srgbClr val="000000"/>
                </a:solidFill>
                <a:latin typeface="Cambria" panose="02040503050406030204" pitchFamily="18" charset="0"/>
              </a:rPr>
              <a:t>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smtClean="0">
                <a:solidFill>
                  <a:srgbClr val="000000"/>
                </a:solidFill>
                <a:latin typeface="Cambria" panose="02040503050406030204" pitchFamily="18" charset="0"/>
              </a:rPr>
              <a:t>Algorithm </a:t>
            </a:r>
            <a:r>
              <a:rPr lang="en-US" sz="2500" dirty="0">
                <a:solidFill>
                  <a:srgbClr val="000000"/>
                </a:solidFill>
                <a:latin typeface="Consolas" panose="020B0609020204030204" pitchFamily="49" charset="0"/>
              </a:rPr>
              <a:t>find_if</a:t>
            </a:r>
            <a:r>
              <a:rPr lang="en-US" sz="2500" dirty="0">
                <a:solidFill>
                  <a:srgbClr val="000000"/>
                </a:solidFill>
                <a:latin typeface="Cambria" panose="02040503050406030204" pitchFamily="18" charset="0"/>
              </a:rPr>
              <a:t> requires its two iterator arguments to be at least </a:t>
            </a:r>
            <a:r>
              <a:rPr lang="en-US" sz="2500" i="1" dirty="0">
                <a:solidFill>
                  <a:srgbClr val="000000"/>
                </a:solidFill>
                <a:latin typeface="Cambria" panose="02040503050406030204" pitchFamily="18" charset="0"/>
              </a:rPr>
              <a:t>input iterators</a:t>
            </a:r>
            <a:r>
              <a:rPr lang="en-US" sz="2500" dirty="0">
                <a:solidFill>
                  <a:srgbClr val="000000"/>
                </a:solidFill>
                <a:latin typeface="Cambria" panose="02040503050406030204" pitchFamily="18" charset="0"/>
              </a:rPr>
              <a:t>.</a:t>
            </a:r>
          </a:p>
          <a:p>
            <a:pPr marL="365760" indent="-256032">
              <a:lnSpc>
                <a:spcPct val="100000"/>
              </a:lnSpc>
              <a:buFont typeface="Wingdings 3"/>
              <a:buChar char=""/>
              <a:defRPr/>
            </a:pPr>
            <a:r>
              <a:rPr lang="en-US" sz="2500" dirty="0">
                <a:solidFill>
                  <a:srgbClr val="000000"/>
                </a:solidFill>
                <a:latin typeface="Cambria" panose="02040503050406030204" pitchFamily="18" charset="0"/>
              </a:rPr>
              <a:t>The algorithm returns an </a:t>
            </a:r>
            <a:r>
              <a:rPr lang="en-US" sz="2500" i="1" dirty="0">
                <a:solidFill>
                  <a:srgbClr val="000000"/>
                </a:solidFill>
                <a:latin typeface="Cambria" panose="02040503050406030204" pitchFamily="18" charset="0"/>
              </a:rPr>
              <a:t>input iterator </a:t>
            </a:r>
            <a:r>
              <a:rPr lang="en-US" sz="2500" dirty="0">
                <a:solidFill>
                  <a:srgbClr val="000000"/>
                </a:solidFill>
                <a:latin typeface="Cambria" panose="02040503050406030204" pitchFamily="18" charset="0"/>
              </a:rPr>
              <a:t>that either is positioned at the first element containing a value for which the predicate function returns </a:t>
            </a:r>
            <a:r>
              <a:rPr lang="en-US" sz="2500" dirty="0">
                <a:solidFill>
                  <a:srgbClr val="000000"/>
                </a:solidFill>
                <a:latin typeface="Consolas" panose="020B0609020204030204" pitchFamily="49" charset="0"/>
              </a:rPr>
              <a:t>true</a:t>
            </a:r>
            <a:r>
              <a:rPr lang="en-US" sz="2500" dirty="0">
                <a:solidFill>
                  <a:srgbClr val="000000"/>
                </a:solidFill>
                <a:latin typeface="Cambria" panose="02040503050406030204" pitchFamily="18" charset="0"/>
              </a:rPr>
              <a:t> or indicates the end of the sequence. </a:t>
            </a:r>
          </a:p>
        </p:txBody>
      </p:sp>
      <p:sp>
        <p:nvSpPr>
          <p:cNvPr id="95236"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2859338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0659" name="Text Placeholder 2"/>
          <p:cNvSpPr>
            <a:spLocks noGrp="1"/>
          </p:cNvSpPr>
          <p:nvPr>
            <p:ph type="body" idx="1"/>
          </p:nvPr>
        </p:nvSpPr>
        <p:spPr/>
        <p:txBody>
          <a:bodyPr>
            <a:normAutofit fontScale="92500" lnSpcReduction="10000"/>
          </a:bodyPr>
          <a:lstStyle/>
          <a:p>
            <a:pPr marL="109728" indent="0">
              <a:lnSpc>
                <a:spcPct val="100000"/>
              </a:lnSpc>
              <a:buNone/>
              <a:defRPr/>
            </a:pPr>
            <a:r>
              <a:rPr lang="en-US" b="1" i="1" dirty="0" smtClean="0">
                <a:solidFill>
                  <a:srgbClr val="000000"/>
                </a:solidFill>
                <a:latin typeface="Consolas" panose="020B0609020204030204" pitchFamily="49" charset="0"/>
              </a:rPr>
              <a:t>sort</a:t>
            </a:r>
            <a:r>
              <a:rPr lang="en-US" b="1" i="1" dirty="0" smtClean="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52 uses </a:t>
            </a:r>
            <a:r>
              <a:rPr lang="en-US" dirty="0" smtClean="0">
                <a:solidFill>
                  <a:srgbClr val="0000FF"/>
                </a:solidFill>
                <a:latin typeface="Consolas" panose="020B0609020204030204" pitchFamily="49" charset="0"/>
              </a:rPr>
              <a:t>sort</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arrange the elements in the range from </a:t>
            </a:r>
            <a:r>
              <a:rPr lang="en-US" dirty="0">
                <a:solidFill>
                  <a:srgbClr val="000000"/>
                </a:solidFill>
                <a:latin typeface="Consolas" panose="020B0609020204030204" pitchFamily="49" charset="0"/>
              </a:rPr>
              <a:t>a.begin()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a.end()</a:t>
            </a:r>
            <a:r>
              <a:rPr lang="en-US" dirty="0">
                <a:solidFill>
                  <a:srgbClr val="000000"/>
                </a:solidFill>
                <a:latin typeface="Cambria" panose="02040503050406030204" pitchFamily="18" charset="0"/>
              </a:rPr>
              <a:t> in </a:t>
            </a:r>
            <a:r>
              <a:rPr lang="en-US" i="1" dirty="0">
                <a:solidFill>
                  <a:srgbClr val="000000"/>
                </a:solidFill>
                <a:latin typeface="Cambria" panose="02040503050406030204" pitchFamily="18" charset="0"/>
              </a:rPr>
              <a:t>ascending order</a:t>
            </a:r>
            <a:r>
              <a:rPr lang="en-US" dirty="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This algorithm </a:t>
            </a:r>
            <a:r>
              <a:rPr lang="en-US" dirty="0" smtClean="0">
                <a:solidFill>
                  <a:srgbClr val="000000"/>
                </a:solidFill>
                <a:latin typeface="Cambria" panose="02040503050406030204" pitchFamily="18" charset="0"/>
              </a:rPr>
              <a:t>requires its two iterator arguments to be </a:t>
            </a:r>
            <a:r>
              <a:rPr lang="en-US" i="1" dirty="0" smtClean="0">
                <a:solidFill>
                  <a:srgbClr val="000000"/>
                </a:solidFill>
                <a:latin typeface="Cambria" panose="02040503050406030204" pitchFamily="18" charset="0"/>
              </a:rPr>
              <a:t>random-access iterators</a:t>
            </a:r>
            <a:r>
              <a:rPr lang="en-US" dirty="0" smtClean="0">
                <a:solidFill>
                  <a:srgbClr val="000000"/>
                </a:solidFill>
                <a:latin typeface="Cambria" panose="02040503050406030204" pitchFamily="18" charset="0"/>
              </a:rPr>
              <a:t>.</a:t>
            </a:r>
          </a:p>
          <a:p>
            <a:pPr marL="621348" lvl="1" indent="-256032">
              <a:buFont typeface="Wingdings 3"/>
              <a:buChar char=""/>
              <a:defRPr/>
            </a:pPr>
            <a:r>
              <a:rPr lang="en-US" dirty="0" smtClean="0">
                <a:solidFill>
                  <a:srgbClr val="000000"/>
                </a:solidFill>
                <a:latin typeface="Cambria" panose="02040503050406030204" pitchFamily="18" charset="0"/>
              </a:rPr>
              <a:t>Can be used with built-in arrays and Standard Library containers </a:t>
            </a:r>
            <a:r>
              <a:rPr lang="en-US" dirty="0" smtClean="0">
                <a:solidFill>
                  <a:srgbClr val="000000"/>
                </a:solidFill>
                <a:latin typeface="Consolas" panose="020B0609020204030204" pitchFamily="49" charset="0"/>
              </a:rPr>
              <a:t>array</a:t>
            </a:r>
            <a:r>
              <a:rPr lang="en-US" dirty="0" smtClean="0">
                <a:solidFill>
                  <a:srgbClr val="000000"/>
                </a:solidFill>
                <a:latin typeface="Cambria" panose="02040503050406030204" pitchFamily="18" charset="0"/>
              </a:rPr>
              <a:t>, </a:t>
            </a:r>
            <a:r>
              <a:rPr lang="en-US" dirty="0" smtClean="0">
                <a:solidFill>
                  <a:srgbClr val="000000"/>
                </a:solidFill>
                <a:latin typeface="Consolas" panose="020B0609020204030204" pitchFamily="49" charset="0"/>
              </a:rPr>
              <a:t>vector</a:t>
            </a:r>
            <a:r>
              <a:rPr lang="en-US" dirty="0" smtClean="0">
                <a:solidFill>
                  <a:srgbClr val="000000"/>
                </a:solidFill>
                <a:latin typeface="Cambria" panose="02040503050406030204" pitchFamily="18" charset="0"/>
              </a:rPr>
              <a:t> and </a:t>
            </a:r>
            <a:r>
              <a:rPr lang="en-US" dirty="0" err="1" smtClean="0">
                <a:solidFill>
                  <a:srgbClr val="000000"/>
                </a:solidFill>
                <a:latin typeface="Consolas" panose="020B0609020204030204" pitchFamily="49" charset="0"/>
              </a:rPr>
              <a:t>deque</a:t>
            </a:r>
            <a:endParaRPr lang="en-US" dirty="0" smtClean="0">
              <a:solidFill>
                <a:srgbClr val="000000"/>
              </a:solidFill>
              <a:latin typeface="Consolas" panose="020B0609020204030204" pitchFamily="49"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An overloaded version </a:t>
            </a:r>
            <a:r>
              <a:rPr lang="en-US" dirty="0" smtClean="0">
                <a:solidFill>
                  <a:srgbClr val="000000"/>
                </a:solidFill>
                <a:latin typeface="Cambria" panose="02040503050406030204" pitchFamily="18" charset="0"/>
              </a:rPr>
              <a:t>of this algorithm takes a third argument that is a </a:t>
            </a:r>
            <a:r>
              <a:rPr lang="en-US" i="1" dirty="0" smtClean="0">
                <a:solidFill>
                  <a:srgbClr val="000000"/>
                </a:solidFill>
                <a:latin typeface="Cambria" panose="02040503050406030204" pitchFamily="18" charset="0"/>
              </a:rPr>
              <a:t>binary predicate function </a:t>
            </a:r>
            <a:r>
              <a:rPr lang="en-US" dirty="0" smtClean="0">
                <a:solidFill>
                  <a:srgbClr val="000000"/>
                </a:solidFill>
                <a:latin typeface="Cambria" panose="02040503050406030204" pitchFamily="18" charset="0"/>
              </a:rPr>
              <a:t>taking two arguments </a:t>
            </a:r>
            <a:r>
              <a:rPr lang="en-US" dirty="0" smtClean="0">
                <a:solidFill>
                  <a:srgbClr val="000000"/>
                </a:solidFill>
                <a:latin typeface="Cambria" panose="02040503050406030204" pitchFamily="18" charset="0"/>
              </a:rPr>
              <a:t>and </a:t>
            </a:r>
            <a:r>
              <a:rPr lang="en-US" dirty="0" smtClean="0">
                <a:solidFill>
                  <a:srgbClr val="000000"/>
                </a:solidFill>
                <a:latin typeface="Cambria" panose="02040503050406030204" pitchFamily="18" charset="0"/>
              </a:rPr>
              <a:t>returning a </a:t>
            </a:r>
            <a:r>
              <a:rPr lang="en-US" dirty="0" smtClean="0">
                <a:solidFill>
                  <a:srgbClr val="000000"/>
                </a:solidFill>
                <a:latin typeface="Consolas" panose="020B0609020204030204" pitchFamily="49" charset="0"/>
              </a:rPr>
              <a:t>bool</a:t>
            </a:r>
            <a:r>
              <a:rPr lang="en-US" dirty="0" smtClean="0">
                <a:solidFill>
                  <a:srgbClr val="000000"/>
                </a:solidFill>
                <a:latin typeface="Cambria" panose="02040503050406030204" pitchFamily="18" charset="0"/>
              </a:rPr>
              <a:t> indicating the </a:t>
            </a:r>
            <a:r>
              <a:rPr lang="en-US" i="1" dirty="0" smtClean="0">
                <a:solidFill>
                  <a:srgbClr val="000000"/>
                </a:solidFill>
                <a:latin typeface="Cambria" panose="02040503050406030204" pitchFamily="18" charset="0"/>
              </a:rPr>
              <a:t>sorting </a:t>
            </a:r>
            <a:r>
              <a:rPr lang="en-US" i="1" dirty="0" smtClean="0">
                <a:solidFill>
                  <a:srgbClr val="000000"/>
                </a:solidFill>
                <a:latin typeface="Cambria" panose="02040503050406030204" pitchFamily="18" charset="0"/>
              </a:rPr>
              <a:t>order</a:t>
            </a:r>
            <a:r>
              <a:rPr lang="en-US" dirty="0" smtClean="0">
                <a:solidFill>
                  <a:srgbClr val="000000"/>
                </a:solidFill>
                <a:latin typeface="Cambria" panose="02040503050406030204" pitchFamily="18" charset="0"/>
              </a:rPr>
              <a:t>.</a:t>
            </a:r>
          </a:p>
          <a:p>
            <a:pPr marL="621348" lvl="1" indent="-256032">
              <a:buFont typeface="Wingdings 3"/>
              <a:buChar char=""/>
              <a:defRPr/>
            </a:pPr>
            <a:r>
              <a:rPr lang="en-US" dirty="0" smtClean="0">
                <a:solidFill>
                  <a:srgbClr val="000000"/>
                </a:solidFill>
                <a:latin typeface="Cambria" panose="02040503050406030204" pitchFamily="18" charset="0"/>
              </a:rPr>
              <a:t>The predicate compares two values from the sequence being sorted—if </a:t>
            </a:r>
            <a:r>
              <a:rPr lang="en-US" dirty="0" smtClean="0">
                <a:solidFill>
                  <a:srgbClr val="000000"/>
                </a:solidFill>
                <a:latin typeface="Cambria" panose="02040503050406030204" pitchFamily="18" charset="0"/>
              </a:rPr>
              <a:t>the return value is </a:t>
            </a:r>
            <a:r>
              <a:rPr lang="en-US" dirty="0" smtClean="0">
                <a:solidFill>
                  <a:srgbClr val="000000"/>
                </a:solidFill>
                <a:latin typeface="Consolas" panose="020B0609020204030204" pitchFamily="49" charset="0"/>
              </a:rPr>
              <a:t>true</a:t>
            </a:r>
            <a:r>
              <a:rPr lang="en-US" dirty="0" smtClean="0">
                <a:solidFill>
                  <a:srgbClr val="000000"/>
                </a:solidFill>
                <a:latin typeface="Cambria" panose="02040503050406030204" pitchFamily="18" charset="0"/>
              </a:rPr>
              <a:t>, the two elements being compared are </a:t>
            </a:r>
            <a:r>
              <a:rPr lang="en-US" dirty="0" smtClean="0">
                <a:solidFill>
                  <a:srgbClr val="000000"/>
                </a:solidFill>
                <a:latin typeface="Cambria" panose="02040503050406030204" pitchFamily="18" charset="0"/>
              </a:rPr>
              <a:t>already in </a:t>
            </a:r>
            <a:r>
              <a:rPr lang="en-US" i="1" dirty="0" smtClean="0">
                <a:solidFill>
                  <a:srgbClr val="000000"/>
                </a:solidFill>
                <a:latin typeface="Cambria" panose="02040503050406030204" pitchFamily="18" charset="0"/>
              </a:rPr>
              <a:t>sorted order</a:t>
            </a:r>
            <a:r>
              <a:rPr lang="en-US" dirty="0" smtClean="0">
                <a:solidFill>
                  <a:srgbClr val="000000"/>
                </a:solidFill>
                <a:latin typeface="Cambria" panose="02040503050406030204" pitchFamily="18" charset="0"/>
              </a:rPr>
              <a:t>; otherwise they need to be reordered.</a:t>
            </a:r>
            <a:endParaRPr lang="en-US" dirty="0" smtClean="0">
              <a:solidFill>
                <a:srgbClr val="000000"/>
              </a:solidFill>
              <a:latin typeface="Cambria" panose="02040503050406030204" pitchFamily="18" charset="0"/>
            </a:endParaRPr>
          </a:p>
        </p:txBody>
      </p:sp>
      <p:sp>
        <p:nvSpPr>
          <p:cNvPr id="96260"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353794679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2707"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onsolas" panose="020B0609020204030204" pitchFamily="49" charset="0"/>
              </a:rPr>
              <a:t>binary_search</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57 uses </a:t>
            </a:r>
            <a:r>
              <a:rPr lang="en-US" dirty="0" err="1" smtClean="0">
                <a:solidFill>
                  <a:srgbClr val="0000FF"/>
                </a:solidFill>
                <a:latin typeface="Consolas" panose="020B0609020204030204" pitchFamily="49" charset="0"/>
              </a:rPr>
              <a:t>binary_search</a:t>
            </a:r>
            <a:r>
              <a:rPr lang="en-US" dirty="0" smtClean="0">
                <a:solidFill>
                  <a:srgbClr val="000000"/>
                </a:solidFill>
                <a:latin typeface="Cambria" panose="02040503050406030204" pitchFamily="18" charset="0"/>
              </a:rPr>
              <a:t> to </a:t>
            </a:r>
            <a:r>
              <a:rPr lang="en-US" dirty="0" smtClean="0">
                <a:solidFill>
                  <a:srgbClr val="000000"/>
                </a:solidFill>
                <a:latin typeface="Cambria" panose="02040503050406030204" pitchFamily="18" charset="0"/>
              </a:rPr>
              <a:t>determine whether the value 13 is in the range from </a:t>
            </a:r>
            <a:r>
              <a:rPr lang="en-US" dirty="0" smtClean="0">
                <a:solidFill>
                  <a:srgbClr val="000000"/>
                </a:solidFill>
                <a:latin typeface="Consolas" panose="020B0609020204030204" pitchFamily="49" charset="0"/>
              </a:rPr>
              <a:t>a.cbegin()</a:t>
            </a:r>
            <a:r>
              <a:rPr lang="en-US" dirty="0" smtClean="0">
                <a:solidFill>
                  <a:srgbClr val="000000"/>
                </a:solidFill>
                <a:latin typeface="Cambria" panose="02040503050406030204" pitchFamily="18" charset="0"/>
              </a:rPr>
              <a:t> up to, but </a:t>
            </a:r>
            <a:r>
              <a:rPr lang="en-US" i="1" dirty="0" smtClean="0">
                <a:solidFill>
                  <a:srgbClr val="000000"/>
                </a:solidFill>
                <a:latin typeface="Cambria" panose="02040503050406030204" pitchFamily="18" charset="0"/>
              </a:rPr>
              <a:t>not</a:t>
            </a:r>
            <a:r>
              <a:rPr lang="en-US" dirty="0" smtClean="0">
                <a:solidFill>
                  <a:srgbClr val="000000"/>
                </a:solidFill>
                <a:latin typeface="Cambria" panose="02040503050406030204" pitchFamily="18" charset="0"/>
              </a:rPr>
              <a:t> including, </a:t>
            </a:r>
            <a:r>
              <a:rPr lang="en-US" dirty="0" smtClean="0">
                <a:solidFill>
                  <a:srgbClr val="000000"/>
                </a:solidFill>
                <a:latin typeface="Consolas" panose="020B0609020204030204" pitchFamily="49" charset="0"/>
              </a:rPr>
              <a:t>a.cend()</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values must be sorted in </a:t>
            </a:r>
            <a:r>
              <a:rPr lang="en-US" i="1" dirty="0" smtClean="0">
                <a:solidFill>
                  <a:srgbClr val="000000"/>
                </a:solidFill>
                <a:latin typeface="Cambria" panose="02040503050406030204" pitchFamily="18" charset="0"/>
              </a:rPr>
              <a:t>ascending</a:t>
            </a:r>
            <a:r>
              <a:rPr lang="en-US" dirty="0" smtClean="0">
                <a:solidFill>
                  <a:srgbClr val="000000"/>
                </a:solidFill>
                <a:latin typeface="Cambria" panose="02040503050406030204" pitchFamily="18" charset="0"/>
              </a:rPr>
              <a:t> order.</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smtClean="0">
                <a:solidFill>
                  <a:srgbClr val="000000"/>
                </a:solidFill>
                <a:latin typeface="Consolas" panose="020B0609020204030204" pitchFamily="49" charset="0"/>
              </a:rPr>
              <a:t>binary_search</a:t>
            </a:r>
            <a:r>
              <a:rPr lang="en-US" dirty="0" smtClean="0">
                <a:solidFill>
                  <a:srgbClr val="000000"/>
                </a:solidFill>
                <a:latin typeface="Cambria" panose="02040503050406030204" pitchFamily="18" charset="0"/>
              </a:rPr>
              <a:t> requires its two iterator arguments to be at least </a:t>
            </a:r>
            <a:r>
              <a:rPr lang="en-US" i="1" dirty="0" smtClean="0">
                <a:solidFill>
                  <a:srgbClr val="000000"/>
                </a:solidFill>
                <a:latin typeface="Cambria" panose="02040503050406030204" pitchFamily="18" charset="0"/>
              </a:rPr>
              <a:t>forward iterators</a:t>
            </a:r>
            <a:r>
              <a:rPr lang="en-US" dirty="0" smtClean="0">
                <a:solidFill>
                  <a:srgbClr val="000000"/>
                </a:solidFill>
                <a:latin typeface="Cambria" panose="02040503050406030204" pitchFamily="18" charset="0"/>
              </a:rPr>
              <a:t>.</a:t>
            </a:r>
          </a:p>
          <a:p>
            <a:pPr marL="365760" indent="-256032">
              <a:lnSpc>
                <a:spcPct val="100000"/>
              </a:lnSpc>
              <a:buFont typeface="Wingdings 3"/>
              <a:buChar char=""/>
              <a:defRPr/>
            </a:pPr>
            <a:r>
              <a:rPr lang="en-US" dirty="0" smtClean="0">
                <a:solidFill>
                  <a:srgbClr val="000000"/>
                </a:solidFill>
                <a:latin typeface="Cambria" panose="02040503050406030204" pitchFamily="18" charset="0"/>
              </a:rPr>
              <a:t>The algorithm returns a </a:t>
            </a:r>
            <a:r>
              <a:rPr lang="en-US" dirty="0" smtClean="0">
                <a:solidFill>
                  <a:srgbClr val="000000"/>
                </a:solidFill>
                <a:latin typeface="Consolas" panose="020B0609020204030204" pitchFamily="49" charset="0"/>
              </a:rPr>
              <a:t>bool</a:t>
            </a:r>
            <a:r>
              <a:rPr lang="en-US" dirty="0" smtClean="0">
                <a:solidFill>
                  <a:srgbClr val="000000"/>
                </a:solidFill>
                <a:latin typeface="Cambria" panose="02040503050406030204" pitchFamily="18" charset="0"/>
              </a:rPr>
              <a:t> indicating whether the value was found in the sequence.</a:t>
            </a:r>
          </a:p>
        </p:txBody>
      </p:sp>
      <p:sp>
        <p:nvSpPr>
          <p:cNvPr id="97284"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2039884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98307" name="Text Placeholder 2"/>
          <p:cNvSpPr>
            <a:spLocks noGrp="1"/>
          </p:cNvSpPr>
          <p:nvPr>
            <p:ph type="body" idx="1"/>
          </p:nvPr>
        </p:nvSpPr>
        <p:spPr/>
        <p:txBody>
          <a:bodyPr/>
          <a:lstStyle/>
          <a:p>
            <a:pPr>
              <a:lnSpc>
                <a:spcPct val="100000"/>
              </a:lnSpc>
            </a:pPr>
            <a:r>
              <a:rPr lang="en-US" altLang="en-US" dirty="0" smtClean="0">
                <a:solidFill>
                  <a:srgbClr val="000000"/>
                </a:solidFill>
                <a:latin typeface="Cambria" panose="02040503050406030204" pitchFamily="18" charset="0"/>
              </a:rPr>
              <a:t>Line </a:t>
            </a:r>
            <a:r>
              <a:rPr lang="en-US" altLang="en-US" dirty="0" smtClean="0">
                <a:solidFill>
                  <a:srgbClr val="000000"/>
                </a:solidFill>
                <a:latin typeface="Cambria" panose="02040503050406030204" pitchFamily="18" charset="0"/>
              </a:rPr>
              <a:t>65 demonstrates </a:t>
            </a:r>
            <a:r>
              <a:rPr lang="en-US" altLang="en-US" dirty="0" smtClean="0">
                <a:solidFill>
                  <a:srgbClr val="000000"/>
                </a:solidFill>
                <a:latin typeface="Cambria" panose="02040503050406030204" pitchFamily="18" charset="0"/>
              </a:rPr>
              <a:t>a call to </a:t>
            </a:r>
            <a:r>
              <a:rPr lang="en-US" altLang="en-US" dirty="0" err="1" smtClean="0">
                <a:solidFill>
                  <a:srgbClr val="000000"/>
                </a:solidFill>
                <a:latin typeface="Consolas" panose="020B0609020204030204" pitchFamily="49" charset="0"/>
              </a:rPr>
              <a:t>binary_search</a:t>
            </a:r>
            <a:r>
              <a:rPr lang="en-US" altLang="en-US" dirty="0" smtClean="0">
                <a:solidFill>
                  <a:srgbClr val="000000"/>
                </a:solidFill>
                <a:latin typeface="Cambria" panose="02040503050406030204" pitchFamily="18" charset="0"/>
              </a:rPr>
              <a:t> in which the value is </a:t>
            </a:r>
            <a:r>
              <a:rPr lang="en-US" altLang="en-US" i="1" dirty="0" smtClean="0">
                <a:solidFill>
                  <a:srgbClr val="000000"/>
                </a:solidFill>
                <a:latin typeface="Cambria" panose="02040503050406030204" pitchFamily="18" charset="0"/>
              </a:rPr>
              <a:t>not</a:t>
            </a:r>
            <a:r>
              <a:rPr lang="en-US" altLang="en-US" dirty="0" smtClean="0">
                <a:solidFill>
                  <a:srgbClr val="000000"/>
                </a:solidFill>
                <a:latin typeface="Cambria" panose="02040503050406030204" pitchFamily="18" charset="0"/>
              </a:rPr>
              <a:t> found.</a:t>
            </a:r>
          </a:p>
          <a:p>
            <a:pPr>
              <a:lnSpc>
                <a:spcPct val="100000"/>
              </a:lnSpc>
            </a:pPr>
            <a:r>
              <a:rPr lang="en-US" altLang="en-US" dirty="0" smtClean="0">
                <a:solidFill>
                  <a:srgbClr val="000000"/>
                </a:solidFill>
                <a:latin typeface="Cambria" panose="02040503050406030204" pitchFamily="18" charset="0"/>
              </a:rPr>
              <a:t>An overloaded version </a:t>
            </a:r>
            <a:r>
              <a:rPr lang="en-US" altLang="en-US" dirty="0" smtClean="0">
                <a:solidFill>
                  <a:srgbClr val="000000"/>
                </a:solidFill>
                <a:latin typeface="Cambria" panose="02040503050406030204" pitchFamily="18" charset="0"/>
              </a:rPr>
              <a:t>of this algorithm </a:t>
            </a:r>
            <a:r>
              <a:rPr lang="en-US" altLang="en-US" dirty="0" smtClean="0">
                <a:solidFill>
                  <a:srgbClr val="000000"/>
                </a:solidFill>
                <a:latin typeface="Cambria" panose="02040503050406030204" pitchFamily="18" charset="0"/>
              </a:rPr>
              <a:t>receives as a </a:t>
            </a:r>
            <a:r>
              <a:rPr lang="en-US" altLang="en-US" dirty="0" smtClean="0">
                <a:solidFill>
                  <a:srgbClr val="000000"/>
                </a:solidFill>
                <a:latin typeface="Cambria" panose="02040503050406030204" pitchFamily="18" charset="0"/>
              </a:rPr>
              <a:t>fourth argument </a:t>
            </a:r>
            <a:r>
              <a:rPr lang="en-US" altLang="en-US" dirty="0" smtClean="0">
                <a:solidFill>
                  <a:srgbClr val="000000"/>
                </a:solidFill>
                <a:latin typeface="Cambria" panose="02040503050406030204" pitchFamily="18" charset="0"/>
              </a:rPr>
              <a:t>a </a:t>
            </a:r>
            <a:r>
              <a:rPr lang="en-US" altLang="en-US" i="1" dirty="0" smtClean="0">
                <a:solidFill>
                  <a:srgbClr val="000000"/>
                </a:solidFill>
                <a:latin typeface="Cambria" panose="02040503050406030204" pitchFamily="18" charset="0"/>
              </a:rPr>
              <a:t>binary predicate function </a:t>
            </a:r>
            <a:r>
              <a:rPr lang="en-US" altLang="en-US" dirty="0" smtClean="0">
                <a:solidFill>
                  <a:srgbClr val="000000"/>
                </a:solidFill>
                <a:latin typeface="Cambria" panose="02040503050406030204" pitchFamily="18" charset="0"/>
              </a:rPr>
              <a:t>with two </a:t>
            </a:r>
            <a:r>
              <a:rPr lang="en-US" altLang="en-US" dirty="0" smtClean="0">
                <a:solidFill>
                  <a:srgbClr val="000000"/>
                </a:solidFill>
                <a:latin typeface="Cambria" panose="02040503050406030204" pitchFamily="18" charset="0"/>
              </a:rPr>
              <a:t>arguments that are values in the sequence and returning a </a:t>
            </a:r>
            <a:r>
              <a:rPr lang="en-US" altLang="en-US" dirty="0" smtClean="0">
                <a:solidFill>
                  <a:srgbClr val="000000"/>
                </a:solidFill>
                <a:latin typeface="Consolas" panose="020B0609020204030204" pitchFamily="49" charset="0"/>
              </a:rPr>
              <a:t>bool</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The predicate function returns </a:t>
            </a:r>
            <a:r>
              <a:rPr lang="en-US" altLang="en-US" dirty="0" smtClean="0">
                <a:solidFill>
                  <a:srgbClr val="000000"/>
                </a:solidFill>
                <a:latin typeface="Consolas" panose="020B0609020204030204" pitchFamily="49" charset="0"/>
              </a:rPr>
              <a:t>true</a:t>
            </a:r>
            <a:r>
              <a:rPr lang="en-US" altLang="en-US" dirty="0" smtClean="0">
                <a:solidFill>
                  <a:srgbClr val="000000"/>
                </a:solidFill>
                <a:latin typeface="Cambria" panose="02040503050406030204" pitchFamily="18" charset="0"/>
              </a:rPr>
              <a:t> if the two elements being compared are in </a:t>
            </a:r>
            <a:r>
              <a:rPr lang="en-US" altLang="en-US" i="1" dirty="0" smtClean="0">
                <a:solidFill>
                  <a:srgbClr val="000000"/>
                </a:solidFill>
                <a:latin typeface="Cambria" panose="02040503050406030204" pitchFamily="18" charset="0"/>
              </a:rPr>
              <a:t>sorted order</a:t>
            </a:r>
            <a:r>
              <a:rPr lang="en-US" altLang="en-US" dirty="0" smtClean="0">
                <a:solidFill>
                  <a:srgbClr val="000000"/>
                </a:solidFill>
                <a:latin typeface="Cambria" panose="02040503050406030204" pitchFamily="18" charset="0"/>
              </a:rPr>
              <a:t>.</a:t>
            </a:r>
          </a:p>
          <a:p>
            <a:pPr>
              <a:lnSpc>
                <a:spcPct val="100000"/>
              </a:lnSpc>
            </a:pPr>
            <a:r>
              <a:rPr lang="en-US" altLang="en-US" dirty="0" smtClean="0">
                <a:solidFill>
                  <a:srgbClr val="000000"/>
                </a:solidFill>
                <a:latin typeface="Cambria" panose="02040503050406030204" pitchFamily="18" charset="0"/>
              </a:rPr>
              <a:t>If you need to know the </a:t>
            </a:r>
            <a:r>
              <a:rPr lang="en-US" altLang="en-US" i="1" dirty="0" smtClean="0">
                <a:solidFill>
                  <a:srgbClr val="000000"/>
                </a:solidFill>
                <a:latin typeface="Cambria" panose="02040503050406030204" pitchFamily="18" charset="0"/>
              </a:rPr>
              <a:t>location</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ambria" panose="02040503050406030204" pitchFamily="18" charset="0"/>
              </a:rPr>
              <a:t>of the search key in the container, use the </a:t>
            </a:r>
            <a:r>
              <a:rPr lang="en-US" altLang="en-US" dirty="0" err="1" smtClean="0">
                <a:solidFill>
                  <a:srgbClr val="000000"/>
                </a:solidFill>
                <a:latin typeface="Consolas" panose="020B0609020204030204" pitchFamily="49" charset="0"/>
              </a:rPr>
              <a:t>lower_bound</a:t>
            </a:r>
            <a:r>
              <a:rPr lang="en-US" altLang="en-US" dirty="0" smtClean="0">
                <a:solidFill>
                  <a:srgbClr val="000000"/>
                </a:solidFill>
                <a:latin typeface="Cambria" panose="02040503050406030204" pitchFamily="18" charset="0"/>
              </a:rPr>
              <a:t> or </a:t>
            </a:r>
            <a:r>
              <a:rPr lang="en-US" altLang="en-US" dirty="0" smtClean="0">
                <a:solidFill>
                  <a:srgbClr val="000000"/>
                </a:solidFill>
                <a:latin typeface="Consolas" panose="020B0609020204030204" pitchFamily="49" charset="0"/>
              </a:rPr>
              <a:t>find</a:t>
            </a:r>
            <a:r>
              <a:rPr lang="en-US" altLang="en-US" dirty="0" smtClean="0">
                <a:solidFill>
                  <a:srgbClr val="000000"/>
                </a:solidFill>
                <a:latin typeface="Cambria" panose="02040503050406030204" pitchFamily="18" charset="0"/>
              </a:rPr>
              <a:t> algorithms.</a:t>
            </a:r>
          </a:p>
        </p:txBody>
      </p:sp>
      <p:sp>
        <p:nvSpPr>
          <p:cNvPr id="9830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18722344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lnSpc>
                <a:spcPct val="100000"/>
              </a:lnSpc>
              <a:defRPr/>
            </a:pPr>
            <a:r>
              <a:rPr lang="en-US" dirty="0" smtClean="0">
                <a:solidFill>
                  <a:srgbClr val="59D9B3"/>
                </a:solidFill>
                <a:latin typeface="Calibri" panose="020F0502020204030204" pitchFamily="34" charset="0"/>
              </a:rPr>
              <a:t>16.4.6</a:t>
            </a:r>
            <a:r>
              <a:rPr lang="en-US" dirty="0" smtClean="0">
                <a:solidFill>
                  <a:srgbClr val="59D9B3"/>
                </a:solidFill>
                <a:latin typeface="Calibri" panose="020F0502020204030204" pitchFamily="34" charset="0"/>
              </a:rPr>
              <a:t> </a:t>
            </a:r>
            <a:r>
              <a:rPr lang="en-US" dirty="0" smtClean="0">
                <a:solidFill>
                  <a:srgbClr val="33B38C"/>
                </a:solidFill>
                <a:latin typeface="Calibri" panose="020F0502020204030204" pitchFamily="34" charset="0"/>
              </a:rPr>
              <a:t>Basic Searching and Sorting Algorithms (Cont.)</a:t>
            </a:r>
          </a:p>
        </p:txBody>
      </p:sp>
      <p:sp>
        <p:nvSpPr>
          <p:cNvPr id="73731" name="Text Placeholder 2"/>
          <p:cNvSpPr>
            <a:spLocks noGrp="1"/>
          </p:cNvSpPr>
          <p:nvPr>
            <p:ph type="body" idx="1"/>
          </p:nvPr>
        </p:nvSpPr>
        <p:spPr/>
        <p:txBody>
          <a:bodyPr>
            <a:normAutofit/>
          </a:bodyPr>
          <a:lstStyle/>
          <a:p>
            <a:pPr marL="109728" indent="0">
              <a:lnSpc>
                <a:spcPct val="100000"/>
              </a:lnSpc>
              <a:buNone/>
              <a:defRPr/>
            </a:pPr>
            <a:r>
              <a:rPr lang="en-US" b="1" i="1" dirty="0">
                <a:solidFill>
                  <a:srgbClr val="000000"/>
                </a:solidFill>
                <a:latin typeface="Cambria" panose="02040503050406030204" pitchFamily="18" charset="0"/>
              </a:rPr>
              <a:t>C++11: </a:t>
            </a:r>
            <a:r>
              <a:rPr lang="en-US" b="1" i="1" dirty="0">
                <a:solidFill>
                  <a:srgbClr val="000000"/>
                </a:solidFill>
                <a:latin typeface="Consolas" panose="020B0609020204030204" pitchFamily="49" charset="0"/>
              </a:rPr>
              <a:t>all_of</a:t>
            </a:r>
            <a:r>
              <a:rPr lang="en-US" b="1" i="1" dirty="0">
                <a:solidFill>
                  <a:srgbClr val="000000"/>
                </a:solidFill>
                <a:latin typeface="Cambria" panose="02040503050406030204" pitchFamily="18" charset="0"/>
              </a:rPr>
              <a:t> Algorithm</a:t>
            </a:r>
          </a:p>
          <a:p>
            <a:pPr marL="365760" indent="-256032">
              <a:lnSpc>
                <a:spcPct val="100000"/>
              </a:lnSpc>
              <a:buFont typeface="Wingdings 3"/>
              <a:buChar char=""/>
              <a:defRPr/>
            </a:pPr>
            <a:r>
              <a:rPr lang="en-US" dirty="0">
                <a:solidFill>
                  <a:srgbClr val="000000"/>
                </a:solidFill>
                <a:latin typeface="Cambria" panose="02040503050406030204" pitchFamily="18" charset="0"/>
              </a:rPr>
              <a:t>Line </a:t>
            </a:r>
            <a:r>
              <a:rPr lang="en-US" dirty="0" smtClean="0">
                <a:solidFill>
                  <a:srgbClr val="000000"/>
                </a:solidFill>
                <a:latin typeface="Cambria" panose="02040503050406030204" pitchFamily="18" charset="0"/>
              </a:rPr>
              <a:t>73 uses </a:t>
            </a:r>
            <a:r>
              <a:rPr lang="en-US" dirty="0" err="1" smtClean="0">
                <a:solidFill>
                  <a:srgbClr val="000000"/>
                </a:solidFill>
                <a:latin typeface="Consolas" panose="020B0609020204030204" pitchFamily="49" charset="0"/>
              </a:rPr>
              <a:t>all_of</a:t>
            </a:r>
            <a:r>
              <a:rPr lang="en-US" dirty="0" smtClean="0">
                <a:solidFill>
                  <a:srgbClr val="000000"/>
                </a:solidFill>
                <a:latin typeface="Cambria" panose="02040503050406030204" pitchFamily="18" charset="0"/>
              </a:rPr>
              <a:t> to </a:t>
            </a:r>
            <a:r>
              <a:rPr lang="en-US" dirty="0">
                <a:solidFill>
                  <a:srgbClr val="000000"/>
                </a:solidFill>
                <a:latin typeface="Cambria" panose="02040503050406030204" pitchFamily="18" charset="0"/>
              </a:rPr>
              <a:t>determine whether </a:t>
            </a:r>
            <a:r>
              <a:rPr lang="en-US" dirty="0" smtClean="0">
                <a:solidFill>
                  <a:srgbClr val="000000"/>
                </a:solidFill>
                <a:latin typeface="Cambria" panose="02040503050406030204" pitchFamily="18" charset="0"/>
              </a:rPr>
              <a:t>a </a:t>
            </a:r>
            <a:r>
              <a:rPr lang="en-US" i="1" dirty="0" smtClean="0">
                <a:solidFill>
                  <a:srgbClr val="000000"/>
                </a:solidFill>
                <a:latin typeface="Cambria" panose="02040503050406030204" pitchFamily="18" charset="0"/>
              </a:rPr>
              <a:t>unary </a:t>
            </a:r>
            <a:r>
              <a:rPr lang="en-US" i="1" dirty="0">
                <a:solidFill>
                  <a:srgbClr val="000000"/>
                </a:solidFill>
                <a:latin typeface="Cambria" panose="02040503050406030204" pitchFamily="18" charset="0"/>
              </a:rPr>
              <a:t>predicate function </a:t>
            </a:r>
            <a:r>
              <a:rPr lang="en-US" dirty="0" smtClean="0">
                <a:solidFill>
                  <a:srgbClr val="000000"/>
                </a:solidFill>
                <a:latin typeface="Cambria" panose="02040503050406030204" pitchFamily="18" charset="0"/>
              </a:rPr>
              <a:t>returns </a:t>
            </a:r>
            <a:r>
              <a:rPr lang="en-US" dirty="0">
                <a:solidFill>
                  <a:srgbClr val="000000"/>
                </a:solidFill>
                <a:latin typeface="Consolas" panose="020B0609020204030204" pitchFamily="49" charset="0"/>
              </a:rPr>
              <a:t>true</a:t>
            </a:r>
            <a:r>
              <a:rPr lang="en-US" dirty="0">
                <a:solidFill>
                  <a:srgbClr val="000000"/>
                </a:solidFill>
                <a:latin typeface="Cambria" panose="02040503050406030204" pitchFamily="18" charset="0"/>
              </a:rPr>
              <a:t> for all of the elements in the range from </a:t>
            </a:r>
            <a:r>
              <a:rPr lang="en-US" dirty="0">
                <a:solidFill>
                  <a:srgbClr val="000000"/>
                </a:solidFill>
                <a:latin typeface="Consolas" panose="020B0609020204030204" pitchFamily="49" charset="0"/>
              </a:rPr>
              <a:t>a.cbegin()</a:t>
            </a:r>
            <a:r>
              <a:rPr lang="en-US" dirty="0">
                <a:solidFill>
                  <a:srgbClr val="000000"/>
                </a:solidFill>
                <a:latin typeface="Cambria" panose="02040503050406030204" pitchFamily="18" charset="0"/>
              </a:rPr>
              <a:t> up to, but </a:t>
            </a:r>
            <a:r>
              <a:rPr lang="en-US" i="1" dirty="0">
                <a:solidFill>
                  <a:srgbClr val="000000"/>
                </a:solidFill>
                <a:latin typeface="Cambria" panose="02040503050406030204" pitchFamily="18" charset="0"/>
              </a:rPr>
              <a:t>not</a:t>
            </a:r>
            <a:r>
              <a:rPr lang="en-US" dirty="0">
                <a:solidFill>
                  <a:srgbClr val="000000"/>
                </a:solidFill>
                <a:latin typeface="Cambria" panose="02040503050406030204" pitchFamily="18" charset="0"/>
              </a:rPr>
              <a:t> including, </a:t>
            </a:r>
            <a:r>
              <a:rPr lang="en-US" dirty="0">
                <a:solidFill>
                  <a:srgbClr val="000000"/>
                </a:solidFill>
                <a:latin typeface="Consolas" panose="020B0609020204030204" pitchFamily="49" charset="0"/>
              </a:rPr>
              <a:t>a.cend()</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a:p>
            <a:pPr marL="365760" indent="-256032">
              <a:lnSpc>
                <a:spcPct val="100000"/>
              </a:lnSpc>
              <a:buFont typeface="Wingdings 3"/>
              <a:buChar char=""/>
              <a:defRPr/>
            </a:pPr>
            <a:r>
              <a:rPr lang="en-US" dirty="0" smtClean="0">
                <a:solidFill>
                  <a:srgbClr val="000000"/>
                </a:solidFill>
                <a:latin typeface="Cambria" panose="02040503050406030204" pitchFamily="18" charset="0"/>
              </a:rPr>
              <a:t>Algorithm </a:t>
            </a:r>
            <a:r>
              <a:rPr lang="en-US" dirty="0">
                <a:solidFill>
                  <a:srgbClr val="000000"/>
                </a:solidFill>
                <a:latin typeface="Consolas" panose="020B0609020204030204" pitchFamily="49" charset="0"/>
              </a:rPr>
              <a:t>all_of</a:t>
            </a:r>
            <a:r>
              <a:rPr lang="en-US" dirty="0">
                <a:solidFill>
                  <a:srgbClr val="000000"/>
                </a:solidFill>
                <a:latin typeface="Cambria" panose="02040503050406030204" pitchFamily="18" charset="0"/>
              </a:rPr>
              <a:t> requires its two iterator arguments to be at least </a:t>
            </a:r>
            <a:r>
              <a:rPr lang="en-US" i="1" dirty="0">
                <a:solidFill>
                  <a:srgbClr val="000000"/>
                </a:solidFill>
                <a:latin typeface="Cambria" panose="02040503050406030204" pitchFamily="18" charset="0"/>
              </a:rPr>
              <a:t>input iterators</a:t>
            </a:r>
            <a:r>
              <a:rPr lang="en-US" dirty="0">
                <a:solidFill>
                  <a:srgbClr val="000000"/>
                </a:solidFill>
                <a:latin typeface="Cambria" panose="02040503050406030204" pitchFamily="18" charset="0"/>
              </a:rPr>
              <a:t>. </a:t>
            </a:r>
            <a:endParaRPr lang="en-US" dirty="0" smtClean="0">
              <a:solidFill>
                <a:srgbClr val="000000"/>
              </a:solidFill>
              <a:latin typeface="Cambria" panose="02040503050406030204" pitchFamily="18" charset="0"/>
            </a:endParaRPr>
          </a:p>
        </p:txBody>
      </p:sp>
      <p:sp>
        <p:nvSpPr>
          <p:cNvPr id="99332"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eaLnBrk="0" hangingPunct="0">
              <a:defRPr>
                <a:solidFill>
                  <a:schemeClr val="tx1"/>
                </a:solidFill>
                <a:latin typeface="Calibri" panose="020F0502020204030204" pitchFamily="34" charset="0"/>
                <a:cs typeface="Arial" panose="020B0604020202020204" pitchFamily="34" charset="0"/>
              </a:defRPr>
            </a:lvl1pPr>
            <a:lvl2pPr marL="742950" indent="-285750" eaLnBrk="0" hangingPunct="0">
              <a:defRPr>
                <a:solidFill>
                  <a:schemeClr val="tx1"/>
                </a:solidFill>
                <a:latin typeface="Calibri" panose="020F0502020204030204" pitchFamily="34" charset="0"/>
                <a:cs typeface="Arial" panose="020B0604020202020204" pitchFamily="34" charset="0"/>
              </a:defRPr>
            </a:lvl2pPr>
            <a:lvl3pPr marL="1143000" indent="-228600" eaLnBrk="0" hangingPunct="0">
              <a:defRPr>
                <a:solidFill>
                  <a:schemeClr val="tx1"/>
                </a:solidFill>
                <a:latin typeface="Calibri" panose="020F0502020204030204" pitchFamily="34" charset="0"/>
                <a:cs typeface="Arial" panose="020B0604020202020204" pitchFamily="34" charset="0"/>
              </a:defRPr>
            </a:lvl3pPr>
            <a:lvl4pPr marL="1600200" indent="-228600" eaLnBrk="0" hangingPunct="0">
              <a:defRPr>
                <a:solidFill>
                  <a:schemeClr val="tx1"/>
                </a:solidFill>
                <a:latin typeface="Calibri" panose="020F0502020204030204" pitchFamily="34" charset="0"/>
                <a:cs typeface="Arial" panose="020B0604020202020204" pitchFamily="34" charset="0"/>
              </a:defRPr>
            </a:lvl4pPr>
            <a:lvl5pPr marL="2057400" indent="-228600" eaLnBrk="0" hangingPunct="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en-US" dirty="0">
                <a:cs typeface="Calibri" panose="020F0502020204030204" pitchFamily="34" charset="0"/>
              </a:rPr>
              <a:t>©1992-2014 by Pearson Education, Inc. All Rights Reserved.</a:t>
            </a:r>
          </a:p>
        </p:txBody>
      </p:sp>
    </p:spTree>
    <p:extLst>
      <p:ext uri="{BB962C8B-B14F-4D97-AF65-F5344CB8AC3E}">
        <p14:creationId xmlns:p14="http://schemas.microsoft.com/office/powerpoint/2010/main" val="4082901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cpphtp10_07</Template>
  <TotalTime>224</TotalTime>
  <Words>11194</Words>
  <Application>Microsoft Office PowerPoint</Application>
  <PresentationFormat>Widescreen</PresentationFormat>
  <Paragraphs>823</Paragraphs>
  <Slides>192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192</vt:i4>
      </vt:variant>
    </vt:vector>
  </HeadingPairs>
  <TitlesOfParts>
    <vt:vector size="202" baseType="lpstr">
      <vt:lpstr>Calibri</vt:lpstr>
      <vt:lpstr>Cambria</vt:lpstr>
      <vt:lpstr>Consolas</vt:lpstr>
      <vt:lpstr>Lucida Sans Unicode</vt:lpstr>
      <vt:lpstr>Times New Roman</vt:lpstr>
      <vt:lpstr>Verdana</vt:lpstr>
      <vt:lpstr>Wingdings</vt:lpstr>
      <vt:lpstr>Wingdings 2</vt:lpstr>
      <vt:lpstr>Wingdings 3</vt:lpstr>
      <vt:lpstr>Concourse</vt:lpstr>
      <vt:lpstr>Standard Library Algorithms</vt:lpstr>
      <vt:lpstr>PowerPoint Presentation</vt:lpstr>
      <vt:lpstr>PowerPoint Presentation</vt:lpstr>
      <vt:lpstr>16.1  Introduction</vt:lpstr>
      <vt:lpstr>16.2  Minimum Iterator Requirements</vt:lpstr>
      <vt:lpstr>16.2  Minimum Iterator Requirements (cont.)</vt:lpstr>
      <vt:lpstr>PowerPoint Presentation</vt:lpstr>
      <vt:lpstr>PowerPoint Presentation</vt:lpstr>
      <vt:lpstr>PowerPoint Presentation</vt:lpstr>
      <vt:lpstr>16.2  Minimum Iterator Requirements (cont.)</vt:lpstr>
      <vt:lpstr>16.2  Minimum Iterator Requirements (cont.)</vt:lpstr>
      <vt:lpstr>16.2  Minimum Iterator Requirements (cont.)</vt:lpstr>
      <vt:lpstr>16.3  Lambda Expressions</vt:lpstr>
      <vt:lpstr>PowerPoint Presentation</vt:lpstr>
      <vt:lpstr>PowerPoint Presentation</vt:lpstr>
      <vt:lpstr>16.3.1  Algorithm for_each</vt:lpstr>
      <vt:lpstr>16.3.2  Lambda with an Empty Introducer</vt:lpstr>
      <vt:lpstr>16.3.2  Lambda with an Empty Introducer</vt:lpstr>
      <vt:lpstr>16.3.3  Lambda with a Nonempty Introducer—Capturing Local Variables</vt:lpstr>
      <vt:lpstr>16.3.4  Lambda Return Types</vt:lpstr>
      <vt:lpstr>16.4  Algorithms</vt:lpstr>
      <vt:lpstr>16.4.1 fill, fill_n, generate and generate_n </vt:lpstr>
      <vt:lpstr>PowerPoint Presentation</vt:lpstr>
      <vt:lpstr>PowerPoint Presentation</vt:lpstr>
      <vt:lpstr>PowerPoint Presentation</vt:lpstr>
      <vt:lpstr>PowerPoint Presentation</vt:lpstr>
      <vt:lpstr>16.4.1 fill, fill_n, generate and generate_n (Cont.) </vt:lpstr>
      <vt:lpstr>16.4.1 fill, fill_n, generate and generate_n (Cont.) </vt:lpstr>
      <vt:lpstr>16.4.1 fill, fill_n, generate and generate_n (Cont.) </vt:lpstr>
      <vt:lpstr>16.4.1 fill, fill_n, generate and generate_n (Cont.) </vt:lpstr>
      <vt:lpstr>16.4.1 fill, fill_n, generate and generate_n (Cont.) </vt:lpstr>
      <vt:lpstr>16.4.1 fill, fill_n, generate and generate_n (Cont.) </vt:lpstr>
      <vt:lpstr>16.4.2 equal, mismatch and lexicographical_compare</vt:lpstr>
      <vt:lpstr>PowerPoint Presentation</vt:lpstr>
      <vt:lpstr>PowerPoint Presentation</vt:lpstr>
      <vt:lpstr>PowerPoint Presentation</vt:lpstr>
      <vt:lpstr>PowerPoint Presentation</vt:lpstr>
      <vt:lpstr>16.4.2 equal, mismatch and lexicographical_compare (Cont.)</vt:lpstr>
      <vt:lpstr>16.4.2 equal, mismatch and lexicographical_compare (Cont.)</vt:lpstr>
      <vt:lpstr>16.4.2 equal, mismatch and lexicographical_compare (Cont.)</vt:lpstr>
      <vt:lpstr>16.4.2 equal, mismatch and lexicographical_compare (Cont.)</vt:lpstr>
      <vt:lpstr>16.4.2 equal, mismatch and lexicographical_compare (Cont.)</vt:lpstr>
      <vt:lpstr>PowerPoint Presentation</vt:lpstr>
      <vt:lpstr>16.4.2 equal, mismatch and lexicographical_compare (Cont.)</vt:lpstr>
      <vt:lpstr>PowerPoint Presentation</vt:lpstr>
      <vt:lpstr>16.4.2 equal, mismatch and lexicographical_compare (Cont.)</vt:lpstr>
      <vt:lpstr>16.4.2 equal, mismatch and lexicographical_compare (Cont.)</vt:lpstr>
      <vt:lpstr>16.4.3 remove, remove_if, remove_copy and remove_copy_if</vt:lpstr>
      <vt:lpstr>PowerPoint Presentation</vt:lpstr>
      <vt:lpstr>PowerPoint Presentation</vt:lpstr>
      <vt:lpstr>PowerPoint Presentation</vt:lpstr>
      <vt:lpstr>PowerPoint Presentation</vt:lpstr>
      <vt:lpstr>16.4.3 remove, remove_if, remove_copy and remove_copy_if (Cont.)</vt:lpstr>
      <vt:lpstr>16.4.3 remove, remove_if, remove_copy and remove_copy_if (Cont.)</vt:lpstr>
      <vt:lpstr>16.4.3 remove, remove_if, remove_copy and remove_copy_if (Cont.)</vt:lpstr>
      <vt:lpstr>16.4.3 remove, remove_if, remove_copy and remove_copy_if (Cont.)</vt:lpstr>
      <vt:lpstr>16.4.3 remove, remove_if, remove_copy and remove_copy_if (Cont.)</vt:lpstr>
      <vt:lpstr>16.4.4 replace, replace_if, replace_copy and replace_copy_if</vt:lpstr>
      <vt:lpstr>PowerPoint Presentation</vt:lpstr>
      <vt:lpstr>PowerPoint Presentation</vt:lpstr>
      <vt:lpstr>PowerPoint Presentation</vt:lpstr>
      <vt:lpstr>PowerPoint Presentation</vt:lpstr>
      <vt:lpstr>16.4.4 replace, replace_if, replace_copy and replace_copy_if (Cont.)</vt:lpstr>
      <vt:lpstr>16.4.4 replace, replace_if, replace_copy and replace_copy_if (Cont.)</vt:lpstr>
      <vt:lpstr>16.4.4 replace, replace_if, replace_copy and replace_copy_if (Cont.)</vt:lpstr>
      <vt:lpstr>16.4.4 replace, replace_if, replace_copy and replace_copy_if (Cont.)</vt:lpstr>
      <vt:lpstr>16.4.4 replace, replace_if, replace_copy and replace_copy_if (Cont.)</vt:lpstr>
      <vt:lpstr>16.4.5 Mathematical Algorithms</vt:lpstr>
      <vt:lpstr>PowerPoint Presentation</vt:lpstr>
      <vt:lpstr>PowerPoint Presentation</vt:lpstr>
      <vt:lpstr>PowerPoint Presentation</vt:lpstr>
      <vt:lpstr>PowerPoint Presentation</vt:lpstr>
      <vt:lpstr>PowerPoint Presentation</vt:lpstr>
      <vt:lpstr>16.4.5 Mathematical Algorithms (Cont.)</vt:lpstr>
      <vt:lpstr>16.4.5 Mathematical Algorithms (Cont.)</vt:lpstr>
      <vt:lpstr>16.4.5 Mathematical Algorithms (Cont.)</vt:lpstr>
      <vt:lpstr>16.4.5 Mathematical Algorithms (Cont.)</vt:lpstr>
      <vt:lpstr>16.4.5 Mathematical Algorithms (Cont.)</vt:lpstr>
      <vt:lpstr>PowerPoint Presentation</vt:lpstr>
      <vt:lpstr>16.4.5 Mathematical Algorithms (Cont.)</vt:lpstr>
      <vt:lpstr>16.4.5 Mathematical Algorithms (Cont.)</vt:lpstr>
      <vt:lpstr>16.4.5 Mathematical Algorithms (Cont.)</vt:lpstr>
      <vt:lpstr>16.4.5 Mathematical Algorithms (Cont.)</vt:lpstr>
      <vt:lpstr>16.4.5 Mathematical Algorithms (Cont.)</vt:lpstr>
      <vt:lpstr>16.4.6 Basic Searching and Sorting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16.4.6 Basic Searching and Sorting Algorithms (Cont.)</vt:lpstr>
      <vt:lpstr>16.4.7 swap, iter_swap and swap_ranges</vt:lpstr>
      <vt:lpstr>PowerPoint Presentation</vt:lpstr>
      <vt:lpstr>PowerPoint Presentation</vt:lpstr>
      <vt:lpstr>PowerPoint Presentation</vt:lpstr>
      <vt:lpstr>16.4.7 swap, iter_swap and swap_ranges</vt:lpstr>
      <vt:lpstr>16.4.7 swap, iter_swap and swap_ranges (Cont.)</vt:lpstr>
      <vt:lpstr>16.4.7 swap, iter_swap and swap_ranges (Cont.)</vt:lpstr>
      <vt:lpstr>16.4.8 copy_backward, merge, unique and reverse</vt:lpstr>
      <vt:lpstr>PowerPoint Presentation</vt:lpstr>
      <vt:lpstr>PowerPoint Presentation</vt:lpstr>
      <vt:lpstr>PowerPoint Presentation</vt:lpstr>
      <vt:lpstr>16.4.8 copy_backward, merge, unique and reverse</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16.4.8 copy_backward, merge, unique and reverse (Cont.)</vt:lpstr>
      <vt:lpstr>16.4.9 inplace_merge, unique_copy and reverse_copy</vt:lpstr>
      <vt:lpstr>PowerPoint Presentation</vt:lpstr>
      <vt:lpstr>PowerPoint Presentation</vt:lpstr>
      <vt:lpstr>PowerPoint Presentation</vt:lpstr>
      <vt:lpstr>16.4.9 inplace_merge, unique_copy and reverse_copy (Cont.)</vt:lpstr>
      <vt:lpstr>16.4.9 inplace_merge, unique_copy and reverse_copy (Cont.)</vt:lpstr>
      <vt:lpstr>16.4.9 inplace_merge, unique_copy and reverse_copy (Cont.)</vt:lpstr>
      <vt:lpstr>16.4.9 inplace_merge, unique_copy and reverse_copy (Cont.)</vt:lpstr>
      <vt:lpstr>16.4.10 Set Operations</vt:lpstr>
      <vt:lpstr>PowerPoint Presentation</vt:lpstr>
      <vt:lpstr>PowerPoint Presentation</vt:lpstr>
      <vt:lpstr>PowerPoint Presentation</vt:lpstr>
      <vt:lpstr>PowerPoint Presentation</vt:lpstr>
      <vt:lpstr>PowerPoint Presentation</vt:lpstr>
      <vt:lpstr>16.4.10 Set Operations</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16.4.10 Set Operations (Cont.)</vt:lpstr>
      <vt:lpstr>16.4.11 lower_bound, upper_bound and equal_range</vt:lpstr>
      <vt:lpstr>PowerPoint Presentation</vt:lpstr>
      <vt:lpstr>PowerPoint Presentation</vt:lpstr>
      <vt:lpstr>PowerPoint Presentation</vt:lpstr>
      <vt:lpstr>PowerPoint Presentation</vt:lpstr>
      <vt:lpstr>PowerPoint Presentation</vt:lpstr>
      <vt:lpstr>16.4.11 lower_bound, upper_bound and equal_range (cont.)</vt:lpstr>
      <vt:lpstr>16.4.11 lower_bound, upper_bound and equal_range (Cont.)</vt:lpstr>
      <vt:lpstr>16.4.11 lower_bound, upper_bound and equal_range (Cont.)</vt:lpstr>
      <vt:lpstr>16.4.11 lower_bound, upper_bound and equal_range (Cont.)</vt:lpstr>
      <vt:lpstr>16.4.11 lower_bound, upper_bound and equal_range (Cont.)</vt:lpstr>
      <vt:lpstr>16.3.12 min, max, minmax and minmax_element</vt:lpstr>
      <vt:lpstr>PowerPoint Presentation</vt:lpstr>
      <vt:lpstr>PowerPoint Presentation</vt:lpstr>
      <vt:lpstr>PowerPoint Presentation</vt:lpstr>
      <vt:lpstr>16.4.12 min, max, minmax and minmax_element (cont.)</vt:lpstr>
      <vt:lpstr>16.4.12 min, max, minmax and minmax_element (cont.)</vt:lpstr>
      <vt:lpstr>16.4.12 min, max, minmax and minmax_element (cont.)</vt:lpstr>
      <vt:lpstr>16.4.12 min, max, minmax and minmax_element (cont.)</vt:lpstr>
      <vt:lpstr>16.5  Function Objects</vt:lpstr>
      <vt:lpstr>16.5 Function Objects (Cont.)</vt:lpstr>
      <vt:lpstr>16.5  Function Objects (Cont.)</vt:lpstr>
      <vt:lpstr>16.5  Function Objects (Cont.)</vt:lpstr>
      <vt:lpstr>16.5  Function Objects (Cont.)</vt:lpstr>
      <vt:lpstr>PowerPoint Presentation</vt:lpstr>
      <vt:lpstr>16.5  Function Objects (Cont.)</vt:lpstr>
      <vt:lpstr>PowerPoint Presentation</vt:lpstr>
      <vt:lpstr>PowerPoint Presentation</vt:lpstr>
      <vt:lpstr>PowerPoint Presentation</vt:lpstr>
      <vt:lpstr>PowerPoint Presentation</vt:lpstr>
      <vt:lpstr>PowerPoint Presentation</vt:lpstr>
      <vt:lpstr>16.5  Function Objects (Cont.)</vt:lpstr>
      <vt:lpstr>16.5  Function Objects (Cont.)</vt:lpstr>
      <vt:lpstr>16.5  Function Objects (Cont.)</vt:lpstr>
      <vt:lpstr>16.5  Function Objects (Cont.)</vt:lpstr>
      <vt:lpstr>16.6  Standard Library Algorithm Summary</vt:lpstr>
      <vt:lpstr>16.6  Standard Library Algorithm Summary (cont.)</vt:lpstr>
      <vt:lpstr>PowerPoint Presentation</vt:lpstr>
      <vt:lpstr>16.6  Standard Library Algorithm Summary (cont.)</vt:lpstr>
      <vt:lpstr>PowerPoint Presentation</vt:lpstr>
      <vt:lpstr>16.6  Standard Library Algorithm Summary (cont.)</vt:lpstr>
      <vt:lpstr>PowerPoint Presentation</vt:lpstr>
      <vt:lpstr>16.6  Standard Library Algorithm Summary (cont.)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Library Algorithms</dc:title>
  <dc:creator>Paul Deitel</dc:creator>
  <cp:lastModifiedBy>Paul Deitel</cp:lastModifiedBy>
  <cp:revision>26</cp:revision>
  <dcterms:created xsi:type="dcterms:W3CDTF">2016-07-20T20:37:22Z</dcterms:created>
  <dcterms:modified xsi:type="dcterms:W3CDTF">2016-11-14T18:29:14Z</dcterms:modified>
</cp:coreProperties>
</file>