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7"/>
  </p:notesMasterIdLst>
  <p:sldIdLst>
    <p:sldId id="326" r:id="rId2"/>
    <p:sldId id="258" r:id="rId3"/>
    <p:sldId id="259" r:id="rId4"/>
    <p:sldId id="260" r:id="rId5"/>
    <p:sldId id="327" r:id="rId6"/>
    <p:sldId id="328" r:id="rId7"/>
    <p:sldId id="329" r:id="rId8"/>
    <p:sldId id="330" r:id="rId9"/>
    <p:sldId id="331" r:id="rId10"/>
    <p:sldId id="261" r:id="rId11"/>
    <p:sldId id="262" r:id="rId12"/>
    <p:sldId id="332" r:id="rId13"/>
    <p:sldId id="333" r:id="rId14"/>
    <p:sldId id="334" r:id="rId15"/>
    <p:sldId id="263" r:id="rId16"/>
    <p:sldId id="335" r:id="rId17"/>
    <p:sldId id="264" r:id="rId18"/>
    <p:sldId id="265" r:id="rId19"/>
    <p:sldId id="336" r:id="rId20"/>
    <p:sldId id="266" r:id="rId21"/>
    <p:sldId id="267" r:id="rId22"/>
    <p:sldId id="337" r:id="rId23"/>
    <p:sldId id="268" r:id="rId24"/>
    <p:sldId id="269" r:id="rId25"/>
    <p:sldId id="270" r:id="rId26"/>
    <p:sldId id="271" r:id="rId27"/>
    <p:sldId id="272" r:id="rId28"/>
    <p:sldId id="273" r:id="rId29"/>
    <p:sldId id="274" r:id="rId30"/>
    <p:sldId id="275" r:id="rId31"/>
    <p:sldId id="338" r:id="rId32"/>
    <p:sldId id="339" r:id="rId33"/>
    <p:sldId id="340" r:id="rId34"/>
    <p:sldId id="276" r:id="rId35"/>
    <p:sldId id="277" r:id="rId36"/>
    <p:sldId id="341" r:id="rId37"/>
    <p:sldId id="342" r:id="rId38"/>
    <p:sldId id="278" r:id="rId39"/>
    <p:sldId id="279" r:id="rId40"/>
    <p:sldId id="280" r:id="rId41"/>
    <p:sldId id="281" r:id="rId42"/>
    <p:sldId id="282" r:id="rId43"/>
    <p:sldId id="283" r:id="rId44"/>
    <p:sldId id="284" r:id="rId45"/>
    <p:sldId id="285" r:id="rId46"/>
    <p:sldId id="286" r:id="rId47"/>
    <p:sldId id="343" r:id="rId48"/>
    <p:sldId id="344" r:id="rId49"/>
    <p:sldId id="287" r:id="rId50"/>
    <p:sldId id="345" r:id="rId51"/>
    <p:sldId id="346" r:id="rId52"/>
    <p:sldId id="288" r:id="rId53"/>
    <p:sldId id="347" r:id="rId54"/>
    <p:sldId id="348" r:id="rId55"/>
    <p:sldId id="349" r:id="rId56"/>
    <p:sldId id="289" r:id="rId57"/>
    <p:sldId id="350" r:id="rId58"/>
    <p:sldId id="351" r:id="rId59"/>
    <p:sldId id="352" r:id="rId60"/>
    <p:sldId id="290" r:id="rId61"/>
    <p:sldId id="353" r:id="rId62"/>
    <p:sldId id="354" r:id="rId63"/>
    <p:sldId id="291" r:id="rId64"/>
    <p:sldId id="355" r:id="rId65"/>
    <p:sldId id="292" r:id="rId66"/>
    <p:sldId id="356" r:id="rId67"/>
    <p:sldId id="293" r:id="rId68"/>
    <p:sldId id="357" r:id="rId69"/>
    <p:sldId id="358" r:id="rId70"/>
    <p:sldId id="359" r:id="rId71"/>
    <p:sldId id="360" r:id="rId72"/>
    <p:sldId id="361" r:id="rId73"/>
    <p:sldId id="362" r:id="rId74"/>
    <p:sldId id="294" r:id="rId75"/>
    <p:sldId id="295" r:id="rId76"/>
    <p:sldId id="363" r:id="rId77"/>
    <p:sldId id="364" r:id="rId78"/>
    <p:sldId id="365" r:id="rId79"/>
    <p:sldId id="296" r:id="rId80"/>
    <p:sldId id="297" r:id="rId81"/>
    <p:sldId id="298" r:id="rId82"/>
    <p:sldId id="299" r:id="rId83"/>
    <p:sldId id="300" r:id="rId84"/>
    <p:sldId id="366" r:id="rId85"/>
    <p:sldId id="301" r:id="rId86"/>
    <p:sldId id="302" r:id="rId87"/>
    <p:sldId id="367" r:id="rId88"/>
    <p:sldId id="368" r:id="rId89"/>
    <p:sldId id="369" r:id="rId90"/>
    <p:sldId id="370" r:id="rId91"/>
    <p:sldId id="371" r:id="rId92"/>
    <p:sldId id="372" r:id="rId93"/>
    <p:sldId id="303" r:id="rId94"/>
    <p:sldId id="304" r:id="rId95"/>
    <p:sldId id="373" r:id="rId96"/>
    <p:sldId id="305" r:id="rId97"/>
    <p:sldId id="306" r:id="rId98"/>
    <p:sldId id="307" r:id="rId99"/>
    <p:sldId id="308" r:id="rId100"/>
    <p:sldId id="309" r:id="rId101"/>
    <p:sldId id="374" r:id="rId102"/>
    <p:sldId id="375" r:id="rId103"/>
    <p:sldId id="310" r:id="rId104"/>
    <p:sldId id="376" r:id="rId105"/>
    <p:sldId id="311" r:id="rId106"/>
    <p:sldId id="377" r:id="rId107"/>
    <p:sldId id="378" r:id="rId108"/>
    <p:sldId id="379" r:id="rId109"/>
    <p:sldId id="312" r:id="rId110"/>
    <p:sldId id="313" r:id="rId111"/>
    <p:sldId id="314" r:id="rId112"/>
    <p:sldId id="315" r:id="rId113"/>
    <p:sldId id="380" r:id="rId114"/>
    <p:sldId id="381" r:id="rId115"/>
    <p:sldId id="316" r:id="rId116"/>
    <p:sldId id="317" r:id="rId117"/>
    <p:sldId id="382" r:id="rId118"/>
    <p:sldId id="383" r:id="rId119"/>
    <p:sldId id="318" r:id="rId120"/>
    <p:sldId id="319" r:id="rId121"/>
    <p:sldId id="320" r:id="rId122"/>
    <p:sldId id="321" r:id="rId123"/>
    <p:sldId id="322" r:id="rId124"/>
    <p:sldId id="323" r:id="rId125"/>
    <p:sldId id="384" r:id="rId126"/>
    <p:sldId id="385" r:id="rId127"/>
    <p:sldId id="386" r:id="rId128"/>
    <p:sldId id="324" r:id="rId129"/>
    <p:sldId id="387" r:id="rId130"/>
    <p:sldId id="388" r:id="rId131"/>
    <p:sldId id="389" r:id="rId132"/>
    <p:sldId id="390" r:id="rId133"/>
    <p:sldId id="391" r:id="rId134"/>
    <p:sldId id="392" r:id="rId135"/>
    <p:sldId id="393" r:id="rId136"/>
  </p:sldIdLst>
  <p:sldSz cx="12192000" cy="6858000"/>
  <p:notesSz cx="6858000" cy="9144000"/>
  <p:photoAlbum/>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42" autoAdjust="0"/>
    <p:restoredTop sz="94655"/>
  </p:normalViewPr>
  <p:slideViewPr>
    <p:cSldViewPr snapToGrid="0">
      <p:cViewPr varScale="1">
        <p:scale>
          <a:sx n="57" d="100"/>
          <a:sy n="57" d="100"/>
        </p:scale>
        <p:origin x="84" y="20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018BF6-73B1-4F84-9FC3-CD0B994877EB}" type="datetimeFigureOut">
              <a:rPr lang="en-US" smtClean="0"/>
              <a:t>2/28/2017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A9AC04-4B2F-4484-AAAE-B56605204C9A}" type="slidenum">
              <a:rPr lang="en-US" smtClean="0"/>
              <a:t>‹#›</a:t>
            </a:fld>
            <a:endParaRPr lang="en-US"/>
          </a:p>
        </p:txBody>
      </p:sp>
    </p:spTree>
    <p:extLst>
      <p:ext uri="{BB962C8B-B14F-4D97-AF65-F5344CB8AC3E}">
        <p14:creationId xmlns:p14="http://schemas.microsoft.com/office/powerpoint/2010/main" val="1155396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E3AFF98-033A-4CF3-885F-5D750793F76E}" type="slidenum">
              <a:rPr lang="en-US" altLang="en-US" smtClean="0"/>
              <a:pPr/>
              <a:t>1</a:t>
            </a:fld>
            <a:endParaRPr lang="en-US" altLang="en-US" dirty="0"/>
          </a:p>
        </p:txBody>
      </p:sp>
    </p:spTree>
    <p:extLst>
      <p:ext uri="{BB962C8B-B14F-4D97-AF65-F5344CB8AC3E}">
        <p14:creationId xmlns:p14="http://schemas.microsoft.com/office/powerpoint/2010/main" val="4245552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A9AC04-4B2F-4484-AAAE-B56605204C9A}" type="slidenum">
              <a:rPr lang="en-US" smtClean="0"/>
              <a:t>5</a:t>
            </a:fld>
            <a:endParaRPr lang="en-US"/>
          </a:p>
        </p:txBody>
      </p:sp>
    </p:spTree>
    <p:extLst>
      <p:ext uri="{BB962C8B-B14F-4D97-AF65-F5344CB8AC3E}">
        <p14:creationId xmlns:p14="http://schemas.microsoft.com/office/powerpoint/2010/main" val="4106447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B0730A7-1A2E-4294-A2E5-2CDE34169B99}" type="datetime1">
              <a:rPr lang="en-US" smtClean="0"/>
              <a:t>2/28/2017</a:t>
            </a:fld>
            <a:endParaRPr lang="en-US"/>
          </a:p>
        </p:txBody>
      </p:sp>
      <p:sp>
        <p:nvSpPr>
          <p:cNvPr id="5" name="Footer Placeholder 4"/>
          <p:cNvSpPr>
            <a:spLocks noGrp="1"/>
          </p:cNvSpPr>
          <p:nvPr>
            <p:ph type="ftr" sz="quarter" idx="11"/>
          </p:nvPr>
        </p:nvSpPr>
        <p:spPr/>
        <p:txBody>
          <a:bodyPr/>
          <a:lstStyle/>
          <a:p>
            <a:r>
              <a:rPr lang="en-US" smtClean="0"/>
              <a:t>©1992-2017 by Pearson Education, Inc. All Rights Reserved.</a:t>
            </a:r>
            <a:endParaRPr lang="en-US"/>
          </a:p>
        </p:txBody>
      </p:sp>
      <p:sp>
        <p:nvSpPr>
          <p:cNvPr id="6" name="Slide Number Placeholder 5"/>
          <p:cNvSpPr>
            <a:spLocks noGrp="1"/>
          </p:cNvSpPr>
          <p:nvPr>
            <p:ph type="sldNum" sz="quarter" idx="12"/>
          </p:nvPr>
        </p:nvSpPr>
        <p:spPr/>
        <p:txBody>
          <a:bodyPr/>
          <a:lstStyle/>
          <a:p>
            <a:fld id="{D7715ADA-A603-4583-BF3C-86889C3BA7B1}" type="slidenum">
              <a:rPr lang="en-US" smtClean="0"/>
              <a:t>‹#›</a:t>
            </a:fld>
            <a:endParaRPr lang="en-US"/>
          </a:p>
        </p:txBody>
      </p:sp>
    </p:spTree>
    <p:extLst>
      <p:ext uri="{BB962C8B-B14F-4D97-AF65-F5344CB8AC3E}">
        <p14:creationId xmlns:p14="http://schemas.microsoft.com/office/powerpoint/2010/main" val="263089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BF7868-A432-4089-B78C-77396A305DCB}" type="datetime1">
              <a:rPr lang="en-US" smtClean="0"/>
              <a:t>2/28/2017</a:t>
            </a:fld>
            <a:endParaRPr lang="en-US"/>
          </a:p>
        </p:txBody>
      </p:sp>
      <p:sp>
        <p:nvSpPr>
          <p:cNvPr id="5" name="Footer Placeholder 4"/>
          <p:cNvSpPr>
            <a:spLocks noGrp="1"/>
          </p:cNvSpPr>
          <p:nvPr>
            <p:ph type="ftr" sz="quarter" idx="11"/>
          </p:nvPr>
        </p:nvSpPr>
        <p:spPr/>
        <p:txBody>
          <a:bodyPr/>
          <a:lstStyle/>
          <a:p>
            <a:r>
              <a:rPr lang="en-US" smtClean="0"/>
              <a:t>©1992-2017 by Pearson Education, Inc. All Rights Reserved.</a:t>
            </a:r>
            <a:endParaRPr lang="en-US"/>
          </a:p>
        </p:txBody>
      </p:sp>
      <p:sp>
        <p:nvSpPr>
          <p:cNvPr id="6" name="Slide Number Placeholder 5"/>
          <p:cNvSpPr>
            <a:spLocks noGrp="1"/>
          </p:cNvSpPr>
          <p:nvPr>
            <p:ph type="sldNum" sz="quarter" idx="12"/>
          </p:nvPr>
        </p:nvSpPr>
        <p:spPr/>
        <p:txBody>
          <a:bodyPr/>
          <a:lstStyle/>
          <a:p>
            <a:fld id="{D7715ADA-A603-4583-BF3C-86889C3BA7B1}" type="slidenum">
              <a:rPr lang="en-US" smtClean="0"/>
              <a:t>‹#›</a:t>
            </a:fld>
            <a:endParaRPr lang="en-US"/>
          </a:p>
        </p:txBody>
      </p:sp>
    </p:spTree>
    <p:extLst>
      <p:ext uri="{BB962C8B-B14F-4D97-AF65-F5344CB8AC3E}">
        <p14:creationId xmlns:p14="http://schemas.microsoft.com/office/powerpoint/2010/main" val="769653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83F489-D672-48F7-A516-64A76D4E7AF1}" type="datetime1">
              <a:rPr lang="en-US" smtClean="0"/>
              <a:t>2/28/2017</a:t>
            </a:fld>
            <a:endParaRPr lang="en-US"/>
          </a:p>
        </p:txBody>
      </p:sp>
      <p:sp>
        <p:nvSpPr>
          <p:cNvPr id="5" name="Footer Placeholder 4"/>
          <p:cNvSpPr>
            <a:spLocks noGrp="1"/>
          </p:cNvSpPr>
          <p:nvPr>
            <p:ph type="ftr" sz="quarter" idx="11"/>
          </p:nvPr>
        </p:nvSpPr>
        <p:spPr/>
        <p:txBody>
          <a:bodyPr/>
          <a:lstStyle/>
          <a:p>
            <a:r>
              <a:rPr lang="en-US" smtClean="0"/>
              <a:t>©1992-2017 by Pearson Education, Inc. All Rights Reserved.</a:t>
            </a:r>
            <a:endParaRPr lang="en-US"/>
          </a:p>
        </p:txBody>
      </p:sp>
      <p:sp>
        <p:nvSpPr>
          <p:cNvPr id="6" name="Slide Number Placeholder 5"/>
          <p:cNvSpPr>
            <a:spLocks noGrp="1"/>
          </p:cNvSpPr>
          <p:nvPr>
            <p:ph type="sldNum" sz="quarter" idx="12"/>
          </p:nvPr>
        </p:nvSpPr>
        <p:spPr/>
        <p:txBody>
          <a:bodyPr/>
          <a:lstStyle/>
          <a:p>
            <a:fld id="{D7715ADA-A603-4583-BF3C-86889C3BA7B1}" type="slidenum">
              <a:rPr lang="en-US" smtClean="0"/>
              <a:t>‹#›</a:t>
            </a:fld>
            <a:endParaRPr lang="en-US"/>
          </a:p>
        </p:txBody>
      </p:sp>
    </p:spTree>
    <p:extLst>
      <p:ext uri="{BB962C8B-B14F-4D97-AF65-F5344CB8AC3E}">
        <p14:creationId xmlns:p14="http://schemas.microsoft.com/office/powerpoint/2010/main" val="1453776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CE796F07-4004-478B-AEA4-5B102A90485F}" type="datetime1">
              <a:rPr lang="en-US" smtClean="0"/>
              <a:t>2/28/2017</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smtClean="0"/>
              <a:t>©1992-2017 by Pearson Education, Inc. All Rights Reserved.</a:t>
            </a:r>
            <a:endParaRPr lang="en-US"/>
          </a:p>
        </p:txBody>
      </p:sp>
      <p:sp>
        <p:nvSpPr>
          <p:cNvPr id="6" name="Slide Number Placeholder 17"/>
          <p:cNvSpPr>
            <a:spLocks noGrp="1"/>
          </p:cNvSpPr>
          <p:nvPr>
            <p:ph type="sldNum" sz="quarter" idx="12"/>
          </p:nvPr>
        </p:nvSpPr>
        <p:spPr/>
        <p:txBody>
          <a:bodyPr/>
          <a:lstStyle>
            <a:lvl1pPr>
              <a:defRPr/>
            </a:lvl1pPr>
          </a:lstStyle>
          <a:p>
            <a:fld id="{1B6CAA9C-2211-544D-950F-A9C4D7F59508}" type="slidenum">
              <a:rPr lang="en-US" altLang="x-none"/>
              <a:pPr/>
              <a:t>‹#›</a:t>
            </a:fld>
            <a:endParaRPr lang="en-US" altLang="x-none"/>
          </a:p>
        </p:txBody>
      </p:sp>
    </p:spTree>
    <p:extLst>
      <p:ext uri="{BB962C8B-B14F-4D97-AF65-F5344CB8AC3E}">
        <p14:creationId xmlns:p14="http://schemas.microsoft.com/office/powerpoint/2010/main" val="1457766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10EF0F-7ACB-4596-B2EA-A1CABE769E4F}" type="datetime1">
              <a:rPr lang="en-US" smtClean="0"/>
              <a:t>2/28/2017</a:t>
            </a:fld>
            <a:endParaRPr lang="en-US"/>
          </a:p>
        </p:txBody>
      </p:sp>
      <p:sp>
        <p:nvSpPr>
          <p:cNvPr id="5" name="Footer Placeholder 4"/>
          <p:cNvSpPr>
            <a:spLocks noGrp="1"/>
          </p:cNvSpPr>
          <p:nvPr>
            <p:ph type="ftr" sz="quarter" idx="11"/>
          </p:nvPr>
        </p:nvSpPr>
        <p:spPr/>
        <p:txBody>
          <a:bodyPr/>
          <a:lstStyle/>
          <a:p>
            <a:r>
              <a:rPr lang="en-US" smtClean="0"/>
              <a:t>©1992-2017 by Pearson Education, Inc. All Rights Reserved.</a:t>
            </a:r>
            <a:endParaRPr lang="en-US"/>
          </a:p>
        </p:txBody>
      </p:sp>
      <p:sp>
        <p:nvSpPr>
          <p:cNvPr id="6" name="Slide Number Placeholder 5"/>
          <p:cNvSpPr>
            <a:spLocks noGrp="1"/>
          </p:cNvSpPr>
          <p:nvPr>
            <p:ph type="sldNum" sz="quarter" idx="12"/>
          </p:nvPr>
        </p:nvSpPr>
        <p:spPr/>
        <p:txBody>
          <a:bodyPr/>
          <a:lstStyle/>
          <a:p>
            <a:fld id="{D7715ADA-A603-4583-BF3C-86889C3BA7B1}" type="slidenum">
              <a:rPr lang="en-US" smtClean="0"/>
              <a:t>‹#›</a:t>
            </a:fld>
            <a:endParaRPr lang="en-US"/>
          </a:p>
        </p:txBody>
      </p:sp>
    </p:spTree>
    <p:extLst>
      <p:ext uri="{BB962C8B-B14F-4D97-AF65-F5344CB8AC3E}">
        <p14:creationId xmlns:p14="http://schemas.microsoft.com/office/powerpoint/2010/main" val="3198920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F9EDB2-261D-4917-99C2-66928079409A}" type="datetime1">
              <a:rPr lang="en-US" smtClean="0"/>
              <a:t>2/28/2017</a:t>
            </a:fld>
            <a:endParaRPr lang="en-US"/>
          </a:p>
        </p:txBody>
      </p:sp>
      <p:sp>
        <p:nvSpPr>
          <p:cNvPr id="5" name="Footer Placeholder 4"/>
          <p:cNvSpPr>
            <a:spLocks noGrp="1"/>
          </p:cNvSpPr>
          <p:nvPr>
            <p:ph type="ftr" sz="quarter" idx="11"/>
          </p:nvPr>
        </p:nvSpPr>
        <p:spPr/>
        <p:txBody>
          <a:bodyPr/>
          <a:lstStyle/>
          <a:p>
            <a:r>
              <a:rPr lang="en-US" smtClean="0"/>
              <a:t>©1992-2017 by Pearson Education, Inc. All Rights Reserved.</a:t>
            </a:r>
            <a:endParaRPr lang="en-US"/>
          </a:p>
        </p:txBody>
      </p:sp>
      <p:sp>
        <p:nvSpPr>
          <p:cNvPr id="6" name="Slide Number Placeholder 5"/>
          <p:cNvSpPr>
            <a:spLocks noGrp="1"/>
          </p:cNvSpPr>
          <p:nvPr>
            <p:ph type="sldNum" sz="quarter" idx="12"/>
          </p:nvPr>
        </p:nvSpPr>
        <p:spPr/>
        <p:txBody>
          <a:bodyPr/>
          <a:lstStyle/>
          <a:p>
            <a:fld id="{D7715ADA-A603-4583-BF3C-86889C3BA7B1}" type="slidenum">
              <a:rPr lang="en-US" smtClean="0"/>
              <a:t>‹#›</a:t>
            </a:fld>
            <a:endParaRPr lang="en-US"/>
          </a:p>
        </p:txBody>
      </p:sp>
    </p:spTree>
    <p:extLst>
      <p:ext uri="{BB962C8B-B14F-4D97-AF65-F5344CB8AC3E}">
        <p14:creationId xmlns:p14="http://schemas.microsoft.com/office/powerpoint/2010/main" val="2081392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7542FF-EA67-4DBE-ADFF-529455CEB9A6}" type="datetime1">
              <a:rPr lang="en-US" smtClean="0"/>
              <a:t>2/28/2017</a:t>
            </a:fld>
            <a:endParaRPr lang="en-US"/>
          </a:p>
        </p:txBody>
      </p:sp>
      <p:sp>
        <p:nvSpPr>
          <p:cNvPr id="6" name="Footer Placeholder 5"/>
          <p:cNvSpPr>
            <a:spLocks noGrp="1"/>
          </p:cNvSpPr>
          <p:nvPr>
            <p:ph type="ftr" sz="quarter" idx="11"/>
          </p:nvPr>
        </p:nvSpPr>
        <p:spPr/>
        <p:txBody>
          <a:bodyPr/>
          <a:lstStyle/>
          <a:p>
            <a:r>
              <a:rPr lang="en-US" smtClean="0"/>
              <a:t>©1992-2017 by Pearson Education, Inc. All Rights Reserved.</a:t>
            </a:r>
            <a:endParaRPr lang="en-US"/>
          </a:p>
        </p:txBody>
      </p:sp>
      <p:sp>
        <p:nvSpPr>
          <p:cNvPr id="7" name="Slide Number Placeholder 6"/>
          <p:cNvSpPr>
            <a:spLocks noGrp="1"/>
          </p:cNvSpPr>
          <p:nvPr>
            <p:ph type="sldNum" sz="quarter" idx="12"/>
          </p:nvPr>
        </p:nvSpPr>
        <p:spPr/>
        <p:txBody>
          <a:bodyPr/>
          <a:lstStyle/>
          <a:p>
            <a:fld id="{D7715ADA-A603-4583-BF3C-86889C3BA7B1}" type="slidenum">
              <a:rPr lang="en-US" smtClean="0"/>
              <a:t>‹#›</a:t>
            </a:fld>
            <a:endParaRPr lang="en-US"/>
          </a:p>
        </p:txBody>
      </p:sp>
    </p:spTree>
    <p:extLst>
      <p:ext uri="{BB962C8B-B14F-4D97-AF65-F5344CB8AC3E}">
        <p14:creationId xmlns:p14="http://schemas.microsoft.com/office/powerpoint/2010/main" val="2694532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B069445-D969-4087-AC0A-28441401C0AE}" type="datetime1">
              <a:rPr lang="en-US" smtClean="0"/>
              <a:t>2/28/2017</a:t>
            </a:fld>
            <a:endParaRPr lang="en-US"/>
          </a:p>
        </p:txBody>
      </p:sp>
      <p:sp>
        <p:nvSpPr>
          <p:cNvPr id="8" name="Footer Placeholder 7"/>
          <p:cNvSpPr>
            <a:spLocks noGrp="1"/>
          </p:cNvSpPr>
          <p:nvPr>
            <p:ph type="ftr" sz="quarter" idx="11"/>
          </p:nvPr>
        </p:nvSpPr>
        <p:spPr/>
        <p:txBody>
          <a:bodyPr/>
          <a:lstStyle/>
          <a:p>
            <a:r>
              <a:rPr lang="en-US" smtClean="0"/>
              <a:t>©1992-2017 by Pearson Education, Inc. All Rights Reserved.</a:t>
            </a:r>
            <a:endParaRPr lang="en-US"/>
          </a:p>
        </p:txBody>
      </p:sp>
      <p:sp>
        <p:nvSpPr>
          <p:cNvPr id="9" name="Slide Number Placeholder 8"/>
          <p:cNvSpPr>
            <a:spLocks noGrp="1"/>
          </p:cNvSpPr>
          <p:nvPr>
            <p:ph type="sldNum" sz="quarter" idx="12"/>
          </p:nvPr>
        </p:nvSpPr>
        <p:spPr/>
        <p:txBody>
          <a:bodyPr/>
          <a:lstStyle/>
          <a:p>
            <a:fld id="{D7715ADA-A603-4583-BF3C-86889C3BA7B1}" type="slidenum">
              <a:rPr lang="en-US" smtClean="0"/>
              <a:t>‹#›</a:t>
            </a:fld>
            <a:endParaRPr lang="en-US"/>
          </a:p>
        </p:txBody>
      </p:sp>
    </p:spTree>
    <p:extLst>
      <p:ext uri="{BB962C8B-B14F-4D97-AF65-F5344CB8AC3E}">
        <p14:creationId xmlns:p14="http://schemas.microsoft.com/office/powerpoint/2010/main" val="1186222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CF19CDB-75D6-43F2-8929-20BA385A3B40}" type="datetime1">
              <a:rPr lang="en-US" smtClean="0"/>
              <a:t>2/28/2017</a:t>
            </a:fld>
            <a:endParaRPr lang="en-US"/>
          </a:p>
        </p:txBody>
      </p:sp>
      <p:sp>
        <p:nvSpPr>
          <p:cNvPr id="4" name="Footer Placeholder 3"/>
          <p:cNvSpPr>
            <a:spLocks noGrp="1"/>
          </p:cNvSpPr>
          <p:nvPr>
            <p:ph type="ftr" sz="quarter" idx="11"/>
          </p:nvPr>
        </p:nvSpPr>
        <p:spPr/>
        <p:txBody>
          <a:bodyPr/>
          <a:lstStyle/>
          <a:p>
            <a:r>
              <a:rPr lang="en-US" smtClean="0"/>
              <a:t>©1992-2017 by Pearson Education, Inc. All Rights Reserved.</a:t>
            </a:r>
            <a:endParaRPr lang="en-US"/>
          </a:p>
        </p:txBody>
      </p:sp>
      <p:sp>
        <p:nvSpPr>
          <p:cNvPr id="5" name="Slide Number Placeholder 4"/>
          <p:cNvSpPr>
            <a:spLocks noGrp="1"/>
          </p:cNvSpPr>
          <p:nvPr>
            <p:ph type="sldNum" sz="quarter" idx="12"/>
          </p:nvPr>
        </p:nvSpPr>
        <p:spPr/>
        <p:txBody>
          <a:bodyPr/>
          <a:lstStyle/>
          <a:p>
            <a:fld id="{D7715ADA-A603-4583-BF3C-86889C3BA7B1}" type="slidenum">
              <a:rPr lang="en-US" smtClean="0"/>
              <a:t>‹#›</a:t>
            </a:fld>
            <a:endParaRPr lang="en-US"/>
          </a:p>
        </p:txBody>
      </p:sp>
    </p:spTree>
    <p:extLst>
      <p:ext uri="{BB962C8B-B14F-4D97-AF65-F5344CB8AC3E}">
        <p14:creationId xmlns:p14="http://schemas.microsoft.com/office/powerpoint/2010/main" val="3531413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0C3057-AD22-4850-A1AA-20A6C6DB7A42}" type="datetime1">
              <a:rPr lang="en-US" smtClean="0"/>
              <a:t>2/28/2017</a:t>
            </a:fld>
            <a:endParaRPr lang="en-US"/>
          </a:p>
        </p:txBody>
      </p:sp>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
        <p:nvSpPr>
          <p:cNvPr id="4" name="Slide Number Placeholder 3"/>
          <p:cNvSpPr>
            <a:spLocks noGrp="1"/>
          </p:cNvSpPr>
          <p:nvPr>
            <p:ph type="sldNum" sz="quarter" idx="12"/>
          </p:nvPr>
        </p:nvSpPr>
        <p:spPr/>
        <p:txBody>
          <a:bodyPr/>
          <a:lstStyle/>
          <a:p>
            <a:fld id="{D7715ADA-A603-4583-BF3C-86889C3BA7B1}" type="slidenum">
              <a:rPr lang="en-US" smtClean="0"/>
              <a:t>‹#›</a:t>
            </a:fld>
            <a:endParaRPr lang="en-US"/>
          </a:p>
        </p:txBody>
      </p:sp>
    </p:spTree>
    <p:extLst>
      <p:ext uri="{BB962C8B-B14F-4D97-AF65-F5344CB8AC3E}">
        <p14:creationId xmlns:p14="http://schemas.microsoft.com/office/powerpoint/2010/main" val="722719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9D45A7-64B2-4170-BB2B-C417546D4B51}" type="datetime1">
              <a:rPr lang="en-US" smtClean="0"/>
              <a:t>2/28/2017</a:t>
            </a:fld>
            <a:endParaRPr lang="en-US"/>
          </a:p>
        </p:txBody>
      </p:sp>
      <p:sp>
        <p:nvSpPr>
          <p:cNvPr id="6" name="Footer Placeholder 5"/>
          <p:cNvSpPr>
            <a:spLocks noGrp="1"/>
          </p:cNvSpPr>
          <p:nvPr>
            <p:ph type="ftr" sz="quarter" idx="11"/>
          </p:nvPr>
        </p:nvSpPr>
        <p:spPr/>
        <p:txBody>
          <a:bodyPr/>
          <a:lstStyle/>
          <a:p>
            <a:r>
              <a:rPr lang="en-US" smtClean="0"/>
              <a:t>©1992-2017 by Pearson Education, Inc. All Rights Reserved.</a:t>
            </a:r>
            <a:endParaRPr lang="en-US"/>
          </a:p>
        </p:txBody>
      </p:sp>
      <p:sp>
        <p:nvSpPr>
          <p:cNvPr id="7" name="Slide Number Placeholder 6"/>
          <p:cNvSpPr>
            <a:spLocks noGrp="1"/>
          </p:cNvSpPr>
          <p:nvPr>
            <p:ph type="sldNum" sz="quarter" idx="12"/>
          </p:nvPr>
        </p:nvSpPr>
        <p:spPr/>
        <p:txBody>
          <a:bodyPr/>
          <a:lstStyle/>
          <a:p>
            <a:fld id="{D7715ADA-A603-4583-BF3C-86889C3BA7B1}" type="slidenum">
              <a:rPr lang="en-US" smtClean="0"/>
              <a:t>‹#›</a:t>
            </a:fld>
            <a:endParaRPr lang="en-US"/>
          </a:p>
        </p:txBody>
      </p:sp>
    </p:spTree>
    <p:extLst>
      <p:ext uri="{BB962C8B-B14F-4D97-AF65-F5344CB8AC3E}">
        <p14:creationId xmlns:p14="http://schemas.microsoft.com/office/powerpoint/2010/main" val="1359928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E123D0-0955-43A4-A183-90A9D07B14F8}" type="datetime1">
              <a:rPr lang="en-US" smtClean="0"/>
              <a:t>2/28/2017</a:t>
            </a:fld>
            <a:endParaRPr lang="en-US"/>
          </a:p>
        </p:txBody>
      </p:sp>
      <p:sp>
        <p:nvSpPr>
          <p:cNvPr id="6" name="Footer Placeholder 5"/>
          <p:cNvSpPr>
            <a:spLocks noGrp="1"/>
          </p:cNvSpPr>
          <p:nvPr>
            <p:ph type="ftr" sz="quarter" idx="11"/>
          </p:nvPr>
        </p:nvSpPr>
        <p:spPr/>
        <p:txBody>
          <a:bodyPr/>
          <a:lstStyle/>
          <a:p>
            <a:r>
              <a:rPr lang="en-US" smtClean="0"/>
              <a:t>©1992-2017 by Pearson Education, Inc. All Rights Reserved.</a:t>
            </a:r>
            <a:endParaRPr lang="en-US"/>
          </a:p>
        </p:txBody>
      </p:sp>
      <p:sp>
        <p:nvSpPr>
          <p:cNvPr id="7" name="Slide Number Placeholder 6"/>
          <p:cNvSpPr>
            <a:spLocks noGrp="1"/>
          </p:cNvSpPr>
          <p:nvPr>
            <p:ph type="sldNum" sz="quarter" idx="12"/>
          </p:nvPr>
        </p:nvSpPr>
        <p:spPr/>
        <p:txBody>
          <a:bodyPr/>
          <a:lstStyle/>
          <a:p>
            <a:fld id="{D7715ADA-A603-4583-BF3C-86889C3BA7B1}" type="slidenum">
              <a:rPr lang="en-US" smtClean="0"/>
              <a:t>‹#›</a:t>
            </a:fld>
            <a:endParaRPr lang="en-US"/>
          </a:p>
        </p:txBody>
      </p:sp>
    </p:spTree>
    <p:extLst>
      <p:ext uri="{BB962C8B-B14F-4D97-AF65-F5344CB8AC3E}">
        <p14:creationId xmlns:p14="http://schemas.microsoft.com/office/powerpoint/2010/main" val="4180819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8D1102-7BBC-4393-B70C-BFD7E01AB26C}" type="datetime1">
              <a:rPr lang="en-US" smtClean="0"/>
              <a:t>2/28/2017</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©1992-2017 by Pearson Education, Inc. All Rights Reserved.</a:t>
            </a:r>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715ADA-A603-4583-BF3C-86889C3BA7B1}" type="slidenum">
              <a:rPr lang="en-US" smtClean="0"/>
              <a:t>‹#›</a:t>
            </a:fld>
            <a:endParaRPr lang="en-US"/>
          </a:p>
        </p:txBody>
      </p:sp>
    </p:spTree>
    <p:extLst>
      <p:ext uri="{BB962C8B-B14F-4D97-AF65-F5344CB8AC3E}">
        <p14:creationId xmlns:p14="http://schemas.microsoft.com/office/powerpoint/2010/main" val="33847861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auto">
              <a:spcAft>
                <a:spcPts val="0"/>
              </a:spcAft>
              <a:defRPr/>
            </a:pPr>
            <a:r>
              <a:rPr lang="en-US" dirty="0" smtClean="0">
                <a:solidFill>
                  <a:srgbClr val="3380E6"/>
                </a:solidFill>
                <a:latin typeface="Calibri" panose="020F0502020204030204" pitchFamily="34" charset="0"/>
              </a:rPr>
              <a:t>Custom </a:t>
            </a:r>
            <a:r>
              <a:rPr lang="en-US" dirty="0" err="1" smtClean="0">
                <a:solidFill>
                  <a:srgbClr val="3380E6"/>
                </a:solidFill>
                <a:latin typeface="Calibri" panose="020F0502020204030204" pitchFamily="34" charset="0"/>
              </a:rPr>
              <a:t>Templatized</a:t>
            </a:r>
            <a:r>
              <a:rPr lang="en-US" dirty="0" smtClean="0">
                <a:solidFill>
                  <a:srgbClr val="3380E6"/>
                </a:solidFill>
                <a:latin typeface="Calibri" panose="020F0502020204030204" pitchFamily="34" charset="0"/>
              </a:rPr>
              <a:t> </a:t>
            </a:r>
            <a:br>
              <a:rPr lang="en-US" dirty="0" smtClean="0">
                <a:solidFill>
                  <a:srgbClr val="3380E6"/>
                </a:solidFill>
                <a:latin typeface="Calibri" panose="020F0502020204030204" pitchFamily="34" charset="0"/>
              </a:rPr>
            </a:br>
            <a:r>
              <a:rPr lang="en-US" dirty="0" smtClean="0">
                <a:solidFill>
                  <a:srgbClr val="3380E6"/>
                </a:solidFill>
                <a:latin typeface="Calibri" panose="020F0502020204030204" pitchFamily="34" charset="0"/>
              </a:rPr>
              <a:t>Data Structures</a:t>
            </a:r>
          </a:p>
        </p:txBody>
      </p:sp>
      <p:sp>
        <p:nvSpPr>
          <p:cNvPr id="10243" name="Subtitle 3"/>
          <p:cNvSpPr>
            <a:spLocks noGrp="1"/>
          </p:cNvSpPr>
          <p:nvPr>
            <p:ph type="subTitle" idx="1"/>
          </p:nvPr>
        </p:nvSpPr>
        <p:spPr/>
        <p:txBody>
          <a:bodyPr/>
          <a:lstStyle/>
          <a:p>
            <a:pPr marR="0"/>
            <a:r>
              <a:rPr lang="en-US" altLang="en-US" dirty="0" smtClean="0"/>
              <a:t>Based on Chapter 19 of C++ How to Program, 10/e</a:t>
            </a:r>
          </a:p>
        </p:txBody>
      </p:sp>
      <p:sp>
        <p:nvSpPr>
          <p:cNvPr id="5" name="Footer Placeholder 4"/>
          <p:cNvSpPr>
            <a:spLocks noGrp="1"/>
          </p:cNvSpPr>
          <p:nvPr>
            <p:ph type="ftr" sz="quarter" idx="11"/>
          </p:nvPr>
        </p:nvSpPr>
        <p:spPr/>
        <p:txBody>
          <a:bodyPr/>
          <a:lstStyle/>
          <a:p>
            <a:pPr>
              <a:defRPr/>
            </a:pPr>
            <a:r>
              <a:rPr lang="en-US" dirty="0" smtClean="0"/>
              <a:t>©1992-2017 by Pearson Education, Inc. All Rights Reserved.</a:t>
            </a:r>
            <a:endParaRPr lang="en-US" dirty="0"/>
          </a:p>
        </p:txBody>
      </p:sp>
    </p:spTree>
    <p:extLst>
      <p:ext uri="{BB962C8B-B14F-4D97-AF65-F5344CB8AC3E}">
        <p14:creationId xmlns:p14="http://schemas.microsoft.com/office/powerpoint/2010/main" val="10644777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0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79613"/>
            <a:ext cx="12192000" cy="289877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8474430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5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34963" y="0"/>
            <a:ext cx="11522075"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44820069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24B5A1"/>
                </a:solidFill>
                <a:latin typeface="Calibri" panose="020F0502020204030204" pitchFamily="34" charset="0"/>
              </a:rPr>
              <a:t>19.6  </a:t>
            </a:r>
            <a:r>
              <a:rPr lang="en-US" dirty="0" smtClean="0">
                <a:solidFill>
                  <a:srgbClr val="3380E6"/>
                </a:solidFill>
                <a:latin typeface="Calibri" panose="020F0502020204030204" pitchFamily="34" charset="0"/>
              </a:rPr>
              <a:t>Trees</a:t>
            </a:r>
          </a:p>
        </p:txBody>
      </p:sp>
      <p:sp>
        <p:nvSpPr>
          <p:cNvPr id="109571" name="Text Placeholder 2"/>
          <p:cNvSpPr>
            <a:spLocks noGrp="1"/>
          </p:cNvSpPr>
          <p:nvPr>
            <p:ph type="body" idx="1"/>
          </p:nvPr>
        </p:nvSpPr>
        <p:spPr/>
        <p:txBody>
          <a:bodyPr/>
          <a:lstStyle/>
          <a:p>
            <a:pPr eaLnBrk="1" hangingPunct="1"/>
            <a:r>
              <a:rPr lang="en-US" altLang="x-none" dirty="0">
                <a:solidFill>
                  <a:srgbClr val="000000"/>
                </a:solidFill>
                <a:latin typeface="Cambria" panose="02040503050406030204" pitchFamily="18" charset="0"/>
              </a:rPr>
              <a:t>Linked lists, stacks and queues are linear data structures.</a:t>
            </a:r>
          </a:p>
          <a:p>
            <a:pPr eaLnBrk="1" hangingPunct="1"/>
            <a:r>
              <a:rPr lang="en-US" altLang="x-none" dirty="0">
                <a:solidFill>
                  <a:srgbClr val="000000"/>
                </a:solidFill>
                <a:latin typeface="Cambria" panose="02040503050406030204" pitchFamily="18" charset="0"/>
              </a:rPr>
              <a:t>A </a:t>
            </a:r>
            <a:r>
              <a:rPr lang="en-US" altLang="x-none" i="1" dirty="0">
                <a:solidFill>
                  <a:srgbClr val="000000"/>
                </a:solidFill>
                <a:latin typeface="Cambria" panose="02040503050406030204" pitchFamily="18" charset="0"/>
              </a:rPr>
              <a:t>tree is a nonlinear, two-dimensional data structure.</a:t>
            </a:r>
          </a:p>
          <a:p>
            <a:pPr eaLnBrk="1" hangingPunct="1"/>
            <a:r>
              <a:rPr lang="en-US" altLang="x-none" dirty="0">
                <a:solidFill>
                  <a:srgbClr val="000000"/>
                </a:solidFill>
                <a:latin typeface="Cambria" panose="02040503050406030204" pitchFamily="18" charset="0"/>
              </a:rPr>
              <a:t>Tree nodes contain two or more links.</a:t>
            </a:r>
          </a:p>
          <a:p>
            <a:pPr eaLnBrk="1" hangingPunct="1"/>
            <a:r>
              <a:rPr lang="en-US" altLang="x-none" dirty="0">
                <a:solidFill>
                  <a:srgbClr val="000000"/>
                </a:solidFill>
                <a:latin typeface="Cambria" panose="02040503050406030204" pitchFamily="18" charset="0"/>
              </a:rPr>
              <a:t>This section discusses </a:t>
            </a:r>
            <a:r>
              <a:rPr lang="en-US" altLang="x-none" dirty="0">
                <a:solidFill>
                  <a:srgbClr val="0000FF"/>
                </a:solidFill>
                <a:latin typeface="Cambria" panose="02040503050406030204" pitchFamily="18" charset="0"/>
              </a:rPr>
              <a:t>binary trees</a:t>
            </a:r>
            <a:r>
              <a:rPr lang="en-US" altLang="x-none" dirty="0">
                <a:solidFill>
                  <a:srgbClr val="000000"/>
                </a:solidFill>
                <a:latin typeface="Cambria" panose="02040503050406030204" pitchFamily="18" charset="0"/>
              </a:rPr>
              <a:t> (Fig. 19.18)—trees whose nodes all contain two links (none, one or both of which may have the value </a:t>
            </a:r>
            <a:r>
              <a:rPr lang="en-US" altLang="x-none" dirty="0" err="1">
                <a:solidFill>
                  <a:srgbClr val="000000"/>
                </a:solidFill>
                <a:latin typeface="Consolas" panose="020B0609020204030204" pitchFamily="49" charset="0"/>
              </a:rPr>
              <a:t>nullptr</a:t>
            </a:r>
            <a:r>
              <a:rPr lang="en-US" altLang="x-none" dirty="0">
                <a:solidFill>
                  <a:srgbClr val="000000"/>
                </a:solidFill>
                <a:latin typeface="Cambria" panose="02040503050406030204" pitchFamily="18" charset="0"/>
              </a:rPr>
              <a:t>).</a:t>
            </a:r>
          </a:p>
        </p:txBody>
      </p:sp>
      <p:sp>
        <p:nvSpPr>
          <p:cNvPr id="114692"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46765852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24B5A1"/>
                </a:solidFill>
                <a:latin typeface="Calibri" panose="020F0502020204030204" pitchFamily="34" charset="0"/>
              </a:rPr>
              <a:t>19.6.1</a:t>
            </a:r>
            <a:r>
              <a:rPr lang="en-US" dirty="0" smtClean="0">
                <a:solidFill>
                  <a:srgbClr val="24B5A1"/>
                </a:solidFill>
                <a:latin typeface="Calibri" panose="020F0502020204030204" pitchFamily="34" charset="0"/>
              </a:rPr>
              <a:t>  </a:t>
            </a:r>
            <a:r>
              <a:rPr lang="en-US" dirty="0">
                <a:solidFill>
                  <a:srgbClr val="3380E6"/>
                </a:solidFill>
                <a:latin typeface="Calibri" panose="020F0502020204030204" pitchFamily="34" charset="0"/>
              </a:rPr>
              <a:t>Basic Terminology</a:t>
            </a:r>
          </a:p>
        </p:txBody>
      </p:sp>
      <p:sp>
        <p:nvSpPr>
          <p:cNvPr id="115715" name="Text Placeholder 2"/>
          <p:cNvSpPr>
            <a:spLocks noGrp="1"/>
          </p:cNvSpPr>
          <p:nvPr>
            <p:ph type="body" idx="1"/>
          </p:nvPr>
        </p:nvSpPr>
        <p:spPr/>
        <p:txBody>
          <a:bodyPr>
            <a:noAutofit/>
          </a:bodyPr>
          <a:lstStyle/>
          <a:p>
            <a:pPr eaLnBrk="1" hangingPunct="1">
              <a:lnSpc>
                <a:spcPct val="90000"/>
              </a:lnSpc>
              <a:buFont typeface="Wingdings 3" pitchFamily="18" charset="2"/>
              <a:buChar char=""/>
              <a:defRPr/>
            </a:pPr>
            <a:r>
              <a:rPr lang="en-US" sz="2400" dirty="0" smtClean="0">
                <a:solidFill>
                  <a:srgbClr val="000000"/>
                </a:solidFill>
                <a:latin typeface="Cambria" panose="02040503050406030204" pitchFamily="18" charset="0"/>
              </a:rPr>
              <a:t>For </a:t>
            </a:r>
            <a:r>
              <a:rPr lang="en-US" sz="2400" dirty="0">
                <a:solidFill>
                  <a:srgbClr val="000000"/>
                </a:solidFill>
                <a:latin typeface="Cambria" panose="02040503050406030204" pitchFamily="18" charset="0"/>
              </a:rPr>
              <a:t>this discussion, refer to nodes </a:t>
            </a:r>
            <a:r>
              <a:rPr lang="en-US" sz="2400" dirty="0">
                <a:solidFill>
                  <a:srgbClr val="000000"/>
                </a:solidFill>
                <a:latin typeface="Consolas" panose="020B0609020204030204" pitchFamily="49" charset="0"/>
              </a:rPr>
              <a:t>A</a:t>
            </a:r>
            <a:r>
              <a:rPr lang="en-US" sz="2400" dirty="0">
                <a:solidFill>
                  <a:srgbClr val="000000"/>
                </a:solidFill>
                <a:latin typeface="Cambria" panose="02040503050406030204" pitchFamily="18" charset="0"/>
              </a:rPr>
              <a:t>, </a:t>
            </a:r>
            <a:r>
              <a:rPr lang="en-US" sz="2400" dirty="0">
                <a:solidFill>
                  <a:srgbClr val="000000"/>
                </a:solidFill>
                <a:latin typeface="Consolas" panose="020B0609020204030204" pitchFamily="49" charset="0"/>
              </a:rPr>
              <a:t>B</a:t>
            </a:r>
            <a:r>
              <a:rPr lang="en-US" sz="2400" dirty="0">
                <a:solidFill>
                  <a:srgbClr val="000000"/>
                </a:solidFill>
                <a:latin typeface="Cambria" panose="02040503050406030204" pitchFamily="18" charset="0"/>
              </a:rPr>
              <a:t>, </a:t>
            </a:r>
            <a:r>
              <a:rPr lang="en-US" sz="2400" dirty="0">
                <a:solidFill>
                  <a:srgbClr val="000000"/>
                </a:solidFill>
                <a:latin typeface="Consolas" panose="020B0609020204030204" pitchFamily="49" charset="0"/>
              </a:rPr>
              <a:t>C</a:t>
            </a:r>
            <a:r>
              <a:rPr lang="en-US" sz="2400" dirty="0">
                <a:solidFill>
                  <a:srgbClr val="000000"/>
                </a:solidFill>
                <a:latin typeface="Cambria" panose="02040503050406030204" pitchFamily="18" charset="0"/>
              </a:rPr>
              <a:t> and </a:t>
            </a:r>
            <a:r>
              <a:rPr lang="en-US" sz="2400" dirty="0">
                <a:solidFill>
                  <a:srgbClr val="000000"/>
                </a:solidFill>
                <a:latin typeface="Consolas" panose="020B0609020204030204" pitchFamily="49" charset="0"/>
              </a:rPr>
              <a:t>D</a:t>
            </a:r>
            <a:r>
              <a:rPr lang="en-US" sz="2400" dirty="0">
                <a:solidFill>
                  <a:srgbClr val="000000"/>
                </a:solidFill>
                <a:latin typeface="Cambria" panose="02040503050406030204" pitchFamily="18" charset="0"/>
              </a:rPr>
              <a:t> in Fig. 19.18.</a:t>
            </a:r>
          </a:p>
          <a:p>
            <a:pPr eaLnBrk="1" hangingPunct="1">
              <a:lnSpc>
                <a:spcPct val="90000"/>
              </a:lnSpc>
              <a:buFont typeface="Wingdings 3" pitchFamily="18" charset="2"/>
              <a:buChar char=""/>
              <a:defRPr/>
            </a:pPr>
            <a:r>
              <a:rPr lang="en-US" sz="2400" dirty="0">
                <a:solidFill>
                  <a:srgbClr val="000000"/>
                </a:solidFill>
                <a:latin typeface="Cambria" panose="02040503050406030204" pitchFamily="18" charset="0"/>
              </a:rPr>
              <a:t>The </a:t>
            </a:r>
            <a:r>
              <a:rPr lang="en-US" sz="2400" dirty="0">
                <a:solidFill>
                  <a:srgbClr val="0000FF"/>
                </a:solidFill>
                <a:latin typeface="Cambria" panose="02040503050406030204" pitchFamily="18" charset="0"/>
              </a:rPr>
              <a:t>root node</a:t>
            </a:r>
            <a:r>
              <a:rPr lang="en-US" sz="2400" dirty="0">
                <a:solidFill>
                  <a:srgbClr val="3380E6"/>
                </a:solidFill>
                <a:latin typeface="Cambria" panose="02040503050406030204" pitchFamily="18" charset="0"/>
              </a:rPr>
              <a:t> </a:t>
            </a:r>
            <a:r>
              <a:rPr lang="en-US" sz="2400" dirty="0">
                <a:solidFill>
                  <a:srgbClr val="000000"/>
                </a:solidFill>
                <a:latin typeface="Cambria" panose="02040503050406030204" pitchFamily="18" charset="0"/>
              </a:rPr>
              <a:t>(node </a:t>
            </a:r>
            <a:r>
              <a:rPr lang="en-US" sz="2400" dirty="0">
                <a:solidFill>
                  <a:srgbClr val="000000"/>
                </a:solidFill>
                <a:latin typeface="Consolas" panose="020B0609020204030204" pitchFamily="49" charset="0"/>
              </a:rPr>
              <a:t>B</a:t>
            </a:r>
            <a:r>
              <a:rPr lang="en-US" sz="2400" dirty="0">
                <a:solidFill>
                  <a:srgbClr val="000000"/>
                </a:solidFill>
                <a:latin typeface="Cambria" panose="02040503050406030204" pitchFamily="18" charset="0"/>
              </a:rPr>
              <a:t>) is the first node in a tree.</a:t>
            </a:r>
          </a:p>
          <a:p>
            <a:pPr eaLnBrk="1" hangingPunct="1">
              <a:lnSpc>
                <a:spcPct val="90000"/>
              </a:lnSpc>
              <a:buFont typeface="Wingdings 3" pitchFamily="18" charset="2"/>
              <a:buChar char=""/>
              <a:defRPr/>
            </a:pPr>
            <a:r>
              <a:rPr lang="en-US" sz="2400" dirty="0">
                <a:solidFill>
                  <a:srgbClr val="000000"/>
                </a:solidFill>
                <a:latin typeface="Cambria" panose="02040503050406030204" pitchFamily="18" charset="0"/>
              </a:rPr>
              <a:t>Each link in the root node refers to a </a:t>
            </a:r>
            <a:r>
              <a:rPr lang="en-US" sz="2400" dirty="0">
                <a:solidFill>
                  <a:srgbClr val="0000FF"/>
                </a:solidFill>
                <a:latin typeface="Cambria" panose="02040503050406030204" pitchFamily="18" charset="0"/>
              </a:rPr>
              <a:t>child</a:t>
            </a:r>
            <a:r>
              <a:rPr lang="en-US" sz="2400" dirty="0">
                <a:solidFill>
                  <a:srgbClr val="000000"/>
                </a:solidFill>
                <a:latin typeface="Cambria" panose="02040503050406030204" pitchFamily="18" charset="0"/>
              </a:rPr>
              <a:t> (nodes </a:t>
            </a:r>
            <a:r>
              <a:rPr lang="en-US" sz="2400" dirty="0">
                <a:solidFill>
                  <a:srgbClr val="000000"/>
                </a:solidFill>
                <a:latin typeface="Consolas" panose="020B0609020204030204" pitchFamily="49" charset="0"/>
              </a:rPr>
              <a:t>A</a:t>
            </a:r>
            <a:r>
              <a:rPr lang="en-US" sz="2400" dirty="0">
                <a:solidFill>
                  <a:srgbClr val="000000"/>
                </a:solidFill>
                <a:latin typeface="Cambria" panose="02040503050406030204" pitchFamily="18" charset="0"/>
              </a:rPr>
              <a:t> and </a:t>
            </a:r>
            <a:r>
              <a:rPr lang="en-US" sz="2400" dirty="0">
                <a:solidFill>
                  <a:srgbClr val="000000"/>
                </a:solidFill>
                <a:latin typeface="Consolas" panose="020B0609020204030204" pitchFamily="49" charset="0"/>
              </a:rPr>
              <a:t>D</a:t>
            </a:r>
            <a:r>
              <a:rPr lang="en-US" sz="2400" dirty="0">
                <a:solidFill>
                  <a:srgbClr val="000000"/>
                </a:solidFill>
                <a:latin typeface="Cambria" panose="02040503050406030204" pitchFamily="18" charset="0"/>
              </a:rPr>
              <a:t>).</a:t>
            </a:r>
          </a:p>
          <a:p>
            <a:pPr eaLnBrk="1" hangingPunct="1">
              <a:lnSpc>
                <a:spcPct val="90000"/>
              </a:lnSpc>
              <a:buFont typeface="Wingdings 3" pitchFamily="18" charset="2"/>
              <a:buChar char=""/>
              <a:defRPr/>
            </a:pPr>
            <a:r>
              <a:rPr lang="en-US" sz="2400" dirty="0">
                <a:solidFill>
                  <a:srgbClr val="000000"/>
                </a:solidFill>
                <a:latin typeface="Cambria" panose="02040503050406030204" pitchFamily="18" charset="0"/>
              </a:rPr>
              <a:t>The </a:t>
            </a:r>
            <a:r>
              <a:rPr lang="en-US" sz="2400" dirty="0">
                <a:solidFill>
                  <a:srgbClr val="0000FF"/>
                </a:solidFill>
                <a:latin typeface="Cambria" panose="02040503050406030204" pitchFamily="18" charset="0"/>
              </a:rPr>
              <a:t>left child</a:t>
            </a:r>
            <a:r>
              <a:rPr lang="en-US" sz="2400" dirty="0">
                <a:solidFill>
                  <a:srgbClr val="000000"/>
                </a:solidFill>
                <a:latin typeface="Cambria" panose="02040503050406030204" pitchFamily="18" charset="0"/>
              </a:rPr>
              <a:t> (node </a:t>
            </a:r>
            <a:r>
              <a:rPr lang="en-US" sz="2400" dirty="0">
                <a:solidFill>
                  <a:srgbClr val="000000"/>
                </a:solidFill>
                <a:latin typeface="Consolas" panose="020B0609020204030204" pitchFamily="49" charset="0"/>
              </a:rPr>
              <a:t>A</a:t>
            </a:r>
            <a:r>
              <a:rPr lang="en-US" sz="2400" dirty="0">
                <a:solidFill>
                  <a:srgbClr val="000000"/>
                </a:solidFill>
                <a:latin typeface="Cambria" panose="02040503050406030204" pitchFamily="18" charset="0"/>
              </a:rPr>
              <a:t>) is the root node of the </a:t>
            </a:r>
            <a:r>
              <a:rPr lang="en-US" sz="2400" dirty="0">
                <a:solidFill>
                  <a:srgbClr val="0000FF"/>
                </a:solidFill>
                <a:latin typeface="Cambria" panose="02040503050406030204" pitchFamily="18" charset="0"/>
              </a:rPr>
              <a:t>left </a:t>
            </a:r>
            <a:r>
              <a:rPr lang="en-US" sz="2400" dirty="0" err="1">
                <a:solidFill>
                  <a:srgbClr val="0000FF"/>
                </a:solidFill>
                <a:latin typeface="Cambria" panose="02040503050406030204" pitchFamily="18" charset="0"/>
              </a:rPr>
              <a:t>subtree</a:t>
            </a:r>
            <a:r>
              <a:rPr lang="en-US" sz="2400" dirty="0">
                <a:solidFill>
                  <a:srgbClr val="000000"/>
                </a:solidFill>
                <a:latin typeface="Cambria" panose="02040503050406030204" pitchFamily="18" charset="0"/>
              </a:rPr>
              <a:t> (which contains only node </a:t>
            </a:r>
            <a:r>
              <a:rPr lang="en-US" sz="2400" dirty="0">
                <a:solidFill>
                  <a:srgbClr val="000000"/>
                </a:solidFill>
                <a:latin typeface="Consolas" panose="020B0609020204030204" pitchFamily="49" charset="0"/>
              </a:rPr>
              <a:t>A</a:t>
            </a:r>
            <a:r>
              <a:rPr lang="en-US" sz="2400" dirty="0">
                <a:solidFill>
                  <a:srgbClr val="000000"/>
                </a:solidFill>
                <a:latin typeface="Cambria" panose="02040503050406030204" pitchFamily="18" charset="0"/>
              </a:rPr>
              <a:t>), and the </a:t>
            </a:r>
            <a:r>
              <a:rPr lang="en-US" sz="2400" dirty="0">
                <a:solidFill>
                  <a:srgbClr val="0000FF"/>
                </a:solidFill>
                <a:latin typeface="Cambria" panose="02040503050406030204" pitchFamily="18" charset="0"/>
              </a:rPr>
              <a:t>right child</a:t>
            </a:r>
            <a:r>
              <a:rPr lang="en-US" sz="2400" dirty="0">
                <a:solidFill>
                  <a:srgbClr val="000000"/>
                </a:solidFill>
                <a:latin typeface="Cambria" panose="02040503050406030204" pitchFamily="18" charset="0"/>
              </a:rPr>
              <a:t> (node </a:t>
            </a:r>
            <a:r>
              <a:rPr lang="en-US" sz="2400" dirty="0">
                <a:solidFill>
                  <a:srgbClr val="000000"/>
                </a:solidFill>
                <a:latin typeface="Consolas" panose="020B0609020204030204" pitchFamily="49" charset="0"/>
              </a:rPr>
              <a:t>D</a:t>
            </a:r>
            <a:r>
              <a:rPr lang="en-US" sz="2400" dirty="0">
                <a:solidFill>
                  <a:srgbClr val="000000"/>
                </a:solidFill>
                <a:latin typeface="Cambria" panose="02040503050406030204" pitchFamily="18" charset="0"/>
              </a:rPr>
              <a:t>) is the root node of the </a:t>
            </a:r>
            <a:r>
              <a:rPr lang="en-US" sz="2400" dirty="0">
                <a:solidFill>
                  <a:srgbClr val="0000FF"/>
                </a:solidFill>
                <a:latin typeface="Cambria" panose="02040503050406030204" pitchFamily="18" charset="0"/>
              </a:rPr>
              <a:t>right </a:t>
            </a:r>
            <a:r>
              <a:rPr lang="en-US" sz="2400" dirty="0" err="1">
                <a:solidFill>
                  <a:srgbClr val="0000FF"/>
                </a:solidFill>
                <a:latin typeface="Cambria" panose="02040503050406030204" pitchFamily="18" charset="0"/>
              </a:rPr>
              <a:t>subtree</a:t>
            </a:r>
            <a:r>
              <a:rPr lang="en-US" sz="2400" dirty="0">
                <a:solidFill>
                  <a:srgbClr val="000000"/>
                </a:solidFill>
                <a:latin typeface="Cambria" panose="02040503050406030204" pitchFamily="18" charset="0"/>
              </a:rPr>
              <a:t> (which contains nodes </a:t>
            </a:r>
            <a:r>
              <a:rPr lang="en-US" sz="2400" dirty="0">
                <a:solidFill>
                  <a:srgbClr val="000000"/>
                </a:solidFill>
                <a:latin typeface="Consolas" panose="020B0609020204030204" pitchFamily="49" charset="0"/>
              </a:rPr>
              <a:t>D</a:t>
            </a:r>
            <a:r>
              <a:rPr lang="en-US" sz="2400" dirty="0">
                <a:solidFill>
                  <a:srgbClr val="000000"/>
                </a:solidFill>
                <a:latin typeface="Cambria" panose="02040503050406030204" pitchFamily="18" charset="0"/>
              </a:rPr>
              <a:t> and </a:t>
            </a:r>
            <a:r>
              <a:rPr lang="en-US" sz="2400" dirty="0">
                <a:solidFill>
                  <a:srgbClr val="000000"/>
                </a:solidFill>
                <a:latin typeface="Consolas" panose="020B0609020204030204" pitchFamily="49" charset="0"/>
              </a:rPr>
              <a:t>C</a:t>
            </a:r>
            <a:r>
              <a:rPr lang="en-US" sz="2400" dirty="0">
                <a:solidFill>
                  <a:srgbClr val="000000"/>
                </a:solidFill>
                <a:latin typeface="Cambria" panose="02040503050406030204" pitchFamily="18" charset="0"/>
              </a:rPr>
              <a:t>).</a:t>
            </a:r>
          </a:p>
          <a:p>
            <a:pPr eaLnBrk="1" hangingPunct="1">
              <a:lnSpc>
                <a:spcPct val="90000"/>
              </a:lnSpc>
              <a:buFont typeface="Wingdings 3" pitchFamily="18" charset="2"/>
              <a:buChar char=""/>
              <a:defRPr/>
            </a:pPr>
            <a:r>
              <a:rPr lang="en-US" sz="2400" dirty="0">
                <a:solidFill>
                  <a:srgbClr val="000000"/>
                </a:solidFill>
                <a:latin typeface="Cambria" panose="02040503050406030204" pitchFamily="18" charset="0"/>
              </a:rPr>
              <a:t>The children of a given node are called </a:t>
            </a:r>
            <a:r>
              <a:rPr lang="en-US" sz="2400" dirty="0">
                <a:solidFill>
                  <a:srgbClr val="0000FF"/>
                </a:solidFill>
                <a:latin typeface="Cambria" panose="02040503050406030204" pitchFamily="18" charset="0"/>
              </a:rPr>
              <a:t>siblings</a:t>
            </a:r>
            <a:r>
              <a:rPr lang="en-US" sz="2400" dirty="0">
                <a:solidFill>
                  <a:srgbClr val="000000"/>
                </a:solidFill>
                <a:latin typeface="Cambria" panose="02040503050406030204" pitchFamily="18" charset="0"/>
              </a:rPr>
              <a:t> (e.g., nodes </a:t>
            </a:r>
            <a:r>
              <a:rPr lang="en-US" sz="2400" dirty="0">
                <a:solidFill>
                  <a:srgbClr val="000000"/>
                </a:solidFill>
                <a:latin typeface="Consolas" panose="020B0609020204030204" pitchFamily="49" charset="0"/>
              </a:rPr>
              <a:t>A</a:t>
            </a:r>
            <a:r>
              <a:rPr lang="en-US" sz="2400" dirty="0">
                <a:solidFill>
                  <a:srgbClr val="000000"/>
                </a:solidFill>
                <a:latin typeface="Cambria" panose="02040503050406030204" pitchFamily="18" charset="0"/>
              </a:rPr>
              <a:t> and </a:t>
            </a:r>
            <a:r>
              <a:rPr lang="en-US" sz="2400" dirty="0">
                <a:solidFill>
                  <a:srgbClr val="000000"/>
                </a:solidFill>
                <a:latin typeface="Consolas" panose="020B0609020204030204" pitchFamily="49" charset="0"/>
              </a:rPr>
              <a:t>D</a:t>
            </a:r>
            <a:r>
              <a:rPr lang="en-US" sz="2400" dirty="0">
                <a:solidFill>
                  <a:srgbClr val="000000"/>
                </a:solidFill>
                <a:latin typeface="Cambria" panose="02040503050406030204" pitchFamily="18" charset="0"/>
              </a:rPr>
              <a:t> are siblings).</a:t>
            </a:r>
          </a:p>
          <a:p>
            <a:pPr eaLnBrk="1" hangingPunct="1">
              <a:lnSpc>
                <a:spcPct val="90000"/>
              </a:lnSpc>
              <a:buFont typeface="Wingdings 3" pitchFamily="18" charset="2"/>
              <a:buChar char=""/>
              <a:defRPr/>
            </a:pPr>
            <a:r>
              <a:rPr lang="en-US" sz="2400" dirty="0">
                <a:solidFill>
                  <a:srgbClr val="000000"/>
                </a:solidFill>
                <a:latin typeface="Cambria" panose="02040503050406030204" pitchFamily="18" charset="0"/>
              </a:rPr>
              <a:t>A node with no children is a </a:t>
            </a:r>
            <a:r>
              <a:rPr lang="en-US" sz="2400" dirty="0">
                <a:solidFill>
                  <a:srgbClr val="0000FF"/>
                </a:solidFill>
                <a:latin typeface="Cambria" panose="02040503050406030204" pitchFamily="18" charset="0"/>
              </a:rPr>
              <a:t>leaf node</a:t>
            </a:r>
            <a:r>
              <a:rPr lang="en-US" sz="2400" dirty="0">
                <a:solidFill>
                  <a:srgbClr val="000000"/>
                </a:solidFill>
                <a:latin typeface="Cambria" panose="02040503050406030204" pitchFamily="18" charset="0"/>
              </a:rPr>
              <a:t> (e.g., nodes </a:t>
            </a:r>
            <a:r>
              <a:rPr lang="en-US" sz="2400" dirty="0">
                <a:solidFill>
                  <a:srgbClr val="000000"/>
                </a:solidFill>
                <a:latin typeface="Consolas" panose="020B0609020204030204" pitchFamily="49" charset="0"/>
              </a:rPr>
              <a:t>A</a:t>
            </a:r>
            <a:r>
              <a:rPr lang="en-US" sz="2400" dirty="0">
                <a:solidFill>
                  <a:srgbClr val="000000"/>
                </a:solidFill>
                <a:latin typeface="Cambria" panose="02040503050406030204" pitchFamily="18" charset="0"/>
              </a:rPr>
              <a:t> and </a:t>
            </a:r>
            <a:r>
              <a:rPr lang="en-US" sz="2400" dirty="0">
                <a:solidFill>
                  <a:srgbClr val="000000"/>
                </a:solidFill>
                <a:latin typeface="Consolas" panose="020B0609020204030204" pitchFamily="49" charset="0"/>
              </a:rPr>
              <a:t>C</a:t>
            </a:r>
            <a:r>
              <a:rPr lang="en-US" sz="2400" dirty="0">
                <a:solidFill>
                  <a:srgbClr val="000000"/>
                </a:solidFill>
                <a:latin typeface="Cambria" panose="02040503050406030204" pitchFamily="18" charset="0"/>
              </a:rPr>
              <a:t> are leaf nodes).</a:t>
            </a:r>
          </a:p>
          <a:p>
            <a:pPr eaLnBrk="1" hangingPunct="1">
              <a:lnSpc>
                <a:spcPct val="90000"/>
              </a:lnSpc>
              <a:buFont typeface="Wingdings 3" pitchFamily="18" charset="2"/>
              <a:buChar char=""/>
              <a:defRPr/>
            </a:pPr>
            <a:r>
              <a:rPr lang="en-US" sz="2400" dirty="0">
                <a:solidFill>
                  <a:srgbClr val="000000"/>
                </a:solidFill>
                <a:latin typeface="Cambria" panose="02040503050406030204" pitchFamily="18" charset="0"/>
              </a:rPr>
              <a:t>Computer scientists normally draw trees from the root node down—the opposite of how trees grow in nature.</a:t>
            </a:r>
          </a:p>
        </p:txBody>
      </p:sp>
      <p:sp>
        <p:nvSpPr>
          <p:cNvPr id="115716"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4666484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5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96838" y="0"/>
            <a:ext cx="11998325"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63580564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24B5A1"/>
                </a:solidFill>
                <a:latin typeface="Calibri" panose="020F0502020204030204" pitchFamily="34" charset="0"/>
              </a:rPr>
              <a:t>19.6.2</a:t>
            </a:r>
            <a:r>
              <a:rPr lang="en-US" dirty="0" smtClean="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Binary Search Trees </a:t>
            </a:r>
            <a:r>
              <a:rPr lang="en-US" dirty="0" smtClean="0">
                <a:solidFill>
                  <a:srgbClr val="3380E6"/>
                </a:solidFill>
                <a:latin typeface="Calibri" panose="020F0502020204030204" pitchFamily="34" charset="0"/>
              </a:rPr>
              <a:t>(cont.)</a:t>
            </a:r>
          </a:p>
        </p:txBody>
      </p:sp>
      <p:sp>
        <p:nvSpPr>
          <p:cNvPr id="117763" name="Text Placeholder 2"/>
          <p:cNvSpPr>
            <a:spLocks noGrp="1"/>
          </p:cNvSpPr>
          <p:nvPr>
            <p:ph type="body" idx="1"/>
          </p:nvPr>
        </p:nvSpPr>
        <p:spPr/>
        <p:txBody>
          <a:bodyPr/>
          <a:lstStyle/>
          <a:p>
            <a:pPr eaLnBrk="1" hangingPunct="1">
              <a:buFont typeface="Wingdings 3" pitchFamily="18" charset="2"/>
              <a:buChar char=""/>
              <a:defRPr/>
            </a:pPr>
            <a:r>
              <a:rPr lang="en-US" dirty="0" smtClean="0">
                <a:solidFill>
                  <a:srgbClr val="000000"/>
                </a:solidFill>
                <a:latin typeface="Cambria" panose="02040503050406030204" pitchFamily="18" charset="0"/>
              </a:rPr>
              <a:t>A </a:t>
            </a:r>
            <a:r>
              <a:rPr lang="en-US" dirty="0" smtClean="0">
                <a:solidFill>
                  <a:srgbClr val="0000FF"/>
                </a:solidFill>
                <a:latin typeface="Cambria" panose="02040503050406030204" pitchFamily="18" charset="0"/>
              </a:rPr>
              <a:t>binary search tree</a:t>
            </a:r>
            <a:r>
              <a:rPr lang="en-US" dirty="0" smtClean="0">
                <a:solidFill>
                  <a:srgbClr val="000000"/>
                </a:solidFill>
                <a:latin typeface="Cambria" panose="02040503050406030204" pitchFamily="18" charset="0"/>
              </a:rPr>
              <a:t> (with </a:t>
            </a:r>
            <a:r>
              <a:rPr lang="en-US" i="1" dirty="0" smtClean="0">
                <a:solidFill>
                  <a:srgbClr val="000000"/>
                </a:solidFill>
                <a:latin typeface="Cambria" panose="02040503050406030204" pitchFamily="18" charset="0"/>
              </a:rPr>
              <a:t>no duplicate node values</a:t>
            </a:r>
            <a:r>
              <a:rPr lang="en-US" dirty="0" smtClean="0">
                <a:solidFill>
                  <a:srgbClr val="000000"/>
                </a:solidFill>
                <a:latin typeface="Cambria" panose="02040503050406030204" pitchFamily="18" charset="0"/>
              </a:rPr>
              <a:t>) has the characteristic that the values in any left subtree are </a:t>
            </a:r>
            <a:r>
              <a:rPr lang="en-US" i="1" dirty="0" smtClean="0">
                <a:solidFill>
                  <a:srgbClr val="000000"/>
                </a:solidFill>
                <a:latin typeface="Cambria" panose="02040503050406030204" pitchFamily="18" charset="0"/>
              </a:rPr>
              <a:t>less than </a:t>
            </a:r>
            <a:r>
              <a:rPr lang="en-US" dirty="0" smtClean="0">
                <a:solidFill>
                  <a:srgbClr val="000000"/>
                </a:solidFill>
                <a:latin typeface="Cambria" panose="02040503050406030204" pitchFamily="18" charset="0"/>
              </a:rPr>
              <a:t>the value in its </a:t>
            </a:r>
            <a:r>
              <a:rPr lang="en-US" dirty="0" smtClean="0">
                <a:solidFill>
                  <a:srgbClr val="0000FF"/>
                </a:solidFill>
                <a:latin typeface="Cambria" panose="02040503050406030204" pitchFamily="18" charset="0"/>
              </a:rPr>
              <a:t>parent node</a:t>
            </a:r>
            <a:r>
              <a:rPr lang="en-US" dirty="0" smtClean="0">
                <a:solidFill>
                  <a:srgbClr val="000000"/>
                </a:solidFill>
                <a:latin typeface="Cambria" panose="02040503050406030204" pitchFamily="18" charset="0"/>
              </a:rPr>
              <a:t>, and the values in any right subtree are </a:t>
            </a:r>
            <a:r>
              <a:rPr lang="en-US" i="1" dirty="0" smtClean="0">
                <a:solidFill>
                  <a:srgbClr val="000000"/>
                </a:solidFill>
                <a:latin typeface="Cambria" panose="02040503050406030204" pitchFamily="18" charset="0"/>
              </a:rPr>
              <a:t>greater than </a:t>
            </a:r>
            <a:r>
              <a:rPr lang="en-US" dirty="0" smtClean="0">
                <a:solidFill>
                  <a:srgbClr val="000000"/>
                </a:solidFill>
                <a:latin typeface="Cambria" panose="02040503050406030204" pitchFamily="18" charset="0"/>
              </a:rPr>
              <a:t>the value in its parent node.</a:t>
            </a:r>
          </a:p>
          <a:p>
            <a:pPr eaLnBrk="1" hangingPunct="1">
              <a:buFont typeface="Wingdings 3" pitchFamily="18" charset="2"/>
              <a:buChar char=""/>
              <a:defRPr/>
            </a:pPr>
            <a:r>
              <a:rPr lang="en-US" dirty="0" smtClean="0">
                <a:solidFill>
                  <a:srgbClr val="000000"/>
                </a:solidFill>
                <a:latin typeface="Cambria" panose="02040503050406030204" pitchFamily="18" charset="0"/>
              </a:rPr>
              <a:t>Figure 19.19 illustrates a binary search tree with 9 values.</a:t>
            </a:r>
          </a:p>
          <a:p>
            <a:pPr eaLnBrk="1" hangingPunct="1">
              <a:buFont typeface="Wingdings 3" pitchFamily="18" charset="2"/>
              <a:buChar char=""/>
              <a:defRPr/>
            </a:pPr>
            <a:r>
              <a:rPr lang="en-US" dirty="0" smtClean="0">
                <a:solidFill>
                  <a:srgbClr val="000000"/>
                </a:solidFill>
                <a:latin typeface="Cambria" panose="02040503050406030204" pitchFamily="18" charset="0"/>
              </a:rPr>
              <a:t>Note that the shape of the binary search tree that corresponds to a set of data can vary, depending on the </a:t>
            </a:r>
            <a:r>
              <a:rPr lang="en-US" i="1" dirty="0" smtClean="0">
                <a:solidFill>
                  <a:srgbClr val="000000"/>
                </a:solidFill>
                <a:latin typeface="Cambria" panose="02040503050406030204" pitchFamily="18" charset="0"/>
              </a:rPr>
              <a:t>order</a:t>
            </a:r>
            <a:r>
              <a:rPr lang="en-US" dirty="0" smtClean="0">
                <a:solidFill>
                  <a:srgbClr val="000000"/>
                </a:solidFill>
                <a:latin typeface="Cambria" panose="02040503050406030204" pitchFamily="18" charset="0"/>
              </a:rPr>
              <a:t> in which the values are inserted into the tree.</a:t>
            </a:r>
          </a:p>
        </p:txBody>
      </p:sp>
      <p:sp>
        <p:nvSpPr>
          <p:cNvPr id="117764"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83235722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5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95400"/>
            <a:ext cx="12192000" cy="42656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28622965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24B5A1"/>
                </a:solidFill>
                <a:latin typeface="Calibri" panose="020F0502020204030204" pitchFamily="34" charset="0"/>
              </a:rPr>
              <a:t>19.6.2  </a:t>
            </a:r>
            <a:r>
              <a:rPr lang="en-US" dirty="0">
                <a:solidFill>
                  <a:srgbClr val="3380E6"/>
                </a:solidFill>
                <a:latin typeface="Calibri" panose="020F0502020204030204" pitchFamily="34" charset="0"/>
              </a:rPr>
              <a:t>Binary Search Trees (cont.)</a:t>
            </a:r>
            <a:endParaRPr lang="en-US" dirty="0" smtClean="0">
              <a:solidFill>
                <a:srgbClr val="3380E6"/>
              </a:solidFill>
              <a:latin typeface="Calibri" panose="020F0502020204030204" pitchFamily="34" charset="0"/>
            </a:endParaRPr>
          </a:p>
        </p:txBody>
      </p:sp>
      <p:sp>
        <p:nvSpPr>
          <p:cNvPr id="119811" name="Text Placeholder 2"/>
          <p:cNvSpPr>
            <a:spLocks noGrp="1"/>
          </p:cNvSpPr>
          <p:nvPr>
            <p:ph type="body" idx="1"/>
          </p:nvPr>
        </p:nvSpPr>
        <p:spPr/>
        <p:txBody>
          <a:bodyPr/>
          <a:lstStyle/>
          <a:p>
            <a:pPr marL="109537" indent="0">
              <a:lnSpc>
                <a:spcPct val="80000"/>
              </a:lnSpc>
              <a:buNone/>
              <a:defRPr/>
            </a:pPr>
            <a:r>
              <a:rPr lang="en-US" b="1" i="1" dirty="0" smtClean="0">
                <a:solidFill>
                  <a:srgbClr val="000000"/>
                </a:solidFill>
                <a:latin typeface="Cambria" panose="02040503050406030204" pitchFamily="18" charset="0"/>
              </a:rPr>
              <a:t>Implementing the Binary Search Tree Program</a:t>
            </a:r>
          </a:p>
          <a:p>
            <a:pPr eaLnBrk="1" hangingPunct="1">
              <a:lnSpc>
                <a:spcPct val="80000"/>
              </a:lnSpc>
              <a:buFont typeface="Wingdings 3" pitchFamily="18" charset="2"/>
              <a:buChar char=""/>
              <a:defRPr/>
            </a:pPr>
            <a:r>
              <a:rPr lang="en-US" dirty="0" smtClean="0">
                <a:solidFill>
                  <a:srgbClr val="000000"/>
                </a:solidFill>
                <a:latin typeface="Cambria" panose="02040503050406030204" pitchFamily="18" charset="0"/>
              </a:rPr>
              <a:t>The program of Figs. 19.20–19.22 creates a binary search tree and traverses it (i.e., walks through all its nodes) three ways—using </a:t>
            </a:r>
            <a:r>
              <a:rPr lang="en-US" i="1" dirty="0" smtClean="0">
                <a:solidFill>
                  <a:srgbClr val="000000"/>
                </a:solidFill>
                <a:latin typeface="Cambria" panose="02040503050406030204" pitchFamily="18" charset="0"/>
              </a:rPr>
              <a:t>recursive</a:t>
            </a:r>
            <a:r>
              <a:rPr lang="en-US" dirty="0" smtClean="0">
                <a:solidFill>
                  <a:srgbClr val="000000"/>
                </a:solidFill>
                <a:latin typeface="Cambria" panose="02040503050406030204" pitchFamily="18" charset="0"/>
              </a:rPr>
              <a:t> </a:t>
            </a:r>
            <a:r>
              <a:rPr lang="en-US" dirty="0" err="1" smtClean="0">
                <a:solidFill>
                  <a:srgbClr val="0000FF"/>
                </a:solidFill>
                <a:latin typeface="Cambria" panose="02040503050406030204" pitchFamily="18" charset="0"/>
              </a:rPr>
              <a:t>inorder</a:t>
            </a:r>
            <a:r>
              <a:rPr lang="en-US" dirty="0" smtClean="0">
                <a:solidFill>
                  <a:srgbClr val="000000"/>
                </a:solidFill>
                <a:latin typeface="Cambria" panose="02040503050406030204" pitchFamily="18" charset="0"/>
              </a:rPr>
              <a:t>, </a:t>
            </a:r>
            <a:r>
              <a:rPr lang="en-US" dirty="0" smtClean="0">
                <a:solidFill>
                  <a:srgbClr val="0000FF"/>
                </a:solidFill>
                <a:latin typeface="Cambria" panose="02040503050406030204" pitchFamily="18" charset="0"/>
              </a:rPr>
              <a:t>preorder</a:t>
            </a:r>
            <a:r>
              <a:rPr lang="en-US" dirty="0" smtClean="0">
                <a:solidFill>
                  <a:srgbClr val="000000"/>
                </a:solidFill>
                <a:latin typeface="Cambria" panose="02040503050406030204" pitchFamily="18" charset="0"/>
              </a:rPr>
              <a:t> and </a:t>
            </a:r>
            <a:r>
              <a:rPr lang="en-US" dirty="0" err="1" smtClean="0">
                <a:solidFill>
                  <a:srgbClr val="0000FF"/>
                </a:solidFill>
                <a:latin typeface="Cambria" panose="02040503050406030204" pitchFamily="18" charset="0"/>
              </a:rPr>
              <a:t>postorder</a:t>
            </a:r>
            <a:r>
              <a:rPr lang="en-US" dirty="0" smtClean="0">
                <a:solidFill>
                  <a:srgbClr val="0000FF"/>
                </a:solidFill>
                <a:latin typeface="Cambria" panose="02040503050406030204" pitchFamily="18" charset="0"/>
              </a:rPr>
              <a:t> traversals</a:t>
            </a:r>
            <a:r>
              <a:rPr lang="en-US" dirty="0" smtClean="0">
                <a:solidFill>
                  <a:srgbClr val="000000"/>
                </a:solidFill>
                <a:latin typeface="Cambria" panose="02040503050406030204" pitchFamily="18" charset="0"/>
              </a:rPr>
              <a:t>.</a:t>
            </a:r>
          </a:p>
          <a:p>
            <a:pPr eaLnBrk="1" hangingPunct="1">
              <a:lnSpc>
                <a:spcPct val="80000"/>
              </a:lnSpc>
              <a:buFont typeface="Wingdings 3" pitchFamily="18" charset="2"/>
              <a:buChar char=""/>
              <a:defRPr/>
            </a:pPr>
            <a:r>
              <a:rPr lang="en-US" dirty="0" smtClean="0">
                <a:solidFill>
                  <a:srgbClr val="000000"/>
                </a:solidFill>
                <a:latin typeface="Cambria" panose="02040503050406030204" pitchFamily="18" charset="0"/>
              </a:rPr>
              <a:t>We explain these traversal algorithms shortly.</a:t>
            </a:r>
          </a:p>
        </p:txBody>
      </p:sp>
      <p:sp>
        <p:nvSpPr>
          <p:cNvPr id="119812"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51241620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24B5A1"/>
                </a:solidFill>
                <a:latin typeface="Calibri" panose="020F0502020204030204" pitchFamily="34" charset="0"/>
              </a:rPr>
              <a:t>19.6.3</a:t>
            </a:r>
            <a:r>
              <a:rPr lang="en-US" dirty="0" smtClean="0">
                <a:solidFill>
                  <a:srgbClr val="24B5A1"/>
                </a:solidFill>
                <a:latin typeface="Calibri" panose="020F0502020204030204" pitchFamily="34" charset="0"/>
              </a:rPr>
              <a:t>  </a:t>
            </a:r>
            <a:r>
              <a:rPr lang="en-US" dirty="0">
                <a:solidFill>
                  <a:srgbClr val="3380E6"/>
                </a:solidFill>
                <a:latin typeface="Calibri" panose="020F0502020204030204" pitchFamily="34" charset="0"/>
              </a:rPr>
              <a:t>Testing the Tree Class Template</a:t>
            </a:r>
          </a:p>
        </p:txBody>
      </p:sp>
      <p:sp>
        <p:nvSpPr>
          <p:cNvPr id="119811" name="Text Placeholder 2"/>
          <p:cNvSpPr>
            <a:spLocks noGrp="1"/>
          </p:cNvSpPr>
          <p:nvPr>
            <p:ph type="body" idx="1"/>
          </p:nvPr>
        </p:nvSpPr>
        <p:spPr>
          <a:xfrm>
            <a:off x="841248" y="1828800"/>
            <a:ext cx="10515600" cy="4525963"/>
          </a:xfrm>
        </p:spPr>
        <p:txBody>
          <a:bodyPr>
            <a:normAutofit/>
          </a:bodyPr>
          <a:lstStyle/>
          <a:p>
            <a:pPr eaLnBrk="1" hangingPunct="1">
              <a:lnSpc>
                <a:spcPct val="80000"/>
              </a:lnSpc>
              <a:buFont typeface="Wingdings 3" pitchFamily="18" charset="2"/>
              <a:buChar char=""/>
              <a:defRPr/>
            </a:pPr>
            <a:r>
              <a:rPr lang="en-US" dirty="0" smtClean="0">
                <a:solidFill>
                  <a:srgbClr val="000000"/>
                </a:solidFill>
                <a:latin typeface="Cambria" panose="02040503050406030204" pitchFamily="18" charset="0"/>
              </a:rPr>
              <a:t>We </a:t>
            </a:r>
            <a:r>
              <a:rPr lang="en-US" dirty="0">
                <a:solidFill>
                  <a:srgbClr val="000000"/>
                </a:solidFill>
                <a:latin typeface="Cambria" panose="02040503050406030204" pitchFamily="18" charset="0"/>
              </a:rPr>
              <a:t>begin our discussion with the </a:t>
            </a:r>
            <a:r>
              <a:rPr lang="en-US" i="1" dirty="0">
                <a:solidFill>
                  <a:srgbClr val="000000"/>
                </a:solidFill>
                <a:latin typeface="Cambria" panose="02040503050406030204" pitchFamily="18" charset="0"/>
              </a:rPr>
              <a:t>driver program </a:t>
            </a:r>
            <a:r>
              <a:rPr lang="en-US" dirty="0">
                <a:solidFill>
                  <a:srgbClr val="000000"/>
                </a:solidFill>
                <a:latin typeface="Cambria" panose="02040503050406030204" pitchFamily="18" charset="0"/>
              </a:rPr>
              <a:t>(Fig. 19.22), then continue with the implementations of classes </a:t>
            </a:r>
            <a:r>
              <a:rPr lang="en-US" dirty="0" err="1">
                <a:solidFill>
                  <a:srgbClr val="000000"/>
                </a:solidFill>
                <a:latin typeface="Consolas" panose="020B0609020204030204" pitchFamily="49" charset="0"/>
              </a:rPr>
              <a:t>TreeNode</a:t>
            </a:r>
            <a:r>
              <a:rPr lang="en-US" dirty="0">
                <a:solidFill>
                  <a:srgbClr val="000000"/>
                </a:solidFill>
                <a:latin typeface="Cambria" panose="02040503050406030204" pitchFamily="18" charset="0"/>
              </a:rPr>
              <a:t> (Fig. 19.20) and </a:t>
            </a:r>
            <a:r>
              <a:rPr lang="en-US" dirty="0">
                <a:solidFill>
                  <a:srgbClr val="000000"/>
                </a:solidFill>
                <a:latin typeface="Consolas" panose="020B0609020204030204" pitchFamily="49" charset="0"/>
              </a:rPr>
              <a:t>Tree</a:t>
            </a:r>
            <a:r>
              <a:rPr lang="en-US" dirty="0">
                <a:solidFill>
                  <a:srgbClr val="000000"/>
                </a:solidFill>
                <a:latin typeface="Cambria" panose="02040503050406030204" pitchFamily="18" charset="0"/>
              </a:rPr>
              <a:t> (Fig. 19.21).</a:t>
            </a:r>
          </a:p>
          <a:p>
            <a:pPr eaLnBrk="1" hangingPunct="1">
              <a:lnSpc>
                <a:spcPct val="80000"/>
              </a:lnSpc>
              <a:buFont typeface="Wingdings 3" pitchFamily="18" charset="2"/>
              <a:buChar char=""/>
              <a:defRPr/>
            </a:pPr>
            <a:r>
              <a:rPr lang="en-US" dirty="0">
                <a:solidFill>
                  <a:srgbClr val="000000"/>
                </a:solidFill>
                <a:latin typeface="Cambria" panose="02040503050406030204" pitchFamily="18" charset="0"/>
              </a:rPr>
              <a:t>Function </a:t>
            </a:r>
            <a:r>
              <a:rPr lang="en-US" dirty="0">
                <a:solidFill>
                  <a:srgbClr val="000000"/>
                </a:solidFill>
                <a:latin typeface="Consolas" panose="020B0609020204030204" pitchFamily="49" charset="0"/>
              </a:rPr>
              <a:t>main</a:t>
            </a:r>
            <a:r>
              <a:rPr lang="en-US" dirty="0">
                <a:solidFill>
                  <a:srgbClr val="000000"/>
                </a:solidFill>
                <a:latin typeface="Cambria" panose="02040503050406030204" pitchFamily="18" charset="0"/>
              </a:rPr>
              <a:t> (Fig. 19.22) begins by instantiating integer tree </a:t>
            </a:r>
            <a:r>
              <a:rPr lang="en-US" dirty="0" err="1">
                <a:solidFill>
                  <a:srgbClr val="000000"/>
                </a:solidFill>
                <a:latin typeface="Consolas" panose="020B0609020204030204" pitchFamily="49" charset="0"/>
              </a:rPr>
              <a:t>intTree</a:t>
            </a:r>
            <a:r>
              <a:rPr lang="en-US" dirty="0">
                <a:solidFill>
                  <a:srgbClr val="000000"/>
                </a:solidFill>
                <a:latin typeface="Cambria" panose="02040503050406030204" pitchFamily="18" charset="0"/>
              </a:rPr>
              <a:t> of type </a:t>
            </a:r>
            <a:r>
              <a:rPr lang="en-US" dirty="0" smtClean="0">
                <a:solidFill>
                  <a:srgbClr val="000000"/>
                </a:solidFill>
                <a:latin typeface="Consolas" panose="020B0609020204030204" pitchFamily="49" charset="0"/>
              </a:rPr>
              <a:t>Tree&lt;</a:t>
            </a:r>
            <a:r>
              <a:rPr lang="en-US" dirty="0" err="1" smtClean="0">
                <a:solidFill>
                  <a:srgbClr val="000000"/>
                </a:solidFill>
                <a:latin typeface="Consolas" panose="020B0609020204030204" pitchFamily="49" charset="0"/>
              </a:rPr>
              <a:t>int</a:t>
            </a:r>
            <a:r>
              <a:rPr lang="en-US" dirty="0" smtClean="0">
                <a:solidFill>
                  <a:srgbClr val="000000"/>
                </a:solidFill>
                <a:latin typeface="Cambria" panose="02040503050406030204" pitchFamily="18" charset="0"/>
              </a:rPr>
              <a:t>&gt;</a:t>
            </a:r>
            <a:endParaRPr lang="en-US" dirty="0">
              <a:solidFill>
                <a:srgbClr val="000000"/>
              </a:solidFill>
              <a:latin typeface="Cambria" panose="02040503050406030204" pitchFamily="18" charset="0"/>
            </a:endParaRPr>
          </a:p>
          <a:p>
            <a:pPr eaLnBrk="1" hangingPunct="1">
              <a:lnSpc>
                <a:spcPct val="80000"/>
              </a:lnSpc>
              <a:buFont typeface="Wingdings 3" pitchFamily="18" charset="2"/>
              <a:buChar char=""/>
              <a:defRPr/>
            </a:pPr>
            <a:r>
              <a:rPr lang="en-US" dirty="0">
                <a:solidFill>
                  <a:srgbClr val="000000"/>
                </a:solidFill>
                <a:latin typeface="Cambria" panose="02040503050406030204" pitchFamily="18" charset="0"/>
              </a:rPr>
              <a:t>The program prompts for 10 integers, each of which is inserted in the binary tree by calling </a:t>
            </a:r>
            <a:r>
              <a:rPr lang="en-US" dirty="0" err="1" smtClean="0">
                <a:solidFill>
                  <a:srgbClr val="000000"/>
                </a:solidFill>
                <a:latin typeface="Consolas" panose="020B0609020204030204" pitchFamily="49" charset="0"/>
              </a:rPr>
              <a:t>insertNode</a:t>
            </a:r>
            <a:endParaRPr lang="en-US" dirty="0">
              <a:solidFill>
                <a:srgbClr val="000000"/>
              </a:solidFill>
              <a:latin typeface="Cambria" panose="02040503050406030204" pitchFamily="18" charset="0"/>
            </a:endParaRPr>
          </a:p>
          <a:p>
            <a:pPr eaLnBrk="1" hangingPunct="1">
              <a:lnSpc>
                <a:spcPct val="80000"/>
              </a:lnSpc>
              <a:buFont typeface="Wingdings 3" pitchFamily="18" charset="2"/>
              <a:buChar char=""/>
              <a:defRPr/>
            </a:pPr>
            <a:r>
              <a:rPr lang="en-US" dirty="0">
                <a:solidFill>
                  <a:srgbClr val="000000"/>
                </a:solidFill>
                <a:latin typeface="Cambria" panose="02040503050406030204" pitchFamily="18" charset="0"/>
              </a:rPr>
              <a:t>The program then performs </a:t>
            </a:r>
            <a:r>
              <a:rPr lang="en-US" i="1" dirty="0">
                <a:solidFill>
                  <a:srgbClr val="000000"/>
                </a:solidFill>
                <a:latin typeface="Cambria" panose="02040503050406030204" pitchFamily="18" charset="0"/>
              </a:rPr>
              <a:t>preorder</a:t>
            </a:r>
            <a:r>
              <a:rPr lang="en-US" dirty="0">
                <a:solidFill>
                  <a:srgbClr val="000000"/>
                </a:solidFill>
                <a:latin typeface="Cambria" panose="02040503050406030204" pitchFamily="18" charset="0"/>
              </a:rPr>
              <a:t>, </a:t>
            </a:r>
            <a:r>
              <a:rPr lang="en-US" i="1" dirty="0" err="1">
                <a:solidFill>
                  <a:srgbClr val="000000"/>
                </a:solidFill>
                <a:latin typeface="Cambria" panose="02040503050406030204" pitchFamily="18" charset="0"/>
              </a:rPr>
              <a:t>inorder</a:t>
            </a:r>
            <a:r>
              <a:rPr lang="en-US" dirty="0">
                <a:solidFill>
                  <a:srgbClr val="000000"/>
                </a:solidFill>
                <a:latin typeface="Cambria" panose="02040503050406030204" pitchFamily="18" charset="0"/>
              </a:rPr>
              <a:t> and </a:t>
            </a:r>
            <a:r>
              <a:rPr lang="en-US" i="1" dirty="0" err="1">
                <a:solidFill>
                  <a:srgbClr val="000000"/>
                </a:solidFill>
                <a:latin typeface="Cambria" panose="02040503050406030204" pitchFamily="18" charset="0"/>
              </a:rPr>
              <a:t>postorder</a:t>
            </a:r>
            <a:r>
              <a:rPr lang="en-US" i="1" dirty="0">
                <a:solidFill>
                  <a:srgbClr val="000000"/>
                </a:solidFill>
                <a:latin typeface="Cambria" panose="02040503050406030204" pitchFamily="18" charset="0"/>
              </a:rPr>
              <a:t> traversals </a:t>
            </a:r>
            <a:r>
              <a:rPr lang="en-US" dirty="0">
                <a:solidFill>
                  <a:srgbClr val="000000"/>
                </a:solidFill>
                <a:latin typeface="Cambria" panose="02040503050406030204" pitchFamily="18" charset="0"/>
              </a:rPr>
              <a:t>(these are explained shortly) of </a:t>
            </a:r>
            <a:r>
              <a:rPr lang="en-US" dirty="0" err="1" smtClean="0">
                <a:solidFill>
                  <a:srgbClr val="000000"/>
                </a:solidFill>
                <a:latin typeface="Consolas" panose="020B0609020204030204" pitchFamily="49" charset="0"/>
              </a:rPr>
              <a:t>intTree</a:t>
            </a:r>
            <a:endParaRPr lang="en-US" dirty="0">
              <a:solidFill>
                <a:srgbClr val="000000"/>
              </a:solidFill>
              <a:latin typeface="Cambria" panose="02040503050406030204" pitchFamily="18" charset="0"/>
            </a:endParaRPr>
          </a:p>
        </p:txBody>
      </p:sp>
      <p:sp>
        <p:nvSpPr>
          <p:cNvPr id="119812"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56277877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24B5A1"/>
                </a:solidFill>
                <a:latin typeface="Calibri" panose="020F0502020204030204" pitchFamily="34" charset="0"/>
              </a:rPr>
              <a:t>19.6.3  </a:t>
            </a:r>
            <a:r>
              <a:rPr lang="en-US" dirty="0">
                <a:solidFill>
                  <a:srgbClr val="3380E6"/>
                </a:solidFill>
                <a:latin typeface="Calibri" panose="020F0502020204030204" pitchFamily="34" charset="0"/>
              </a:rPr>
              <a:t>Testing the Tree Class Template</a:t>
            </a:r>
            <a:endParaRPr lang="en-US" dirty="0" smtClean="0">
              <a:solidFill>
                <a:srgbClr val="3380E6"/>
              </a:solidFill>
              <a:latin typeface="Calibri" panose="020F0502020204030204" pitchFamily="34" charset="0"/>
            </a:endParaRPr>
          </a:p>
        </p:txBody>
      </p:sp>
      <p:sp>
        <p:nvSpPr>
          <p:cNvPr id="116739" name="Text Placeholder 2"/>
          <p:cNvSpPr>
            <a:spLocks noGrp="1"/>
          </p:cNvSpPr>
          <p:nvPr>
            <p:ph type="body" idx="1"/>
          </p:nvPr>
        </p:nvSpPr>
        <p:spPr/>
        <p:txBody>
          <a:bodyPr/>
          <a:lstStyle/>
          <a:p>
            <a:pPr eaLnBrk="1" hangingPunct="1"/>
            <a:r>
              <a:rPr lang="en-US" altLang="x-none" dirty="0">
                <a:solidFill>
                  <a:srgbClr val="000000"/>
                </a:solidFill>
                <a:latin typeface="Cambria" panose="02040503050406030204" pitchFamily="18" charset="0"/>
              </a:rPr>
              <a:t>The program then instantiates floating-point tree </a:t>
            </a:r>
            <a:r>
              <a:rPr lang="en-US" altLang="x-none" dirty="0" err="1">
                <a:solidFill>
                  <a:srgbClr val="000000"/>
                </a:solidFill>
                <a:latin typeface="Consolas" panose="020B0609020204030204" pitchFamily="49" charset="0"/>
              </a:rPr>
              <a:t>doubleTree</a:t>
            </a:r>
            <a:r>
              <a:rPr lang="en-US" altLang="x-none" dirty="0">
                <a:solidFill>
                  <a:srgbClr val="000000"/>
                </a:solidFill>
                <a:latin typeface="Cambria" panose="02040503050406030204" pitchFamily="18" charset="0"/>
              </a:rPr>
              <a:t> of type </a:t>
            </a:r>
            <a:r>
              <a:rPr lang="en-US" altLang="x-none" dirty="0" smtClean="0">
                <a:solidFill>
                  <a:srgbClr val="000000"/>
                </a:solidFill>
                <a:latin typeface="Consolas" panose="020B0609020204030204" pitchFamily="49" charset="0"/>
              </a:rPr>
              <a:t>Tree&lt;double</a:t>
            </a:r>
            <a:r>
              <a:rPr lang="en-US" altLang="x-none" dirty="0" smtClean="0">
                <a:solidFill>
                  <a:srgbClr val="000000"/>
                </a:solidFill>
                <a:latin typeface="Cambria" panose="02040503050406030204" pitchFamily="18" charset="0"/>
              </a:rPr>
              <a:t>&gt; </a:t>
            </a:r>
            <a:r>
              <a:rPr lang="en-US" altLang="x-none" dirty="0">
                <a:solidFill>
                  <a:srgbClr val="000000"/>
                </a:solidFill>
                <a:latin typeface="Cambria" panose="02040503050406030204" pitchFamily="18" charset="0"/>
              </a:rPr>
              <a:t>(line 31).</a:t>
            </a:r>
          </a:p>
          <a:p>
            <a:pPr eaLnBrk="1" hangingPunct="1"/>
            <a:r>
              <a:rPr lang="en-US" altLang="x-none" dirty="0">
                <a:solidFill>
                  <a:srgbClr val="000000"/>
                </a:solidFill>
                <a:latin typeface="Cambria" panose="02040503050406030204" pitchFamily="18" charset="0"/>
              </a:rPr>
              <a:t>The program prompts for 10 </a:t>
            </a:r>
            <a:r>
              <a:rPr lang="en-US" altLang="x-none" dirty="0">
                <a:solidFill>
                  <a:srgbClr val="000000"/>
                </a:solidFill>
                <a:latin typeface="Consolas" panose="020B0609020204030204" pitchFamily="49" charset="0"/>
              </a:rPr>
              <a:t>double</a:t>
            </a:r>
            <a:r>
              <a:rPr lang="en-US" altLang="x-none" dirty="0">
                <a:solidFill>
                  <a:srgbClr val="000000"/>
                </a:solidFill>
                <a:latin typeface="Cambria" panose="02040503050406030204" pitchFamily="18" charset="0"/>
              </a:rPr>
              <a:t> values, each of which is inserted in the binary tree by calling </a:t>
            </a:r>
            <a:r>
              <a:rPr lang="en-US" altLang="x-none" dirty="0" err="1">
                <a:solidFill>
                  <a:srgbClr val="000000"/>
                </a:solidFill>
                <a:latin typeface="Consolas" panose="020B0609020204030204" pitchFamily="49" charset="0"/>
              </a:rPr>
              <a:t>insertNode</a:t>
            </a:r>
            <a:r>
              <a:rPr lang="en-US" altLang="x-none" dirty="0">
                <a:solidFill>
                  <a:srgbClr val="000000"/>
                </a:solidFill>
                <a:latin typeface="Cambria" panose="02040503050406030204" pitchFamily="18" charset="0"/>
              </a:rPr>
              <a:t> (line 41).</a:t>
            </a:r>
          </a:p>
          <a:p>
            <a:pPr eaLnBrk="1" hangingPunct="1"/>
            <a:r>
              <a:rPr lang="en-US" altLang="x-none" dirty="0">
                <a:solidFill>
                  <a:srgbClr val="000000"/>
                </a:solidFill>
                <a:latin typeface="Cambria" panose="02040503050406030204" pitchFamily="18" charset="0"/>
              </a:rPr>
              <a:t>The program then performs preorder, </a:t>
            </a:r>
            <a:r>
              <a:rPr lang="en-US" altLang="x-none" dirty="0" err="1">
                <a:solidFill>
                  <a:srgbClr val="000000"/>
                </a:solidFill>
                <a:latin typeface="Cambria" panose="02040503050406030204" pitchFamily="18" charset="0"/>
              </a:rPr>
              <a:t>inorder</a:t>
            </a:r>
            <a:r>
              <a:rPr lang="en-US" altLang="x-none" dirty="0">
                <a:solidFill>
                  <a:srgbClr val="000000"/>
                </a:solidFill>
                <a:latin typeface="Cambria" panose="02040503050406030204" pitchFamily="18" charset="0"/>
              </a:rPr>
              <a:t> and </a:t>
            </a:r>
            <a:r>
              <a:rPr lang="en-US" altLang="x-none" dirty="0" err="1">
                <a:solidFill>
                  <a:srgbClr val="000000"/>
                </a:solidFill>
                <a:latin typeface="Cambria" panose="02040503050406030204" pitchFamily="18" charset="0"/>
              </a:rPr>
              <a:t>postorder</a:t>
            </a:r>
            <a:r>
              <a:rPr lang="en-US" altLang="x-none" dirty="0">
                <a:solidFill>
                  <a:srgbClr val="000000"/>
                </a:solidFill>
                <a:latin typeface="Cambria" panose="02040503050406030204" pitchFamily="18" charset="0"/>
              </a:rPr>
              <a:t> traversals of </a:t>
            </a:r>
            <a:r>
              <a:rPr lang="en-US" altLang="x-none" dirty="0" err="1">
                <a:solidFill>
                  <a:srgbClr val="000000"/>
                </a:solidFill>
                <a:latin typeface="Consolas" panose="020B0609020204030204" pitchFamily="49" charset="0"/>
              </a:rPr>
              <a:t>doubleTree</a:t>
            </a:r>
            <a:r>
              <a:rPr lang="en-US" altLang="x-none" dirty="0">
                <a:solidFill>
                  <a:srgbClr val="000000"/>
                </a:solidFill>
                <a:latin typeface="Cambria" panose="02040503050406030204" pitchFamily="18" charset="0"/>
              </a:rPr>
              <a:t> (lines 45, 48 and 51, respectively).</a:t>
            </a:r>
          </a:p>
        </p:txBody>
      </p:sp>
      <p:sp>
        <p:nvSpPr>
          <p:cNvPr id="120836"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89780138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5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219770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0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00238"/>
            <a:ext cx="12192000" cy="305752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59185494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5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87450"/>
            <a:ext cx="12192000" cy="44815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757544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5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30288" y="0"/>
            <a:ext cx="10131425"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34100911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5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542925" y="0"/>
            <a:ext cx="1110615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94592046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248" y="152400"/>
            <a:ext cx="10515600" cy="1143000"/>
          </a:xfrm>
        </p:spPr>
        <p:txBody>
          <a:bodyPr/>
          <a:lstStyle/>
          <a:p>
            <a:pPr>
              <a:defRPr/>
            </a:pPr>
            <a:r>
              <a:rPr lang="en-US" dirty="0" smtClean="0">
                <a:solidFill>
                  <a:srgbClr val="24B5A1"/>
                </a:solidFill>
                <a:latin typeface="Calibri" panose="020F0502020204030204" pitchFamily="34" charset="0"/>
              </a:rPr>
              <a:t>19.6.4</a:t>
            </a:r>
            <a:r>
              <a:rPr lang="en-US" dirty="0" smtClean="0">
                <a:solidFill>
                  <a:srgbClr val="24B5A1"/>
                </a:solidFill>
                <a:latin typeface="Calibri" panose="020F0502020204030204" pitchFamily="34" charset="0"/>
              </a:rPr>
              <a:t>  </a:t>
            </a:r>
            <a:r>
              <a:rPr lang="en-US" dirty="0">
                <a:solidFill>
                  <a:srgbClr val="3380E6"/>
                </a:solidFill>
                <a:latin typeface="Calibri" panose="020F0502020204030204" pitchFamily="34" charset="0"/>
              </a:rPr>
              <a:t>Class Template </a:t>
            </a:r>
            <a:r>
              <a:rPr lang="en-US" dirty="0" err="1">
                <a:solidFill>
                  <a:srgbClr val="3380E6"/>
                </a:solidFill>
                <a:latin typeface="Calibri" panose="020F0502020204030204" pitchFamily="34" charset="0"/>
              </a:rPr>
              <a:t>TreeNode</a:t>
            </a:r>
            <a:endParaRPr lang="en-US" dirty="0">
              <a:solidFill>
                <a:srgbClr val="3380E6"/>
              </a:solidFill>
              <a:latin typeface="Calibri" panose="020F0502020204030204" pitchFamily="34" charset="0"/>
            </a:endParaRPr>
          </a:p>
        </p:txBody>
      </p:sp>
      <p:sp>
        <p:nvSpPr>
          <p:cNvPr id="135171" name="Text Placeholder 2"/>
          <p:cNvSpPr>
            <a:spLocks noGrp="1"/>
          </p:cNvSpPr>
          <p:nvPr>
            <p:ph type="body" idx="1"/>
          </p:nvPr>
        </p:nvSpPr>
        <p:spPr>
          <a:xfrm>
            <a:off x="841248" y="1828800"/>
            <a:ext cx="10515600" cy="4525963"/>
          </a:xfrm>
        </p:spPr>
        <p:txBody>
          <a:bodyPr>
            <a:normAutofit/>
          </a:bodyPr>
          <a:lstStyle/>
          <a:p>
            <a:pPr eaLnBrk="1" hangingPunct="1">
              <a:buFont typeface="Wingdings 3" pitchFamily="18" charset="2"/>
              <a:buChar char=""/>
              <a:defRPr/>
            </a:pPr>
            <a:r>
              <a:rPr lang="en-US" dirty="0" smtClean="0">
                <a:solidFill>
                  <a:srgbClr val="000000"/>
                </a:solidFill>
                <a:latin typeface="Cambria" panose="02040503050406030204" pitchFamily="18" charset="0"/>
              </a:rPr>
              <a:t>The </a:t>
            </a:r>
            <a:r>
              <a:rPr lang="en-US" dirty="0" err="1" smtClean="0">
                <a:solidFill>
                  <a:srgbClr val="000000"/>
                </a:solidFill>
                <a:latin typeface="Consolas" panose="020B0609020204030204" pitchFamily="49" charset="0"/>
              </a:rPr>
              <a:t>TreeNode</a:t>
            </a:r>
            <a:r>
              <a:rPr lang="en-US" dirty="0" smtClean="0">
                <a:solidFill>
                  <a:srgbClr val="000000"/>
                </a:solidFill>
                <a:latin typeface="Cambria" panose="02040503050406030204" pitchFamily="18" charset="0"/>
              </a:rPr>
              <a:t> class template (Fig. 19.20) definition declares </a:t>
            </a:r>
            <a:r>
              <a:rPr lang="en-US" dirty="0" smtClean="0">
                <a:solidFill>
                  <a:srgbClr val="000000"/>
                </a:solidFill>
                <a:latin typeface="Consolas" panose="020B0609020204030204" pitchFamily="49" charset="0"/>
              </a:rPr>
              <a:t>Tree&lt;NODETYPE&gt;</a:t>
            </a:r>
            <a:r>
              <a:rPr lang="en-US" dirty="0" smtClean="0">
                <a:solidFill>
                  <a:srgbClr val="000000"/>
                </a:solidFill>
                <a:latin typeface="Cambria" panose="02040503050406030204" pitchFamily="18" charset="0"/>
              </a:rPr>
              <a:t> as its </a:t>
            </a:r>
            <a:r>
              <a:rPr lang="en-US" dirty="0" smtClean="0">
                <a:solidFill>
                  <a:srgbClr val="000000"/>
                </a:solidFill>
                <a:latin typeface="Consolas" panose="020B0609020204030204" pitchFamily="49" charset="0"/>
              </a:rPr>
              <a:t>friend</a:t>
            </a:r>
            <a:r>
              <a:rPr lang="en-US" dirty="0" smtClean="0">
                <a:solidFill>
                  <a:srgbClr val="000000"/>
                </a:solidFill>
                <a:latin typeface="Cambria" panose="02040503050406030204" pitchFamily="18" charset="0"/>
              </a:rPr>
              <a:t>.</a:t>
            </a:r>
            <a:endParaRPr lang="en-US" dirty="0" smtClean="0">
              <a:solidFill>
                <a:srgbClr val="000000"/>
              </a:solidFill>
              <a:latin typeface="Cambria" panose="02040503050406030204" pitchFamily="18" charset="0"/>
            </a:endParaRPr>
          </a:p>
          <a:p>
            <a:pPr lvl="1" eaLnBrk="1" hangingPunct="1">
              <a:buFont typeface="Verdana" pitchFamily="34" charset="0"/>
              <a:buChar char="◦"/>
              <a:defRPr/>
            </a:pPr>
            <a:r>
              <a:rPr lang="en-US" dirty="0" smtClean="0">
                <a:solidFill>
                  <a:srgbClr val="000000"/>
                </a:solidFill>
                <a:latin typeface="Cambria" panose="02040503050406030204" pitchFamily="18" charset="0"/>
              </a:rPr>
              <a:t>This makes all member functions of a given specialization of class template </a:t>
            </a:r>
            <a:r>
              <a:rPr lang="en-US" dirty="0" smtClean="0">
                <a:solidFill>
                  <a:srgbClr val="000000"/>
                </a:solidFill>
                <a:latin typeface="Consolas" panose="020B0609020204030204" pitchFamily="49" charset="0"/>
              </a:rPr>
              <a:t>Tree</a:t>
            </a:r>
            <a:r>
              <a:rPr lang="en-US" dirty="0" smtClean="0">
                <a:solidFill>
                  <a:srgbClr val="000000"/>
                </a:solidFill>
                <a:latin typeface="Cambria" panose="02040503050406030204" pitchFamily="18" charset="0"/>
              </a:rPr>
              <a:t> (Fig. 19.21) friends of the corresponding specialization of class template </a:t>
            </a:r>
            <a:r>
              <a:rPr lang="en-US" dirty="0" err="1" smtClean="0">
                <a:solidFill>
                  <a:srgbClr val="000000"/>
                </a:solidFill>
                <a:latin typeface="Consolas" panose="020B0609020204030204" pitchFamily="49" charset="0"/>
              </a:rPr>
              <a:t>TreeNode</a:t>
            </a:r>
            <a:r>
              <a:rPr lang="en-US" dirty="0" smtClean="0">
                <a:solidFill>
                  <a:srgbClr val="000000"/>
                </a:solidFill>
                <a:latin typeface="Cambria" panose="02040503050406030204" pitchFamily="18" charset="0"/>
              </a:rPr>
              <a:t>, so they can access the </a:t>
            </a:r>
            <a:r>
              <a:rPr lang="en-US" dirty="0" smtClean="0">
                <a:solidFill>
                  <a:srgbClr val="000000"/>
                </a:solidFill>
                <a:latin typeface="Consolas" panose="020B0609020204030204" pitchFamily="49" charset="0"/>
              </a:rPr>
              <a:t>private</a:t>
            </a:r>
            <a:r>
              <a:rPr lang="en-US" dirty="0" smtClean="0">
                <a:solidFill>
                  <a:srgbClr val="000000"/>
                </a:solidFill>
                <a:latin typeface="Cambria" panose="02040503050406030204" pitchFamily="18" charset="0"/>
              </a:rPr>
              <a:t> members of </a:t>
            </a:r>
            <a:r>
              <a:rPr lang="en-US" dirty="0" err="1" smtClean="0">
                <a:solidFill>
                  <a:srgbClr val="000000"/>
                </a:solidFill>
                <a:latin typeface="Consolas" panose="020B0609020204030204" pitchFamily="49" charset="0"/>
              </a:rPr>
              <a:t>TreeNode</a:t>
            </a:r>
            <a:r>
              <a:rPr lang="en-US" dirty="0" smtClean="0">
                <a:solidFill>
                  <a:srgbClr val="000000"/>
                </a:solidFill>
                <a:latin typeface="Cambria" panose="02040503050406030204" pitchFamily="18" charset="0"/>
              </a:rPr>
              <a:t> objects of that type.</a:t>
            </a:r>
          </a:p>
          <a:p>
            <a:pPr lvl="1" eaLnBrk="1" hangingPunct="1">
              <a:buFont typeface="Verdana" pitchFamily="34" charset="0"/>
              <a:buChar char="◦"/>
              <a:defRPr/>
            </a:pPr>
            <a:r>
              <a:rPr lang="en-US" dirty="0" smtClean="0">
                <a:solidFill>
                  <a:srgbClr val="000000"/>
                </a:solidFill>
                <a:latin typeface="Cambria" panose="02040503050406030204" pitchFamily="18" charset="0"/>
              </a:rPr>
              <a:t>Because the </a:t>
            </a:r>
            <a:r>
              <a:rPr lang="en-US" dirty="0" err="1" smtClean="0">
                <a:solidFill>
                  <a:srgbClr val="000000"/>
                </a:solidFill>
                <a:latin typeface="Consolas" panose="020B0609020204030204" pitchFamily="49" charset="0"/>
              </a:rPr>
              <a:t>TreeNode</a:t>
            </a:r>
            <a:r>
              <a:rPr lang="en-US" dirty="0" smtClean="0">
                <a:solidFill>
                  <a:srgbClr val="000000"/>
                </a:solidFill>
                <a:latin typeface="Cambria" panose="02040503050406030204" pitchFamily="18" charset="0"/>
              </a:rPr>
              <a:t> template parameter </a:t>
            </a:r>
            <a:r>
              <a:rPr lang="en-US" dirty="0" smtClean="0">
                <a:solidFill>
                  <a:srgbClr val="000000"/>
                </a:solidFill>
                <a:latin typeface="Consolas" panose="020B0609020204030204" pitchFamily="49" charset="0"/>
              </a:rPr>
              <a:t>NODETYPE</a:t>
            </a:r>
            <a:r>
              <a:rPr lang="en-US" dirty="0" smtClean="0">
                <a:solidFill>
                  <a:srgbClr val="000000"/>
                </a:solidFill>
                <a:latin typeface="Cambria" panose="02040503050406030204" pitchFamily="18" charset="0"/>
              </a:rPr>
              <a:t> is used as the template argument for </a:t>
            </a:r>
            <a:r>
              <a:rPr lang="en-US" dirty="0" smtClean="0">
                <a:solidFill>
                  <a:srgbClr val="000000"/>
                </a:solidFill>
                <a:latin typeface="Consolas" panose="020B0609020204030204" pitchFamily="49" charset="0"/>
              </a:rPr>
              <a:t>Tree</a:t>
            </a:r>
            <a:r>
              <a:rPr lang="en-US" dirty="0" smtClean="0">
                <a:solidFill>
                  <a:srgbClr val="000000"/>
                </a:solidFill>
                <a:latin typeface="Cambria" panose="02040503050406030204" pitchFamily="18" charset="0"/>
              </a:rPr>
              <a:t> in the </a:t>
            </a:r>
            <a:r>
              <a:rPr lang="en-US" dirty="0" smtClean="0">
                <a:solidFill>
                  <a:srgbClr val="000000"/>
                </a:solidFill>
                <a:latin typeface="Consolas" panose="020B0609020204030204" pitchFamily="49" charset="0"/>
              </a:rPr>
              <a:t>friend</a:t>
            </a:r>
            <a:r>
              <a:rPr lang="en-US" dirty="0" smtClean="0">
                <a:solidFill>
                  <a:srgbClr val="000000"/>
                </a:solidFill>
                <a:latin typeface="Cambria" panose="02040503050406030204" pitchFamily="18" charset="0"/>
              </a:rPr>
              <a:t> declaration, </a:t>
            </a:r>
            <a:r>
              <a:rPr lang="en-US" dirty="0" err="1" smtClean="0">
                <a:solidFill>
                  <a:srgbClr val="000000"/>
                </a:solidFill>
                <a:latin typeface="Consolas" panose="020B0609020204030204" pitchFamily="49" charset="0"/>
              </a:rPr>
              <a:t>TreeNode</a:t>
            </a:r>
            <a:r>
              <a:rPr lang="en-US" dirty="0" err="1" smtClean="0">
                <a:solidFill>
                  <a:srgbClr val="000000"/>
                </a:solidFill>
                <a:latin typeface="Cambria" panose="02040503050406030204" pitchFamily="18" charset="0"/>
              </a:rPr>
              <a:t>s</a:t>
            </a:r>
            <a:r>
              <a:rPr lang="en-US" dirty="0" smtClean="0">
                <a:solidFill>
                  <a:srgbClr val="000000"/>
                </a:solidFill>
                <a:latin typeface="Cambria" panose="02040503050406030204" pitchFamily="18" charset="0"/>
              </a:rPr>
              <a:t> specialized with a particular type can be processed only by a </a:t>
            </a:r>
            <a:r>
              <a:rPr lang="en-US" dirty="0" smtClean="0">
                <a:solidFill>
                  <a:srgbClr val="000000"/>
                </a:solidFill>
                <a:latin typeface="Consolas" panose="020B0609020204030204" pitchFamily="49" charset="0"/>
              </a:rPr>
              <a:t>Tree</a:t>
            </a:r>
            <a:r>
              <a:rPr lang="en-US" dirty="0" smtClean="0">
                <a:solidFill>
                  <a:srgbClr val="000000"/>
                </a:solidFill>
                <a:latin typeface="Cambria" panose="02040503050406030204" pitchFamily="18" charset="0"/>
              </a:rPr>
              <a:t> specialized with the same type (e.g., a </a:t>
            </a:r>
            <a:r>
              <a:rPr lang="en-US" dirty="0" smtClean="0">
                <a:solidFill>
                  <a:srgbClr val="000000"/>
                </a:solidFill>
                <a:latin typeface="Consolas" panose="020B0609020204030204" pitchFamily="49" charset="0"/>
              </a:rPr>
              <a:t>Tree</a:t>
            </a:r>
            <a:r>
              <a:rPr lang="en-US" dirty="0" smtClean="0">
                <a:solidFill>
                  <a:srgbClr val="000000"/>
                </a:solidFill>
                <a:latin typeface="Cambria" panose="02040503050406030204" pitchFamily="18" charset="0"/>
              </a:rPr>
              <a:t> of </a:t>
            </a:r>
            <a:r>
              <a:rPr lang="en-US" dirty="0" err="1" smtClean="0">
                <a:solidFill>
                  <a:srgbClr val="000000"/>
                </a:solidFill>
                <a:latin typeface="Consolas" panose="020B0609020204030204" pitchFamily="49" charset="0"/>
              </a:rPr>
              <a:t>int</a:t>
            </a:r>
            <a:r>
              <a:rPr lang="en-US" dirty="0" smtClean="0">
                <a:solidFill>
                  <a:srgbClr val="000000"/>
                </a:solidFill>
                <a:latin typeface="Cambria" panose="02040503050406030204" pitchFamily="18" charset="0"/>
              </a:rPr>
              <a:t> values manages </a:t>
            </a:r>
            <a:r>
              <a:rPr lang="en-US" dirty="0" err="1" smtClean="0">
                <a:solidFill>
                  <a:srgbClr val="000000"/>
                </a:solidFill>
                <a:latin typeface="Consolas" panose="020B0609020204030204" pitchFamily="49" charset="0"/>
              </a:rPr>
              <a:t>TreeNode</a:t>
            </a:r>
            <a:r>
              <a:rPr lang="en-US" dirty="0" smtClean="0">
                <a:solidFill>
                  <a:srgbClr val="000000"/>
                </a:solidFill>
                <a:latin typeface="Cambria" panose="02040503050406030204" pitchFamily="18" charset="0"/>
              </a:rPr>
              <a:t> objects that store </a:t>
            </a:r>
            <a:r>
              <a:rPr lang="en-US" dirty="0" err="1" smtClean="0">
                <a:solidFill>
                  <a:srgbClr val="000000"/>
                </a:solidFill>
                <a:latin typeface="Consolas" panose="020B0609020204030204" pitchFamily="49" charset="0"/>
              </a:rPr>
              <a:t>int</a:t>
            </a:r>
            <a:r>
              <a:rPr lang="en-US" dirty="0" smtClean="0">
                <a:solidFill>
                  <a:srgbClr val="000000"/>
                </a:solidFill>
                <a:latin typeface="Cambria" panose="02040503050406030204" pitchFamily="18" charset="0"/>
              </a:rPr>
              <a:t> values).</a:t>
            </a:r>
          </a:p>
        </p:txBody>
      </p:sp>
      <p:sp>
        <p:nvSpPr>
          <p:cNvPr id="134148"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92078606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24B5A1"/>
                </a:solidFill>
                <a:latin typeface="Calibri" panose="020F0502020204030204" pitchFamily="34" charset="0"/>
              </a:rPr>
              <a:t>19.6.4  </a:t>
            </a:r>
            <a:r>
              <a:rPr lang="en-US" dirty="0">
                <a:solidFill>
                  <a:srgbClr val="3380E6"/>
                </a:solidFill>
                <a:latin typeface="Calibri" panose="020F0502020204030204" pitchFamily="34" charset="0"/>
              </a:rPr>
              <a:t>Class Template </a:t>
            </a:r>
            <a:r>
              <a:rPr lang="en-US" dirty="0" err="1">
                <a:solidFill>
                  <a:srgbClr val="3380E6"/>
                </a:solidFill>
                <a:latin typeface="Calibri" panose="020F0502020204030204" pitchFamily="34" charset="0"/>
              </a:rPr>
              <a:t>TreeNode</a:t>
            </a:r>
            <a:endParaRPr lang="en-US" dirty="0" smtClean="0">
              <a:solidFill>
                <a:srgbClr val="3380E6"/>
              </a:solidFill>
              <a:latin typeface="Calibri" panose="020F0502020204030204" pitchFamily="34" charset="0"/>
            </a:endParaRPr>
          </a:p>
        </p:txBody>
      </p:sp>
      <p:sp>
        <p:nvSpPr>
          <p:cNvPr id="122883" name="Text Placeholder 2"/>
          <p:cNvSpPr>
            <a:spLocks noGrp="1"/>
          </p:cNvSpPr>
          <p:nvPr>
            <p:ph type="body" idx="1"/>
          </p:nvPr>
        </p:nvSpPr>
        <p:spPr/>
        <p:txBody>
          <a:bodyPr/>
          <a:lstStyle/>
          <a:p>
            <a:pPr eaLnBrk="1" hangingPunct="1"/>
            <a:r>
              <a:rPr lang="en-US" altLang="x-none" dirty="0">
                <a:solidFill>
                  <a:srgbClr val="000000"/>
                </a:solidFill>
                <a:latin typeface="Cambria" panose="02040503050406030204" pitchFamily="18" charset="0"/>
              </a:rPr>
              <a:t>Lines </a:t>
            </a:r>
            <a:r>
              <a:rPr lang="en-US" altLang="x-none" dirty="0" smtClean="0">
                <a:solidFill>
                  <a:srgbClr val="000000"/>
                </a:solidFill>
                <a:latin typeface="Cambria" panose="02040503050406030204" pitchFamily="18" charset="0"/>
              </a:rPr>
              <a:t>20–22 </a:t>
            </a:r>
            <a:r>
              <a:rPr lang="en-US" altLang="x-none" dirty="0">
                <a:solidFill>
                  <a:srgbClr val="000000"/>
                </a:solidFill>
                <a:latin typeface="Cambria" panose="02040503050406030204" pitchFamily="18" charset="0"/>
              </a:rPr>
              <a:t>declare a </a:t>
            </a:r>
            <a:r>
              <a:rPr lang="en-US" altLang="x-none" dirty="0" err="1">
                <a:solidFill>
                  <a:srgbClr val="000000"/>
                </a:solidFill>
                <a:latin typeface="Consolas" panose="020B0609020204030204" pitchFamily="49" charset="0"/>
              </a:rPr>
              <a:t>TreeNode</a:t>
            </a:r>
            <a:r>
              <a:rPr lang="en-US" altLang="x-none" dirty="0" err="1">
                <a:solidFill>
                  <a:srgbClr val="000000"/>
                </a:solidFill>
                <a:latin typeface="Cambria" panose="02040503050406030204" pitchFamily="18" charset="0"/>
              </a:rPr>
              <a:t>’s</a:t>
            </a:r>
            <a:r>
              <a:rPr lang="en-US" altLang="x-none" dirty="0">
                <a:solidFill>
                  <a:srgbClr val="000000"/>
                </a:solidFill>
                <a:latin typeface="Cambria" panose="02040503050406030204" pitchFamily="18" charset="0"/>
              </a:rPr>
              <a:t> </a:t>
            </a:r>
            <a:r>
              <a:rPr lang="en-US" altLang="x-none" dirty="0">
                <a:solidFill>
                  <a:srgbClr val="000000"/>
                </a:solidFill>
                <a:latin typeface="Consolas" panose="020B0609020204030204" pitchFamily="49" charset="0"/>
              </a:rPr>
              <a:t>private</a:t>
            </a:r>
            <a:r>
              <a:rPr lang="en-US" altLang="x-none" dirty="0">
                <a:solidFill>
                  <a:srgbClr val="000000"/>
                </a:solidFill>
                <a:latin typeface="Cambria" panose="02040503050406030204" pitchFamily="18" charset="0"/>
              </a:rPr>
              <a:t> data—the node’s </a:t>
            </a:r>
            <a:r>
              <a:rPr lang="en-US" altLang="x-none" dirty="0">
                <a:solidFill>
                  <a:srgbClr val="000000"/>
                </a:solidFill>
                <a:latin typeface="Consolas" panose="020B0609020204030204" pitchFamily="49" charset="0"/>
              </a:rPr>
              <a:t>data</a:t>
            </a:r>
            <a:r>
              <a:rPr lang="en-US" altLang="x-none" dirty="0">
                <a:solidFill>
                  <a:srgbClr val="000000"/>
                </a:solidFill>
                <a:latin typeface="Cambria" panose="02040503050406030204" pitchFamily="18" charset="0"/>
              </a:rPr>
              <a:t> value, and pointers </a:t>
            </a:r>
            <a:r>
              <a:rPr lang="en-US" altLang="x-none" dirty="0" err="1">
                <a:solidFill>
                  <a:srgbClr val="000000"/>
                </a:solidFill>
                <a:latin typeface="Consolas" panose="020B0609020204030204" pitchFamily="49" charset="0"/>
              </a:rPr>
              <a:t>leftPtr</a:t>
            </a:r>
            <a:r>
              <a:rPr lang="en-US" altLang="x-none" dirty="0">
                <a:solidFill>
                  <a:srgbClr val="000000"/>
                </a:solidFill>
                <a:latin typeface="Cambria" panose="02040503050406030204" pitchFamily="18" charset="0"/>
              </a:rPr>
              <a:t> (to the node’s </a:t>
            </a:r>
            <a:r>
              <a:rPr lang="en-US" altLang="x-none" i="1" dirty="0">
                <a:solidFill>
                  <a:srgbClr val="000000"/>
                </a:solidFill>
                <a:latin typeface="Cambria" panose="02040503050406030204" pitchFamily="18" charset="0"/>
              </a:rPr>
              <a:t>left subtree</a:t>
            </a:r>
            <a:r>
              <a:rPr lang="en-US" altLang="x-none" dirty="0">
                <a:solidFill>
                  <a:srgbClr val="000000"/>
                </a:solidFill>
                <a:latin typeface="Cambria" panose="02040503050406030204" pitchFamily="18" charset="0"/>
              </a:rPr>
              <a:t>) and </a:t>
            </a:r>
            <a:r>
              <a:rPr lang="en-US" altLang="x-none" dirty="0" err="1">
                <a:solidFill>
                  <a:srgbClr val="000000"/>
                </a:solidFill>
                <a:latin typeface="Consolas" panose="020B0609020204030204" pitchFamily="49" charset="0"/>
              </a:rPr>
              <a:t>rightPtr</a:t>
            </a:r>
            <a:r>
              <a:rPr lang="en-US" altLang="x-none" dirty="0">
                <a:solidFill>
                  <a:srgbClr val="000000"/>
                </a:solidFill>
                <a:latin typeface="Cambria" panose="02040503050406030204" pitchFamily="18" charset="0"/>
              </a:rPr>
              <a:t> (to the node’s </a:t>
            </a:r>
            <a:r>
              <a:rPr lang="en-US" altLang="x-none" i="1" dirty="0">
                <a:solidFill>
                  <a:srgbClr val="000000"/>
                </a:solidFill>
                <a:latin typeface="Cambria" panose="02040503050406030204" pitchFamily="18" charset="0"/>
              </a:rPr>
              <a:t>right subtree</a:t>
            </a:r>
            <a:r>
              <a:rPr lang="en-US" altLang="x-none" dirty="0">
                <a:solidFill>
                  <a:srgbClr val="000000"/>
                </a:solidFill>
                <a:latin typeface="Cambria" panose="02040503050406030204" pitchFamily="18" charset="0"/>
              </a:rPr>
              <a:t>).</a:t>
            </a:r>
          </a:p>
          <a:p>
            <a:pPr eaLnBrk="1" hangingPunct="1"/>
            <a:r>
              <a:rPr lang="en-US" altLang="x-none" dirty="0">
                <a:solidFill>
                  <a:srgbClr val="000000"/>
                </a:solidFill>
                <a:latin typeface="Cambria" panose="02040503050406030204" pitchFamily="18" charset="0"/>
              </a:rPr>
              <a:t>The constructor </a:t>
            </a:r>
            <a:r>
              <a:rPr lang="en-US" altLang="x-none" dirty="0" smtClean="0">
                <a:solidFill>
                  <a:srgbClr val="000000"/>
                </a:solidFill>
                <a:latin typeface="Cambria" panose="02040503050406030204" pitchFamily="18" charset="0"/>
              </a:rPr>
              <a:t>sets </a:t>
            </a:r>
            <a:r>
              <a:rPr lang="en-US" altLang="x-none" dirty="0">
                <a:solidFill>
                  <a:srgbClr val="000000"/>
                </a:solidFill>
                <a:latin typeface="Consolas" panose="020B0609020204030204" pitchFamily="49" charset="0"/>
              </a:rPr>
              <a:t>data</a:t>
            </a:r>
            <a:r>
              <a:rPr lang="en-US" altLang="x-none" dirty="0">
                <a:solidFill>
                  <a:srgbClr val="000000"/>
                </a:solidFill>
                <a:latin typeface="Cambria" panose="02040503050406030204" pitchFamily="18" charset="0"/>
              </a:rPr>
              <a:t> to the value supplied as a constructor argument and sets pointers </a:t>
            </a:r>
            <a:r>
              <a:rPr lang="en-US" altLang="x-none" dirty="0" err="1">
                <a:solidFill>
                  <a:srgbClr val="000000"/>
                </a:solidFill>
                <a:latin typeface="Consolas" panose="020B0609020204030204" pitchFamily="49" charset="0"/>
              </a:rPr>
              <a:t>leftPtr</a:t>
            </a:r>
            <a:r>
              <a:rPr lang="en-US" altLang="x-none" dirty="0">
                <a:solidFill>
                  <a:srgbClr val="000000"/>
                </a:solidFill>
                <a:latin typeface="Cambria" panose="02040503050406030204" pitchFamily="18" charset="0"/>
              </a:rPr>
              <a:t> and </a:t>
            </a:r>
            <a:r>
              <a:rPr lang="en-US" altLang="x-none" dirty="0" err="1">
                <a:solidFill>
                  <a:srgbClr val="000000"/>
                </a:solidFill>
                <a:latin typeface="Consolas" panose="020B0609020204030204" pitchFamily="49" charset="0"/>
              </a:rPr>
              <a:t>rightPtr</a:t>
            </a:r>
            <a:r>
              <a:rPr lang="en-US" altLang="x-none" dirty="0">
                <a:solidFill>
                  <a:srgbClr val="000000"/>
                </a:solidFill>
                <a:latin typeface="Cambria" panose="02040503050406030204" pitchFamily="18" charset="0"/>
              </a:rPr>
              <a:t> to </a:t>
            </a:r>
            <a:r>
              <a:rPr lang="en-US" altLang="x-none" dirty="0" err="1">
                <a:solidFill>
                  <a:srgbClr val="000000"/>
                </a:solidFill>
                <a:latin typeface="Consolas" panose="020B0609020204030204" pitchFamily="49" charset="0"/>
              </a:rPr>
              <a:t>nullptr</a:t>
            </a:r>
            <a:r>
              <a:rPr lang="en-US" altLang="x-none" dirty="0">
                <a:solidFill>
                  <a:srgbClr val="000000"/>
                </a:solidFill>
                <a:latin typeface="Cambria" panose="02040503050406030204" pitchFamily="18" charset="0"/>
              </a:rPr>
              <a:t> (thus initializing this node to be a </a:t>
            </a:r>
            <a:r>
              <a:rPr lang="en-US" altLang="x-none" i="1" dirty="0">
                <a:solidFill>
                  <a:srgbClr val="000000"/>
                </a:solidFill>
                <a:latin typeface="Cambria" panose="02040503050406030204" pitchFamily="18" charset="0"/>
              </a:rPr>
              <a:t>leaf node</a:t>
            </a:r>
            <a:r>
              <a:rPr lang="en-US" altLang="x-none" dirty="0">
                <a:solidFill>
                  <a:srgbClr val="000000"/>
                </a:solidFill>
                <a:latin typeface="Cambria" panose="02040503050406030204" pitchFamily="18" charset="0"/>
              </a:rPr>
              <a:t>).</a:t>
            </a:r>
          </a:p>
          <a:p>
            <a:pPr eaLnBrk="1" hangingPunct="1"/>
            <a:r>
              <a:rPr lang="en-US" altLang="x-none" dirty="0">
                <a:solidFill>
                  <a:srgbClr val="000000"/>
                </a:solidFill>
                <a:latin typeface="Cambria" panose="02040503050406030204" pitchFamily="18" charset="0"/>
              </a:rPr>
              <a:t>Member function </a:t>
            </a:r>
            <a:r>
              <a:rPr lang="en-US" altLang="x-none" dirty="0" err="1">
                <a:solidFill>
                  <a:srgbClr val="000000"/>
                </a:solidFill>
                <a:latin typeface="Consolas" panose="020B0609020204030204" pitchFamily="49" charset="0"/>
              </a:rPr>
              <a:t>getData</a:t>
            </a:r>
            <a:r>
              <a:rPr lang="en-US" altLang="x-none" dirty="0">
                <a:solidFill>
                  <a:srgbClr val="000000"/>
                </a:solidFill>
                <a:latin typeface="Cambria" panose="02040503050406030204" pitchFamily="18" charset="0"/>
              </a:rPr>
              <a:t> </a:t>
            </a:r>
            <a:r>
              <a:rPr lang="en-US" altLang="x-none" dirty="0" smtClean="0">
                <a:solidFill>
                  <a:srgbClr val="000000"/>
                </a:solidFill>
                <a:latin typeface="Cambria" panose="02040503050406030204" pitchFamily="18" charset="0"/>
              </a:rPr>
              <a:t>returns </a:t>
            </a:r>
            <a:r>
              <a:rPr lang="en-US" altLang="x-none" dirty="0">
                <a:solidFill>
                  <a:srgbClr val="000000"/>
                </a:solidFill>
                <a:latin typeface="Cambria" panose="02040503050406030204" pitchFamily="18" charset="0"/>
              </a:rPr>
              <a:t>the </a:t>
            </a:r>
            <a:r>
              <a:rPr lang="en-US" altLang="x-none" dirty="0">
                <a:solidFill>
                  <a:srgbClr val="000000"/>
                </a:solidFill>
                <a:latin typeface="Consolas" panose="020B0609020204030204" pitchFamily="49" charset="0"/>
              </a:rPr>
              <a:t>data</a:t>
            </a:r>
            <a:r>
              <a:rPr lang="en-US" altLang="x-none" dirty="0">
                <a:solidFill>
                  <a:srgbClr val="000000"/>
                </a:solidFill>
                <a:latin typeface="Cambria" panose="02040503050406030204" pitchFamily="18" charset="0"/>
              </a:rPr>
              <a:t> value.</a:t>
            </a:r>
          </a:p>
        </p:txBody>
      </p:sp>
      <p:sp>
        <p:nvSpPr>
          <p:cNvPr id="135172"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67721275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6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5938637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6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77963"/>
            <a:ext cx="12192000" cy="390207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153721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24B5A1"/>
                </a:solidFill>
                <a:latin typeface="Calibri" panose="020F0502020204030204" pitchFamily="34" charset="0"/>
              </a:rPr>
              <a:t>19.6.5  </a:t>
            </a:r>
            <a:r>
              <a:rPr lang="en-US" dirty="0">
                <a:solidFill>
                  <a:srgbClr val="3380E6"/>
                </a:solidFill>
                <a:latin typeface="Calibri" panose="020F0502020204030204" pitchFamily="34" charset="0"/>
              </a:rPr>
              <a:t>Class Template Tree</a:t>
            </a:r>
          </a:p>
        </p:txBody>
      </p:sp>
      <p:sp>
        <p:nvSpPr>
          <p:cNvPr id="137219" name="Text Placeholder 2"/>
          <p:cNvSpPr>
            <a:spLocks noGrp="1"/>
          </p:cNvSpPr>
          <p:nvPr>
            <p:ph type="body" idx="1"/>
          </p:nvPr>
        </p:nvSpPr>
        <p:spPr/>
        <p:txBody>
          <a:bodyPr>
            <a:normAutofit/>
          </a:bodyPr>
          <a:lstStyle/>
          <a:p>
            <a:pPr eaLnBrk="1" hangingPunct="1">
              <a:lnSpc>
                <a:spcPct val="80000"/>
              </a:lnSpc>
              <a:buFont typeface="Wingdings 3" pitchFamily="18" charset="2"/>
              <a:buChar char=""/>
              <a:defRPr/>
            </a:pPr>
            <a:r>
              <a:rPr lang="en-US" dirty="0" smtClean="0">
                <a:solidFill>
                  <a:srgbClr val="000000"/>
                </a:solidFill>
                <a:latin typeface="Cambria" panose="02040503050406030204" pitchFamily="18" charset="0"/>
              </a:rPr>
              <a:t>Class </a:t>
            </a:r>
            <a:r>
              <a:rPr lang="en-US" dirty="0">
                <a:solidFill>
                  <a:srgbClr val="000000"/>
                </a:solidFill>
                <a:latin typeface="Cambria" panose="02040503050406030204" pitchFamily="18" charset="0"/>
              </a:rPr>
              <a:t>template </a:t>
            </a:r>
            <a:r>
              <a:rPr lang="en-US" dirty="0">
                <a:solidFill>
                  <a:srgbClr val="000000"/>
                </a:solidFill>
                <a:latin typeface="Consolas" panose="020B0609020204030204" pitchFamily="49" charset="0"/>
              </a:rPr>
              <a:t>Tree</a:t>
            </a:r>
            <a:r>
              <a:rPr lang="en-US" dirty="0">
                <a:solidFill>
                  <a:srgbClr val="000000"/>
                </a:solidFill>
                <a:latin typeface="Cambria" panose="02040503050406030204" pitchFamily="18" charset="0"/>
              </a:rPr>
              <a:t> (Fig. 19.21) has as </a:t>
            </a:r>
            <a:r>
              <a:rPr lang="en-US" dirty="0">
                <a:solidFill>
                  <a:srgbClr val="000000"/>
                </a:solidFill>
                <a:latin typeface="Consolas" panose="020B0609020204030204" pitchFamily="49" charset="0"/>
              </a:rPr>
              <a:t>private</a:t>
            </a:r>
            <a:r>
              <a:rPr lang="en-US" dirty="0">
                <a:solidFill>
                  <a:srgbClr val="000000"/>
                </a:solidFill>
                <a:latin typeface="Cambria" panose="02040503050406030204" pitchFamily="18" charset="0"/>
              </a:rPr>
              <a:t> data </a:t>
            </a:r>
            <a:r>
              <a:rPr lang="en-US" dirty="0" err="1" smtClean="0">
                <a:solidFill>
                  <a:srgbClr val="000000"/>
                </a:solidFill>
                <a:latin typeface="Consolas" panose="020B0609020204030204" pitchFamily="49" charset="0"/>
              </a:rPr>
              <a:t>rootPtr</a:t>
            </a:r>
            <a:r>
              <a:rPr lang="en-US" dirty="0" smtClean="0">
                <a:solidFill>
                  <a:srgbClr val="000000"/>
                </a:solidFill>
                <a:latin typeface="Cambria" panose="02040503050406030204" pitchFamily="18" charset="0"/>
              </a:rPr>
              <a:t>, </a:t>
            </a:r>
            <a:r>
              <a:rPr lang="en-US" dirty="0">
                <a:solidFill>
                  <a:srgbClr val="000000"/>
                </a:solidFill>
                <a:latin typeface="Cambria" panose="02040503050406030204" pitchFamily="18" charset="0"/>
              </a:rPr>
              <a:t>a pointer to the tree’s root node.</a:t>
            </a:r>
          </a:p>
          <a:p>
            <a:pPr eaLnBrk="1" hangingPunct="1">
              <a:lnSpc>
                <a:spcPct val="80000"/>
              </a:lnSpc>
              <a:buFont typeface="Wingdings 3" pitchFamily="18" charset="2"/>
              <a:buChar char=""/>
              <a:defRPr/>
            </a:pPr>
            <a:r>
              <a:rPr lang="en-US" dirty="0">
                <a:solidFill>
                  <a:srgbClr val="000000"/>
                </a:solidFill>
                <a:latin typeface="Cambria" panose="02040503050406030204" pitchFamily="18" charset="0"/>
              </a:rPr>
              <a:t>The </a:t>
            </a:r>
            <a:r>
              <a:rPr lang="en-US" dirty="0">
                <a:solidFill>
                  <a:srgbClr val="000000"/>
                </a:solidFill>
                <a:latin typeface="Consolas" panose="020B0609020204030204" pitchFamily="49" charset="0"/>
              </a:rPr>
              <a:t>Tree</a:t>
            </a:r>
            <a:r>
              <a:rPr lang="en-US" dirty="0">
                <a:solidFill>
                  <a:srgbClr val="000000"/>
                </a:solidFill>
                <a:latin typeface="Cambria" panose="02040503050406030204" pitchFamily="18" charset="0"/>
              </a:rPr>
              <a:t> constructor </a:t>
            </a:r>
            <a:r>
              <a:rPr lang="en-US" dirty="0" smtClean="0">
                <a:solidFill>
                  <a:srgbClr val="000000"/>
                </a:solidFill>
                <a:latin typeface="Cambria" panose="02040503050406030204" pitchFamily="18" charset="0"/>
              </a:rPr>
              <a:t>initializes </a:t>
            </a:r>
            <a:r>
              <a:rPr lang="en-US" dirty="0" err="1">
                <a:solidFill>
                  <a:srgbClr val="000000"/>
                </a:solidFill>
                <a:latin typeface="Consolas" panose="020B0609020204030204" pitchFamily="49" charset="0"/>
              </a:rPr>
              <a:t>rootptr</a:t>
            </a:r>
            <a:r>
              <a:rPr lang="en-US" dirty="0">
                <a:solidFill>
                  <a:srgbClr val="000000"/>
                </a:solidFill>
                <a:latin typeface="Cambria" panose="02040503050406030204" pitchFamily="18" charset="0"/>
              </a:rPr>
              <a:t> to </a:t>
            </a:r>
            <a:r>
              <a:rPr lang="en-US" dirty="0" err="1">
                <a:solidFill>
                  <a:srgbClr val="000000"/>
                </a:solidFill>
                <a:latin typeface="Consolas" panose="020B0609020204030204" pitchFamily="49" charset="0"/>
              </a:rPr>
              <a:t>nullptr</a:t>
            </a:r>
            <a:r>
              <a:rPr lang="en-US" dirty="0">
                <a:solidFill>
                  <a:srgbClr val="000000"/>
                </a:solidFill>
                <a:latin typeface="Cambria" panose="02040503050406030204" pitchFamily="18" charset="0"/>
              </a:rPr>
              <a:t> to indicate that the tree is initially empty.</a:t>
            </a:r>
          </a:p>
          <a:p>
            <a:pPr eaLnBrk="1" hangingPunct="1">
              <a:lnSpc>
                <a:spcPct val="80000"/>
              </a:lnSpc>
              <a:buFont typeface="Wingdings 3" pitchFamily="18" charset="2"/>
              <a:buChar char=""/>
              <a:defRPr/>
            </a:pPr>
            <a:r>
              <a:rPr lang="en-US" dirty="0">
                <a:solidFill>
                  <a:srgbClr val="000000"/>
                </a:solidFill>
                <a:latin typeface="Cambria" panose="02040503050406030204" pitchFamily="18" charset="0"/>
              </a:rPr>
              <a:t>The class’s </a:t>
            </a:r>
            <a:r>
              <a:rPr lang="en-US" dirty="0">
                <a:solidFill>
                  <a:srgbClr val="000000"/>
                </a:solidFill>
                <a:latin typeface="Consolas" panose="020B0609020204030204" pitchFamily="49" charset="0"/>
              </a:rPr>
              <a:t>public</a:t>
            </a:r>
            <a:r>
              <a:rPr lang="en-US" dirty="0">
                <a:solidFill>
                  <a:srgbClr val="000000"/>
                </a:solidFill>
                <a:latin typeface="Cambria" panose="02040503050406030204" pitchFamily="18" charset="0"/>
              </a:rPr>
              <a:t> member functions are </a:t>
            </a:r>
            <a:r>
              <a:rPr lang="en-US" dirty="0" err="1">
                <a:solidFill>
                  <a:srgbClr val="000000"/>
                </a:solidFill>
                <a:latin typeface="Consolas" panose="020B0609020204030204" pitchFamily="49" charset="0"/>
              </a:rPr>
              <a:t>insertNode</a:t>
            </a:r>
            <a:r>
              <a:rPr lang="en-US" dirty="0">
                <a:solidFill>
                  <a:srgbClr val="000000"/>
                </a:solidFill>
                <a:latin typeface="Cambria" panose="02040503050406030204" pitchFamily="18" charset="0"/>
              </a:rPr>
              <a:t> </a:t>
            </a:r>
            <a:r>
              <a:rPr lang="en-US" dirty="0" smtClean="0">
                <a:solidFill>
                  <a:srgbClr val="000000"/>
                </a:solidFill>
                <a:latin typeface="Cambria" panose="02040503050406030204" pitchFamily="18" charset="0"/>
              </a:rPr>
              <a:t>that </a:t>
            </a:r>
            <a:r>
              <a:rPr lang="en-US" dirty="0">
                <a:solidFill>
                  <a:srgbClr val="000000"/>
                </a:solidFill>
                <a:latin typeface="Cambria" panose="02040503050406030204" pitchFamily="18" charset="0"/>
              </a:rPr>
              <a:t>inserts a new node in the tree and </a:t>
            </a:r>
            <a:r>
              <a:rPr lang="en-US" dirty="0" err="1" smtClean="0">
                <a:solidFill>
                  <a:srgbClr val="000000"/>
                </a:solidFill>
                <a:latin typeface="Consolas" panose="020B0609020204030204" pitchFamily="49" charset="0"/>
              </a:rPr>
              <a:t>preOrderTraversal</a:t>
            </a:r>
            <a:r>
              <a:rPr lang="en-US" dirty="0" smtClean="0">
                <a:solidFill>
                  <a:srgbClr val="000000"/>
                </a:solidFill>
                <a:latin typeface="Cambria" panose="02040503050406030204" pitchFamily="18" charset="0"/>
              </a:rPr>
              <a:t>, </a:t>
            </a:r>
            <a:r>
              <a:rPr lang="en-US" dirty="0" err="1" smtClean="0">
                <a:solidFill>
                  <a:srgbClr val="000000"/>
                </a:solidFill>
                <a:latin typeface="Consolas" panose="020B0609020204030204" pitchFamily="49" charset="0"/>
              </a:rPr>
              <a:t>inOrderTraversal</a:t>
            </a:r>
            <a:r>
              <a:rPr lang="en-US" dirty="0" smtClean="0">
                <a:solidFill>
                  <a:srgbClr val="000000"/>
                </a:solidFill>
                <a:latin typeface="Cambria" panose="02040503050406030204" pitchFamily="18" charset="0"/>
              </a:rPr>
              <a:t> </a:t>
            </a:r>
            <a:r>
              <a:rPr lang="en-US" dirty="0">
                <a:solidFill>
                  <a:srgbClr val="000000"/>
                </a:solidFill>
                <a:latin typeface="Cambria" panose="02040503050406030204" pitchFamily="18" charset="0"/>
              </a:rPr>
              <a:t>and </a:t>
            </a:r>
            <a:r>
              <a:rPr lang="en-US" dirty="0" err="1" smtClean="0">
                <a:solidFill>
                  <a:srgbClr val="000000"/>
                </a:solidFill>
                <a:latin typeface="Consolas" panose="020B0609020204030204" pitchFamily="49" charset="0"/>
              </a:rPr>
              <a:t>postOrderTraversal</a:t>
            </a:r>
            <a:r>
              <a:rPr lang="en-US" dirty="0" smtClean="0">
                <a:solidFill>
                  <a:srgbClr val="000000"/>
                </a:solidFill>
                <a:latin typeface="Cambria" panose="02040503050406030204" pitchFamily="18" charset="0"/>
              </a:rPr>
              <a:t>, </a:t>
            </a:r>
            <a:r>
              <a:rPr lang="en-US" dirty="0">
                <a:solidFill>
                  <a:srgbClr val="000000"/>
                </a:solidFill>
                <a:latin typeface="Cambria" panose="02040503050406030204" pitchFamily="18" charset="0"/>
              </a:rPr>
              <a:t>each of which walks the tree in the designated manner.</a:t>
            </a:r>
          </a:p>
        </p:txBody>
      </p:sp>
      <p:sp>
        <p:nvSpPr>
          <p:cNvPr id="136196"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04435553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24B5A1"/>
                </a:solidFill>
                <a:latin typeface="Calibri" panose="020F0502020204030204" pitchFamily="34" charset="0"/>
              </a:rPr>
              <a:t>19.6.5  </a:t>
            </a:r>
            <a:r>
              <a:rPr lang="en-US" dirty="0">
                <a:solidFill>
                  <a:srgbClr val="3380E6"/>
                </a:solidFill>
                <a:latin typeface="Calibri" panose="020F0502020204030204" pitchFamily="34" charset="0"/>
              </a:rPr>
              <a:t>Class Template Tree</a:t>
            </a:r>
            <a:endParaRPr lang="en-US" dirty="0" smtClean="0">
              <a:solidFill>
                <a:srgbClr val="3380E6"/>
              </a:solidFill>
              <a:latin typeface="Calibri" panose="020F0502020204030204" pitchFamily="34" charset="0"/>
            </a:endParaRPr>
          </a:p>
        </p:txBody>
      </p:sp>
      <p:sp>
        <p:nvSpPr>
          <p:cNvPr id="126979" name="Text Placeholder 2"/>
          <p:cNvSpPr>
            <a:spLocks noGrp="1"/>
          </p:cNvSpPr>
          <p:nvPr>
            <p:ph type="body" idx="1"/>
          </p:nvPr>
        </p:nvSpPr>
        <p:spPr/>
        <p:txBody>
          <a:bodyPr>
            <a:normAutofit/>
          </a:bodyPr>
          <a:lstStyle/>
          <a:p>
            <a:pPr eaLnBrk="1" hangingPunct="1">
              <a:lnSpc>
                <a:spcPct val="80000"/>
              </a:lnSpc>
            </a:pPr>
            <a:r>
              <a:rPr lang="en-US" altLang="x-none" dirty="0">
                <a:solidFill>
                  <a:srgbClr val="000000"/>
                </a:solidFill>
                <a:latin typeface="Cambria" panose="02040503050406030204" pitchFamily="18" charset="0"/>
              </a:rPr>
              <a:t>Each of these member functions calls its own recursive utility function to perform the appropriate operations on the internal representation of the tree, so the program is not required to access the underlying </a:t>
            </a:r>
            <a:r>
              <a:rPr lang="en-US" altLang="x-none" dirty="0">
                <a:solidFill>
                  <a:srgbClr val="000000"/>
                </a:solidFill>
                <a:latin typeface="Consolas" panose="020B0609020204030204" pitchFamily="49" charset="0"/>
              </a:rPr>
              <a:t>private</a:t>
            </a:r>
            <a:r>
              <a:rPr lang="en-US" altLang="x-none" dirty="0">
                <a:solidFill>
                  <a:srgbClr val="000000"/>
                </a:solidFill>
                <a:latin typeface="Cambria" panose="02040503050406030204" pitchFamily="18" charset="0"/>
              </a:rPr>
              <a:t> data to perform these functions.</a:t>
            </a:r>
          </a:p>
          <a:p>
            <a:pPr eaLnBrk="1" hangingPunct="1">
              <a:lnSpc>
                <a:spcPct val="80000"/>
              </a:lnSpc>
            </a:pPr>
            <a:r>
              <a:rPr lang="en-US" altLang="x-none" dirty="0">
                <a:solidFill>
                  <a:srgbClr val="000000"/>
                </a:solidFill>
                <a:latin typeface="Cambria" panose="02040503050406030204" pitchFamily="18" charset="0"/>
              </a:rPr>
              <a:t>Remember that the recursion requires us to pass in a pointer that represents the next subtree to process.</a:t>
            </a:r>
          </a:p>
        </p:txBody>
      </p:sp>
      <p:sp>
        <p:nvSpPr>
          <p:cNvPr id="136196"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09962981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6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176072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24B5A1"/>
                </a:solidFill>
                <a:latin typeface="Calibri" panose="020F0502020204030204" pitchFamily="34" charset="0"/>
              </a:rPr>
              <a:t>19.3  </a:t>
            </a:r>
            <a:r>
              <a:rPr lang="en-US" dirty="0" smtClean="0">
                <a:solidFill>
                  <a:srgbClr val="3380E6"/>
                </a:solidFill>
                <a:latin typeface="Calibri" panose="020F0502020204030204" pitchFamily="34" charset="0"/>
              </a:rPr>
              <a:t>Linked Lists</a:t>
            </a:r>
          </a:p>
        </p:txBody>
      </p:sp>
      <p:sp>
        <p:nvSpPr>
          <p:cNvPr id="20483" name="Text Placeholder 2"/>
          <p:cNvSpPr>
            <a:spLocks noGrp="1"/>
          </p:cNvSpPr>
          <p:nvPr>
            <p:ph type="body" idx="1"/>
          </p:nvPr>
        </p:nvSpPr>
        <p:spPr/>
        <p:txBody>
          <a:bodyPr/>
          <a:lstStyle/>
          <a:p>
            <a:pPr eaLnBrk="1" hangingPunct="1">
              <a:lnSpc>
                <a:spcPct val="90000"/>
              </a:lnSpc>
            </a:pPr>
            <a:r>
              <a:rPr lang="en-US" altLang="x-none" sz="2500" dirty="0">
                <a:solidFill>
                  <a:srgbClr val="000000"/>
                </a:solidFill>
                <a:latin typeface="Cambria" panose="02040503050406030204" pitchFamily="18" charset="0"/>
              </a:rPr>
              <a:t>A linked list is a linear collection of self-referential class objects, called </a:t>
            </a:r>
            <a:r>
              <a:rPr lang="en-US" altLang="x-none" sz="2500" dirty="0">
                <a:solidFill>
                  <a:srgbClr val="0000FF"/>
                </a:solidFill>
                <a:latin typeface="Cambria" panose="02040503050406030204" pitchFamily="18" charset="0"/>
              </a:rPr>
              <a:t>nodes</a:t>
            </a:r>
            <a:r>
              <a:rPr lang="en-US" altLang="x-none" sz="2500" dirty="0">
                <a:solidFill>
                  <a:srgbClr val="000000"/>
                </a:solidFill>
                <a:latin typeface="Cambria" panose="02040503050406030204" pitchFamily="18" charset="0"/>
              </a:rPr>
              <a:t>, connected by </a:t>
            </a:r>
            <a:r>
              <a:rPr lang="en-US" altLang="x-none" sz="2500" dirty="0">
                <a:solidFill>
                  <a:srgbClr val="0000FF"/>
                </a:solidFill>
                <a:latin typeface="Cambria" panose="02040503050406030204" pitchFamily="18" charset="0"/>
              </a:rPr>
              <a:t>pointer</a:t>
            </a:r>
            <a:r>
              <a:rPr lang="en-US" altLang="x-none" sz="2500" dirty="0">
                <a:solidFill>
                  <a:srgbClr val="000000"/>
                </a:solidFill>
                <a:latin typeface="Cambria" panose="02040503050406030204" pitchFamily="18" charset="0"/>
              </a:rPr>
              <a:t> </a:t>
            </a:r>
            <a:r>
              <a:rPr lang="en-US" altLang="x-none" sz="2500" dirty="0">
                <a:solidFill>
                  <a:srgbClr val="0000FF"/>
                </a:solidFill>
                <a:latin typeface="Cambria" panose="02040503050406030204" pitchFamily="18" charset="0"/>
              </a:rPr>
              <a:t>links</a:t>
            </a:r>
            <a:r>
              <a:rPr lang="en-US" altLang="x-none" sz="2500" dirty="0">
                <a:solidFill>
                  <a:srgbClr val="000000"/>
                </a:solidFill>
                <a:latin typeface="Cambria" panose="02040503050406030204" pitchFamily="18" charset="0"/>
              </a:rPr>
              <a:t>—hence, the term “linked” list.</a:t>
            </a:r>
          </a:p>
          <a:p>
            <a:pPr eaLnBrk="1" hangingPunct="1">
              <a:lnSpc>
                <a:spcPct val="90000"/>
              </a:lnSpc>
            </a:pPr>
            <a:r>
              <a:rPr lang="en-US" altLang="x-none" sz="2500" dirty="0">
                <a:solidFill>
                  <a:srgbClr val="000000"/>
                </a:solidFill>
                <a:latin typeface="Cambria" panose="02040503050406030204" pitchFamily="18" charset="0"/>
              </a:rPr>
              <a:t>A linked list is accessed via a pointer to the list’s first node.</a:t>
            </a:r>
          </a:p>
          <a:p>
            <a:pPr eaLnBrk="1" hangingPunct="1">
              <a:lnSpc>
                <a:spcPct val="90000"/>
              </a:lnSpc>
            </a:pPr>
            <a:r>
              <a:rPr lang="en-US" altLang="x-none" sz="2500" dirty="0">
                <a:solidFill>
                  <a:srgbClr val="000000"/>
                </a:solidFill>
                <a:latin typeface="Cambria" panose="02040503050406030204" pitchFamily="18" charset="0"/>
              </a:rPr>
              <a:t>Each subsequent node is accessed via the </a:t>
            </a:r>
            <a:r>
              <a:rPr lang="en-US" altLang="x-none" sz="2500" i="1" dirty="0">
                <a:solidFill>
                  <a:srgbClr val="000000"/>
                </a:solidFill>
                <a:latin typeface="Cambria" panose="02040503050406030204" pitchFamily="18" charset="0"/>
              </a:rPr>
              <a:t>link-pointer member</a:t>
            </a:r>
            <a:r>
              <a:rPr lang="en-US" altLang="x-none" sz="2500" dirty="0">
                <a:solidFill>
                  <a:srgbClr val="000000"/>
                </a:solidFill>
                <a:latin typeface="Cambria" panose="02040503050406030204" pitchFamily="18" charset="0"/>
              </a:rPr>
              <a:t> stored in the previous node.</a:t>
            </a:r>
          </a:p>
          <a:p>
            <a:pPr eaLnBrk="1" hangingPunct="1">
              <a:lnSpc>
                <a:spcPct val="90000"/>
              </a:lnSpc>
            </a:pPr>
            <a:r>
              <a:rPr lang="en-US" altLang="x-none" sz="2500" dirty="0">
                <a:solidFill>
                  <a:srgbClr val="000000"/>
                </a:solidFill>
                <a:latin typeface="Cambria" panose="02040503050406030204" pitchFamily="18" charset="0"/>
              </a:rPr>
              <a:t>By </a:t>
            </a:r>
            <a:r>
              <a:rPr lang="en-US" altLang="x-none" sz="2500" i="1" dirty="0">
                <a:solidFill>
                  <a:srgbClr val="000000"/>
                </a:solidFill>
                <a:latin typeface="Cambria" panose="02040503050406030204" pitchFamily="18" charset="0"/>
              </a:rPr>
              <a:t>convention</a:t>
            </a:r>
            <a:r>
              <a:rPr lang="en-US" altLang="x-none" sz="2500" dirty="0">
                <a:solidFill>
                  <a:srgbClr val="000000"/>
                </a:solidFill>
                <a:latin typeface="Cambria" panose="02040503050406030204" pitchFamily="18" charset="0"/>
              </a:rPr>
              <a:t>, the link pointer in the last node of a list is set to </a:t>
            </a:r>
            <a:r>
              <a:rPr lang="en-US" altLang="x-none" sz="2500" dirty="0" err="1">
                <a:solidFill>
                  <a:srgbClr val="000000"/>
                </a:solidFill>
                <a:latin typeface="Consolas" panose="020B0609020204030204" pitchFamily="49" charset="0"/>
              </a:rPr>
              <a:t>nullptr</a:t>
            </a:r>
            <a:r>
              <a:rPr lang="en-US" altLang="x-none" sz="2500" dirty="0">
                <a:solidFill>
                  <a:srgbClr val="000000"/>
                </a:solidFill>
                <a:latin typeface="Cambria" panose="02040503050406030204" pitchFamily="18" charset="0"/>
              </a:rPr>
              <a:t> to mark the end of the list.</a:t>
            </a:r>
          </a:p>
          <a:p>
            <a:pPr eaLnBrk="1" hangingPunct="1">
              <a:lnSpc>
                <a:spcPct val="90000"/>
              </a:lnSpc>
            </a:pPr>
            <a:r>
              <a:rPr lang="en-US" altLang="x-none" sz="2500" dirty="0">
                <a:solidFill>
                  <a:srgbClr val="000000"/>
                </a:solidFill>
                <a:latin typeface="Cambria" panose="02040503050406030204" pitchFamily="18" charset="0"/>
              </a:rPr>
              <a:t>Data is stored in a linked list dynamically—each node is created and destroyed as necessary.</a:t>
            </a:r>
          </a:p>
          <a:p>
            <a:pPr eaLnBrk="1" hangingPunct="1">
              <a:lnSpc>
                <a:spcPct val="90000"/>
              </a:lnSpc>
            </a:pPr>
            <a:r>
              <a:rPr lang="en-US" altLang="x-none" sz="2500" dirty="0">
                <a:solidFill>
                  <a:srgbClr val="000000"/>
                </a:solidFill>
                <a:latin typeface="Cambria" panose="02040503050406030204" pitchFamily="18" charset="0"/>
              </a:rPr>
              <a:t>A node can contain data of any type, including objects of other classes.</a:t>
            </a:r>
          </a:p>
        </p:txBody>
      </p:sp>
      <p:sp>
        <p:nvSpPr>
          <p:cNvPr id="22532"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09058552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6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98525"/>
            <a:ext cx="12192000" cy="50609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13659696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6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98525"/>
            <a:ext cx="12192000" cy="50609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98494717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6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76543201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6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80149416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6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98525"/>
            <a:ext cx="12192000" cy="50609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85128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24B5A1"/>
                </a:solidFill>
                <a:latin typeface="Calibri" panose="020F0502020204030204" pitchFamily="34" charset="0"/>
              </a:rPr>
              <a:t>19.6.6</a:t>
            </a:r>
            <a:r>
              <a:rPr lang="en-US" dirty="0" smtClean="0">
                <a:solidFill>
                  <a:srgbClr val="24B5A1"/>
                </a:solidFill>
                <a:latin typeface="Calibri" panose="020F0502020204030204" pitchFamily="34" charset="0"/>
              </a:rPr>
              <a:t>  </a:t>
            </a:r>
            <a:r>
              <a:rPr lang="en-US" dirty="0">
                <a:solidFill>
                  <a:srgbClr val="3380E6"/>
                </a:solidFill>
                <a:latin typeface="Calibri" panose="020F0502020204030204" pitchFamily="34" charset="0"/>
              </a:rPr>
              <a:t>Tree Member Function </a:t>
            </a:r>
            <a:r>
              <a:rPr lang="en-US" dirty="0" err="1">
                <a:solidFill>
                  <a:srgbClr val="3380E6"/>
                </a:solidFill>
                <a:latin typeface="Calibri" panose="020F0502020204030204" pitchFamily="34" charset="0"/>
              </a:rPr>
              <a:t>insertNodeHelper</a:t>
            </a:r>
            <a:r>
              <a:rPr lang="en-US" dirty="0">
                <a:solidFill>
                  <a:srgbClr val="3380E6"/>
                </a:solidFill>
                <a:latin typeface="Calibri" panose="020F0502020204030204" pitchFamily="34" charset="0"/>
              </a:rPr>
              <a:t> </a:t>
            </a:r>
          </a:p>
        </p:txBody>
      </p:sp>
      <p:sp>
        <p:nvSpPr>
          <p:cNvPr id="138243" name="Text Placeholder 2"/>
          <p:cNvSpPr>
            <a:spLocks noGrp="1"/>
          </p:cNvSpPr>
          <p:nvPr>
            <p:ph type="body" idx="1"/>
          </p:nvPr>
        </p:nvSpPr>
        <p:spPr/>
        <p:txBody>
          <a:bodyPr>
            <a:noAutofit/>
          </a:bodyPr>
          <a:lstStyle/>
          <a:p>
            <a:pPr eaLnBrk="1" hangingPunct="1">
              <a:lnSpc>
                <a:spcPct val="80000"/>
              </a:lnSpc>
              <a:buFont typeface="Wingdings 3" pitchFamily="18" charset="2"/>
              <a:buChar char=""/>
              <a:defRPr/>
            </a:pPr>
            <a:r>
              <a:rPr lang="en-US" sz="2400" dirty="0" smtClean="0">
                <a:solidFill>
                  <a:srgbClr val="000000"/>
                </a:solidFill>
                <a:latin typeface="Cambria" panose="02040503050406030204" pitchFamily="18" charset="0"/>
              </a:rPr>
              <a:t>The </a:t>
            </a:r>
            <a:r>
              <a:rPr lang="en-US" sz="2400" dirty="0">
                <a:solidFill>
                  <a:srgbClr val="000000"/>
                </a:solidFill>
                <a:latin typeface="Consolas" panose="020B0609020204030204" pitchFamily="49" charset="0"/>
              </a:rPr>
              <a:t>Tree</a:t>
            </a:r>
            <a:r>
              <a:rPr lang="en-US" sz="2400" dirty="0">
                <a:solidFill>
                  <a:srgbClr val="000000"/>
                </a:solidFill>
                <a:latin typeface="Cambria" panose="02040503050406030204" pitchFamily="18" charset="0"/>
              </a:rPr>
              <a:t> class’s utility function </a:t>
            </a:r>
            <a:r>
              <a:rPr lang="en-US" sz="2400" dirty="0" err="1">
                <a:solidFill>
                  <a:srgbClr val="000000"/>
                </a:solidFill>
                <a:latin typeface="Consolas" panose="020B0609020204030204" pitchFamily="49" charset="0"/>
              </a:rPr>
              <a:t>insertNodeHelper</a:t>
            </a:r>
            <a:r>
              <a:rPr lang="en-US" sz="2400" dirty="0">
                <a:solidFill>
                  <a:srgbClr val="000000"/>
                </a:solidFill>
                <a:latin typeface="Cambria" panose="02040503050406030204" pitchFamily="18" charset="0"/>
              </a:rPr>
              <a:t> (lines 46–66) is called by </a:t>
            </a:r>
            <a:r>
              <a:rPr lang="en-US" sz="2400" dirty="0" err="1">
                <a:solidFill>
                  <a:srgbClr val="000000"/>
                </a:solidFill>
                <a:latin typeface="Consolas" panose="020B0609020204030204" pitchFamily="49" charset="0"/>
              </a:rPr>
              <a:t>insertNode</a:t>
            </a:r>
            <a:r>
              <a:rPr lang="en-US" sz="2400" dirty="0">
                <a:solidFill>
                  <a:srgbClr val="000000"/>
                </a:solidFill>
                <a:latin typeface="Cambria" panose="02040503050406030204" pitchFamily="18" charset="0"/>
              </a:rPr>
              <a:t> </a:t>
            </a:r>
            <a:r>
              <a:rPr lang="en-US" sz="2400" dirty="0" smtClean="0">
                <a:solidFill>
                  <a:srgbClr val="000000"/>
                </a:solidFill>
                <a:latin typeface="Cambria" panose="02040503050406030204" pitchFamily="18" charset="0"/>
              </a:rPr>
              <a:t>to </a:t>
            </a:r>
            <a:r>
              <a:rPr lang="en-US" sz="2400" dirty="0">
                <a:solidFill>
                  <a:srgbClr val="000000"/>
                </a:solidFill>
                <a:latin typeface="Cambria" panose="02040503050406030204" pitchFamily="18" charset="0"/>
              </a:rPr>
              <a:t>recursively insert a node into the tree.</a:t>
            </a:r>
          </a:p>
          <a:p>
            <a:pPr eaLnBrk="1" hangingPunct="1">
              <a:lnSpc>
                <a:spcPct val="80000"/>
              </a:lnSpc>
              <a:buFont typeface="Wingdings 3" pitchFamily="18" charset="2"/>
              <a:buChar char=""/>
              <a:defRPr/>
            </a:pPr>
            <a:r>
              <a:rPr lang="en-US" sz="2400" i="1" dirty="0">
                <a:solidFill>
                  <a:srgbClr val="000000"/>
                </a:solidFill>
                <a:latin typeface="Cambria" panose="02040503050406030204" pitchFamily="18" charset="0"/>
              </a:rPr>
              <a:t>A node can only be inserted as a leaf node in a binary search tree.</a:t>
            </a:r>
          </a:p>
          <a:p>
            <a:pPr eaLnBrk="1" hangingPunct="1">
              <a:lnSpc>
                <a:spcPct val="80000"/>
              </a:lnSpc>
              <a:buFont typeface="Wingdings 3" pitchFamily="18" charset="2"/>
              <a:buChar char=""/>
              <a:defRPr/>
            </a:pPr>
            <a:r>
              <a:rPr lang="en-US" sz="2400" dirty="0">
                <a:solidFill>
                  <a:srgbClr val="000000"/>
                </a:solidFill>
                <a:latin typeface="Cambria" panose="02040503050406030204" pitchFamily="18" charset="0"/>
              </a:rPr>
              <a:t>If the tree is empty, a new </a:t>
            </a:r>
            <a:r>
              <a:rPr lang="en-US" sz="2400" dirty="0" err="1">
                <a:solidFill>
                  <a:srgbClr val="000000"/>
                </a:solidFill>
                <a:latin typeface="Consolas" panose="020B0609020204030204" pitchFamily="49" charset="0"/>
              </a:rPr>
              <a:t>TreeNode</a:t>
            </a:r>
            <a:r>
              <a:rPr lang="en-US" sz="2400" dirty="0">
                <a:solidFill>
                  <a:srgbClr val="000000"/>
                </a:solidFill>
                <a:latin typeface="Cambria" panose="02040503050406030204" pitchFamily="18" charset="0"/>
              </a:rPr>
              <a:t> is created, initialized and inserted in the </a:t>
            </a:r>
            <a:r>
              <a:rPr lang="en-US" sz="2400" dirty="0" smtClean="0">
                <a:solidFill>
                  <a:srgbClr val="000000"/>
                </a:solidFill>
                <a:latin typeface="Cambria" panose="02040503050406030204" pitchFamily="18" charset="0"/>
              </a:rPr>
              <a:t>tree</a:t>
            </a:r>
            <a:endParaRPr lang="en-US" sz="2400" dirty="0">
              <a:solidFill>
                <a:srgbClr val="000000"/>
              </a:solidFill>
              <a:latin typeface="Cambria" panose="02040503050406030204" pitchFamily="18" charset="0"/>
            </a:endParaRPr>
          </a:p>
          <a:p>
            <a:pPr eaLnBrk="1" hangingPunct="1">
              <a:lnSpc>
                <a:spcPct val="80000"/>
              </a:lnSpc>
              <a:buFont typeface="Wingdings 3" pitchFamily="18" charset="2"/>
              <a:buChar char=""/>
              <a:defRPr/>
            </a:pPr>
            <a:r>
              <a:rPr lang="en-US" sz="2400" dirty="0">
                <a:solidFill>
                  <a:srgbClr val="000000"/>
                </a:solidFill>
                <a:latin typeface="Cambria" panose="02040503050406030204" pitchFamily="18" charset="0"/>
              </a:rPr>
              <a:t>If the tree is </a:t>
            </a:r>
            <a:r>
              <a:rPr lang="en-US" sz="2400" i="1" dirty="0">
                <a:solidFill>
                  <a:srgbClr val="000000"/>
                </a:solidFill>
                <a:latin typeface="Cambria" panose="02040503050406030204" pitchFamily="18" charset="0"/>
              </a:rPr>
              <a:t>not empty</a:t>
            </a:r>
            <a:r>
              <a:rPr lang="en-US" sz="2400" dirty="0">
                <a:solidFill>
                  <a:srgbClr val="000000"/>
                </a:solidFill>
                <a:latin typeface="Cambria" panose="02040503050406030204" pitchFamily="18" charset="0"/>
              </a:rPr>
              <a:t>, the program compares the value to be inserted with the </a:t>
            </a:r>
            <a:r>
              <a:rPr lang="en-US" sz="2400" dirty="0">
                <a:solidFill>
                  <a:srgbClr val="000000"/>
                </a:solidFill>
                <a:latin typeface="Consolas" panose="020B0609020204030204" pitchFamily="49" charset="0"/>
              </a:rPr>
              <a:t>data</a:t>
            </a:r>
            <a:r>
              <a:rPr lang="en-US" sz="2400" dirty="0">
                <a:solidFill>
                  <a:srgbClr val="000000"/>
                </a:solidFill>
                <a:latin typeface="Cambria" panose="02040503050406030204" pitchFamily="18" charset="0"/>
              </a:rPr>
              <a:t> value in the </a:t>
            </a:r>
            <a:r>
              <a:rPr lang="en-US" sz="2400" i="1" dirty="0">
                <a:solidFill>
                  <a:srgbClr val="000000"/>
                </a:solidFill>
                <a:latin typeface="Cambria" panose="02040503050406030204" pitchFamily="18" charset="0"/>
              </a:rPr>
              <a:t>root node</a:t>
            </a:r>
            <a:r>
              <a:rPr lang="en-US" sz="2400" dirty="0">
                <a:solidFill>
                  <a:srgbClr val="000000"/>
                </a:solidFill>
                <a:latin typeface="Cambria" panose="02040503050406030204" pitchFamily="18" charset="0"/>
              </a:rPr>
              <a:t>.</a:t>
            </a:r>
          </a:p>
          <a:p>
            <a:pPr eaLnBrk="1" hangingPunct="1">
              <a:lnSpc>
                <a:spcPct val="80000"/>
              </a:lnSpc>
              <a:buFont typeface="Wingdings 3" pitchFamily="18" charset="2"/>
              <a:buChar char=""/>
              <a:defRPr/>
            </a:pPr>
            <a:r>
              <a:rPr lang="en-US" sz="2400" dirty="0">
                <a:solidFill>
                  <a:srgbClr val="000000"/>
                </a:solidFill>
                <a:latin typeface="Cambria" panose="02040503050406030204" pitchFamily="18" charset="0"/>
              </a:rPr>
              <a:t>If the insert value is </a:t>
            </a:r>
            <a:r>
              <a:rPr lang="en-US" sz="2400" dirty="0" smtClean="0">
                <a:solidFill>
                  <a:srgbClr val="000000"/>
                </a:solidFill>
                <a:latin typeface="Cambria" panose="02040503050406030204" pitchFamily="18" charset="0"/>
              </a:rPr>
              <a:t>smaller, </a:t>
            </a:r>
            <a:r>
              <a:rPr lang="en-US" sz="2400" dirty="0">
                <a:solidFill>
                  <a:srgbClr val="000000"/>
                </a:solidFill>
                <a:latin typeface="Cambria" panose="02040503050406030204" pitchFamily="18" charset="0"/>
              </a:rPr>
              <a:t>the program recursively calls </a:t>
            </a:r>
            <a:r>
              <a:rPr lang="en-US" sz="2400" dirty="0" err="1">
                <a:solidFill>
                  <a:srgbClr val="000000"/>
                </a:solidFill>
                <a:latin typeface="Consolas" panose="020B0609020204030204" pitchFamily="49" charset="0"/>
              </a:rPr>
              <a:t>insertNodeHelper</a:t>
            </a:r>
            <a:r>
              <a:rPr lang="en-US" sz="2400" dirty="0">
                <a:solidFill>
                  <a:srgbClr val="000000"/>
                </a:solidFill>
                <a:latin typeface="Cambria" panose="02040503050406030204" pitchFamily="18" charset="0"/>
              </a:rPr>
              <a:t> </a:t>
            </a:r>
            <a:r>
              <a:rPr lang="en-US" sz="2400" dirty="0" smtClean="0">
                <a:solidFill>
                  <a:srgbClr val="000000"/>
                </a:solidFill>
                <a:latin typeface="Cambria" panose="02040503050406030204" pitchFamily="18" charset="0"/>
              </a:rPr>
              <a:t>to </a:t>
            </a:r>
            <a:r>
              <a:rPr lang="en-US" sz="2400" dirty="0">
                <a:solidFill>
                  <a:srgbClr val="000000"/>
                </a:solidFill>
                <a:latin typeface="Cambria" panose="02040503050406030204" pitchFamily="18" charset="0"/>
              </a:rPr>
              <a:t>insert the value in the </a:t>
            </a:r>
            <a:r>
              <a:rPr lang="en-US" sz="2400" i="1" dirty="0">
                <a:solidFill>
                  <a:srgbClr val="000000"/>
                </a:solidFill>
                <a:latin typeface="Cambria" panose="02040503050406030204" pitchFamily="18" charset="0"/>
              </a:rPr>
              <a:t>left subtree</a:t>
            </a:r>
            <a:r>
              <a:rPr lang="en-US" sz="2400" dirty="0">
                <a:solidFill>
                  <a:srgbClr val="000000"/>
                </a:solidFill>
                <a:latin typeface="Cambria" panose="02040503050406030204" pitchFamily="18" charset="0"/>
              </a:rPr>
              <a:t>.</a:t>
            </a:r>
          </a:p>
          <a:p>
            <a:pPr eaLnBrk="1" hangingPunct="1">
              <a:lnSpc>
                <a:spcPct val="80000"/>
              </a:lnSpc>
              <a:buFont typeface="Wingdings 3" pitchFamily="18" charset="2"/>
              <a:buChar char=""/>
              <a:defRPr/>
            </a:pPr>
            <a:r>
              <a:rPr lang="en-US" sz="2400" dirty="0">
                <a:solidFill>
                  <a:srgbClr val="000000"/>
                </a:solidFill>
                <a:latin typeface="Cambria" panose="02040503050406030204" pitchFamily="18" charset="0"/>
              </a:rPr>
              <a:t>If the insert value is </a:t>
            </a:r>
            <a:r>
              <a:rPr lang="en-US" sz="2400" dirty="0" smtClean="0">
                <a:solidFill>
                  <a:srgbClr val="000000"/>
                </a:solidFill>
                <a:latin typeface="Cambria" panose="02040503050406030204" pitchFamily="18" charset="0"/>
              </a:rPr>
              <a:t>larger, </a:t>
            </a:r>
            <a:r>
              <a:rPr lang="en-US" sz="2400" dirty="0">
                <a:solidFill>
                  <a:srgbClr val="000000"/>
                </a:solidFill>
                <a:latin typeface="Cambria" panose="02040503050406030204" pitchFamily="18" charset="0"/>
              </a:rPr>
              <a:t>the program recursively calls </a:t>
            </a:r>
            <a:r>
              <a:rPr lang="en-US" sz="2400" dirty="0" err="1">
                <a:solidFill>
                  <a:srgbClr val="000000"/>
                </a:solidFill>
                <a:latin typeface="Consolas" panose="020B0609020204030204" pitchFamily="49" charset="0"/>
              </a:rPr>
              <a:t>insertNodeHelper</a:t>
            </a:r>
            <a:r>
              <a:rPr lang="en-US" sz="2400" dirty="0">
                <a:solidFill>
                  <a:srgbClr val="000000"/>
                </a:solidFill>
                <a:latin typeface="Cambria" panose="02040503050406030204" pitchFamily="18" charset="0"/>
              </a:rPr>
              <a:t> </a:t>
            </a:r>
            <a:r>
              <a:rPr lang="en-US" sz="2400" dirty="0" smtClean="0">
                <a:solidFill>
                  <a:srgbClr val="000000"/>
                </a:solidFill>
                <a:latin typeface="Cambria" panose="02040503050406030204" pitchFamily="18" charset="0"/>
              </a:rPr>
              <a:t>to </a:t>
            </a:r>
            <a:r>
              <a:rPr lang="en-US" sz="2400" dirty="0">
                <a:solidFill>
                  <a:srgbClr val="000000"/>
                </a:solidFill>
                <a:latin typeface="Cambria" panose="02040503050406030204" pitchFamily="18" charset="0"/>
              </a:rPr>
              <a:t>insert the value in the </a:t>
            </a:r>
            <a:r>
              <a:rPr lang="en-US" sz="2400" i="1" dirty="0">
                <a:solidFill>
                  <a:srgbClr val="000000"/>
                </a:solidFill>
                <a:latin typeface="Cambria" panose="02040503050406030204" pitchFamily="18" charset="0"/>
              </a:rPr>
              <a:t>right subtree</a:t>
            </a:r>
            <a:r>
              <a:rPr lang="en-US" sz="2400" dirty="0">
                <a:solidFill>
                  <a:srgbClr val="000000"/>
                </a:solidFill>
                <a:latin typeface="Cambria" panose="02040503050406030204" pitchFamily="18" charset="0"/>
              </a:rPr>
              <a:t>.</a:t>
            </a:r>
          </a:p>
        </p:txBody>
      </p:sp>
      <p:sp>
        <p:nvSpPr>
          <p:cNvPr id="137220"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3401781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24B5A1"/>
                </a:solidFill>
                <a:latin typeface="Calibri" panose="020F0502020204030204" pitchFamily="34" charset="0"/>
              </a:rPr>
              <a:t>19.6.6  </a:t>
            </a:r>
            <a:r>
              <a:rPr lang="en-US" dirty="0">
                <a:solidFill>
                  <a:srgbClr val="3380E6"/>
                </a:solidFill>
                <a:latin typeface="Calibri" panose="020F0502020204030204" pitchFamily="34" charset="0"/>
              </a:rPr>
              <a:t>Tree Member Function </a:t>
            </a:r>
            <a:r>
              <a:rPr lang="en-US" dirty="0" err="1">
                <a:solidFill>
                  <a:srgbClr val="3380E6"/>
                </a:solidFill>
                <a:latin typeface="Calibri" panose="020F0502020204030204" pitchFamily="34" charset="0"/>
              </a:rPr>
              <a:t>insertNodeHelper</a:t>
            </a:r>
            <a:r>
              <a:rPr lang="en-US" dirty="0">
                <a:solidFill>
                  <a:srgbClr val="3380E6"/>
                </a:solidFill>
                <a:latin typeface="Calibri" panose="020F0502020204030204" pitchFamily="34" charset="0"/>
              </a:rPr>
              <a:t> </a:t>
            </a:r>
            <a:endParaRPr lang="en-US" dirty="0" smtClean="0">
              <a:solidFill>
                <a:srgbClr val="3380E6"/>
              </a:solidFill>
              <a:latin typeface="Calibri" panose="020F0502020204030204" pitchFamily="34" charset="0"/>
            </a:endParaRPr>
          </a:p>
        </p:txBody>
      </p:sp>
      <p:sp>
        <p:nvSpPr>
          <p:cNvPr id="134147" name="Text Placeholder 2"/>
          <p:cNvSpPr>
            <a:spLocks noGrp="1"/>
          </p:cNvSpPr>
          <p:nvPr>
            <p:ph type="body" idx="1"/>
          </p:nvPr>
        </p:nvSpPr>
        <p:spPr/>
        <p:txBody>
          <a:bodyPr/>
          <a:lstStyle/>
          <a:p>
            <a:pPr eaLnBrk="1" hangingPunct="1">
              <a:lnSpc>
                <a:spcPct val="90000"/>
              </a:lnSpc>
            </a:pPr>
            <a:r>
              <a:rPr lang="en-US" altLang="x-none" dirty="0">
                <a:solidFill>
                  <a:srgbClr val="000000"/>
                </a:solidFill>
                <a:latin typeface="Cambria" panose="02040503050406030204" pitchFamily="18" charset="0"/>
              </a:rPr>
              <a:t>If the value to be inserted is identical to the data value in the </a:t>
            </a:r>
            <a:r>
              <a:rPr lang="en-US" altLang="x-none" i="1" dirty="0">
                <a:solidFill>
                  <a:srgbClr val="000000"/>
                </a:solidFill>
                <a:latin typeface="Cambria" panose="02040503050406030204" pitchFamily="18" charset="0"/>
              </a:rPr>
              <a:t>root node</a:t>
            </a:r>
            <a:r>
              <a:rPr lang="en-US" altLang="x-none" dirty="0">
                <a:solidFill>
                  <a:srgbClr val="000000"/>
                </a:solidFill>
                <a:latin typeface="Cambria" panose="02040503050406030204" pitchFamily="18" charset="0"/>
              </a:rPr>
              <a:t>, the program prints the message </a:t>
            </a:r>
            <a:r>
              <a:rPr lang="en-US" altLang="x-none" dirty="0">
                <a:solidFill>
                  <a:srgbClr val="000000"/>
                </a:solidFill>
                <a:latin typeface="Consolas" panose="020B0609020204030204" pitchFamily="49" charset="0"/>
              </a:rPr>
              <a:t>" dup"</a:t>
            </a:r>
            <a:r>
              <a:rPr lang="en-US" altLang="x-none" dirty="0">
                <a:solidFill>
                  <a:srgbClr val="000000"/>
                </a:solidFill>
                <a:latin typeface="Cambria" panose="02040503050406030204" pitchFamily="18" charset="0"/>
              </a:rPr>
              <a:t> </a:t>
            </a:r>
            <a:r>
              <a:rPr lang="en-US" altLang="x-none" dirty="0" smtClean="0">
                <a:solidFill>
                  <a:srgbClr val="000000"/>
                </a:solidFill>
                <a:latin typeface="Cambria" panose="02040503050406030204" pitchFamily="18" charset="0"/>
              </a:rPr>
              <a:t>and </a:t>
            </a:r>
            <a:r>
              <a:rPr lang="en-US" altLang="x-none" dirty="0">
                <a:solidFill>
                  <a:srgbClr val="000000"/>
                </a:solidFill>
                <a:latin typeface="Cambria" panose="02040503050406030204" pitchFamily="18" charset="0"/>
              </a:rPr>
              <a:t>returns </a:t>
            </a:r>
            <a:r>
              <a:rPr lang="en-US" altLang="x-none" i="1" dirty="0">
                <a:solidFill>
                  <a:srgbClr val="000000"/>
                </a:solidFill>
                <a:latin typeface="Cambria" panose="02040503050406030204" pitchFamily="18" charset="0"/>
              </a:rPr>
              <a:t>without inserting the duplicate value into the tree</a:t>
            </a:r>
            <a:r>
              <a:rPr lang="en-US" altLang="x-none" dirty="0">
                <a:solidFill>
                  <a:srgbClr val="000000"/>
                </a:solidFill>
                <a:latin typeface="Cambria" panose="02040503050406030204" pitchFamily="18" charset="0"/>
              </a:rPr>
              <a:t>.</a:t>
            </a:r>
          </a:p>
          <a:p>
            <a:pPr eaLnBrk="1" hangingPunct="1">
              <a:lnSpc>
                <a:spcPct val="90000"/>
              </a:lnSpc>
            </a:pPr>
            <a:r>
              <a:rPr lang="en-US" altLang="x-none" dirty="0" err="1">
                <a:solidFill>
                  <a:srgbClr val="000000"/>
                </a:solidFill>
                <a:latin typeface="Consolas" panose="020B0609020204030204" pitchFamily="49" charset="0"/>
              </a:rPr>
              <a:t>insertNode</a:t>
            </a:r>
            <a:r>
              <a:rPr lang="en-US" altLang="x-none" dirty="0">
                <a:solidFill>
                  <a:srgbClr val="000000"/>
                </a:solidFill>
                <a:latin typeface="Cambria" panose="02040503050406030204" pitchFamily="18" charset="0"/>
              </a:rPr>
              <a:t> passes the address of </a:t>
            </a:r>
            <a:r>
              <a:rPr lang="en-US" altLang="x-none" dirty="0" err="1">
                <a:solidFill>
                  <a:srgbClr val="000000"/>
                </a:solidFill>
                <a:latin typeface="Consolas" panose="020B0609020204030204" pitchFamily="49" charset="0"/>
              </a:rPr>
              <a:t>rootPtr</a:t>
            </a:r>
            <a:r>
              <a:rPr lang="en-US" altLang="x-none" dirty="0">
                <a:solidFill>
                  <a:srgbClr val="000000"/>
                </a:solidFill>
                <a:latin typeface="Cambria" panose="02040503050406030204" pitchFamily="18" charset="0"/>
              </a:rPr>
              <a:t> to </a:t>
            </a:r>
            <a:r>
              <a:rPr lang="en-US" altLang="x-none" dirty="0" err="1">
                <a:solidFill>
                  <a:srgbClr val="000000"/>
                </a:solidFill>
                <a:latin typeface="Consolas" panose="020B0609020204030204" pitchFamily="49" charset="0"/>
              </a:rPr>
              <a:t>insertNodeHelper</a:t>
            </a:r>
            <a:r>
              <a:rPr lang="en-US" altLang="x-none" dirty="0">
                <a:solidFill>
                  <a:srgbClr val="000000"/>
                </a:solidFill>
                <a:latin typeface="Cambria" panose="02040503050406030204" pitchFamily="18" charset="0"/>
              </a:rPr>
              <a:t> </a:t>
            </a:r>
            <a:r>
              <a:rPr lang="en-US" altLang="x-none" dirty="0" smtClean="0">
                <a:solidFill>
                  <a:srgbClr val="000000"/>
                </a:solidFill>
                <a:latin typeface="Cambria" panose="02040503050406030204" pitchFamily="18" charset="0"/>
              </a:rPr>
              <a:t>so </a:t>
            </a:r>
            <a:r>
              <a:rPr lang="en-US" altLang="x-none" dirty="0">
                <a:solidFill>
                  <a:srgbClr val="000000"/>
                </a:solidFill>
                <a:latin typeface="Cambria" panose="02040503050406030204" pitchFamily="18" charset="0"/>
              </a:rPr>
              <a:t>it can modify the value stored in </a:t>
            </a:r>
            <a:r>
              <a:rPr lang="en-US" altLang="x-none" dirty="0" err="1">
                <a:solidFill>
                  <a:srgbClr val="000000"/>
                </a:solidFill>
                <a:latin typeface="Consolas" panose="020B0609020204030204" pitchFamily="49" charset="0"/>
              </a:rPr>
              <a:t>rootPtr</a:t>
            </a:r>
            <a:r>
              <a:rPr lang="en-US" altLang="x-none" dirty="0">
                <a:solidFill>
                  <a:srgbClr val="000000"/>
                </a:solidFill>
                <a:latin typeface="Cambria" panose="02040503050406030204" pitchFamily="18" charset="0"/>
              </a:rPr>
              <a:t> (i.e., the address of the root node).</a:t>
            </a:r>
          </a:p>
          <a:p>
            <a:pPr eaLnBrk="1" hangingPunct="1">
              <a:lnSpc>
                <a:spcPct val="90000"/>
              </a:lnSpc>
            </a:pPr>
            <a:r>
              <a:rPr lang="en-US" altLang="x-none" dirty="0">
                <a:solidFill>
                  <a:srgbClr val="000000"/>
                </a:solidFill>
                <a:latin typeface="Cambria" panose="02040503050406030204" pitchFamily="18" charset="0"/>
              </a:rPr>
              <a:t>To receive a pointer to </a:t>
            </a:r>
            <a:r>
              <a:rPr lang="en-US" altLang="x-none" dirty="0" err="1">
                <a:solidFill>
                  <a:srgbClr val="000000"/>
                </a:solidFill>
                <a:latin typeface="Consolas" panose="020B0609020204030204" pitchFamily="49" charset="0"/>
              </a:rPr>
              <a:t>rootPtr</a:t>
            </a:r>
            <a:r>
              <a:rPr lang="en-US" altLang="x-none" dirty="0">
                <a:solidFill>
                  <a:srgbClr val="000000"/>
                </a:solidFill>
                <a:latin typeface="Cambria" panose="02040503050406030204" pitchFamily="18" charset="0"/>
              </a:rPr>
              <a:t> (which is also a pointer), </a:t>
            </a:r>
            <a:r>
              <a:rPr lang="en-US" altLang="x-none" dirty="0" err="1">
                <a:solidFill>
                  <a:srgbClr val="000000"/>
                </a:solidFill>
                <a:latin typeface="Consolas" panose="020B0609020204030204" pitchFamily="49" charset="0"/>
              </a:rPr>
              <a:t>insertNodeHelper</a:t>
            </a:r>
            <a:r>
              <a:rPr lang="en-US" altLang="x-none" dirty="0" err="1">
                <a:solidFill>
                  <a:srgbClr val="000000"/>
                </a:solidFill>
                <a:latin typeface="Cambria" panose="02040503050406030204" pitchFamily="18" charset="0"/>
              </a:rPr>
              <a:t>’s</a:t>
            </a:r>
            <a:r>
              <a:rPr lang="en-US" altLang="x-none" dirty="0">
                <a:solidFill>
                  <a:srgbClr val="000000"/>
                </a:solidFill>
                <a:latin typeface="Cambria" panose="02040503050406030204" pitchFamily="18" charset="0"/>
              </a:rPr>
              <a:t> first argument is declared as a </a:t>
            </a:r>
            <a:r>
              <a:rPr lang="en-US" altLang="x-none" i="1" dirty="0">
                <a:solidFill>
                  <a:srgbClr val="000000"/>
                </a:solidFill>
                <a:latin typeface="Cambria" panose="02040503050406030204" pitchFamily="18" charset="0"/>
              </a:rPr>
              <a:t>pointer to a pointer </a:t>
            </a:r>
            <a:r>
              <a:rPr lang="en-US" altLang="x-none" dirty="0">
                <a:solidFill>
                  <a:srgbClr val="000000"/>
                </a:solidFill>
                <a:latin typeface="Cambria" panose="02040503050406030204" pitchFamily="18" charset="0"/>
              </a:rPr>
              <a:t>to a </a:t>
            </a:r>
            <a:r>
              <a:rPr lang="en-US" altLang="x-none" dirty="0" err="1">
                <a:solidFill>
                  <a:srgbClr val="000000"/>
                </a:solidFill>
                <a:latin typeface="Consolas" panose="020B0609020204030204" pitchFamily="49" charset="0"/>
              </a:rPr>
              <a:t>TreeNode</a:t>
            </a:r>
            <a:r>
              <a:rPr lang="en-US" altLang="x-none" dirty="0">
                <a:solidFill>
                  <a:srgbClr val="000000"/>
                </a:solidFill>
                <a:latin typeface="Cambria" panose="02040503050406030204" pitchFamily="18" charset="0"/>
              </a:rPr>
              <a:t>.</a:t>
            </a:r>
          </a:p>
        </p:txBody>
      </p:sp>
      <p:sp>
        <p:nvSpPr>
          <p:cNvPr id="138244"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09487585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24B5A1"/>
                </a:solidFill>
                <a:latin typeface="Calibri" panose="020F0502020204030204" pitchFamily="34" charset="0"/>
              </a:rPr>
              <a:t>19.6.7  </a:t>
            </a:r>
            <a:r>
              <a:rPr lang="en-US" dirty="0">
                <a:solidFill>
                  <a:srgbClr val="3380E6"/>
                </a:solidFill>
                <a:latin typeface="Calibri" panose="020F0502020204030204" pitchFamily="34" charset="0"/>
              </a:rPr>
              <a:t>Tree Traversal </a:t>
            </a:r>
            <a:r>
              <a:rPr lang="en-US" dirty="0" smtClean="0">
                <a:solidFill>
                  <a:srgbClr val="3380E6"/>
                </a:solidFill>
                <a:latin typeface="Calibri" panose="020F0502020204030204" pitchFamily="34" charset="0"/>
              </a:rPr>
              <a:t>Functions</a:t>
            </a:r>
            <a:endParaRPr lang="en-US" dirty="0" smtClean="0">
              <a:solidFill>
                <a:srgbClr val="3380E6"/>
              </a:solidFill>
              <a:latin typeface="Calibri" panose="020F0502020204030204" pitchFamily="34" charset="0"/>
            </a:endParaRPr>
          </a:p>
        </p:txBody>
      </p:sp>
      <p:sp>
        <p:nvSpPr>
          <p:cNvPr id="140291" name="Text Placeholder 2"/>
          <p:cNvSpPr>
            <a:spLocks noGrp="1"/>
          </p:cNvSpPr>
          <p:nvPr>
            <p:ph type="body" idx="1"/>
          </p:nvPr>
        </p:nvSpPr>
        <p:spPr/>
        <p:txBody>
          <a:bodyPr/>
          <a:lstStyle/>
          <a:p>
            <a:pPr eaLnBrk="1" hangingPunct="1">
              <a:buFont typeface="Wingdings 3" pitchFamily="18" charset="2"/>
              <a:buChar char=""/>
              <a:defRPr/>
            </a:pPr>
            <a:r>
              <a:rPr lang="en-US" dirty="0" smtClean="0">
                <a:solidFill>
                  <a:srgbClr val="000000"/>
                </a:solidFill>
                <a:latin typeface="Cambria" panose="02040503050406030204" pitchFamily="18" charset="0"/>
              </a:rPr>
              <a:t>Member </a:t>
            </a:r>
            <a:r>
              <a:rPr lang="en-US" dirty="0" smtClean="0">
                <a:solidFill>
                  <a:srgbClr val="000000"/>
                </a:solidFill>
                <a:latin typeface="Cambria" panose="02040503050406030204" pitchFamily="18" charset="0"/>
              </a:rPr>
              <a:t>functions </a:t>
            </a:r>
            <a:r>
              <a:rPr lang="en-US" dirty="0" err="1" smtClean="0">
                <a:solidFill>
                  <a:srgbClr val="000000"/>
                </a:solidFill>
                <a:latin typeface="Consolas" panose="020B0609020204030204" pitchFamily="49" charset="0"/>
              </a:rPr>
              <a:t>preOrderTraversal</a:t>
            </a:r>
            <a:r>
              <a:rPr lang="en-US" dirty="0" smtClean="0">
                <a:solidFill>
                  <a:srgbClr val="000000"/>
                </a:solidFill>
                <a:latin typeface="Cambria" panose="02040503050406030204" pitchFamily="18" charset="0"/>
              </a:rPr>
              <a:t> </a:t>
            </a:r>
            <a:r>
              <a:rPr lang="en-US" dirty="0" err="1" smtClean="0">
                <a:solidFill>
                  <a:srgbClr val="000000"/>
                </a:solidFill>
                <a:latin typeface="Consolas" panose="020B0609020204030204" pitchFamily="49" charset="0"/>
              </a:rPr>
              <a:t>inOrderTraversal</a:t>
            </a:r>
            <a:r>
              <a:rPr lang="en-US" dirty="0" smtClean="0">
                <a:solidFill>
                  <a:srgbClr val="000000"/>
                </a:solidFill>
                <a:latin typeface="Cambria" panose="02040503050406030204" pitchFamily="18" charset="0"/>
              </a:rPr>
              <a:t> and </a:t>
            </a:r>
            <a:r>
              <a:rPr lang="en-US" dirty="0" err="1" smtClean="0">
                <a:solidFill>
                  <a:srgbClr val="000000"/>
                </a:solidFill>
                <a:latin typeface="Consolas" panose="020B0609020204030204" pitchFamily="49" charset="0"/>
              </a:rPr>
              <a:t>postOrderTraversal</a:t>
            </a:r>
            <a:r>
              <a:rPr lang="en-US" dirty="0" smtClean="0">
                <a:solidFill>
                  <a:srgbClr val="000000"/>
                </a:solidFill>
                <a:latin typeface="Cambria" panose="02040503050406030204" pitchFamily="18" charset="0"/>
              </a:rPr>
              <a:t> </a:t>
            </a:r>
            <a:r>
              <a:rPr lang="en-US" dirty="0" smtClean="0">
                <a:solidFill>
                  <a:srgbClr val="000000"/>
                </a:solidFill>
                <a:latin typeface="Cambria" panose="02040503050406030204" pitchFamily="18" charset="0"/>
              </a:rPr>
              <a:t>traverse the tree and print the node values.</a:t>
            </a:r>
          </a:p>
          <a:p>
            <a:pPr eaLnBrk="1" hangingPunct="1">
              <a:buFont typeface="Wingdings 3" pitchFamily="18" charset="2"/>
              <a:buChar char=""/>
              <a:defRPr/>
            </a:pPr>
            <a:r>
              <a:rPr lang="en-US" dirty="0" smtClean="0">
                <a:solidFill>
                  <a:srgbClr val="000000"/>
                </a:solidFill>
                <a:latin typeface="Cambria" panose="02040503050406030204" pitchFamily="18" charset="0"/>
              </a:rPr>
              <a:t>For the purpose of the following discussion, we use the binary search tree in Fig. 19.23.</a:t>
            </a:r>
          </a:p>
        </p:txBody>
      </p:sp>
      <p:sp>
        <p:nvSpPr>
          <p:cNvPr id="139268"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93860748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6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647825"/>
            <a:ext cx="12192000" cy="35623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66427409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248" y="228600"/>
            <a:ext cx="10515600" cy="1143000"/>
          </a:xfrm>
        </p:spPr>
        <p:txBody>
          <a:bodyPr/>
          <a:lstStyle/>
          <a:p>
            <a:pPr>
              <a:defRPr/>
            </a:pPr>
            <a:r>
              <a:rPr lang="en-US" dirty="0">
                <a:solidFill>
                  <a:srgbClr val="24B5A1"/>
                </a:solidFill>
                <a:latin typeface="Calibri" panose="020F0502020204030204" pitchFamily="34" charset="0"/>
              </a:rPr>
              <a:t>19.6.7  </a:t>
            </a:r>
            <a:r>
              <a:rPr lang="en-US" dirty="0">
                <a:solidFill>
                  <a:srgbClr val="3380E6"/>
                </a:solidFill>
                <a:latin typeface="Calibri" panose="020F0502020204030204" pitchFamily="34" charset="0"/>
              </a:rPr>
              <a:t>Tree Traversal Functions</a:t>
            </a:r>
            <a:endParaRPr lang="en-US" dirty="0" smtClean="0">
              <a:solidFill>
                <a:srgbClr val="3380E6"/>
              </a:solidFill>
              <a:latin typeface="Calibri" panose="020F0502020204030204" pitchFamily="34" charset="0"/>
            </a:endParaRPr>
          </a:p>
        </p:txBody>
      </p:sp>
      <p:sp>
        <p:nvSpPr>
          <p:cNvPr id="142339" name="Text Placeholder 2"/>
          <p:cNvSpPr>
            <a:spLocks noGrp="1"/>
          </p:cNvSpPr>
          <p:nvPr>
            <p:ph type="body" idx="1"/>
          </p:nvPr>
        </p:nvSpPr>
        <p:spPr>
          <a:xfrm>
            <a:off x="841248" y="1828800"/>
            <a:ext cx="10515600" cy="4525963"/>
          </a:xfrm>
        </p:spPr>
        <p:txBody>
          <a:bodyPr>
            <a:normAutofit/>
          </a:bodyPr>
          <a:lstStyle/>
          <a:p>
            <a:pPr marL="109537" indent="0">
              <a:buNone/>
              <a:defRPr/>
            </a:pPr>
            <a:r>
              <a:rPr lang="en-US" sz="2500" b="1" i="1" dirty="0" err="1">
                <a:solidFill>
                  <a:srgbClr val="000000"/>
                </a:solidFill>
                <a:latin typeface="Consolas" panose="020B0609020204030204" pitchFamily="49" charset="0"/>
              </a:rPr>
              <a:t>Inorder</a:t>
            </a:r>
            <a:r>
              <a:rPr lang="en-US" sz="2500" b="1" i="1" dirty="0">
                <a:solidFill>
                  <a:srgbClr val="000000"/>
                </a:solidFill>
                <a:latin typeface="Cambria" panose="02040503050406030204" pitchFamily="18" charset="0"/>
              </a:rPr>
              <a:t> Traversal Algorithm</a:t>
            </a:r>
          </a:p>
          <a:p>
            <a:pPr eaLnBrk="1" hangingPunct="1">
              <a:lnSpc>
                <a:spcPct val="90000"/>
              </a:lnSpc>
              <a:buFont typeface="Wingdings 3" pitchFamily="18" charset="2"/>
              <a:buChar char=""/>
              <a:defRPr/>
            </a:pPr>
            <a:r>
              <a:rPr lang="en-US" sz="2500" dirty="0">
                <a:solidFill>
                  <a:srgbClr val="000000"/>
                </a:solidFill>
                <a:latin typeface="Cambria" panose="02040503050406030204" pitchFamily="18" charset="0"/>
              </a:rPr>
              <a:t>Function </a:t>
            </a:r>
            <a:r>
              <a:rPr lang="en-US" sz="2500" dirty="0" err="1" smtClean="0">
                <a:solidFill>
                  <a:srgbClr val="000000"/>
                </a:solidFill>
                <a:latin typeface="Consolas" panose="020B0609020204030204" pitchFamily="49" charset="0"/>
              </a:rPr>
              <a:t>inOrderTraversal</a:t>
            </a:r>
            <a:r>
              <a:rPr lang="en-US" sz="2500" dirty="0" smtClean="0">
                <a:solidFill>
                  <a:srgbClr val="000000"/>
                </a:solidFill>
                <a:latin typeface="Cambria" panose="02040503050406030204" pitchFamily="18" charset="0"/>
              </a:rPr>
              <a:t> </a:t>
            </a:r>
            <a:r>
              <a:rPr lang="en-US" sz="2500" dirty="0">
                <a:solidFill>
                  <a:srgbClr val="000000"/>
                </a:solidFill>
                <a:latin typeface="Cambria" panose="02040503050406030204" pitchFamily="18" charset="0"/>
              </a:rPr>
              <a:t>invokes utility function </a:t>
            </a:r>
            <a:r>
              <a:rPr lang="en-US" sz="2500" dirty="0" err="1">
                <a:solidFill>
                  <a:srgbClr val="000000"/>
                </a:solidFill>
                <a:latin typeface="Consolas" panose="020B0609020204030204" pitchFamily="49" charset="0"/>
              </a:rPr>
              <a:t>inOrderHelper</a:t>
            </a:r>
            <a:r>
              <a:rPr lang="en-US" sz="2500" dirty="0">
                <a:solidFill>
                  <a:srgbClr val="000000"/>
                </a:solidFill>
                <a:latin typeface="Cambria" panose="02040503050406030204" pitchFamily="18" charset="0"/>
              </a:rPr>
              <a:t> to perform the </a:t>
            </a:r>
            <a:r>
              <a:rPr lang="en-US" sz="2500" dirty="0" err="1">
                <a:solidFill>
                  <a:srgbClr val="000000"/>
                </a:solidFill>
                <a:latin typeface="Cambria" panose="02040503050406030204" pitchFamily="18" charset="0"/>
              </a:rPr>
              <a:t>inorder</a:t>
            </a:r>
            <a:r>
              <a:rPr lang="en-US" sz="2500" dirty="0">
                <a:solidFill>
                  <a:srgbClr val="000000"/>
                </a:solidFill>
                <a:latin typeface="Cambria" panose="02040503050406030204" pitchFamily="18" charset="0"/>
              </a:rPr>
              <a:t> traversal of the binary tree.</a:t>
            </a:r>
          </a:p>
          <a:p>
            <a:pPr eaLnBrk="1" hangingPunct="1">
              <a:lnSpc>
                <a:spcPct val="90000"/>
              </a:lnSpc>
              <a:buFont typeface="Wingdings 3" pitchFamily="18" charset="2"/>
              <a:buChar char=""/>
              <a:defRPr/>
            </a:pPr>
            <a:r>
              <a:rPr lang="en-US" sz="2500" dirty="0">
                <a:solidFill>
                  <a:srgbClr val="000000"/>
                </a:solidFill>
                <a:latin typeface="Cambria" panose="02040503050406030204" pitchFamily="18" charset="0"/>
              </a:rPr>
              <a:t>The steps for an </a:t>
            </a:r>
            <a:r>
              <a:rPr lang="en-US" sz="2500" dirty="0" err="1">
                <a:solidFill>
                  <a:srgbClr val="000000"/>
                </a:solidFill>
                <a:latin typeface="Cambria" panose="02040503050406030204" pitchFamily="18" charset="0"/>
              </a:rPr>
              <a:t>inorder</a:t>
            </a:r>
            <a:r>
              <a:rPr lang="en-US" sz="2500" dirty="0">
                <a:solidFill>
                  <a:srgbClr val="000000"/>
                </a:solidFill>
                <a:latin typeface="Cambria" panose="02040503050406030204" pitchFamily="18" charset="0"/>
              </a:rPr>
              <a:t> traversal are:</a:t>
            </a:r>
          </a:p>
          <a:p>
            <a:pPr lvl="1" eaLnBrk="1" hangingPunct="1">
              <a:lnSpc>
                <a:spcPct val="90000"/>
              </a:lnSpc>
              <a:buFont typeface="Verdana" pitchFamily="34" charset="0"/>
              <a:buChar char="◦"/>
              <a:defRPr/>
            </a:pPr>
            <a:r>
              <a:rPr lang="en-US" sz="2100" dirty="0">
                <a:solidFill>
                  <a:srgbClr val="000000"/>
                </a:solidFill>
                <a:latin typeface="Cambria" panose="02040503050406030204" pitchFamily="18" charset="0"/>
              </a:rPr>
              <a:t>Traverse the </a:t>
            </a:r>
            <a:r>
              <a:rPr lang="en-US" sz="2100" i="1" dirty="0">
                <a:solidFill>
                  <a:srgbClr val="000000"/>
                </a:solidFill>
                <a:latin typeface="Cambria" panose="02040503050406030204" pitchFamily="18" charset="0"/>
              </a:rPr>
              <a:t>left </a:t>
            </a:r>
            <a:r>
              <a:rPr lang="en-US" sz="2100" i="1" dirty="0" err="1">
                <a:solidFill>
                  <a:srgbClr val="000000"/>
                </a:solidFill>
                <a:latin typeface="Cambria" panose="02040503050406030204" pitchFamily="18" charset="0"/>
              </a:rPr>
              <a:t>subtree</a:t>
            </a:r>
            <a:r>
              <a:rPr lang="en-US" sz="2100" i="1" dirty="0">
                <a:solidFill>
                  <a:srgbClr val="000000"/>
                </a:solidFill>
                <a:latin typeface="Cambria" panose="02040503050406030204" pitchFamily="18" charset="0"/>
              </a:rPr>
              <a:t> </a:t>
            </a:r>
            <a:r>
              <a:rPr lang="en-US" sz="2100" dirty="0">
                <a:solidFill>
                  <a:srgbClr val="000000"/>
                </a:solidFill>
                <a:latin typeface="Cambria" panose="02040503050406030204" pitchFamily="18" charset="0"/>
              </a:rPr>
              <a:t>with an </a:t>
            </a:r>
            <a:r>
              <a:rPr lang="en-US" sz="2100" dirty="0" err="1">
                <a:solidFill>
                  <a:srgbClr val="000000"/>
                </a:solidFill>
                <a:latin typeface="Cambria" panose="02040503050406030204" pitchFamily="18" charset="0"/>
              </a:rPr>
              <a:t>inorder</a:t>
            </a:r>
            <a:r>
              <a:rPr lang="en-US" sz="2100" dirty="0">
                <a:solidFill>
                  <a:srgbClr val="000000"/>
                </a:solidFill>
                <a:latin typeface="Cambria" panose="02040503050406030204" pitchFamily="18" charset="0"/>
              </a:rPr>
              <a:t> traversal. (This is performed by the call to </a:t>
            </a:r>
            <a:r>
              <a:rPr lang="en-US" sz="2100" dirty="0" err="1">
                <a:solidFill>
                  <a:srgbClr val="000000"/>
                </a:solidFill>
                <a:latin typeface="Consolas" panose="020B0609020204030204" pitchFamily="49" charset="0"/>
              </a:rPr>
              <a:t>inOrderHelper</a:t>
            </a:r>
            <a:r>
              <a:rPr lang="en-US" sz="2100" dirty="0">
                <a:solidFill>
                  <a:srgbClr val="000000"/>
                </a:solidFill>
                <a:latin typeface="Cambria" panose="02040503050406030204" pitchFamily="18" charset="0"/>
              </a:rPr>
              <a:t> at line </a:t>
            </a:r>
            <a:r>
              <a:rPr lang="en-US" sz="2100" dirty="0" smtClean="0">
                <a:solidFill>
                  <a:srgbClr val="000000"/>
                </a:solidFill>
                <a:latin typeface="Cambria" panose="02040503050406030204" pitchFamily="18" charset="0"/>
              </a:rPr>
              <a:t>72.)</a:t>
            </a:r>
            <a:endParaRPr lang="en-US" sz="2100" dirty="0">
              <a:solidFill>
                <a:srgbClr val="000000"/>
              </a:solidFill>
              <a:latin typeface="Cambria" panose="02040503050406030204" pitchFamily="18" charset="0"/>
            </a:endParaRPr>
          </a:p>
          <a:p>
            <a:pPr lvl="1" eaLnBrk="1" hangingPunct="1">
              <a:lnSpc>
                <a:spcPct val="90000"/>
              </a:lnSpc>
              <a:buFont typeface="Verdana" pitchFamily="34" charset="0"/>
              <a:buChar char="◦"/>
              <a:defRPr/>
            </a:pPr>
            <a:r>
              <a:rPr lang="en-US" sz="2100" dirty="0">
                <a:solidFill>
                  <a:srgbClr val="000000"/>
                </a:solidFill>
                <a:latin typeface="Cambria" panose="02040503050406030204" pitchFamily="18" charset="0"/>
              </a:rPr>
              <a:t>Process the value in the node—i.e., print the node value (line </a:t>
            </a:r>
            <a:r>
              <a:rPr lang="en-US" sz="2100" dirty="0" smtClean="0">
                <a:solidFill>
                  <a:srgbClr val="000000"/>
                </a:solidFill>
                <a:latin typeface="Cambria" panose="02040503050406030204" pitchFamily="18" charset="0"/>
              </a:rPr>
              <a:t>73).</a:t>
            </a:r>
            <a:endParaRPr lang="en-US" sz="2100" dirty="0">
              <a:solidFill>
                <a:srgbClr val="000000"/>
              </a:solidFill>
              <a:latin typeface="Cambria" panose="02040503050406030204" pitchFamily="18" charset="0"/>
            </a:endParaRPr>
          </a:p>
          <a:p>
            <a:pPr lvl="1" eaLnBrk="1" hangingPunct="1">
              <a:lnSpc>
                <a:spcPct val="90000"/>
              </a:lnSpc>
              <a:buFont typeface="Verdana" pitchFamily="34" charset="0"/>
              <a:buChar char="◦"/>
              <a:defRPr/>
            </a:pPr>
            <a:r>
              <a:rPr lang="en-US" sz="2100" dirty="0">
                <a:solidFill>
                  <a:srgbClr val="000000"/>
                </a:solidFill>
                <a:latin typeface="Cambria" panose="02040503050406030204" pitchFamily="18" charset="0"/>
              </a:rPr>
              <a:t>Traverse the </a:t>
            </a:r>
            <a:r>
              <a:rPr lang="en-US" sz="2100" i="1" dirty="0">
                <a:solidFill>
                  <a:srgbClr val="000000"/>
                </a:solidFill>
                <a:latin typeface="Cambria" panose="02040503050406030204" pitchFamily="18" charset="0"/>
              </a:rPr>
              <a:t>right </a:t>
            </a:r>
            <a:r>
              <a:rPr lang="en-US" sz="2100" i="1" dirty="0" err="1">
                <a:solidFill>
                  <a:srgbClr val="000000"/>
                </a:solidFill>
                <a:latin typeface="Cambria" panose="02040503050406030204" pitchFamily="18" charset="0"/>
              </a:rPr>
              <a:t>subtree</a:t>
            </a:r>
            <a:r>
              <a:rPr lang="en-US" sz="2100" i="1" dirty="0">
                <a:solidFill>
                  <a:srgbClr val="000000"/>
                </a:solidFill>
                <a:latin typeface="Cambria" panose="02040503050406030204" pitchFamily="18" charset="0"/>
              </a:rPr>
              <a:t> </a:t>
            </a:r>
            <a:r>
              <a:rPr lang="en-US" sz="2100" dirty="0">
                <a:solidFill>
                  <a:srgbClr val="000000"/>
                </a:solidFill>
                <a:latin typeface="Cambria" panose="02040503050406030204" pitchFamily="18" charset="0"/>
              </a:rPr>
              <a:t>with an </a:t>
            </a:r>
            <a:r>
              <a:rPr lang="en-US" sz="2100" dirty="0" err="1">
                <a:solidFill>
                  <a:srgbClr val="000000"/>
                </a:solidFill>
                <a:latin typeface="Cambria" panose="02040503050406030204" pitchFamily="18" charset="0"/>
              </a:rPr>
              <a:t>inorder</a:t>
            </a:r>
            <a:r>
              <a:rPr lang="en-US" sz="2100" dirty="0">
                <a:solidFill>
                  <a:srgbClr val="000000"/>
                </a:solidFill>
                <a:latin typeface="Cambria" panose="02040503050406030204" pitchFamily="18" charset="0"/>
              </a:rPr>
              <a:t> traversal. (This is performed by the call to </a:t>
            </a:r>
            <a:r>
              <a:rPr lang="en-US" sz="2100" dirty="0" err="1">
                <a:solidFill>
                  <a:srgbClr val="000000"/>
                </a:solidFill>
                <a:latin typeface="Consolas" panose="020B0609020204030204" pitchFamily="49" charset="0"/>
              </a:rPr>
              <a:t>inOrderHelper</a:t>
            </a:r>
            <a:r>
              <a:rPr lang="en-US" sz="2100" dirty="0">
                <a:solidFill>
                  <a:srgbClr val="000000"/>
                </a:solidFill>
                <a:latin typeface="Cambria" panose="02040503050406030204" pitchFamily="18" charset="0"/>
              </a:rPr>
              <a:t> at line </a:t>
            </a:r>
            <a:r>
              <a:rPr lang="en-US" sz="2100" dirty="0" smtClean="0">
                <a:solidFill>
                  <a:srgbClr val="000000"/>
                </a:solidFill>
                <a:latin typeface="Cambria" panose="02040503050406030204" pitchFamily="18" charset="0"/>
              </a:rPr>
              <a:t>74.)</a:t>
            </a:r>
            <a:endParaRPr lang="en-US" sz="2100" dirty="0">
              <a:solidFill>
                <a:srgbClr val="000000"/>
              </a:solidFill>
              <a:latin typeface="Cambria" panose="02040503050406030204" pitchFamily="18" charset="0"/>
            </a:endParaRPr>
          </a:p>
          <a:p>
            <a:pPr eaLnBrk="1" hangingPunct="1">
              <a:lnSpc>
                <a:spcPct val="90000"/>
              </a:lnSpc>
              <a:buFont typeface="Wingdings 3" pitchFamily="18" charset="2"/>
              <a:buChar char=""/>
              <a:defRPr/>
            </a:pPr>
            <a:r>
              <a:rPr lang="en-US" sz="2500" dirty="0">
                <a:solidFill>
                  <a:srgbClr val="000000"/>
                </a:solidFill>
                <a:latin typeface="Cambria" panose="02040503050406030204" pitchFamily="18" charset="0"/>
              </a:rPr>
              <a:t>The value in a node is not processed until the values in its </a:t>
            </a:r>
            <a:r>
              <a:rPr lang="en-US" sz="2500" i="1" dirty="0">
                <a:solidFill>
                  <a:srgbClr val="000000"/>
                </a:solidFill>
                <a:latin typeface="Cambria" panose="02040503050406030204" pitchFamily="18" charset="0"/>
              </a:rPr>
              <a:t>left </a:t>
            </a:r>
            <a:r>
              <a:rPr lang="en-US" sz="2500" i="1" dirty="0" err="1">
                <a:solidFill>
                  <a:srgbClr val="000000"/>
                </a:solidFill>
                <a:latin typeface="Cambria" panose="02040503050406030204" pitchFamily="18" charset="0"/>
              </a:rPr>
              <a:t>subtree</a:t>
            </a:r>
            <a:r>
              <a:rPr lang="en-US" sz="2500" i="1" dirty="0">
                <a:solidFill>
                  <a:srgbClr val="000000"/>
                </a:solidFill>
                <a:latin typeface="Cambria" panose="02040503050406030204" pitchFamily="18" charset="0"/>
              </a:rPr>
              <a:t> </a:t>
            </a:r>
            <a:r>
              <a:rPr lang="en-US" sz="2500" dirty="0">
                <a:solidFill>
                  <a:srgbClr val="000000"/>
                </a:solidFill>
                <a:latin typeface="Cambria" panose="02040503050406030204" pitchFamily="18" charset="0"/>
              </a:rPr>
              <a:t>are processed, because each call to </a:t>
            </a:r>
            <a:r>
              <a:rPr lang="en-US" sz="2500" dirty="0" err="1">
                <a:solidFill>
                  <a:srgbClr val="000000"/>
                </a:solidFill>
                <a:latin typeface="Consolas" panose="020B0609020204030204" pitchFamily="49" charset="0"/>
              </a:rPr>
              <a:t>inOrderHelper</a:t>
            </a:r>
            <a:r>
              <a:rPr lang="en-US" sz="2500" dirty="0">
                <a:solidFill>
                  <a:srgbClr val="000000"/>
                </a:solidFill>
                <a:latin typeface="Cambria" panose="02040503050406030204" pitchFamily="18" charset="0"/>
              </a:rPr>
              <a:t> immediately calls </a:t>
            </a:r>
            <a:r>
              <a:rPr lang="en-US" sz="2500" dirty="0" err="1">
                <a:solidFill>
                  <a:srgbClr val="000000"/>
                </a:solidFill>
                <a:latin typeface="Consolas" panose="020B0609020204030204" pitchFamily="49" charset="0"/>
              </a:rPr>
              <a:t>inOrderHelper</a:t>
            </a:r>
            <a:r>
              <a:rPr lang="en-US" sz="2500" dirty="0">
                <a:solidFill>
                  <a:srgbClr val="000000"/>
                </a:solidFill>
                <a:latin typeface="Cambria" panose="02040503050406030204" pitchFamily="18" charset="0"/>
              </a:rPr>
              <a:t> again with the pointer to the left </a:t>
            </a:r>
            <a:r>
              <a:rPr lang="en-US" sz="2500" dirty="0" err="1">
                <a:solidFill>
                  <a:srgbClr val="000000"/>
                </a:solidFill>
                <a:latin typeface="Cambria" panose="02040503050406030204" pitchFamily="18" charset="0"/>
              </a:rPr>
              <a:t>subtree</a:t>
            </a:r>
            <a:r>
              <a:rPr lang="en-US" sz="2500" dirty="0">
                <a:solidFill>
                  <a:srgbClr val="000000"/>
                </a:solidFill>
                <a:latin typeface="Cambria" panose="02040503050406030204" pitchFamily="18" charset="0"/>
              </a:rPr>
              <a:t>.</a:t>
            </a:r>
          </a:p>
        </p:txBody>
      </p:sp>
      <p:sp>
        <p:nvSpPr>
          <p:cNvPr id="141316"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554175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24B5A1"/>
                </a:solidFill>
                <a:latin typeface="Calibri" panose="020F0502020204030204" pitchFamily="34" charset="0"/>
              </a:rPr>
              <a:t>19.3  </a:t>
            </a:r>
            <a:r>
              <a:rPr lang="en-US" dirty="0" smtClean="0">
                <a:solidFill>
                  <a:srgbClr val="3380E6"/>
                </a:solidFill>
                <a:latin typeface="Calibri" panose="020F0502020204030204" pitchFamily="34" charset="0"/>
              </a:rPr>
              <a:t>Linked Lists (cont.)</a:t>
            </a:r>
          </a:p>
        </p:txBody>
      </p:sp>
      <p:sp>
        <p:nvSpPr>
          <p:cNvPr id="21507" name="Text Placeholder 2"/>
          <p:cNvSpPr>
            <a:spLocks noGrp="1"/>
          </p:cNvSpPr>
          <p:nvPr>
            <p:ph type="body" idx="1"/>
          </p:nvPr>
        </p:nvSpPr>
        <p:spPr/>
        <p:txBody>
          <a:bodyPr/>
          <a:lstStyle/>
          <a:p>
            <a:pPr eaLnBrk="1" hangingPunct="1"/>
            <a:r>
              <a:rPr lang="en-US" altLang="x-none" dirty="0">
                <a:solidFill>
                  <a:srgbClr val="000000"/>
                </a:solidFill>
                <a:latin typeface="Cambria" panose="02040503050406030204" pitchFamily="18" charset="0"/>
              </a:rPr>
              <a:t>If nodes contain base-class pointers to base-class and derived-class objects related by inheritance, we can have a linked list of such nodes and process them </a:t>
            </a:r>
            <a:r>
              <a:rPr lang="en-US" altLang="x-none" i="1" dirty="0" err="1">
                <a:solidFill>
                  <a:srgbClr val="000000"/>
                </a:solidFill>
                <a:latin typeface="Cambria" panose="02040503050406030204" pitchFamily="18" charset="0"/>
              </a:rPr>
              <a:t>polymorphically</a:t>
            </a:r>
            <a:r>
              <a:rPr lang="en-US" altLang="x-none" dirty="0">
                <a:solidFill>
                  <a:srgbClr val="000000"/>
                </a:solidFill>
                <a:latin typeface="Cambria" panose="02040503050406030204" pitchFamily="18" charset="0"/>
              </a:rPr>
              <a:t> using </a:t>
            </a:r>
            <a:r>
              <a:rPr lang="en-US" altLang="x-none" dirty="0">
                <a:solidFill>
                  <a:srgbClr val="000000"/>
                </a:solidFill>
                <a:latin typeface="Consolas" panose="020B0609020204030204" pitchFamily="49" charset="0"/>
              </a:rPr>
              <a:t>virtual</a:t>
            </a:r>
            <a:r>
              <a:rPr lang="en-US" altLang="x-none" dirty="0">
                <a:solidFill>
                  <a:srgbClr val="000000"/>
                </a:solidFill>
                <a:latin typeface="Cambria" panose="02040503050406030204" pitchFamily="18" charset="0"/>
              </a:rPr>
              <a:t> function calls.</a:t>
            </a:r>
          </a:p>
          <a:p>
            <a:pPr eaLnBrk="1" hangingPunct="1"/>
            <a:r>
              <a:rPr lang="en-US" altLang="x-none" dirty="0">
                <a:solidFill>
                  <a:srgbClr val="000000"/>
                </a:solidFill>
                <a:latin typeface="Cambria" panose="02040503050406030204" pitchFamily="18" charset="0"/>
              </a:rPr>
              <a:t>Stacks and queues are also </a:t>
            </a:r>
            <a:r>
              <a:rPr lang="en-US" altLang="x-none" dirty="0">
                <a:solidFill>
                  <a:srgbClr val="0000FF"/>
                </a:solidFill>
                <a:latin typeface="Cambria" panose="02040503050406030204" pitchFamily="18" charset="0"/>
              </a:rPr>
              <a:t>linear data structures</a:t>
            </a:r>
            <a:r>
              <a:rPr lang="en-US" altLang="x-none" dirty="0">
                <a:solidFill>
                  <a:srgbClr val="000000"/>
                </a:solidFill>
                <a:latin typeface="Cambria" panose="02040503050406030204" pitchFamily="18" charset="0"/>
              </a:rPr>
              <a:t> and, as we’ll see, can be viewed as constrained versions of linked lists.</a:t>
            </a:r>
          </a:p>
          <a:p>
            <a:pPr eaLnBrk="1" hangingPunct="1"/>
            <a:r>
              <a:rPr lang="en-US" altLang="x-none" dirty="0">
                <a:solidFill>
                  <a:srgbClr val="000000"/>
                </a:solidFill>
                <a:latin typeface="Cambria" panose="02040503050406030204" pitchFamily="18" charset="0"/>
              </a:rPr>
              <a:t>Trees are </a:t>
            </a:r>
            <a:r>
              <a:rPr lang="en-US" altLang="x-none" dirty="0">
                <a:solidFill>
                  <a:srgbClr val="0000FF"/>
                </a:solidFill>
                <a:latin typeface="Cambria" panose="02040503050406030204" pitchFamily="18" charset="0"/>
              </a:rPr>
              <a:t>nonlinear data structures</a:t>
            </a:r>
            <a:r>
              <a:rPr lang="en-US" altLang="x-none" dirty="0">
                <a:solidFill>
                  <a:srgbClr val="000000"/>
                </a:solidFill>
                <a:latin typeface="Cambria" panose="02040503050406030204" pitchFamily="18" charset="0"/>
              </a:rPr>
              <a:t>.</a:t>
            </a:r>
          </a:p>
        </p:txBody>
      </p:sp>
      <p:sp>
        <p:nvSpPr>
          <p:cNvPr id="23556"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49097010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24B5A1"/>
                </a:solidFill>
                <a:latin typeface="Calibri" panose="020F0502020204030204" pitchFamily="34" charset="0"/>
              </a:rPr>
              <a:t>19.6.7  </a:t>
            </a:r>
            <a:r>
              <a:rPr lang="en-US" dirty="0">
                <a:solidFill>
                  <a:srgbClr val="3380E6"/>
                </a:solidFill>
                <a:latin typeface="Calibri" panose="020F0502020204030204" pitchFamily="34" charset="0"/>
              </a:rPr>
              <a:t>Tree Traversal Functions</a:t>
            </a:r>
            <a:endParaRPr lang="en-US" dirty="0" smtClean="0">
              <a:solidFill>
                <a:srgbClr val="3380E6"/>
              </a:solidFill>
              <a:latin typeface="Calibri" panose="020F0502020204030204" pitchFamily="34" charset="0"/>
            </a:endParaRPr>
          </a:p>
        </p:txBody>
      </p:sp>
      <p:sp>
        <p:nvSpPr>
          <p:cNvPr id="138243" name="Text Placeholder 2"/>
          <p:cNvSpPr>
            <a:spLocks noGrp="1"/>
          </p:cNvSpPr>
          <p:nvPr>
            <p:ph type="body" idx="1"/>
          </p:nvPr>
        </p:nvSpPr>
        <p:spPr/>
        <p:txBody>
          <a:bodyPr/>
          <a:lstStyle/>
          <a:p>
            <a:pPr eaLnBrk="1" hangingPunct="1"/>
            <a:r>
              <a:rPr lang="en-US" altLang="x-none" dirty="0">
                <a:solidFill>
                  <a:srgbClr val="000000"/>
                </a:solidFill>
                <a:latin typeface="Cambria" panose="02040503050406030204" pitchFamily="18" charset="0"/>
              </a:rPr>
              <a:t>The </a:t>
            </a:r>
            <a:r>
              <a:rPr lang="en-US" altLang="x-none" dirty="0" err="1">
                <a:solidFill>
                  <a:srgbClr val="000000"/>
                </a:solidFill>
                <a:latin typeface="Cambria" panose="02040503050406030204" pitchFamily="18" charset="0"/>
              </a:rPr>
              <a:t>inorder</a:t>
            </a:r>
            <a:r>
              <a:rPr lang="en-US" altLang="x-none" dirty="0">
                <a:solidFill>
                  <a:srgbClr val="000000"/>
                </a:solidFill>
                <a:latin typeface="Cambria" panose="02040503050406030204" pitchFamily="18" charset="0"/>
              </a:rPr>
              <a:t> traversal of the tree in Fig. 19.23 is</a:t>
            </a:r>
          </a:p>
          <a:p>
            <a:pPr lvl="2" eaLnBrk="1" hangingPunct="1"/>
            <a:r>
              <a:rPr lang="en-US" altLang="x-none" dirty="0">
                <a:solidFill>
                  <a:srgbClr val="000000"/>
                </a:solidFill>
                <a:latin typeface="Consolas" panose="020B0609020204030204" pitchFamily="49" charset="0"/>
              </a:rPr>
              <a:t>6 13 17 27 33 42 48</a:t>
            </a:r>
          </a:p>
          <a:p>
            <a:pPr eaLnBrk="1" hangingPunct="1"/>
            <a:r>
              <a:rPr lang="en-US" altLang="x-none" dirty="0">
                <a:solidFill>
                  <a:srgbClr val="000000"/>
                </a:solidFill>
                <a:latin typeface="Cambria" panose="02040503050406030204" pitchFamily="18" charset="0"/>
              </a:rPr>
              <a:t>The </a:t>
            </a:r>
            <a:r>
              <a:rPr lang="en-US" altLang="x-none" dirty="0" err="1">
                <a:solidFill>
                  <a:srgbClr val="000000"/>
                </a:solidFill>
                <a:latin typeface="Cambria" panose="02040503050406030204" pitchFamily="18" charset="0"/>
              </a:rPr>
              <a:t>inorder</a:t>
            </a:r>
            <a:r>
              <a:rPr lang="en-US" altLang="x-none" dirty="0">
                <a:solidFill>
                  <a:srgbClr val="000000"/>
                </a:solidFill>
                <a:latin typeface="Cambria" panose="02040503050406030204" pitchFamily="18" charset="0"/>
              </a:rPr>
              <a:t> traversal of a binary search tree prints the node values in ascending order.</a:t>
            </a:r>
          </a:p>
          <a:p>
            <a:pPr eaLnBrk="1" hangingPunct="1"/>
            <a:r>
              <a:rPr lang="en-US" altLang="x-none" dirty="0">
                <a:solidFill>
                  <a:srgbClr val="000000"/>
                </a:solidFill>
                <a:latin typeface="Cambria" panose="02040503050406030204" pitchFamily="18" charset="0"/>
              </a:rPr>
              <a:t>The process of creating a binary search tree actually </a:t>
            </a:r>
            <a:r>
              <a:rPr lang="en-US" altLang="x-none" i="1" dirty="0">
                <a:solidFill>
                  <a:srgbClr val="000000"/>
                </a:solidFill>
                <a:latin typeface="Cambria" panose="02040503050406030204" pitchFamily="18" charset="0"/>
              </a:rPr>
              <a:t>sorts</a:t>
            </a:r>
            <a:r>
              <a:rPr lang="en-US" altLang="x-none" dirty="0">
                <a:solidFill>
                  <a:srgbClr val="000000"/>
                </a:solidFill>
                <a:latin typeface="Cambria" panose="02040503050406030204" pitchFamily="18" charset="0"/>
              </a:rPr>
              <a:t> the data—thus, this process is called the </a:t>
            </a:r>
            <a:r>
              <a:rPr lang="en-US" altLang="x-none" dirty="0">
                <a:solidFill>
                  <a:srgbClr val="0000FF"/>
                </a:solidFill>
                <a:latin typeface="Cambria" panose="02040503050406030204" pitchFamily="18" charset="0"/>
              </a:rPr>
              <a:t>binary tree sort</a:t>
            </a:r>
            <a:r>
              <a:rPr lang="en-US" altLang="x-none" dirty="0">
                <a:solidFill>
                  <a:srgbClr val="000000"/>
                </a:solidFill>
                <a:latin typeface="Cambria" panose="02040503050406030204" pitchFamily="18" charset="0"/>
              </a:rPr>
              <a:t>.</a:t>
            </a:r>
          </a:p>
        </p:txBody>
      </p:sp>
      <p:sp>
        <p:nvSpPr>
          <p:cNvPr id="142340"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38834553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24B5A1"/>
                </a:solidFill>
                <a:latin typeface="Calibri" panose="020F0502020204030204" pitchFamily="34" charset="0"/>
              </a:rPr>
              <a:t>19.6.7  </a:t>
            </a:r>
            <a:r>
              <a:rPr lang="en-US" dirty="0">
                <a:solidFill>
                  <a:srgbClr val="3380E6"/>
                </a:solidFill>
                <a:latin typeface="Calibri" panose="020F0502020204030204" pitchFamily="34" charset="0"/>
              </a:rPr>
              <a:t>Tree Traversal Functions</a:t>
            </a:r>
            <a:endParaRPr lang="en-US" dirty="0" smtClean="0">
              <a:solidFill>
                <a:srgbClr val="3380E6"/>
              </a:solidFill>
              <a:latin typeface="Calibri" panose="020F0502020204030204" pitchFamily="34" charset="0"/>
            </a:endParaRPr>
          </a:p>
        </p:txBody>
      </p:sp>
      <p:sp>
        <p:nvSpPr>
          <p:cNvPr id="144387" name="Text Placeholder 2"/>
          <p:cNvSpPr>
            <a:spLocks noGrp="1"/>
          </p:cNvSpPr>
          <p:nvPr>
            <p:ph type="body" idx="1"/>
          </p:nvPr>
        </p:nvSpPr>
        <p:spPr>
          <a:xfrm>
            <a:off x="841248" y="1828800"/>
            <a:ext cx="10515600" cy="4525963"/>
          </a:xfrm>
        </p:spPr>
        <p:txBody>
          <a:bodyPr>
            <a:normAutofit fontScale="92500"/>
          </a:bodyPr>
          <a:lstStyle/>
          <a:p>
            <a:pPr marL="109537" indent="0">
              <a:lnSpc>
                <a:spcPct val="80000"/>
              </a:lnSpc>
              <a:buNone/>
              <a:defRPr/>
            </a:pPr>
            <a:r>
              <a:rPr lang="en-US" sz="2300" b="1" i="1" dirty="0">
                <a:solidFill>
                  <a:srgbClr val="000000"/>
                </a:solidFill>
                <a:latin typeface="Cambria" panose="02040503050406030204" pitchFamily="18" charset="0"/>
              </a:rPr>
              <a:t>Preorder Traversal Algorithm</a:t>
            </a:r>
          </a:p>
          <a:p>
            <a:pPr eaLnBrk="1" hangingPunct="1">
              <a:lnSpc>
                <a:spcPct val="80000"/>
              </a:lnSpc>
              <a:buFont typeface="Wingdings 3" pitchFamily="18" charset="2"/>
              <a:buChar char=""/>
              <a:defRPr/>
            </a:pPr>
            <a:r>
              <a:rPr lang="en-US" sz="2300" dirty="0">
                <a:solidFill>
                  <a:srgbClr val="000000"/>
                </a:solidFill>
                <a:latin typeface="Cambria" panose="02040503050406030204" pitchFamily="18" charset="0"/>
              </a:rPr>
              <a:t>Function </a:t>
            </a:r>
            <a:r>
              <a:rPr lang="en-US" sz="2300" dirty="0" err="1">
                <a:solidFill>
                  <a:srgbClr val="000000"/>
                </a:solidFill>
                <a:latin typeface="Consolas" panose="020B0609020204030204" pitchFamily="49" charset="0"/>
              </a:rPr>
              <a:t>preOrderTraversal</a:t>
            </a:r>
            <a:r>
              <a:rPr lang="en-US" sz="2300" dirty="0">
                <a:solidFill>
                  <a:srgbClr val="000000"/>
                </a:solidFill>
                <a:latin typeface="Cambria" panose="02040503050406030204" pitchFamily="18" charset="0"/>
              </a:rPr>
              <a:t> invokes utility function </a:t>
            </a:r>
            <a:r>
              <a:rPr lang="en-US" sz="2300" dirty="0" err="1">
                <a:solidFill>
                  <a:srgbClr val="000000"/>
                </a:solidFill>
                <a:latin typeface="Consolas" panose="020B0609020204030204" pitchFamily="49" charset="0"/>
              </a:rPr>
              <a:t>preOrderHelper</a:t>
            </a:r>
            <a:r>
              <a:rPr lang="en-US" sz="2300" dirty="0">
                <a:solidFill>
                  <a:srgbClr val="000000"/>
                </a:solidFill>
                <a:latin typeface="Cambria" panose="02040503050406030204" pitchFamily="18" charset="0"/>
              </a:rPr>
              <a:t> </a:t>
            </a:r>
            <a:r>
              <a:rPr lang="en-US" sz="2300" dirty="0" smtClean="0">
                <a:solidFill>
                  <a:srgbClr val="000000"/>
                </a:solidFill>
                <a:latin typeface="Cambria" panose="02040503050406030204" pitchFamily="18" charset="0"/>
              </a:rPr>
              <a:t>to </a:t>
            </a:r>
            <a:r>
              <a:rPr lang="en-US" sz="2300" dirty="0">
                <a:solidFill>
                  <a:srgbClr val="000000"/>
                </a:solidFill>
                <a:latin typeface="Cambria" panose="02040503050406030204" pitchFamily="18" charset="0"/>
              </a:rPr>
              <a:t>perform the preorder traversal of the binary tree.</a:t>
            </a:r>
          </a:p>
          <a:p>
            <a:pPr eaLnBrk="1" hangingPunct="1">
              <a:lnSpc>
                <a:spcPct val="80000"/>
              </a:lnSpc>
              <a:buFont typeface="Wingdings 3" pitchFamily="18" charset="2"/>
              <a:buChar char=""/>
              <a:defRPr/>
            </a:pPr>
            <a:r>
              <a:rPr lang="en-US" sz="2300" dirty="0">
                <a:solidFill>
                  <a:srgbClr val="000000"/>
                </a:solidFill>
                <a:latin typeface="Cambria" panose="02040503050406030204" pitchFamily="18" charset="0"/>
              </a:rPr>
              <a:t>The steps for a preorder traversal are:</a:t>
            </a:r>
          </a:p>
          <a:p>
            <a:pPr lvl="1" eaLnBrk="1" hangingPunct="1">
              <a:lnSpc>
                <a:spcPct val="80000"/>
              </a:lnSpc>
              <a:buFont typeface="Verdana" pitchFamily="34" charset="0"/>
              <a:buChar char="◦"/>
              <a:defRPr/>
            </a:pPr>
            <a:r>
              <a:rPr lang="en-US" sz="2000" dirty="0">
                <a:solidFill>
                  <a:srgbClr val="000000"/>
                </a:solidFill>
                <a:latin typeface="Cambria" panose="02040503050406030204" pitchFamily="18" charset="0"/>
              </a:rPr>
              <a:t>Process the value in the node (line </a:t>
            </a:r>
            <a:r>
              <a:rPr lang="en-US" sz="2000" dirty="0" smtClean="0">
                <a:solidFill>
                  <a:srgbClr val="000000"/>
                </a:solidFill>
                <a:latin typeface="Cambria" panose="02040503050406030204" pitchFamily="18" charset="0"/>
              </a:rPr>
              <a:t>63</a:t>
            </a:r>
            <a:r>
              <a:rPr lang="en-US" sz="2000" dirty="0" smtClean="0">
                <a:solidFill>
                  <a:srgbClr val="000000"/>
                </a:solidFill>
                <a:latin typeface="Cambria" panose="02040503050406030204" pitchFamily="18" charset="0"/>
              </a:rPr>
              <a:t>).</a:t>
            </a:r>
            <a:endParaRPr lang="en-US" sz="2000" dirty="0">
              <a:solidFill>
                <a:srgbClr val="000000"/>
              </a:solidFill>
              <a:latin typeface="Cambria" panose="02040503050406030204" pitchFamily="18" charset="0"/>
            </a:endParaRPr>
          </a:p>
          <a:p>
            <a:pPr lvl="1" eaLnBrk="1" hangingPunct="1">
              <a:lnSpc>
                <a:spcPct val="80000"/>
              </a:lnSpc>
              <a:buFont typeface="Verdana" pitchFamily="34" charset="0"/>
              <a:buChar char="◦"/>
              <a:defRPr/>
            </a:pPr>
            <a:r>
              <a:rPr lang="en-US" sz="2000" dirty="0">
                <a:solidFill>
                  <a:srgbClr val="000000"/>
                </a:solidFill>
                <a:latin typeface="Cambria" panose="02040503050406030204" pitchFamily="18" charset="0"/>
              </a:rPr>
              <a:t>Traverse the left </a:t>
            </a:r>
            <a:r>
              <a:rPr lang="en-US" sz="2000" dirty="0" err="1">
                <a:solidFill>
                  <a:srgbClr val="000000"/>
                </a:solidFill>
                <a:latin typeface="Cambria" panose="02040503050406030204" pitchFamily="18" charset="0"/>
              </a:rPr>
              <a:t>subtree</a:t>
            </a:r>
            <a:r>
              <a:rPr lang="en-US" sz="2000" dirty="0">
                <a:solidFill>
                  <a:srgbClr val="000000"/>
                </a:solidFill>
                <a:latin typeface="Cambria" panose="02040503050406030204" pitchFamily="18" charset="0"/>
              </a:rPr>
              <a:t> with a preorder traversal. (This is performed by the call to </a:t>
            </a:r>
            <a:r>
              <a:rPr lang="en-US" sz="2000" dirty="0" err="1">
                <a:solidFill>
                  <a:srgbClr val="000000"/>
                </a:solidFill>
                <a:latin typeface="Consolas" panose="020B0609020204030204" pitchFamily="49" charset="0"/>
              </a:rPr>
              <a:t>preOrderHelper</a:t>
            </a:r>
            <a:r>
              <a:rPr lang="en-US" sz="2000" dirty="0">
                <a:solidFill>
                  <a:srgbClr val="000000"/>
                </a:solidFill>
                <a:latin typeface="Cambria" panose="02040503050406030204" pitchFamily="18" charset="0"/>
              </a:rPr>
              <a:t> at line </a:t>
            </a:r>
            <a:r>
              <a:rPr lang="en-US" sz="2000" dirty="0">
                <a:solidFill>
                  <a:srgbClr val="000000"/>
                </a:solidFill>
                <a:latin typeface="Cambria" panose="02040503050406030204" pitchFamily="18" charset="0"/>
              </a:rPr>
              <a:t>6</a:t>
            </a:r>
            <a:r>
              <a:rPr lang="en-US" sz="2000" dirty="0" smtClean="0">
                <a:solidFill>
                  <a:srgbClr val="000000"/>
                </a:solidFill>
                <a:latin typeface="Cambria" panose="02040503050406030204" pitchFamily="18" charset="0"/>
              </a:rPr>
              <a:t>4</a:t>
            </a:r>
            <a:r>
              <a:rPr lang="en-US" sz="2000" dirty="0">
                <a:solidFill>
                  <a:srgbClr val="000000"/>
                </a:solidFill>
                <a:latin typeface="Cambria" panose="02040503050406030204" pitchFamily="18" charset="0"/>
              </a:rPr>
              <a:t>.)</a:t>
            </a:r>
          </a:p>
          <a:p>
            <a:pPr lvl="1" eaLnBrk="1" hangingPunct="1">
              <a:lnSpc>
                <a:spcPct val="80000"/>
              </a:lnSpc>
              <a:buFont typeface="Verdana" pitchFamily="34" charset="0"/>
              <a:buChar char="◦"/>
              <a:defRPr/>
            </a:pPr>
            <a:r>
              <a:rPr lang="en-US" sz="2000" dirty="0">
                <a:solidFill>
                  <a:srgbClr val="000000"/>
                </a:solidFill>
                <a:latin typeface="Cambria" panose="02040503050406030204" pitchFamily="18" charset="0"/>
              </a:rPr>
              <a:t>Traverse the right </a:t>
            </a:r>
            <a:r>
              <a:rPr lang="en-US" sz="2000" dirty="0" err="1">
                <a:solidFill>
                  <a:srgbClr val="000000"/>
                </a:solidFill>
                <a:latin typeface="Cambria" panose="02040503050406030204" pitchFamily="18" charset="0"/>
              </a:rPr>
              <a:t>subtree</a:t>
            </a:r>
            <a:r>
              <a:rPr lang="en-US" sz="2000" dirty="0">
                <a:solidFill>
                  <a:srgbClr val="000000"/>
                </a:solidFill>
                <a:latin typeface="Cambria" panose="02040503050406030204" pitchFamily="18" charset="0"/>
              </a:rPr>
              <a:t> with a preorder traversal. (This is performed by the call to </a:t>
            </a:r>
            <a:r>
              <a:rPr lang="en-US" sz="2000" dirty="0" err="1">
                <a:solidFill>
                  <a:srgbClr val="000000"/>
                </a:solidFill>
                <a:latin typeface="Consolas" panose="020B0609020204030204" pitchFamily="49" charset="0"/>
              </a:rPr>
              <a:t>preOrderHelper</a:t>
            </a:r>
            <a:r>
              <a:rPr lang="en-US" sz="2000" dirty="0">
                <a:solidFill>
                  <a:srgbClr val="000000"/>
                </a:solidFill>
                <a:latin typeface="Cambria" panose="02040503050406030204" pitchFamily="18" charset="0"/>
              </a:rPr>
              <a:t> at line </a:t>
            </a:r>
            <a:r>
              <a:rPr lang="en-US" sz="2000" dirty="0">
                <a:solidFill>
                  <a:srgbClr val="000000"/>
                </a:solidFill>
                <a:latin typeface="Cambria" panose="02040503050406030204" pitchFamily="18" charset="0"/>
              </a:rPr>
              <a:t>6</a:t>
            </a:r>
            <a:r>
              <a:rPr lang="en-US" sz="2000" dirty="0" smtClean="0">
                <a:solidFill>
                  <a:srgbClr val="000000"/>
                </a:solidFill>
                <a:latin typeface="Cambria" panose="02040503050406030204" pitchFamily="18" charset="0"/>
              </a:rPr>
              <a:t>5</a:t>
            </a:r>
            <a:r>
              <a:rPr lang="en-US" sz="2000" dirty="0">
                <a:solidFill>
                  <a:srgbClr val="000000"/>
                </a:solidFill>
                <a:latin typeface="Cambria" panose="02040503050406030204" pitchFamily="18" charset="0"/>
              </a:rPr>
              <a:t>.)</a:t>
            </a:r>
          </a:p>
          <a:p>
            <a:pPr eaLnBrk="1" hangingPunct="1">
              <a:lnSpc>
                <a:spcPct val="80000"/>
              </a:lnSpc>
              <a:buFont typeface="Wingdings 3" pitchFamily="18" charset="2"/>
              <a:buChar char=""/>
              <a:defRPr/>
            </a:pPr>
            <a:r>
              <a:rPr lang="en-US" sz="2300" dirty="0">
                <a:solidFill>
                  <a:srgbClr val="000000"/>
                </a:solidFill>
                <a:latin typeface="Cambria" panose="02040503050406030204" pitchFamily="18" charset="0"/>
              </a:rPr>
              <a:t>The value in each node is processed as the node is visited.</a:t>
            </a:r>
          </a:p>
          <a:p>
            <a:pPr eaLnBrk="1" hangingPunct="1">
              <a:lnSpc>
                <a:spcPct val="80000"/>
              </a:lnSpc>
              <a:buFont typeface="Wingdings 3" pitchFamily="18" charset="2"/>
              <a:buChar char=""/>
              <a:defRPr/>
            </a:pPr>
            <a:r>
              <a:rPr lang="en-US" sz="2300" dirty="0">
                <a:solidFill>
                  <a:srgbClr val="000000"/>
                </a:solidFill>
                <a:latin typeface="Cambria" panose="02040503050406030204" pitchFamily="18" charset="0"/>
              </a:rPr>
              <a:t>After the value in a given node is processed, the values in the </a:t>
            </a:r>
            <a:r>
              <a:rPr lang="en-US" sz="2300" i="1" dirty="0">
                <a:solidFill>
                  <a:srgbClr val="000000"/>
                </a:solidFill>
                <a:latin typeface="Cambria" panose="02040503050406030204" pitchFamily="18" charset="0"/>
              </a:rPr>
              <a:t>left </a:t>
            </a:r>
            <a:r>
              <a:rPr lang="en-US" sz="2300" i="1" dirty="0" err="1">
                <a:solidFill>
                  <a:srgbClr val="000000"/>
                </a:solidFill>
                <a:latin typeface="Cambria" panose="02040503050406030204" pitchFamily="18" charset="0"/>
              </a:rPr>
              <a:t>subtree</a:t>
            </a:r>
            <a:r>
              <a:rPr lang="en-US" sz="2300" dirty="0">
                <a:solidFill>
                  <a:srgbClr val="000000"/>
                </a:solidFill>
                <a:latin typeface="Cambria" panose="02040503050406030204" pitchFamily="18" charset="0"/>
              </a:rPr>
              <a:t> are processed.</a:t>
            </a:r>
          </a:p>
          <a:p>
            <a:pPr eaLnBrk="1" hangingPunct="1">
              <a:lnSpc>
                <a:spcPct val="80000"/>
              </a:lnSpc>
              <a:buFont typeface="Wingdings 3" pitchFamily="18" charset="2"/>
              <a:buChar char=""/>
              <a:defRPr/>
            </a:pPr>
            <a:r>
              <a:rPr lang="en-US" sz="2300" dirty="0">
                <a:solidFill>
                  <a:srgbClr val="000000"/>
                </a:solidFill>
                <a:latin typeface="Cambria" panose="02040503050406030204" pitchFamily="18" charset="0"/>
              </a:rPr>
              <a:t>Then the values in the </a:t>
            </a:r>
            <a:r>
              <a:rPr lang="en-US" sz="2300" i="1" dirty="0">
                <a:solidFill>
                  <a:srgbClr val="000000"/>
                </a:solidFill>
                <a:latin typeface="Cambria" panose="02040503050406030204" pitchFamily="18" charset="0"/>
              </a:rPr>
              <a:t>right </a:t>
            </a:r>
            <a:r>
              <a:rPr lang="en-US" sz="2300" i="1" dirty="0" err="1">
                <a:solidFill>
                  <a:srgbClr val="000000"/>
                </a:solidFill>
                <a:latin typeface="Cambria" panose="02040503050406030204" pitchFamily="18" charset="0"/>
              </a:rPr>
              <a:t>subtree</a:t>
            </a:r>
            <a:r>
              <a:rPr lang="en-US" sz="2300" i="1" dirty="0">
                <a:solidFill>
                  <a:srgbClr val="000000"/>
                </a:solidFill>
                <a:latin typeface="Cambria" panose="02040503050406030204" pitchFamily="18" charset="0"/>
              </a:rPr>
              <a:t> </a:t>
            </a:r>
            <a:r>
              <a:rPr lang="en-US" sz="2300" dirty="0">
                <a:solidFill>
                  <a:srgbClr val="000000"/>
                </a:solidFill>
                <a:latin typeface="Cambria" panose="02040503050406030204" pitchFamily="18" charset="0"/>
              </a:rPr>
              <a:t>are processed.</a:t>
            </a:r>
          </a:p>
          <a:p>
            <a:pPr eaLnBrk="1" hangingPunct="1">
              <a:lnSpc>
                <a:spcPct val="80000"/>
              </a:lnSpc>
              <a:buFont typeface="Wingdings 3" pitchFamily="18" charset="2"/>
              <a:buChar char=""/>
              <a:defRPr/>
            </a:pPr>
            <a:r>
              <a:rPr lang="en-US" sz="2300" dirty="0">
                <a:solidFill>
                  <a:srgbClr val="000000"/>
                </a:solidFill>
                <a:latin typeface="Cambria" panose="02040503050406030204" pitchFamily="18" charset="0"/>
              </a:rPr>
              <a:t>The preorder traversal of the tree in Fig. 19.23 is</a:t>
            </a:r>
          </a:p>
          <a:p>
            <a:pPr lvl="2" eaLnBrk="1" hangingPunct="1">
              <a:lnSpc>
                <a:spcPct val="80000"/>
              </a:lnSpc>
              <a:buFont typeface="Wingdings 2" pitchFamily="18" charset="2"/>
              <a:buChar char=""/>
              <a:defRPr/>
            </a:pPr>
            <a:r>
              <a:rPr lang="en-US" sz="1800" dirty="0">
                <a:solidFill>
                  <a:srgbClr val="000000"/>
                </a:solidFill>
                <a:latin typeface="Consolas" panose="020B0609020204030204" pitchFamily="49" charset="0"/>
              </a:rPr>
              <a:t>27 13 6 17 42 33 48</a:t>
            </a:r>
          </a:p>
        </p:txBody>
      </p:sp>
      <p:sp>
        <p:nvSpPr>
          <p:cNvPr id="143364"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72058670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24B5A1"/>
                </a:solidFill>
                <a:latin typeface="Calibri" panose="020F0502020204030204" pitchFamily="34" charset="0"/>
              </a:rPr>
              <a:t>19.6.7  </a:t>
            </a:r>
            <a:r>
              <a:rPr lang="en-US" dirty="0">
                <a:solidFill>
                  <a:srgbClr val="3380E6"/>
                </a:solidFill>
                <a:latin typeface="Calibri" panose="020F0502020204030204" pitchFamily="34" charset="0"/>
              </a:rPr>
              <a:t>Tree Traversal Functions</a:t>
            </a:r>
            <a:endParaRPr lang="en-US" dirty="0" smtClean="0">
              <a:solidFill>
                <a:srgbClr val="3380E6"/>
              </a:solidFill>
              <a:latin typeface="Calibri" panose="020F0502020204030204" pitchFamily="34" charset="0"/>
            </a:endParaRPr>
          </a:p>
        </p:txBody>
      </p:sp>
      <p:sp>
        <p:nvSpPr>
          <p:cNvPr id="145411" name="Text Placeholder 2"/>
          <p:cNvSpPr>
            <a:spLocks noGrp="1"/>
          </p:cNvSpPr>
          <p:nvPr>
            <p:ph type="body" idx="1"/>
          </p:nvPr>
        </p:nvSpPr>
        <p:spPr>
          <a:xfrm>
            <a:off x="841248" y="1828800"/>
            <a:ext cx="10515600" cy="4525962"/>
          </a:xfrm>
        </p:spPr>
        <p:txBody>
          <a:bodyPr>
            <a:normAutofit lnSpcReduction="10000"/>
          </a:bodyPr>
          <a:lstStyle/>
          <a:p>
            <a:pPr marL="109537" indent="0">
              <a:buNone/>
              <a:defRPr/>
            </a:pPr>
            <a:r>
              <a:rPr lang="en-US" sz="2500" b="1" i="1" dirty="0" err="1">
                <a:solidFill>
                  <a:srgbClr val="000000"/>
                </a:solidFill>
                <a:latin typeface="Cambria" panose="02040503050406030204" pitchFamily="18" charset="0"/>
              </a:rPr>
              <a:t>Postorder</a:t>
            </a:r>
            <a:r>
              <a:rPr lang="en-US" sz="2500" b="1" i="1" dirty="0">
                <a:solidFill>
                  <a:srgbClr val="000000"/>
                </a:solidFill>
                <a:latin typeface="Cambria" panose="02040503050406030204" pitchFamily="18" charset="0"/>
              </a:rPr>
              <a:t> Traversal Algorithm</a:t>
            </a:r>
          </a:p>
          <a:p>
            <a:pPr eaLnBrk="1" hangingPunct="1">
              <a:lnSpc>
                <a:spcPct val="90000"/>
              </a:lnSpc>
              <a:buFont typeface="Wingdings 3" pitchFamily="18" charset="2"/>
              <a:buChar char=""/>
              <a:defRPr/>
            </a:pPr>
            <a:r>
              <a:rPr lang="en-US" sz="2500" dirty="0">
                <a:solidFill>
                  <a:srgbClr val="000000"/>
                </a:solidFill>
                <a:latin typeface="Cambria" panose="02040503050406030204" pitchFamily="18" charset="0"/>
              </a:rPr>
              <a:t>Function </a:t>
            </a:r>
            <a:r>
              <a:rPr lang="en-US" sz="2500" dirty="0" err="1">
                <a:solidFill>
                  <a:srgbClr val="000000"/>
                </a:solidFill>
                <a:latin typeface="Consolas" panose="020B0609020204030204" pitchFamily="49" charset="0"/>
              </a:rPr>
              <a:t>postOrderTraversal</a:t>
            </a:r>
            <a:r>
              <a:rPr lang="en-US" sz="2500" dirty="0">
                <a:solidFill>
                  <a:srgbClr val="000000"/>
                </a:solidFill>
                <a:latin typeface="Cambria" panose="02040503050406030204" pitchFamily="18" charset="0"/>
              </a:rPr>
              <a:t> invokes utility function </a:t>
            </a:r>
            <a:r>
              <a:rPr lang="en-US" sz="2500" dirty="0" err="1">
                <a:solidFill>
                  <a:srgbClr val="000000"/>
                </a:solidFill>
                <a:latin typeface="Consolas" panose="020B0609020204030204" pitchFamily="49" charset="0"/>
              </a:rPr>
              <a:t>postOrderHelper</a:t>
            </a:r>
            <a:r>
              <a:rPr lang="en-US" sz="2500" dirty="0">
                <a:solidFill>
                  <a:srgbClr val="000000"/>
                </a:solidFill>
                <a:latin typeface="Cambria" panose="02040503050406030204" pitchFamily="18" charset="0"/>
              </a:rPr>
              <a:t> </a:t>
            </a:r>
            <a:r>
              <a:rPr lang="en-US" sz="2500" dirty="0" smtClean="0">
                <a:solidFill>
                  <a:srgbClr val="000000"/>
                </a:solidFill>
                <a:latin typeface="Cambria" panose="02040503050406030204" pitchFamily="18" charset="0"/>
              </a:rPr>
              <a:t>to </a:t>
            </a:r>
            <a:r>
              <a:rPr lang="en-US" sz="2500" dirty="0">
                <a:solidFill>
                  <a:srgbClr val="000000"/>
                </a:solidFill>
                <a:latin typeface="Cambria" panose="02040503050406030204" pitchFamily="18" charset="0"/>
              </a:rPr>
              <a:t>perform the </a:t>
            </a:r>
            <a:r>
              <a:rPr lang="en-US" sz="2500" dirty="0" err="1">
                <a:solidFill>
                  <a:srgbClr val="000000"/>
                </a:solidFill>
                <a:latin typeface="Cambria" panose="02040503050406030204" pitchFamily="18" charset="0"/>
              </a:rPr>
              <a:t>postorder</a:t>
            </a:r>
            <a:r>
              <a:rPr lang="en-US" sz="2500" dirty="0">
                <a:solidFill>
                  <a:srgbClr val="000000"/>
                </a:solidFill>
                <a:latin typeface="Cambria" panose="02040503050406030204" pitchFamily="18" charset="0"/>
              </a:rPr>
              <a:t> traversal of the binary tree.</a:t>
            </a:r>
          </a:p>
          <a:p>
            <a:pPr eaLnBrk="1" hangingPunct="1">
              <a:lnSpc>
                <a:spcPct val="90000"/>
              </a:lnSpc>
              <a:buFont typeface="Wingdings 3" pitchFamily="18" charset="2"/>
              <a:buChar char=""/>
              <a:defRPr/>
            </a:pPr>
            <a:r>
              <a:rPr lang="en-US" sz="2500" dirty="0">
                <a:solidFill>
                  <a:srgbClr val="000000"/>
                </a:solidFill>
                <a:latin typeface="Cambria" panose="02040503050406030204" pitchFamily="18" charset="0"/>
              </a:rPr>
              <a:t>The steps for a </a:t>
            </a:r>
            <a:r>
              <a:rPr lang="en-US" sz="2500" dirty="0" err="1">
                <a:solidFill>
                  <a:srgbClr val="000000"/>
                </a:solidFill>
                <a:latin typeface="Cambria" panose="02040503050406030204" pitchFamily="18" charset="0"/>
              </a:rPr>
              <a:t>postorder</a:t>
            </a:r>
            <a:r>
              <a:rPr lang="en-US" sz="2500" dirty="0">
                <a:solidFill>
                  <a:srgbClr val="000000"/>
                </a:solidFill>
                <a:latin typeface="Cambria" panose="02040503050406030204" pitchFamily="18" charset="0"/>
              </a:rPr>
              <a:t> traversal are:</a:t>
            </a:r>
          </a:p>
          <a:p>
            <a:pPr lvl="1" eaLnBrk="1" hangingPunct="1">
              <a:lnSpc>
                <a:spcPct val="90000"/>
              </a:lnSpc>
              <a:buFont typeface="Verdana" pitchFamily="34" charset="0"/>
              <a:buChar char="◦"/>
              <a:defRPr/>
            </a:pPr>
            <a:r>
              <a:rPr lang="en-US" sz="2100" dirty="0">
                <a:solidFill>
                  <a:srgbClr val="000000"/>
                </a:solidFill>
                <a:latin typeface="Cambria" panose="02040503050406030204" pitchFamily="18" charset="0"/>
              </a:rPr>
              <a:t>Traverse the </a:t>
            </a:r>
            <a:r>
              <a:rPr lang="en-US" sz="2100" i="1" dirty="0">
                <a:solidFill>
                  <a:srgbClr val="000000"/>
                </a:solidFill>
                <a:latin typeface="Cambria" panose="02040503050406030204" pitchFamily="18" charset="0"/>
              </a:rPr>
              <a:t>left </a:t>
            </a:r>
            <a:r>
              <a:rPr lang="en-US" sz="2100" i="1" dirty="0" err="1">
                <a:solidFill>
                  <a:srgbClr val="000000"/>
                </a:solidFill>
                <a:latin typeface="Cambria" panose="02040503050406030204" pitchFamily="18" charset="0"/>
              </a:rPr>
              <a:t>subtree</a:t>
            </a:r>
            <a:r>
              <a:rPr lang="en-US" sz="2100" i="1" dirty="0">
                <a:solidFill>
                  <a:srgbClr val="000000"/>
                </a:solidFill>
                <a:latin typeface="Cambria" panose="02040503050406030204" pitchFamily="18" charset="0"/>
              </a:rPr>
              <a:t> </a:t>
            </a:r>
            <a:r>
              <a:rPr lang="en-US" sz="2100" dirty="0">
                <a:solidFill>
                  <a:srgbClr val="000000"/>
                </a:solidFill>
                <a:latin typeface="Cambria" panose="02040503050406030204" pitchFamily="18" charset="0"/>
              </a:rPr>
              <a:t>with a </a:t>
            </a:r>
            <a:r>
              <a:rPr lang="en-US" sz="2100" dirty="0" err="1">
                <a:solidFill>
                  <a:srgbClr val="000000"/>
                </a:solidFill>
                <a:latin typeface="Cambria" panose="02040503050406030204" pitchFamily="18" charset="0"/>
              </a:rPr>
              <a:t>postorder</a:t>
            </a:r>
            <a:r>
              <a:rPr lang="en-US" sz="2100" dirty="0">
                <a:solidFill>
                  <a:srgbClr val="000000"/>
                </a:solidFill>
                <a:latin typeface="Cambria" panose="02040503050406030204" pitchFamily="18" charset="0"/>
              </a:rPr>
              <a:t> traversal. (This is performed by the call to </a:t>
            </a:r>
            <a:r>
              <a:rPr lang="en-US" sz="2100" dirty="0" err="1">
                <a:solidFill>
                  <a:srgbClr val="000000"/>
                </a:solidFill>
                <a:latin typeface="Consolas" panose="020B0609020204030204" pitchFamily="49" charset="0"/>
              </a:rPr>
              <a:t>postOrderHelper</a:t>
            </a:r>
            <a:r>
              <a:rPr lang="en-US" sz="2100" dirty="0">
                <a:solidFill>
                  <a:srgbClr val="000000"/>
                </a:solidFill>
                <a:latin typeface="Cambria" panose="02040503050406030204" pitchFamily="18" charset="0"/>
              </a:rPr>
              <a:t> at line </a:t>
            </a:r>
            <a:r>
              <a:rPr lang="en-US" sz="2100" dirty="0" smtClean="0">
                <a:solidFill>
                  <a:srgbClr val="000000"/>
                </a:solidFill>
                <a:latin typeface="Cambria" panose="02040503050406030204" pitchFamily="18" charset="0"/>
              </a:rPr>
              <a:t>81.)</a:t>
            </a:r>
            <a:endParaRPr lang="en-US" sz="2100" dirty="0">
              <a:solidFill>
                <a:srgbClr val="000000"/>
              </a:solidFill>
              <a:latin typeface="Cambria" panose="02040503050406030204" pitchFamily="18" charset="0"/>
            </a:endParaRPr>
          </a:p>
          <a:p>
            <a:pPr lvl="1" eaLnBrk="1" hangingPunct="1">
              <a:lnSpc>
                <a:spcPct val="90000"/>
              </a:lnSpc>
              <a:buFont typeface="Verdana" pitchFamily="34" charset="0"/>
              <a:buChar char="◦"/>
              <a:defRPr/>
            </a:pPr>
            <a:r>
              <a:rPr lang="en-US" sz="2100" dirty="0">
                <a:solidFill>
                  <a:srgbClr val="000000"/>
                </a:solidFill>
                <a:latin typeface="Cambria" panose="02040503050406030204" pitchFamily="18" charset="0"/>
              </a:rPr>
              <a:t>Traverse the </a:t>
            </a:r>
            <a:r>
              <a:rPr lang="en-US" sz="2100" i="1" dirty="0">
                <a:solidFill>
                  <a:srgbClr val="000000"/>
                </a:solidFill>
                <a:latin typeface="Cambria" panose="02040503050406030204" pitchFamily="18" charset="0"/>
              </a:rPr>
              <a:t>right </a:t>
            </a:r>
            <a:r>
              <a:rPr lang="en-US" sz="2100" i="1" dirty="0" err="1">
                <a:solidFill>
                  <a:srgbClr val="000000"/>
                </a:solidFill>
                <a:latin typeface="Cambria" panose="02040503050406030204" pitchFamily="18" charset="0"/>
              </a:rPr>
              <a:t>su</a:t>
            </a:r>
            <a:r>
              <a:rPr lang="en-US" sz="2100" dirty="0" err="1">
                <a:solidFill>
                  <a:srgbClr val="000000"/>
                </a:solidFill>
                <a:latin typeface="Cambria" panose="02040503050406030204" pitchFamily="18" charset="0"/>
              </a:rPr>
              <a:t>btree</a:t>
            </a:r>
            <a:r>
              <a:rPr lang="en-US" sz="2100" dirty="0">
                <a:solidFill>
                  <a:srgbClr val="000000"/>
                </a:solidFill>
                <a:latin typeface="Cambria" panose="02040503050406030204" pitchFamily="18" charset="0"/>
              </a:rPr>
              <a:t> with a </a:t>
            </a:r>
            <a:r>
              <a:rPr lang="en-US" sz="2100" dirty="0" err="1">
                <a:solidFill>
                  <a:srgbClr val="000000"/>
                </a:solidFill>
                <a:latin typeface="Cambria" panose="02040503050406030204" pitchFamily="18" charset="0"/>
              </a:rPr>
              <a:t>postorder</a:t>
            </a:r>
            <a:r>
              <a:rPr lang="en-US" sz="2100" dirty="0">
                <a:solidFill>
                  <a:srgbClr val="000000"/>
                </a:solidFill>
                <a:latin typeface="Cambria" panose="02040503050406030204" pitchFamily="18" charset="0"/>
              </a:rPr>
              <a:t> traversal. (This is performed by the call to </a:t>
            </a:r>
            <a:r>
              <a:rPr lang="en-US" sz="2100" dirty="0" err="1">
                <a:solidFill>
                  <a:srgbClr val="000000"/>
                </a:solidFill>
                <a:latin typeface="Consolas" panose="020B0609020204030204" pitchFamily="49" charset="0"/>
              </a:rPr>
              <a:t>postOrderHelper</a:t>
            </a:r>
            <a:r>
              <a:rPr lang="en-US" sz="2100" dirty="0">
                <a:solidFill>
                  <a:srgbClr val="000000"/>
                </a:solidFill>
                <a:latin typeface="Cambria" panose="02040503050406030204" pitchFamily="18" charset="0"/>
              </a:rPr>
              <a:t> at line </a:t>
            </a:r>
            <a:r>
              <a:rPr lang="en-US" sz="2100" dirty="0" smtClean="0">
                <a:solidFill>
                  <a:srgbClr val="000000"/>
                </a:solidFill>
                <a:latin typeface="Cambria" panose="02040503050406030204" pitchFamily="18" charset="0"/>
              </a:rPr>
              <a:t>82.)</a:t>
            </a:r>
            <a:endParaRPr lang="en-US" sz="2100" dirty="0">
              <a:solidFill>
                <a:srgbClr val="000000"/>
              </a:solidFill>
              <a:latin typeface="Cambria" panose="02040503050406030204" pitchFamily="18" charset="0"/>
            </a:endParaRPr>
          </a:p>
          <a:p>
            <a:pPr lvl="1" eaLnBrk="1" hangingPunct="1">
              <a:lnSpc>
                <a:spcPct val="90000"/>
              </a:lnSpc>
              <a:buFont typeface="Verdana" pitchFamily="34" charset="0"/>
              <a:buChar char="◦"/>
              <a:defRPr/>
            </a:pPr>
            <a:r>
              <a:rPr lang="en-US" sz="2100" dirty="0">
                <a:solidFill>
                  <a:srgbClr val="000000"/>
                </a:solidFill>
                <a:latin typeface="Cambria" panose="02040503050406030204" pitchFamily="18" charset="0"/>
              </a:rPr>
              <a:t>Process the value in the node (line </a:t>
            </a:r>
            <a:r>
              <a:rPr lang="en-US" sz="2100" dirty="0" smtClean="0">
                <a:solidFill>
                  <a:srgbClr val="000000"/>
                </a:solidFill>
                <a:latin typeface="Cambria" panose="02040503050406030204" pitchFamily="18" charset="0"/>
              </a:rPr>
              <a:t>83</a:t>
            </a:r>
            <a:r>
              <a:rPr lang="en-US" sz="2100" dirty="0" smtClean="0">
                <a:solidFill>
                  <a:srgbClr val="000000"/>
                </a:solidFill>
                <a:latin typeface="Cambria" panose="02040503050406030204" pitchFamily="18" charset="0"/>
              </a:rPr>
              <a:t>). </a:t>
            </a:r>
            <a:endParaRPr lang="en-US" sz="2100" dirty="0">
              <a:solidFill>
                <a:srgbClr val="000000"/>
              </a:solidFill>
              <a:latin typeface="Cambria" panose="02040503050406030204" pitchFamily="18" charset="0"/>
            </a:endParaRPr>
          </a:p>
          <a:p>
            <a:pPr eaLnBrk="1" hangingPunct="1">
              <a:lnSpc>
                <a:spcPct val="90000"/>
              </a:lnSpc>
              <a:buFont typeface="Wingdings 3" pitchFamily="18" charset="2"/>
              <a:buChar char=""/>
              <a:defRPr/>
            </a:pPr>
            <a:r>
              <a:rPr lang="en-US" sz="2500" dirty="0">
                <a:solidFill>
                  <a:srgbClr val="000000"/>
                </a:solidFill>
                <a:latin typeface="Cambria" panose="02040503050406030204" pitchFamily="18" charset="0"/>
              </a:rPr>
              <a:t>The value in each node is not printed until the values of its children are printed.</a:t>
            </a:r>
          </a:p>
          <a:p>
            <a:pPr eaLnBrk="1" hangingPunct="1">
              <a:lnSpc>
                <a:spcPct val="90000"/>
              </a:lnSpc>
              <a:buFont typeface="Wingdings 3" pitchFamily="18" charset="2"/>
              <a:buChar char=""/>
              <a:defRPr/>
            </a:pPr>
            <a:r>
              <a:rPr lang="en-US" sz="2500" dirty="0">
                <a:solidFill>
                  <a:srgbClr val="000000"/>
                </a:solidFill>
                <a:latin typeface="Cambria" panose="02040503050406030204" pitchFamily="18" charset="0"/>
              </a:rPr>
              <a:t>The </a:t>
            </a:r>
            <a:r>
              <a:rPr lang="en-US" sz="2500" dirty="0" err="1">
                <a:solidFill>
                  <a:srgbClr val="000000"/>
                </a:solidFill>
                <a:latin typeface="Consolas" panose="020B0609020204030204" pitchFamily="49" charset="0"/>
              </a:rPr>
              <a:t>postOrderTraversal</a:t>
            </a:r>
            <a:r>
              <a:rPr lang="en-US" sz="2500" dirty="0">
                <a:solidFill>
                  <a:srgbClr val="000000"/>
                </a:solidFill>
                <a:latin typeface="Cambria" panose="02040503050406030204" pitchFamily="18" charset="0"/>
              </a:rPr>
              <a:t> of the tree in Fig. 19.23 is</a:t>
            </a:r>
          </a:p>
          <a:p>
            <a:pPr lvl="2" eaLnBrk="1" hangingPunct="1">
              <a:lnSpc>
                <a:spcPct val="90000"/>
              </a:lnSpc>
              <a:buFont typeface="Wingdings 2" pitchFamily="18" charset="2"/>
              <a:buChar char=""/>
              <a:defRPr/>
            </a:pPr>
            <a:r>
              <a:rPr lang="en-US" sz="1900" dirty="0">
                <a:solidFill>
                  <a:srgbClr val="000000"/>
                </a:solidFill>
                <a:latin typeface="Consolas" panose="020B0609020204030204" pitchFamily="49" charset="0"/>
              </a:rPr>
              <a:t>6 17 13 33 48 42 27</a:t>
            </a:r>
          </a:p>
        </p:txBody>
      </p:sp>
      <p:sp>
        <p:nvSpPr>
          <p:cNvPr id="144388"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24046550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24B5A1"/>
                </a:solidFill>
                <a:latin typeface="Calibri" panose="020F0502020204030204" pitchFamily="34" charset="0"/>
              </a:rPr>
              <a:t>19.6.8</a:t>
            </a:r>
            <a:r>
              <a:rPr lang="en-US" dirty="0" smtClean="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Duplicate Elimination</a:t>
            </a:r>
            <a:endParaRPr lang="en-US" dirty="0" smtClean="0">
              <a:solidFill>
                <a:srgbClr val="3380E6"/>
              </a:solidFill>
              <a:latin typeface="Calibri" panose="020F0502020204030204" pitchFamily="34" charset="0"/>
            </a:endParaRPr>
          </a:p>
        </p:txBody>
      </p:sp>
      <p:sp>
        <p:nvSpPr>
          <p:cNvPr id="146435" name="Text Placeholder 2"/>
          <p:cNvSpPr>
            <a:spLocks noGrp="1"/>
          </p:cNvSpPr>
          <p:nvPr>
            <p:ph type="body" idx="1"/>
          </p:nvPr>
        </p:nvSpPr>
        <p:spPr/>
        <p:txBody>
          <a:bodyPr/>
          <a:lstStyle/>
          <a:p>
            <a:pPr eaLnBrk="1" hangingPunct="1">
              <a:buFont typeface="Wingdings 3" pitchFamily="18" charset="2"/>
              <a:buChar char=""/>
              <a:defRPr/>
            </a:pPr>
            <a:r>
              <a:rPr lang="en-US" dirty="0" smtClean="0">
                <a:solidFill>
                  <a:srgbClr val="000000"/>
                </a:solidFill>
                <a:latin typeface="Cambria" panose="02040503050406030204" pitchFamily="18" charset="0"/>
              </a:rPr>
              <a:t>The </a:t>
            </a:r>
            <a:r>
              <a:rPr lang="en-US" dirty="0" smtClean="0">
                <a:solidFill>
                  <a:srgbClr val="000000"/>
                </a:solidFill>
                <a:latin typeface="Cambria" panose="02040503050406030204" pitchFamily="18" charset="0"/>
              </a:rPr>
              <a:t>binary search tree facilitates </a:t>
            </a:r>
            <a:r>
              <a:rPr lang="en-US" dirty="0" smtClean="0">
                <a:solidFill>
                  <a:srgbClr val="0000FF"/>
                </a:solidFill>
                <a:latin typeface="Cambria" panose="02040503050406030204" pitchFamily="18" charset="0"/>
              </a:rPr>
              <a:t>duplicate elimination</a:t>
            </a:r>
            <a:r>
              <a:rPr lang="en-US" dirty="0" smtClean="0">
                <a:solidFill>
                  <a:srgbClr val="000000"/>
                </a:solidFill>
                <a:latin typeface="Cambria" panose="02040503050406030204" pitchFamily="18" charset="0"/>
              </a:rPr>
              <a:t>.</a:t>
            </a:r>
          </a:p>
          <a:p>
            <a:pPr eaLnBrk="1" hangingPunct="1">
              <a:buFont typeface="Wingdings 3" pitchFamily="18" charset="2"/>
              <a:buChar char=""/>
              <a:defRPr/>
            </a:pPr>
            <a:r>
              <a:rPr lang="en-US" dirty="0" smtClean="0">
                <a:solidFill>
                  <a:srgbClr val="000000"/>
                </a:solidFill>
                <a:latin typeface="Cambria" panose="02040503050406030204" pitchFamily="18" charset="0"/>
              </a:rPr>
              <a:t>As the tree is being created, an attempt to insert a duplicate value will be recognized, because a duplicate will follow the same “go left” or “go right” decisions on each comparison as the original value did when it was inserted in the tree.</a:t>
            </a:r>
          </a:p>
          <a:p>
            <a:pPr eaLnBrk="1" hangingPunct="1">
              <a:buFont typeface="Wingdings 3" pitchFamily="18" charset="2"/>
              <a:buChar char=""/>
              <a:defRPr/>
            </a:pPr>
            <a:r>
              <a:rPr lang="en-US" dirty="0" smtClean="0">
                <a:solidFill>
                  <a:srgbClr val="000000"/>
                </a:solidFill>
                <a:latin typeface="Cambria" panose="02040503050406030204" pitchFamily="18" charset="0"/>
              </a:rPr>
              <a:t>Thus, the duplicate will eventually be compared with a node containing the same value.</a:t>
            </a:r>
          </a:p>
          <a:p>
            <a:pPr eaLnBrk="1" hangingPunct="1">
              <a:buFont typeface="Wingdings 3" pitchFamily="18" charset="2"/>
              <a:buChar char=""/>
              <a:defRPr/>
            </a:pPr>
            <a:r>
              <a:rPr lang="en-US" dirty="0" smtClean="0">
                <a:solidFill>
                  <a:srgbClr val="000000"/>
                </a:solidFill>
                <a:latin typeface="Cambria" panose="02040503050406030204" pitchFamily="18" charset="0"/>
              </a:rPr>
              <a:t>The duplicate value may be </a:t>
            </a:r>
            <a:r>
              <a:rPr lang="en-US" i="1" dirty="0" smtClean="0">
                <a:solidFill>
                  <a:srgbClr val="000000"/>
                </a:solidFill>
                <a:latin typeface="Cambria" panose="02040503050406030204" pitchFamily="18" charset="0"/>
              </a:rPr>
              <a:t>discarded</a:t>
            </a:r>
            <a:r>
              <a:rPr lang="en-US" dirty="0" smtClean="0">
                <a:solidFill>
                  <a:srgbClr val="000000"/>
                </a:solidFill>
                <a:latin typeface="Cambria" panose="02040503050406030204" pitchFamily="18" charset="0"/>
              </a:rPr>
              <a:t> at this point.</a:t>
            </a:r>
          </a:p>
        </p:txBody>
      </p:sp>
      <p:sp>
        <p:nvSpPr>
          <p:cNvPr id="145412"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73244703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24B5A1"/>
                </a:solidFill>
                <a:latin typeface="Calibri" panose="020F0502020204030204" pitchFamily="34" charset="0"/>
              </a:rPr>
              <a:t>19.6.8  </a:t>
            </a:r>
            <a:r>
              <a:rPr lang="en-US" dirty="0">
                <a:solidFill>
                  <a:srgbClr val="3380E6"/>
                </a:solidFill>
                <a:latin typeface="Calibri" panose="020F0502020204030204" pitchFamily="34" charset="0"/>
              </a:rPr>
              <a:t>Duplicate Elimination</a:t>
            </a:r>
            <a:endParaRPr lang="en-US" dirty="0" smtClean="0">
              <a:solidFill>
                <a:srgbClr val="3380E6"/>
              </a:solidFill>
              <a:latin typeface="Calibri" panose="020F0502020204030204" pitchFamily="34" charset="0"/>
            </a:endParaRPr>
          </a:p>
        </p:txBody>
      </p:sp>
      <p:sp>
        <p:nvSpPr>
          <p:cNvPr id="142339" name="Text Placeholder 2"/>
          <p:cNvSpPr>
            <a:spLocks noGrp="1"/>
          </p:cNvSpPr>
          <p:nvPr>
            <p:ph type="body" idx="1"/>
          </p:nvPr>
        </p:nvSpPr>
        <p:spPr/>
        <p:txBody>
          <a:bodyPr/>
          <a:lstStyle/>
          <a:p>
            <a:pPr eaLnBrk="1" hangingPunct="1">
              <a:lnSpc>
                <a:spcPct val="80000"/>
              </a:lnSpc>
            </a:pPr>
            <a:r>
              <a:rPr lang="en-US" altLang="x-none" sz="2100" dirty="0">
                <a:solidFill>
                  <a:srgbClr val="000000"/>
                </a:solidFill>
                <a:latin typeface="Cambria" panose="02040503050406030204" pitchFamily="18" charset="0"/>
              </a:rPr>
              <a:t>Searching a binary tree for a value that matches a key value is also fast.</a:t>
            </a:r>
          </a:p>
          <a:p>
            <a:pPr eaLnBrk="1" hangingPunct="1">
              <a:lnSpc>
                <a:spcPct val="80000"/>
              </a:lnSpc>
            </a:pPr>
            <a:r>
              <a:rPr lang="en-US" altLang="x-none" sz="2100" dirty="0">
                <a:solidFill>
                  <a:srgbClr val="000000"/>
                </a:solidFill>
                <a:latin typeface="Cambria" panose="02040503050406030204" pitchFamily="18" charset="0"/>
              </a:rPr>
              <a:t>If the tree is balanced, then each branch contains about </a:t>
            </a:r>
            <a:r>
              <a:rPr lang="en-US" altLang="x-none" sz="2100" i="1" dirty="0">
                <a:solidFill>
                  <a:srgbClr val="000000"/>
                </a:solidFill>
                <a:latin typeface="Cambria" panose="02040503050406030204" pitchFamily="18" charset="0"/>
              </a:rPr>
              <a:t>half</a:t>
            </a:r>
            <a:r>
              <a:rPr lang="en-US" altLang="x-none" sz="2100" dirty="0">
                <a:solidFill>
                  <a:srgbClr val="000000"/>
                </a:solidFill>
                <a:latin typeface="Cambria" panose="02040503050406030204" pitchFamily="18" charset="0"/>
              </a:rPr>
              <a:t> the number of nodes in the tree.</a:t>
            </a:r>
          </a:p>
          <a:p>
            <a:pPr eaLnBrk="1" hangingPunct="1">
              <a:lnSpc>
                <a:spcPct val="80000"/>
              </a:lnSpc>
            </a:pPr>
            <a:r>
              <a:rPr lang="en-US" altLang="x-none" sz="2100" dirty="0">
                <a:solidFill>
                  <a:srgbClr val="000000"/>
                </a:solidFill>
                <a:latin typeface="Cambria" panose="02040503050406030204" pitchFamily="18" charset="0"/>
              </a:rPr>
              <a:t>Each comparison of a node to the search key </a:t>
            </a:r>
            <a:r>
              <a:rPr lang="en-US" altLang="x-none" sz="2100" i="1" dirty="0">
                <a:solidFill>
                  <a:srgbClr val="000000"/>
                </a:solidFill>
                <a:latin typeface="Cambria" panose="02040503050406030204" pitchFamily="18" charset="0"/>
              </a:rPr>
              <a:t>eliminates half the nodes</a:t>
            </a:r>
            <a:r>
              <a:rPr lang="en-US" altLang="x-none" sz="2100" dirty="0">
                <a:solidFill>
                  <a:srgbClr val="000000"/>
                </a:solidFill>
                <a:latin typeface="Cambria" panose="02040503050406030204" pitchFamily="18" charset="0"/>
              </a:rPr>
              <a:t>.</a:t>
            </a:r>
          </a:p>
          <a:p>
            <a:pPr eaLnBrk="1" hangingPunct="1">
              <a:lnSpc>
                <a:spcPct val="80000"/>
              </a:lnSpc>
            </a:pPr>
            <a:r>
              <a:rPr lang="en-US" altLang="x-none" sz="2100" dirty="0">
                <a:solidFill>
                  <a:srgbClr val="000000"/>
                </a:solidFill>
                <a:latin typeface="Cambria" panose="02040503050406030204" pitchFamily="18" charset="0"/>
              </a:rPr>
              <a:t>This is called an O(log n) algorithm (Big O notation is discussed in Chapter 20).</a:t>
            </a:r>
          </a:p>
          <a:p>
            <a:pPr eaLnBrk="1" hangingPunct="1">
              <a:lnSpc>
                <a:spcPct val="80000"/>
              </a:lnSpc>
            </a:pPr>
            <a:r>
              <a:rPr lang="en-US" altLang="x-none" sz="2100" dirty="0">
                <a:solidFill>
                  <a:srgbClr val="000000"/>
                </a:solidFill>
                <a:latin typeface="Cambria" panose="02040503050406030204" pitchFamily="18" charset="0"/>
              </a:rPr>
              <a:t>So a binary search tree with n elements would require a maximum of log</a:t>
            </a:r>
            <a:r>
              <a:rPr lang="en-US" altLang="x-none" sz="2100" baseline="-25000" dirty="0">
                <a:solidFill>
                  <a:srgbClr val="000000"/>
                </a:solidFill>
                <a:latin typeface="Cambria" panose="02040503050406030204" pitchFamily="18" charset="0"/>
              </a:rPr>
              <a:t>2 </a:t>
            </a:r>
            <a:r>
              <a:rPr lang="en-US" altLang="x-none" sz="2100" dirty="0">
                <a:solidFill>
                  <a:srgbClr val="000000"/>
                </a:solidFill>
                <a:latin typeface="Cambria" panose="02040503050406030204" pitchFamily="18" charset="0"/>
              </a:rPr>
              <a:t>n comparisons either to find a match or to determine that no match exists.</a:t>
            </a:r>
          </a:p>
          <a:p>
            <a:pPr eaLnBrk="1" hangingPunct="1">
              <a:lnSpc>
                <a:spcPct val="80000"/>
              </a:lnSpc>
            </a:pPr>
            <a:r>
              <a:rPr lang="en-US" altLang="x-none" sz="2100" dirty="0">
                <a:solidFill>
                  <a:srgbClr val="000000"/>
                </a:solidFill>
                <a:latin typeface="Cambria" panose="02040503050406030204" pitchFamily="18" charset="0"/>
              </a:rPr>
              <a:t>This means, for example, that when searching a (balanced) 1000-element binary search tree, no more than 10 comparisons need to be made, because </a:t>
            </a:r>
            <a:r>
              <a:rPr lang="en-US" altLang="x-none" sz="2100" dirty="0" smtClean="0">
                <a:solidFill>
                  <a:srgbClr val="000000"/>
                </a:solidFill>
                <a:latin typeface="Cambria" panose="02040503050406030204" pitchFamily="18" charset="0"/>
              </a:rPr>
              <a:t>2</a:t>
            </a:r>
            <a:r>
              <a:rPr lang="en-US" altLang="x-none" sz="2100" baseline="30000" dirty="0" smtClean="0">
                <a:solidFill>
                  <a:srgbClr val="000000"/>
                </a:solidFill>
                <a:latin typeface="Cambria" panose="02040503050406030204" pitchFamily="18" charset="0"/>
              </a:rPr>
              <a:t>10</a:t>
            </a:r>
            <a:r>
              <a:rPr lang="en-US" altLang="x-none" sz="2100" dirty="0" smtClean="0">
                <a:solidFill>
                  <a:srgbClr val="000000"/>
                </a:solidFill>
                <a:latin typeface="Cambria" panose="02040503050406030204" pitchFamily="18" charset="0"/>
              </a:rPr>
              <a:t>&gt; </a:t>
            </a:r>
            <a:r>
              <a:rPr lang="en-US" altLang="x-none" sz="2100" dirty="0">
                <a:solidFill>
                  <a:srgbClr val="000000"/>
                </a:solidFill>
                <a:latin typeface="Cambria" panose="02040503050406030204" pitchFamily="18" charset="0"/>
              </a:rPr>
              <a:t>1000.</a:t>
            </a:r>
          </a:p>
          <a:p>
            <a:pPr eaLnBrk="1" hangingPunct="1">
              <a:lnSpc>
                <a:spcPct val="80000"/>
              </a:lnSpc>
            </a:pPr>
            <a:r>
              <a:rPr lang="en-US" altLang="x-none" sz="2100" dirty="0">
                <a:solidFill>
                  <a:srgbClr val="000000"/>
                </a:solidFill>
                <a:latin typeface="Cambria" panose="02040503050406030204" pitchFamily="18" charset="0"/>
              </a:rPr>
              <a:t>When searching a (balanced) 1,000,000-element binary search tree, no more than 20 comparisons need to be made, because </a:t>
            </a:r>
            <a:r>
              <a:rPr lang="en-US" altLang="x-none" sz="2100" dirty="0" smtClean="0">
                <a:solidFill>
                  <a:srgbClr val="000000"/>
                </a:solidFill>
                <a:latin typeface="Cambria" panose="02040503050406030204" pitchFamily="18" charset="0"/>
              </a:rPr>
              <a:t>2</a:t>
            </a:r>
            <a:r>
              <a:rPr lang="en-US" altLang="x-none" sz="2100" baseline="30000" dirty="0" smtClean="0">
                <a:solidFill>
                  <a:srgbClr val="000000"/>
                </a:solidFill>
                <a:latin typeface="Cambria" panose="02040503050406030204" pitchFamily="18" charset="0"/>
              </a:rPr>
              <a:t>20</a:t>
            </a:r>
            <a:r>
              <a:rPr lang="en-US" altLang="x-none" sz="2100" dirty="0" smtClean="0">
                <a:solidFill>
                  <a:srgbClr val="000000"/>
                </a:solidFill>
                <a:latin typeface="Cambria" panose="02040503050406030204" pitchFamily="18" charset="0"/>
              </a:rPr>
              <a:t>&gt; </a:t>
            </a:r>
            <a:r>
              <a:rPr lang="en-US" altLang="x-none" sz="2100" dirty="0">
                <a:solidFill>
                  <a:srgbClr val="000000"/>
                </a:solidFill>
                <a:latin typeface="Cambria" panose="02040503050406030204" pitchFamily="18" charset="0"/>
              </a:rPr>
              <a:t>1,000,000.</a:t>
            </a:r>
          </a:p>
        </p:txBody>
      </p:sp>
      <p:sp>
        <p:nvSpPr>
          <p:cNvPr id="146436"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86110306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24B5A1"/>
                </a:solidFill>
                <a:latin typeface="Calibri" panose="020F0502020204030204" pitchFamily="34" charset="0"/>
              </a:rPr>
              <a:t>19.6.9  </a:t>
            </a:r>
            <a:r>
              <a:rPr lang="en-US" dirty="0" smtClean="0">
                <a:solidFill>
                  <a:srgbClr val="3380E6"/>
                </a:solidFill>
                <a:latin typeface="Calibri" panose="020F0502020204030204" pitchFamily="34" charset="0"/>
              </a:rPr>
              <a:t>Overview of the Binary Tree Exercises</a:t>
            </a:r>
            <a:endParaRPr lang="en-US" dirty="0">
              <a:solidFill>
                <a:srgbClr val="3380E6"/>
              </a:solidFill>
              <a:latin typeface="Calibri" panose="020F0502020204030204" pitchFamily="34" charset="0"/>
            </a:endParaRPr>
          </a:p>
        </p:txBody>
      </p:sp>
      <p:sp>
        <p:nvSpPr>
          <p:cNvPr id="148483" name="Text Placeholder 2"/>
          <p:cNvSpPr>
            <a:spLocks noGrp="1"/>
          </p:cNvSpPr>
          <p:nvPr>
            <p:ph type="body" idx="1"/>
          </p:nvPr>
        </p:nvSpPr>
        <p:spPr/>
        <p:txBody>
          <a:bodyPr/>
          <a:lstStyle/>
          <a:p>
            <a:pPr eaLnBrk="1" hangingPunct="1">
              <a:lnSpc>
                <a:spcPct val="80000"/>
              </a:lnSpc>
              <a:buFont typeface="Wingdings 3" pitchFamily="18" charset="2"/>
              <a:buChar char=""/>
              <a:defRPr/>
            </a:pPr>
            <a:r>
              <a:rPr lang="en-US" sz="2500" dirty="0" smtClean="0">
                <a:solidFill>
                  <a:srgbClr val="000000"/>
                </a:solidFill>
                <a:latin typeface="Cambria" panose="02040503050406030204" pitchFamily="18" charset="0"/>
              </a:rPr>
              <a:t>In </a:t>
            </a:r>
            <a:r>
              <a:rPr lang="en-US" sz="2500" dirty="0">
                <a:solidFill>
                  <a:srgbClr val="000000"/>
                </a:solidFill>
                <a:latin typeface="Cambria" panose="02040503050406030204" pitchFamily="18" charset="0"/>
              </a:rPr>
              <a:t>the exercises, algorithms are presented for several other binary tree operations such as deleting an item from a binary tree, printing a binary tree in a two-dimensional tree format and performing a </a:t>
            </a:r>
            <a:r>
              <a:rPr lang="en-US" sz="2500" dirty="0">
                <a:solidFill>
                  <a:srgbClr val="0000FF"/>
                </a:solidFill>
                <a:latin typeface="Cambria" panose="02040503050406030204" pitchFamily="18" charset="0"/>
              </a:rPr>
              <a:t>level-order traversal</a:t>
            </a:r>
            <a:r>
              <a:rPr lang="en-US" sz="2500" dirty="0">
                <a:solidFill>
                  <a:srgbClr val="000000"/>
                </a:solidFill>
                <a:latin typeface="Cambria" panose="02040503050406030204" pitchFamily="18" charset="0"/>
              </a:rPr>
              <a:t> of a binary tree.</a:t>
            </a:r>
          </a:p>
          <a:p>
            <a:pPr eaLnBrk="1" hangingPunct="1">
              <a:lnSpc>
                <a:spcPct val="80000"/>
              </a:lnSpc>
              <a:buFont typeface="Wingdings 3" pitchFamily="18" charset="2"/>
              <a:buChar char=""/>
              <a:defRPr/>
            </a:pPr>
            <a:r>
              <a:rPr lang="en-US" sz="2500" dirty="0">
                <a:solidFill>
                  <a:srgbClr val="000000"/>
                </a:solidFill>
                <a:latin typeface="Cambria" panose="02040503050406030204" pitchFamily="18" charset="0"/>
              </a:rPr>
              <a:t>The level-order traversal of a binary tree visits the nodes of the tree row by row, starting at the root node level.</a:t>
            </a:r>
          </a:p>
          <a:p>
            <a:pPr eaLnBrk="1" hangingPunct="1">
              <a:lnSpc>
                <a:spcPct val="80000"/>
              </a:lnSpc>
              <a:buFont typeface="Wingdings 3" pitchFamily="18" charset="2"/>
              <a:buChar char=""/>
              <a:defRPr/>
            </a:pPr>
            <a:r>
              <a:rPr lang="en-US" sz="2500" dirty="0">
                <a:solidFill>
                  <a:srgbClr val="000000"/>
                </a:solidFill>
                <a:latin typeface="Cambria" panose="02040503050406030204" pitchFamily="18" charset="0"/>
              </a:rPr>
              <a:t>On each level of the tree, the nodes are visited from left to right.</a:t>
            </a:r>
          </a:p>
          <a:p>
            <a:pPr eaLnBrk="1" hangingPunct="1">
              <a:lnSpc>
                <a:spcPct val="80000"/>
              </a:lnSpc>
              <a:buFont typeface="Wingdings 3" pitchFamily="18" charset="2"/>
              <a:buChar char=""/>
              <a:defRPr/>
            </a:pPr>
            <a:r>
              <a:rPr lang="en-US" sz="2500" dirty="0">
                <a:solidFill>
                  <a:srgbClr val="000000"/>
                </a:solidFill>
                <a:latin typeface="Cambria" panose="02040503050406030204" pitchFamily="18" charset="0"/>
              </a:rPr>
              <a:t>Other binary tree exercises include allowing a binary search tree to contain duplicate values, inserting string values in a binary tree and determining how many levels are contained in a binary tree.</a:t>
            </a:r>
          </a:p>
        </p:txBody>
      </p:sp>
      <p:sp>
        <p:nvSpPr>
          <p:cNvPr id="147460"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666865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24B5A1"/>
                </a:solidFill>
                <a:latin typeface="Calibri" panose="020F0502020204030204" pitchFamily="34" charset="0"/>
              </a:rPr>
              <a:t>19.3  </a:t>
            </a:r>
            <a:r>
              <a:rPr lang="en-US" dirty="0" smtClean="0">
                <a:solidFill>
                  <a:srgbClr val="3380E6"/>
                </a:solidFill>
                <a:latin typeface="Calibri" panose="020F0502020204030204" pitchFamily="34" charset="0"/>
              </a:rPr>
              <a:t>Linked Lists (cont.)</a:t>
            </a:r>
          </a:p>
        </p:txBody>
      </p:sp>
      <p:sp>
        <p:nvSpPr>
          <p:cNvPr id="22531" name="Text Placeholder 2"/>
          <p:cNvSpPr>
            <a:spLocks noGrp="1"/>
          </p:cNvSpPr>
          <p:nvPr>
            <p:ph type="body" idx="1"/>
          </p:nvPr>
        </p:nvSpPr>
        <p:spPr>
          <a:xfrm>
            <a:off x="841248" y="1828800"/>
            <a:ext cx="10512552" cy="4525963"/>
          </a:xfrm>
        </p:spPr>
        <p:txBody>
          <a:bodyPr>
            <a:normAutofit/>
          </a:bodyPr>
          <a:lstStyle/>
          <a:p>
            <a:pPr eaLnBrk="1" hangingPunct="1">
              <a:lnSpc>
                <a:spcPct val="90000"/>
              </a:lnSpc>
            </a:pPr>
            <a:r>
              <a:rPr lang="en-US" altLang="x-none" sz="2500" dirty="0">
                <a:solidFill>
                  <a:srgbClr val="000000"/>
                </a:solidFill>
                <a:latin typeface="Cambria" panose="02040503050406030204" pitchFamily="18" charset="0"/>
              </a:rPr>
              <a:t>Linked lists provide several advantages over </a:t>
            </a:r>
            <a:r>
              <a:rPr lang="en-US" altLang="x-none" sz="2500" dirty="0">
                <a:solidFill>
                  <a:srgbClr val="000000"/>
                </a:solidFill>
                <a:latin typeface="Consolas" panose="020B0609020204030204" pitchFamily="49" charset="0"/>
              </a:rPr>
              <a:t>array</a:t>
            </a:r>
            <a:r>
              <a:rPr lang="en-US" altLang="x-none" sz="2500" dirty="0">
                <a:solidFill>
                  <a:srgbClr val="000000"/>
                </a:solidFill>
                <a:latin typeface="Cambria" panose="02040503050406030204" pitchFamily="18" charset="0"/>
              </a:rPr>
              <a:t> objects and built-in arrays.</a:t>
            </a:r>
          </a:p>
          <a:p>
            <a:pPr eaLnBrk="1" hangingPunct="1">
              <a:lnSpc>
                <a:spcPct val="90000"/>
              </a:lnSpc>
            </a:pPr>
            <a:r>
              <a:rPr lang="en-US" altLang="x-none" sz="2500" dirty="0">
                <a:solidFill>
                  <a:srgbClr val="000000"/>
                </a:solidFill>
                <a:latin typeface="Cambria" panose="02040503050406030204" pitchFamily="18" charset="0"/>
              </a:rPr>
              <a:t>A linked list is appropriate when the number of data elements to be represented at one time is </a:t>
            </a:r>
            <a:r>
              <a:rPr lang="en-US" altLang="x-none" sz="2500" i="1" dirty="0">
                <a:solidFill>
                  <a:srgbClr val="000000"/>
                </a:solidFill>
                <a:latin typeface="Cambria" panose="02040503050406030204" pitchFamily="18" charset="0"/>
              </a:rPr>
              <a:t>unpredictable</a:t>
            </a:r>
            <a:r>
              <a:rPr lang="en-US" altLang="x-none" sz="2500" dirty="0">
                <a:solidFill>
                  <a:srgbClr val="000000"/>
                </a:solidFill>
                <a:latin typeface="Cambria" panose="02040503050406030204" pitchFamily="18" charset="0"/>
              </a:rPr>
              <a:t>.</a:t>
            </a:r>
          </a:p>
          <a:p>
            <a:pPr eaLnBrk="1" hangingPunct="1">
              <a:lnSpc>
                <a:spcPct val="90000"/>
              </a:lnSpc>
            </a:pPr>
            <a:r>
              <a:rPr lang="en-US" altLang="x-none" sz="2500" dirty="0">
                <a:solidFill>
                  <a:srgbClr val="000000"/>
                </a:solidFill>
                <a:latin typeface="Cambria" panose="02040503050406030204" pitchFamily="18" charset="0"/>
              </a:rPr>
              <a:t>Linked lists are dynamic, so the length of a list can increase or decrease as necessary.</a:t>
            </a:r>
          </a:p>
          <a:p>
            <a:pPr eaLnBrk="1" hangingPunct="1">
              <a:lnSpc>
                <a:spcPct val="90000"/>
              </a:lnSpc>
            </a:pPr>
            <a:r>
              <a:rPr lang="en-US" altLang="x-none" sz="2500" dirty="0">
                <a:solidFill>
                  <a:srgbClr val="000000"/>
                </a:solidFill>
                <a:latin typeface="Cambria" panose="02040503050406030204" pitchFamily="18" charset="0"/>
              </a:rPr>
              <a:t>The size of an </a:t>
            </a:r>
            <a:r>
              <a:rPr lang="en-US" altLang="x-none" sz="2500" dirty="0">
                <a:solidFill>
                  <a:srgbClr val="000000"/>
                </a:solidFill>
                <a:latin typeface="Consolas" panose="020B0609020204030204" pitchFamily="49" charset="0"/>
              </a:rPr>
              <a:t>array</a:t>
            </a:r>
            <a:r>
              <a:rPr lang="en-US" altLang="x-none" sz="2500" dirty="0">
                <a:solidFill>
                  <a:srgbClr val="000000"/>
                </a:solidFill>
                <a:latin typeface="Cambria" panose="02040503050406030204" pitchFamily="18" charset="0"/>
              </a:rPr>
              <a:t> object or built-in array, however, cannot be altered, because the array size is fixed at compile time.</a:t>
            </a:r>
          </a:p>
          <a:p>
            <a:pPr eaLnBrk="1" hangingPunct="1">
              <a:lnSpc>
                <a:spcPct val="90000"/>
              </a:lnSpc>
            </a:pPr>
            <a:r>
              <a:rPr lang="en-US" altLang="x-none" sz="2500" dirty="0">
                <a:solidFill>
                  <a:srgbClr val="000000"/>
                </a:solidFill>
                <a:latin typeface="Cambria" panose="02040503050406030204" pitchFamily="18" charset="0"/>
              </a:rPr>
              <a:t>An </a:t>
            </a:r>
            <a:r>
              <a:rPr lang="en-US" altLang="x-none" sz="2500" dirty="0">
                <a:solidFill>
                  <a:srgbClr val="000000"/>
                </a:solidFill>
                <a:latin typeface="Consolas" panose="020B0609020204030204" pitchFamily="49" charset="0"/>
              </a:rPr>
              <a:t>array</a:t>
            </a:r>
            <a:r>
              <a:rPr lang="en-US" altLang="x-none" sz="2500" dirty="0">
                <a:solidFill>
                  <a:srgbClr val="000000"/>
                </a:solidFill>
                <a:latin typeface="Cambria" panose="02040503050406030204" pitchFamily="18" charset="0"/>
              </a:rPr>
              <a:t> object or built-in array can become full.</a:t>
            </a:r>
          </a:p>
          <a:p>
            <a:pPr eaLnBrk="1" hangingPunct="1">
              <a:lnSpc>
                <a:spcPct val="90000"/>
              </a:lnSpc>
            </a:pPr>
            <a:r>
              <a:rPr lang="en-US" altLang="x-none" sz="2500" dirty="0">
                <a:solidFill>
                  <a:srgbClr val="000000"/>
                </a:solidFill>
                <a:latin typeface="Cambria" panose="02040503050406030204" pitchFamily="18" charset="0"/>
              </a:rPr>
              <a:t>Linked lists become full only when the system has insufficient memory to satisfy dynamic storage allocation requests.</a:t>
            </a:r>
          </a:p>
        </p:txBody>
      </p:sp>
      <p:sp>
        <p:nvSpPr>
          <p:cNvPr id="24580"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895411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0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71513"/>
            <a:ext cx="12192000" cy="5513387"/>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885236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24B5A1"/>
                </a:solidFill>
                <a:latin typeface="Calibri" panose="020F0502020204030204" pitchFamily="34" charset="0"/>
              </a:rPr>
              <a:t>19.3  </a:t>
            </a:r>
            <a:r>
              <a:rPr lang="en-US" dirty="0" smtClean="0">
                <a:solidFill>
                  <a:srgbClr val="3380E6"/>
                </a:solidFill>
                <a:latin typeface="Calibri" panose="020F0502020204030204" pitchFamily="34" charset="0"/>
              </a:rPr>
              <a:t>Linked Lists (cont.)</a:t>
            </a:r>
          </a:p>
        </p:txBody>
      </p:sp>
      <p:sp>
        <p:nvSpPr>
          <p:cNvPr id="24579" name="Text Placeholder 2"/>
          <p:cNvSpPr>
            <a:spLocks noGrp="1"/>
          </p:cNvSpPr>
          <p:nvPr>
            <p:ph type="body" idx="1"/>
          </p:nvPr>
        </p:nvSpPr>
        <p:spPr/>
        <p:txBody>
          <a:bodyPr/>
          <a:lstStyle/>
          <a:p>
            <a:pPr eaLnBrk="1" hangingPunct="1"/>
            <a:r>
              <a:rPr lang="en-US" altLang="x-none" dirty="0">
                <a:solidFill>
                  <a:srgbClr val="000000"/>
                </a:solidFill>
                <a:latin typeface="Cambria" panose="02040503050406030204" pitchFamily="18" charset="0"/>
              </a:rPr>
              <a:t>Linked lists can be maintained in </a:t>
            </a:r>
            <a:r>
              <a:rPr lang="en-US" altLang="x-none" i="1" dirty="0">
                <a:solidFill>
                  <a:srgbClr val="000000"/>
                </a:solidFill>
                <a:latin typeface="Cambria" panose="02040503050406030204" pitchFamily="18" charset="0"/>
              </a:rPr>
              <a:t>sorted order </a:t>
            </a:r>
            <a:r>
              <a:rPr lang="en-US" altLang="x-none" dirty="0">
                <a:solidFill>
                  <a:srgbClr val="000000"/>
                </a:solidFill>
                <a:latin typeface="Cambria" panose="02040503050406030204" pitchFamily="18" charset="0"/>
              </a:rPr>
              <a:t>by inserting each new element at the proper point in the list.</a:t>
            </a:r>
          </a:p>
          <a:p>
            <a:pPr eaLnBrk="1" hangingPunct="1"/>
            <a:r>
              <a:rPr lang="en-US" altLang="x-none" dirty="0">
                <a:solidFill>
                  <a:srgbClr val="000000"/>
                </a:solidFill>
                <a:latin typeface="Cambria" panose="02040503050406030204" pitchFamily="18" charset="0"/>
              </a:rPr>
              <a:t>Existing list elements do not need to be moved.</a:t>
            </a:r>
          </a:p>
          <a:p>
            <a:pPr eaLnBrk="1" hangingPunct="1"/>
            <a:r>
              <a:rPr lang="en-US" altLang="x-none" dirty="0">
                <a:solidFill>
                  <a:srgbClr val="000000"/>
                </a:solidFill>
                <a:latin typeface="Cambria" panose="02040503050406030204" pitchFamily="18" charset="0"/>
              </a:rPr>
              <a:t>Pointers merely need to be updated to point to the correct node.</a:t>
            </a:r>
          </a:p>
        </p:txBody>
      </p:sp>
      <p:sp>
        <p:nvSpPr>
          <p:cNvPr id="26628"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416392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0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27138"/>
            <a:ext cx="12192000" cy="4402137"/>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78045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0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639888" y="0"/>
            <a:ext cx="8912225"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627329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24B5A1"/>
                </a:solidFill>
                <a:latin typeface="Calibri" panose="020F0502020204030204" pitchFamily="34" charset="0"/>
              </a:rPr>
              <a:t>19.3  </a:t>
            </a:r>
            <a:r>
              <a:rPr lang="en-US" dirty="0" smtClean="0">
                <a:solidFill>
                  <a:srgbClr val="3380E6"/>
                </a:solidFill>
                <a:latin typeface="Calibri" panose="020F0502020204030204" pitchFamily="34" charset="0"/>
              </a:rPr>
              <a:t>Linked Lists (cont.)</a:t>
            </a:r>
          </a:p>
        </p:txBody>
      </p:sp>
      <p:sp>
        <p:nvSpPr>
          <p:cNvPr id="27651" name="Text Placeholder 2"/>
          <p:cNvSpPr>
            <a:spLocks noGrp="1"/>
          </p:cNvSpPr>
          <p:nvPr>
            <p:ph type="body" idx="1"/>
          </p:nvPr>
        </p:nvSpPr>
        <p:spPr/>
        <p:txBody>
          <a:bodyPr/>
          <a:lstStyle/>
          <a:p>
            <a:pPr eaLnBrk="1" hangingPunct="1"/>
            <a:r>
              <a:rPr lang="en-US" altLang="x-none" dirty="0">
                <a:solidFill>
                  <a:srgbClr val="000000"/>
                </a:solidFill>
                <a:latin typeface="Cambria" panose="02040503050406030204" pitchFamily="18" charset="0"/>
              </a:rPr>
              <a:t>Linked-list nodes typically are </a:t>
            </a:r>
            <a:r>
              <a:rPr lang="en-US" altLang="x-none" i="1" dirty="0">
                <a:solidFill>
                  <a:srgbClr val="000000"/>
                </a:solidFill>
                <a:latin typeface="Cambria" panose="02040503050406030204" pitchFamily="18" charset="0"/>
              </a:rPr>
              <a:t>not</a:t>
            </a:r>
            <a:r>
              <a:rPr lang="en-US" altLang="x-none" dirty="0">
                <a:solidFill>
                  <a:srgbClr val="000000"/>
                </a:solidFill>
                <a:latin typeface="Cambria" panose="02040503050406030204" pitchFamily="18" charset="0"/>
              </a:rPr>
              <a:t> stored contiguously in memory, but logically they </a:t>
            </a:r>
            <a:r>
              <a:rPr lang="en-US" altLang="x-none" i="1" dirty="0">
                <a:solidFill>
                  <a:srgbClr val="000000"/>
                </a:solidFill>
                <a:latin typeface="Cambria" panose="02040503050406030204" pitchFamily="18" charset="0"/>
              </a:rPr>
              <a:t>appear</a:t>
            </a:r>
            <a:r>
              <a:rPr lang="en-US" altLang="x-none" dirty="0">
                <a:solidFill>
                  <a:srgbClr val="000000"/>
                </a:solidFill>
                <a:latin typeface="Cambria" panose="02040503050406030204" pitchFamily="18" charset="0"/>
              </a:rPr>
              <a:t> to be contiguous.</a:t>
            </a:r>
          </a:p>
          <a:p>
            <a:pPr eaLnBrk="1" hangingPunct="1"/>
            <a:r>
              <a:rPr lang="en-US" altLang="x-none" dirty="0">
                <a:solidFill>
                  <a:srgbClr val="000000"/>
                </a:solidFill>
                <a:latin typeface="Cambria" panose="02040503050406030204" pitchFamily="18" charset="0"/>
              </a:rPr>
              <a:t>Figure 19.2 illustrates a linked list with several nodes.</a:t>
            </a:r>
          </a:p>
        </p:txBody>
      </p:sp>
      <p:sp>
        <p:nvSpPr>
          <p:cNvPr id="29700"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800672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0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20700"/>
            <a:ext cx="12192000" cy="58166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462991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1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023938"/>
            <a:ext cx="12192000" cy="4808537"/>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394364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1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24063"/>
            <a:ext cx="12192000" cy="280987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318860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24B5A1"/>
                </a:solidFill>
                <a:latin typeface="Calibri" panose="020F0502020204030204" pitchFamily="34" charset="0"/>
              </a:rPr>
              <a:t>19.3.1</a:t>
            </a:r>
            <a:r>
              <a:rPr lang="en-US" dirty="0" smtClean="0">
                <a:solidFill>
                  <a:srgbClr val="24B5A1"/>
                </a:solidFill>
                <a:latin typeface="Calibri" panose="020F0502020204030204" pitchFamily="34" charset="0"/>
              </a:rPr>
              <a:t>  </a:t>
            </a:r>
            <a:r>
              <a:rPr lang="en-US" dirty="0">
                <a:solidFill>
                  <a:srgbClr val="3380E6"/>
                </a:solidFill>
                <a:latin typeface="Calibri" panose="020F0502020204030204" pitchFamily="34" charset="0"/>
              </a:rPr>
              <a:t>Testing Our Linked List </a:t>
            </a:r>
            <a:r>
              <a:rPr lang="en-US" dirty="0" smtClean="0">
                <a:solidFill>
                  <a:srgbClr val="3380E6"/>
                </a:solidFill>
                <a:latin typeface="Calibri" panose="020F0502020204030204" pitchFamily="34" charset="0"/>
              </a:rPr>
              <a:t>Implementation</a:t>
            </a:r>
            <a:endParaRPr lang="en-US" dirty="0" smtClean="0">
              <a:solidFill>
                <a:srgbClr val="3380E6"/>
              </a:solidFill>
              <a:latin typeface="Calibri" panose="020F0502020204030204" pitchFamily="34" charset="0"/>
            </a:endParaRPr>
          </a:p>
        </p:txBody>
      </p:sp>
      <p:sp>
        <p:nvSpPr>
          <p:cNvPr id="32771" name="Text Placeholder 2"/>
          <p:cNvSpPr>
            <a:spLocks noGrp="1"/>
          </p:cNvSpPr>
          <p:nvPr>
            <p:ph type="body" idx="1"/>
          </p:nvPr>
        </p:nvSpPr>
        <p:spPr/>
        <p:txBody>
          <a:bodyPr/>
          <a:lstStyle/>
          <a:p>
            <a:pPr eaLnBrk="1" hangingPunct="1">
              <a:buFont typeface="Wingdings 3" pitchFamily="18" charset="2"/>
              <a:buChar char=""/>
              <a:defRPr/>
            </a:pPr>
            <a:r>
              <a:rPr lang="en-US" dirty="0" smtClean="0">
                <a:solidFill>
                  <a:srgbClr val="000000"/>
                </a:solidFill>
                <a:latin typeface="Cambria" panose="02040503050406030204" pitchFamily="18" charset="0"/>
              </a:rPr>
              <a:t>The </a:t>
            </a:r>
            <a:r>
              <a:rPr lang="en-US" dirty="0" smtClean="0">
                <a:solidFill>
                  <a:srgbClr val="000000"/>
                </a:solidFill>
                <a:latin typeface="Cambria" panose="02040503050406030204" pitchFamily="18" charset="0"/>
              </a:rPr>
              <a:t>program of Figs. 19.3–19.5 uses a </a:t>
            </a:r>
            <a:r>
              <a:rPr lang="en-US" dirty="0" smtClean="0">
                <a:solidFill>
                  <a:srgbClr val="000000"/>
                </a:solidFill>
                <a:latin typeface="Consolas" panose="020B0609020204030204" pitchFamily="49" charset="0"/>
              </a:rPr>
              <a:t>List</a:t>
            </a:r>
            <a:r>
              <a:rPr lang="en-US" dirty="0" smtClean="0">
                <a:solidFill>
                  <a:srgbClr val="000000"/>
                </a:solidFill>
                <a:latin typeface="Cambria" panose="02040503050406030204" pitchFamily="18" charset="0"/>
              </a:rPr>
              <a:t> </a:t>
            </a:r>
            <a:r>
              <a:rPr lang="en-US" i="1" dirty="0" smtClean="0">
                <a:solidFill>
                  <a:srgbClr val="000000"/>
                </a:solidFill>
                <a:latin typeface="Cambria" panose="02040503050406030204" pitchFamily="18" charset="0"/>
              </a:rPr>
              <a:t>class template</a:t>
            </a:r>
            <a:r>
              <a:rPr lang="en-US" dirty="0" smtClean="0">
                <a:solidFill>
                  <a:srgbClr val="000000"/>
                </a:solidFill>
                <a:latin typeface="Cambria" panose="02040503050406030204" pitchFamily="18" charset="0"/>
              </a:rPr>
              <a:t> to manipulate a list of integer values and a list of floating-point values.</a:t>
            </a:r>
          </a:p>
        </p:txBody>
      </p:sp>
      <p:sp>
        <p:nvSpPr>
          <p:cNvPr id="32772"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563624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1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353316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1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44550" y="0"/>
            <a:ext cx="105029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4120607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1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30288" y="0"/>
            <a:ext cx="10131425"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952143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1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513376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1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919163" y="0"/>
            <a:ext cx="10353675"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204427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1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11125" y="0"/>
            <a:ext cx="1196975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2366653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1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919163" y="0"/>
            <a:ext cx="10353675"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893766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0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27025"/>
            <a:ext cx="12192000" cy="62039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1771511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1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919163" y="0"/>
            <a:ext cx="10353675"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4735269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24B5A1"/>
                </a:solidFill>
                <a:latin typeface="Calibri" panose="020F0502020204030204" pitchFamily="34" charset="0"/>
              </a:rPr>
              <a:t>19.3.2</a:t>
            </a:r>
            <a:r>
              <a:rPr lang="en-US" dirty="0" smtClean="0">
                <a:solidFill>
                  <a:srgbClr val="24B5A1"/>
                </a:solidFill>
                <a:latin typeface="Calibri" panose="020F0502020204030204" pitchFamily="34" charset="0"/>
              </a:rPr>
              <a:t>  </a:t>
            </a:r>
            <a:r>
              <a:rPr lang="en-US" dirty="0">
                <a:solidFill>
                  <a:srgbClr val="3380E6"/>
                </a:solidFill>
                <a:latin typeface="Calibri" panose="020F0502020204030204" pitchFamily="34" charset="0"/>
              </a:rPr>
              <a:t>Class Template </a:t>
            </a:r>
            <a:r>
              <a:rPr lang="en-US" dirty="0" err="1" smtClean="0">
                <a:solidFill>
                  <a:srgbClr val="3380E6"/>
                </a:solidFill>
                <a:latin typeface="Calibri" panose="020F0502020204030204" pitchFamily="34" charset="0"/>
              </a:rPr>
              <a:t>ListNode</a:t>
            </a:r>
            <a:endParaRPr lang="en-US" dirty="0" smtClean="0">
              <a:solidFill>
                <a:srgbClr val="3380E6"/>
              </a:solidFill>
              <a:latin typeface="Calibri" panose="020F0502020204030204" pitchFamily="34" charset="0"/>
            </a:endParaRPr>
          </a:p>
        </p:txBody>
      </p:sp>
      <p:sp>
        <p:nvSpPr>
          <p:cNvPr id="38915" name="Text Placeholder 2"/>
          <p:cNvSpPr>
            <a:spLocks noGrp="1"/>
          </p:cNvSpPr>
          <p:nvPr>
            <p:ph type="body" idx="1"/>
          </p:nvPr>
        </p:nvSpPr>
        <p:spPr/>
        <p:txBody>
          <a:bodyPr/>
          <a:lstStyle/>
          <a:p>
            <a:pPr eaLnBrk="1" hangingPunct="1"/>
            <a:r>
              <a:rPr lang="en-US" altLang="x-none" dirty="0" smtClean="0">
                <a:solidFill>
                  <a:srgbClr val="000000"/>
                </a:solidFill>
                <a:latin typeface="Cambria" panose="02040503050406030204" pitchFamily="18" charset="0"/>
              </a:rPr>
              <a:t>Figure </a:t>
            </a:r>
            <a:r>
              <a:rPr lang="en-US" altLang="x-none" dirty="0">
                <a:solidFill>
                  <a:srgbClr val="000000"/>
                </a:solidFill>
                <a:latin typeface="Cambria" panose="02040503050406030204" pitchFamily="18" charset="0"/>
              </a:rPr>
              <a:t>19.3 uses class templates </a:t>
            </a:r>
            <a:r>
              <a:rPr lang="en-US" altLang="x-none" dirty="0" err="1">
                <a:solidFill>
                  <a:srgbClr val="000000"/>
                </a:solidFill>
                <a:latin typeface="Consolas" panose="020B0609020204030204" pitchFamily="49" charset="0"/>
              </a:rPr>
              <a:t>ListNode</a:t>
            </a:r>
            <a:r>
              <a:rPr lang="en-US" altLang="x-none" dirty="0">
                <a:solidFill>
                  <a:srgbClr val="000000"/>
                </a:solidFill>
                <a:latin typeface="Cambria" panose="02040503050406030204" pitchFamily="18" charset="0"/>
              </a:rPr>
              <a:t> (Fig. 19.4) and </a:t>
            </a:r>
            <a:r>
              <a:rPr lang="en-US" altLang="x-none" dirty="0">
                <a:solidFill>
                  <a:srgbClr val="000000"/>
                </a:solidFill>
                <a:latin typeface="Consolas" panose="020B0609020204030204" pitchFamily="49" charset="0"/>
              </a:rPr>
              <a:t>List</a:t>
            </a:r>
            <a:r>
              <a:rPr lang="en-US" altLang="x-none" dirty="0">
                <a:solidFill>
                  <a:srgbClr val="000000"/>
                </a:solidFill>
                <a:latin typeface="Cambria" panose="02040503050406030204" pitchFamily="18" charset="0"/>
              </a:rPr>
              <a:t> (Fig. 19.5).</a:t>
            </a:r>
          </a:p>
          <a:p>
            <a:pPr eaLnBrk="1" hangingPunct="1"/>
            <a:r>
              <a:rPr lang="en-US" altLang="x-none" dirty="0">
                <a:solidFill>
                  <a:srgbClr val="000000"/>
                </a:solidFill>
                <a:latin typeface="Cambria" panose="02040503050406030204" pitchFamily="18" charset="0"/>
              </a:rPr>
              <a:t>Encapsulated in each </a:t>
            </a:r>
            <a:r>
              <a:rPr lang="en-US" altLang="x-none" dirty="0">
                <a:solidFill>
                  <a:srgbClr val="000000"/>
                </a:solidFill>
                <a:latin typeface="Consolas" panose="020B0609020204030204" pitchFamily="49" charset="0"/>
              </a:rPr>
              <a:t>List</a:t>
            </a:r>
            <a:r>
              <a:rPr lang="en-US" altLang="x-none" dirty="0">
                <a:solidFill>
                  <a:srgbClr val="000000"/>
                </a:solidFill>
                <a:latin typeface="Cambria" panose="02040503050406030204" pitchFamily="18" charset="0"/>
              </a:rPr>
              <a:t> object is a linked list of </a:t>
            </a:r>
            <a:r>
              <a:rPr lang="en-US" altLang="x-none" dirty="0" err="1">
                <a:solidFill>
                  <a:srgbClr val="000000"/>
                </a:solidFill>
                <a:latin typeface="Consolas" panose="020B0609020204030204" pitchFamily="49" charset="0"/>
              </a:rPr>
              <a:t>ListNode</a:t>
            </a:r>
            <a:r>
              <a:rPr lang="en-US" altLang="x-none" dirty="0">
                <a:solidFill>
                  <a:srgbClr val="000000"/>
                </a:solidFill>
                <a:latin typeface="Cambria" panose="02040503050406030204" pitchFamily="18" charset="0"/>
              </a:rPr>
              <a:t> objects.</a:t>
            </a:r>
          </a:p>
          <a:p>
            <a:pPr eaLnBrk="1" hangingPunct="1"/>
            <a:r>
              <a:rPr lang="en-US" altLang="x-none" dirty="0">
                <a:solidFill>
                  <a:srgbClr val="000000"/>
                </a:solidFill>
                <a:latin typeface="Cambria" panose="02040503050406030204" pitchFamily="18" charset="0"/>
              </a:rPr>
              <a:t>Class template </a:t>
            </a:r>
            <a:r>
              <a:rPr lang="en-US" altLang="x-none" dirty="0" err="1">
                <a:solidFill>
                  <a:srgbClr val="000000"/>
                </a:solidFill>
                <a:latin typeface="Consolas" panose="020B0609020204030204" pitchFamily="49" charset="0"/>
              </a:rPr>
              <a:t>ListNode</a:t>
            </a:r>
            <a:r>
              <a:rPr lang="en-US" altLang="x-none" dirty="0">
                <a:solidFill>
                  <a:srgbClr val="000000"/>
                </a:solidFill>
                <a:latin typeface="Cambria" panose="02040503050406030204" pitchFamily="18" charset="0"/>
              </a:rPr>
              <a:t> (Fig. 19.4) contains </a:t>
            </a:r>
            <a:r>
              <a:rPr lang="en-US" altLang="x-none" dirty="0">
                <a:solidFill>
                  <a:srgbClr val="000000"/>
                </a:solidFill>
                <a:latin typeface="Consolas" panose="020B0609020204030204" pitchFamily="49" charset="0"/>
              </a:rPr>
              <a:t>private</a:t>
            </a:r>
            <a:r>
              <a:rPr lang="en-US" altLang="x-none" dirty="0">
                <a:solidFill>
                  <a:srgbClr val="000000"/>
                </a:solidFill>
                <a:latin typeface="Cambria" panose="02040503050406030204" pitchFamily="18" charset="0"/>
              </a:rPr>
              <a:t> members </a:t>
            </a:r>
            <a:r>
              <a:rPr lang="en-US" altLang="x-none" dirty="0">
                <a:solidFill>
                  <a:srgbClr val="000000"/>
                </a:solidFill>
                <a:latin typeface="Consolas" panose="020B0609020204030204" pitchFamily="49" charset="0"/>
              </a:rPr>
              <a:t>data</a:t>
            </a:r>
            <a:r>
              <a:rPr lang="en-US" altLang="x-none" dirty="0">
                <a:solidFill>
                  <a:srgbClr val="000000"/>
                </a:solidFill>
                <a:latin typeface="Cambria" panose="02040503050406030204" pitchFamily="18" charset="0"/>
              </a:rPr>
              <a:t> and </a:t>
            </a:r>
            <a:r>
              <a:rPr lang="en-US" altLang="x-none" dirty="0" err="1">
                <a:solidFill>
                  <a:srgbClr val="000000"/>
                </a:solidFill>
                <a:latin typeface="Consolas" panose="020B0609020204030204" pitchFamily="49" charset="0"/>
              </a:rPr>
              <a:t>nextPtr</a:t>
            </a:r>
            <a:r>
              <a:rPr lang="en-US" altLang="x-none" dirty="0">
                <a:solidFill>
                  <a:srgbClr val="000000"/>
                </a:solidFill>
                <a:latin typeface="Cambria" panose="02040503050406030204" pitchFamily="18" charset="0"/>
              </a:rPr>
              <a:t> (lines </a:t>
            </a:r>
            <a:r>
              <a:rPr lang="en-US" altLang="x-none" dirty="0" smtClean="0">
                <a:solidFill>
                  <a:srgbClr val="000000"/>
                </a:solidFill>
                <a:latin typeface="Cambria" panose="02040503050406030204" pitchFamily="18" charset="0"/>
              </a:rPr>
              <a:t>20–21), </a:t>
            </a:r>
            <a:r>
              <a:rPr lang="en-US" altLang="x-none" dirty="0">
                <a:solidFill>
                  <a:srgbClr val="000000"/>
                </a:solidFill>
                <a:latin typeface="Cambria" panose="02040503050406030204" pitchFamily="18" charset="0"/>
              </a:rPr>
              <a:t>a constructor (lines </a:t>
            </a:r>
            <a:r>
              <a:rPr lang="en-US" altLang="x-none" dirty="0" smtClean="0">
                <a:solidFill>
                  <a:srgbClr val="000000"/>
                </a:solidFill>
                <a:latin typeface="Cambria" panose="02040503050406030204" pitchFamily="18" charset="0"/>
              </a:rPr>
              <a:t>15–16) </a:t>
            </a:r>
            <a:r>
              <a:rPr lang="en-US" altLang="x-none" dirty="0">
                <a:solidFill>
                  <a:srgbClr val="000000"/>
                </a:solidFill>
                <a:latin typeface="Cambria" panose="02040503050406030204" pitchFamily="18" charset="0"/>
              </a:rPr>
              <a:t>to initialize these members and function </a:t>
            </a:r>
            <a:r>
              <a:rPr lang="en-US" altLang="x-none" dirty="0" err="1">
                <a:solidFill>
                  <a:srgbClr val="000000"/>
                </a:solidFill>
                <a:latin typeface="Consolas" panose="020B0609020204030204" pitchFamily="49" charset="0"/>
              </a:rPr>
              <a:t>getData</a:t>
            </a:r>
            <a:r>
              <a:rPr lang="en-US" altLang="x-none" dirty="0">
                <a:solidFill>
                  <a:srgbClr val="000000"/>
                </a:solidFill>
                <a:latin typeface="Cambria" panose="02040503050406030204" pitchFamily="18" charset="0"/>
              </a:rPr>
              <a:t> (</a:t>
            </a:r>
            <a:r>
              <a:rPr lang="en-US" altLang="x-none" dirty="0" smtClean="0">
                <a:solidFill>
                  <a:srgbClr val="000000"/>
                </a:solidFill>
                <a:latin typeface="Cambria" panose="02040503050406030204" pitchFamily="18" charset="0"/>
              </a:rPr>
              <a:t>line 18) </a:t>
            </a:r>
            <a:r>
              <a:rPr lang="en-US" altLang="x-none" dirty="0">
                <a:solidFill>
                  <a:srgbClr val="000000"/>
                </a:solidFill>
                <a:latin typeface="Cambria" panose="02040503050406030204" pitchFamily="18" charset="0"/>
              </a:rPr>
              <a:t>to return the data in a node.</a:t>
            </a:r>
          </a:p>
          <a:p>
            <a:pPr eaLnBrk="1" hangingPunct="1"/>
            <a:endParaRPr lang="en-US" altLang="x-none" dirty="0">
              <a:solidFill>
                <a:srgbClr val="000000"/>
              </a:solidFill>
              <a:latin typeface="Cambria" panose="02040503050406030204" pitchFamily="18" charset="0"/>
            </a:endParaRPr>
          </a:p>
        </p:txBody>
      </p:sp>
      <p:sp>
        <p:nvSpPr>
          <p:cNvPr id="32772"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7983264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24B5A1"/>
                </a:solidFill>
                <a:latin typeface="Calibri" panose="020F0502020204030204" pitchFamily="34" charset="0"/>
              </a:rPr>
              <a:t>19.3.2  </a:t>
            </a:r>
            <a:r>
              <a:rPr lang="en-US" dirty="0">
                <a:solidFill>
                  <a:srgbClr val="3380E6"/>
                </a:solidFill>
                <a:latin typeface="Calibri" panose="020F0502020204030204" pitchFamily="34" charset="0"/>
              </a:rPr>
              <a:t>Class Template </a:t>
            </a:r>
            <a:r>
              <a:rPr lang="en-US" dirty="0" err="1">
                <a:solidFill>
                  <a:srgbClr val="3380E6"/>
                </a:solidFill>
                <a:latin typeface="Calibri" panose="020F0502020204030204" pitchFamily="34" charset="0"/>
              </a:rPr>
              <a:t>ListNode</a:t>
            </a:r>
            <a:endParaRPr lang="en-US" dirty="0" smtClean="0">
              <a:solidFill>
                <a:srgbClr val="3380E6"/>
              </a:solidFill>
              <a:latin typeface="Calibri" panose="020F0502020204030204" pitchFamily="34" charset="0"/>
            </a:endParaRPr>
          </a:p>
        </p:txBody>
      </p:sp>
      <p:sp>
        <p:nvSpPr>
          <p:cNvPr id="39939" name="Text Placeholder 2"/>
          <p:cNvSpPr>
            <a:spLocks noGrp="1"/>
          </p:cNvSpPr>
          <p:nvPr>
            <p:ph type="body" idx="1"/>
          </p:nvPr>
        </p:nvSpPr>
        <p:spPr/>
        <p:txBody>
          <a:bodyPr/>
          <a:lstStyle/>
          <a:p>
            <a:pPr eaLnBrk="1" hangingPunct="1"/>
            <a:r>
              <a:rPr lang="en-US" altLang="x-none" dirty="0">
                <a:solidFill>
                  <a:srgbClr val="000000"/>
                </a:solidFill>
                <a:latin typeface="Cambria" panose="02040503050406030204" pitchFamily="18" charset="0"/>
              </a:rPr>
              <a:t>Member </a:t>
            </a:r>
            <a:r>
              <a:rPr lang="en-US" altLang="x-none" dirty="0">
                <a:solidFill>
                  <a:srgbClr val="000000"/>
                </a:solidFill>
                <a:latin typeface="Consolas" panose="020B0609020204030204" pitchFamily="49" charset="0"/>
              </a:rPr>
              <a:t>data</a:t>
            </a:r>
            <a:r>
              <a:rPr lang="en-US" altLang="x-none" dirty="0">
                <a:solidFill>
                  <a:srgbClr val="000000"/>
                </a:solidFill>
                <a:latin typeface="Cambria" panose="02040503050406030204" pitchFamily="18" charset="0"/>
              </a:rPr>
              <a:t> stores a value of type </a:t>
            </a:r>
            <a:r>
              <a:rPr lang="en-US" altLang="x-none" dirty="0">
                <a:solidFill>
                  <a:srgbClr val="000000"/>
                </a:solidFill>
                <a:latin typeface="Consolas" panose="020B0609020204030204" pitchFamily="49" charset="0"/>
              </a:rPr>
              <a:t>NODETYPE</a:t>
            </a:r>
            <a:r>
              <a:rPr lang="en-US" altLang="x-none" dirty="0">
                <a:solidFill>
                  <a:srgbClr val="000000"/>
                </a:solidFill>
                <a:latin typeface="Cambria" panose="02040503050406030204" pitchFamily="18" charset="0"/>
              </a:rPr>
              <a:t>, the type parameter passed to the class template.</a:t>
            </a:r>
          </a:p>
          <a:p>
            <a:pPr eaLnBrk="1" hangingPunct="1"/>
            <a:r>
              <a:rPr lang="en-US" altLang="x-none" dirty="0">
                <a:solidFill>
                  <a:srgbClr val="000000"/>
                </a:solidFill>
                <a:latin typeface="Cambria" panose="02040503050406030204" pitchFamily="18" charset="0"/>
              </a:rPr>
              <a:t>Member </a:t>
            </a:r>
            <a:r>
              <a:rPr lang="en-US" altLang="x-none" dirty="0" err="1">
                <a:solidFill>
                  <a:srgbClr val="000000"/>
                </a:solidFill>
                <a:latin typeface="Consolas" panose="020B0609020204030204" pitchFamily="49" charset="0"/>
              </a:rPr>
              <a:t>nextPtr</a:t>
            </a:r>
            <a:r>
              <a:rPr lang="en-US" altLang="x-none" dirty="0">
                <a:solidFill>
                  <a:srgbClr val="000000"/>
                </a:solidFill>
                <a:latin typeface="Cambria" panose="02040503050406030204" pitchFamily="18" charset="0"/>
              </a:rPr>
              <a:t> stores a pointer to the next </a:t>
            </a:r>
            <a:r>
              <a:rPr lang="en-US" altLang="x-none" dirty="0" err="1">
                <a:solidFill>
                  <a:srgbClr val="000000"/>
                </a:solidFill>
                <a:latin typeface="Consolas" panose="020B0609020204030204" pitchFamily="49" charset="0"/>
              </a:rPr>
              <a:t>ListNode</a:t>
            </a:r>
            <a:r>
              <a:rPr lang="en-US" altLang="x-none" dirty="0">
                <a:solidFill>
                  <a:srgbClr val="000000"/>
                </a:solidFill>
                <a:latin typeface="Cambria" panose="02040503050406030204" pitchFamily="18" charset="0"/>
              </a:rPr>
              <a:t> object in the linked list.</a:t>
            </a:r>
          </a:p>
          <a:p>
            <a:pPr eaLnBrk="1" hangingPunct="1">
              <a:lnSpc>
                <a:spcPct val="80000"/>
              </a:lnSpc>
            </a:pPr>
            <a:r>
              <a:rPr lang="en-US" altLang="x-none" dirty="0">
                <a:solidFill>
                  <a:srgbClr val="000000"/>
                </a:solidFill>
                <a:latin typeface="Cambria" panose="02040503050406030204" pitchFamily="18" charset="0"/>
              </a:rPr>
              <a:t>Line 13 of the </a:t>
            </a:r>
            <a:r>
              <a:rPr lang="en-US" altLang="x-none" dirty="0" err="1">
                <a:solidFill>
                  <a:srgbClr val="000000"/>
                </a:solidFill>
                <a:latin typeface="Consolas" panose="020B0609020204030204" pitchFamily="49" charset="0"/>
              </a:rPr>
              <a:t>ListNode</a:t>
            </a:r>
            <a:r>
              <a:rPr lang="en-US" altLang="x-none" dirty="0">
                <a:solidFill>
                  <a:srgbClr val="000000"/>
                </a:solidFill>
                <a:latin typeface="Cambria" panose="02040503050406030204" pitchFamily="18" charset="0"/>
              </a:rPr>
              <a:t> class template definition declares class </a:t>
            </a:r>
            <a:r>
              <a:rPr lang="en-US" altLang="x-none" dirty="0" smtClean="0">
                <a:solidFill>
                  <a:srgbClr val="000000"/>
                </a:solidFill>
                <a:latin typeface="Consolas" panose="020B0609020204030204" pitchFamily="49" charset="0"/>
              </a:rPr>
              <a:t>List&lt;NODETYPE</a:t>
            </a:r>
            <a:r>
              <a:rPr lang="en-US" altLang="x-none" dirty="0" smtClean="0">
                <a:solidFill>
                  <a:srgbClr val="000000"/>
                </a:solidFill>
                <a:latin typeface="Cambria" panose="02040503050406030204" pitchFamily="18" charset="0"/>
              </a:rPr>
              <a:t>&gt; </a:t>
            </a:r>
            <a:r>
              <a:rPr lang="en-US" altLang="x-none" dirty="0">
                <a:solidFill>
                  <a:srgbClr val="000000"/>
                </a:solidFill>
                <a:latin typeface="Cambria" panose="02040503050406030204" pitchFamily="18" charset="0"/>
              </a:rPr>
              <a:t>as a </a:t>
            </a:r>
            <a:r>
              <a:rPr lang="en-US" altLang="x-none" dirty="0">
                <a:solidFill>
                  <a:srgbClr val="000000"/>
                </a:solidFill>
                <a:latin typeface="Consolas" panose="020B0609020204030204" pitchFamily="49" charset="0"/>
              </a:rPr>
              <a:t>friend</a:t>
            </a:r>
            <a:r>
              <a:rPr lang="en-US" altLang="x-none" dirty="0">
                <a:solidFill>
                  <a:srgbClr val="000000"/>
                </a:solidFill>
                <a:latin typeface="Cambria" panose="02040503050406030204" pitchFamily="18" charset="0"/>
              </a:rPr>
              <a:t>.</a:t>
            </a:r>
          </a:p>
          <a:p>
            <a:pPr eaLnBrk="1" hangingPunct="1">
              <a:lnSpc>
                <a:spcPct val="80000"/>
              </a:lnSpc>
            </a:pPr>
            <a:r>
              <a:rPr lang="en-US" altLang="x-none" dirty="0">
                <a:solidFill>
                  <a:srgbClr val="000000"/>
                </a:solidFill>
                <a:latin typeface="Cambria" panose="02040503050406030204" pitchFamily="18" charset="0"/>
              </a:rPr>
              <a:t>This makes all member functions of a given specialization of class template </a:t>
            </a:r>
            <a:r>
              <a:rPr lang="en-US" altLang="x-none" dirty="0">
                <a:solidFill>
                  <a:srgbClr val="000000"/>
                </a:solidFill>
                <a:latin typeface="Consolas" panose="020B0609020204030204" pitchFamily="49" charset="0"/>
              </a:rPr>
              <a:t>List</a:t>
            </a:r>
            <a:r>
              <a:rPr lang="en-US" altLang="x-none" dirty="0">
                <a:solidFill>
                  <a:srgbClr val="000000"/>
                </a:solidFill>
                <a:latin typeface="Cambria" panose="02040503050406030204" pitchFamily="18" charset="0"/>
              </a:rPr>
              <a:t> friends of the corresponding specialization of class template </a:t>
            </a:r>
            <a:r>
              <a:rPr lang="en-US" altLang="x-none" dirty="0" err="1">
                <a:solidFill>
                  <a:srgbClr val="000000"/>
                </a:solidFill>
                <a:latin typeface="Consolas" panose="020B0609020204030204" pitchFamily="49" charset="0"/>
              </a:rPr>
              <a:t>ListNode</a:t>
            </a:r>
            <a:r>
              <a:rPr lang="en-US" altLang="x-none" dirty="0">
                <a:solidFill>
                  <a:srgbClr val="000000"/>
                </a:solidFill>
                <a:latin typeface="Cambria" panose="02040503050406030204" pitchFamily="18" charset="0"/>
              </a:rPr>
              <a:t>, so they can access the </a:t>
            </a:r>
            <a:r>
              <a:rPr lang="en-US" altLang="x-none" dirty="0">
                <a:solidFill>
                  <a:srgbClr val="000000"/>
                </a:solidFill>
                <a:latin typeface="Consolas" panose="020B0609020204030204" pitchFamily="49" charset="0"/>
              </a:rPr>
              <a:t>private</a:t>
            </a:r>
            <a:r>
              <a:rPr lang="en-US" altLang="x-none" dirty="0">
                <a:solidFill>
                  <a:srgbClr val="000000"/>
                </a:solidFill>
                <a:latin typeface="Cambria" panose="02040503050406030204" pitchFamily="18" charset="0"/>
              </a:rPr>
              <a:t> members of </a:t>
            </a:r>
            <a:r>
              <a:rPr lang="en-US" altLang="x-none" dirty="0" err="1">
                <a:solidFill>
                  <a:srgbClr val="000000"/>
                </a:solidFill>
                <a:latin typeface="Consolas" panose="020B0609020204030204" pitchFamily="49" charset="0"/>
              </a:rPr>
              <a:t>ListNode</a:t>
            </a:r>
            <a:r>
              <a:rPr lang="en-US" altLang="x-none" dirty="0">
                <a:solidFill>
                  <a:srgbClr val="000000"/>
                </a:solidFill>
                <a:latin typeface="Cambria" panose="02040503050406030204" pitchFamily="18" charset="0"/>
              </a:rPr>
              <a:t> objects of that type.</a:t>
            </a:r>
          </a:p>
          <a:p>
            <a:pPr eaLnBrk="1" hangingPunct="1"/>
            <a:endParaRPr lang="en-US" altLang="x-none" dirty="0">
              <a:solidFill>
                <a:srgbClr val="000000"/>
              </a:solidFill>
              <a:latin typeface="Cambria" panose="02040503050406030204" pitchFamily="18" charset="0"/>
            </a:endParaRPr>
          </a:p>
        </p:txBody>
      </p:sp>
      <p:sp>
        <p:nvSpPr>
          <p:cNvPr id="33796"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7879485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24B5A1"/>
                </a:solidFill>
                <a:latin typeface="Calibri" panose="020F0502020204030204" pitchFamily="34" charset="0"/>
              </a:rPr>
              <a:t>19.3.2  </a:t>
            </a:r>
            <a:r>
              <a:rPr lang="en-US" dirty="0">
                <a:solidFill>
                  <a:srgbClr val="3380E6"/>
                </a:solidFill>
                <a:latin typeface="Calibri" panose="020F0502020204030204" pitchFamily="34" charset="0"/>
              </a:rPr>
              <a:t>Class Template </a:t>
            </a:r>
            <a:r>
              <a:rPr lang="en-US" dirty="0" err="1">
                <a:solidFill>
                  <a:srgbClr val="3380E6"/>
                </a:solidFill>
                <a:latin typeface="Calibri" panose="020F0502020204030204" pitchFamily="34" charset="0"/>
              </a:rPr>
              <a:t>ListNode</a:t>
            </a:r>
            <a:endParaRPr lang="en-US" dirty="0" smtClean="0">
              <a:solidFill>
                <a:srgbClr val="3380E6"/>
              </a:solidFill>
              <a:latin typeface="Calibri" panose="020F0502020204030204" pitchFamily="34" charset="0"/>
            </a:endParaRPr>
          </a:p>
        </p:txBody>
      </p:sp>
      <p:sp>
        <p:nvSpPr>
          <p:cNvPr id="40963" name="Text Placeholder 2"/>
          <p:cNvSpPr>
            <a:spLocks noGrp="1"/>
          </p:cNvSpPr>
          <p:nvPr>
            <p:ph type="body" idx="1"/>
          </p:nvPr>
        </p:nvSpPr>
        <p:spPr/>
        <p:txBody>
          <a:bodyPr/>
          <a:lstStyle/>
          <a:p>
            <a:pPr eaLnBrk="1" hangingPunct="1">
              <a:lnSpc>
                <a:spcPct val="80000"/>
              </a:lnSpc>
            </a:pPr>
            <a:r>
              <a:rPr lang="en-US" altLang="x-none" sz="2400" dirty="0">
                <a:solidFill>
                  <a:srgbClr val="000000"/>
                </a:solidFill>
                <a:latin typeface="Cambria" panose="02040503050406030204" pitchFamily="18" charset="0"/>
              </a:rPr>
              <a:t>We do this for performance and because these two classes are tightly coupled—only class template </a:t>
            </a:r>
            <a:r>
              <a:rPr lang="en-US" altLang="x-none" sz="2400" dirty="0">
                <a:solidFill>
                  <a:srgbClr val="000000"/>
                </a:solidFill>
                <a:latin typeface="Consolas" panose="020B0609020204030204" pitchFamily="49" charset="0"/>
              </a:rPr>
              <a:t>List</a:t>
            </a:r>
            <a:r>
              <a:rPr lang="en-US" altLang="x-none" sz="2400" dirty="0">
                <a:solidFill>
                  <a:srgbClr val="000000"/>
                </a:solidFill>
                <a:latin typeface="Cambria" panose="02040503050406030204" pitchFamily="18" charset="0"/>
              </a:rPr>
              <a:t> manipulates objects of class template </a:t>
            </a:r>
            <a:r>
              <a:rPr lang="en-US" altLang="x-none" sz="2400" dirty="0" err="1">
                <a:solidFill>
                  <a:srgbClr val="000000"/>
                </a:solidFill>
                <a:latin typeface="Consolas" panose="020B0609020204030204" pitchFamily="49" charset="0"/>
              </a:rPr>
              <a:t>ListNode</a:t>
            </a:r>
            <a:r>
              <a:rPr lang="en-US" altLang="x-none" sz="2400" dirty="0">
                <a:solidFill>
                  <a:srgbClr val="000000"/>
                </a:solidFill>
                <a:latin typeface="Cambria" panose="02040503050406030204" pitchFamily="18" charset="0"/>
              </a:rPr>
              <a:t>. </a:t>
            </a:r>
          </a:p>
          <a:p>
            <a:pPr eaLnBrk="1" hangingPunct="1">
              <a:lnSpc>
                <a:spcPct val="80000"/>
              </a:lnSpc>
            </a:pPr>
            <a:r>
              <a:rPr lang="en-US" altLang="x-none" sz="2400" dirty="0">
                <a:solidFill>
                  <a:srgbClr val="000000"/>
                </a:solidFill>
                <a:latin typeface="Cambria" panose="02040503050406030204" pitchFamily="18" charset="0"/>
              </a:rPr>
              <a:t>Because the </a:t>
            </a:r>
            <a:r>
              <a:rPr lang="en-US" altLang="x-none" sz="2400" dirty="0" err="1">
                <a:solidFill>
                  <a:srgbClr val="000000"/>
                </a:solidFill>
                <a:latin typeface="Consolas" panose="020B0609020204030204" pitchFamily="49" charset="0"/>
              </a:rPr>
              <a:t>ListNode</a:t>
            </a:r>
            <a:r>
              <a:rPr lang="en-US" altLang="x-none" sz="2400" dirty="0">
                <a:solidFill>
                  <a:srgbClr val="000000"/>
                </a:solidFill>
                <a:latin typeface="Cambria" panose="02040503050406030204" pitchFamily="18" charset="0"/>
              </a:rPr>
              <a:t> template parameter </a:t>
            </a:r>
            <a:r>
              <a:rPr lang="en-US" altLang="x-none" sz="2400" dirty="0">
                <a:solidFill>
                  <a:srgbClr val="000000"/>
                </a:solidFill>
                <a:latin typeface="Consolas" panose="020B0609020204030204" pitchFamily="49" charset="0"/>
              </a:rPr>
              <a:t>NODETYPE</a:t>
            </a:r>
            <a:r>
              <a:rPr lang="en-US" altLang="x-none" sz="2400" dirty="0">
                <a:solidFill>
                  <a:srgbClr val="000000"/>
                </a:solidFill>
                <a:latin typeface="Cambria" panose="02040503050406030204" pitchFamily="18" charset="0"/>
              </a:rPr>
              <a:t> is used as the template argument for </a:t>
            </a:r>
            <a:r>
              <a:rPr lang="en-US" altLang="x-none" sz="2400" dirty="0">
                <a:solidFill>
                  <a:srgbClr val="000000"/>
                </a:solidFill>
                <a:latin typeface="Consolas" panose="020B0609020204030204" pitchFamily="49" charset="0"/>
              </a:rPr>
              <a:t>List</a:t>
            </a:r>
            <a:r>
              <a:rPr lang="en-US" altLang="x-none" sz="2400" dirty="0">
                <a:solidFill>
                  <a:srgbClr val="000000"/>
                </a:solidFill>
                <a:latin typeface="Cambria" panose="02040503050406030204" pitchFamily="18" charset="0"/>
              </a:rPr>
              <a:t> in the </a:t>
            </a:r>
            <a:r>
              <a:rPr lang="en-US" altLang="x-none" sz="2400" dirty="0">
                <a:solidFill>
                  <a:srgbClr val="000000"/>
                </a:solidFill>
                <a:latin typeface="Consolas" panose="020B0609020204030204" pitchFamily="49" charset="0"/>
              </a:rPr>
              <a:t>friend</a:t>
            </a:r>
            <a:r>
              <a:rPr lang="en-US" altLang="x-none" sz="2400" dirty="0">
                <a:solidFill>
                  <a:srgbClr val="000000"/>
                </a:solidFill>
                <a:latin typeface="Cambria" panose="02040503050406030204" pitchFamily="18" charset="0"/>
              </a:rPr>
              <a:t> declaration, </a:t>
            </a:r>
            <a:r>
              <a:rPr lang="en-US" altLang="x-none" sz="2400" dirty="0" err="1">
                <a:solidFill>
                  <a:srgbClr val="000000"/>
                </a:solidFill>
                <a:latin typeface="Consolas" panose="020B0609020204030204" pitchFamily="49" charset="0"/>
              </a:rPr>
              <a:t>ListNode</a:t>
            </a:r>
            <a:r>
              <a:rPr lang="en-US" altLang="x-none" sz="2400" dirty="0" err="1">
                <a:solidFill>
                  <a:srgbClr val="000000"/>
                </a:solidFill>
                <a:latin typeface="Cambria" panose="02040503050406030204" pitchFamily="18" charset="0"/>
              </a:rPr>
              <a:t>s</a:t>
            </a:r>
            <a:r>
              <a:rPr lang="en-US" altLang="x-none" sz="2400" dirty="0">
                <a:solidFill>
                  <a:srgbClr val="000000"/>
                </a:solidFill>
                <a:latin typeface="Cambria" panose="02040503050406030204" pitchFamily="18" charset="0"/>
              </a:rPr>
              <a:t> specialized with a particular type can be processed only by a </a:t>
            </a:r>
            <a:r>
              <a:rPr lang="en-US" altLang="x-none" sz="2400" dirty="0">
                <a:solidFill>
                  <a:srgbClr val="000000"/>
                </a:solidFill>
                <a:latin typeface="Consolas" panose="020B0609020204030204" pitchFamily="49" charset="0"/>
              </a:rPr>
              <a:t>List</a:t>
            </a:r>
            <a:r>
              <a:rPr lang="en-US" altLang="x-none" sz="2400" dirty="0">
                <a:solidFill>
                  <a:srgbClr val="000000"/>
                </a:solidFill>
                <a:latin typeface="Cambria" panose="02040503050406030204" pitchFamily="18" charset="0"/>
              </a:rPr>
              <a:t> specialized with the same type (e.g., a </a:t>
            </a:r>
            <a:r>
              <a:rPr lang="en-US" altLang="x-none" sz="2400" dirty="0">
                <a:solidFill>
                  <a:srgbClr val="000000"/>
                </a:solidFill>
                <a:latin typeface="Consolas" panose="020B0609020204030204" pitchFamily="49" charset="0"/>
              </a:rPr>
              <a:t>List</a:t>
            </a:r>
            <a:r>
              <a:rPr lang="en-US" altLang="x-none" sz="2400" dirty="0">
                <a:solidFill>
                  <a:srgbClr val="000000"/>
                </a:solidFill>
                <a:latin typeface="Cambria" panose="02040503050406030204" pitchFamily="18" charset="0"/>
              </a:rPr>
              <a:t> of </a:t>
            </a:r>
            <a:r>
              <a:rPr lang="en-US" altLang="x-none" sz="2400" dirty="0" err="1">
                <a:solidFill>
                  <a:srgbClr val="000000"/>
                </a:solidFill>
                <a:latin typeface="Consolas" panose="020B0609020204030204" pitchFamily="49" charset="0"/>
              </a:rPr>
              <a:t>int</a:t>
            </a:r>
            <a:r>
              <a:rPr lang="en-US" altLang="x-none" sz="2400" dirty="0">
                <a:solidFill>
                  <a:srgbClr val="000000"/>
                </a:solidFill>
                <a:latin typeface="Cambria" panose="02040503050406030204" pitchFamily="18" charset="0"/>
              </a:rPr>
              <a:t> values manages </a:t>
            </a:r>
            <a:r>
              <a:rPr lang="en-US" altLang="x-none" sz="2400" dirty="0" err="1">
                <a:solidFill>
                  <a:srgbClr val="000000"/>
                </a:solidFill>
                <a:latin typeface="Consolas" panose="020B0609020204030204" pitchFamily="49" charset="0"/>
              </a:rPr>
              <a:t>ListNode</a:t>
            </a:r>
            <a:r>
              <a:rPr lang="en-US" altLang="x-none" sz="2400" dirty="0">
                <a:solidFill>
                  <a:srgbClr val="000000"/>
                </a:solidFill>
                <a:latin typeface="Cambria" panose="02040503050406030204" pitchFamily="18" charset="0"/>
              </a:rPr>
              <a:t> objects that store </a:t>
            </a:r>
            <a:r>
              <a:rPr lang="en-US" altLang="x-none" sz="2400" dirty="0" err="1">
                <a:solidFill>
                  <a:srgbClr val="000000"/>
                </a:solidFill>
                <a:latin typeface="Consolas" panose="020B0609020204030204" pitchFamily="49" charset="0"/>
              </a:rPr>
              <a:t>int</a:t>
            </a:r>
            <a:r>
              <a:rPr lang="en-US" altLang="x-none" sz="2400" dirty="0">
                <a:solidFill>
                  <a:srgbClr val="000000"/>
                </a:solidFill>
                <a:latin typeface="Cambria" panose="02040503050406030204" pitchFamily="18" charset="0"/>
              </a:rPr>
              <a:t> values).</a:t>
            </a:r>
          </a:p>
          <a:p>
            <a:pPr eaLnBrk="1" hangingPunct="1">
              <a:lnSpc>
                <a:spcPct val="80000"/>
              </a:lnSpc>
            </a:pPr>
            <a:r>
              <a:rPr lang="en-US" altLang="x-none" sz="2400" dirty="0">
                <a:solidFill>
                  <a:srgbClr val="000000"/>
                </a:solidFill>
                <a:latin typeface="Cambria" panose="02040503050406030204" pitchFamily="18" charset="0"/>
              </a:rPr>
              <a:t>To use the type name </a:t>
            </a:r>
            <a:r>
              <a:rPr lang="en-US" altLang="x-none" sz="2400" dirty="0">
                <a:solidFill>
                  <a:srgbClr val="000000"/>
                </a:solidFill>
                <a:latin typeface="Consolas" panose="020B0609020204030204" pitchFamily="49" charset="0"/>
              </a:rPr>
              <a:t>List&lt;NODETYPE&gt;</a:t>
            </a:r>
            <a:r>
              <a:rPr lang="en-US" altLang="x-none" sz="2400" dirty="0">
                <a:solidFill>
                  <a:srgbClr val="000000"/>
                </a:solidFill>
                <a:latin typeface="Cambria" panose="02040503050406030204" pitchFamily="18" charset="0"/>
              </a:rPr>
              <a:t> in line </a:t>
            </a:r>
            <a:r>
              <a:rPr lang="en-US" altLang="x-none" sz="2400" dirty="0" smtClean="0">
                <a:solidFill>
                  <a:srgbClr val="000000"/>
                </a:solidFill>
                <a:latin typeface="Cambria" panose="02040503050406030204" pitchFamily="18" charset="0"/>
              </a:rPr>
              <a:t>12, </a:t>
            </a:r>
            <a:r>
              <a:rPr lang="en-US" altLang="x-none" sz="2400" dirty="0">
                <a:solidFill>
                  <a:srgbClr val="000000"/>
                </a:solidFill>
                <a:latin typeface="Cambria" panose="02040503050406030204" pitchFamily="18" charset="0"/>
              </a:rPr>
              <a:t>the compiler needs to know that class template </a:t>
            </a:r>
            <a:r>
              <a:rPr lang="en-US" altLang="x-none" sz="2400" dirty="0">
                <a:solidFill>
                  <a:srgbClr val="000000"/>
                </a:solidFill>
                <a:latin typeface="Consolas" panose="020B0609020204030204" pitchFamily="49" charset="0"/>
              </a:rPr>
              <a:t>List</a:t>
            </a:r>
            <a:r>
              <a:rPr lang="en-US" altLang="x-none" sz="2400" dirty="0">
                <a:solidFill>
                  <a:srgbClr val="000000"/>
                </a:solidFill>
                <a:latin typeface="Cambria" panose="02040503050406030204" pitchFamily="18" charset="0"/>
              </a:rPr>
              <a:t> exists. Line 8 is a so-called </a:t>
            </a:r>
            <a:r>
              <a:rPr lang="en-US" altLang="x-none" sz="2400" dirty="0">
                <a:latin typeface="Cambria" panose="02040503050406030204" pitchFamily="18" charset="0"/>
              </a:rPr>
              <a:t>forward declaration </a:t>
            </a:r>
            <a:r>
              <a:rPr lang="en-US" altLang="x-none" sz="2400" dirty="0">
                <a:solidFill>
                  <a:srgbClr val="000000"/>
                </a:solidFill>
                <a:latin typeface="Cambria" panose="02040503050406030204" pitchFamily="18" charset="0"/>
              </a:rPr>
              <a:t>of class template </a:t>
            </a:r>
            <a:r>
              <a:rPr lang="en-US" altLang="x-none" sz="2400" dirty="0">
                <a:solidFill>
                  <a:srgbClr val="000000"/>
                </a:solidFill>
                <a:latin typeface="Consolas" panose="020B0609020204030204" pitchFamily="49" charset="0"/>
              </a:rPr>
              <a:t>List</a:t>
            </a:r>
            <a:r>
              <a:rPr lang="en-US" altLang="x-none" sz="2400" dirty="0">
                <a:solidFill>
                  <a:srgbClr val="000000"/>
                </a:solidFill>
                <a:latin typeface="Cambria" panose="02040503050406030204" pitchFamily="18" charset="0"/>
              </a:rPr>
              <a:t>. </a:t>
            </a:r>
            <a:br>
              <a:rPr lang="en-US" altLang="x-none" sz="2400" dirty="0">
                <a:solidFill>
                  <a:srgbClr val="000000"/>
                </a:solidFill>
                <a:latin typeface="Cambria" panose="02040503050406030204" pitchFamily="18" charset="0"/>
              </a:rPr>
            </a:br>
            <a:r>
              <a:rPr lang="en-US" altLang="x-none" sz="2400" dirty="0">
                <a:solidFill>
                  <a:srgbClr val="000000"/>
                </a:solidFill>
                <a:latin typeface="Cambria" panose="02040503050406030204" pitchFamily="18" charset="0"/>
              </a:rPr>
              <a:t>A </a:t>
            </a:r>
            <a:r>
              <a:rPr lang="en-US" altLang="x-none" sz="2400" dirty="0">
                <a:solidFill>
                  <a:srgbClr val="0000FF"/>
                </a:solidFill>
                <a:latin typeface="Cambria" panose="02040503050406030204" pitchFamily="18" charset="0"/>
              </a:rPr>
              <a:t>forward declaration </a:t>
            </a:r>
            <a:r>
              <a:rPr lang="en-US" altLang="x-none" sz="2400" dirty="0">
                <a:solidFill>
                  <a:srgbClr val="000000"/>
                </a:solidFill>
                <a:latin typeface="Cambria" panose="02040503050406030204" pitchFamily="18" charset="0"/>
              </a:rPr>
              <a:t>tells the compiler that a type exists, even if it has not yet been defined.</a:t>
            </a:r>
          </a:p>
        </p:txBody>
      </p:sp>
      <p:sp>
        <p:nvSpPr>
          <p:cNvPr id="34820"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6668603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2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63738"/>
            <a:ext cx="12192000" cy="293052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8795766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21"/>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62075" y="0"/>
            <a:ext cx="9466263"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1805148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24B5A1"/>
                </a:solidFill>
                <a:latin typeface="Calibri" panose="020F0502020204030204" pitchFamily="34" charset="0"/>
              </a:rPr>
              <a:t>19.3.3</a:t>
            </a:r>
            <a:r>
              <a:rPr lang="en-US" dirty="0" smtClean="0">
                <a:solidFill>
                  <a:srgbClr val="24B5A1"/>
                </a:solidFill>
                <a:latin typeface="Calibri" panose="020F0502020204030204" pitchFamily="34" charset="0"/>
              </a:rPr>
              <a:t>  </a:t>
            </a:r>
            <a:r>
              <a:rPr lang="en-US" dirty="0">
                <a:solidFill>
                  <a:srgbClr val="3380E6"/>
                </a:solidFill>
                <a:latin typeface="Calibri" panose="020F0502020204030204" pitchFamily="34" charset="0"/>
              </a:rPr>
              <a:t>Class Template </a:t>
            </a:r>
            <a:r>
              <a:rPr lang="en-US" dirty="0" smtClean="0">
                <a:solidFill>
                  <a:srgbClr val="3380E6"/>
                </a:solidFill>
                <a:latin typeface="Calibri" panose="020F0502020204030204" pitchFamily="34" charset="0"/>
              </a:rPr>
              <a:t>List</a:t>
            </a:r>
            <a:endParaRPr lang="en-US" dirty="0" smtClean="0">
              <a:solidFill>
                <a:srgbClr val="3380E6"/>
              </a:solidFill>
              <a:latin typeface="Calibri" panose="020F0502020204030204" pitchFamily="34" charset="0"/>
            </a:endParaRPr>
          </a:p>
        </p:txBody>
      </p:sp>
      <p:sp>
        <p:nvSpPr>
          <p:cNvPr id="35843" name="Text Placeholder 2"/>
          <p:cNvSpPr>
            <a:spLocks noGrp="1"/>
          </p:cNvSpPr>
          <p:nvPr>
            <p:ph type="body" idx="1"/>
          </p:nvPr>
        </p:nvSpPr>
        <p:spPr/>
        <p:txBody>
          <a:bodyPr>
            <a:normAutofit/>
          </a:bodyPr>
          <a:lstStyle/>
          <a:p>
            <a:pPr eaLnBrk="1" hangingPunct="1">
              <a:buFont typeface="Wingdings 3" pitchFamily="18" charset="2"/>
              <a:buChar char=""/>
              <a:defRPr/>
            </a:pPr>
            <a:r>
              <a:rPr lang="en-US" sz="3200" dirty="0" smtClean="0">
                <a:solidFill>
                  <a:srgbClr val="000000"/>
                </a:solidFill>
                <a:latin typeface="Cambria" panose="02040503050406030204" pitchFamily="18" charset="0"/>
              </a:rPr>
              <a:t>Lines 132–133 </a:t>
            </a:r>
            <a:r>
              <a:rPr lang="en-US" sz="3200" dirty="0" smtClean="0">
                <a:solidFill>
                  <a:srgbClr val="000000"/>
                </a:solidFill>
                <a:latin typeface="Cambria" panose="02040503050406030204" pitchFamily="18" charset="0"/>
              </a:rPr>
              <a:t>of the </a:t>
            </a:r>
            <a:r>
              <a:rPr lang="en-US" sz="3200" dirty="0" smtClean="0">
                <a:solidFill>
                  <a:srgbClr val="000000"/>
                </a:solidFill>
                <a:latin typeface="Consolas" panose="020B0609020204030204" pitchFamily="49" charset="0"/>
              </a:rPr>
              <a:t>List</a:t>
            </a:r>
            <a:r>
              <a:rPr lang="en-US" sz="3200" dirty="0" smtClean="0">
                <a:solidFill>
                  <a:srgbClr val="000000"/>
                </a:solidFill>
                <a:latin typeface="Cambria" panose="02040503050406030204" pitchFamily="18" charset="0"/>
              </a:rPr>
              <a:t> class template (Fig. 19.5) declare </a:t>
            </a:r>
            <a:r>
              <a:rPr lang="en-US" sz="3200" dirty="0" smtClean="0">
                <a:solidFill>
                  <a:srgbClr val="000000"/>
                </a:solidFill>
                <a:latin typeface="Cambria" panose="02040503050406030204" pitchFamily="18" charset="0"/>
              </a:rPr>
              <a:t>and initialize to </a:t>
            </a:r>
            <a:r>
              <a:rPr lang="en-US" sz="3200" dirty="0" err="1" smtClean="0">
                <a:solidFill>
                  <a:srgbClr val="000000"/>
                </a:solidFill>
                <a:latin typeface="Consolas" panose="020B0609020204030204" pitchFamily="49" charset="0"/>
              </a:rPr>
              <a:t>nullptr</a:t>
            </a:r>
            <a:r>
              <a:rPr lang="en-US" sz="3200" dirty="0" smtClean="0">
                <a:solidFill>
                  <a:srgbClr val="000000"/>
                </a:solidFill>
                <a:latin typeface="Cambria" panose="02040503050406030204" pitchFamily="18" charset="0"/>
              </a:rPr>
              <a:t> the </a:t>
            </a:r>
            <a:r>
              <a:rPr lang="en-US" sz="3200" dirty="0" smtClean="0">
                <a:solidFill>
                  <a:srgbClr val="000000"/>
                </a:solidFill>
                <a:latin typeface="Consolas" panose="020B0609020204030204" pitchFamily="49" charset="0"/>
              </a:rPr>
              <a:t>private</a:t>
            </a:r>
            <a:r>
              <a:rPr lang="en-US" sz="3200" dirty="0" smtClean="0">
                <a:solidFill>
                  <a:srgbClr val="000000"/>
                </a:solidFill>
                <a:latin typeface="Cambria" panose="02040503050406030204" pitchFamily="18" charset="0"/>
              </a:rPr>
              <a:t> </a:t>
            </a:r>
            <a:r>
              <a:rPr lang="en-US" sz="3200" dirty="0" smtClean="0">
                <a:solidFill>
                  <a:srgbClr val="000000"/>
                </a:solidFill>
                <a:latin typeface="Cambria" panose="02040503050406030204" pitchFamily="18" charset="0"/>
              </a:rPr>
              <a:t>data members </a:t>
            </a:r>
            <a:r>
              <a:rPr lang="en-US" sz="3200" dirty="0" err="1" smtClean="0">
                <a:solidFill>
                  <a:srgbClr val="000000"/>
                </a:solidFill>
                <a:latin typeface="Consolas" panose="020B0609020204030204" pitchFamily="49" charset="0"/>
              </a:rPr>
              <a:t>firstPtr</a:t>
            </a:r>
            <a:r>
              <a:rPr lang="en-US" sz="3200" dirty="0" smtClean="0">
                <a:solidFill>
                  <a:srgbClr val="000000"/>
                </a:solidFill>
                <a:latin typeface="Cambria" panose="02040503050406030204" pitchFamily="18" charset="0"/>
              </a:rPr>
              <a:t> and </a:t>
            </a:r>
            <a:r>
              <a:rPr lang="en-US" sz="3200" dirty="0" err="1" smtClean="0">
                <a:solidFill>
                  <a:srgbClr val="000000"/>
                </a:solidFill>
                <a:latin typeface="Consolas" panose="020B0609020204030204" pitchFamily="49" charset="0"/>
              </a:rPr>
              <a:t>lastPtr</a:t>
            </a:r>
            <a:r>
              <a:rPr lang="en-US" sz="3200" dirty="0" smtClean="0">
                <a:solidFill>
                  <a:srgbClr val="000000"/>
                </a:solidFill>
                <a:latin typeface="Cambria" panose="02040503050406030204" pitchFamily="18" charset="0"/>
              </a:rPr>
              <a:t>—pointers to the </a:t>
            </a:r>
            <a:r>
              <a:rPr lang="en-US" sz="3200" dirty="0" smtClean="0">
                <a:solidFill>
                  <a:srgbClr val="000000"/>
                </a:solidFill>
                <a:latin typeface="Consolas" panose="020B0609020204030204" pitchFamily="49" charset="0"/>
              </a:rPr>
              <a:t>List</a:t>
            </a:r>
            <a:r>
              <a:rPr lang="en-US" sz="3200" dirty="0" smtClean="0">
                <a:solidFill>
                  <a:srgbClr val="000000"/>
                </a:solidFill>
                <a:latin typeface="Cambria" panose="02040503050406030204" pitchFamily="18" charset="0"/>
              </a:rPr>
              <a:t>’s first and last </a:t>
            </a:r>
            <a:r>
              <a:rPr lang="en-US" sz="3200" dirty="0" err="1" smtClean="0">
                <a:solidFill>
                  <a:srgbClr val="000000"/>
                </a:solidFill>
                <a:latin typeface="Consolas" panose="020B0609020204030204" pitchFamily="49" charset="0"/>
              </a:rPr>
              <a:t>ListNode</a:t>
            </a:r>
            <a:r>
              <a:rPr lang="en-US" sz="3200" dirty="0" err="1" smtClean="0">
                <a:solidFill>
                  <a:srgbClr val="000000"/>
                </a:solidFill>
                <a:latin typeface="Cambria" panose="02040503050406030204" pitchFamily="18" charset="0"/>
              </a:rPr>
              <a:t>s</a:t>
            </a:r>
            <a:r>
              <a:rPr lang="en-US" sz="3200" dirty="0" smtClean="0">
                <a:solidFill>
                  <a:srgbClr val="000000"/>
                </a:solidFill>
                <a:latin typeface="Cambria" panose="02040503050406030204" pitchFamily="18" charset="0"/>
              </a:rPr>
              <a:t>.</a:t>
            </a:r>
          </a:p>
          <a:p>
            <a:pPr eaLnBrk="1" hangingPunct="1">
              <a:buFont typeface="Wingdings 3" pitchFamily="18" charset="2"/>
              <a:buChar char=""/>
              <a:defRPr/>
            </a:pPr>
            <a:r>
              <a:rPr lang="en-US" sz="3200" dirty="0" smtClean="0">
                <a:solidFill>
                  <a:srgbClr val="000000"/>
                </a:solidFill>
                <a:latin typeface="Cambria" panose="02040503050406030204" pitchFamily="18" charset="0"/>
              </a:rPr>
              <a:t>The </a:t>
            </a:r>
            <a:r>
              <a:rPr lang="en-US" sz="3200" dirty="0" smtClean="0">
                <a:solidFill>
                  <a:srgbClr val="000000"/>
                </a:solidFill>
                <a:latin typeface="Cambria" panose="02040503050406030204" pitchFamily="18" charset="0"/>
              </a:rPr>
              <a:t>destructor (lines </a:t>
            </a:r>
            <a:r>
              <a:rPr lang="en-US" sz="3200" dirty="0" smtClean="0">
                <a:solidFill>
                  <a:srgbClr val="000000"/>
                </a:solidFill>
                <a:latin typeface="Cambria" panose="02040503050406030204" pitchFamily="18" charset="0"/>
              </a:rPr>
              <a:t>13–29) </a:t>
            </a:r>
            <a:r>
              <a:rPr lang="en-US" sz="3200" dirty="0" smtClean="0">
                <a:solidFill>
                  <a:srgbClr val="000000"/>
                </a:solidFill>
                <a:latin typeface="Cambria" panose="02040503050406030204" pitchFamily="18" charset="0"/>
              </a:rPr>
              <a:t>destroys all of the </a:t>
            </a:r>
            <a:r>
              <a:rPr lang="en-US" sz="3200" dirty="0" smtClean="0">
                <a:solidFill>
                  <a:srgbClr val="000000"/>
                </a:solidFill>
                <a:latin typeface="Consolas" panose="020B0609020204030204" pitchFamily="49" charset="0"/>
              </a:rPr>
              <a:t>List</a:t>
            </a:r>
            <a:r>
              <a:rPr lang="en-US" sz="3200" dirty="0" smtClean="0">
                <a:solidFill>
                  <a:srgbClr val="000000"/>
                </a:solidFill>
                <a:latin typeface="Cambria" panose="02040503050406030204" pitchFamily="18" charset="0"/>
              </a:rPr>
              <a:t>’s </a:t>
            </a:r>
            <a:r>
              <a:rPr lang="en-US" sz="3200" dirty="0" err="1" smtClean="0">
                <a:solidFill>
                  <a:srgbClr val="000000"/>
                </a:solidFill>
                <a:latin typeface="Consolas" panose="020B0609020204030204" pitchFamily="49" charset="0"/>
              </a:rPr>
              <a:t>ListNode</a:t>
            </a:r>
            <a:r>
              <a:rPr lang="en-US" sz="3200" dirty="0" smtClean="0">
                <a:solidFill>
                  <a:srgbClr val="000000"/>
                </a:solidFill>
                <a:latin typeface="Cambria" panose="02040503050406030204" pitchFamily="18" charset="0"/>
              </a:rPr>
              <a:t> objects when the </a:t>
            </a:r>
            <a:r>
              <a:rPr lang="en-US" sz="3200" dirty="0" smtClean="0">
                <a:solidFill>
                  <a:srgbClr val="000000"/>
                </a:solidFill>
                <a:latin typeface="Consolas" panose="020B0609020204030204" pitchFamily="49" charset="0"/>
              </a:rPr>
              <a:t>List</a:t>
            </a:r>
            <a:r>
              <a:rPr lang="en-US" sz="3200" dirty="0" smtClean="0">
                <a:solidFill>
                  <a:srgbClr val="000000"/>
                </a:solidFill>
                <a:latin typeface="Cambria" panose="02040503050406030204" pitchFamily="18" charset="0"/>
              </a:rPr>
              <a:t> is destroyed.</a:t>
            </a:r>
          </a:p>
        </p:txBody>
      </p:sp>
      <p:sp>
        <p:nvSpPr>
          <p:cNvPr id="35844"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9976096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24B5A1"/>
                </a:solidFill>
                <a:latin typeface="Calibri" panose="020F0502020204030204" pitchFamily="34" charset="0"/>
              </a:rPr>
              <a:t>19.3.3</a:t>
            </a:r>
            <a:r>
              <a:rPr lang="en-US" dirty="0">
                <a:solidFill>
                  <a:srgbClr val="24B5A1"/>
                </a:solidFill>
                <a:latin typeface="Calibri" panose="020F0502020204030204" pitchFamily="34" charset="0"/>
              </a:rPr>
              <a:t>  </a:t>
            </a:r>
            <a:r>
              <a:rPr lang="en-US" dirty="0">
                <a:solidFill>
                  <a:srgbClr val="3380E6"/>
                </a:solidFill>
                <a:latin typeface="Calibri" panose="020F0502020204030204" pitchFamily="34" charset="0"/>
              </a:rPr>
              <a:t>Class Template List</a:t>
            </a:r>
            <a:endParaRPr lang="en-US" dirty="0" smtClean="0">
              <a:solidFill>
                <a:srgbClr val="3380E6"/>
              </a:solidFill>
              <a:latin typeface="Calibri" panose="020F0502020204030204" pitchFamily="34" charset="0"/>
            </a:endParaRPr>
          </a:p>
        </p:txBody>
      </p:sp>
      <p:sp>
        <p:nvSpPr>
          <p:cNvPr id="46083" name="Text Placeholder 2"/>
          <p:cNvSpPr>
            <a:spLocks noGrp="1"/>
          </p:cNvSpPr>
          <p:nvPr>
            <p:ph type="body" idx="1"/>
          </p:nvPr>
        </p:nvSpPr>
        <p:spPr/>
        <p:txBody>
          <a:bodyPr>
            <a:noAutofit/>
          </a:bodyPr>
          <a:lstStyle/>
          <a:p>
            <a:pPr eaLnBrk="1" hangingPunct="1">
              <a:lnSpc>
                <a:spcPct val="90000"/>
              </a:lnSpc>
            </a:pPr>
            <a:r>
              <a:rPr lang="en-US" altLang="x-none" dirty="0">
                <a:solidFill>
                  <a:srgbClr val="000000"/>
                </a:solidFill>
                <a:latin typeface="Cambria" panose="02040503050406030204" pitchFamily="18" charset="0"/>
              </a:rPr>
              <a:t>The primary </a:t>
            </a:r>
            <a:r>
              <a:rPr lang="en-US" altLang="x-none" dirty="0">
                <a:solidFill>
                  <a:srgbClr val="000000"/>
                </a:solidFill>
                <a:latin typeface="Consolas" panose="020B0609020204030204" pitchFamily="49" charset="0"/>
              </a:rPr>
              <a:t>List</a:t>
            </a:r>
            <a:r>
              <a:rPr lang="en-US" altLang="x-none" dirty="0">
                <a:solidFill>
                  <a:srgbClr val="000000"/>
                </a:solidFill>
                <a:latin typeface="Cambria" panose="02040503050406030204" pitchFamily="18" charset="0"/>
              </a:rPr>
              <a:t> functions are </a:t>
            </a:r>
            <a:r>
              <a:rPr lang="en-US" altLang="x-none" dirty="0" err="1" smtClean="0">
                <a:solidFill>
                  <a:srgbClr val="000000"/>
                </a:solidFill>
                <a:latin typeface="Consolas" panose="020B0609020204030204" pitchFamily="49" charset="0"/>
              </a:rPr>
              <a:t>insertAtFront</a:t>
            </a:r>
            <a:r>
              <a:rPr lang="en-US" altLang="x-none" dirty="0" smtClean="0">
                <a:solidFill>
                  <a:srgbClr val="000000"/>
                </a:solidFill>
                <a:latin typeface="Cambria" panose="02040503050406030204" pitchFamily="18" charset="0"/>
              </a:rPr>
              <a:t>, </a:t>
            </a:r>
            <a:r>
              <a:rPr lang="en-US" altLang="x-none" dirty="0" err="1" smtClean="0">
                <a:solidFill>
                  <a:srgbClr val="000000"/>
                </a:solidFill>
                <a:latin typeface="Consolas" panose="020B0609020204030204" pitchFamily="49" charset="0"/>
              </a:rPr>
              <a:t>insertAtBack</a:t>
            </a:r>
            <a:r>
              <a:rPr lang="en-US" altLang="x-none" dirty="0" smtClean="0">
                <a:solidFill>
                  <a:srgbClr val="000000"/>
                </a:solidFill>
                <a:latin typeface="Cambria" panose="02040503050406030204" pitchFamily="18" charset="0"/>
              </a:rPr>
              <a:t>, </a:t>
            </a:r>
            <a:r>
              <a:rPr lang="en-US" altLang="x-none" dirty="0" err="1">
                <a:solidFill>
                  <a:srgbClr val="000000"/>
                </a:solidFill>
                <a:latin typeface="Consolas" panose="020B0609020204030204" pitchFamily="49" charset="0"/>
              </a:rPr>
              <a:t>removeFromFront</a:t>
            </a:r>
            <a:r>
              <a:rPr lang="en-US" altLang="x-none" dirty="0">
                <a:solidFill>
                  <a:srgbClr val="000000"/>
                </a:solidFill>
                <a:latin typeface="Cambria" panose="02040503050406030204" pitchFamily="18" charset="0"/>
              </a:rPr>
              <a:t> </a:t>
            </a:r>
            <a:r>
              <a:rPr lang="en-US" altLang="x-none" dirty="0" smtClean="0">
                <a:solidFill>
                  <a:srgbClr val="000000"/>
                </a:solidFill>
                <a:latin typeface="Cambria" panose="02040503050406030204" pitchFamily="18" charset="0"/>
              </a:rPr>
              <a:t>and </a:t>
            </a:r>
            <a:r>
              <a:rPr lang="en-US" altLang="x-none" dirty="0" err="1" smtClean="0">
                <a:solidFill>
                  <a:srgbClr val="000000"/>
                </a:solidFill>
                <a:latin typeface="Consolas" panose="020B0609020204030204" pitchFamily="49" charset="0"/>
              </a:rPr>
              <a:t>removeFromBack</a:t>
            </a:r>
            <a:r>
              <a:rPr lang="en-US" altLang="x-none" dirty="0" smtClean="0">
                <a:solidFill>
                  <a:srgbClr val="000000"/>
                </a:solidFill>
                <a:latin typeface="Cambria" panose="02040503050406030204" pitchFamily="18" charset="0"/>
              </a:rPr>
              <a:t>.  </a:t>
            </a:r>
            <a:endParaRPr lang="en-US" altLang="x-none" dirty="0">
              <a:solidFill>
                <a:srgbClr val="000000"/>
              </a:solidFill>
              <a:latin typeface="Cambria" panose="02040503050406030204" pitchFamily="18" charset="0"/>
            </a:endParaRPr>
          </a:p>
          <a:p>
            <a:pPr eaLnBrk="1" hangingPunct="1">
              <a:lnSpc>
                <a:spcPct val="90000"/>
              </a:lnSpc>
            </a:pPr>
            <a:r>
              <a:rPr lang="en-US" altLang="x-none" dirty="0">
                <a:solidFill>
                  <a:srgbClr val="000000"/>
                </a:solidFill>
                <a:latin typeface="Cambria" panose="02040503050406030204" pitchFamily="18" charset="0"/>
              </a:rPr>
              <a:t>Function </a:t>
            </a:r>
            <a:r>
              <a:rPr lang="en-US" altLang="x-none" dirty="0" err="1">
                <a:solidFill>
                  <a:srgbClr val="000000"/>
                </a:solidFill>
                <a:latin typeface="Consolas" panose="020B0609020204030204" pitchFamily="49" charset="0"/>
              </a:rPr>
              <a:t>isEmpty</a:t>
            </a:r>
            <a:r>
              <a:rPr lang="en-US" altLang="x-none" dirty="0">
                <a:solidFill>
                  <a:srgbClr val="000000"/>
                </a:solidFill>
                <a:latin typeface="Cambria" panose="02040503050406030204" pitchFamily="18" charset="0"/>
              </a:rPr>
              <a:t> </a:t>
            </a:r>
            <a:r>
              <a:rPr lang="en-US" altLang="x-none" dirty="0" smtClean="0">
                <a:solidFill>
                  <a:srgbClr val="000000"/>
                </a:solidFill>
                <a:latin typeface="Cambria" panose="02040503050406030204" pitchFamily="18" charset="0"/>
              </a:rPr>
              <a:t>is </a:t>
            </a:r>
            <a:r>
              <a:rPr lang="en-US" altLang="x-none" dirty="0">
                <a:solidFill>
                  <a:srgbClr val="000000"/>
                </a:solidFill>
                <a:latin typeface="Cambria" panose="02040503050406030204" pitchFamily="18" charset="0"/>
              </a:rPr>
              <a:t>called a</a:t>
            </a:r>
            <a:r>
              <a:rPr lang="en-US" altLang="x-none" dirty="0">
                <a:solidFill>
                  <a:srgbClr val="3380E6"/>
                </a:solidFill>
                <a:latin typeface="Cambria" panose="02040503050406030204" pitchFamily="18" charset="0"/>
              </a:rPr>
              <a:t> </a:t>
            </a:r>
            <a:r>
              <a:rPr lang="en-US" altLang="x-none" i="1" dirty="0">
                <a:solidFill>
                  <a:srgbClr val="000000"/>
                </a:solidFill>
                <a:latin typeface="Cambria" panose="02040503050406030204" pitchFamily="18" charset="0"/>
              </a:rPr>
              <a:t>predicate function</a:t>
            </a:r>
          </a:p>
          <a:p>
            <a:pPr lvl="1" eaLnBrk="1" hangingPunct="1">
              <a:lnSpc>
                <a:spcPct val="90000"/>
              </a:lnSpc>
            </a:pPr>
            <a:r>
              <a:rPr lang="en-US" altLang="x-none" sz="2800" dirty="0">
                <a:solidFill>
                  <a:srgbClr val="000000"/>
                </a:solidFill>
                <a:latin typeface="Cambria" panose="02040503050406030204" pitchFamily="18" charset="0"/>
              </a:rPr>
              <a:t>it </a:t>
            </a:r>
            <a:r>
              <a:rPr lang="en-US" altLang="x-none" sz="2800" i="1" dirty="0">
                <a:solidFill>
                  <a:srgbClr val="000000"/>
                </a:solidFill>
                <a:latin typeface="Cambria" panose="02040503050406030204" pitchFamily="18" charset="0"/>
              </a:rPr>
              <a:t>does not alter </a:t>
            </a:r>
            <a:r>
              <a:rPr lang="en-US" altLang="x-none" sz="2800" dirty="0">
                <a:solidFill>
                  <a:srgbClr val="000000"/>
                </a:solidFill>
                <a:latin typeface="Cambria" panose="02040503050406030204" pitchFamily="18" charset="0"/>
              </a:rPr>
              <a:t>the </a:t>
            </a:r>
            <a:r>
              <a:rPr lang="en-US" altLang="x-none" sz="2800" dirty="0">
                <a:solidFill>
                  <a:srgbClr val="000000"/>
                </a:solidFill>
                <a:latin typeface="Consolas" panose="020B0609020204030204" pitchFamily="49" charset="0"/>
              </a:rPr>
              <a:t>List</a:t>
            </a:r>
            <a:r>
              <a:rPr lang="en-US" altLang="x-none" sz="2800" dirty="0">
                <a:solidFill>
                  <a:srgbClr val="000000"/>
                </a:solidFill>
                <a:latin typeface="Cambria" panose="02040503050406030204" pitchFamily="18" charset="0"/>
              </a:rPr>
              <a:t>; rather, it determines whether the </a:t>
            </a:r>
            <a:r>
              <a:rPr lang="en-US" altLang="x-none" sz="2800" dirty="0">
                <a:solidFill>
                  <a:srgbClr val="000000"/>
                </a:solidFill>
                <a:latin typeface="Consolas" panose="020B0609020204030204" pitchFamily="49" charset="0"/>
              </a:rPr>
              <a:t>List</a:t>
            </a:r>
            <a:r>
              <a:rPr lang="en-US" altLang="x-none" sz="2800" dirty="0">
                <a:solidFill>
                  <a:srgbClr val="000000"/>
                </a:solidFill>
                <a:latin typeface="Cambria" panose="02040503050406030204" pitchFamily="18" charset="0"/>
              </a:rPr>
              <a:t> is </a:t>
            </a:r>
            <a:r>
              <a:rPr lang="en-US" altLang="x-none" sz="2800" i="1" dirty="0">
                <a:solidFill>
                  <a:srgbClr val="000000"/>
                </a:solidFill>
                <a:latin typeface="Cambria" panose="02040503050406030204" pitchFamily="18" charset="0"/>
              </a:rPr>
              <a:t>empty</a:t>
            </a:r>
            <a:r>
              <a:rPr lang="en-US" altLang="x-none" sz="2800" dirty="0">
                <a:solidFill>
                  <a:srgbClr val="000000"/>
                </a:solidFill>
                <a:latin typeface="Cambria" panose="02040503050406030204" pitchFamily="18" charset="0"/>
              </a:rPr>
              <a:t>.</a:t>
            </a:r>
          </a:p>
          <a:p>
            <a:pPr lvl="1" eaLnBrk="1" hangingPunct="1">
              <a:lnSpc>
                <a:spcPct val="90000"/>
              </a:lnSpc>
            </a:pPr>
            <a:r>
              <a:rPr lang="en-US" altLang="x-none" sz="2800" dirty="0">
                <a:solidFill>
                  <a:srgbClr val="000000"/>
                </a:solidFill>
                <a:latin typeface="Cambria" panose="02040503050406030204" pitchFamily="18" charset="0"/>
              </a:rPr>
              <a:t>If so, </a:t>
            </a:r>
            <a:r>
              <a:rPr lang="en-US" altLang="x-none" sz="2800" dirty="0">
                <a:solidFill>
                  <a:srgbClr val="000000"/>
                </a:solidFill>
                <a:latin typeface="Consolas" panose="020B0609020204030204" pitchFamily="49" charset="0"/>
              </a:rPr>
              <a:t>true</a:t>
            </a:r>
            <a:r>
              <a:rPr lang="en-US" altLang="x-none" sz="2800" dirty="0">
                <a:solidFill>
                  <a:srgbClr val="000000"/>
                </a:solidFill>
                <a:latin typeface="Cambria" panose="02040503050406030204" pitchFamily="18" charset="0"/>
              </a:rPr>
              <a:t> is returned; otherwise, </a:t>
            </a:r>
            <a:r>
              <a:rPr lang="en-US" altLang="x-none" sz="2800" dirty="0">
                <a:solidFill>
                  <a:srgbClr val="000000"/>
                </a:solidFill>
                <a:latin typeface="Consolas" panose="020B0609020204030204" pitchFamily="49" charset="0"/>
              </a:rPr>
              <a:t>false</a:t>
            </a:r>
            <a:r>
              <a:rPr lang="en-US" altLang="x-none" sz="2800" dirty="0">
                <a:solidFill>
                  <a:srgbClr val="000000"/>
                </a:solidFill>
                <a:latin typeface="Cambria" panose="02040503050406030204" pitchFamily="18" charset="0"/>
              </a:rPr>
              <a:t> is returned.</a:t>
            </a:r>
          </a:p>
          <a:p>
            <a:pPr eaLnBrk="1" hangingPunct="1">
              <a:lnSpc>
                <a:spcPct val="90000"/>
              </a:lnSpc>
            </a:pPr>
            <a:r>
              <a:rPr lang="en-US" altLang="x-none" dirty="0">
                <a:solidFill>
                  <a:srgbClr val="000000"/>
                </a:solidFill>
                <a:latin typeface="Cambria" panose="02040503050406030204" pitchFamily="18" charset="0"/>
              </a:rPr>
              <a:t>Function </a:t>
            </a:r>
            <a:r>
              <a:rPr lang="en-US" altLang="x-none" dirty="0">
                <a:solidFill>
                  <a:srgbClr val="000000"/>
                </a:solidFill>
                <a:latin typeface="Consolas" panose="020B0609020204030204" pitchFamily="49" charset="0"/>
              </a:rPr>
              <a:t>print</a:t>
            </a:r>
            <a:r>
              <a:rPr lang="en-US" altLang="x-none" dirty="0">
                <a:solidFill>
                  <a:srgbClr val="000000"/>
                </a:solidFill>
                <a:latin typeface="Cambria" panose="02040503050406030204" pitchFamily="18" charset="0"/>
              </a:rPr>
              <a:t> </a:t>
            </a:r>
            <a:r>
              <a:rPr lang="en-US" altLang="x-none" dirty="0" smtClean="0">
                <a:solidFill>
                  <a:srgbClr val="000000"/>
                </a:solidFill>
                <a:latin typeface="Cambria" panose="02040503050406030204" pitchFamily="18" charset="0"/>
              </a:rPr>
              <a:t>displays </a:t>
            </a:r>
            <a:r>
              <a:rPr lang="en-US" altLang="x-none" dirty="0">
                <a:solidFill>
                  <a:srgbClr val="000000"/>
                </a:solidFill>
                <a:latin typeface="Cambria" panose="02040503050406030204" pitchFamily="18" charset="0"/>
              </a:rPr>
              <a:t>the </a:t>
            </a:r>
            <a:r>
              <a:rPr lang="en-US" altLang="x-none" dirty="0">
                <a:solidFill>
                  <a:srgbClr val="000000"/>
                </a:solidFill>
                <a:latin typeface="Consolas" panose="020B0609020204030204" pitchFamily="49" charset="0"/>
              </a:rPr>
              <a:t>List</a:t>
            </a:r>
            <a:r>
              <a:rPr lang="en-US" altLang="x-none" dirty="0">
                <a:solidFill>
                  <a:srgbClr val="000000"/>
                </a:solidFill>
                <a:latin typeface="Cambria" panose="02040503050406030204" pitchFamily="18" charset="0"/>
              </a:rPr>
              <a:t>’s contents.</a:t>
            </a:r>
          </a:p>
          <a:p>
            <a:pPr eaLnBrk="1" hangingPunct="1">
              <a:lnSpc>
                <a:spcPct val="90000"/>
              </a:lnSpc>
            </a:pPr>
            <a:r>
              <a:rPr lang="en-US" altLang="x-none" dirty="0">
                <a:solidFill>
                  <a:srgbClr val="000000"/>
                </a:solidFill>
                <a:latin typeface="Cambria" panose="02040503050406030204" pitchFamily="18" charset="0"/>
              </a:rPr>
              <a:t>Utility function </a:t>
            </a:r>
            <a:r>
              <a:rPr lang="en-US" altLang="x-none" dirty="0" err="1">
                <a:solidFill>
                  <a:srgbClr val="000000"/>
                </a:solidFill>
                <a:latin typeface="Consolas" panose="020B0609020204030204" pitchFamily="49" charset="0"/>
              </a:rPr>
              <a:t>getNewNode</a:t>
            </a:r>
            <a:r>
              <a:rPr lang="en-US" altLang="x-none" dirty="0">
                <a:solidFill>
                  <a:srgbClr val="000000"/>
                </a:solidFill>
                <a:latin typeface="Cambria" panose="02040503050406030204" pitchFamily="18" charset="0"/>
              </a:rPr>
              <a:t> </a:t>
            </a:r>
            <a:r>
              <a:rPr lang="en-US" altLang="x-none" dirty="0" smtClean="0">
                <a:solidFill>
                  <a:srgbClr val="000000"/>
                </a:solidFill>
                <a:latin typeface="Cambria" panose="02040503050406030204" pitchFamily="18" charset="0"/>
              </a:rPr>
              <a:t>returns </a:t>
            </a:r>
            <a:r>
              <a:rPr lang="en-US" altLang="x-none" dirty="0">
                <a:solidFill>
                  <a:srgbClr val="000000"/>
                </a:solidFill>
                <a:latin typeface="Cambria" panose="02040503050406030204" pitchFamily="18" charset="0"/>
              </a:rPr>
              <a:t>a dynamically allocated </a:t>
            </a:r>
            <a:r>
              <a:rPr lang="en-US" altLang="x-none" dirty="0" err="1">
                <a:solidFill>
                  <a:srgbClr val="000000"/>
                </a:solidFill>
                <a:latin typeface="Consolas" panose="020B0609020204030204" pitchFamily="49" charset="0"/>
              </a:rPr>
              <a:t>ListNode</a:t>
            </a:r>
            <a:r>
              <a:rPr lang="en-US" altLang="x-none" dirty="0">
                <a:solidFill>
                  <a:srgbClr val="000000"/>
                </a:solidFill>
                <a:latin typeface="Cambria" panose="02040503050406030204" pitchFamily="18" charset="0"/>
              </a:rPr>
              <a:t> object.</a:t>
            </a:r>
          </a:p>
          <a:p>
            <a:pPr lvl="1" eaLnBrk="1" hangingPunct="1">
              <a:lnSpc>
                <a:spcPct val="90000"/>
              </a:lnSpc>
            </a:pPr>
            <a:r>
              <a:rPr lang="en-US" altLang="x-none" sz="2800" dirty="0">
                <a:solidFill>
                  <a:srgbClr val="000000"/>
                </a:solidFill>
                <a:latin typeface="Cambria" panose="02040503050406030204" pitchFamily="18" charset="0"/>
              </a:rPr>
              <a:t>Called from functions </a:t>
            </a:r>
            <a:r>
              <a:rPr lang="en-US" altLang="x-none" sz="2800" dirty="0" err="1">
                <a:solidFill>
                  <a:srgbClr val="000000"/>
                </a:solidFill>
                <a:latin typeface="Consolas" panose="020B0609020204030204" pitchFamily="49" charset="0"/>
              </a:rPr>
              <a:t>insertAtFront</a:t>
            </a:r>
            <a:r>
              <a:rPr lang="en-US" altLang="x-none" sz="2800" dirty="0">
                <a:solidFill>
                  <a:srgbClr val="000000"/>
                </a:solidFill>
                <a:latin typeface="Cambria" panose="02040503050406030204" pitchFamily="18" charset="0"/>
              </a:rPr>
              <a:t> and </a:t>
            </a:r>
            <a:r>
              <a:rPr lang="en-US" altLang="x-none" sz="2800" dirty="0" err="1">
                <a:solidFill>
                  <a:srgbClr val="000000"/>
                </a:solidFill>
                <a:latin typeface="Consolas" panose="020B0609020204030204" pitchFamily="49" charset="0"/>
              </a:rPr>
              <a:t>insertAtBack</a:t>
            </a:r>
            <a:r>
              <a:rPr lang="en-US" altLang="x-none" sz="2800" dirty="0">
                <a:solidFill>
                  <a:srgbClr val="000000"/>
                </a:solidFill>
                <a:latin typeface="Cambria" panose="02040503050406030204" pitchFamily="18" charset="0"/>
              </a:rPr>
              <a:t>.</a:t>
            </a:r>
          </a:p>
        </p:txBody>
      </p:sp>
      <p:sp>
        <p:nvSpPr>
          <p:cNvPr id="38916"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4211604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2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98525"/>
            <a:ext cx="12192000" cy="50609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6705090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2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08175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0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165225" y="0"/>
            <a:ext cx="9859963"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7589157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2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260885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2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3399770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2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44550" y="0"/>
            <a:ext cx="105029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2105747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2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30288" y="0"/>
            <a:ext cx="10131425"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9190099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2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54063"/>
            <a:ext cx="12192000" cy="5348287"/>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0211864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2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5527093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3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54063"/>
            <a:ext cx="12192000" cy="5348287"/>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9809861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24B5A1"/>
                </a:solidFill>
                <a:latin typeface="Calibri" panose="020F0502020204030204" pitchFamily="34" charset="0"/>
              </a:rPr>
              <a:t>19.3.4</a:t>
            </a:r>
            <a:r>
              <a:rPr lang="en-US" dirty="0" smtClean="0">
                <a:solidFill>
                  <a:srgbClr val="24B5A1"/>
                </a:solidFill>
                <a:latin typeface="Calibri" panose="020F0502020204030204" pitchFamily="34" charset="0"/>
              </a:rPr>
              <a:t>  </a:t>
            </a:r>
            <a:r>
              <a:rPr lang="en-US" dirty="0">
                <a:solidFill>
                  <a:srgbClr val="3380E6"/>
                </a:solidFill>
                <a:latin typeface="Calibri" panose="020F0502020204030204" pitchFamily="34" charset="0"/>
              </a:rPr>
              <a:t>Member Function </a:t>
            </a:r>
            <a:r>
              <a:rPr lang="en-US" dirty="0" err="1" smtClean="0">
                <a:solidFill>
                  <a:srgbClr val="3380E6"/>
                </a:solidFill>
                <a:latin typeface="Calibri" panose="020F0502020204030204" pitchFamily="34" charset="0"/>
              </a:rPr>
              <a:t>insertAtFront</a:t>
            </a:r>
            <a:endParaRPr lang="en-US" dirty="0" smtClean="0">
              <a:solidFill>
                <a:srgbClr val="3380E6"/>
              </a:solidFill>
              <a:latin typeface="Calibri" panose="020F0502020204030204" pitchFamily="34" charset="0"/>
            </a:endParaRPr>
          </a:p>
        </p:txBody>
      </p:sp>
      <p:sp>
        <p:nvSpPr>
          <p:cNvPr id="60419" name="Text Placeholder 2"/>
          <p:cNvSpPr>
            <a:spLocks noGrp="1"/>
          </p:cNvSpPr>
          <p:nvPr>
            <p:ph type="body" idx="1"/>
          </p:nvPr>
        </p:nvSpPr>
        <p:spPr/>
        <p:txBody>
          <a:bodyPr>
            <a:noAutofit/>
          </a:bodyPr>
          <a:lstStyle/>
          <a:p>
            <a:pPr eaLnBrk="1" hangingPunct="1">
              <a:lnSpc>
                <a:spcPct val="80000"/>
              </a:lnSpc>
              <a:buFont typeface="Wingdings 3" pitchFamily="18" charset="2"/>
              <a:buChar char=""/>
              <a:defRPr/>
            </a:pPr>
            <a:r>
              <a:rPr lang="en-US" sz="2400" dirty="0" smtClean="0">
                <a:solidFill>
                  <a:srgbClr val="000000"/>
                </a:solidFill>
                <a:latin typeface="Cambria" panose="02040503050406030204" pitchFamily="18" charset="0"/>
              </a:rPr>
              <a:t>Function </a:t>
            </a:r>
            <a:r>
              <a:rPr lang="en-US" sz="2400" dirty="0" err="1">
                <a:solidFill>
                  <a:srgbClr val="000000"/>
                </a:solidFill>
                <a:latin typeface="Consolas" panose="020B0609020204030204" pitchFamily="49" charset="0"/>
              </a:rPr>
              <a:t>insertAtFront</a:t>
            </a:r>
            <a:r>
              <a:rPr lang="en-US" sz="2400" dirty="0">
                <a:solidFill>
                  <a:srgbClr val="000000"/>
                </a:solidFill>
                <a:latin typeface="Cambria" panose="02040503050406030204" pitchFamily="18" charset="0"/>
              </a:rPr>
              <a:t> </a:t>
            </a:r>
            <a:r>
              <a:rPr lang="en-US" sz="2400" dirty="0" smtClean="0">
                <a:solidFill>
                  <a:srgbClr val="000000"/>
                </a:solidFill>
                <a:latin typeface="Cambria" panose="02040503050406030204" pitchFamily="18" charset="0"/>
              </a:rPr>
              <a:t>places </a:t>
            </a:r>
            <a:r>
              <a:rPr lang="en-US" sz="2400" dirty="0">
                <a:solidFill>
                  <a:srgbClr val="000000"/>
                </a:solidFill>
                <a:latin typeface="Cambria" panose="02040503050406030204" pitchFamily="18" charset="0"/>
              </a:rPr>
              <a:t>a new node at the front of the list.</a:t>
            </a:r>
          </a:p>
          <a:p>
            <a:pPr eaLnBrk="1" hangingPunct="1">
              <a:lnSpc>
                <a:spcPct val="80000"/>
              </a:lnSpc>
              <a:buFont typeface="Wingdings 3" pitchFamily="18" charset="2"/>
              <a:buChar char=""/>
              <a:defRPr/>
            </a:pPr>
            <a:r>
              <a:rPr lang="en-US" sz="2400" dirty="0">
                <a:solidFill>
                  <a:srgbClr val="000000"/>
                </a:solidFill>
                <a:latin typeface="Cambria" panose="02040503050406030204" pitchFamily="18" charset="0"/>
              </a:rPr>
              <a:t>The function consists of several steps:</a:t>
            </a:r>
          </a:p>
          <a:p>
            <a:pPr lvl="1" eaLnBrk="1" hangingPunct="1">
              <a:lnSpc>
                <a:spcPct val="80000"/>
              </a:lnSpc>
              <a:buFont typeface="Verdana" pitchFamily="34" charset="0"/>
              <a:buChar char="◦"/>
              <a:defRPr/>
            </a:pPr>
            <a:r>
              <a:rPr lang="en-US" dirty="0">
                <a:solidFill>
                  <a:srgbClr val="000000"/>
                </a:solidFill>
                <a:latin typeface="Cambria" panose="02040503050406030204" pitchFamily="18" charset="0"/>
              </a:rPr>
              <a:t>Call function </a:t>
            </a:r>
            <a:r>
              <a:rPr lang="en-US" dirty="0" err="1" smtClean="0">
                <a:solidFill>
                  <a:srgbClr val="000000"/>
                </a:solidFill>
                <a:latin typeface="Consolas" panose="020B0609020204030204" pitchFamily="49" charset="0"/>
              </a:rPr>
              <a:t>getNewNode</a:t>
            </a:r>
            <a:r>
              <a:rPr lang="en-US" dirty="0" smtClean="0">
                <a:solidFill>
                  <a:srgbClr val="000000"/>
                </a:solidFill>
                <a:latin typeface="Cambria" panose="02040503050406030204" pitchFamily="18" charset="0"/>
              </a:rPr>
              <a:t>, </a:t>
            </a:r>
            <a:r>
              <a:rPr lang="en-US" dirty="0">
                <a:solidFill>
                  <a:srgbClr val="000000"/>
                </a:solidFill>
                <a:latin typeface="Cambria" panose="02040503050406030204" pitchFamily="18" charset="0"/>
              </a:rPr>
              <a:t>passing it </a:t>
            </a:r>
            <a:r>
              <a:rPr lang="en-US" dirty="0">
                <a:solidFill>
                  <a:srgbClr val="000000"/>
                </a:solidFill>
                <a:latin typeface="Consolas" panose="020B0609020204030204" pitchFamily="49" charset="0"/>
              </a:rPr>
              <a:t>value</a:t>
            </a:r>
            <a:r>
              <a:rPr lang="en-US" dirty="0">
                <a:solidFill>
                  <a:srgbClr val="000000"/>
                </a:solidFill>
                <a:latin typeface="Cambria" panose="02040503050406030204" pitchFamily="18" charset="0"/>
              </a:rPr>
              <a:t>, which is a constant reference to the node value to be inserted.</a:t>
            </a:r>
          </a:p>
          <a:p>
            <a:pPr lvl="1" eaLnBrk="1" hangingPunct="1">
              <a:lnSpc>
                <a:spcPct val="80000"/>
              </a:lnSpc>
              <a:buFont typeface="Verdana" pitchFamily="34" charset="0"/>
              <a:buChar char="◦"/>
              <a:defRPr/>
            </a:pPr>
            <a:r>
              <a:rPr lang="en-US" dirty="0">
                <a:solidFill>
                  <a:srgbClr val="000000"/>
                </a:solidFill>
                <a:latin typeface="Cambria" panose="02040503050406030204" pitchFamily="18" charset="0"/>
              </a:rPr>
              <a:t>Function </a:t>
            </a:r>
            <a:r>
              <a:rPr lang="en-US" dirty="0" err="1" smtClean="0">
                <a:solidFill>
                  <a:srgbClr val="000000"/>
                </a:solidFill>
                <a:latin typeface="Consolas" panose="020B0609020204030204" pitchFamily="49" charset="0"/>
              </a:rPr>
              <a:t>getNewNode</a:t>
            </a:r>
            <a:r>
              <a:rPr lang="en-US" dirty="0" smtClean="0">
                <a:solidFill>
                  <a:srgbClr val="000000"/>
                </a:solidFill>
                <a:latin typeface="Cambria" panose="02040503050406030204" pitchFamily="18" charset="0"/>
              </a:rPr>
              <a:t> </a:t>
            </a:r>
            <a:r>
              <a:rPr lang="en-US" dirty="0">
                <a:solidFill>
                  <a:srgbClr val="000000"/>
                </a:solidFill>
                <a:latin typeface="Cambria" panose="02040503050406030204" pitchFamily="18" charset="0"/>
              </a:rPr>
              <a:t>uses operator </a:t>
            </a:r>
            <a:r>
              <a:rPr lang="en-US" dirty="0">
                <a:solidFill>
                  <a:srgbClr val="000000"/>
                </a:solidFill>
                <a:latin typeface="Consolas" panose="020B0609020204030204" pitchFamily="49" charset="0"/>
              </a:rPr>
              <a:t>new</a:t>
            </a:r>
            <a:r>
              <a:rPr lang="en-US" dirty="0">
                <a:solidFill>
                  <a:srgbClr val="000000"/>
                </a:solidFill>
                <a:latin typeface="Cambria" panose="02040503050406030204" pitchFamily="18" charset="0"/>
              </a:rPr>
              <a:t> to create a new list node and return a pointer to this newly allocated node, which is assigned to </a:t>
            </a:r>
            <a:r>
              <a:rPr lang="en-US" dirty="0" err="1">
                <a:solidFill>
                  <a:srgbClr val="000000"/>
                </a:solidFill>
                <a:latin typeface="Consolas" panose="020B0609020204030204" pitchFamily="49" charset="0"/>
              </a:rPr>
              <a:t>newPtr</a:t>
            </a:r>
            <a:r>
              <a:rPr lang="en-US" dirty="0">
                <a:solidFill>
                  <a:srgbClr val="000000"/>
                </a:solidFill>
                <a:latin typeface="Cambria" panose="02040503050406030204" pitchFamily="18" charset="0"/>
              </a:rPr>
              <a:t> in </a:t>
            </a:r>
            <a:r>
              <a:rPr lang="en-US" dirty="0" err="1" smtClean="0">
                <a:solidFill>
                  <a:srgbClr val="000000"/>
                </a:solidFill>
                <a:latin typeface="Consolas" panose="020B0609020204030204" pitchFamily="49" charset="0"/>
              </a:rPr>
              <a:t>insertAtFront</a:t>
            </a:r>
            <a:r>
              <a:rPr lang="en-US" dirty="0" smtClean="0">
                <a:solidFill>
                  <a:srgbClr val="000000"/>
                </a:solidFill>
                <a:latin typeface="Cambria" panose="02040503050406030204" pitchFamily="18" charset="0"/>
              </a:rPr>
              <a:t>.</a:t>
            </a:r>
            <a:endParaRPr lang="en-US" dirty="0">
              <a:solidFill>
                <a:srgbClr val="000000"/>
              </a:solidFill>
              <a:latin typeface="Cambria" panose="02040503050406030204" pitchFamily="18" charset="0"/>
            </a:endParaRPr>
          </a:p>
          <a:p>
            <a:pPr lvl="1" eaLnBrk="1" hangingPunct="1">
              <a:lnSpc>
                <a:spcPct val="80000"/>
              </a:lnSpc>
              <a:buFont typeface="Verdana" pitchFamily="34" charset="0"/>
              <a:buChar char="◦"/>
              <a:defRPr/>
            </a:pPr>
            <a:r>
              <a:rPr lang="en-US" dirty="0">
                <a:solidFill>
                  <a:srgbClr val="000000"/>
                </a:solidFill>
                <a:latin typeface="Cambria" panose="02040503050406030204" pitchFamily="18" charset="0"/>
              </a:rPr>
              <a:t>If the list is </a:t>
            </a:r>
            <a:r>
              <a:rPr lang="en-US" i="1" dirty="0" smtClean="0">
                <a:solidFill>
                  <a:srgbClr val="000000"/>
                </a:solidFill>
                <a:latin typeface="Cambria" panose="02040503050406030204" pitchFamily="18" charset="0"/>
              </a:rPr>
              <a:t>empty</a:t>
            </a:r>
            <a:r>
              <a:rPr lang="en-US" dirty="0" smtClean="0">
                <a:solidFill>
                  <a:srgbClr val="000000"/>
                </a:solidFill>
                <a:latin typeface="Cambria" panose="02040503050406030204" pitchFamily="18" charset="0"/>
              </a:rPr>
              <a:t>, </a:t>
            </a:r>
            <a:r>
              <a:rPr lang="en-US" dirty="0" err="1">
                <a:solidFill>
                  <a:srgbClr val="000000"/>
                </a:solidFill>
                <a:latin typeface="Consolas" panose="020B0609020204030204" pitchFamily="49" charset="0"/>
              </a:rPr>
              <a:t>firstPtr</a:t>
            </a:r>
            <a:r>
              <a:rPr lang="en-US" dirty="0">
                <a:solidFill>
                  <a:srgbClr val="000000"/>
                </a:solidFill>
                <a:latin typeface="Cambria" panose="02040503050406030204" pitchFamily="18" charset="0"/>
              </a:rPr>
              <a:t> and </a:t>
            </a:r>
            <a:r>
              <a:rPr lang="en-US" dirty="0" err="1">
                <a:solidFill>
                  <a:srgbClr val="000000"/>
                </a:solidFill>
                <a:latin typeface="Consolas" panose="020B0609020204030204" pitchFamily="49" charset="0"/>
              </a:rPr>
              <a:t>lastPtr</a:t>
            </a:r>
            <a:r>
              <a:rPr lang="en-US" dirty="0">
                <a:solidFill>
                  <a:srgbClr val="000000"/>
                </a:solidFill>
                <a:latin typeface="Cambria" panose="02040503050406030204" pitchFamily="18" charset="0"/>
              </a:rPr>
              <a:t> are set to </a:t>
            </a:r>
            <a:r>
              <a:rPr lang="en-US" dirty="0" err="1" smtClean="0">
                <a:solidFill>
                  <a:srgbClr val="000000"/>
                </a:solidFill>
                <a:latin typeface="Consolas" panose="020B0609020204030204" pitchFamily="49" charset="0"/>
              </a:rPr>
              <a:t>newPtr</a:t>
            </a:r>
            <a:r>
              <a:rPr lang="en-US" dirty="0" smtClean="0">
                <a:solidFill>
                  <a:srgbClr val="000000"/>
                </a:solidFill>
                <a:latin typeface="Cambria" panose="02040503050406030204" pitchFamily="18" charset="0"/>
              </a:rPr>
              <a:t>.</a:t>
            </a:r>
            <a:endParaRPr lang="en-US" dirty="0">
              <a:solidFill>
                <a:srgbClr val="000000"/>
              </a:solidFill>
              <a:latin typeface="Cambria" panose="02040503050406030204" pitchFamily="18" charset="0"/>
            </a:endParaRPr>
          </a:p>
          <a:p>
            <a:pPr lvl="1" eaLnBrk="1" hangingPunct="1">
              <a:lnSpc>
                <a:spcPct val="80000"/>
              </a:lnSpc>
              <a:buFont typeface="Verdana" pitchFamily="34" charset="0"/>
              <a:buChar char="◦"/>
              <a:defRPr/>
            </a:pPr>
            <a:r>
              <a:rPr lang="en-US" dirty="0">
                <a:solidFill>
                  <a:srgbClr val="000000"/>
                </a:solidFill>
                <a:latin typeface="Cambria" panose="02040503050406030204" pitchFamily="18" charset="0"/>
              </a:rPr>
              <a:t>If the list is </a:t>
            </a:r>
            <a:r>
              <a:rPr lang="en-US" i="1" dirty="0">
                <a:solidFill>
                  <a:srgbClr val="000000"/>
                </a:solidFill>
                <a:latin typeface="Cambria" panose="02040503050406030204" pitchFamily="18" charset="0"/>
              </a:rPr>
              <a:t>not </a:t>
            </a:r>
            <a:r>
              <a:rPr lang="en-US" i="1" dirty="0" smtClean="0">
                <a:solidFill>
                  <a:srgbClr val="000000"/>
                </a:solidFill>
                <a:latin typeface="Cambria" panose="02040503050406030204" pitchFamily="18" charset="0"/>
              </a:rPr>
              <a:t>empty</a:t>
            </a:r>
            <a:r>
              <a:rPr lang="en-US" dirty="0" smtClean="0">
                <a:solidFill>
                  <a:srgbClr val="000000"/>
                </a:solidFill>
                <a:latin typeface="Cambria" panose="02040503050406030204" pitchFamily="18" charset="0"/>
              </a:rPr>
              <a:t>, </a:t>
            </a:r>
            <a:r>
              <a:rPr lang="en-US" dirty="0">
                <a:solidFill>
                  <a:srgbClr val="000000"/>
                </a:solidFill>
                <a:latin typeface="Cambria" panose="02040503050406030204" pitchFamily="18" charset="0"/>
              </a:rPr>
              <a:t>then the node pointed to by </a:t>
            </a:r>
            <a:r>
              <a:rPr lang="en-US" dirty="0" err="1">
                <a:solidFill>
                  <a:srgbClr val="000000"/>
                </a:solidFill>
                <a:latin typeface="Consolas" panose="020B0609020204030204" pitchFamily="49" charset="0"/>
              </a:rPr>
              <a:t>newPtr</a:t>
            </a:r>
            <a:r>
              <a:rPr lang="en-US" dirty="0">
                <a:solidFill>
                  <a:srgbClr val="000000"/>
                </a:solidFill>
                <a:latin typeface="Cambria" panose="02040503050406030204" pitchFamily="18" charset="0"/>
              </a:rPr>
              <a:t> is threaded into the list by copying </a:t>
            </a:r>
            <a:r>
              <a:rPr lang="en-US" dirty="0" err="1">
                <a:solidFill>
                  <a:srgbClr val="000000"/>
                </a:solidFill>
                <a:latin typeface="Consolas" panose="020B0609020204030204" pitchFamily="49" charset="0"/>
              </a:rPr>
              <a:t>firstPtr</a:t>
            </a:r>
            <a:r>
              <a:rPr lang="en-US" dirty="0">
                <a:solidFill>
                  <a:srgbClr val="000000"/>
                </a:solidFill>
                <a:latin typeface="Cambria" panose="02040503050406030204" pitchFamily="18" charset="0"/>
              </a:rPr>
              <a:t> to </a:t>
            </a:r>
            <a:r>
              <a:rPr lang="en-US" dirty="0" err="1">
                <a:solidFill>
                  <a:srgbClr val="000000"/>
                </a:solidFill>
                <a:latin typeface="Consolas" panose="020B0609020204030204" pitchFamily="49" charset="0"/>
              </a:rPr>
              <a:t>newPtr</a:t>
            </a:r>
            <a:r>
              <a:rPr lang="en-US" dirty="0">
                <a:solidFill>
                  <a:srgbClr val="000000"/>
                </a:solidFill>
                <a:latin typeface="Consolas" panose="020B0609020204030204" pitchFamily="49" charset="0"/>
              </a:rPr>
              <a:t>-&gt;</a:t>
            </a:r>
            <a:r>
              <a:rPr lang="en-US" dirty="0" err="1" smtClean="0">
                <a:solidFill>
                  <a:srgbClr val="000000"/>
                </a:solidFill>
                <a:latin typeface="Consolas" panose="020B0609020204030204" pitchFamily="49" charset="0"/>
              </a:rPr>
              <a:t>nextPtr</a:t>
            </a:r>
            <a:r>
              <a:rPr lang="en-US" dirty="0" smtClean="0">
                <a:solidFill>
                  <a:srgbClr val="000000"/>
                </a:solidFill>
                <a:latin typeface="Cambria" panose="02040503050406030204" pitchFamily="18" charset="0"/>
              </a:rPr>
              <a:t>, </a:t>
            </a:r>
            <a:r>
              <a:rPr lang="en-US" dirty="0">
                <a:solidFill>
                  <a:srgbClr val="000000"/>
                </a:solidFill>
                <a:latin typeface="Cambria" panose="02040503050406030204" pitchFamily="18" charset="0"/>
              </a:rPr>
              <a:t>so that the new node points to what used to be the first node of the list, and copying </a:t>
            </a:r>
            <a:r>
              <a:rPr lang="en-US" dirty="0" err="1">
                <a:solidFill>
                  <a:srgbClr val="000000"/>
                </a:solidFill>
                <a:latin typeface="Consolas" panose="020B0609020204030204" pitchFamily="49" charset="0"/>
              </a:rPr>
              <a:t>newPtr</a:t>
            </a:r>
            <a:r>
              <a:rPr lang="en-US" dirty="0">
                <a:solidFill>
                  <a:srgbClr val="000000"/>
                </a:solidFill>
                <a:latin typeface="Cambria" panose="02040503050406030204" pitchFamily="18" charset="0"/>
              </a:rPr>
              <a:t> to </a:t>
            </a:r>
            <a:r>
              <a:rPr lang="en-US" dirty="0" err="1" smtClean="0">
                <a:solidFill>
                  <a:srgbClr val="000000"/>
                </a:solidFill>
                <a:latin typeface="Consolas" panose="020B0609020204030204" pitchFamily="49" charset="0"/>
              </a:rPr>
              <a:t>firstPtr</a:t>
            </a:r>
            <a:r>
              <a:rPr lang="en-US" dirty="0" smtClean="0">
                <a:solidFill>
                  <a:srgbClr val="000000"/>
                </a:solidFill>
                <a:latin typeface="Cambria" panose="02040503050406030204" pitchFamily="18" charset="0"/>
              </a:rPr>
              <a:t>, </a:t>
            </a:r>
            <a:r>
              <a:rPr lang="en-US" dirty="0">
                <a:solidFill>
                  <a:srgbClr val="000000"/>
                </a:solidFill>
                <a:latin typeface="Cambria" panose="02040503050406030204" pitchFamily="18" charset="0"/>
              </a:rPr>
              <a:t>so that </a:t>
            </a:r>
            <a:r>
              <a:rPr lang="en-US" dirty="0" err="1">
                <a:solidFill>
                  <a:srgbClr val="000000"/>
                </a:solidFill>
                <a:latin typeface="Consolas" panose="020B0609020204030204" pitchFamily="49" charset="0"/>
              </a:rPr>
              <a:t>firstPtr</a:t>
            </a:r>
            <a:r>
              <a:rPr lang="en-US" dirty="0">
                <a:solidFill>
                  <a:srgbClr val="000000"/>
                </a:solidFill>
                <a:latin typeface="Cambria" panose="02040503050406030204" pitchFamily="18" charset="0"/>
              </a:rPr>
              <a:t> now points to the new first node of the list.</a:t>
            </a:r>
          </a:p>
        </p:txBody>
      </p:sp>
      <p:sp>
        <p:nvSpPr>
          <p:cNvPr id="59396"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1309477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24B5A1"/>
                </a:solidFill>
                <a:latin typeface="Calibri" panose="020F0502020204030204" pitchFamily="34" charset="0"/>
              </a:rPr>
              <a:t>19.3.4  </a:t>
            </a:r>
            <a:r>
              <a:rPr lang="en-US" dirty="0">
                <a:solidFill>
                  <a:srgbClr val="3380E6"/>
                </a:solidFill>
                <a:latin typeface="Calibri" panose="020F0502020204030204" pitchFamily="34" charset="0"/>
              </a:rPr>
              <a:t>Member Function </a:t>
            </a:r>
            <a:r>
              <a:rPr lang="en-US" dirty="0" err="1">
                <a:solidFill>
                  <a:srgbClr val="3380E6"/>
                </a:solidFill>
                <a:latin typeface="Calibri" panose="020F0502020204030204" pitchFamily="34" charset="0"/>
              </a:rPr>
              <a:t>insertAtFront</a:t>
            </a:r>
            <a:endParaRPr lang="en-US" dirty="0" smtClean="0">
              <a:solidFill>
                <a:srgbClr val="3380E6"/>
              </a:solidFill>
              <a:latin typeface="Calibri" panose="020F0502020204030204" pitchFamily="34" charset="0"/>
            </a:endParaRPr>
          </a:p>
        </p:txBody>
      </p:sp>
      <p:sp>
        <p:nvSpPr>
          <p:cNvPr id="55299" name="Text Placeholder 2"/>
          <p:cNvSpPr>
            <a:spLocks noGrp="1"/>
          </p:cNvSpPr>
          <p:nvPr>
            <p:ph type="body" idx="1"/>
          </p:nvPr>
        </p:nvSpPr>
        <p:spPr/>
        <p:txBody>
          <a:bodyPr/>
          <a:lstStyle/>
          <a:p>
            <a:pPr eaLnBrk="1" hangingPunct="1"/>
            <a:r>
              <a:rPr lang="fr-FR" altLang="x-none" dirty="0">
                <a:solidFill>
                  <a:srgbClr val="000000"/>
                </a:solidFill>
                <a:latin typeface="Cambria" panose="02040503050406030204" pitchFamily="18" charset="0"/>
              </a:rPr>
              <a:t>Figure 19.6 </a:t>
            </a:r>
            <a:r>
              <a:rPr lang="fr-FR" altLang="x-none" dirty="0" err="1">
                <a:solidFill>
                  <a:srgbClr val="000000"/>
                </a:solidFill>
                <a:latin typeface="Cambria" panose="02040503050406030204" pitchFamily="18" charset="0"/>
              </a:rPr>
              <a:t>illustrates</a:t>
            </a:r>
            <a:r>
              <a:rPr lang="fr-FR" altLang="x-none" dirty="0">
                <a:solidFill>
                  <a:srgbClr val="000000"/>
                </a:solidFill>
                <a:latin typeface="Cambria" panose="02040503050406030204" pitchFamily="18" charset="0"/>
              </a:rPr>
              <a:t> </a:t>
            </a:r>
            <a:r>
              <a:rPr lang="fr-FR" altLang="x-none" dirty="0" err="1">
                <a:solidFill>
                  <a:srgbClr val="000000"/>
                </a:solidFill>
                <a:latin typeface="Cambria" panose="02040503050406030204" pitchFamily="18" charset="0"/>
              </a:rPr>
              <a:t>function</a:t>
            </a:r>
            <a:r>
              <a:rPr lang="fr-FR" altLang="x-none" dirty="0">
                <a:solidFill>
                  <a:srgbClr val="000000"/>
                </a:solidFill>
                <a:latin typeface="Cambria" panose="02040503050406030204" pitchFamily="18" charset="0"/>
              </a:rPr>
              <a:t> </a:t>
            </a:r>
            <a:r>
              <a:rPr lang="fr-FR" altLang="x-none" dirty="0" err="1">
                <a:solidFill>
                  <a:srgbClr val="000000"/>
                </a:solidFill>
                <a:latin typeface="Consolas" panose="020B0609020204030204" pitchFamily="49" charset="0"/>
              </a:rPr>
              <a:t>insertAtFront</a:t>
            </a:r>
            <a:r>
              <a:rPr lang="fr-FR" altLang="x-none" dirty="0">
                <a:solidFill>
                  <a:srgbClr val="000000"/>
                </a:solidFill>
                <a:latin typeface="Cambria" panose="02040503050406030204" pitchFamily="18" charset="0"/>
              </a:rPr>
              <a:t>.</a:t>
            </a:r>
          </a:p>
          <a:p>
            <a:pPr eaLnBrk="1" hangingPunct="1"/>
            <a:r>
              <a:rPr lang="en-US" altLang="x-none" dirty="0">
                <a:solidFill>
                  <a:srgbClr val="000000"/>
                </a:solidFill>
                <a:latin typeface="Cambria" panose="02040503050406030204" pitchFamily="18" charset="0"/>
              </a:rPr>
              <a:t>Part (a) shows the list and the new node before calling </a:t>
            </a:r>
            <a:r>
              <a:rPr lang="en-US" altLang="x-none" dirty="0" err="1">
                <a:solidFill>
                  <a:srgbClr val="000000"/>
                </a:solidFill>
                <a:latin typeface="Consolas" panose="020B0609020204030204" pitchFamily="49" charset="0"/>
              </a:rPr>
              <a:t>insertAtFront</a:t>
            </a:r>
            <a:r>
              <a:rPr lang="en-US" altLang="x-none" dirty="0">
                <a:solidFill>
                  <a:srgbClr val="000000"/>
                </a:solidFill>
                <a:latin typeface="Cambria" panose="02040503050406030204" pitchFamily="18" charset="0"/>
              </a:rPr>
              <a:t>.</a:t>
            </a:r>
          </a:p>
          <a:p>
            <a:pPr eaLnBrk="1" hangingPunct="1"/>
            <a:r>
              <a:rPr lang="en-US" altLang="x-none" dirty="0">
                <a:solidFill>
                  <a:srgbClr val="000000"/>
                </a:solidFill>
                <a:latin typeface="Cambria" panose="02040503050406030204" pitchFamily="18" charset="0"/>
              </a:rPr>
              <a:t>The dashed arrows in part (b) illustrate </a:t>
            </a:r>
            <a:r>
              <a:rPr lang="en-US" altLang="x-none" i="1" dirty="0">
                <a:solidFill>
                  <a:srgbClr val="000000"/>
                </a:solidFill>
                <a:latin typeface="Cambria" panose="02040503050406030204" pitchFamily="18" charset="0"/>
              </a:rPr>
              <a:t>Step </a:t>
            </a:r>
            <a:r>
              <a:rPr lang="en-US" altLang="x-none" dirty="0">
                <a:solidFill>
                  <a:srgbClr val="000000"/>
                </a:solidFill>
                <a:latin typeface="Cambria" panose="02040503050406030204" pitchFamily="18" charset="0"/>
              </a:rPr>
              <a:t>4 of the </a:t>
            </a:r>
            <a:r>
              <a:rPr lang="en-US" altLang="x-none" dirty="0" err="1">
                <a:solidFill>
                  <a:srgbClr val="000000"/>
                </a:solidFill>
                <a:latin typeface="Consolas" panose="020B0609020204030204" pitchFamily="49" charset="0"/>
              </a:rPr>
              <a:t>insertAtFront</a:t>
            </a:r>
            <a:r>
              <a:rPr lang="en-US" altLang="x-none" dirty="0">
                <a:solidFill>
                  <a:srgbClr val="000000"/>
                </a:solidFill>
                <a:latin typeface="Cambria" panose="02040503050406030204" pitchFamily="18" charset="0"/>
              </a:rPr>
              <a:t> operation that enables the node containing </a:t>
            </a:r>
            <a:r>
              <a:rPr lang="en-US" altLang="x-none" dirty="0">
                <a:solidFill>
                  <a:srgbClr val="000000"/>
                </a:solidFill>
                <a:latin typeface="Consolas" panose="020B0609020204030204" pitchFamily="49" charset="0"/>
              </a:rPr>
              <a:t>12</a:t>
            </a:r>
            <a:r>
              <a:rPr lang="en-US" altLang="x-none" dirty="0">
                <a:solidFill>
                  <a:srgbClr val="000000"/>
                </a:solidFill>
                <a:latin typeface="Cambria" panose="02040503050406030204" pitchFamily="18" charset="0"/>
              </a:rPr>
              <a:t> to become the new list front.</a:t>
            </a:r>
          </a:p>
        </p:txBody>
      </p:sp>
      <p:sp>
        <p:nvSpPr>
          <p:cNvPr id="60420"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4615284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3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47638" y="0"/>
            <a:ext cx="11895137"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43044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338" y="76200"/>
            <a:ext cx="10908406" cy="1143000"/>
          </a:xfrm>
        </p:spPr>
        <p:txBody>
          <a:bodyPr/>
          <a:lstStyle/>
          <a:p>
            <a:pPr>
              <a:defRPr/>
            </a:pPr>
            <a:r>
              <a:rPr lang="en-US" dirty="0" smtClean="0">
                <a:solidFill>
                  <a:srgbClr val="24B5A1"/>
                </a:solidFill>
                <a:latin typeface="Calibri" panose="020F0502020204030204" pitchFamily="34" charset="0"/>
              </a:rPr>
              <a:t>19.1  </a:t>
            </a:r>
            <a:r>
              <a:rPr lang="en-US" dirty="0" smtClean="0">
                <a:solidFill>
                  <a:srgbClr val="3380E6"/>
                </a:solidFill>
                <a:latin typeface="Calibri" panose="020F0502020204030204" pitchFamily="34" charset="0"/>
              </a:rPr>
              <a:t>Introduction</a:t>
            </a:r>
          </a:p>
        </p:txBody>
      </p:sp>
      <p:sp>
        <p:nvSpPr>
          <p:cNvPr id="13315" name="Text Placeholder 2"/>
          <p:cNvSpPr>
            <a:spLocks noGrp="1"/>
          </p:cNvSpPr>
          <p:nvPr>
            <p:ph type="body" idx="1"/>
          </p:nvPr>
        </p:nvSpPr>
        <p:spPr>
          <a:xfrm>
            <a:off x="708338" y="1143001"/>
            <a:ext cx="10908406" cy="4525963"/>
          </a:xfrm>
        </p:spPr>
        <p:txBody>
          <a:bodyPr/>
          <a:lstStyle/>
          <a:p>
            <a:pPr eaLnBrk="1" hangingPunct="1">
              <a:lnSpc>
                <a:spcPct val="80000"/>
              </a:lnSpc>
            </a:pPr>
            <a:r>
              <a:rPr lang="en-US" altLang="x-none" dirty="0">
                <a:solidFill>
                  <a:srgbClr val="000000"/>
                </a:solidFill>
                <a:latin typeface="Cambria" panose="02040503050406030204" pitchFamily="18" charset="0"/>
              </a:rPr>
              <a:t>We’ve studied </a:t>
            </a:r>
            <a:r>
              <a:rPr lang="en-US" altLang="x-none" i="1" dirty="0">
                <a:solidFill>
                  <a:srgbClr val="000000"/>
                </a:solidFill>
                <a:latin typeface="Cambria" panose="02040503050406030204" pitchFamily="18" charset="0"/>
              </a:rPr>
              <a:t>fixed-size </a:t>
            </a:r>
            <a:r>
              <a:rPr lang="en-US" altLang="x-none" i="1" dirty="0">
                <a:latin typeface="Cambria" panose="02040503050406030204" pitchFamily="18" charset="0"/>
              </a:rPr>
              <a:t>data structures</a:t>
            </a:r>
            <a:r>
              <a:rPr lang="en-US" altLang="x-none" dirty="0">
                <a:latin typeface="Cambria" panose="02040503050406030204" pitchFamily="18" charset="0"/>
              </a:rPr>
              <a:t>—</a:t>
            </a:r>
            <a:r>
              <a:rPr lang="en-US" altLang="x-none" dirty="0">
                <a:solidFill>
                  <a:srgbClr val="000000"/>
                </a:solidFill>
                <a:latin typeface="Cambria" panose="02040503050406030204" pitchFamily="18" charset="0"/>
              </a:rPr>
              <a:t>such as one and two-dimensional template-based </a:t>
            </a:r>
            <a:r>
              <a:rPr lang="en-US" altLang="x-none" dirty="0">
                <a:solidFill>
                  <a:srgbClr val="000000"/>
                </a:solidFill>
                <a:latin typeface="Consolas" panose="020B0609020204030204" pitchFamily="49" charset="0"/>
              </a:rPr>
              <a:t>array</a:t>
            </a:r>
            <a:r>
              <a:rPr lang="en-US" altLang="x-none" dirty="0">
                <a:solidFill>
                  <a:srgbClr val="000000"/>
                </a:solidFill>
                <a:latin typeface="Cambria" panose="02040503050406030204" pitchFamily="18" charset="0"/>
              </a:rPr>
              <a:t>s and built-in arrays (Chapter 8)—and various C++ Standard Library </a:t>
            </a:r>
            <a:r>
              <a:rPr lang="en-US" altLang="x-none" i="1" dirty="0">
                <a:solidFill>
                  <a:srgbClr val="000000"/>
                </a:solidFill>
                <a:latin typeface="Cambria" panose="02040503050406030204" pitchFamily="18" charset="0"/>
              </a:rPr>
              <a:t>dynamic data structures </a:t>
            </a:r>
            <a:r>
              <a:rPr lang="en-US" altLang="x-none" dirty="0">
                <a:solidFill>
                  <a:srgbClr val="000000"/>
                </a:solidFill>
                <a:latin typeface="Cambria" panose="02040503050406030204" pitchFamily="18" charset="0"/>
              </a:rPr>
              <a:t>(</a:t>
            </a:r>
            <a:r>
              <a:rPr lang="en-US" altLang="x-none" dirty="0">
                <a:solidFill>
                  <a:srgbClr val="000000"/>
                </a:solidFill>
                <a:latin typeface="Consolas" panose="020B0609020204030204" pitchFamily="49" charset="0"/>
              </a:rPr>
              <a:t>vector</a:t>
            </a:r>
            <a:r>
              <a:rPr lang="en-US" altLang="x-none" dirty="0">
                <a:solidFill>
                  <a:srgbClr val="000000"/>
                </a:solidFill>
                <a:latin typeface="Cambria" panose="02040503050406030204" pitchFamily="18" charset="0"/>
              </a:rPr>
              <a:t>s in Chapter 7 and other template-based containers in Chapter 15) that can grow and shrink during execution. </a:t>
            </a:r>
          </a:p>
          <a:p>
            <a:pPr eaLnBrk="1" hangingPunct="1">
              <a:lnSpc>
                <a:spcPct val="80000"/>
              </a:lnSpc>
            </a:pPr>
            <a:r>
              <a:rPr lang="en-US" altLang="x-none" dirty="0">
                <a:solidFill>
                  <a:srgbClr val="000000"/>
                </a:solidFill>
                <a:latin typeface="Cambria" panose="02040503050406030204" pitchFamily="18" charset="0"/>
              </a:rPr>
              <a:t>In this chapter, we demonstrate how you can create your own custom </a:t>
            </a:r>
            <a:r>
              <a:rPr lang="en-US" altLang="x-none" dirty="0" err="1">
                <a:solidFill>
                  <a:srgbClr val="000000"/>
                </a:solidFill>
                <a:latin typeface="Cambria" panose="02040503050406030204" pitchFamily="18" charset="0"/>
              </a:rPr>
              <a:t>templatized</a:t>
            </a:r>
            <a:r>
              <a:rPr lang="en-US" altLang="x-none" dirty="0">
                <a:solidFill>
                  <a:srgbClr val="000000"/>
                </a:solidFill>
                <a:latin typeface="Cambria" panose="02040503050406030204" pitchFamily="18" charset="0"/>
              </a:rPr>
              <a:t> dynamic data structures. </a:t>
            </a:r>
          </a:p>
        </p:txBody>
      </p:sp>
      <p:sp>
        <p:nvSpPr>
          <p:cNvPr id="13316"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403511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24B5A1"/>
                </a:solidFill>
                <a:latin typeface="Calibri" panose="020F0502020204030204" pitchFamily="34" charset="0"/>
              </a:rPr>
              <a:t>19.3.5</a:t>
            </a:r>
            <a:r>
              <a:rPr lang="en-US" dirty="0" smtClean="0">
                <a:solidFill>
                  <a:srgbClr val="24B5A1"/>
                </a:solidFill>
                <a:latin typeface="Calibri" panose="020F0502020204030204" pitchFamily="34" charset="0"/>
              </a:rPr>
              <a:t>  </a:t>
            </a:r>
            <a:r>
              <a:rPr lang="en-US" dirty="0">
                <a:solidFill>
                  <a:srgbClr val="3380E6"/>
                </a:solidFill>
                <a:latin typeface="Calibri" panose="020F0502020204030204" pitchFamily="34" charset="0"/>
              </a:rPr>
              <a:t>Member Function </a:t>
            </a:r>
            <a:r>
              <a:rPr lang="en-US" dirty="0" err="1" smtClean="0">
                <a:solidFill>
                  <a:srgbClr val="3380E6"/>
                </a:solidFill>
                <a:latin typeface="Calibri" panose="020F0502020204030204" pitchFamily="34" charset="0"/>
              </a:rPr>
              <a:t>insertAtBack</a:t>
            </a:r>
            <a:endParaRPr lang="en-US" dirty="0" smtClean="0">
              <a:solidFill>
                <a:srgbClr val="3380E6"/>
              </a:solidFill>
              <a:latin typeface="Calibri" panose="020F0502020204030204" pitchFamily="34" charset="0"/>
            </a:endParaRPr>
          </a:p>
        </p:txBody>
      </p:sp>
      <p:sp>
        <p:nvSpPr>
          <p:cNvPr id="63491" name="Text Placeholder 2"/>
          <p:cNvSpPr>
            <a:spLocks noGrp="1"/>
          </p:cNvSpPr>
          <p:nvPr>
            <p:ph type="body" idx="1"/>
          </p:nvPr>
        </p:nvSpPr>
        <p:spPr/>
        <p:txBody>
          <a:bodyPr>
            <a:normAutofit/>
          </a:bodyPr>
          <a:lstStyle/>
          <a:p>
            <a:pPr eaLnBrk="1" hangingPunct="1">
              <a:lnSpc>
                <a:spcPct val="80000"/>
              </a:lnSpc>
              <a:buFont typeface="Wingdings 3" pitchFamily="18" charset="2"/>
              <a:buChar char=""/>
              <a:defRPr/>
            </a:pPr>
            <a:r>
              <a:rPr lang="en-US" sz="2400" dirty="0" smtClean="0">
                <a:solidFill>
                  <a:srgbClr val="000000"/>
                </a:solidFill>
                <a:latin typeface="Cambria" panose="02040503050406030204" pitchFamily="18" charset="0"/>
              </a:rPr>
              <a:t>Function </a:t>
            </a:r>
            <a:r>
              <a:rPr lang="en-US" sz="2400" dirty="0" err="1">
                <a:solidFill>
                  <a:srgbClr val="000000"/>
                </a:solidFill>
                <a:latin typeface="Consolas" panose="020B0609020204030204" pitchFamily="49" charset="0"/>
              </a:rPr>
              <a:t>insertAtBack</a:t>
            </a:r>
            <a:r>
              <a:rPr lang="en-US" sz="2400" dirty="0">
                <a:solidFill>
                  <a:srgbClr val="000000"/>
                </a:solidFill>
                <a:latin typeface="Cambria" panose="02040503050406030204" pitchFamily="18" charset="0"/>
              </a:rPr>
              <a:t> </a:t>
            </a:r>
            <a:r>
              <a:rPr lang="en-US" sz="2400" dirty="0" smtClean="0">
                <a:solidFill>
                  <a:srgbClr val="000000"/>
                </a:solidFill>
                <a:latin typeface="Cambria" panose="02040503050406030204" pitchFamily="18" charset="0"/>
              </a:rPr>
              <a:t>places </a:t>
            </a:r>
            <a:r>
              <a:rPr lang="en-US" sz="2400" dirty="0">
                <a:solidFill>
                  <a:srgbClr val="000000"/>
                </a:solidFill>
                <a:latin typeface="Cambria" panose="02040503050406030204" pitchFamily="18" charset="0"/>
              </a:rPr>
              <a:t>a new node at the back of the list.</a:t>
            </a:r>
          </a:p>
          <a:p>
            <a:pPr eaLnBrk="1" hangingPunct="1">
              <a:lnSpc>
                <a:spcPct val="80000"/>
              </a:lnSpc>
              <a:buFont typeface="Wingdings 3" pitchFamily="18" charset="2"/>
              <a:buChar char=""/>
              <a:defRPr/>
            </a:pPr>
            <a:r>
              <a:rPr lang="en-US" sz="2400" dirty="0">
                <a:solidFill>
                  <a:srgbClr val="000000"/>
                </a:solidFill>
                <a:latin typeface="Cambria" panose="02040503050406030204" pitchFamily="18" charset="0"/>
              </a:rPr>
              <a:t>The function consists of several steps:</a:t>
            </a:r>
          </a:p>
          <a:p>
            <a:pPr lvl="1" eaLnBrk="1" hangingPunct="1">
              <a:lnSpc>
                <a:spcPct val="80000"/>
              </a:lnSpc>
              <a:buFont typeface="Verdana" pitchFamily="34" charset="0"/>
              <a:buChar char="◦"/>
              <a:defRPr/>
            </a:pPr>
            <a:r>
              <a:rPr lang="en-US" dirty="0">
                <a:solidFill>
                  <a:srgbClr val="000000"/>
                </a:solidFill>
                <a:latin typeface="Cambria" panose="02040503050406030204" pitchFamily="18" charset="0"/>
              </a:rPr>
              <a:t>Call function </a:t>
            </a:r>
            <a:r>
              <a:rPr lang="en-US" dirty="0" err="1" smtClean="0">
                <a:solidFill>
                  <a:srgbClr val="000000"/>
                </a:solidFill>
                <a:latin typeface="Consolas" panose="020B0609020204030204" pitchFamily="49" charset="0"/>
              </a:rPr>
              <a:t>getNewNode</a:t>
            </a:r>
            <a:r>
              <a:rPr lang="en-US" dirty="0" smtClean="0">
                <a:solidFill>
                  <a:srgbClr val="000000"/>
                </a:solidFill>
                <a:latin typeface="Cambria" panose="02040503050406030204" pitchFamily="18" charset="0"/>
              </a:rPr>
              <a:t>, </a:t>
            </a:r>
            <a:r>
              <a:rPr lang="en-US" dirty="0">
                <a:solidFill>
                  <a:srgbClr val="000000"/>
                </a:solidFill>
                <a:latin typeface="Cambria" panose="02040503050406030204" pitchFamily="18" charset="0"/>
              </a:rPr>
              <a:t>passing it </a:t>
            </a:r>
            <a:r>
              <a:rPr lang="en-US" dirty="0">
                <a:solidFill>
                  <a:srgbClr val="000000"/>
                </a:solidFill>
                <a:latin typeface="Consolas" panose="020B0609020204030204" pitchFamily="49" charset="0"/>
              </a:rPr>
              <a:t>value</a:t>
            </a:r>
            <a:r>
              <a:rPr lang="en-US" dirty="0">
                <a:solidFill>
                  <a:srgbClr val="000000"/>
                </a:solidFill>
                <a:latin typeface="Cambria" panose="02040503050406030204" pitchFamily="18" charset="0"/>
              </a:rPr>
              <a:t>, which is a constant reference to the node value to be inserted.</a:t>
            </a:r>
          </a:p>
          <a:p>
            <a:pPr lvl="1" eaLnBrk="1" hangingPunct="1">
              <a:lnSpc>
                <a:spcPct val="80000"/>
              </a:lnSpc>
              <a:buFont typeface="Verdana" pitchFamily="34" charset="0"/>
              <a:buChar char="◦"/>
              <a:defRPr/>
            </a:pPr>
            <a:r>
              <a:rPr lang="en-US" dirty="0">
                <a:solidFill>
                  <a:srgbClr val="000000"/>
                </a:solidFill>
                <a:latin typeface="Cambria" panose="02040503050406030204" pitchFamily="18" charset="0"/>
              </a:rPr>
              <a:t>Function </a:t>
            </a:r>
            <a:r>
              <a:rPr lang="en-US" dirty="0" err="1" smtClean="0">
                <a:solidFill>
                  <a:srgbClr val="000000"/>
                </a:solidFill>
                <a:latin typeface="Consolas" panose="020B0609020204030204" pitchFamily="49" charset="0"/>
              </a:rPr>
              <a:t>getNewNode</a:t>
            </a:r>
            <a:r>
              <a:rPr lang="en-US" dirty="0" smtClean="0">
                <a:solidFill>
                  <a:srgbClr val="000000"/>
                </a:solidFill>
                <a:latin typeface="Cambria" panose="02040503050406030204" pitchFamily="18" charset="0"/>
              </a:rPr>
              <a:t> uses </a:t>
            </a:r>
            <a:r>
              <a:rPr lang="en-US" dirty="0">
                <a:solidFill>
                  <a:srgbClr val="000000"/>
                </a:solidFill>
                <a:latin typeface="Cambria" panose="02040503050406030204" pitchFamily="18" charset="0"/>
              </a:rPr>
              <a:t>operator </a:t>
            </a:r>
            <a:r>
              <a:rPr lang="en-US" dirty="0">
                <a:solidFill>
                  <a:srgbClr val="000000"/>
                </a:solidFill>
                <a:latin typeface="Consolas" panose="020B0609020204030204" pitchFamily="49" charset="0"/>
              </a:rPr>
              <a:t>new</a:t>
            </a:r>
            <a:r>
              <a:rPr lang="en-US" dirty="0">
                <a:solidFill>
                  <a:srgbClr val="000000"/>
                </a:solidFill>
                <a:latin typeface="Cambria" panose="02040503050406030204" pitchFamily="18" charset="0"/>
              </a:rPr>
              <a:t> to create a new list node and return a pointer to this newly allocated node, which is </a:t>
            </a:r>
            <a:r>
              <a:rPr lang="en-US" dirty="0" smtClean="0">
                <a:solidFill>
                  <a:srgbClr val="000000"/>
                </a:solidFill>
                <a:latin typeface="Cambria" panose="02040503050406030204" pitchFamily="18" charset="0"/>
              </a:rPr>
              <a:t>used to initialize </a:t>
            </a:r>
            <a:r>
              <a:rPr lang="en-US" dirty="0" err="1">
                <a:solidFill>
                  <a:srgbClr val="000000"/>
                </a:solidFill>
                <a:latin typeface="Consolas" panose="020B0609020204030204" pitchFamily="49" charset="0"/>
              </a:rPr>
              <a:t>newPtr</a:t>
            </a:r>
            <a:r>
              <a:rPr lang="en-US" dirty="0">
                <a:solidFill>
                  <a:srgbClr val="000000"/>
                </a:solidFill>
                <a:latin typeface="Cambria" panose="02040503050406030204" pitchFamily="18" charset="0"/>
              </a:rPr>
              <a:t> in </a:t>
            </a:r>
            <a:r>
              <a:rPr lang="en-US" dirty="0" err="1" smtClean="0">
                <a:solidFill>
                  <a:srgbClr val="000000"/>
                </a:solidFill>
                <a:latin typeface="Consolas" panose="020B0609020204030204" pitchFamily="49" charset="0"/>
              </a:rPr>
              <a:t>insertAtBack</a:t>
            </a:r>
            <a:r>
              <a:rPr lang="en-US" dirty="0" smtClean="0">
                <a:solidFill>
                  <a:srgbClr val="000000"/>
                </a:solidFill>
                <a:latin typeface="Cambria" panose="02040503050406030204" pitchFamily="18" charset="0"/>
              </a:rPr>
              <a:t>.  </a:t>
            </a:r>
            <a:endParaRPr lang="en-US" dirty="0">
              <a:solidFill>
                <a:srgbClr val="000000"/>
              </a:solidFill>
              <a:latin typeface="Cambria" panose="02040503050406030204" pitchFamily="18" charset="0"/>
            </a:endParaRPr>
          </a:p>
          <a:p>
            <a:pPr lvl="1" eaLnBrk="1" hangingPunct="1">
              <a:lnSpc>
                <a:spcPct val="80000"/>
              </a:lnSpc>
              <a:buFont typeface="Verdana" pitchFamily="34" charset="0"/>
              <a:buChar char="◦"/>
              <a:defRPr/>
            </a:pPr>
            <a:r>
              <a:rPr lang="en-US" dirty="0">
                <a:solidFill>
                  <a:srgbClr val="000000"/>
                </a:solidFill>
                <a:latin typeface="Cambria" panose="02040503050406030204" pitchFamily="18" charset="0"/>
              </a:rPr>
              <a:t>If the list is </a:t>
            </a:r>
            <a:r>
              <a:rPr lang="en-US" i="1" dirty="0" smtClean="0">
                <a:solidFill>
                  <a:srgbClr val="000000"/>
                </a:solidFill>
                <a:latin typeface="Cambria" panose="02040503050406030204" pitchFamily="18" charset="0"/>
              </a:rPr>
              <a:t>empty</a:t>
            </a:r>
            <a:r>
              <a:rPr lang="en-US" dirty="0" smtClean="0">
                <a:solidFill>
                  <a:srgbClr val="000000"/>
                </a:solidFill>
                <a:latin typeface="Cambria" panose="02040503050406030204" pitchFamily="18" charset="0"/>
              </a:rPr>
              <a:t>, </a:t>
            </a:r>
            <a:r>
              <a:rPr lang="en-US" dirty="0">
                <a:solidFill>
                  <a:srgbClr val="000000"/>
                </a:solidFill>
                <a:latin typeface="Cambria" panose="02040503050406030204" pitchFamily="18" charset="0"/>
              </a:rPr>
              <a:t>then both </a:t>
            </a:r>
            <a:r>
              <a:rPr lang="en-US" dirty="0" err="1">
                <a:solidFill>
                  <a:srgbClr val="000000"/>
                </a:solidFill>
                <a:latin typeface="Consolas" panose="020B0609020204030204" pitchFamily="49" charset="0"/>
              </a:rPr>
              <a:t>firstPtr</a:t>
            </a:r>
            <a:r>
              <a:rPr lang="en-US" dirty="0">
                <a:solidFill>
                  <a:srgbClr val="000000"/>
                </a:solidFill>
                <a:latin typeface="Cambria" panose="02040503050406030204" pitchFamily="18" charset="0"/>
              </a:rPr>
              <a:t> and </a:t>
            </a:r>
            <a:r>
              <a:rPr lang="en-US" dirty="0" err="1">
                <a:solidFill>
                  <a:srgbClr val="000000"/>
                </a:solidFill>
                <a:latin typeface="Consolas" panose="020B0609020204030204" pitchFamily="49" charset="0"/>
              </a:rPr>
              <a:t>lastPtr</a:t>
            </a:r>
            <a:r>
              <a:rPr lang="en-US" dirty="0">
                <a:solidFill>
                  <a:srgbClr val="000000"/>
                </a:solidFill>
                <a:latin typeface="Cambria" panose="02040503050406030204" pitchFamily="18" charset="0"/>
              </a:rPr>
              <a:t> are set to </a:t>
            </a:r>
            <a:r>
              <a:rPr lang="en-US" dirty="0" err="1" smtClean="0">
                <a:solidFill>
                  <a:srgbClr val="000000"/>
                </a:solidFill>
                <a:latin typeface="Consolas" panose="020B0609020204030204" pitchFamily="49" charset="0"/>
              </a:rPr>
              <a:t>newPtr</a:t>
            </a:r>
            <a:r>
              <a:rPr lang="en-US" dirty="0" smtClean="0">
                <a:solidFill>
                  <a:srgbClr val="000000"/>
                </a:solidFill>
                <a:latin typeface="Cambria" panose="02040503050406030204" pitchFamily="18" charset="0"/>
              </a:rPr>
              <a:t>.</a:t>
            </a:r>
            <a:endParaRPr lang="en-US" dirty="0">
              <a:solidFill>
                <a:srgbClr val="000000"/>
              </a:solidFill>
              <a:latin typeface="Cambria" panose="02040503050406030204" pitchFamily="18" charset="0"/>
            </a:endParaRPr>
          </a:p>
          <a:p>
            <a:pPr lvl="1" eaLnBrk="1" hangingPunct="1">
              <a:lnSpc>
                <a:spcPct val="80000"/>
              </a:lnSpc>
              <a:buFont typeface="Verdana" pitchFamily="34" charset="0"/>
              <a:buChar char="◦"/>
              <a:defRPr/>
            </a:pPr>
            <a:r>
              <a:rPr lang="en-US" dirty="0">
                <a:solidFill>
                  <a:srgbClr val="000000"/>
                </a:solidFill>
                <a:latin typeface="Cambria" panose="02040503050406030204" pitchFamily="18" charset="0"/>
              </a:rPr>
              <a:t>If the list is </a:t>
            </a:r>
            <a:r>
              <a:rPr lang="en-US" i="1" dirty="0">
                <a:solidFill>
                  <a:srgbClr val="000000"/>
                </a:solidFill>
                <a:latin typeface="Cambria" panose="02040503050406030204" pitchFamily="18" charset="0"/>
              </a:rPr>
              <a:t>not </a:t>
            </a:r>
            <a:r>
              <a:rPr lang="en-US" i="1" dirty="0" smtClean="0">
                <a:solidFill>
                  <a:srgbClr val="000000"/>
                </a:solidFill>
                <a:latin typeface="Cambria" panose="02040503050406030204" pitchFamily="18" charset="0"/>
              </a:rPr>
              <a:t>empty</a:t>
            </a:r>
            <a:r>
              <a:rPr lang="en-US" dirty="0" smtClean="0">
                <a:solidFill>
                  <a:srgbClr val="000000"/>
                </a:solidFill>
                <a:latin typeface="Cambria" panose="02040503050406030204" pitchFamily="18" charset="0"/>
              </a:rPr>
              <a:t>, </a:t>
            </a:r>
            <a:r>
              <a:rPr lang="en-US" dirty="0">
                <a:solidFill>
                  <a:srgbClr val="000000"/>
                </a:solidFill>
                <a:latin typeface="Cambria" panose="02040503050406030204" pitchFamily="18" charset="0"/>
              </a:rPr>
              <a:t>then the node pointed to by </a:t>
            </a:r>
            <a:r>
              <a:rPr lang="en-US" dirty="0" err="1">
                <a:solidFill>
                  <a:srgbClr val="000000"/>
                </a:solidFill>
                <a:latin typeface="Consolas" panose="020B0609020204030204" pitchFamily="49" charset="0"/>
              </a:rPr>
              <a:t>newPtr</a:t>
            </a:r>
            <a:r>
              <a:rPr lang="en-US" dirty="0">
                <a:solidFill>
                  <a:srgbClr val="000000"/>
                </a:solidFill>
                <a:latin typeface="Cambria" panose="02040503050406030204" pitchFamily="18" charset="0"/>
              </a:rPr>
              <a:t> is threaded into the list by copying </a:t>
            </a:r>
            <a:r>
              <a:rPr lang="en-US" dirty="0" err="1">
                <a:solidFill>
                  <a:srgbClr val="000000"/>
                </a:solidFill>
                <a:latin typeface="Consolas" panose="020B0609020204030204" pitchFamily="49" charset="0"/>
              </a:rPr>
              <a:t>newPtr</a:t>
            </a:r>
            <a:r>
              <a:rPr lang="en-US" dirty="0">
                <a:solidFill>
                  <a:srgbClr val="000000"/>
                </a:solidFill>
                <a:latin typeface="Cambria" panose="02040503050406030204" pitchFamily="18" charset="0"/>
              </a:rPr>
              <a:t> into </a:t>
            </a:r>
            <a:r>
              <a:rPr lang="en-US" dirty="0" err="1">
                <a:solidFill>
                  <a:srgbClr val="000000"/>
                </a:solidFill>
                <a:latin typeface="Consolas" panose="020B0609020204030204" pitchFamily="49" charset="0"/>
              </a:rPr>
              <a:t>lastPtr</a:t>
            </a:r>
            <a:r>
              <a:rPr lang="en-US" dirty="0">
                <a:solidFill>
                  <a:srgbClr val="000000"/>
                </a:solidFill>
                <a:latin typeface="Consolas" panose="020B0609020204030204" pitchFamily="49" charset="0"/>
              </a:rPr>
              <a:t>-&gt;</a:t>
            </a:r>
            <a:r>
              <a:rPr lang="en-US" dirty="0" err="1" smtClean="0">
                <a:solidFill>
                  <a:srgbClr val="000000"/>
                </a:solidFill>
                <a:latin typeface="Consolas" panose="020B0609020204030204" pitchFamily="49" charset="0"/>
              </a:rPr>
              <a:t>nextPtr</a:t>
            </a:r>
            <a:r>
              <a:rPr lang="en-US" dirty="0" smtClean="0">
                <a:solidFill>
                  <a:srgbClr val="000000"/>
                </a:solidFill>
                <a:latin typeface="Cambria" panose="02040503050406030204" pitchFamily="18" charset="0"/>
              </a:rPr>
              <a:t>, </a:t>
            </a:r>
            <a:r>
              <a:rPr lang="en-US" dirty="0">
                <a:solidFill>
                  <a:srgbClr val="000000"/>
                </a:solidFill>
                <a:latin typeface="Cambria" panose="02040503050406030204" pitchFamily="18" charset="0"/>
              </a:rPr>
              <a:t>so that the new node is pointed to by what used to be the last node of the list, and copying </a:t>
            </a:r>
            <a:r>
              <a:rPr lang="en-US" dirty="0" err="1">
                <a:solidFill>
                  <a:srgbClr val="000000"/>
                </a:solidFill>
                <a:latin typeface="Consolas" panose="020B0609020204030204" pitchFamily="49" charset="0"/>
              </a:rPr>
              <a:t>newPtr</a:t>
            </a:r>
            <a:r>
              <a:rPr lang="en-US" dirty="0">
                <a:solidFill>
                  <a:srgbClr val="000000"/>
                </a:solidFill>
                <a:latin typeface="Cambria" panose="02040503050406030204" pitchFamily="18" charset="0"/>
              </a:rPr>
              <a:t> to </a:t>
            </a:r>
            <a:r>
              <a:rPr lang="en-US" dirty="0" err="1" smtClean="0">
                <a:solidFill>
                  <a:srgbClr val="000000"/>
                </a:solidFill>
                <a:latin typeface="Consolas" panose="020B0609020204030204" pitchFamily="49" charset="0"/>
              </a:rPr>
              <a:t>lastPtr</a:t>
            </a:r>
            <a:r>
              <a:rPr lang="en-US" dirty="0" smtClean="0">
                <a:solidFill>
                  <a:srgbClr val="000000"/>
                </a:solidFill>
                <a:latin typeface="Cambria" panose="02040503050406030204" pitchFamily="18" charset="0"/>
              </a:rPr>
              <a:t>, </a:t>
            </a:r>
            <a:r>
              <a:rPr lang="en-US" dirty="0">
                <a:solidFill>
                  <a:srgbClr val="000000"/>
                </a:solidFill>
                <a:latin typeface="Cambria" panose="02040503050406030204" pitchFamily="18" charset="0"/>
              </a:rPr>
              <a:t>so that </a:t>
            </a:r>
            <a:r>
              <a:rPr lang="en-US" dirty="0" err="1">
                <a:solidFill>
                  <a:srgbClr val="000000"/>
                </a:solidFill>
                <a:latin typeface="Consolas" panose="020B0609020204030204" pitchFamily="49" charset="0"/>
              </a:rPr>
              <a:t>lastPtr</a:t>
            </a:r>
            <a:r>
              <a:rPr lang="en-US" dirty="0">
                <a:solidFill>
                  <a:srgbClr val="000000"/>
                </a:solidFill>
                <a:latin typeface="Cambria" panose="02040503050406030204" pitchFamily="18" charset="0"/>
              </a:rPr>
              <a:t> now points to the new last node of the list.</a:t>
            </a:r>
          </a:p>
        </p:txBody>
      </p:sp>
      <p:sp>
        <p:nvSpPr>
          <p:cNvPr id="62468"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975917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24B5A1"/>
                </a:solidFill>
                <a:latin typeface="Calibri" panose="020F0502020204030204" pitchFamily="34" charset="0"/>
              </a:rPr>
              <a:t>19.3.5  </a:t>
            </a:r>
            <a:r>
              <a:rPr lang="en-US" dirty="0">
                <a:solidFill>
                  <a:srgbClr val="3380E6"/>
                </a:solidFill>
                <a:latin typeface="Calibri" panose="020F0502020204030204" pitchFamily="34" charset="0"/>
              </a:rPr>
              <a:t>Member Function </a:t>
            </a:r>
            <a:r>
              <a:rPr lang="en-US" dirty="0" err="1">
                <a:solidFill>
                  <a:srgbClr val="3380E6"/>
                </a:solidFill>
                <a:latin typeface="Calibri" panose="020F0502020204030204" pitchFamily="34" charset="0"/>
              </a:rPr>
              <a:t>insertAtBack</a:t>
            </a:r>
            <a:endParaRPr lang="en-US" dirty="0" smtClean="0">
              <a:solidFill>
                <a:srgbClr val="3380E6"/>
              </a:solidFill>
              <a:latin typeface="Calibri" panose="020F0502020204030204" pitchFamily="34" charset="0"/>
            </a:endParaRPr>
          </a:p>
        </p:txBody>
      </p:sp>
      <p:sp>
        <p:nvSpPr>
          <p:cNvPr id="58371" name="Text Placeholder 2"/>
          <p:cNvSpPr>
            <a:spLocks noGrp="1"/>
          </p:cNvSpPr>
          <p:nvPr>
            <p:ph type="body" idx="1"/>
          </p:nvPr>
        </p:nvSpPr>
        <p:spPr/>
        <p:txBody>
          <a:bodyPr/>
          <a:lstStyle/>
          <a:p>
            <a:pPr eaLnBrk="1" hangingPunct="1"/>
            <a:r>
              <a:rPr lang="en-US" altLang="x-none" dirty="0">
                <a:solidFill>
                  <a:srgbClr val="000000"/>
                </a:solidFill>
                <a:latin typeface="Cambria" panose="02040503050406030204" pitchFamily="18" charset="0"/>
              </a:rPr>
              <a:t>Figure 19.7 illustrates an </a:t>
            </a:r>
            <a:r>
              <a:rPr lang="en-US" altLang="x-none" dirty="0" err="1">
                <a:solidFill>
                  <a:srgbClr val="000000"/>
                </a:solidFill>
                <a:latin typeface="Consolas" panose="020B0609020204030204" pitchFamily="49" charset="0"/>
              </a:rPr>
              <a:t>insertAtBack</a:t>
            </a:r>
            <a:r>
              <a:rPr lang="en-US" altLang="x-none" dirty="0">
                <a:solidFill>
                  <a:srgbClr val="000000"/>
                </a:solidFill>
                <a:latin typeface="Cambria" panose="02040503050406030204" pitchFamily="18" charset="0"/>
              </a:rPr>
              <a:t> operation.</a:t>
            </a:r>
          </a:p>
          <a:p>
            <a:pPr eaLnBrk="1" hangingPunct="1"/>
            <a:r>
              <a:rPr lang="en-US" altLang="x-none" dirty="0">
                <a:solidFill>
                  <a:srgbClr val="000000"/>
                </a:solidFill>
                <a:latin typeface="Cambria" panose="02040503050406030204" pitchFamily="18" charset="0"/>
              </a:rPr>
              <a:t>Part (a) of the figure shows the list and the new node before the operation.</a:t>
            </a:r>
          </a:p>
          <a:p>
            <a:pPr eaLnBrk="1" hangingPunct="1"/>
            <a:r>
              <a:rPr lang="en-US" altLang="x-none" dirty="0">
                <a:solidFill>
                  <a:srgbClr val="000000"/>
                </a:solidFill>
                <a:latin typeface="Cambria" panose="02040503050406030204" pitchFamily="18" charset="0"/>
              </a:rPr>
              <a:t>The dashed arrows in part (b) illustrate </a:t>
            </a:r>
            <a:r>
              <a:rPr lang="en-US" altLang="x-none" i="1" dirty="0">
                <a:solidFill>
                  <a:srgbClr val="000000"/>
                </a:solidFill>
                <a:latin typeface="Cambria" panose="02040503050406030204" pitchFamily="18" charset="0"/>
              </a:rPr>
              <a:t>Step 4 </a:t>
            </a:r>
            <a:r>
              <a:rPr lang="en-US" altLang="x-none" dirty="0">
                <a:solidFill>
                  <a:srgbClr val="000000"/>
                </a:solidFill>
                <a:latin typeface="Cambria" panose="02040503050406030204" pitchFamily="18" charset="0"/>
              </a:rPr>
              <a:t>of function </a:t>
            </a:r>
            <a:r>
              <a:rPr lang="en-US" altLang="x-none" dirty="0" err="1">
                <a:solidFill>
                  <a:srgbClr val="000000"/>
                </a:solidFill>
                <a:latin typeface="Consolas" panose="020B0609020204030204" pitchFamily="49" charset="0"/>
              </a:rPr>
              <a:t>insertAtBack</a:t>
            </a:r>
            <a:r>
              <a:rPr lang="en-US" altLang="x-none" dirty="0">
                <a:solidFill>
                  <a:srgbClr val="000000"/>
                </a:solidFill>
                <a:latin typeface="Cambria" panose="02040503050406030204" pitchFamily="18" charset="0"/>
              </a:rPr>
              <a:t> that enables a new node to be added to the end of a list that is not empty.</a:t>
            </a:r>
          </a:p>
        </p:txBody>
      </p:sp>
      <p:sp>
        <p:nvSpPr>
          <p:cNvPr id="63492"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9144878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3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574675" y="0"/>
            <a:ext cx="1104265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0713674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24B5A1"/>
                </a:solidFill>
                <a:latin typeface="Calibri" panose="020F0502020204030204" pitchFamily="34" charset="0"/>
              </a:rPr>
              <a:t>19.3.6</a:t>
            </a:r>
            <a:r>
              <a:rPr lang="en-US" dirty="0" smtClean="0">
                <a:solidFill>
                  <a:srgbClr val="24B5A1"/>
                </a:solidFill>
                <a:latin typeface="Calibri" panose="020F0502020204030204" pitchFamily="34" charset="0"/>
              </a:rPr>
              <a:t>  </a:t>
            </a:r>
            <a:r>
              <a:rPr lang="en-US" dirty="0">
                <a:solidFill>
                  <a:srgbClr val="3380E6"/>
                </a:solidFill>
                <a:latin typeface="Calibri" panose="020F0502020204030204" pitchFamily="34" charset="0"/>
              </a:rPr>
              <a:t>Member Function </a:t>
            </a:r>
            <a:r>
              <a:rPr lang="en-US" dirty="0" err="1" smtClean="0">
                <a:solidFill>
                  <a:srgbClr val="3380E6"/>
                </a:solidFill>
                <a:latin typeface="Calibri" panose="020F0502020204030204" pitchFamily="34" charset="0"/>
              </a:rPr>
              <a:t>removeFromFront</a:t>
            </a:r>
            <a:endParaRPr lang="en-US" dirty="0" smtClean="0">
              <a:solidFill>
                <a:srgbClr val="3380E6"/>
              </a:solidFill>
              <a:latin typeface="Calibri" panose="020F0502020204030204" pitchFamily="34" charset="0"/>
            </a:endParaRPr>
          </a:p>
        </p:txBody>
      </p:sp>
      <p:sp>
        <p:nvSpPr>
          <p:cNvPr id="66563" name="Text Placeholder 2"/>
          <p:cNvSpPr>
            <a:spLocks noGrp="1"/>
          </p:cNvSpPr>
          <p:nvPr>
            <p:ph type="body" idx="1"/>
          </p:nvPr>
        </p:nvSpPr>
        <p:spPr/>
        <p:txBody>
          <a:bodyPr>
            <a:noAutofit/>
          </a:bodyPr>
          <a:lstStyle/>
          <a:p>
            <a:pPr eaLnBrk="1" hangingPunct="1">
              <a:lnSpc>
                <a:spcPct val="80000"/>
              </a:lnSpc>
              <a:buFont typeface="Wingdings 3" pitchFamily="18" charset="2"/>
              <a:buChar char=""/>
              <a:defRPr/>
            </a:pPr>
            <a:r>
              <a:rPr lang="en-US" dirty="0" smtClean="0">
                <a:solidFill>
                  <a:srgbClr val="000000"/>
                </a:solidFill>
                <a:latin typeface="Cambria" panose="02040503050406030204" pitchFamily="18" charset="0"/>
              </a:rPr>
              <a:t>Function </a:t>
            </a:r>
            <a:r>
              <a:rPr lang="en-US" dirty="0" err="1">
                <a:solidFill>
                  <a:srgbClr val="000000"/>
                </a:solidFill>
                <a:latin typeface="Consolas" panose="020B0609020204030204" pitchFamily="49" charset="0"/>
              </a:rPr>
              <a:t>removeFromFront</a:t>
            </a:r>
            <a:r>
              <a:rPr lang="en-US" dirty="0">
                <a:solidFill>
                  <a:srgbClr val="000000"/>
                </a:solidFill>
                <a:latin typeface="Cambria" panose="02040503050406030204" pitchFamily="18" charset="0"/>
              </a:rPr>
              <a:t> </a:t>
            </a:r>
            <a:r>
              <a:rPr lang="en-US" dirty="0" smtClean="0">
                <a:solidFill>
                  <a:srgbClr val="000000"/>
                </a:solidFill>
                <a:latin typeface="Cambria" panose="02040503050406030204" pitchFamily="18" charset="0"/>
              </a:rPr>
              <a:t>removes </a:t>
            </a:r>
            <a:r>
              <a:rPr lang="en-US" dirty="0">
                <a:solidFill>
                  <a:srgbClr val="000000"/>
                </a:solidFill>
                <a:latin typeface="Cambria" panose="02040503050406030204" pitchFamily="18" charset="0"/>
              </a:rPr>
              <a:t>the front node of the list and copies the node value to the reference parameter.</a:t>
            </a:r>
          </a:p>
          <a:p>
            <a:pPr eaLnBrk="1" hangingPunct="1">
              <a:lnSpc>
                <a:spcPct val="80000"/>
              </a:lnSpc>
              <a:buFont typeface="Wingdings 3" pitchFamily="18" charset="2"/>
              <a:buChar char=""/>
              <a:defRPr/>
            </a:pPr>
            <a:r>
              <a:rPr lang="en-US" dirty="0">
                <a:solidFill>
                  <a:srgbClr val="000000"/>
                </a:solidFill>
                <a:latin typeface="Cambria" panose="02040503050406030204" pitchFamily="18" charset="0"/>
              </a:rPr>
              <a:t>The function returns </a:t>
            </a:r>
            <a:r>
              <a:rPr lang="en-US" dirty="0">
                <a:solidFill>
                  <a:srgbClr val="000000"/>
                </a:solidFill>
                <a:latin typeface="Consolas" panose="020B0609020204030204" pitchFamily="49" charset="0"/>
              </a:rPr>
              <a:t>false</a:t>
            </a:r>
            <a:r>
              <a:rPr lang="en-US" dirty="0">
                <a:solidFill>
                  <a:srgbClr val="000000"/>
                </a:solidFill>
                <a:latin typeface="Cambria" panose="02040503050406030204" pitchFamily="18" charset="0"/>
              </a:rPr>
              <a:t> if an attempt is made to remove a node from an empty list </a:t>
            </a:r>
            <a:r>
              <a:rPr lang="en-US" dirty="0" smtClean="0">
                <a:solidFill>
                  <a:srgbClr val="000000"/>
                </a:solidFill>
                <a:latin typeface="Cambria" panose="02040503050406030204" pitchFamily="18" charset="0"/>
              </a:rPr>
              <a:t>and </a:t>
            </a:r>
            <a:r>
              <a:rPr lang="en-US" dirty="0">
                <a:solidFill>
                  <a:srgbClr val="000000"/>
                </a:solidFill>
                <a:latin typeface="Cambria" panose="02040503050406030204" pitchFamily="18" charset="0"/>
              </a:rPr>
              <a:t>returns </a:t>
            </a:r>
            <a:r>
              <a:rPr lang="en-US" dirty="0">
                <a:solidFill>
                  <a:srgbClr val="000000"/>
                </a:solidFill>
                <a:latin typeface="Consolas" panose="020B0609020204030204" pitchFamily="49" charset="0"/>
              </a:rPr>
              <a:t>true</a:t>
            </a:r>
            <a:r>
              <a:rPr lang="en-US" dirty="0">
                <a:solidFill>
                  <a:srgbClr val="000000"/>
                </a:solidFill>
                <a:latin typeface="Cambria" panose="02040503050406030204" pitchFamily="18" charset="0"/>
              </a:rPr>
              <a:t> if the removal is successful.</a:t>
            </a:r>
          </a:p>
          <a:p>
            <a:pPr eaLnBrk="1" hangingPunct="1">
              <a:lnSpc>
                <a:spcPct val="80000"/>
              </a:lnSpc>
              <a:buFont typeface="Wingdings 3" pitchFamily="18" charset="2"/>
              <a:buChar char=""/>
              <a:defRPr/>
            </a:pPr>
            <a:r>
              <a:rPr lang="en-US" dirty="0">
                <a:solidFill>
                  <a:srgbClr val="000000"/>
                </a:solidFill>
                <a:latin typeface="Cambria" panose="02040503050406030204" pitchFamily="18" charset="0"/>
              </a:rPr>
              <a:t>The function consists of several steps:</a:t>
            </a:r>
          </a:p>
          <a:p>
            <a:pPr lvl="1" eaLnBrk="1" hangingPunct="1">
              <a:lnSpc>
                <a:spcPct val="80000"/>
              </a:lnSpc>
              <a:buFont typeface="Verdana" pitchFamily="34" charset="0"/>
              <a:buChar char="◦"/>
              <a:defRPr/>
            </a:pPr>
            <a:r>
              <a:rPr lang="en-US" dirty="0">
                <a:solidFill>
                  <a:srgbClr val="000000"/>
                </a:solidFill>
                <a:latin typeface="Cambria" panose="02040503050406030204" pitchFamily="18" charset="0"/>
              </a:rPr>
              <a:t>Assign </a:t>
            </a:r>
            <a:r>
              <a:rPr lang="en-US" dirty="0" err="1">
                <a:solidFill>
                  <a:srgbClr val="000000"/>
                </a:solidFill>
                <a:latin typeface="Consolas" panose="020B0609020204030204" pitchFamily="49" charset="0"/>
              </a:rPr>
              <a:t>tempPtr</a:t>
            </a:r>
            <a:r>
              <a:rPr lang="en-US" dirty="0">
                <a:solidFill>
                  <a:srgbClr val="000000"/>
                </a:solidFill>
                <a:latin typeface="Cambria" panose="02040503050406030204" pitchFamily="18" charset="0"/>
              </a:rPr>
              <a:t> the address to which </a:t>
            </a:r>
            <a:r>
              <a:rPr lang="en-US" dirty="0" err="1">
                <a:solidFill>
                  <a:srgbClr val="000000"/>
                </a:solidFill>
                <a:latin typeface="Consolas" panose="020B0609020204030204" pitchFamily="49" charset="0"/>
              </a:rPr>
              <a:t>firstPtr</a:t>
            </a:r>
            <a:r>
              <a:rPr lang="en-US" dirty="0">
                <a:solidFill>
                  <a:srgbClr val="000000"/>
                </a:solidFill>
                <a:latin typeface="Cambria" panose="02040503050406030204" pitchFamily="18" charset="0"/>
              </a:rPr>
              <a:t> </a:t>
            </a:r>
            <a:r>
              <a:rPr lang="en-US" dirty="0" smtClean="0">
                <a:solidFill>
                  <a:srgbClr val="000000"/>
                </a:solidFill>
                <a:latin typeface="Cambria" panose="02040503050406030204" pitchFamily="18" charset="0"/>
              </a:rPr>
              <a:t>points. </a:t>
            </a:r>
            <a:r>
              <a:rPr lang="en-US" dirty="0">
                <a:solidFill>
                  <a:srgbClr val="000000"/>
                </a:solidFill>
                <a:latin typeface="Cambria" panose="02040503050406030204" pitchFamily="18" charset="0"/>
              </a:rPr>
              <a:t>Eventually, </a:t>
            </a:r>
            <a:r>
              <a:rPr lang="en-US" dirty="0" err="1">
                <a:solidFill>
                  <a:srgbClr val="000000"/>
                </a:solidFill>
                <a:latin typeface="Consolas" panose="020B0609020204030204" pitchFamily="49" charset="0"/>
              </a:rPr>
              <a:t>tempPtr</a:t>
            </a:r>
            <a:r>
              <a:rPr lang="en-US" dirty="0">
                <a:solidFill>
                  <a:srgbClr val="000000"/>
                </a:solidFill>
                <a:latin typeface="Cambria" panose="02040503050406030204" pitchFamily="18" charset="0"/>
              </a:rPr>
              <a:t> will be used to delete the node being removed.</a:t>
            </a:r>
          </a:p>
          <a:p>
            <a:pPr lvl="1" eaLnBrk="1" hangingPunct="1">
              <a:lnSpc>
                <a:spcPct val="80000"/>
              </a:lnSpc>
              <a:buFont typeface="Verdana" pitchFamily="34" charset="0"/>
              <a:buChar char="◦"/>
              <a:defRPr/>
            </a:pPr>
            <a:r>
              <a:rPr lang="en-US" dirty="0">
                <a:solidFill>
                  <a:srgbClr val="000000"/>
                </a:solidFill>
                <a:latin typeface="Cambria" panose="02040503050406030204" pitchFamily="18" charset="0"/>
              </a:rPr>
              <a:t>If </a:t>
            </a:r>
            <a:r>
              <a:rPr lang="en-US" dirty="0" err="1">
                <a:solidFill>
                  <a:srgbClr val="000000"/>
                </a:solidFill>
                <a:latin typeface="Consolas" panose="020B0609020204030204" pitchFamily="49" charset="0"/>
              </a:rPr>
              <a:t>firstPtr</a:t>
            </a:r>
            <a:r>
              <a:rPr lang="en-US" dirty="0">
                <a:solidFill>
                  <a:srgbClr val="000000"/>
                </a:solidFill>
                <a:latin typeface="Cambria" panose="02040503050406030204" pitchFamily="18" charset="0"/>
              </a:rPr>
              <a:t> is equal to </a:t>
            </a:r>
            <a:r>
              <a:rPr lang="en-US" dirty="0" err="1" smtClean="0">
                <a:solidFill>
                  <a:srgbClr val="000000"/>
                </a:solidFill>
                <a:latin typeface="Consolas" panose="020B0609020204030204" pitchFamily="49" charset="0"/>
              </a:rPr>
              <a:t>lastPtr</a:t>
            </a:r>
            <a:r>
              <a:rPr lang="en-US" dirty="0" smtClean="0">
                <a:solidFill>
                  <a:srgbClr val="000000"/>
                </a:solidFill>
                <a:latin typeface="Cambria" panose="02040503050406030204" pitchFamily="18" charset="0"/>
              </a:rPr>
              <a:t>, </a:t>
            </a:r>
            <a:r>
              <a:rPr lang="en-US" dirty="0">
                <a:solidFill>
                  <a:srgbClr val="000000"/>
                </a:solidFill>
                <a:latin typeface="Cambria" panose="02040503050406030204" pitchFamily="18" charset="0"/>
              </a:rPr>
              <a:t>i.e., if the list has only one element prior to the removal attempt, then set </a:t>
            </a:r>
            <a:r>
              <a:rPr lang="en-US" dirty="0" err="1">
                <a:solidFill>
                  <a:srgbClr val="000000"/>
                </a:solidFill>
                <a:latin typeface="Consolas" panose="020B0609020204030204" pitchFamily="49" charset="0"/>
              </a:rPr>
              <a:t>firstPtr</a:t>
            </a:r>
            <a:r>
              <a:rPr lang="en-US" dirty="0">
                <a:solidFill>
                  <a:srgbClr val="000000"/>
                </a:solidFill>
                <a:latin typeface="Cambria" panose="02040503050406030204" pitchFamily="18" charset="0"/>
              </a:rPr>
              <a:t> and </a:t>
            </a:r>
            <a:r>
              <a:rPr lang="en-US" dirty="0" err="1">
                <a:solidFill>
                  <a:srgbClr val="000000"/>
                </a:solidFill>
                <a:latin typeface="Consolas" panose="020B0609020204030204" pitchFamily="49" charset="0"/>
              </a:rPr>
              <a:t>lastPtr</a:t>
            </a:r>
            <a:r>
              <a:rPr lang="en-US" dirty="0">
                <a:solidFill>
                  <a:srgbClr val="000000"/>
                </a:solidFill>
                <a:latin typeface="Cambria" panose="02040503050406030204" pitchFamily="18" charset="0"/>
              </a:rPr>
              <a:t> to </a:t>
            </a:r>
            <a:r>
              <a:rPr lang="en-US" dirty="0" err="1">
                <a:solidFill>
                  <a:srgbClr val="000000"/>
                </a:solidFill>
                <a:latin typeface="Consolas" panose="020B0609020204030204" pitchFamily="49" charset="0"/>
              </a:rPr>
              <a:t>nullptr</a:t>
            </a:r>
            <a:r>
              <a:rPr lang="en-US" dirty="0">
                <a:solidFill>
                  <a:srgbClr val="000000"/>
                </a:solidFill>
                <a:latin typeface="Cambria" panose="02040503050406030204" pitchFamily="18" charset="0"/>
              </a:rPr>
              <a:t> </a:t>
            </a:r>
            <a:r>
              <a:rPr lang="en-US" dirty="0" smtClean="0">
                <a:solidFill>
                  <a:srgbClr val="000000"/>
                </a:solidFill>
                <a:latin typeface="Cambria" panose="02040503050406030204" pitchFamily="18" charset="0"/>
              </a:rPr>
              <a:t>to </a:t>
            </a:r>
            <a:r>
              <a:rPr lang="en-US" dirty="0" err="1">
                <a:solidFill>
                  <a:srgbClr val="000000"/>
                </a:solidFill>
                <a:latin typeface="Cambria" panose="02040503050406030204" pitchFamily="18" charset="0"/>
              </a:rPr>
              <a:t>dethread</a:t>
            </a:r>
            <a:r>
              <a:rPr lang="en-US" dirty="0">
                <a:solidFill>
                  <a:srgbClr val="000000"/>
                </a:solidFill>
                <a:latin typeface="Cambria" panose="02040503050406030204" pitchFamily="18" charset="0"/>
              </a:rPr>
              <a:t> that node from the list (leaving the list empty).</a:t>
            </a:r>
          </a:p>
        </p:txBody>
      </p:sp>
      <p:sp>
        <p:nvSpPr>
          <p:cNvPr id="65540"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567997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24B5A1"/>
                </a:solidFill>
                <a:latin typeface="Calibri" panose="020F0502020204030204" pitchFamily="34" charset="0"/>
              </a:rPr>
              <a:t>19.3.6  </a:t>
            </a:r>
            <a:r>
              <a:rPr lang="en-US" dirty="0">
                <a:solidFill>
                  <a:srgbClr val="3380E6"/>
                </a:solidFill>
                <a:latin typeface="Calibri" panose="020F0502020204030204" pitchFamily="34" charset="0"/>
              </a:rPr>
              <a:t>Member Function </a:t>
            </a:r>
            <a:r>
              <a:rPr lang="en-US" dirty="0" err="1">
                <a:solidFill>
                  <a:srgbClr val="3380E6"/>
                </a:solidFill>
                <a:latin typeface="Calibri" panose="020F0502020204030204" pitchFamily="34" charset="0"/>
              </a:rPr>
              <a:t>removeFromFront</a:t>
            </a:r>
            <a:endParaRPr lang="en-US" dirty="0" smtClean="0">
              <a:solidFill>
                <a:srgbClr val="3380E6"/>
              </a:solidFill>
              <a:latin typeface="Calibri" panose="020F0502020204030204" pitchFamily="34" charset="0"/>
            </a:endParaRPr>
          </a:p>
        </p:txBody>
      </p:sp>
      <p:sp>
        <p:nvSpPr>
          <p:cNvPr id="61443" name="Text Placeholder 2"/>
          <p:cNvSpPr>
            <a:spLocks noGrp="1"/>
          </p:cNvSpPr>
          <p:nvPr>
            <p:ph type="body" idx="1"/>
          </p:nvPr>
        </p:nvSpPr>
        <p:spPr/>
        <p:txBody>
          <a:bodyPr>
            <a:normAutofit/>
          </a:bodyPr>
          <a:lstStyle/>
          <a:p>
            <a:pPr eaLnBrk="1" hangingPunct="1"/>
            <a:r>
              <a:rPr lang="en-US" altLang="x-none" sz="3200" dirty="0">
                <a:solidFill>
                  <a:srgbClr val="000000"/>
                </a:solidFill>
                <a:latin typeface="Cambria" panose="02040503050406030204" pitchFamily="18" charset="0"/>
              </a:rPr>
              <a:t>Steps continued:</a:t>
            </a:r>
          </a:p>
          <a:p>
            <a:pPr lvl="1" eaLnBrk="1" hangingPunct="1"/>
            <a:r>
              <a:rPr lang="en-US" altLang="x-none" sz="2800" dirty="0">
                <a:solidFill>
                  <a:srgbClr val="000000"/>
                </a:solidFill>
                <a:latin typeface="Cambria" panose="02040503050406030204" pitchFamily="18" charset="0"/>
              </a:rPr>
              <a:t>If the list has more than one node prior to removal, then leave </a:t>
            </a:r>
            <a:r>
              <a:rPr lang="en-US" altLang="x-none" sz="2800" dirty="0" err="1">
                <a:solidFill>
                  <a:srgbClr val="000000"/>
                </a:solidFill>
                <a:latin typeface="Consolas" panose="020B0609020204030204" pitchFamily="49" charset="0"/>
              </a:rPr>
              <a:t>lastPtr</a:t>
            </a:r>
            <a:r>
              <a:rPr lang="en-US" altLang="x-none" sz="2800" dirty="0">
                <a:solidFill>
                  <a:srgbClr val="000000"/>
                </a:solidFill>
                <a:latin typeface="Cambria" panose="02040503050406030204" pitchFamily="18" charset="0"/>
              </a:rPr>
              <a:t> as is and set </a:t>
            </a:r>
            <a:r>
              <a:rPr lang="en-US" altLang="x-none" sz="2800" dirty="0" err="1">
                <a:solidFill>
                  <a:srgbClr val="000000"/>
                </a:solidFill>
                <a:latin typeface="Consolas" panose="020B0609020204030204" pitchFamily="49" charset="0"/>
              </a:rPr>
              <a:t>firstPtr</a:t>
            </a:r>
            <a:r>
              <a:rPr lang="en-US" altLang="x-none" sz="2800" dirty="0">
                <a:solidFill>
                  <a:srgbClr val="000000"/>
                </a:solidFill>
                <a:latin typeface="Cambria" panose="02040503050406030204" pitchFamily="18" charset="0"/>
              </a:rPr>
              <a:t> to </a:t>
            </a:r>
            <a:r>
              <a:rPr lang="en-US" altLang="x-none" sz="2800" dirty="0" err="1">
                <a:solidFill>
                  <a:srgbClr val="000000"/>
                </a:solidFill>
                <a:latin typeface="Consolas" panose="020B0609020204030204" pitchFamily="49" charset="0"/>
              </a:rPr>
              <a:t>firstPtr</a:t>
            </a:r>
            <a:r>
              <a:rPr lang="en-US" altLang="x-none" sz="2800" dirty="0">
                <a:solidFill>
                  <a:srgbClr val="000000"/>
                </a:solidFill>
                <a:latin typeface="Consolas" panose="020B0609020204030204" pitchFamily="49" charset="0"/>
              </a:rPr>
              <a:t>-&gt; </a:t>
            </a:r>
            <a:r>
              <a:rPr lang="en-US" altLang="x-none" sz="2800" dirty="0" err="1" smtClean="0">
                <a:solidFill>
                  <a:srgbClr val="000000"/>
                </a:solidFill>
                <a:latin typeface="Consolas" panose="020B0609020204030204" pitchFamily="49" charset="0"/>
              </a:rPr>
              <a:t>nextPtr</a:t>
            </a:r>
            <a:r>
              <a:rPr lang="en-US" altLang="x-none" sz="2800" dirty="0" smtClean="0">
                <a:solidFill>
                  <a:srgbClr val="000000"/>
                </a:solidFill>
                <a:latin typeface="Cambria" panose="02040503050406030204" pitchFamily="18" charset="0"/>
              </a:rPr>
              <a:t>; </a:t>
            </a:r>
            <a:r>
              <a:rPr lang="en-US" altLang="x-none" sz="2800" dirty="0">
                <a:solidFill>
                  <a:srgbClr val="000000"/>
                </a:solidFill>
                <a:latin typeface="Cambria" panose="02040503050406030204" pitchFamily="18" charset="0"/>
              </a:rPr>
              <a:t>i.e., modify </a:t>
            </a:r>
            <a:r>
              <a:rPr lang="en-US" altLang="x-none" sz="2800" dirty="0" err="1">
                <a:solidFill>
                  <a:srgbClr val="000000"/>
                </a:solidFill>
                <a:latin typeface="Consolas" panose="020B0609020204030204" pitchFamily="49" charset="0"/>
              </a:rPr>
              <a:t>firstPtr</a:t>
            </a:r>
            <a:r>
              <a:rPr lang="en-US" altLang="x-none" sz="2800" dirty="0">
                <a:solidFill>
                  <a:srgbClr val="000000"/>
                </a:solidFill>
                <a:latin typeface="Cambria" panose="02040503050406030204" pitchFamily="18" charset="0"/>
              </a:rPr>
              <a:t> to point to what was the second node prior to removal (and is now the new first node).</a:t>
            </a:r>
          </a:p>
          <a:p>
            <a:pPr lvl="1" eaLnBrk="1" hangingPunct="1"/>
            <a:r>
              <a:rPr lang="en-US" altLang="x-none" sz="2800" dirty="0">
                <a:solidFill>
                  <a:srgbClr val="000000"/>
                </a:solidFill>
                <a:latin typeface="Cambria" panose="02040503050406030204" pitchFamily="18" charset="0"/>
              </a:rPr>
              <a:t>After all these pointer manipulations are complete, copy to reference parameter </a:t>
            </a:r>
            <a:r>
              <a:rPr lang="en-US" altLang="x-none" sz="2800" dirty="0">
                <a:solidFill>
                  <a:srgbClr val="000000"/>
                </a:solidFill>
                <a:latin typeface="Consolas" panose="020B0609020204030204" pitchFamily="49" charset="0"/>
              </a:rPr>
              <a:t>value</a:t>
            </a:r>
            <a:r>
              <a:rPr lang="en-US" altLang="x-none" sz="2800" dirty="0">
                <a:solidFill>
                  <a:srgbClr val="000000"/>
                </a:solidFill>
                <a:latin typeface="Cambria" panose="02040503050406030204" pitchFamily="18" charset="0"/>
              </a:rPr>
              <a:t> the </a:t>
            </a:r>
            <a:r>
              <a:rPr lang="en-US" altLang="x-none" sz="2800" dirty="0">
                <a:solidFill>
                  <a:srgbClr val="000000"/>
                </a:solidFill>
                <a:latin typeface="Consolas" panose="020B0609020204030204" pitchFamily="49" charset="0"/>
              </a:rPr>
              <a:t>data</a:t>
            </a:r>
            <a:r>
              <a:rPr lang="en-US" altLang="x-none" sz="2800" dirty="0">
                <a:solidFill>
                  <a:srgbClr val="000000"/>
                </a:solidFill>
                <a:latin typeface="Cambria" panose="02040503050406030204" pitchFamily="18" charset="0"/>
              </a:rPr>
              <a:t> member of the node being </a:t>
            </a:r>
            <a:r>
              <a:rPr lang="en-US" altLang="x-none" sz="2800" dirty="0" smtClean="0">
                <a:solidFill>
                  <a:srgbClr val="000000"/>
                </a:solidFill>
                <a:latin typeface="Cambria" panose="02040503050406030204" pitchFamily="18" charset="0"/>
              </a:rPr>
              <a:t>removed. </a:t>
            </a:r>
            <a:endParaRPr lang="en-US" altLang="x-none" sz="2800" dirty="0">
              <a:solidFill>
                <a:srgbClr val="000000"/>
              </a:solidFill>
              <a:latin typeface="Cambria" panose="02040503050406030204" pitchFamily="18" charset="0"/>
            </a:endParaRPr>
          </a:p>
          <a:p>
            <a:pPr lvl="1" eaLnBrk="1" hangingPunct="1"/>
            <a:r>
              <a:rPr lang="en-US" altLang="x-none" sz="2800" dirty="0">
                <a:solidFill>
                  <a:srgbClr val="000000"/>
                </a:solidFill>
                <a:latin typeface="Cambria" panose="02040503050406030204" pitchFamily="18" charset="0"/>
              </a:rPr>
              <a:t>Now </a:t>
            </a:r>
            <a:r>
              <a:rPr lang="en-US" altLang="x-none" sz="2800" dirty="0">
                <a:solidFill>
                  <a:srgbClr val="000000"/>
                </a:solidFill>
                <a:latin typeface="Consolas" panose="020B0609020204030204" pitchFamily="49" charset="0"/>
              </a:rPr>
              <a:t>delete</a:t>
            </a:r>
            <a:r>
              <a:rPr lang="en-US" altLang="x-none" sz="2800" dirty="0">
                <a:solidFill>
                  <a:srgbClr val="000000"/>
                </a:solidFill>
                <a:latin typeface="Cambria" panose="02040503050406030204" pitchFamily="18" charset="0"/>
              </a:rPr>
              <a:t> the node pointed to by </a:t>
            </a:r>
            <a:r>
              <a:rPr lang="en-US" altLang="x-none" sz="2800" dirty="0" err="1" smtClean="0">
                <a:solidFill>
                  <a:srgbClr val="000000"/>
                </a:solidFill>
                <a:latin typeface="Consolas" panose="020B0609020204030204" pitchFamily="49" charset="0"/>
              </a:rPr>
              <a:t>tempPtr</a:t>
            </a:r>
            <a:r>
              <a:rPr lang="en-US" altLang="x-none" sz="2800" dirty="0" smtClean="0">
                <a:solidFill>
                  <a:srgbClr val="000000"/>
                </a:solidFill>
                <a:latin typeface="Cambria" panose="02040503050406030204" pitchFamily="18" charset="0"/>
              </a:rPr>
              <a:t>.</a:t>
            </a:r>
            <a:endParaRPr lang="en-US" altLang="x-none" sz="2800" dirty="0">
              <a:solidFill>
                <a:srgbClr val="000000"/>
              </a:solidFill>
              <a:latin typeface="Cambria" panose="02040503050406030204" pitchFamily="18" charset="0"/>
            </a:endParaRPr>
          </a:p>
          <a:p>
            <a:pPr lvl="1" eaLnBrk="1" hangingPunct="1"/>
            <a:r>
              <a:rPr lang="en-US" altLang="x-none" sz="2800" dirty="0">
                <a:solidFill>
                  <a:srgbClr val="000000"/>
                </a:solidFill>
                <a:latin typeface="Cambria" panose="02040503050406030204" pitchFamily="18" charset="0"/>
              </a:rPr>
              <a:t>Return </a:t>
            </a:r>
            <a:r>
              <a:rPr lang="en-US" altLang="x-none" sz="2800" dirty="0">
                <a:solidFill>
                  <a:srgbClr val="000000"/>
                </a:solidFill>
                <a:latin typeface="Consolas" panose="020B0609020204030204" pitchFamily="49" charset="0"/>
              </a:rPr>
              <a:t>true</a:t>
            </a:r>
            <a:r>
              <a:rPr lang="en-US" altLang="x-none" sz="2800" dirty="0">
                <a:solidFill>
                  <a:srgbClr val="000000"/>
                </a:solidFill>
                <a:latin typeface="Cambria" panose="02040503050406030204" pitchFamily="18" charset="0"/>
              </a:rPr>
              <a:t>, indicating successful </a:t>
            </a:r>
            <a:r>
              <a:rPr lang="en-US" altLang="x-none" sz="2800" dirty="0" smtClean="0">
                <a:solidFill>
                  <a:srgbClr val="000000"/>
                </a:solidFill>
                <a:latin typeface="Cambria" panose="02040503050406030204" pitchFamily="18" charset="0"/>
              </a:rPr>
              <a:t>removal.</a:t>
            </a:r>
            <a:endParaRPr lang="en-US" altLang="x-none" sz="2800" dirty="0">
              <a:solidFill>
                <a:srgbClr val="000000"/>
              </a:solidFill>
              <a:latin typeface="Cambria" panose="02040503050406030204" pitchFamily="18" charset="0"/>
            </a:endParaRPr>
          </a:p>
        </p:txBody>
      </p:sp>
      <p:sp>
        <p:nvSpPr>
          <p:cNvPr id="66564"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7388690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24B5A1"/>
                </a:solidFill>
                <a:latin typeface="Calibri" panose="020F0502020204030204" pitchFamily="34" charset="0"/>
              </a:rPr>
              <a:t>19.3.6  </a:t>
            </a:r>
            <a:r>
              <a:rPr lang="en-US" dirty="0">
                <a:solidFill>
                  <a:srgbClr val="3380E6"/>
                </a:solidFill>
                <a:latin typeface="Calibri" panose="020F0502020204030204" pitchFamily="34" charset="0"/>
              </a:rPr>
              <a:t>Member Function </a:t>
            </a:r>
            <a:r>
              <a:rPr lang="en-US" dirty="0" err="1">
                <a:solidFill>
                  <a:srgbClr val="3380E6"/>
                </a:solidFill>
                <a:latin typeface="Calibri" panose="020F0502020204030204" pitchFamily="34" charset="0"/>
              </a:rPr>
              <a:t>removeFromFront</a:t>
            </a:r>
            <a:endParaRPr lang="en-US" dirty="0" smtClean="0">
              <a:solidFill>
                <a:srgbClr val="3380E6"/>
              </a:solidFill>
              <a:latin typeface="Calibri" panose="020F0502020204030204" pitchFamily="34" charset="0"/>
            </a:endParaRPr>
          </a:p>
        </p:txBody>
      </p:sp>
      <p:sp>
        <p:nvSpPr>
          <p:cNvPr id="62467" name="Text Placeholder 2"/>
          <p:cNvSpPr>
            <a:spLocks noGrp="1"/>
          </p:cNvSpPr>
          <p:nvPr>
            <p:ph type="body" idx="1"/>
          </p:nvPr>
        </p:nvSpPr>
        <p:spPr/>
        <p:txBody>
          <a:bodyPr/>
          <a:lstStyle/>
          <a:p>
            <a:pPr eaLnBrk="1" hangingPunct="1"/>
            <a:r>
              <a:rPr lang="en-US" altLang="x-none" dirty="0">
                <a:solidFill>
                  <a:srgbClr val="000000"/>
                </a:solidFill>
                <a:latin typeface="Cambria" panose="02040503050406030204" pitchFamily="18" charset="0"/>
              </a:rPr>
              <a:t>Figure 19.8 illustrates function </a:t>
            </a:r>
            <a:r>
              <a:rPr lang="en-US" altLang="x-none" dirty="0" err="1">
                <a:solidFill>
                  <a:srgbClr val="000000"/>
                </a:solidFill>
                <a:latin typeface="Consolas" panose="020B0609020204030204" pitchFamily="49" charset="0"/>
              </a:rPr>
              <a:t>removeFromFront</a:t>
            </a:r>
            <a:r>
              <a:rPr lang="en-US" altLang="x-none" dirty="0">
                <a:solidFill>
                  <a:srgbClr val="000000"/>
                </a:solidFill>
                <a:latin typeface="Cambria" panose="02040503050406030204" pitchFamily="18" charset="0"/>
              </a:rPr>
              <a:t>.</a:t>
            </a:r>
          </a:p>
          <a:p>
            <a:pPr eaLnBrk="1" hangingPunct="1"/>
            <a:r>
              <a:rPr lang="en-US" altLang="x-none" dirty="0">
                <a:solidFill>
                  <a:srgbClr val="000000"/>
                </a:solidFill>
                <a:latin typeface="Cambria" panose="02040503050406030204" pitchFamily="18" charset="0"/>
              </a:rPr>
              <a:t>Part (a) illustrates the list before the removal operation.</a:t>
            </a:r>
          </a:p>
          <a:p>
            <a:pPr eaLnBrk="1" hangingPunct="1"/>
            <a:r>
              <a:rPr lang="en-US" altLang="x-none" dirty="0">
                <a:solidFill>
                  <a:srgbClr val="000000"/>
                </a:solidFill>
                <a:latin typeface="Cambria" panose="02040503050406030204" pitchFamily="18" charset="0"/>
              </a:rPr>
              <a:t>Part (b) shows the actual pointer manipulations for removing the front node from a nonempty list.</a:t>
            </a:r>
          </a:p>
        </p:txBody>
      </p:sp>
      <p:sp>
        <p:nvSpPr>
          <p:cNvPr id="67588"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676083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3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390650" y="0"/>
            <a:ext cx="94107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0944760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24B5A1"/>
                </a:solidFill>
                <a:latin typeface="Calibri" panose="020F0502020204030204" pitchFamily="34" charset="0"/>
              </a:rPr>
              <a:t>19.3.7</a:t>
            </a:r>
            <a:r>
              <a:rPr lang="en-US" dirty="0" smtClean="0">
                <a:solidFill>
                  <a:srgbClr val="24B5A1"/>
                </a:solidFill>
                <a:latin typeface="Calibri" panose="020F0502020204030204" pitchFamily="34" charset="0"/>
              </a:rPr>
              <a:t>  </a:t>
            </a:r>
            <a:r>
              <a:rPr lang="en-US" dirty="0">
                <a:solidFill>
                  <a:srgbClr val="3380E6"/>
                </a:solidFill>
                <a:latin typeface="Calibri" panose="020F0502020204030204" pitchFamily="34" charset="0"/>
              </a:rPr>
              <a:t>Member Function </a:t>
            </a:r>
            <a:r>
              <a:rPr lang="en-US" dirty="0" err="1" smtClean="0">
                <a:solidFill>
                  <a:srgbClr val="3380E6"/>
                </a:solidFill>
                <a:latin typeface="Calibri" panose="020F0502020204030204" pitchFamily="34" charset="0"/>
              </a:rPr>
              <a:t>removeFromBack</a:t>
            </a:r>
            <a:endParaRPr lang="en-US" dirty="0" smtClean="0">
              <a:solidFill>
                <a:srgbClr val="3380E6"/>
              </a:solidFill>
              <a:latin typeface="Calibri" panose="020F0502020204030204" pitchFamily="34" charset="0"/>
            </a:endParaRPr>
          </a:p>
        </p:txBody>
      </p:sp>
      <p:sp>
        <p:nvSpPr>
          <p:cNvPr id="70659" name="Text Placeholder 2"/>
          <p:cNvSpPr>
            <a:spLocks noGrp="1"/>
          </p:cNvSpPr>
          <p:nvPr>
            <p:ph type="body" idx="1"/>
          </p:nvPr>
        </p:nvSpPr>
        <p:spPr>
          <a:xfrm>
            <a:off x="841248" y="1828800"/>
            <a:ext cx="10512552" cy="4525963"/>
          </a:xfrm>
        </p:spPr>
        <p:txBody>
          <a:bodyPr>
            <a:noAutofit/>
          </a:bodyPr>
          <a:lstStyle/>
          <a:p>
            <a:pPr eaLnBrk="1" hangingPunct="1">
              <a:lnSpc>
                <a:spcPct val="80000"/>
              </a:lnSpc>
              <a:buFont typeface="Wingdings 3" pitchFamily="18" charset="2"/>
              <a:buChar char=""/>
              <a:defRPr/>
            </a:pPr>
            <a:r>
              <a:rPr lang="en-US" sz="2400" dirty="0" smtClean="0">
                <a:solidFill>
                  <a:srgbClr val="000000"/>
                </a:solidFill>
                <a:latin typeface="Cambria" panose="02040503050406030204" pitchFamily="18" charset="0"/>
              </a:rPr>
              <a:t>Function </a:t>
            </a:r>
            <a:r>
              <a:rPr lang="en-US" sz="2400" dirty="0" err="1" smtClean="0">
                <a:solidFill>
                  <a:srgbClr val="000000"/>
                </a:solidFill>
                <a:latin typeface="Consolas" panose="020B0609020204030204" pitchFamily="49" charset="0"/>
              </a:rPr>
              <a:t>removeFromBack</a:t>
            </a:r>
            <a:r>
              <a:rPr lang="en-US" sz="2400" dirty="0" smtClean="0">
                <a:solidFill>
                  <a:srgbClr val="000000"/>
                </a:solidFill>
                <a:latin typeface="Cambria" panose="02040503050406030204" pitchFamily="18" charset="0"/>
              </a:rPr>
              <a:t> removes </a:t>
            </a:r>
            <a:r>
              <a:rPr lang="en-US" sz="2400" dirty="0">
                <a:solidFill>
                  <a:srgbClr val="000000"/>
                </a:solidFill>
                <a:latin typeface="Cambria" panose="02040503050406030204" pitchFamily="18" charset="0"/>
              </a:rPr>
              <a:t>the back node of the list and copies the node value to the reference parameter.</a:t>
            </a:r>
          </a:p>
          <a:p>
            <a:pPr eaLnBrk="1" hangingPunct="1">
              <a:lnSpc>
                <a:spcPct val="80000"/>
              </a:lnSpc>
              <a:buFont typeface="Wingdings 3" pitchFamily="18" charset="2"/>
              <a:buChar char=""/>
              <a:defRPr/>
            </a:pPr>
            <a:r>
              <a:rPr lang="en-US" sz="2400" dirty="0">
                <a:solidFill>
                  <a:srgbClr val="000000"/>
                </a:solidFill>
                <a:latin typeface="Cambria" panose="02040503050406030204" pitchFamily="18" charset="0"/>
              </a:rPr>
              <a:t>The function returns </a:t>
            </a:r>
            <a:r>
              <a:rPr lang="en-US" sz="2400" dirty="0">
                <a:solidFill>
                  <a:srgbClr val="000000"/>
                </a:solidFill>
                <a:latin typeface="Consolas" panose="020B0609020204030204" pitchFamily="49" charset="0"/>
              </a:rPr>
              <a:t>false</a:t>
            </a:r>
            <a:r>
              <a:rPr lang="en-US" sz="2400" dirty="0">
                <a:solidFill>
                  <a:srgbClr val="000000"/>
                </a:solidFill>
                <a:latin typeface="Cambria" panose="02040503050406030204" pitchFamily="18" charset="0"/>
              </a:rPr>
              <a:t> if an attempt is made to remove a node from an empty list </a:t>
            </a:r>
            <a:r>
              <a:rPr lang="en-US" sz="2400" dirty="0" smtClean="0">
                <a:solidFill>
                  <a:srgbClr val="000000"/>
                </a:solidFill>
                <a:latin typeface="Cambria" panose="02040503050406030204" pitchFamily="18" charset="0"/>
              </a:rPr>
              <a:t>and </a:t>
            </a:r>
            <a:r>
              <a:rPr lang="en-US" sz="2400" dirty="0">
                <a:solidFill>
                  <a:srgbClr val="000000"/>
                </a:solidFill>
                <a:latin typeface="Cambria" panose="02040503050406030204" pitchFamily="18" charset="0"/>
              </a:rPr>
              <a:t>returns </a:t>
            </a:r>
            <a:r>
              <a:rPr lang="en-US" sz="2400" dirty="0">
                <a:solidFill>
                  <a:srgbClr val="000000"/>
                </a:solidFill>
                <a:latin typeface="Consolas" panose="020B0609020204030204" pitchFamily="49" charset="0"/>
              </a:rPr>
              <a:t>true</a:t>
            </a:r>
            <a:r>
              <a:rPr lang="en-US" sz="2400" dirty="0">
                <a:solidFill>
                  <a:srgbClr val="000000"/>
                </a:solidFill>
                <a:latin typeface="Cambria" panose="02040503050406030204" pitchFamily="18" charset="0"/>
              </a:rPr>
              <a:t> if the removal is successful.</a:t>
            </a:r>
          </a:p>
          <a:p>
            <a:pPr eaLnBrk="1" hangingPunct="1">
              <a:lnSpc>
                <a:spcPct val="80000"/>
              </a:lnSpc>
              <a:buFont typeface="Wingdings 3" pitchFamily="18" charset="2"/>
              <a:buChar char=""/>
              <a:defRPr/>
            </a:pPr>
            <a:r>
              <a:rPr lang="en-US" sz="2400" dirty="0">
                <a:solidFill>
                  <a:srgbClr val="000000"/>
                </a:solidFill>
                <a:latin typeface="Cambria" panose="02040503050406030204" pitchFamily="18" charset="0"/>
              </a:rPr>
              <a:t>The function consists of several steps:</a:t>
            </a:r>
          </a:p>
          <a:p>
            <a:pPr lvl="1" eaLnBrk="1" hangingPunct="1">
              <a:lnSpc>
                <a:spcPct val="80000"/>
              </a:lnSpc>
              <a:buFont typeface="Verdana" pitchFamily="34" charset="0"/>
              <a:buChar char="◦"/>
              <a:defRPr/>
            </a:pPr>
            <a:r>
              <a:rPr lang="en-US" dirty="0" smtClean="0">
                <a:solidFill>
                  <a:srgbClr val="000000"/>
                </a:solidFill>
                <a:latin typeface="Cambria" panose="02040503050406030204" pitchFamily="18" charset="0"/>
              </a:rPr>
              <a:t>Initialize </a:t>
            </a:r>
            <a:r>
              <a:rPr lang="en-US" dirty="0" err="1" smtClean="0">
                <a:solidFill>
                  <a:srgbClr val="000000"/>
                </a:solidFill>
                <a:latin typeface="Consolas" panose="020B0609020204030204" pitchFamily="49" charset="0"/>
              </a:rPr>
              <a:t>tempPtr</a:t>
            </a:r>
            <a:r>
              <a:rPr lang="en-US" dirty="0" smtClean="0">
                <a:solidFill>
                  <a:srgbClr val="000000"/>
                </a:solidFill>
                <a:latin typeface="Cambria" panose="02040503050406030204" pitchFamily="18" charset="0"/>
              </a:rPr>
              <a:t> with the address </a:t>
            </a:r>
            <a:r>
              <a:rPr lang="en-US" dirty="0">
                <a:solidFill>
                  <a:srgbClr val="000000"/>
                </a:solidFill>
                <a:latin typeface="Cambria" panose="02040503050406030204" pitchFamily="18" charset="0"/>
              </a:rPr>
              <a:t>to which </a:t>
            </a:r>
            <a:r>
              <a:rPr lang="en-US" dirty="0" err="1">
                <a:solidFill>
                  <a:srgbClr val="000000"/>
                </a:solidFill>
                <a:latin typeface="Consolas" panose="020B0609020204030204" pitchFamily="49" charset="0"/>
              </a:rPr>
              <a:t>lastPtr</a:t>
            </a:r>
            <a:r>
              <a:rPr lang="en-US" dirty="0">
                <a:solidFill>
                  <a:srgbClr val="000000"/>
                </a:solidFill>
                <a:latin typeface="Cambria" panose="02040503050406030204" pitchFamily="18" charset="0"/>
              </a:rPr>
              <a:t> </a:t>
            </a:r>
            <a:r>
              <a:rPr lang="en-US" dirty="0" smtClean="0">
                <a:solidFill>
                  <a:srgbClr val="000000"/>
                </a:solidFill>
                <a:latin typeface="Cambria" panose="02040503050406030204" pitchFamily="18" charset="0"/>
              </a:rPr>
              <a:t>points. </a:t>
            </a:r>
            <a:r>
              <a:rPr lang="en-US" dirty="0">
                <a:solidFill>
                  <a:srgbClr val="000000"/>
                </a:solidFill>
                <a:latin typeface="Cambria" panose="02040503050406030204" pitchFamily="18" charset="0"/>
              </a:rPr>
              <a:t>Eventually, </a:t>
            </a:r>
            <a:r>
              <a:rPr lang="en-US" dirty="0" err="1">
                <a:solidFill>
                  <a:srgbClr val="000000"/>
                </a:solidFill>
                <a:latin typeface="Consolas" panose="020B0609020204030204" pitchFamily="49" charset="0"/>
              </a:rPr>
              <a:t>tempPtr</a:t>
            </a:r>
            <a:r>
              <a:rPr lang="en-US" dirty="0">
                <a:solidFill>
                  <a:srgbClr val="000000"/>
                </a:solidFill>
                <a:latin typeface="Cambria" panose="02040503050406030204" pitchFamily="18" charset="0"/>
              </a:rPr>
              <a:t> will be used to delete the node being removed.</a:t>
            </a:r>
          </a:p>
          <a:p>
            <a:pPr lvl="1" eaLnBrk="1" hangingPunct="1">
              <a:lnSpc>
                <a:spcPct val="80000"/>
              </a:lnSpc>
              <a:buFont typeface="Verdana" pitchFamily="34" charset="0"/>
              <a:buChar char="◦"/>
              <a:defRPr/>
            </a:pPr>
            <a:r>
              <a:rPr lang="en-US" dirty="0">
                <a:solidFill>
                  <a:srgbClr val="000000"/>
                </a:solidFill>
                <a:latin typeface="Cambria" panose="02040503050406030204" pitchFamily="18" charset="0"/>
              </a:rPr>
              <a:t>If </a:t>
            </a:r>
            <a:r>
              <a:rPr lang="en-US" dirty="0" err="1">
                <a:solidFill>
                  <a:srgbClr val="000000"/>
                </a:solidFill>
                <a:latin typeface="Consolas" panose="020B0609020204030204" pitchFamily="49" charset="0"/>
              </a:rPr>
              <a:t>firstPtr</a:t>
            </a:r>
            <a:r>
              <a:rPr lang="en-US" dirty="0">
                <a:solidFill>
                  <a:srgbClr val="000000"/>
                </a:solidFill>
                <a:latin typeface="Cambria" panose="02040503050406030204" pitchFamily="18" charset="0"/>
              </a:rPr>
              <a:t> is equal to </a:t>
            </a:r>
            <a:r>
              <a:rPr lang="en-US" dirty="0" err="1" smtClean="0">
                <a:solidFill>
                  <a:srgbClr val="000000"/>
                </a:solidFill>
                <a:latin typeface="Consolas" panose="020B0609020204030204" pitchFamily="49" charset="0"/>
              </a:rPr>
              <a:t>lastPtr</a:t>
            </a:r>
            <a:r>
              <a:rPr lang="en-US" dirty="0" smtClean="0">
                <a:solidFill>
                  <a:srgbClr val="000000"/>
                </a:solidFill>
                <a:latin typeface="Cambria" panose="02040503050406030204" pitchFamily="18" charset="0"/>
              </a:rPr>
              <a:t>, </a:t>
            </a:r>
            <a:r>
              <a:rPr lang="en-US" dirty="0">
                <a:solidFill>
                  <a:srgbClr val="000000"/>
                </a:solidFill>
                <a:latin typeface="Cambria" panose="02040503050406030204" pitchFamily="18" charset="0"/>
              </a:rPr>
              <a:t>i.e., if the list has only one element prior to the removal attempt, then set </a:t>
            </a:r>
            <a:r>
              <a:rPr lang="en-US" dirty="0" err="1">
                <a:solidFill>
                  <a:srgbClr val="000000"/>
                </a:solidFill>
                <a:latin typeface="Consolas" panose="020B0609020204030204" pitchFamily="49" charset="0"/>
              </a:rPr>
              <a:t>firstPtr</a:t>
            </a:r>
            <a:r>
              <a:rPr lang="en-US" dirty="0">
                <a:solidFill>
                  <a:srgbClr val="000000"/>
                </a:solidFill>
                <a:latin typeface="Cambria" panose="02040503050406030204" pitchFamily="18" charset="0"/>
              </a:rPr>
              <a:t> and </a:t>
            </a:r>
            <a:r>
              <a:rPr lang="en-US" dirty="0" err="1">
                <a:solidFill>
                  <a:srgbClr val="000000"/>
                </a:solidFill>
                <a:latin typeface="Consolas" panose="020B0609020204030204" pitchFamily="49" charset="0"/>
              </a:rPr>
              <a:t>lastPtr</a:t>
            </a:r>
            <a:r>
              <a:rPr lang="en-US" dirty="0">
                <a:solidFill>
                  <a:srgbClr val="000000"/>
                </a:solidFill>
                <a:latin typeface="Cambria" panose="02040503050406030204" pitchFamily="18" charset="0"/>
              </a:rPr>
              <a:t> to </a:t>
            </a:r>
            <a:r>
              <a:rPr lang="en-US" dirty="0" err="1">
                <a:solidFill>
                  <a:srgbClr val="000000"/>
                </a:solidFill>
                <a:latin typeface="Consolas" panose="020B0609020204030204" pitchFamily="49" charset="0"/>
              </a:rPr>
              <a:t>nullptr</a:t>
            </a:r>
            <a:r>
              <a:rPr lang="en-US" dirty="0">
                <a:solidFill>
                  <a:srgbClr val="000000"/>
                </a:solidFill>
                <a:latin typeface="Cambria" panose="02040503050406030204" pitchFamily="18" charset="0"/>
              </a:rPr>
              <a:t> </a:t>
            </a:r>
            <a:r>
              <a:rPr lang="en-US" dirty="0" smtClean="0">
                <a:solidFill>
                  <a:srgbClr val="000000"/>
                </a:solidFill>
                <a:latin typeface="Cambria" panose="02040503050406030204" pitchFamily="18" charset="0"/>
              </a:rPr>
              <a:t>to </a:t>
            </a:r>
            <a:r>
              <a:rPr lang="en-US" dirty="0" err="1">
                <a:solidFill>
                  <a:srgbClr val="000000"/>
                </a:solidFill>
                <a:latin typeface="Cambria" panose="02040503050406030204" pitchFamily="18" charset="0"/>
              </a:rPr>
              <a:t>dethread</a:t>
            </a:r>
            <a:r>
              <a:rPr lang="en-US" dirty="0">
                <a:solidFill>
                  <a:srgbClr val="000000"/>
                </a:solidFill>
                <a:latin typeface="Cambria" panose="02040503050406030204" pitchFamily="18" charset="0"/>
              </a:rPr>
              <a:t> that node from the list (leaving the list empty).</a:t>
            </a:r>
          </a:p>
          <a:p>
            <a:pPr lvl="1" eaLnBrk="1" hangingPunct="1">
              <a:lnSpc>
                <a:spcPct val="80000"/>
              </a:lnSpc>
              <a:buFont typeface="Verdana" pitchFamily="34" charset="0"/>
              <a:buChar char="◦"/>
              <a:defRPr/>
            </a:pPr>
            <a:r>
              <a:rPr lang="en-US" dirty="0">
                <a:solidFill>
                  <a:srgbClr val="000000"/>
                </a:solidFill>
                <a:latin typeface="Cambria" panose="02040503050406030204" pitchFamily="18" charset="0"/>
              </a:rPr>
              <a:t>If the list has more than one node prior to removal, then assign </a:t>
            </a:r>
            <a:r>
              <a:rPr lang="en-US" dirty="0" err="1">
                <a:solidFill>
                  <a:srgbClr val="000000"/>
                </a:solidFill>
                <a:latin typeface="Consolas" panose="020B0609020204030204" pitchFamily="49" charset="0"/>
              </a:rPr>
              <a:t>currentPtr</a:t>
            </a:r>
            <a:r>
              <a:rPr lang="en-US" dirty="0">
                <a:solidFill>
                  <a:srgbClr val="000000"/>
                </a:solidFill>
                <a:latin typeface="Cambria" panose="02040503050406030204" pitchFamily="18" charset="0"/>
              </a:rPr>
              <a:t> the address to which </a:t>
            </a:r>
            <a:r>
              <a:rPr lang="en-US" dirty="0" err="1">
                <a:solidFill>
                  <a:srgbClr val="000000"/>
                </a:solidFill>
                <a:latin typeface="Consolas" panose="020B0609020204030204" pitchFamily="49" charset="0"/>
              </a:rPr>
              <a:t>firstPtr</a:t>
            </a:r>
            <a:r>
              <a:rPr lang="en-US" dirty="0">
                <a:solidFill>
                  <a:srgbClr val="000000"/>
                </a:solidFill>
                <a:latin typeface="Cambria" panose="02040503050406030204" pitchFamily="18" charset="0"/>
              </a:rPr>
              <a:t> points </a:t>
            </a:r>
            <a:r>
              <a:rPr lang="en-US" dirty="0" smtClean="0">
                <a:solidFill>
                  <a:srgbClr val="000000"/>
                </a:solidFill>
                <a:latin typeface="Cambria" panose="02040503050406030204" pitchFamily="18" charset="0"/>
              </a:rPr>
              <a:t>to </a:t>
            </a:r>
            <a:r>
              <a:rPr lang="en-US" dirty="0">
                <a:solidFill>
                  <a:srgbClr val="000000"/>
                </a:solidFill>
                <a:latin typeface="Cambria" panose="02040503050406030204" pitchFamily="18" charset="0"/>
              </a:rPr>
              <a:t>prepare to “walk the list.”</a:t>
            </a:r>
          </a:p>
        </p:txBody>
      </p:sp>
      <p:sp>
        <p:nvSpPr>
          <p:cNvPr id="69636"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740001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24B5A1"/>
                </a:solidFill>
                <a:latin typeface="Calibri" panose="020F0502020204030204" pitchFamily="34" charset="0"/>
              </a:rPr>
              <a:t>19.3.7  </a:t>
            </a:r>
            <a:r>
              <a:rPr lang="en-US" dirty="0">
                <a:solidFill>
                  <a:srgbClr val="3380E6"/>
                </a:solidFill>
                <a:latin typeface="Calibri" panose="020F0502020204030204" pitchFamily="34" charset="0"/>
              </a:rPr>
              <a:t>Member Function </a:t>
            </a:r>
            <a:r>
              <a:rPr lang="en-US" dirty="0" err="1">
                <a:solidFill>
                  <a:srgbClr val="3380E6"/>
                </a:solidFill>
                <a:latin typeface="Calibri" panose="020F0502020204030204" pitchFamily="34" charset="0"/>
              </a:rPr>
              <a:t>removeFromBack</a:t>
            </a:r>
            <a:endParaRPr lang="en-US" dirty="0" smtClean="0">
              <a:solidFill>
                <a:srgbClr val="3380E6"/>
              </a:solidFill>
              <a:latin typeface="Calibri" panose="020F0502020204030204" pitchFamily="34" charset="0"/>
            </a:endParaRPr>
          </a:p>
        </p:txBody>
      </p:sp>
      <p:sp>
        <p:nvSpPr>
          <p:cNvPr id="65539" name="Text Placeholder 2"/>
          <p:cNvSpPr>
            <a:spLocks noGrp="1"/>
          </p:cNvSpPr>
          <p:nvPr>
            <p:ph type="body" idx="1"/>
          </p:nvPr>
        </p:nvSpPr>
        <p:spPr/>
        <p:txBody>
          <a:bodyPr>
            <a:noAutofit/>
          </a:bodyPr>
          <a:lstStyle/>
          <a:p>
            <a:pPr eaLnBrk="1" hangingPunct="1">
              <a:lnSpc>
                <a:spcPct val="80000"/>
              </a:lnSpc>
            </a:pPr>
            <a:r>
              <a:rPr lang="en-US" altLang="x-none" dirty="0">
                <a:solidFill>
                  <a:srgbClr val="000000"/>
                </a:solidFill>
                <a:latin typeface="Cambria" panose="02040503050406030204" pitchFamily="18" charset="0"/>
              </a:rPr>
              <a:t>Steps continued:</a:t>
            </a:r>
          </a:p>
          <a:p>
            <a:pPr lvl="1" eaLnBrk="1" hangingPunct="1">
              <a:lnSpc>
                <a:spcPct val="80000"/>
              </a:lnSpc>
            </a:pPr>
            <a:r>
              <a:rPr lang="en-US" altLang="x-none" dirty="0">
                <a:solidFill>
                  <a:srgbClr val="000000"/>
                </a:solidFill>
                <a:latin typeface="Cambria" panose="02040503050406030204" pitchFamily="18" charset="0"/>
              </a:rPr>
              <a:t>Now “walk the list” with </a:t>
            </a:r>
            <a:r>
              <a:rPr lang="en-US" altLang="x-none" dirty="0" err="1">
                <a:solidFill>
                  <a:srgbClr val="000000"/>
                </a:solidFill>
                <a:latin typeface="Consolas" panose="020B0609020204030204" pitchFamily="49" charset="0"/>
              </a:rPr>
              <a:t>currentPtr</a:t>
            </a:r>
            <a:r>
              <a:rPr lang="en-US" altLang="x-none" dirty="0">
                <a:solidFill>
                  <a:srgbClr val="000000"/>
                </a:solidFill>
                <a:latin typeface="Cambria" panose="02040503050406030204" pitchFamily="18" charset="0"/>
              </a:rPr>
              <a:t> until it points to the node before the last node. This node will become the last node after the remove operation completes. This is done with a </a:t>
            </a:r>
            <a:r>
              <a:rPr lang="en-US" altLang="x-none" dirty="0">
                <a:solidFill>
                  <a:srgbClr val="000000"/>
                </a:solidFill>
                <a:latin typeface="Consolas" panose="020B0609020204030204" pitchFamily="49" charset="0"/>
              </a:rPr>
              <a:t>while</a:t>
            </a:r>
            <a:r>
              <a:rPr lang="en-US" altLang="x-none" dirty="0">
                <a:solidFill>
                  <a:srgbClr val="000000"/>
                </a:solidFill>
                <a:latin typeface="Cambria" panose="02040503050406030204" pitchFamily="18" charset="0"/>
              </a:rPr>
              <a:t> </a:t>
            </a:r>
            <a:r>
              <a:rPr lang="en-US" altLang="x-none" dirty="0" smtClean="0">
                <a:solidFill>
                  <a:srgbClr val="000000"/>
                </a:solidFill>
                <a:latin typeface="Cambria" panose="02040503050406030204" pitchFamily="18" charset="0"/>
              </a:rPr>
              <a:t>loop </a:t>
            </a:r>
            <a:r>
              <a:rPr lang="en-US" altLang="x-none" dirty="0">
                <a:solidFill>
                  <a:srgbClr val="000000"/>
                </a:solidFill>
                <a:latin typeface="Cambria" panose="02040503050406030204" pitchFamily="18" charset="0"/>
              </a:rPr>
              <a:t>that keeps replacing </a:t>
            </a:r>
            <a:r>
              <a:rPr lang="en-US" altLang="x-none" dirty="0" err="1">
                <a:solidFill>
                  <a:srgbClr val="000000"/>
                </a:solidFill>
                <a:latin typeface="Consolas" panose="020B0609020204030204" pitchFamily="49" charset="0"/>
              </a:rPr>
              <a:t>currentPtr</a:t>
            </a:r>
            <a:r>
              <a:rPr lang="en-US" altLang="x-none" dirty="0">
                <a:solidFill>
                  <a:srgbClr val="000000"/>
                </a:solidFill>
                <a:latin typeface="Cambria" panose="02040503050406030204" pitchFamily="18" charset="0"/>
              </a:rPr>
              <a:t> by </a:t>
            </a:r>
            <a:r>
              <a:rPr lang="en-US" altLang="x-none" dirty="0" err="1">
                <a:solidFill>
                  <a:srgbClr val="000000"/>
                </a:solidFill>
                <a:latin typeface="Consolas" panose="020B0609020204030204" pitchFamily="49" charset="0"/>
              </a:rPr>
              <a:t>currentPtr</a:t>
            </a:r>
            <a:r>
              <a:rPr lang="en-US" altLang="x-none" dirty="0">
                <a:solidFill>
                  <a:srgbClr val="000000"/>
                </a:solidFill>
                <a:latin typeface="Consolas" panose="020B0609020204030204" pitchFamily="49" charset="0"/>
              </a:rPr>
              <a:t>-&gt; </a:t>
            </a:r>
            <a:r>
              <a:rPr lang="en-US" altLang="x-none" dirty="0" err="1">
                <a:solidFill>
                  <a:srgbClr val="000000"/>
                </a:solidFill>
                <a:latin typeface="Consolas" panose="020B0609020204030204" pitchFamily="49" charset="0"/>
              </a:rPr>
              <a:t>nextPtr</a:t>
            </a:r>
            <a:r>
              <a:rPr lang="en-US" altLang="x-none" dirty="0">
                <a:solidFill>
                  <a:srgbClr val="000000"/>
                </a:solidFill>
                <a:latin typeface="Cambria" panose="02040503050406030204" pitchFamily="18" charset="0"/>
              </a:rPr>
              <a:t>, while </a:t>
            </a:r>
            <a:r>
              <a:rPr lang="en-US" altLang="x-none" dirty="0" err="1">
                <a:solidFill>
                  <a:srgbClr val="000000"/>
                </a:solidFill>
                <a:latin typeface="Consolas" panose="020B0609020204030204" pitchFamily="49" charset="0"/>
              </a:rPr>
              <a:t>currentPtr</a:t>
            </a:r>
            <a:r>
              <a:rPr lang="en-US" altLang="x-none" dirty="0">
                <a:solidFill>
                  <a:srgbClr val="000000"/>
                </a:solidFill>
                <a:latin typeface="Consolas" panose="020B0609020204030204" pitchFamily="49" charset="0"/>
              </a:rPr>
              <a:t>-&gt;</a:t>
            </a:r>
            <a:r>
              <a:rPr lang="en-US" altLang="x-none" dirty="0" err="1">
                <a:solidFill>
                  <a:srgbClr val="000000"/>
                </a:solidFill>
                <a:latin typeface="Consolas" panose="020B0609020204030204" pitchFamily="49" charset="0"/>
              </a:rPr>
              <a:t>nextPtr</a:t>
            </a:r>
            <a:r>
              <a:rPr lang="en-US" altLang="x-none" dirty="0">
                <a:solidFill>
                  <a:srgbClr val="000000"/>
                </a:solidFill>
                <a:latin typeface="Cambria" panose="02040503050406030204" pitchFamily="18" charset="0"/>
              </a:rPr>
              <a:t> is not </a:t>
            </a:r>
            <a:r>
              <a:rPr lang="en-US" altLang="x-none" dirty="0" err="1">
                <a:solidFill>
                  <a:srgbClr val="000000"/>
                </a:solidFill>
                <a:latin typeface="Consolas" panose="020B0609020204030204" pitchFamily="49" charset="0"/>
              </a:rPr>
              <a:t>lastPtr</a:t>
            </a:r>
            <a:r>
              <a:rPr lang="en-US" altLang="x-none" dirty="0">
                <a:solidFill>
                  <a:srgbClr val="000000"/>
                </a:solidFill>
                <a:latin typeface="Cambria" panose="02040503050406030204" pitchFamily="18" charset="0"/>
              </a:rPr>
              <a:t>.</a:t>
            </a:r>
          </a:p>
          <a:p>
            <a:pPr lvl="1" eaLnBrk="1" hangingPunct="1">
              <a:lnSpc>
                <a:spcPct val="80000"/>
              </a:lnSpc>
            </a:pPr>
            <a:r>
              <a:rPr lang="en-US" altLang="x-none" dirty="0">
                <a:solidFill>
                  <a:srgbClr val="000000"/>
                </a:solidFill>
                <a:latin typeface="Cambria" panose="02040503050406030204" pitchFamily="18" charset="0"/>
              </a:rPr>
              <a:t>Assign </a:t>
            </a:r>
            <a:r>
              <a:rPr lang="en-US" altLang="x-none" dirty="0" err="1">
                <a:solidFill>
                  <a:srgbClr val="000000"/>
                </a:solidFill>
                <a:latin typeface="Consolas" panose="020B0609020204030204" pitchFamily="49" charset="0"/>
              </a:rPr>
              <a:t>lastPtr</a:t>
            </a:r>
            <a:r>
              <a:rPr lang="en-US" altLang="x-none" dirty="0">
                <a:solidFill>
                  <a:srgbClr val="000000"/>
                </a:solidFill>
                <a:latin typeface="Cambria" panose="02040503050406030204" pitchFamily="18" charset="0"/>
              </a:rPr>
              <a:t> to the address to which </a:t>
            </a:r>
            <a:r>
              <a:rPr lang="en-US" altLang="x-none" dirty="0" err="1">
                <a:solidFill>
                  <a:srgbClr val="000000"/>
                </a:solidFill>
                <a:latin typeface="Consolas" panose="020B0609020204030204" pitchFamily="49" charset="0"/>
              </a:rPr>
              <a:t>currentPtr</a:t>
            </a:r>
            <a:r>
              <a:rPr lang="en-US" altLang="x-none" dirty="0">
                <a:solidFill>
                  <a:srgbClr val="000000"/>
                </a:solidFill>
                <a:latin typeface="Cambria" panose="02040503050406030204" pitchFamily="18" charset="0"/>
              </a:rPr>
              <a:t> points </a:t>
            </a:r>
            <a:r>
              <a:rPr lang="en-US" altLang="x-none" dirty="0" smtClean="0">
                <a:solidFill>
                  <a:srgbClr val="000000"/>
                </a:solidFill>
                <a:latin typeface="Cambria" panose="02040503050406030204" pitchFamily="18" charset="0"/>
              </a:rPr>
              <a:t>to </a:t>
            </a:r>
            <a:r>
              <a:rPr lang="en-US" altLang="x-none" dirty="0" err="1">
                <a:solidFill>
                  <a:srgbClr val="000000"/>
                </a:solidFill>
                <a:latin typeface="Cambria" panose="02040503050406030204" pitchFamily="18" charset="0"/>
              </a:rPr>
              <a:t>dethread</a:t>
            </a:r>
            <a:r>
              <a:rPr lang="en-US" altLang="x-none" dirty="0">
                <a:solidFill>
                  <a:srgbClr val="000000"/>
                </a:solidFill>
                <a:latin typeface="Cambria" panose="02040503050406030204" pitchFamily="18" charset="0"/>
              </a:rPr>
              <a:t> the back node from the list.</a:t>
            </a:r>
          </a:p>
          <a:p>
            <a:pPr lvl="1" eaLnBrk="1" hangingPunct="1">
              <a:lnSpc>
                <a:spcPct val="80000"/>
              </a:lnSpc>
            </a:pPr>
            <a:r>
              <a:rPr lang="en-US" altLang="x-none" dirty="0">
                <a:solidFill>
                  <a:srgbClr val="000000"/>
                </a:solidFill>
                <a:latin typeface="Cambria" panose="02040503050406030204" pitchFamily="18" charset="0"/>
              </a:rPr>
              <a:t>Set </a:t>
            </a:r>
            <a:r>
              <a:rPr lang="en-US" altLang="x-none" dirty="0" err="1">
                <a:solidFill>
                  <a:srgbClr val="000000"/>
                </a:solidFill>
                <a:latin typeface="Consolas" panose="020B0609020204030204" pitchFamily="49" charset="0"/>
              </a:rPr>
              <a:t>currentPtr</a:t>
            </a:r>
            <a:r>
              <a:rPr lang="en-US" altLang="x-none" dirty="0">
                <a:solidFill>
                  <a:srgbClr val="000000"/>
                </a:solidFill>
                <a:latin typeface="Consolas" panose="020B0609020204030204" pitchFamily="49" charset="0"/>
              </a:rPr>
              <a:t>-&gt;</a:t>
            </a:r>
            <a:r>
              <a:rPr lang="en-US" altLang="x-none" dirty="0" err="1">
                <a:solidFill>
                  <a:srgbClr val="000000"/>
                </a:solidFill>
                <a:latin typeface="Consolas" panose="020B0609020204030204" pitchFamily="49" charset="0"/>
              </a:rPr>
              <a:t>nextPtr</a:t>
            </a:r>
            <a:r>
              <a:rPr lang="en-US" altLang="x-none" dirty="0">
                <a:solidFill>
                  <a:srgbClr val="000000"/>
                </a:solidFill>
                <a:latin typeface="Cambria" panose="02040503050406030204" pitchFamily="18" charset="0"/>
              </a:rPr>
              <a:t> to zero </a:t>
            </a:r>
            <a:r>
              <a:rPr lang="en-US" altLang="x-none" dirty="0" smtClean="0">
                <a:solidFill>
                  <a:srgbClr val="000000"/>
                </a:solidFill>
                <a:latin typeface="Cambria" panose="02040503050406030204" pitchFamily="18" charset="0"/>
              </a:rPr>
              <a:t>in </a:t>
            </a:r>
            <a:r>
              <a:rPr lang="en-US" altLang="x-none" dirty="0">
                <a:solidFill>
                  <a:srgbClr val="000000"/>
                </a:solidFill>
                <a:latin typeface="Cambria" panose="02040503050406030204" pitchFamily="18" charset="0"/>
              </a:rPr>
              <a:t>the new last node of the list. </a:t>
            </a:r>
          </a:p>
          <a:p>
            <a:pPr lvl="1" eaLnBrk="1" hangingPunct="1">
              <a:lnSpc>
                <a:spcPct val="80000"/>
              </a:lnSpc>
            </a:pPr>
            <a:r>
              <a:rPr lang="en-US" altLang="x-none" dirty="0">
                <a:solidFill>
                  <a:srgbClr val="000000"/>
                </a:solidFill>
                <a:latin typeface="Cambria" panose="02040503050406030204" pitchFamily="18" charset="0"/>
              </a:rPr>
              <a:t>After all the pointer manipulations are complete, copy to reference parameter </a:t>
            </a:r>
            <a:r>
              <a:rPr lang="en-US" altLang="x-none" dirty="0">
                <a:solidFill>
                  <a:srgbClr val="000000"/>
                </a:solidFill>
                <a:latin typeface="Consolas" panose="020B0609020204030204" pitchFamily="49" charset="0"/>
              </a:rPr>
              <a:t>value</a:t>
            </a:r>
            <a:r>
              <a:rPr lang="en-US" altLang="x-none" dirty="0">
                <a:solidFill>
                  <a:srgbClr val="000000"/>
                </a:solidFill>
                <a:latin typeface="Cambria" panose="02040503050406030204" pitchFamily="18" charset="0"/>
              </a:rPr>
              <a:t> the </a:t>
            </a:r>
            <a:r>
              <a:rPr lang="en-US" altLang="x-none" dirty="0">
                <a:solidFill>
                  <a:srgbClr val="000000"/>
                </a:solidFill>
                <a:latin typeface="Consolas" panose="020B0609020204030204" pitchFamily="49" charset="0"/>
              </a:rPr>
              <a:t>data</a:t>
            </a:r>
            <a:r>
              <a:rPr lang="en-US" altLang="x-none" dirty="0">
                <a:solidFill>
                  <a:srgbClr val="000000"/>
                </a:solidFill>
                <a:latin typeface="Cambria" panose="02040503050406030204" pitchFamily="18" charset="0"/>
              </a:rPr>
              <a:t> member of the node being </a:t>
            </a:r>
            <a:r>
              <a:rPr lang="en-US" altLang="x-none" dirty="0" smtClean="0">
                <a:solidFill>
                  <a:srgbClr val="000000"/>
                </a:solidFill>
                <a:latin typeface="Cambria" panose="02040503050406030204" pitchFamily="18" charset="0"/>
              </a:rPr>
              <a:t>removed.</a:t>
            </a:r>
            <a:endParaRPr lang="en-US" altLang="x-none" dirty="0">
              <a:solidFill>
                <a:srgbClr val="000000"/>
              </a:solidFill>
              <a:latin typeface="Cambria" panose="02040503050406030204" pitchFamily="18" charset="0"/>
            </a:endParaRPr>
          </a:p>
          <a:p>
            <a:pPr lvl="1" eaLnBrk="1" hangingPunct="1">
              <a:lnSpc>
                <a:spcPct val="80000"/>
              </a:lnSpc>
            </a:pPr>
            <a:r>
              <a:rPr lang="en-US" altLang="x-none" dirty="0">
                <a:solidFill>
                  <a:srgbClr val="000000"/>
                </a:solidFill>
                <a:latin typeface="Consolas" panose="020B0609020204030204" pitchFamily="49" charset="0"/>
              </a:rPr>
              <a:t>delete</a:t>
            </a:r>
            <a:r>
              <a:rPr lang="en-US" altLang="x-none" dirty="0">
                <a:solidFill>
                  <a:srgbClr val="000000"/>
                </a:solidFill>
                <a:latin typeface="Cambria" panose="02040503050406030204" pitchFamily="18" charset="0"/>
              </a:rPr>
              <a:t> the node pointed to by </a:t>
            </a:r>
            <a:r>
              <a:rPr lang="en-US" altLang="x-none" dirty="0" err="1" smtClean="0">
                <a:solidFill>
                  <a:srgbClr val="000000"/>
                </a:solidFill>
                <a:latin typeface="Consolas" panose="020B0609020204030204" pitchFamily="49" charset="0"/>
              </a:rPr>
              <a:t>tempPtr</a:t>
            </a:r>
            <a:r>
              <a:rPr lang="en-US" altLang="x-none" dirty="0" smtClean="0">
                <a:solidFill>
                  <a:srgbClr val="000000"/>
                </a:solidFill>
                <a:latin typeface="Cambria" panose="02040503050406030204" pitchFamily="18" charset="0"/>
              </a:rPr>
              <a:t>.</a:t>
            </a:r>
            <a:endParaRPr lang="en-US" altLang="x-none" dirty="0">
              <a:solidFill>
                <a:srgbClr val="000000"/>
              </a:solidFill>
              <a:latin typeface="Cambria" panose="02040503050406030204" pitchFamily="18" charset="0"/>
            </a:endParaRPr>
          </a:p>
          <a:p>
            <a:pPr lvl="1" eaLnBrk="1" hangingPunct="1">
              <a:lnSpc>
                <a:spcPct val="80000"/>
              </a:lnSpc>
            </a:pPr>
            <a:r>
              <a:rPr lang="en-US" altLang="x-none" dirty="0">
                <a:solidFill>
                  <a:srgbClr val="000000"/>
                </a:solidFill>
                <a:latin typeface="Cambria" panose="02040503050406030204" pitchFamily="18" charset="0"/>
              </a:rPr>
              <a:t>Return </a:t>
            </a:r>
            <a:r>
              <a:rPr lang="en-US" altLang="x-none" dirty="0" smtClean="0">
                <a:solidFill>
                  <a:srgbClr val="000000"/>
                </a:solidFill>
                <a:latin typeface="Consolas" panose="020B0609020204030204" pitchFamily="49" charset="0"/>
              </a:rPr>
              <a:t>true</a:t>
            </a:r>
            <a:r>
              <a:rPr lang="en-US" altLang="x-none" dirty="0" smtClean="0">
                <a:solidFill>
                  <a:srgbClr val="000000"/>
                </a:solidFill>
                <a:latin typeface="Cambria" panose="02040503050406030204" pitchFamily="18" charset="0"/>
              </a:rPr>
              <a:t>, </a:t>
            </a:r>
            <a:r>
              <a:rPr lang="en-US" altLang="x-none" dirty="0">
                <a:solidFill>
                  <a:srgbClr val="000000"/>
                </a:solidFill>
                <a:latin typeface="Cambria" panose="02040503050406030204" pitchFamily="18" charset="0"/>
              </a:rPr>
              <a:t>indicating successful removal.</a:t>
            </a:r>
          </a:p>
        </p:txBody>
      </p:sp>
      <p:sp>
        <p:nvSpPr>
          <p:cNvPr id="70660"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9147415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24B5A1"/>
                </a:solidFill>
                <a:latin typeface="Calibri" panose="020F0502020204030204" pitchFamily="34" charset="0"/>
              </a:rPr>
              <a:t>19.3.7  </a:t>
            </a:r>
            <a:r>
              <a:rPr lang="en-US" dirty="0">
                <a:solidFill>
                  <a:srgbClr val="3380E6"/>
                </a:solidFill>
                <a:latin typeface="Calibri" panose="020F0502020204030204" pitchFamily="34" charset="0"/>
              </a:rPr>
              <a:t>Member Function </a:t>
            </a:r>
            <a:r>
              <a:rPr lang="en-US" dirty="0" err="1">
                <a:solidFill>
                  <a:srgbClr val="3380E6"/>
                </a:solidFill>
                <a:latin typeface="Calibri" panose="020F0502020204030204" pitchFamily="34" charset="0"/>
              </a:rPr>
              <a:t>removeFromBack</a:t>
            </a:r>
            <a:endParaRPr lang="en-US" dirty="0" smtClean="0">
              <a:solidFill>
                <a:srgbClr val="3380E6"/>
              </a:solidFill>
              <a:latin typeface="Calibri" panose="020F0502020204030204" pitchFamily="34" charset="0"/>
            </a:endParaRPr>
          </a:p>
        </p:txBody>
      </p:sp>
      <p:sp>
        <p:nvSpPr>
          <p:cNvPr id="66563" name="Text Placeholder 2"/>
          <p:cNvSpPr>
            <a:spLocks noGrp="1"/>
          </p:cNvSpPr>
          <p:nvPr>
            <p:ph type="body" idx="1"/>
          </p:nvPr>
        </p:nvSpPr>
        <p:spPr/>
        <p:txBody>
          <a:bodyPr/>
          <a:lstStyle/>
          <a:p>
            <a:pPr eaLnBrk="1" hangingPunct="1"/>
            <a:r>
              <a:rPr lang="en-US" altLang="x-none" dirty="0">
                <a:solidFill>
                  <a:srgbClr val="000000"/>
                </a:solidFill>
                <a:latin typeface="Cambria" panose="02040503050406030204" pitchFamily="18" charset="0"/>
              </a:rPr>
              <a:t>Figure 19.9 illustrates </a:t>
            </a:r>
            <a:r>
              <a:rPr lang="en-US" altLang="x-none" dirty="0" err="1">
                <a:solidFill>
                  <a:srgbClr val="000000"/>
                </a:solidFill>
                <a:latin typeface="Consolas" panose="020B0609020204030204" pitchFamily="49" charset="0"/>
              </a:rPr>
              <a:t>removeFromBack</a:t>
            </a:r>
            <a:r>
              <a:rPr lang="en-US" altLang="x-none" dirty="0">
                <a:solidFill>
                  <a:srgbClr val="000000"/>
                </a:solidFill>
                <a:latin typeface="Cambria" panose="02040503050406030204" pitchFamily="18" charset="0"/>
              </a:rPr>
              <a:t>.</a:t>
            </a:r>
          </a:p>
          <a:p>
            <a:pPr eaLnBrk="1" hangingPunct="1"/>
            <a:r>
              <a:rPr lang="en-US" altLang="x-none" dirty="0">
                <a:solidFill>
                  <a:srgbClr val="000000"/>
                </a:solidFill>
                <a:latin typeface="Cambria" panose="02040503050406030204" pitchFamily="18" charset="0"/>
              </a:rPr>
              <a:t>Part (a) of the figure illustrates the list before the removal operation.</a:t>
            </a:r>
          </a:p>
          <a:p>
            <a:pPr eaLnBrk="1" hangingPunct="1"/>
            <a:r>
              <a:rPr lang="en-US" altLang="x-none" dirty="0">
                <a:solidFill>
                  <a:srgbClr val="000000"/>
                </a:solidFill>
                <a:latin typeface="Cambria" panose="02040503050406030204" pitchFamily="18" charset="0"/>
              </a:rPr>
              <a:t>Part (b) of the figure shows the actual pointer manipulations.</a:t>
            </a:r>
          </a:p>
        </p:txBody>
      </p:sp>
      <p:sp>
        <p:nvSpPr>
          <p:cNvPr id="71684"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25499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76200"/>
            <a:ext cx="11217499" cy="1143000"/>
          </a:xfrm>
        </p:spPr>
        <p:txBody>
          <a:bodyPr/>
          <a:lstStyle/>
          <a:p>
            <a:pPr>
              <a:defRPr/>
            </a:pPr>
            <a:r>
              <a:rPr lang="en-US" dirty="0" smtClean="0">
                <a:solidFill>
                  <a:srgbClr val="24B5A1"/>
                </a:solidFill>
                <a:latin typeface="Calibri" panose="020F0502020204030204" pitchFamily="34" charset="0"/>
              </a:rPr>
              <a:t>19.1  </a:t>
            </a:r>
            <a:r>
              <a:rPr lang="en-US" dirty="0" smtClean="0">
                <a:solidFill>
                  <a:srgbClr val="3380E6"/>
                </a:solidFill>
                <a:latin typeface="Calibri" panose="020F0502020204030204" pitchFamily="34" charset="0"/>
              </a:rPr>
              <a:t>Introduction</a:t>
            </a:r>
          </a:p>
        </p:txBody>
      </p:sp>
      <p:sp>
        <p:nvSpPr>
          <p:cNvPr id="14339" name="Text Placeholder 2"/>
          <p:cNvSpPr>
            <a:spLocks noGrp="1"/>
          </p:cNvSpPr>
          <p:nvPr>
            <p:ph type="body" idx="1"/>
          </p:nvPr>
        </p:nvSpPr>
        <p:spPr>
          <a:xfrm>
            <a:off x="515155" y="1143001"/>
            <a:ext cx="11217499" cy="4525963"/>
          </a:xfrm>
        </p:spPr>
        <p:txBody>
          <a:bodyPr>
            <a:normAutofit/>
          </a:bodyPr>
          <a:lstStyle/>
          <a:p>
            <a:pPr eaLnBrk="1" hangingPunct="1">
              <a:lnSpc>
                <a:spcPct val="80000"/>
              </a:lnSpc>
            </a:pPr>
            <a:r>
              <a:rPr lang="en-US" altLang="x-none" sz="2400" dirty="0">
                <a:solidFill>
                  <a:srgbClr val="0000FF"/>
                </a:solidFill>
                <a:latin typeface="Cambria" panose="02040503050406030204" pitchFamily="18" charset="0"/>
              </a:rPr>
              <a:t>Linked lists</a:t>
            </a:r>
            <a:r>
              <a:rPr lang="en-US" altLang="x-none" sz="2400" dirty="0">
                <a:solidFill>
                  <a:srgbClr val="000000"/>
                </a:solidFill>
                <a:latin typeface="Cambria" panose="02040503050406030204" pitchFamily="18" charset="0"/>
              </a:rPr>
              <a:t> are collections of data items logically “lined up in a row”—insertions and removals are made </a:t>
            </a:r>
            <a:r>
              <a:rPr lang="en-US" altLang="x-none" sz="2400" i="1" dirty="0">
                <a:solidFill>
                  <a:srgbClr val="000000"/>
                </a:solidFill>
                <a:latin typeface="Cambria" panose="02040503050406030204" pitchFamily="18" charset="0"/>
              </a:rPr>
              <a:t>anywhere</a:t>
            </a:r>
            <a:r>
              <a:rPr lang="en-US" altLang="x-none" sz="2400" dirty="0">
                <a:solidFill>
                  <a:srgbClr val="000000"/>
                </a:solidFill>
                <a:latin typeface="Cambria" panose="02040503050406030204" pitchFamily="18" charset="0"/>
              </a:rPr>
              <a:t> in a linked list.</a:t>
            </a:r>
          </a:p>
          <a:p>
            <a:pPr eaLnBrk="1" hangingPunct="1">
              <a:lnSpc>
                <a:spcPct val="80000"/>
              </a:lnSpc>
            </a:pPr>
            <a:r>
              <a:rPr lang="en-US" altLang="x-none" sz="2400" i="1" dirty="0">
                <a:latin typeface="Cambria" panose="02040503050406030204" pitchFamily="18" charset="0"/>
              </a:rPr>
              <a:t>Stacks</a:t>
            </a:r>
            <a:r>
              <a:rPr lang="en-US" altLang="x-none" sz="2400" dirty="0">
                <a:latin typeface="Cambria" panose="02040503050406030204" pitchFamily="18" charset="0"/>
              </a:rPr>
              <a:t> </a:t>
            </a:r>
            <a:r>
              <a:rPr lang="en-US" altLang="x-none" sz="2400" dirty="0">
                <a:solidFill>
                  <a:srgbClr val="000000"/>
                </a:solidFill>
                <a:latin typeface="Cambria" panose="02040503050406030204" pitchFamily="18" charset="0"/>
              </a:rPr>
              <a:t>are important in compilers and operating systems: Insertions and removals are made </a:t>
            </a:r>
            <a:r>
              <a:rPr lang="en-US" altLang="x-none" sz="2400" i="1" dirty="0">
                <a:solidFill>
                  <a:srgbClr val="000000"/>
                </a:solidFill>
                <a:latin typeface="Cambria" panose="02040503050406030204" pitchFamily="18" charset="0"/>
              </a:rPr>
              <a:t>only</a:t>
            </a:r>
            <a:r>
              <a:rPr lang="en-US" altLang="x-none" sz="2400" dirty="0">
                <a:solidFill>
                  <a:srgbClr val="000000"/>
                </a:solidFill>
                <a:latin typeface="Cambria" panose="02040503050406030204" pitchFamily="18" charset="0"/>
              </a:rPr>
              <a:t> at one end of a stack—its </a:t>
            </a:r>
            <a:r>
              <a:rPr lang="en-US" altLang="x-none" sz="2400" i="1" dirty="0">
                <a:latin typeface="Cambria" panose="02040503050406030204" pitchFamily="18" charset="0"/>
              </a:rPr>
              <a:t>top</a:t>
            </a:r>
            <a:r>
              <a:rPr lang="en-US" altLang="x-none" sz="2400" dirty="0">
                <a:solidFill>
                  <a:srgbClr val="000000"/>
                </a:solidFill>
                <a:latin typeface="Cambria" panose="02040503050406030204" pitchFamily="18" charset="0"/>
              </a:rPr>
              <a:t>.</a:t>
            </a:r>
          </a:p>
          <a:p>
            <a:pPr eaLnBrk="1" hangingPunct="1">
              <a:lnSpc>
                <a:spcPct val="80000"/>
              </a:lnSpc>
            </a:pPr>
            <a:r>
              <a:rPr lang="en-US" altLang="x-none" sz="2400" i="1" dirty="0">
                <a:latin typeface="Cambria" panose="02040503050406030204" pitchFamily="18" charset="0"/>
              </a:rPr>
              <a:t>Queues</a:t>
            </a:r>
            <a:r>
              <a:rPr lang="en-US" altLang="x-none" sz="2400" dirty="0">
                <a:latin typeface="Cambria" panose="02040503050406030204" pitchFamily="18" charset="0"/>
              </a:rPr>
              <a:t> </a:t>
            </a:r>
            <a:r>
              <a:rPr lang="en-US" altLang="x-none" sz="2400" dirty="0">
                <a:solidFill>
                  <a:srgbClr val="000000"/>
                </a:solidFill>
                <a:latin typeface="Cambria" panose="02040503050406030204" pitchFamily="18" charset="0"/>
              </a:rPr>
              <a:t>represent </a:t>
            </a:r>
            <a:r>
              <a:rPr lang="en-US" altLang="x-none" sz="2400" i="1" dirty="0">
                <a:solidFill>
                  <a:srgbClr val="000000"/>
                </a:solidFill>
                <a:latin typeface="Cambria" panose="02040503050406030204" pitchFamily="18" charset="0"/>
              </a:rPr>
              <a:t>waiting lines</a:t>
            </a:r>
            <a:r>
              <a:rPr lang="en-US" altLang="x-none" sz="2400" dirty="0">
                <a:solidFill>
                  <a:srgbClr val="000000"/>
                </a:solidFill>
                <a:latin typeface="Cambria" panose="02040503050406030204" pitchFamily="18" charset="0"/>
              </a:rPr>
              <a:t>; insertions are made at the </a:t>
            </a:r>
            <a:r>
              <a:rPr lang="en-US" altLang="x-none" sz="2400" i="1" dirty="0">
                <a:solidFill>
                  <a:srgbClr val="000000"/>
                </a:solidFill>
                <a:latin typeface="Cambria" panose="02040503050406030204" pitchFamily="18" charset="0"/>
              </a:rPr>
              <a:t>back</a:t>
            </a:r>
            <a:r>
              <a:rPr lang="en-US" altLang="x-none" sz="2400" dirty="0">
                <a:solidFill>
                  <a:srgbClr val="000000"/>
                </a:solidFill>
                <a:latin typeface="Cambria" panose="02040503050406030204" pitchFamily="18" charset="0"/>
              </a:rPr>
              <a:t> (also referred to as the </a:t>
            </a:r>
            <a:r>
              <a:rPr lang="en-US" altLang="x-none" sz="2400" i="1" dirty="0">
                <a:latin typeface="Cambria" panose="02040503050406030204" pitchFamily="18" charset="0"/>
              </a:rPr>
              <a:t>tail</a:t>
            </a:r>
            <a:r>
              <a:rPr lang="en-US" altLang="x-none" sz="2400" dirty="0">
                <a:solidFill>
                  <a:srgbClr val="000000"/>
                </a:solidFill>
                <a:latin typeface="Cambria" panose="02040503050406030204" pitchFamily="18" charset="0"/>
              </a:rPr>
              <a:t>) of a queue and removals are made from the </a:t>
            </a:r>
            <a:r>
              <a:rPr lang="en-US" altLang="x-none" sz="2400" i="1" dirty="0">
                <a:solidFill>
                  <a:srgbClr val="000000"/>
                </a:solidFill>
                <a:latin typeface="Cambria" panose="02040503050406030204" pitchFamily="18" charset="0"/>
              </a:rPr>
              <a:t>front</a:t>
            </a:r>
            <a:r>
              <a:rPr lang="en-US" altLang="x-none" sz="2400" dirty="0">
                <a:solidFill>
                  <a:srgbClr val="000000"/>
                </a:solidFill>
                <a:latin typeface="Cambria" panose="02040503050406030204" pitchFamily="18" charset="0"/>
              </a:rPr>
              <a:t> (also referred to as the </a:t>
            </a:r>
            <a:r>
              <a:rPr lang="en-US" altLang="x-none" sz="2400" i="1" dirty="0">
                <a:latin typeface="Cambria" panose="02040503050406030204" pitchFamily="18" charset="0"/>
              </a:rPr>
              <a:t>head</a:t>
            </a:r>
            <a:r>
              <a:rPr lang="en-US" altLang="x-none" sz="2400" dirty="0">
                <a:solidFill>
                  <a:srgbClr val="000000"/>
                </a:solidFill>
                <a:latin typeface="Cambria" panose="02040503050406030204" pitchFamily="18" charset="0"/>
              </a:rPr>
              <a:t>) of a queue.</a:t>
            </a:r>
          </a:p>
          <a:p>
            <a:pPr eaLnBrk="1" hangingPunct="1">
              <a:lnSpc>
                <a:spcPct val="80000"/>
              </a:lnSpc>
            </a:pPr>
            <a:r>
              <a:rPr lang="en-US" altLang="x-none" sz="2400" dirty="0">
                <a:solidFill>
                  <a:srgbClr val="0000FF"/>
                </a:solidFill>
                <a:latin typeface="Cambria" panose="02040503050406030204" pitchFamily="18" charset="0"/>
              </a:rPr>
              <a:t>Binary trees</a:t>
            </a:r>
            <a:r>
              <a:rPr lang="en-US" altLang="x-none" sz="2400" dirty="0">
                <a:solidFill>
                  <a:srgbClr val="000000"/>
                </a:solidFill>
                <a:latin typeface="Cambria" panose="02040503050406030204" pitchFamily="18" charset="0"/>
              </a:rPr>
              <a:t> facilitate searching and sorting of data, </a:t>
            </a:r>
            <a:r>
              <a:rPr lang="en-US" altLang="x-none" sz="2400" i="1" dirty="0">
                <a:solidFill>
                  <a:srgbClr val="000000"/>
                </a:solidFill>
                <a:latin typeface="Cambria" panose="02040503050406030204" pitchFamily="18" charset="0"/>
              </a:rPr>
              <a:t>duplicate elimination</a:t>
            </a:r>
            <a:r>
              <a:rPr lang="en-US" altLang="x-none" sz="2400" dirty="0">
                <a:solidFill>
                  <a:srgbClr val="000000"/>
                </a:solidFill>
                <a:latin typeface="Cambria" panose="02040503050406030204" pitchFamily="18" charset="0"/>
              </a:rPr>
              <a:t> and </a:t>
            </a:r>
            <a:r>
              <a:rPr lang="en-US" altLang="x-none" sz="2400" i="1" dirty="0">
                <a:solidFill>
                  <a:srgbClr val="000000"/>
                </a:solidFill>
                <a:latin typeface="Cambria" panose="02040503050406030204" pitchFamily="18" charset="0"/>
              </a:rPr>
              <a:t>compiling</a:t>
            </a:r>
            <a:r>
              <a:rPr lang="en-US" altLang="x-none" sz="2400" dirty="0">
                <a:solidFill>
                  <a:srgbClr val="000000"/>
                </a:solidFill>
                <a:latin typeface="Cambria" panose="02040503050406030204" pitchFamily="18" charset="0"/>
              </a:rPr>
              <a:t> expressions into machine code.</a:t>
            </a:r>
          </a:p>
          <a:p>
            <a:pPr eaLnBrk="1" hangingPunct="1">
              <a:lnSpc>
                <a:spcPct val="80000"/>
              </a:lnSpc>
            </a:pPr>
            <a:r>
              <a:rPr lang="en-US" altLang="x-none" sz="2400" dirty="0">
                <a:solidFill>
                  <a:srgbClr val="000000"/>
                </a:solidFill>
                <a:latin typeface="Cambria" panose="02040503050406030204" pitchFamily="18" charset="0"/>
              </a:rPr>
              <a:t>We use classes, class templates, inheritance and composition to create and package these data structures for reusability and maintainability.</a:t>
            </a:r>
          </a:p>
          <a:p>
            <a:pPr eaLnBrk="1" hangingPunct="1">
              <a:lnSpc>
                <a:spcPct val="80000"/>
              </a:lnSpc>
            </a:pPr>
            <a:endParaRPr lang="en-US" altLang="x-none" sz="2400" dirty="0">
              <a:solidFill>
                <a:srgbClr val="000000"/>
              </a:solidFill>
              <a:latin typeface="Cambria" panose="02040503050406030204" pitchFamily="18" charset="0"/>
            </a:endParaRPr>
          </a:p>
        </p:txBody>
      </p:sp>
      <p:sp>
        <p:nvSpPr>
          <p:cNvPr id="13316"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7245637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3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354138" y="0"/>
            <a:ext cx="9482137"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7620339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248" y="152400"/>
            <a:ext cx="10515600" cy="1143000"/>
          </a:xfrm>
        </p:spPr>
        <p:txBody>
          <a:bodyPr/>
          <a:lstStyle/>
          <a:p>
            <a:pPr>
              <a:defRPr/>
            </a:pPr>
            <a:r>
              <a:rPr lang="en-US" dirty="0" smtClean="0">
                <a:solidFill>
                  <a:srgbClr val="24B5A1"/>
                </a:solidFill>
                <a:latin typeface="Calibri" panose="020F0502020204030204" pitchFamily="34" charset="0"/>
              </a:rPr>
              <a:t>19.3.8</a:t>
            </a:r>
            <a:r>
              <a:rPr lang="en-US" dirty="0" smtClean="0">
                <a:solidFill>
                  <a:srgbClr val="24B5A1"/>
                </a:solidFill>
                <a:latin typeface="Calibri" panose="020F0502020204030204" pitchFamily="34" charset="0"/>
              </a:rPr>
              <a:t>  </a:t>
            </a:r>
            <a:r>
              <a:rPr lang="en-US" dirty="0">
                <a:solidFill>
                  <a:srgbClr val="3380E6"/>
                </a:solidFill>
                <a:latin typeface="Calibri" panose="020F0502020204030204" pitchFamily="34" charset="0"/>
              </a:rPr>
              <a:t>Member Function </a:t>
            </a:r>
            <a:r>
              <a:rPr lang="en-US" dirty="0" smtClean="0">
                <a:solidFill>
                  <a:srgbClr val="3380E6"/>
                </a:solidFill>
                <a:latin typeface="Calibri" panose="020F0502020204030204" pitchFamily="34" charset="0"/>
              </a:rPr>
              <a:t>print</a:t>
            </a:r>
            <a:endParaRPr lang="en-US" dirty="0" smtClean="0">
              <a:solidFill>
                <a:srgbClr val="3380E6"/>
              </a:solidFill>
              <a:latin typeface="Calibri" panose="020F0502020204030204" pitchFamily="34" charset="0"/>
            </a:endParaRPr>
          </a:p>
        </p:txBody>
      </p:sp>
      <p:sp>
        <p:nvSpPr>
          <p:cNvPr id="74755" name="Text Placeholder 2"/>
          <p:cNvSpPr>
            <a:spLocks noGrp="1"/>
          </p:cNvSpPr>
          <p:nvPr>
            <p:ph type="body" idx="1"/>
          </p:nvPr>
        </p:nvSpPr>
        <p:spPr>
          <a:xfrm>
            <a:off x="841248" y="1295401"/>
            <a:ext cx="10515600" cy="4525963"/>
          </a:xfrm>
        </p:spPr>
        <p:txBody>
          <a:bodyPr>
            <a:noAutofit/>
          </a:bodyPr>
          <a:lstStyle/>
          <a:p>
            <a:pPr eaLnBrk="1" hangingPunct="1">
              <a:lnSpc>
                <a:spcPct val="80000"/>
              </a:lnSpc>
              <a:buFont typeface="Wingdings 3" pitchFamily="18" charset="2"/>
              <a:buChar char=""/>
              <a:defRPr/>
            </a:pPr>
            <a:r>
              <a:rPr lang="en-US" sz="2400" dirty="0" smtClean="0">
                <a:solidFill>
                  <a:srgbClr val="000000"/>
                </a:solidFill>
                <a:latin typeface="Cambria" panose="02040503050406030204" pitchFamily="18" charset="0"/>
              </a:rPr>
              <a:t>Function </a:t>
            </a:r>
            <a:r>
              <a:rPr lang="en-US" sz="2400" dirty="0">
                <a:solidFill>
                  <a:srgbClr val="000000"/>
                </a:solidFill>
                <a:latin typeface="Consolas" panose="020B0609020204030204" pitchFamily="49" charset="0"/>
              </a:rPr>
              <a:t>print</a:t>
            </a:r>
            <a:r>
              <a:rPr lang="en-US" sz="2400" dirty="0">
                <a:solidFill>
                  <a:srgbClr val="000000"/>
                </a:solidFill>
                <a:latin typeface="Cambria" panose="02040503050406030204" pitchFamily="18" charset="0"/>
              </a:rPr>
              <a:t> </a:t>
            </a:r>
            <a:r>
              <a:rPr lang="en-US" sz="2400" dirty="0" smtClean="0">
                <a:solidFill>
                  <a:srgbClr val="000000"/>
                </a:solidFill>
                <a:latin typeface="Cambria" panose="02040503050406030204" pitchFamily="18" charset="0"/>
              </a:rPr>
              <a:t>first </a:t>
            </a:r>
            <a:r>
              <a:rPr lang="en-US" sz="2400" dirty="0">
                <a:solidFill>
                  <a:srgbClr val="000000"/>
                </a:solidFill>
                <a:latin typeface="Cambria" panose="02040503050406030204" pitchFamily="18" charset="0"/>
              </a:rPr>
              <a:t>determines whether the list is </a:t>
            </a:r>
            <a:r>
              <a:rPr lang="en-US" sz="2400" i="1" dirty="0" smtClean="0">
                <a:solidFill>
                  <a:srgbClr val="000000"/>
                </a:solidFill>
                <a:latin typeface="Cambria" panose="02040503050406030204" pitchFamily="18" charset="0"/>
              </a:rPr>
              <a:t>empty</a:t>
            </a:r>
            <a:r>
              <a:rPr lang="en-US" sz="2400" dirty="0" smtClean="0">
                <a:solidFill>
                  <a:srgbClr val="000000"/>
                </a:solidFill>
                <a:latin typeface="Cambria" panose="02040503050406030204" pitchFamily="18" charset="0"/>
              </a:rPr>
              <a:t>.</a:t>
            </a:r>
            <a:endParaRPr lang="en-US" sz="2400" dirty="0">
              <a:solidFill>
                <a:srgbClr val="000000"/>
              </a:solidFill>
              <a:latin typeface="Cambria" panose="02040503050406030204" pitchFamily="18" charset="0"/>
            </a:endParaRPr>
          </a:p>
          <a:p>
            <a:pPr eaLnBrk="1" hangingPunct="1">
              <a:lnSpc>
                <a:spcPct val="80000"/>
              </a:lnSpc>
              <a:buFont typeface="Wingdings 3" pitchFamily="18" charset="2"/>
              <a:buChar char=""/>
              <a:defRPr/>
            </a:pPr>
            <a:r>
              <a:rPr lang="en-US" sz="2400" dirty="0">
                <a:solidFill>
                  <a:srgbClr val="000000"/>
                </a:solidFill>
                <a:latin typeface="Cambria" panose="02040503050406030204" pitchFamily="18" charset="0"/>
              </a:rPr>
              <a:t>If so, it prints </a:t>
            </a:r>
            <a:r>
              <a:rPr lang="en-US" sz="2400" dirty="0">
                <a:solidFill>
                  <a:srgbClr val="000000"/>
                </a:solidFill>
                <a:latin typeface="Consolas" panose="020B0609020204030204" pitchFamily="49" charset="0"/>
              </a:rPr>
              <a:t>"The</a:t>
            </a:r>
            <a:r>
              <a:rPr lang="en-US" sz="2400" dirty="0">
                <a:solidFill>
                  <a:srgbClr val="000000"/>
                </a:solidFill>
                <a:latin typeface="Cambria" panose="02040503050406030204" pitchFamily="18" charset="0"/>
              </a:rPr>
              <a:t> </a:t>
            </a:r>
            <a:r>
              <a:rPr lang="en-US" sz="2400" dirty="0">
                <a:solidFill>
                  <a:srgbClr val="000000"/>
                </a:solidFill>
                <a:latin typeface="Consolas" panose="020B0609020204030204" pitchFamily="49" charset="0"/>
              </a:rPr>
              <a:t>list</a:t>
            </a:r>
            <a:r>
              <a:rPr lang="en-US" sz="2400" dirty="0">
                <a:solidFill>
                  <a:srgbClr val="000000"/>
                </a:solidFill>
                <a:latin typeface="Cambria" panose="02040503050406030204" pitchFamily="18" charset="0"/>
              </a:rPr>
              <a:t> </a:t>
            </a:r>
            <a:r>
              <a:rPr lang="en-US" sz="2400" dirty="0">
                <a:solidFill>
                  <a:srgbClr val="000000"/>
                </a:solidFill>
                <a:latin typeface="Consolas" panose="020B0609020204030204" pitchFamily="49" charset="0"/>
              </a:rPr>
              <a:t>is</a:t>
            </a:r>
            <a:r>
              <a:rPr lang="en-US" sz="2400" dirty="0">
                <a:solidFill>
                  <a:srgbClr val="000000"/>
                </a:solidFill>
                <a:latin typeface="Cambria" panose="02040503050406030204" pitchFamily="18" charset="0"/>
              </a:rPr>
              <a:t> </a:t>
            </a:r>
            <a:r>
              <a:rPr lang="en-US" sz="2400" dirty="0">
                <a:solidFill>
                  <a:srgbClr val="000000"/>
                </a:solidFill>
                <a:latin typeface="Consolas" panose="020B0609020204030204" pitchFamily="49" charset="0"/>
              </a:rPr>
              <a:t>empty"</a:t>
            </a:r>
            <a:r>
              <a:rPr lang="en-US" sz="2400" dirty="0">
                <a:solidFill>
                  <a:srgbClr val="000000"/>
                </a:solidFill>
                <a:latin typeface="Cambria" panose="02040503050406030204" pitchFamily="18" charset="0"/>
              </a:rPr>
              <a:t> and </a:t>
            </a:r>
            <a:r>
              <a:rPr lang="en-US" sz="2400" dirty="0" smtClean="0">
                <a:solidFill>
                  <a:srgbClr val="000000"/>
                </a:solidFill>
                <a:latin typeface="Cambria" panose="02040503050406030204" pitchFamily="18" charset="0"/>
              </a:rPr>
              <a:t>returns</a:t>
            </a:r>
            <a:endParaRPr lang="en-US" sz="2400" dirty="0">
              <a:solidFill>
                <a:srgbClr val="000000"/>
              </a:solidFill>
              <a:latin typeface="Cambria" panose="02040503050406030204" pitchFamily="18" charset="0"/>
            </a:endParaRPr>
          </a:p>
          <a:p>
            <a:pPr eaLnBrk="1" hangingPunct="1">
              <a:lnSpc>
                <a:spcPct val="80000"/>
              </a:lnSpc>
              <a:buFont typeface="Wingdings 3" pitchFamily="18" charset="2"/>
              <a:buChar char=""/>
              <a:defRPr/>
            </a:pPr>
            <a:r>
              <a:rPr lang="en-US" sz="2400" dirty="0">
                <a:solidFill>
                  <a:srgbClr val="000000"/>
                </a:solidFill>
                <a:latin typeface="Cambria" panose="02040503050406030204" pitchFamily="18" charset="0"/>
              </a:rPr>
              <a:t>Otherwise, it iterates through the list and outputs the value in each node.</a:t>
            </a:r>
          </a:p>
          <a:p>
            <a:pPr eaLnBrk="1" hangingPunct="1">
              <a:lnSpc>
                <a:spcPct val="80000"/>
              </a:lnSpc>
              <a:buFont typeface="Wingdings 3" pitchFamily="18" charset="2"/>
              <a:buChar char=""/>
              <a:defRPr/>
            </a:pPr>
            <a:r>
              <a:rPr lang="en-US" sz="2400" dirty="0">
                <a:solidFill>
                  <a:srgbClr val="000000"/>
                </a:solidFill>
                <a:latin typeface="Cambria" panose="02040503050406030204" pitchFamily="18" charset="0"/>
              </a:rPr>
              <a:t>The function initializes </a:t>
            </a:r>
            <a:r>
              <a:rPr lang="en-US" sz="2400" dirty="0" err="1">
                <a:solidFill>
                  <a:srgbClr val="000000"/>
                </a:solidFill>
                <a:latin typeface="Consolas" panose="020B0609020204030204" pitchFamily="49" charset="0"/>
              </a:rPr>
              <a:t>currentPtr</a:t>
            </a:r>
            <a:r>
              <a:rPr lang="en-US" sz="2400" dirty="0">
                <a:solidFill>
                  <a:srgbClr val="000000"/>
                </a:solidFill>
                <a:latin typeface="Cambria" panose="02040503050406030204" pitchFamily="18" charset="0"/>
              </a:rPr>
              <a:t> as a copy of </a:t>
            </a:r>
            <a:r>
              <a:rPr lang="en-US" sz="2400" dirty="0" err="1" smtClean="0">
                <a:solidFill>
                  <a:srgbClr val="000000"/>
                </a:solidFill>
                <a:latin typeface="Consolas" panose="020B0609020204030204" pitchFamily="49" charset="0"/>
              </a:rPr>
              <a:t>firstPtr</a:t>
            </a:r>
            <a:r>
              <a:rPr lang="en-US" sz="2400" dirty="0" smtClean="0">
                <a:solidFill>
                  <a:srgbClr val="000000"/>
                </a:solidFill>
                <a:latin typeface="Cambria" panose="02040503050406030204" pitchFamily="18" charset="0"/>
              </a:rPr>
              <a:t>, </a:t>
            </a:r>
            <a:r>
              <a:rPr lang="en-US" sz="2400" dirty="0">
                <a:solidFill>
                  <a:srgbClr val="000000"/>
                </a:solidFill>
                <a:latin typeface="Cambria" panose="02040503050406030204" pitchFamily="18" charset="0"/>
              </a:rPr>
              <a:t>then prints the string </a:t>
            </a:r>
            <a:r>
              <a:rPr lang="en-US" sz="2400" dirty="0">
                <a:solidFill>
                  <a:srgbClr val="000000"/>
                </a:solidFill>
                <a:latin typeface="Consolas" panose="020B0609020204030204" pitchFamily="49" charset="0"/>
              </a:rPr>
              <a:t>"The</a:t>
            </a:r>
            <a:r>
              <a:rPr lang="en-US" sz="2400" dirty="0">
                <a:solidFill>
                  <a:srgbClr val="000000"/>
                </a:solidFill>
                <a:latin typeface="Cambria" panose="02040503050406030204" pitchFamily="18" charset="0"/>
              </a:rPr>
              <a:t> </a:t>
            </a:r>
            <a:r>
              <a:rPr lang="en-US" sz="2400" dirty="0">
                <a:solidFill>
                  <a:srgbClr val="000000"/>
                </a:solidFill>
                <a:latin typeface="Consolas" panose="020B0609020204030204" pitchFamily="49" charset="0"/>
              </a:rPr>
              <a:t>list</a:t>
            </a:r>
            <a:r>
              <a:rPr lang="en-US" sz="2400" dirty="0">
                <a:solidFill>
                  <a:srgbClr val="000000"/>
                </a:solidFill>
                <a:latin typeface="Cambria" panose="02040503050406030204" pitchFamily="18" charset="0"/>
              </a:rPr>
              <a:t> </a:t>
            </a:r>
            <a:r>
              <a:rPr lang="en-US" sz="2400" dirty="0">
                <a:solidFill>
                  <a:srgbClr val="000000"/>
                </a:solidFill>
                <a:latin typeface="Consolas" panose="020B0609020204030204" pitchFamily="49" charset="0"/>
              </a:rPr>
              <a:t>is:</a:t>
            </a:r>
            <a:r>
              <a:rPr lang="en-US" sz="2400" dirty="0">
                <a:solidFill>
                  <a:srgbClr val="000000"/>
                </a:solidFill>
                <a:latin typeface="Cambria" panose="02040503050406030204" pitchFamily="18" charset="0"/>
              </a:rPr>
              <a:t> </a:t>
            </a:r>
            <a:r>
              <a:rPr lang="en-US" sz="2400" dirty="0">
                <a:solidFill>
                  <a:srgbClr val="000000"/>
                </a:solidFill>
                <a:latin typeface="Consolas" panose="020B0609020204030204" pitchFamily="49" charset="0"/>
              </a:rPr>
              <a:t>"</a:t>
            </a:r>
            <a:r>
              <a:rPr lang="en-US" sz="2400" dirty="0">
                <a:solidFill>
                  <a:srgbClr val="000000"/>
                </a:solidFill>
                <a:latin typeface="Cambria" panose="02040503050406030204" pitchFamily="18" charset="0"/>
              </a:rPr>
              <a:t> </a:t>
            </a:r>
          </a:p>
          <a:p>
            <a:pPr eaLnBrk="1" hangingPunct="1">
              <a:lnSpc>
                <a:spcPct val="80000"/>
              </a:lnSpc>
              <a:buFont typeface="Wingdings 3" pitchFamily="18" charset="2"/>
              <a:buChar char=""/>
              <a:defRPr/>
            </a:pPr>
            <a:r>
              <a:rPr lang="en-US" sz="2400" dirty="0">
                <a:solidFill>
                  <a:srgbClr val="000000"/>
                </a:solidFill>
                <a:latin typeface="Cambria" panose="02040503050406030204" pitchFamily="18" charset="0"/>
              </a:rPr>
              <a:t>While </a:t>
            </a:r>
            <a:r>
              <a:rPr lang="en-US" sz="2400" dirty="0" err="1">
                <a:solidFill>
                  <a:srgbClr val="000000"/>
                </a:solidFill>
                <a:latin typeface="Consolas" panose="020B0609020204030204" pitchFamily="49" charset="0"/>
              </a:rPr>
              <a:t>currentPtr</a:t>
            </a:r>
            <a:r>
              <a:rPr lang="en-US" sz="2400" dirty="0">
                <a:solidFill>
                  <a:srgbClr val="000000"/>
                </a:solidFill>
                <a:latin typeface="Cambria" panose="02040503050406030204" pitchFamily="18" charset="0"/>
              </a:rPr>
              <a:t> is not </a:t>
            </a:r>
            <a:r>
              <a:rPr lang="en-US" sz="2400" dirty="0" err="1" smtClean="0">
                <a:solidFill>
                  <a:srgbClr val="000000"/>
                </a:solidFill>
                <a:latin typeface="Consolas" panose="020B0609020204030204" pitchFamily="49" charset="0"/>
              </a:rPr>
              <a:t>nullptr</a:t>
            </a:r>
            <a:r>
              <a:rPr lang="en-US" sz="2400" dirty="0" smtClean="0">
                <a:solidFill>
                  <a:srgbClr val="000000"/>
                </a:solidFill>
                <a:latin typeface="Cambria" panose="02040503050406030204" pitchFamily="18" charset="0"/>
              </a:rPr>
              <a:t>, </a:t>
            </a:r>
            <a:r>
              <a:rPr lang="en-US" sz="2400" dirty="0" err="1">
                <a:solidFill>
                  <a:srgbClr val="000000"/>
                </a:solidFill>
                <a:latin typeface="Consolas" panose="020B0609020204030204" pitchFamily="49" charset="0"/>
              </a:rPr>
              <a:t>currentPtr</a:t>
            </a:r>
            <a:r>
              <a:rPr lang="en-US" sz="2400" dirty="0">
                <a:solidFill>
                  <a:srgbClr val="000000"/>
                </a:solidFill>
                <a:latin typeface="Consolas" panose="020B0609020204030204" pitchFamily="49" charset="0"/>
              </a:rPr>
              <a:t>-&gt;data</a:t>
            </a:r>
            <a:r>
              <a:rPr lang="en-US" sz="2400" dirty="0">
                <a:solidFill>
                  <a:srgbClr val="000000"/>
                </a:solidFill>
                <a:latin typeface="Cambria" panose="02040503050406030204" pitchFamily="18" charset="0"/>
              </a:rPr>
              <a:t> is printed </a:t>
            </a:r>
            <a:r>
              <a:rPr lang="en-US" sz="2400" dirty="0" smtClean="0">
                <a:solidFill>
                  <a:srgbClr val="000000"/>
                </a:solidFill>
                <a:latin typeface="Cambria" panose="02040503050406030204" pitchFamily="18" charset="0"/>
              </a:rPr>
              <a:t>and </a:t>
            </a:r>
            <a:r>
              <a:rPr lang="en-US" sz="2400" dirty="0" err="1">
                <a:solidFill>
                  <a:srgbClr val="000000"/>
                </a:solidFill>
                <a:latin typeface="Consolas" panose="020B0609020204030204" pitchFamily="49" charset="0"/>
              </a:rPr>
              <a:t>currentPtr</a:t>
            </a:r>
            <a:r>
              <a:rPr lang="en-US" sz="2400" dirty="0">
                <a:solidFill>
                  <a:srgbClr val="000000"/>
                </a:solidFill>
                <a:latin typeface="Cambria" panose="02040503050406030204" pitchFamily="18" charset="0"/>
              </a:rPr>
              <a:t> is assigned the value of </a:t>
            </a:r>
            <a:r>
              <a:rPr lang="en-US" sz="2400" dirty="0" err="1">
                <a:solidFill>
                  <a:srgbClr val="000000"/>
                </a:solidFill>
                <a:latin typeface="Consolas" panose="020B0609020204030204" pitchFamily="49" charset="0"/>
              </a:rPr>
              <a:t>currentPtr</a:t>
            </a:r>
            <a:r>
              <a:rPr lang="en-US" sz="2400" dirty="0">
                <a:solidFill>
                  <a:srgbClr val="000000"/>
                </a:solidFill>
                <a:latin typeface="Consolas" panose="020B0609020204030204" pitchFamily="49" charset="0"/>
              </a:rPr>
              <a:t>-&gt;</a:t>
            </a:r>
            <a:r>
              <a:rPr lang="en-US" sz="2400" dirty="0" err="1" smtClean="0">
                <a:solidFill>
                  <a:srgbClr val="000000"/>
                </a:solidFill>
                <a:latin typeface="Consolas" panose="020B0609020204030204" pitchFamily="49" charset="0"/>
              </a:rPr>
              <a:t>nextPtr</a:t>
            </a:r>
            <a:endParaRPr lang="en-US" sz="2400" dirty="0">
              <a:solidFill>
                <a:srgbClr val="000000"/>
              </a:solidFill>
              <a:latin typeface="Cambria" panose="02040503050406030204" pitchFamily="18" charset="0"/>
            </a:endParaRPr>
          </a:p>
          <a:p>
            <a:pPr eaLnBrk="1" hangingPunct="1">
              <a:lnSpc>
                <a:spcPct val="80000"/>
              </a:lnSpc>
              <a:buFont typeface="Wingdings 3" pitchFamily="18" charset="2"/>
              <a:buChar char=""/>
              <a:defRPr/>
            </a:pPr>
            <a:r>
              <a:rPr lang="en-US" sz="2400" dirty="0">
                <a:solidFill>
                  <a:srgbClr val="000000"/>
                </a:solidFill>
                <a:latin typeface="Cambria" panose="02040503050406030204" pitchFamily="18" charset="0"/>
              </a:rPr>
              <a:t>Note that if the link in the last node of the list does not have the value </a:t>
            </a:r>
            <a:r>
              <a:rPr lang="en-US" sz="2400" dirty="0" err="1">
                <a:solidFill>
                  <a:srgbClr val="000000"/>
                </a:solidFill>
                <a:latin typeface="Consolas" panose="020B0609020204030204" pitchFamily="49" charset="0"/>
              </a:rPr>
              <a:t>nullptr</a:t>
            </a:r>
            <a:r>
              <a:rPr lang="en-US" sz="2400" dirty="0">
                <a:solidFill>
                  <a:srgbClr val="000000"/>
                </a:solidFill>
                <a:latin typeface="Cambria" panose="02040503050406030204" pitchFamily="18" charset="0"/>
              </a:rPr>
              <a:t>, the printing algorithm will erroneously attempt to print past the end of the list.</a:t>
            </a:r>
          </a:p>
          <a:p>
            <a:pPr eaLnBrk="1" hangingPunct="1">
              <a:lnSpc>
                <a:spcPct val="80000"/>
              </a:lnSpc>
              <a:buFont typeface="Wingdings 3" pitchFamily="18" charset="2"/>
              <a:buChar char=""/>
              <a:defRPr/>
            </a:pPr>
            <a:r>
              <a:rPr lang="en-US" sz="2400" dirty="0">
                <a:solidFill>
                  <a:srgbClr val="000000"/>
                </a:solidFill>
                <a:latin typeface="Cambria" panose="02040503050406030204" pitchFamily="18" charset="0"/>
              </a:rPr>
              <a:t>Our printing algorithm is identical for linked lists, stacks and queues (because we base each of these data structures on the same linked list infrastructure). </a:t>
            </a:r>
          </a:p>
        </p:txBody>
      </p:sp>
      <p:sp>
        <p:nvSpPr>
          <p:cNvPr id="73732"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8081196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24B5A1"/>
                </a:solidFill>
                <a:latin typeface="Calibri" panose="020F0502020204030204" pitchFamily="34" charset="0"/>
              </a:rPr>
              <a:t>19.3.9</a:t>
            </a:r>
            <a:r>
              <a:rPr lang="en-US" dirty="0" smtClean="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Circular Linked Lists and Double Linked Lists</a:t>
            </a:r>
            <a:endParaRPr lang="en-US" dirty="0" smtClean="0">
              <a:solidFill>
                <a:srgbClr val="3380E6"/>
              </a:solidFill>
              <a:latin typeface="Calibri" panose="020F0502020204030204" pitchFamily="34" charset="0"/>
            </a:endParaRPr>
          </a:p>
        </p:txBody>
      </p:sp>
      <p:sp>
        <p:nvSpPr>
          <p:cNvPr id="69635" name="Text Placeholder 2"/>
          <p:cNvSpPr>
            <a:spLocks noGrp="1"/>
          </p:cNvSpPr>
          <p:nvPr>
            <p:ph type="body" idx="1"/>
          </p:nvPr>
        </p:nvSpPr>
        <p:spPr/>
        <p:txBody>
          <a:bodyPr/>
          <a:lstStyle/>
          <a:p>
            <a:pPr eaLnBrk="1" hangingPunct="1">
              <a:lnSpc>
                <a:spcPct val="80000"/>
              </a:lnSpc>
            </a:pPr>
            <a:r>
              <a:rPr lang="en-US" altLang="x-none" sz="2500" dirty="0">
                <a:solidFill>
                  <a:srgbClr val="000000"/>
                </a:solidFill>
                <a:latin typeface="Cambria" panose="02040503050406030204" pitchFamily="18" charset="0"/>
              </a:rPr>
              <a:t>The kind of linked list we’ve been discussing is a </a:t>
            </a:r>
            <a:r>
              <a:rPr lang="en-US" altLang="x-none" sz="2500" dirty="0">
                <a:solidFill>
                  <a:srgbClr val="0000FF"/>
                </a:solidFill>
                <a:latin typeface="Cambria" panose="02040503050406030204" pitchFamily="18" charset="0"/>
              </a:rPr>
              <a:t>singly linked list</a:t>
            </a:r>
            <a:r>
              <a:rPr lang="en-US" altLang="x-none" sz="2500" dirty="0">
                <a:solidFill>
                  <a:srgbClr val="000000"/>
                </a:solidFill>
                <a:latin typeface="Cambria" panose="02040503050406030204" pitchFamily="18" charset="0"/>
              </a:rPr>
              <a:t>—the list begins with a pointer to the first node, and each node contains a pointer to the next node “in sequence.” </a:t>
            </a:r>
          </a:p>
          <a:p>
            <a:pPr eaLnBrk="1" hangingPunct="1">
              <a:lnSpc>
                <a:spcPct val="80000"/>
              </a:lnSpc>
            </a:pPr>
            <a:r>
              <a:rPr lang="en-US" altLang="x-none" sz="2500" dirty="0">
                <a:solidFill>
                  <a:srgbClr val="000000"/>
                </a:solidFill>
                <a:latin typeface="Cambria" panose="02040503050406030204" pitchFamily="18" charset="0"/>
              </a:rPr>
              <a:t>This list terminates with a node whose pointer member has the value </a:t>
            </a:r>
            <a:r>
              <a:rPr lang="en-US" altLang="x-none" sz="2500" dirty="0" err="1">
                <a:solidFill>
                  <a:srgbClr val="000000"/>
                </a:solidFill>
                <a:latin typeface="Consolas" panose="020B0609020204030204" pitchFamily="49" charset="0"/>
              </a:rPr>
              <a:t>nullptr</a:t>
            </a:r>
            <a:r>
              <a:rPr lang="en-US" altLang="x-none" sz="2500" dirty="0">
                <a:solidFill>
                  <a:srgbClr val="000000"/>
                </a:solidFill>
                <a:latin typeface="Cambria" panose="02040503050406030204" pitchFamily="18" charset="0"/>
              </a:rPr>
              <a:t>.</a:t>
            </a:r>
          </a:p>
          <a:p>
            <a:pPr eaLnBrk="1" hangingPunct="1">
              <a:lnSpc>
                <a:spcPct val="80000"/>
              </a:lnSpc>
            </a:pPr>
            <a:r>
              <a:rPr lang="en-US" altLang="x-none" sz="2500" dirty="0">
                <a:solidFill>
                  <a:srgbClr val="000000"/>
                </a:solidFill>
                <a:latin typeface="Cambria" panose="02040503050406030204" pitchFamily="18" charset="0"/>
              </a:rPr>
              <a:t>A singly linked list may be traversed in only </a:t>
            </a:r>
            <a:r>
              <a:rPr lang="en-US" altLang="x-none" sz="2500" i="1" dirty="0">
                <a:solidFill>
                  <a:srgbClr val="000000"/>
                </a:solidFill>
                <a:latin typeface="Cambria" panose="02040503050406030204" pitchFamily="18" charset="0"/>
              </a:rPr>
              <a:t>one</a:t>
            </a:r>
            <a:r>
              <a:rPr lang="en-US" altLang="x-none" sz="2500" dirty="0">
                <a:solidFill>
                  <a:srgbClr val="000000"/>
                </a:solidFill>
                <a:latin typeface="Cambria" panose="02040503050406030204" pitchFamily="18" charset="0"/>
              </a:rPr>
              <a:t> direction.</a:t>
            </a:r>
          </a:p>
          <a:p>
            <a:pPr eaLnBrk="1" hangingPunct="1">
              <a:lnSpc>
                <a:spcPct val="80000"/>
              </a:lnSpc>
            </a:pPr>
            <a:r>
              <a:rPr lang="en-US" altLang="x-none" sz="2500" dirty="0">
                <a:solidFill>
                  <a:srgbClr val="000000"/>
                </a:solidFill>
                <a:latin typeface="Cambria" panose="02040503050406030204" pitchFamily="18" charset="0"/>
              </a:rPr>
              <a:t>A </a:t>
            </a:r>
            <a:r>
              <a:rPr lang="en-US" altLang="x-none" sz="2500" dirty="0">
                <a:solidFill>
                  <a:srgbClr val="0000FF"/>
                </a:solidFill>
                <a:latin typeface="Cambria" panose="02040503050406030204" pitchFamily="18" charset="0"/>
              </a:rPr>
              <a:t>circular, singly linked list</a:t>
            </a:r>
            <a:r>
              <a:rPr lang="en-US" altLang="x-none" sz="2500" dirty="0">
                <a:solidFill>
                  <a:srgbClr val="000000"/>
                </a:solidFill>
                <a:latin typeface="Cambria" panose="02040503050406030204" pitchFamily="18" charset="0"/>
              </a:rPr>
              <a:t> (Fig. 19.10) begins with a pointer to the first node, and each node contains a pointer to the next node.</a:t>
            </a:r>
          </a:p>
          <a:p>
            <a:pPr eaLnBrk="1" hangingPunct="1">
              <a:lnSpc>
                <a:spcPct val="80000"/>
              </a:lnSpc>
            </a:pPr>
            <a:r>
              <a:rPr lang="en-US" altLang="x-none" sz="2500" dirty="0">
                <a:solidFill>
                  <a:srgbClr val="000000"/>
                </a:solidFill>
                <a:latin typeface="Cambria" panose="02040503050406030204" pitchFamily="18" charset="0"/>
              </a:rPr>
              <a:t>The “last node” does not contain </a:t>
            </a:r>
            <a:r>
              <a:rPr lang="en-US" altLang="x-none" sz="2500" dirty="0" err="1">
                <a:solidFill>
                  <a:srgbClr val="000000"/>
                </a:solidFill>
                <a:latin typeface="Consolas" panose="020B0609020204030204" pitchFamily="49" charset="0"/>
                <a:ea typeface="Times New Roman" charset="0"/>
                <a:cs typeface="Times New Roman" charset="0"/>
              </a:rPr>
              <a:t>nullptr</a:t>
            </a:r>
            <a:r>
              <a:rPr lang="en-US" altLang="x-none" sz="2500" dirty="0">
                <a:solidFill>
                  <a:srgbClr val="000000"/>
                </a:solidFill>
                <a:latin typeface="Cambria" panose="02040503050406030204" pitchFamily="18" charset="0"/>
              </a:rPr>
              <a:t>; rather, the pointer in the last node points back to the first node, thus closing the “circle.”</a:t>
            </a:r>
          </a:p>
        </p:txBody>
      </p:sp>
      <p:sp>
        <p:nvSpPr>
          <p:cNvPr id="74756"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58520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3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982663"/>
            <a:ext cx="12192000" cy="4891087"/>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8642403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24B5A1"/>
                </a:solidFill>
                <a:latin typeface="Calibri" panose="020F0502020204030204" pitchFamily="34" charset="0"/>
              </a:rPr>
              <a:t>19.3.9  </a:t>
            </a:r>
            <a:r>
              <a:rPr lang="en-US" dirty="0">
                <a:solidFill>
                  <a:srgbClr val="3380E6"/>
                </a:solidFill>
                <a:latin typeface="Calibri" panose="020F0502020204030204" pitchFamily="34" charset="0"/>
              </a:rPr>
              <a:t>Circular Linked Lists and Double Linked Lists</a:t>
            </a:r>
            <a:endParaRPr lang="en-US" dirty="0" smtClean="0">
              <a:solidFill>
                <a:srgbClr val="3380E6"/>
              </a:solidFill>
              <a:latin typeface="Calibri" panose="020F0502020204030204" pitchFamily="34" charset="0"/>
            </a:endParaRPr>
          </a:p>
        </p:txBody>
      </p:sp>
      <p:sp>
        <p:nvSpPr>
          <p:cNvPr id="71683" name="Text Placeholder 2"/>
          <p:cNvSpPr>
            <a:spLocks noGrp="1"/>
          </p:cNvSpPr>
          <p:nvPr>
            <p:ph type="body" idx="1"/>
          </p:nvPr>
        </p:nvSpPr>
        <p:spPr>
          <a:xfrm>
            <a:off x="841248" y="1828800"/>
            <a:ext cx="10515600" cy="4525963"/>
          </a:xfrm>
        </p:spPr>
        <p:txBody>
          <a:bodyPr>
            <a:normAutofit/>
          </a:bodyPr>
          <a:lstStyle/>
          <a:p>
            <a:pPr eaLnBrk="1" hangingPunct="1">
              <a:lnSpc>
                <a:spcPct val="80000"/>
              </a:lnSpc>
            </a:pPr>
            <a:r>
              <a:rPr lang="en-US" altLang="x-none" sz="2300" dirty="0">
                <a:solidFill>
                  <a:srgbClr val="000000"/>
                </a:solidFill>
                <a:latin typeface="Cambria" panose="02040503050406030204" pitchFamily="18" charset="0"/>
              </a:rPr>
              <a:t>A </a:t>
            </a:r>
            <a:r>
              <a:rPr lang="en-US" altLang="x-none" sz="2300" dirty="0">
                <a:solidFill>
                  <a:srgbClr val="0000FF"/>
                </a:solidFill>
                <a:latin typeface="Cambria" panose="02040503050406030204" pitchFamily="18" charset="0"/>
              </a:rPr>
              <a:t>doubly linked list</a:t>
            </a:r>
            <a:r>
              <a:rPr lang="en-US" altLang="x-none" sz="2300" dirty="0">
                <a:solidFill>
                  <a:srgbClr val="000000"/>
                </a:solidFill>
                <a:latin typeface="Cambria" panose="02040503050406030204" pitchFamily="18" charset="0"/>
              </a:rPr>
              <a:t> (Fig. 19.11) —such as the Standard Library </a:t>
            </a:r>
            <a:r>
              <a:rPr lang="en-US" altLang="x-none" sz="2300" dirty="0">
                <a:solidFill>
                  <a:srgbClr val="000000"/>
                </a:solidFill>
                <a:latin typeface="Consolas" panose="020B0609020204030204" pitchFamily="49" charset="0"/>
              </a:rPr>
              <a:t>list</a:t>
            </a:r>
            <a:r>
              <a:rPr lang="en-US" altLang="x-none" sz="2300" dirty="0">
                <a:solidFill>
                  <a:srgbClr val="000000"/>
                </a:solidFill>
                <a:latin typeface="Cambria" panose="02040503050406030204" pitchFamily="18" charset="0"/>
              </a:rPr>
              <a:t> class template—allows traversals </a:t>
            </a:r>
            <a:r>
              <a:rPr lang="en-US" altLang="x-none" sz="2300" i="1" dirty="0">
                <a:solidFill>
                  <a:srgbClr val="000000"/>
                </a:solidFill>
                <a:latin typeface="Cambria" panose="02040503050406030204" pitchFamily="18" charset="0"/>
              </a:rPr>
              <a:t>both forward and backward</a:t>
            </a:r>
            <a:r>
              <a:rPr lang="en-US" altLang="x-none" sz="2300" dirty="0">
                <a:solidFill>
                  <a:srgbClr val="000000"/>
                </a:solidFill>
                <a:latin typeface="Cambria" panose="02040503050406030204" pitchFamily="18" charset="0"/>
              </a:rPr>
              <a:t>.</a:t>
            </a:r>
          </a:p>
          <a:p>
            <a:pPr eaLnBrk="1" hangingPunct="1">
              <a:lnSpc>
                <a:spcPct val="80000"/>
              </a:lnSpc>
            </a:pPr>
            <a:r>
              <a:rPr lang="en-US" altLang="x-none" sz="2300" dirty="0">
                <a:solidFill>
                  <a:srgbClr val="000000"/>
                </a:solidFill>
                <a:latin typeface="Cambria" panose="02040503050406030204" pitchFamily="18" charset="0"/>
              </a:rPr>
              <a:t>Such a list is often implemented with two “start pointers”—one that points to the first element of the list to allow </a:t>
            </a:r>
            <a:r>
              <a:rPr lang="en-US" altLang="x-none" sz="2300" i="1" dirty="0">
                <a:solidFill>
                  <a:srgbClr val="000000"/>
                </a:solidFill>
                <a:latin typeface="Cambria" panose="02040503050406030204" pitchFamily="18" charset="0"/>
              </a:rPr>
              <a:t>front-to-back traversal</a:t>
            </a:r>
            <a:r>
              <a:rPr lang="en-US" altLang="x-none" sz="2300" dirty="0">
                <a:solidFill>
                  <a:srgbClr val="000000"/>
                </a:solidFill>
                <a:latin typeface="Cambria" panose="02040503050406030204" pitchFamily="18" charset="0"/>
              </a:rPr>
              <a:t> of the list and one that points to the last element to allow </a:t>
            </a:r>
            <a:r>
              <a:rPr lang="en-US" altLang="x-none" sz="2300" i="1" dirty="0">
                <a:solidFill>
                  <a:srgbClr val="000000"/>
                </a:solidFill>
                <a:latin typeface="Cambria" panose="02040503050406030204" pitchFamily="18" charset="0"/>
              </a:rPr>
              <a:t>back-to-front traversal</a:t>
            </a:r>
            <a:r>
              <a:rPr lang="en-US" altLang="x-none" sz="2300" dirty="0">
                <a:solidFill>
                  <a:srgbClr val="000000"/>
                </a:solidFill>
                <a:latin typeface="Cambria" panose="02040503050406030204" pitchFamily="18" charset="0"/>
              </a:rPr>
              <a:t>.</a:t>
            </a:r>
          </a:p>
          <a:p>
            <a:pPr eaLnBrk="1" hangingPunct="1">
              <a:lnSpc>
                <a:spcPct val="80000"/>
              </a:lnSpc>
            </a:pPr>
            <a:r>
              <a:rPr lang="en-US" altLang="x-none" sz="2300" dirty="0">
                <a:solidFill>
                  <a:srgbClr val="000000"/>
                </a:solidFill>
                <a:latin typeface="Cambria" panose="02040503050406030204" pitchFamily="18" charset="0"/>
              </a:rPr>
              <a:t>Each node has </a:t>
            </a:r>
            <a:r>
              <a:rPr lang="en-US" altLang="x-none" sz="2300" i="1" dirty="0">
                <a:solidFill>
                  <a:srgbClr val="000000"/>
                </a:solidFill>
                <a:latin typeface="Cambria" panose="02040503050406030204" pitchFamily="18" charset="0"/>
              </a:rPr>
              <a:t>both</a:t>
            </a:r>
            <a:r>
              <a:rPr lang="en-US" altLang="x-none" sz="2300" dirty="0">
                <a:solidFill>
                  <a:srgbClr val="000000"/>
                </a:solidFill>
                <a:latin typeface="Cambria" panose="02040503050406030204" pitchFamily="18" charset="0"/>
              </a:rPr>
              <a:t> a </a:t>
            </a:r>
            <a:r>
              <a:rPr lang="en-US" altLang="x-none" sz="2300" i="1" dirty="0">
                <a:solidFill>
                  <a:srgbClr val="000000"/>
                </a:solidFill>
                <a:latin typeface="Cambria" panose="02040503050406030204" pitchFamily="18" charset="0"/>
              </a:rPr>
              <a:t>forward pointer </a:t>
            </a:r>
            <a:r>
              <a:rPr lang="en-US" altLang="x-none" sz="2300" dirty="0">
                <a:solidFill>
                  <a:srgbClr val="000000"/>
                </a:solidFill>
                <a:latin typeface="Cambria" panose="02040503050406030204" pitchFamily="18" charset="0"/>
              </a:rPr>
              <a:t>to the next node in the list in the forward direction </a:t>
            </a:r>
            <a:r>
              <a:rPr lang="en-US" altLang="x-none" sz="2300" i="1" dirty="0">
                <a:solidFill>
                  <a:srgbClr val="000000"/>
                </a:solidFill>
                <a:latin typeface="Cambria" panose="02040503050406030204" pitchFamily="18" charset="0"/>
              </a:rPr>
              <a:t>and</a:t>
            </a:r>
            <a:r>
              <a:rPr lang="en-US" altLang="x-none" sz="2300" dirty="0">
                <a:solidFill>
                  <a:srgbClr val="000000"/>
                </a:solidFill>
                <a:latin typeface="Cambria" panose="02040503050406030204" pitchFamily="18" charset="0"/>
              </a:rPr>
              <a:t> a </a:t>
            </a:r>
            <a:r>
              <a:rPr lang="en-US" altLang="x-none" sz="2300" i="1" dirty="0">
                <a:solidFill>
                  <a:srgbClr val="000000"/>
                </a:solidFill>
                <a:latin typeface="Cambria" panose="02040503050406030204" pitchFamily="18" charset="0"/>
              </a:rPr>
              <a:t>backward pointer </a:t>
            </a:r>
            <a:r>
              <a:rPr lang="en-US" altLang="x-none" sz="2300" dirty="0">
                <a:solidFill>
                  <a:srgbClr val="000000"/>
                </a:solidFill>
                <a:latin typeface="Cambria" panose="02040503050406030204" pitchFamily="18" charset="0"/>
              </a:rPr>
              <a:t>to the next node in the list in the backward direction.</a:t>
            </a:r>
          </a:p>
          <a:p>
            <a:pPr eaLnBrk="1" hangingPunct="1">
              <a:lnSpc>
                <a:spcPct val="80000"/>
              </a:lnSpc>
            </a:pPr>
            <a:r>
              <a:rPr lang="en-US" altLang="x-none" sz="2300" dirty="0">
                <a:solidFill>
                  <a:srgbClr val="000000"/>
                </a:solidFill>
                <a:latin typeface="Cambria" panose="02040503050406030204" pitchFamily="18" charset="0"/>
              </a:rPr>
              <a:t>If your list contains an alphabetized telephone directory, for example, a search for someone whose name begins with a letter near the front of the alphabet might best begin from the front of the list.</a:t>
            </a:r>
          </a:p>
          <a:p>
            <a:pPr eaLnBrk="1" hangingPunct="1">
              <a:lnSpc>
                <a:spcPct val="80000"/>
              </a:lnSpc>
            </a:pPr>
            <a:r>
              <a:rPr lang="en-US" altLang="x-none" sz="2300" dirty="0">
                <a:solidFill>
                  <a:srgbClr val="000000"/>
                </a:solidFill>
                <a:latin typeface="Cambria" panose="02040503050406030204" pitchFamily="18" charset="0"/>
              </a:rPr>
              <a:t>Searching for someone whose name begins with a letter near the end of the alphabet might best begin from the back of the list. </a:t>
            </a:r>
          </a:p>
          <a:p>
            <a:pPr eaLnBrk="1" hangingPunct="1">
              <a:lnSpc>
                <a:spcPct val="80000"/>
              </a:lnSpc>
            </a:pPr>
            <a:endParaRPr lang="en-US" altLang="x-none" sz="2300" dirty="0">
              <a:solidFill>
                <a:srgbClr val="000000"/>
              </a:solidFill>
              <a:latin typeface="Cambria" panose="02040503050406030204" pitchFamily="18" charset="0"/>
            </a:endParaRPr>
          </a:p>
        </p:txBody>
      </p:sp>
      <p:sp>
        <p:nvSpPr>
          <p:cNvPr id="76804"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7036404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3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000125"/>
            <a:ext cx="12192000" cy="48577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6704622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24B5A1"/>
                </a:solidFill>
                <a:latin typeface="Calibri" panose="020F0502020204030204" pitchFamily="34" charset="0"/>
              </a:rPr>
              <a:t>19.3.9  </a:t>
            </a:r>
            <a:r>
              <a:rPr lang="en-US" dirty="0">
                <a:solidFill>
                  <a:srgbClr val="3380E6"/>
                </a:solidFill>
                <a:latin typeface="Calibri" panose="020F0502020204030204" pitchFamily="34" charset="0"/>
              </a:rPr>
              <a:t>Circular Linked Lists and Double Linked Lists</a:t>
            </a:r>
            <a:endParaRPr lang="en-US" dirty="0" smtClean="0">
              <a:solidFill>
                <a:srgbClr val="3380E6"/>
              </a:solidFill>
              <a:latin typeface="Calibri" panose="020F0502020204030204" pitchFamily="34" charset="0"/>
            </a:endParaRPr>
          </a:p>
        </p:txBody>
      </p:sp>
      <p:sp>
        <p:nvSpPr>
          <p:cNvPr id="73731" name="Text Placeholder 2"/>
          <p:cNvSpPr>
            <a:spLocks noGrp="1"/>
          </p:cNvSpPr>
          <p:nvPr>
            <p:ph type="body" idx="1"/>
          </p:nvPr>
        </p:nvSpPr>
        <p:spPr/>
        <p:txBody>
          <a:bodyPr/>
          <a:lstStyle/>
          <a:p>
            <a:pPr eaLnBrk="1" hangingPunct="1"/>
            <a:r>
              <a:rPr lang="en-US" altLang="x-none" dirty="0">
                <a:solidFill>
                  <a:srgbClr val="000000"/>
                </a:solidFill>
                <a:latin typeface="Cambria" panose="02040503050406030204" pitchFamily="18" charset="0"/>
              </a:rPr>
              <a:t>In a </a:t>
            </a:r>
            <a:r>
              <a:rPr lang="en-US" altLang="x-none" dirty="0">
                <a:solidFill>
                  <a:srgbClr val="0000FF"/>
                </a:solidFill>
                <a:latin typeface="Cambria" panose="02040503050406030204" pitchFamily="18" charset="0"/>
              </a:rPr>
              <a:t>circular, doubly linked list</a:t>
            </a:r>
            <a:r>
              <a:rPr lang="en-US" altLang="x-none" dirty="0">
                <a:solidFill>
                  <a:srgbClr val="000000"/>
                </a:solidFill>
                <a:latin typeface="Cambria" panose="02040503050406030204" pitchFamily="18" charset="0"/>
              </a:rPr>
              <a:t> (Fig. 19.12), the </a:t>
            </a:r>
            <a:r>
              <a:rPr lang="en-US" altLang="x-none" i="1" dirty="0">
                <a:solidFill>
                  <a:srgbClr val="000000"/>
                </a:solidFill>
                <a:latin typeface="Cambria" panose="02040503050406030204" pitchFamily="18" charset="0"/>
              </a:rPr>
              <a:t>forward pointer </a:t>
            </a:r>
            <a:r>
              <a:rPr lang="en-US" altLang="x-none" dirty="0">
                <a:solidFill>
                  <a:srgbClr val="000000"/>
                </a:solidFill>
                <a:latin typeface="Cambria" panose="02040503050406030204" pitchFamily="18" charset="0"/>
              </a:rPr>
              <a:t>of the last node points to the first node, and the </a:t>
            </a:r>
            <a:r>
              <a:rPr lang="en-US" altLang="x-none" i="1" dirty="0">
                <a:solidFill>
                  <a:srgbClr val="000000"/>
                </a:solidFill>
                <a:latin typeface="Cambria" panose="02040503050406030204" pitchFamily="18" charset="0"/>
              </a:rPr>
              <a:t>backward pointer </a:t>
            </a:r>
            <a:r>
              <a:rPr lang="en-US" altLang="x-none" dirty="0">
                <a:solidFill>
                  <a:srgbClr val="000000"/>
                </a:solidFill>
                <a:latin typeface="Cambria" panose="02040503050406030204" pitchFamily="18" charset="0"/>
              </a:rPr>
              <a:t>of the first node points to the last node, thus closing the “circle.”</a:t>
            </a:r>
          </a:p>
        </p:txBody>
      </p:sp>
      <p:sp>
        <p:nvSpPr>
          <p:cNvPr id="78852"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0397130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3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69938"/>
            <a:ext cx="12192000" cy="531812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2039091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24B5A1"/>
                </a:solidFill>
                <a:latin typeface="Calibri" panose="020F0502020204030204" pitchFamily="34" charset="0"/>
              </a:rPr>
              <a:t>19.4  </a:t>
            </a:r>
            <a:r>
              <a:rPr lang="en-US" dirty="0" smtClean="0">
                <a:solidFill>
                  <a:srgbClr val="3380E6"/>
                </a:solidFill>
                <a:latin typeface="Calibri" panose="020F0502020204030204" pitchFamily="34" charset="0"/>
              </a:rPr>
              <a:t>Stacks</a:t>
            </a:r>
          </a:p>
        </p:txBody>
      </p:sp>
      <p:sp>
        <p:nvSpPr>
          <p:cNvPr id="75779" name="Text Placeholder 2"/>
          <p:cNvSpPr>
            <a:spLocks noGrp="1"/>
          </p:cNvSpPr>
          <p:nvPr>
            <p:ph type="body" idx="1"/>
          </p:nvPr>
        </p:nvSpPr>
        <p:spPr/>
        <p:txBody>
          <a:bodyPr/>
          <a:lstStyle/>
          <a:p>
            <a:pPr eaLnBrk="1" hangingPunct="1">
              <a:lnSpc>
                <a:spcPct val="90000"/>
              </a:lnSpc>
            </a:pPr>
            <a:r>
              <a:rPr lang="en-US" altLang="x-none" dirty="0">
                <a:solidFill>
                  <a:srgbClr val="000000"/>
                </a:solidFill>
                <a:latin typeface="Cambria" panose="02040503050406030204" pitchFamily="18" charset="0"/>
              </a:rPr>
              <a:t>You learned the </a:t>
            </a:r>
            <a:r>
              <a:rPr lang="en-US" altLang="x-none" dirty="0" smtClean="0">
                <a:solidFill>
                  <a:srgbClr val="000000"/>
                </a:solidFill>
                <a:latin typeface="Cambria" panose="02040503050406030204" pitchFamily="18" charset="0"/>
              </a:rPr>
              <a:t>concept of </a:t>
            </a:r>
            <a:r>
              <a:rPr lang="en-US" altLang="x-none" dirty="0">
                <a:solidFill>
                  <a:srgbClr val="000000"/>
                </a:solidFill>
                <a:latin typeface="Cambria" panose="02040503050406030204" pitchFamily="18" charset="0"/>
              </a:rPr>
              <a:t>a stack in Section 6.12, Section 15.7.1, </a:t>
            </a:r>
            <a:r>
              <a:rPr lang="en-US" altLang="x-none" dirty="0">
                <a:solidFill>
                  <a:srgbClr val="000000"/>
                </a:solidFill>
                <a:latin typeface="Consolas" panose="020B0609020204030204" pitchFamily="49" charset="0"/>
              </a:rPr>
              <a:t>stack</a:t>
            </a:r>
            <a:r>
              <a:rPr lang="en-US" altLang="x-none" dirty="0">
                <a:solidFill>
                  <a:srgbClr val="000000"/>
                </a:solidFill>
                <a:latin typeface="Cambria" panose="02040503050406030204" pitchFamily="18" charset="0"/>
              </a:rPr>
              <a:t> Adapter and Section 18.2. </a:t>
            </a:r>
          </a:p>
          <a:p>
            <a:pPr eaLnBrk="1" hangingPunct="1">
              <a:lnSpc>
                <a:spcPct val="90000"/>
              </a:lnSpc>
            </a:pPr>
            <a:r>
              <a:rPr lang="en-US" altLang="x-none" dirty="0">
                <a:solidFill>
                  <a:srgbClr val="000000"/>
                </a:solidFill>
                <a:latin typeface="Cambria" panose="02040503050406030204" pitchFamily="18" charset="0"/>
              </a:rPr>
              <a:t>Recall that a nodes can be added to a stack and removed from a stack only at its top, so a stack is referred to as a </a:t>
            </a:r>
            <a:r>
              <a:rPr lang="en-US" altLang="x-none" i="1" dirty="0">
                <a:solidFill>
                  <a:srgbClr val="000000"/>
                </a:solidFill>
                <a:latin typeface="Cambria" panose="02040503050406030204" pitchFamily="18" charset="0"/>
              </a:rPr>
              <a:t>last-in, first-out (LIFO)</a:t>
            </a:r>
            <a:r>
              <a:rPr lang="en-US" altLang="x-none" dirty="0">
                <a:solidFill>
                  <a:srgbClr val="000000"/>
                </a:solidFill>
                <a:latin typeface="Cambria" panose="02040503050406030204" pitchFamily="18" charset="0"/>
              </a:rPr>
              <a:t> data structure.</a:t>
            </a:r>
          </a:p>
          <a:p>
            <a:pPr eaLnBrk="1" hangingPunct="1">
              <a:lnSpc>
                <a:spcPct val="90000"/>
              </a:lnSpc>
            </a:pPr>
            <a:r>
              <a:rPr lang="en-US" altLang="x-none" dirty="0">
                <a:solidFill>
                  <a:srgbClr val="000000"/>
                </a:solidFill>
                <a:latin typeface="Cambria" panose="02040503050406030204" pitchFamily="18" charset="0"/>
              </a:rPr>
              <a:t>One way to implement a stack is as a </a:t>
            </a:r>
            <a:r>
              <a:rPr lang="en-US" altLang="x-none" i="1" dirty="0">
                <a:solidFill>
                  <a:srgbClr val="000000"/>
                </a:solidFill>
                <a:latin typeface="Cambria" panose="02040503050406030204" pitchFamily="18" charset="0"/>
              </a:rPr>
              <a:t>constrained version </a:t>
            </a:r>
            <a:r>
              <a:rPr lang="en-US" altLang="x-none" dirty="0">
                <a:solidFill>
                  <a:srgbClr val="000000"/>
                </a:solidFill>
                <a:latin typeface="Cambria" panose="02040503050406030204" pitchFamily="18" charset="0"/>
              </a:rPr>
              <a:t>of a linked list.</a:t>
            </a:r>
          </a:p>
          <a:p>
            <a:pPr eaLnBrk="1" hangingPunct="1">
              <a:lnSpc>
                <a:spcPct val="90000"/>
              </a:lnSpc>
            </a:pPr>
            <a:r>
              <a:rPr lang="en-US" altLang="x-none" dirty="0">
                <a:solidFill>
                  <a:srgbClr val="000000"/>
                </a:solidFill>
                <a:latin typeface="Cambria" panose="02040503050406030204" pitchFamily="18" charset="0"/>
              </a:rPr>
              <a:t> </a:t>
            </a:r>
          </a:p>
        </p:txBody>
      </p:sp>
      <p:sp>
        <p:nvSpPr>
          <p:cNvPr id="80900"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6106911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24B5A1"/>
                </a:solidFill>
                <a:latin typeface="Calibri" panose="020F0502020204030204" pitchFamily="34" charset="0"/>
              </a:rPr>
              <a:t>19.4  </a:t>
            </a:r>
            <a:r>
              <a:rPr lang="en-US" dirty="0" smtClean="0">
                <a:solidFill>
                  <a:srgbClr val="3380E6"/>
                </a:solidFill>
                <a:latin typeface="Calibri" panose="020F0502020204030204" pitchFamily="34" charset="0"/>
              </a:rPr>
              <a:t>Stacks (cont.)</a:t>
            </a:r>
          </a:p>
        </p:txBody>
      </p:sp>
      <p:sp>
        <p:nvSpPr>
          <p:cNvPr id="76803" name="Text Placeholder 2"/>
          <p:cNvSpPr>
            <a:spLocks noGrp="1"/>
          </p:cNvSpPr>
          <p:nvPr>
            <p:ph type="body" idx="1"/>
          </p:nvPr>
        </p:nvSpPr>
        <p:spPr/>
        <p:txBody>
          <a:bodyPr/>
          <a:lstStyle/>
          <a:p>
            <a:pPr eaLnBrk="1" hangingPunct="1">
              <a:lnSpc>
                <a:spcPct val="90000"/>
              </a:lnSpc>
            </a:pPr>
            <a:r>
              <a:rPr lang="en-US" altLang="x-none" sz="2500" dirty="0">
                <a:solidFill>
                  <a:srgbClr val="000000"/>
                </a:solidFill>
                <a:latin typeface="Cambria" panose="02040503050406030204" pitchFamily="18" charset="0"/>
              </a:rPr>
              <a:t>In such an implementation, the link member in the last node of the stack is set to </a:t>
            </a:r>
            <a:r>
              <a:rPr lang="en-US" altLang="x-none" sz="2500" dirty="0" err="1">
                <a:solidFill>
                  <a:srgbClr val="000000"/>
                </a:solidFill>
                <a:latin typeface="Consolas" panose="020B0609020204030204" pitchFamily="49" charset="0"/>
              </a:rPr>
              <a:t>nullptr</a:t>
            </a:r>
            <a:r>
              <a:rPr lang="en-US" altLang="x-none" sz="2500" dirty="0">
                <a:solidFill>
                  <a:srgbClr val="000000"/>
                </a:solidFill>
                <a:latin typeface="Cambria" panose="02040503050406030204" pitchFamily="18" charset="0"/>
              </a:rPr>
              <a:t> to indicate the </a:t>
            </a:r>
            <a:r>
              <a:rPr lang="en-US" altLang="x-none" sz="2500" i="1" dirty="0">
                <a:solidFill>
                  <a:srgbClr val="000000"/>
                </a:solidFill>
                <a:latin typeface="Cambria" panose="02040503050406030204" pitchFamily="18" charset="0"/>
              </a:rPr>
              <a:t>bottom</a:t>
            </a:r>
            <a:r>
              <a:rPr lang="en-US" altLang="x-none" sz="2500" dirty="0">
                <a:solidFill>
                  <a:srgbClr val="000000"/>
                </a:solidFill>
                <a:latin typeface="Cambria" panose="02040503050406030204" pitchFamily="18" charset="0"/>
              </a:rPr>
              <a:t> of the stack. </a:t>
            </a:r>
          </a:p>
          <a:p>
            <a:pPr eaLnBrk="1" hangingPunct="1">
              <a:lnSpc>
                <a:spcPct val="90000"/>
              </a:lnSpc>
            </a:pPr>
            <a:r>
              <a:rPr lang="en-US" altLang="x-none" sz="2500" dirty="0">
                <a:solidFill>
                  <a:srgbClr val="000000"/>
                </a:solidFill>
                <a:latin typeface="Cambria" panose="02040503050406030204" pitchFamily="18" charset="0"/>
              </a:rPr>
              <a:t>The primary member functions used to manipulate a stack are </a:t>
            </a:r>
            <a:r>
              <a:rPr lang="en-US" altLang="x-none" sz="2500" dirty="0">
                <a:solidFill>
                  <a:srgbClr val="000000"/>
                </a:solidFill>
                <a:latin typeface="Consolas" panose="020B0609020204030204" pitchFamily="49" charset="0"/>
              </a:rPr>
              <a:t>push</a:t>
            </a:r>
            <a:r>
              <a:rPr lang="en-US" altLang="x-none" sz="2500" dirty="0">
                <a:solidFill>
                  <a:srgbClr val="000000"/>
                </a:solidFill>
                <a:latin typeface="Cambria" panose="02040503050406030204" pitchFamily="18" charset="0"/>
              </a:rPr>
              <a:t> and </a:t>
            </a:r>
            <a:r>
              <a:rPr lang="en-US" altLang="x-none" sz="2500" dirty="0">
                <a:solidFill>
                  <a:srgbClr val="000000"/>
                </a:solidFill>
                <a:latin typeface="Consolas" panose="020B0609020204030204" pitchFamily="49" charset="0"/>
              </a:rPr>
              <a:t>pop</a:t>
            </a:r>
            <a:r>
              <a:rPr lang="en-US" altLang="x-none" sz="2500" dirty="0">
                <a:solidFill>
                  <a:srgbClr val="000000"/>
                </a:solidFill>
                <a:latin typeface="Cambria" panose="02040503050406030204" pitchFamily="18" charset="0"/>
              </a:rPr>
              <a:t>.</a:t>
            </a:r>
          </a:p>
          <a:p>
            <a:pPr eaLnBrk="1" hangingPunct="1">
              <a:lnSpc>
                <a:spcPct val="90000"/>
              </a:lnSpc>
            </a:pPr>
            <a:r>
              <a:rPr lang="en-US" altLang="x-none" sz="2500" dirty="0">
                <a:solidFill>
                  <a:srgbClr val="000000"/>
                </a:solidFill>
                <a:latin typeface="Cambria" panose="02040503050406030204" pitchFamily="18" charset="0"/>
              </a:rPr>
              <a:t>Function </a:t>
            </a:r>
            <a:r>
              <a:rPr lang="en-US" altLang="x-none" sz="2500" dirty="0">
                <a:solidFill>
                  <a:srgbClr val="000000"/>
                </a:solidFill>
                <a:latin typeface="Consolas" panose="020B0609020204030204" pitchFamily="49" charset="0"/>
              </a:rPr>
              <a:t>push</a:t>
            </a:r>
            <a:r>
              <a:rPr lang="en-US" altLang="x-none" sz="2500" dirty="0">
                <a:solidFill>
                  <a:srgbClr val="000000"/>
                </a:solidFill>
                <a:latin typeface="Cambria" panose="02040503050406030204" pitchFamily="18" charset="0"/>
              </a:rPr>
              <a:t> inserts a new node at the top of the stack.</a:t>
            </a:r>
          </a:p>
          <a:p>
            <a:pPr eaLnBrk="1" hangingPunct="1">
              <a:lnSpc>
                <a:spcPct val="90000"/>
              </a:lnSpc>
            </a:pPr>
            <a:r>
              <a:rPr lang="en-US" altLang="x-none" sz="2500" dirty="0">
                <a:solidFill>
                  <a:srgbClr val="000000"/>
                </a:solidFill>
                <a:latin typeface="Cambria" panose="02040503050406030204" pitchFamily="18" charset="0"/>
              </a:rPr>
              <a:t>Function </a:t>
            </a:r>
            <a:r>
              <a:rPr lang="en-US" altLang="x-none" sz="2500" dirty="0">
                <a:solidFill>
                  <a:srgbClr val="000000"/>
                </a:solidFill>
                <a:latin typeface="Consolas" panose="020B0609020204030204" pitchFamily="49" charset="0"/>
              </a:rPr>
              <a:t>pop</a:t>
            </a:r>
            <a:r>
              <a:rPr lang="en-US" altLang="x-none" sz="2500" dirty="0">
                <a:solidFill>
                  <a:srgbClr val="000000"/>
                </a:solidFill>
                <a:latin typeface="Cambria" panose="02040503050406030204" pitchFamily="18" charset="0"/>
              </a:rPr>
              <a:t> removes a node from the top of the stack, stores the popped value in a reference variable that is passed to the calling function and returns </a:t>
            </a:r>
            <a:r>
              <a:rPr lang="en-US" altLang="x-none" sz="2500" dirty="0">
                <a:solidFill>
                  <a:srgbClr val="000000"/>
                </a:solidFill>
                <a:latin typeface="Consolas" panose="020B0609020204030204" pitchFamily="49" charset="0"/>
              </a:rPr>
              <a:t>true</a:t>
            </a:r>
            <a:r>
              <a:rPr lang="en-US" altLang="x-none" sz="2500" dirty="0">
                <a:solidFill>
                  <a:srgbClr val="000000"/>
                </a:solidFill>
                <a:latin typeface="Cambria" panose="02040503050406030204" pitchFamily="18" charset="0"/>
              </a:rPr>
              <a:t> if the </a:t>
            </a:r>
            <a:r>
              <a:rPr lang="en-US" altLang="x-none" sz="2500" dirty="0">
                <a:solidFill>
                  <a:srgbClr val="000000"/>
                </a:solidFill>
                <a:latin typeface="Consolas" panose="020B0609020204030204" pitchFamily="49" charset="0"/>
              </a:rPr>
              <a:t>pop</a:t>
            </a:r>
            <a:r>
              <a:rPr lang="en-US" altLang="x-none" sz="2500" dirty="0">
                <a:solidFill>
                  <a:srgbClr val="000000"/>
                </a:solidFill>
                <a:latin typeface="Cambria" panose="02040503050406030204" pitchFamily="18" charset="0"/>
              </a:rPr>
              <a:t> operation was successful (</a:t>
            </a:r>
            <a:r>
              <a:rPr lang="en-US" altLang="x-none" sz="2500" dirty="0">
                <a:solidFill>
                  <a:srgbClr val="000000"/>
                </a:solidFill>
                <a:latin typeface="Consolas" panose="020B0609020204030204" pitchFamily="49" charset="0"/>
              </a:rPr>
              <a:t>false</a:t>
            </a:r>
            <a:r>
              <a:rPr lang="en-US" altLang="x-none" sz="2500" dirty="0">
                <a:solidFill>
                  <a:srgbClr val="000000"/>
                </a:solidFill>
                <a:latin typeface="Cambria" panose="02040503050406030204" pitchFamily="18" charset="0"/>
              </a:rPr>
              <a:t> otherwise).</a:t>
            </a:r>
          </a:p>
        </p:txBody>
      </p:sp>
      <p:sp>
        <p:nvSpPr>
          <p:cNvPr id="81924"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855527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24B5A1"/>
                </a:solidFill>
                <a:latin typeface="Calibri" panose="020F0502020204030204" pitchFamily="34" charset="0"/>
              </a:rPr>
              <a:t>19.1.1  </a:t>
            </a:r>
            <a:r>
              <a:rPr lang="en-US" dirty="0" smtClean="0">
                <a:solidFill>
                  <a:srgbClr val="3380E6"/>
                </a:solidFill>
                <a:latin typeface="Calibri" panose="020F0502020204030204" pitchFamily="34" charset="0"/>
              </a:rPr>
              <a:t>Always </a:t>
            </a:r>
            <a:r>
              <a:rPr lang="en-US" dirty="0">
                <a:solidFill>
                  <a:srgbClr val="3380E6"/>
                </a:solidFill>
                <a:latin typeface="Calibri" panose="020F0502020204030204" pitchFamily="34" charset="0"/>
              </a:rPr>
              <a:t>Prefer the Standard Library’s Containers, Iterators and Algorithms, if Possible</a:t>
            </a:r>
            <a:endParaRPr lang="en-US" dirty="0" smtClean="0">
              <a:solidFill>
                <a:srgbClr val="3380E6"/>
              </a:solidFill>
              <a:latin typeface="Calibri" panose="020F0502020204030204" pitchFamily="34" charset="0"/>
            </a:endParaRPr>
          </a:p>
        </p:txBody>
      </p:sp>
      <p:sp>
        <p:nvSpPr>
          <p:cNvPr id="14339" name="Text Placeholder 2"/>
          <p:cNvSpPr>
            <a:spLocks noGrp="1"/>
          </p:cNvSpPr>
          <p:nvPr>
            <p:ph type="body" idx="1"/>
          </p:nvPr>
        </p:nvSpPr>
        <p:spPr/>
        <p:txBody>
          <a:bodyPr/>
          <a:lstStyle/>
          <a:p>
            <a:pPr eaLnBrk="1" hangingPunct="1">
              <a:lnSpc>
                <a:spcPct val="90000"/>
              </a:lnSpc>
              <a:buFont typeface="Wingdings 3" pitchFamily="18" charset="2"/>
              <a:buChar char=""/>
              <a:defRPr/>
            </a:pPr>
            <a:r>
              <a:rPr lang="en-US" dirty="0" smtClean="0">
                <a:solidFill>
                  <a:srgbClr val="000000"/>
                </a:solidFill>
                <a:latin typeface="Cambria" panose="02040503050406030204" pitchFamily="18" charset="0"/>
              </a:rPr>
              <a:t>The </a:t>
            </a:r>
            <a:r>
              <a:rPr lang="en-US" dirty="0" smtClean="0">
                <a:solidFill>
                  <a:srgbClr val="000000"/>
                </a:solidFill>
                <a:latin typeface="Cambria" panose="02040503050406030204" pitchFamily="18" charset="0"/>
              </a:rPr>
              <a:t>C++ Standard Library’s </a:t>
            </a:r>
            <a:r>
              <a:rPr lang="en-US" i="1" dirty="0" smtClean="0">
                <a:solidFill>
                  <a:srgbClr val="000000"/>
                </a:solidFill>
                <a:latin typeface="Cambria" panose="02040503050406030204" pitchFamily="18" charset="0"/>
              </a:rPr>
              <a:t>containers</a:t>
            </a:r>
            <a:r>
              <a:rPr lang="en-US" dirty="0" smtClean="0">
                <a:solidFill>
                  <a:srgbClr val="000000"/>
                </a:solidFill>
                <a:latin typeface="Cambria" panose="02040503050406030204" pitchFamily="18" charset="0"/>
              </a:rPr>
              <a:t>, </a:t>
            </a:r>
            <a:r>
              <a:rPr lang="en-US" i="1" dirty="0" smtClean="0">
                <a:solidFill>
                  <a:srgbClr val="000000"/>
                </a:solidFill>
                <a:latin typeface="Cambria" panose="02040503050406030204" pitchFamily="18" charset="0"/>
              </a:rPr>
              <a:t>iterators</a:t>
            </a:r>
            <a:r>
              <a:rPr lang="en-US" dirty="0" smtClean="0">
                <a:solidFill>
                  <a:srgbClr val="000000"/>
                </a:solidFill>
                <a:latin typeface="Cambria" panose="02040503050406030204" pitchFamily="18" charset="0"/>
              </a:rPr>
              <a:t> for traversing those containers and </a:t>
            </a:r>
            <a:r>
              <a:rPr lang="en-US" i="1" dirty="0" smtClean="0">
                <a:solidFill>
                  <a:srgbClr val="000000"/>
                </a:solidFill>
                <a:latin typeface="Cambria" panose="02040503050406030204" pitchFamily="18" charset="0"/>
              </a:rPr>
              <a:t>algorithms</a:t>
            </a:r>
            <a:r>
              <a:rPr lang="en-US" dirty="0" smtClean="0">
                <a:solidFill>
                  <a:srgbClr val="000000"/>
                </a:solidFill>
                <a:latin typeface="Cambria" panose="02040503050406030204" pitchFamily="18" charset="0"/>
              </a:rPr>
              <a:t> for processing the containers’ elements meet the needs of most C++ programmers. </a:t>
            </a:r>
          </a:p>
          <a:p>
            <a:pPr eaLnBrk="1" hangingPunct="1">
              <a:lnSpc>
                <a:spcPct val="90000"/>
              </a:lnSpc>
              <a:buFont typeface="Wingdings 3" pitchFamily="18" charset="2"/>
              <a:buChar char=""/>
              <a:defRPr/>
            </a:pPr>
            <a:r>
              <a:rPr lang="en-US" dirty="0" smtClean="0">
                <a:solidFill>
                  <a:srgbClr val="000000"/>
                </a:solidFill>
                <a:latin typeface="Cambria" panose="02040503050406030204" pitchFamily="18" charset="0"/>
              </a:rPr>
              <a:t>The Standard Library code is carefully written to be correct, portable, efficient and extensible. </a:t>
            </a:r>
          </a:p>
          <a:p>
            <a:pPr eaLnBrk="1" hangingPunct="1">
              <a:lnSpc>
                <a:spcPct val="90000"/>
              </a:lnSpc>
              <a:buFont typeface="Wingdings 3" pitchFamily="18" charset="2"/>
              <a:buChar char=""/>
              <a:defRPr/>
            </a:pPr>
            <a:r>
              <a:rPr lang="en-US" dirty="0" smtClean="0">
                <a:solidFill>
                  <a:srgbClr val="000000"/>
                </a:solidFill>
                <a:latin typeface="Cambria" panose="02040503050406030204" pitchFamily="18" charset="0"/>
              </a:rPr>
              <a:t>Understanding how to build custom </a:t>
            </a:r>
            <a:r>
              <a:rPr lang="en-US" dirty="0" err="1" smtClean="0">
                <a:solidFill>
                  <a:srgbClr val="000000"/>
                </a:solidFill>
                <a:latin typeface="Cambria" panose="02040503050406030204" pitchFamily="18" charset="0"/>
              </a:rPr>
              <a:t>templatized</a:t>
            </a:r>
            <a:r>
              <a:rPr lang="en-US" dirty="0" smtClean="0">
                <a:solidFill>
                  <a:srgbClr val="000000"/>
                </a:solidFill>
                <a:latin typeface="Cambria" panose="02040503050406030204" pitchFamily="18" charset="0"/>
              </a:rPr>
              <a:t> data structures will also help you use the Standard Library containers, iterators and algorithms, more effectively.</a:t>
            </a:r>
          </a:p>
        </p:txBody>
      </p:sp>
      <p:sp>
        <p:nvSpPr>
          <p:cNvPr id="14340"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553391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2533"/>
            <a:ext cx="10515600" cy="1143000"/>
          </a:xfrm>
        </p:spPr>
        <p:txBody>
          <a:bodyPr/>
          <a:lstStyle/>
          <a:p>
            <a:pPr>
              <a:defRPr/>
            </a:pPr>
            <a:r>
              <a:rPr lang="en-US" dirty="0" smtClean="0">
                <a:solidFill>
                  <a:srgbClr val="24B5A1"/>
                </a:solidFill>
                <a:latin typeface="Calibri" panose="020F0502020204030204" pitchFamily="34" charset="0"/>
              </a:rPr>
              <a:t>19.4  </a:t>
            </a:r>
            <a:r>
              <a:rPr lang="en-US" dirty="0" smtClean="0">
                <a:solidFill>
                  <a:srgbClr val="3380E6"/>
                </a:solidFill>
                <a:latin typeface="Calibri" panose="020F0502020204030204" pitchFamily="34" charset="0"/>
              </a:rPr>
              <a:t>Stacks (cont.)</a:t>
            </a:r>
          </a:p>
        </p:txBody>
      </p:sp>
      <p:sp>
        <p:nvSpPr>
          <p:cNvPr id="83971" name="Text Placeholder 2"/>
          <p:cNvSpPr>
            <a:spLocks noGrp="1"/>
          </p:cNvSpPr>
          <p:nvPr>
            <p:ph type="body" idx="1"/>
          </p:nvPr>
        </p:nvSpPr>
        <p:spPr>
          <a:xfrm>
            <a:off x="841248" y="1828800"/>
            <a:ext cx="10515600" cy="4525963"/>
          </a:xfrm>
        </p:spPr>
        <p:txBody>
          <a:bodyPr>
            <a:normAutofit/>
          </a:bodyPr>
          <a:lstStyle/>
          <a:p>
            <a:pPr marL="109537" indent="0">
              <a:lnSpc>
                <a:spcPct val="80000"/>
              </a:lnSpc>
              <a:buNone/>
              <a:defRPr/>
            </a:pPr>
            <a:r>
              <a:rPr lang="en-US" sz="2400" b="1" i="1" dirty="0">
                <a:solidFill>
                  <a:srgbClr val="000000"/>
                </a:solidFill>
                <a:latin typeface="Cambria" panose="02040503050406030204" pitchFamily="18" charset="0"/>
              </a:rPr>
              <a:t>Applications of Stacks</a:t>
            </a:r>
          </a:p>
          <a:p>
            <a:pPr eaLnBrk="1" hangingPunct="1">
              <a:lnSpc>
                <a:spcPct val="80000"/>
              </a:lnSpc>
              <a:buFont typeface="Wingdings 3" pitchFamily="18" charset="2"/>
              <a:buChar char=""/>
              <a:defRPr/>
            </a:pPr>
            <a:r>
              <a:rPr lang="en-US" sz="2400" dirty="0">
                <a:solidFill>
                  <a:srgbClr val="000000"/>
                </a:solidFill>
                <a:latin typeface="Cambria" panose="02040503050406030204" pitchFamily="18" charset="0"/>
              </a:rPr>
              <a:t>Stacks have many interesting applications.</a:t>
            </a:r>
          </a:p>
          <a:p>
            <a:pPr lvl="1">
              <a:lnSpc>
                <a:spcPct val="80000"/>
              </a:lnSpc>
              <a:buFont typeface="Wingdings 3" pitchFamily="18" charset="2"/>
              <a:buChar char=""/>
              <a:defRPr/>
            </a:pPr>
            <a:r>
              <a:rPr lang="en-US" sz="2000" dirty="0">
                <a:solidFill>
                  <a:srgbClr val="000000"/>
                </a:solidFill>
                <a:latin typeface="Cambria" panose="02040503050406030204" pitchFamily="18" charset="0"/>
              </a:rPr>
              <a:t>In Section 6.12 you learned that when a function call is made, the called function must know how to return to its caller, so the return address is pushed onto a stack.</a:t>
            </a:r>
          </a:p>
          <a:p>
            <a:pPr lvl="1">
              <a:lnSpc>
                <a:spcPct val="80000"/>
              </a:lnSpc>
              <a:buFont typeface="Wingdings 3" pitchFamily="18" charset="2"/>
              <a:buChar char=""/>
              <a:defRPr/>
            </a:pPr>
            <a:r>
              <a:rPr lang="en-US" sz="2000" dirty="0">
                <a:solidFill>
                  <a:srgbClr val="000000"/>
                </a:solidFill>
                <a:latin typeface="Cambria" panose="02040503050406030204" pitchFamily="18" charset="0"/>
              </a:rPr>
              <a:t>If a series of function calls occurs, the successive return values are pushed onto the stack in last-in, first-out order, so that each function can return to its caller.</a:t>
            </a:r>
          </a:p>
          <a:p>
            <a:pPr lvl="1">
              <a:lnSpc>
                <a:spcPct val="80000"/>
              </a:lnSpc>
              <a:buFont typeface="Wingdings 3" pitchFamily="18" charset="2"/>
              <a:buChar char=""/>
              <a:defRPr/>
            </a:pPr>
            <a:r>
              <a:rPr lang="en-US" sz="2000" dirty="0">
                <a:solidFill>
                  <a:srgbClr val="000000"/>
                </a:solidFill>
                <a:latin typeface="Cambria" panose="02040503050406030204" pitchFamily="18" charset="0"/>
              </a:rPr>
              <a:t>Stacks support recursive function calls in the same manner as conventional </a:t>
            </a:r>
            <a:r>
              <a:rPr lang="en-US" sz="2000" dirty="0" err="1">
                <a:solidFill>
                  <a:srgbClr val="000000"/>
                </a:solidFill>
                <a:latin typeface="Cambria" panose="02040503050406030204" pitchFamily="18" charset="0"/>
              </a:rPr>
              <a:t>nonrecursive</a:t>
            </a:r>
            <a:r>
              <a:rPr lang="en-US" sz="2000" dirty="0">
                <a:solidFill>
                  <a:srgbClr val="000000"/>
                </a:solidFill>
                <a:latin typeface="Cambria" panose="02040503050406030204" pitchFamily="18" charset="0"/>
              </a:rPr>
              <a:t> calls.</a:t>
            </a:r>
          </a:p>
          <a:p>
            <a:pPr lvl="1">
              <a:lnSpc>
                <a:spcPct val="80000"/>
              </a:lnSpc>
              <a:buFont typeface="Wingdings 3" pitchFamily="18" charset="2"/>
              <a:buChar char=""/>
              <a:defRPr/>
            </a:pPr>
            <a:r>
              <a:rPr lang="en-US" sz="2000" dirty="0">
                <a:solidFill>
                  <a:srgbClr val="000000"/>
                </a:solidFill>
                <a:latin typeface="Cambria" panose="02040503050406030204" pitchFamily="18" charset="0"/>
              </a:rPr>
              <a:t>Stacks provide the memory for, and store the values of, automatic variables on each invocation of a function.</a:t>
            </a:r>
          </a:p>
          <a:p>
            <a:pPr lvl="1">
              <a:lnSpc>
                <a:spcPct val="80000"/>
              </a:lnSpc>
              <a:buFont typeface="Wingdings 3" pitchFamily="18" charset="2"/>
              <a:buChar char=""/>
              <a:defRPr/>
            </a:pPr>
            <a:r>
              <a:rPr lang="en-US" sz="2000" dirty="0">
                <a:solidFill>
                  <a:srgbClr val="000000"/>
                </a:solidFill>
                <a:latin typeface="Cambria" panose="02040503050406030204" pitchFamily="18" charset="0"/>
              </a:rPr>
              <a:t>When the function returns to its caller or throws an exception, the destructor (if any) for each local object is called, the space for that function’s automatic variables is popped off the stack and those variables are no longer known to the program. </a:t>
            </a:r>
          </a:p>
          <a:p>
            <a:pPr lvl="1">
              <a:lnSpc>
                <a:spcPct val="80000"/>
              </a:lnSpc>
              <a:buFont typeface="Wingdings 3" pitchFamily="18" charset="2"/>
              <a:buChar char=""/>
              <a:defRPr/>
            </a:pPr>
            <a:r>
              <a:rPr lang="en-US" sz="2000" dirty="0">
                <a:solidFill>
                  <a:srgbClr val="000000"/>
                </a:solidFill>
                <a:latin typeface="Cambria" panose="02040503050406030204" pitchFamily="18" charset="0"/>
              </a:rPr>
              <a:t>Stacks are used by compilers in the process of evaluating expressions and generating machine-language code.</a:t>
            </a:r>
          </a:p>
        </p:txBody>
      </p:sp>
      <p:sp>
        <p:nvSpPr>
          <p:cNvPr id="82948"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868345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solidFill>
                  <a:srgbClr val="24B5A1"/>
                </a:solidFill>
                <a:latin typeface="Calibri" panose="020F0502020204030204" pitchFamily="34" charset="0"/>
              </a:rPr>
              <a:t>19.4.1  </a:t>
            </a:r>
            <a:r>
              <a:rPr lang="en-US" dirty="0">
                <a:solidFill>
                  <a:srgbClr val="3380E6"/>
                </a:solidFill>
                <a:latin typeface="Calibri" panose="020F0502020204030204" pitchFamily="34" charset="0"/>
              </a:rPr>
              <a:t>Taking Advantage of the Relationship Between Stack and List </a:t>
            </a:r>
            <a:endParaRPr lang="en-US" dirty="0" smtClean="0">
              <a:solidFill>
                <a:srgbClr val="3380E6"/>
              </a:solidFill>
              <a:latin typeface="Calibri" panose="020F0502020204030204" pitchFamily="34" charset="0"/>
            </a:endParaRPr>
          </a:p>
        </p:txBody>
      </p:sp>
      <p:sp>
        <p:nvSpPr>
          <p:cNvPr id="84995" name="Text Placeholder 2"/>
          <p:cNvSpPr>
            <a:spLocks noGrp="1"/>
          </p:cNvSpPr>
          <p:nvPr>
            <p:ph type="body" idx="1"/>
          </p:nvPr>
        </p:nvSpPr>
        <p:spPr>
          <a:xfrm>
            <a:off x="841248" y="1828800"/>
            <a:ext cx="10515600" cy="4525963"/>
          </a:xfrm>
        </p:spPr>
        <p:txBody>
          <a:bodyPr/>
          <a:lstStyle/>
          <a:p>
            <a:pPr eaLnBrk="1" hangingPunct="1">
              <a:lnSpc>
                <a:spcPct val="90000"/>
              </a:lnSpc>
              <a:buFont typeface="Wingdings 3" pitchFamily="18" charset="2"/>
              <a:buChar char=""/>
              <a:defRPr/>
            </a:pPr>
            <a:r>
              <a:rPr lang="en-US" dirty="0" smtClean="0">
                <a:solidFill>
                  <a:srgbClr val="000000"/>
                </a:solidFill>
                <a:latin typeface="Cambria" panose="02040503050406030204" pitchFamily="18" charset="0"/>
              </a:rPr>
              <a:t>We’ll </a:t>
            </a:r>
            <a:r>
              <a:rPr lang="en-US" dirty="0" smtClean="0">
                <a:solidFill>
                  <a:srgbClr val="000000"/>
                </a:solidFill>
                <a:latin typeface="Cambria" panose="02040503050406030204" pitchFamily="18" charset="0"/>
              </a:rPr>
              <a:t>take advantage of the close relationship between lists and stacks to implement a stack class primarily by </a:t>
            </a:r>
            <a:r>
              <a:rPr lang="en-US" i="1" dirty="0" smtClean="0">
                <a:solidFill>
                  <a:srgbClr val="000000"/>
                </a:solidFill>
                <a:latin typeface="Cambria" panose="02040503050406030204" pitchFamily="18" charset="0"/>
              </a:rPr>
              <a:t>reusing</a:t>
            </a:r>
            <a:r>
              <a:rPr lang="en-US" dirty="0" smtClean="0">
                <a:solidFill>
                  <a:srgbClr val="000000"/>
                </a:solidFill>
                <a:latin typeface="Cambria" panose="02040503050406030204" pitchFamily="18" charset="0"/>
              </a:rPr>
              <a:t> our </a:t>
            </a:r>
            <a:r>
              <a:rPr lang="en-US" dirty="0" smtClean="0">
                <a:solidFill>
                  <a:srgbClr val="000000"/>
                </a:solidFill>
                <a:latin typeface="Consolas" panose="020B0609020204030204" pitchFamily="49" charset="0"/>
              </a:rPr>
              <a:t>List</a:t>
            </a:r>
            <a:r>
              <a:rPr lang="en-US" dirty="0" smtClean="0">
                <a:solidFill>
                  <a:srgbClr val="000000"/>
                </a:solidFill>
                <a:latin typeface="Cambria" panose="02040503050406030204" pitchFamily="18" charset="0"/>
              </a:rPr>
              <a:t> class template.</a:t>
            </a:r>
          </a:p>
          <a:p>
            <a:pPr eaLnBrk="1" hangingPunct="1">
              <a:lnSpc>
                <a:spcPct val="90000"/>
              </a:lnSpc>
              <a:buFont typeface="Wingdings 3" pitchFamily="18" charset="2"/>
              <a:buChar char=""/>
              <a:defRPr/>
            </a:pPr>
            <a:r>
              <a:rPr lang="en-US" dirty="0" smtClean="0">
                <a:solidFill>
                  <a:srgbClr val="000000"/>
                </a:solidFill>
                <a:latin typeface="Cambria" panose="02040503050406030204" pitchFamily="18" charset="0"/>
              </a:rPr>
              <a:t>First, we’ll implement the </a:t>
            </a:r>
            <a:r>
              <a:rPr lang="en-US" dirty="0" smtClean="0">
                <a:solidFill>
                  <a:srgbClr val="000000"/>
                </a:solidFill>
                <a:latin typeface="Consolas" panose="020B0609020204030204" pitchFamily="49" charset="0"/>
              </a:rPr>
              <a:t>Stack</a:t>
            </a:r>
            <a:r>
              <a:rPr lang="en-US" dirty="0" smtClean="0">
                <a:solidFill>
                  <a:srgbClr val="000000"/>
                </a:solidFill>
                <a:latin typeface="Cambria" panose="02040503050406030204" pitchFamily="18" charset="0"/>
              </a:rPr>
              <a:t> class template via </a:t>
            </a:r>
            <a:r>
              <a:rPr lang="en-US" i="1" dirty="0" smtClean="0">
                <a:solidFill>
                  <a:srgbClr val="000000"/>
                </a:solidFill>
                <a:latin typeface="Consolas" panose="020B0609020204030204" pitchFamily="49" charset="0"/>
              </a:rPr>
              <a:t>private</a:t>
            </a:r>
            <a:r>
              <a:rPr lang="en-US" i="1" dirty="0" smtClean="0">
                <a:solidFill>
                  <a:srgbClr val="000000"/>
                </a:solidFill>
                <a:latin typeface="Cambria" panose="02040503050406030204" pitchFamily="18" charset="0"/>
              </a:rPr>
              <a:t> inheritance</a:t>
            </a:r>
            <a:r>
              <a:rPr lang="en-US" dirty="0" smtClean="0">
                <a:solidFill>
                  <a:srgbClr val="000000"/>
                </a:solidFill>
                <a:latin typeface="Cambria" panose="02040503050406030204" pitchFamily="18" charset="0"/>
              </a:rPr>
              <a:t> from our </a:t>
            </a:r>
            <a:r>
              <a:rPr lang="en-US" dirty="0" smtClean="0">
                <a:solidFill>
                  <a:srgbClr val="000000"/>
                </a:solidFill>
                <a:latin typeface="Consolas" panose="020B0609020204030204" pitchFamily="49" charset="0"/>
              </a:rPr>
              <a:t>List</a:t>
            </a:r>
            <a:r>
              <a:rPr lang="en-US" dirty="0" smtClean="0">
                <a:solidFill>
                  <a:srgbClr val="000000"/>
                </a:solidFill>
                <a:latin typeface="Cambria" panose="02040503050406030204" pitchFamily="18" charset="0"/>
              </a:rPr>
              <a:t> class template.</a:t>
            </a:r>
          </a:p>
          <a:p>
            <a:pPr eaLnBrk="1" hangingPunct="1">
              <a:lnSpc>
                <a:spcPct val="90000"/>
              </a:lnSpc>
              <a:buFont typeface="Wingdings 3" pitchFamily="18" charset="2"/>
              <a:buChar char=""/>
              <a:defRPr/>
            </a:pPr>
            <a:r>
              <a:rPr lang="en-US" dirty="0" smtClean="0">
                <a:solidFill>
                  <a:srgbClr val="000000"/>
                </a:solidFill>
                <a:latin typeface="Cambria" panose="02040503050406030204" pitchFamily="18" charset="0"/>
              </a:rPr>
              <a:t>Then we’ll implement an identically performing </a:t>
            </a:r>
            <a:r>
              <a:rPr lang="en-US" dirty="0" smtClean="0">
                <a:solidFill>
                  <a:srgbClr val="000000"/>
                </a:solidFill>
                <a:latin typeface="Consolas" panose="020B0609020204030204" pitchFamily="49" charset="0"/>
              </a:rPr>
              <a:t>Stack</a:t>
            </a:r>
            <a:r>
              <a:rPr lang="en-US" dirty="0" smtClean="0">
                <a:solidFill>
                  <a:srgbClr val="000000"/>
                </a:solidFill>
                <a:latin typeface="Cambria" panose="02040503050406030204" pitchFamily="18" charset="0"/>
              </a:rPr>
              <a:t> class template through </a:t>
            </a:r>
            <a:r>
              <a:rPr lang="en-US" i="1" dirty="0" smtClean="0">
                <a:solidFill>
                  <a:srgbClr val="000000"/>
                </a:solidFill>
                <a:latin typeface="Cambria" panose="02040503050406030204" pitchFamily="18" charset="0"/>
              </a:rPr>
              <a:t>composition</a:t>
            </a:r>
            <a:r>
              <a:rPr lang="en-US" dirty="0" smtClean="0">
                <a:solidFill>
                  <a:srgbClr val="000000"/>
                </a:solidFill>
                <a:latin typeface="Cambria" panose="02040503050406030204" pitchFamily="18" charset="0"/>
              </a:rPr>
              <a:t> by including a </a:t>
            </a:r>
            <a:r>
              <a:rPr lang="en-US" dirty="0" smtClean="0">
                <a:solidFill>
                  <a:srgbClr val="000000"/>
                </a:solidFill>
                <a:latin typeface="Consolas" panose="020B0609020204030204" pitchFamily="49" charset="0"/>
              </a:rPr>
              <a:t>List</a:t>
            </a:r>
            <a:r>
              <a:rPr lang="en-US" dirty="0" smtClean="0">
                <a:solidFill>
                  <a:srgbClr val="000000"/>
                </a:solidFill>
                <a:latin typeface="Cambria" panose="02040503050406030204" pitchFamily="18" charset="0"/>
              </a:rPr>
              <a:t> object as a </a:t>
            </a:r>
            <a:r>
              <a:rPr lang="en-US" dirty="0" smtClean="0">
                <a:solidFill>
                  <a:srgbClr val="000000"/>
                </a:solidFill>
                <a:latin typeface="Consolas" panose="020B0609020204030204" pitchFamily="49" charset="0"/>
              </a:rPr>
              <a:t>private</a:t>
            </a:r>
            <a:r>
              <a:rPr lang="en-US" dirty="0" smtClean="0">
                <a:solidFill>
                  <a:srgbClr val="000000"/>
                </a:solidFill>
                <a:latin typeface="Cambria" panose="02040503050406030204" pitchFamily="18" charset="0"/>
              </a:rPr>
              <a:t> member of </a:t>
            </a:r>
            <a:r>
              <a:rPr lang="en-US" dirty="0" smtClean="0">
                <a:solidFill>
                  <a:srgbClr val="000000"/>
                </a:solidFill>
                <a:latin typeface="Consolas" panose="020B0609020204030204" pitchFamily="49" charset="0"/>
              </a:rPr>
              <a:t>Stack</a:t>
            </a:r>
            <a:r>
              <a:rPr lang="en-US" dirty="0" smtClean="0">
                <a:solidFill>
                  <a:srgbClr val="000000"/>
                </a:solidFill>
                <a:latin typeface="Cambria" panose="02040503050406030204" pitchFamily="18" charset="0"/>
              </a:rPr>
              <a:t> class template.</a:t>
            </a:r>
          </a:p>
        </p:txBody>
      </p:sp>
      <p:sp>
        <p:nvSpPr>
          <p:cNvPr id="83972"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2864989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24B5A1"/>
                </a:solidFill>
                <a:latin typeface="Calibri" panose="020F0502020204030204" pitchFamily="34" charset="0"/>
              </a:rPr>
              <a:t>19.4.2</a:t>
            </a:r>
            <a:r>
              <a:rPr lang="en-US" dirty="0" smtClean="0">
                <a:solidFill>
                  <a:srgbClr val="24B5A1"/>
                </a:solidFill>
                <a:latin typeface="Calibri" panose="020F0502020204030204" pitchFamily="34" charset="0"/>
              </a:rPr>
              <a:t>  </a:t>
            </a:r>
            <a:r>
              <a:rPr lang="en-US" dirty="0">
                <a:solidFill>
                  <a:srgbClr val="3380E6"/>
                </a:solidFill>
                <a:latin typeface="Calibri" panose="020F0502020204030204" pitchFamily="34" charset="0"/>
              </a:rPr>
              <a:t>Implementing a Class Template Stack Class Based By Inheriting from List </a:t>
            </a:r>
            <a:endParaRPr lang="en-US" dirty="0" smtClean="0">
              <a:solidFill>
                <a:srgbClr val="3380E6"/>
              </a:solidFill>
              <a:latin typeface="Calibri" panose="020F0502020204030204" pitchFamily="34" charset="0"/>
            </a:endParaRPr>
          </a:p>
        </p:txBody>
      </p:sp>
      <p:sp>
        <p:nvSpPr>
          <p:cNvPr id="86019" name="Text Placeholder 2"/>
          <p:cNvSpPr>
            <a:spLocks noGrp="1"/>
          </p:cNvSpPr>
          <p:nvPr>
            <p:ph type="body" idx="1"/>
          </p:nvPr>
        </p:nvSpPr>
        <p:spPr/>
        <p:txBody>
          <a:bodyPr>
            <a:normAutofit/>
          </a:bodyPr>
          <a:lstStyle/>
          <a:p>
            <a:pPr eaLnBrk="1" hangingPunct="1">
              <a:buFont typeface="Wingdings 3" pitchFamily="18" charset="2"/>
              <a:buChar char=""/>
              <a:defRPr/>
            </a:pPr>
            <a:r>
              <a:rPr lang="en-US" sz="3200" dirty="0" smtClean="0">
                <a:solidFill>
                  <a:srgbClr val="000000"/>
                </a:solidFill>
                <a:latin typeface="Cambria" panose="02040503050406030204" pitchFamily="18" charset="0"/>
              </a:rPr>
              <a:t>The </a:t>
            </a:r>
            <a:r>
              <a:rPr lang="en-US" sz="3200" dirty="0">
                <a:solidFill>
                  <a:srgbClr val="000000"/>
                </a:solidFill>
                <a:latin typeface="Cambria" panose="02040503050406030204" pitchFamily="18" charset="0"/>
              </a:rPr>
              <a:t>program of Figs. 19.13–19.14 creates a </a:t>
            </a:r>
            <a:r>
              <a:rPr lang="en-US" sz="3200" dirty="0">
                <a:solidFill>
                  <a:srgbClr val="000000"/>
                </a:solidFill>
                <a:latin typeface="Consolas" panose="020B0609020204030204" pitchFamily="49" charset="0"/>
              </a:rPr>
              <a:t>Stack</a:t>
            </a:r>
            <a:r>
              <a:rPr lang="en-US" sz="3200" dirty="0">
                <a:solidFill>
                  <a:srgbClr val="000000"/>
                </a:solidFill>
                <a:latin typeface="Cambria" panose="02040503050406030204" pitchFamily="18" charset="0"/>
              </a:rPr>
              <a:t> class template (Fig. 19.13) primarily through </a:t>
            </a:r>
            <a:r>
              <a:rPr lang="en-US" sz="3200" i="1" dirty="0">
                <a:solidFill>
                  <a:srgbClr val="000000"/>
                </a:solidFill>
                <a:latin typeface="Consolas" panose="020B0609020204030204" pitchFamily="49" charset="0"/>
              </a:rPr>
              <a:t>private</a:t>
            </a:r>
            <a:r>
              <a:rPr lang="en-US" sz="3200" i="1" dirty="0">
                <a:solidFill>
                  <a:srgbClr val="000000"/>
                </a:solidFill>
                <a:latin typeface="Cambria" panose="02040503050406030204" pitchFamily="18" charset="0"/>
              </a:rPr>
              <a:t> </a:t>
            </a:r>
            <a:r>
              <a:rPr lang="en-US" sz="3200" i="1" dirty="0" smtClean="0">
                <a:solidFill>
                  <a:srgbClr val="000000"/>
                </a:solidFill>
                <a:latin typeface="Cambria" panose="02040503050406030204" pitchFamily="18" charset="0"/>
              </a:rPr>
              <a:t>inheritance</a:t>
            </a:r>
            <a:r>
              <a:rPr lang="en-US" sz="3200" dirty="0" smtClean="0">
                <a:solidFill>
                  <a:srgbClr val="000000"/>
                </a:solidFill>
                <a:latin typeface="Cambria" panose="02040503050406030204" pitchFamily="18" charset="0"/>
              </a:rPr>
              <a:t> </a:t>
            </a:r>
            <a:r>
              <a:rPr lang="en-US" sz="3200" dirty="0">
                <a:solidFill>
                  <a:srgbClr val="000000"/>
                </a:solidFill>
                <a:latin typeface="Cambria" panose="02040503050406030204" pitchFamily="18" charset="0"/>
              </a:rPr>
              <a:t>of the </a:t>
            </a:r>
            <a:r>
              <a:rPr lang="en-US" sz="3200" dirty="0">
                <a:solidFill>
                  <a:srgbClr val="000000"/>
                </a:solidFill>
                <a:latin typeface="Consolas" panose="020B0609020204030204" pitchFamily="49" charset="0"/>
              </a:rPr>
              <a:t>List</a:t>
            </a:r>
            <a:r>
              <a:rPr lang="en-US" sz="3200" dirty="0">
                <a:solidFill>
                  <a:srgbClr val="000000"/>
                </a:solidFill>
                <a:latin typeface="Cambria" panose="02040503050406030204" pitchFamily="18" charset="0"/>
              </a:rPr>
              <a:t> class template of Fig. 19.4.</a:t>
            </a:r>
          </a:p>
          <a:p>
            <a:pPr eaLnBrk="1" hangingPunct="1">
              <a:buFont typeface="Wingdings 3" pitchFamily="18" charset="2"/>
              <a:buChar char=""/>
              <a:defRPr/>
            </a:pPr>
            <a:r>
              <a:rPr lang="en-US" sz="3200" dirty="0">
                <a:solidFill>
                  <a:srgbClr val="000000"/>
                </a:solidFill>
                <a:latin typeface="Cambria" panose="02040503050406030204" pitchFamily="18" charset="0"/>
              </a:rPr>
              <a:t>We want the </a:t>
            </a:r>
            <a:r>
              <a:rPr lang="en-US" sz="3200" dirty="0">
                <a:solidFill>
                  <a:srgbClr val="000000"/>
                </a:solidFill>
                <a:latin typeface="Consolas" panose="020B0609020204030204" pitchFamily="49" charset="0"/>
              </a:rPr>
              <a:t>Stack</a:t>
            </a:r>
            <a:r>
              <a:rPr lang="en-US" sz="3200" dirty="0">
                <a:solidFill>
                  <a:srgbClr val="000000"/>
                </a:solidFill>
                <a:latin typeface="Cambria" panose="02040503050406030204" pitchFamily="18" charset="0"/>
              </a:rPr>
              <a:t> to have member functions </a:t>
            </a:r>
            <a:r>
              <a:rPr lang="en-US" sz="3200" dirty="0" smtClean="0">
                <a:solidFill>
                  <a:srgbClr val="000000"/>
                </a:solidFill>
                <a:latin typeface="Consolas" panose="020B0609020204030204" pitchFamily="49" charset="0"/>
              </a:rPr>
              <a:t>push</a:t>
            </a:r>
            <a:r>
              <a:rPr lang="en-US" sz="3200" dirty="0" smtClean="0">
                <a:solidFill>
                  <a:srgbClr val="000000"/>
                </a:solidFill>
                <a:latin typeface="Cambria" panose="02040503050406030204" pitchFamily="18" charset="0"/>
              </a:rPr>
              <a:t>, </a:t>
            </a:r>
            <a:r>
              <a:rPr lang="en-US" sz="3200" dirty="0" smtClean="0">
                <a:solidFill>
                  <a:srgbClr val="000000"/>
                </a:solidFill>
                <a:latin typeface="Consolas" panose="020B0609020204030204" pitchFamily="49" charset="0"/>
              </a:rPr>
              <a:t>pop</a:t>
            </a:r>
            <a:r>
              <a:rPr lang="en-US" sz="3200" dirty="0" smtClean="0">
                <a:solidFill>
                  <a:srgbClr val="000000"/>
                </a:solidFill>
                <a:latin typeface="Cambria" panose="02040503050406030204" pitchFamily="18" charset="0"/>
              </a:rPr>
              <a:t>, </a:t>
            </a:r>
            <a:r>
              <a:rPr lang="en-US" sz="3200" dirty="0" err="1">
                <a:solidFill>
                  <a:srgbClr val="000000"/>
                </a:solidFill>
                <a:latin typeface="Consolas" panose="020B0609020204030204" pitchFamily="49" charset="0"/>
              </a:rPr>
              <a:t>isStackEmpty</a:t>
            </a:r>
            <a:r>
              <a:rPr lang="en-US" sz="3200" dirty="0">
                <a:solidFill>
                  <a:srgbClr val="000000"/>
                </a:solidFill>
                <a:latin typeface="Cambria" panose="02040503050406030204" pitchFamily="18" charset="0"/>
              </a:rPr>
              <a:t> </a:t>
            </a:r>
            <a:r>
              <a:rPr lang="en-US" sz="3200" dirty="0" smtClean="0">
                <a:solidFill>
                  <a:srgbClr val="000000"/>
                </a:solidFill>
                <a:latin typeface="Cambria" panose="02040503050406030204" pitchFamily="18" charset="0"/>
              </a:rPr>
              <a:t>and </a:t>
            </a:r>
            <a:r>
              <a:rPr lang="en-US" sz="3200" dirty="0" err="1" smtClean="0">
                <a:solidFill>
                  <a:srgbClr val="000000"/>
                </a:solidFill>
                <a:latin typeface="Consolas" panose="020B0609020204030204" pitchFamily="49" charset="0"/>
              </a:rPr>
              <a:t>printStack</a:t>
            </a:r>
            <a:endParaRPr lang="en-US" sz="3200" dirty="0">
              <a:solidFill>
                <a:srgbClr val="000000"/>
              </a:solidFill>
              <a:latin typeface="Cambria" panose="02040503050406030204" pitchFamily="18" charset="0"/>
            </a:endParaRPr>
          </a:p>
          <a:p>
            <a:pPr lvl="1" eaLnBrk="1" hangingPunct="1">
              <a:buFont typeface="Verdana" pitchFamily="34" charset="0"/>
              <a:buChar char="◦"/>
              <a:defRPr/>
            </a:pPr>
            <a:r>
              <a:rPr lang="en-US" sz="2800" dirty="0">
                <a:solidFill>
                  <a:srgbClr val="000000"/>
                </a:solidFill>
                <a:latin typeface="Cambria" panose="02040503050406030204" pitchFamily="18" charset="0"/>
              </a:rPr>
              <a:t>These are essentially the </a:t>
            </a:r>
            <a:r>
              <a:rPr lang="en-US" sz="2800" dirty="0" err="1">
                <a:solidFill>
                  <a:srgbClr val="000000"/>
                </a:solidFill>
                <a:latin typeface="Consolas" panose="020B0609020204030204" pitchFamily="49" charset="0"/>
              </a:rPr>
              <a:t>insertAtFront</a:t>
            </a:r>
            <a:r>
              <a:rPr lang="en-US" sz="2800" dirty="0">
                <a:solidFill>
                  <a:srgbClr val="000000"/>
                </a:solidFill>
                <a:latin typeface="Cambria" panose="02040503050406030204" pitchFamily="18" charset="0"/>
              </a:rPr>
              <a:t>, </a:t>
            </a:r>
            <a:r>
              <a:rPr lang="en-US" sz="2800" dirty="0" err="1">
                <a:solidFill>
                  <a:srgbClr val="000000"/>
                </a:solidFill>
                <a:latin typeface="Consolas" panose="020B0609020204030204" pitchFamily="49" charset="0"/>
              </a:rPr>
              <a:t>removeFromFront</a:t>
            </a:r>
            <a:r>
              <a:rPr lang="en-US" sz="2800" dirty="0">
                <a:solidFill>
                  <a:srgbClr val="000000"/>
                </a:solidFill>
                <a:latin typeface="Cambria" panose="02040503050406030204" pitchFamily="18" charset="0"/>
              </a:rPr>
              <a:t>, </a:t>
            </a:r>
            <a:r>
              <a:rPr lang="en-US" sz="2800" dirty="0" err="1">
                <a:solidFill>
                  <a:srgbClr val="000000"/>
                </a:solidFill>
                <a:latin typeface="Consolas" panose="020B0609020204030204" pitchFamily="49" charset="0"/>
              </a:rPr>
              <a:t>isEmpty</a:t>
            </a:r>
            <a:r>
              <a:rPr lang="en-US" sz="2800" dirty="0">
                <a:solidFill>
                  <a:srgbClr val="000000"/>
                </a:solidFill>
                <a:latin typeface="Cambria" panose="02040503050406030204" pitchFamily="18" charset="0"/>
              </a:rPr>
              <a:t> and </a:t>
            </a:r>
            <a:r>
              <a:rPr lang="en-US" sz="2800" dirty="0">
                <a:solidFill>
                  <a:srgbClr val="000000"/>
                </a:solidFill>
                <a:latin typeface="Consolas" panose="020B0609020204030204" pitchFamily="49" charset="0"/>
              </a:rPr>
              <a:t>print</a:t>
            </a:r>
            <a:r>
              <a:rPr lang="en-US" sz="2800" dirty="0">
                <a:solidFill>
                  <a:srgbClr val="000000"/>
                </a:solidFill>
                <a:latin typeface="Cambria" panose="02040503050406030204" pitchFamily="18" charset="0"/>
              </a:rPr>
              <a:t> functions of the </a:t>
            </a:r>
            <a:r>
              <a:rPr lang="en-US" sz="2800" dirty="0">
                <a:solidFill>
                  <a:srgbClr val="000000"/>
                </a:solidFill>
                <a:latin typeface="Consolas" panose="020B0609020204030204" pitchFamily="49" charset="0"/>
              </a:rPr>
              <a:t>List</a:t>
            </a:r>
            <a:r>
              <a:rPr lang="en-US" sz="2800" dirty="0">
                <a:solidFill>
                  <a:srgbClr val="000000"/>
                </a:solidFill>
                <a:latin typeface="Cambria" panose="02040503050406030204" pitchFamily="18" charset="0"/>
              </a:rPr>
              <a:t> class template.</a:t>
            </a:r>
          </a:p>
        </p:txBody>
      </p:sp>
      <p:sp>
        <p:nvSpPr>
          <p:cNvPr id="84996"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3229316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24B5A1"/>
                </a:solidFill>
                <a:latin typeface="Calibri" panose="020F0502020204030204" pitchFamily="34" charset="0"/>
              </a:rPr>
              <a:t>19.4.2  </a:t>
            </a:r>
            <a:r>
              <a:rPr lang="en-US" dirty="0">
                <a:solidFill>
                  <a:srgbClr val="3380E6"/>
                </a:solidFill>
                <a:latin typeface="Calibri" panose="020F0502020204030204" pitchFamily="34" charset="0"/>
              </a:rPr>
              <a:t>Implementing a Class Template Stack Class Based By Inheriting from List </a:t>
            </a:r>
            <a:endParaRPr lang="en-US" dirty="0" smtClean="0">
              <a:solidFill>
                <a:srgbClr val="3380E6"/>
              </a:solidFill>
              <a:latin typeface="Calibri" panose="020F0502020204030204" pitchFamily="34" charset="0"/>
            </a:endParaRPr>
          </a:p>
        </p:txBody>
      </p:sp>
      <p:sp>
        <p:nvSpPr>
          <p:cNvPr id="80899" name="Text Placeholder 2"/>
          <p:cNvSpPr>
            <a:spLocks noGrp="1"/>
          </p:cNvSpPr>
          <p:nvPr>
            <p:ph type="body" idx="1"/>
          </p:nvPr>
        </p:nvSpPr>
        <p:spPr/>
        <p:txBody>
          <a:bodyPr>
            <a:normAutofit/>
          </a:bodyPr>
          <a:lstStyle/>
          <a:p>
            <a:pPr eaLnBrk="1" hangingPunct="1">
              <a:lnSpc>
                <a:spcPct val="80000"/>
              </a:lnSpc>
            </a:pPr>
            <a:r>
              <a:rPr lang="en-US" altLang="x-none" sz="2400" dirty="0">
                <a:solidFill>
                  <a:srgbClr val="000000"/>
                </a:solidFill>
                <a:latin typeface="Cambria" panose="02040503050406030204" pitchFamily="18" charset="0"/>
              </a:rPr>
              <a:t>Of course, the </a:t>
            </a:r>
            <a:r>
              <a:rPr lang="en-US" altLang="x-none" sz="2400" dirty="0">
                <a:solidFill>
                  <a:srgbClr val="000000"/>
                </a:solidFill>
                <a:latin typeface="Consolas" panose="020B0609020204030204" pitchFamily="49" charset="0"/>
              </a:rPr>
              <a:t>List</a:t>
            </a:r>
            <a:r>
              <a:rPr lang="en-US" altLang="x-none" sz="2400" dirty="0">
                <a:solidFill>
                  <a:srgbClr val="000000"/>
                </a:solidFill>
                <a:latin typeface="Cambria" panose="02040503050406030204" pitchFamily="18" charset="0"/>
              </a:rPr>
              <a:t> class template contains other member functions (i.e., </a:t>
            </a:r>
            <a:r>
              <a:rPr lang="en-US" altLang="x-none" sz="2400" dirty="0" err="1">
                <a:solidFill>
                  <a:srgbClr val="000000"/>
                </a:solidFill>
                <a:latin typeface="Consolas" panose="020B0609020204030204" pitchFamily="49" charset="0"/>
              </a:rPr>
              <a:t>insertAtBack</a:t>
            </a:r>
            <a:r>
              <a:rPr lang="en-US" altLang="x-none" sz="2400" dirty="0">
                <a:solidFill>
                  <a:srgbClr val="000000"/>
                </a:solidFill>
                <a:latin typeface="Cambria" panose="02040503050406030204" pitchFamily="18" charset="0"/>
              </a:rPr>
              <a:t> and </a:t>
            </a:r>
            <a:r>
              <a:rPr lang="en-US" altLang="x-none" sz="2400" dirty="0" err="1">
                <a:solidFill>
                  <a:srgbClr val="000000"/>
                </a:solidFill>
                <a:latin typeface="Consolas" panose="020B0609020204030204" pitchFamily="49" charset="0"/>
              </a:rPr>
              <a:t>removeFromBack</a:t>
            </a:r>
            <a:r>
              <a:rPr lang="en-US" altLang="x-none" sz="2400" dirty="0">
                <a:solidFill>
                  <a:srgbClr val="000000"/>
                </a:solidFill>
                <a:latin typeface="Cambria" panose="02040503050406030204" pitchFamily="18" charset="0"/>
              </a:rPr>
              <a:t>) that we would not want to make accessible through the </a:t>
            </a:r>
            <a:r>
              <a:rPr lang="en-US" altLang="x-none" sz="2400" dirty="0">
                <a:solidFill>
                  <a:srgbClr val="000000"/>
                </a:solidFill>
                <a:latin typeface="Consolas" panose="020B0609020204030204" pitchFamily="49" charset="0"/>
              </a:rPr>
              <a:t>public</a:t>
            </a:r>
            <a:r>
              <a:rPr lang="en-US" altLang="x-none" sz="2400" dirty="0">
                <a:solidFill>
                  <a:srgbClr val="000000"/>
                </a:solidFill>
                <a:latin typeface="Cambria" panose="02040503050406030204" pitchFamily="18" charset="0"/>
              </a:rPr>
              <a:t> interface to the </a:t>
            </a:r>
            <a:r>
              <a:rPr lang="en-US" altLang="x-none" sz="2400" dirty="0">
                <a:solidFill>
                  <a:srgbClr val="000000"/>
                </a:solidFill>
                <a:latin typeface="Consolas" panose="020B0609020204030204" pitchFamily="49" charset="0"/>
              </a:rPr>
              <a:t>Stack</a:t>
            </a:r>
            <a:r>
              <a:rPr lang="en-US" altLang="x-none" sz="2400" dirty="0">
                <a:solidFill>
                  <a:srgbClr val="000000"/>
                </a:solidFill>
                <a:latin typeface="Cambria" panose="02040503050406030204" pitchFamily="18" charset="0"/>
              </a:rPr>
              <a:t> class.</a:t>
            </a:r>
          </a:p>
          <a:p>
            <a:pPr eaLnBrk="1" hangingPunct="1">
              <a:lnSpc>
                <a:spcPct val="80000"/>
              </a:lnSpc>
            </a:pPr>
            <a:r>
              <a:rPr lang="en-US" altLang="x-none" sz="2400" dirty="0">
                <a:solidFill>
                  <a:srgbClr val="000000"/>
                </a:solidFill>
                <a:latin typeface="Cambria" panose="02040503050406030204" pitchFamily="18" charset="0"/>
              </a:rPr>
              <a:t>So when we indicate that the </a:t>
            </a:r>
            <a:r>
              <a:rPr lang="en-US" altLang="x-none" sz="2400" dirty="0">
                <a:solidFill>
                  <a:srgbClr val="000000"/>
                </a:solidFill>
                <a:latin typeface="Consolas" panose="020B0609020204030204" pitchFamily="49" charset="0"/>
              </a:rPr>
              <a:t>Stack</a:t>
            </a:r>
            <a:r>
              <a:rPr lang="en-US" altLang="x-none" sz="2400" dirty="0">
                <a:solidFill>
                  <a:srgbClr val="000000"/>
                </a:solidFill>
                <a:latin typeface="Cambria" panose="02040503050406030204" pitchFamily="18" charset="0"/>
              </a:rPr>
              <a:t> class template is to inherit from the </a:t>
            </a:r>
            <a:r>
              <a:rPr lang="en-US" altLang="x-none" sz="2400" dirty="0">
                <a:solidFill>
                  <a:srgbClr val="000000"/>
                </a:solidFill>
                <a:latin typeface="Consolas" panose="020B0609020204030204" pitchFamily="49" charset="0"/>
              </a:rPr>
              <a:t>List</a:t>
            </a:r>
            <a:r>
              <a:rPr lang="en-US" altLang="x-none" sz="2400" dirty="0">
                <a:solidFill>
                  <a:srgbClr val="000000"/>
                </a:solidFill>
                <a:latin typeface="Cambria" panose="02040503050406030204" pitchFamily="18" charset="0"/>
              </a:rPr>
              <a:t> class template, we specify </a:t>
            </a:r>
            <a:r>
              <a:rPr lang="en-US" altLang="x-none" sz="2400" i="1" dirty="0">
                <a:solidFill>
                  <a:srgbClr val="000000"/>
                </a:solidFill>
                <a:latin typeface="Consolas" panose="020B0609020204030204" pitchFamily="49" charset="0"/>
              </a:rPr>
              <a:t>private</a:t>
            </a:r>
            <a:r>
              <a:rPr lang="en-US" altLang="x-none" sz="2400" i="1" dirty="0">
                <a:solidFill>
                  <a:srgbClr val="000000"/>
                </a:solidFill>
                <a:latin typeface="Cambria" panose="02040503050406030204" pitchFamily="18" charset="0"/>
              </a:rPr>
              <a:t> inheritance</a:t>
            </a:r>
            <a:r>
              <a:rPr lang="en-US" altLang="x-none" sz="2400" dirty="0">
                <a:solidFill>
                  <a:srgbClr val="000000"/>
                </a:solidFill>
                <a:latin typeface="Cambria" panose="02040503050406030204" pitchFamily="18" charset="0"/>
              </a:rPr>
              <a:t>.</a:t>
            </a:r>
          </a:p>
          <a:p>
            <a:pPr eaLnBrk="1" hangingPunct="1">
              <a:lnSpc>
                <a:spcPct val="80000"/>
              </a:lnSpc>
            </a:pPr>
            <a:r>
              <a:rPr lang="en-US" altLang="x-none" sz="2400" dirty="0">
                <a:solidFill>
                  <a:srgbClr val="000000"/>
                </a:solidFill>
                <a:latin typeface="Cambria" panose="02040503050406030204" pitchFamily="18" charset="0"/>
              </a:rPr>
              <a:t>This makes all the </a:t>
            </a:r>
            <a:r>
              <a:rPr lang="en-US" altLang="x-none" sz="2400" dirty="0">
                <a:solidFill>
                  <a:srgbClr val="000000"/>
                </a:solidFill>
                <a:latin typeface="Consolas" panose="020B0609020204030204" pitchFamily="49" charset="0"/>
              </a:rPr>
              <a:t>List</a:t>
            </a:r>
            <a:r>
              <a:rPr lang="en-US" altLang="x-none" sz="2400" dirty="0">
                <a:solidFill>
                  <a:srgbClr val="000000"/>
                </a:solidFill>
                <a:latin typeface="Cambria" panose="02040503050406030204" pitchFamily="18" charset="0"/>
              </a:rPr>
              <a:t> class template’s member functions </a:t>
            </a:r>
            <a:r>
              <a:rPr lang="en-US" altLang="x-none" sz="2400" dirty="0">
                <a:solidFill>
                  <a:srgbClr val="000000"/>
                </a:solidFill>
                <a:latin typeface="Consolas" panose="020B0609020204030204" pitchFamily="49" charset="0"/>
              </a:rPr>
              <a:t>private</a:t>
            </a:r>
            <a:r>
              <a:rPr lang="en-US" altLang="x-none" sz="2400" dirty="0">
                <a:solidFill>
                  <a:srgbClr val="000000"/>
                </a:solidFill>
                <a:latin typeface="Cambria" panose="02040503050406030204" pitchFamily="18" charset="0"/>
              </a:rPr>
              <a:t> in the </a:t>
            </a:r>
            <a:r>
              <a:rPr lang="en-US" altLang="x-none" sz="2400" dirty="0">
                <a:solidFill>
                  <a:srgbClr val="000000"/>
                </a:solidFill>
                <a:latin typeface="Consolas" panose="020B0609020204030204" pitchFamily="49" charset="0"/>
              </a:rPr>
              <a:t>Stack</a:t>
            </a:r>
            <a:r>
              <a:rPr lang="en-US" altLang="x-none" sz="2400" dirty="0">
                <a:solidFill>
                  <a:srgbClr val="000000"/>
                </a:solidFill>
                <a:latin typeface="Cambria" panose="02040503050406030204" pitchFamily="18" charset="0"/>
              </a:rPr>
              <a:t> class template.</a:t>
            </a:r>
          </a:p>
          <a:p>
            <a:pPr eaLnBrk="1" hangingPunct="1">
              <a:lnSpc>
                <a:spcPct val="80000"/>
              </a:lnSpc>
            </a:pPr>
            <a:r>
              <a:rPr lang="en-US" altLang="x-none" sz="2400" dirty="0">
                <a:solidFill>
                  <a:srgbClr val="000000"/>
                </a:solidFill>
                <a:latin typeface="Cambria" panose="02040503050406030204" pitchFamily="18" charset="0"/>
              </a:rPr>
              <a:t>When we implement the </a:t>
            </a:r>
            <a:r>
              <a:rPr lang="en-US" altLang="x-none" sz="2400" dirty="0">
                <a:solidFill>
                  <a:srgbClr val="000000"/>
                </a:solidFill>
                <a:latin typeface="Consolas" panose="020B0609020204030204" pitchFamily="49" charset="0"/>
              </a:rPr>
              <a:t>Stack</a:t>
            </a:r>
            <a:r>
              <a:rPr lang="en-US" altLang="x-none" sz="2400" dirty="0">
                <a:solidFill>
                  <a:srgbClr val="000000"/>
                </a:solidFill>
                <a:latin typeface="Cambria" panose="02040503050406030204" pitchFamily="18" charset="0"/>
              </a:rPr>
              <a:t>’s member functions, we then have each of these call the appropriate member function of the </a:t>
            </a:r>
            <a:r>
              <a:rPr lang="en-US" altLang="x-none" sz="2400" dirty="0">
                <a:solidFill>
                  <a:srgbClr val="000000"/>
                </a:solidFill>
                <a:latin typeface="Consolas" panose="020B0609020204030204" pitchFamily="49" charset="0"/>
              </a:rPr>
              <a:t>List</a:t>
            </a:r>
            <a:r>
              <a:rPr lang="en-US" altLang="x-none" sz="2400" dirty="0">
                <a:solidFill>
                  <a:srgbClr val="000000"/>
                </a:solidFill>
                <a:latin typeface="Cambria" panose="02040503050406030204" pitchFamily="18" charset="0"/>
              </a:rPr>
              <a:t> class—</a:t>
            </a:r>
            <a:r>
              <a:rPr lang="en-US" altLang="x-none" sz="2400" dirty="0">
                <a:solidFill>
                  <a:srgbClr val="000000"/>
                </a:solidFill>
                <a:latin typeface="Consolas" panose="020B0609020204030204" pitchFamily="49" charset="0"/>
              </a:rPr>
              <a:t>push</a:t>
            </a:r>
            <a:r>
              <a:rPr lang="en-US" altLang="x-none" sz="2400" dirty="0">
                <a:solidFill>
                  <a:srgbClr val="000000"/>
                </a:solidFill>
                <a:latin typeface="Cambria" panose="02040503050406030204" pitchFamily="18" charset="0"/>
              </a:rPr>
              <a:t> calls </a:t>
            </a:r>
            <a:r>
              <a:rPr lang="en-US" altLang="x-none" sz="2400" dirty="0" err="1" smtClean="0">
                <a:solidFill>
                  <a:srgbClr val="000000"/>
                </a:solidFill>
                <a:latin typeface="Consolas" panose="020B0609020204030204" pitchFamily="49" charset="0"/>
              </a:rPr>
              <a:t>insertAtFront</a:t>
            </a:r>
            <a:r>
              <a:rPr lang="en-US" altLang="x-none" sz="2400" dirty="0" smtClean="0">
                <a:solidFill>
                  <a:srgbClr val="000000"/>
                </a:solidFill>
                <a:latin typeface="Cambria" panose="02040503050406030204" pitchFamily="18" charset="0"/>
              </a:rPr>
              <a:t>, </a:t>
            </a:r>
            <a:r>
              <a:rPr lang="en-US" altLang="x-none" sz="2400" dirty="0">
                <a:solidFill>
                  <a:srgbClr val="000000"/>
                </a:solidFill>
                <a:latin typeface="Consolas" panose="020B0609020204030204" pitchFamily="49" charset="0"/>
              </a:rPr>
              <a:t>pop</a:t>
            </a:r>
            <a:r>
              <a:rPr lang="en-US" altLang="x-none" sz="2400" dirty="0">
                <a:solidFill>
                  <a:srgbClr val="000000"/>
                </a:solidFill>
                <a:latin typeface="Cambria" panose="02040503050406030204" pitchFamily="18" charset="0"/>
              </a:rPr>
              <a:t> calls </a:t>
            </a:r>
            <a:r>
              <a:rPr lang="en-US" altLang="x-none" sz="2400" dirty="0" err="1" smtClean="0">
                <a:solidFill>
                  <a:srgbClr val="000000"/>
                </a:solidFill>
                <a:latin typeface="Consolas" panose="020B0609020204030204" pitchFamily="49" charset="0"/>
              </a:rPr>
              <a:t>removeFromFront</a:t>
            </a:r>
            <a:r>
              <a:rPr lang="en-US" altLang="x-none" sz="2400" dirty="0" smtClean="0">
                <a:solidFill>
                  <a:srgbClr val="000000"/>
                </a:solidFill>
                <a:latin typeface="Cambria" panose="02040503050406030204" pitchFamily="18" charset="0"/>
              </a:rPr>
              <a:t>, </a:t>
            </a:r>
            <a:r>
              <a:rPr lang="en-US" altLang="x-none" sz="2400" dirty="0" err="1">
                <a:solidFill>
                  <a:srgbClr val="000000"/>
                </a:solidFill>
                <a:latin typeface="Consolas" panose="020B0609020204030204" pitchFamily="49" charset="0"/>
              </a:rPr>
              <a:t>isStackEmpty</a:t>
            </a:r>
            <a:r>
              <a:rPr lang="en-US" altLang="x-none" sz="2400" dirty="0">
                <a:solidFill>
                  <a:srgbClr val="000000"/>
                </a:solidFill>
                <a:latin typeface="Cambria" panose="02040503050406030204" pitchFamily="18" charset="0"/>
              </a:rPr>
              <a:t> calls </a:t>
            </a:r>
            <a:r>
              <a:rPr lang="en-US" altLang="x-none" sz="2400" dirty="0" err="1">
                <a:solidFill>
                  <a:srgbClr val="000000"/>
                </a:solidFill>
                <a:latin typeface="Consolas" panose="020B0609020204030204" pitchFamily="49" charset="0"/>
              </a:rPr>
              <a:t>isEmpty</a:t>
            </a:r>
            <a:r>
              <a:rPr lang="en-US" altLang="x-none" sz="2400" dirty="0">
                <a:solidFill>
                  <a:srgbClr val="000000"/>
                </a:solidFill>
                <a:latin typeface="Cambria" panose="02040503050406030204" pitchFamily="18" charset="0"/>
              </a:rPr>
              <a:t> </a:t>
            </a:r>
            <a:r>
              <a:rPr lang="en-US" altLang="x-none" sz="2400" dirty="0" smtClean="0">
                <a:solidFill>
                  <a:srgbClr val="000000"/>
                </a:solidFill>
                <a:latin typeface="Cambria" panose="02040503050406030204" pitchFamily="18" charset="0"/>
              </a:rPr>
              <a:t>and </a:t>
            </a:r>
            <a:r>
              <a:rPr lang="en-US" altLang="x-none" sz="2400" dirty="0" err="1">
                <a:solidFill>
                  <a:srgbClr val="000000"/>
                </a:solidFill>
                <a:latin typeface="Consolas" panose="020B0609020204030204" pitchFamily="49" charset="0"/>
              </a:rPr>
              <a:t>printStack</a:t>
            </a:r>
            <a:r>
              <a:rPr lang="en-US" altLang="x-none" sz="2400" dirty="0">
                <a:solidFill>
                  <a:srgbClr val="000000"/>
                </a:solidFill>
                <a:latin typeface="Cambria" panose="02040503050406030204" pitchFamily="18" charset="0"/>
              </a:rPr>
              <a:t> calls </a:t>
            </a:r>
            <a:r>
              <a:rPr lang="en-US" altLang="x-none" sz="2400" dirty="0" smtClean="0">
                <a:solidFill>
                  <a:srgbClr val="000000"/>
                </a:solidFill>
                <a:latin typeface="Consolas" panose="020B0609020204030204" pitchFamily="49" charset="0"/>
              </a:rPr>
              <a:t>print</a:t>
            </a:r>
            <a:r>
              <a:rPr lang="en-US" altLang="x-none" sz="2400" dirty="0" smtClean="0">
                <a:solidFill>
                  <a:srgbClr val="000000"/>
                </a:solidFill>
                <a:latin typeface="Cambria" panose="02040503050406030204" pitchFamily="18" charset="0"/>
              </a:rPr>
              <a:t>—this </a:t>
            </a:r>
            <a:r>
              <a:rPr lang="en-US" altLang="x-none" sz="2400" dirty="0">
                <a:solidFill>
                  <a:srgbClr val="000000"/>
                </a:solidFill>
                <a:latin typeface="Cambria" panose="02040503050406030204" pitchFamily="18" charset="0"/>
              </a:rPr>
              <a:t>is referred to as </a:t>
            </a:r>
            <a:r>
              <a:rPr lang="en-US" altLang="x-none" sz="2400" dirty="0">
                <a:solidFill>
                  <a:srgbClr val="0000FF"/>
                </a:solidFill>
                <a:latin typeface="Cambria" panose="02040503050406030204" pitchFamily="18" charset="0"/>
              </a:rPr>
              <a:t>delegation</a:t>
            </a:r>
            <a:r>
              <a:rPr lang="en-US" altLang="x-none" sz="2400" dirty="0">
                <a:solidFill>
                  <a:srgbClr val="000000"/>
                </a:solidFill>
                <a:latin typeface="Cambria" panose="02040503050406030204" pitchFamily="18" charset="0"/>
              </a:rPr>
              <a:t>.</a:t>
            </a:r>
          </a:p>
        </p:txBody>
      </p:sp>
      <p:sp>
        <p:nvSpPr>
          <p:cNvPr id="86020"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6138088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3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144047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3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2475688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24B5A1"/>
                </a:solidFill>
                <a:latin typeface="Calibri" panose="020F0502020204030204" pitchFamily="34" charset="0"/>
              </a:rPr>
              <a:t>19.4.3  </a:t>
            </a:r>
            <a:r>
              <a:rPr lang="en-US" dirty="0" smtClean="0">
                <a:solidFill>
                  <a:srgbClr val="3380E6"/>
                </a:solidFill>
                <a:latin typeface="Calibri" panose="020F0502020204030204" pitchFamily="34" charset="0"/>
              </a:rPr>
              <a:t>Dependent </a:t>
            </a:r>
            <a:r>
              <a:rPr lang="en-US" dirty="0">
                <a:solidFill>
                  <a:srgbClr val="3380E6"/>
                </a:solidFill>
                <a:latin typeface="Calibri" panose="020F0502020204030204" pitchFamily="34" charset="0"/>
              </a:rPr>
              <a:t>Names in Class </a:t>
            </a:r>
            <a:r>
              <a:rPr lang="en-US" dirty="0" smtClean="0">
                <a:solidFill>
                  <a:srgbClr val="3380E6"/>
                </a:solidFill>
                <a:latin typeface="Calibri" panose="020F0502020204030204" pitchFamily="34" charset="0"/>
              </a:rPr>
              <a:t>Templates</a:t>
            </a:r>
            <a:endParaRPr lang="en-US" dirty="0" smtClean="0">
              <a:solidFill>
                <a:srgbClr val="3380E6"/>
              </a:solidFill>
              <a:latin typeface="Calibri" panose="020F0502020204030204" pitchFamily="34" charset="0"/>
            </a:endParaRPr>
          </a:p>
        </p:txBody>
      </p:sp>
      <p:sp>
        <p:nvSpPr>
          <p:cNvPr id="90115" name="Text Placeholder 2"/>
          <p:cNvSpPr>
            <a:spLocks noGrp="1"/>
          </p:cNvSpPr>
          <p:nvPr>
            <p:ph type="body" idx="1"/>
          </p:nvPr>
        </p:nvSpPr>
        <p:spPr>
          <a:xfrm>
            <a:off x="841248" y="1828800"/>
            <a:ext cx="10515600" cy="4525963"/>
          </a:xfrm>
        </p:spPr>
        <p:txBody>
          <a:bodyPr>
            <a:normAutofit/>
          </a:bodyPr>
          <a:lstStyle/>
          <a:p>
            <a:pPr eaLnBrk="1" hangingPunct="1">
              <a:lnSpc>
                <a:spcPct val="90000"/>
              </a:lnSpc>
              <a:buFont typeface="Wingdings 3" pitchFamily="18" charset="2"/>
              <a:buChar char=""/>
              <a:defRPr/>
            </a:pPr>
            <a:r>
              <a:rPr lang="en-US" dirty="0" smtClean="0">
                <a:solidFill>
                  <a:srgbClr val="000000"/>
                </a:solidFill>
                <a:latin typeface="Cambria" panose="02040503050406030204" pitchFamily="18" charset="0"/>
              </a:rPr>
              <a:t>The </a:t>
            </a:r>
            <a:r>
              <a:rPr lang="en-US" i="1" dirty="0" smtClean="0">
                <a:solidFill>
                  <a:srgbClr val="000000"/>
                </a:solidFill>
                <a:latin typeface="Cambria" panose="02040503050406030204" pitchFamily="18" charset="0"/>
              </a:rPr>
              <a:t>explicit use of </a:t>
            </a:r>
            <a:r>
              <a:rPr lang="en-US" i="1" dirty="0" smtClean="0">
                <a:solidFill>
                  <a:srgbClr val="000000"/>
                </a:solidFill>
                <a:latin typeface="Consolas" panose="020B0609020204030204" pitchFamily="49" charset="0"/>
              </a:rPr>
              <a:t>this</a:t>
            </a:r>
            <a:r>
              <a:rPr lang="en-US" i="1" dirty="0" smtClean="0">
                <a:solidFill>
                  <a:srgbClr val="000000"/>
                </a:solidFill>
                <a:latin typeface="Cambria" panose="02040503050406030204" pitchFamily="18" charset="0"/>
              </a:rPr>
              <a:t> </a:t>
            </a:r>
            <a:r>
              <a:rPr lang="en-US" dirty="0" smtClean="0">
                <a:solidFill>
                  <a:srgbClr val="000000"/>
                </a:solidFill>
                <a:latin typeface="Cambria" panose="02040503050406030204" pitchFamily="18" charset="0"/>
              </a:rPr>
              <a:t>on lines </a:t>
            </a:r>
            <a:r>
              <a:rPr lang="en-US" dirty="0" smtClean="0">
                <a:solidFill>
                  <a:srgbClr val="000000"/>
                </a:solidFill>
                <a:latin typeface="Cambria" panose="02040503050406030204" pitchFamily="18" charset="0"/>
              </a:rPr>
              <a:t>23 and 28 is </a:t>
            </a:r>
            <a:r>
              <a:rPr lang="en-US" dirty="0" smtClean="0">
                <a:solidFill>
                  <a:srgbClr val="000000"/>
                </a:solidFill>
                <a:latin typeface="Cambria" panose="02040503050406030204" pitchFamily="18" charset="0"/>
              </a:rPr>
              <a:t>required so the compiler can resolve identifiers in template definitions.</a:t>
            </a:r>
          </a:p>
          <a:p>
            <a:pPr eaLnBrk="1" hangingPunct="1">
              <a:lnSpc>
                <a:spcPct val="90000"/>
              </a:lnSpc>
              <a:buFont typeface="Wingdings 3" pitchFamily="18" charset="2"/>
              <a:buChar char=""/>
              <a:defRPr/>
            </a:pPr>
            <a:r>
              <a:rPr lang="en-US" dirty="0" smtClean="0">
                <a:solidFill>
                  <a:srgbClr val="000000"/>
                </a:solidFill>
                <a:latin typeface="Cambria" panose="02040503050406030204" pitchFamily="18" charset="0"/>
              </a:rPr>
              <a:t>A </a:t>
            </a:r>
            <a:r>
              <a:rPr lang="en-US" dirty="0" smtClean="0">
                <a:solidFill>
                  <a:srgbClr val="0000FF"/>
                </a:solidFill>
                <a:latin typeface="Cambria" panose="02040503050406030204" pitchFamily="18" charset="0"/>
              </a:rPr>
              <a:t>dependent name</a:t>
            </a:r>
            <a:r>
              <a:rPr lang="en-US" dirty="0" smtClean="0">
                <a:solidFill>
                  <a:srgbClr val="000000"/>
                </a:solidFill>
                <a:latin typeface="Cambria" panose="02040503050406030204" pitchFamily="18" charset="0"/>
              </a:rPr>
              <a:t> is an identifier that depends on a template parameter.</a:t>
            </a:r>
          </a:p>
          <a:p>
            <a:pPr eaLnBrk="1" hangingPunct="1">
              <a:lnSpc>
                <a:spcPct val="90000"/>
              </a:lnSpc>
              <a:buFont typeface="Wingdings 3" pitchFamily="18" charset="2"/>
              <a:buChar char=""/>
              <a:defRPr/>
            </a:pPr>
            <a:r>
              <a:rPr lang="en-US" dirty="0" smtClean="0">
                <a:solidFill>
                  <a:srgbClr val="000000"/>
                </a:solidFill>
                <a:latin typeface="Cambria" panose="02040503050406030204" pitchFamily="18" charset="0"/>
              </a:rPr>
              <a:t>For example, the call to </a:t>
            </a:r>
            <a:r>
              <a:rPr lang="en-US" dirty="0" err="1" smtClean="0">
                <a:solidFill>
                  <a:srgbClr val="000000"/>
                </a:solidFill>
                <a:latin typeface="Consolas" panose="020B0609020204030204" pitchFamily="49" charset="0"/>
              </a:rPr>
              <a:t>removeFromFront</a:t>
            </a:r>
            <a:r>
              <a:rPr lang="en-US" dirty="0" smtClean="0">
                <a:solidFill>
                  <a:srgbClr val="000000"/>
                </a:solidFill>
                <a:latin typeface="Cambria" panose="02040503050406030204" pitchFamily="18" charset="0"/>
              </a:rPr>
              <a:t> </a:t>
            </a:r>
            <a:r>
              <a:rPr lang="en-US" dirty="0" smtClean="0">
                <a:solidFill>
                  <a:srgbClr val="000000"/>
                </a:solidFill>
                <a:latin typeface="Cambria" panose="02040503050406030204" pitchFamily="18" charset="0"/>
              </a:rPr>
              <a:t>depends </a:t>
            </a:r>
            <a:r>
              <a:rPr lang="en-US" dirty="0" smtClean="0">
                <a:solidFill>
                  <a:srgbClr val="000000"/>
                </a:solidFill>
                <a:latin typeface="Cambria" panose="02040503050406030204" pitchFamily="18" charset="0"/>
              </a:rPr>
              <a:t>on the argument </a:t>
            </a:r>
            <a:r>
              <a:rPr lang="en-US" dirty="0" smtClean="0">
                <a:solidFill>
                  <a:srgbClr val="000000"/>
                </a:solidFill>
                <a:latin typeface="Consolas" panose="020B0609020204030204" pitchFamily="49" charset="0"/>
              </a:rPr>
              <a:t>data</a:t>
            </a:r>
            <a:r>
              <a:rPr lang="en-US" dirty="0" smtClean="0">
                <a:solidFill>
                  <a:srgbClr val="000000"/>
                </a:solidFill>
                <a:latin typeface="Cambria" panose="02040503050406030204" pitchFamily="18" charset="0"/>
              </a:rPr>
              <a:t> which has a type that is dependent on the template parameter </a:t>
            </a:r>
            <a:r>
              <a:rPr lang="en-US" dirty="0" smtClean="0">
                <a:solidFill>
                  <a:srgbClr val="000000"/>
                </a:solidFill>
                <a:latin typeface="Consolas" panose="020B0609020204030204" pitchFamily="49" charset="0"/>
              </a:rPr>
              <a:t>STACKTYPE</a:t>
            </a:r>
            <a:r>
              <a:rPr lang="en-US" dirty="0" smtClean="0">
                <a:solidFill>
                  <a:srgbClr val="000000"/>
                </a:solidFill>
                <a:latin typeface="Cambria" panose="02040503050406030204" pitchFamily="18" charset="0"/>
              </a:rPr>
              <a:t>.</a:t>
            </a:r>
          </a:p>
          <a:p>
            <a:pPr eaLnBrk="1" hangingPunct="1">
              <a:lnSpc>
                <a:spcPct val="90000"/>
              </a:lnSpc>
              <a:buFont typeface="Wingdings 3" pitchFamily="18" charset="2"/>
              <a:buChar char=""/>
              <a:defRPr/>
            </a:pPr>
            <a:r>
              <a:rPr lang="en-US" dirty="0" smtClean="0">
                <a:solidFill>
                  <a:srgbClr val="000000"/>
                </a:solidFill>
                <a:latin typeface="Cambria" panose="02040503050406030204" pitchFamily="18" charset="0"/>
              </a:rPr>
              <a:t>Resolution of </a:t>
            </a:r>
            <a:r>
              <a:rPr lang="en-US" i="1" dirty="0" smtClean="0">
                <a:solidFill>
                  <a:srgbClr val="000000"/>
                </a:solidFill>
                <a:latin typeface="Cambria" panose="02040503050406030204" pitchFamily="18" charset="0"/>
              </a:rPr>
              <a:t>dependent names </a:t>
            </a:r>
            <a:r>
              <a:rPr lang="en-US" dirty="0" smtClean="0">
                <a:solidFill>
                  <a:srgbClr val="000000"/>
                </a:solidFill>
                <a:latin typeface="Cambria" panose="02040503050406030204" pitchFamily="18" charset="0"/>
              </a:rPr>
              <a:t>occurs when the template is instantiated.</a:t>
            </a:r>
          </a:p>
        </p:txBody>
      </p:sp>
      <p:sp>
        <p:nvSpPr>
          <p:cNvPr id="89092"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1143626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24B5A1"/>
                </a:solidFill>
                <a:latin typeface="Calibri" panose="020F0502020204030204" pitchFamily="34" charset="0"/>
              </a:rPr>
              <a:t>19.4.3  </a:t>
            </a:r>
            <a:r>
              <a:rPr lang="en-US" dirty="0">
                <a:solidFill>
                  <a:srgbClr val="3380E6"/>
                </a:solidFill>
                <a:latin typeface="Calibri" panose="020F0502020204030204" pitchFamily="34" charset="0"/>
              </a:rPr>
              <a:t>Dependent Names in Class Templates</a:t>
            </a:r>
            <a:endParaRPr lang="en-US" dirty="0" smtClean="0">
              <a:solidFill>
                <a:srgbClr val="3380E6"/>
              </a:solidFill>
              <a:latin typeface="Calibri" panose="020F0502020204030204" pitchFamily="34" charset="0"/>
            </a:endParaRPr>
          </a:p>
        </p:txBody>
      </p:sp>
      <p:sp>
        <p:nvSpPr>
          <p:cNvPr id="84995" name="Text Placeholder 2"/>
          <p:cNvSpPr>
            <a:spLocks noGrp="1"/>
          </p:cNvSpPr>
          <p:nvPr>
            <p:ph type="body" idx="1"/>
          </p:nvPr>
        </p:nvSpPr>
        <p:spPr/>
        <p:txBody>
          <a:bodyPr/>
          <a:lstStyle/>
          <a:p>
            <a:pPr eaLnBrk="1" hangingPunct="1">
              <a:lnSpc>
                <a:spcPct val="90000"/>
              </a:lnSpc>
            </a:pPr>
            <a:r>
              <a:rPr lang="en-US" altLang="x-none" sz="2500" dirty="0">
                <a:solidFill>
                  <a:srgbClr val="000000"/>
                </a:solidFill>
                <a:latin typeface="Cambria" panose="02040503050406030204" pitchFamily="18" charset="0"/>
              </a:rPr>
              <a:t>In contrast, the identifier for a function that takes no arguments like </a:t>
            </a:r>
            <a:r>
              <a:rPr lang="en-US" altLang="x-none" sz="2500" dirty="0" err="1">
                <a:solidFill>
                  <a:srgbClr val="000000"/>
                </a:solidFill>
                <a:latin typeface="Consolas" panose="020B0609020204030204" pitchFamily="49" charset="0"/>
              </a:rPr>
              <a:t>isEmpty</a:t>
            </a:r>
            <a:r>
              <a:rPr lang="en-US" altLang="x-none" sz="2500" dirty="0">
                <a:solidFill>
                  <a:srgbClr val="000000"/>
                </a:solidFill>
                <a:latin typeface="Cambria" panose="02040503050406030204" pitchFamily="18" charset="0"/>
              </a:rPr>
              <a:t> or </a:t>
            </a:r>
            <a:r>
              <a:rPr lang="en-US" altLang="x-none" sz="2500" dirty="0">
                <a:solidFill>
                  <a:srgbClr val="000000"/>
                </a:solidFill>
                <a:latin typeface="Consolas" panose="020B0609020204030204" pitchFamily="49" charset="0"/>
              </a:rPr>
              <a:t>print</a:t>
            </a:r>
            <a:r>
              <a:rPr lang="en-US" altLang="x-none" sz="2500" dirty="0">
                <a:solidFill>
                  <a:srgbClr val="000000"/>
                </a:solidFill>
                <a:latin typeface="Cambria" panose="02040503050406030204" pitchFamily="18" charset="0"/>
              </a:rPr>
              <a:t> in the </a:t>
            </a:r>
            <a:r>
              <a:rPr lang="en-US" altLang="x-none" sz="2500" dirty="0">
                <a:solidFill>
                  <a:srgbClr val="000000"/>
                </a:solidFill>
                <a:latin typeface="Consolas" panose="020B0609020204030204" pitchFamily="49" charset="0"/>
              </a:rPr>
              <a:t>List</a:t>
            </a:r>
            <a:r>
              <a:rPr lang="en-US" altLang="x-none" sz="2500" dirty="0">
                <a:solidFill>
                  <a:srgbClr val="000000"/>
                </a:solidFill>
                <a:latin typeface="Cambria" panose="02040503050406030204" pitchFamily="18" charset="0"/>
              </a:rPr>
              <a:t> superclass is a </a:t>
            </a:r>
            <a:r>
              <a:rPr lang="en-US" altLang="x-none" sz="2500" dirty="0">
                <a:solidFill>
                  <a:srgbClr val="0000FF"/>
                </a:solidFill>
                <a:latin typeface="Cambria" panose="02040503050406030204" pitchFamily="18" charset="0"/>
              </a:rPr>
              <a:t>non-dependent name</a:t>
            </a:r>
            <a:r>
              <a:rPr lang="en-US" altLang="x-none" sz="2500" dirty="0">
                <a:solidFill>
                  <a:srgbClr val="000000"/>
                </a:solidFill>
                <a:latin typeface="Cambria" panose="02040503050406030204" pitchFamily="18" charset="0"/>
              </a:rPr>
              <a:t>.</a:t>
            </a:r>
          </a:p>
          <a:p>
            <a:pPr eaLnBrk="1" hangingPunct="1">
              <a:lnSpc>
                <a:spcPct val="90000"/>
              </a:lnSpc>
            </a:pPr>
            <a:r>
              <a:rPr lang="en-US" altLang="x-none" sz="2500" dirty="0">
                <a:solidFill>
                  <a:srgbClr val="000000"/>
                </a:solidFill>
                <a:latin typeface="Cambria" panose="02040503050406030204" pitchFamily="18" charset="0"/>
              </a:rPr>
              <a:t>Such identifiers are normally resolved at the point where the template is defined.</a:t>
            </a:r>
          </a:p>
          <a:p>
            <a:pPr eaLnBrk="1" hangingPunct="1">
              <a:lnSpc>
                <a:spcPct val="90000"/>
              </a:lnSpc>
            </a:pPr>
            <a:r>
              <a:rPr lang="en-US" altLang="x-none" sz="2500" dirty="0">
                <a:solidFill>
                  <a:srgbClr val="000000"/>
                </a:solidFill>
                <a:latin typeface="Cambria" panose="02040503050406030204" pitchFamily="18" charset="0"/>
              </a:rPr>
              <a:t>If the template has not yet been instantiated, then the code for the function with the </a:t>
            </a:r>
            <a:r>
              <a:rPr lang="en-US" altLang="x-none" sz="2500" i="1" dirty="0">
                <a:solidFill>
                  <a:srgbClr val="000000"/>
                </a:solidFill>
                <a:latin typeface="Cambria" panose="02040503050406030204" pitchFamily="18" charset="0"/>
              </a:rPr>
              <a:t>non-dependent name </a:t>
            </a:r>
            <a:r>
              <a:rPr lang="en-US" altLang="x-none" sz="2500" dirty="0">
                <a:solidFill>
                  <a:srgbClr val="000000"/>
                </a:solidFill>
                <a:latin typeface="Cambria" panose="02040503050406030204" pitchFamily="18" charset="0"/>
              </a:rPr>
              <a:t>does not yet exist and some compilers will generate compilation errors.</a:t>
            </a:r>
          </a:p>
          <a:p>
            <a:pPr eaLnBrk="1" hangingPunct="1">
              <a:lnSpc>
                <a:spcPct val="90000"/>
              </a:lnSpc>
            </a:pPr>
            <a:r>
              <a:rPr lang="en-US" altLang="x-none" sz="2500" dirty="0">
                <a:solidFill>
                  <a:srgbClr val="000000"/>
                </a:solidFill>
                <a:latin typeface="Cambria" panose="02040503050406030204" pitchFamily="18" charset="0"/>
              </a:rPr>
              <a:t>Adding the explicit use of </a:t>
            </a:r>
            <a:r>
              <a:rPr lang="en-US" altLang="x-none" sz="2500" dirty="0">
                <a:solidFill>
                  <a:srgbClr val="000000"/>
                </a:solidFill>
                <a:latin typeface="Consolas" panose="020B0609020204030204" pitchFamily="49" charset="0"/>
              </a:rPr>
              <a:t>this-&gt;</a:t>
            </a:r>
            <a:r>
              <a:rPr lang="en-US" altLang="x-none" sz="2500" dirty="0">
                <a:solidFill>
                  <a:srgbClr val="000000"/>
                </a:solidFill>
                <a:latin typeface="Cambria" panose="02040503050406030204" pitchFamily="18" charset="0"/>
              </a:rPr>
              <a:t> in lines </a:t>
            </a:r>
            <a:r>
              <a:rPr lang="en-US" altLang="x-none" sz="2500" dirty="0" smtClean="0">
                <a:solidFill>
                  <a:srgbClr val="000000"/>
                </a:solidFill>
                <a:latin typeface="Cambria" panose="02040503050406030204" pitchFamily="18" charset="0"/>
              </a:rPr>
              <a:t>23 and 28 </a:t>
            </a:r>
            <a:r>
              <a:rPr lang="en-US" altLang="x-none" sz="2500" dirty="0">
                <a:solidFill>
                  <a:srgbClr val="000000"/>
                </a:solidFill>
                <a:latin typeface="Cambria" panose="02040503050406030204" pitchFamily="18" charset="0"/>
              </a:rPr>
              <a:t>makes the calls to the base class’s member functions dependent on the template parameter and ensures that the code will compile properly.</a:t>
            </a:r>
          </a:p>
        </p:txBody>
      </p:sp>
      <p:sp>
        <p:nvSpPr>
          <p:cNvPr id="90116"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68160543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24B5A1"/>
                </a:solidFill>
                <a:latin typeface="Calibri" panose="020F0502020204030204" pitchFamily="34" charset="0"/>
              </a:rPr>
              <a:t>19.4.4</a:t>
            </a:r>
            <a:r>
              <a:rPr lang="en-US" dirty="0" smtClean="0">
                <a:solidFill>
                  <a:srgbClr val="24B5A1"/>
                </a:solidFill>
                <a:latin typeface="Calibri" panose="020F0502020204030204" pitchFamily="34" charset="0"/>
              </a:rPr>
              <a:t>  </a:t>
            </a:r>
            <a:r>
              <a:rPr lang="en-US" dirty="0">
                <a:solidFill>
                  <a:srgbClr val="3380E6"/>
                </a:solidFill>
                <a:latin typeface="Calibri" panose="020F0502020204030204" pitchFamily="34" charset="0"/>
              </a:rPr>
              <a:t>Testing the Stack Class </a:t>
            </a:r>
            <a:r>
              <a:rPr lang="en-US" dirty="0" smtClean="0">
                <a:solidFill>
                  <a:srgbClr val="3380E6"/>
                </a:solidFill>
                <a:latin typeface="Calibri" panose="020F0502020204030204" pitchFamily="34" charset="0"/>
              </a:rPr>
              <a:t>Template</a:t>
            </a:r>
            <a:endParaRPr lang="en-US" dirty="0" smtClean="0">
              <a:solidFill>
                <a:srgbClr val="3380E6"/>
              </a:solidFill>
              <a:latin typeface="Calibri" panose="020F0502020204030204" pitchFamily="34" charset="0"/>
            </a:endParaRPr>
          </a:p>
        </p:txBody>
      </p:sp>
      <p:sp>
        <p:nvSpPr>
          <p:cNvPr id="92163" name="Text Placeholder 2"/>
          <p:cNvSpPr>
            <a:spLocks noGrp="1"/>
          </p:cNvSpPr>
          <p:nvPr>
            <p:ph type="body" idx="1"/>
          </p:nvPr>
        </p:nvSpPr>
        <p:spPr>
          <a:xfrm>
            <a:off x="841248" y="1828800"/>
            <a:ext cx="10515600" cy="4525963"/>
          </a:xfrm>
        </p:spPr>
        <p:txBody>
          <a:bodyPr>
            <a:normAutofit/>
          </a:bodyPr>
          <a:lstStyle/>
          <a:p>
            <a:pPr eaLnBrk="1" hangingPunct="1">
              <a:buFont typeface="Wingdings 3" pitchFamily="18" charset="2"/>
              <a:buChar char=""/>
              <a:defRPr/>
            </a:pPr>
            <a:r>
              <a:rPr lang="en-US" dirty="0" smtClean="0">
                <a:solidFill>
                  <a:srgbClr val="000000"/>
                </a:solidFill>
                <a:latin typeface="Cambria" panose="02040503050406030204" pitchFamily="18" charset="0"/>
              </a:rPr>
              <a:t>The </a:t>
            </a:r>
            <a:r>
              <a:rPr lang="en-US" dirty="0" smtClean="0">
                <a:solidFill>
                  <a:srgbClr val="000000"/>
                </a:solidFill>
                <a:latin typeface="Cambria" panose="02040503050406030204" pitchFamily="18" charset="0"/>
              </a:rPr>
              <a:t>stack class template is used in </a:t>
            </a:r>
            <a:r>
              <a:rPr lang="en-US" dirty="0" smtClean="0">
                <a:solidFill>
                  <a:srgbClr val="000000"/>
                </a:solidFill>
                <a:latin typeface="Consolas" panose="020B0609020204030204" pitchFamily="49" charset="0"/>
              </a:rPr>
              <a:t>main</a:t>
            </a:r>
            <a:r>
              <a:rPr lang="en-US" dirty="0" smtClean="0">
                <a:solidFill>
                  <a:srgbClr val="000000"/>
                </a:solidFill>
                <a:latin typeface="Cambria" panose="02040503050406030204" pitchFamily="18" charset="0"/>
              </a:rPr>
              <a:t> (Fig. 19.14) to instantiate integer stack </a:t>
            </a:r>
            <a:r>
              <a:rPr lang="en-US" dirty="0" err="1" smtClean="0">
                <a:solidFill>
                  <a:srgbClr val="000000"/>
                </a:solidFill>
                <a:latin typeface="Consolas" panose="020B0609020204030204" pitchFamily="49" charset="0"/>
              </a:rPr>
              <a:t>intStack</a:t>
            </a:r>
            <a:r>
              <a:rPr lang="en-US" dirty="0" smtClean="0">
                <a:solidFill>
                  <a:srgbClr val="000000"/>
                </a:solidFill>
                <a:latin typeface="Cambria" panose="02040503050406030204" pitchFamily="18" charset="0"/>
              </a:rPr>
              <a:t> of type </a:t>
            </a:r>
            <a:r>
              <a:rPr lang="en-US" dirty="0" smtClean="0">
                <a:solidFill>
                  <a:srgbClr val="000000"/>
                </a:solidFill>
                <a:latin typeface="Consolas" panose="020B0609020204030204" pitchFamily="49" charset="0"/>
              </a:rPr>
              <a:t>Stack&lt;</a:t>
            </a:r>
            <a:r>
              <a:rPr lang="en-US" dirty="0" err="1" smtClean="0">
                <a:solidFill>
                  <a:srgbClr val="000000"/>
                </a:solidFill>
                <a:latin typeface="Consolas" panose="020B0609020204030204" pitchFamily="49" charset="0"/>
              </a:rPr>
              <a:t>int</a:t>
            </a:r>
            <a:r>
              <a:rPr lang="en-US" dirty="0" smtClean="0">
                <a:solidFill>
                  <a:srgbClr val="000000"/>
                </a:solidFill>
                <a:latin typeface="Cambria" panose="02040503050406030204" pitchFamily="18" charset="0"/>
              </a:rPr>
              <a:t>&gt;</a:t>
            </a:r>
            <a:endParaRPr lang="en-US" dirty="0" smtClean="0">
              <a:solidFill>
                <a:srgbClr val="000000"/>
              </a:solidFill>
              <a:latin typeface="Cambria" panose="02040503050406030204" pitchFamily="18" charset="0"/>
            </a:endParaRPr>
          </a:p>
          <a:p>
            <a:pPr eaLnBrk="1" hangingPunct="1">
              <a:buFont typeface="Wingdings 3" pitchFamily="18" charset="2"/>
              <a:buChar char=""/>
              <a:defRPr/>
            </a:pPr>
            <a:r>
              <a:rPr lang="en-US" dirty="0" smtClean="0">
                <a:solidFill>
                  <a:srgbClr val="000000"/>
                </a:solidFill>
                <a:latin typeface="Cambria" panose="02040503050406030204" pitchFamily="18" charset="0"/>
              </a:rPr>
              <a:t>Integers 0 through 2 are pushed onto </a:t>
            </a:r>
            <a:r>
              <a:rPr lang="en-US" dirty="0" err="1" smtClean="0">
                <a:solidFill>
                  <a:srgbClr val="000000"/>
                </a:solidFill>
                <a:latin typeface="Consolas" panose="020B0609020204030204" pitchFamily="49" charset="0"/>
              </a:rPr>
              <a:t>intStack</a:t>
            </a:r>
            <a:r>
              <a:rPr lang="en-US" dirty="0" smtClean="0">
                <a:solidFill>
                  <a:srgbClr val="000000"/>
                </a:solidFill>
                <a:latin typeface="Cambria" panose="02040503050406030204" pitchFamily="18" charset="0"/>
              </a:rPr>
              <a:t>, </a:t>
            </a:r>
            <a:r>
              <a:rPr lang="en-US" dirty="0" smtClean="0">
                <a:solidFill>
                  <a:srgbClr val="000000"/>
                </a:solidFill>
                <a:latin typeface="Cambria" panose="02040503050406030204" pitchFamily="18" charset="0"/>
              </a:rPr>
              <a:t>then popped off </a:t>
            </a:r>
            <a:r>
              <a:rPr lang="en-US" dirty="0" err="1" smtClean="0">
                <a:solidFill>
                  <a:srgbClr val="000000"/>
                </a:solidFill>
                <a:latin typeface="Consolas" panose="020B0609020204030204" pitchFamily="49" charset="0"/>
              </a:rPr>
              <a:t>intStack</a:t>
            </a:r>
            <a:endParaRPr lang="en-US" dirty="0" smtClean="0">
              <a:solidFill>
                <a:srgbClr val="000000"/>
              </a:solidFill>
              <a:latin typeface="Cambria" panose="02040503050406030204" pitchFamily="18" charset="0"/>
            </a:endParaRPr>
          </a:p>
          <a:p>
            <a:pPr eaLnBrk="1" hangingPunct="1">
              <a:buFont typeface="Wingdings 3" pitchFamily="18" charset="2"/>
              <a:buChar char=""/>
              <a:defRPr/>
            </a:pPr>
            <a:r>
              <a:rPr lang="en-US" dirty="0" smtClean="0">
                <a:solidFill>
                  <a:srgbClr val="000000"/>
                </a:solidFill>
                <a:latin typeface="Cambria" panose="02040503050406030204" pitchFamily="18" charset="0"/>
              </a:rPr>
              <a:t>The program uses the </a:t>
            </a:r>
            <a:r>
              <a:rPr lang="en-US" dirty="0" smtClean="0">
                <a:solidFill>
                  <a:srgbClr val="000000"/>
                </a:solidFill>
                <a:latin typeface="Consolas" panose="020B0609020204030204" pitchFamily="49" charset="0"/>
              </a:rPr>
              <a:t>Stack</a:t>
            </a:r>
            <a:r>
              <a:rPr lang="en-US" dirty="0" smtClean="0">
                <a:solidFill>
                  <a:srgbClr val="000000"/>
                </a:solidFill>
                <a:latin typeface="Cambria" panose="02040503050406030204" pitchFamily="18" charset="0"/>
              </a:rPr>
              <a:t> class template to create </a:t>
            </a:r>
            <a:r>
              <a:rPr lang="en-US" dirty="0" err="1" smtClean="0">
                <a:solidFill>
                  <a:srgbClr val="000000"/>
                </a:solidFill>
                <a:latin typeface="Consolas" panose="020B0609020204030204" pitchFamily="49" charset="0"/>
              </a:rPr>
              <a:t>doubleStack</a:t>
            </a:r>
            <a:r>
              <a:rPr lang="en-US" dirty="0" smtClean="0">
                <a:solidFill>
                  <a:srgbClr val="000000"/>
                </a:solidFill>
                <a:latin typeface="Cambria" panose="02040503050406030204" pitchFamily="18" charset="0"/>
              </a:rPr>
              <a:t> of type </a:t>
            </a:r>
            <a:r>
              <a:rPr lang="en-US" dirty="0" smtClean="0">
                <a:solidFill>
                  <a:srgbClr val="000000"/>
                </a:solidFill>
                <a:latin typeface="Consolas" panose="020B0609020204030204" pitchFamily="49" charset="0"/>
              </a:rPr>
              <a:t>Stack&lt;double</a:t>
            </a:r>
            <a:r>
              <a:rPr lang="en-US" dirty="0" smtClean="0">
                <a:solidFill>
                  <a:srgbClr val="000000"/>
                </a:solidFill>
                <a:latin typeface="Cambria" panose="02040503050406030204" pitchFamily="18" charset="0"/>
              </a:rPr>
              <a:t>&gt;</a:t>
            </a:r>
            <a:endParaRPr lang="en-US" dirty="0" smtClean="0">
              <a:solidFill>
                <a:srgbClr val="000000"/>
              </a:solidFill>
              <a:latin typeface="Cambria" panose="02040503050406030204" pitchFamily="18" charset="0"/>
            </a:endParaRPr>
          </a:p>
          <a:p>
            <a:pPr eaLnBrk="1" hangingPunct="1">
              <a:buFont typeface="Wingdings 3" pitchFamily="18" charset="2"/>
              <a:buChar char=""/>
              <a:defRPr/>
            </a:pPr>
            <a:r>
              <a:rPr lang="en-US" dirty="0" smtClean="0">
                <a:solidFill>
                  <a:srgbClr val="000000"/>
                </a:solidFill>
                <a:latin typeface="Cambria" panose="02040503050406030204" pitchFamily="18" charset="0"/>
              </a:rPr>
              <a:t>Values 1.1, 2.2 and 3.3 are pushed onto </a:t>
            </a:r>
            <a:r>
              <a:rPr lang="en-US" dirty="0" err="1" smtClean="0">
                <a:solidFill>
                  <a:srgbClr val="000000"/>
                </a:solidFill>
                <a:latin typeface="Consolas" panose="020B0609020204030204" pitchFamily="49" charset="0"/>
              </a:rPr>
              <a:t>doubleStack</a:t>
            </a:r>
            <a:r>
              <a:rPr lang="en-US" dirty="0" smtClean="0">
                <a:solidFill>
                  <a:srgbClr val="000000"/>
                </a:solidFill>
                <a:latin typeface="Cambria" panose="02040503050406030204" pitchFamily="18" charset="0"/>
              </a:rPr>
              <a:t>, </a:t>
            </a:r>
            <a:r>
              <a:rPr lang="en-US" dirty="0" smtClean="0">
                <a:solidFill>
                  <a:srgbClr val="000000"/>
                </a:solidFill>
                <a:latin typeface="Cambria" panose="02040503050406030204" pitchFamily="18" charset="0"/>
              </a:rPr>
              <a:t>then popped off </a:t>
            </a:r>
            <a:r>
              <a:rPr lang="en-US" dirty="0" err="1" smtClean="0">
                <a:solidFill>
                  <a:srgbClr val="000000"/>
                </a:solidFill>
                <a:latin typeface="Consolas" panose="020B0609020204030204" pitchFamily="49" charset="0"/>
              </a:rPr>
              <a:t>doubleStack</a:t>
            </a:r>
            <a:endParaRPr lang="en-US" dirty="0" smtClean="0">
              <a:solidFill>
                <a:srgbClr val="000000"/>
              </a:solidFill>
              <a:latin typeface="Cambria" panose="02040503050406030204" pitchFamily="18" charset="0"/>
            </a:endParaRPr>
          </a:p>
        </p:txBody>
      </p:sp>
      <p:sp>
        <p:nvSpPr>
          <p:cNvPr id="91140"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85766749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4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77963"/>
            <a:ext cx="12192000" cy="390207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7445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24B5A1"/>
                </a:solidFill>
                <a:latin typeface="Calibri" panose="020F0502020204030204" pitchFamily="34" charset="0"/>
              </a:rPr>
              <a:t>19.2  </a:t>
            </a:r>
            <a:r>
              <a:rPr lang="en-US" dirty="0" smtClean="0">
                <a:solidFill>
                  <a:srgbClr val="3380E6"/>
                </a:solidFill>
                <a:latin typeface="Calibri" panose="020F0502020204030204" pitchFamily="34" charset="0"/>
              </a:rPr>
              <a:t>Self-Referential Classes</a:t>
            </a:r>
          </a:p>
        </p:txBody>
      </p:sp>
      <p:sp>
        <p:nvSpPr>
          <p:cNvPr id="16387" name="Text Placeholder 2"/>
          <p:cNvSpPr>
            <a:spLocks noGrp="1"/>
          </p:cNvSpPr>
          <p:nvPr>
            <p:ph type="body" idx="1"/>
          </p:nvPr>
        </p:nvSpPr>
        <p:spPr/>
        <p:txBody>
          <a:bodyPr/>
          <a:lstStyle/>
          <a:p>
            <a:pPr eaLnBrk="1" hangingPunct="1"/>
            <a:r>
              <a:rPr lang="en-US" altLang="x-none" dirty="0">
                <a:solidFill>
                  <a:srgbClr val="000000"/>
                </a:solidFill>
                <a:latin typeface="Cambria" panose="02040503050406030204" pitchFamily="18" charset="0"/>
              </a:rPr>
              <a:t>A </a:t>
            </a:r>
            <a:r>
              <a:rPr lang="en-US" altLang="x-none" dirty="0">
                <a:solidFill>
                  <a:srgbClr val="0000FF"/>
                </a:solidFill>
                <a:latin typeface="Cambria" panose="02040503050406030204" pitchFamily="18" charset="0"/>
              </a:rPr>
              <a:t>self-referential class</a:t>
            </a:r>
            <a:r>
              <a:rPr lang="en-US" altLang="x-none" dirty="0">
                <a:solidFill>
                  <a:srgbClr val="000000"/>
                </a:solidFill>
                <a:latin typeface="Cambria" panose="02040503050406030204" pitchFamily="18" charset="0"/>
              </a:rPr>
              <a:t> contains a pointer member that points to a class object of the same class type.</a:t>
            </a:r>
          </a:p>
          <a:p>
            <a:pPr eaLnBrk="1" hangingPunct="1"/>
            <a:r>
              <a:rPr lang="en-US" altLang="x-none" dirty="0">
                <a:solidFill>
                  <a:srgbClr val="000000"/>
                </a:solidFill>
                <a:latin typeface="Cambria" panose="02040503050406030204" pitchFamily="18" charset="0"/>
              </a:rPr>
              <a:t>Sample </a:t>
            </a:r>
            <a:r>
              <a:rPr lang="en-US" altLang="x-none" dirty="0">
                <a:solidFill>
                  <a:srgbClr val="000000"/>
                </a:solidFill>
                <a:latin typeface="Consolas" panose="020B0609020204030204" pitchFamily="49" charset="0"/>
              </a:rPr>
              <a:t>Node</a:t>
            </a:r>
            <a:r>
              <a:rPr lang="en-US" altLang="x-none" dirty="0">
                <a:solidFill>
                  <a:srgbClr val="000000"/>
                </a:solidFill>
                <a:latin typeface="Cambria" panose="02040503050406030204" pitchFamily="18" charset="0"/>
              </a:rPr>
              <a:t> class definition:</a:t>
            </a:r>
          </a:p>
          <a:p>
            <a:pPr lvl="2" eaLnBrk="1" hangingPunct="1"/>
            <a:r>
              <a:rPr lang="en-US" altLang="x-none" sz="1500" dirty="0">
                <a:solidFill>
                  <a:srgbClr val="0000FF"/>
                </a:solidFill>
                <a:latin typeface="Consolas" panose="020B0609020204030204" pitchFamily="49" charset="0"/>
              </a:rPr>
              <a:t>class</a:t>
            </a:r>
            <a:r>
              <a:rPr lang="en-US" altLang="x-none" sz="1500" dirty="0">
                <a:solidFill>
                  <a:srgbClr val="000000"/>
                </a:solidFill>
                <a:latin typeface="Consolas" panose="020B0609020204030204" pitchFamily="49" charset="0"/>
              </a:rPr>
              <a:t> Node </a:t>
            </a:r>
            <a:br>
              <a:rPr lang="en-US" altLang="x-none" sz="1500" dirty="0">
                <a:solidFill>
                  <a:srgbClr val="000000"/>
                </a:solidFill>
                <a:latin typeface="Consolas" panose="020B0609020204030204" pitchFamily="49" charset="0"/>
              </a:rPr>
            </a:br>
            <a:r>
              <a:rPr lang="en-US" altLang="x-none" sz="1500" dirty="0">
                <a:solidFill>
                  <a:srgbClr val="000000"/>
                </a:solidFill>
                <a:latin typeface="Consolas" panose="020B0609020204030204" pitchFamily="49" charset="0"/>
              </a:rPr>
              <a:t>{ </a:t>
            </a:r>
            <a:br>
              <a:rPr lang="en-US" altLang="x-none" sz="1500" dirty="0">
                <a:solidFill>
                  <a:srgbClr val="000000"/>
                </a:solidFill>
                <a:latin typeface="Consolas" panose="020B0609020204030204" pitchFamily="49" charset="0"/>
              </a:rPr>
            </a:br>
            <a:r>
              <a:rPr lang="en-US" altLang="x-none" sz="1500" dirty="0">
                <a:solidFill>
                  <a:srgbClr val="0000FF"/>
                </a:solidFill>
                <a:latin typeface="Consolas" panose="020B0609020204030204" pitchFamily="49" charset="0"/>
              </a:rPr>
              <a:t>public</a:t>
            </a:r>
            <a:r>
              <a:rPr lang="en-US" altLang="x-none" sz="1500" dirty="0">
                <a:solidFill>
                  <a:srgbClr val="000000"/>
                </a:solidFill>
                <a:latin typeface="Consolas" panose="020B0609020204030204" pitchFamily="49" charset="0"/>
              </a:rPr>
              <a:t>:</a:t>
            </a:r>
            <a:br>
              <a:rPr lang="en-US" altLang="x-none" sz="1500" dirty="0">
                <a:solidFill>
                  <a:srgbClr val="000000"/>
                </a:solidFill>
                <a:latin typeface="Consolas" panose="020B0609020204030204" pitchFamily="49" charset="0"/>
              </a:rPr>
            </a:br>
            <a:r>
              <a:rPr lang="en-US" altLang="x-none" sz="1500" dirty="0">
                <a:solidFill>
                  <a:srgbClr val="000000"/>
                </a:solidFill>
                <a:latin typeface="Consolas" panose="020B0609020204030204" pitchFamily="49" charset="0"/>
              </a:rPr>
              <a:t>   </a:t>
            </a:r>
            <a:r>
              <a:rPr lang="en-US" altLang="x-none" sz="1500" dirty="0">
                <a:solidFill>
                  <a:srgbClr val="0000FF"/>
                </a:solidFill>
                <a:latin typeface="Consolas" panose="020B0609020204030204" pitchFamily="49" charset="0"/>
              </a:rPr>
              <a:t>explicit</a:t>
            </a:r>
            <a:r>
              <a:rPr lang="en-US" altLang="x-none" sz="1500" dirty="0">
                <a:solidFill>
                  <a:srgbClr val="000000"/>
                </a:solidFill>
                <a:latin typeface="Consolas" panose="020B0609020204030204" pitchFamily="49" charset="0"/>
              </a:rPr>
              <a:t> </a:t>
            </a:r>
            <a:r>
              <a:rPr lang="en-US" altLang="x-none" sz="1500" dirty="0" smtClean="0">
                <a:solidFill>
                  <a:srgbClr val="000000"/>
                </a:solidFill>
                <a:latin typeface="Consolas" panose="020B0609020204030204" pitchFamily="49" charset="0"/>
              </a:rPr>
              <a:t>Node(</a:t>
            </a:r>
            <a:r>
              <a:rPr lang="en-US" altLang="x-none" sz="1500" dirty="0" err="1" smtClean="0">
                <a:solidFill>
                  <a:srgbClr val="0000FF"/>
                </a:solidFill>
                <a:latin typeface="Consolas" panose="020B0609020204030204" pitchFamily="49" charset="0"/>
              </a:rPr>
              <a:t>int</a:t>
            </a:r>
            <a:r>
              <a:rPr lang="en-US" altLang="x-none" sz="1500" dirty="0" smtClean="0">
                <a:solidFill>
                  <a:srgbClr val="000000"/>
                </a:solidFill>
                <a:latin typeface="Consolas" panose="020B0609020204030204" pitchFamily="49" charset="0"/>
              </a:rPr>
              <a:t>); </a:t>
            </a:r>
            <a:r>
              <a:rPr lang="en-US" altLang="x-none" sz="1500" dirty="0">
                <a:solidFill>
                  <a:srgbClr val="00BF00"/>
                </a:solidFill>
                <a:latin typeface="Consolas" panose="020B0609020204030204" pitchFamily="49" charset="0"/>
              </a:rPr>
              <a:t>// constructor</a:t>
            </a:r>
            <a:br>
              <a:rPr lang="en-US" altLang="x-none" sz="1500" dirty="0">
                <a:solidFill>
                  <a:srgbClr val="00BF00"/>
                </a:solidFill>
                <a:latin typeface="Consolas" panose="020B0609020204030204" pitchFamily="49" charset="0"/>
              </a:rPr>
            </a:br>
            <a:r>
              <a:rPr lang="en-US" altLang="x-none" sz="1500" dirty="0">
                <a:solidFill>
                  <a:srgbClr val="000000"/>
                </a:solidFill>
                <a:latin typeface="Consolas" panose="020B0609020204030204" pitchFamily="49" charset="0"/>
              </a:rPr>
              <a:t>   void </a:t>
            </a:r>
            <a:r>
              <a:rPr lang="en-US" altLang="x-none" sz="1500" dirty="0" err="1" smtClean="0">
                <a:solidFill>
                  <a:srgbClr val="000000"/>
                </a:solidFill>
                <a:latin typeface="Consolas" panose="020B0609020204030204" pitchFamily="49" charset="0"/>
              </a:rPr>
              <a:t>setData</a:t>
            </a:r>
            <a:r>
              <a:rPr lang="en-US" altLang="x-none" sz="1500" dirty="0" smtClean="0">
                <a:solidFill>
                  <a:srgbClr val="000000"/>
                </a:solidFill>
                <a:latin typeface="Consolas" panose="020B0609020204030204" pitchFamily="49" charset="0"/>
              </a:rPr>
              <a:t>(</a:t>
            </a:r>
            <a:r>
              <a:rPr lang="en-US" altLang="x-none" sz="1500" dirty="0" err="1" smtClean="0">
                <a:solidFill>
                  <a:srgbClr val="0000FF"/>
                </a:solidFill>
                <a:latin typeface="Consolas" panose="020B0609020204030204" pitchFamily="49" charset="0"/>
              </a:rPr>
              <a:t>int</a:t>
            </a:r>
            <a:r>
              <a:rPr lang="en-US" altLang="x-none" sz="1500" dirty="0" smtClean="0">
                <a:solidFill>
                  <a:srgbClr val="000000"/>
                </a:solidFill>
                <a:latin typeface="Consolas" panose="020B0609020204030204" pitchFamily="49" charset="0"/>
              </a:rPr>
              <a:t>); </a:t>
            </a:r>
            <a:r>
              <a:rPr lang="en-US" altLang="x-none" sz="1500" dirty="0">
                <a:solidFill>
                  <a:srgbClr val="00BF00"/>
                </a:solidFill>
                <a:latin typeface="Consolas" panose="020B0609020204030204" pitchFamily="49" charset="0"/>
              </a:rPr>
              <a:t>// set data member</a:t>
            </a:r>
            <a:br>
              <a:rPr lang="en-US" altLang="x-none" sz="1500" dirty="0">
                <a:solidFill>
                  <a:srgbClr val="00BF00"/>
                </a:solidFill>
                <a:latin typeface="Consolas" panose="020B0609020204030204" pitchFamily="49" charset="0"/>
              </a:rPr>
            </a:br>
            <a:r>
              <a:rPr lang="en-US" altLang="x-none" sz="1500" dirty="0">
                <a:solidFill>
                  <a:srgbClr val="000000"/>
                </a:solidFill>
                <a:latin typeface="Consolas" panose="020B0609020204030204" pitchFamily="49" charset="0"/>
              </a:rPr>
              <a:t>   </a:t>
            </a:r>
            <a:r>
              <a:rPr lang="en-US" altLang="x-none" sz="1500" dirty="0" err="1">
                <a:solidFill>
                  <a:srgbClr val="0000FF"/>
                </a:solidFill>
                <a:latin typeface="Consolas" panose="020B0609020204030204" pitchFamily="49" charset="0"/>
              </a:rPr>
              <a:t>int</a:t>
            </a:r>
            <a:r>
              <a:rPr lang="en-US" altLang="x-none" sz="1500" dirty="0">
                <a:solidFill>
                  <a:srgbClr val="000000"/>
                </a:solidFill>
                <a:latin typeface="Consolas" panose="020B0609020204030204" pitchFamily="49" charset="0"/>
              </a:rPr>
              <a:t> </a:t>
            </a:r>
            <a:r>
              <a:rPr lang="en-US" altLang="x-none" sz="1500" dirty="0" err="1">
                <a:solidFill>
                  <a:srgbClr val="000000"/>
                </a:solidFill>
                <a:latin typeface="Consolas" panose="020B0609020204030204" pitchFamily="49" charset="0"/>
              </a:rPr>
              <a:t>getData</a:t>
            </a:r>
            <a:r>
              <a:rPr lang="en-US" altLang="x-none" sz="1500" dirty="0">
                <a:solidFill>
                  <a:srgbClr val="000000"/>
                </a:solidFill>
                <a:latin typeface="Consolas" panose="020B0609020204030204" pitchFamily="49" charset="0"/>
              </a:rPr>
              <a:t>() </a:t>
            </a:r>
            <a:r>
              <a:rPr lang="en-US" altLang="x-none" sz="1500" dirty="0" err="1">
                <a:solidFill>
                  <a:srgbClr val="0000FF"/>
                </a:solidFill>
                <a:latin typeface="Consolas" panose="020B0609020204030204" pitchFamily="49" charset="0"/>
              </a:rPr>
              <a:t>const</a:t>
            </a:r>
            <a:r>
              <a:rPr lang="en-US" altLang="x-none" sz="1500" dirty="0">
                <a:solidFill>
                  <a:srgbClr val="000000"/>
                </a:solidFill>
                <a:latin typeface="Consolas" panose="020B0609020204030204" pitchFamily="49" charset="0"/>
              </a:rPr>
              <a:t>; </a:t>
            </a:r>
            <a:r>
              <a:rPr lang="en-US" altLang="x-none" sz="1500" dirty="0">
                <a:solidFill>
                  <a:srgbClr val="00BF00"/>
                </a:solidFill>
                <a:latin typeface="Consolas" panose="020B0609020204030204" pitchFamily="49" charset="0"/>
              </a:rPr>
              <a:t>// get data member</a:t>
            </a:r>
            <a:br>
              <a:rPr lang="en-US" altLang="x-none" sz="1500" dirty="0">
                <a:solidFill>
                  <a:srgbClr val="00BF00"/>
                </a:solidFill>
                <a:latin typeface="Consolas" panose="020B0609020204030204" pitchFamily="49" charset="0"/>
              </a:rPr>
            </a:br>
            <a:r>
              <a:rPr lang="en-US" altLang="x-none" sz="1500" dirty="0">
                <a:solidFill>
                  <a:srgbClr val="000000"/>
                </a:solidFill>
                <a:latin typeface="Consolas" panose="020B0609020204030204" pitchFamily="49" charset="0"/>
              </a:rPr>
              <a:t>   </a:t>
            </a:r>
            <a:r>
              <a:rPr lang="en-US" altLang="x-none" sz="1500" dirty="0">
                <a:solidFill>
                  <a:srgbClr val="0000FF"/>
                </a:solidFill>
                <a:latin typeface="Consolas" panose="020B0609020204030204" pitchFamily="49" charset="0"/>
              </a:rPr>
              <a:t>void</a:t>
            </a:r>
            <a:r>
              <a:rPr lang="en-US" altLang="x-none" sz="1500" dirty="0">
                <a:solidFill>
                  <a:srgbClr val="000000"/>
                </a:solidFill>
                <a:latin typeface="Consolas" panose="020B0609020204030204" pitchFamily="49" charset="0"/>
              </a:rPr>
              <a:t> </a:t>
            </a:r>
            <a:r>
              <a:rPr lang="en-US" altLang="x-none" sz="1500" dirty="0" err="1" smtClean="0">
                <a:solidFill>
                  <a:srgbClr val="000000"/>
                </a:solidFill>
                <a:latin typeface="Consolas" panose="020B0609020204030204" pitchFamily="49" charset="0"/>
              </a:rPr>
              <a:t>setNextPtr</a:t>
            </a:r>
            <a:r>
              <a:rPr lang="en-US" altLang="x-none" sz="1500" dirty="0" smtClean="0">
                <a:solidFill>
                  <a:srgbClr val="000000"/>
                </a:solidFill>
                <a:latin typeface="Consolas" panose="020B0609020204030204" pitchFamily="49" charset="0"/>
              </a:rPr>
              <a:t>(Node*); </a:t>
            </a:r>
            <a:r>
              <a:rPr lang="en-US" altLang="x-none" sz="1500" dirty="0">
                <a:solidFill>
                  <a:srgbClr val="00BF00"/>
                </a:solidFill>
                <a:latin typeface="Consolas" panose="020B0609020204030204" pitchFamily="49" charset="0"/>
              </a:rPr>
              <a:t>// set pointer to next Node</a:t>
            </a:r>
            <a:br>
              <a:rPr lang="en-US" altLang="x-none" sz="1500" dirty="0">
                <a:solidFill>
                  <a:srgbClr val="00BF00"/>
                </a:solidFill>
                <a:latin typeface="Consolas" panose="020B0609020204030204" pitchFamily="49" charset="0"/>
              </a:rPr>
            </a:br>
            <a:r>
              <a:rPr lang="en-US" altLang="x-none" sz="1500" dirty="0">
                <a:solidFill>
                  <a:srgbClr val="000000"/>
                </a:solidFill>
                <a:latin typeface="Consolas" panose="020B0609020204030204" pitchFamily="49" charset="0"/>
              </a:rPr>
              <a:t>   </a:t>
            </a:r>
            <a:r>
              <a:rPr lang="en-US" altLang="x-none" sz="1500" dirty="0" smtClean="0">
                <a:solidFill>
                  <a:srgbClr val="000000"/>
                </a:solidFill>
                <a:latin typeface="Consolas" panose="020B0609020204030204" pitchFamily="49" charset="0"/>
              </a:rPr>
              <a:t>Node* </a:t>
            </a:r>
            <a:r>
              <a:rPr lang="en-US" altLang="x-none" sz="1500" dirty="0" err="1" smtClean="0">
                <a:solidFill>
                  <a:srgbClr val="000000"/>
                </a:solidFill>
                <a:latin typeface="Consolas" panose="020B0609020204030204" pitchFamily="49" charset="0"/>
              </a:rPr>
              <a:t>getNextPtr</a:t>
            </a:r>
            <a:r>
              <a:rPr lang="en-US" altLang="x-none" sz="1500" dirty="0">
                <a:solidFill>
                  <a:srgbClr val="000000"/>
                </a:solidFill>
                <a:latin typeface="Consolas" panose="020B0609020204030204" pitchFamily="49" charset="0"/>
              </a:rPr>
              <a:t>() </a:t>
            </a:r>
            <a:r>
              <a:rPr lang="en-US" altLang="x-none" sz="1500" dirty="0" err="1">
                <a:solidFill>
                  <a:srgbClr val="0000FF"/>
                </a:solidFill>
                <a:latin typeface="Consolas" panose="020B0609020204030204" pitchFamily="49" charset="0"/>
              </a:rPr>
              <a:t>const</a:t>
            </a:r>
            <a:r>
              <a:rPr lang="en-US" altLang="x-none" sz="1500" dirty="0">
                <a:solidFill>
                  <a:srgbClr val="000000"/>
                </a:solidFill>
                <a:latin typeface="Consolas" panose="020B0609020204030204" pitchFamily="49" charset="0"/>
              </a:rPr>
              <a:t>; </a:t>
            </a:r>
            <a:r>
              <a:rPr lang="en-US" altLang="x-none" sz="1500" dirty="0">
                <a:solidFill>
                  <a:srgbClr val="00BF00"/>
                </a:solidFill>
                <a:latin typeface="Consolas" panose="020B0609020204030204" pitchFamily="49" charset="0"/>
              </a:rPr>
              <a:t>// get pointer to next Node</a:t>
            </a:r>
            <a:br>
              <a:rPr lang="en-US" altLang="x-none" sz="1500" dirty="0">
                <a:solidFill>
                  <a:srgbClr val="00BF00"/>
                </a:solidFill>
                <a:latin typeface="Consolas" panose="020B0609020204030204" pitchFamily="49" charset="0"/>
              </a:rPr>
            </a:br>
            <a:r>
              <a:rPr lang="en-US" altLang="x-none" sz="1500" dirty="0">
                <a:solidFill>
                  <a:srgbClr val="0000FF"/>
                </a:solidFill>
                <a:latin typeface="Consolas" panose="020B0609020204030204" pitchFamily="49" charset="0"/>
              </a:rPr>
              <a:t>private</a:t>
            </a:r>
            <a:r>
              <a:rPr lang="en-US" altLang="x-none" sz="1500" dirty="0">
                <a:solidFill>
                  <a:srgbClr val="000000"/>
                </a:solidFill>
                <a:latin typeface="Consolas" panose="020B0609020204030204" pitchFamily="49" charset="0"/>
              </a:rPr>
              <a:t>:</a:t>
            </a:r>
            <a:br>
              <a:rPr lang="en-US" altLang="x-none" sz="1500" dirty="0">
                <a:solidFill>
                  <a:srgbClr val="000000"/>
                </a:solidFill>
                <a:latin typeface="Consolas" panose="020B0609020204030204" pitchFamily="49" charset="0"/>
              </a:rPr>
            </a:br>
            <a:r>
              <a:rPr lang="en-US" altLang="x-none" sz="1500" dirty="0">
                <a:solidFill>
                  <a:srgbClr val="000000"/>
                </a:solidFill>
                <a:latin typeface="Consolas" panose="020B0609020204030204" pitchFamily="49" charset="0"/>
              </a:rPr>
              <a:t>   </a:t>
            </a:r>
            <a:r>
              <a:rPr lang="en-US" altLang="x-none" sz="1500" dirty="0" err="1">
                <a:solidFill>
                  <a:srgbClr val="0000FF"/>
                </a:solidFill>
                <a:latin typeface="Consolas" panose="020B0609020204030204" pitchFamily="49" charset="0"/>
              </a:rPr>
              <a:t>int</a:t>
            </a:r>
            <a:r>
              <a:rPr lang="en-US" altLang="x-none" sz="1500" dirty="0">
                <a:solidFill>
                  <a:srgbClr val="000000"/>
                </a:solidFill>
                <a:latin typeface="Consolas" panose="020B0609020204030204" pitchFamily="49" charset="0"/>
              </a:rPr>
              <a:t> data; </a:t>
            </a:r>
            <a:r>
              <a:rPr lang="en-US" altLang="x-none" sz="1500" dirty="0">
                <a:solidFill>
                  <a:srgbClr val="00BF00"/>
                </a:solidFill>
                <a:latin typeface="Consolas" panose="020B0609020204030204" pitchFamily="49" charset="0"/>
              </a:rPr>
              <a:t>// data stored in this Node</a:t>
            </a:r>
            <a:br>
              <a:rPr lang="en-US" altLang="x-none" sz="1500" dirty="0">
                <a:solidFill>
                  <a:srgbClr val="00BF00"/>
                </a:solidFill>
                <a:latin typeface="Consolas" panose="020B0609020204030204" pitchFamily="49" charset="0"/>
              </a:rPr>
            </a:br>
            <a:r>
              <a:rPr lang="en-US" altLang="x-none" sz="1500" dirty="0">
                <a:solidFill>
                  <a:srgbClr val="000000"/>
                </a:solidFill>
                <a:latin typeface="Consolas" panose="020B0609020204030204" pitchFamily="49" charset="0"/>
              </a:rPr>
              <a:t>   </a:t>
            </a:r>
            <a:r>
              <a:rPr lang="en-US" altLang="x-none" sz="1500" dirty="0" smtClean="0">
                <a:solidFill>
                  <a:srgbClr val="000000"/>
                </a:solidFill>
                <a:latin typeface="Consolas" panose="020B0609020204030204" pitchFamily="49" charset="0"/>
              </a:rPr>
              <a:t>Node* </a:t>
            </a:r>
            <a:r>
              <a:rPr lang="en-US" altLang="x-none" sz="1500" dirty="0" err="1" smtClean="0">
                <a:solidFill>
                  <a:srgbClr val="000000"/>
                </a:solidFill>
                <a:latin typeface="Consolas" panose="020B0609020204030204" pitchFamily="49" charset="0"/>
              </a:rPr>
              <a:t>nextPtr</a:t>
            </a:r>
            <a:r>
              <a:rPr lang="en-US" altLang="x-none" sz="1500" dirty="0">
                <a:solidFill>
                  <a:srgbClr val="000000"/>
                </a:solidFill>
                <a:latin typeface="Consolas" panose="020B0609020204030204" pitchFamily="49" charset="0"/>
              </a:rPr>
              <a:t>; </a:t>
            </a:r>
            <a:r>
              <a:rPr lang="en-US" altLang="x-none" sz="1500" dirty="0">
                <a:solidFill>
                  <a:srgbClr val="00BF00"/>
                </a:solidFill>
                <a:latin typeface="Consolas" panose="020B0609020204030204" pitchFamily="49" charset="0"/>
              </a:rPr>
              <a:t>// pointer to another object of same type</a:t>
            </a:r>
            <a:br>
              <a:rPr lang="en-US" altLang="x-none" sz="1500" dirty="0">
                <a:solidFill>
                  <a:srgbClr val="00BF00"/>
                </a:solidFill>
                <a:latin typeface="Consolas" panose="020B0609020204030204" pitchFamily="49" charset="0"/>
              </a:rPr>
            </a:br>
            <a:r>
              <a:rPr lang="en-US" altLang="x-none" sz="1500" dirty="0">
                <a:solidFill>
                  <a:srgbClr val="000000"/>
                </a:solidFill>
                <a:latin typeface="Consolas" panose="020B0609020204030204" pitchFamily="49" charset="0"/>
              </a:rPr>
              <a:t>}; </a:t>
            </a:r>
          </a:p>
        </p:txBody>
      </p:sp>
      <p:sp>
        <p:nvSpPr>
          <p:cNvPr id="15364"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5924293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4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9467056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4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44550" y="0"/>
            <a:ext cx="105029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81101898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4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46075"/>
            <a:ext cx="12192000" cy="61658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75260237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4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34963" y="0"/>
            <a:ext cx="11522075"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08671978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248" y="0"/>
            <a:ext cx="10515600" cy="1143000"/>
          </a:xfrm>
        </p:spPr>
        <p:txBody>
          <a:bodyPr>
            <a:normAutofit/>
          </a:bodyPr>
          <a:lstStyle/>
          <a:p>
            <a:pPr>
              <a:defRPr/>
            </a:pPr>
            <a:r>
              <a:rPr lang="en-US" dirty="0" smtClean="0">
                <a:solidFill>
                  <a:srgbClr val="24B5A1"/>
                </a:solidFill>
                <a:latin typeface="Calibri" panose="020F0502020204030204" pitchFamily="34" charset="0"/>
              </a:rPr>
              <a:t>19.4.5</a:t>
            </a:r>
            <a:r>
              <a:rPr lang="en-US" dirty="0" smtClean="0">
                <a:solidFill>
                  <a:srgbClr val="24B5A1"/>
                </a:solidFill>
                <a:latin typeface="Calibri" panose="020F0502020204030204" pitchFamily="34" charset="0"/>
              </a:rPr>
              <a:t>  </a:t>
            </a:r>
            <a:r>
              <a:rPr lang="en-US" dirty="0">
                <a:solidFill>
                  <a:srgbClr val="3380E6"/>
                </a:solidFill>
                <a:latin typeface="Calibri" panose="020F0502020204030204" pitchFamily="34" charset="0"/>
              </a:rPr>
              <a:t>Implementing a Class Template Stack Class With Composition of a List </a:t>
            </a:r>
            <a:r>
              <a:rPr lang="en-US" dirty="0" smtClean="0">
                <a:solidFill>
                  <a:srgbClr val="3380E6"/>
                </a:solidFill>
                <a:latin typeface="Calibri" panose="020F0502020204030204" pitchFamily="34" charset="0"/>
              </a:rPr>
              <a:t>Object</a:t>
            </a:r>
            <a:endParaRPr lang="en-US" dirty="0" smtClean="0">
              <a:solidFill>
                <a:srgbClr val="3380E6"/>
              </a:solidFill>
              <a:latin typeface="Calibri" panose="020F0502020204030204" pitchFamily="34" charset="0"/>
            </a:endParaRPr>
          </a:p>
        </p:txBody>
      </p:sp>
      <p:sp>
        <p:nvSpPr>
          <p:cNvPr id="97283" name="Text Placeholder 2"/>
          <p:cNvSpPr>
            <a:spLocks noGrp="1"/>
          </p:cNvSpPr>
          <p:nvPr>
            <p:ph type="body" idx="1"/>
          </p:nvPr>
        </p:nvSpPr>
        <p:spPr>
          <a:xfrm>
            <a:off x="841248" y="1828800"/>
            <a:ext cx="10515600" cy="4525963"/>
          </a:xfrm>
        </p:spPr>
        <p:txBody>
          <a:bodyPr>
            <a:normAutofit/>
          </a:bodyPr>
          <a:lstStyle/>
          <a:p>
            <a:pPr eaLnBrk="1" hangingPunct="1">
              <a:lnSpc>
                <a:spcPct val="90000"/>
              </a:lnSpc>
              <a:buFont typeface="Wingdings 3" pitchFamily="18" charset="2"/>
              <a:buChar char=""/>
              <a:defRPr/>
            </a:pPr>
            <a:r>
              <a:rPr lang="en-US" sz="2500" dirty="0" smtClean="0">
                <a:solidFill>
                  <a:srgbClr val="000000"/>
                </a:solidFill>
                <a:latin typeface="Cambria" panose="02040503050406030204" pitchFamily="18" charset="0"/>
              </a:rPr>
              <a:t>Another </a:t>
            </a:r>
            <a:r>
              <a:rPr lang="en-US" sz="2500" dirty="0">
                <a:solidFill>
                  <a:srgbClr val="000000"/>
                </a:solidFill>
                <a:latin typeface="Cambria" panose="02040503050406030204" pitchFamily="18" charset="0"/>
              </a:rPr>
              <a:t>way to implement a </a:t>
            </a:r>
            <a:r>
              <a:rPr lang="en-US" sz="2500" dirty="0">
                <a:solidFill>
                  <a:srgbClr val="000000"/>
                </a:solidFill>
                <a:latin typeface="Consolas" panose="020B0609020204030204" pitchFamily="49" charset="0"/>
              </a:rPr>
              <a:t>Stack</a:t>
            </a:r>
            <a:r>
              <a:rPr lang="en-US" sz="2500" dirty="0">
                <a:solidFill>
                  <a:srgbClr val="000000"/>
                </a:solidFill>
                <a:latin typeface="Cambria" panose="02040503050406030204" pitchFamily="18" charset="0"/>
              </a:rPr>
              <a:t> class template is by reusing the </a:t>
            </a:r>
            <a:r>
              <a:rPr lang="en-US" sz="2500" dirty="0">
                <a:solidFill>
                  <a:srgbClr val="000000"/>
                </a:solidFill>
                <a:latin typeface="Consolas" panose="020B0609020204030204" pitchFamily="49" charset="0"/>
              </a:rPr>
              <a:t>List</a:t>
            </a:r>
            <a:r>
              <a:rPr lang="en-US" sz="2500" dirty="0">
                <a:solidFill>
                  <a:srgbClr val="000000"/>
                </a:solidFill>
                <a:latin typeface="Cambria" panose="02040503050406030204" pitchFamily="18" charset="0"/>
              </a:rPr>
              <a:t> class template through composition.</a:t>
            </a:r>
          </a:p>
          <a:p>
            <a:pPr eaLnBrk="1" hangingPunct="1">
              <a:lnSpc>
                <a:spcPct val="90000"/>
              </a:lnSpc>
              <a:buFont typeface="Wingdings 3" pitchFamily="18" charset="2"/>
              <a:buChar char=""/>
              <a:defRPr/>
            </a:pPr>
            <a:r>
              <a:rPr lang="en-US" sz="2500" dirty="0">
                <a:solidFill>
                  <a:srgbClr val="000000"/>
                </a:solidFill>
                <a:latin typeface="Cambria" panose="02040503050406030204" pitchFamily="18" charset="0"/>
              </a:rPr>
              <a:t>Figure 19.15 is a new implementation of the </a:t>
            </a:r>
            <a:r>
              <a:rPr lang="en-US" sz="2500" dirty="0">
                <a:solidFill>
                  <a:srgbClr val="000000"/>
                </a:solidFill>
                <a:latin typeface="Consolas" panose="020B0609020204030204" pitchFamily="49" charset="0"/>
              </a:rPr>
              <a:t>Stack</a:t>
            </a:r>
            <a:r>
              <a:rPr lang="en-US" sz="2500" dirty="0">
                <a:solidFill>
                  <a:srgbClr val="000000"/>
                </a:solidFill>
                <a:latin typeface="Cambria" panose="02040503050406030204" pitchFamily="18" charset="0"/>
              </a:rPr>
              <a:t> class template that contains a </a:t>
            </a:r>
            <a:r>
              <a:rPr lang="en-US" sz="2500" dirty="0" smtClean="0">
                <a:solidFill>
                  <a:srgbClr val="000000"/>
                </a:solidFill>
                <a:latin typeface="Consolas" panose="020B0609020204030204" pitchFamily="49" charset="0"/>
              </a:rPr>
              <a:t>List&lt;STACKTYPE</a:t>
            </a:r>
            <a:r>
              <a:rPr lang="en-US" sz="2500" dirty="0" smtClean="0">
                <a:solidFill>
                  <a:srgbClr val="000000"/>
                </a:solidFill>
                <a:latin typeface="Cambria" panose="02040503050406030204" pitchFamily="18" charset="0"/>
              </a:rPr>
              <a:t>&gt; </a:t>
            </a:r>
            <a:r>
              <a:rPr lang="en-US" sz="2500" dirty="0">
                <a:solidFill>
                  <a:srgbClr val="000000"/>
                </a:solidFill>
                <a:latin typeface="Cambria" panose="02040503050406030204" pitchFamily="18" charset="0"/>
              </a:rPr>
              <a:t>object called </a:t>
            </a:r>
            <a:r>
              <a:rPr lang="en-US" sz="2500" dirty="0" err="1">
                <a:solidFill>
                  <a:srgbClr val="000000"/>
                </a:solidFill>
                <a:latin typeface="Consolas" panose="020B0609020204030204" pitchFamily="49" charset="0"/>
              </a:rPr>
              <a:t>stackList</a:t>
            </a:r>
            <a:r>
              <a:rPr lang="en-US" sz="2500" dirty="0">
                <a:solidFill>
                  <a:srgbClr val="000000"/>
                </a:solidFill>
                <a:latin typeface="Cambria" panose="02040503050406030204" pitchFamily="18" charset="0"/>
              </a:rPr>
              <a:t> </a:t>
            </a:r>
          </a:p>
          <a:p>
            <a:pPr eaLnBrk="1" hangingPunct="1">
              <a:lnSpc>
                <a:spcPct val="90000"/>
              </a:lnSpc>
              <a:buFont typeface="Wingdings 3" pitchFamily="18" charset="2"/>
              <a:buChar char=""/>
              <a:defRPr/>
            </a:pPr>
            <a:r>
              <a:rPr lang="en-US" sz="2500" dirty="0">
                <a:solidFill>
                  <a:srgbClr val="000000"/>
                </a:solidFill>
                <a:latin typeface="Cambria" panose="02040503050406030204" pitchFamily="18" charset="0"/>
              </a:rPr>
              <a:t>This version of the </a:t>
            </a:r>
            <a:r>
              <a:rPr lang="en-US" sz="2500" dirty="0">
                <a:solidFill>
                  <a:srgbClr val="000000"/>
                </a:solidFill>
                <a:latin typeface="Consolas" panose="020B0609020204030204" pitchFamily="49" charset="0"/>
              </a:rPr>
              <a:t>Stack</a:t>
            </a:r>
            <a:r>
              <a:rPr lang="en-US" sz="2500" dirty="0">
                <a:solidFill>
                  <a:srgbClr val="000000"/>
                </a:solidFill>
                <a:latin typeface="Cambria" panose="02040503050406030204" pitchFamily="18" charset="0"/>
              </a:rPr>
              <a:t> class template uses class </a:t>
            </a:r>
            <a:r>
              <a:rPr lang="en-US" sz="2500" dirty="0">
                <a:solidFill>
                  <a:srgbClr val="000000"/>
                </a:solidFill>
                <a:latin typeface="Consolas" panose="020B0609020204030204" pitchFamily="49" charset="0"/>
              </a:rPr>
              <a:t>List</a:t>
            </a:r>
            <a:r>
              <a:rPr lang="en-US" sz="2500" dirty="0">
                <a:solidFill>
                  <a:srgbClr val="000000"/>
                </a:solidFill>
                <a:latin typeface="Cambria" panose="02040503050406030204" pitchFamily="18" charset="0"/>
              </a:rPr>
              <a:t> from Fig. 19.4.</a:t>
            </a:r>
          </a:p>
          <a:p>
            <a:pPr eaLnBrk="1" hangingPunct="1">
              <a:lnSpc>
                <a:spcPct val="90000"/>
              </a:lnSpc>
              <a:buFont typeface="Wingdings 3" pitchFamily="18" charset="2"/>
              <a:buChar char=""/>
              <a:defRPr/>
            </a:pPr>
            <a:r>
              <a:rPr lang="en-US" sz="2500" dirty="0">
                <a:solidFill>
                  <a:srgbClr val="000000"/>
                </a:solidFill>
                <a:latin typeface="Cambria" panose="02040503050406030204" pitchFamily="18" charset="0"/>
              </a:rPr>
              <a:t>To test this class, use the driver program in Fig. 19.14, but include the new header—</a:t>
            </a:r>
            <a:r>
              <a:rPr lang="en-US" sz="2500" dirty="0" err="1">
                <a:solidFill>
                  <a:srgbClr val="000000"/>
                </a:solidFill>
                <a:latin typeface="Consolas" panose="020B0609020204030204" pitchFamily="49" charset="0"/>
              </a:rPr>
              <a:t>Stackcomposition.h</a:t>
            </a:r>
            <a:r>
              <a:rPr lang="en-US" sz="2500" dirty="0">
                <a:solidFill>
                  <a:srgbClr val="000000"/>
                </a:solidFill>
                <a:latin typeface="Cambria" panose="02040503050406030204" pitchFamily="18" charset="0"/>
              </a:rPr>
              <a:t> in line 4 of that file.</a:t>
            </a:r>
          </a:p>
          <a:p>
            <a:pPr eaLnBrk="1" hangingPunct="1">
              <a:lnSpc>
                <a:spcPct val="90000"/>
              </a:lnSpc>
              <a:buFont typeface="Wingdings 3" pitchFamily="18" charset="2"/>
              <a:buChar char=""/>
              <a:defRPr/>
            </a:pPr>
            <a:r>
              <a:rPr lang="en-US" sz="2500" dirty="0">
                <a:solidFill>
                  <a:srgbClr val="000000"/>
                </a:solidFill>
                <a:latin typeface="Cambria" panose="02040503050406030204" pitchFamily="18" charset="0"/>
              </a:rPr>
              <a:t>The output of the program is identical for both versions of class </a:t>
            </a:r>
            <a:r>
              <a:rPr lang="en-US" sz="2500" dirty="0">
                <a:solidFill>
                  <a:srgbClr val="000000"/>
                </a:solidFill>
                <a:latin typeface="Consolas" panose="020B0609020204030204" pitchFamily="49" charset="0"/>
              </a:rPr>
              <a:t>Stack</a:t>
            </a:r>
            <a:r>
              <a:rPr lang="en-US" sz="2500" dirty="0">
                <a:solidFill>
                  <a:srgbClr val="000000"/>
                </a:solidFill>
                <a:latin typeface="Cambria" panose="02040503050406030204" pitchFamily="18" charset="0"/>
              </a:rPr>
              <a:t>.</a:t>
            </a:r>
          </a:p>
        </p:txBody>
      </p:sp>
      <p:sp>
        <p:nvSpPr>
          <p:cNvPr id="97284"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5054633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4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14036218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4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80173414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24B5A1"/>
                </a:solidFill>
                <a:latin typeface="Calibri" panose="020F0502020204030204" pitchFamily="34" charset="0"/>
              </a:rPr>
              <a:t>19.5  </a:t>
            </a:r>
            <a:r>
              <a:rPr lang="en-US" dirty="0" smtClean="0">
                <a:solidFill>
                  <a:srgbClr val="3380E6"/>
                </a:solidFill>
                <a:latin typeface="Calibri" panose="020F0502020204030204" pitchFamily="34" charset="0"/>
              </a:rPr>
              <a:t>Queues</a:t>
            </a:r>
          </a:p>
        </p:txBody>
      </p:sp>
      <p:sp>
        <p:nvSpPr>
          <p:cNvPr id="95235" name="Text Placeholder 2"/>
          <p:cNvSpPr>
            <a:spLocks noGrp="1"/>
          </p:cNvSpPr>
          <p:nvPr>
            <p:ph type="body" idx="1"/>
          </p:nvPr>
        </p:nvSpPr>
        <p:spPr/>
        <p:txBody>
          <a:bodyPr/>
          <a:lstStyle/>
          <a:p>
            <a:pPr eaLnBrk="1" hangingPunct="1"/>
            <a:r>
              <a:rPr lang="en-US" altLang="x-none" dirty="0">
                <a:solidFill>
                  <a:srgbClr val="000000"/>
                </a:solidFill>
                <a:latin typeface="Cambria" panose="02040503050406030204" pitchFamily="18" charset="0"/>
              </a:rPr>
              <a:t>Recall that </a:t>
            </a:r>
            <a:r>
              <a:rPr lang="en-US" altLang="x-none" dirty="0">
                <a:latin typeface="Cambria" panose="02040503050406030204" pitchFamily="18" charset="0"/>
              </a:rPr>
              <a:t>queue </a:t>
            </a:r>
            <a:r>
              <a:rPr lang="en-US" altLang="x-none" dirty="0">
                <a:solidFill>
                  <a:srgbClr val="000000"/>
                </a:solidFill>
                <a:latin typeface="Cambria" panose="02040503050406030204" pitchFamily="18" charset="0"/>
              </a:rPr>
              <a:t>nodes are removed only from the </a:t>
            </a:r>
            <a:r>
              <a:rPr lang="en-US" altLang="x-none" i="1" dirty="0">
                <a:solidFill>
                  <a:srgbClr val="000000"/>
                </a:solidFill>
                <a:latin typeface="Cambria" panose="02040503050406030204" pitchFamily="18" charset="0"/>
              </a:rPr>
              <a:t>head</a:t>
            </a:r>
            <a:r>
              <a:rPr lang="en-US" altLang="x-none" dirty="0">
                <a:solidFill>
                  <a:srgbClr val="000000"/>
                </a:solidFill>
                <a:latin typeface="Cambria" panose="02040503050406030204" pitchFamily="18" charset="0"/>
              </a:rPr>
              <a:t> of the queue and are inserted only at the </a:t>
            </a:r>
            <a:r>
              <a:rPr lang="en-US" altLang="x-none" i="1" dirty="0">
                <a:solidFill>
                  <a:srgbClr val="000000"/>
                </a:solidFill>
                <a:latin typeface="Cambria" panose="02040503050406030204" pitchFamily="18" charset="0"/>
              </a:rPr>
              <a:t>tail</a:t>
            </a:r>
            <a:r>
              <a:rPr lang="en-US" altLang="x-none" dirty="0">
                <a:solidFill>
                  <a:srgbClr val="000000"/>
                </a:solidFill>
                <a:latin typeface="Cambria" panose="02040503050406030204" pitchFamily="18" charset="0"/>
              </a:rPr>
              <a:t> of the queue.</a:t>
            </a:r>
          </a:p>
          <a:p>
            <a:pPr eaLnBrk="1" hangingPunct="1"/>
            <a:r>
              <a:rPr lang="en-US" altLang="x-none" dirty="0">
                <a:solidFill>
                  <a:srgbClr val="000000"/>
                </a:solidFill>
                <a:latin typeface="Cambria" panose="02040503050406030204" pitchFamily="18" charset="0"/>
              </a:rPr>
              <a:t>For this reason, a queue is referred to as a </a:t>
            </a:r>
            <a:r>
              <a:rPr lang="en-US" altLang="x-none" i="1" dirty="0">
                <a:solidFill>
                  <a:srgbClr val="000000"/>
                </a:solidFill>
                <a:latin typeface="Cambria" panose="02040503050406030204" pitchFamily="18" charset="0"/>
              </a:rPr>
              <a:t>first-in, first-out (FIFO) </a:t>
            </a:r>
            <a:r>
              <a:rPr lang="en-US" altLang="x-none" dirty="0">
                <a:solidFill>
                  <a:srgbClr val="000000"/>
                </a:solidFill>
                <a:latin typeface="Cambria" panose="02040503050406030204" pitchFamily="18" charset="0"/>
              </a:rPr>
              <a:t>data structure.</a:t>
            </a:r>
          </a:p>
          <a:p>
            <a:pPr eaLnBrk="1" hangingPunct="1"/>
            <a:r>
              <a:rPr lang="en-US" altLang="x-none" dirty="0">
                <a:solidFill>
                  <a:srgbClr val="000000"/>
                </a:solidFill>
                <a:latin typeface="Cambria" panose="02040503050406030204" pitchFamily="18" charset="0"/>
              </a:rPr>
              <a:t>The insert and remove operations are known as </a:t>
            </a:r>
            <a:r>
              <a:rPr lang="en-US" altLang="x-none" dirty="0" err="1">
                <a:solidFill>
                  <a:srgbClr val="0000FF"/>
                </a:solidFill>
                <a:latin typeface="Consolas" panose="020B0609020204030204" pitchFamily="49" charset="0"/>
              </a:rPr>
              <a:t>enqueue</a:t>
            </a:r>
            <a:r>
              <a:rPr lang="en-US" altLang="x-none" dirty="0">
                <a:solidFill>
                  <a:srgbClr val="000000"/>
                </a:solidFill>
                <a:latin typeface="Cambria" panose="02040503050406030204" pitchFamily="18" charset="0"/>
              </a:rPr>
              <a:t> and </a:t>
            </a:r>
            <a:r>
              <a:rPr lang="en-US" altLang="x-none" dirty="0" err="1">
                <a:solidFill>
                  <a:srgbClr val="0000FF"/>
                </a:solidFill>
                <a:latin typeface="Consolas" panose="020B0609020204030204" pitchFamily="49" charset="0"/>
              </a:rPr>
              <a:t>dequeue</a:t>
            </a:r>
            <a:r>
              <a:rPr lang="en-US" altLang="x-none" i="1" dirty="0">
                <a:solidFill>
                  <a:srgbClr val="000000"/>
                </a:solidFill>
                <a:latin typeface="Cambria" panose="02040503050406030204" pitchFamily="18" charset="0"/>
              </a:rPr>
              <a:t>. </a:t>
            </a:r>
          </a:p>
        </p:txBody>
      </p:sp>
      <p:sp>
        <p:nvSpPr>
          <p:cNvPr id="100356"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50671618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24B5A1"/>
                </a:solidFill>
                <a:latin typeface="Calibri" panose="020F0502020204030204" pitchFamily="34" charset="0"/>
              </a:rPr>
              <a:t>19.5.1</a:t>
            </a:r>
            <a:r>
              <a:rPr lang="en-US" dirty="0" smtClean="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Applications of Queues</a:t>
            </a:r>
            <a:endParaRPr lang="en-US" dirty="0" smtClean="0">
              <a:solidFill>
                <a:srgbClr val="3380E6"/>
              </a:solidFill>
              <a:latin typeface="Calibri" panose="020F0502020204030204" pitchFamily="34" charset="0"/>
            </a:endParaRPr>
          </a:p>
        </p:txBody>
      </p:sp>
      <p:sp>
        <p:nvSpPr>
          <p:cNvPr id="101379" name="Text Placeholder 2"/>
          <p:cNvSpPr>
            <a:spLocks noGrp="1"/>
          </p:cNvSpPr>
          <p:nvPr>
            <p:ph type="body" idx="1"/>
          </p:nvPr>
        </p:nvSpPr>
        <p:spPr/>
        <p:txBody>
          <a:bodyPr/>
          <a:lstStyle/>
          <a:p>
            <a:pPr eaLnBrk="1" hangingPunct="1">
              <a:buFont typeface="Wingdings 3" pitchFamily="18" charset="2"/>
              <a:buChar char=""/>
              <a:defRPr/>
            </a:pPr>
            <a:r>
              <a:rPr lang="en-US" dirty="0" smtClean="0">
                <a:solidFill>
                  <a:srgbClr val="000000"/>
                </a:solidFill>
                <a:latin typeface="Cambria" panose="02040503050406030204" pitchFamily="18" charset="0"/>
              </a:rPr>
              <a:t>Queues </a:t>
            </a:r>
            <a:r>
              <a:rPr lang="en-US" dirty="0" smtClean="0">
                <a:solidFill>
                  <a:srgbClr val="000000"/>
                </a:solidFill>
                <a:latin typeface="Cambria" panose="02040503050406030204" pitchFamily="18" charset="0"/>
              </a:rPr>
              <a:t>have many applications in computer systems.</a:t>
            </a:r>
          </a:p>
          <a:p>
            <a:pPr eaLnBrk="1" hangingPunct="1">
              <a:buFont typeface="Wingdings 3" pitchFamily="18" charset="2"/>
              <a:buChar char=""/>
              <a:defRPr/>
            </a:pPr>
            <a:r>
              <a:rPr lang="en-US" dirty="0" smtClean="0">
                <a:solidFill>
                  <a:srgbClr val="000000"/>
                </a:solidFill>
                <a:latin typeface="Cambria" panose="02040503050406030204" pitchFamily="18" charset="0"/>
              </a:rPr>
              <a:t>Computers that have a </a:t>
            </a:r>
            <a:r>
              <a:rPr lang="en-US" i="1" dirty="0" smtClean="0">
                <a:solidFill>
                  <a:srgbClr val="000000"/>
                </a:solidFill>
                <a:latin typeface="Cambria" panose="02040503050406030204" pitchFamily="18" charset="0"/>
              </a:rPr>
              <a:t>single</a:t>
            </a:r>
            <a:r>
              <a:rPr lang="en-US" dirty="0" smtClean="0">
                <a:solidFill>
                  <a:srgbClr val="000000"/>
                </a:solidFill>
                <a:latin typeface="Cambria" panose="02040503050406030204" pitchFamily="18" charset="0"/>
              </a:rPr>
              <a:t> processor can service only one user at a time.</a:t>
            </a:r>
          </a:p>
          <a:p>
            <a:pPr eaLnBrk="1" hangingPunct="1">
              <a:buFont typeface="Wingdings 3" pitchFamily="18" charset="2"/>
              <a:buChar char=""/>
              <a:defRPr/>
            </a:pPr>
            <a:r>
              <a:rPr lang="en-US" dirty="0" smtClean="0">
                <a:solidFill>
                  <a:srgbClr val="000000"/>
                </a:solidFill>
                <a:latin typeface="Cambria" panose="02040503050406030204" pitchFamily="18" charset="0"/>
              </a:rPr>
              <a:t>Entries for the other users are placed in a queue.</a:t>
            </a:r>
          </a:p>
          <a:p>
            <a:pPr eaLnBrk="1" hangingPunct="1">
              <a:buFont typeface="Wingdings 3" pitchFamily="18" charset="2"/>
              <a:buChar char=""/>
              <a:defRPr/>
            </a:pPr>
            <a:r>
              <a:rPr lang="en-US" dirty="0" smtClean="0">
                <a:solidFill>
                  <a:srgbClr val="000000"/>
                </a:solidFill>
                <a:latin typeface="Cambria" panose="02040503050406030204" pitchFamily="18" charset="0"/>
              </a:rPr>
              <a:t>Each entry gradually advances to the front of the queue as users receive service.</a:t>
            </a:r>
          </a:p>
          <a:p>
            <a:pPr eaLnBrk="1" hangingPunct="1">
              <a:buFont typeface="Wingdings 3" pitchFamily="18" charset="2"/>
              <a:buChar char=""/>
              <a:defRPr/>
            </a:pPr>
            <a:r>
              <a:rPr lang="en-US" dirty="0" smtClean="0">
                <a:solidFill>
                  <a:srgbClr val="000000"/>
                </a:solidFill>
                <a:latin typeface="Cambria" panose="02040503050406030204" pitchFamily="18" charset="0"/>
              </a:rPr>
              <a:t>The entry at the front of the queue is the next to receive service.</a:t>
            </a:r>
          </a:p>
        </p:txBody>
      </p:sp>
      <p:sp>
        <p:nvSpPr>
          <p:cNvPr id="101380"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60617690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24B5A1"/>
                </a:solidFill>
                <a:latin typeface="Calibri" panose="020F0502020204030204" pitchFamily="34" charset="0"/>
              </a:rPr>
              <a:t>19.5  </a:t>
            </a:r>
            <a:r>
              <a:rPr lang="en-US" dirty="0" smtClean="0">
                <a:solidFill>
                  <a:srgbClr val="3380E6"/>
                </a:solidFill>
                <a:latin typeface="Calibri" panose="020F0502020204030204" pitchFamily="34" charset="0"/>
              </a:rPr>
              <a:t>Queues (cont.)</a:t>
            </a:r>
          </a:p>
        </p:txBody>
      </p:sp>
      <p:sp>
        <p:nvSpPr>
          <p:cNvPr id="97283" name="Text Placeholder 2"/>
          <p:cNvSpPr>
            <a:spLocks noGrp="1"/>
          </p:cNvSpPr>
          <p:nvPr>
            <p:ph type="body" idx="1"/>
          </p:nvPr>
        </p:nvSpPr>
        <p:spPr/>
        <p:txBody>
          <a:bodyPr/>
          <a:lstStyle/>
          <a:p>
            <a:pPr eaLnBrk="1" hangingPunct="1"/>
            <a:r>
              <a:rPr lang="en-US" altLang="x-none" dirty="0">
                <a:solidFill>
                  <a:srgbClr val="000000"/>
                </a:solidFill>
                <a:latin typeface="Cambria" panose="02040503050406030204" pitchFamily="18" charset="0"/>
              </a:rPr>
              <a:t>Queues are also used to support </a:t>
            </a:r>
            <a:r>
              <a:rPr lang="en-US" altLang="x-none" dirty="0">
                <a:solidFill>
                  <a:srgbClr val="0000FF"/>
                </a:solidFill>
                <a:latin typeface="Cambria" panose="02040503050406030204" pitchFamily="18" charset="0"/>
              </a:rPr>
              <a:t>print spooling</a:t>
            </a:r>
            <a:r>
              <a:rPr lang="en-US" altLang="x-none" dirty="0">
                <a:solidFill>
                  <a:srgbClr val="000000"/>
                </a:solidFill>
                <a:latin typeface="Cambria" panose="02040503050406030204" pitchFamily="18" charset="0"/>
              </a:rPr>
              <a:t>.</a:t>
            </a:r>
          </a:p>
          <a:p>
            <a:pPr eaLnBrk="1" hangingPunct="1"/>
            <a:r>
              <a:rPr lang="en-US" altLang="x-none" dirty="0">
                <a:solidFill>
                  <a:srgbClr val="000000"/>
                </a:solidFill>
                <a:latin typeface="Cambria" panose="02040503050406030204" pitchFamily="18" charset="0"/>
              </a:rPr>
              <a:t>For example, a single printer might be shared by all users of a network.</a:t>
            </a:r>
          </a:p>
          <a:p>
            <a:pPr eaLnBrk="1" hangingPunct="1"/>
            <a:r>
              <a:rPr lang="en-US" altLang="x-none" dirty="0">
                <a:solidFill>
                  <a:srgbClr val="000000"/>
                </a:solidFill>
                <a:latin typeface="Cambria" panose="02040503050406030204" pitchFamily="18" charset="0"/>
              </a:rPr>
              <a:t>Many users can send print jobs to the printer, even when the printer is already busy.</a:t>
            </a:r>
          </a:p>
          <a:p>
            <a:pPr eaLnBrk="1" hangingPunct="1"/>
            <a:r>
              <a:rPr lang="en-US" altLang="x-none" dirty="0">
                <a:solidFill>
                  <a:srgbClr val="000000"/>
                </a:solidFill>
                <a:latin typeface="Cambria" panose="02040503050406030204" pitchFamily="18" charset="0"/>
              </a:rPr>
              <a:t>These print jobs are placed in a queue until the printer becomes available.</a:t>
            </a:r>
          </a:p>
          <a:p>
            <a:pPr eaLnBrk="1" hangingPunct="1"/>
            <a:r>
              <a:rPr lang="en-US" altLang="x-none" dirty="0">
                <a:solidFill>
                  <a:srgbClr val="000000"/>
                </a:solidFill>
                <a:latin typeface="Cambria" panose="02040503050406030204" pitchFamily="18" charset="0"/>
              </a:rPr>
              <a:t>A program called a </a:t>
            </a:r>
            <a:r>
              <a:rPr lang="en-US" altLang="x-none" dirty="0">
                <a:solidFill>
                  <a:srgbClr val="0000FF"/>
                </a:solidFill>
                <a:latin typeface="Cambria" panose="02040503050406030204" pitchFamily="18" charset="0"/>
              </a:rPr>
              <a:t>spooler</a:t>
            </a:r>
            <a:r>
              <a:rPr lang="en-US" altLang="x-none" dirty="0">
                <a:solidFill>
                  <a:srgbClr val="000000"/>
                </a:solidFill>
                <a:latin typeface="Cambria" panose="02040503050406030204" pitchFamily="18" charset="0"/>
              </a:rPr>
              <a:t> manages the queue to ensure that, as each print job completes, the next print job is sent to the printer.</a:t>
            </a:r>
          </a:p>
        </p:txBody>
      </p:sp>
      <p:sp>
        <p:nvSpPr>
          <p:cNvPr id="102404"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145799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24B5A1"/>
                </a:solidFill>
                <a:latin typeface="Calibri" panose="020F0502020204030204" pitchFamily="34" charset="0"/>
              </a:rPr>
              <a:t>19.2  </a:t>
            </a:r>
            <a:r>
              <a:rPr lang="en-US" dirty="0" smtClean="0">
                <a:solidFill>
                  <a:srgbClr val="3380E6"/>
                </a:solidFill>
                <a:latin typeface="Calibri" panose="020F0502020204030204" pitchFamily="34" charset="0"/>
              </a:rPr>
              <a:t>Self-Referential Classes (cont.)</a:t>
            </a:r>
          </a:p>
        </p:txBody>
      </p:sp>
      <p:sp>
        <p:nvSpPr>
          <p:cNvPr id="17411" name="Text Placeholder 2"/>
          <p:cNvSpPr>
            <a:spLocks noGrp="1"/>
          </p:cNvSpPr>
          <p:nvPr>
            <p:ph type="body" idx="1"/>
          </p:nvPr>
        </p:nvSpPr>
        <p:spPr/>
        <p:txBody>
          <a:bodyPr/>
          <a:lstStyle/>
          <a:p>
            <a:pPr eaLnBrk="1" hangingPunct="1">
              <a:lnSpc>
                <a:spcPct val="80000"/>
              </a:lnSpc>
            </a:pPr>
            <a:r>
              <a:rPr lang="en-US" altLang="x-none" sz="2100" dirty="0">
                <a:solidFill>
                  <a:srgbClr val="000000"/>
                </a:solidFill>
                <a:latin typeface="Cambria" panose="02040503050406030204" pitchFamily="18" charset="0"/>
              </a:rPr>
              <a:t>Member </a:t>
            </a:r>
            <a:r>
              <a:rPr lang="en-US" altLang="x-none" sz="2100" dirty="0" err="1">
                <a:solidFill>
                  <a:srgbClr val="000000"/>
                </a:solidFill>
                <a:latin typeface="Consolas" panose="020B0609020204030204" pitchFamily="49" charset="0"/>
              </a:rPr>
              <a:t>nextPtr</a:t>
            </a:r>
            <a:r>
              <a:rPr lang="en-US" altLang="x-none" sz="2100" dirty="0">
                <a:solidFill>
                  <a:srgbClr val="000000"/>
                </a:solidFill>
                <a:latin typeface="Cambria" panose="02040503050406030204" pitchFamily="18" charset="0"/>
              </a:rPr>
              <a:t> points to an object of type </a:t>
            </a:r>
            <a:r>
              <a:rPr lang="en-US" altLang="x-none" sz="2100" dirty="0">
                <a:solidFill>
                  <a:srgbClr val="000000"/>
                </a:solidFill>
                <a:latin typeface="Consolas" panose="020B0609020204030204" pitchFamily="49" charset="0"/>
              </a:rPr>
              <a:t>Node</a:t>
            </a:r>
            <a:r>
              <a:rPr lang="en-US" altLang="x-none" sz="2100" dirty="0">
                <a:solidFill>
                  <a:srgbClr val="000000"/>
                </a:solidFill>
                <a:latin typeface="Cambria" panose="02040503050406030204" pitchFamily="18" charset="0"/>
              </a:rPr>
              <a:t>—an object of the </a:t>
            </a:r>
            <a:r>
              <a:rPr lang="en-US" altLang="x-none" sz="2100" i="1" dirty="0">
                <a:solidFill>
                  <a:srgbClr val="000000"/>
                </a:solidFill>
                <a:latin typeface="Cambria" panose="02040503050406030204" pitchFamily="18" charset="0"/>
              </a:rPr>
              <a:t>same</a:t>
            </a:r>
            <a:r>
              <a:rPr lang="en-US" altLang="x-none" sz="2100" dirty="0">
                <a:solidFill>
                  <a:srgbClr val="000000"/>
                </a:solidFill>
                <a:latin typeface="Cambria" panose="02040503050406030204" pitchFamily="18" charset="0"/>
              </a:rPr>
              <a:t> type as the one being declared here, hence the term </a:t>
            </a:r>
            <a:r>
              <a:rPr lang="en-US" altLang="x-none" sz="2100" i="1" dirty="0">
                <a:solidFill>
                  <a:srgbClr val="000000"/>
                </a:solidFill>
                <a:latin typeface="Cambria" panose="02040503050406030204" pitchFamily="18" charset="0"/>
              </a:rPr>
              <a:t>“self-referential class.” </a:t>
            </a:r>
          </a:p>
          <a:p>
            <a:pPr eaLnBrk="1" hangingPunct="1">
              <a:lnSpc>
                <a:spcPct val="80000"/>
              </a:lnSpc>
            </a:pPr>
            <a:r>
              <a:rPr lang="en-US" altLang="x-none" sz="2100" dirty="0">
                <a:solidFill>
                  <a:srgbClr val="000000"/>
                </a:solidFill>
                <a:latin typeface="Cambria" panose="02040503050406030204" pitchFamily="18" charset="0"/>
              </a:rPr>
              <a:t>Member </a:t>
            </a:r>
            <a:r>
              <a:rPr lang="en-US" altLang="x-none" sz="2100" dirty="0" err="1">
                <a:solidFill>
                  <a:srgbClr val="000000"/>
                </a:solidFill>
                <a:latin typeface="Consolas" panose="020B0609020204030204" pitchFamily="49" charset="0"/>
              </a:rPr>
              <a:t>nextPtr</a:t>
            </a:r>
            <a:r>
              <a:rPr lang="en-US" altLang="x-none" sz="2100" dirty="0">
                <a:solidFill>
                  <a:srgbClr val="000000"/>
                </a:solidFill>
                <a:latin typeface="Cambria" panose="02040503050406030204" pitchFamily="18" charset="0"/>
              </a:rPr>
              <a:t> is referred to as a </a:t>
            </a:r>
            <a:r>
              <a:rPr lang="en-US" altLang="x-none" sz="2100" dirty="0">
                <a:solidFill>
                  <a:srgbClr val="0000FF"/>
                </a:solidFill>
                <a:latin typeface="Cambria" panose="02040503050406030204" pitchFamily="18" charset="0"/>
              </a:rPr>
              <a:t>link</a:t>
            </a:r>
            <a:r>
              <a:rPr lang="en-US" altLang="x-none" sz="2100" dirty="0">
                <a:solidFill>
                  <a:srgbClr val="000000"/>
                </a:solidFill>
                <a:latin typeface="Cambria" panose="02040503050406030204" pitchFamily="18" charset="0"/>
              </a:rPr>
              <a:t>—i.e., </a:t>
            </a:r>
            <a:r>
              <a:rPr lang="en-US" altLang="x-none" sz="2100" dirty="0" err="1">
                <a:solidFill>
                  <a:srgbClr val="000000"/>
                </a:solidFill>
                <a:latin typeface="Consolas" panose="020B0609020204030204" pitchFamily="49" charset="0"/>
              </a:rPr>
              <a:t>nextPtr</a:t>
            </a:r>
            <a:r>
              <a:rPr lang="en-US" altLang="x-none" sz="2100" dirty="0">
                <a:solidFill>
                  <a:srgbClr val="000000"/>
                </a:solidFill>
                <a:latin typeface="Cambria" panose="02040503050406030204" pitchFamily="18" charset="0"/>
              </a:rPr>
              <a:t> can “tie” an object of type </a:t>
            </a:r>
            <a:r>
              <a:rPr lang="en-US" altLang="x-none" sz="2100" dirty="0">
                <a:solidFill>
                  <a:srgbClr val="000000"/>
                </a:solidFill>
                <a:latin typeface="Consolas" panose="020B0609020204030204" pitchFamily="49" charset="0"/>
              </a:rPr>
              <a:t>Node</a:t>
            </a:r>
            <a:r>
              <a:rPr lang="en-US" altLang="x-none" sz="2100" dirty="0">
                <a:solidFill>
                  <a:srgbClr val="000000"/>
                </a:solidFill>
                <a:latin typeface="Cambria" panose="02040503050406030204" pitchFamily="18" charset="0"/>
              </a:rPr>
              <a:t> to another object of the same type.</a:t>
            </a:r>
          </a:p>
          <a:p>
            <a:pPr eaLnBrk="1" hangingPunct="1">
              <a:lnSpc>
                <a:spcPct val="80000"/>
              </a:lnSpc>
            </a:pPr>
            <a:r>
              <a:rPr lang="en-US" altLang="x-none" sz="2100" dirty="0">
                <a:solidFill>
                  <a:srgbClr val="000000"/>
                </a:solidFill>
                <a:latin typeface="Cambria" panose="02040503050406030204" pitchFamily="18" charset="0"/>
              </a:rPr>
              <a:t>Self-referential class objects can be linked together to form useful data structures such as lists, queues, stacks and trees.</a:t>
            </a:r>
          </a:p>
          <a:p>
            <a:pPr eaLnBrk="1" hangingPunct="1">
              <a:lnSpc>
                <a:spcPct val="80000"/>
              </a:lnSpc>
            </a:pPr>
            <a:r>
              <a:rPr lang="en-US" altLang="x-none" sz="2100" dirty="0">
                <a:solidFill>
                  <a:srgbClr val="000000"/>
                </a:solidFill>
                <a:latin typeface="Cambria" panose="02040503050406030204" pitchFamily="18" charset="0"/>
              </a:rPr>
              <a:t>Figure 19.1 illustrates two self-referential class objects linked together to form a list.</a:t>
            </a:r>
          </a:p>
          <a:p>
            <a:pPr eaLnBrk="1" hangingPunct="1">
              <a:lnSpc>
                <a:spcPct val="80000"/>
              </a:lnSpc>
            </a:pPr>
            <a:r>
              <a:rPr lang="en-US" altLang="x-none" sz="2100" dirty="0">
                <a:solidFill>
                  <a:srgbClr val="000000"/>
                </a:solidFill>
                <a:latin typeface="Cambria" panose="02040503050406030204" pitchFamily="18" charset="0"/>
              </a:rPr>
              <a:t>Note that a slash—representing a null pointer (</a:t>
            </a:r>
            <a:r>
              <a:rPr lang="en-US" altLang="x-none" sz="2100" dirty="0" err="1">
                <a:solidFill>
                  <a:srgbClr val="000000"/>
                </a:solidFill>
                <a:latin typeface="Consolas" panose="020B0609020204030204" pitchFamily="49" charset="0"/>
              </a:rPr>
              <a:t>nullptr</a:t>
            </a:r>
            <a:r>
              <a:rPr lang="en-US" altLang="x-none" sz="2100" dirty="0">
                <a:solidFill>
                  <a:srgbClr val="000000"/>
                </a:solidFill>
                <a:latin typeface="Cambria" panose="02040503050406030204" pitchFamily="18" charset="0"/>
              </a:rPr>
              <a:t>)—is placed in the link member of the second self-referential class object to indicate that the link does </a:t>
            </a:r>
            <a:r>
              <a:rPr lang="en-US" altLang="x-none" sz="2100" i="1" dirty="0">
                <a:solidFill>
                  <a:srgbClr val="000000"/>
                </a:solidFill>
                <a:latin typeface="Cambria" panose="02040503050406030204" pitchFamily="18" charset="0"/>
              </a:rPr>
              <a:t>not</a:t>
            </a:r>
            <a:r>
              <a:rPr lang="en-US" altLang="x-none" sz="2100" dirty="0">
                <a:solidFill>
                  <a:srgbClr val="000000"/>
                </a:solidFill>
                <a:latin typeface="Cambria" panose="02040503050406030204" pitchFamily="18" charset="0"/>
              </a:rPr>
              <a:t> point to another object.</a:t>
            </a:r>
          </a:p>
          <a:p>
            <a:pPr eaLnBrk="1" hangingPunct="1">
              <a:lnSpc>
                <a:spcPct val="80000"/>
              </a:lnSpc>
            </a:pPr>
            <a:r>
              <a:rPr lang="en-US" altLang="x-none" sz="2100" dirty="0">
                <a:solidFill>
                  <a:srgbClr val="000000"/>
                </a:solidFill>
                <a:latin typeface="Cambria" panose="02040503050406030204" pitchFamily="18" charset="0"/>
              </a:rPr>
              <a:t>The slash is for illustration purposes only; it does </a:t>
            </a:r>
            <a:r>
              <a:rPr lang="en-US" altLang="x-none" sz="2100" i="1" dirty="0">
                <a:solidFill>
                  <a:srgbClr val="000000"/>
                </a:solidFill>
                <a:latin typeface="Cambria" panose="02040503050406030204" pitchFamily="18" charset="0"/>
              </a:rPr>
              <a:t>not</a:t>
            </a:r>
            <a:r>
              <a:rPr lang="en-US" altLang="x-none" sz="2100" dirty="0">
                <a:solidFill>
                  <a:srgbClr val="000000"/>
                </a:solidFill>
                <a:latin typeface="Cambria" panose="02040503050406030204" pitchFamily="18" charset="0"/>
              </a:rPr>
              <a:t> correspond to the backslash character in C++.</a:t>
            </a:r>
          </a:p>
          <a:p>
            <a:pPr eaLnBrk="1" hangingPunct="1">
              <a:lnSpc>
                <a:spcPct val="80000"/>
              </a:lnSpc>
            </a:pPr>
            <a:r>
              <a:rPr lang="en-US" altLang="x-none" sz="2100" dirty="0">
                <a:solidFill>
                  <a:srgbClr val="000000"/>
                </a:solidFill>
                <a:latin typeface="Cambria" panose="02040503050406030204" pitchFamily="18" charset="0"/>
              </a:rPr>
              <a:t>A null pointer normally indicates the end of a </a:t>
            </a:r>
            <a:r>
              <a:rPr lang="en-US" altLang="x-none" sz="2100" i="1" dirty="0">
                <a:solidFill>
                  <a:srgbClr val="000000"/>
                </a:solidFill>
                <a:latin typeface="Cambria" panose="02040503050406030204" pitchFamily="18" charset="0"/>
              </a:rPr>
              <a:t>data structure</a:t>
            </a:r>
            <a:r>
              <a:rPr lang="en-US" altLang="x-none" sz="2100" dirty="0">
                <a:solidFill>
                  <a:srgbClr val="000000"/>
                </a:solidFill>
                <a:latin typeface="Cambria" panose="02040503050406030204" pitchFamily="18" charset="0"/>
              </a:rPr>
              <a:t>.</a:t>
            </a:r>
          </a:p>
        </p:txBody>
      </p:sp>
      <p:sp>
        <p:nvSpPr>
          <p:cNvPr id="16388"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01855720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24B5A1"/>
                </a:solidFill>
                <a:latin typeface="Calibri" panose="020F0502020204030204" pitchFamily="34" charset="0"/>
              </a:rPr>
              <a:t>19.5  </a:t>
            </a:r>
            <a:r>
              <a:rPr lang="en-US" dirty="0" smtClean="0">
                <a:solidFill>
                  <a:srgbClr val="3380E6"/>
                </a:solidFill>
                <a:latin typeface="Calibri" panose="020F0502020204030204" pitchFamily="34" charset="0"/>
              </a:rPr>
              <a:t>Queues (cont.)</a:t>
            </a:r>
          </a:p>
        </p:txBody>
      </p:sp>
      <p:sp>
        <p:nvSpPr>
          <p:cNvPr id="98307" name="Text Placeholder 2"/>
          <p:cNvSpPr>
            <a:spLocks noGrp="1"/>
          </p:cNvSpPr>
          <p:nvPr>
            <p:ph type="body" idx="1"/>
          </p:nvPr>
        </p:nvSpPr>
        <p:spPr/>
        <p:txBody>
          <a:bodyPr/>
          <a:lstStyle/>
          <a:p>
            <a:pPr eaLnBrk="1" hangingPunct="1">
              <a:lnSpc>
                <a:spcPct val="80000"/>
              </a:lnSpc>
            </a:pPr>
            <a:r>
              <a:rPr lang="en-US" altLang="x-none" sz="2500" dirty="0">
                <a:solidFill>
                  <a:srgbClr val="000000"/>
                </a:solidFill>
                <a:latin typeface="Cambria" panose="02040503050406030204" pitchFamily="18" charset="0"/>
              </a:rPr>
              <a:t>Information packets also wait in queues in computer networks.</a:t>
            </a:r>
          </a:p>
          <a:p>
            <a:pPr eaLnBrk="1" hangingPunct="1">
              <a:lnSpc>
                <a:spcPct val="80000"/>
              </a:lnSpc>
            </a:pPr>
            <a:r>
              <a:rPr lang="en-US" altLang="x-none" sz="2500" dirty="0">
                <a:solidFill>
                  <a:srgbClr val="000000"/>
                </a:solidFill>
                <a:latin typeface="Cambria" panose="02040503050406030204" pitchFamily="18" charset="0"/>
              </a:rPr>
              <a:t>Each time a packet arrives at a network node, it must be routed to the next node on the network along the path to the packet’s final destination.</a:t>
            </a:r>
          </a:p>
          <a:p>
            <a:pPr eaLnBrk="1" hangingPunct="1">
              <a:lnSpc>
                <a:spcPct val="80000"/>
              </a:lnSpc>
            </a:pPr>
            <a:r>
              <a:rPr lang="en-US" altLang="x-none" sz="2500" dirty="0">
                <a:solidFill>
                  <a:srgbClr val="000000"/>
                </a:solidFill>
                <a:latin typeface="Cambria" panose="02040503050406030204" pitchFamily="18" charset="0"/>
              </a:rPr>
              <a:t>The routing node routes one packet at a time, so additional packets are </a:t>
            </a:r>
            <a:r>
              <a:rPr lang="en-US" altLang="x-none" sz="2500" dirty="0" err="1">
                <a:solidFill>
                  <a:srgbClr val="000000"/>
                </a:solidFill>
                <a:latin typeface="Cambria" panose="02040503050406030204" pitchFamily="18" charset="0"/>
              </a:rPr>
              <a:t>enqueued</a:t>
            </a:r>
            <a:r>
              <a:rPr lang="en-US" altLang="x-none" sz="2500" dirty="0">
                <a:solidFill>
                  <a:srgbClr val="000000"/>
                </a:solidFill>
                <a:latin typeface="Cambria" panose="02040503050406030204" pitchFamily="18" charset="0"/>
              </a:rPr>
              <a:t> until the router can route them.</a:t>
            </a:r>
          </a:p>
          <a:p>
            <a:pPr eaLnBrk="1" hangingPunct="1">
              <a:lnSpc>
                <a:spcPct val="80000"/>
              </a:lnSpc>
            </a:pPr>
            <a:r>
              <a:rPr lang="en-US" altLang="x-none" sz="2500" dirty="0">
                <a:solidFill>
                  <a:srgbClr val="000000"/>
                </a:solidFill>
                <a:latin typeface="Cambria" panose="02040503050406030204" pitchFamily="18" charset="0"/>
              </a:rPr>
              <a:t>A file server in a computer network handles file access requests from many clients throughout the network.</a:t>
            </a:r>
          </a:p>
          <a:p>
            <a:pPr eaLnBrk="1" hangingPunct="1">
              <a:lnSpc>
                <a:spcPct val="80000"/>
              </a:lnSpc>
            </a:pPr>
            <a:r>
              <a:rPr lang="en-US" altLang="x-none" sz="2500" dirty="0">
                <a:solidFill>
                  <a:srgbClr val="000000"/>
                </a:solidFill>
                <a:latin typeface="Cambria" panose="02040503050406030204" pitchFamily="18" charset="0"/>
              </a:rPr>
              <a:t>Servers have a limited capacity to service requests from clients.</a:t>
            </a:r>
          </a:p>
          <a:p>
            <a:pPr eaLnBrk="1" hangingPunct="1">
              <a:lnSpc>
                <a:spcPct val="80000"/>
              </a:lnSpc>
            </a:pPr>
            <a:r>
              <a:rPr lang="en-US" altLang="x-none" sz="2500" dirty="0">
                <a:solidFill>
                  <a:srgbClr val="000000"/>
                </a:solidFill>
                <a:latin typeface="Cambria" panose="02040503050406030204" pitchFamily="18" charset="0"/>
              </a:rPr>
              <a:t>When that capacity is exceeded, client requests wait in queues.</a:t>
            </a:r>
          </a:p>
        </p:txBody>
      </p:sp>
      <p:sp>
        <p:nvSpPr>
          <p:cNvPr id="103428"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96709016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24B5A1"/>
                </a:solidFill>
                <a:latin typeface="Calibri" panose="020F0502020204030204" pitchFamily="34" charset="0"/>
              </a:rPr>
              <a:t>19.5.2</a:t>
            </a:r>
            <a:r>
              <a:rPr lang="en-US" dirty="0" smtClean="0">
                <a:solidFill>
                  <a:srgbClr val="24B5A1"/>
                </a:solidFill>
                <a:latin typeface="Calibri" panose="020F0502020204030204" pitchFamily="34" charset="0"/>
              </a:rPr>
              <a:t>  </a:t>
            </a:r>
            <a:r>
              <a:rPr lang="en-US" dirty="0">
                <a:solidFill>
                  <a:srgbClr val="3380E6"/>
                </a:solidFill>
                <a:latin typeface="Calibri" panose="020F0502020204030204" pitchFamily="34" charset="0"/>
              </a:rPr>
              <a:t>Implementing a Class Template Queue Class Based By Inheriting from </a:t>
            </a:r>
            <a:r>
              <a:rPr lang="en-US" dirty="0" smtClean="0">
                <a:solidFill>
                  <a:srgbClr val="3380E6"/>
                </a:solidFill>
                <a:latin typeface="Calibri" panose="020F0502020204030204" pitchFamily="34" charset="0"/>
              </a:rPr>
              <a:t>List</a:t>
            </a:r>
            <a:endParaRPr lang="en-US" dirty="0">
              <a:solidFill>
                <a:srgbClr val="3380E6"/>
              </a:solidFill>
              <a:latin typeface="Calibri" panose="020F0502020204030204" pitchFamily="34" charset="0"/>
            </a:endParaRPr>
          </a:p>
        </p:txBody>
      </p:sp>
      <p:sp>
        <p:nvSpPr>
          <p:cNvPr id="104451" name="Text Placeholder 2"/>
          <p:cNvSpPr>
            <a:spLocks noGrp="1"/>
          </p:cNvSpPr>
          <p:nvPr>
            <p:ph type="body" idx="1"/>
          </p:nvPr>
        </p:nvSpPr>
        <p:spPr/>
        <p:txBody>
          <a:bodyPr>
            <a:normAutofit/>
          </a:bodyPr>
          <a:lstStyle/>
          <a:p>
            <a:pPr eaLnBrk="1" hangingPunct="1">
              <a:buFont typeface="Wingdings 3" pitchFamily="18" charset="2"/>
              <a:buChar char=""/>
              <a:defRPr/>
            </a:pPr>
            <a:r>
              <a:rPr lang="en-US" sz="3200" dirty="0" smtClean="0">
                <a:solidFill>
                  <a:srgbClr val="000000"/>
                </a:solidFill>
                <a:latin typeface="Cambria" panose="02040503050406030204" pitchFamily="18" charset="0"/>
              </a:rPr>
              <a:t>The </a:t>
            </a:r>
            <a:r>
              <a:rPr lang="en-US" sz="3200" dirty="0">
                <a:solidFill>
                  <a:srgbClr val="000000"/>
                </a:solidFill>
                <a:latin typeface="Cambria" panose="02040503050406030204" pitchFamily="18" charset="0"/>
              </a:rPr>
              <a:t>program of Figs. 19.16–19.17 creates a </a:t>
            </a:r>
            <a:r>
              <a:rPr lang="en-US" sz="3200" dirty="0">
                <a:solidFill>
                  <a:srgbClr val="000000"/>
                </a:solidFill>
                <a:latin typeface="Consolas" panose="020B0609020204030204" pitchFamily="49" charset="0"/>
              </a:rPr>
              <a:t>Queue</a:t>
            </a:r>
            <a:r>
              <a:rPr lang="en-US" sz="3200" dirty="0">
                <a:solidFill>
                  <a:srgbClr val="000000"/>
                </a:solidFill>
                <a:latin typeface="Cambria" panose="02040503050406030204" pitchFamily="18" charset="0"/>
              </a:rPr>
              <a:t> class template (from Fig. 19.5) through </a:t>
            </a:r>
            <a:r>
              <a:rPr lang="en-US" sz="3200" dirty="0">
                <a:solidFill>
                  <a:srgbClr val="000000"/>
                </a:solidFill>
                <a:latin typeface="Consolas" panose="020B0609020204030204" pitchFamily="49" charset="0"/>
              </a:rPr>
              <a:t>private</a:t>
            </a:r>
            <a:r>
              <a:rPr lang="en-US" sz="3200" dirty="0">
                <a:solidFill>
                  <a:srgbClr val="000000"/>
                </a:solidFill>
                <a:latin typeface="Cambria" panose="02040503050406030204" pitchFamily="18" charset="0"/>
              </a:rPr>
              <a:t> inheritance </a:t>
            </a:r>
            <a:r>
              <a:rPr lang="en-US" sz="3200" dirty="0" smtClean="0">
                <a:solidFill>
                  <a:srgbClr val="000000"/>
                </a:solidFill>
                <a:latin typeface="Cambria" panose="02040503050406030204" pitchFamily="18" charset="0"/>
              </a:rPr>
              <a:t>of </a:t>
            </a:r>
            <a:r>
              <a:rPr lang="en-US" sz="3200" dirty="0">
                <a:solidFill>
                  <a:srgbClr val="000000"/>
                </a:solidFill>
                <a:latin typeface="Cambria" panose="02040503050406030204" pitchFamily="18" charset="0"/>
              </a:rPr>
              <a:t>the </a:t>
            </a:r>
            <a:r>
              <a:rPr lang="en-US" sz="3200" dirty="0">
                <a:solidFill>
                  <a:srgbClr val="000000"/>
                </a:solidFill>
                <a:latin typeface="Consolas" panose="020B0609020204030204" pitchFamily="49" charset="0"/>
              </a:rPr>
              <a:t>List</a:t>
            </a:r>
            <a:r>
              <a:rPr lang="en-US" sz="3200" dirty="0">
                <a:solidFill>
                  <a:srgbClr val="000000"/>
                </a:solidFill>
                <a:latin typeface="Cambria" panose="02040503050406030204" pitchFamily="18" charset="0"/>
              </a:rPr>
              <a:t> class template (Fig. 19.4).</a:t>
            </a:r>
          </a:p>
          <a:p>
            <a:pPr eaLnBrk="1" hangingPunct="1">
              <a:buFont typeface="Wingdings 3" pitchFamily="18" charset="2"/>
              <a:buChar char=""/>
              <a:defRPr/>
            </a:pPr>
            <a:r>
              <a:rPr lang="en-US" sz="3200" dirty="0">
                <a:solidFill>
                  <a:srgbClr val="000000"/>
                </a:solidFill>
                <a:latin typeface="Cambria" panose="02040503050406030204" pitchFamily="18" charset="0"/>
              </a:rPr>
              <a:t>The </a:t>
            </a:r>
            <a:r>
              <a:rPr lang="en-US" sz="3200" dirty="0">
                <a:solidFill>
                  <a:srgbClr val="000000"/>
                </a:solidFill>
                <a:latin typeface="Consolas" panose="020B0609020204030204" pitchFamily="49" charset="0"/>
              </a:rPr>
              <a:t>Queue</a:t>
            </a:r>
            <a:r>
              <a:rPr lang="en-US" sz="3200" dirty="0">
                <a:solidFill>
                  <a:srgbClr val="000000"/>
                </a:solidFill>
                <a:latin typeface="Cambria" panose="02040503050406030204" pitchFamily="18" charset="0"/>
              </a:rPr>
              <a:t> has member functions </a:t>
            </a:r>
            <a:r>
              <a:rPr lang="en-US" sz="3200" dirty="0" err="1" smtClean="0">
                <a:solidFill>
                  <a:srgbClr val="000000"/>
                </a:solidFill>
                <a:latin typeface="Consolas" panose="020B0609020204030204" pitchFamily="49" charset="0"/>
              </a:rPr>
              <a:t>enqueue</a:t>
            </a:r>
            <a:r>
              <a:rPr lang="en-US" sz="3200" dirty="0" smtClean="0">
                <a:solidFill>
                  <a:srgbClr val="000000"/>
                </a:solidFill>
                <a:latin typeface="Cambria" panose="02040503050406030204" pitchFamily="18" charset="0"/>
              </a:rPr>
              <a:t>,</a:t>
            </a:r>
            <a:r>
              <a:rPr lang="en-US" sz="3200" dirty="0" smtClean="0">
                <a:solidFill>
                  <a:srgbClr val="000000"/>
                </a:solidFill>
                <a:latin typeface="Cambria" panose="02040503050406030204" pitchFamily="18" charset="0"/>
              </a:rPr>
              <a:t> </a:t>
            </a:r>
            <a:r>
              <a:rPr lang="en-US" sz="3200" dirty="0" err="1" smtClean="0">
                <a:solidFill>
                  <a:srgbClr val="000000"/>
                </a:solidFill>
                <a:latin typeface="Consolas" panose="020B0609020204030204" pitchFamily="49" charset="0"/>
              </a:rPr>
              <a:t>dequeue</a:t>
            </a:r>
            <a:r>
              <a:rPr lang="en-US" sz="3200" dirty="0" smtClean="0">
                <a:solidFill>
                  <a:srgbClr val="000000"/>
                </a:solidFill>
                <a:latin typeface="Cambria" panose="02040503050406030204" pitchFamily="18" charset="0"/>
              </a:rPr>
              <a:t>, </a:t>
            </a:r>
            <a:r>
              <a:rPr lang="en-US" sz="3200" dirty="0" err="1">
                <a:solidFill>
                  <a:srgbClr val="000000"/>
                </a:solidFill>
                <a:latin typeface="Consolas" panose="020B0609020204030204" pitchFamily="49" charset="0"/>
              </a:rPr>
              <a:t>isQueueEmpty</a:t>
            </a:r>
            <a:r>
              <a:rPr lang="en-US" sz="3200" dirty="0">
                <a:solidFill>
                  <a:srgbClr val="000000"/>
                </a:solidFill>
                <a:latin typeface="Cambria" panose="02040503050406030204" pitchFamily="18" charset="0"/>
              </a:rPr>
              <a:t> </a:t>
            </a:r>
            <a:r>
              <a:rPr lang="en-US" sz="3200" dirty="0" smtClean="0">
                <a:solidFill>
                  <a:srgbClr val="000000"/>
                </a:solidFill>
                <a:latin typeface="Cambria" panose="02040503050406030204" pitchFamily="18" charset="0"/>
              </a:rPr>
              <a:t>and </a:t>
            </a:r>
            <a:r>
              <a:rPr lang="en-US" sz="3200" dirty="0" err="1" smtClean="0">
                <a:solidFill>
                  <a:srgbClr val="000000"/>
                </a:solidFill>
                <a:latin typeface="Consolas" panose="020B0609020204030204" pitchFamily="49" charset="0"/>
              </a:rPr>
              <a:t>printQueue</a:t>
            </a:r>
            <a:r>
              <a:rPr lang="en-US" sz="3200" dirty="0" smtClean="0">
                <a:solidFill>
                  <a:srgbClr val="000000"/>
                </a:solidFill>
                <a:latin typeface="Cambria" panose="02040503050406030204" pitchFamily="18" charset="0"/>
              </a:rPr>
              <a:t>.</a:t>
            </a:r>
            <a:endParaRPr lang="en-US" sz="3200" dirty="0">
              <a:solidFill>
                <a:srgbClr val="000000"/>
              </a:solidFill>
              <a:latin typeface="Cambria" panose="02040503050406030204" pitchFamily="18" charset="0"/>
            </a:endParaRPr>
          </a:p>
          <a:p>
            <a:pPr lvl="1">
              <a:buFont typeface="Wingdings 3" pitchFamily="18" charset="2"/>
              <a:buChar char=""/>
              <a:defRPr/>
            </a:pPr>
            <a:r>
              <a:rPr lang="en-US" sz="2800" dirty="0">
                <a:solidFill>
                  <a:srgbClr val="000000"/>
                </a:solidFill>
                <a:latin typeface="Cambria" panose="02040503050406030204" pitchFamily="18" charset="0"/>
              </a:rPr>
              <a:t>These are essentially the </a:t>
            </a:r>
            <a:r>
              <a:rPr lang="en-US" sz="2800" dirty="0" err="1">
                <a:solidFill>
                  <a:srgbClr val="000000"/>
                </a:solidFill>
                <a:latin typeface="Consolas" panose="020B0609020204030204" pitchFamily="49" charset="0"/>
              </a:rPr>
              <a:t>insertAtBack</a:t>
            </a:r>
            <a:r>
              <a:rPr lang="en-US" sz="2800" dirty="0">
                <a:solidFill>
                  <a:srgbClr val="000000"/>
                </a:solidFill>
                <a:latin typeface="Cambria" panose="02040503050406030204" pitchFamily="18" charset="0"/>
              </a:rPr>
              <a:t>, </a:t>
            </a:r>
            <a:r>
              <a:rPr lang="en-US" sz="2800" dirty="0" err="1">
                <a:solidFill>
                  <a:srgbClr val="000000"/>
                </a:solidFill>
                <a:latin typeface="Consolas" panose="020B0609020204030204" pitchFamily="49" charset="0"/>
              </a:rPr>
              <a:t>removeFromFront</a:t>
            </a:r>
            <a:r>
              <a:rPr lang="en-US" sz="2800" dirty="0">
                <a:solidFill>
                  <a:srgbClr val="000000"/>
                </a:solidFill>
                <a:latin typeface="Cambria" panose="02040503050406030204" pitchFamily="18" charset="0"/>
              </a:rPr>
              <a:t>, </a:t>
            </a:r>
            <a:r>
              <a:rPr lang="en-US" sz="2800" dirty="0" err="1">
                <a:solidFill>
                  <a:srgbClr val="000000"/>
                </a:solidFill>
                <a:latin typeface="Consolas" panose="020B0609020204030204" pitchFamily="49" charset="0"/>
              </a:rPr>
              <a:t>isEmpty</a:t>
            </a:r>
            <a:r>
              <a:rPr lang="en-US" sz="2800" dirty="0">
                <a:solidFill>
                  <a:srgbClr val="000000"/>
                </a:solidFill>
                <a:latin typeface="Cambria" panose="02040503050406030204" pitchFamily="18" charset="0"/>
              </a:rPr>
              <a:t> and </a:t>
            </a:r>
            <a:r>
              <a:rPr lang="en-US" sz="2800" dirty="0">
                <a:solidFill>
                  <a:srgbClr val="000000"/>
                </a:solidFill>
                <a:latin typeface="Consolas" panose="020B0609020204030204" pitchFamily="49" charset="0"/>
              </a:rPr>
              <a:t>print</a:t>
            </a:r>
            <a:r>
              <a:rPr lang="en-US" sz="2800" dirty="0">
                <a:solidFill>
                  <a:srgbClr val="000000"/>
                </a:solidFill>
                <a:latin typeface="Cambria" panose="02040503050406030204" pitchFamily="18" charset="0"/>
              </a:rPr>
              <a:t> functions of the </a:t>
            </a:r>
            <a:r>
              <a:rPr lang="en-US" sz="2800" dirty="0">
                <a:solidFill>
                  <a:srgbClr val="000000"/>
                </a:solidFill>
                <a:latin typeface="Consolas" panose="020B0609020204030204" pitchFamily="49" charset="0"/>
              </a:rPr>
              <a:t>List</a:t>
            </a:r>
            <a:r>
              <a:rPr lang="en-US" sz="2800" dirty="0">
                <a:solidFill>
                  <a:srgbClr val="000000"/>
                </a:solidFill>
                <a:latin typeface="Cambria" panose="02040503050406030204" pitchFamily="18" charset="0"/>
              </a:rPr>
              <a:t> class template.</a:t>
            </a:r>
          </a:p>
        </p:txBody>
      </p:sp>
      <p:sp>
        <p:nvSpPr>
          <p:cNvPr id="104452"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72817946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rgbClr val="24B5A1"/>
                </a:solidFill>
                <a:latin typeface="Calibri" panose="020F0502020204030204" pitchFamily="34" charset="0"/>
              </a:rPr>
              <a:t>19.5.2  </a:t>
            </a:r>
            <a:r>
              <a:rPr lang="en-US" dirty="0">
                <a:solidFill>
                  <a:srgbClr val="3380E6"/>
                </a:solidFill>
                <a:latin typeface="Calibri" panose="020F0502020204030204" pitchFamily="34" charset="0"/>
              </a:rPr>
              <a:t>Implementing a Class Template Queue Class Based By Inheriting from List</a:t>
            </a:r>
            <a:endParaRPr lang="en-US" dirty="0" smtClean="0">
              <a:solidFill>
                <a:srgbClr val="3380E6"/>
              </a:solidFill>
              <a:latin typeface="Calibri" panose="020F0502020204030204" pitchFamily="34" charset="0"/>
            </a:endParaRPr>
          </a:p>
        </p:txBody>
      </p:sp>
      <p:sp>
        <p:nvSpPr>
          <p:cNvPr id="100355" name="Text Placeholder 2"/>
          <p:cNvSpPr>
            <a:spLocks noGrp="1"/>
          </p:cNvSpPr>
          <p:nvPr>
            <p:ph type="body" idx="1"/>
          </p:nvPr>
        </p:nvSpPr>
        <p:spPr/>
        <p:txBody>
          <a:bodyPr>
            <a:noAutofit/>
          </a:bodyPr>
          <a:lstStyle/>
          <a:p>
            <a:pPr eaLnBrk="1" hangingPunct="1">
              <a:lnSpc>
                <a:spcPct val="80000"/>
              </a:lnSpc>
            </a:pPr>
            <a:r>
              <a:rPr lang="en-US" altLang="x-none" sz="2400" dirty="0">
                <a:solidFill>
                  <a:srgbClr val="000000"/>
                </a:solidFill>
                <a:latin typeface="Cambria" panose="02040503050406030204" pitchFamily="18" charset="0"/>
              </a:rPr>
              <a:t>The </a:t>
            </a:r>
            <a:r>
              <a:rPr lang="en-US" altLang="x-none" sz="2400" dirty="0">
                <a:solidFill>
                  <a:srgbClr val="000000"/>
                </a:solidFill>
                <a:latin typeface="Consolas" panose="020B0609020204030204" pitchFamily="49" charset="0"/>
              </a:rPr>
              <a:t>List</a:t>
            </a:r>
            <a:r>
              <a:rPr lang="en-US" altLang="x-none" sz="2400" dirty="0">
                <a:solidFill>
                  <a:srgbClr val="000000"/>
                </a:solidFill>
                <a:latin typeface="Cambria" panose="02040503050406030204" pitchFamily="18" charset="0"/>
              </a:rPr>
              <a:t> class template contains other member functions that we do </a:t>
            </a:r>
            <a:r>
              <a:rPr lang="en-US" altLang="x-none" sz="2400" i="1" dirty="0">
                <a:solidFill>
                  <a:srgbClr val="000000"/>
                </a:solidFill>
                <a:latin typeface="Cambria" panose="02040503050406030204" pitchFamily="18" charset="0"/>
              </a:rPr>
              <a:t>not</a:t>
            </a:r>
            <a:r>
              <a:rPr lang="en-US" altLang="x-none" sz="2400" dirty="0">
                <a:solidFill>
                  <a:srgbClr val="000000"/>
                </a:solidFill>
                <a:latin typeface="Cambria" panose="02040503050406030204" pitchFamily="18" charset="0"/>
              </a:rPr>
              <a:t> want to make accessible through the </a:t>
            </a:r>
            <a:r>
              <a:rPr lang="en-US" altLang="x-none" sz="2400" dirty="0">
                <a:solidFill>
                  <a:srgbClr val="000000"/>
                </a:solidFill>
                <a:latin typeface="Consolas" panose="020B0609020204030204" pitchFamily="49" charset="0"/>
              </a:rPr>
              <a:t>public</a:t>
            </a:r>
            <a:r>
              <a:rPr lang="en-US" altLang="x-none" sz="2400" dirty="0">
                <a:solidFill>
                  <a:srgbClr val="000000"/>
                </a:solidFill>
                <a:latin typeface="Cambria" panose="02040503050406030204" pitchFamily="18" charset="0"/>
              </a:rPr>
              <a:t> interface to the </a:t>
            </a:r>
            <a:r>
              <a:rPr lang="en-US" altLang="x-none" sz="2400" dirty="0">
                <a:solidFill>
                  <a:srgbClr val="000000"/>
                </a:solidFill>
                <a:latin typeface="Consolas" panose="020B0609020204030204" pitchFamily="49" charset="0"/>
              </a:rPr>
              <a:t>Queue</a:t>
            </a:r>
            <a:r>
              <a:rPr lang="en-US" altLang="x-none" sz="2400" dirty="0">
                <a:solidFill>
                  <a:srgbClr val="000000"/>
                </a:solidFill>
                <a:latin typeface="Cambria" panose="02040503050406030204" pitchFamily="18" charset="0"/>
              </a:rPr>
              <a:t> class.</a:t>
            </a:r>
          </a:p>
          <a:p>
            <a:pPr eaLnBrk="1" hangingPunct="1">
              <a:lnSpc>
                <a:spcPct val="80000"/>
              </a:lnSpc>
            </a:pPr>
            <a:r>
              <a:rPr lang="en-US" altLang="x-none" sz="2400" dirty="0">
                <a:solidFill>
                  <a:srgbClr val="000000"/>
                </a:solidFill>
                <a:latin typeface="Cambria" panose="02040503050406030204" pitchFamily="18" charset="0"/>
              </a:rPr>
              <a:t>So when we indicate that the </a:t>
            </a:r>
            <a:r>
              <a:rPr lang="en-US" altLang="x-none" sz="2400" dirty="0">
                <a:solidFill>
                  <a:srgbClr val="000000"/>
                </a:solidFill>
                <a:latin typeface="Consolas" panose="020B0609020204030204" pitchFamily="49" charset="0"/>
              </a:rPr>
              <a:t>Queue</a:t>
            </a:r>
            <a:r>
              <a:rPr lang="en-US" altLang="x-none" sz="2400" dirty="0">
                <a:solidFill>
                  <a:srgbClr val="000000"/>
                </a:solidFill>
                <a:latin typeface="Cambria" panose="02040503050406030204" pitchFamily="18" charset="0"/>
              </a:rPr>
              <a:t> class template is to inherit the </a:t>
            </a:r>
            <a:r>
              <a:rPr lang="en-US" altLang="x-none" sz="2400" dirty="0">
                <a:solidFill>
                  <a:srgbClr val="000000"/>
                </a:solidFill>
                <a:latin typeface="Consolas" panose="020B0609020204030204" pitchFamily="49" charset="0"/>
              </a:rPr>
              <a:t>List</a:t>
            </a:r>
            <a:r>
              <a:rPr lang="en-US" altLang="x-none" sz="2400" dirty="0">
                <a:solidFill>
                  <a:srgbClr val="000000"/>
                </a:solidFill>
                <a:latin typeface="Cambria" panose="02040503050406030204" pitchFamily="18" charset="0"/>
              </a:rPr>
              <a:t> class template, we specify </a:t>
            </a:r>
            <a:r>
              <a:rPr lang="en-US" altLang="x-none" sz="2400" i="1" dirty="0">
                <a:solidFill>
                  <a:srgbClr val="000000"/>
                </a:solidFill>
                <a:latin typeface="Consolas" panose="020B0609020204030204" pitchFamily="49" charset="0"/>
              </a:rPr>
              <a:t>private</a:t>
            </a:r>
            <a:r>
              <a:rPr lang="en-US" altLang="x-none" sz="2400" i="1" dirty="0">
                <a:solidFill>
                  <a:srgbClr val="000000"/>
                </a:solidFill>
                <a:latin typeface="Cambria" panose="02040503050406030204" pitchFamily="18" charset="0"/>
              </a:rPr>
              <a:t> inheritance</a:t>
            </a:r>
            <a:r>
              <a:rPr lang="en-US" altLang="x-none" sz="2400" dirty="0">
                <a:solidFill>
                  <a:srgbClr val="000000"/>
                </a:solidFill>
                <a:latin typeface="Cambria" panose="02040503050406030204" pitchFamily="18" charset="0"/>
              </a:rPr>
              <a:t>.</a:t>
            </a:r>
          </a:p>
          <a:p>
            <a:pPr eaLnBrk="1" hangingPunct="1">
              <a:lnSpc>
                <a:spcPct val="80000"/>
              </a:lnSpc>
            </a:pPr>
            <a:r>
              <a:rPr lang="en-US" altLang="x-none" sz="2400" dirty="0">
                <a:solidFill>
                  <a:srgbClr val="000000"/>
                </a:solidFill>
                <a:latin typeface="Cambria" panose="02040503050406030204" pitchFamily="18" charset="0"/>
              </a:rPr>
              <a:t>This makes all the </a:t>
            </a:r>
            <a:r>
              <a:rPr lang="en-US" altLang="x-none" sz="2400" dirty="0">
                <a:solidFill>
                  <a:srgbClr val="000000"/>
                </a:solidFill>
                <a:latin typeface="Consolas" panose="020B0609020204030204" pitchFamily="49" charset="0"/>
              </a:rPr>
              <a:t>List</a:t>
            </a:r>
            <a:r>
              <a:rPr lang="en-US" altLang="x-none" sz="2400" dirty="0">
                <a:solidFill>
                  <a:srgbClr val="000000"/>
                </a:solidFill>
                <a:latin typeface="Cambria" panose="02040503050406030204" pitchFamily="18" charset="0"/>
              </a:rPr>
              <a:t> class template’s member functions </a:t>
            </a:r>
            <a:r>
              <a:rPr lang="en-US" altLang="x-none" sz="2400" dirty="0">
                <a:solidFill>
                  <a:srgbClr val="000000"/>
                </a:solidFill>
                <a:latin typeface="Consolas" panose="020B0609020204030204" pitchFamily="49" charset="0"/>
              </a:rPr>
              <a:t>private</a:t>
            </a:r>
            <a:r>
              <a:rPr lang="en-US" altLang="x-none" sz="2400" dirty="0">
                <a:solidFill>
                  <a:srgbClr val="000000"/>
                </a:solidFill>
                <a:latin typeface="Cambria" panose="02040503050406030204" pitchFamily="18" charset="0"/>
              </a:rPr>
              <a:t> in the </a:t>
            </a:r>
            <a:r>
              <a:rPr lang="en-US" altLang="x-none" sz="2400" dirty="0">
                <a:solidFill>
                  <a:srgbClr val="000000"/>
                </a:solidFill>
                <a:latin typeface="Consolas" panose="020B0609020204030204" pitchFamily="49" charset="0"/>
              </a:rPr>
              <a:t>Queue</a:t>
            </a:r>
            <a:r>
              <a:rPr lang="en-US" altLang="x-none" sz="2400" dirty="0">
                <a:solidFill>
                  <a:srgbClr val="000000"/>
                </a:solidFill>
                <a:latin typeface="Cambria" panose="02040503050406030204" pitchFamily="18" charset="0"/>
              </a:rPr>
              <a:t> class template.</a:t>
            </a:r>
          </a:p>
          <a:p>
            <a:pPr eaLnBrk="1" hangingPunct="1">
              <a:lnSpc>
                <a:spcPct val="80000"/>
              </a:lnSpc>
            </a:pPr>
            <a:r>
              <a:rPr lang="en-US" altLang="x-none" sz="2400" dirty="0">
                <a:solidFill>
                  <a:srgbClr val="000000"/>
                </a:solidFill>
                <a:latin typeface="Cambria" panose="02040503050406030204" pitchFamily="18" charset="0"/>
              </a:rPr>
              <a:t>When we implement the </a:t>
            </a:r>
            <a:r>
              <a:rPr lang="en-US" altLang="x-none" sz="2400" dirty="0">
                <a:solidFill>
                  <a:srgbClr val="000000"/>
                </a:solidFill>
                <a:latin typeface="Consolas" panose="020B0609020204030204" pitchFamily="49" charset="0"/>
              </a:rPr>
              <a:t>Queue</a:t>
            </a:r>
            <a:r>
              <a:rPr lang="en-US" altLang="x-none" sz="2400" dirty="0">
                <a:solidFill>
                  <a:srgbClr val="000000"/>
                </a:solidFill>
                <a:latin typeface="Cambria" panose="02040503050406030204" pitchFamily="18" charset="0"/>
              </a:rPr>
              <a:t>’s member functions, we have each of these call the appropriate member function of the list class—</a:t>
            </a:r>
            <a:r>
              <a:rPr lang="en-US" altLang="x-none" sz="2400" dirty="0" err="1">
                <a:solidFill>
                  <a:srgbClr val="000000"/>
                </a:solidFill>
                <a:latin typeface="Consolas" panose="020B0609020204030204" pitchFamily="49" charset="0"/>
              </a:rPr>
              <a:t>enqueue</a:t>
            </a:r>
            <a:r>
              <a:rPr lang="en-US" altLang="x-none" sz="2400" dirty="0">
                <a:solidFill>
                  <a:srgbClr val="000000"/>
                </a:solidFill>
                <a:latin typeface="Cambria" panose="02040503050406030204" pitchFamily="18" charset="0"/>
              </a:rPr>
              <a:t> calls </a:t>
            </a:r>
            <a:r>
              <a:rPr lang="en-US" altLang="x-none" sz="2400" dirty="0" err="1" smtClean="0">
                <a:solidFill>
                  <a:srgbClr val="000000"/>
                </a:solidFill>
                <a:latin typeface="Consolas" panose="020B0609020204030204" pitchFamily="49" charset="0"/>
              </a:rPr>
              <a:t>insertAtBack</a:t>
            </a:r>
            <a:r>
              <a:rPr lang="en-US" altLang="x-none" sz="2400" dirty="0" smtClean="0">
                <a:solidFill>
                  <a:srgbClr val="000000"/>
                </a:solidFill>
                <a:latin typeface="Cambria" panose="02040503050406030204" pitchFamily="18" charset="0"/>
              </a:rPr>
              <a:t>, </a:t>
            </a:r>
            <a:r>
              <a:rPr lang="en-US" altLang="x-none" sz="2400" dirty="0" err="1">
                <a:solidFill>
                  <a:srgbClr val="000000"/>
                </a:solidFill>
                <a:latin typeface="Consolas" panose="020B0609020204030204" pitchFamily="49" charset="0"/>
              </a:rPr>
              <a:t>dequeue</a:t>
            </a:r>
            <a:r>
              <a:rPr lang="en-US" altLang="x-none" sz="2400" dirty="0">
                <a:solidFill>
                  <a:srgbClr val="000000"/>
                </a:solidFill>
                <a:latin typeface="Cambria" panose="02040503050406030204" pitchFamily="18" charset="0"/>
              </a:rPr>
              <a:t> calls </a:t>
            </a:r>
            <a:r>
              <a:rPr lang="en-US" altLang="x-none" sz="2400" dirty="0" err="1" smtClean="0">
                <a:solidFill>
                  <a:srgbClr val="000000"/>
                </a:solidFill>
                <a:latin typeface="Consolas" panose="020B0609020204030204" pitchFamily="49" charset="0"/>
              </a:rPr>
              <a:t>removeFromFront</a:t>
            </a:r>
            <a:r>
              <a:rPr lang="en-US" altLang="x-none" sz="2400" dirty="0" smtClean="0">
                <a:solidFill>
                  <a:srgbClr val="000000"/>
                </a:solidFill>
                <a:latin typeface="Cambria" panose="02040503050406030204" pitchFamily="18" charset="0"/>
              </a:rPr>
              <a:t>, </a:t>
            </a:r>
            <a:r>
              <a:rPr lang="en-US" altLang="x-none" sz="2400" dirty="0" err="1">
                <a:solidFill>
                  <a:srgbClr val="000000"/>
                </a:solidFill>
                <a:latin typeface="Consolas" panose="020B0609020204030204" pitchFamily="49" charset="0"/>
              </a:rPr>
              <a:t>isQueueEmpty</a:t>
            </a:r>
            <a:r>
              <a:rPr lang="en-US" altLang="x-none" sz="2400" dirty="0">
                <a:solidFill>
                  <a:srgbClr val="000000"/>
                </a:solidFill>
                <a:latin typeface="Cambria" panose="02040503050406030204" pitchFamily="18" charset="0"/>
              </a:rPr>
              <a:t> calls </a:t>
            </a:r>
            <a:r>
              <a:rPr lang="en-US" altLang="x-none" sz="2400" dirty="0" err="1">
                <a:solidFill>
                  <a:srgbClr val="000000"/>
                </a:solidFill>
                <a:latin typeface="Consolas" panose="020B0609020204030204" pitchFamily="49" charset="0"/>
              </a:rPr>
              <a:t>isEmpty</a:t>
            </a:r>
            <a:r>
              <a:rPr lang="en-US" altLang="x-none" sz="2400" dirty="0">
                <a:solidFill>
                  <a:srgbClr val="000000"/>
                </a:solidFill>
                <a:latin typeface="Cambria" panose="02040503050406030204" pitchFamily="18" charset="0"/>
              </a:rPr>
              <a:t> </a:t>
            </a:r>
            <a:r>
              <a:rPr lang="en-US" altLang="x-none" sz="2400" dirty="0" smtClean="0">
                <a:solidFill>
                  <a:srgbClr val="000000"/>
                </a:solidFill>
                <a:latin typeface="Cambria" panose="02040503050406030204" pitchFamily="18" charset="0"/>
              </a:rPr>
              <a:t>and </a:t>
            </a:r>
            <a:r>
              <a:rPr lang="en-US" altLang="x-none" sz="2400" dirty="0" err="1">
                <a:solidFill>
                  <a:srgbClr val="000000"/>
                </a:solidFill>
                <a:latin typeface="Consolas" panose="020B0609020204030204" pitchFamily="49" charset="0"/>
              </a:rPr>
              <a:t>printQueue</a:t>
            </a:r>
            <a:r>
              <a:rPr lang="en-US" altLang="x-none" sz="2400" dirty="0">
                <a:solidFill>
                  <a:srgbClr val="000000"/>
                </a:solidFill>
                <a:latin typeface="Cambria" panose="02040503050406030204" pitchFamily="18" charset="0"/>
              </a:rPr>
              <a:t> calls </a:t>
            </a:r>
            <a:r>
              <a:rPr lang="en-US" altLang="x-none" sz="2400" dirty="0" smtClean="0">
                <a:solidFill>
                  <a:srgbClr val="000000"/>
                </a:solidFill>
                <a:latin typeface="Consolas" panose="020B0609020204030204" pitchFamily="49" charset="0"/>
              </a:rPr>
              <a:t>print</a:t>
            </a:r>
            <a:endParaRPr lang="en-US" altLang="x-none" sz="2400" dirty="0">
              <a:solidFill>
                <a:srgbClr val="000000"/>
              </a:solidFill>
              <a:latin typeface="Cambria" panose="02040503050406030204" pitchFamily="18" charset="0"/>
            </a:endParaRPr>
          </a:p>
          <a:p>
            <a:pPr eaLnBrk="1" hangingPunct="1">
              <a:lnSpc>
                <a:spcPct val="80000"/>
              </a:lnSpc>
            </a:pPr>
            <a:r>
              <a:rPr lang="en-US" altLang="x-none" sz="2400" dirty="0">
                <a:solidFill>
                  <a:srgbClr val="000000"/>
                </a:solidFill>
                <a:latin typeface="Cambria" panose="02040503050406030204" pitchFamily="18" charset="0"/>
              </a:rPr>
              <a:t>As with the </a:t>
            </a:r>
            <a:r>
              <a:rPr lang="en-US" altLang="x-none" sz="2400" dirty="0">
                <a:solidFill>
                  <a:srgbClr val="000000"/>
                </a:solidFill>
                <a:latin typeface="Consolas" panose="020B0609020204030204" pitchFamily="49" charset="0"/>
              </a:rPr>
              <a:t>Stack</a:t>
            </a:r>
            <a:r>
              <a:rPr lang="en-US" altLang="x-none" sz="2400" dirty="0">
                <a:solidFill>
                  <a:srgbClr val="000000"/>
                </a:solidFill>
                <a:latin typeface="Cambria" panose="02040503050406030204" pitchFamily="18" charset="0"/>
              </a:rPr>
              <a:t> example in Fig. 19.13, this </a:t>
            </a:r>
            <a:r>
              <a:rPr lang="en-US" altLang="x-none" sz="2400" i="1" dirty="0">
                <a:solidFill>
                  <a:srgbClr val="000000"/>
                </a:solidFill>
                <a:latin typeface="Cambria" panose="02040503050406030204" pitchFamily="18" charset="0"/>
              </a:rPr>
              <a:t>delegation</a:t>
            </a:r>
            <a:r>
              <a:rPr lang="en-US" altLang="x-none" sz="2400" dirty="0">
                <a:solidFill>
                  <a:srgbClr val="000000"/>
                </a:solidFill>
                <a:latin typeface="Cambria" panose="02040503050406030204" pitchFamily="18" charset="0"/>
              </a:rPr>
              <a:t> requires </a:t>
            </a:r>
            <a:r>
              <a:rPr lang="en-US" altLang="x-none" sz="2400" i="1" dirty="0">
                <a:solidFill>
                  <a:srgbClr val="000000"/>
                </a:solidFill>
                <a:latin typeface="Cambria" panose="02040503050406030204" pitchFamily="18" charset="0"/>
              </a:rPr>
              <a:t>explicit use of the </a:t>
            </a:r>
            <a:r>
              <a:rPr lang="en-US" altLang="x-none" sz="2400" i="1" dirty="0">
                <a:solidFill>
                  <a:srgbClr val="000000"/>
                </a:solidFill>
                <a:latin typeface="Consolas" panose="020B0609020204030204" pitchFamily="49" charset="0"/>
              </a:rPr>
              <a:t>this</a:t>
            </a:r>
            <a:r>
              <a:rPr lang="en-US" altLang="x-none" sz="2400" i="1" dirty="0">
                <a:solidFill>
                  <a:srgbClr val="000000"/>
                </a:solidFill>
                <a:latin typeface="Cambria" panose="02040503050406030204" pitchFamily="18" charset="0"/>
              </a:rPr>
              <a:t> pointer </a:t>
            </a:r>
            <a:r>
              <a:rPr lang="en-US" altLang="x-none" sz="2400" dirty="0">
                <a:solidFill>
                  <a:srgbClr val="000000"/>
                </a:solidFill>
                <a:latin typeface="Cambria" panose="02040503050406030204" pitchFamily="18" charset="0"/>
              </a:rPr>
              <a:t>in </a:t>
            </a:r>
            <a:r>
              <a:rPr lang="en-US" altLang="x-none" sz="2400" dirty="0" err="1">
                <a:solidFill>
                  <a:srgbClr val="000000"/>
                </a:solidFill>
                <a:latin typeface="Consolas" panose="020B0609020204030204" pitchFamily="49" charset="0"/>
              </a:rPr>
              <a:t>isQueueEmpty</a:t>
            </a:r>
            <a:r>
              <a:rPr lang="en-US" altLang="x-none" sz="2400" dirty="0">
                <a:solidFill>
                  <a:srgbClr val="000000"/>
                </a:solidFill>
                <a:latin typeface="Cambria" panose="02040503050406030204" pitchFamily="18" charset="0"/>
              </a:rPr>
              <a:t> and </a:t>
            </a:r>
            <a:r>
              <a:rPr lang="en-US" altLang="x-none" sz="2400" dirty="0" err="1">
                <a:solidFill>
                  <a:srgbClr val="000000"/>
                </a:solidFill>
                <a:latin typeface="Consolas" panose="020B0609020204030204" pitchFamily="49" charset="0"/>
              </a:rPr>
              <a:t>printQueue</a:t>
            </a:r>
            <a:r>
              <a:rPr lang="en-US" altLang="x-none" sz="2400" dirty="0">
                <a:solidFill>
                  <a:srgbClr val="000000"/>
                </a:solidFill>
                <a:latin typeface="Cambria" panose="02040503050406030204" pitchFamily="18" charset="0"/>
              </a:rPr>
              <a:t> to avoid compilation errors.</a:t>
            </a:r>
          </a:p>
        </p:txBody>
      </p:sp>
      <p:sp>
        <p:nvSpPr>
          <p:cNvPr id="105476"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79595938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4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53740948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4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00180565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24B5A1"/>
                </a:solidFill>
                <a:latin typeface="Calibri" panose="020F0502020204030204" pitchFamily="34" charset="0"/>
              </a:rPr>
              <a:t>19.5.3</a:t>
            </a:r>
            <a:r>
              <a:rPr lang="en-US" dirty="0" smtClean="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Testing the Queue Class Template</a:t>
            </a:r>
            <a:endParaRPr lang="en-US" dirty="0" smtClean="0">
              <a:solidFill>
                <a:srgbClr val="3380E6"/>
              </a:solidFill>
              <a:latin typeface="Calibri" panose="020F0502020204030204" pitchFamily="34" charset="0"/>
            </a:endParaRPr>
          </a:p>
        </p:txBody>
      </p:sp>
      <p:sp>
        <p:nvSpPr>
          <p:cNvPr id="108547" name="Text Placeholder 2"/>
          <p:cNvSpPr>
            <a:spLocks noGrp="1"/>
          </p:cNvSpPr>
          <p:nvPr>
            <p:ph type="body" idx="1"/>
          </p:nvPr>
        </p:nvSpPr>
        <p:spPr/>
        <p:txBody>
          <a:bodyPr/>
          <a:lstStyle/>
          <a:p>
            <a:pPr eaLnBrk="1" hangingPunct="1">
              <a:buFont typeface="Wingdings 3" pitchFamily="18" charset="2"/>
              <a:buChar char=""/>
              <a:defRPr/>
            </a:pPr>
            <a:r>
              <a:rPr lang="en-US" sz="2500" dirty="0" smtClean="0">
                <a:solidFill>
                  <a:srgbClr val="000000"/>
                </a:solidFill>
                <a:latin typeface="Cambria" panose="02040503050406030204" pitchFamily="18" charset="0"/>
              </a:rPr>
              <a:t>Figure</a:t>
            </a:r>
            <a:r>
              <a:rPr lang="en-US" sz="2500" dirty="0">
                <a:solidFill>
                  <a:srgbClr val="000000"/>
                </a:solidFill>
                <a:latin typeface="Cambria" panose="02040503050406030204" pitchFamily="18" charset="0"/>
              </a:rPr>
              <a:t> 19.17 uses the </a:t>
            </a:r>
            <a:r>
              <a:rPr lang="en-US" sz="2500" dirty="0">
                <a:solidFill>
                  <a:srgbClr val="000000"/>
                </a:solidFill>
                <a:latin typeface="Consolas" panose="020B0609020204030204" pitchFamily="49" charset="0"/>
              </a:rPr>
              <a:t>Queue</a:t>
            </a:r>
            <a:r>
              <a:rPr lang="en-US" sz="2500" dirty="0">
                <a:solidFill>
                  <a:srgbClr val="000000"/>
                </a:solidFill>
                <a:latin typeface="Cambria" panose="02040503050406030204" pitchFamily="18" charset="0"/>
              </a:rPr>
              <a:t> class template to instantiate integer queue </a:t>
            </a:r>
            <a:r>
              <a:rPr lang="en-US" sz="2500" dirty="0" err="1">
                <a:solidFill>
                  <a:srgbClr val="000000"/>
                </a:solidFill>
                <a:latin typeface="Consolas" panose="020B0609020204030204" pitchFamily="49" charset="0"/>
              </a:rPr>
              <a:t>intQueue</a:t>
            </a:r>
            <a:r>
              <a:rPr lang="en-US" sz="2500" dirty="0">
                <a:solidFill>
                  <a:srgbClr val="000000"/>
                </a:solidFill>
                <a:latin typeface="Cambria" panose="02040503050406030204" pitchFamily="18" charset="0"/>
              </a:rPr>
              <a:t> of type </a:t>
            </a:r>
            <a:r>
              <a:rPr lang="en-US" sz="2500" dirty="0" smtClean="0">
                <a:solidFill>
                  <a:srgbClr val="000000"/>
                </a:solidFill>
                <a:latin typeface="Consolas" panose="020B0609020204030204" pitchFamily="49" charset="0"/>
              </a:rPr>
              <a:t>Queue&lt;</a:t>
            </a:r>
            <a:r>
              <a:rPr lang="en-US" sz="2500" dirty="0" err="1" smtClean="0">
                <a:solidFill>
                  <a:srgbClr val="000000"/>
                </a:solidFill>
                <a:latin typeface="Consolas" panose="020B0609020204030204" pitchFamily="49" charset="0"/>
              </a:rPr>
              <a:t>int</a:t>
            </a:r>
            <a:r>
              <a:rPr lang="en-US" sz="2500" dirty="0" smtClean="0">
                <a:solidFill>
                  <a:srgbClr val="000000"/>
                </a:solidFill>
                <a:latin typeface="Cambria" panose="02040503050406030204" pitchFamily="18" charset="0"/>
              </a:rPr>
              <a:t>&gt;</a:t>
            </a:r>
            <a:endParaRPr lang="en-US" sz="2500" dirty="0">
              <a:solidFill>
                <a:srgbClr val="000000"/>
              </a:solidFill>
              <a:latin typeface="Cambria" panose="02040503050406030204" pitchFamily="18" charset="0"/>
            </a:endParaRPr>
          </a:p>
          <a:p>
            <a:pPr eaLnBrk="1" hangingPunct="1">
              <a:buFont typeface="Wingdings 3" pitchFamily="18" charset="2"/>
              <a:buChar char=""/>
              <a:defRPr/>
            </a:pPr>
            <a:r>
              <a:rPr lang="en-US" sz="2500" dirty="0">
                <a:solidFill>
                  <a:srgbClr val="000000"/>
                </a:solidFill>
                <a:latin typeface="Cambria" panose="02040503050406030204" pitchFamily="18" charset="0"/>
              </a:rPr>
              <a:t>Integers 0 through 2 are </a:t>
            </a:r>
            <a:r>
              <a:rPr lang="en-US" sz="2500" i="1" dirty="0" err="1">
                <a:solidFill>
                  <a:srgbClr val="000000"/>
                </a:solidFill>
                <a:latin typeface="Cambria" panose="02040503050406030204" pitchFamily="18" charset="0"/>
              </a:rPr>
              <a:t>enqueued</a:t>
            </a:r>
            <a:r>
              <a:rPr lang="en-US" sz="2500" dirty="0">
                <a:solidFill>
                  <a:srgbClr val="000000"/>
                </a:solidFill>
                <a:latin typeface="Cambria" panose="02040503050406030204" pitchFamily="18" charset="0"/>
              </a:rPr>
              <a:t> to </a:t>
            </a:r>
            <a:r>
              <a:rPr lang="en-US" sz="2500" dirty="0" err="1" smtClean="0">
                <a:solidFill>
                  <a:srgbClr val="000000"/>
                </a:solidFill>
                <a:latin typeface="Consolas" panose="020B0609020204030204" pitchFamily="49" charset="0"/>
              </a:rPr>
              <a:t>intQueue</a:t>
            </a:r>
            <a:r>
              <a:rPr lang="en-US" sz="2500" dirty="0" smtClean="0">
                <a:solidFill>
                  <a:srgbClr val="000000"/>
                </a:solidFill>
                <a:latin typeface="Cambria" panose="02040503050406030204" pitchFamily="18" charset="0"/>
              </a:rPr>
              <a:t>, </a:t>
            </a:r>
            <a:r>
              <a:rPr lang="en-US" sz="2500" dirty="0">
                <a:solidFill>
                  <a:srgbClr val="000000"/>
                </a:solidFill>
                <a:latin typeface="Cambria" panose="02040503050406030204" pitchFamily="18" charset="0"/>
              </a:rPr>
              <a:t>then </a:t>
            </a:r>
            <a:r>
              <a:rPr lang="en-US" sz="2500" i="1" dirty="0" err="1">
                <a:solidFill>
                  <a:srgbClr val="000000"/>
                </a:solidFill>
                <a:latin typeface="Cambria" panose="02040503050406030204" pitchFamily="18" charset="0"/>
              </a:rPr>
              <a:t>dequeued</a:t>
            </a:r>
            <a:r>
              <a:rPr lang="en-US" sz="2500" dirty="0">
                <a:solidFill>
                  <a:srgbClr val="000000"/>
                </a:solidFill>
                <a:latin typeface="Cambria" panose="02040503050406030204" pitchFamily="18" charset="0"/>
              </a:rPr>
              <a:t> from </a:t>
            </a:r>
            <a:r>
              <a:rPr lang="en-US" sz="2500" dirty="0" err="1">
                <a:solidFill>
                  <a:srgbClr val="000000"/>
                </a:solidFill>
                <a:latin typeface="Consolas" panose="020B0609020204030204" pitchFamily="49" charset="0"/>
              </a:rPr>
              <a:t>intQueue</a:t>
            </a:r>
            <a:r>
              <a:rPr lang="en-US" sz="2500" dirty="0">
                <a:solidFill>
                  <a:srgbClr val="000000"/>
                </a:solidFill>
                <a:latin typeface="Cambria" panose="02040503050406030204" pitchFamily="18" charset="0"/>
              </a:rPr>
              <a:t> in first-in, first-out </a:t>
            </a:r>
            <a:r>
              <a:rPr lang="en-US" sz="2500" dirty="0" smtClean="0">
                <a:solidFill>
                  <a:srgbClr val="000000"/>
                </a:solidFill>
                <a:latin typeface="Cambria" panose="02040503050406030204" pitchFamily="18" charset="0"/>
              </a:rPr>
              <a:t>order</a:t>
            </a:r>
            <a:endParaRPr lang="en-US" sz="2500" dirty="0">
              <a:solidFill>
                <a:srgbClr val="000000"/>
              </a:solidFill>
              <a:latin typeface="Cambria" panose="02040503050406030204" pitchFamily="18" charset="0"/>
            </a:endParaRPr>
          </a:p>
          <a:p>
            <a:pPr eaLnBrk="1" hangingPunct="1">
              <a:buFont typeface="Wingdings 3" pitchFamily="18" charset="2"/>
              <a:buChar char=""/>
              <a:defRPr/>
            </a:pPr>
            <a:r>
              <a:rPr lang="en-US" sz="2500" dirty="0">
                <a:solidFill>
                  <a:srgbClr val="000000"/>
                </a:solidFill>
                <a:latin typeface="Cambria" panose="02040503050406030204" pitchFamily="18" charset="0"/>
              </a:rPr>
              <a:t>Next, the program instantiates queue </a:t>
            </a:r>
            <a:r>
              <a:rPr lang="en-US" sz="2500" dirty="0" err="1">
                <a:solidFill>
                  <a:srgbClr val="000000"/>
                </a:solidFill>
                <a:latin typeface="Consolas" panose="020B0609020204030204" pitchFamily="49" charset="0"/>
              </a:rPr>
              <a:t>doubleQueue</a:t>
            </a:r>
            <a:r>
              <a:rPr lang="en-US" sz="2500" dirty="0">
                <a:solidFill>
                  <a:srgbClr val="000000"/>
                </a:solidFill>
                <a:latin typeface="Cambria" panose="02040503050406030204" pitchFamily="18" charset="0"/>
              </a:rPr>
              <a:t> of type </a:t>
            </a:r>
            <a:r>
              <a:rPr lang="en-US" sz="2500" dirty="0" smtClean="0">
                <a:solidFill>
                  <a:srgbClr val="000000"/>
                </a:solidFill>
                <a:latin typeface="Consolas" panose="020B0609020204030204" pitchFamily="49" charset="0"/>
              </a:rPr>
              <a:t>Queue&lt;double</a:t>
            </a:r>
            <a:r>
              <a:rPr lang="en-US" sz="2500" dirty="0" smtClean="0">
                <a:solidFill>
                  <a:srgbClr val="000000"/>
                </a:solidFill>
                <a:latin typeface="Cambria" panose="02040503050406030204" pitchFamily="18" charset="0"/>
              </a:rPr>
              <a:t>&gt;</a:t>
            </a:r>
            <a:endParaRPr lang="en-US" sz="2500" dirty="0">
              <a:solidFill>
                <a:srgbClr val="000000"/>
              </a:solidFill>
              <a:latin typeface="Cambria" panose="02040503050406030204" pitchFamily="18" charset="0"/>
            </a:endParaRPr>
          </a:p>
          <a:p>
            <a:pPr eaLnBrk="1" hangingPunct="1">
              <a:buFont typeface="Wingdings 3" pitchFamily="18" charset="2"/>
              <a:buChar char=""/>
              <a:defRPr/>
            </a:pPr>
            <a:r>
              <a:rPr lang="en-US" sz="2500" dirty="0">
                <a:solidFill>
                  <a:srgbClr val="000000"/>
                </a:solidFill>
                <a:latin typeface="Cambria" panose="02040503050406030204" pitchFamily="18" charset="0"/>
              </a:rPr>
              <a:t>Values 1.1, 2.2 and 3.3 are </a:t>
            </a:r>
            <a:r>
              <a:rPr lang="en-US" sz="2500" i="1" dirty="0" err="1">
                <a:solidFill>
                  <a:srgbClr val="000000"/>
                </a:solidFill>
                <a:latin typeface="Cambria" panose="02040503050406030204" pitchFamily="18" charset="0"/>
              </a:rPr>
              <a:t>enqueued</a:t>
            </a:r>
            <a:r>
              <a:rPr lang="en-US" sz="2500" dirty="0">
                <a:solidFill>
                  <a:srgbClr val="000000"/>
                </a:solidFill>
                <a:latin typeface="Cambria" panose="02040503050406030204" pitchFamily="18" charset="0"/>
              </a:rPr>
              <a:t> to </a:t>
            </a:r>
            <a:r>
              <a:rPr lang="en-US" sz="2500" dirty="0" err="1" smtClean="0">
                <a:solidFill>
                  <a:srgbClr val="000000"/>
                </a:solidFill>
                <a:latin typeface="Consolas" panose="020B0609020204030204" pitchFamily="49" charset="0"/>
              </a:rPr>
              <a:t>doubleQueue</a:t>
            </a:r>
            <a:r>
              <a:rPr lang="en-US" sz="2500" dirty="0" smtClean="0">
                <a:solidFill>
                  <a:srgbClr val="000000"/>
                </a:solidFill>
                <a:latin typeface="Cambria" panose="02040503050406030204" pitchFamily="18" charset="0"/>
              </a:rPr>
              <a:t>, </a:t>
            </a:r>
            <a:r>
              <a:rPr lang="en-US" sz="2500" dirty="0">
                <a:solidFill>
                  <a:srgbClr val="000000"/>
                </a:solidFill>
                <a:latin typeface="Cambria" panose="02040503050406030204" pitchFamily="18" charset="0"/>
              </a:rPr>
              <a:t>then </a:t>
            </a:r>
            <a:r>
              <a:rPr lang="en-US" sz="2500" i="1" dirty="0" err="1">
                <a:solidFill>
                  <a:srgbClr val="000000"/>
                </a:solidFill>
                <a:latin typeface="Cambria" panose="02040503050406030204" pitchFamily="18" charset="0"/>
              </a:rPr>
              <a:t>dequeued</a:t>
            </a:r>
            <a:r>
              <a:rPr lang="en-US" sz="2500" dirty="0">
                <a:solidFill>
                  <a:srgbClr val="000000"/>
                </a:solidFill>
                <a:latin typeface="Cambria" panose="02040503050406030204" pitchFamily="18" charset="0"/>
              </a:rPr>
              <a:t> from </a:t>
            </a:r>
            <a:r>
              <a:rPr lang="en-US" sz="2500" dirty="0" err="1">
                <a:solidFill>
                  <a:srgbClr val="000000"/>
                </a:solidFill>
                <a:latin typeface="Consolas" panose="020B0609020204030204" pitchFamily="49" charset="0"/>
              </a:rPr>
              <a:t>doubleQueue</a:t>
            </a:r>
            <a:r>
              <a:rPr lang="en-US" sz="2500" dirty="0">
                <a:solidFill>
                  <a:srgbClr val="000000"/>
                </a:solidFill>
                <a:latin typeface="Cambria" panose="02040503050406030204" pitchFamily="18" charset="0"/>
              </a:rPr>
              <a:t> in first-in, first-out </a:t>
            </a:r>
            <a:r>
              <a:rPr lang="en-US" sz="2500" dirty="0" smtClean="0">
                <a:solidFill>
                  <a:srgbClr val="000000"/>
                </a:solidFill>
                <a:latin typeface="Cambria" panose="02040503050406030204" pitchFamily="18" charset="0"/>
              </a:rPr>
              <a:t>order</a:t>
            </a:r>
            <a:endParaRPr lang="en-US" sz="2500" dirty="0">
              <a:solidFill>
                <a:srgbClr val="000000"/>
              </a:solidFill>
              <a:latin typeface="Cambria" panose="02040503050406030204" pitchFamily="18" charset="0"/>
            </a:endParaRPr>
          </a:p>
        </p:txBody>
      </p:sp>
      <p:sp>
        <p:nvSpPr>
          <p:cNvPr id="108548" name="Footer Placeholder 3"/>
          <p:cNvSpPr>
            <a:spLocks noGrp="1"/>
          </p:cNvSpPr>
          <p:nvPr>
            <p:ph type="ftr" sz="quarter" idx="11"/>
          </p:nvPr>
        </p:nvSpPr>
        <p:spPr bwMode="auto">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01378014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4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77963"/>
            <a:ext cx="12192000" cy="390207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988553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5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75718161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5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44550" y="0"/>
            <a:ext cx="105029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63212146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9_Page_5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46075"/>
            <a:ext cx="12192000" cy="61658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821046823"/>
      </p:ext>
    </p:extLst>
  </p:cSld>
  <p:clrMapOvr>
    <a:masterClrMapping/>
  </p:clrMapOvr>
</p:sld>
</file>

<file path=ppt/theme/theme1.xml><?xml version="1.0" encoding="utf-8"?>
<a:theme xmlns:a="http://schemas.openxmlformats.org/drawingml/2006/main" name="Theme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3DE4FA8F-8ACA-45D7-93E4-7534A5F48D5B}" vid="{D4CC59B7-4017-4F3C-84AE-F6ED526978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cpphtp10_12</Template>
  <TotalTime>54</TotalTime>
  <Words>5929</Words>
  <Application>Microsoft Office PowerPoint</Application>
  <PresentationFormat>Widescreen</PresentationFormat>
  <Paragraphs>497</Paragraphs>
  <Slides>135</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135</vt:i4>
      </vt:variant>
    </vt:vector>
  </HeadingPairs>
  <TitlesOfParts>
    <vt:vector size="145" baseType="lpstr">
      <vt:lpstr>Arial</vt:lpstr>
      <vt:lpstr>Calibri</vt:lpstr>
      <vt:lpstr>Calibri Light</vt:lpstr>
      <vt:lpstr>Cambria</vt:lpstr>
      <vt:lpstr>Consolas</vt:lpstr>
      <vt:lpstr>Times New Roman</vt:lpstr>
      <vt:lpstr>Verdana</vt:lpstr>
      <vt:lpstr>Wingdings 2</vt:lpstr>
      <vt:lpstr>Wingdings 3</vt:lpstr>
      <vt:lpstr>Theme1</vt:lpstr>
      <vt:lpstr>Custom Templatized  Data Structures</vt:lpstr>
      <vt:lpstr>PowerPoint Presentation</vt:lpstr>
      <vt:lpstr>PowerPoint Presentation</vt:lpstr>
      <vt:lpstr>PowerPoint Presentation</vt:lpstr>
      <vt:lpstr>19.1  Introduction</vt:lpstr>
      <vt:lpstr>19.1  Introduction</vt:lpstr>
      <vt:lpstr>19.1.1  Always Prefer the Standard Library’s Containers, Iterators and Algorithms, if Possible</vt:lpstr>
      <vt:lpstr>19.2  Self-Referential Classes</vt:lpstr>
      <vt:lpstr>19.2  Self-Referential Classes (cont.)</vt:lpstr>
      <vt:lpstr>PowerPoint Presentation</vt:lpstr>
      <vt:lpstr>PowerPoint Presentation</vt:lpstr>
      <vt:lpstr>19.3  Linked Lists</vt:lpstr>
      <vt:lpstr>19.3  Linked Lists (cont.)</vt:lpstr>
      <vt:lpstr>19.3  Linked Lists (cont.)</vt:lpstr>
      <vt:lpstr>PowerPoint Presentation</vt:lpstr>
      <vt:lpstr>19.3  Linked Lists (cont.)</vt:lpstr>
      <vt:lpstr>PowerPoint Presentation</vt:lpstr>
      <vt:lpstr>PowerPoint Presentation</vt:lpstr>
      <vt:lpstr>19.3  Linked Lists (cont.)</vt:lpstr>
      <vt:lpstr>PowerPoint Presentation</vt:lpstr>
      <vt:lpstr>PowerPoint Presentation</vt:lpstr>
      <vt:lpstr>19.3.1  Testing Our Linked List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19.3.2  Class Template ListNode</vt:lpstr>
      <vt:lpstr>19.3.2  Class Template ListNode</vt:lpstr>
      <vt:lpstr>19.3.2  Class Template ListNode</vt:lpstr>
      <vt:lpstr>PowerPoint Presentation</vt:lpstr>
      <vt:lpstr>PowerPoint Presentation</vt:lpstr>
      <vt:lpstr>19.3.3  Class Template List</vt:lpstr>
      <vt:lpstr>19.3.3  Class Template 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19.3.4  Member Function insertAtFront</vt:lpstr>
      <vt:lpstr>19.3.4  Member Function insertAtFront</vt:lpstr>
      <vt:lpstr>PowerPoint Presentation</vt:lpstr>
      <vt:lpstr>19.3.5  Member Function insertAtBack</vt:lpstr>
      <vt:lpstr>19.3.5  Member Function insertAtBack</vt:lpstr>
      <vt:lpstr>PowerPoint Presentation</vt:lpstr>
      <vt:lpstr>19.3.6  Member Function removeFromFront</vt:lpstr>
      <vt:lpstr>19.3.6  Member Function removeFromFront</vt:lpstr>
      <vt:lpstr>19.3.6  Member Function removeFromFront</vt:lpstr>
      <vt:lpstr>PowerPoint Presentation</vt:lpstr>
      <vt:lpstr>19.3.7  Member Function removeFromBack</vt:lpstr>
      <vt:lpstr>19.3.7  Member Function removeFromBack</vt:lpstr>
      <vt:lpstr>19.3.7  Member Function removeFromBack</vt:lpstr>
      <vt:lpstr>PowerPoint Presentation</vt:lpstr>
      <vt:lpstr>19.3.8  Member Function print</vt:lpstr>
      <vt:lpstr>19.3.9  Circular Linked Lists and Double Linked Lists</vt:lpstr>
      <vt:lpstr>PowerPoint Presentation</vt:lpstr>
      <vt:lpstr>19.3.9  Circular Linked Lists and Double Linked Lists</vt:lpstr>
      <vt:lpstr>PowerPoint Presentation</vt:lpstr>
      <vt:lpstr>19.3.9  Circular Linked Lists and Double Linked Lists</vt:lpstr>
      <vt:lpstr>PowerPoint Presentation</vt:lpstr>
      <vt:lpstr>19.4  Stacks</vt:lpstr>
      <vt:lpstr>19.4  Stacks (cont.)</vt:lpstr>
      <vt:lpstr>19.4  Stacks (cont.)</vt:lpstr>
      <vt:lpstr>19.4.1  Taking Advantage of the Relationship Between Stack and List </vt:lpstr>
      <vt:lpstr>19.4.2  Implementing a Class Template Stack Class Based By Inheriting from List </vt:lpstr>
      <vt:lpstr>19.4.2  Implementing a Class Template Stack Class Based By Inheriting from List </vt:lpstr>
      <vt:lpstr>PowerPoint Presentation</vt:lpstr>
      <vt:lpstr>PowerPoint Presentation</vt:lpstr>
      <vt:lpstr>19.4.3  Dependent Names in Class Templates</vt:lpstr>
      <vt:lpstr>19.4.3  Dependent Names in Class Templates</vt:lpstr>
      <vt:lpstr>19.4.4  Testing the Stack Class Template</vt:lpstr>
      <vt:lpstr>PowerPoint Presentation</vt:lpstr>
      <vt:lpstr>PowerPoint Presentation</vt:lpstr>
      <vt:lpstr>PowerPoint Presentation</vt:lpstr>
      <vt:lpstr>PowerPoint Presentation</vt:lpstr>
      <vt:lpstr>PowerPoint Presentation</vt:lpstr>
      <vt:lpstr>19.4.5  Implementing a Class Template Stack Class With Composition of a List Object</vt:lpstr>
      <vt:lpstr>PowerPoint Presentation</vt:lpstr>
      <vt:lpstr>PowerPoint Presentation</vt:lpstr>
      <vt:lpstr>19.5  Queues</vt:lpstr>
      <vt:lpstr>19.5.1  Applications of Queues</vt:lpstr>
      <vt:lpstr>19.5  Queues (cont.)</vt:lpstr>
      <vt:lpstr>19.5  Queues (cont.)</vt:lpstr>
      <vt:lpstr>19.5.2  Implementing a Class Template Queue Class Based By Inheriting from List</vt:lpstr>
      <vt:lpstr>19.5.2  Implementing a Class Template Queue Class Based By Inheriting from List</vt:lpstr>
      <vt:lpstr>PowerPoint Presentation</vt:lpstr>
      <vt:lpstr>PowerPoint Presentation</vt:lpstr>
      <vt:lpstr>19.5.3  Testing the Queue Class Template</vt:lpstr>
      <vt:lpstr>PowerPoint Presentation</vt:lpstr>
      <vt:lpstr>PowerPoint Presentation</vt:lpstr>
      <vt:lpstr>PowerPoint Presentation</vt:lpstr>
      <vt:lpstr>PowerPoint Presentation</vt:lpstr>
      <vt:lpstr>PowerPoint Presentation</vt:lpstr>
      <vt:lpstr>19.6  Trees</vt:lpstr>
      <vt:lpstr>19.6.1  Basic Terminology</vt:lpstr>
      <vt:lpstr>PowerPoint Presentation</vt:lpstr>
      <vt:lpstr>19.6.2  Binary Search Trees (cont.)</vt:lpstr>
      <vt:lpstr>PowerPoint Presentation</vt:lpstr>
      <vt:lpstr>19.6.2  Binary Search Trees (cont.)</vt:lpstr>
      <vt:lpstr>19.6.3  Testing the Tree Class Template</vt:lpstr>
      <vt:lpstr>19.6.3  Testing the Tree Class Template</vt:lpstr>
      <vt:lpstr>PowerPoint Presentation</vt:lpstr>
      <vt:lpstr>PowerPoint Presentation</vt:lpstr>
      <vt:lpstr>PowerPoint Presentation</vt:lpstr>
      <vt:lpstr>PowerPoint Presentation</vt:lpstr>
      <vt:lpstr>19.6.4  Class Template TreeNode</vt:lpstr>
      <vt:lpstr>19.6.4  Class Template TreeNode</vt:lpstr>
      <vt:lpstr>PowerPoint Presentation</vt:lpstr>
      <vt:lpstr>PowerPoint Presentation</vt:lpstr>
      <vt:lpstr>19.6.5  Class Template Tree</vt:lpstr>
      <vt:lpstr>19.6.5  Class Template Tree</vt:lpstr>
      <vt:lpstr>PowerPoint Presentation</vt:lpstr>
      <vt:lpstr>PowerPoint Presentation</vt:lpstr>
      <vt:lpstr>PowerPoint Presentation</vt:lpstr>
      <vt:lpstr>PowerPoint Presentation</vt:lpstr>
      <vt:lpstr>PowerPoint Presentation</vt:lpstr>
      <vt:lpstr>PowerPoint Presentation</vt:lpstr>
      <vt:lpstr>19.6.6  Tree Member Function insertNodeHelper </vt:lpstr>
      <vt:lpstr>19.6.6  Tree Member Function insertNodeHelper </vt:lpstr>
      <vt:lpstr>19.6.7  Tree Traversal Functions</vt:lpstr>
      <vt:lpstr>PowerPoint Presentation</vt:lpstr>
      <vt:lpstr>19.6.7  Tree Traversal Functions</vt:lpstr>
      <vt:lpstr>19.6.7  Tree Traversal Functions</vt:lpstr>
      <vt:lpstr>19.6.7  Tree Traversal Functions</vt:lpstr>
      <vt:lpstr>19.6.7  Tree Traversal Functions</vt:lpstr>
      <vt:lpstr>19.6.8  Duplicate Elimination</vt:lpstr>
      <vt:lpstr>19.6.8  Duplicate Elimination</vt:lpstr>
      <vt:lpstr>19.6.9  Overview of the Binary Tree Exercises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 Templatized  Data Structures</dc:title>
  <dc:creator>Paul Deitel</dc:creator>
  <cp:lastModifiedBy>Paul Deitel</cp:lastModifiedBy>
  <cp:revision>9</cp:revision>
  <dcterms:created xsi:type="dcterms:W3CDTF">2016-07-20T20:42:03Z</dcterms:created>
  <dcterms:modified xsi:type="dcterms:W3CDTF">2017-02-28T17:30:18Z</dcterms:modified>
</cp:coreProperties>
</file>