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5"/>
  </p:notesMasterIdLst>
  <p:sldIdLst>
    <p:sldId id="296" r:id="rId2"/>
    <p:sldId id="258" r:id="rId3"/>
    <p:sldId id="259" r:id="rId4"/>
    <p:sldId id="297" r:id="rId5"/>
    <p:sldId id="261" r:id="rId6"/>
    <p:sldId id="298" r:id="rId7"/>
    <p:sldId id="299" r:id="rId8"/>
    <p:sldId id="300" r:id="rId9"/>
    <p:sldId id="262" r:id="rId10"/>
    <p:sldId id="263" r:id="rId11"/>
    <p:sldId id="264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265" r:id="rId21"/>
    <p:sldId id="309" r:id="rId22"/>
    <p:sldId id="310" r:id="rId23"/>
    <p:sldId id="311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74" r:id="rId40"/>
    <p:sldId id="275" r:id="rId41"/>
    <p:sldId id="276" r:id="rId42"/>
    <p:sldId id="277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278" r:id="rId51"/>
    <p:sldId id="279" r:id="rId52"/>
    <p:sldId id="280" r:id="rId53"/>
    <p:sldId id="281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282" r:id="rId64"/>
    <p:sldId id="283" r:id="rId65"/>
    <p:sldId id="284" r:id="rId66"/>
    <p:sldId id="285" r:id="rId67"/>
    <p:sldId id="286" r:id="rId68"/>
    <p:sldId id="287" r:id="rId69"/>
    <p:sldId id="288" r:id="rId70"/>
    <p:sldId id="289" r:id="rId71"/>
    <p:sldId id="290" r:id="rId72"/>
    <p:sldId id="291" r:id="rId73"/>
    <p:sldId id="292" r:id="rId74"/>
    <p:sldId id="293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294" r:id="rId83"/>
    <p:sldId id="295" r:id="rId84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8" autoAdjust="0"/>
    <p:restoredTop sz="94655"/>
  </p:normalViewPr>
  <p:slideViewPr>
    <p:cSldViewPr snapToGrid="0">
      <p:cViewPr varScale="1">
        <p:scale>
          <a:sx n="57" d="100"/>
          <a:sy n="57" d="100"/>
        </p:scale>
        <p:origin x="108" y="20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el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el" panose="02000506030000020004" pitchFamily="2" charset="0"/>
              </a:defRPr>
            </a:lvl1pPr>
          </a:lstStyle>
          <a:p>
            <a:fld id="{0C9664CB-F7B6-4612-9A1D-5324D0848265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el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el" panose="02000506030000020004" pitchFamily="2" charset="0"/>
              </a:defRPr>
            </a:lvl1pPr>
          </a:lstStyle>
          <a:p>
            <a:fld id="{D0873D45-E660-488A-91AD-40699C5732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el" panose="02000506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el" panose="02000506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el" panose="02000506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el" panose="02000506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el" panose="02000506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80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A6-4F2B-4055-8DD7-BF87F8800EE6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7FF-1770-483B-9DE4-66A7F2585406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182-D820-47C1-8A97-7F663061EBA2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9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C6A92-11C1-F648-B175-4F39EE575036}" type="datetime1">
              <a:rPr lang="en-US"/>
              <a:pPr>
                <a:defRPr/>
              </a:pPr>
              <a:t>2/28/2017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©1992-2014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3FAEA-A13D-F648-9D1B-0F948A4CE92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064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508-6167-4542-A210-F1B0F8CB78A9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7078-1F78-45DC-886F-5BEB06C826FD}" type="datetime1">
              <a:rPr lang="en-US" smtClean="0"/>
              <a:t>2/28/2017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52C-8905-4DB6-89E8-7CA62DC131C9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1DC4-1B1A-43E8-9F93-4130CC6AF98F}" type="datetime1">
              <a:rPr lang="en-US" smtClean="0"/>
              <a:t>2/28/2017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A73-F7F1-4E1D-8AC4-560C13A5119F}" type="datetime1">
              <a:rPr lang="en-US" smtClean="0"/>
              <a:t>2/28/2017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63D5-F721-451F-AA9B-5E5FABE4094D}" type="datetime1">
              <a:rPr lang="en-US" smtClean="0"/>
              <a:t>2/28/2017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A3F-4170-4026-97DF-321BF8B036F7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2A8-85F3-497C-BB39-9C94C7831852}" type="datetime1">
              <a:rPr lang="en-US" smtClean="0"/>
              <a:t>2/28/2017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B3E1BEDA-7237-4AAD-9681-3F86DDC4F492}" type="datetime1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el" panose="02000506030000020004" pitchFamily="2" charset="0"/>
              </a:defRPr>
            </a:lvl1pPr>
          </a:lstStyle>
          <a:p>
            <a:fld id="{EF816A2C-0FC7-40A6-B884-79E193EAF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el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Calibri" panose="020F0502020204030204" pitchFamily="34" charset="0"/>
              </a:rPr>
              <a:t>Searching and Sorting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20 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1219200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14300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1900" b="1" i="1" dirty="0">
                <a:solidFill>
                  <a:srgbClr val="000000"/>
                </a:solidFill>
                <a:latin typeface="Cambria" panose="02040503050406030204" pitchFamily="18" charset="0"/>
              </a:rPr>
              <a:t>Big O: Constant Runtime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Suppose an algorithm simply tests whether the first element of an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equal to the second element.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has 10 elements, this algorithm requires only one comparison.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has 1000 elements, the algorithm still requires only one comparison.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fact, the algorithm is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independent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of the number of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elements.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This algorithm is said to have a 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constant runtime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which is represented in Big O notation as 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O(1)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An algorithm that is O(1) does not necessarily require only one comparison.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O(1) just means that the number of comparisons is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constant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—it does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grow as the size of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increases.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An algorithm that tests whether the first element of an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is equal to any of the next three elements will always require three comparisons, but in Big O notation it’s still considered O(1)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O(1) is often pronounced “on the order of 1” or more simply “</a:t>
            </a:r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order 1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endParaRPr lang="en-US" sz="19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830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b="1" i="1" dirty="0">
                <a:solidFill>
                  <a:srgbClr val="000000"/>
                </a:solidFill>
                <a:latin typeface="Cambria" panose="02040503050406030204" pitchFamily="18" charset="0"/>
              </a:rPr>
              <a:t>Big O: Linear Runtime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An algorithm that tests whether the first element of an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equal to any of the other elements of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requires at most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– 1 comparisons, where n is the number of elements in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has 10 elements, the algorithm requires up to nine comparisons.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has 1000 elements, the algorithm requires up to 999 comparisons.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grows larger, the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part of the expression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– 1 “dominates,” and subtracting one becomes inconsequential.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Big O is designed to highlight these dominant terms and ignore terms that become unimportant as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grows.</a:t>
            </a: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268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An algorithm that requires a total of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 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– 1 comparisons is said to be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O(</a:t>
            </a:r>
            <a:r>
              <a:rPr lang="en-US" altLang="x-none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is referred to as having a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linear runtime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O(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 is often pronounced “on the order of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” or more simply “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order 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682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sz="2300" b="1" i="1" dirty="0">
                <a:solidFill>
                  <a:srgbClr val="000000"/>
                </a:solidFill>
                <a:latin typeface="Cambria" panose="02040503050406030204" pitchFamily="18" charset="0"/>
              </a:rPr>
              <a:t>Big O: Quadratic Runtime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Now suppose you have an algorithm that tests whether any element of an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duplicated elsewhere in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first element must be compared with every other element in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second element must be compared with every other element except the first (it was already compared to the first).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third element then must be compared with every other element except the first two.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 the end, this algorithm will end up making (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 –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1) + (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– 2) + … + 2 + 1 or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 n</a:t>
            </a:r>
            <a:r>
              <a:rPr lang="en-US" sz="23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/2 –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/2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 comparisons.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increases, the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3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term dominates and the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term becomes inconsequential.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Again, Big O notation highlights the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3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term, leaving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3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/2.</a:t>
            </a:r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108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Big O is concerned with how an algorithm’s runtime grows in relation to the 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number of items processed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Suppose an algorithm requires 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19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comparisons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With four elements, the algorithm will require 16 comparisons; with eight elements, 64 comparisons.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With this algorithm, 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doubling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 the number of elements 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quadruples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 the number of comparisons.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Consider a similar algorithm requiring </a:t>
            </a:r>
            <a:r>
              <a:rPr lang="pt-BR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pt-BR" altLang="x-none" sz="1900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pt-BR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/2 comparisons</a:t>
            </a:r>
            <a:r>
              <a:rPr lang="pt-BR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With four elements, the algorithm will require eight comparisons; with eight elements, 32 comparisons.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Again, doubling the number of elements quadruples the number of comparisons.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Both of these algorithms grow as </a:t>
            </a:r>
            <a:r>
              <a:rPr lang="en-US" altLang="x-none" sz="1900" i="1" dirty="0">
                <a:solidFill>
                  <a:srgbClr val="000000"/>
                </a:solidFill>
                <a:latin typeface="Cambria" panose="02040503050406030204" pitchFamily="18" charset="0"/>
              </a:rPr>
              <a:t>the square of n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, so Big O ignores the constant, and both algorithms are considered to be </a:t>
            </a:r>
            <a:r>
              <a:rPr lang="en-US" altLang="x-none" sz="1900" dirty="0">
                <a:solidFill>
                  <a:srgbClr val="0000FF"/>
                </a:solidFill>
                <a:latin typeface="Cambria" panose="02040503050406030204" pitchFamily="18" charset="0"/>
              </a:rPr>
              <a:t>O(</a:t>
            </a:r>
            <a:r>
              <a:rPr lang="en-US" altLang="x-none" sz="1900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1900" baseline="30000" dirty="0">
                <a:solidFill>
                  <a:srgbClr val="52002B"/>
                </a:solidFill>
                <a:latin typeface="Cambria" panose="02040503050406030204" pitchFamily="18" charset="0"/>
              </a:rPr>
              <a:t>2</a:t>
            </a:r>
            <a:r>
              <a:rPr lang="en-US" altLang="x-none" sz="1900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, which is referred to as </a:t>
            </a:r>
            <a:r>
              <a:rPr lang="en-US" altLang="x-none" sz="1900" dirty="0">
                <a:solidFill>
                  <a:srgbClr val="0000FF"/>
                </a:solidFill>
                <a:latin typeface="Cambria" panose="02040503050406030204" pitchFamily="18" charset="0"/>
              </a:rPr>
              <a:t>quadratic runtime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 and pronounced “on the order of n-squared” or more simply “</a:t>
            </a:r>
            <a:r>
              <a:rPr lang="en-US" altLang="x-none" sz="1900" dirty="0">
                <a:solidFill>
                  <a:srgbClr val="0000FF"/>
                </a:solidFill>
                <a:latin typeface="Cambria" panose="02040503050406030204" pitchFamily="18" charset="0"/>
              </a:rPr>
              <a:t>order </a:t>
            </a:r>
            <a:r>
              <a:rPr lang="en-US" altLang="x-none" sz="1900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1900" dirty="0">
                <a:solidFill>
                  <a:srgbClr val="0000FF"/>
                </a:solidFill>
                <a:latin typeface="Cambria" panose="02040503050406030204" pitchFamily="18" charset="0"/>
              </a:rPr>
              <a:t>-squared</a:t>
            </a:r>
            <a:r>
              <a:rPr lang="en-US" altLang="x-none" sz="1900" dirty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42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/>
          </a:bodyPr>
          <a:lstStyle/>
          <a:p>
            <a:pPr marL="109537" indent="0"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O(n2) Performance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is small,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500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algorithms will not noticeably affect performance.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grows, you’ll start to notice the performance degradation.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An O(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500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algorithm running on a million-element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would require a trillion “operations” (where each could actually require several machine instructions to execute).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This could require hours to execute.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 billion-element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would require a quintillion operations, a number so large that the algorithm could take decades! Unfortunately, O(</a:t>
            </a:r>
            <a:r>
              <a:rPr lang="en-US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500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) algorithms tend to be easy to write.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727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this chapter, you’ll see algorithms with more favorable Big O measures.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These efficient algorithms often take a bit more cleverness and effort to create, but their superior performance can be worth the extra effort, especially as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gets large and as algorithms are compounded into larger programs.</a:t>
            </a:r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5882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Efficiency of Linear Search (cont.)</a:t>
            </a:r>
          </a:p>
        </p:txBody>
      </p:sp>
      <p:sp>
        <p:nvSpPr>
          <p:cNvPr id="24579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lnSpcReduction="10000"/>
          </a:bodyPr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300" b="1" i="1" dirty="0">
                <a:solidFill>
                  <a:srgbClr val="000000"/>
                </a:solidFill>
                <a:latin typeface="Cambria" panose="02040503050406030204" pitchFamily="18" charset="0"/>
              </a:rPr>
              <a:t>Linear Search’s Runtime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linear search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algorithm runs in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O(n)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time.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The worst case in this algorithm is that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every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element must be checked to determine whether the search key is in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’s size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doubles, the number of comparisons that the algorithm must perform also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doubles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Linear search can provide outstanding performance if the element matching the search key happens to be at or near the front of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But we seek algorithms that perform well, on average, across all searches, including those where the element matching the search key is near the end of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a program needs to perform many searches on large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s, it may be better to implement a different, more efficient algorithm, such as the </a:t>
            </a:r>
            <a:r>
              <a:rPr lang="en-US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binary search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which we present in the next section.</a:t>
            </a:r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390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475"/>
            <a:ext cx="12192000" cy="43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</a:t>
            </a:r>
          </a:p>
        </p:txBody>
      </p:sp>
      <p:sp>
        <p:nvSpPr>
          <p:cNvPr id="3072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binary search algorithm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more efficient than the linear search algorithm, but it requires that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first be sorted.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This is only worthwhile when the vector, once sorted, will be searched a great many times—or when the searching application has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stringent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performance requirements.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first iteration of this algorithm tests the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middle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element.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this matches the search key, the algorithm ends.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12313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Assuming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is sorted in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ascending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order, then if the search key is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less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than the middle element, the search key cannot match any element in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’s second half so the algorithm continues with only the first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half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(i.e., the first element up to, but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including, the middle element).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If  the search key is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greater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than the middle element, the search key cannot match any element in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’s first half so the algorithm continues with only the second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half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(i.e., the element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after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the middle element through the last element).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Each iteration tests the </a:t>
            </a:r>
            <a:r>
              <a:rPr lang="en-US" altLang="x-none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middle value 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of the 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’s remaining elements.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If the element does not match the search key, the algorithm eliminates half of the remaining elements.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 algorithm ends either by finding an element that matches the search key or by reducing the sub-</a:t>
            </a:r>
            <a:r>
              <a:rPr lang="en-US" altLang="x-none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to zero size.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9301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2765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100" b="1" i="1" dirty="0">
                <a:solidFill>
                  <a:srgbClr val="000000"/>
                </a:solidFill>
                <a:latin typeface="Cambria" panose="02040503050406030204" pitchFamily="18" charset="0"/>
              </a:rPr>
              <a:t>Binary Search Example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Figure 20.3 implements and demonstrates the binary-search algorithm.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Throughout the program’s execution, we use function template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displayElements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1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display the portion of the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that’s currently being searched.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018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4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1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0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920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4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template </a:t>
            </a:r>
            <a:r>
              <a:rPr lang="en-US" altLang="x-non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has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two parameters—a reference to the array to search and a reference to the search key.</a:t>
            </a:r>
          </a:p>
          <a:p>
            <a:pPr eaLnBrk="1" hangingPunct="1"/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calculates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end index,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end index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middle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index of the portion of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  <a:ea typeface="Times New Roman" charset="0"/>
                <a:cs typeface="Times New Roman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that the algorithm is currently searching.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When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first called,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’s size minus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middle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the average of these two values. </a:t>
            </a:r>
          </a:p>
        </p:txBody>
      </p:sp>
      <p:sp>
        <p:nvSpPr>
          <p:cNvPr id="3174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505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31 initializes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—the value that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returns if the search key is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found.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33–56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loop until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is greater than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(indicating that the element was not found) or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does not equal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(indicating that the search key was found).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45 tests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whether the value in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middle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element is equal to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If so, line 46 assigns the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middle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index to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Then the loop terminates and </a:t>
            </a:r>
            <a:r>
              <a:rPr lang="en-US" altLang="x-none" sz="2100" dirty="0">
                <a:solidFill>
                  <a:srgbClr val="000000"/>
                </a:solidFill>
                <a:latin typeface="Consolas" panose="020B0609020204030204" pitchFamily="49" charset="0"/>
              </a:rPr>
              <a:t>location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is returned to the caller.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Each iteration of the loop that does not find the search key tests a single value (line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48)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and eliminates half of the remaining values in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(line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49 or 51).</a:t>
            </a:r>
            <a:endParaRPr lang="en-US" altLang="x-none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2807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4198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Efficiency of Binary Search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worst-case scenario, searching a sorted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1023 elements will take only 10 comparisons when using a binary search.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Repeatedly dividing 1023 by 2 (because, after each comparison, we can eliminate from consideration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half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of the remaining elements) and rounding down (because we also remove the middle element) yields the values 511, 255, 127, 63, 31, 15, 7, 3, 1 and 0.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number 1023 (2</a:t>
            </a:r>
            <a:r>
              <a:rPr lang="en-US" baseline="30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– 1) is divided by 2 only 10 times to get the value 0, which indicates that there are no more elements to test.</a:t>
            </a:r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17928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440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Dividing by 2 is equivalent to one comparison in the binary search algorithm.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Thus, an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of 1,048,575 (2</a:t>
            </a:r>
            <a:r>
              <a:rPr lang="en-US" altLang="x-none" sz="2300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20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– 1) elements takes a maximum of 20 comparisons to find the key, and an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of approximately one billion elements takes a maximum of 30 comparisons to find the key.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This is a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tremendous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performance improvement over the linear search.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For a one-billion-element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this is a difference between an average of 500 million comparisons for the linear search and a maximum of only 30 comparisons for the binary search!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maximum number of comparisons needed for the binary search of any sorted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is the exponent of the first power of 2 greater than the number of elements in the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, which is represented as log</a:t>
            </a:r>
            <a:r>
              <a:rPr lang="en-US" altLang="x-none" sz="2300" baseline="-25000" dirty="0">
                <a:solidFill>
                  <a:srgbClr val="000000"/>
                </a:solidFill>
                <a:latin typeface="Cambria" panose="02040503050406030204" pitchFamily="18" charset="0"/>
              </a:rPr>
              <a:t>2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n.</a:t>
            </a:r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9878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Binary Search (cont.)</a:t>
            </a:r>
          </a:p>
        </p:txBody>
      </p:sp>
      <p:sp>
        <p:nvSpPr>
          <p:cNvPr id="450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All logarithms grow at roughly the same rate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, so in Big O notation the base can be omitted.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This results in a Big O of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O(log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for a binary search, which is also known as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logarithmic runtime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and pronounced “on the order of log n” or more simply “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order log </a:t>
            </a:r>
            <a:r>
              <a:rPr lang="en-US" altLang="x-none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.” </a:t>
            </a:r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3521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20.3  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Sorting Algorithms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Sorting data (i.e., placing the data into some particular order, such as ascending or descending) is one of the most important computing applications.</a:t>
            </a:r>
          </a:p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Your algorithm choice affects only the algorithm’s runtime and memory use.</a:t>
            </a:r>
          </a:p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The next two sections introduce the </a:t>
            </a:r>
            <a:r>
              <a:rPr lang="en-US" altLang="x-none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selection sort </a:t>
            </a:r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altLang="x-none" sz="2400" i="1" dirty="0">
                <a:solidFill>
                  <a:srgbClr val="000000"/>
                </a:solidFill>
                <a:latin typeface="Cambria" panose="02040503050406030204" pitchFamily="18" charset="0"/>
              </a:rPr>
              <a:t>insertion sort</a:t>
            </a:r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—simple algorithms to implement, but not efficient.</a:t>
            </a:r>
          </a:p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In each case, we examine the efficiency of the algorithms using Big O notation.</a:t>
            </a:r>
          </a:p>
          <a:p>
            <a:pPr eaLnBrk="1" hangingPunct="1"/>
            <a:r>
              <a:rPr lang="en-US" altLang="x-none" sz="2400" dirty="0">
                <a:solidFill>
                  <a:srgbClr val="000000"/>
                </a:solidFill>
                <a:latin typeface="Cambria" panose="02040503050406030204" pitchFamily="18" charset="0"/>
              </a:rPr>
              <a:t>We then present the merge sort algorithm, which is much faster but is more difficult to implement.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3780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710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 20.4 uses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insertion sort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—a simple, but inefficient, sorting algorithm—to sort a 10-element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’s values into ascending order.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altLang="x-non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implements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algorithm. 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89451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20.1  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 Introduction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Searching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data involves determining whether a value (referred to as the </a:t>
            </a: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search key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) is present in the data and, if so, finding the value’s location.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Two popular search algorithms are the simple </a:t>
            </a:r>
            <a:r>
              <a:rPr lang="en-US" altLang="x-none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linear search </a:t>
            </a: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(Section 20.2.1) and the faster but more complex </a:t>
            </a:r>
            <a:r>
              <a:rPr lang="en-US" altLang="x-none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binary search</a:t>
            </a: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 (Section 20.2.2).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Sorting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 places data in ascending or descending order, based on one or more </a:t>
            </a: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sort keys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You’ll learn about </a:t>
            </a:r>
            <a:r>
              <a:rPr lang="en-US" altLang="x-none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insertion sort</a:t>
            </a: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 (Section 20.3.1) and </a:t>
            </a:r>
            <a:r>
              <a:rPr lang="en-US" altLang="x-none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selection sort</a:t>
            </a: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 (Section 20.3.2) and the more efficient, but more complex </a:t>
            </a:r>
            <a:r>
              <a:rPr lang="en-US" altLang="x-none" sz="1800" i="1" dirty="0">
                <a:solidFill>
                  <a:srgbClr val="000000"/>
                </a:solidFill>
                <a:latin typeface="Cambria" panose="02040503050406030204" pitchFamily="18" charset="0"/>
              </a:rPr>
              <a:t>merge sort</a:t>
            </a:r>
            <a:r>
              <a:rPr lang="en-US" altLang="x-none" sz="1800" dirty="0">
                <a:solidFill>
                  <a:srgbClr val="000000"/>
                </a:solidFill>
                <a:latin typeface="Cambria" panose="02040503050406030204" pitchFamily="18" charset="0"/>
              </a:rPr>
              <a:t> (Section 20.3.3).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Figure 20.1 summarizes the searching and sorting algorithms discussed in the book’s examples and exercises.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This chapter also introduces </a:t>
            </a:r>
            <a:r>
              <a:rPr lang="en-US" altLang="x-none" sz="2100" dirty="0">
                <a:solidFill>
                  <a:srgbClr val="0000FF"/>
                </a:solidFill>
                <a:latin typeface="Cambria" panose="02040503050406030204" pitchFamily="18" charset="0"/>
              </a:rPr>
              <a:t>Big O notation</a:t>
            </a:r>
            <a:r>
              <a:rPr lang="en-US" altLang="x-none" sz="2100" dirty="0">
                <a:solidFill>
                  <a:srgbClr val="000000"/>
                </a:solidFill>
                <a:latin typeface="Cambria" panose="02040503050406030204" pitchFamily="18" charset="0"/>
              </a:rPr>
              <a:t>, which is used to characterize an algorithm’s worst-case runtime—that is, how hard an algorithm may have to work to solve a problem.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122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9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4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8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Insertion Sort Algorithm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algorithm’s first iteration takes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’s second element and, if it’s less than the first element, swaps it with the first element (i.e., the algorithm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inserts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the second element in front of the first element).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second iteration looks at the third element and inserts it into the correct position with respect to the first two elements, so all three elements are in order.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At the </a:t>
            </a:r>
            <a:r>
              <a:rPr lang="en-US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iteration of this algorithm, the first </a:t>
            </a:r>
            <a:r>
              <a:rPr lang="en-US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in the original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will be sorted.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65418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/>
          </a:bodyPr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First Iteration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named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contains the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following values: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34   56   4   10   77   51   93   30   5   52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38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passes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to the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function, which receives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parameter items.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function first looks at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items[0]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items[1]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whose values are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56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respectively.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These two elements are already in order, so the algorithm continues—if they were out of order, the algorithm would swap them.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6393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fontScale="92500" lnSpcReduction="10000"/>
          </a:bodyPr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Second Iteration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In the second iteration, the algorithm looks at the value of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items[2]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(that is,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This value is less than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56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so the algorithm stores 4 in a temporary variable and moves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56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one element to the right.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 then determines that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is less than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so it moves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one element to the right.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At this point, the algorithm has reached the beginning of the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, so it places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items[0]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array now is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4   34   56   10   77   51   93   30   5   52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endParaRPr lang="en-US" dirty="0" smtClean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335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sz="2000" b="1" i="1" dirty="0">
                <a:solidFill>
                  <a:srgbClr val="000000"/>
                </a:solidFill>
                <a:latin typeface="Cambria" panose="02040503050406030204" pitchFamily="18" charset="0"/>
              </a:rPr>
              <a:t>Third Iteration and Beyond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the third iteration, the algorithm places the value of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items[3]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(that is,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 in the correct location with respect to the first four array elements.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algorithm compares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56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moves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56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one element to the right because it’s larger than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Next, the algorithm compares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34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moving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34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right one element.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When the algorithm compares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to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it observes that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larger than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places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in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items[1]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array now is</a:t>
            </a:r>
          </a:p>
          <a:p>
            <a:pPr marL="603250" lvl="2" indent="0"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4   10   34   56   77   51   93   30   5   52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Using this algorithm, after the </a:t>
            </a:r>
            <a:r>
              <a:rPr lang="en-US" sz="20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iteration, the first </a:t>
            </a:r>
            <a:r>
              <a:rPr lang="en-US" sz="2000" i="1" dirty="0" err="1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+ 1 array elements are sorted.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They may not be in their final locations, however, because the algorithm might encounter smaller values later in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39364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sz="20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insertionSort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performs the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sorting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 each iteration, line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13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temporarily stores in variable insert the value of the element that will be inserted into the array’s sorted portion.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14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declares and initializes the variable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moveIndex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which keeps track of where to insert the element.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17–21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loop to locate the correct position where the element should be inserted.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 loop terminates either when the program reaches the array’s first element or when it reaches an element that’s less than the value to insert.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19 moves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an element to the right, and line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20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decrements the position at which to insert the next element.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After the while loop ends, line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23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inserts the element into place.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statement in lines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12–24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terminates, the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’s elements are sorted.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7956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Insertion Sort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3"/>
          </a:xfrm>
        </p:spPr>
        <p:txBody>
          <a:bodyPr>
            <a:normAutofit lnSpcReduction="10000"/>
          </a:bodyPr>
          <a:lstStyle/>
          <a:p>
            <a:pPr marL="109537" indent="0">
              <a:buNone/>
              <a:defRPr/>
            </a:pPr>
            <a:r>
              <a:rPr lang="en-US" sz="2000" b="1" i="1" dirty="0">
                <a:solidFill>
                  <a:srgbClr val="000000"/>
                </a:solidFill>
                <a:latin typeface="Cambria" panose="02040503050406030204" pitchFamily="18" charset="0"/>
              </a:rPr>
              <a:t>Big O: Efficiency of Insertion Sort</a:t>
            </a:r>
            <a:endParaRPr lang="en-US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Insertion sort is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simple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but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inefficient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, sorting algorithm.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This becomes apparent when sorting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large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arrays.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Insertion sort iterates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– 1 times, inserting an element into the appropriate position in the elements sorted so far.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For each iteration, determining where to insert the element can require comparing the element to each of the preceding elements—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– 1 comparisons in the worst case.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Each individual </a:t>
            </a:r>
            <a:r>
              <a:rPr lang="en-US" sz="20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iteration 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statement runs in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 time.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To determine Big O notation,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nested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statements mean that you must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multiply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the number of comparisons.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For each iteration of an outer loop, there will be a certain number of iterations of the inner loop. In this algorithm, for each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 iteration of the outer loop, there will be O(n) iterations of the inner loop, resulting in a Big O of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*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 or 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0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000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0425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Figure 20.5 uses the </a:t>
            </a:r>
            <a:r>
              <a:rPr lang="en-US" altLang="x-none" dirty="0">
                <a:solidFill>
                  <a:srgbClr val="0000FF"/>
                </a:solidFill>
                <a:latin typeface="Cambria" panose="02040503050406030204" pitchFamily="18" charset="0"/>
              </a:rPr>
              <a:t>selection sort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algorithm—another easy-to-implement, but inefficient, sorting algorithm—to sort a 10-element array’s values into ascending order.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altLang="x-none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implements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algorithm. 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219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63"/>
            <a:ext cx="12192000" cy="6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20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5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47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Selection Sort Algorithm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algorithm’s first iteration of the algorithm selects the smallest element value and swaps it with the first element’s value.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second iteration selects the second-smallest element value (which is the smallest of the remaining elements) and swaps it with the second element’s value.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 continues until the last iteration selects the second-largest element and swaps it with the second-to-last element’s value, leaving the largest value in the last element.</a:t>
            </a:r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After the </a:t>
            </a:r>
            <a:r>
              <a:rPr lang="en-US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i="1" baseline="30000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th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iteration, the smallest </a:t>
            </a:r>
            <a:r>
              <a:rPr lang="en-US" i="1" dirty="0" err="1" smtClean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values will be sorted into increasing order in the first</a:t>
            </a:r>
            <a:r>
              <a:rPr lang="en-US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elements.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3674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 (cont.)</a:t>
            </a: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First Iteration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array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named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is initialized with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following values: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34   56   4   10   77   51   93   30   5   52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selection sort first determines the smallest value (4) in the array, which is in element 2.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 swaps 4 with the value in element 0 (34), resulting in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4   56   34   10   77   51   93   30   5   52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41662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  <a:endParaRPr lang="en-US" dirty="0" smtClean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Second Iteration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algorithm then determines the smallest value of the remaining elements (all elements except 4), which is 5, contained in element 8. 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program swaps the 5 with the 56 in element 1, resulting in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4   5   34   10   77   51   93   30   56   52</a:t>
            </a: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29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  <a:endParaRPr lang="en-US" dirty="0" smtClean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Third Iteration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On the third iteration, the program determines the next smallest value, 10, and swaps it with the value in element 2 (34).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4   5   10   34   77   51   93   30   56   52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The process continues until the array is fully sorted.</a:t>
            </a:r>
          </a:p>
          <a:p>
            <a:pPr marL="603250" lvl="2" indent="0"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4   5   10   30   34   51   52   56   77   93</a:t>
            </a: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After the first iteration,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smallest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 is in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position; after the second iteration,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two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smallest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elements are in order in the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first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two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 positions and so on.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47353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Selection 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  <a:endParaRPr lang="en-US" dirty="0" smtClean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endParaRPr lang="en-US" sz="2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9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selectionSort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performs the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sorting. 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7359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59D9B3"/>
                </a:solidFill>
                <a:latin typeface="Arial"/>
              </a:rPr>
              <a:t>20.3.2 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Selection 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Sort</a:t>
            </a:r>
            <a:r>
              <a:rPr lang="en-US" dirty="0">
                <a:solidFill>
                  <a:srgbClr val="33B38C"/>
                </a:solidFill>
                <a:latin typeface="Calibri" panose="020F0502020204030204" pitchFamily="34" charset="0"/>
              </a:rPr>
              <a:t> (cont.)</a:t>
            </a:r>
            <a:endParaRPr lang="en-US" dirty="0" smtClean="0">
              <a:solidFill>
                <a:srgbClr val="33B38C"/>
              </a:solidFill>
              <a:latin typeface="Calibri" panose="020F0502020204030204" pitchFamily="34" charset="0"/>
            </a:endParaRPr>
          </a:p>
        </p:txBody>
      </p:sp>
      <p:sp>
        <p:nvSpPr>
          <p:cNvPr id="675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selection sort algorithm iterates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 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– 1 times, each time swapping the smallest remaining element into its sorted position.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Locating the smallest remaining element requires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 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– 1 comparisons during the first iteration,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 n – 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2 during the second iteration, then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 n –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3, … , 3, 2, 1.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This results in a total of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– 1)/2 or (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 – n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)/2 comparisons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Big O notation, smaller terms drop out and constants are ignored, leaving a Big O of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O(n</a:t>
            </a:r>
            <a:r>
              <a:rPr lang="en-US" altLang="x-none" i="1" baseline="30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).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817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20.2  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Searching Algorithms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Looking up a phone number, accessing a website and checking a word’s definition in a dictionary all involve searching through large amounts of data.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Searching algorithms all accomplish the same goal—finding an element that matches a given search key, if such an element does, in fact, exist.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The major difference is the amount of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effort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they require to complete the search.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One way to describe this </a:t>
            </a:r>
            <a:r>
              <a:rPr lang="en-US" altLang="x-none" i="1" dirty="0">
                <a:solidFill>
                  <a:srgbClr val="000000"/>
                </a:solidFill>
                <a:latin typeface="Cambria" panose="02040503050406030204" pitchFamily="18" charset="0"/>
              </a:rPr>
              <a:t>effort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with Big O notation.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For searching and sorting algorithms, this is particularly dependent on the number of data elements.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19611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sz="2800" dirty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sz="2800" dirty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sz="2800" dirty="0" err="1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sz="2800" dirty="0">
                <a:solidFill>
                  <a:srgbClr val="33B38C"/>
                </a:solidFill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68611" name="Text Placeholder 2"/>
          <p:cNvSpPr>
            <a:spLocks noGrp="1"/>
          </p:cNvSpPr>
          <p:nvPr>
            <p:ph type="body" idx="1"/>
          </p:nvPr>
        </p:nvSpPr>
        <p:spPr>
          <a:xfrm>
            <a:off x="841248" y="1828800"/>
            <a:ext cx="10515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FF"/>
                </a:solidFill>
                <a:latin typeface="Cambria" panose="02040503050406030204" pitchFamily="18" charset="0"/>
              </a:rPr>
              <a:t>Merge sort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is an efficient sorting algorithm but is conceptually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more complex 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than insertion sort and selection sort.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The merge sort algorithm sorts an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by splitting it into two equal-sized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s, sorting each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then </a:t>
            </a:r>
            <a:r>
              <a:rPr lang="en-US" altLang="x-none" sz="2300" i="1" dirty="0">
                <a:solidFill>
                  <a:srgbClr val="000000"/>
                </a:solidFill>
                <a:latin typeface="Cambria" panose="02040503050406030204" pitchFamily="18" charset="0"/>
              </a:rPr>
              <a:t>merging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them into one larger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Merge sort performs the merge by looking at each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 first element, which is also the smallest element in that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Merge sort takes the smallest of these and places it in the first element of merged, sorted 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there are still elements in the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s, merge sort looks at the second element in that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 (which is now the smallest element remaining) and compares it to the first element in the other sub-</a:t>
            </a:r>
            <a:r>
              <a:rPr lang="en-US" altLang="x-none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3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40136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Merge sort continues this process until the merged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is filled.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Once a sub-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has no more elements, the merge copies the other array’s remaining elements into the merged array.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262681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512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Cambria" panose="02040503050406030204" pitchFamily="18" charset="0"/>
              </a:rPr>
              <a:t>Demonstrating Merge Sort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Figure 20.6 implements and demonstrates the merge sort algorithm.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Throughout the program’s execution, we use function template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displayElements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display the portions of the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that are currently being split and merged.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templates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implement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merge sort algorithm.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creates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an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, populates it with random integers, executes the algorithm </a:t>
            </a: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displays the sorted array.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output from this program displays the splits and merges performed by merge sort, showing the progress of the sort at each step of the algorithm.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615328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7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05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0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6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58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24B5A1"/>
                </a:solidFill>
                <a:latin typeface="Arial"/>
              </a:rPr>
              <a:t>20.2  </a:t>
            </a:r>
            <a:r>
              <a:rPr lang="en-US" dirty="0" smtClean="0">
                <a:solidFill>
                  <a:srgbClr val="3380E6"/>
                </a:solidFill>
                <a:latin typeface="Arial"/>
              </a:rPr>
              <a:t>Searching Algorithms (cont.)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Section 20.2.1, we present the linear search algorithm then discuss the algorithm’s efficiency as measured by Big O notation.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In Section 20.2.2, we introduce the binary search algorithm, which is much more efficient but more complex to implement.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371197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8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82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08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32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23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5222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</a:t>
            </a:r>
            <a:r>
              <a:rPr lang="en-US" sz="25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endParaRPr lang="en-US" sz="25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Recursive function </a:t>
            </a:r>
            <a:r>
              <a:rPr lang="en-US" sz="25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receives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as parameters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to sort and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indices of the range of elements to sort.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Line 28 tests the base case.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high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index minus the </a:t>
            </a:r>
            <a:r>
              <a:rPr 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low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 index is 0 (i.e., a one-element sub-array), the function simply returns.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If the difference between the indices is greater than or equal to 1, the function splits the array in two—lines </a:t>
            </a:r>
            <a:r>
              <a:rPr lang="en-US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29–30 </a:t>
            </a:r>
            <a:r>
              <a:rPr lang="en-US" sz="2500" dirty="0">
                <a:solidFill>
                  <a:srgbClr val="000000"/>
                </a:solidFill>
                <a:latin typeface="Cambria" panose="02040503050406030204" pitchFamily="18" charset="0"/>
              </a:rPr>
              <a:t>determine the split point. </a:t>
            </a: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810963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Next, 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42 recursively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calls function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on the array’s first half, and 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43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recursively calls function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on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’s second half.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When these two function calls return, each half is sorted. Line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46 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calls function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(lines </a:t>
            </a:r>
            <a:r>
              <a:rPr lang="en-US" altLang="x-none" sz="25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51–98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) on the two halves to combine the two sorted arrays into one larger sorted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  <a:endParaRPr lang="en-US" altLang="x-none" sz="2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977596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62467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3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merge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Lines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67–76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in function merge loop until the program reaches the end of either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70 tests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which element at the beginning of the two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sub-array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s is smaller.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element in the left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is smaller or both are equal, 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71 places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it in position in the combined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the element in the right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is smaller, 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74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places it in position in the combined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When the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while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loop completes, one entire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is in the combined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, but the other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still contains data.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Line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78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tests whether the left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has reached the end.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If so, lines </a:t>
            </a:r>
            <a:r>
              <a:rPr lang="en-US" sz="23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79–81 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fill the combined 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Times New Roman" pitchFamily="18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 with the elements of the right sub-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3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1444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400599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9318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If the left sub-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has not reached the end, then the right sub-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must have reached the end, and lines 86–87 fill the combined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with the elements of the left sub-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/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Finally, lines </a:t>
            </a:r>
            <a:r>
              <a:rPr lang="en-US" altLang="x-none" dirty="0" smtClean="0">
                <a:solidFill>
                  <a:srgbClr val="000000"/>
                </a:solidFill>
                <a:latin typeface="Cambria" panose="02040503050406030204" pitchFamily="18" charset="0"/>
              </a:rPr>
              <a:t>90–92 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copy the combined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 into the original </a:t>
            </a:r>
            <a:r>
              <a:rPr lang="en-US" altLang="x-none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</p:txBody>
      </p:sp>
      <p:sp>
        <p:nvSpPr>
          <p:cNvPr id="62468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160694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696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100" b="1" i="1" dirty="0">
                <a:solidFill>
                  <a:srgbClr val="000000"/>
                </a:solidFill>
                <a:latin typeface="Cambria" panose="02040503050406030204" pitchFamily="18" charset="0"/>
              </a:rPr>
              <a:t>Efficiency of Merge Sort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Merge sort is a far more efficient algorithm than either insertion sort or selection sort—although that may be difficult to believe when looking at the busy output in Fig. 20.6.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Consider the first (</a:t>
            </a:r>
            <a:r>
              <a:rPr lang="en-US" sz="2100" dirty="0" err="1">
                <a:solidFill>
                  <a:srgbClr val="000000"/>
                </a:solidFill>
                <a:latin typeface="Cambria" panose="02040503050406030204" pitchFamily="18" charset="0"/>
              </a:rPr>
              <a:t>nonrecursive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 call to function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This results in two recursive calls to function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with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sub-array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s that are each approximately half the original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’s size, and a single call to function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call to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requires, at worst, 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– 1 comparisons to fill the original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, which is 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 two calls to function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result in four more recursive calls to function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—each with a sub-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approximately one-quarter the size of the original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—and two calls to function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These two calls to function 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 each require, at worst, 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/2 – 1 comparisons, for a total number of comparisons of 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sz="21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sz="2100" dirty="0">
                <a:solidFill>
                  <a:srgbClr val="000000"/>
                </a:solidFill>
                <a:latin typeface="Cambria" panose="02040503050406030204" pitchFamily="18" charset="0"/>
              </a:rPr>
              <a:t>). </a:t>
            </a:r>
            <a:endParaRPr lang="en-US" sz="2100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8612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41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59D9B3"/>
                </a:solidFill>
                <a:latin typeface="Arial"/>
              </a:rPr>
              <a:t>20.2.1 </a:t>
            </a:r>
            <a:r>
              <a:rPr lang="en-US" dirty="0" smtClean="0">
                <a:solidFill>
                  <a:srgbClr val="33B38C"/>
                </a:solidFill>
                <a:latin typeface="Calibri" panose="020F0502020204030204" pitchFamily="34" charset="0"/>
              </a:rPr>
              <a:t>Linear Search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endParaRPr lang="en-US" sz="22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Function template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(Fig. 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20.2) 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compares each element of an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with a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search key </a:t>
            </a:r>
            <a:r>
              <a:rPr lang="en-US" sz="2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endParaRPr lang="en-US" sz="22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Because the array is not in any particular order, it’s just as likely that the search key will be found in the first element as the last.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On average, therefore, the program must compare the search key with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half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of the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’s elements.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To determine that a value is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not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in the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, the program must compare the search key to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every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element.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Linear search works well for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small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or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unsorted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arrays.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However, for large arrays, linear searching is inefficient. </a:t>
            </a:r>
          </a:p>
          <a:p>
            <a:pPr eaLnBrk="1" hangingPunct="1">
              <a:lnSpc>
                <a:spcPct val="80000"/>
              </a:lnSpc>
              <a:buFont typeface="Wingdings 3" pitchFamily="18" charset="2"/>
              <a:buChar char=""/>
              <a:defRPr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If the array is </a:t>
            </a:r>
            <a:r>
              <a:rPr lang="en-US" sz="2200" i="1" dirty="0">
                <a:solidFill>
                  <a:srgbClr val="000000"/>
                </a:solidFill>
                <a:latin typeface="Cambria" panose="02040503050406030204" pitchFamily="18" charset="0"/>
              </a:rPr>
              <a:t>sorted</a:t>
            </a: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 (e.g., its elements are in ascending order), you can use the high-speed binary search technique (Section 20.2.2).</a:t>
            </a: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10514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process continues, each call to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generating two additional calls to </a:t>
            </a:r>
            <a:r>
              <a:rPr lang="en-US" altLang="x-none" sz="2500" dirty="0" err="1">
                <a:solidFill>
                  <a:srgbClr val="000000"/>
                </a:solidFill>
                <a:latin typeface="Consolas" panose="020B0609020204030204" pitchFamily="49" charset="0"/>
              </a:rPr>
              <a:t>mergeSort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and a call to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, until the algorithm has split the array into one-element sub-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At each level,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O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(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) comparisons are required to merge the sub-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Each level splits the size of the </a:t>
            </a:r>
            <a:r>
              <a:rPr lang="en-US" altLang="x-none" sz="25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s in half, so doubling the size of the array requires one more level.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Quadrupling the size of the array requires two more levels.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pattern is logarithmic and results in log</a:t>
            </a:r>
            <a:r>
              <a:rPr lang="en-US" altLang="x-none" sz="2500" baseline="-25000" dirty="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i="1" dirty="0">
                <a:solidFill>
                  <a:srgbClr val="000000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 levels.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500" dirty="0">
                <a:solidFill>
                  <a:srgbClr val="000000"/>
                </a:solidFill>
                <a:latin typeface="Cambria" panose="02040503050406030204" pitchFamily="18" charset="0"/>
              </a:rPr>
              <a:t>This results in a total efficiency of </a:t>
            </a:r>
            <a:r>
              <a:rPr lang="en-US" altLang="x-none" sz="2500" i="1" dirty="0">
                <a:solidFill>
                  <a:srgbClr val="0000FF"/>
                </a:solidFill>
                <a:latin typeface="Cambria" panose="02040503050406030204" pitchFamily="18" charset="0"/>
              </a:rPr>
              <a:t>O</a:t>
            </a:r>
            <a:r>
              <a:rPr lang="en-US" altLang="x-none" sz="2500" dirty="0">
                <a:solidFill>
                  <a:srgbClr val="0000FF"/>
                </a:solidFill>
                <a:latin typeface="Cambria" panose="02040503050406030204" pitchFamily="18" charset="0"/>
              </a:rPr>
              <a:t>(</a:t>
            </a:r>
            <a:r>
              <a:rPr lang="en-US" altLang="x-none" sz="2500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500" dirty="0">
                <a:solidFill>
                  <a:srgbClr val="0000FF"/>
                </a:solidFill>
                <a:latin typeface="Cambria" panose="02040503050406030204" pitchFamily="18" charset="0"/>
              </a:rPr>
              <a:t> log</a:t>
            </a:r>
            <a:r>
              <a:rPr lang="en-US" altLang="x-none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altLang="x-none" sz="2500" i="1" dirty="0">
                <a:solidFill>
                  <a:srgbClr val="0000FF"/>
                </a:solidFill>
                <a:latin typeface="Cambria" panose="02040503050406030204" pitchFamily="18" charset="0"/>
              </a:rPr>
              <a:t>n</a:t>
            </a:r>
            <a:r>
              <a:rPr lang="en-US" altLang="x-none" sz="2500" dirty="0">
                <a:solidFill>
                  <a:srgbClr val="0000FF"/>
                </a:solidFill>
                <a:latin typeface="Cambria" panose="02040503050406030204" pitchFamily="18" charset="0"/>
              </a:rPr>
              <a:t>)</a:t>
            </a:r>
            <a:r>
              <a:rPr lang="en-US" altLang="x-none" sz="2500" b="1" i="1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48656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fr-FR" dirty="0" smtClean="0">
                <a:solidFill>
                  <a:srgbClr val="59D9B3"/>
                </a:solidFill>
                <a:latin typeface="Arial"/>
              </a:rPr>
              <a:t>20.3.3 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Merge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Sort (A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Recursive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 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Implementation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) (</a:t>
            </a:r>
            <a:r>
              <a:rPr lang="fr-FR" dirty="0" err="1" smtClean="0">
                <a:solidFill>
                  <a:srgbClr val="33B38C"/>
                </a:solidFill>
                <a:latin typeface="Calibri" panose="020F0502020204030204" pitchFamily="34" charset="0"/>
              </a:rPr>
              <a:t>cont</a:t>
            </a:r>
            <a:r>
              <a:rPr lang="fr-FR" dirty="0" smtClean="0">
                <a:solidFill>
                  <a:srgbClr val="33B38C"/>
                </a:solidFill>
                <a:latin typeface="Calibri" panose="020F0502020204030204" pitchFamily="34" charset="0"/>
              </a:rPr>
              <a:t>.)</a:t>
            </a:r>
          </a:p>
        </p:txBody>
      </p:sp>
      <p:sp>
        <p:nvSpPr>
          <p:cNvPr id="7168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b="1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Summary of Searching and Sorting Algorithm Efficiencies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20.7 summarizes the searching and sorting algorithms we cover in this chapter and lists the Big O for each.</a:t>
            </a:r>
          </a:p>
          <a:p>
            <a:pPr eaLnBrk="1" hangingPunct="1">
              <a:buFont typeface="Wingdings 3" pitchFamily="18" charset="2"/>
              <a:buChar char=""/>
              <a:defRPr/>
            </a:pP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Figure 20.8 lists the Big O categories we’ve covered in this chapter along with a number of values for </a:t>
            </a:r>
            <a:r>
              <a:rPr lang="en-US" i="1" dirty="0" smtClean="0">
                <a:solidFill>
                  <a:srgbClr val="000000"/>
                </a:solidFill>
                <a:latin typeface="Cambria" panose="02040503050406030204" pitchFamily="18" charset="0"/>
              </a:rPr>
              <a:t>n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to highlight the differences in the growth rates.</a:t>
            </a:r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©1992-2014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89210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0"/>
            <a:ext cx="96821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4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88"/>
            <a:ext cx="12192000" cy="4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125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49</TotalTime>
  <Words>5125</Words>
  <Application>Microsoft Office PowerPoint</Application>
  <PresentationFormat>Widescreen</PresentationFormat>
  <Paragraphs>358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Abel</vt:lpstr>
      <vt:lpstr>Arial</vt:lpstr>
      <vt:lpstr>Calibri</vt:lpstr>
      <vt:lpstr>Calibri Light</vt:lpstr>
      <vt:lpstr>Cambria</vt:lpstr>
      <vt:lpstr>Consolas</vt:lpstr>
      <vt:lpstr>Times New Roman</vt:lpstr>
      <vt:lpstr>Verdana</vt:lpstr>
      <vt:lpstr>Wingdings 3</vt:lpstr>
      <vt:lpstr>Theme1</vt:lpstr>
      <vt:lpstr>Searching and Sorting</vt:lpstr>
      <vt:lpstr>PowerPoint Presentation</vt:lpstr>
      <vt:lpstr>PowerPoint Presentation</vt:lpstr>
      <vt:lpstr>20.1   Introduction</vt:lpstr>
      <vt:lpstr>PowerPoint Presentation</vt:lpstr>
      <vt:lpstr>20.2  Searching Algorithms</vt:lpstr>
      <vt:lpstr>20.2  Searching Algorithms (cont.)</vt:lpstr>
      <vt:lpstr>20.2.1 Linear Search</vt:lpstr>
      <vt:lpstr>PowerPoint Presentation</vt:lpstr>
      <vt:lpstr>PowerPoint Presentation</vt:lpstr>
      <vt:lpstr>PowerPoint Presentation</vt:lpstr>
      <vt:lpstr>20.2.1 Efficiency of Linear Search</vt:lpstr>
      <vt:lpstr>20.2.1 Efficiency of Linear Search (cont.)</vt:lpstr>
      <vt:lpstr>20.2.1 Efficiency of Linear Search (cont.)</vt:lpstr>
      <vt:lpstr>20.2.1 Efficiency of Linear Search (cont.)</vt:lpstr>
      <vt:lpstr>20.2.1 Efficiency of Linear Search (cont.)</vt:lpstr>
      <vt:lpstr>20.2.1 Efficiency of Linear Search (cont.)</vt:lpstr>
      <vt:lpstr>20.2.1 Efficiency of Linear Search (cont.)</vt:lpstr>
      <vt:lpstr>20.2.1 Efficiency of Linear Search (cont.)</vt:lpstr>
      <vt:lpstr>PowerPoint Presentation</vt:lpstr>
      <vt:lpstr>20.2.2 Binary Search</vt:lpstr>
      <vt:lpstr>20.2.2 Binary Search (cont.)</vt:lpstr>
      <vt:lpstr>20.2.2 Binary Search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20.2.2 Binary Search (cont.)</vt:lpstr>
      <vt:lpstr>20.2.2 Binary Search (cont.)</vt:lpstr>
      <vt:lpstr>20.2.2 Binary Search (cont.)</vt:lpstr>
      <vt:lpstr>20.2.2 Binary Search (cont.)</vt:lpstr>
      <vt:lpstr>20.2.2 Binary Search (cont.)</vt:lpstr>
      <vt:lpstr>20.3  Sorting Algorithms</vt:lpstr>
      <vt:lpstr>20.3.1 Insertion Sort</vt:lpstr>
      <vt:lpstr>PowerPoint Presentation</vt:lpstr>
      <vt:lpstr>PowerPoint Presentation</vt:lpstr>
      <vt:lpstr>PowerPoint Presentation</vt:lpstr>
      <vt:lpstr>PowerPoint Presentation</vt:lpstr>
      <vt:lpstr>20.3.1 Insertion Sort</vt:lpstr>
      <vt:lpstr>20.3.1 Insertion Sort</vt:lpstr>
      <vt:lpstr>20.3.1 Insertion Sort</vt:lpstr>
      <vt:lpstr>20.3.1 Insertion Sort</vt:lpstr>
      <vt:lpstr>20.3.1 Insertion Sort</vt:lpstr>
      <vt:lpstr>20.3.1 Insertion Sort</vt:lpstr>
      <vt:lpstr>20.3.2 Selection Sort</vt:lpstr>
      <vt:lpstr>PowerPoint Presentation</vt:lpstr>
      <vt:lpstr>PowerPoint Presentation</vt:lpstr>
      <vt:lpstr>PowerPoint Presentation</vt:lpstr>
      <vt:lpstr>PowerPoint Presentation</vt:lpstr>
      <vt:lpstr>20.3.2 Selection Sort (cont.)</vt:lpstr>
      <vt:lpstr>20.3.2 Selection Sort (cont.)</vt:lpstr>
      <vt:lpstr>20.3.2 Selection Sort (cont.)</vt:lpstr>
      <vt:lpstr>20.3.2 Selection Sort (cont.)</vt:lpstr>
      <vt:lpstr>20.3.2 Selection Sort (cont.)</vt:lpstr>
      <vt:lpstr>20.3.2 Selection Sort (cont.)</vt:lpstr>
      <vt:lpstr>20.3.3 Merge Sort (A Recursive Implementation)</vt:lpstr>
      <vt:lpstr>20.3.3 Merge Sort (A Recursive Implementation) (cont.)</vt:lpstr>
      <vt:lpstr>20.3.3 Merge Sort (A Recursive Implementation)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20.3.3 Merge Sort (A Recursive Implementation) (cont.)</vt:lpstr>
      <vt:lpstr>20.3.3 Merge Sort (A Recursive Implementation) (cont.)</vt:lpstr>
      <vt:lpstr>20.3.3 Merge Sort (A Recursive Implementation) (cont.)</vt:lpstr>
      <vt:lpstr>20.3.3 Merge Sort (A Recursive Implementation) (cont.)</vt:lpstr>
      <vt:lpstr>20.3.3 Merge Sort (A Recursive Implementation) (cont.)</vt:lpstr>
      <vt:lpstr>20.3.3 Merge Sort (A Recursive Implementation) (cont.)</vt:lpstr>
      <vt:lpstr>20.3.3 Merge Sort (A Recursive Implementation)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Paul Deitel</dc:creator>
  <cp:lastModifiedBy>Paul Deitel</cp:lastModifiedBy>
  <cp:revision>5</cp:revision>
  <dcterms:created xsi:type="dcterms:W3CDTF">2016-07-20T20:43:38Z</dcterms:created>
  <dcterms:modified xsi:type="dcterms:W3CDTF">2017-02-28T17:54:11Z</dcterms:modified>
</cp:coreProperties>
</file>