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306" r:id="rId2"/>
    <p:sldId id="258" r:id="rId3"/>
    <p:sldId id="25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60" r:id="rId15"/>
    <p:sldId id="261" r:id="rId16"/>
    <p:sldId id="262" r:id="rId17"/>
    <p:sldId id="263" r:id="rId18"/>
    <p:sldId id="317" r:id="rId19"/>
    <p:sldId id="318" r:id="rId20"/>
    <p:sldId id="264" r:id="rId21"/>
    <p:sldId id="319" r:id="rId22"/>
    <p:sldId id="32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21" r:id="rId31"/>
    <p:sldId id="322" r:id="rId32"/>
    <p:sldId id="323" r:id="rId33"/>
    <p:sldId id="324" r:id="rId34"/>
    <p:sldId id="272" r:id="rId35"/>
    <p:sldId id="325" r:id="rId36"/>
    <p:sldId id="273" r:id="rId37"/>
    <p:sldId id="274" r:id="rId38"/>
    <p:sldId id="326" r:id="rId39"/>
    <p:sldId id="275" r:id="rId40"/>
    <p:sldId id="276" r:id="rId41"/>
    <p:sldId id="277" r:id="rId42"/>
    <p:sldId id="278" r:id="rId43"/>
    <p:sldId id="327" r:id="rId44"/>
    <p:sldId id="328" r:id="rId45"/>
    <p:sldId id="329" r:id="rId46"/>
    <p:sldId id="279" r:id="rId47"/>
    <p:sldId id="280" r:id="rId48"/>
    <p:sldId id="281" r:id="rId49"/>
    <p:sldId id="330" r:id="rId50"/>
    <p:sldId id="331" r:id="rId51"/>
    <p:sldId id="332" r:id="rId52"/>
    <p:sldId id="333" r:id="rId53"/>
    <p:sldId id="334" r:id="rId54"/>
    <p:sldId id="282" r:id="rId55"/>
    <p:sldId id="283" r:id="rId56"/>
    <p:sldId id="284" r:id="rId57"/>
    <p:sldId id="285" r:id="rId58"/>
    <p:sldId id="335" r:id="rId59"/>
    <p:sldId id="336" r:id="rId60"/>
    <p:sldId id="337" r:id="rId61"/>
    <p:sldId id="286" r:id="rId62"/>
    <p:sldId id="287" r:id="rId63"/>
    <p:sldId id="288" r:id="rId64"/>
    <p:sldId id="338" r:id="rId65"/>
    <p:sldId id="289" r:id="rId66"/>
    <p:sldId id="290" r:id="rId67"/>
    <p:sldId id="291" r:id="rId68"/>
    <p:sldId id="339" r:id="rId69"/>
    <p:sldId id="340" r:id="rId70"/>
    <p:sldId id="292" r:id="rId71"/>
    <p:sldId id="341" r:id="rId72"/>
    <p:sldId id="293" r:id="rId73"/>
    <p:sldId id="294" r:id="rId74"/>
    <p:sldId id="342" r:id="rId75"/>
    <p:sldId id="343" r:id="rId76"/>
    <p:sldId id="344" r:id="rId77"/>
    <p:sldId id="295" r:id="rId78"/>
    <p:sldId id="345" r:id="rId79"/>
    <p:sldId id="346" r:id="rId80"/>
    <p:sldId id="296" r:id="rId81"/>
    <p:sldId id="297" r:id="rId82"/>
    <p:sldId id="298" r:id="rId83"/>
    <p:sldId id="347" r:id="rId84"/>
    <p:sldId id="348" r:id="rId85"/>
    <p:sldId id="299" r:id="rId86"/>
    <p:sldId id="300" r:id="rId87"/>
    <p:sldId id="301" r:id="rId88"/>
    <p:sldId id="349" r:id="rId89"/>
    <p:sldId id="350" r:id="rId90"/>
    <p:sldId id="351" r:id="rId91"/>
    <p:sldId id="302" r:id="rId92"/>
    <p:sldId id="303" r:id="rId93"/>
    <p:sldId id="304" r:id="rId94"/>
    <p:sldId id="352" r:id="rId95"/>
    <p:sldId id="353" r:id="rId96"/>
    <p:sldId id="354" r:id="rId97"/>
    <p:sldId id="355" r:id="rId98"/>
    <p:sldId id="356" r:id="rId99"/>
    <p:sldId id="305" r:id="rId100"/>
    <p:sldId id="357" r:id="rId10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4629"/>
  </p:normalViewPr>
  <p:slideViewPr>
    <p:cSldViewPr snapToGrid="0">
      <p:cViewPr varScale="1">
        <p:scale>
          <a:sx n="61" d="100"/>
          <a:sy n="61" d="100"/>
        </p:scale>
        <p:origin x="9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942A-0877-4896-828E-5B61A110FF96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36EE-8D0D-440B-8420-82B38DDA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4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7085-99F4-4688-8E9C-6D8801F8BFB8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069-AA5D-475C-A774-7325BC49DD7F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3DF5-934F-4365-B4C1-8627BF978DDC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DBF6-43C6-884B-91AA-9C9FAE284D6F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E8C6A-CE55-B542-B760-DDC489A461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783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D79-610C-47AE-94D4-36AD298DA03C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C0FA-76BA-4B95-8866-0FB7AC9CED3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2BB3-617F-45EE-851A-48D0BB3B8B60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1995-E1AF-4D40-895C-97FF175E45F8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3E14-BE6D-47CD-AF19-6BC6B5E6E80E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EAD-6BA5-46DA-A03F-52978887C4CB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C2F1-35A2-4DB2-BF38-28CEEAF7D4D3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701-9594-4839-A040-21C26C833F19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8A1B-2899-4282-8EC5-003CB9AEFF7F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String Stream Processing: </a:t>
            </a:r>
            <a:b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 Deeper Look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21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I/O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stream extraction operator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is overloaded to support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Input is delimited by whitespace characters.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delimiter is encountered, the input operation is terminated.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getline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also is overloaded for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statement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reads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the keyboard into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Input is delimited by a newline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so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read a line of text into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object. 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9971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C++11 Numeric Conversion Functions (cont.)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Functions That Convert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s to Integral Types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Consider an example of converting a string to an integral value.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Assuming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marL="603250" lvl="2" indent="0"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s(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100hello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following statement converts the beginning of the string to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value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stores that value in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convertedInt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marL="630238" lvl="2" indent="0"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convertedInt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stoi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Each function that converts a string to an integral type actually receives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three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parameters—the last two have default arguments. 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43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Validating Input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earlier chapters, we mentioned the importance of validating user input in industrial-strength code.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capabilities presented in this chapter—and the regular-expression capabilities shown in Section 24.14—are frequently used to perform validation.  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17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Assignment and Concatenation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21.1 demonstrates </a:t>
            </a:r>
            <a:r>
              <a:rPr lang="en-US" altLang="x-none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 assignment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concatenation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4 includes header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for 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 assigns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value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After the assignment takes place,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a copy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13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assign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copy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 separate copy is made (i.e.,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are independent objects).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0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Assignment and Concatenation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also provides an overloaded version of member 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assign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that copies a specified number of characters, as in</a:t>
            </a:r>
          </a:p>
          <a:p>
            <a:pPr lvl="2" eaLnBrk="1" hangingPunct="1"/>
            <a:r>
              <a:rPr lang="en-US" altLang="x-non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targetString.assign</a:t>
            </a:r>
            <a:r>
              <a:rPr lang="en-US" altLang="x-non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, start,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numberOfCharacters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/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be copied, 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 starting subscript and </a:t>
            </a:r>
          </a:p>
          <a:p>
            <a:pPr lvl="1" eaLnBrk="1" hangingPunct="1"/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numberOfCharacters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 number of characters to copy.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4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Assignment and Concatenation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subscript operator to assign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'r'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x-non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string3[2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]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(forming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"car"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and to assign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'r'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x-non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string2[0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]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(forming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"rat"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24–26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output the contents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one character at a time using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which provides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checked access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(or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range checking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going past the end of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throws an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out_of_range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exception.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The subscript operator, </a:t>
            </a:r>
            <a:r>
              <a:rPr lang="en-US" altLang="x-none" i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, does not provide checked access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240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Assignment and Concatenation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This is consistent with its use on arrays.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Note that you can also iterate through the characters in a string using C++11’s range-based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as in</a:t>
            </a:r>
          </a:p>
          <a:p>
            <a:pPr marL="603250" lvl="2" indent="0">
              <a:buNone/>
            </a:pPr>
            <a:r>
              <a:rPr lang="en-US" altLang="x-none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x-none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x-none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x-none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x-none" sz="2200" dirty="0">
                <a:solidFill>
                  <a:srgbClr val="000000"/>
                </a:solidFill>
                <a:latin typeface="Consolas" panose="020B0609020204030204" pitchFamily="49" charset="0"/>
              </a:rPr>
              <a:t>c : </a:t>
            </a:r>
            <a:r>
              <a:rPr lang="en-US" altLang="x-none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string3)</a:t>
            </a:r>
            <a:endParaRPr lang="en-US" altLang="x-none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250" lvl="2" indent="0">
              <a:buNone/>
            </a:pPr>
            <a:r>
              <a:rPr lang="en-US" altLang="x-none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x-none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x-none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&lt;&lt; c;</a:t>
            </a:r>
            <a:endParaRPr lang="en-US" altLang="x-none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which ensures that you do not access any elements outside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’s bounds.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175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0"/>
            <a:ext cx="1072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413"/>
            <a:ext cx="12192000" cy="27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21.2  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Assignment and Concatenation (cont.)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String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string4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declared (line 29) and initialized to the result of concatenating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apult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using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overloaded </a:t>
            </a:r>
            <a:r>
              <a:rPr lang="en-US" altLang="x-none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 operator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for class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denotes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concatenation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33 uses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overloaded addition assignment operator, </a:t>
            </a:r>
            <a:r>
              <a:rPr lang="en-US" altLang="x-none" sz="2500" i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, to concatenate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"pet"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34 uses member function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concatenate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acomb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38 appends the string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"comb"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empty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string5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This member function is passed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) to retrieve characters from, the starting subscript in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) and the number of characters to append (the value returned by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string1.size()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120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Comparing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functions for comparing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21.2 demonstrates 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’s comparison capabilities.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8" y="0"/>
            <a:ext cx="10233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Comparing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All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class overloaded relational and equality operator functions return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28 uses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compare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returns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if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s are equivalent, a positive number if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lexicographically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greater than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negative number 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lexicographically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less than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we say that a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lexicographically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less than another, we mean that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uses the numerical values of the characters (see Appendix B, ASCII Character Set) in each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determine that the first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less than the second.  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6126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Comparing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41 compares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portions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using an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overloaded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version of member 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first two arguments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specify 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starting subscript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of the portion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"sting"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to compare with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third argument is the comparison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last two arguments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are 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starting subscript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of the portion of the comparison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being compared (also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"sting"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75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Comparing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54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another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overloaded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version of 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compare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string4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first two arguments are the same—the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starting subscript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last argument is the comparison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857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Substrings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substr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for retrieving a substring from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result is a new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that is copied from the source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21.3 demonstrates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first argument of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specifies 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beginning subscript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of the desired substring; the second argument specifies the substring’s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746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1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Swapping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swap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for swapping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21.4 swaps two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8–9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declare and initialize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then output.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uses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swap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swap the values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swap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useful for implementing programs that sort strings.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626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9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21.6  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Characteristics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functions for gathering information about a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capacity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maximum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other characteristics.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the number of characters currently stored in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altLang="x-none" sz="2300" dirty="0">
                <a:solidFill>
                  <a:srgbClr val="0000FF"/>
                </a:solidFill>
                <a:latin typeface="Cambria" panose="02040503050406030204" pitchFamily="18" charset="0"/>
              </a:rPr>
              <a:t>capacity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the number of characters that can be stored in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without allocating more memory.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The capacity of a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 must be at least equal to the current size of the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, though it can be greater.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The exact capacity of a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 depends on the implementation.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sz="2300" dirty="0">
                <a:solidFill>
                  <a:srgbClr val="0000FF"/>
                </a:solidFill>
                <a:latin typeface="Cambria" panose="02040503050406030204" pitchFamily="18" charset="0"/>
              </a:rPr>
              <a:t>maximum size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the largest possible size a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can have.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If this value is exceeded, a 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length_error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 exception is thrown.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21.5 demonstrates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class member functions for determining various characteristics of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9796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The class template 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basic_string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provides typical string-manipulation operations such as copying, searching,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The template definition and all support facilities are defined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; these include the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x-non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basic_string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x-none" sz="1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&gt; string;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also provided for the 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 (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altLang="x-non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wchar_t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stores characters (e.g., two-byte characters, four-byte characters, etc.) for supporting other character 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To use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s, include header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12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0"/>
            <a:ext cx="10428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6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701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21.6  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Characteristics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program declares empty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10)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and passes it to function </a:t>
            </a:r>
            <a:r>
              <a:rPr lang="en-US" altLang="x-non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printStatistics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13).</a:t>
            </a:r>
            <a:endParaRPr lang="en-US" altLang="x-none" sz="23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x-non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printStatistics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41–46)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takes a reference to a </a:t>
            </a:r>
            <a:r>
              <a:rPr lang="en-US" altLang="x-non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as an argument and outputs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capacity (using member function </a:t>
            </a:r>
            <a:r>
              <a:rPr lang="en-US" altLang="x-none" sz="2000" dirty="0">
                <a:solidFill>
                  <a:srgbClr val="0000FF"/>
                </a:solidFill>
                <a:latin typeface="Consolas" panose="020B0609020204030204" pitchFamily="49" charset="0"/>
              </a:rPr>
              <a:t>capacity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),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maximum size (using member function </a:t>
            </a:r>
            <a:r>
              <a:rPr lang="en-US" altLang="x-non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max_size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), size (using member function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),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length (using member function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)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whether the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 is empty (using member function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en-US" altLang="x-none" sz="20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size and length of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indicate that there are no characters stored in a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7035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21.6  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Characteristics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29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overloaded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operator to concatenate a 46-character-long string 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capacity has increased 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63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elements and the length is now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34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resize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increase the length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by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characters.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additional elements are set to null characters.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output shows that the capacity has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changed and the length is now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3290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Finding Substrings and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provides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for finding substrings and characters in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21.6 demonstrates the find functions.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692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1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7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Finding Substrings and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13 attempts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to find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"is"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using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find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"is"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found, the subscript of the starting location of that string is returned.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not found, the value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string::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npos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constant defined in 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is returned.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This value is returned by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-related functions to indicate that a substring or character was not found in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9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Initializing a </a:t>
            </a:r>
            <a:r>
              <a:rPr 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Object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can be initialized with a constructor argument such as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creates a string from a </a:t>
            </a:r>
            <a:r>
              <a:rPr lang="en-US" sz="1900" dirty="0" err="1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char*</a:t>
            </a:r>
            <a:r>
              <a:rPr 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text(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Hello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which creates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characters in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or with two constructor arguments as in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Char char=""/>
              <a:defRPr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8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'x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'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string of 8 'x' characters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which creates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eight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'x'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characters.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also provides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default constructor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(which creates an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empty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string) and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copy constructor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2999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Finding Substrings and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 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rfind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search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backward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(i.e.,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right-to-left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"is"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found, the subscript location is returned.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the string is not found,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string::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npos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returned.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[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Note: The rest of the find functions presented in this section return the same type unless otherwise noted.]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3849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Finding Substrings and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17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uses member function 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find_first_of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locate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occurrence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of any character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misop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searching is done from the beginning of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22 uses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find_last_of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find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last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occurrence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of any character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misop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searching is done from the end of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27 uses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find_first_not_of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find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character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contained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noi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spm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Searching is done from the beginning of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33 uses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find_first_not_of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find the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character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contained in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"12noi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spm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Searching is done from the end of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7790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21.7  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Finding Substrings and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39–40 use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find_first_not_of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find 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character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contained in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"noon is 12 pm; midnight is not."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this case,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being searched contains every character specified in the string argument.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Because a character was not found,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string::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npos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(which has the value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–1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this case) is returned.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9354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Replacing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 21.7 demonstrates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for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replacing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erasing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characters.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19 uses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erase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erase everything from (and including) the character in position 62 to the end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[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Note: Each newline character occupies one element in the </a:t>
            </a:r>
            <a:r>
              <a:rPr lang="en-US" altLang="x-none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.]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8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0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79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Replacing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25–31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use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locate each occurrence of the space character.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Each space is then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replaced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with a period by a call 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replace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takes three arguments: 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subscript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of the character in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at which replacement should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begin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number of characters to replace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</a:p>
          <a:p>
            <a:pPr lvl="1"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replacement 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479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Replacing Characters in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655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35–42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use function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find every period and another overloaded function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replace every period and its following character with two semicolons.</a:t>
            </a:r>
          </a:p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The arguments passed to this version of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subscript of the element where the replace operation begins, 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characters to replace, 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a replacement character string from which a substring is selected to use as replacement characters, 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element in the character string where the replacement substring begins and 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number of characters in the replacement character string to use.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59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also can be initialized via the alternate constructor syntax in the definition of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as in</a:t>
            </a:r>
          </a:p>
          <a:p>
            <a:pPr lvl="2" eaLnBrk="1" hangingPunct="1"/>
            <a:r>
              <a:rPr lang="en-US" altLang="x-none" dirty="0">
                <a:solidFill>
                  <a:srgbClr val="00BF00"/>
                </a:solidFill>
                <a:latin typeface="Consolas" panose="020B0609020204030204" pitchFamily="49" charset="0"/>
              </a:rPr>
              <a:t>// same as: string </a:t>
            </a:r>
            <a:r>
              <a:rPr lang="en-US" altLang="x-none" dirty="0" smtClean="0">
                <a:solidFill>
                  <a:srgbClr val="00BF00"/>
                </a:solidFill>
                <a:latin typeface="Consolas" panose="020B0609020204030204" pitchFamily="49" charset="0"/>
              </a:rPr>
              <a:t>month("</a:t>
            </a:r>
            <a:r>
              <a:rPr lang="en-US" altLang="x-none" dirty="0">
                <a:solidFill>
                  <a:srgbClr val="00BF00"/>
                </a:solidFill>
                <a:latin typeface="Consolas" panose="020B0609020204030204" pitchFamily="49" charset="0"/>
              </a:rPr>
              <a:t>March</a:t>
            </a:r>
            <a:r>
              <a:rPr lang="en-US" altLang="x-none" dirty="0" smtClean="0">
                <a:solidFill>
                  <a:srgbClr val="00BF00"/>
                </a:solidFill>
                <a:latin typeface="Consolas" panose="020B0609020204030204" pitchFamily="49" charset="0"/>
              </a:rPr>
              <a:t>");</a:t>
            </a:r>
            <a:r>
              <a:rPr lang="en-US" altLang="x-none" dirty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x-none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 month = </a:t>
            </a:r>
            <a:r>
              <a:rPr lang="en-US" altLang="x-none" dirty="0">
                <a:solidFill>
                  <a:srgbClr val="128AFF"/>
                </a:solidFill>
                <a:latin typeface="Consolas" panose="020B0609020204030204" pitchFamily="49" charset="0"/>
              </a:rPr>
              <a:t>"March"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Remember that operator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the preceding declaration is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 assignment; rather it’s an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implicit call to the </a:t>
            </a:r>
            <a:r>
              <a:rPr lang="en-US" altLang="x-none" i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 class constructor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which does the conversion.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7774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Inserting Characters into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functions for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inserting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characters into a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 21.8 demonstrates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capabilities.</a:t>
            </a:r>
          </a:p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 uses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insert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content before element 10 of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21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uses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insert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string4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before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3.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last two arguments specify the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starting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last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element of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string4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that should be inserted.</a:t>
            </a:r>
          </a:p>
          <a:p>
            <a:pPr lvl="1" eaLnBrk="1" hangingPunct="1"/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Using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string::</a:t>
            </a:r>
            <a:r>
              <a:rPr lang="en-US" altLang="x-non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npos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causes the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entire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to be inserted.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250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5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0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Conversion to Pointer-Based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*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Strings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You can convert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class objects to pointer-based strings.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As mentioned earlier, unlike pointer-based strings,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 are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not necessarily null terminated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These conversion functions are useful when a given function takes a pointer-based string as an argument.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21.9 demonstrates conversion of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 to pointer-based strings.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initialized to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"STRINGS"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initialized to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initialized to the length of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Memory of sufficient size to hold a pointer-based string equivalent of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allocated dynamically and attached to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95162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9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60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Conversion to Pointer-Based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*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Strings (cont.)</a:t>
            </a:r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 uses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copy object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into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array pointed to by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15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places a terminating null character in the array pointed to by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19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uses function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c_str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obtain a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that points to a null terminated pointer-based string with the same content as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pointer is passed to the stream insertion operator for output.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4634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Conversion to Pointer-Based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*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Strings (cont.)</a:t>
            </a:r>
          </a:p>
        </p:txBody>
      </p:sp>
      <p:sp>
        <p:nvSpPr>
          <p:cNvPr id="737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25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assigns the </a:t>
            </a:r>
            <a:r>
              <a:rPr lang="en-US" altLang="x-non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*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a pointer returned by class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x-none" sz="23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This member function returns a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non-null-terminated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built-in character array.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We do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modify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in this example.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were to be modified (e.g.,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’s dynamic memory changes its address due to a member function call such as </a:t>
            </a:r>
            <a:r>
              <a:rPr lang="en-US" altLang="x-none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string1.insert(0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abcd</a:t>
            </a:r>
            <a:r>
              <a:rPr lang="en-US" altLang="x-none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r>
              <a:rPr lang="en-US" altLang="x-none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could become invalid—which could lead to unpredictable results.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28–30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use pointer arithmetic to output the character array pointed to by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ptr1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In lines 32–33, the pointer-based string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output and the memory allocated for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ptr2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d to avoid a memory leak.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82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Are Not Necessarily Null Terminated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Unlike pointer-based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strings,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 are not necessarily null terminated.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[Note: The C++ standard document provides only a description of the capabilities of class string—implementation is platform dependent.] 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9050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3"/>
            <a:ext cx="121920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6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Iterators</a:t>
            </a:r>
          </a:p>
        </p:txBody>
      </p:sp>
      <p:sp>
        <p:nvSpPr>
          <p:cNvPr id="768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provides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iterators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(introduced in Chapter 15) for forward and backward traversal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Iterators provide access to individual characters with a syntax that is similar to pointer operations.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Iterators are not range checked.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21.10 demonstrates iterators.</a:t>
            </a:r>
          </a:p>
          <a:p>
            <a:pPr marL="109537" indent="0">
              <a:buNone/>
              <a:defRPr/>
            </a:pPr>
            <a:endParaRPr lang="en-US" i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>
              <a:buNone/>
              <a:defRPr/>
            </a:pP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325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0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138"/>
            <a:ext cx="12192000" cy="26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Iterators (cont.)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8–9 declare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string::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iterator1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Recall that a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be used to modify the data that you’re </a:t>
            </a:r>
            <a:r>
              <a:rPr lang="en-US" altLang="x-none" sz="2500" dirty="0" err="1">
                <a:solidFill>
                  <a:srgbClr val="000000"/>
                </a:solidFill>
                <a:latin typeface="Cambria" panose="02040503050406030204" pitchFamily="18" charset="0"/>
              </a:rPr>
              <a:t>interating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through—in this case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Iterator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iterator1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initialized to the beginning of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with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class member function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Two versions of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exist—one that returns an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for iterating through a non-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version that returns a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for iterating through a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627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Iterators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15–18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 iterator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iterator1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“walk through”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returns 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(or a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const_iterator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for the position past the last element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element is printed by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dereferencing the iterator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much as you’d dereference a pointer, and the iterator is advanced one position using operator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C++11, lines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9 and 15–18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replaced with a range-based for, as in</a:t>
            </a:r>
          </a:p>
          <a:p>
            <a:pPr marL="630238" lvl="2" indent="0">
              <a:buNone/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string1)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c;</a:t>
            </a:r>
          </a:p>
          <a:p>
            <a:pPr lvl="2" eaLnBrk="1" hangingPunct="1">
              <a:buFont typeface="Wingdings 2" pitchFamily="18" charset="2"/>
              <a:buChar char=""/>
              <a:defRPr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89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Iterators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provides member functions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rend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rbegin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for accessing individual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characters in reverse from the end of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toward the beginning.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rend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rbegin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return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reverse_iterator</a:t>
            </a:r>
            <a:r>
              <a:rPr lang="en-US" altLang="x-none" dirty="0" err="1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const_reverse_iterator</a:t>
            </a:r>
            <a:r>
              <a:rPr lang="en-US" altLang="x-none" dirty="0" err="1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(based on whether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non-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6674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1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addition to standard stream I/O and file stream I/O, C++ stream I/O includes capabilities for inputting from, and outputting to,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 in memory.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These capabilities often are referred to as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in-memory I/O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string stream processing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Input from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supported by class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Output to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supported by class </a:t>
            </a:r>
            <a:r>
              <a:rPr lang="en-US" altLang="x-none" dirty="0" err="1">
                <a:solidFill>
                  <a:srgbClr val="0000FF"/>
                </a:solidFill>
                <a:latin typeface="Consolas" panose="020B0609020204030204" pitchFamily="49" charset="0"/>
              </a:rPr>
              <a:t>ostringstream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6916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The class names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actually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aliases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defined by the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2500" dirty="0" err="1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  <a:endParaRPr lang="en-US" altLang="x-none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x-non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basic_istringstream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x-none" sz="1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x-non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x-none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x-non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basic_ostringstream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x-none" sz="1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x-none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altLang="x-none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templates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basic_istringstream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basic_ostringstream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provide the same functionality as classes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plus other member functions specific to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in-memory formatting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Programs that use in-memory formatting must include the 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x-none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sstream</a:t>
            </a:r>
            <a:r>
              <a:rPr lang="en-US" altLang="x-none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headers.</a:t>
            </a: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80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length of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can be retrieved with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with member function </a:t>
            </a:r>
            <a:r>
              <a:rPr lang="en-US" altLang="x-none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subscript operator,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 (which does not perform bounds checking)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can be used with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 to access and modify individual characters.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has a first subscript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a last subscript of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size()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–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584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"/>
            <a:ext cx="12192000" cy="550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6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8"/>
            <a:ext cx="12192000" cy="6637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4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6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 uses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 to store the output data.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of class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returns a copy of that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8540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Demonstrating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21.11 demonstrates an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program creates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9)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uses the stream insertion operator to output a series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and numerical values to the object.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72671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93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79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07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21–22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output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double1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string4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string5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the address of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—all to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25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uses the stream insertion operator and the call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outputString.str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display a copy of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created in 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21–22.</a:t>
            </a:r>
            <a:endParaRPr lang="en-US" altLang="x-none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28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demonstrates that more data can be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appended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memory by simply issuing another stream insertion operation to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70981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inputs data from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memory to program variables.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Data is stored in an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as characters.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Input from the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works identically to input from any file.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end of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interpreted by the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as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end-of-file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32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Introduction (cont.)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Processing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member functions take as arguments a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starting subscript location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the number of characters on which to operate.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99578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Demonstrating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21.12 demonstrates input from an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92685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4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89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35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9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–10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create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data and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istringstream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object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constructed to contain the data in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contains the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128AFF"/>
                </a:solidFill>
                <a:latin typeface="Consolas" panose="020B0609020204030204" pitchFamily="49" charset="0"/>
              </a:rPr>
              <a:t>Input test 123 4.7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which, when read as input to the program, consist of two strings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"Input"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"test"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), an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123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),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and a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'A'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These characters are extracted to variables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string2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double1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character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 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17.</a:t>
            </a:r>
            <a:endParaRPr lang="en-US" altLang="x-none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529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String Stream Processing (cont.)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program attempts to read from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again in 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26.</a:t>
            </a:r>
            <a:endParaRPr lang="en-US" altLang="x-none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condition in line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29uses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good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(Section 13.8) to test if any data remains.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Because no data remains, the function returns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part of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statement is executed.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313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C++11 Numeric Conversion Functions 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C++11 now contains functions for converting from numeric values to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 and from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 to numeric values. 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Though you could previously perform such conversions using other techniques, the functions presented in this section were added for convenience.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58463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C++11 Numeric Conversion Functions (cont.)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Converting Numeric Values to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C++11’s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to_string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(from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header) returns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representation of its numeric argument.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is overloaded for types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unsigned 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unsigned long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long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unsigned long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long double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915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21.13  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C++11 Numeric Conversion Functions (cont.)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Converting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 to Numeric Values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C++11 provides eight functions (Fig. 21.13; from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header) for converting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 to numeric values.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function attempts to convert the beginning of its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argument to a numeric value.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no conversion can be performed, each function throws an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invalid_argument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exception. 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result of the conversion is out of range for the function’s return type, each function throws an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out_of_range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exception. 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0512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7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1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44</TotalTime>
  <Words>4085</Words>
  <Application>Microsoft Office PowerPoint</Application>
  <PresentationFormat>Widescreen</PresentationFormat>
  <Paragraphs>380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Cambria</vt:lpstr>
      <vt:lpstr>Consolas</vt:lpstr>
      <vt:lpstr>Times New Roman</vt:lpstr>
      <vt:lpstr>Verdana</vt:lpstr>
      <vt:lpstr>Wingdings 2</vt:lpstr>
      <vt:lpstr>Wingdings 3</vt:lpstr>
      <vt:lpstr>Theme1</vt:lpstr>
      <vt:lpstr>Class string and String Stream Processing:  A Deeper Look</vt:lpstr>
      <vt:lpstr>PowerPoint Presentation</vt:lpstr>
      <vt:lpstr>PowerPoint Presentation</vt:lpstr>
      <vt:lpstr>21.1   Introduction</vt:lpstr>
      <vt:lpstr>21.1   Introduction (cont.)</vt:lpstr>
      <vt:lpstr>21.1   Introduction (cont.)</vt:lpstr>
      <vt:lpstr>21.1   Introduction (cont.)</vt:lpstr>
      <vt:lpstr>21.1   Introduction (cont.)</vt:lpstr>
      <vt:lpstr>21.1   Introduction (cont.)</vt:lpstr>
      <vt:lpstr>21.1   Introduction (cont.)</vt:lpstr>
      <vt:lpstr>21.1   Introduction (cont.)</vt:lpstr>
      <vt:lpstr>21.2  string Assignment and Concatenation</vt:lpstr>
      <vt:lpstr>21.2  string Assignment and Concatenation (cont.)</vt:lpstr>
      <vt:lpstr>PowerPoint Presentation</vt:lpstr>
      <vt:lpstr>PowerPoint Presentation</vt:lpstr>
      <vt:lpstr>PowerPoint Presentation</vt:lpstr>
      <vt:lpstr>PowerPoint Presentation</vt:lpstr>
      <vt:lpstr>21.2  string Assignment and Concatenation (cont.)</vt:lpstr>
      <vt:lpstr>21.2  string Assignment and Concatenation (cont.)</vt:lpstr>
      <vt:lpstr>PowerPoint Presentation</vt:lpstr>
      <vt:lpstr>21.2  string Assignment and Concatenation (cont.)</vt:lpstr>
      <vt:lpstr>21.3  Comparing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21.3  Comparing strings (cont.)</vt:lpstr>
      <vt:lpstr>21.3  Comparing strings (cont.)</vt:lpstr>
      <vt:lpstr>21.3  Comparing strings (cont.)</vt:lpstr>
      <vt:lpstr>21.4  Substrings</vt:lpstr>
      <vt:lpstr>PowerPoint Presentation</vt:lpstr>
      <vt:lpstr>21.5  Swapping strings</vt:lpstr>
      <vt:lpstr>PowerPoint Presentation</vt:lpstr>
      <vt:lpstr>PowerPoint Presentation</vt:lpstr>
      <vt:lpstr>21.6  string Characteristics</vt:lpstr>
      <vt:lpstr>PowerPoint Presentation</vt:lpstr>
      <vt:lpstr>PowerPoint Presentation</vt:lpstr>
      <vt:lpstr>PowerPoint Presentation</vt:lpstr>
      <vt:lpstr>PowerPoint Presentation</vt:lpstr>
      <vt:lpstr>21.6  string Characteristics (cont.)</vt:lpstr>
      <vt:lpstr>21.6  string Characteristics (cont.)</vt:lpstr>
      <vt:lpstr>21.7  Finding Substrings and Characters in a string</vt:lpstr>
      <vt:lpstr>PowerPoint Presentation</vt:lpstr>
      <vt:lpstr>PowerPoint Presentation</vt:lpstr>
      <vt:lpstr>PowerPoint Presentation</vt:lpstr>
      <vt:lpstr>21.7  Finding Substrings and Characters in a string (cont.)</vt:lpstr>
      <vt:lpstr>21.7  Finding Substrings and Characters in a string (cont.)</vt:lpstr>
      <vt:lpstr>21.7  Finding Substrings and Characters in a string (cont.)</vt:lpstr>
      <vt:lpstr>21.7  Finding Substrings and Characters in a string (cont.)</vt:lpstr>
      <vt:lpstr>21.8  Replacing Characters in a string </vt:lpstr>
      <vt:lpstr>PowerPoint Presentation</vt:lpstr>
      <vt:lpstr>PowerPoint Presentation</vt:lpstr>
      <vt:lpstr>PowerPoint Presentation</vt:lpstr>
      <vt:lpstr>PowerPoint Presentation</vt:lpstr>
      <vt:lpstr>21.8  Replacing Characters in a string (cont.)</vt:lpstr>
      <vt:lpstr>21.8  Replacing Characters in a string (cont.)</vt:lpstr>
      <vt:lpstr>21.9  Inserting Characters into a string </vt:lpstr>
      <vt:lpstr>PowerPoint Presentation</vt:lpstr>
      <vt:lpstr>PowerPoint Presentation</vt:lpstr>
      <vt:lpstr>PowerPoint Presentation</vt:lpstr>
      <vt:lpstr>21.10  Conversion to Pointer-Based char* Strings</vt:lpstr>
      <vt:lpstr>PowerPoint Presentation</vt:lpstr>
      <vt:lpstr>PowerPoint Presentation</vt:lpstr>
      <vt:lpstr>PowerPoint Presentation</vt:lpstr>
      <vt:lpstr>21.10  Conversion to Pointer-Based char* Strings (cont.)</vt:lpstr>
      <vt:lpstr>21.10  Conversion to Pointer-Based char* Strings (cont.)</vt:lpstr>
      <vt:lpstr>PowerPoint Presentation</vt:lpstr>
      <vt:lpstr>21.13  Iterators</vt:lpstr>
      <vt:lpstr>PowerPoint Presentation</vt:lpstr>
      <vt:lpstr>PowerPoint Presentation</vt:lpstr>
      <vt:lpstr>21.13  Iterators (cont.)</vt:lpstr>
      <vt:lpstr>21.11  Iterators (cont.)</vt:lpstr>
      <vt:lpstr>21.11  Iterators (cont.)</vt:lpstr>
      <vt:lpstr>PowerPoint Presentation</vt:lpstr>
      <vt:lpstr>21.12  String Stream Processing </vt:lpstr>
      <vt:lpstr>21.12  String Stream Processing (cont.)</vt:lpstr>
      <vt:lpstr>PowerPoint Presentation</vt:lpstr>
      <vt:lpstr>PowerPoint Presentation</vt:lpstr>
      <vt:lpstr>PowerPoint Presentation</vt:lpstr>
      <vt:lpstr>21.12  String Stream Processing (cont.)</vt:lpstr>
      <vt:lpstr>21.12  String Stream Processing (cont.)</vt:lpstr>
      <vt:lpstr>PowerPoint Presentation</vt:lpstr>
      <vt:lpstr>PowerPoint Presentation</vt:lpstr>
      <vt:lpstr>PowerPoint Presentation</vt:lpstr>
      <vt:lpstr>21.14  String Stream Processing (cont.)</vt:lpstr>
      <vt:lpstr>21.12  String Stream Processing (cont.)</vt:lpstr>
      <vt:lpstr>21.12  String Stream Processing (cont.)</vt:lpstr>
      <vt:lpstr>PowerPoint Presentation</vt:lpstr>
      <vt:lpstr>PowerPoint Presentation</vt:lpstr>
      <vt:lpstr>PowerPoint Presentation</vt:lpstr>
      <vt:lpstr>21.12  String Stream Processing (cont.)</vt:lpstr>
      <vt:lpstr>21.12  String Stream Processing (cont.)</vt:lpstr>
      <vt:lpstr>21.13  C++11 Numeric Conversion Functions </vt:lpstr>
      <vt:lpstr>21.13  C++11 Numeric Conversion Functions (cont.)</vt:lpstr>
      <vt:lpstr>21.13  C++11 Numeric Conversion Functions (cont.)</vt:lpstr>
      <vt:lpstr>PowerPoint Presentation</vt:lpstr>
      <vt:lpstr>21.13  C++11 Numeric Conversion Functions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string and String Stream Processing:  A Deeper Look</dc:title>
  <dc:creator>Paul Deitel</dc:creator>
  <cp:lastModifiedBy>Paul Deitel</cp:lastModifiedBy>
  <cp:revision>5</cp:revision>
  <dcterms:created xsi:type="dcterms:W3CDTF">2016-07-20T20:45:40Z</dcterms:created>
  <dcterms:modified xsi:type="dcterms:W3CDTF">2017-02-28T18:29:56Z</dcterms:modified>
</cp:coreProperties>
</file>