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wmf"/><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Lst>
  <p:notesMasterIdLst>
    <p:notesMasterId r:id="rId89"/>
  </p:notesMasterIdLst>
  <p:handoutMasterIdLst>
    <p:handoutMasterId r:id="rId90"/>
  </p:handoutMasterIdLst>
  <p:sldIdLst>
    <p:sldId id="416" r:id="rId2"/>
    <p:sldId id="421" r:id="rId3"/>
    <p:sldId id="422" r:id="rId4"/>
    <p:sldId id="423" r:id="rId5"/>
    <p:sldId id="450" r:id="rId6"/>
    <p:sldId id="451" r:id="rId7"/>
    <p:sldId id="452" r:id="rId8"/>
    <p:sldId id="424" r:id="rId9"/>
    <p:sldId id="425" r:id="rId10"/>
    <p:sldId id="453" r:id="rId11"/>
    <p:sldId id="454" r:id="rId12"/>
    <p:sldId id="455" r:id="rId13"/>
    <p:sldId id="456" r:id="rId14"/>
    <p:sldId id="457" r:id="rId15"/>
    <p:sldId id="458" r:id="rId16"/>
    <p:sldId id="459" r:id="rId17"/>
    <p:sldId id="460" r:id="rId18"/>
    <p:sldId id="461" r:id="rId19"/>
    <p:sldId id="462" r:id="rId20"/>
    <p:sldId id="463" r:id="rId21"/>
    <p:sldId id="464" r:id="rId22"/>
    <p:sldId id="465" r:id="rId23"/>
    <p:sldId id="466" r:id="rId24"/>
    <p:sldId id="426" r:id="rId25"/>
    <p:sldId id="467" r:id="rId26"/>
    <p:sldId id="427" r:id="rId27"/>
    <p:sldId id="468" r:id="rId28"/>
    <p:sldId id="469" r:id="rId29"/>
    <p:sldId id="470" r:id="rId30"/>
    <p:sldId id="428" r:id="rId31"/>
    <p:sldId id="471" r:id="rId32"/>
    <p:sldId id="472" r:id="rId33"/>
    <p:sldId id="473" r:id="rId34"/>
    <p:sldId id="474" r:id="rId35"/>
    <p:sldId id="475" r:id="rId36"/>
    <p:sldId id="476" r:id="rId37"/>
    <p:sldId id="477" r:id="rId38"/>
    <p:sldId id="429" r:id="rId39"/>
    <p:sldId id="478" r:id="rId40"/>
    <p:sldId id="479" r:id="rId41"/>
    <p:sldId id="430" r:id="rId42"/>
    <p:sldId id="431" r:id="rId43"/>
    <p:sldId id="480" r:id="rId44"/>
    <p:sldId id="432" r:id="rId45"/>
    <p:sldId id="481" r:id="rId46"/>
    <p:sldId id="482" r:id="rId47"/>
    <p:sldId id="483" r:id="rId48"/>
    <p:sldId id="484" r:id="rId49"/>
    <p:sldId id="485" r:id="rId50"/>
    <p:sldId id="433" r:id="rId51"/>
    <p:sldId id="486" r:id="rId52"/>
    <p:sldId id="434" r:id="rId53"/>
    <p:sldId id="487" r:id="rId54"/>
    <p:sldId id="488" r:id="rId55"/>
    <p:sldId id="489" r:id="rId56"/>
    <p:sldId id="435" r:id="rId57"/>
    <p:sldId id="490" r:id="rId58"/>
    <p:sldId id="491" r:id="rId59"/>
    <p:sldId id="436" r:id="rId60"/>
    <p:sldId id="492" r:id="rId61"/>
    <p:sldId id="437" r:id="rId62"/>
    <p:sldId id="493" r:id="rId63"/>
    <p:sldId id="494" r:id="rId64"/>
    <p:sldId id="495" r:id="rId65"/>
    <p:sldId id="496" r:id="rId66"/>
    <p:sldId id="438" r:id="rId67"/>
    <p:sldId id="439" r:id="rId68"/>
    <p:sldId id="440" r:id="rId69"/>
    <p:sldId id="497" r:id="rId70"/>
    <p:sldId id="498" r:id="rId71"/>
    <p:sldId id="441" r:id="rId72"/>
    <p:sldId id="442" r:id="rId73"/>
    <p:sldId id="443" r:id="rId74"/>
    <p:sldId id="499" r:id="rId75"/>
    <p:sldId id="500" r:id="rId76"/>
    <p:sldId id="501" r:id="rId77"/>
    <p:sldId id="502" r:id="rId78"/>
    <p:sldId id="503" r:id="rId79"/>
    <p:sldId id="504" r:id="rId80"/>
    <p:sldId id="505" r:id="rId81"/>
    <p:sldId id="444" r:id="rId82"/>
    <p:sldId id="445" r:id="rId83"/>
    <p:sldId id="446" r:id="rId84"/>
    <p:sldId id="447" r:id="rId85"/>
    <p:sldId id="448" r:id="rId86"/>
    <p:sldId id="506" r:id="rId87"/>
    <p:sldId id="449" r:id="rId88"/>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18742" autoAdjust="0"/>
    <p:restoredTop sz="94646" autoAdjust="0"/>
  </p:normalViewPr>
  <p:slideViewPr>
    <p:cSldViewPr>
      <p:cViewPr varScale="1">
        <p:scale>
          <a:sx n="148" d="100"/>
          <a:sy n="148" d="100"/>
        </p:scale>
        <p:origin x="2076"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notesMaster" Target="notesMasters/notesMaster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handoutMaster" Target="handoutMasters/handoutMaster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viewProps" Target="viewProp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cs typeface="Arial" charset="0"/>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atin typeface="Arial" charset="0"/>
                <a:cs typeface="Arial" charset="0"/>
              </a:defRPr>
            </a:lvl1pPr>
          </a:lstStyle>
          <a:p>
            <a:pPr>
              <a:defRPr/>
            </a:pPr>
            <a:fld id="{2FADA50C-57BB-43AE-9584-4539C5CAA671}" type="datetimeFigureOut">
              <a:rPr lang="en-US"/>
              <a:pPr>
                <a:defRPr/>
              </a:pPr>
              <a:t>6/22/2016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atin typeface="Arial" charset="0"/>
                <a:cs typeface="Arial" charset="0"/>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BA259D0A-A664-4ED3-80D2-0D524351552E}" type="slidenum">
              <a:rPr lang="en-US" altLang="en-US"/>
              <a:pPr/>
              <a:t>‹#›</a:t>
            </a:fld>
            <a:endParaRPr lang="en-US" altLang="en-US"/>
          </a:p>
        </p:txBody>
      </p:sp>
    </p:spTree>
    <p:extLst>
      <p:ext uri="{BB962C8B-B14F-4D97-AF65-F5344CB8AC3E}">
        <p14:creationId xmlns:p14="http://schemas.microsoft.com/office/powerpoint/2010/main" val="18883274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B65A5A34-BD9A-4B68-8FB0-530A94301919}" type="datetimeFigureOut">
              <a:rPr lang="en-US"/>
              <a:pPr>
                <a:defRPr/>
              </a:pPr>
              <a:t>6/22/2016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anose="020F0502020204030204" pitchFamily="34" charset="0"/>
              </a:defRPr>
            </a:lvl1pPr>
          </a:lstStyle>
          <a:p>
            <a:fld id="{526042B5-67EA-4678-86BD-0DEBAC968F6E}" type="slidenum">
              <a:rPr lang="en-US" altLang="en-US"/>
              <a:pPr/>
              <a:t>‹#›</a:t>
            </a:fld>
            <a:endParaRPr lang="en-US" altLang="en-US"/>
          </a:p>
        </p:txBody>
      </p:sp>
    </p:spTree>
    <p:extLst>
      <p:ext uri="{BB962C8B-B14F-4D97-AF65-F5344CB8AC3E}">
        <p14:creationId xmlns:p14="http://schemas.microsoft.com/office/powerpoint/2010/main" val="163552165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26042B5-67EA-4678-86BD-0DEBAC968F6E}" type="slidenum">
              <a:rPr lang="en-US" altLang="en-US" smtClean="0"/>
              <a:pPr/>
              <a:t>1</a:t>
            </a:fld>
            <a:endParaRPr lang="en-US" altLang="en-US"/>
          </a:p>
        </p:txBody>
      </p:sp>
    </p:spTree>
    <p:extLst>
      <p:ext uri="{BB962C8B-B14F-4D97-AF65-F5344CB8AC3E}">
        <p14:creationId xmlns:p14="http://schemas.microsoft.com/office/powerpoint/2010/main" val="35058030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26042B5-67EA-4678-86BD-0DEBAC968F6E}" type="slidenum">
              <a:rPr lang="en-US" altLang="en-US" smtClean="0"/>
              <a:pPr/>
              <a:t>17</a:t>
            </a:fld>
            <a:endParaRPr lang="en-US" altLang="en-US"/>
          </a:p>
        </p:txBody>
      </p:sp>
    </p:spTree>
    <p:extLst>
      <p:ext uri="{BB962C8B-B14F-4D97-AF65-F5344CB8AC3E}">
        <p14:creationId xmlns:p14="http://schemas.microsoft.com/office/powerpoint/2010/main" val="339796893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hemeOverride" Target="../theme/themeOverride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hemeOverride" Target="../theme/themeOverride4.xml"/><Relationship Id="rId4" Type="http://schemas.openxmlformats.org/officeDocument/2006/relationships/image" Target="../media/image1.jpe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ight Triangle 3"/>
          <p:cNvSpPr/>
          <p:nvPr/>
        </p:nvSpPr>
        <p:spPr>
          <a:xfrm>
            <a:off x="0" y="4664075"/>
            <a:ext cx="9150350"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grpSp>
        <p:nvGrpSpPr>
          <p:cNvPr id="5" name="Group 18"/>
          <p:cNvGrpSpPr>
            <a:grpSpLocks/>
          </p:cNvGrpSpPr>
          <p:nvPr userDrawn="1"/>
        </p:nvGrpSpPr>
        <p:grpSpPr bwMode="auto">
          <a:xfrm>
            <a:off x="36703" y="4946650"/>
            <a:ext cx="9147175" cy="1911350"/>
            <a:chOff x="-3765" y="4832896"/>
            <a:chExt cx="9147765" cy="2032192"/>
          </a:xfrm>
        </p:grpSpPr>
        <p:sp>
          <p:nvSpPr>
            <p:cNvPr id="6" name="Freeform 5"/>
            <p:cNvSpPr>
              <a:spLocks/>
            </p:cNvSpPr>
            <p:nvPr/>
          </p:nvSpPr>
          <p:spPr bwMode="auto">
            <a:xfrm>
              <a:off x="1687032" y="4832896"/>
              <a:ext cx="7456968" cy="51817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extLst/>
            </a:lstStyle>
            <a:p>
              <a:pPr fontAlgn="auto">
                <a:spcBef>
                  <a:spcPts val="0"/>
                </a:spcBef>
                <a:spcAft>
                  <a:spcPts val="0"/>
                </a:spcAft>
                <a:defRPr/>
              </a:pPr>
              <a:endParaRPr lang="en-US">
                <a:latin typeface="+mn-lt"/>
                <a:cs typeface="+mn-cs"/>
              </a:endParaRPr>
            </a:p>
          </p:txBody>
        </p:sp>
        <p:sp>
          <p:nvSpPr>
            <p:cNvPr id="7" name="Freeform 20"/>
            <p:cNvSpPr>
              <a:spLocks/>
            </p:cNvSpPr>
            <p:nvPr/>
          </p:nvSpPr>
          <p:spPr bwMode="auto">
            <a:xfrm>
              <a:off x="35926" y="5135025"/>
              <a:ext cx="9108074" cy="838869"/>
            </a:xfrm>
            <a:custGeom>
              <a:avLst/>
              <a:gdLst>
                <a:gd name="T0" fmla="*/ 0 w 5760"/>
                <a:gd name="T1" fmla="*/ 0 h 528"/>
                <a:gd name="T2" fmla="*/ 5760 w 5760"/>
                <a:gd name="T3" fmla="*/ 0 h 528"/>
                <a:gd name="T4" fmla="*/ 5760 w 5760"/>
                <a:gd name="T5" fmla="*/ 528 h 528"/>
                <a:gd name="T6" fmla="*/ 48 w 5760"/>
                <a:gd name="T7" fmla="*/ 0 h 528"/>
                <a:gd name="T8" fmla="*/ 0 60000 65536"/>
                <a:gd name="T9" fmla="*/ 0 60000 65536"/>
                <a:gd name="T10" fmla="*/ 0 60000 65536"/>
                <a:gd name="T11" fmla="*/ 0 60000 65536"/>
                <a:gd name="T12" fmla="*/ 0 w 5760"/>
                <a:gd name="T13" fmla="*/ 0 h 528"/>
                <a:gd name="T14" fmla="*/ 5760 w 5760"/>
                <a:gd name="T15" fmla="*/ 528 h 528"/>
              </a:gdLst>
              <a:ahLst/>
              <a:cxnLst>
                <a:cxn ang="T8">
                  <a:pos x="T0" y="T1"/>
                </a:cxn>
                <a:cxn ang="T9">
                  <a:pos x="T2" y="T3"/>
                </a:cxn>
                <a:cxn ang="T10">
                  <a:pos x="T4" y="T5"/>
                </a:cxn>
                <a:cxn ang="T11">
                  <a:pos x="T6" y="T7"/>
                </a:cxn>
              </a:cxnLst>
              <a:rect l="T12" t="T13" r="T14" b="T15"/>
              <a:pathLst>
                <a:path w="5760" h="528">
                  <a:moveTo>
                    <a:pt x="0" y="0"/>
                  </a:moveTo>
                  <a:lnTo>
                    <a:pt x="5760" y="0"/>
                  </a:lnTo>
                  <a:lnTo>
                    <a:pt x="5760" y="528"/>
                  </a:lnTo>
                  <a:lnTo>
                    <a:pt x="48" y="0"/>
                  </a:lnTo>
                </a:path>
              </a:pathLst>
            </a:custGeom>
            <a:solidFill>
              <a:srgbClr val="000000"/>
            </a:solidFill>
            <a:ln>
              <a:noFill/>
            </a:ln>
            <a:extLs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Lst>
          </p:spPr>
          <p:txBody>
            <a:bodyPr/>
            <a:lstStyle/>
            <a:p>
              <a:endParaRPr lang="en-US"/>
            </a:p>
          </p:txBody>
        </p:sp>
        <p:sp>
          <p:nvSpPr>
            <p:cNvPr id="8" name="Freeform 7"/>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cxnSp>
          <p:nvCxnSpPr>
            <p:cNvPr id="10" name="Straight Connector 9"/>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9" name="Title 8"/>
          <p:cNvSpPr>
            <a:spLocks noGrp="1"/>
          </p:cNvSpPr>
          <p:nvPr>
            <p:ph type="ctrTitle"/>
          </p:nvPr>
        </p:nvSpPr>
        <p:spPr>
          <a:xfrm>
            <a:off x="685800" y="1752601"/>
            <a:ext cx="7772400" cy="1829761"/>
          </a:xfrm>
        </p:spPr>
        <p:txBody>
          <a:bodyPr anchor="b"/>
          <a:lstStyle>
            <a:lvl1pPr algn="r">
              <a:defRPr sz="4800" b="1">
                <a:solidFill>
                  <a:schemeClr val="tx2"/>
                </a:solidFill>
                <a:effectLst>
                  <a:outerShdw blurRad="31750" dist="25400" dir="5400000" algn="tl" rotWithShape="0">
                    <a:srgbClr val="000000">
                      <a:alpha val="25000"/>
                    </a:srgbClr>
                  </a:outerShdw>
                </a:effectLst>
              </a:defRPr>
            </a:lvl1pPr>
            <a:extLst/>
          </a:lstStyle>
          <a:p>
            <a:r>
              <a:rPr lang="en-US" smtClean="0"/>
              <a:t>Click to edit Master title style</a:t>
            </a:r>
            <a:endParaRPr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smtClean="0"/>
              <a:t>Click to edit Master subtitle style</a:t>
            </a:r>
            <a:endParaRPr lang="en-US"/>
          </a:p>
        </p:txBody>
      </p:sp>
      <p:sp>
        <p:nvSpPr>
          <p:cNvPr id="12" name="Date Placeholder 29"/>
          <p:cNvSpPr>
            <a:spLocks noGrp="1"/>
          </p:cNvSpPr>
          <p:nvPr>
            <p:ph type="dt" sz="half" idx="10"/>
          </p:nvPr>
        </p:nvSpPr>
        <p:spPr>
          <a:xfrm>
            <a:off x="6767703" y="6402388"/>
            <a:ext cx="1919288" cy="365125"/>
          </a:xfrm>
          <a:prstGeom prst="rect">
            <a:avLst/>
          </a:prstGeom>
        </p:spPr>
        <p:txBody>
          <a:bodyPr/>
          <a:lstStyle>
            <a:lvl1pPr>
              <a:defRPr smtClean="0">
                <a:solidFill>
                  <a:srgbClr val="FFFFFF"/>
                </a:solidFill>
              </a:defRPr>
            </a:lvl1pPr>
            <a:extLst/>
          </a:lstStyle>
          <a:p>
            <a:pPr>
              <a:defRPr/>
            </a:pPr>
            <a:fld id="{64B9E16D-CE23-4870-87B8-986FBF676C90}" type="datetime1">
              <a:rPr lang="en-US" smtClean="0"/>
              <a:t>6/22/2016</a:t>
            </a:fld>
            <a:endParaRPr lang="en-US" dirty="0"/>
          </a:p>
        </p:txBody>
      </p:sp>
      <p:sp>
        <p:nvSpPr>
          <p:cNvPr id="13" name="Slide Number Placeholder 26"/>
          <p:cNvSpPr>
            <a:spLocks noGrp="1"/>
          </p:cNvSpPr>
          <p:nvPr>
            <p:ph type="sldNum" sz="quarter" idx="11"/>
          </p:nvPr>
        </p:nvSpPr>
        <p:spPr/>
        <p:txBody>
          <a:bodyPr/>
          <a:lstStyle>
            <a:lvl1pPr>
              <a:defRPr>
                <a:solidFill>
                  <a:srgbClr val="FFFFFF"/>
                </a:solidFill>
              </a:defRPr>
            </a:lvl1pPr>
          </a:lstStyle>
          <a:p>
            <a:fld id="{2EBC78B4-4328-46CE-A1EE-220934CA3586}" type="slidenum">
              <a:rPr lang="en-US" altLang="en-US"/>
              <a:pPr/>
              <a:t>‹#›</a:t>
            </a:fld>
            <a:endParaRPr lang="en-US" altLang="en-US"/>
          </a:p>
        </p:txBody>
      </p:sp>
      <p:sp>
        <p:nvSpPr>
          <p:cNvPr id="14" name="Footer Placeholder 18"/>
          <p:cNvSpPr>
            <a:spLocks noGrp="1"/>
          </p:cNvSpPr>
          <p:nvPr>
            <p:ph type="ftr" sz="quarter" idx="12"/>
          </p:nvPr>
        </p:nvSpPr>
        <p:spPr>
          <a:xfrm>
            <a:off x="2743200" y="6408738"/>
            <a:ext cx="3987800" cy="365125"/>
          </a:xfrm>
        </p:spPr>
        <p:txBody>
          <a:bodyPr/>
          <a:lstStyle>
            <a:lvl1pPr>
              <a:defRPr smtClean="0">
                <a:solidFill>
                  <a:schemeClr val="accent1">
                    <a:tint val="20000"/>
                  </a:schemeClr>
                </a:solidFill>
              </a:defRPr>
            </a:lvl1pPr>
            <a:extLst/>
          </a:lstStyle>
          <a:p>
            <a:pPr>
              <a:defRPr/>
            </a:pPr>
            <a:r>
              <a:rPr lang="en-US" smtClean="0"/>
              <a:t>©1992-2017 by Pearson Education, Inc. All Rights Reserved.</a:t>
            </a:r>
            <a:endParaRPr lang="en-US"/>
          </a:p>
        </p:txBody>
      </p:sp>
    </p:spTree>
    <p:extLst>
      <p:ext uri="{BB962C8B-B14F-4D97-AF65-F5344CB8AC3E}">
        <p14:creationId xmlns:p14="http://schemas.microsoft.com/office/powerpoint/2010/main" val="18766566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a:xfrm>
            <a:off x="6727825" y="6408738"/>
            <a:ext cx="1919288" cy="365125"/>
          </a:xfrm>
          <a:prstGeom prst="rect">
            <a:avLst/>
          </a:prstGeom>
        </p:spPr>
        <p:txBody>
          <a:bodyPr/>
          <a:lstStyle>
            <a:lvl1pPr>
              <a:defRPr/>
            </a:lvl1pPr>
          </a:lstStyle>
          <a:p>
            <a:pPr>
              <a:defRPr/>
            </a:pPr>
            <a:fld id="{38A75EDD-026C-47EA-932B-7C26A3690C48}" type="datetime1">
              <a:rPr lang="en-US" smtClean="0"/>
              <a:t>6/22/2016</a:t>
            </a:fld>
            <a:endParaRPr lang="en-US"/>
          </a:p>
        </p:txBody>
      </p:sp>
      <p:sp>
        <p:nvSpPr>
          <p:cNvPr id="5" name="Footer Placeholder 21"/>
          <p:cNvSpPr>
            <a:spLocks noGrp="1"/>
          </p:cNvSpPr>
          <p:nvPr>
            <p:ph type="ftr" sz="quarter" idx="11"/>
          </p:nvPr>
        </p:nvSpPr>
        <p:spPr/>
        <p:txBody>
          <a:bodyPr/>
          <a:lstStyle>
            <a:lvl1pPr>
              <a:defRPr/>
            </a:lvl1pPr>
          </a:lstStyle>
          <a:p>
            <a:pPr>
              <a:defRPr/>
            </a:pPr>
            <a:r>
              <a:rPr lang="en-US" smtClean="0"/>
              <a:t>©1992-2017 by Pearson Education, Inc. All Rights Reserved.</a:t>
            </a:r>
            <a:endParaRPr lang="en-US"/>
          </a:p>
        </p:txBody>
      </p:sp>
      <p:sp>
        <p:nvSpPr>
          <p:cNvPr id="6" name="Slide Number Placeholder 17"/>
          <p:cNvSpPr>
            <a:spLocks noGrp="1"/>
          </p:cNvSpPr>
          <p:nvPr>
            <p:ph type="sldNum" sz="quarter" idx="12"/>
          </p:nvPr>
        </p:nvSpPr>
        <p:spPr/>
        <p:txBody>
          <a:bodyPr/>
          <a:lstStyle>
            <a:lvl1pPr>
              <a:defRPr/>
            </a:lvl1pPr>
          </a:lstStyle>
          <a:p>
            <a:fld id="{57FAA08D-0B31-46F9-8C0D-D886B765DE25}" type="slidenum">
              <a:rPr lang="en-US" altLang="en-US"/>
              <a:pPr/>
              <a:t>‹#›</a:t>
            </a:fld>
            <a:endParaRPr lang="en-US" altLang="en-US"/>
          </a:p>
        </p:txBody>
      </p:sp>
    </p:spTree>
    <p:extLst>
      <p:ext uri="{BB962C8B-B14F-4D97-AF65-F5344CB8AC3E}">
        <p14:creationId xmlns:p14="http://schemas.microsoft.com/office/powerpoint/2010/main" val="16405420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a:xfrm>
            <a:off x="6727825" y="6408738"/>
            <a:ext cx="1919288" cy="365125"/>
          </a:xfrm>
          <a:prstGeom prst="rect">
            <a:avLst/>
          </a:prstGeom>
        </p:spPr>
        <p:txBody>
          <a:bodyPr/>
          <a:lstStyle>
            <a:lvl1pPr>
              <a:defRPr/>
            </a:lvl1pPr>
          </a:lstStyle>
          <a:p>
            <a:pPr>
              <a:defRPr/>
            </a:pPr>
            <a:fld id="{8F834A24-D55F-4F4A-B11F-C981FE55210D}" type="datetime1">
              <a:rPr lang="en-US" smtClean="0"/>
              <a:t>6/22/2016</a:t>
            </a:fld>
            <a:endParaRPr lang="en-US"/>
          </a:p>
        </p:txBody>
      </p:sp>
      <p:sp>
        <p:nvSpPr>
          <p:cNvPr id="5" name="Footer Placeholder 21"/>
          <p:cNvSpPr>
            <a:spLocks noGrp="1"/>
          </p:cNvSpPr>
          <p:nvPr>
            <p:ph type="ftr" sz="quarter" idx="11"/>
          </p:nvPr>
        </p:nvSpPr>
        <p:spPr/>
        <p:txBody>
          <a:bodyPr/>
          <a:lstStyle>
            <a:lvl1pPr>
              <a:defRPr/>
            </a:lvl1pPr>
          </a:lstStyle>
          <a:p>
            <a:pPr>
              <a:defRPr/>
            </a:pPr>
            <a:r>
              <a:rPr lang="en-US" smtClean="0"/>
              <a:t>©1992-2017 by Pearson Education, Inc. All Rights Reserved.</a:t>
            </a:r>
            <a:endParaRPr lang="en-US"/>
          </a:p>
        </p:txBody>
      </p:sp>
      <p:sp>
        <p:nvSpPr>
          <p:cNvPr id="6" name="Slide Number Placeholder 17"/>
          <p:cNvSpPr>
            <a:spLocks noGrp="1"/>
          </p:cNvSpPr>
          <p:nvPr>
            <p:ph type="sldNum" sz="quarter" idx="12"/>
          </p:nvPr>
        </p:nvSpPr>
        <p:spPr/>
        <p:txBody>
          <a:bodyPr/>
          <a:lstStyle>
            <a:lvl1pPr>
              <a:defRPr/>
            </a:lvl1pPr>
          </a:lstStyle>
          <a:p>
            <a:fld id="{3AE0ED9B-4AE4-4A9A-9F5A-CF752C9DEBB3}" type="slidenum">
              <a:rPr lang="en-US" altLang="en-US"/>
              <a:pPr/>
              <a:t>‹#›</a:t>
            </a:fld>
            <a:endParaRPr lang="en-US" altLang="en-US"/>
          </a:p>
        </p:txBody>
      </p:sp>
    </p:spTree>
    <p:extLst>
      <p:ext uri="{BB962C8B-B14F-4D97-AF65-F5344CB8AC3E}">
        <p14:creationId xmlns:p14="http://schemas.microsoft.com/office/powerpoint/2010/main" val="41280169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a:xfrm>
            <a:off x="6727825" y="6408738"/>
            <a:ext cx="1919288" cy="365125"/>
          </a:xfrm>
          <a:prstGeom prst="rect">
            <a:avLst/>
          </a:prstGeom>
        </p:spPr>
        <p:txBody>
          <a:bodyPr/>
          <a:lstStyle>
            <a:lvl1pPr>
              <a:defRPr/>
            </a:lvl1pPr>
          </a:lstStyle>
          <a:p>
            <a:pPr>
              <a:defRPr/>
            </a:pPr>
            <a:fld id="{E3251BD5-3ECE-4D86-80F0-7BCE8C50CF4F}" type="datetime1">
              <a:rPr lang="en-US" smtClean="0"/>
              <a:t>6/22/2016</a:t>
            </a:fld>
            <a:endParaRPr lang="en-US"/>
          </a:p>
        </p:txBody>
      </p:sp>
      <p:sp>
        <p:nvSpPr>
          <p:cNvPr id="5" name="Footer Placeholder 21"/>
          <p:cNvSpPr>
            <a:spLocks noGrp="1"/>
          </p:cNvSpPr>
          <p:nvPr>
            <p:ph type="ftr" sz="quarter" idx="11"/>
          </p:nvPr>
        </p:nvSpPr>
        <p:spPr/>
        <p:txBody>
          <a:bodyPr/>
          <a:lstStyle>
            <a:lvl1pPr>
              <a:defRPr/>
            </a:lvl1pPr>
          </a:lstStyle>
          <a:p>
            <a:pPr>
              <a:defRPr/>
            </a:pPr>
            <a:r>
              <a:rPr lang="en-US" smtClean="0"/>
              <a:t>©1992-2017 by Pearson Education, Inc. All Rights Reserved.</a:t>
            </a:r>
            <a:endParaRPr lang="en-US"/>
          </a:p>
        </p:txBody>
      </p:sp>
      <p:sp>
        <p:nvSpPr>
          <p:cNvPr id="6" name="Slide Number Placeholder 17"/>
          <p:cNvSpPr>
            <a:spLocks noGrp="1"/>
          </p:cNvSpPr>
          <p:nvPr>
            <p:ph type="sldNum" sz="quarter" idx="12"/>
          </p:nvPr>
        </p:nvSpPr>
        <p:spPr/>
        <p:txBody>
          <a:bodyPr/>
          <a:lstStyle>
            <a:lvl1pPr>
              <a:defRPr/>
            </a:lvl1pPr>
          </a:lstStyle>
          <a:p>
            <a:fld id="{C2BE3303-109A-4B12-B69E-2D3CFACD35F9}" type="slidenum">
              <a:rPr lang="en-US" altLang="en-US"/>
              <a:pPr/>
              <a:t>‹#›</a:t>
            </a:fld>
            <a:endParaRPr lang="en-US" altLang="en-US"/>
          </a:p>
        </p:txBody>
      </p:sp>
    </p:spTree>
    <p:extLst>
      <p:ext uri="{BB962C8B-B14F-4D97-AF65-F5344CB8AC3E}">
        <p14:creationId xmlns:p14="http://schemas.microsoft.com/office/powerpoint/2010/main" val="31497337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2pPr>
              <a:buFont typeface="Wingdings" pitchFamily="2" charset="2"/>
              <a:buChar char="§"/>
              <a:defRPr/>
            </a:lvl2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itle 6"/>
          <p:cNvSpPr>
            <a:spLocks noGrp="1"/>
          </p:cNvSpPr>
          <p:nvPr>
            <p:ph type="title"/>
          </p:nvPr>
        </p:nvSpPr>
        <p:spPr/>
        <p:txBody>
          <a:bodyPr rtlCol="0"/>
          <a:lstStyle>
            <a:extLst/>
          </a:lstStyle>
          <a:p>
            <a:r>
              <a:rPr lang="en-US" smtClean="0"/>
              <a:t>Click to edit Master title style</a:t>
            </a:r>
            <a:endParaRPr lang="en-US"/>
          </a:p>
        </p:txBody>
      </p:sp>
      <p:sp>
        <p:nvSpPr>
          <p:cNvPr id="6" name="Date Placeholder 3"/>
          <p:cNvSpPr>
            <a:spLocks noGrp="1"/>
          </p:cNvSpPr>
          <p:nvPr>
            <p:ph type="dt" sz="half" idx="10"/>
          </p:nvPr>
        </p:nvSpPr>
        <p:spPr>
          <a:xfrm>
            <a:off x="6727825" y="6408738"/>
            <a:ext cx="1919288" cy="365125"/>
          </a:xfrm>
          <a:prstGeom prst="rect">
            <a:avLst/>
          </a:prstGeom>
        </p:spPr>
        <p:txBody>
          <a:bodyPr/>
          <a:lstStyle>
            <a:lvl1pPr>
              <a:defRPr smtClean="0"/>
            </a:lvl1pPr>
            <a:extLst/>
          </a:lstStyle>
          <a:p>
            <a:pPr>
              <a:defRPr/>
            </a:pPr>
            <a:fld id="{BC27F7CC-1A2C-4AC4-9C47-525D5F446363}" type="datetime1">
              <a:rPr lang="en-US" smtClean="0"/>
              <a:t>6/22/2016</a:t>
            </a:fld>
            <a:endParaRPr lang="en-US"/>
          </a:p>
        </p:txBody>
      </p:sp>
      <p:sp>
        <p:nvSpPr>
          <p:cNvPr id="8" name="Footer Placeholder 4"/>
          <p:cNvSpPr>
            <a:spLocks noGrp="1"/>
          </p:cNvSpPr>
          <p:nvPr>
            <p:ph type="ftr" sz="quarter" idx="11"/>
          </p:nvPr>
        </p:nvSpPr>
        <p:spPr>
          <a:xfrm>
            <a:off x="4114800" y="6408738"/>
            <a:ext cx="2616200" cy="365125"/>
          </a:xfrm>
        </p:spPr>
        <p:txBody>
          <a:bodyPr/>
          <a:lstStyle>
            <a:lvl1pPr>
              <a:defRPr smtClean="0"/>
            </a:lvl1pPr>
            <a:extLst/>
          </a:lstStyle>
          <a:p>
            <a:pPr>
              <a:defRPr/>
            </a:pPr>
            <a:r>
              <a:rPr lang="en-US" smtClean="0"/>
              <a:t>©1992-2017 by Pearson Education, Inc. All Rights Reserved.</a:t>
            </a:r>
            <a:endParaRPr lang="en-US"/>
          </a:p>
        </p:txBody>
      </p:sp>
      <p:sp>
        <p:nvSpPr>
          <p:cNvPr id="9" name="Slide Number Placeholder 5"/>
          <p:cNvSpPr>
            <a:spLocks noGrp="1"/>
          </p:cNvSpPr>
          <p:nvPr>
            <p:ph type="sldNum" sz="quarter" idx="12"/>
          </p:nvPr>
        </p:nvSpPr>
        <p:spPr/>
        <p:txBody>
          <a:bodyPr/>
          <a:lstStyle>
            <a:lvl1pPr>
              <a:defRPr/>
            </a:lvl1pPr>
          </a:lstStyle>
          <a:p>
            <a:fld id="{C74D7BA7-EE9D-4893-BC34-3762080A8466}" type="slidenum">
              <a:rPr lang="en-US" altLang="en-US"/>
              <a:pPr/>
              <a:t>‹#›</a:t>
            </a:fld>
            <a:endParaRPr lang="en-US" altLang="en-US"/>
          </a:p>
        </p:txBody>
      </p:sp>
    </p:spTree>
    <p:extLst>
      <p:ext uri="{BB962C8B-B14F-4D97-AF65-F5344CB8AC3E}">
        <p14:creationId xmlns:p14="http://schemas.microsoft.com/office/powerpoint/2010/main" val="19755076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4" name="Chevron 3"/>
          <p:cNvSpPr/>
          <p:nvPr/>
        </p:nvSpPr>
        <p:spPr>
          <a:xfrm>
            <a:off x="3636963" y="3005138"/>
            <a:ext cx="182562"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fontAlgn="auto">
              <a:spcBef>
                <a:spcPts val="0"/>
              </a:spcBef>
              <a:spcAft>
                <a:spcPts val="0"/>
              </a:spcAft>
              <a:defRPr/>
            </a:pPr>
            <a:endParaRPr lang="en-US"/>
          </a:p>
        </p:txBody>
      </p:sp>
      <p:sp>
        <p:nvSpPr>
          <p:cNvPr id="5" name="Chevron 4"/>
          <p:cNvSpPr/>
          <p:nvPr/>
        </p:nvSpPr>
        <p:spPr>
          <a:xfrm>
            <a:off x="3449638" y="3005138"/>
            <a:ext cx="18415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fontAlgn="auto">
              <a:spcBef>
                <a:spcPts val="0"/>
              </a:spcBef>
              <a:spcAft>
                <a:spcPts val="0"/>
              </a:spcAft>
              <a:defRPr/>
            </a:pPr>
            <a:endParaRPr lang="en-US"/>
          </a:p>
        </p:txBody>
      </p:sp>
      <p:sp>
        <p:nvSpPr>
          <p:cNvPr id="2" name="Title 1"/>
          <p:cNvSpPr>
            <a:spLocks noGrp="1"/>
          </p:cNvSpPr>
          <p:nvPr>
            <p:ph type="title"/>
          </p:nvPr>
        </p:nvSpPr>
        <p:spPr>
          <a:xfrm>
            <a:off x="722376" y="1059712"/>
            <a:ext cx="7772400" cy="1828800"/>
          </a:xfrm>
        </p:spPr>
        <p:txBody>
          <a:bodyPr anchor="b"/>
          <a:lstStyle>
            <a:lvl1pPr algn="r">
              <a:buNone/>
              <a:defRPr sz="4800" b="1" cap="none" baseline="0">
                <a:effectLst>
                  <a:outerShdw blurRad="31750" dist="25400" dir="5400000" algn="tl" rotWithShape="0">
                    <a:srgbClr val="000000">
                      <a:alpha val="25000"/>
                    </a:srgbClr>
                  </a:outerShdw>
                </a:effectLst>
              </a:defRPr>
            </a:lvl1pPr>
            <a:extLst/>
          </a:lstStyle>
          <a:p>
            <a:r>
              <a:rPr lang="en-US" smtClean="0"/>
              <a:t>Click to edit Master title style</a:t>
            </a:r>
            <a:endParaRPr lang="en-US"/>
          </a:p>
        </p:txBody>
      </p:sp>
      <p:sp>
        <p:nvSpPr>
          <p:cNvPr id="3" name="Text Placeholder 2"/>
          <p:cNvSpPr>
            <a:spLocks noGrp="1"/>
          </p:cNvSpPr>
          <p:nvPr>
            <p:ph type="body" idx="1"/>
          </p:nvPr>
        </p:nvSpPr>
        <p:spPr>
          <a:xfrm>
            <a:off x="3922713" y="2931712"/>
            <a:ext cx="4572000" cy="1454888"/>
          </a:xfrm>
        </p:spPr>
        <p:txBody>
          <a:bodyPr/>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smtClean="0"/>
              <a:t>Click to edit Master text styles</a:t>
            </a:r>
          </a:p>
        </p:txBody>
      </p:sp>
      <p:sp>
        <p:nvSpPr>
          <p:cNvPr id="6" name="Date Placeholder 3"/>
          <p:cNvSpPr>
            <a:spLocks noGrp="1"/>
          </p:cNvSpPr>
          <p:nvPr>
            <p:ph type="dt" sz="half" idx="10"/>
          </p:nvPr>
        </p:nvSpPr>
        <p:spPr>
          <a:xfrm>
            <a:off x="6727825" y="6408738"/>
            <a:ext cx="1919288" cy="365125"/>
          </a:xfrm>
          <a:prstGeom prst="rect">
            <a:avLst/>
          </a:prstGeom>
        </p:spPr>
        <p:txBody>
          <a:bodyPr/>
          <a:lstStyle>
            <a:lvl1pPr>
              <a:defRPr smtClean="0"/>
            </a:lvl1pPr>
            <a:extLst/>
          </a:lstStyle>
          <a:p>
            <a:pPr>
              <a:defRPr/>
            </a:pPr>
            <a:fld id="{BAF90157-AC12-4C3A-9226-C817507DAADA}" type="datetime1">
              <a:rPr lang="en-US" smtClean="0"/>
              <a:t>6/22/2016</a:t>
            </a:fld>
            <a:endParaRPr lang="en-US"/>
          </a:p>
        </p:txBody>
      </p:sp>
      <p:sp>
        <p:nvSpPr>
          <p:cNvPr id="7" name="Footer Placeholder 4"/>
          <p:cNvSpPr>
            <a:spLocks noGrp="1"/>
          </p:cNvSpPr>
          <p:nvPr>
            <p:ph type="ftr" sz="quarter" idx="11"/>
          </p:nvPr>
        </p:nvSpPr>
        <p:spPr/>
        <p:txBody>
          <a:bodyPr/>
          <a:lstStyle>
            <a:lvl1pPr>
              <a:defRPr smtClean="0"/>
            </a:lvl1pPr>
            <a:extLst/>
          </a:lstStyle>
          <a:p>
            <a:pPr>
              <a:defRPr/>
            </a:pPr>
            <a:r>
              <a:rPr lang="en-US" smtClean="0"/>
              <a:t>©1992-2017 by Pearson Education, Inc. All Rights Reserved.</a:t>
            </a:r>
            <a:endParaRPr lang="en-US"/>
          </a:p>
        </p:txBody>
      </p:sp>
      <p:sp>
        <p:nvSpPr>
          <p:cNvPr id="8" name="Slide Number Placeholder 5"/>
          <p:cNvSpPr>
            <a:spLocks noGrp="1"/>
          </p:cNvSpPr>
          <p:nvPr>
            <p:ph type="sldNum" sz="quarter" idx="12"/>
          </p:nvPr>
        </p:nvSpPr>
        <p:spPr/>
        <p:txBody>
          <a:bodyPr/>
          <a:lstStyle>
            <a:lvl1pPr>
              <a:defRPr/>
            </a:lvl1pPr>
          </a:lstStyle>
          <a:p>
            <a:fld id="{3005C60E-E036-4CD4-850D-A147C09732E6}" type="slidenum">
              <a:rPr lang="en-US" altLang="en-US"/>
              <a:pPr/>
              <a:t>‹#›</a:t>
            </a:fld>
            <a:endParaRPr lang="en-US" altLang="en-US"/>
          </a:p>
        </p:txBody>
      </p:sp>
    </p:spTree>
    <p:extLst>
      <p:ext uri="{BB962C8B-B14F-4D97-AF65-F5344CB8AC3E}">
        <p14:creationId xmlns:p14="http://schemas.microsoft.com/office/powerpoint/2010/main" val="2091946818"/>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Title 7"/>
          <p:cNvSpPr>
            <a:spLocks noGrp="1"/>
          </p:cNvSpPr>
          <p:nvPr>
            <p:ph type="title"/>
          </p:nvPr>
        </p:nvSpPr>
        <p:spPr/>
        <p:txBody>
          <a:bodyPr rtlCol="0"/>
          <a:lstStyle>
            <a:extLst/>
          </a:lstStyle>
          <a:p>
            <a:r>
              <a:rPr lang="en-US" smtClean="0"/>
              <a:t>Click to edit Master title style</a:t>
            </a:r>
            <a:endParaRPr lang="en-US"/>
          </a:p>
        </p:txBody>
      </p:sp>
      <p:sp>
        <p:nvSpPr>
          <p:cNvPr id="5" name="Date Placeholder 4"/>
          <p:cNvSpPr>
            <a:spLocks noGrp="1"/>
          </p:cNvSpPr>
          <p:nvPr>
            <p:ph type="dt" sz="half" idx="10"/>
          </p:nvPr>
        </p:nvSpPr>
        <p:spPr>
          <a:xfrm>
            <a:off x="6727825" y="6408738"/>
            <a:ext cx="1919288" cy="365125"/>
          </a:xfrm>
          <a:prstGeom prst="rect">
            <a:avLst/>
          </a:prstGeom>
        </p:spPr>
        <p:txBody>
          <a:bodyPr/>
          <a:lstStyle>
            <a:lvl1pPr>
              <a:defRPr smtClean="0"/>
            </a:lvl1pPr>
            <a:extLst/>
          </a:lstStyle>
          <a:p>
            <a:pPr>
              <a:defRPr/>
            </a:pPr>
            <a:fld id="{27821B56-4A12-4680-9D2A-6FA80347ADFA}" type="datetime1">
              <a:rPr lang="en-US" smtClean="0"/>
              <a:t>6/22/2016</a:t>
            </a:fld>
            <a:endParaRPr lang="en-US"/>
          </a:p>
        </p:txBody>
      </p:sp>
      <p:sp>
        <p:nvSpPr>
          <p:cNvPr id="6" name="Footer Placeholder 5"/>
          <p:cNvSpPr>
            <a:spLocks noGrp="1"/>
          </p:cNvSpPr>
          <p:nvPr>
            <p:ph type="ftr" sz="quarter" idx="11"/>
          </p:nvPr>
        </p:nvSpPr>
        <p:spPr/>
        <p:txBody>
          <a:bodyPr/>
          <a:lstStyle>
            <a:lvl1pPr>
              <a:defRPr smtClean="0"/>
            </a:lvl1pPr>
            <a:extLst/>
          </a:lstStyle>
          <a:p>
            <a:pPr>
              <a:defRPr/>
            </a:pPr>
            <a:r>
              <a:rPr lang="en-US" smtClean="0"/>
              <a:t>©1992-2017 by Pearson Education, Inc. All Rights Reserved.</a:t>
            </a:r>
            <a:endParaRPr lang="en-US"/>
          </a:p>
        </p:txBody>
      </p:sp>
      <p:sp>
        <p:nvSpPr>
          <p:cNvPr id="7" name="Slide Number Placeholder 6"/>
          <p:cNvSpPr>
            <a:spLocks noGrp="1"/>
          </p:cNvSpPr>
          <p:nvPr>
            <p:ph type="sldNum" sz="quarter" idx="12"/>
          </p:nvPr>
        </p:nvSpPr>
        <p:spPr/>
        <p:txBody>
          <a:bodyPr/>
          <a:lstStyle>
            <a:lvl1pPr>
              <a:defRPr/>
            </a:lvl1pPr>
          </a:lstStyle>
          <a:p>
            <a:fld id="{D1608743-4A34-4D8D-843A-8B4A75E20C2B}" type="slidenum">
              <a:rPr lang="en-US" altLang="en-US"/>
              <a:pPr/>
              <a:t>‹#›</a:t>
            </a:fld>
            <a:endParaRPr lang="en-US" altLang="en-US"/>
          </a:p>
        </p:txBody>
      </p:sp>
    </p:spTree>
    <p:extLst>
      <p:ext uri="{BB962C8B-B14F-4D97-AF65-F5344CB8AC3E}">
        <p14:creationId xmlns:p14="http://schemas.microsoft.com/office/powerpoint/2010/main" val="2713428127"/>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lstStyle>
            <a:lvl1pPr>
              <a:defRPr/>
            </a:lvl1pPr>
            <a:extLst/>
          </a:lstStyle>
          <a:p>
            <a:r>
              <a:rPr lang="en-US" smtClean="0"/>
              <a:t>Click to edit Master title style</a:t>
            </a:r>
            <a:endParaRPr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6727825" y="6408738"/>
            <a:ext cx="1919288" cy="365125"/>
          </a:xfrm>
          <a:prstGeom prst="rect">
            <a:avLst/>
          </a:prstGeom>
        </p:spPr>
        <p:txBody>
          <a:bodyPr/>
          <a:lstStyle>
            <a:lvl1pPr>
              <a:defRPr smtClean="0"/>
            </a:lvl1pPr>
            <a:extLst/>
          </a:lstStyle>
          <a:p>
            <a:pPr>
              <a:defRPr/>
            </a:pPr>
            <a:fld id="{11D696F4-29FE-4185-8501-5291D93993E5}" type="datetime1">
              <a:rPr lang="en-US" smtClean="0"/>
              <a:t>6/22/2016</a:t>
            </a:fld>
            <a:endParaRPr lang="en-US"/>
          </a:p>
        </p:txBody>
      </p:sp>
      <p:sp>
        <p:nvSpPr>
          <p:cNvPr id="8" name="Footer Placeholder 7"/>
          <p:cNvSpPr>
            <a:spLocks noGrp="1"/>
          </p:cNvSpPr>
          <p:nvPr>
            <p:ph type="ftr" sz="quarter" idx="11"/>
          </p:nvPr>
        </p:nvSpPr>
        <p:spPr/>
        <p:txBody>
          <a:bodyPr/>
          <a:lstStyle>
            <a:lvl1pPr>
              <a:defRPr smtClean="0"/>
            </a:lvl1pPr>
            <a:extLst/>
          </a:lstStyle>
          <a:p>
            <a:pPr>
              <a:defRPr/>
            </a:pPr>
            <a:r>
              <a:rPr lang="en-US" smtClean="0"/>
              <a:t>©1992-2017 by Pearson Education, Inc. All Rights Reserved.</a:t>
            </a:r>
            <a:endParaRPr lang="en-US"/>
          </a:p>
        </p:txBody>
      </p:sp>
      <p:sp>
        <p:nvSpPr>
          <p:cNvPr id="9" name="Slide Number Placeholder 8"/>
          <p:cNvSpPr>
            <a:spLocks noGrp="1"/>
          </p:cNvSpPr>
          <p:nvPr>
            <p:ph type="sldNum" sz="quarter" idx="12"/>
          </p:nvPr>
        </p:nvSpPr>
        <p:spPr/>
        <p:txBody>
          <a:bodyPr/>
          <a:lstStyle>
            <a:lvl1pPr>
              <a:defRPr/>
            </a:lvl1pPr>
          </a:lstStyle>
          <a:p>
            <a:fld id="{8FB0C9C1-41B8-4042-80FE-F8B7ABED598C}" type="slidenum">
              <a:rPr lang="en-US" altLang="en-US"/>
              <a:pPr/>
              <a:t>‹#›</a:t>
            </a:fld>
            <a:endParaRPr lang="en-US" altLang="en-US"/>
          </a:p>
        </p:txBody>
      </p:sp>
    </p:spTree>
    <p:extLst>
      <p:ext uri="{BB962C8B-B14F-4D97-AF65-F5344CB8AC3E}">
        <p14:creationId xmlns:p14="http://schemas.microsoft.com/office/powerpoint/2010/main" val="3568054786"/>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 name="Title 5"/>
          <p:cNvSpPr>
            <a:spLocks noGrp="1"/>
          </p:cNvSpPr>
          <p:nvPr>
            <p:ph type="title"/>
          </p:nvPr>
        </p:nvSpPr>
        <p:spPr/>
        <p:txBody>
          <a:bodyPr rtlCol="0"/>
          <a:lstStyle>
            <a:extLst/>
          </a:lstStyle>
          <a:p>
            <a:r>
              <a:rPr lang="en-US" smtClean="0"/>
              <a:t>Click to edit Master title style</a:t>
            </a:r>
            <a:endParaRPr lang="en-US"/>
          </a:p>
        </p:txBody>
      </p:sp>
      <p:sp>
        <p:nvSpPr>
          <p:cNvPr id="3" name="Date Placeholder 2"/>
          <p:cNvSpPr>
            <a:spLocks noGrp="1"/>
          </p:cNvSpPr>
          <p:nvPr>
            <p:ph type="dt" sz="half" idx="10"/>
          </p:nvPr>
        </p:nvSpPr>
        <p:spPr>
          <a:xfrm>
            <a:off x="6727825" y="6408738"/>
            <a:ext cx="1919288" cy="365125"/>
          </a:xfrm>
          <a:prstGeom prst="rect">
            <a:avLst/>
          </a:prstGeom>
        </p:spPr>
        <p:txBody>
          <a:bodyPr/>
          <a:lstStyle>
            <a:lvl1pPr>
              <a:defRPr smtClean="0"/>
            </a:lvl1pPr>
            <a:extLst/>
          </a:lstStyle>
          <a:p>
            <a:pPr>
              <a:defRPr/>
            </a:pPr>
            <a:fld id="{137CCDBD-3B2B-4CF4-A150-228FD3715286}" type="datetime1">
              <a:rPr lang="en-US" smtClean="0"/>
              <a:t>6/22/2016</a:t>
            </a:fld>
            <a:endParaRPr lang="en-US"/>
          </a:p>
        </p:txBody>
      </p:sp>
      <p:sp>
        <p:nvSpPr>
          <p:cNvPr id="4" name="Footer Placeholder 3"/>
          <p:cNvSpPr>
            <a:spLocks noGrp="1"/>
          </p:cNvSpPr>
          <p:nvPr>
            <p:ph type="ftr" sz="quarter" idx="11"/>
          </p:nvPr>
        </p:nvSpPr>
        <p:spPr/>
        <p:txBody>
          <a:bodyPr/>
          <a:lstStyle>
            <a:lvl1pPr>
              <a:defRPr smtClean="0"/>
            </a:lvl1pPr>
            <a:extLst/>
          </a:lstStyle>
          <a:p>
            <a:pPr>
              <a:defRPr/>
            </a:pPr>
            <a:r>
              <a:rPr lang="en-US" smtClean="0"/>
              <a:t>©1992-2017 by Pearson Education, Inc. All Rights Reserved.</a:t>
            </a:r>
            <a:endParaRPr lang="en-US"/>
          </a:p>
        </p:txBody>
      </p:sp>
      <p:sp>
        <p:nvSpPr>
          <p:cNvPr id="5" name="Slide Number Placeholder 4"/>
          <p:cNvSpPr>
            <a:spLocks noGrp="1"/>
          </p:cNvSpPr>
          <p:nvPr>
            <p:ph type="sldNum" sz="quarter" idx="12"/>
          </p:nvPr>
        </p:nvSpPr>
        <p:spPr/>
        <p:txBody>
          <a:bodyPr/>
          <a:lstStyle>
            <a:lvl1pPr>
              <a:defRPr/>
            </a:lvl1pPr>
          </a:lstStyle>
          <a:p>
            <a:fld id="{E331E8BF-62A4-418F-B27A-FCA0C4DE09D1}" type="slidenum">
              <a:rPr lang="en-US" altLang="en-US"/>
              <a:pPr/>
              <a:t>‹#›</a:t>
            </a:fld>
            <a:endParaRPr lang="en-US" altLang="en-US"/>
          </a:p>
        </p:txBody>
      </p:sp>
    </p:spTree>
    <p:extLst>
      <p:ext uri="{BB962C8B-B14F-4D97-AF65-F5344CB8AC3E}">
        <p14:creationId xmlns:p14="http://schemas.microsoft.com/office/powerpoint/2010/main" val="3319215935"/>
      </p:ext>
    </p:extLst>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a:xfrm>
            <a:off x="6727825" y="6408738"/>
            <a:ext cx="1919288" cy="365125"/>
          </a:xfrm>
          <a:prstGeom prst="rect">
            <a:avLst/>
          </a:prstGeom>
        </p:spPr>
        <p:txBody>
          <a:bodyPr/>
          <a:lstStyle>
            <a:lvl1pPr>
              <a:defRPr/>
            </a:lvl1pPr>
          </a:lstStyle>
          <a:p>
            <a:pPr>
              <a:defRPr/>
            </a:pPr>
            <a:fld id="{ADE0E85A-9B89-4C02-AE75-1081C00973AC}" type="datetime1">
              <a:rPr lang="en-US" smtClean="0"/>
              <a:t>6/22/2016</a:t>
            </a:fld>
            <a:endParaRPr lang="en-US"/>
          </a:p>
        </p:txBody>
      </p:sp>
      <p:sp>
        <p:nvSpPr>
          <p:cNvPr id="3" name="Footer Placeholder 21"/>
          <p:cNvSpPr>
            <a:spLocks noGrp="1"/>
          </p:cNvSpPr>
          <p:nvPr>
            <p:ph type="ftr" sz="quarter" idx="11"/>
          </p:nvPr>
        </p:nvSpPr>
        <p:spPr/>
        <p:txBody>
          <a:bodyPr/>
          <a:lstStyle>
            <a:lvl1pPr>
              <a:defRPr/>
            </a:lvl1pPr>
          </a:lstStyle>
          <a:p>
            <a:pPr>
              <a:defRPr/>
            </a:pPr>
            <a:r>
              <a:rPr lang="en-US" smtClean="0"/>
              <a:t>©1992-2017 by Pearson Education, Inc. All Rights Reserved.</a:t>
            </a:r>
            <a:endParaRPr lang="en-US"/>
          </a:p>
        </p:txBody>
      </p:sp>
      <p:sp>
        <p:nvSpPr>
          <p:cNvPr id="4" name="Slide Number Placeholder 17"/>
          <p:cNvSpPr>
            <a:spLocks noGrp="1"/>
          </p:cNvSpPr>
          <p:nvPr>
            <p:ph type="sldNum" sz="quarter" idx="12"/>
          </p:nvPr>
        </p:nvSpPr>
        <p:spPr/>
        <p:txBody>
          <a:bodyPr/>
          <a:lstStyle>
            <a:lvl1pPr>
              <a:defRPr/>
            </a:lvl1pPr>
          </a:lstStyle>
          <a:p>
            <a:fld id="{92217BAB-5D32-4014-8B88-A7FB2AC27DD2}" type="slidenum">
              <a:rPr lang="en-US" altLang="en-US"/>
              <a:pPr/>
              <a:t>‹#›</a:t>
            </a:fld>
            <a:endParaRPr lang="en-US" altLang="en-US"/>
          </a:p>
        </p:txBody>
      </p:sp>
    </p:spTree>
    <p:extLst>
      <p:ext uri="{BB962C8B-B14F-4D97-AF65-F5344CB8AC3E}">
        <p14:creationId xmlns:p14="http://schemas.microsoft.com/office/powerpoint/2010/main" val="2380859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anchor="t">
            <a:noAutofit/>
            <a:sp3d prstMaterial="softEdge">
              <a:bevelT w="0" h="0"/>
            </a:sp3d>
          </a:bodyPr>
          <a:lstStyle>
            <a:lvl1pPr algn="r">
              <a:buNone/>
              <a:defRPr sz="2500" b="0">
                <a:solidFill>
                  <a:schemeClr val="accent1"/>
                </a:solidFill>
                <a:effectLst/>
              </a:defRPr>
            </a:lvl1pPr>
            <a:extLst/>
          </a:lstStyle>
          <a:p>
            <a:r>
              <a:rPr lang="en-US" smtClean="0"/>
              <a:t>Click to edit Master title style</a:t>
            </a:r>
            <a:endParaRPr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a:r>
              <a:rPr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a:xfrm>
            <a:off x="6727825" y="6408738"/>
            <a:ext cx="1919288" cy="365125"/>
          </a:xfrm>
          <a:prstGeom prst="rect">
            <a:avLst/>
          </a:prstGeom>
        </p:spPr>
        <p:txBody>
          <a:bodyPr/>
          <a:lstStyle>
            <a:lvl1pPr>
              <a:defRPr smtClean="0"/>
            </a:lvl1pPr>
            <a:extLst/>
          </a:lstStyle>
          <a:p>
            <a:pPr>
              <a:defRPr/>
            </a:pPr>
            <a:fld id="{CD1392EC-56A3-4ABD-864D-D51B4CC47063}" type="datetime1">
              <a:rPr lang="en-US" smtClean="0"/>
              <a:t>6/22/2016</a:t>
            </a:fld>
            <a:endParaRPr lang="en-US"/>
          </a:p>
        </p:txBody>
      </p:sp>
      <p:sp>
        <p:nvSpPr>
          <p:cNvPr id="6" name="Footer Placeholder 5"/>
          <p:cNvSpPr>
            <a:spLocks noGrp="1"/>
          </p:cNvSpPr>
          <p:nvPr>
            <p:ph type="ftr" sz="quarter" idx="11"/>
          </p:nvPr>
        </p:nvSpPr>
        <p:spPr/>
        <p:txBody>
          <a:bodyPr/>
          <a:lstStyle>
            <a:lvl1pPr>
              <a:defRPr smtClean="0"/>
            </a:lvl1pPr>
            <a:extLst/>
          </a:lstStyle>
          <a:p>
            <a:pPr>
              <a:defRPr/>
            </a:pPr>
            <a:r>
              <a:rPr lang="en-US" smtClean="0"/>
              <a:t>©1992-2017 by Pearson Education, Inc. All Rights Reserved.</a:t>
            </a:r>
            <a:endParaRPr lang="en-US"/>
          </a:p>
        </p:txBody>
      </p:sp>
      <p:sp>
        <p:nvSpPr>
          <p:cNvPr id="7" name="Slide Number Placeholder 6"/>
          <p:cNvSpPr>
            <a:spLocks noGrp="1"/>
          </p:cNvSpPr>
          <p:nvPr>
            <p:ph type="sldNum" sz="quarter" idx="12"/>
          </p:nvPr>
        </p:nvSpPr>
        <p:spPr/>
        <p:txBody>
          <a:bodyPr/>
          <a:lstStyle>
            <a:lvl1pPr>
              <a:defRPr/>
            </a:lvl1pPr>
          </a:lstStyle>
          <a:p>
            <a:fld id="{1C4A122D-DE1C-4C91-9B25-FC8798C0F9C9}" type="slidenum">
              <a:rPr lang="en-US" altLang="en-US"/>
              <a:pPr/>
              <a:t>‹#›</a:t>
            </a:fld>
            <a:endParaRPr lang="en-US" altLang="en-US"/>
          </a:p>
        </p:txBody>
      </p:sp>
    </p:spTree>
    <p:extLst>
      <p:ext uri="{BB962C8B-B14F-4D97-AF65-F5344CB8AC3E}">
        <p14:creationId xmlns:p14="http://schemas.microsoft.com/office/powerpoint/2010/main" val="3039416015"/>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5" name="Freeform 4"/>
          <p:cNvSpPr>
            <a:spLocks/>
          </p:cNvSpPr>
          <p:nvPr/>
        </p:nvSpPr>
        <p:spPr bwMode="auto">
          <a:xfrm>
            <a:off x="500063" y="5945188"/>
            <a:ext cx="4940300" cy="9207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extLst/>
          </a:lstStyle>
          <a:p>
            <a:pPr fontAlgn="auto">
              <a:spcBef>
                <a:spcPts val="0"/>
              </a:spcBef>
              <a:spcAft>
                <a:spcPts val="0"/>
              </a:spcAft>
              <a:defRPr/>
            </a:pPr>
            <a:endParaRPr lang="en-US">
              <a:latin typeface="+mn-lt"/>
              <a:cs typeface="+mn-cs"/>
            </a:endParaRPr>
          </a:p>
        </p:txBody>
      </p:sp>
      <p:sp>
        <p:nvSpPr>
          <p:cNvPr id="6" name="Freeform 18"/>
          <p:cNvSpPr>
            <a:spLocks/>
          </p:cNvSpPr>
          <p:nvPr/>
        </p:nvSpPr>
        <p:spPr bwMode="auto">
          <a:xfrm>
            <a:off x="485775" y="5938838"/>
            <a:ext cx="3690938" cy="933450"/>
          </a:xfrm>
          <a:custGeom>
            <a:avLst/>
            <a:gdLst>
              <a:gd name="T0" fmla="*/ 0 w 5591"/>
              <a:gd name="T1" fmla="*/ 0 h 588"/>
              <a:gd name="T2" fmla="*/ 5760 w 5591"/>
              <a:gd name="T3" fmla="*/ 0 h 588"/>
              <a:gd name="T4" fmla="*/ 5760 w 5591"/>
              <a:gd name="T5" fmla="*/ 528 h 588"/>
              <a:gd name="T6" fmla="*/ 48 w 5591"/>
              <a:gd name="T7" fmla="*/ 0 h 588"/>
              <a:gd name="T8" fmla="*/ 0 60000 65536"/>
              <a:gd name="T9" fmla="*/ 0 60000 65536"/>
              <a:gd name="T10" fmla="*/ 0 60000 65536"/>
              <a:gd name="T11" fmla="*/ 0 60000 65536"/>
              <a:gd name="T12" fmla="*/ 0 w 5591"/>
              <a:gd name="T13" fmla="*/ 0 h 588"/>
              <a:gd name="T14" fmla="*/ 5591 w 5591"/>
              <a:gd name="T15" fmla="*/ 588 h 588"/>
            </a:gdLst>
            <a:ahLst/>
            <a:cxnLst>
              <a:cxn ang="T8">
                <a:pos x="T0" y="T1"/>
              </a:cxn>
              <a:cxn ang="T9">
                <a:pos x="T2" y="T3"/>
              </a:cxn>
              <a:cxn ang="T10">
                <a:pos x="T4" y="T5"/>
              </a:cxn>
              <a:cxn ang="T11">
                <a:pos x="T6" y="T7"/>
              </a:cxn>
            </a:cxnLst>
            <a:rect l="T12" t="T13" r="T14" b="T15"/>
            <a:pathLst>
              <a:path w="5591" h="588">
                <a:moveTo>
                  <a:pt x="0" y="0"/>
                </a:moveTo>
                <a:lnTo>
                  <a:pt x="5591" y="585"/>
                </a:lnTo>
                <a:lnTo>
                  <a:pt x="4415" y="588"/>
                </a:lnTo>
                <a:lnTo>
                  <a:pt x="12" y="4"/>
                </a:lnTo>
              </a:path>
            </a:pathLst>
          </a:custGeom>
          <a:solidFill>
            <a:srgbClr val="000000"/>
          </a:solidFill>
          <a:ln>
            <a:noFill/>
          </a:ln>
          <a:extLs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Lst>
        </p:spPr>
        <p:txBody>
          <a:bodyPr/>
          <a:lstStyle/>
          <a:p>
            <a:endParaRPr lang="en-US"/>
          </a:p>
        </p:txBody>
      </p:sp>
      <p:sp>
        <p:nvSpPr>
          <p:cNvPr id="7" name="Right Triangle 6"/>
          <p:cNvSpPr>
            <a:spLocks/>
          </p:cNvSpPr>
          <p:nvPr/>
        </p:nvSpPr>
        <p:spPr bwMode="auto">
          <a:xfrm>
            <a:off x="-6042" y="5791253"/>
            <a:ext cx="3402314" cy="1080868"/>
          </a:xfrm>
          <a:prstGeom prst="rtTriangle">
            <a:avLst/>
          </a:prstGeom>
          <a:blipFill>
            <a:blip r:embed="rId4"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cxnSp>
        <p:nvCxnSpPr>
          <p:cNvPr id="8" name="Straight Connector 7"/>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Chevron 8"/>
          <p:cNvSpPr/>
          <p:nvPr/>
        </p:nvSpPr>
        <p:spPr>
          <a:xfrm>
            <a:off x="8664575"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fontAlgn="auto">
              <a:spcBef>
                <a:spcPts val="0"/>
              </a:spcBef>
              <a:spcAft>
                <a:spcPts val="0"/>
              </a:spcAft>
              <a:defRPr/>
            </a:pPr>
            <a:endParaRPr lang="en-US"/>
          </a:p>
        </p:txBody>
      </p:sp>
      <p:sp>
        <p:nvSpPr>
          <p:cNvPr id="10" name="Chevron 9"/>
          <p:cNvSpPr/>
          <p:nvPr/>
        </p:nvSpPr>
        <p:spPr>
          <a:xfrm>
            <a:off x="8477250"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fontAlgn="auto">
              <a:spcBef>
                <a:spcPts val="0"/>
              </a:spcBef>
              <a:spcAft>
                <a:spcPts val="0"/>
              </a:spcAft>
              <a:defRPr/>
            </a:pPr>
            <a:endParaRPr lang="en-US"/>
          </a:p>
        </p:txBody>
      </p:sp>
      <p:sp>
        <p:nvSpPr>
          <p:cNvPr id="4" name="Text Placeholder 3"/>
          <p:cNvSpPr>
            <a:spLocks noGrp="1"/>
          </p:cNvSpPr>
          <p:nvPr>
            <p:ph type="body" sz="half" idx="2"/>
          </p:nvPr>
        </p:nvSpPr>
        <p:spPr>
          <a:xfrm>
            <a:off x="1141232" y="5443402"/>
            <a:ext cx="7162800" cy="648232"/>
          </a:xfrm>
          <a:noFill/>
        </p:spPr>
        <p:txBody>
          <a:bodyPr tIns="0"/>
          <a:lstStyle>
            <a:lvl1pPr marL="0" marR="18288" indent="0" algn="r">
              <a:buNone/>
              <a:defRPr sz="1400"/>
            </a:lvl1pPr>
            <a:lvl2pPr>
              <a:defRPr sz="1200"/>
            </a:lvl2pPr>
            <a:lvl3pPr>
              <a:defRPr sz="1000"/>
            </a:lvl3pPr>
            <a:lvl4pPr>
              <a:defRPr sz="900"/>
            </a:lvl4pPr>
            <a:lvl5pPr>
              <a:defRPr sz="900"/>
            </a:lvl5pPr>
            <a:extLst/>
          </a:lstStyle>
          <a:p>
            <a:pPr lvl="0"/>
            <a:r>
              <a:rPr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normAutofit/>
          </a:bodyPr>
          <a:lstStyle>
            <a:lvl1pPr marL="0" indent="0">
              <a:buNone/>
              <a:defRPr sz="3200"/>
            </a:lvl1pPr>
            <a:extLst/>
          </a:lstStyle>
          <a:p>
            <a:pPr lvl="0"/>
            <a:r>
              <a:rPr lang="en-US" noProof="0" smtClean="0"/>
              <a:t>Click icon to add picture</a:t>
            </a:r>
            <a:endParaRPr lang="en-US" noProof="0" dirty="0"/>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lang="en-US" smtClean="0"/>
              <a:t>Click to edit Master title style</a:t>
            </a:r>
            <a:endParaRPr lang="en-US"/>
          </a:p>
        </p:txBody>
      </p:sp>
      <p:sp>
        <p:nvSpPr>
          <p:cNvPr id="11" name="Date Placeholder 4"/>
          <p:cNvSpPr>
            <a:spLocks noGrp="1"/>
          </p:cNvSpPr>
          <p:nvPr>
            <p:ph type="dt" sz="half" idx="10"/>
          </p:nvPr>
        </p:nvSpPr>
        <p:spPr>
          <a:xfrm>
            <a:off x="6727825" y="6408738"/>
            <a:ext cx="1919288" cy="365125"/>
          </a:xfrm>
          <a:prstGeom prst="rect">
            <a:avLst/>
          </a:prstGeom>
        </p:spPr>
        <p:txBody>
          <a:bodyPr/>
          <a:lstStyle>
            <a:lvl1pPr>
              <a:defRPr smtClean="0">
                <a:solidFill>
                  <a:schemeClr val="tx1"/>
                </a:solidFill>
              </a:defRPr>
            </a:lvl1pPr>
            <a:extLst/>
          </a:lstStyle>
          <a:p>
            <a:pPr>
              <a:defRPr/>
            </a:pPr>
            <a:fld id="{29699D14-89B1-42AE-9363-EBDFD06547B3}" type="datetime1">
              <a:rPr lang="en-US" smtClean="0"/>
              <a:t>6/22/2016</a:t>
            </a:fld>
            <a:endParaRPr lang="en-US"/>
          </a:p>
        </p:txBody>
      </p:sp>
      <p:sp>
        <p:nvSpPr>
          <p:cNvPr id="12" name="Footer Placeholder 5"/>
          <p:cNvSpPr>
            <a:spLocks noGrp="1"/>
          </p:cNvSpPr>
          <p:nvPr>
            <p:ph type="ftr" sz="quarter" idx="11"/>
          </p:nvPr>
        </p:nvSpPr>
        <p:spPr>
          <a:xfrm>
            <a:off x="4379913" y="6408738"/>
            <a:ext cx="2351087" cy="365125"/>
          </a:xfrm>
        </p:spPr>
        <p:txBody>
          <a:bodyPr/>
          <a:lstStyle>
            <a:lvl1pPr>
              <a:defRPr smtClean="0">
                <a:solidFill>
                  <a:schemeClr val="tx1"/>
                </a:solidFill>
              </a:defRPr>
            </a:lvl1pPr>
            <a:extLst/>
          </a:lstStyle>
          <a:p>
            <a:pPr>
              <a:defRPr/>
            </a:pPr>
            <a:r>
              <a:rPr lang="en-US" smtClean="0"/>
              <a:t>©1992-2017 by Pearson Education, Inc. All Rights Reserved.</a:t>
            </a:r>
            <a:endParaRPr lang="en-US"/>
          </a:p>
        </p:txBody>
      </p:sp>
      <p:sp>
        <p:nvSpPr>
          <p:cNvPr id="13" name="Slide Number Placeholder 6"/>
          <p:cNvSpPr>
            <a:spLocks noGrp="1"/>
          </p:cNvSpPr>
          <p:nvPr>
            <p:ph type="sldNum" sz="quarter" idx="12"/>
          </p:nvPr>
        </p:nvSpPr>
        <p:spPr/>
        <p:txBody>
          <a:bodyPr/>
          <a:lstStyle>
            <a:lvl1pPr>
              <a:defRPr/>
            </a:lvl1pPr>
          </a:lstStyle>
          <a:p>
            <a:fld id="{B7430DEE-A298-42BB-81DB-69DAC8AE9E5A}" type="slidenum">
              <a:rPr lang="en-US" altLang="en-US"/>
              <a:pPr/>
              <a:t>‹#›</a:t>
            </a:fld>
            <a:endParaRPr lang="en-US" altLang="en-US"/>
          </a:p>
        </p:txBody>
      </p:sp>
    </p:spTree>
    <p:extLst>
      <p:ext uri="{BB962C8B-B14F-4D97-AF65-F5344CB8AC3E}">
        <p14:creationId xmlns:p14="http://schemas.microsoft.com/office/powerpoint/2010/main" val="3815042115"/>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Freeform 12"/>
          <p:cNvSpPr>
            <a:spLocks/>
          </p:cNvSpPr>
          <p:nvPr/>
        </p:nvSpPr>
        <p:spPr bwMode="auto">
          <a:xfrm>
            <a:off x="500063" y="5945188"/>
            <a:ext cx="4940300" cy="9207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extLst/>
          </a:lstStyle>
          <a:p>
            <a:pPr fontAlgn="auto">
              <a:spcBef>
                <a:spcPts val="0"/>
              </a:spcBef>
              <a:spcAft>
                <a:spcPts val="0"/>
              </a:spcAft>
              <a:defRPr/>
            </a:pPr>
            <a:endParaRPr lang="en-US">
              <a:latin typeface="+mn-lt"/>
              <a:cs typeface="+mn-cs"/>
            </a:endParaRPr>
          </a:p>
        </p:txBody>
      </p:sp>
      <p:sp>
        <p:nvSpPr>
          <p:cNvPr id="1027" name="Freeform 11"/>
          <p:cNvSpPr>
            <a:spLocks/>
          </p:cNvSpPr>
          <p:nvPr/>
        </p:nvSpPr>
        <p:spPr bwMode="auto">
          <a:xfrm>
            <a:off x="485775" y="5938838"/>
            <a:ext cx="3690938" cy="933450"/>
          </a:xfrm>
          <a:custGeom>
            <a:avLst/>
            <a:gdLst>
              <a:gd name="T0" fmla="*/ 0 w 5591"/>
              <a:gd name="T1" fmla="*/ 0 h 588"/>
              <a:gd name="T2" fmla="*/ 5760 w 5591"/>
              <a:gd name="T3" fmla="*/ 0 h 588"/>
              <a:gd name="T4" fmla="*/ 5760 w 5591"/>
              <a:gd name="T5" fmla="*/ 528 h 588"/>
              <a:gd name="T6" fmla="*/ 48 w 5591"/>
              <a:gd name="T7" fmla="*/ 0 h 588"/>
              <a:gd name="T8" fmla="*/ 0 60000 65536"/>
              <a:gd name="T9" fmla="*/ 0 60000 65536"/>
              <a:gd name="T10" fmla="*/ 0 60000 65536"/>
              <a:gd name="T11" fmla="*/ 0 60000 65536"/>
              <a:gd name="T12" fmla="*/ 0 w 5591"/>
              <a:gd name="T13" fmla="*/ 0 h 588"/>
              <a:gd name="T14" fmla="*/ 5591 w 5591"/>
              <a:gd name="T15" fmla="*/ 588 h 588"/>
            </a:gdLst>
            <a:ahLst/>
            <a:cxnLst>
              <a:cxn ang="T8">
                <a:pos x="T0" y="T1"/>
              </a:cxn>
              <a:cxn ang="T9">
                <a:pos x="T2" y="T3"/>
              </a:cxn>
              <a:cxn ang="T10">
                <a:pos x="T4" y="T5"/>
              </a:cxn>
              <a:cxn ang="T11">
                <a:pos x="T6" y="T7"/>
              </a:cxn>
            </a:cxnLst>
            <a:rect l="T12" t="T13" r="T14" b="T15"/>
            <a:pathLst>
              <a:path w="5591" h="588">
                <a:moveTo>
                  <a:pt x="0" y="0"/>
                </a:moveTo>
                <a:lnTo>
                  <a:pt x="5591" y="585"/>
                </a:lnTo>
                <a:lnTo>
                  <a:pt x="4415" y="588"/>
                </a:lnTo>
                <a:lnTo>
                  <a:pt x="12" y="4"/>
                </a:lnTo>
              </a:path>
            </a:pathLst>
          </a:custGeom>
          <a:solidFill>
            <a:srgbClr val="000000"/>
          </a:solidFill>
          <a:ln>
            <a:noFill/>
          </a:ln>
          <a:extLs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Lst>
        </p:spPr>
        <p:txBody>
          <a:bodyPr/>
          <a:lstStyle/>
          <a:p>
            <a:endParaRPr lang="en-US"/>
          </a:p>
        </p:txBody>
      </p:sp>
      <p:sp>
        <p:nvSpPr>
          <p:cNvPr id="14" name="Right Triangle 13"/>
          <p:cNvSpPr>
            <a:spLocks/>
          </p:cNvSpPr>
          <p:nvPr/>
        </p:nvSpPr>
        <p:spPr bwMode="auto">
          <a:xfrm>
            <a:off x="-6042" y="5791253"/>
            <a:ext cx="3402314" cy="1080868"/>
          </a:xfrm>
          <a:prstGeom prst="rtTriangle">
            <a:avLst/>
          </a:prstGeom>
          <a:blipFill>
            <a:blip r:embed="rId14"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extLst/>
          </a:lstStyle>
          <a:p>
            <a:pPr algn="ctr" fontAlgn="auto">
              <a:spcBef>
                <a:spcPts val="0"/>
              </a:spcBef>
              <a:spcAft>
                <a:spcPts val="0"/>
              </a:spcAft>
              <a:defRPr/>
            </a:pPr>
            <a:endParaRPr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lang="en-US" smtClean="0"/>
              <a:t>Click to edit Master title style</a:t>
            </a:r>
            <a:endParaRPr lang="en-US"/>
          </a:p>
        </p:txBody>
      </p:sp>
      <p:sp>
        <p:nvSpPr>
          <p:cNvPr id="1033" name="Text Placeholder 29"/>
          <p:cNvSpPr>
            <a:spLocks noGrp="1"/>
          </p:cNvSpPr>
          <p:nvPr>
            <p:ph type="body" idx="1"/>
          </p:nvPr>
        </p:nvSpPr>
        <p:spPr bwMode="auto">
          <a:xfrm>
            <a:off x="457200" y="1481138"/>
            <a:ext cx="82296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22" name="Footer Placeholder 21"/>
          <p:cNvSpPr>
            <a:spLocks noGrp="1"/>
          </p:cNvSpPr>
          <p:nvPr>
            <p:ph type="ftr" sz="quarter" idx="3"/>
          </p:nvPr>
        </p:nvSpPr>
        <p:spPr>
          <a:xfrm>
            <a:off x="3962400" y="6408738"/>
            <a:ext cx="4648200" cy="365125"/>
          </a:xfrm>
          <a:prstGeom prst="rect">
            <a:avLst/>
          </a:prstGeom>
        </p:spPr>
        <p:txBody>
          <a:bodyPr vert="horz" anchor="b"/>
          <a:lstStyle>
            <a:lvl1pPr algn="r" eaLnBrk="1" fontAlgn="auto" latinLnBrk="0" hangingPunct="1">
              <a:spcBef>
                <a:spcPts val="0"/>
              </a:spcBef>
              <a:spcAft>
                <a:spcPts val="0"/>
              </a:spcAft>
              <a:defRPr kumimoji="0" sz="1000" smtClean="0">
                <a:solidFill>
                  <a:schemeClr val="tx1"/>
                </a:solidFill>
                <a:latin typeface="+mn-lt"/>
                <a:cs typeface="+mn-cs"/>
              </a:defRPr>
            </a:lvl1pPr>
            <a:extLst/>
          </a:lstStyle>
          <a:p>
            <a:pPr>
              <a:defRPr/>
            </a:pPr>
            <a:r>
              <a:rPr lang="en-US" smtClean="0"/>
              <a:t>©1992-2017 by Pearson Education, Inc. All Rights Reserved.</a:t>
            </a:r>
            <a:endParaRPr lang="en-US"/>
          </a:p>
        </p:txBody>
      </p:sp>
      <p:sp>
        <p:nvSpPr>
          <p:cNvPr id="18" name="Slide Number Placeholder 17"/>
          <p:cNvSpPr>
            <a:spLocks noGrp="1"/>
          </p:cNvSpPr>
          <p:nvPr>
            <p:ph type="sldNum" sz="quarter" idx="4"/>
          </p:nvPr>
        </p:nvSpPr>
        <p:spPr>
          <a:xfrm>
            <a:off x="8647113" y="6408738"/>
            <a:ext cx="366712" cy="365125"/>
          </a:xfrm>
          <a:prstGeom prst="rect">
            <a:avLst/>
          </a:prstGeom>
        </p:spPr>
        <p:txBody>
          <a:bodyPr vert="horz" wrap="square" lIns="91440" tIns="45720" rIns="91440" bIns="45720" numCol="1" anchor="b" anchorCtr="0" compatLnSpc="1">
            <a:prstTxWarp prst="textNoShape">
              <a:avLst/>
            </a:prstTxWarp>
          </a:bodyPr>
          <a:lstStyle>
            <a:lvl1pPr algn="r">
              <a:defRPr sz="1000">
                <a:latin typeface="Lucida Sans Unicode" panose="020B0602030504020204" pitchFamily="34" charset="0"/>
              </a:defRPr>
            </a:lvl1pPr>
          </a:lstStyle>
          <a:p>
            <a:fld id="{22562970-E7D5-45DC-ACB6-5FA3F9919813}"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779" r:id="rId1"/>
    <p:sldLayoutId id="2147483780" r:id="rId2"/>
    <p:sldLayoutId id="2147483781" r:id="rId3"/>
    <p:sldLayoutId id="2147483782" r:id="rId4"/>
    <p:sldLayoutId id="2147483783" r:id="rId5"/>
    <p:sldLayoutId id="2147483784" r:id="rId6"/>
    <p:sldLayoutId id="2147483775" r:id="rId7"/>
    <p:sldLayoutId id="2147483785" r:id="rId8"/>
    <p:sldLayoutId id="2147483786" r:id="rId9"/>
    <p:sldLayoutId id="2147483776" r:id="rId10"/>
    <p:sldLayoutId id="2147483777" r:id="rId11"/>
    <p:sldLayoutId id="2147483778" r:id="rId12"/>
  </p:sldLayoutIdLst>
  <p:hf sldNum="0" hdr="0" dt="0"/>
  <p:txStyles>
    <p:title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itchFamily="34" charset="0"/>
        </a:defRPr>
      </a:lvl2pPr>
      <a:lvl3pPr algn="l" rtl="0" eaLnBrk="0" fontAlgn="base" hangingPunct="0">
        <a:spcBef>
          <a:spcPct val="0"/>
        </a:spcBef>
        <a:spcAft>
          <a:spcPct val="0"/>
        </a:spcAft>
        <a:defRPr sz="4100" b="1">
          <a:solidFill>
            <a:schemeClr val="tx2"/>
          </a:solidFill>
          <a:latin typeface="Lucida Sans Unicode" pitchFamily="34" charset="0"/>
        </a:defRPr>
      </a:lvl3pPr>
      <a:lvl4pPr algn="l" rtl="0" eaLnBrk="0" fontAlgn="base" hangingPunct="0">
        <a:spcBef>
          <a:spcPct val="0"/>
        </a:spcBef>
        <a:spcAft>
          <a:spcPct val="0"/>
        </a:spcAft>
        <a:defRPr sz="4100" b="1">
          <a:solidFill>
            <a:schemeClr val="tx2"/>
          </a:solidFill>
          <a:latin typeface="Lucida Sans Unicode" pitchFamily="34" charset="0"/>
        </a:defRPr>
      </a:lvl4pPr>
      <a:lvl5pPr algn="l" rtl="0" eaLnBrk="0" fontAlgn="base" hangingPunct="0">
        <a:spcBef>
          <a:spcPct val="0"/>
        </a:spcBef>
        <a:spcAft>
          <a:spcPct val="0"/>
        </a:spcAft>
        <a:defRPr sz="4100" b="1">
          <a:solidFill>
            <a:schemeClr val="tx2"/>
          </a:solidFill>
          <a:latin typeface="Lucida Sans Unicode" pitchFamily="34" charset="0"/>
        </a:defRPr>
      </a:lvl5pPr>
      <a:lvl6pPr marL="457200" algn="l" rtl="0" fontAlgn="base">
        <a:spcBef>
          <a:spcPct val="0"/>
        </a:spcBef>
        <a:spcAft>
          <a:spcPct val="0"/>
        </a:spcAft>
        <a:defRPr sz="4100" b="1">
          <a:solidFill>
            <a:schemeClr val="tx2"/>
          </a:solidFill>
          <a:latin typeface="Lucida Sans Unicode" pitchFamily="34" charset="0"/>
        </a:defRPr>
      </a:lvl6pPr>
      <a:lvl7pPr marL="914400" algn="l" rtl="0" fontAlgn="base">
        <a:spcBef>
          <a:spcPct val="0"/>
        </a:spcBef>
        <a:spcAft>
          <a:spcPct val="0"/>
        </a:spcAft>
        <a:defRPr sz="4100" b="1">
          <a:solidFill>
            <a:schemeClr val="tx2"/>
          </a:solidFill>
          <a:latin typeface="Lucida Sans Unicode" pitchFamily="34" charset="0"/>
        </a:defRPr>
      </a:lvl7pPr>
      <a:lvl8pPr marL="1371600" algn="l" rtl="0" fontAlgn="base">
        <a:spcBef>
          <a:spcPct val="0"/>
        </a:spcBef>
        <a:spcAft>
          <a:spcPct val="0"/>
        </a:spcAft>
        <a:defRPr sz="4100" b="1">
          <a:solidFill>
            <a:schemeClr val="tx2"/>
          </a:solidFill>
          <a:latin typeface="Lucida Sans Unicode" pitchFamily="34" charset="0"/>
        </a:defRPr>
      </a:lvl8pPr>
      <a:lvl9pPr marL="1828800" algn="l" rtl="0" fontAlgn="base">
        <a:spcBef>
          <a:spcPct val="0"/>
        </a:spcBef>
        <a:spcAft>
          <a:spcPct val="0"/>
        </a:spcAft>
        <a:defRPr sz="4100" b="1">
          <a:solidFill>
            <a:schemeClr val="tx2"/>
          </a:solidFill>
          <a:latin typeface="Lucida Sans Unicode" pitchFamily="34" charset="0"/>
        </a:defRPr>
      </a:lvl9pPr>
      <a:extLst/>
    </p:titleStyle>
    <p:bodyStyle>
      <a:lvl1pPr marL="365125" indent="-255588" algn="l" rtl="0" eaLnBrk="0" fontAlgn="base" hangingPunct="0">
        <a:spcBef>
          <a:spcPts val="400"/>
        </a:spcBef>
        <a:spcAft>
          <a:spcPct val="0"/>
        </a:spcAft>
        <a:buClr>
          <a:schemeClr val="accent1"/>
        </a:buClr>
        <a:buSzPct val="68000"/>
        <a:buFont typeface="Wingdings 3" panose="05040102010807070707" pitchFamily="18" charset="2"/>
        <a:buChar char=""/>
        <a:defRPr sz="2700" kern="1200">
          <a:solidFill>
            <a:schemeClr val="tx1"/>
          </a:solidFill>
          <a:latin typeface="+mn-lt"/>
          <a:ea typeface="+mn-ea"/>
          <a:cs typeface="+mn-cs"/>
        </a:defRPr>
      </a:lvl1pPr>
      <a:lvl2pPr marL="620713" indent="-228600" algn="l" rtl="0" eaLnBrk="0" fontAlgn="base" hangingPunct="0">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8838" indent="-228600" algn="l" rtl="0" eaLnBrk="0" fontAlgn="base" hangingPunct="0">
        <a:spcBef>
          <a:spcPts val="350"/>
        </a:spcBef>
        <a:spcAft>
          <a:spcPct val="0"/>
        </a:spcAft>
        <a:buClr>
          <a:schemeClr val="accent2"/>
        </a:buClr>
        <a:buSzPct val="100000"/>
        <a:buFont typeface="Wingdings 2" panose="05020102010507070707"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defRPr sz="1900" kern="1200">
          <a:solidFill>
            <a:schemeClr val="tx1"/>
          </a:solidFill>
          <a:latin typeface="+mn-lt"/>
          <a:ea typeface="+mn-ea"/>
          <a:cs typeface="+mn-cs"/>
        </a:defRPr>
      </a:lvl4pPr>
      <a:lvl5pPr marL="1143000" indent="-228600" algn="l" rtl="0" eaLnBrk="0" fontAlgn="base" hangingPunct="0">
        <a:spcBef>
          <a:spcPts val="350"/>
        </a:spcBef>
        <a:spcAft>
          <a:spcPct val="0"/>
        </a:spcAft>
        <a:buClr>
          <a:schemeClr val="accent2"/>
        </a:buClr>
        <a:defRPr sz="19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normAutofit fontScale="90000"/>
          </a:bodyPr>
          <a:lstStyle/>
          <a:p>
            <a:r>
              <a:rPr lang="en-US" dirty="0" smtClean="0"/>
              <a:t>Introduction to Classes, Objects, Member Functions and Strings</a:t>
            </a:r>
            <a:endParaRPr lang="en-US" dirty="0"/>
          </a:p>
        </p:txBody>
      </p:sp>
      <p:sp>
        <p:nvSpPr>
          <p:cNvPr id="4" name="Subtitle 3"/>
          <p:cNvSpPr>
            <a:spLocks noGrp="1"/>
          </p:cNvSpPr>
          <p:nvPr>
            <p:ph type="subTitle" idx="1"/>
          </p:nvPr>
        </p:nvSpPr>
        <p:spPr/>
        <p:txBody>
          <a:bodyPr/>
          <a:lstStyle/>
          <a:p>
            <a:r>
              <a:rPr lang="en-US" dirty="0" smtClean="0"/>
              <a:t>Chapter 3 of C++ How to Program, 10/e</a:t>
            </a:r>
            <a:endParaRPr lang="en-US" dirty="0"/>
          </a:p>
        </p:txBody>
      </p:sp>
      <p:sp>
        <p:nvSpPr>
          <p:cNvPr id="2" name="Footer Placeholder 1"/>
          <p:cNvSpPr>
            <a:spLocks noGrp="1"/>
          </p:cNvSpPr>
          <p:nvPr>
            <p:ph type="ftr" sz="quarter" idx="12"/>
          </p:nvPr>
        </p:nvSpPr>
        <p:spPr/>
        <p:txBody>
          <a:bodyPr/>
          <a:lstStyle/>
          <a:p>
            <a:pPr>
              <a:defRPr/>
            </a:pPr>
            <a:r>
              <a:rPr lang="en-US" dirty="0" smtClean="0"/>
              <a:t>©1992-2017 by Pearson Education, Inc. All Rights Reserved.</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0" u="none" strike="noStrike" baseline="0" dirty="0" smtClean="0">
                <a:solidFill>
                  <a:srgbClr val="33B38C"/>
                </a:solidFill>
                <a:latin typeface="Calibri" panose="020F0502020204030204" pitchFamily="34" charset="0"/>
              </a:rPr>
              <a:t>3.2.1 Instantiating an Object</a:t>
            </a:r>
          </a:p>
        </p:txBody>
      </p:sp>
      <p:sp>
        <p:nvSpPr>
          <p:cNvPr id="3" name="Text Placeholder 2"/>
          <p:cNvSpPr>
            <a:spLocks noGrp="1"/>
          </p:cNvSpPr>
          <p:nvPr>
            <p:ph type="body" idx="1"/>
          </p:nvPr>
        </p:nvSpPr>
        <p:spPr/>
        <p:txBody>
          <a:bodyPr/>
          <a:lstStyle/>
          <a:p>
            <a:r>
              <a:rPr lang="en-US" u="none" strike="noStrike" baseline="0" dirty="0" smtClean="0">
                <a:latin typeface="Cambria" panose="02040503050406030204" pitchFamily="18" charset="0"/>
              </a:rPr>
              <a:t>Typically, you cannot call a member function of a class until you create an object of that class. </a:t>
            </a:r>
          </a:p>
          <a:p>
            <a:r>
              <a:rPr lang="en-US" u="none" strike="noStrike" baseline="0" dirty="0" smtClean="0">
                <a:latin typeface="Cambria" panose="02040503050406030204" pitchFamily="18" charset="0"/>
              </a:rPr>
              <a:t>Line 10 </a:t>
            </a:r>
          </a:p>
          <a:p>
            <a:pPr marL="392113" lvl="1" indent="0">
              <a:buNone/>
            </a:pPr>
            <a:r>
              <a:rPr lang="en-US" sz="1800" u="none" strike="noStrike" baseline="0" dirty="0" smtClean="0">
                <a:solidFill>
                  <a:srgbClr val="000000"/>
                </a:solidFill>
                <a:latin typeface="Consolas" panose="020B0609020204030204" pitchFamily="49" charset="0"/>
              </a:rPr>
              <a:t>	Account </a:t>
            </a:r>
            <a:r>
              <a:rPr lang="en-US" sz="1800" u="none" strike="noStrike" baseline="0" dirty="0" err="1" smtClean="0">
                <a:solidFill>
                  <a:srgbClr val="000000"/>
                </a:solidFill>
                <a:latin typeface="Consolas" panose="020B0609020204030204" pitchFamily="49" charset="0"/>
              </a:rPr>
              <a:t>myAccount</a:t>
            </a:r>
            <a:r>
              <a:rPr lang="en-US" sz="1800" u="none" strike="noStrike" baseline="0" dirty="0" smtClean="0">
                <a:solidFill>
                  <a:srgbClr val="000000"/>
                </a:solidFill>
                <a:latin typeface="Consolas" panose="020B0609020204030204" pitchFamily="49" charset="0"/>
              </a:rPr>
              <a:t>; </a:t>
            </a:r>
            <a:r>
              <a:rPr lang="en-US" sz="1800" u="none" strike="noStrike" baseline="0" dirty="0" smtClean="0">
                <a:solidFill>
                  <a:srgbClr val="00BF00"/>
                </a:solidFill>
                <a:latin typeface="Consolas" panose="020B0609020204030204" pitchFamily="49" charset="0"/>
              </a:rPr>
              <a:t>// create Account object </a:t>
            </a:r>
            <a:r>
              <a:rPr lang="en-US" sz="1800" u="none" strike="noStrike" baseline="0" dirty="0" err="1" smtClean="0">
                <a:solidFill>
                  <a:srgbClr val="00BF00"/>
                </a:solidFill>
                <a:latin typeface="Consolas" panose="020B0609020204030204" pitchFamily="49" charset="0"/>
              </a:rPr>
              <a:t>myAccount</a:t>
            </a:r>
            <a:endParaRPr lang="en-US" sz="1800" u="none" strike="noStrike" baseline="0" dirty="0" smtClean="0">
              <a:solidFill>
                <a:srgbClr val="00BF00"/>
              </a:solidFill>
              <a:latin typeface="Consolas" panose="020B0609020204030204" pitchFamily="49" charset="0"/>
            </a:endParaRPr>
          </a:p>
          <a:p>
            <a:pPr marL="109537" indent="0">
              <a:buNone/>
            </a:pPr>
            <a:r>
              <a:rPr lang="en-US" u="none" strike="noStrike" baseline="0" dirty="0" smtClean="0">
                <a:latin typeface="Cambria" panose="02040503050406030204" pitchFamily="18" charset="0"/>
              </a:rPr>
              <a:t>   </a:t>
            </a:r>
            <a:r>
              <a:rPr lang="en-US" u="none" strike="noStrike" dirty="0" smtClean="0">
                <a:latin typeface="Cambria" panose="02040503050406030204" pitchFamily="18" charset="0"/>
              </a:rPr>
              <a:t> </a:t>
            </a:r>
            <a:r>
              <a:rPr lang="en-US" u="none" strike="noStrike" baseline="0" dirty="0" smtClean="0">
                <a:latin typeface="Cambria" panose="02040503050406030204" pitchFamily="18" charset="0"/>
              </a:rPr>
              <a:t>creates </a:t>
            </a:r>
            <a:r>
              <a:rPr lang="en-US" dirty="0" err="1" smtClean="0">
                <a:solidFill>
                  <a:srgbClr val="000000"/>
                </a:solidFill>
                <a:latin typeface="Consolas" panose="020B0609020204030204" pitchFamily="49" charset="0"/>
              </a:rPr>
              <a:t>myAccount</a:t>
            </a:r>
            <a:r>
              <a:rPr lang="en-US" u="none" strike="noStrike" baseline="0" dirty="0" smtClean="0">
                <a:latin typeface="Cambria" panose="02040503050406030204" pitchFamily="18" charset="0"/>
              </a:rPr>
              <a:t> object </a:t>
            </a:r>
            <a:r>
              <a:rPr lang="en-US" u="none" strike="noStrike" baseline="0" dirty="0" smtClean="0">
                <a:latin typeface="Cambria" panose="02040503050406030204" pitchFamily="18" charset="0"/>
              </a:rPr>
              <a:t>of class </a:t>
            </a:r>
            <a:r>
              <a:rPr lang="en-US" u="none" strike="noStrike" baseline="0" dirty="0" smtClean="0">
                <a:solidFill>
                  <a:srgbClr val="000000"/>
                </a:solidFill>
                <a:latin typeface="Consolas" panose="020B0609020204030204" pitchFamily="49" charset="0"/>
              </a:rPr>
              <a:t>Account</a:t>
            </a:r>
            <a:r>
              <a:rPr lang="en-US" u="none" strike="noStrike" baseline="0" dirty="0" smtClean="0">
                <a:solidFill>
                  <a:srgbClr val="000000"/>
                </a:solidFill>
                <a:latin typeface="Times New Roman" panose="02020603050405020304" pitchFamily="18" charset="0"/>
              </a:rPr>
              <a:t>.</a:t>
            </a:r>
            <a:endParaRPr lang="en-US" u="none" strike="noStrike" baseline="0" dirty="0" smtClean="0">
              <a:solidFill>
                <a:srgbClr val="000000"/>
              </a:solidFill>
              <a:latin typeface="Times New Roman" panose="02020603050405020304" pitchFamily="18" charset="0"/>
            </a:endParaRPr>
          </a:p>
          <a:p>
            <a:r>
              <a:rPr lang="en-US" u="none" strike="noStrike" baseline="0" dirty="0" smtClean="0">
                <a:latin typeface="Cambria" panose="02040503050406030204" pitchFamily="18" charset="0"/>
              </a:rPr>
              <a:t>The variable’s type is </a:t>
            </a:r>
            <a:r>
              <a:rPr lang="en-US" u="none" strike="noStrike" baseline="0" dirty="0" smtClean="0">
                <a:solidFill>
                  <a:srgbClr val="000000"/>
                </a:solidFill>
                <a:latin typeface="Consolas" panose="020B0609020204030204" pitchFamily="49" charset="0"/>
              </a:rPr>
              <a:t>Account</a:t>
            </a:r>
            <a:r>
              <a:rPr lang="en-US" u="none" strike="noStrike" baseline="0" dirty="0" smtClean="0">
                <a:solidFill>
                  <a:srgbClr val="000000"/>
                </a:solidFill>
                <a:latin typeface="Cambria" panose="02040503050406030204" pitchFamily="18" charset="0"/>
              </a:rPr>
              <a:t> (Fig. 3.2).</a:t>
            </a:r>
          </a:p>
        </p:txBody>
      </p:sp>
      <p:sp>
        <p:nvSpPr>
          <p:cNvPr id="4" name="Footer Placeholder 3"/>
          <p:cNvSpPr>
            <a:spLocks noGrp="1"/>
          </p:cNvSpPr>
          <p:nvPr>
            <p:ph type="ftr" sz="quarter" idx="11"/>
          </p:nvPr>
        </p:nvSpPr>
        <p:spPr/>
        <p:txBody>
          <a:bodyPr/>
          <a:lstStyle/>
          <a:p>
            <a:pPr>
              <a:defRPr/>
            </a:pPr>
            <a:r>
              <a:rPr lang="en-US" smtClean="0"/>
              <a:t>©1992-2017 by Pearson Education, Inc. All Rights Reserved.</a:t>
            </a:r>
            <a:endParaRPr lang="en-US"/>
          </a:p>
        </p:txBody>
      </p:sp>
    </p:spTree>
    <p:extLst>
      <p:ext uri="{BB962C8B-B14F-4D97-AF65-F5344CB8AC3E}">
        <p14:creationId xmlns:p14="http://schemas.microsoft.com/office/powerpoint/2010/main" val="3454331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0" u="none" strike="noStrike" baseline="0" dirty="0" smtClean="0">
                <a:solidFill>
                  <a:srgbClr val="33B38C"/>
                </a:solidFill>
                <a:latin typeface="Calibri" panose="020F0502020204030204" pitchFamily="34" charset="0"/>
              </a:rPr>
              <a:t>3.2.2 Headers and Source-Code Files</a:t>
            </a:r>
          </a:p>
        </p:txBody>
      </p:sp>
      <p:sp>
        <p:nvSpPr>
          <p:cNvPr id="3" name="Text Placeholder 2"/>
          <p:cNvSpPr>
            <a:spLocks noGrp="1"/>
          </p:cNvSpPr>
          <p:nvPr>
            <p:ph type="body" idx="1"/>
          </p:nvPr>
        </p:nvSpPr>
        <p:spPr/>
        <p:txBody>
          <a:bodyPr>
            <a:normAutofit fontScale="92500" lnSpcReduction="20000"/>
          </a:bodyPr>
          <a:lstStyle/>
          <a:p>
            <a:r>
              <a:rPr lang="en-US" u="none" strike="noStrike" baseline="0" dirty="0" smtClean="0">
                <a:latin typeface="Cambria" panose="02040503050406030204" pitchFamily="18" charset="0"/>
              </a:rPr>
              <a:t>The compiler knows what </a:t>
            </a:r>
            <a:r>
              <a:rPr lang="en-US" u="none" strike="noStrike" baseline="0" dirty="0" err="1" smtClean="0">
                <a:solidFill>
                  <a:srgbClr val="000000"/>
                </a:solidFill>
                <a:latin typeface="Consolas" panose="020B0609020204030204" pitchFamily="49" charset="0"/>
              </a:rPr>
              <a:t>int</a:t>
            </a:r>
            <a:r>
              <a:rPr lang="en-US" u="none" strike="noStrike" baseline="0" dirty="0" smtClean="0">
                <a:solidFill>
                  <a:srgbClr val="000000"/>
                </a:solidFill>
                <a:latin typeface="Cambria" panose="02040503050406030204" pitchFamily="18" charset="0"/>
              </a:rPr>
              <a:t> is—it’s a fundamental type that’s “built into” C++.</a:t>
            </a:r>
          </a:p>
          <a:p>
            <a:r>
              <a:rPr lang="en-US" u="none" strike="noStrike" baseline="0" dirty="0" smtClean="0">
                <a:latin typeface="Cambria" panose="02040503050406030204" pitchFamily="18" charset="0"/>
              </a:rPr>
              <a:t>The compiler does not know in advance what type </a:t>
            </a:r>
            <a:r>
              <a:rPr lang="en-US" u="none" strike="noStrike" baseline="0" dirty="0" smtClean="0">
                <a:solidFill>
                  <a:srgbClr val="000000"/>
                </a:solidFill>
                <a:latin typeface="Consolas" panose="020B0609020204030204" pitchFamily="49" charset="0"/>
              </a:rPr>
              <a:t>Account</a:t>
            </a:r>
            <a:r>
              <a:rPr lang="en-US" u="none" strike="noStrike" baseline="0" dirty="0" smtClean="0">
                <a:solidFill>
                  <a:srgbClr val="000000"/>
                </a:solidFill>
                <a:latin typeface="Cambria" panose="02040503050406030204" pitchFamily="18" charset="0"/>
              </a:rPr>
              <a:t> is—it’s a </a:t>
            </a:r>
            <a:r>
              <a:rPr lang="en-US" u="none" strike="noStrike" baseline="0" dirty="0" smtClean="0">
                <a:solidFill>
                  <a:srgbClr val="0000FF"/>
                </a:solidFill>
                <a:latin typeface="Cambria" panose="02040503050406030204" pitchFamily="18" charset="0"/>
              </a:rPr>
              <a:t>user-defined type</a:t>
            </a:r>
            <a:r>
              <a:rPr lang="en-US" u="none" strike="noStrike" baseline="0" dirty="0" smtClean="0">
                <a:solidFill>
                  <a:srgbClr val="0000FF"/>
                </a:solidFill>
                <a:latin typeface="Times New Roman" panose="02020603050405020304" pitchFamily="18" charset="0"/>
              </a:rPr>
              <a:t>.</a:t>
            </a:r>
          </a:p>
          <a:p>
            <a:r>
              <a:rPr lang="en-US" u="none" strike="noStrike" baseline="0" dirty="0" smtClean="0">
                <a:latin typeface="Cambria" panose="02040503050406030204" pitchFamily="18" charset="0"/>
              </a:rPr>
              <a:t>When packaged properly, new classes can be reused by other programmers.</a:t>
            </a:r>
          </a:p>
          <a:p>
            <a:r>
              <a:rPr lang="en-US" u="none" strike="noStrike" baseline="0" dirty="0" smtClean="0">
                <a:latin typeface="Cambria" panose="02040503050406030204" pitchFamily="18" charset="0"/>
              </a:rPr>
              <a:t>It’s customary to place a reusable class definition in a file known as a </a:t>
            </a:r>
            <a:r>
              <a:rPr lang="en-US" u="none" strike="noStrike" baseline="0" dirty="0" smtClean="0">
                <a:solidFill>
                  <a:srgbClr val="0000FF"/>
                </a:solidFill>
                <a:latin typeface="Cambria" panose="02040503050406030204" pitchFamily="18" charset="0"/>
              </a:rPr>
              <a:t>header </a:t>
            </a:r>
            <a:r>
              <a:rPr lang="en-US" u="none" strike="noStrike" baseline="0" dirty="0" smtClean="0">
                <a:latin typeface="Cambria" panose="02040503050406030204" pitchFamily="18" charset="0"/>
              </a:rPr>
              <a:t>with a</a:t>
            </a:r>
            <a:r>
              <a:rPr lang="en-US" u="none" strike="noStrike" baseline="0" dirty="0" smtClean="0">
                <a:solidFill>
                  <a:srgbClr val="0000FF"/>
                </a:solidFill>
                <a:latin typeface="Cambria" panose="02040503050406030204" pitchFamily="18" charset="0"/>
              </a:rPr>
              <a:t> </a:t>
            </a:r>
            <a:r>
              <a:rPr lang="en-US" u="none" strike="noStrike" baseline="0" dirty="0" smtClean="0">
                <a:solidFill>
                  <a:srgbClr val="000000"/>
                </a:solidFill>
                <a:latin typeface="Consolas" panose="020B0609020204030204" pitchFamily="49" charset="0"/>
              </a:rPr>
              <a:t>.h</a:t>
            </a:r>
            <a:r>
              <a:rPr lang="en-US" u="none" strike="noStrike" baseline="0" dirty="0" smtClean="0">
                <a:solidFill>
                  <a:srgbClr val="000000"/>
                </a:solidFill>
                <a:latin typeface="Cambria" panose="02040503050406030204" pitchFamily="18" charset="0"/>
              </a:rPr>
              <a:t> filename extension.</a:t>
            </a:r>
          </a:p>
          <a:p>
            <a:r>
              <a:rPr lang="en-US" u="none" strike="noStrike" baseline="0" dirty="0" smtClean="0">
                <a:latin typeface="Cambria" panose="02040503050406030204" pitchFamily="18" charset="0"/>
              </a:rPr>
              <a:t>You include (via </a:t>
            </a:r>
            <a:r>
              <a:rPr lang="en-US" u="none" strike="noStrike" baseline="0" dirty="0" smtClean="0">
                <a:solidFill>
                  <a:srgbClr val="000000"/>
                </a:solidFill>
                <a:latin typeface="Consolas" panose="020B0609020204030204" pitchFamily="49" charset="0"/>
              </a:rPr>
              <a:t>#include</a:t>
            </a:r>
            <a:r>
              <a:rPr lang="en-US" u="none" strike="noStrike" baseline="0" dirty="0" smtClean="0">
                <a:solidFill>
                  <a:srgbClr val="000000"/>
                </a:solidFill>
                <a:latin typeface="Cambria" panose="02040503050406030204" pitchFamily="18" charset="0"/>
              </a:rPr>
              <a:t>) that header wherever you need to use the class.</a:t>
            </a:r>
          </a:p>
          <a:p>
            <a:r>
              <a:rPr lang="en-US" u="none" strike="noStrike" baseline="0" dirty="0" smtClean="0">
                <a:latin typeface="Cambria" panose="02040503050406030204" pitchFamily="18" charset="0"/>
              </a:rPr>
              <a:t>For example, you can reuse the C++ Standard Library’s classes in any program by including the appropriate headers.</a:t>
            </a:r>
          </a:p>
        </p:txBody>
      </p:sp>
      <p:sp>
        <p:nvSpPr>
          <p:cNvPr id="4" name="Footer Placeholder 3"/>
          <p:cNvSpPr>
            <a:spLocks noGrp="1"/>
          </p:cNvSpPr>
          <p:nvPr>
            <p:ph type="ftr" sz="quarter" idx="11"/>
          </p:nvPr>
        </p:nvSpPr>
        <p:spPr/>
        <p:txBody>
          <a:bodyPr/>
          <a:lstStyle/>
          <a:p>
            <a:pPr>
              <a:defRPr/>
            </a:pPr>
            <a:r>
              <a:rPr lang="en-US" smtClean="0"/>
              <a:t>©1992-2017 by Pearson Education, Inc. All Rights Reserved.</a:t>
            </a:r>
            <a:endParaRPr lang="en-US"/>
          </a:p>
        </p:txBody>
      </p:sp>
    </p:spTree>
    <p:extLst>
      <p:ext uri="{BB962C8B-B14F-4D97-AF65-F5344CB8AC3E}">
        <p14:creationId xmlns:p14="http://schemas.microsoft.com/office/powerpoint/2010/main" val="38327228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0" u="none" strike="noStrike" baseline="0" dirty="0" smtClean="0">
                <a:solidFill>
                  <a:srgbClr val="33B38C"/>
                </a:solidFill>
                <a:latin typeface="Calibri" panose="020F0502020204030204" pitchFamily="34" charset="0"/>
              </a:rPr>
              <a:t>3.2.2 Headers and Source-Code Files (cont.)</a:t>
            </a:r>
          </a:p>
        </p:txBody>
      </p:sp>
      <p:sp>
        <p:nvSpPr>
          <p:cNvPr id="3" name="Text Placeholder 2"/>
          <p:cNvSpPr>
            <a:spLocks noGrp="1"/>
          </p:cNvSpPr>
          <p:nvPr>
            <p:ph type="body" idx="1"/>
          </p:nvPr>
        </p:nvSpPr>
        <p:spPr/>
        <p:txBody>
          <a:bodyPr>
            <a:normAutofit fontScale="85000" lnSpcReduction="10000"/>
          </a:bodyPr>
          <a:lstStyle/>
          <a:p>
            <a:r>
              <a:rPr lang="en-US" u="none" strike="noStrike" baseline="0" dirty="0" smtClean="0">
                <a:latin typeface="Cambria" panose="02040503050406030204" pitchFamily="18" charset="0"/>
              </a:rPr>
              <a:t>Class </a:t>
            </a:r>
            <a:r>
              <a:rPr lang="en-US" u="none" strike="noStrike" baseline="0" dirty="0" smtClean="0">
                <a:solidFill>
                  <a:srgbClr val="000000"/>
                </a:solidFill>
                <a:latin typeface="Consolas" panose="020B0609020204030204" pitchFamily="49" charset="0"/>
              </a:rPr>
              <a:t>Account</a:t>
            </a:r>
            <a:r>
              <a:rPr lang="en-US" u="none" strike="noStrike" baseline="0" dirty="0" smtClean="0">
                <a:solidFill>
                  <a:srgbClr val="000000"/>
                </a:solidFill>
                <a:latin typeface="Cambria" panose="02040503050406030204" pitchFamily="18" charset="0"/>
              </a:rPr>
              <a:t> is defined in the header </a:t>
            </a:r>
            <a:r>
              <a:rPr lang="en-US" u="none" strike="noStrike" baseline="0" dirty="0" err="1" smtClean="0">
                <a:solidFill>
                  <a:srgbClr val="000000"/>
                </a:solidFill>
                <a:latin typeface="Consolas" panose="020B0609020204030204" pitchFamily="49" charset="0"/>
              </a:rPr>
              <a:t>Account.h</a:t>
            </a:r>
            <a:r>
              <a:rPr lang="en-US" u="none" strike="noStrike" baseline="0" dirty="0" smtClean="0">
                <a:solidFill>
                  <a:srgbClr val="000000"/>
                </a:solidFill>
                <a:latin typeface="Cambria" panose="02040503050406030204" pitchFamily="18" charset="0"/>
              </a:rPr>
              <a:t> (Fig. 3.2).</a:t>
            </a:r>
          </a:p>
          <a:p>
            <a:r>
              <a:rPr lang="en-US" u="none" strike="noStrike" baseline="0" dirty="0" smtClean="0">
                <a:latin typeface="Cambria" panose="02040503050406030204" pitchFamily="18" charset="0"/>
              </a:rPr>
              <a:t>We tell the compiler what an </a:t>
            </a:r>
            <a:r>
              <a:rPr lang="en-US" u="none" strike="noStrike" baseline="0" dirty="0" smtClean="0">
                <a:solidFill>
                  <a:srgbClr val="000000"/>
                </a:solidFill>
                <a:latin typeface="Consolas" panose="020B0609020204030204" pitchFamily="49" charset="0"/>
              </a:rPr>
              <a:t>Account</a:t>
            </a:r>
            <a:r>
              <a:rPr lang="en-US" u="none" strike="noStrike" baseline="0" dirty="0" smtClean="0">
                <a:solidFill>
                  <a:srgbClr val="000000"/>
                </a:solidFill>
                <a:latin typeface="Cambria" panose="02040503050406030204" pitchFamily="18" charset="0"/>
              </a:rPr>
              <a:t> is by including its header</a:t>
            </a:r>
            <a:r>
              <a:rPr lang="en-US" u="none" strike="noStrike" baseline="0" dirty="0" smtClean="0">
                <a:solidFill>
                  <a:srgbClr val="000000"/>
                </a:solidFill>
                <a:latin typeface="Consolas" panose="020B0609020204030204" pitchFamily="49" charset="0"/>
              </a:rPr>
              <a:t>,</a:t>
            </a:r>
            <a:r>
              <a:rPr lang="en-US" u="none" strike="noStrike" baseline="0" dirty="0" smtClean="0">
                <a:solidFill>
                  <a:srgbClr val="000000"/>
                </a:solidFill>
                <a:latin typeface="Cambria" panose="02040503050406030204" pitchFamily="18" charset="0"/>
              </a:rPr>
              <a:t> as in: </a:t>
            </a:r>
          </a:p>
          <a:p>
            <a:pPr marL="392113" lvl="1" indent="0">
              <a:buNone/>
            </a:pPr>
            <a:r>
              <a:rPr lang="en-US" u="none" strike="noStrike" baseline="0" dirty="0" smtClean="0">
                <a:solidFill>
                  <a:srgbClr val="0000FF"/>
                </a:solidFill>
                <a:latin typeface="Consolas" panose="020B0609020204030204" pitchFamily="49" charset="0"/>
              </a:rPr>
              <a:t>	#</a:t>
            </a:r>
            <a:r>
              <a:rPr lang="en-US" u="none" strike="noStrike" baseline="0" dirty="0" smtClean="0">
                <a:solidFill>
                  <a:srgbClr val="0000FF"/>
                </a:solidFill>
                <a:latin typeface="Consolas" panose="020B0609020204030204" pitchFamily="49" charset="0"/>
              </a:rPr>
              <a:t>include</a:t>
            </a:r>
            <a:r>
              <a:rPr lang="en-US" u="none" strike="noStrike" baseline="0" dirty="0" smtClean="0">
                <a:solidFill>
                  <a:srgbClr val="000000"/>
                </a:solidFill>
                <a:latin typeface="Consolas" panose="020B0609020204030204" pitchFamily="49" charset="0"/>
              </a:rPr>
              <a:t> </a:t>
            </a:r>
            <a:r>
              <a:rPr lang="en-US" u="none" strike="noStrike" baseline="0" dirty="0" smtClean="0">
                <a:solidFill>
                  <a:srgbClr val="128AFF"/>
                </a:solidFill>
                <a:latin typeface="Consolas" panose="020B0609020204030204" pitchFamily="49" charset="0"/>
              </a:rPr>
              <a:t>"</a:t>
            </a:r>
            <a:r>
              <a:rPr lang="en-US" u="none" strike="noStrike" baseline="0" dirty="0" err="1" smtClean="0">
                <a:solidFill>
                  <a:srgbClr val="128AFF"/>
                </a:solidFill>
                <a:latin typeface="Consolas" panose="020B0609020204030204" pitchFamily="49" charset="0"/>
              </a:rPr>
              <a:t>Account.h</a:t>
            </a:r>
            <a:r>
              <a:rPr lang="en-US" u="none" strike="noStrike" baseline="0" dirty="0" smtClean="0">
                <a:solidFill>
                  <a:srgbClr val="128AFF"/>
                </a:solidFill>
                <a:latin typeface="Consolas" panose="020B0609020204030204" pitchFamily="49" charset="0"/>
              </a:rPr>
              <a:t>"</a:t>
            </a:r>
          </a:p>
          <a:p>
            <a:r>
              <a:rPr lang="en-US" u="none" strike="noStrike" baseline="0" dirty="0" smtClean="0">
                <a:latin typeface="Cambria" panose="02040503050406030204" pitchFamily="18" charset="0"/>
              </a:rPr>
              <a:t>If we omit this, the compiler issues error messages wherever we use class </a:t>
            </a:r>
            <a:r>
              <a:rPr lang="en-US" u="none" strike="noStrike" baseline="0" dirty="0" smtClean="0">
                <a:solidFill>
                  <a:srgbClr val="000000"/>
                </a:solidFill>
                <a:latin typeface="Consolas" panose="020B0609020204030204" pitchFamily="49" charset="0"/>
              </a:rPr>
              <a:t>Account</a:t>
            </a:r>
            <a:r>
              <a:rPr lang="en-US" u="none" strike="noStrike" baseline="0" dirty="0" smtClean="0">
                <a:solidFill>
                  <a:srgbClr val="000000"/>
                </a:solidFill>
                <a:latin typeface="Cambria" panose="02040503050406030204" pitchFamily="18" charset="0"/>
              </a:rPr>
              <a:t> and any of its capabilities.</a:t>
            </a:r>
          </a:p>
          <a:p>
            <a:r>
              <a:rPr lang="en-US" u="none" strike="noStrike" baseline="0" dirty="0" smtClean="0">
                <a:latin typeface="Cambria" panose="02040503050406030204" pitchFamily="18" charset="0"/>
              </a:rPr>
              <a:t>In an </a:t>
            </a:r>
            <a:r>
              <a:rPr lang="en-US" u="none" strike="noStrike" baseline="0" dirty="0" smtClean="0">
                <a:solidFill>
                  <a:srgbClr val="000000"/>
                </a:solidFill>
                <a:latin typeface="Consolas" panose="020B0609020204030204" pitchFamily="49" charset="0"/>
              </a:rPr>
              <a:t>#include</a:t>
            </a:r>
            <a:r>
              <a:rPr lang="en-US" u="none" strike="noStrike" baseline="0" dirty="0" smtClean="0">
                <a:solidFill>
                  <a:srgbClr val="000000"/>
                </a:solidFill>
                <a:latin typeface="Cambria" panose="02040503050406030204" pitchFamily="18" charset="0"/>
              </a:rPr>
              <a:t> directive, a header that you define in your program is placed in double quotes (</a:t>
            </a:r>
            <a:r>
              <a:rPr lang="en-US" u="none" strike="noStrike" baseline="0" dirty="0" smtClean="0">
                <a:solidFill>
                  <a:srgbClr val="000000"/>
                </a:solidFill>
                <a:latin typeface="Consolas" panose="020B0609020204030204" pitchFamily="49" charset="0"/>
              </a:rPr>
              <a:t>""</a:t>
            </a:r>
            <a:r>
              <a:rPr lang="en-US" u="none" strike="noStrike" baseline="0" dirty="0" smtClean="0">
                <a:solidFill>
                  <a:srgbClr val="000000"/>
                </a:solidFill>
                <a:latin typeface="Cambria" panose="02040503050406030204" pitchFamily="18" charset="0"/>
              </a:rPr>
              <a:t>), rather than the angle brackets (</a:t>
            </a:r>
            <a:r>
              <a:rPr lang="en-US" u="none" strike="noStrike" baseline="0" dirty="0" smtClean="0">
                <a:solidFill>
                  <a:srgbClr val="000000"/>
                </a:solidFill>
                <a:latin typeface="Consolas" panose="020B0609020204030204" pitchFamily="49" charset="0"/>
              </a:rPr>
              <a:t>&lt;&gt;</a:t>
            </a:r>
            <a:r>
              <a:rPr lang="en-US" u="none" strike="noStrike" baseline="0" dirty="0" smtClean="0">
                <a:solidFill>
                  <a:srgbClr val="000000"/>
                </a:solidFill>
                <a:latin typeface="Cambria" panose="02040503050406030204" pitchFamily="18" charset="0"/>
              </a:rPr>
              <a:t>) used for C++ Standard Library headers like </a:t>
            </a:r>
            <a:r>
              <a:rPr lang="en-US" u="none" strike="noStrike" baseline="0" dirty="0" smtClean="0">
                <a:solidFill>
                  <a:srgbClr val="000000"/>
                </a:solidFill>
                <a:latin typeface="Consolas" panose="020B0609020204030204" pitchFamily="49" charset="0"/>
              </a:rPr>
              <a:t>&lt;</a:t>
            </a:r>
            <a:r>
              <a:rPr lang="en-US" u="none" strike="noStrike" baseline="0" dirty="0" err="1" smtClean="0">
                <a:solidFill>
                  <a:srgbClr val="000000"/>
                </a:solidFill>
                <a:latin typeface="Consolas" panose="020B0609020204030204" pitchFamily="49" charset="0"/>
              </a:rPr>
              <a:t>iostream</a:t>
            </a:r>
            <a:r>
              <a:rPr lang="en-US" u="none" strike="noStrike" baseline="0" dirty="0" smtClean="0">
                <a:solidFill>
                  <a:srgbClr val="000000"/>
                </a:solidFill>
                <a:latin typeface="Consolas" panose="020B0609020204030204" pitchFamily="49" charset="0"/>
              </a:rPr>
              <a:t>&gt;</a:t>
            </a:r>
            <a:r>
              <a:rPr lang="en-US" u="none" strike="noStrike" baseline="0" dirty="0" smtClean="0">
                <a:solidFill>
                  <a:srgbClr val="000000"/>
                </a:solidFill>
                <a:latin typeface="Times New Roman" panose="02020603050405020304" pitchFamily="18" charset="0"/>
              </a:rPr>
              <a:t>.</a:t>
            </a:r>
          </a:p>
          <a:p>
            <a:r>
              <a:rPr lang="en-US" u="none" strike="noStrike" baseline="0" dirty="0" smtClean="0">
                <a:latin typeface="Cambria" panose="02040503050406030204" pitchFamily="18" charset="0"/>
              </a:rPr>
              <a:t>The double quotes in this example tell the compiler that header is in the same folder as Fig. 3.1, rather than with the C++ Standard Library headers.</a:t>
            </a:r>
          </a:p>
        </p:txBody>
      </p:sp>
      <p:sp>
        <p:nvSpPr>
          <p:cNvPr id="4" name="Footer Placeholder 3"/>
          <p:cNvSpPr>
            <a:spLocks noGrp="1"/>
          </p:cNvSpPr>
          <p:nvPr>
            <p:ph type="ftr" sz="quarter" idx="11"/>
          </p:nvPr>
        </p:nvSpPr>
        <p:spPr/>
        <p:txBody>
          <a:bodyPr/>
          <a:lstStyle/>
          <a:p>
            <a:pPr>
              <a:defRPr/>
            </a:pPr>
            <a:r>
              <a:rPr lang="en-US" smtClean="0"/>
              <a:t>©1992-2017 by Pearson Education, Inc. All Rights Reserved.</a:t>
            </a:r>
            <a:endParaRPr lang="en-US"/>
          </a:p>
        </p:txBody>
      </p:sp>
    </p:spTree>
    <p:extLst>
      <p:ext uri="{BB962C8B-B14F-4D97-AF65-F5344CB8AC3E}">
        <p14:creationId xmlns:p14="http://schemas.microsoft.com/office/powerpoint/2010/main" val="8924228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0" u="none" strike="noStrike" baseline="0" dirty="0" smtClean="0">
                <a:solidFill>
                  <a:srgbClr val="33B38C"/>
                </a:solidFill>
                <a:latin typeface="Calibri" panose="020F0502020204030204" pitchFamily="34" charset="0"/>
              </a:rPr>
              <a:t>3.2.2 Headers and Source-Code Files (cont.)</a:t>
            </a:r>
          </a:p>
        </p:txBody>
      </p:sp>
      <p:sp>
        <p:nvSpPr>
          <p:cNvPr id="3" name="Text Placeholder 2"/>
          <p:cNvSpPr>
            <a:spLocks noGrp="1"/>
          </p:cNvSpPr>
          <p:nvPr>
            <p:ph type="body" idx="1"/>
          </p:nvPr>
        </p:nvSpPr>
        <p:spPr/>
        <p:txBody>
          <a:bodyPr/>
          <a:lstStyle/>
          <a:p>
            <a:r>
              <a:rPr lang="en-US" u="none" strike="noStrike" baseline="0" dirty="0" smtClean="0">
                <a:latin typeface="Cambria" panose="02040503050406030204" pitchFamily="18" charset="0"/>
              </a:rPr>
              <a:t>Files ending with the </a:t>
            </a:r>
            <a:r>
              <a:rPr lang="en-US" u="none" strike="noStrike" baseline="0" dirty="0" smtClean="0">
                <a:solidFill>
                  <a:srgbClr val="000000"/>
                </a:solidFill>
                <a:latin typeface="Consolas" panose="020B0609020204030204" pitchFamily="49" charset="0"/>
              </a:rPr>
              <a:t>.</a:t>
            </a:r>
            <a:r>
              <a:rPr lang="en-US" u="none" strike="noStrike" baseline="0" dirty="0" err="1" smtClean="0">
                <a:solidFill>
                  <a:srgbClr val="000000"/>
                </a:solidFill>
                <a:latin typeface="Consolas" panose="020B0609020204030204" pitchFamily="49" charset="0"/>
              </a:rPr>
              <a:t>cpp</a:t>
            </a:r>
            <a:r>
              <a:rPr lang="en-US" u="none" strike="noStrike" baseline="0" dirty="0" smtClean="0">
                <a:solidFill>
                  <a:srgbClr val="000000"/>
                </a:solidFill>
                <a:latin typeface="Cambria" panose="02040503050406030204" pitchFamily="18" charset="0"/>
              </a:rPr>
              <a:t> filename extension are </a:t>
            </a:r>
            <a:r>
              <a:rPr lang="en-US" u="none" strike="noStrike" baseline="0" dirty="0" smtClean="0">
                <a:solidFill>
                  <a:srgbClr val="0000FF"/>
                </a:solidFill>
                <a:latin typeface="Cambria" panose="02040503050406030204" pitchFamily="18" charset="0"/>
              </a:rPr>
              <a:t>source-code files</a:t>
            </a:r>
            <a:r>
              <a:rPr lang="en-US" u="none" strike="noStrike" baseline="0" dirty="0" smtClean="0">
                <a:solidFill>
                  <a:srgbClr val="0000FF"/>
                </a:solidFill>
                <a:latin typeface="Times New Roman" panose="02020603050405020304" pitchFamily="18" charset="0"/>
              </a:rPr>
              <a:t>.</a:t>
            </a:r>
          </a:p>
          <a:p>
            <a:r>
              <a:rPr lang="en-US" u="none" strike="noStrike" baseline="0" dirty="0" smtClean="0">
                <a:latin typeface="Cambria" panose="02040503050406030204" pitchFamily="18" charset="0"/>
              </a:rPr>
              <a:t>These define a program’s </a:t>
            </a:r>
            <a:r>
              <a:rPr lang="en-US" u="none" strike="noStrike" baseline="0" dirty="0" smtClean="0">
                <a:solidFill>
                  <a:srgbClr val="000000"/>
                </a:solidFill>
                <a:latin typeface="Consolas" panose="020B0609020204030204" pitchFamily="49" charset="0"/>
              </a:rPr>
              <a:t>main</a:t>
            </a:r>
            <a:r>
              <a:rPr lang="en-US" u="none" strike="noStrike" baseline="0" dirty="0" smtClean="0">
                <a:solidFill>
                  <a:srgbClr val="000000"/>
                </a:solidFill>
                <a:latin typeface="Cambria" panose="02040503050406030204" pitchFamily="18" charset="0"/>
              </a:rPr>
              <a:t> function, other functions and more, as you’ll see in later chapters.</a:t>
            </a:r>
          </a:p>
          <a:p>
            <a:r>
              <a:rPr lang="en-US" u="none" strike="noStrike" baseline="0" dirty="0" smtClean="0">
                <a:latin typeface="Cambria" panose="02040503050406030204" pitchFamily="18" charset="0"/>
              </a:rPr>
              <a:t>You include headers into source-code files, though you also may include them in other headers.</a:t>
            </a:r>
          </a:p>
        </p:txBody>
      </p:sp>
      <p:sp>
        <p:nvSpPr>
          <p:cNvPr id="4" name="Footer Placeholder 3"/>
          <p:cNvSpPr>
            <a:spLocks noGrp="1"/>
          </p:cNvSpPr>
          <p:nvPr>
            <p:ph type="ftr" sz="quarter" idx="11"/>
          </p:nvPr>
        </p:nvSpPr>
        <p:spPr/>
        <p:txBody>
          <a:bodyPr/>
          <a:lstStyle/>
          <a:p>
            <a:pPr>
              <a:defRPr/>
            </a:pPr>
            <a:r>
              <a:rPr lang="en-US" smtClean="0"/>
              <a:t>©1992-2017 by Pearson Education, Inc. All Rights Reserved.</a:t>
            </a:r>
            <a:endParaRPr lang="en-US"/>
          </a:p>
        </p:txBody>
      </p:sp>
    </p:spTree>
    <p:extLst>
      <p:ext uri="{BB962C8B-B14F-4D97-AF65-F5344CB8AC3E}">
        <p14:creationId xmlns:p14="http://schemas.microsoft.com/office/powerpoint/2010/main" val="21285831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0" u="none" strike="noStrike" baseline="0" dirty="0" smtClean="0">
                <a:solidFill>
                  <a:srgbClr val="33B38C"/>
                </a:solidFill>
                <a:latin typeface="Calibri" panose="020F0502020204030204" pitchFamily="34" charset="0"/>
              </a:rPr>
              <a:t>3.2.3 Calling Class </a:t>
            </a:r>
            <a:r>
              <a:rPr lang="en-US" b="0" i="0" u="none" strike="noStrike" baseline="0" dirty="0" smtClean="0">
                <a:solidFill>
                  <a:srgbClr val="33B38C"/>
                </a:solidFill>
                <a:latin typeface="Consolas" panose="020B0609020204030204" pitchFamily="49" charset="0"/>
              </a:rPr>
              <a:t>Account</a:t>
            </a:r>
            <a:r>
              <a:rPr lang="en-US" b="1" i="0" u="none" strike="noStrike" baseline="0" dirty="0" smtClean="0">
                <a:solidFill>
                  <a:srgbClr val="33B38C"/>
                </a:solidFill>
                <a:latin typeface="Calibri" panose="020F0502020204030204" pitchFamily="34" charset="0"/>
              </a:rPr>
              <a:t>’s </a:t>
            </a:r>
            <a:r>
              <a:rPr lang="en-US" b="0" i="0" u="none" strike="noStrike" baseline="0" dirty="0" err="1" smtClean="0">
                <a:solidFill>
                  <a:srgbClr val="33B38C"/>
                </a:solidFill>
                <a:latin typeface="Consolas" panose="020B0609020204030204" pitchFamily="49" charset="0"/>
              </a:rPr>
              <a:t>getName</a:t>
            </a:r>
            <a:r>
              <a:rPr lang="en-US" b="1" i="0" u="none" strike="noStrike" baseline="0" dirty="0" smtClean="0">
                <a:solidFill>
                  <a:srgbClr val="33B38C"/>
                </a:solidFill>
                <a:latin typeface="Calibri" panose="020F0502020204030204" pitchFamily="34" charset="0"/>
              </a:rPr>
              <a:t> Member Function</a:t>
            </a:r>
          </a:p>
        </p:txBody>
      </p:sp>
      <p:sp>
        <p:nvSpPr>
          <p:cNvPr id="3" name="Text Placeholder 2"/>
          <p:cNvSpPr>
            <a:spLocks noGrp="1"/>
          </p:cNvSpPr>
          <p:nvPr>
            <p:ph type="body" idx="1"/>
          </p:nvPr>
        </p:nvSpPr>
        <p:spPr/>
        <p:txBody>
          <a:bodyPr>
            <a:normAutofit fontScale="92500"/>
          </a:bodyPr>
          <a:lstStyle/>
          <a:p>
            <a:r>
              <a:rPr lang="en-US" u="none" strike="noStrike" baseline="0" dirty="0" smtClean="0">
                <a:latin typeface="Cambria" panose="02040503050406030204" pitchFamily="18" charset="0"/>
              </a:rPr>
              <a:t>The </a:t>
            </a:r>
            <a:r>
              <a:rPr lang="en-US" u="none" strike="noStrike" baseline="0" dirty="0" smtClean="0">
                <a:solidFill>
                  <a:srgbClr val="000000"/>
                </a:solidFill>
                <a:latin typeface="Consolas" panose="020B0609020204030204" pitchFamily="49" charset="0"/>
              </a:rPr>
              <a:t>Account</a:t>
            </a:r>
            <a:r>
              <a:rPr lang="en-US" u="none" strike="noStrike" baseline="0" dirty="0" smtClean="0">
                <a:solidFill>
                  <a:srgbClr val="000000"/>
                </a:solidFill>
                <a:latin typeface="Cambria" panose="02040503050406030204" pitchFamily="18" charset="0"/>
              </a:rPr>
              <a:t> class’s </a:t>
            </a:r>
            <a:r>
              <a:rPr lang="en-US" u="none" strike="noStrike" baseline="0" dirty="0" err="1" smtClean="0">
                <a:solidFill>
                  <a:srgbClr val="000000"/>
                </a:solidFill>
                <a:latin typeface="Consolas" panose="020B0609020204030204" pitchFamily="49" charset="0"/>
              </a:rPr>
              <a:t>getName</a:t>
            </a:r>
            <a:r>
              <a:rPr lang="en-US" u="none" strike="noStrike" baseline="0" dirty="0" smtClean="0">
                <a:solidFill>
                  <a:srgbClr val="000000"/>
                </a:solidFill>
                <a:latin typeface="Cambria" panose="02040503050406030204" pitchFamily="18" charset="0"/>
              </a:rPr>
              <a:t> member function returns the account name stored in a particular </a:t>
            </a:r>
            <a:r>
              <a:rPr lang="en-US" u="none" strike="noStrike" baseline="0" dirty="0" smtClean="0">
                <a:solidFill>
                  <a:srgbClr val="000000"/>
                </a:solidFill>
                <a:latin typeface="Consolas" panose="020B0609020204030204" pitchFamily="49" charset="0"/>
              </a:rPr>
              <a:t>Account</a:t>
            </a:r>
            <a:r>
              <a:rPr lang="en-US" u="none" strike="noStrike" baseline="0" dirty="0" smtClean="0">
                <a:solidFill>
                  <a:srgbClr val="000000"/>
                </a:solidFill>
                <a:latin typeface="Cambria" panose="02040503050406030204" pitchFamily="18" charset="0"/>
              </a:rPr>
              <a:t> object.</a:t>
            </a:r>
          </a:p>
          <a:p>
            <a:r>
              <a:rPr lang="en-US" u="none" strike="noStrike" baseline="0" dirty="0" smtClean="0">
                <a:latin typeface="Cambria" panose="02040503050406030204" pitchFamily="18" charset="0"/>
              </a:rPr>
              <a:t>Can get </a:t>
            </a:r>
            <a:r>
              <a:rPr lang="en-US" u="none" strike="noStrike" baseline="0" dirty="0" err="1" smtClean="0">
                <a:solidFill>
                  <a:srgbClr val="000000"/>
                </a:solidFill>
                <a:latin typeface="Consolas" panose="020B0609020204030204" pitchFamily="49" charset="0"/>
              </a:rPr>
              <a:t>myAccount</a:t>
            </a:r>
            <a:r>
              <a:rPr lang="en-US" u="none" strike="noStrike" baseline="0" dirty="0" err="1" smtClean="0">
                <a:solidFill>
                  <a:srgbClr val="000000"/>
                </a:solidFill>
                <a:latin typeface="Cambria" panose="02040503050406030204" pitchFamily="18" charset="0"/>
              </a:rPr>
              <a:t>’s</a:t>
            </a:r>
            <a:r>
              <a:rPr lang="en-US" u="none" strike="noStrike" baseline="0" dirty="0" smtClean="0">
                <a:solidFill>
                  <a:srgbClr val="000000"/>
                </a:solidFill>
                <a:latin typeface="Cambria" panose="02040503050406030204" pitchFamily="18" charset="0"/>
              </a:rPr>
              <a:t> name by calling the object’s </a:t>
            </a:r>
            <a:r>
              <a:rPr lang="en-US" u="none" strike="noStrike" baseline="0" dirty="0" err="1" smtClean="0">
                <a:solidFill>
                  <a:srgbClr val="000000"/>
                </a:solidFill>
                <a:latin typeface="Consolas" panose="020B0609020204030204" pitchFamily="49" charset="0"/>
              </a:rPr>
              <a:t>getName</a:t>
            </a:r>
            <a:r>
              <a:rPr lang="en-US" u="none" strike="noStrike" baseline="0" dirty="0" smtClean="0">
                <a:solidFill>
                  <a:srgbClr val="000000"/>
                </a:solidFill>
                <a:latin typeface="Cambria" panose="02040503050406030204" pitchFamily="18" charset="0"/>
              </a:rPr>
              <a:t> member function with the expression </a:t>
            </a:r>
            <a:r>
              <a:rPr lang="en-US" u="none" strike="noStrike" baseline="0" dirty="0" err="1" smtClean="0">
                <a:solidFill>
                  <a:srgbClr val="000000"/>
                </a:solidFill>
                <a:latin typeface="Lucida Sans Typewriter" panose="020B0509030504030204" pitchFamily="49" charset="0"/>
              </a:rPr>
              <a:t>myAccount.getName</a:t>
            </a:r>
            <a:r>
              <a:rPr lang="en-US" u="none" strike="noStrike" baseline="0" dirty="0" smtClean="0">
                <a:solidFill>
                  <a:srgbClr val="000000"/>
                </a:solidFill>
                <a:latin typeface="Lucida Sans Typewriter" panose="020B0509030504030204" pitchFamily="49" charset="0"/>
              </a:rPr>
              <a:t>()</a:t>
            </a:r>
            <a:r>
              <a:rPr lang="en-US" u="none" strike="noStrike" baseline="0" dirty="0" smtClean="0">
                <a:solidFill>
                  <a:srgbClr val="000000"/>
                </a:solidFill>
                <a:latin typeface="Times New Roman" panose="02020603050405020304" pitchFamily="18" charset="0"/>
              </a:rPr>
              <a:t>.</a:t>
            </a:r>
          </a:p>
          <a:p>
            <a:r>
              <a:rPr lang="en-US" u="none" strike="noStrike" baseline="0" dirty="0" smtClean="0">
                <a:latin typeface="Cambria" panose="02040503050406030204" pitchFamily="18" charset="0"/>
              </a:rPr>
              <a:t>To call this member function for a specific object, you specify the object’s name (</a:t>
            </a:r>
            <a:r>
              <a:rPr lang="en-US" u="none" strike="noStrike" baseline="0" dirty="0" err="1" smtClean="0">
                <a:solidFill>
                  <a:srgbClr val="000000"/>
                </a:solidFill>
                <a:latin typeface="Consolas" panose="020B0609020204030204" pitchFamily="49" charset="0"/>
              </a:rPr>
              <a:t>myAccount</a:t>
            </a:r>
            <a:r>
              <a:rPr lang="en-US" u="none" strike="noStrike" baseline="0" dirty="0" smtClean="0">
                <a:solidFill>
                  <a:srgbClr val="000000"/>
                </a:solidFill>
                <a:latin typeface="Cambria" panose="02040503050406030204" pitchFamily="18" charset="0"/>
              </a:rPr>
              <a:t>), followed by the </a:t>
            </a:r>
            <a:r>
              <a:rPr lang="en-US" u="none" strike="noStrike" baseline="0" dirty="0" smtClean="0">
                <a:solidFill>
                  <a:srgbClr val="0000FF"/>
                </a:solidFill>
                <a:latin typeface="Cambria" panose="02040503050406030204" pitchFamily="18" charset="0"/>
              </a:rPr>
              <a:t>dot operator (</a:t>
            </a:r>
            <a:r>
              <a:rPr lang="en-US" u="none" strike="noStrike" baseline="0" dirty="0" smtClean="0">
                <a:solidFill>
                  <a:srgbClr val="0000FF"/>
                </a:solidFill>
                <a:latin typeface="Lucida Sans Typewriter" panose="020B0509030504030204" pitchFamily="49" charset="0"/>
              </a:rPr>
              <a:t>.</a:t>
            </a:r>
            <a:r>
              <a:rPr lang="en-US" u="none" strike="noStrike" baseline="0" dirty="0" smtClean="0">
                <a:solidFill>
                  <a:srgbClr val="0000FF"/>
                </a:solidFill>
                <a:latin typeface="Cambria" panose="02040503050406030204" pitchFamily="18" charset="0"/>
              </a:rPr>
              <a:t>)</a:t>
            </a:r>
            <a:r>
              <a:rPr lang="en-US" u="none" strike="noStrike" baseline="0" dirty="0" smtClean="0">
                <a:latin typeface="Cambria" panose="02040503050406030204" pitchFamily="18" charset="0"/>
              </a:rPr>
              <a:t>, then the member function name (</a:t>
            </a:r>
            <a:r>
              <a:rPr lang="en-US" u="none" strike="noStrike" baseline="0" dirty="0" err="1" smtClean="0">
                <a:solidFill>
                  <a:srgbClr val="000000"/>
                </a:solidFill>
                <a:latin typeface="Consolas" panose="020B0609020204030204" pitchFamily="49" charset="0"/>
              </a:rPr>
              <a:t>getName</a:t>
            </a:r>
            <a:r>
              <a:rPr lang="en-US" u="none" strike="noStrike" baseline="0" dirty="0" smtClean="0">
                <a:solidFill>
                  <a:srgbClr val="000000"/>
                </a:solidFill>
                <a:latin typeface="Cambria" panose="02040503050406030204" pitchFamily="18" charset="0"/>
              </a:rPr>
              <a:t>) and a set of parentheses.</a:t>
            </a:r>
          </a:p>
          <a:p>
            <a:r>
              <a:rPr lang="en-US" u="none" strike="noStrike" baseline="0" dirty="0" smtClean="0">
                <a:latin typeface="Cambria" panose="02040503050406030204" pitchFamily="18" charset="0"/>
              </a:rPr>
              <a:t>The empty parentheses indicate that </a:t>
            </a:r>
            <a:r>
              <a:rPr lang="en-US" u="none" strike="noStrike" baseline="0" dirty="0" err="1" smtClean="0">
                <a:solidFill>
                  <a:srgbClr val="000000"/>
                </a:solidFill>
                <a:latin typeface="Consolas" panose="020B0609020204030204" pitchFamily="49" charset="0"/>
              </a:rPr>
              <a:t>getName</a:t>
            </a:r>
            <a:r>
              <a:rPr lang="en-US" u="none" strike="noStrike" baseline="0" dirty="0" smtClean="0">
                <a:solidFill>
                  <a:srgbClr val="000000"/>
                </a:solidFill>
                <a:latin typeface="Cambria" panose="02040503050406030204" pitchFamily="18" charset="0"/>
              </a:rPr>
              <a:t> does not require any additional information to perform its task.</a:t>
            </a:r>
          </a:p>
        </p:txBody>
      </p:sp>
      <p:sp>
        <p:nvSpPr>
          <p:cNvPr id="4" name="Footer Placeholder 3"/>
          <p:cNvSpPr>
            <a:spLocks noGrp="1"/>
          </p:cNvSpPr>
          <p:nvPr>
            <p:ph type="ftr" sz="quarter" idx="11"/>
          </p:nvPr>
        </p:nvSpPr>
        <p:spPr/>
        <p:txBody>
          <a:bodyPr/>
          <a:lstStyle/>
          <a:p>
            <a:pPr>
              <a:defRPr/>
            </a:pPr>
            <a:r>
              <a:rPr lang="en-US" smtClean="0"/>
              <a:t>©1992-2017 by Pearson Education, Inc. All Rights Reserved.</a:t>
            </a:r>
            <a:endParaRPr lang="en-US"/>
          </a:p>
        </p:txBody>
      </p:sp>
    </p:spTree>
    <p:extLst>
      <p:ext uri="{BB962C8B-B14F-4D97-AF65-F5344CB8AC3E}">
        <p14:creationId xmlns:p14="http://schemas.microsoft.com/office/powerpoint/2010/main" val="28121468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0" u="none" strike="noStrike" baseline="0" dirty="0" smtClean="0">
                <a:solidFill>
                  <a:srgbClr val="33B38C"/>
                </a:solidFill>
                <a:latin typeface="Calibri" panose="020F0502020204030204" pitchFamily="34" charset="0"/>
              </a:rPr>
              <a:t>3.2.3 Calling Class </a:t>
            </a:r>
            <a:r>
              <a:rPr lang="en-US" b="0" i="0" u="none" strike="noStrike" baseline="0" dirty="0" smtClean="0">
                <a:solidFill>
                  <a:srgbClr val="33B38C"/>
                </a:solidFill>
                <a:latin typeface="Consolas" panose="020B0609020204030204" pitchFamily="49" charset="0"/>
              </a:rPr>
              <a:t>Account</a:t>
            </a:r>
            <a:r>
              <a:rPr lang="en-US" b="1" i="0" u="none" strike="noStrike" baseline="0" dirty="0" smtClean="0">
                <a:solidFill>
                  <a:srgbClr val="33B38C"/>
                </a:solidFill>
                <a:latin typeface="Calibri" panose="020F0502020204030204" pitchFamily="34" charset="0"/>
              </a:rPr>
              <a:t>’s </a:t>
            </a:r>
            <a:r>
              <a:rPr lang="en-US" b="0" i="0" u="none" strike="noStrike" baseline="0" dirty="0" err="1" smtClean="0">
                <a:solidFill>
                  <a:srgbClr val="33B38C"/>
                </a:solidFill>
                <a:latin typeface="Consolas" panose="020B0609020204030204" pitchFamily="49" charset="0"/>
              </a:rPr>
              <a:t>getName</a:t>
            </a:r>
            <a:r>
              <a:rPr lang="en-US" b="1" i="0" u="none" strike="noStrike" baseline="0" dirty="0" smtClean="0">
                <a:solidFill>
                  <a:srgbClr val="33B38C"/>
                </a:solidFill>
                <a:latin typeface="Calibri" panose="020F0502020204030204" pitchFamily="34" charset="0"/>
              </a:rPr>
              <a:t> Member Function (cont.)</a:t>
            </a:r>
          </a:p>
        </p:txBody>
      </p:sp>
      <p:sp>
        <p:nvSpPr>
          <p:cNvPr id="3" name="Text Placeholder 2"/>
          <p:cNvSpPr>
            <a:spLocks noGrp="1"/>
          </p:cNvSpPr>
          <p:nvPr>
            <p:ph type="body" idx="1"/>
          </p:nvPr>
        </p:nvSpPr>
        <p:spPr/>
        <p:txBody>
          <a:bodyPr>
            <a:normAutofit fontScale="92500" lnSpcReduction="10000"/>
          </a:bodyPr>
          <a:lstStyle/>
          <a:p>
            <a:r>
              <a:rPr lang="en-US" u="none" strike="noStrike" baseline="0" dirty="0" smtClean="0">
                <a:latin typeface="Cambria" panose="02040503050406030204" pitchFamily="18" charset="0"/>
              </a:rPr>
              <a:t>From </a:t>
            </a:r>
            <a:r>
              <a:rPr lang="en-US" u="none" strike="noStrike" baseline="0" dirty="0" smtClean="0">
                <a:solidFill>
                  <a:srgbClr val="000000"/>
                </a:solidFill>
                <a:latin typeface="Consolas" panose="020B0609020204030204" pitchFamily="49" charset="0"/>
              </a:rPr>
              <a:t>main</a:t>
            </a:r>
            <a:r>
              <a:rPr lang="en-US" u="none" strike="noStrike" baseline="0" dirty="0" smtClean="0">
                <a:solidFill>
                  <a:srgbClr val="000000"/>
                </a:solidFill>
                <a:latin typeface="Cambria" panose="02040503050406030204" pitchFamily="18" charset="0"/>
              </a:rPr>
              <a:t>’s view, when the </a:t>
            </a:r>
            <a:r>
              <a:rPr lang="en-US" u="none" strike="noStrike" baseline="0" dirty="0" err="1" smtClean="0">
                <a:solidFill>
                  <a:srgbClr val="000000"/>
                </a:solidFill>
                <a:latin typeface="Consolas" panose="020B0609020204030204" pitchFamily="49" charset="0"/>
              </a:rPr>
              <a:t>getName</a:t>
            </a:r>
            <a:r>
              <a:rPr lang="en-US" u="none" strike="noStrike" baseline="0" dirty="0" smtClean="0">
                <a:solidFill>
                  <a:srgbClr val="000000"/>
                </a:solidFill>
                <a:latin typeface="Cambria" panose="02040503050406030204" pitchFamily="18" charset="0"/>
              </a:rPr>
              <a:t> member function is called:</a:t>
            </a:r>
          </a:p>
          <a:p>
            <a:pPr lvl="1"/>
            <a:r>
              <a:rPr lang="en-US" u="none" strike="noStrike" baseline="0" dirty="0" smtClean="0">
                <a:latin typeface="Cambria" panose="02040503050406030204" pitchFamily="18" charset="0"/>
              </a:rPr>
              <a:t>The program transfers execution from the call to member function </a:t>
            </a:r>
            <a:r>
              <a:rPr lang="en-US" u="none" strike="noStrike" baseline="0" dirty="0" err="1" smtClean="0">
                <a:solidFill>
                  <a:srgbClr val="000000"/>
                </a:solidFill>
                <a:latin typeface="Consolas" panose="020B0609020204030204" pitchFamily="49" charset="0"/>
              </a:rPr>
              <a:t>getName</a:t>
            </a:r>
            <a:r>
              <a:rPr lang="en-US" u="none" strike="noStrike" baseline="0" dirty="0" smtClean="0">
                <a:solidFill>
                  <a:srgbClr val="000000"/>
                </a:solidFill>
                <a:latin typeface="Times New Roman" panose="02020603050405020304" pitchFamily="18" charset="0"/>
              </a:rPr>
              <a:t>.</a:t>
            </a:r>
          </a:p>
          <a:p>
            <a:pPr lvl="2"/>
            <a:r>
              <a:rPr lang="en-US" u="none" strike="noStrike" baseline="0" dirty="0" smtClean="0">
                <a:latin typeface="Cambria" panose="02040503050406030204" pitchFamily="18" charset="0"/>
              </a:rPr>
              <a:t>Because </a:t>
            </a:r>
            <a:r>
              <a:rPr lang="en-US" u="none" strike="noStrike" baseline="0" dirty="0" err="1" smtClean="0">
                <a:solidFill>
                  <a:srgbClr val="000000"/>
                </a:solidFill>
                <a:latin typeface="Consolas" panose="020B0609020204030204" pitchFamily="49" charset="0"/>
              </a:rPr>
              <a:t>getName</a:t>
            </a:r>
            <a:r>
              <a:rPr lang="en-US" u="none" strike="noStrike" baseline="0" dirty="0" smtClean="0">
                <a:solidFill>
                  <a:srgbClr val="000000"/>
                </a:solidFill>
                <a:latin typeface="Cambria" panose="02040503050406030204" pitchFamily="18" charset="0"/>
              </a:rPr>
              <a:t> was called via the </a:t>
            </a:r>
            <a:r>
              <a:rPr lang="en-US" u="none" strike="noStrike" baseline="0" dirty="0" err="1" smtClean="0">
                <a:solidFill>
                  <a:srgbClr val="000000"/>
                </a:solidFill>
                <a:latin typeface="Consolas" panose="020B0609020204030204" pitchFamily="49" charset="0"/>
              </a:rPr>
              <a:t>myAccount</a:t>
            </a:r>
            <a:r>
              <a:rPr lang="en-US" u="none" strike="noStrike" baseline="0" dirty="0" smtClean="0">
                <a:solidFill>
                  <a:srgbClr val="000000"/>
                </a:solidFill>
                <a:latin typeface="Cambria" panose="02040503050406030204" pitchFamily="18" charset="0"/>
              </a:rPr>
              <a:t> object, </a:t>
            </a:r>
            <a:r>
              <a:rPr lang="en-US" u="none" strike="noStrike" baseline="0" dirty="0" err="1" smtClean="0">
                <a:solidFill>
                  <a:srgbClr val="000000"/>
                </a:solidFill>
                <a:latin typeface="Consolas" panose="020B0609020204030204" pitchFamily="49" charset="0"/>
              </a:rPr>
              <a:t>getName</a:t>
            </a:r>
            <a:r>
              <a:rPr lang="en-US" u="none" strike="noStrike" baseline="0" dirty="0" smtClean="0">
                <a:solidFill>
                  <a:srgbClr val="000000"/>
                </a:solidFill>
                <a:latin typeface="Cambria" panose="02040503050406030204" pitchFamily="18" charset="0"/>
              </a:rPr>
              <a:t> “knows” which object’s data to manipulate.</a:t>
            </a:r>
          </a:p>
          <a:p>
            <a:pPr lvl="1"/>
            <a:r>
              <a:rPr lang="en-US" u="none" strike="noStrike" baseline="0" dirty="0" smtClean="0">
                <a:latin typeface="Cambria" panose="02040503050406030204" pitchFamily="18" charset="0"/>
              </a:rPr>
              <a:t>Next, member function </a:t>
            </a:r>
            <a:r>
              <a:rPr lang="en-US" u="none" strike="noStrike" baseline="0" dirty="0" err="1" smtClean="0">
                <a:solidFill>
                  <a:srgbClr val="000000"/>
                </a:solidFill>
                <a:latin typeface="Consolas" panose="020B0609020204030204" pitchFamily="49" charset="0"/>
              </a:rPr>
              <a:t>getName</a:t>
            </a:r>
            <a:r>
              <a:rPr lang="en-US" u="none" strike="noStrike" baseline="0" dirty="0" smtClean="0">
                <a:solidFill>
                  <a:srgbClr val="000000"/>
                </a:solidFill>
                <a:latin typeface="Cambria" panose="02040503050406030204" pitchFamily="18" charset="0"/>
              </a:rPr>
              <a:t> performs its task—that is, it returns (i.e., gives back) </a:t>
            </a:r>
            <a:r>
              <a:rPr lang="en-US" u="none" strike="noStrike" baseline="0" dirty="0" err="1" smtClean="0">
                <a:solidFill>
                  <a:srgbClr val="000000"/>
                </a:solidFill>
                <a:latin typeface="Consolas" panose="020B0609020204030204" pitchFamily="49" charset="0"/>
              </a:rPr>
              <a:t>myAccount</a:t>
            </a:r>
            <a:r>
              <a:rPr lang="en-US" u="none" strike="noStrike" baseline="0" dirty="0" err="1" smtClean="0">
                <a:solidFill>
                  <a:srgbClr val="000000"/>
                </a:solidFill>
                <a:latin typeface="Cambria" panose="02040503050406030204" pitchFamily="18" charset="0"/>
              </a:rPr>
              <a:t>’s</a:t>
            </a:r>
            <a:r>
              <a:rPr lang="en-US" u="none" strike="noStrike" baseline="0" dirty="0" smtClean="0">
                <a:solidFill>
                  <a:srgbClr val="000000"/>
                </a:solidFill>
                <a:latin typeface="Cambria" panose="02040503050406030204" pitchFamily="18" charset="0"/>
              </a:rPr>
              <a:t> name to where the function was called.</a:t>
            </a:r>
          </a:p>
          <a:p>
            <a:pPr lvl="2"/>
            <a:r>
              <a:rPr lang="en-US" u="none" strike="noStrike" baseline="0" dirty="0" smtClean="0">
                <a:latin typeface="Cambria" panose="02040503050406030204" pitchFamily="18" charset="0"/>
              </a:rPr>
              <a:t>The </a:t>
            </a:r>
            <a:r>
              <a:rPr lang="en-US" u="none" strike="noStrike" baseline="0" dirty="0" smtClean="0">
                <a:latin typeface="Consolas" panose="020B0609020204030204" pitchFamily="49" charset="0"/>
              </a:rPr>
              <a:t>main</a:t>
            </a:r>
            <a:r>
              <a:rPr lang="en-US" u="none" strike="noStrike" baseline="0" dirty="0" smtClean="0">
                <a:latin typeface="Cambria" panose="02040503050406030204" pitchFamily="18" charset="0"/>
              </a:rPr>
              <a:t> function does not know the details of how </a:t>
            </a:r>
            <a:r>
              <a:rPr lang="en-US" u="none" strike="noStrike" baseline="0" dirty="0" err="1" smtClean="0">
                <a:solidFill>
                  <a:srgbClr val="000000"/>
                </a:solidFill>
                <a:latin typeface="Consolas" panose="020B0609020204030204" pitchFamily="49" charset="0"/>
              </a:rPr>
              <a:t>getName</a:t>
            </a:r>
            <a:r>
              <a:rPr lang="en-US" u="none" strike="noStrike" baseline="0" dirty="0" smtClean="0">
                <a:solidFill>
                  <a:srgbClr val="000000"/>
                </a:solidFill>
                <a:latin typeface="Cambria" panose="02040503050406030204" pitchFamily="18" charset="0"/>
              </a:rPr>
              <a:t> performs its task.</a:t>
            </a:r>
          </a:p>
          <a:p>
            <a:pPr lvl="1"/>
            <a:r>
              <a:rPr lang="en-US" u="none" strike="noStrike" baseline="0" dirty="0" smtClean="0">
                <a:latin typeface="Cambria" panose="02040503050406030204" pitchFamily="18" charset="0"/>
              </a:rPr>
              <a:t>The </a:t>
            </a:r>
            <a:r>
              <a:rPr lang="en-US" u="none" strike="noStrike" baseline="0" dirty="0" err="1" smtClean="0">
                <a:solidFill>
                  <a:srgbClr val="000000"/>
                </a:solidFill>
                <a:latin typeface="Consolas" panose="020B0609020204030204" pitchFamily="49" charset="0"/>
              </a:rPr>
              <a:t>cout</a:t>
            </a:r>
            <a:r>
              <a:rPr lang="en-US" u="none" strike="noStrike" baseline="0" dirty="0" smtClean="0">
                <a:solidFill>
                  <a:srgbClr val="000000"/>
                </a:solidFill>
                <a:latin typeface="Cambria" panose="02040503050406030204" pitchFamily="18" charset="0"/>
              </a:rPr>
              <a:t> object displays the name returned by member function </a:t>
            </a:r>
            <a:r>
              <a:rPr lang="en-US" u="none" strike="noStrike" baseline="0" dirty="0" err="1" smtClean="0">
                <a:solidFill>
                  <a:srgbClr val="000000"/>
                </a:solidFill>
                <a:latin typeface="Consolas" panose="020B0609020204030204" pitchFamily="49" charset="0"/>
              </a:rPr>
              <a:t>getName</a:t>
            </a:r>
            <a:r>
              <a:rPr lang="en-US" u="none" strike="noStrike" baseline="0" dirty="0" smtClean="0">
                <a:solidFill>
                  <a:srgbClr val="000000"/>
                </a:solidFill>
                <a:latin typeface="Cambria" panose="02040503050406030204" pitchFamily="18" charset="0"/>
              </a:rPr>
              <a:t>, then the program continues executing with the next statement.</a:t>
            </a:r>
          </a:p>
        </p:txBody>
      </p:sp>
      <p:sp>
        <p:nvSpPr>
          <p:cNvPr id="4" name="Footer Placeholder 3"/>
          <p:cNvSpPr>
            <a:spLocks noGrp="1"/>
          </p:cNvSpPr>
          <p:nvPr>
            <p:ph type="ftr" sz="quarter" idx="11"/>
          </p:nvPr>
        </p:nvSpPr>
        <p:spPr/>
        <p:txBody>
          <a:bodyPr/>
          <a:lstStyle/>
          <a:p>
            <a:pPr>
              <a:defRPr/>
            </a:pPr>
            <a:r>
              <a:rPr lang="en-US" smtClean="0"/>
              <a:t>©1992-2017 by Pearson Education, Inc. All Rights Reserved.</a:t>
            </a:r>
            <a:endParaRPr lang="en-US"/>
          </a:p>
        </p:txBody>
      </p:sp>
    </p:spTree>
    <p:extLst>
      <p:ext uri="{BB962C8B-B14F-4D97-AF65-F5344CB8AC3E}">
        <p14:creationId xmlns:p14="http://schemas.microsoft.com/office/powerpoint/2010/main" val="16652998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0" u="none" strike="noStrike" baseline="0" dirty="0" smtClean="0">
                <a:solidFill>
                  <a:srgbClr val="33B38C"/>
                </a:solidFill>
                <a:latin typeface="Calibri" panose="020F0502020204030204" pitchFamily="34" charset="0"/>
              </a:rPr>
              <a:t>3.2.4 Inputting a </a:t>
            </a:r>
            <a:r>
              <a:rPr lang="en-US" b="0" i="0" u="none" strike="noStrike" baseline="0" dirty="0" smtClean="0">
                <a:solidFill>
                  <a:srgbClr val="33B38C"/>
                </a:solidFill>
                <a:latin typeface="Consolas" panose="020B0609020204030204" pitchFamily="49" charset="0"/>
              </a:rPr>
              <a:t>string</a:t>
            </a:r>
            <a:r>
              <a:rPr lang="en-US" b="1" i="0" u="none" strike="noStrike" baseline="0" dirty="0" smtClean="0">
                <a:solidFill>
                  <a:srgbClr val="33B38C"/>
                </a:solidFill>
                <a:latin typeface="Calibri" panose="020F0502020204030204" pitchFamily="34" charset="0"/>
              </a:rPr>
              <a:t> with </a:t>
            </a:r>
            <a:r>
              <a:rPr lang="en-US" b="0" i="0" u="none" strike="noStrike" baseline="0" dirty="0" err="1" smtClean="0">
                <a:solidFill>
                  <a:srgbClr val="33B38C"/>
                </a:solidFill>
                <a:latin typeface="Consolas" panose="020B0609020204030204" pitchFamily="49" charset="0"/>
              </a:rPr>
              <a:t>getline</a:t>
            </a:r>
            <a:r>
              <a:rPr lang="en-US" b="1" i="0" u="none" strike="noStrike" baseline="0" dirty="0" smtClean="0">
                <a:solidFill>
                  <a:srgbClr val="33B38C"/>
                </a:solidFill>
                <a:latin typeface="Calibri" panose="020F0502020204030204" pitchFamily="34" charset="0"/>
              </a:rPr>
              <a:t> </a:t>
            </a:r>
          </a:p>
        </p:txBody>
      </p:sp>
      <p:sp>
        <p:nvSpPr>
          <p:cNvPr id="3" name="Text Placeholder 2"/>
          <p:cNvSpPr>
            <a:spLocks noGrp="1"/>
          </p:cNvSpPr>
          <p:nvPr>
            <p:ph type="body" idx="1"/>
          </p:nvPr>
        </p:nvSpPr>
        <p:spPr/>
        <p:txBody>
          <a:bodyPr/>
          <a:lstStyle/>
          <a:p>
            <a:r>
              <a:rPr lang="en-US" u="none" strike="noStrike" baseline="0" dirty="0" smtClean="0">
                <a:solidFill>
                  <a:srgbClr val="0000FF"/>
                </a:solidFill>
                <a:latin typeface="Lucida Sans Typewriter" panose="020B0509030504030204" pitchFamily="49" charset="0"/>
              </a:rPr>
              <a:t>string</a:t>
            </a:r>
            <a:r>
              <a:rPr lang="en-US" u="none" strike="noStrike" baseline="0" dirty="0" smtClean="0">
                <a:solidFill>
                  <a:srgbClr val="0000FF"/>
                </a:solidFill>
                <a:latin typeface="Cambria" panose="02040503050406030204" pitchFamily="18" charset="0"/>
              </a:rPr>
              <a:t>  </a:t>
            </a:r>
            <a:r>
              <a:rPr lang="en-US" u="none" strike="noStrike" baseline="0" dirty="0" smtClean="0">
                <a:latin typeface="Cambria" panose="02040503050406030204" pitchFamily="18" charset="0"/>
              </a:rPr>
              <a:t>variables can hold character string values such as </a:t>
            </a:r>
            <a:r>
              <a:rPr lang="en-US" u="none" strike="noStrike" baseline="0" dirty="0" smtClean="0">
                <a:solidFill>
                  <a:srgbClr val="000000"/>
                </a:solidFill>
                <a:latin typeface="Consolas" panose="020B0609020204030204" pitchFamily="49" charset="0"/>
              </a:rPr>
              <a:t>"Jane</a:t>
            </a:r>
            <a:r>
              <a:rPr lang="en-US" u="none" strike="noStrike" baseline="0" dirty="0" smtClean="0">
                <a:solidFill>
                  <a:srgbClr val="000000"/>
                </a:solidFill>
                <a:latin typeface="Cambria" panose="02040503050406030204" pitchFamily="18" charset="0"/>
              </a:rPr>
              <a:t> </a:t>
            </a:r>
            <a:r>
              <a:rPr lang="en-US" u="none" strike="noStrike" baseline="0" dirty="0" smtClean="0">
                <a:solidFill>
                  <a:srgbClr val="000000"/>
                </a:solidFill>
                <a:latin typeface="Consolas" panose="020B0609020204030204" pitchFamily="49" charset="0"/>
              </a:rPr>
              <a:t>Green"</a:t>
            </a:r>
            <a:r>
              <a:rPr lang="en-US" u="none" strike="noStrike" baseline="0" dirty="0" smtClean="0">
                <a:solidFill>
                  <a:srgbClr val="000000"/>
                </a:solidFill>
                <a:latin typeface="Times New Roman" panose="02020603050405020304" pitchFamily="18" charset="0"/>
              </a:rPr>
              <a:t>.</a:t>
            </a:r>
          </a:p>
          <a:p>
            <a:r>
              <a:rPr lang="en-US" u="none" strike="noStrike" baseline="0" dirty="0" smtClean="0">
                <a:latin typeface="Cambria" panose="02040503050406030204" pitchFamily="18" charset="0"/>
              </a:rPr>
              <a:t>A </a:t>
            </a:r>
            <a:r>
              <a:rPr lang="en-US" u="none" strike="noStrike" baseline="0" dirty="0" smtClean="0">
                <a:solidFill>
                  <a:srgbClr val="000000"/>
                </a:solidFill>
                <a:latin typeface="Consolas" panose="020B0609020204030204" pitchFamily="49" charset="0"/>
              </a:rPr>
              <a:t>string</a:t>
            </a:r>
            <a:r>
              <a:rPr lang="en-US" u="none" strike="noStrike" baseline="0" dirty="0" smtClean="0">
                <a:solidFill>
                  <a:srgbClr val="000000"/>
                </a:solidFill>
                <a:latin typeface="Cambria" panose="02040503050406030204" pitchFamily="18" charset="0"/>
              </a:rPr>
              <a:t> is actually an object of the C++ Standard Library class </a:t>
            </a:r>
            <a:r>
              <a:rPr lang="en-US" u="none" strike="noStrike" baseline="0" dirty="0" smtClean="0">
                <a:solidFill>
                  <a:srgbClr val="000000"/>
                </a:solidFill>
                <a:latin typeface="Consolas" panose="020B0609020204030204" pitchFamily="49" charset="0"/>
              </a:rPr>
              <a:t>string</a:t>
            </a:r>
            <a:r>
              <a:rPr lang="en-US" u="none" strike="noStrike" baseline="0" dirty="0" smtClean="0">
                <a:solidFill>
                  <a:srgbClr val="000000"/>
                </a:solidFill>
                <a:latin typeface="Cambria" panose="02040503050406030204" pitchFamily="18" charset="0"/>
              </a:rPr>
              <a:t>, which is defined in the </a:t>
            </a:r>
            <a:r>
              <a:rPr lang="en-US" u="none" strike="noStrike" baseline="0" dirty="0" smtClean="0">
                <a:latin typeface="Cambria" panose="02040503050406030204" pitchFamily="18" charset="0"/>
              </a:rPr>
              <a:t>header</a:t>
            </a:r>
            <a:r>
              <a:rPr lang="en-US" u="none" strike="noStrike" baseline="0" dirty="0" smtClean="0">
                <a:solidFill>
                  <a:srgbClr val="0000FF"/>
                </a:solidFill>
                <a:latin typeface="Cambria" panose="02040503050406030204" pitchFamily="18" charset="0"/>
              </a:rPr>
              <a:t> </a:t>
            </a:r>
            <a:r>
              <a:rPr lang="en-US" u="none" strike="noStrike" baseline="0" dirty="0" smtClean="0">
                <a:solidFill>
                  <a:srgbClr val="0000FF"/>
                </a:solidFill>
                <a:latin typeface="Lucida Sans Typewriter" panose="020B0509030504030204" pitchFamily="49" charset="0"/>
              </a:rPr>
              <a:t>&lt;string&gt;</a:t>
            </a:r>
            <a:r>
              <a:rPr lang="en-US" u="none" strike="noStrike" baseline="0" dirty="0" smtClean="0">
                <a:solidFill>
                  <a:srgbClr val="0000FF"/>
                </a:solidFill>
                <a:latin typeface="Cambria" panose="02040503050406030204" pitchFamily="18" charset="0"/>
              </a:rPr>
              <a:t>. </a:t>
            </a:r>
          </a:p>
          <a:p>
            <a:r>
              <a:rPr lang="en-US" u="none" strike="noStrike" baseline="0" dirty="0" smtClean="0">
                <a:latin typeface="Cambria" panose="02040503050406030204" pitchFamily="18" charset="0"/>
              </a:rPr>
              <a:t>The class name </a:t>
            </a:r>
            <a:r>
              <a:rPr lang="en-US" u="none" strike="noStrike" baseline="0" dirty="0" smtClean="0">
                <a:solidFill>
                  <a:srgbClr val="000000"/>
                </a:solidFill>
                <a:latin typeface="Consolas" panose="020B0609020204030204" pitchFamily="49" charset="0"/>
              </a:rPr>
              <a:t>string</a:t>
            </a:r>
            <a:r>
              <a:rPr lang="en-US" u="none" strike="noStrike" baseline="0" dirty="0" smtClean="0">
                <a:solidFill>
                  <a:srgbClr val="000000"/>
                </a:solidFill>
                <a:latin typeface="Cambria" panose="02040503050406030204" pitchFamily="18" charset="0"/>
              </a:rPr>
              <a:t>, like the name </a:t>
            </a:r>
            <a:r>
              <a:rPr lang="en-US" u="none" strike="noStrike" baseline="0" dirty="0" err="1" smtClean="0">
                <a:solidFill>
                  <a:srgbClr val="000000"/>
                </a:solidFill>
                <a:latin typeface="Consolas" panose="020B0609020204030204" pitchFamily="49" charset="0"/>
              </a:rPr>
              <a:t>cout</a:t>
            </a:r>
            <a:r>
              <a:rPr lang="en-US" u="none" strike="noStrike" baseline="0" dirty="0" smtClean="0">
                <a:solidFill>
                  <a:srgbClr val="000000"/>
                </a:solidFill>
                <a:latin typeface="Cambria" panose="02040503050406030204" pitchFamily="18" charset="0"/>
              </a:rPr>
              <a:t>, belongs to namespace </a:t>
            </a:r>
            <a:r>
              <a:rPr lang="en-US" u="none" strike="noStrike" baseline="0" dirty="0" smtClean="0">
                <a:solidFill>
                  <a:srgbClr val="000000"/>
                </a:solidFill>
                <a:latin typeface="Consolas" panose="020B0609020204030204" pitchFamily="49" charset="0"/>
              </a:rPr>
              <a:t>std</a:t>
            </a:r>
            <a:r>
              <a:rPr lang="en-US" u="none" strike="noStrike" baseline="0" dirty="0" smtClean="0">
                <a:solidFill>
                  <a:srgbClr val="000000"/>
                </a:solidFill>
                <a:latin typeface="Times New Roman" panose="02020603050405020304" pitchFamily="18" charset="0"/>
              </a:rPr>
              <a:t>.</a:t>
            </a:r>
            <a:endParaRPr lang="en-US" u="none" strike="noStrike" baseline="0" dirty="0" smtClean="0">
              <a:solidFill>
                <a:srgbClr val="000000"/>
              </a:solidFill>
              <a:latin typeface="Times New Roman" panose="02020603050405020304" pitchFamily="18" charset="0"/>
            </a:endParaRPr>
          </a:p>
        </p:txBody>
      </p:sp>
      <p:sp>
        <p:nvSpPr>
          <p:cNvPr id="4" name="Footer Placeholder 3"/>
          <p:cNvSpPr>
            <a:spLocks noGrp="1"/>
          </p:cNvSpPr>
          <p:nvPr>
            <p:ph type="ftr" sz="quarter" idx="11"/>
          </p:nvPr>
        </p:nvSpPr>
        <p:spPr/>
        <p:txBody>
          <a:bodyPr/>
          <a:lstStyle/>
          <a:p>
            <a:pPr>
              <a:defRPr/>
            </a:pPr>
            <a:r>
              <a:rPr lang="en-US" smtClean="0"/>
              <a:t>©1992-2017 by Pearson Education, Inc. All Rights Reserved.</a:t>
            </a:r>
            <a:endParaRPr lang="en-US"/>
          </a:p>
        </p:txBody>
      </p:sp>
    </p:spTree>
    <p:extLst>
      <p:ext uri="{BB962C8B-B14F-4D97-AF65-F5344CB8AC3E}">
        <p14:creationId xmlns:p14="http://schemas.microsoft.com/office/powerpoint/2010/main" val="19932309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0" u="none" strike="noStrike" baseline="0" dirty="0" smtClean="0">
                <a:solidFill>
                  <a:srgbClr val="33B38C"/>
                </a:solidFill>
                <a:latin typeface="Calibri" panose="020F0502020204030204" pitchFamily="34" charset="0"/>
              </a:rPr>
              <a:t>3.2.4 Inputting a </a:t>
            </a:r>
            <a:r>
              <a:rPr lang="en-US" b="0" i="0" u="none" strike="noStrike" baseline="0" dirty="0" smtClean="0">
                <a:solidFill>
                  <a:srgbClr val="33B38C"/>
                </a:solidFill>
                <a:latin typeface="Consolas" panose="020B0609020204030204" pitchFamily="49" charset="0"/>
              </a:rPr>
              <a:t>string</a:t>
            </a:r>
            <a:r>
              <a:rPr lang="en-US" b="1" i="0" u="none" strike="noStrike" baseline="0" dirty="0" smtClean="0">
                <a:solidFill>
                  <a:srgbClr val="33B38C"/>
                </a:solidFill>
                <a:latin typeface="Calibri" panose="020F0502020204030204" pitchFamily="34" charset="0"/>
              </a:rPr>
              <a:t> with </a:t>
            </a:r>
            <a:r>
              <a:rPr lang="en-US" b="0" i="0" u="none" strike="noStrike" baseline="0" dirty="0" err="1" smtClean="0">
                <a:solidFill>
                  <a:srgbClr val="33B38C"/>
                </a:solidFill>
                <a:latin typeface="Consolas" panose="020B0609020204030204" pitchFamily="49" charset="0"/>
              </a:rPr>
              <a:t>getline</a:t>
            </a:r>
            <a:r>
              <a:rPr lang="en-US" b="1" i="0" u="none" strike="noStrike" baseline="0" dirty="0" smtClean="0">
                <a:solidFill>
                  <a:srgbClr val="33B38C"/>
                </a:solidFill>
                <a:latin typeface="Calibri" panose="020F0502020204030204" pitchFamily="34" charset="0"/>
              </a:rPr>
              <a:t> (cont.)</a:t>
            </a:r>
          </a:p>
        </p:txBody>
      </p:sp>
      <p:sp>
        <p:nvSpPr>
          <p:cNvPr id="3" name="Text Placeholder 2"/>
          <p:cNvSpPr>
            <a:spLocks noGrp="1"/>
          </p:cNvSpPr>
          <p:nvPr>
            <p:ph type="body" idx="1"/>
          </p:nvPr>
        </p:nvSpPr>
        <p:spPr/>
        <p:txBody>
          <a:bodyPr/>
          <a:lstStyle/>
          <a:p>
            <a:r>
              <a:rPr lang="en-US" u="none" strike="noStrike" baseline="0" dirty="0" smtClean="0">
                <a:latin typeface="Cambria" panose="02040503050406030204" pitchFamily="18" charset="0"/>
              </a:rPr>
              <a:t>Sometimes </a:t>
            </a:r>
            <a:r>
              <a:rPr lang="en-US" u="none" strike="noStrike" baseline="0" dirty="0" smtClean="0">
                <a:latin typeface="Cambria" panose="02040503050406030204" pitchFamily="18" charset="0"/>
              </a:rPr>
              <a:t>functions are not members of a class.</a:t>
            </a:r>
          </a:p>
          <a:p>
            <a:r>
              <a:rPr lang="en-US" u="none" strike="noStrike" baseline="0" dirty="0" smtClean="0">
                <a:latin typeface="Cambria" panose="02040503050406030204" pitchFamily="18" charset="0"/>
              </a:rPr>
              <a:t>Such functions are called </a:t>
            </a:r>
            <a:r>
              <a:rPr lang="en-US" u="none" strike="noStrike" baseline="0" dirty="0" smtClean="0">
                <a:solidFill>
                  <a:srgbClr val="0000FF"/>
                </a:solidFill>
                <a:latin typeface="Cambria" panose="02040503050406030204" pitchFamily="18" charset="0"/>
              </a:rPr>
              <a:t>global functions</a:t>
            </a:r>
            <a:r>
              <a:rPr lang="en-US" u="none" strike="noStrike" baseline="0" dirty="0" smtClean="0">
                <a:solidFill>
                  <a:srgbClr val="0000FF"/>
                </a:solidFill>
                <a:latin typeface="Times New Roman" panose="02020603050405020304" pitchFamily="18" charset="0"/>
              </a:rPr>
              <a:t>.</a:t>
            </a:r>
          </a:p>
          <a:p>
            <a:r>
              <a:rPr lang="en-US" u="none" strike="noStrike" baseline="0" dirty="0" smtClean="0">
                <a:latin typeface="Cambria" panose="02040503050406030204" pitchFamily="18" charset="0"/>
              </a:rPr>
              <a:t>Standard Library global function </a:t>
            </a:r>
            <a:r>
              <a:rPr lang="en-US" u="none" strike="noStrike" baseline="0" dirty="0" err="1" smtClean="0">
                <a:solidFill>
                  <a:srgbClr val="0000FF"/>
                </a:solidFill>
                <a:latin typeface="Lucida Sans Typewriter" panose="020B0509030504030204" pitchFamily="49" charset="0"/>
              </a:rPr>
              <a:t>getline</a:t>
            </a:r>
            <a:r>
              <a:rPr lang="en-US" u="none" strike="noStrike" baseline="0" dirty="0" smtClean="0">
                <a:solidFill>
                  <a:srgbClr val="0000FF"/>
                </a:solidFill>
                <a:latin typeface="Cambria" panose="02040503050406030204" pitchFamily="18" charset="0"/>
              </a:rPr>
              <a:t> </a:t>
            </a:r>
            <a:r>
              <a:rPr lang="en-US" u="none" strike="noStrike" baseline="0" dirty="0" smtClean="0">
                <a:latin typeface="Cambria" panose="02040503050406030204" pitchFamily="18" charset="0"/>
              </a:rPr>
              <a:t>reads a line of text.</a:t>
            </a:r>
          </a:p>
          <a:p>
            <a:r>
              <a:rPr lang="en-US" u="none" strike="noStrike" baseline="0" dirty="0" smtClean="0">
                <a:latin typeface="Cambria" panose="02040503050406030204" pitchFamily="18" charset="0"/>
              </a:rPr>
              <a:t>Like class </a:t>
            </a:r>
            <a:r>
              <a:rPr lang="en-US" u="none" strike="noStrike" baseline="0" dirty="0" smtClean="0">
                <a:solidFill>
                  <a:srgbClr val="000000"/>
                </a:solidFill>
                <a:latin typeface="Consolas" panose="020B0609020204030204" pitchFamily="49" charset="0"/>
              </a:rPr>
              <a:t>string</a:t>
            </a:r>
            <a:r>
              <a:rPr lang="en-US" u="none" strike="noStrike" baseline="0" dirty="0" smtClean="0">
                <a:solidFill>
                  <a:srgbClr val="000000"/>
                </a:solidFill>
                <a:latin typeface="Cambria" panose="02040503050406030204" pitchFamily="18" charset="0"/>
              </a:rPr>
              <a:t>, function </a:t>
            </a:r>
            <a:r>
              <a:rPr lang="en-US" u="none" strike="noStrike" baseline="0" dirty="0" err="1" smtClean="0">
                <a:solidFill>
                  <a:srgbClr val="000000"/>
                </a:solidFill>
                <a:latin typeface="Consolas" panose="020B0609020204030204" pitchFamily="49" charset="0"/>
              </a:rPr>
              <a:t>getline</a:t>
            </a:r>
            <a:r>
              <a:rPr lang="en-US" u="none" strike="noStrike" baseline="0" dirty="0" smtClean="0">
                <a:solidFill>
                  <a:srgbClr val="000000"/>
                </a:solidFill>
                <a:latin typeface="Cambria" panose="02040503050406030204" pitchFamily="18" charset="0"/>
              </a:rPr>
              <a:t> </a:t>
            </a:r>
            <a:r>
              <a:rPr lang="en-US" u="none" strike="noStrike" baseline="0" dirty="0" smtClean="0">
                <a:solidFill>
                  <a:srgbClr val="000000"/>
                </a:solidFill>
                <a:latin typeface="Cambria" panose="02040503050406030204" pitchFamily="18" charset="0"/>
              </a:rPr>
              <a:t>requires </a:t>
            </a:r>
            <a:r>
              <a:rPr lang="en-US" u="none" strike="noStrike" baseline="0" dirty="0" smtClean="0">
                <a:solidFill>
                  <a:srgbClr val="000000"/>
                </a:solidFill>
                <a:latin typeface="Cambria" panose="02040503050406030204" pitchFamily="18" charset="0"/>
              </a:rPr>
              <a:t>the </a:t>
            </a:r>
            <a:r>
              <a:rPr lang="en-US" u="none" strike="noStrike" baseline="0" dirty="0" smtClean="0">
                <a:solidFill>
                  <a:srgbClr val="000000"/>
                </a:solidFill>
                <a:latin typeface="Consolas" panose="020B0609020204030204" pitchFamily="49" charset="0"/>
              </a:rPr>
              <a:t>&lt;string&gt;</a:t>
            </a:r>
            <a:r>
              <a:rPr lang="en-US" u="none" strike="noStrike" baseline="0" dirty="0" smtClean="0">
                <a:solidFill>
                  <a:srgbClr val="000000"/>
                </a:solidFill>
                <a:latin typeface="Cambria" panose="02040503050406030204" pitchFamily="18" charset="0"/>
              </a:rPr>
              <a:t> header and belongs to namespace </a:t>
            </a:r>
            <a:r>
              <a:rPr lang="en-US" u="none" strike="noStrike" baseline="0" dirty="0" smtClean="0">
                <a:solidFill>
                  <a:srgbClr val="000000"/>
                </a:solidFill>
                <a:latin typeface="Consolas" panose="020B0609020204030204" pitchFamily="49" charset="0"/>
              </a:rPr>
              <a:t>std</a:t>
            </a:r>
            <a:r>
              <a:rPr lang="en-US" u="none" strike="noStrike" baseline="0" dirty="0" smtClean="0">
                <a:solidFill>
                  <a:srgbClr val="000000"/>
                </a:solidFill>
                <a:latin typeface="Times New Roman" panose="02020603050405020304" pitchFamily="18" charset="0"/>
              </a:rPr>
              <a:t>.</a:t>
            </a:r>
          </a:p>
        </p:txBody>
      </p:sp>
      <p:sp>
        <p:nvSpPr>
          <p:cNvPr id="4" name="Footer Placeholder 3"/>
          <p:cNvSpPr>
            <a:spLocks noGrp="1"/>
          </p:cNvSpPr>
          <p:nvPr>
            <p:ph type="ftr" sz="quarter" idx="11"/>
          </p:nvPr>
        </p:nvSpPr>
        <p:spPr/>
        <p:txBody>
          <a:bodyPr/>
          <a:lstStyle/>
          <a:p>
            <a:pPr>
              <a:defRPr/>
            </a:pPr>
            <a:r>
              <a:rPr lang="en-US" smtClean="0"/>
              <a:t>©1992-2017 by Pearson Education, Inc. All Rights Reserved.</a:t>
            </a:r>
            <a:endParaRPr lang="en-US"/>
          </a:p>
        </p:txBody>
      </p:sp>
    </p:spTree>
    <p:extLst>
      <p:ext uri="{BB962C8B-B14F-4D97-AF65-F5344CB8AC3E}">
        <p14:creationId xmlns:p14="http://schemas.microsoft.com/office/powerpoint/2010/main" val="5407312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0" u="none" strike="noStrike" baseline="0" dirty="0" smtClean="0">
                <a:solidFill>
                  <a:srgbClr val="33B38C"/>
                </a:solidFill>
                <a:latin typeface="Calibri" panose="020F0502020204030204" pitchFamily="34" charset="0"/>
              </a:rPr>
              <a:t>3.2.4 Inputting a </a:t>
            </a:r>
            <a:r>
              <a:rPr lang="en-US" b="0" i="0" u="none" strike="noStrike" baseline="0" dirty="0" smtClean="0">
                <a:solidFill>
                  <a:srgbClr val="33B38C"/>
                </a:solidFill>
                <a:latin typeface="Consolas" panose="020B0609020204030204" pitchFamily="49" charset="0"/>
              </a:rPr>
              <a:t>string</a:t>
            </a:r>
            <a:r>
              <a:rPr lang="en-US" b="1" i="0" u="none" strike="noStrike" baseline="0" dirty="0" smtClean="0">
                <a:solidFill>
                  <a:srgbClr val="33B38C"/>
                </a:solidFill>
                <a:latin typeface="Calibri" panose="020F0502020204030204" pitchFamily="34" charset="0"/>
              </a:rPr>
              <a:t> with </a:t>
            </a:r>
            <a:r>
              <a:rPr lang="en-US" b="0" i="0" u="none" strike="noStrike" baseline="0" dirty="0" err="1" smtClean="0">
                <a:solidFill>
                  <a:srgbClr val="33B38C"/>
                </a:solidFill>
                <a:latin typeface="Consolas" panose="020B0609020204030204" pitchFamily="49" charset="0"/>
              </a:rPr>
              <a:t>getline</a:t>
            </a:r>
            <a:r>
              <a:rPr lang="en-US" b="1" i="0" u="none" strike="noStrike" baseline="0" dirty="0" smtClean="0">
                <a:solidFill>
                  <a:srgbClr val="33B38C"/>
                </a:solidFill>
                <a:latin typeface="Calibri" panose="020F0502020204030204" pitchFamily="34" charset="0"/>
              </a:rPr>
              <a:t> (cont.)</a:t>
            </a:r>
          </a:p>
        </p:txBody>
      </p:sp>
      <p:sp>
        <p:nvSpPr>
          <p:cNvPr id="3" name="Text Placeholder 2"/>
          <p:cNvSpPr>
            <a:spLocks noGrp="1"/>
          </p:cNvSpPr>
          <p:nvPr>
            <p:ph type="body" idx="1"/>
          </p:nvPr>
        </p:nvSpPr>
        <p:spPr/>
        <p:txBody>
          <a:bodyPr>
            <a:normAutofit fontScale="92500"/>
          </a:bodyPr>
          <a:lstStyle/>
          <a:p>
            <a:r>
              <a:rPr lang="en-US" u="none" strike="noStrike" baseline="0" dirty="0" smtClean="0">
                <a:latin typeface="Cambria" panose="02040503050406030204" pitchFamily="18" charset="0"/>
              </a:rPr>
              <a:t>Consider </a:t>
            </a:r>
            <a:r>
              <a:rPr lang="en-US" u="none" strike="noStrike" baseline="0" dirty="0" smtClean="0">
                <a:latin typeface="Cambria" panose="02040503050406030204" pitchFamily="18" charset="0"/>
              </a:rPr>
              <a:t>why we cannot simply obtain </a:t>
            </a:r>
            <a:r>
              <a:rPr lang="en-US" u="none" strike="noStrike" baseline="0" dirty="0" smtClean="0">
                <a:latin typeface="Cambria" panose="02040503050406030204" pitchFamily="18" charset="0"/>
              </a:rPr>
              <a:t>a full name </a:t>
            </a:r>
            <a:r>
              <a:rPr lang="en-US" u="none" strike="noStrike" baseline="0" dirty="0" smtClean="0">
                <a:latin typeface="Cambria" panose="02040503050406030204" pitchFamily="18" charset="0"/>
              </a:rPr>
              <a:t>with </a:t>
            </a:r>
          </a:p>
          <a:p>
            <a:pPr marL="392113" lvl="1" indent="0">
              <a:buNone/>
            </a:pPr>
            <a:r>
              <a:rPr lang="en-US" u="none" strike="noStrike" baseline="0" dirty="0" smtClean="0">
                <a:solidFill>
                  <a:srgbClr val="000000"/>
                </a:solidFill>
                <a:latin typeface="Consolas" panose="020B0609020204030204" pitchFamily="49" charset="0"/>
              </a:rPr>
              <a:t>	</a:t>
            </a:r>
            <a:r>
              <a:rPr lang="en-US" u="none" strike="noStrike" baseline="0" dirty="0" err="1" smtClean="0">
                <a:solidFill>
                  <a:srgbClr val="000000"/>
                </a:solidFill>
                <a:latin typeface="Consolas" panose="020B0609020204030204" pitchFamily="49" charset="0"/>
              </a:rPr>
              <a:t>cin</a:t>
            </a:r>
            <a:r>
              <a:rPr lang="en-US" u="none" strike="noStrike" baseline="0" dirty="0" smtClean="0">
                <a:solidFill>
                  <a:srgbClr val="000000"/>
                </a:solidFill>
                <a:latin typeface="Consolas" panose="020B0609020204030204" pitchFamily="49" charset="0"/>
              </a:rPr>
              <a:t> </a:t>
            </a:r>
            <a:r>
              <a:rPr lang="en-US" u="none" strike="noStrike" baseline="0" dirty="0" smtClean="0">
                <a:solidFill>
                  <a:srgbClr val="000000"/>
                </a:solidFill>
                <a:latin typeface="Consolas" panose="020B0609020204030204" pitchFamily="49" charset="0"/>
              </a:rPr>
              <a:t>&gt;&gt; </a:t>
            </a:r>
            <a:r>
              <a:rPr lang="en-US" u="none" strike="noStrike" baseline="0" dirty="0" err="1" smtClean="0">
                <a:solidFill>
                  <a:srgbClr val="000000"/>
                </a:solidFill>
                <a:latin typeface="Consolas" panose="020B0609020204030204" pitchFamily="49" charset="0"/>
              </a:rPr>
              <a:t>theName</a:t>
            </a:r>
            <a:r>
              <a:rPr lang="en-US" u="none" strike="noStrike" baseline="0" dirty="0" smtClean="0">
                <a:solidFill>
                  <a:srgbClr val="000000"/>
                </a:solidFill>
                <a:latin typeface="Consolas" panose="020B0609020204030204" pitchFamily="49" charset="0"/>
              </a:rPr>
              <a:t>; </a:t>
            </a:r>
          </a:p>
          <a:p>
            <a:r>
              <a:rPr lang="en-US" u="none" strike="noStrike" baseline="0" dirty="0" smtClean="0">
                <a:latin typeface="Cambria" panose="02040503050406030204" pitchFamily="18" charset="0"/>
              </a:rPr>
              <a:t>We </a:t>
            </a:r>
            <a:r>
              <a:rPr lang="en-US" u="none" strike="noStrike" baseline="0" dirty="0" smtClean="0">
                <a:latin typeface="Cambria" panose="02040503050406030204" pitchFamily="18" charset="0"/>
              </a:rPr>
              <a:t>entered the name “</a:t>
            </a:r>
            <a:r>
              <a:rPr lang="en-US" u="none" strike="noStrike" baseline="0" dirty="0" smtClean="0">
                <a:solidFill>
                  <a:srgbClr val="000000"/>
                </a:solidFill>
                <a:latin typeface="Consolas" panose="020B0609020204030204" pitchFamily="49" charset="0"/>
              </a:rPr>
              <a:t>Jane</a:t>
            </a:r>
            <a:r>
              <a:rPr lang="en-US" u="none" strike="noStrike" baseline="0" dirty="0" smtClean="0">
                <a:solidFill>
                  <a:srgbClr val="000000"/>
                </a:solidFill>
                <a:latin typeface="Cambria" panose="02040503050406030204" pitchFamily="18" charset="0"/>
              </a:rPr>
              <a:t> </a:t>
            </a:r>
            <a:r>
              <a:rPr lang="en-US" u="none" strike="noStrike" baseline="0" dirty="0" smtClean="0">
                <a:solidFill>
                  <a:srgbClr val="000000"/>
                </a:solidFill>
                <a:latin typeface="Consolas" panose="020B0609020204030204" pitchFamily="49" charset="0"/>
              </a:rPr>
              <a:t>Green</a:t>
            </a:r>
            <a:r>
              <a:rPr lang="en-US" u="none" strike="noStrike" baseline="0" dirty="0" smtClean="0">
                <a:solidFill>
                  <a:srgbClr val="000000"/>
                </a:solidFill>
                <a:latin typeface="Cambria" panose="02040503050406030204" pitchFamily="18" charset="0"/>
              </a:rPr>
              <a:t>,” which contains multiple words separated by a </a:t>
            </a:r>
            <a:r>
              <a:rPr lang="en-US" u="none" strike="noStrike" baseline="0" dirty="0" smtClean="0">
                <a:solidFill>
                  <a:srgbClr val="000000"/>
                </a:solidFill>
                <a:latin typeface="Cambria" panose="02040503050406030204" pitchFamily="18" charset="0"/>
              </a:rPr>
              <a:t>space</a:t>
            </a:r>
            <a:r>
              <a:rPr lang="en-US" u="none" strike="noStrike" baseline="0" dirty="0" smtClean="0">
                <a:solidFill>
                  <a:srgbClr val="000000"/>
                </a:solidFill>
                <a:latin typeface="Times New Roman" panose="02020603050405020304" pitchFamily="18" charset="0"/>
              </a:rPr>
              <a:t>.</a:t>
            </a:r>
          </a:p>
          <a:p>
            <a:r>
              <a:rPr lang="en-US" u="none" strike="noStrike" baseline="0" dirty="0" smtClean="0">
                <a:latin typeface="Cambria" panose="02040503050406030204" pitchFamily="18" charset="0"/>
              </a:rPr>
              <a:t>When </a:t>
            </a:r>
            <a:r>
              <a:rPr lang="en-US" u="none" strike="noStrike" baseline="0" dirty="0" smtClean="0">
                <a:latin typeface="Cambria" panose="02040503050406030204" pitchFamily="18" charset="0"/>
              </a:rPr>
              <a:t>reading a </a:t>
            </a:r>
            <a:r>
              <a:rPr lang="en-US" u="none" strike="noStrike" baseline="0" dirty="0" smtClean="0">
                <a:solidFill>
                  <a:srgbClr val="000000"/>
                </a:solidFill>
                <a:latin typeface="Consolas" panose="020B0609020204030204" pitchFamily="49" charset="0"/>
              </a:rPr>
              <a:t>string</a:t>
            </a:r>
            <a:r>
              <a:rPr lang="en-US" u="none" strike="noStrike" baseline="0" dirty="0" smtClean="0">
                <a:solidFill>
                  <a:srgbClr val="000000"/>
                </a:solidFill>
                <a:latin typeface="Cambria" panose="02040503050406030204" pitchFamily="18" charset="0"/>
              </a:rPr>
              <a:t>, </a:t>
            </a:r>
            <a:r>
              <a:rPr lang="en-US" u="none" strike="noStrike" baseline="0" dirty="0" err="1" smtClean="0">
                <a:solidFill>
                  <a:srgbClr val="000000"/>
                </a:solidFill>
                <a:latin typeface="Consolas" panose="020B0609020204030204" pitchFamily="49" charset="0"/>
              </a:rPr>
              <a:t>cin</a:t>
            </a:r>
            <a:r>
              <a:rPr lang="en-US" u="none" strike="noStrike" baseline="0" dirty="0" smtClean="0">
                <a:solidFill>
                  <a:srgbClr val="000000"/>
                </a:solidFill>
                <a:latin typeface="Cambria" panose="02040503050406030204" pitchFamily="18" charset="0"/>
              </a:rPr>
              <a:t> stops at the first white-space character (such as a space, tab or newline).</a:t>
            </a:r>
          </a:p>
          <a:p>
            <a:pPr lvl="1"/>
            <a:r>
              <a:rPr lang="en-US" u="none" strike="noStrike" baseline="0" dirty="0" smtClean="0">
                <a:latin typeface="Cambria" panose="02040503050406030204" pitchFamily="18" charset="0"/>
              </a:rPr>
              <a:t>The </a:t>
            </a:r>
            <a:r>
              <a:rPr lang="en-US" u="none" strike="noStrike" baseline="0" dirty="0" smtClean="0">
                <a:latin typeface="Cambria" panose="02040503050406030204" pitchFamily="18" charset="0"/>
              </a:rPr>
              <a:t>preceding statement would read only </a:t>
            </a:r>
            <a:r>
              <a:rPr lang="en-US" u="none" strike="noStrike" baseline="0" dirty="0" smtClean="0">
                <a:solidFill>
                  <a:srgbClr val="000000"/>
                </a:solidFill>
                <a:latin typeface="Consolas" panose="020B0609020204030204" pitchFamily="49" charset="0"/>
              </a:rPr>
              <a:t>"Jane"</a:t>
            </a:r>
            <a:r>
              <a:rPr lang="en-US" u="none" strike="noStrike" baseline="0" dirty="0" smtClean="0">
                <a:solidFill>
                  <a:srgbClr val="000000"/>
                </a:solidFill>
                <a:latin typeface="Times New Roman" panose="02020603050405020304" pitchFamily="18" charset="0"/>
              </a:rPr>
              <a:t>.</a:t>
            </a:r>
          </a:p>
          <a:p>
            <a:r>
              <a:rPr lang="en-US" u="none" strike="noStrike" baseline="0" dirty="0" smtClean="0">
                <a:latin typeface="Cambria" panose="02040503050406030204" pitchFamily="18" charset="0"/>
              </a:rPr>
              <a:t>The information after </a:t>
            </a:r>
            <a:r>
              <a:rPr lang="en-US" u="none" strike="noStrike" baseline="0" dirty="0" smtClean="0">
                <a:solidFill>
                  <a:srgbClr val="000000"/>
                </a:solidFill>
                <a:latin typeface="Consolas" panose="020B0609020204030204" pitchFamily="49" charset="0"/>
              </a:rPr>
              <a:t>"Jane"</a:t>
            </a:r>
            <a:r>
              <a:rPr lang="en-US" u="none" strike="noStrike" baseline="0" dirty="0" smtClean="0">
                <a:solidFill>
                  <a:srgbClr val="000000"/>
                </a:solidFill>
                <a:latin typeface="Cambria" panose="02040503050406030204" pitchFamily="18" charset="0"/>
              </a:rPr>
              <a:t> is not lost—it can be read by subsequent input statements later in the program.</a:t>
            </a:r>
          </a:p>
        </p:txBody>
      </p:sp>
      <p:sp>
        <p:nvSpPr>
          <p:cNvPr id="4" name="Footer Placeholder 3"/>
          <p:cNvSpPr>
            <a:spLocks noGrp="1"/>
          </p:cNvSpPr>
          <p:nvPr>
            <p:ph type="ftr" sz="quarter" idx="11"/>
          </p:nvPr>
        </p:nvSpPr>
        <p:spPr/>
        <p:txBody>
          <a:bodyPr/>
          <a:lstStyle/>
          <a:p>
            <a:pPr>
              <a:defRPr/>
            </a:pPr>
            <a:r>
              <a:rPr lang="en-US" smtClean="0"/>
              <a:t>©1992-2017 by Pearson Education, Inc. All Rights Reserved.</a:t>
            </a:r>
            <a:endParaRPr lang="en-US"/>
          </a:p>
        </p:txBody>
      </p:sp>
    </p:spTree>
    <p:extLst>
      <p:ext uri="{BB962C8B-B14F-4D97-AF65-F5344CB8AC3E}">
        <p14:creationId xmlns:p14="http://schemas.microsoft.com/office/powerpoint/2010/main" val="30657806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0" u="none" strike="noStrike" baseline="0" dirty="0" smtClean="0">
                <a:solidFill>
                  <a:srgbClr val="33B38C"/>
                </a:solidFill>
                <a:latin typeface="Calibri" panose="020F0502020204030204" pitchFamily="34" charset="0"/>
              </a:rPr>
              <a:t>3.2.4 Inputting a </a:t>
            </a:r>
            <a:r>
              <a:rPr lang="en-US" b="0" i="0" u="none" strike="noStrike" baseline="0" dirty="0" smtClean="0">
                <a:solidFill>
                  <a:srgbClr val="33B38C"/>
                </a:solidFill>
                <a:latin typeface="Consolas" panose="020B0609020204030204" pitchFamily="49" charset="0"/>
              </a:rPr>
              <a:t>string</a:t>
            </a:r>
            <a:r>
              <a:rPr lang="en-US" b="1" i="0" u="none" strike="noStrike" baseline="0" dirty="0" smtClean="0">
                <a:solidFill>
                  <a:srgbClr val="33B38C"/>
                </a:solidFill>
                <a:latin typeface="Calibri" panose="020F0502020204030204" pitchFamily="34" charset="0"/>
              </a:rPr>
              <a:t> with </a:t>
            </a:r>
            <a:r>
              <a:rPr lang="en-US" b="0" i="0" u="none" strike="noStrike" baseline="0" dirty="0" err="1" smtClean="0">
                <a:solidFill>
                  <a:srgbClr val="33B38C"/>
                </a:solidFill>
                <a:latin typeface="Consolas" panose="020B0609020204030204" pitchFamily="49" charset="0"/>
              </a:rPr>
              <a:t>getline</a:t>
            </a:r>
            <a:r>
              <a:rPr lang="en-US" b="1" i="0" u="none" strike="noStrike" baseline="0" dirty="0" smtClean="0">
                <a:solidFill>
                  <a:srgbClr val="33B38C"/>
                </a:solidFill>
                <a:latin typeface="Calibri" panose="020F0502020204030204" pitchFamily="34" charset="0"/>
              </a:rPr>
              <a:t> (cont.)</a:t>
            </a:r>
          </a:p>
        </p:txBody>
      </p:sp>
      <p:sp>
        <p:nvSpPr>
          <p:cNvPr id="3" name="Text Placeholder 2"/>
          <p:cNvSpPr>
            <a:spLocks noGrp="1"/>
          </p:cNvSpPr>
          <p:nvPr>
            <p:ph type="body" idx="1"/>
          </p:nvPr>
        </p:nvSpPr>
        <p:spPr/>
        <p:txBody>
          <a:bodyPr>
            <a:normAutofit/>
          </a:bodyPr>
          <a:lstStyle/>
          <a:p>
            <a:r>
              <a:rPr lang="en-US" u="none" strike="noStrike" baseline="0" dirty="0" smtClean="0">
                <a:latin typeface="Cambria" panose="02040503050406030204" pitchFamily="18" charset="0"/>
              </a:rPr>
              <a:t>When </a:t>
            </a:r>
            <a:r>
              <a:rPr lang="en-US" u="none" strike="noStrike" baseline="0" dirty="0" smtClean="0">
                <a:latin typeface="Cambria" panose="02040503050406030204" pitchFamily="18" charset="0"/>
              </a:rPr>
              <a:t>you press </a:t>
            </a:r>
            <a:r>
              <a:rPr lang="en-US" i="1" u="none" strike="noStrike" baseline="0" dirty="0" smtClean="0">
                <a:latin typeface="Cambria" panose="02040503050406030204" pitchFamily="18" charset="0"/>
              </a:rPr>
              <a:t>Enter</a:t>
            </a:r>
            <a:r>
              <a:rPr lang="en-US" u="none" strike="noStrike" baseline="0" dirty="0" smtClean="0">
                <a:latin typeface="Cambria" panose="02040503050406030204" pitchFamily="18" charset="0"/>
              </a:rPr>
              <a:t> (or </a:t>
            </a:r>
            <a:r>
              <a:rPr lang="en-US" i="1" u="none" strike="noStrike" baseline="0" dirty="0" smtClean="0">
                <a:latin typeface="Cambria" panose="02040503050406030204" pitchFamily="18" charset="0"/>
              </a:rPr>
              <a:t>Return</a:t>
            </a:r>
            <a:r>
              <a:rPr lang="en-US" u="none" strike="noStrike" baseline="0" dirty="0" smtClean="0">
                <a:latin typeface="Cambria" panose="02040503050406030204" pitchFamily="18" charset="0"/>
              </a:rPr>
              <a:t>) after typing data, the system inserts a newline in the input stream.</a:t>
            </a:r>
          </a:p>
          <a:p>
            <a:r>
              <a:rPr lang="en-US" u="none" strike="noStrike" baseline="0" dirty="0" smtClean="0">
                <a:latin typeface="Cambria" panose="02040503050406030204" pitchFamily="18" charset="0"/>
              </a:rPr>
              <a:t>Function </a:t>
            </a:r>
            <a:r>
              <a:rPr lang="en-US" u="none" strike="noStrike" baseline="0" dirty="0" err="1" smtClean="0">
                <a:solidFill>
                  <a:srgbClr val="000000"/>
                </a:solidFill>
                <a:latin typeface="Consolas" panose="020B0609020204030204" pitchFamily="49" charset="0"/>
              </a:rPr>
              <a:t>getline</a:t>
            </a:r>
            <a:r>
              <a:rPr lang="en-US" u="none" strike="noStrike" baseline="0" dirty="0" smtClean="0">
                <a:solidFill>
                  <a:srgbClr val="000000"/>
                </a:solidFill>
                <a:latin typeface="Cambria" panose="02040503050406030204" pitchFamily="18" charset="0"/>
              </a:rPr>
              <a:t> reads from the standard input stream object </a:t>
            </a:r>
            <a:r>
              <a:rPr lang="en-US" u="none" strike="noStrike" baseline="0" dirty="0" err="1" smtClean="0">
                <a:solidFill>
                  <a:srgbClr val="000000"/>
                </a:solidFill>
                <a:latin typeface="Consolas" panose="020B0609020204030204" pitchFamily="49" charset="0"/>
              </a:rPr>
              <a:t>cin</a:t>
            </a:r>
            <a:r>
              <a:rPr lang="en-US" u="none" strike="noStrike" baseline="0" dirty="0" smtClean="0">
                <a:solidFill>
                  <a:srgbClr val="000000"/>
                </a:solidFill>
                <a:latin typeface="Cambria" panose="02040503050406030204" pitchFamily="18" charset="0"/>
              </a:rPr>
              <a:t> the characters the user enters, up to, but not including, the newline, which is </a:t>
            </a:r>
            <a:r>
              <a:rPr lang="en-US" u="none" strike="noStrike" baseline="0" dirty="0" smtClean="0">
                <a:solidFill>
                  <a:srgbClr val="000000"/>
                </a:solidFill>
                <a:latin typeface="Cambria" panose="02040503050406030204" pitchFamily="18" charset="0"/>
              </a:rPr>
              <a:t>discarded</a:t>
            </a:r>
          </a:p>
          <a:p>
            <a:r>
              <a:rPr lang="en-US" u="none" strike="noStrike" baseline="0" dirty="0" err="1" smtClean="0">
                <a:solidFill>
                  <a:srgbClr val="000000"/>
                </a:solidFill>
                <a:latin typeface="Consolas" panose="020B0609020204030204" pitchFamily="49" charset="0"/>
              </a:rPr>
              <a:t>getline</a:t>
            </a:r>
            <a:r>
              <a:rPr lang="en-US" u="none" strike="noStrike" baseline="0" dirty="0" smtClean="0">
                <a:solidFill>
                  <a:srgbClr val="000000"/>
                </a:solidFill>
                <a:latin typeface="Cambria" panose="02040503050406030204" pitchFamily="18" charset="0"/>
              </a:rPr>
              <a:t> </a:t>
            </a:r>
            <a:r>
              <a:rPr lang="en-US" u="none" strike="noStrike" baseline="0" dirty="0" smtClean="0">
                <a:solidFill>
                  <a:srgbClr val="000000"/>
                </a:solidFill>
                <a:latin typeface="Cambria" panose="02040503050406030204" pitchFamily="18" charset="0"/>
              </a:rPr>
              <a:t>places the characters in </a:t>
            </a:r>
            <a:r>
              <a:rPr lang="en-US" dirty="0" smtClean="0">
                <a:solidFill>
                  <a:srgbClr val="000000"/>
                </a:solidFill>
                <a:latin typeface="Cambria" panose="02040503050406030204" pitchFamily="18" charset="0"/>
              </a:rPr>
              <a:t>its second </a:t>
            </a:r>
            <a:r>
              <a:rPr lang="en-US" u="none" strike="noStrike" baseline="0" dirty="0" smtClean="0">
                <a:solidFill>
                  <a:srgbClr val="000000"/>
                </a:solidFill>
                <a:latin typeface="Cambria" panose="02040503050406030204" pitchFamily="18" charset="0"/>
              </a:rPr>
              <a:t>argument</a:t>
            </a:r>
            <a:r>
              <a:rPr lang="en-US" u="none" strike="noStrike" baseline="0" dirty="0" smtClean="0">
                <a:solidFill>
                  <a:srgbClr val="000000"/>
                </a:solidFill>
                <a:latin typeface="Times New Roman" panose="02020603050405020304" pitchFamily="18" charset="0"/>
              </a:rPr>
              <a:t>.</a:t>
            </a:r>
            <a:endParaRPr lang="en-US" u="none" strike="noStrike" baseline="0" dirty="0" smtClean="0">
              <a:solidFill>
                <a:srgbClr val="000000"/>
              </a:solidFill>
              <a:latin typeface="Times New Roman" panose="02020603050405020304" pitchFamily="18" charset="0"/>
            </a:endParaRPr>
          </a:p>
        </p:txBody>
      </p:sp>
      <p:sp>
        <p:nvSpPr>
          <p:cNvPr id="4" name="Footer Placeholder 3"/>
          <p:cNvSpPr>
            <a:spLocks noGrp="1"/>
          </p:cNvSpPr>
          <p:nvPr>
            <p:ph type="ftr" sz="quarter" idx="11"/>
          </p:nvPr>
        </p:nvSpPr>
        <p:spPr/>
        <p:txBody>
          <a:bodyPr/>
          <a:lstStyle/>
          <a:p>
            <a:pPr>
              <a:defRPr/>
            </a:pPr>
            <a:r>
              <a:rPr lang="en-US" smtClean="0"/>
              <a:t>©1992-2017 by Pearson Education, Inc. All Rights Reserved.</a:t>
            </a:r>
            <a:endParaRPr lang="en-US"/>
          </a:p>
        </p:txBody>
      </p:sp>
    </p:spTree>
    <p:extLst>
      <p:ext uri="{BB962C8B-B14F-4D97-AF65-F5344CB8AC3E}">
        <p14:creationId xmlns:p14="http://schemas.microsoft.com/office/powerpoint/2010/main" val="29742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3_Page_02"/>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517923" y="857250"/>
            <a:ext cx="8108156" cy="5143500"/>
          </a:xfrm>
          <a:prstGeom prst="rect">
            <a:avLst/>
          </a:prstGeom>
          <a:noFill/>
          <a:ln>
            <a:noFill/>
          </a:ln>
        </p:spPr>
      </p:pic>
      <p:sp>
        <p:nvSpPr>
          <p:cNvPr id="3" name="Footer Placeholder 2"/>
          <p:cNvSpPr>
            <a:spLocks noGrp="1"/>
          </p:cNvSpPr>
          <p:nvPr>
            <p:ph type="ftr" sz="quarter" idx="11"/>
          </p:nvPr>
        </p:nvSpPr>
        <p:spPr/>
        <p:txBody>
          <a:bodyPr/>
          <a:lstStyle/>
          <a:p>
            <a:pPr>
              <a:defRPr/>
            </a:pPr>
            <a:r>
              <a:rPr lang="en-US" smtClean="0"/>
              <a:t>©1992-2017 by Pearson Education, Inc. All Rights Reserved.</a:t>
            </a:r>
            <a:endParaRPr lang="en-US"/>
          </a:p>
        </p:txBody>
      </p:sp>
    </p:spTree>
    <p:extLst>
      <p:ext uri="{BB962C8B-B14F-4D97-AF65-F5344CB8AC3E}">
        <p14:creationId xmlns:p14="http://schemas.microsoft.com/office/powerpoint/2010/main" val="18290100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0" u="none" strike="noStrike" baseline="0" dirty="0" smtClean="0">
                <a:solidFill>
                  <a:srgbClr val="33B38C"/>
                </a:solidFill>
                <a:latin typeface="Calibri" panose="020F0502020204030204" pitchFamily="34" charset="0"/>
              </a:rPr>
              <a:t>3.2.5 Calling Class </a:t>
            </a:r>
            <a:r>
              <a:rPr lang="en-US" b="0" i="0" u="none" strike="noStrike" baseline="0" dirty="0" smtClean="0">
                <a:solidFill>
                  <a:srgbClr val="33B38C"/>
                </a:solidFill>
                <a:latin typeface="Consolas" panose="020B0609020204030204" pitchFamily="49" charset="0"/>
              </a:rPr>
              <a:t>Account</a:t>
            </a:r>
            <a:r>
              <a:rPr lang="en-US" b="1" i="0" u="none" strike="noStrike" baseline="0" dirty="0" smtClean="0">
                <a:solidFill>
                  <a:srgbClr val="33B38C"/>
                </a:solidFill>
                <a:latin typeface="Calibri" panose="020F0502020204030204" pitchFamily="34" charset="0"/>
              </a:rPr>
              <a:t>’s </a:t>
            </a:r>
            <a:r>
              <a:rPr lang="en-US" b="0" i="0" u="none" strike="noStrike" baseline="0" dirty="0" err="1" smtClean="0">
                <a:solidFill>
                  <a:srgbClr val="33B38C"/>
                </a:solidFill>
                <a:latin typeface="Consolas" panose="020B0609020204030204" pitchFamily="49" charset="0"/>
              </a:rPr>
              <a:t>setName</a:t>
            </a:r>
            <a:r>
              <a:rPr lang="en-US" b="1" i="0" u="none" strike="noStrike" baseline="0" dirty="0" smtClean="0">
                <a:solidFill>
                  <a:srgbClr val="33B38C"/>
                </a:solidFill>
                <a:latin typeface="Calibri" panose="020F0502020204030204" pitchFamily="34" charset="0"/>
              </a:rPr>
              <a:t> Member Function </a:t>
            </a:r>
          </a:p>
        </p:txBody>
      </p:sp>
      <p:sp>
        <p:nvSpPr>
          <p:cNvPr id="3" name="Text Placeholder 2"/>
          <p:cNvSpPr>
            <a:spLocks noGrp="1"/>
          </p:cNvSpPr>
          <p:nvPr>
            <p:ph type="body" idx="1"/>
          </p:nvPr>
        </p:nvSpPr>
        <p:spPr/>
        <p:txBody>
          <a:bodyPr>
            <a:normAutofit/>
          </a:bodyPr>
          <a:lstStyle/>
          <a:p>
            <a:r>
              <a:rPr lang="en-US" u="none" strike="noStrike" baseline="0" dirty="0" smtClean="0">
                <a:latin typeface="Cambria" panose="02040503050406030204" pitchFamily="18" charset="0"/>
              </a:rPr>
              <a:t>Line 19 </a:t>
            </a:r>
          </a:p>
          <a:p>
            <a:pPr marL="392113" lvl="1" indent="0">
              <a:buNone/>
            </a:pPr>
            <a:r>
              <a:rPr lang="en-US" sz="1800" u="none" strike="noStrike" baseline="0" dirty="0" smtClean="0">
                <a:solidFill>
                  <a:srgbClr val="000000"/>
                </a:solidFill>
                <a:latin typeface="Consolas" panose="020B0609020204030204" pitchFamily="49" charset="0"/>
              </a:rPr>
              <a:t>	</a:t>
            </a:r>
            <a:r>
              <a:rPr lang="en-US" sz="1800" u="none" strike="noStrike" baseline="0" dirty="0" err="1" smtClean="0">
                <a:solidFill>
                  <a:srgbClr val="000000"/>
                </a:solidFill>
                <a:latin typeface="Consolas" panose="020B0609020204030204" pitchFamily="49" charset="0"/>
              </a:rPr>
              <a:t>myAccount.setName</a:t>
            </a:r>
            <a:r>
              <a:rPr lang="en-US" sz="1800" u="none" strike="noStrike" baseline="0" dirty="0" smtClean="0">
                <a:solidFill>
                  <a:srgbClr val="000000"/>
                </a:solidFill>
                <a:latin typeface="Consolas" panose="020B0609020204030204" pitchFamily="49" charset="0"/>
              </a:rPr>
              <a:t>(</a:t>
            </a:r>
            <a:r>
              <a:rPr lang="en-US" sz="1800" u="none" strike="noStrike" baseline="0" dirty="0" err="1" smtClean="0">
                <a:solidFill>
                  <a:srgbClr val="000000"/>
                </a:solidFill>
                <a:latin typeface="Consolas" panose="020B0609020204030204" pitchFamily="49" charset="0"/>
              </a:rPr>
              <a:t>theName</a:t>
            </a:r>
            <a:r>
              <a:rPr lang="en-US" sz="1800" u="none" strike="noStrike" baseline="0" dirty="0" smtClean="0">
                <a:solidFill>
                  <a:srgbClr val="000000"/>
                </a:solidFill>
                <a:latin typeface="Consolas" panose="020B0609020204030204" pitchFamily="49" charset="0"/>
              </a:rPr>
              <a:t>); </a:t>
            </a:r>
            <a:r>
              <a:rPr lang="en-US" sz="1800" u="none" strike="noStrike" baseline="0" dirty="0" smtClean="0">
                <a:solidFill>
                  <a:srgbClr val="00BF00"/>
                </a:solidFill>
                <a:latin typeface="Consolas" panose="020B0609020204030204" pitchFamily="49" charset="0"/>
              </a:rPr>
              <a:t>// put </a:t>
            </a:r>
            <a:r>
              <a:rPr lang="en-US" sz="1800" u="none" strike="noStrike" baseline="0" dirty="0" err="1" smtClean="0">
                <a:solidFill>
                  <a:srgbClr val="00BF00"/>
                </a:solidFill>
                <a:latin typeface="Consolas" panose="020B0609020204030204" pitchFamily="49" charset="0"/>
              </a:rPr>
              <a:t>theName</a:t>
            </a:r>
            <a:r>
              <a:rPr lang="en-US" sz="1800" u="none" strike="noStrike" baseline="0" dirty="0" smtClean="0">
                <a:solidFill>
                  <a:srgbClr val="00BF00"/>
                </a:solidFill>
                <a:latin typeface="Consolas" panose="020B0609020204030204" pitchFamily="49" charset="0"/>
              </a:rPr>
              <a:t> in </a:t>
            </a:r>
            <a:r>
              <a:rPr lang="en-US" sz="1800" u="none" strike="noStrike" baseline="0" dirty="0" err="1" smtClean="0">
                <a:solidFill>
                  <a:srgbClr val="00BF00"/>
                </a:solidFill>
                <a:latin typeface="Consolas" panose="020B0609020204030204" pitchFamily="49" charset="0"/>
              </a:rPr>
              <a:t>myAccount</a:t>
            </a:r>
            <a:endParaRPr lang="en-US" sz="1800" u="none" strike="noStrike" baseline="0" dirty="0" smtClean="0">
              <a:solidFill>
                <a:srgbClr val="00BF00"/>
              </a:solidFill>
              <a:latin typeface="Consolas" panose="020B0609020204030204" pitchFamily="49" charset="0"/>
            </a:endParaRPr>
          </a:p>
          <a:p>
            <a:pPr marL="109537" indent="0">
              <a:buNone/>
            </a:pPr>
            <a:r>
              <a:rPr lang="en-US" dirty="0">
                <a:latin typeface="Cambria" panose="02040503050406030204" pitchFamily="18" charset="0"/>
              </a:rPr>
              <a:t> </a:t>
            </a:r>
            <a:r>
              <a:rPr lang="en-US" dirty="0" smtClean="0">
                <a:latin typeface="Cambria" panose="02040503050406030204" pitchFamily="18" charset="0"/>
              </a:rPr>
              <a:t>   </a:t>
            </a:r>
            <a:r>
              <a:rPr lang="en-US" u="none" strike="noStrike" baseline="0" dirty="0" smtClean="0">
                <a:latin typeface="Cambria" panose="02040503050406030204" pitchFamily="18" charset="0"/>
              </a:rPr>
              <a:t>calls </a:t>
            </a:r>
            <a:r>
              <a:rPr lang="en-US" u="none" strike="noStrike" baseline="0" dirty="0" err="1" smtClean="0">
                <a:solidFill>
                  <a:srgbClr val="000000"/>
                </a:solidFill>
                <a:latin typeface="Consolas" panose="020B0609020204030204" pitchFamily="49" charset="0"/>
              </a:rPr>
              <a:t>myAccounts</a:t>
            </a:r>
            <a:r>
              <a:rPr lang="en-US" u="none" strike="noStrike" baseline="0" dirty="0" err="1" smtClean="0">
                <a:solidFill>
                  <a:srgbClr val="000000"/>
                </a:solidFill>
                <a:latin typeface="Cambria" panose="02040503050406030204" pitchFamily="18" charset="0"/>
              </a:rPr>
              <a:t>’s</a:t>
            </a:r>
            <a:r>
              <a:rPr lang="en-US" u="none" strike="noStrike" baseline="0" dirty="0" smtClean="0">
                <a:solidFill>
                  <a:srgbClr val="000000"/>
                </a:solidFill>
                <a:latin typeface="Cambria" panose="02040503050406030204" pitchFamily="18" charset="0"/>
              </a:rPr>
              <a:t> </a:t>
            </a:r>
            <a:r>
              <a:rPr lang="en-US" u="none" strike="noStrike" baseline="0" dirty="0" err="1" smtClean="0">
                <a:solidFill>
                  <a:srgbClr val="000000"/>
                </a:solidFill>
                <a:latin typeface="Consolas" panose="020B0609020204030204" pitchFamily="49" charset="0"/>
              </a:rPr>
              <a:t>setName</a:t>
            </a:r>
            <a:r>
              <a:rPr lang="en-US" u="none" strike="noStrike" baseline="0" dirty="0" smtClean="0">
                <a:solidFill>
                  <a:srgbClr val="000000"/>
                </a:solidFill>
                <a:latin typeface="Cambria" panose="02040503050406030204" pitchFamily="18" charset="0"/>
              </a:rPr>
              <a:t> member function.</a:t>
            </a:r>
          </a:p>
          <a:p>
            <a:r>
              <a:rPr lang="en-US" u="none" strike="noStrike" baseline="0" dirty="0" smtClean="0">
                <a:latin typeface="Cambria" panose="02040503050406030204" pitchFamily="18" charset="0"/>
              </a:rPr>
              <a:t>A member-function call can supply </a:t>
            </a:r>
            <a:r>
              <a:rPr lang="en-US" u="none" strike="noStrike" baseline="0" dirty="0" smtClean="0">
                <a:solidFill>
                  <a:srgbClr val="0000FF"/>
                </a:solidFill>
                <a:latin typeface="Cambria" panose="02040503050406030204" pitchFamily="18" charset="0"/>
              </a:rPr>
              <a:t>arguments that help the function perform its task.</a:t>
            </a:r>
          </a:p>
          <a:p>
            <a:r>
              <a:rPr lang="en-US" u="none" strike="noStrike" baseline="0" dirty="0" smtClean="0">
                <a:latin typeface="Cambria" panose="02040503050406030204" pitchFamily="18" charset="0"/>
              </a:rPr>
              <a:t>You place the arguments in the function call’s parentheses.</a:t>
            </a:r>
          </a:p>
          <a:p>
            <a:pPr lvl="1"/>
            <a:r>
              <a:rPr lang="en-US" u="none" strike="noStrike" baseline="0" dirty="0" smtClean="0">
                <a:latin typeface="Cambria" panose="02040503050406030204" pitchFamily="18" charset="0"/>
              </a:rPr>
              <a:t>Here, </a:t>
            </a:r>
            <a:r>
              <a:rPr lang="en-US" u="none" strike="noStrike" baseline="0" dirty="0" err="1" smtClean="0">
                <a:solidFill>
                  <a:srgbClr val="000000"/>
                </a:solidFill>
                <a:latin typeface="Consolas" panose="020B0609020204030204" pitchFamily="49" charset="0"/>
              </a:rPr>
              <a:t>theName</a:t>
            </a:r>
            <a:r>
              <a:rPr lang="en-US" u="none" strike="noStrike" baseline="0" dirty="0" err="1" smtClean="0">
                <a:solidFill>
                  <a:srgbClr val="000000"/>
                </a:solidFill>
                <a:latin typeface="Cambria" panose="02040503050406030204" pitchFamily="18" charset="0"/>
              </a:rPr>
              <a:t>’s</a:t>
            </a:r>
            <a:r>
              <a:rPr lang="en-US" u="none" strike="noStrike" baseline="0" dirty="0" smtClean="0">
                <a:solidFill>
                  <a:srgbClr val="000000"/>
                </a:solidFill>
                <a:latin typeface="Cambria" panose="02040503050406030204" pitchFamily="18" charset="0"/>
              </a:rPr>
              <a:t> value is the argument that’s passed to </a:t>
            </a:r>
            <a:r>
              <a:rPr lang="en-US" u="none" strike="noStrike" baseline="0" dirty="0" err="1" smtClean="0">
                <a:solidFill>
                  <a:srgbClr val="000000"/>
                </a:solidFill>
                <a:latin typeface="Consolas" panose="020B0609020204030204" pitchFamily="49" charset="0"/>
              </a:rPr>
              <a:t>setName</a:t>
            </a:r>
            <a:r>
              <a:rPr lang="en-US" u="none" strike="noStrike" baseline="0" dirty="0" smtClean="0">
                <a:solidFill>
                  <a:srgbClr val="000000"/>
                </a:solidFill>
                <a:latin typeface="Cambria" panose="02040503050406030204" pitchFamily="18" charset="0"/>
              </a:rPr>
              <a:t>, which stores </a:t>
            </a:r>
            <a:r>
              <a:rPr lang="en-US" u="none" strike="noStrike" baseline="0" dirty="0" err="1" smtClean="0">
                <a:solidFill>
                  <a:srgbClr val="000000"/>
                </a:solidFill>
                <a:latin typeface="Consolas" panose="020B0609020204030204" pitchFamily="49" charset="0"/>
              </a:rPr>
              <a:t>theName</a:t>
            </a:r>
            <a:r>
              <a:rPr lang="en-US" u="none" strike="noStrike" baseline="0" dirty="0" err="1" smtClean="0">
                <a:solidFill>
                  <a:srgbClr val="000000"/>
                </a:solidFill>
                <a:latin typeface="Cambria" panose="02040503050406030204" pitchFamily="18" charset="0"/>
              </a:rPr>
              <a:t>’s</a:t>
            </a:r>
            <a:r>
              <a:rPr lang="en-US" u="none" strike="noStrike" baseline="0" dirty="0" smtClean="0">
                <a:solidFill>
                  <a:srgbClr val="000000"/>
                </a:solidFill>
                <a:latin typeface="Cambria" panose="02040503050406030204" pitchFamily="18" charset="0"/>
              </a:rPr>
              <a:t> value in the object </a:t>
            </a:r>
            <a:r>
              <a:rPr lang="en-US" u="none" strike="noStrike" baseline="0" dirty="0" err="1" smtClean="0">
                <a:solidFill>
                  <a:srgbClr val="000000"/>
                </a:solidFill>
                <a:latin typeface="Consolas" panose="020B0609020204030204" pitchFamily="49" charset="0"/>
              </a:rPr>
              <a:t>myAccount</a:t>
            </a:r>
            <a:r>
              <a:rPr lang="en-US" u="none" strike="noStrike" baseline="0" dirty="0" smtClean="0">
                <a:solidFill>
                  <a:srgbClr val="000000"/>
                </a:solidFill>
                <a:latin typeface="Times New Roman" panose="02020603050405020304" pitchFamily="18" charset="0"/>
              </a:rPr>
              <a:t>.</a:t>
            </a:r>
          </a:p>
        </p:txBody>
      </p:sp>
      <p:sp>
        <p:nvSpPr>
          <p:cNvPr id="4" name="Footer Placeholder 3"/>
          <p:cNvSpPr>
            <a:spLocks noGrp="1"/>
          </p:cNvSpPr>
          <p:nvPr>
            <p:ph type="ftr" sz="quarter" idx="11"/>
          </p:nvPr>
        </p:nvSpPr>
        <p:spPr/>
        <p:txBody>
          <a:bodyPr/>
          <a:lstStyle/>
          <a:p>
            <a:pPr>
              <a:defRPr/>
            </a:pPr>
            <a:r>
              <a:rPr lang="en-US" smtClean="0"/>
              <a:t>©1992-2017 by Pearson Education, Inc. All Rights Reserved.</a:t>
            </a:r>
            <a:endParaRPr lang="en-US"/>
          </a:p>
        </p:txBody>
      </p:sp>
    </p:spTree>
    <p:extLst>
      <p:ext uri="{BB962C8B-B14F-4D97-AF65-F5344CB8AC3E}">
        <p14:creationId xmlns:p14="http://schemas.microsoft.com/office/powerpoint/2010/main" val="7268907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0" u="none" strike="noStrike" baseline="0" dirty="0" smtClean="0">
                <a:solidFill>
                  <a:srgbClr val="33B38C"/>
                </a:solidFill>
                <a:latin typeface="Calibri" panose="020F0502020204030204" pitchFamily="34" charset="0"/>
              </a:rPr>
              <a:t>3.2.5 Calling Class </a:t>
            </a:r>
            <a:r>
              <a:rPr lang="en-US" b="0" i="0" u="none" strike="noStrike" baseline="0" dirty="0" smtClean="0">
                <a:solidFill>
                  <a:srgbClr val="33B38C"/>
                </a:solidFill>
                <a:latin typeface="Consolas" panose="020B0609020204030204" pitchFamily="49" charset="0"/>
              </a:rPr>
              <a:t>Account</a:t>
            </a:r>
            <a:r>
              <a:rPr lang="en-US" b="1" i="0" u="none" strike="noStrike" baseline="0" dirty="0" smtClean="0">
                <a:solidFill>
                  <a:srgbClr val="33B38C"/>
                </a:solidFill>
                <a:latin typeface="Calibri" panose="020F0502020204030204" pitchFamily="34" charset="0"/>
              </a:rPr>
              <a:t>’s </a:t>
            </a:r>
            <a:r>
              <a:rPr lang="en-US" b="0" i="0" u="none" strike="noStrike" baseline="0" dirty="0" err="1" smtClean="0">
                <a:solidFill>
                  <a:srgbClr val="33B38C"/>
                </a:solidFill>
                <a:latin typeface="Consolas" panose="020B0609020204030204" pitchFamily="49" charset="0"/>
              </a:rPr>
              <a:t>setName</a:t>
            </a:r>
            <a:r>
              <a:rPr lang="en-US" b="1" i="0" u="none" strike="noStrike" baseline="0" dirty="0" smtClean="0">
                <a:solidFill>
                  <a:srgbClr val="33B38C"/>
                </a:solidFill>
                <a:latin typeface="Calibri" panose="020F0502020204030204" pitchFamily="34" charset="0"/>
              </a:rPr>
              <a:t> Member Function (cont.)</a:t>
            </a:r>
          </a:p>
        </p:txBody>
      </p:sp>
      <p:sp>
        <p:nvSpPr>
          <p:cNvPr id="3" name="Text Placeholder 2"/>
          <p:cNvSpPr>
            <a:spLocks noGrp="1"/>
          </p:cNvSpPr>
          <p:nvPr>
            <p:ph type="body" idx="1"/>
          </p:nvPr>
        </p:nvSpPr>
        <p:spPr/>
        <p:txBody>
          <a:bodyPr/>
          <a:lstStyle/>
          <a:p>
            <a:r>
              <a:rPr lang="en-US" u="none" strike="noStrike" baseline="0" dirty="0" smtClean="0">
                <a:latin typeface="Cambria" panose="02040503050406030204" pitchFamily="18" charset="0"/>
              </a:rPr>
              <a:t>From </a:t>
            </a:r>
            <a:r>
              <a:rPr lang="en-US" u="none" strike="noStrike" baseline="0" dirty="0" smtClean="0">
                <a:solidFill>
                  <a:srgbClr val="000000"/>
                </a:solidFill>
                <a:latin typeface="Consolas" panose="020B0609020204030204" pitchFamily="49" charset="0"/>
              </a:rPr>
              <a:t>main</a:t>
            </a:r>
            <a:r>
              <a:rPr lang="en-US" u="none" strike="noStrike" baseline="0" dirty="0" smtClean="0">
                <a:solidFill>
                  <a:srgbClr val="000000"/>
                </a:solidFill>
                <a:latin typeface="Cambria" panose="02040503050406030204" pitchFamily="18" charset="0"/>
              </a:rPr>
              <a:t>’s view, when </a:t>
            </a:r>
            <a:r>
              <a:rPr lang="en-US" u="none" strike="noStrike" baseline="0" dirty="0" err="1" smtClean="0">
                <a:solidFill>
                  <a:srgbClr val="000000"/>
                </a:solidFill>
                <a:latin typeface="Consolas" panose="020B0609020204030204" pitchFamily="49" charset="0"/>
              </a:rPr>
              <a:t>setName</a:t>
            </a:r>
            <a:r>
              <a:rPr lang="en-US" u="none" strike="noStrike" baseline="0" dirty="0" smtClean="0">
                <a:solidFill>
                  <a:srgbClr val="000000"/>
                </a:solidFill>
                <a:latin typeface="Cambria" panose="02040503050406030204" pitchFamily="18" charset="0"/>
              </a:rPr>
              <a:t> is called:</a:t>
            </a:r>
          </a:p>
          <a:p>
            <a:pPr lvl="1"/>
            <a:r>
              <a:rPr lang="en-US" u="none" strike="noStrike" baseline="0" dirty="0" smtClean="0">
                <a:latin typeface="Cambria" panose="02040503050406030204" pitchFamily="18" charset="0"/>
              </a:rPr>
              <a:t>The program transfers execution from the call in </a:t>
            </a:r>
            <a:r>
              <a:rPr lang="en-US" u="none" strike="noStrike" baseline="0" dirty="0" smtClean="0">
                <a:solidFill>
                  <a:srgbClr val="000000"/>
                </a:solidFill>
                <a:latin typeface="Consolas" panose="020B0609020204030204" pitchFamily="49" charset="0"/>
              </a:rPr>
              <a:t>main</a:t>
            </a:r>
            <a:r>
              <a:rPr lang="en-US" u="none" strike="noStrike" baseline="0" dirty="0" smtClean="0">
                <a:solidFill>
                  <a:srgbClr val="000000"/>
                </a:solidFill>
                <a:latin typeface="Cambria" panose="02040503050406030204" pitchFamily="18" charset="0"/>
              </a:rPr>
              <a:t> to the </a:t>
            </a:r>
            <a:r>
              <a:rPr lang="en-US" u="none" strike="noStrike" baseline="0" dirty="0" err="1" smtClean="0">
                <a:solidFill>
                  <a:srgbClr val="000000"/>
                </a:solidFill>
                <a:latin typeface="Consolas" panose="020B0609020204030204" pitchFamily="49" charset="0"/>
              </a:rPr>
              <a:t>setName</a:t>
            </a:r>
            <a:r>
              <a:rPr lang="en-US" u="none" strike="noStrike" baseline="0" dirty="0" smtClean="0">
                <a:solidFill>
                  <a:srgbClr val="000000"/>
                </a:solidFill>
                <a:latin typeface="Cambria" panose="02040503050406030204" pitchFamily="18" charset="0"/>
              </a:rPr>
              <a:t> member function’s definition.</a:t>
            </a:r>
          </a:p>
          <a:p>
            <a:pPr lvl="1"/>
            <a:r>
              <a:rPr lang="en-US" u="none" strike="noStrike" baseline="0" dirty="0" smtClean="0">
                <a:latin typeface="Cambria" panose="02040503050406030204" pitchFamily="18" charset="0"/>
              </a:rPr>
              <a:t>The call passes to the function the argument value in the call’s parentheses—that is, </a:t>
            </a:r>
            <a:r>
              <a:rPr lang="en-US" u="none" strike="noStrike" baseline="0" dirty="0" err="1" smtClean="0">
                <a:solidFill>
                  <a:srgbClr val="000000"/>
                </a:solidFill>
                <a:latin typeface="Consolas" panose="020B0609020204030204" pitchFamily="49" charset="0"/>
              </a:rPr>
              <a:t>theName</a:t>
            </a:r>
            <a:r>
              <a:rPr lang="en-US" u="none" strike="noStrike" baseline="0" dirty="0" smtClean="0">
                <a:solidFill>
                  <a:srgbClr val="000000"/>
                </a:solidFill>
                <a:latin typeface="Cambria" panose="02040503050406030204" pitchFamily="18" charset="0"/>
              </a:rPr>
              <a:t> object’s value.</a:t>
            </a:r>
          </a:p>
          <a:p>
            <a:pPr lvl="1"/>
            <a:r>
              <a:rPr lang="en-US" u="none" strike="noStrike" baseline="0" dirty="0" smtClean="0">
                <a:latin typeface="Cambria" panose="02040503050406030204" pitchFamily="18" charset="0"/>
              </a:rPr>
              <a:t>Because </a:t>
            </a:r>
            <a:r>
              <a:rPr lang="en-US" u="none" strike="noStrike" baseline="0" dirty="0" err="1" smtClean="0">
                <a:solidFill>
                  <a:srgbClr val="000000"/>
                </a:solidFill>
                <a:latin typeface="Consolas" panose="020B0609020204030204" pitchFamily="49" charset="0"/>
              </a:rPr>
              <a:t>setName</a:t>
            </a:r>
            <a:r>
              <a:rPr lang="en-US" u="none" strike="noStrike" baseline="0" dirty="0" smtClean="0">
                <a:solidFill>
                  <a:srgbClr val="000000"/>
                </a:solidFill>
                <a:latin typeface="Cambria" panose="02040503050406030204" pitchFamily="18" charset="0"/>
              </a:rPr>
              <a:t> was called via the </a:t>
            </a:r>
            <a:r>
              <a:rPr lang="en-US" u="none" strike="noStrike" baseline="0" dirty="0" err="1" smtClean="0">
                <a:solidFill>
                  <a:srgbClr val="000000"/>
                </a:solidFill>
                <a:latin typeface="Consolas" panose="020B0609020204030204" pitchFamily="49" charset="0"/>
              </a:rPr>
              <a:t>myAccount</a:t>
            </a:r>
            <a:r>
              <a:rPr lang="en-US" u="none" strike="noStrike" baseline="0" dirty="0" smtClean="0">
                <a:solidFill>
                  <a:srgbClr val="000000"/>
                </a:solidFill>
                <a:latin typeface="Cambria" panose="02040503050406030204" pitchFamily="18" charset="0"/>
              </a:rPr>
              <a:t> object, </a:t>
            </a:r>
            <a:r>
              <a:rPr lang="en-US" u="none" strike="noStrike" baseline="0" dirty="0" err="1" smtClean="0">
                <a:solidFill>
                  <a:srgbClr val="000000"/>
                </a:solidFill>
                <a:latin typeface="Consolas" panose="020B0609020204030204" pitchFamily="49" charset="0"/>
              </a:rPr>
              <a:t>setName</a:t>
            </a:r>
            <a:r>
              <a:rPr lang="en-US" u="none" strike="noStrike" baseline="0" dirty="0" smtClean="0">
                <a:solidFill>
                  <a:srgbClr val="000000"/>
                </a:solidFill>
                <a:latin typeface="Cambria" panose="02040503050406030204" pitchFamily="18" charset="0"/>
              </a:rPr>
              <a:t> “knows” the exact object to manipulate.</a:t>
            </a:r>
          </a:p>
          <a:p>
            <a:pPr lvl="1"/>
            <a:r>
              <a:rPr lang="en-US" u="none" strike="noStrike" baseline="0" dirty="0" smtClean="0">
                <a:latin typeface="Cambria" panose="02040503050406030204" pitchFamily="18" charset="0"/>
              </a:rPr>
              <a:t>Next, member function </a:t>
            </a:r>
            <a:r>
              <a:rPr lang="en-US" u="none" strike="noStrike" baseline="0" dirty="0" err="1" smtClean="0">
                <a:solidFill>
                  <a:srgbClr val="000000"/>
                </a:solidFill>
                <a:latin typeface="Consolas" panose="020B0609020204030204" pitchFamily="49" charset="0"/>
              </a:rPr>
              <a:t>setName</a:t>
            </a:r>
            <a:r>
              <a:rPr lang="en-US" u="none" strike="noStrike" baseline="0" dirty="0" smtClean="0">
                <a:solidFill>
                  <a:srgbClr val="000000"/>
                </a:solidFill>
                <a:latin typeface="Cambria" panose="02040503050406030204" pitchFamily="18" charset="0"/>
              </a:rPr>
              <a:t> stores the argument’s value in the </a:t>
            </a:r>
            <a:r>
              <a:rPr lang="en-US" u="none" strike="noStrike" baseline="0" dirty="0" err="1" smtClean="0">
                <a:solidFill>
                  <a:srgbClr val="000000"/>
                </a:solidFill>
                <a:latin typeface="Consolas" panose="020B0609020204030204" pitchFamily="49" charset="0"/>
              </a:rPr>
              <a:t>myAccount</a:t>
            </a:r>
            <a:r>
              <a:rPr lang="en-US" u="none" strike="noStrike" baseline="0" dirty="0" smtClean="0">
                <a:solidFill>
                  <a:srgbClr val="000000"/>
                </a:solidFill>
                <a:latin typeface="Cambria" panose="02040503050406030204" pitchFamily="18" charset="0"/>
              </a:rPr>
              <a:t> object.</a:t>
            </a:r>
          </a:p>
          <a:p>
            <a:pPr lvl="1"/>
            <a:r>
              <a:rPr lang="en-US" u="none" strike="noStrike" baseline="0" dirty="0" smtClean="0">
                <a:latin typeface="Cambria" panose="02040503050406030204" pitchFamily="18" charset="0"/>
              </a:rPr>
              <a:t>When </a:t>
            </a:r>
            <a:r>
              <a:rPr lang="en-US" u="none" strike="noStrike" baseline="0" dirty="0" err="1" smtClean="0">
                <a:solidFill>
                  <a:srgbClr val="000000"/>
                </a:solidFill>
                <a:latin typeface="Consolas" panose="020B0609020204030204" pitchFamily="49" charset="0"/>
              </a:rPr>
              <a:t>setName</a:t>
            </a:r>
            <a:r>
              <a:rPr lang="en-US" u="none" strike="noStrike" baseline="0" dirty="0" smtClean="0">
                <a:solidFill>
                  <a:srgbClr val="000000"/>
                </a:solidFill>
                <a:latin typeface="Cambria" panose="02040503050406030204" pitchFamily="18" charset="0"/>
              </a:rPr>
              <a:t> completes execution, program execution returns to where </a:t>
            </a:r>
            <a:r>
              <a:rPr lang="en-US" u="none" strike="noStrike" baseline="0" dirty="0" err="1" smtClean="0">
                <a:solidFill>
                  <a:srgbClr val="000000"/>
                </a:solidFill>
                <a:latin typeface="Consolas" panose="020B0609020204030204" pitchFamily="49" charset="0"/>
              </a:rPr>
              <a:t>setName</a:t>
            </a:r>
            <a:r>
              <a:rPr lang="en-US" u="none" strike="noStrike" baseline="0" dirty="0" smtClean="0">
                <a:solidFill>
                  <a:srgbClr val="000000"/>
                </a:solidFill>
                <a:latin typeface="Cambria" panose="02040503050406030204" pitchFamily="18" charset="0"/>
              </a:rPr>
              <a:t> was called, then continues with the next statement.</a:t>
            </a:r>
          </a:p>
        </p:txBody>
      </p:sp>
      <p:sp>
        <p:nvSpPr>
          <p:cNvPr id="4" name="Footer Placeholder 3"/>
          <p:cNvSpPr>
            <a:spLocks noGrp="1"/>
          </p:cNvSpPr>
          <p:nvPr>
            <p:ph type="ftr" sz="quarter" idx="11"/>
          </p:nvPr>
        </p:nvSpPr>
        <p:spPr/>
        <p:txBody>
          <a:bodyPr/>
          <a:lstStyle/>
          <a:p>
            <a:pPr>
              <a:defRPr/>
            </a:pPr>
            <a:r>
              <a:rPr lang="en-US" smtClean="0"/>
              <a:t>©1992-2017 by Pearson Education, Inc. All Rights Reserved.</a:t>
            </a:r>
            <a:endParaRPr lang="en-US"/>
          </a:p>
        </p:txBody>
      </p:sp>
    </p:spTree>
    <p:extLst>
      <p:ext uri="{BB962C8B-B14F-4D97-AF65-F5344CB8AC3E}">
        <p14:creationId xmlns:p14="http://schemas.microsoft.com/office/powerpoint/2010/main" val="38178621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0" u="none" strike="noStrike" baseline="0" dirty="0" smtClean="0">
                <a:solidFill>
                  <a:srgbClr val="FF8033"/>
                </a:solidFill>
                <a:latin typeface="Calibri" panose="020F0502020204030204" pitchFamily="34" charset="0"/>
              </a:rPr>
              <a:t>3.3 </a:t>
            </a:r>
            <a:r>
              <a:rPr lang="en-US" b="1" i="0" u="none" strike="noStrike" baseline="0" dirty="0" smtClean="0">
                <a:solidFill>
                  <a:srgbClr val="3380E6"/>
                </a:solidFill>
                <a:latin typeface="Consolas" panose="020B0609020204030204" pitchFamily="49" charset="0"/>
              </a:rPr>
              <a:t>Account</a:t>
            </a:r>
            <a:r>
              <a:rPr lang="en-US" b="1" i="0" u="none" strike="noStrike" baseline="0" dirty="0" smtClean="0">
                <a:solidFill>
                  <a:srgbClr val="3380E6"/>
                </a:solidFill>
                <a:latin typeface="Calibri" panose="020F0502020204030204" pitchFamily="34" charset="0"/>
              </a:rPr>
              <a:t> Class with a Data Member and </a:t>
            </a:r>
            <a:r>
              <a:rPr lang="en-US" b="1" i="1" u="none" strike="noStrike" baseline="0" dirty="0" smtClean="0">
                <a:solidFill>
                  <a:srgbClr val="3380E6"/>
                </a:solidFill>
                <a:latin typeface="Calibri" panose="020F0502020204030204" pitchFamily="34" charset="0"/>
              </a:rPr>
              <a:t>Set</a:t>
            </a:r>
            <a:r>
              <a:rPr lang="en-US" b="1" i="0" u="none" strike="noStrike" baseline="0" dirty="0" smtClean="0">
                <a:solidFill>
                  <a:srgbClr val="3380E6"/>
                </a:solidFill>
                <a:latin typeface="Calibri" panose="020F0502020204030204" pitchFamily="34" charset="0"/>
              </a:rPr>
              <a:t> and </a:t>
            </a:r>
            <a:r>
              <a:rPr lang="en-US" b="1" i="1" u="none" strike="noStrike" baseline="0" dirty="0" smtClean="0">
                <a:solidFill>
                  <a:srgbClr val="3380E6"/>
                </a:solidFill>
                <a:latin typeface="Calibri" panose="020F0502020204030204" pitchFamily="34" charset="0"/>
              </a:rPr>
              <a:t>Get</a:t>
            </a:r>
            <a:r>
              <a:rPr lang="en-US" b="1" i="0" u="none" strike="noStrike" baseline="0" dirty="0" smtClean="0">
                <a:solidFill>
                  <a:srgbClr val="3380E6"/>
                </a:solidFill>
                <a:latin typeface="Calibri" panose="020F0502020204030204" pitchFamily="34" charset="0"/>
              </a:rPr>
              <a:t> Member Functions</a:t>
            </a:r>
          </a:p>
        </p:txBody>
      </p:sp>
      <p:sp>
        <p:nvSpPr>
          <p:cNvPr id="3" name="Text Placeholder 2"/>
          <p:cNvSpPr>
            <a:spLocks noGrp="1"/>
          </p:cNvSpPr>
          <p:nvPr>
            <p:ph type="body" idx="1"/>
          </p:nvPr>
        </p:nvSpPr>
        <p:spPr/>
        <p:txBody>
          <a:bodyPr/>
          <a:lstStyle/>
          <a:p>
            <a:r>
              <a:rPr lang="en-US" u="none" strike="noStrike" baseline="0" dirty="0" smtClean="0">
                <a:latin typeface="Cambria" panose="02040503050406030204" pitchFamily="18" charset="0"/>
              </a:rPr>
              <a:t>This section presents class </a:t>
            </a:r>
            <a:r>
              <a:rPr lang="en-US" u="none" strike="noStrike" baseline="0" dirty="0" smtClean="0">
                <a:solidFill>
                  <a:srgbClr val="000000"/>
                </a:solidFill>
                <a:latin typeface="Consolas" panose="020B0609020204030204" pitchFamily="49" charset="0"/>
              </a:rPr>
              <a:t>Account</a:t>
            </a:r>
            <a:r>
              <a:rPr lang="en-US" u="none" strike="noStrike" baseline="0" dirty="0" smtClean="0">
                <a:solidFill>
                  <a:srgbClr val="000000"/>
                </a:solidFill>
                <a:latin typeface="Cambria" panose="02040503050406030204" pitchFamily="18" charset="0"/>
              </a:rPr>
              <a:t>’s details and a UML diagram that summarizes class </a:t>
            </a:r>
            <a:r>
              <a:rPr lang="en-US" u="none" strike="noStrike" baseline="0" dirty="0" smtClean="0">
                <a:solidFill>
                  <a:srgbClr val="000000"/>
                </a:solidFill>
                <a:latin typeface="Consolas" panose="020B0609020204030204" pitchFamily="49" charset="0"/>
              </a:rPr>
              <a:t>Account</a:t>
            </a:r>
            <a:r>
              <a:rPr lang="en-US" u="none" strike="noStrike" baseline="0" dirty="0" smtClean="0">
                <a:solidFill>
                  <a:srgbClr val="000000"/>
                </a:solidFill>
                <a:latin typeface="Cambria" panose="02040503050406030204" pitchFamily="18" charset="0"/>
              </a:rPr>
              <a:t>’s attributes and operations in a concise graphical representation.</a:t>
            </a:r>
          </a:p>
        </p:txBody>
      </p:sp>
      <p:sp>
        <p:nvSpPr>
          <p:cNvPr id="4" name="Footer Placeholder 3"/>
          <p:cNvSpPr>
            <a:spLocks noGrp="1"/>
          </p:cNvSpPr>
          <p:nvPr>
            <p:ph type="ftr" sz="quarter" idx="11"/>
          </p:nvPr>
        </p:nvSpPr>
        <p:spPr/>
        <p:txBody>
          <a:bodyPr/>
          <a:lstStyle/>
          <a:p>
            <a:pPr>
              <a:defRPr/>
            </a:pPr>
            <a:r>
              <a:rPr lang="en-US" smtClean="0"/>
              <a:t>©1992-2017 by Pearson Education, Inc. All Rights Reserved.</a:t>
            </a:r>
            <a:endParaRPr lang="en-US"/>
          </a:p>
        </p:txBody>
      </p:sp>
    </p:spTree>
    <p:extLst>
      <p:ext uri="{BB962C8B-B14F-4D97-AF65-F5344CB8AC3E}">
        <p14:creationId xmlns:p14="http://schemas.microsoft.com/office/powerpoint/2010/main" val="33596412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0" u="none" strike="noStrike" baseline="0" dirty="0" smtClean="0">
                <a:solidFill>
                  <a:srgbClr val="33B38C"/>
                </a:solidFill>
                <a:latin typeface="Calibri" panose="020F0502020204030204" pitchFamily="34" charset="0"/>
              </a:rPr>
              <a:t>3.3.1 </a:t>
            </a:r>
            <a:r>
              <a:rPr lang="en-US" b="0" i="0" u="none" strike="noStrike" baseline="0" dirty="0" smtClean="0">
                <a:solidFill>
                  <a:srgbClr val="33B38C"/>
                </a:solidFill>
                <a:latin typeface="Consolas" panose="020B0609020204030204" pitchFamily="49" charset="0"/>
              </a:rPr>
              <a:t>Account</a:t>
            </a:r>
            <a:r>
              <a:rPr lang="en-US" b="1" i="0" u="none" strike="noStrike" baseline="0" dirty="0" smtClean="0">
                <a:solidFill>
                  <a:srgbClr val="33B38C"/>
                </a:solidFill>
                <a:latin typeface="Calibri" panose="020F0502020204030204" pitchFamily="34" charset="0"/>
              </a:rPr>
              <a:t> Class Definition</a:t>
            </a:r>
          </a:p>
        </p:txBody>
      </p:sp>
      <p:sp>
        <p:nvSpPr>
          <p:cNvPr id="3" name="Text Placeholder 2"/>
          <p:cNvSpPr>
            <a:spLocks noGrp="1"/>
          </p:cNvSpPr>
          <p:nvPr>
            <p:ph type="body" idx="1"/>
          </p:nvPr>
        </p:nvSpPr>
        <p:spPr/>
        <p:txBody>
          <a:bodyPr/>
          <a:lstStyle/>
          <a:p>
            <a:r>
              <a:rPr lang="en-US" u="none" strike="noStrike" baseline="0" dirty="0" smtClean="0">
                <a:latin typeface="Cambria" panose="02040503050406030204" pitchFamily="18" charset="0"/>
              </a:rPr>
              <a:t>Class </a:t>
            </a:r>
            <a:r>
              <a:rPr lang="en-US" u="none" strike="noStrike" baseline="0" dirty="0" smtClean="0">
                <a:solidFill>
                  <a:srgbClr val="000000"/>
                </a:solidFill>
                <a:latin typeface="Consolas" panose="020B0609020204030204" pitchFamily="49" charset="0"/>
              </a:rPr>
              <a:t>Account</a:t>
            </a:r>
            <a:r>
              <a:rPr lang="en-US" u="none" strike="noStrike" baseline="0" dirty="0" smtClean="0">
                <a:solidFill>
                  <a:srgbClr val="000000"/>
                </a:solidFill>
                <a:latin typeface="Cambria" panose="02040503050406030204" pitchFamily="18" charset="0"/>
              </a:rPr>
              <a:t> (Fig. 3.2) contains a </a:t>
            </a:r>
            <a:r>
              <a:rPr lang="en-US" u="none" strike="noStrike" baseline="0" dirty="0" smtClean="0">
                <a:solidFill>
                  <a:srgbClr val="000000"/>
                </a:solidFill>
                <a:latin typeface="Consolas" panose="020B0609020204030204" pitchFamily="49" charset="0"/>
              </a:rPr>
              <a:t>name</a:t>
            </a:r>
            <a:r>
              <a:rPr lang="en-US" u="none" strike="noStrike" baseline="0" dirty="0" smtClean="0">
                <a:solidFill>
                  <a:srgbClr val="000000"/>
                </a:solidFill>
                <a:latin typeface="Cambria" panose="02040503050406030204" pitchFamily="18" charset="0"/>
              </a:rPr>
              <a:t> data member that stores the account holder’s name.</a:t>
            </a:r>
          </a:p>
          <a:p>
            <a:r>
              <a:rPr lang="en-US" u="none" strike="noStrike" baseline="0" dirty="0" smtClean="0">
                <a:latin typeface="Cambria" panose="02040503050406030204" pitchFamily="18" charset="0"/>
              </a:rPr>
              <a:t>A class’s data members maintain data for each object of the class.</a:t>
            </a:r>
          </a:p>
          <a:p>
            <a:r>
              <a:rPr lang="en-US" u="none" strike="noStrike" baseline="0" dirty="0" smtClean="0">
                <a:latin typeface="Cambria" panose="02040503050406030204" pitchFamily="18" charset="0"/>
              </a:rPr>
              <a:t>Class </a:t>
            </a:r>
            <a:r>
              <a:rPr lang="en-US" u="none" strike="noStrike" baseline="0" dirty="0" smtClean="0">
                <a:solidFill>
                  <a:srgbClr val="000000"/>
                </a:solidFill>
                <a:latin typeface="Consolas" panose="020B0609020204030204" pitchFamily="49" charset="0"/>
              </a:rPr>
              <a:t>Account</a:t>
            </a:r>
            <a:r>
              <a:rPr lang="en-US" u="none" strike="noStrike" baseline="0" dirty="0" smtClean="0">
                <a:solidFill>
                  <a:srgbClr val="000000"/>
                </a:solidFill>
                <a:latin typeface="Cambria" panose="02040503050406030204" pitchFamily="18" charset="0"/>
              </a:rPr>
              <a:t> also contains member function </a:t>
            </a:r>
            <a:r>
              <a:rPr lang="en-US" u="none" strike="noStrike" baseline="0" dirty="0" err="1" smtClean="0">
                <a:solidFill>
                  <a:srgbClr val="000000"/>
                </a:solidFill>
                <a:latin typeface="Consolas" panose="020B0609020204030204" pitchFamily="49" charset="0"/>
              </a:rPr>
              <a:t>setName</a:t>
            </a:r>
            <a:r>
              <a:rPr lang="en-US" u="none" strike="noStrike" baseline="0" dirty="0" smtClean="0">
                <a:solidFill>
                  <a:srgbClr val="000000"/>
                </a:solidFill>
                <a:latin typeface="Cambria" panose="02040503050406030204" pitchFamily="18" charset="0"/>
              </a:rPr>
              <a:t> that a program can call to store a name in an </a:t>
            </a:r>
            <a:r>
              <a:rPr lang="en-US" u="none" strike="noStrike" baseline="0" dirty="0" smtClean="0">
                <a:solidFill>
                  <a:srgbClr val="000000"/>
                </a:solidFill>
                <a:latin typeface="Consolas" panose="020B0609020204030204" pitchFamily="49" charset="0"/>
              </a:rPr>
              <a:t>Account</a:t>
            </a:r>
            <a:r>
              <a:rPr lang="en-US" u="none" strike="noStrike" baseline="0" dirty="0" smtClean="0">
                <a:solidFill>
                  <a:srgbClr val="000000"/>
                </a:solidFill>
                <a:latin typeface="Cambria" panose="02040503050406030204" pitchFamily="18" charset="0"/>
              </a:rPr>
              <a:t> object, and member function </a:t>
            </a:r>
            <a:r>
              <a:rPr lang="en-US" u="none" strike="noStrike" baseline="0" dirty="0" err="1" smtClean="0">
                <a:solidFill>
                  <a:srgbClr val="000000"/>
                </a:solidFill>
                <a:latin typeface="Consolas" panose="020B0609020204030204" pitchFamily="49" charset="0"/>
              </a:rPr>
              <a:t>getName</a:t>
            </a:r>
            <a:r>
              <a:rPr lang="en-US" u="none" strike="noStrike" baseline="0" dirty="0" smtClean="0">
                <a:solidFill>
                  <a:srgbClr val="000000"/>
                </a:solidFill>
                <a:latin typeface="Cambria" panose="02040503050406030204" pitchFamily="18" charset="0"/>
              </a:rPr>
              <a:t> that a program can call to obtain a name from an </a:t>
            </a:r>
            <a:r>
              <a:rPr lang="en-US" u="none" strike="noStrike" baseline="0" dirty="0" smtClean="0">
                <a:solidFill>
                  <a:srgbClr val="000000"/>
                </a:solidFill>
                <a:latin typeface="Consolas" panose="020B0609020204030204" pitchFamily="49" charset="0"/>
              </a:rPr>
              <a:t>Account</a:t>
            </a:r>
            <a:r>
              <a:rPr lang="en-US" u="none" strike="noStrike" baseline="0" dirty="0" smtClean="0">
                <a:solidFill>
                  <a:srgbClr val="000000"/>
                </a:solidFill>
                <a:latin typeface="Cambria" panose="02040503050406030204" pitchFamily="18" charset="0"/>
              </a:rPr>
              <a:t> object.</a:t>
            </a:r>
          </a:p>
        </p:txBody>
      </p:sp>
      <p:sp>
        <p:nvSpPr>
          <p:cNvPr id="4" name="Footer Placeholder 3"/>
          <p:cNvSpPr>
            <a:spLocks noGrp="1"/>
          </p:cNvSpPr>
          <p:nvPr>
            <p:ph type="ftr" sz="quarter" idx="11"/>
          </p:nvPr>
        </p:nvSpPr>
        <p:spPr/>
        <p:txBody>
          <a:bodyPr/>
          <a:lstStyle/>
          <a:p>
            <a:pPr>
              <a:defRPr/>
            </a:pPr>
            <a:r>
              <a:rPr lang="en-US" smtClean="0"/>
              <a:t>©1992-2017 by Pearson Education, Inc. All Rights Reserved.</a:t>
            </a:r>
            <a:endParaRPr lang="en-US"/>
          </a:p>
        </p:txBody>
      </p:sp>
    </p:spTree>
    <p:extLst>
      <p:ext uri="{BB962C8B-B14F-4D97-AF65-F5344CB8AC3E}">
        <p14:creationId xmlns:p14="http://schemas.microsoft.com/office/powerpoint/2010/main" val="16746754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3_Page_17"/>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0" y="533400"/>
            <a:ext cx="9144000" cy="5751612"/>
          </a:xfrm>
          <a:prstGeom prst="rect">
            <a:avLst/>
          </a:prstGeom>
          <a:noFill/>
          <a:ln>
            <a:noFill/>
          </a:ln>
        </p:spPr>
      </p:pic>
      <p:sp>
        <p:nvSpPr>
          <p:cNvPr id="3" name="Footer Placeholder 2"/>
          <p:cNvSpPr>
            <a:spLocks noGrp="1"/>
          </p:cNvSpPr>
          <p:nvPr>
            <p:ph type="ftr" sz="quarter" idx="11"/>
          </p:nvPr>
        </p:nvSpPr>
        <p:spPr/>
        <p:txBody>
          <a:bodyPr/>
          <a:lstStyle/>
          <a:p>
            <a:pPr>
              <a:defRPr/>
            </a:pPr>
            <a:r>
              <a:rPr lang="en-US" smtClean="0"/>
              <a:t>©1992-2017 by Pearson Education, Inc. All Rights Reserved.</a:t>
            </a:r>
            <a:endParaRPr lang="en-US"/>
          </a:p>
        </p:txBody>
      </p:sp>
    </p:spTree>
    <p:extLst>
      <p:ext uri="{BB962C8B-B14F-4D97-AF65-F5344CB8AC3E}">
        <p14:creationId xmlns:p14="http://schemas.microsoft.com/office/powerpoint/2010/main" val="8619287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0" u="none" strike="noStrike" baseline="0" dirty="0" smtClean="0">
                <a:solidFill>
                  <a:srgbClr val="33B38C"/>
                </a:solidFill>
                <a:latin typeface="Calibri" panose="020F0502020204030204" pitchFamily="34" charset="0"/>
              </a:rPr>
              <a:t>3.3.2 Keyword </a:t>
            </a:r>
            <a:r>
              <a:rPr lang="en-US" b="0" i="0" u="none" strike="noStrike" baseline="0" dirty="0" smtClean="0">
                <a:solidFill>
                  <a:srgbClr val="33B38C"/>
                </a:solidFill>
                <a:latin typeface="Consolas" panose="020B0609020204030204" pitchFamily="49" charset="0"/>
              </a:rPr>
              <a:t>class</a:t>
            </a:r>
            <a:r>
              <a:rPr lang="en-US" b="1" i="0" u="none" strike="noStrike" baseline="0" dirty="0" smtClean="0">
                <a:solidFill>
                  <a:srgbClr val="33B38C"/>
                </a:solidFill>
                <a:latin typeface="Calibri" panose="020F0502020204030204" pitchFamily="34" charset="0"/>
              </a:rPr>
              <a:t> and the Class Body </a:t>
            </a:r>
          </a:p>
        </p:txBody>
      </p:sp>
      <p:sp>
        <p:nvSpPr>
          <p:cNvPr id="3" name="Text Placeholder 2"/>
          <p:cNvSpPr>
            <a:spLocks noGrp="1"/>
          </p:cNvSpPr>
          <p:nvPr>
            <p:ph type="body" idx="1"/>
          </p:nvPr>
        </p:nvSpPr>
        <p:spPr/>
        <p:txBody>
          <a:bodyPr/>
          <a:lstStyle/>
          <a:p>
            <a:r>
              <a:rPr lang="en-US" u="none" strike="noStrike" baseline="0" dirty="0" smtClean="0">
                <a:latin typeface="Cambria" panose="02040503050406030204" pitchFamily="18" charset="0"/>
              </a:rPr>
              <a:t>The class definition begins with</a:t>
            </a:r>
          </a:p>
          <a:p>
            <a:pPr marL="392113" lvl="1" indent="0">
              <a:buNone/>
            </a:pPr>
            <a:r>
              <a:rPr lang="en-US" u="none" strike="noStrike" baseline="0" dirty="0" smtClean="0">
                <a:solidFill>
                  <a:srgbClr val="0000FF"/>
                </a:solidFill>
                <a:latin typeface="Consolas" panose="020B0609020204030204" pitchFamily="49" charset="0"/>
              </a:rPr>
              <a:t>	class</a:t>
            </a:r>
            <a:r>
              <a:rPr lang="en-US" u="none" strike="noStrike" baseline="0" dirty="0" smtClean="0">
                <a:solidFill>
                  <a:srgbClr val="000000"/>
                </a:solidFill>
                <a:latin typeface="Consolas" panose="020B0609020204030204" pitchFamily="49" charset="0"/>
              </a:rPr>
              <a:t> </a:t>
            </a:r>
            <a:r>
              <a:rPr lang="en-US" u="none" strike="noStrike" baseline="0" dirty="0" smtClean="0">
                <a:solidFill>
                  <a:srgbClr val="000000"/>
                </a:solidFill>
                <a:latin typeface="Consolas" panose="020B0609020204030204" pitchFamily="49" charset="0"/>
              </a:rPr>
              <a:t>Account {</a:t>
            </a:r>
          </a:p>
          <a:p>
            <a:r>
              <a:rPr lang="en-US" u="none" strike="noStrike" baseline="0" dirty="0" smtClean="0">
                <a:latin typeface="Cambria" panose="02040503050406030204" pitchFamily="18" charset="0"/>
              </a:rPr>
              <a:t>Keyword </a:t>
            </a:r>
            <a:r>
              <a:rPr lang="en-US" u="none" strike="noStrike" baseline="0" dirty="0" smtClean="0">
                <a:solidFill>
                  <a:srgbClr val="0000FF"/>
                </a:solidFill>
                <a:latin typeface="Lucida Sans Typewriter" panose="020B0509030504030204" pitchFamily="49" charset="0"/>
              </a:rPr>
              <a:t>class</a:t>
            </a:r>
            <a:r>
              <a:rPr lang="en-US" u="none" strike="noStrike" baseline="0" dirty="0" smtClean="0">
                <a:latin typeface="Cambria" panose="02040503050406030204" pitchFamily="18" charset="0"/>
              </a:rPr>
              <a:t> </a:t>
            </a:r>
            <a:r>
              <a:rPr lang="en-US" u="none" strike="noStrike" baseline="0" dirty="0" smtClean="0">
                <a:latin typeface="Cambria" panose="02040503050406030204" pitchFamily="18" charset="0"/>
              </a:rPr>
              <a:t>is followed </a:t>
            </a:r>
            <a:r>
              <a:rPr lang="en-US" u="none" strike="noStrike" baseline="0" dirty="0" smtClean="0">
                <a:latin typeface="Cambria" panose="02040503050406030204" pitchFamily="18" charset="0"/>
              </a:rPr>
              <a:t>immediately by the class’s </a:t>
            </a:r>
            <a:r>
              <a:rPr lang="en-US" u="none" strike="noStrike" baseline="0" dirty="0" smtClean="0">
                <a:latin typeface="Cambria" panose="02040503050406030204" pitchFamily="18" charset="0"/>
              </a:rPr>
              <a:t>name</a:t>
            </a:r>
            <a:r>
              <a:rPr lang="en-US" u="none" strike="noStrike" baseline="0" dirty="0" smtClean="0">
                <a:solidFill>
                  <a:srgbClr val="000000"/>
                </a:solidFill>
                <a:latin typeface="Times New Roman" panose="02020603050405020304" pitchFamily="18" charset="0"/>
              </a:rPr>
              <a:t>.</a:t>
            </a:r>
            <a:endParaRPr lang="en-US" u="none" strike="noStrike" baseline="0" dirty="0" smtClean="0">
              <a:solidFill>
                <a:srgbClr val="000000"/>
              </a:solidFill>
              <a:latin typeface="Times New Roman" panose="02020603050405020304" pitchFamily="18" charset="0"/>
            </a:endParaRPr>
          </a:p>
          <a:p>
            <a:r>
              <a:rPr lang="en-US" u="none" strike="noStrike" baseline="0" dirty="0" smtClean="0">
                <a:latin typeface="Cambria" panose="02040503050406030204" pitchFamily="18" charset="0"/>
              </a:rPr>
              <a:t>Every class’s body is enclosed in an opening left brace and a closing right brace</a:t>
            </a:r>
            <a:r>
              <a:rPr lang="en-US" u="none" strike="noStrike" baseline="0" dirty="0" smtClean="0">
                <a:latin typeface="Times New Roman" panose="02020603050405020304" pitchFamily="18" charset="0"/>
              </a:rPr>
              <a:t>.</a:t>
            </a:r>
          </a:p>
          <a:p>
            <a:r>
              <a:rPr lang="en-US" u="none" strike="noStrike" baseline="0" dirty="0" smtClean="0">
                <a:latin typeface="Cambria" panose="02040503050406030204" pitchFamily="18" charset="0"/>
              </a:rPr>
              <a:t>The class definition terminates with a required semicolon.</a:t>
            </a:r>
          </a:p>
          <a:p>
            <a:r>
              <a:rPr lang="en-US" u="none" strike="noStrike" baseline="0" dirty="0" smtClean="0">
                <a:latin typeface="Cambria" panose="02040503050406030204" pitchFamily="18" charset="0"/>
              </a:rPr>
              <a:t>For reusability, place each class definition in a separate header with the </a:t>
            </a:r>
            <a:r>
              <a:rPr lang="en-US" u="none" strike="noStrike" baseline="0" dirty="0" smtClean="0">
                <a:solidFill>
                  <a:srgbClr val="000000"/>
                </a:solidFill>
                <a:latin typeface="Consolas" panose="020B0609020204030204" pitchFamily="49" charset="0"/>
              </a:rPr>
              <a:t>.h</a:t>
            </a:r>
            <a:r>
              <a:rPr lang="en-US" u="none" strike="noStrike" baseline="0" dirty="0" smtClean="0">
                <a:solidFill>
                  <a:srgbClr val="000000"/>
                </a:solidFill>
                <a:latin typeface="Cambria" panose="02040503050406030204" pitchFamily="18" charset="0"/>
              </a:rPr>
              <a:t> filename </a:t>
            </a:r>
            <a:r>
              <a:rPr lang="en-US" u="none" strike="noStrike" baseline="0" dirty="0" smtClean="0">
                <a:solidFill>
                  <a:srgbClr val="000000"/>
                </a:solidFill>
                <a:latin typeface="Cambria" panose="02040503050406030204" pitchFamily="18" charset="0"/>
              </a:rPr>
              <a:t>extension.</a:t>
            </a:r>
            <a:endParaRPr lang="en-US" u="none" strike="noStrike" baseline="0" dirty="0" smtClean="0">
              <a:solidFill>
                <a:srgbClr val="000000"/>
              </a:solidFill>
              <a:latin typeface="Cambria" panose="02040503050406030204" pitchFamily="18" charset="0"/>
            </a:endParaRPr>
          </a:p>
        </p:txBody>
      </p:sp>
      <p:sp>
        <p:nvSpPr>
          <p:cNvPr id="4" name="Footer Placeholder 3"/>
          <p:cNvSpPr>
            <a:spLocks noGrp="1"/>
          </p:cNvSpPr>
          <p:nvPr>
            <p:ph type="ftr" sz="quarter" idx="11"/>
          </p:nvPr>
        </p:nvSpPr>
        <p:spPr/>
        <p:txBody>
          <a:bodyPr/>
          <a:lstStyle/>
          <a:p>
            <a:pPr>
              <a:defRPr/>
            </a:pPr>
            <a:r>
              <a:rPr lang="en-US" smtClean="0"/>
              <a:t>©1992-2017 by Pearson Education, Inc. All Rights Reserved.</a:t>
            </a:r>
            <a:endParaRPr lang="en-US"/>
          </a:p>
        </p:txBody>
      </p:sp>
    </p:spTree>
    <p:extLst>
      <p:ext uri="{BB962C8B-B14F-4D97-AF65-F5344CB8AC3E}">
        <p14:creationId xmlns:p14="http://schemas.microsoft.com/office/powerpoint/2010/main" val="38660647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3_Page_19"/>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2386013"/>
            <a:ext cx="9144000" cy="2084785"/>
          </a:xfrm>
          <a:prstGeom prst="rect">
            <a:avLst/>
          </a:prstGeom>
          <a:noFill/>
          <a:ln>
            <a:noFill/>
          </a:ln>
        </p:spPr>
      </p:pic>
      <p:sp>
        <p:nvSpPr>
          <p:cNvPr id="3" name="Footer Placeholder 2"/>
          <p:cNvSpPr>
            <a:spLocks noGrp="1"/>
          </p:cNvSpPr>
          <p:nvPr>
            <p:ph type="ftr" sz="quarter" idx="11"/>
          </p:nvPr>
        </p:nvSpPr>
        <p:spPr/>
        <p:txBody>
          <a:bodyPr/>
          <a:lstStyle/>
          <a:p>
            <a:pPr>
              <a:defRPr/>
            </a:pPr>
            <a:r>
              <a:rPr lang="en-US" smtClean="0"/>
              <a:t>©1992-2017 by Pearson Education, Inc. All Rights Reserved.</a:t>
            </a:r>
            <a:endParaRPr lang="en-US"/>
          </a:p>
        </p:txBody>
      </p:sp>
    </p:spTree>
    <p:extLst>
      <p:ext uri="{BB962C8B-B14F-4D97-AF65-F5344CB8AC3E}">
        <p14:creationId xmlns:p14="http://schemas.microsoft.com/office/powerpoint/2010/main" val="14373979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0" u="none" strike="noStrike" baseline="0" dirty="0" smtClean="0">
                <a:solidFill>
                  <a:srgbClr val="33B38C"/>
                </a:solidFill>
                <a:latin typeface="Calibri" panose="020F0502020204030204" pitchFamily="34" charset="0"/>
              </a:rPr>
              <a:t>3.3.2 Keyword </a:t>
            </a:r>
            <a:r>
              <a:rPr lang="en-US" b="0" i="0" u="none" strike="noStrike" baseline="0" dirty="0" smtClean="0">
                <a:solidFill>
                  <a:srgbClr val="33B38C"/>
                </a:solidFill>
                <a:latin typeface="Consolas" panose="020B0609020204030204" pitchFamily="49" charset="0"/>
              </a:rPr>
              <a:t>class</a:t>
            </a:r>
            <a:r>
              <a:rPr lang="en-US" b="1" i="0" u="none" strike="noStrike" baseline="0" dirty="0" smtClean="0">
                <a:solidFill>
                  <a:srgbClr val="33B38C"/>
                </a:solidFill>
                <a:latin typeface="Calibri" panose="020F0502020204030204" pitchFamily="34" charset="0"/>
              </a:rPr>
              <a:t> and the Class Body (cont.)</a:t>
            </a:r>
          </a:p>
        </p:txBody>
      </p:sp>
      <p:sp>
        <p:nvSpPr>
          <p:cNvPr id="3" name="Text Placeholder 2"/>
          <p:cNvSpPr>
            <a:spLocks noGrp="1"/>
          </p:cNvSpPr>
          <p:nvPr>
            <p:ph type="body" idx="1"/>
          </p:nvPr>
        </p:nvSpPr>
        <p:spPr/>
        <p:txBody>
          <a:bodyPr>
            <a:normAutofit/>
          </a:bodyPr>
          <a:lstStyle/>
          <a:p>
            <a:r>
              <a:rPr lang="en-US" u="none" strike="noStrike" baseline="0" dirty="0" smtClean="0">
                <a:latin typeface="Cambria" panose="02040503050406030204" pitchFamily="18" charset="0"/>
              </a:rPr>
              <a:t>Identifiers and Camel-Case Naming </a:t>
            </a:r>
          </a:p>
          <a:p>
            <a:pPr lvl="1"/>
            <a:r>
              <a:rPr lang="en-US" u="none" strike="noStrike" baseline="0" dirty="0" smtClean="0">
                <a:latin typeface="Cambria" panose="02040503050406030204" pitchFamily="18" charset="0"/>
              </a:rPr>
              <a:t>Class names, member-function names and data-member names are all identifiers</a:t>
            </a:r>
            <a:r>
              <a:rPr lang="en-US" u="none" strike="noStrike" baseline="0" dirty="0" smtClean="0">
                <a:latin typeface="Times New Roman" panose="02020603050405020304" pitchFamily="18" charset="0"/>
              </a:rPr>
              <a:t>.</a:t>
            </a:r>
          </a:p>
          <a:p>
            <a:pPr lvl="1"/>
            <a:r>
              <a:rPr lang="en-US" u="none" strike="noStrike" baseline="0" dirty="0" smtClean="0">
                <a:latin typeface="Cambria" panose="02040503050406030204" pitchFamily="18" charset="0"/>
              </a:rPr>
              <a:t>By convention, variable-name identifiers begin with a lowercase letter, and every word in the name after the first word begins with a capital letter—e.g., </a:t>
            </a:r>
            <a:r>
              <a:rPr lang="en-US" u="none" strike="noStrike" baseline="0" dirty="0" err="1" smtClean="0">
                <a:solidFill>
                  <a:srgbClr val="000000"/>
                </a:solidFill>
                <a:latin typeface="Consolas" panose="020B0609020204030204" pitchFamily="49" charset="0"/>
              </a:rPr>
              <a:t>firstNumber</a:t>
            </a:r>
            <a:r>
              <a:rPr lang="en-US" u="none" strike="noStrike" baseline="0" dirty="0" smtClean="0">
                <a:solidFill>
                  <a:srgbClr val="000000"/>
                </a:solidFill>
                <a:latin typeface="Cambria" panose="02040503050406030204" pitchFamily="18" charset="0"/>
              </a:rPr>
              <a:t> starts its second word, </a:t>
            </a:r>
            <a:r>
              <a:rPr lang="en-US" u="none" strike="noStrike" baseline="0" dirty="0" smtClean="0">
                <a:solidFill>
                  <a:srgbClr val="000000"/>
                </a:solidFill>
                <a:latin typeface="Consolas" panose="020B0609020204030204" pitchFamily="49" charset="0"/>
              </a:rPr>
              <a:t>Number</a:t>
            </a:r>
            <a:r>
              <a:rPr lang="en-US" u="none" strike="noStrike" baseline="0" dirty="0" smtClean="0">
                <a:solidFill>
                  <a:srgbClr val="000000"/>
                </a:solidFill>
                <a:latin typeface="Cambria" panose="02040503050406030204" pitchFamily="18" charset="0"/>
              </a:rPr>
              <a:t>, with a capital </a:t>
            </a:r>
            <a:r>
              <a:rPr lang="en-US" u="none" strike="noStrike" baseline="0" dirty="0" smtClean="0">
                <a:solidFill>
                  <a:srgbClr val="000000"/>
                </a:solidFill>
                <a:latin typeface="Consolas" panose="020B0609020204030204" pitchFamily="49" charset="0"/>
              </a:rPr>
              <a:t>N</a:t>
            </a:r>
            <a:r>
              <a:rPr lang="en-US" u="none" strike="noStrike" baseline="0" dirty="0" smtClean="0">
                <a:solidFill>
                  <a:srgbClr val="000000"/>
                </a:solidFill>
                <a:latin typeface="Times New Roman" panose="02020603050405020304" pitchFamily="18" charset="0"/>
              </a:rPr>
              <a:t>.</a:t>
            </a:r>
          </a:p>
          <a:p>
            <a:pPr lvl="1"/>
            <a:r>
              <a:rPr lang="en-US" u="none" strike="noStrike" baseline="0" dirty="0" smtClean="0">
                <a:latin typeface="Cambria" panose="02040503050406030204" pitchFamily="18" charset="0"/>
              </a:rPr>
              <a:t>This naming convention is known as </a:t>
            </a:r>
            <a:r>
              <a:rPr lang="en-US" u="none" strike="noStrike" baseline="0" dirty="0" smtClean="0">
                <a:solidFill>
                  <a:srgbClr val="0000FF"/>
                </a:solidFill>
                <a:latin typeface="Cambria" panose="02040503050406030204" pitchFamily="18" charset="0"/>
              </a:rPr>
              <a:t>camel case, because the uppercase letters stand out like a camel’s humps.</a:t>
            </a:r>
          </a:p>
          <a:p>
            <a:pPr lvl="1"/>
            <a:r>
              <a:rPr lang="en-US" u="none" strike="noStrike" baseline="0" dirty="0" smtClean="0">
                <a:latin typeface="Cambria" panose="02040503050406030204" pitchFamily="18" charset="0"/>
              </a:rPr>
              <a:t>Also by convention, class names begin with an initial uppercase letter, and member-function and data-member names begin with an initial lowercase letter.</a:t>
            </a:r>
          </a:p>
        </p:txBody>
      </p:sp>
      <p:sp>
        <p:nvSpPr>
          <p:cNvPr id="4" name="Footer Placeholder 3"/>
          <p:cNvSpPr>
            <a:spLocks noGrp="1"/>
          </p:cNvSpPr>
          <p:nvPr>
            <p:ph type="ftr" sz="quarter" idx="11"/>
          </p:nvPr>
        </p:nvSpPr>
        <p:spPr/>
        <p:txBody>
          <a:bodyPr/>
          <a:lstStyle/>
          <a:p>
            <a:pPr>
              <a:defRPr/>
            </a:pPr>
            <a:r>
              <a:rPr lang="en-US" smtClean="0"/>
              <a:t>©1992-2017 by Pearson Education, Inc. All Rights Reserved.</a:t>
            </a:r>
            <a:endParaRPr lang="en-US"/>
          </a:p>
        </p:txBody>
      </p:sp>
    </p:spTree>
    <p:extLst>
      <p:ext uri="{BB962C8B-B14F-4D97-AF65-F5344CB8AC3E}">
        <p14:creationId xmlns:p14="http://schemas.microsoft.com/office/powerpoint/2010/main" val="1152569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0" u="none" strike="noStrike" baseline="0" dirty="0" smtClean="0">
                <a:solidFill>
                  <a:srgbClr val="33B38C"/>
                </a:solidFill>
                <a:latin typeface="Calibri" panose="020F0502020204030204" pitchFamily="34" charset="0"/>
              </a:rPr>
              <a:t>3.3.3 Data Member </a:t>
            </a:r>
            <a:r>
              <a:rPr lang="en-US" b="0" i="0" u="none" strike="noStrike" baseline="0" dirty="0" smtClean="0">
                <a:solidFill>
                  <a:srgbClr val="33B38C"/>
                </a:solidFill>
                <a:latin typeface="Consolas" panose="020B0609020204030204" pitchFamily="49" charset="0"/>
              </a:rPr>
              <a:t>name</a:t>
            </a:r>
            <a:r>
              <a:rPr lang="en-US" b="1" i="0" u="none" strike="noStrike" baseline="0" dirty="0" smtClean="0">
                <a:solidFill>
                  <a:srgbClr val="33B38C"/>
                </a:solidFill>
                <a:latin typeface="Calibri" panose="020F0502020204030204" pitchFamily="34" charset="0"/>
              </a:rPr>
              <a:t> of Type </a:t>
            </a:r>
            <a:r>
              <a:rPr lang="en-US" b="0" i="0" u="none" strike="noStrike" baseline="0" dirty="0" smtClean="0">
                <a:solidFill>
                  <a:srgbClr val="33B38C"/>
                </a:solidFill>
                <a:latin typeface="Consolas" panose="020B0609020204030204" pitchFamily="49" charset="0"/>
              </a:rPr>
              <a:t>string</a:t>
            </a:r>
            <a:r>
              <a:rPr lang="en-US" b="1" i="0" u="none" strike="noStrike" baseline="0" dirty="0" smtClean="0">
                <a:solidFill>
                  <a:srgbClr val="33B38C"/>
                </a:solidFill>
                <a:latin typeface="Calibri" panose="020F0502020204030204" pitchFamily="34" charset="0"/>
              </a:rPr>
              <a:t> </a:t>
            </a:r>
          </a:p>
        </p:txBody>
      </p:sp>
      <p:sp>
        <p:nvSpPr>
          <p:cNvPr id="3" name="Text Placeholder 2"/>
          <p:cNvSpPr>
            <a:spLocks noGrp="1"/>
          </p:cNvSpPr>
          <p:nvPr>
            <p:ph type="body" idx="1"/>
          </p:nvPr>
        </p:nvSpPr>
        <p:spPr/>
        <p:txBody>
          <a:bodyPr/>
          <a:lstStyle/>
          <a:p>
            <a:r>
              <a:rPr lang="en-US" u="none" strike="noStrike" baseline="0" dirty="0" smtClean="0">
                <a:latin typeface="Cambria" panose="02040503050406030204" pitchFamily="18" charset="0"/>
              </a:rPr>
              <a:t>An object has attributes, implemented as data </a:t>
            </a:r>
            <a:r>
              <a:rPr lang="en-US" u="none" strike="noStrike" baseline="0" dirty="0" smtClean="0">
                <a:latin typeface="Cambria" panose="02040503050406030204" pitchFamily="18" charset="0"/>
              </a:rPr>
              <a:t>members—the </a:t>
            </a:r>
            <a:r>
              <a:rPr lang="en-US" u="none" strike="noStrike" baseline="0" dirty="0" smtClean="0">
                <a:latin typeface="Cambria" panose="02040503050406030204" pitchFamily="18" charset="0"/>
              </a:rPr>
              <a:t>object carries these with it throughout its lifetime.</a:t>
            </a:r>
          </a:p>
          <a:p>
            <a:r>
              <a:rPr lang="en-US" u="none" strike="noStrike" baseline="0" dirty="0" smtClean="0">
                <a:latin typeface="Cambria" panose="02040503050406030204" pitchFamily="18" charset="0"/>
              </a:rPr>
              <a:t>Each object has its own copy of the class’s data members.</a:t>
            </a:r>
          </a:p>
          <a:p>
            <a:r>
              <a:rPr lang="en-US" u="none" strike="noStrike" baseline="0" dirty="0" smtClean="0">
                <a:latin typeface="Cambria" panose="02040503050406030204" pitchFamily="18" charset="0"/>
              </a:rPr>
              <a:t>Normally, a class also contains one or more member </a:t>
            </a:r>
            <a:r>
              <a:rPr lang="en-US" u="none" strike="noStrike" baseline="0" dirty="0" smtClean="0">
                <a:latin typeface="Cambria" panose="02040503050406030204" pitchFamily="18" charset="0"/>
              </a:rPr>
              <a:t>functions that manipulate </a:t>
            </a:r>
            <a:r>
              <a:rPr lang="en-US" u="none" strike="noStrike" baseline="0" dirty="0" smtClean="0">
                <a:latin typeface="Cambria" panose="02040503050406030204" pitchFamily="18" charset="0"/>
              </a:rPr>
              <a:t>the data members belonging to particular objects of the class.</a:t>
            </a:r>
          </a:p>
        </p:txBody>
      </p:sp>
      <p:sp>
        <p:nvSpPr>
          <p:cNvPr id="4" name="Footer Placeholder 3"/>
          <p:cNvSpPr>
            <a:spLocks noGrp="1"/>
          </p:cNvSpPr>
          <p:nvPr>
            <p:ph type="ftr" sz="quarter" idx="11"/>
          </p:nvPr>
        </p:nvSpPr>
        <p:spPr/>
        <p:txBody>
          <a:bodyPr/>
          <a:lstStyle/>
          <a:p>
            <a:pPr>
              <a:defRPr/>
            </a:pPr>
            <a:r>
              <a:rPr lang="en-US" smtClean="0"/>
              <a:t>©1992-2017 by Pearson Education, Inc. All Rights Reserved.</a:t>
            </a:r>
            <a:endParaRPr lang="en-US"/>
          </a:p>
        </p:txBody>
      </p:sp>
    </p:spTree>
    <p:extLst>
      <p:ext uri="{BB962C8B-B14F-4D97-AF65-F5344CB8AC3E}">
        <p14:creationId xmlns:p14="http://schemas.microsoft.com/office/powerpoint/2010/main" val="9035291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0" u="none" strike="noStrike" baseline="0" dirty="0" smtClean="0">
                <a:solidFill>
                  <a:srgbClr val="33B38C"/>
                </a:solidFill>
                <a:latin typeface="Calibri" panose="020F0502020204030204" pitchFamily="34" charset="0"/>
              </a:rPr>
              <a:t>3.3.3 Data Member </a:t>
            </a:r>
            <a:r>
              <a:rPr lang="en-US" b="0" i="0" u="none" strike="noStrike" baseline="0" dirty="0" smtClean="0">
                <a:solidFill>
                  <a:srgbClr val="33B38C"/>
                </a:solidFill>
                <a:latin typeface="Consolas" panose="020B0609020204030204" pitchFamily="49" charset="0"/>
              </a:rPr>
              <a:t>name</a:t>
            </a:r>
            <a:r>
              <a:rPr lang="en-US" b="1" i="0" u="none" strike="noStrike" baseline="0" dirty="0" smtClean="0">
                <a:solidFill>
                  <a:srgbClr val="33B38C"/>
                </a:solidFill>
                <a:latin typeface="Calibri" panose="020F0502020204030204" pitchFamily="34" charset="0"/>
              </a:rPr>
              <a:t> of Type </a:t>
            </a:r>
            <a:r>
              <a:rPr lang="en-US" b="0" i="0" u="none" strike="noStrike" baseline="0" dirty="0" smtClean="0">
                <a:solidFill>
                  <a:srgbClr val="33B38C"/>
                </a:solidFill>
                <a:latin typeface="Consolas" panose="020B0609020204030204" pitchFamily="49" charset="0"/>
              </a:rPr>
              <a:t>string</a:t>
            </a:r>
            <a:r>
              <a:rPr lang="en-US" b="1" i="0" u="none" strike="noStrike" baseline="0" dirty="0" smtClean="0">
                <a:solidFill>
                  <a:srgbClr val="33B38C"/>
                </a:solidFill>
                <a:latin typeface="Calibri" panose="020F0502020204030204" pitchFamily="34" charset="0"/>
              </a:rPr>
              <a:t> (cont.)</a:t>
            </a:r>
          </a:p>
        </p:txBody>
      </p:sp>
      <p:sp>
        <p:nvSpPr>
          <p:cNvPr id="3" name="Text Placeholder 2"/>
          <p:cNvSpPr>
            <a:spLocks noGrp="1"/>
          </p:cNvSpPr>
          <p:nvPr>
            <p:ph type="body" idx="1"/>
          </p:nvPr>
        </p:nvSpPr>
        <p:spPr/>
        <p:txBody>
          <a:bodyPr/>
          <a:lstStyle/>
          <a:p>
            <a:r>
              <a:rPr lang="en-US" u="none" strike="noStrike" baseline="0" dirty="0" smtClean="0">
                <a:latin typeface="Cambria" panose="02040503050406030204" pitchFamily="18" charset="0"/>
              </a:rPr>
              <a:t>Data members are declared inside a class definition but outside the bodies of the class’s member functions.</a:t>
            </a:r>
          </a:p>
          <a:p>
            <a:r>
              <a:rPr lang="en-US" u="none" strike="noStrike" baseline="0" dirty="0" smtClean="0">
                <a:latin typeface="Cambria" panose="02040503050406030204" pitchFamily="18" charset="0"/>
              </a:rPr>
              <a:t>The following declares data member </a:t>
            </a:r>
            <a:r>
              <a:rPr lang="en-US" u="none" strike="noStrike" baseline="0" dirty="0" smtClean="0">
                <a:solidFill>
                  <a:srgbClr val="000000"/>
                </a:solidFill>
                <a:latin typeface="Consolas" panose="020B0609020204030204" pitchFamily="49" charset="0"/>
              </a:rPr>
              <a:t>name</a:t>
            </a:r>
            <a:r>
              <a:rPr lang="en-US" u="none" strike="noStrike" baseline="0" dirty="0" smtClean="0">
                <a:solidFill>
                  <a:srgbClr val="000000"/>
                </a:solidFill>
                <a:latin typeface="Cambria" panose="02040503050406030204" pitchFamily="18" charset="0"/>
              </a:rPr>
              <a:t> of type </a:t>
            </a:r>
            <a:r>
              <a:rPr lang="en-US" u="none" strike="noStrike" baseline="0" dirty="0" smtClean="0">
                <a:solidFill>
                  <a:srgbClr val="000000"/>
                </a:solidFill>
                <a:latin typeface="Consolas" panose="020B0609020204030204" pitchFamily="49" charset="0"/>
              </a:rPr>
              <a:t>string</a:t>
            </a:r>
            <a:r>
              <a:rPr lang="en-US" u="none" strike="noStrike" baseline="0" dirty="0" smtClean="0">
                <a:solidFill>
                  <a:srgbClr val="000000"/>
                </a:solidFill>
                <a:latin typeface="Cambria" panose="02040503050406030204" pitchFamily="18" charset="0"/>
              </a:rPr>
              <a:t>. </a:t>
            </a:r>
          </a:p>
          <a:p>
            <a:pPr marL="392113" lvl="1" indent="0">
              <a:buNone/>
            </a:pPr>
            <a:r>
              <a:rPr lang="en-US" sz="1500" dirty="0" smtClean="0">
                <a:solidFill>
                  <a:srgbClr val="000000"/>
                </a:solidFill>
                <a:latin typeface="Consolas" panose="020B0609020204030204" pitchFamily="49" charset="0"/>
              </a:rPr>
              <a:t>	</a:t>
            </a:r>
            <a:r>
              <a:rPr lang="en-US" sz="1500" dirty="0" err="1" smtClean="0">
                <a:solidFill>
                  <a:srgbClr val="000000"/>
                </a:solidFill>
                <a:latin typeface="Consolas" panose="020B0609020204030204" pitchFamily="49" charset="0"/>
              </a:rPr>
              <a:t>std</a:t>
            </a:r>
            <a:r>
              <a:rPr lang="en-US" sz="1500" dirty="0">
                <a:solidFill>
                  <a:srgbClr val="000000"/>
                </a:solidFill>
                <a:latin typeface="Consolas" panose="020B0609020204030204" pitchFamily="49" charset="0"/>
              </a:rPr>
              <a:t>::string name; </a:t>
            </a:r>
            <a:r>
              <a:rPr lang="en-US" sz="1500" dirty="0">
                <a:solidFill>
                  <a:srgbClr val="00BF00"/>
                </a:solidFill>
                <a:latin typeface="Consolas" panose="020B0609020204030204" pitchFamily="49" charset="0"/>
              </a:rPr>
              <a:t>// data member containing account holder's name</a:t>
            </a:r>
          </a:p>
          <a:p>
            <a:r>
              <a:rPr lang="en-US" u="none" strike="noStrike" baseline="0" dirty="0" smtClean="0">
                <a:latin typeface="Cambria" panose="02040503050406030204" pitchFamily="18" charset="0"/>
              </a:rPr>
              <a:t>A </a:t>
            </a:r>
            <a:r>
              <a:rPr lang="en-US" u="none" strike="noStrike" baseline="0" dirty="0" smtClean="0">
                <a:latin typeface="Cambria" panose="02040503050406030204" pitchFamily="18" charset="0"/>
              </a:rPr>
              <a:t>data member can be manipulated by each of the class’s member functions.</a:t>
            </a:r>
          </a:p>
          <a:p>
            <a:r>
              <a:rPr lang="en-US" u="none" strike="noStrike" baseline="0" dirty="0" smtClean="0">
                <a:latin typeface="Cambria" panose="02040503050406030204" pitchFamily="18" charset="0"/>
              </a:rPr>
              <a:t>The default value for a </a:t>
            </a:r>
            <a:r>
              <a:rPr lang="en-US" u="none" strike="noStrike" baseline="0" dirty="0" smtClean="0">
                <a:solidFill>
                  <a:srgbClr val="000000"/>
                </a:solidFill>
                <a:latin typeface="Consolas" panose="020B0609020204030204" pitchFamily="49" charset="0"/>
              </a:rPr>
              <a:t>string</a:t>
            </a:r>
            <a:r>
              <a:rPr lang="en-US" u="none" strike="noStrike" baseline="0" dirty="0" smtClean="0">
                <a:solidFill>
                  <a:srgbClr val="000000"/>
                </a:solidFill>
                <a:latin typeface="Cambria" panose="02040503050406030204" pitchFamily="18" charset="0"/>
              </a:rPr>
              <a:t> is the </a:t>
            </a:r>
            <a:r>
              <a:rPr lang="en-US" u="none" strike="noStrike" baseline="0" dirty="0" smtClean="0">
                <a:solidFill>
                  <a:srgbClr val="0000FF"/>
                </a:solidFill>
                <a:latin typeface="Cambria" panose="02040503050406030204" pitchFamily="18" charset="0"/>
              </a:rPr>
              <a:t>empty </a:t>
            </a:r>
            <a:r>
              <a:rPr lang="en-US" u="none" strike="noStrike" baseline="0" dirty="0" smtClean="0">
                <a:solidFill>
                  <a:srgbClr val="0000FF"/>
                </a:solidFill>
                <a:latin typeface="Lucida Sans Typewriter" panose="020B0509030504030204" pitchFamily="49" charset="0"/>
              </a:rPr>
              <a:t>string</a:t>
            </a:r>
            <a:r>
              <a:rPr lang="en-US" u="none" strike="noStrike" baseline="0" dirty="0" smtClean="0">
                <a:solidFill>
                  <a:srgbClr val="0000FF"/>
                </a:solidFill>
                <a:latin typeface="Cambria" panose="02040503050406030204" pitchFamily="18" charset="0"/>
              </a:rPr>
              <a:t> </a:t>
            </a:r>
            <a:r>
              <a:rPr lang="en-US" u="none" strike="noStrike" baseline="0" dirty="0" smtClean="0">
                <a:latin typeface="Cambria" panose="02040503050406030204" pitchFamily="18" charset="0"/>
              </a:rPr>
              <a:t>(i.e., </a:t>
            </a:r>
            <a:r>
              <a:rPr lang="en-US" u="none" strike="noStrike" baseline="0" dirty="0" smtClean="0">
                <a:solidFill>
                  <a:srgbClr val="000000"/>
                </a:solidFill>
                <a:latin typeface="Consolas" panose="020B0609020204030204" pitchFamily="49" charset="0"/>
              </a:rPr>
              <a:t>""</a:t>
            </a:r>
            <a:r>
              <a:rPr lang="en-US" u="none" strike="noStrike" baseline="0" dirty="0" smtClean="0">
                <a:solidFill>
                  <a:srgbClr val="000000"/>
                </a:solidFill>
                <a:latin typeface="Cambria" panose="02040503050406030204" pitchFamily="18" charset="0"/>
              </a:rPr>
              <a:t>).</a:t>
            </a:r>
          </a:p>
        </p:txBody>
      </p:sp>
      <p:sp>
        <p:nvSpPr>
          <p:cNvPr id="4" name="Footer Placeholder 3"/>
          <p:cNvSpPr>
            <a:spLocks noGrp="1"/>
          </p:cNvSpPr>
          <p:nvPr>
            <p:ph type="ftr" sz="quarter" idx="11"/>
          </p:nvPr>
        </p:nvSpPr>
        <p:spPr/>
        <p:txBody>
          <a:bodyPr/>
          <a:lstStyle/>
          <a:p>
            <a:pPr>
              <a:defRPr/>
            </a:pPr>
            <a:r>
              <a:rPr lang="en-US" smtClean="0"/>
              <a:t>©1992-2017 by Pearson Education, Inc. All Rights Reserved.</a:t>
            </a:r>
            <a:endParaRPr lang="en-US"/>
          </a:p>
        </p:txBody>
      </p:sp>
    </p:spTree>
    <p:extLst>
      <p:ext uri="{BB962C8B-B14F-4D97-AF65-F5344CB8AC3E}">
        <p14:creationId xmlns:p14="http://schemas.microsoft.com/office/powerpoint/2010/main" val="34004619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3_Page_03"/>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0" y="1127523"/>
            <a:ext cx="9144000" cy="4602956"/>
          </a:xfrm>
          <a:prstGeom prst="rect">
            <a:avLst/>
          </a:prstGeom>
          <a:noFill/>
          <a:ln>
            <a:noFill/>
          </a:ln>
        </p:spPr>
      </p:pic>
      <p:sp>
        <p:nvSpPr>
          <p:cNvPr id="3" name="Footer Placeholder 2"/>
          <p:cNvSpPr>
            <a:spLocks noGrp="1"/>
          </p:cNvSpPr>
          <p:nvPr>
            <p:ph type="ftr" sz="quarter" idx="11"/>
          </p:nvPr>
        </p:nvSpPr>
        <p:spPr/>
        <p:txBody>
          <a:bodyPr/>
          <a:lstStyle/>
          <a:p>
            <a:pPr>
              <a:defRPr/>
            </a:pPr>
            <a:r>
              <a:rPr lang="en-US" smtClean="0"/>
              <a:t>©1992-2017 by Pearson Education, Inc. All Rights Reserved.</a:t>
            </a:r>
            <a:endParaRPr lang="en-US"/>
          </a:p>
        </p:txBody>
      </p:sp>
    </p:spTree>
    <p:extLst>
      <p:ext uri="{BB962C8B-B14F-4D97-AF65-F5344CB8AC3E}">
        <p14:creationId xmlns:p14="http://schemas.microsoft.com/office/powerpoint/2010/main" val="41287750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3_Page_21"/>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824038"/>
            <a:ext cx="9144000" cy="3208735"/>
          </a:xfrm>
          <a:prstGeom prst="rect">
            <a:avLst/>
          </a:prstGeom>
          <a:noFill/>
          <a:ln>
            <a:noFill/>
          </a:ln>
        </p:spPr>
      </p:pic>
      <p:sp>
        <p:nvSpPr>
          <p:cNvPr id="3" name="Footer Placeholder 2"/>
          <p:cNvSpPr>
            <a:spLocks noGrp="1"/>
          </p:cNvSpPr>
          <p:nvPr>
            <p:ph type="ftr" sz="quarter" idx="11"/>
          </p:nvPr>
        </p:nvSpPr>
        <p:spPr/>
        <p:txBody>
          <a:bodyPr/>
          <a:lstStyle/>
          <a:p>
            <a:pPr>
              <a:defRPr/>
            </a:pPr>
            <a:r>
              <a:rPr lang="en-US" smtClean="0"/>
              <a:t>©1992-2017 by Pearson Education, Inc. All Rights Reserved.</a:t>
            </a:r>
            <a:endParaRPr lang="en-US"/>
          </a:p>
        </p:txBody>
      </p:sp>
    </p:spTree>
    <p:extLst>
      <p:ext uri="{BB962C8B-B14F-4D97-AF65-F5344CB8AC3E}">
        <p14:creationId xmlns:p14="http://schemas.microsoft.com/office/powerpoint/2010/main" val="123321195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0" u="none" strike="noStrike" baseline="0" dirty="0" smtClean="0">
                <a:solidFill>
                  <a:srgbClr val="33B38C"/>
                </a:solidFill>
                <a:latin typeface="Calibri" panose="020F0502020204030204" pitchFamily="34" charset="0"/>
              </a:rPr>
              <a:t>3.3.3 Data Member </a:t>
            </a:r>
            <a:r>
              <a:rPr lang="en-US" b="0" i="0" u="none" strike="noStrike" baseline="0" dirty="0" smtClean="0">
                <a:solidFill>
                  <a:srgbClr val="33B38C"/>
                </a:solidFill>
                <a:latin typeface="Consolas" panose="020B0609020204030204" pitchFamily="49" charset="0"/>
              </a:rPr>
              <a:t>name</a:t>
            </a:r>
            <a:r>
              <a:rPr lang="en-US" b="1" i="0" u="none" strike="noStrike" baseline="0" dirty="0" smtClean="0">
                <a:solidFill>
                  <a:srgbClr val="33B38C"/>
                </a:solidFill>
                <a:latin typeface="Calibri" panose="020F0502020204030204" pitchFamily="34" charset="0"/>
              </a:rPr>
              <a:t> of Type </a:t>
            </a:r>
            <a:r>
              <a:rPr lang="en-US" b="0" i="0" u="none" strike="noStrike" baseline="0" dirty="0" smtClean="0">
                <a:solidFill>
                  <a:srgbClr val="33B38C"/>
                </a:solidFill>
                <a:latin typeface="Consolas" panose="020B0609020204030204" pitchFamily="49" charset="0"/>
              </a:rPr>
              <a:t>string</a:t>
            </a:r>
            <a:r>
              <a:rPr lang="en-US" b="1" i="0" u="none" strike="noStrike" baseline="0" dirty="0" smtClean="0">
                <a:solidFill>
                  <a:srgbClr val="33B38C"/>
                </a:solidFill>
                <a:latin typeface="Calibri" panose="020F0502020204030204" pitchFamily="34" charset="0"/>
              </a:rPr>
              <a:t> (cont.)</a:t>
            </a:r>
          </a:p>
        </p:txBody>
      </p:sp>
      <p:sp>
        <p:nvSpPr>
          <p:cNvPr id="3" name="Text Placeholder 2"/>
          <p:cNvSpPr>
            <a:spLocks noGrp="1"/>
          </p:cNvSpPr>
          <p:nvPr>
            <p:ph type="body" idx="1"/>
          </p:nvPr>
        </p:nvSpPr>
        <p:spPr/>
        <p:txBody>
          <a:bodyPr/>
          <a:lstStyle/>
          <a:p>
            <a:r>
              <a:rPr lang="en-US" u="none" strike="noStrike" baseline="0" dirty="0" smtClean="0">
                <a:latin typeface="Cambria" panose="02040503050406030204" pitchFamily="18" charset="0"/>
              </a:rPr>
              <a:t>Throughout </a:t>
            </a:r>
            <a:r>
              <a:rPr lang="en-US" u="none" strike="noStrike" baseline="0" dirty="0" smtClean="0">
                <a:latin typeface="Cambria" panose="02040503050406030204" pitchFamily="18" charset="0"/>
              </a:rPr>
              <a:t>the </a:t>
            </a:r>
            <a:r>
              <a:rPr lang="en-US" u="none" strike="noStrike" baseline="0" dirty="0" err="1" smtClean="0">
                <a:solidFill>
                  <a:srgbClr val="000000"/>
                </a:solidFill>
                <a:latin typeface="Consolas" panose="020B0609020204030204" pitchFamily="49" charset="0"/>
              </a:rPr>
              <a:t>Account.h</a:t>
            </a:r>
            <a:r>
              <a:rPr lang="en-US" u="none" strike="noStrike" baseline="0" dirty="0" smtClean="0">
                <a:solidFill>
                  <a:srgbClr val="000000"/>
                </a:solidFill>
                <a:latin typeface="Cambria" panose="02040503050406030204" pitchFamily="18" charset="0"/>
              </a:rPr>
              <a:t> header (Fig. 3.2), we use </a:t>
            </a:r>
            <a:r>
              <a:rPr lang="en-US" u="none" strike="noStrike" baseline="0" dirty="0" err="1" smtClean="0">
                <a:solidFill>
                  <a:srgbClr val="000000"/>
                </a:solidFill>
                <a:latin typeface="Consolas" panose="020B0609020204030204" pitchFamily="49" charset="0"/>
              </a:rPr>
              <a:t>std</a:t>
            </a:r>
            <a:r>
              <a:rPr lang="en-US" u="none" strike="noStrike" baseline="0" dirty="0" smtClean="0">
                <a:solidFill>
                  <a:srgbClr val="000000"/>
                </a:solidFill>
                <a:latin typeface="Consolas" panose="020B0609020204030204" pitchFamily="49" charset="0"/>
              </a:rPr>
              <a:t>::</a:t>
            </a:r>
            <a:r>
              <a:rPr lang="en-US" u="none" strike="noStrike" baseline="0" dirty="0" smtClean="0">
                <a:solidFill>
                  <a:srgbClr val="000000"/>
                </a:solidFill>
                <a:latin typeface="Cambria" panose="02040503050406030204" pitchFamily="18" charset="0"/>
              </a:rPr>
              <a:t> when referring to </a:t>
            </a:r>
            <a:r>
              <a:rPr lang="en-US" u="none" strike="noStrike" baseline="0" dirty="0" smtClean="0">
                <a:solidFill>
                  <a:srgbClr val="000000"/>
                </a:solidFill>
                <a:latin typeface="Consolas" panose="020B0609020204030204" pitchFamily="49" charset="0"/>
              </a:rPr>
              <a:t>string</a:t>
            </a:r>
            <a:r>
              <a:rPr lang="en-US" u="none" strike="noStrike" baseline="0" dirty="0" smtClean="0">
                <a:solidFill>
                  <a:srgbClr val="000000"/>
                </a:solidFill>
                <a:latin typeface="Cambria" panose="02040503050406030204" pitchFamily="18" charset="0"/>
              </a:rPr>
              <a:t> (lines 9, 14 and 18).</a:t>
            </a:r>
          </a:p>
          <a:p>
            <a:r>
              <a:rPr lang="en-US" u="none" strike="noStrike" baseline="0" dirty="0" smtClean="0">
                <a:latin typeface="Cambria" panose="02040503050406030204" pitchFamily="18" charset="0"/>
              </a:rPr>
              <a:t>For subtle reasons that we explain in Section 23.4, headers should not contain </a:t>
            </a:r>
            <a:r>
              <a:rPr lang="en-US" u="none" strike="noStrike" baseline="0" dirty="0" smtClean="0">
                <a:solidFill>
                  <a:srgbClr val="000000"/>
                </a:solidFill>
                <a:latin typeface="Consolas" panose="020B0609020204030204" pitchFamily="49" charset="0"/>
              </a:rPr>
              <a:t>using</a:t>
            </a:r>
            <a:r>
              <a:rPr lang="en-US" u="none" strike="noStrike" baseline="0" dirty="0" smtClean="0">
                <a:solidFill>
                  <a:srgbClr val="000000"/>
                </a:solidFill>
                <a:latin typeface="Cambria" panose="02040503050406030204" pitchFamily="18" charset="0"/>
              </a:rPr>
              <a:t> directives or </a:t>
            </a:r>
            <a:r>
              <a:rPr lang="en-US" u="none" strike="noStrike" baseline="0" dirty="0" smtClean="0">
                <a:solidFill>
                  <a:srgbClr val="000000"/>
                </a:solidFill>
                <a:latin typeface="Consolas" panose="020B0609020204030204" pitchFamily="49" charset="0"/>
              </a:rPr>
              <a:t>using</a:t>
            </a:r>
            <a:r>
              <a:rPr lang="en-US" u="none" strike="noStrike" baseline="0" dirty="0" smtClean="0">
                <a:solidFill>
                  <a:srgbClr val="000000"/>
                </a:solidFill>
                <a:latin typeface="Cambria" panose="02040503050406030204" pitchFamily="18" charset="0"/>
              </a:rPr>
              <a:t> declarations.</a:t>
            </a:r>
          </a:p>
        </p:txBody>
      </p:sp>
      <p:sp>
        <p:nvSpPr>
          <p:cNvPr id="4" name="Footer Placeholder 3"/>
          <p:cNvSpPr>
            <a:spLocks noGrp="1"/>
          </p:cNvSpPr>
          <p:nvPr>
            <p:ph type="ftr" sz="quarter" idx="11"/>
          </p:nvPr>
        </p:nvSpPr>
        <p:spPr/>
        <p:txBody>
          <a:bodyPr/>
          <a:lstStyle/>
          <a:p>
            <a:pPr>
              <a:defRPr/>
            </a:pPr>
            <a:r>
              <a:rPr lang="en-US" smtClean="0"/>
              <a:t>©1992-2017 by Pearson Education, Inc. All Rights Reserved.</a:t>
            </a:r>
            <a:endParaRPr lang="en-US"/>
          </a:p>
        </p:txBody>
      </p:sp>
    </p:spTree>
    <p:extLst>
      <p:ext uri="{BB962C8B-B14F-4D97-AF65-F5344CB8AC3E}">
        <p14:creationId xmlns:p14="http://schemas.microsoft.com/office/powerpoint/2010/main" val="105377470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0" u="none" strike="noStrike" baseline="0" dirty="0" smtClean="0">
                <a:solidFill>
                  <a:srgbClr val="33B38C"/>
                </a:solidFill>
                <a:latin typeface="Calibri" panose="020F0502020204030204" pitchFamily="34" charset="0"/>
              </a:rPr>
              <a:t>3.3.4 </a:t>
            </a:r>
            <a:r>
              <a:rPr lang="en-US" b="0" i="0" u="none" strike="noStrike" baseline="0" dirty="0" err="1" smtClean="0">
                <a:solidFill>
                  <a:srgbClr val="33B38C"/>
                </a:solidFill>
                <a:latin typeface="Consolas" panose="020B0609020204030204" pitchFamily="49" charset="0"/>
              </a:rPr>
              <a:t>setName</a:t>
            </a:r>
            <a:r>
              <a:rPr lang="en-US" b="1" i="0" u="none" strike="noStrike" baseline="0" dirty="0" smtClean="0">
                <a:solidFill>
                  <a:srgbClr val="33B38C"/>
                </a:solidFill>
                <a:latin typeface="Calibri" panose="020F0502020204030204" pitchFamily="34" charset="0"/>
              </a:rPr>
              <a:t> Member Function </a:t>
            </a:r>
          </a:p>
        </p:txBody>
      </p:sp>
      <p:sp>
        <p:nvSpPr>
          <p:cNvPr id="3" name="Text Placeholder 2"/>
          <p:cNvSpPr>
            <a:spLocks noGrp="1"/>
          </p:cNvSpPr>
          <p:nvPr>
            <p:ph type="body" idx="1"/>
          </p:nvPr>
        </p:nvSpPr>
        <p:spPr/>
        <p:txBody>
          <a:bodyPr/>
          <a:lstStyle/>
          <a:p>
            <a:r>
              <a:rPr lang="en-US" u="none" strike="noStrike" baseline="0" dirty="0" smtClean="0">
                <a:latin typeface="Cambria" panose="02040503050406030204" pitchFamily="18" charset="0"/>
              </a:rPr>
              <a:t>The first line of each function definition is the function header</a:t>
            </a:r>
            <a:r>
              <a:rPr lang="en-US" u="none" strike="noStrike" baseline="0" dirty="0" smtClean="0">
                <a:latin typeface="Times New Roman" panose="02020603050405020304" pitchFamily="18" charset="0"/>
              </a:rPr>
              <a:t>.</a:t>
            </a:r>
          </a:p>
          <a:p>
            <a:r>
              <a:rPr lang="en-US" u="none" strike="noStrike" baseline="0" dirty="0" smtClean="0">
                <a:latin typeface="Cambria" panose="02040503050406030204" pitchFamily="18" charset="0"/>
              </a:rPr>
              <a:t>The member function’s </a:t>
            </a:r>
            <a:r>
              <a:rPr lang="en-US" u="none" strike="noStrike" baseline="0" dirty="0" smtClean="0">
                <a:solidFill>
                  <a:srgbClr val="0000FF"/>
                </a:solidFill>
                <a:latin typeface="Cambria" panose="02040503050406030204" pitchFamily="18" charset="0"/>
              </a:rPr>
              <a:t>return </a:t>
            </a:r>
            <a:r>
              <a:rPr lang="en-US" u="none" strike="noStrike" baseline="0" dirty="0" smtClean="0">
                <a:latin typeface="Cambria" panose="02040503050406030204" pitchFamily="18" charset="0"/>
              </a:rPr>
              <a:t>type (which appears to the left of the function’s name) specifies the type of data the member function returns to its caller after performing its task.</a:t>
            </a:r>
          </a:p>
          <a:p>
            <a:r>
              <a:rPr lang="en-US" u="none" strike="noStrike" baseline="0" dirty="0" smtClean="0">
                <a:latin typeface="Cambria" panose="02040503050406030204" pitchFamily="18" charset="0"/>
              </a:rPr>
              <a:t>The return type </a:t>
            </a:r>
            <a:r>
              <a:rPr lang="en-US" u="none" strike="noStrike" baseline="0" dirty="0" smtClean="0">
                <a:solidFill>
                  <a:srgbClr val="0000FF"/>
                </a:solidFill>
                <a:latin typeface="Lucida Sans Typewriter" panose="020B0509030504030204" pitchFamily="49" charset="0"/>
              </a:rPr>
              <a:t>void</a:t>
            </a:r>
            <a:r>
              <a:rPr lang="en-US" u="none" strike="noStrike" baseline="0" dirty="0" smtClean="0">
                <a:solidFill>
                  <a:srgbClr val="0000FF"/>
                </a:solidFill>
                <a:latin typeface="Cambria" panose="02040503050406030204" pitchFamily="18" charset="0"/>
              </a:rPr>
              <a:t> </a:t>
            </a:r>
            <a:r>
              <a:rPr lang="en-US" u="none" strike="noStrike" baseline="0" dirty="0" smtClean="0">
                <a:latin typeface="Cambria" panose="02040503050406030204" pitchFamily="18" charset="0"/>
              </a:rPr>
              <a:t>indicates that a function does not return (i.e., give back) any information to its calling function</a:t>
            </a:r>
            <a:r>
              <a:rPr lang="en-US" u="none" strike="noStrike" baseline="0" dirty="0" smtClean="0">
                <a:latin typeface="Times New Roman" panose="02020603050405020304" pitchFamily="18" charset="0"/>
              </a:rPr>
              <a:t>.</a:t>
            </a:r>
          </a:p>
        </p:txBody>
      </p:sp>
      <p:sp>
        <p:nvSpPr>
          <p:cNvPr id="4" name="Footer Placeholder 3"/>
          <p:cNvSpPr>
            <a:spLocks noGrp="1"/>
          </p:cNvSpPr>
          <p:nvPr>
            <p:ph type="ftr" sz="quarter" idx="11"/>
          </p:nvPr>
        </p:nvSpPr>
        <p:spPr/>
        <p:txBody>
          <a:bodyPr/>
          <a:lstStyle/>
          <a:p>
            <a:pPr>
              <a:defRPr/>
            </a:pPr>
            <a:r>
              <a:rPr lang="en-US" smtClean="0"/>
              <a:t>©1992-2017 by Pearson Education, Inc. All Rights Reserved.</a:t>
            </a:r>
            <a:endParaRPr lang="en-US"/>
          </a:p>
        </p:txBody>
      </p:sp>
    </p:spTree>
    <p:extLst>
      <p:ext uri="{BB962C8B-B14F-4D97-AF65-F5344CB8AC3E}">
        <p14:creationId xmlns:p14="http://schemas.microsoft.com/office/powerpoint/2010/main" val="316605113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0" u="none" strike="noStrike" baseline="0" dirty="0" smtClean="0">
                <a:solidFill>
                  <a:srgbClr val="33B38C"/>
                </a:solidFill>
                <a:latin typeface="Calibri" panose="020F0502020204030204" pitchFamily="34" charset="0"/>
              </a:rPr>
              <a:t>3.3.4 </a:t>
            </a:r>
            <a:r>
              <a:rPr lang="en-US" b="0" i="0" u="none" strike="noStrike" baseline="0" dirty="0" err="1" smtClean="0">
                <a:solidFill>
                  <a:srgbClr val="33B38C"/>
                </a:solidFill>
                <a:latin typeface="Consolas" panose="020B0609020204030204" pitchFamily="49" charset="0"/>
              </a:rPr>
              <a:t>setName</a:t>
            </a:r>
            <a:r>
              <a:rPr lang="en-US" b="1" i="0" u="none" strike="noStrike" baseline="0" dirty="0" smtClean="0">
                <a:solidFill>
                  <a:srgbClr val="33B38C"/>
                </a:solidFill>
                <a:latin typeface="Calibri" panose="020F0502020204030204" pitchFamily="34" charset="0"/>
              </a:rPr>
              <a:t> Member Function (cont.)</a:t>
            </a:r>
          </a:p>
        </p:txBody>
      </p:sp>
      <p:sp>
        <p:nvSpPr>
          <p:cNvPr id="3" name="Text Placeholder 2"/>
          <p:cNvSpPr>
            <a:spLocks noGrp="1"/>
          </p:cNvSpPr>
          <p:nvPr>
            <p:ph type="body" idx="1"/>
          </p:nvPr>
        </p:nvSpPr>
        <p:spPr/>
        <p:txBody>
          <a:bodyPr>
            <a:normAutofit fontScale="77500" lnSpcReduction="20000"/>
          </a:bodyPr>
          <a:lstStyle/>
          <a:p>
            <a:r>
              <a:rPr lang="en-US" u="none" strike="noStrike" baseline="0" dirty="0" smtClean="0">
                <a:latin typeface="Cambria" panose="02040503050406030204" pitchFamily="18" charset="0"/>
              </a:rPr>
              <a:t>Car analogy</a:t>
            </a:r>
            <a:r>
              <a:rPr lang="en-US" u="none" strike="noStrike" dirty="0" smtClean="0">
                <a:latin typeface="Cambria" panose="02040503050406030204" pitchFamily="18" charset="0"/>
              </a:rPr>
              <a:t> </a:t>
            </a:r>
            <a:r>
              <a:rPr lang="en-US" u="none" strike="noStrike" baseline="0" dirty="0" smtClean="0">
                <a:latin typeface="Cambria" panose="02040503050406030204" pitchFamily="18" charset="0"/>
              </a:rPr>
              <a:t>mentioned </a:t>
            </a:r>
            <a:r>
              <a:rPr lang="en-US" u="none" strike="noStrike" baseline="0" dirty="0" smtClean="0">
                <a:latin typeface="Cambria" panose="02040503050406030204" pitchFamily="18" charset="0"/>
              </a:rPr>
              <a:t>that pressing a car’s gas pedal sends a message to the car to perform a task—make the car go faster.</a:t>
            </a:r>
          </a:p>
          <a:p>
            <a:pPr lvl="1"/>
            <a:r>
              <a:rPr lang="en-US" u="none" strike="noStrike" baseline="0" dirty="0" smtClean="0">
                <a:latin typeface="Cambria" panose="02040503050406030204" pitchFamily="18" charset="0"/>
              </a:rPr>
              <a:t>How </a:t>
            </a:r>
            <a:r>
              <a:rPr lang="en-US" u="none" strike="noStrike" baseline="0" dirty="0" smtClean="0">
                <a:latin typeface="Cambria" panose="02040503050406030204" pitchFamily="18" charset="0"/>
              </a:rPr>
              <a:t>fast should the car accelerate? </a:t>
            </a:r>
          </a:p>
          <a:p>
            <a:pPr lvl="1"/>
            <a:r>
              <a:rPr lang="en-US" u="none" strike="noStrike" baseline="0" dirty="0" smtClean="0">
                <a:latin typeface="Cambria" panose="02040503050406030204" pitchFamily="18" charset="0"/>
              </a:rPr>
              <a:t>The </a:t>
            </a:r>
            <a:r>
              <a:rPr lang="en-US" u="none" strike="noStrike" baseline="0" dirty="0" smtClean="0">
                <a:latin typeface="Cambria" panose="02040503050406030204" pitchFamily="18" charset="0"/>
              </a:rPr>
              <a:t>farther down you press the pedal, the faster the car accelerates.</a:t>
            </a:r>
          </a:p>
          <a:p>
            <a:pPr lvl="1"/>
            <a:r>
              <a:rPr lang="en-US" u="none" strike="noStrike" baseline="0" dirty="0" smtClean="0">
                <a:latin typeface="Cambria" panose="02040503050406030204" pitchFamily="18" charset="0"/>
              </a:rPr>
              <a:t>So the message to the car includes both the task to perform and information that helps the car perform that task</a:t>
            </a:r>
            <a:r>
              <a:rPr lang="en-US" u="none" strike="noStrike" baseline="0" dirty="0" smtClean="0">
                <a:latin typeface="Times New Roman" panose="02020603050405020304" pitchFamily="18" charset="0"/>
              </a:rPr>
              <a:t>.</a:t>
            </a:r>
          </a:p>
          <a:p>
            <a:pPr lvl="1"/>
            <a:r>
              <a:rPr lang="en-US" u="none" strike="noStrike" baseline="0" dirty="0" smtClean="0">
                <a:latin typeface="Cambria" panose="02040503050406030204" pitchFamily="18" charset="0"/>
              </a:rPr>
              <a:t>This </a:t>
            </a:r>
            <a:r>
              <a:rPr lang="en-US" u="none" strike="noStrike" baseline="0" dirty="0" smtClean="0">
                <a:latin typeface="Cambria" panose="02040503050406030204" pitchFamily="18" charset="0"/>
              </a:rPr>
              <a:t>information is known as a </a:t>
            </a:r>
            <a:r>
              <a:rPr lang="en-US" u="none" strike="noStrike" baseline="0" dirty="0" smtClean="0">
                <a:solidFill>
                  <a:srgbClr val="0000FF"/>
                </a:solidFill>
                <a:latin typeface="Cambria" panose="02040503050406030204" pitchFamily="18" charset="0"/>
              </a:rPr>
              <a:t>parameter</a:t>
            </a:r>
            <a:r>
              <a:rPr lang="en-US" u="none" strike="noStrike" baseline="0" dirty="0" smtClean="0">
                <a:latin typeface="Cambria" panose="02040503050406030204" pitchFamily="18" charset="0"/>
              </a:rPr>
              <a:t>—the parameter’s value helps the car determine how fast to accelerate.</a:t>
            </a:r>
          </a:p>
          <a:p>
            <a:r>
              <a:rPr lang="en-US" u="none" strike="noStrike" baseline="0" dirty="0" smtClean="0">
                <a:latin typeface="Cambria" panose="02040503050406030204" pitchFamily="18" charset="0"/>
              </a:rPr>
              <a:t>A </a:t>
            </a:r>
            <a:r>
              <a:rPr lang="en-US" u="none" strike="noStrike" baseline="0" dirty="0" smtClean="0">
                <a:latin typeface="Cambria" panose="02040503050406030204" pitchFamily="18" charset="0"/>
              </a:rPr>
              <a:t>member function can require one or more parameters that represent the data it needs to perform its task.</a:t>
            </a:r>
          </a:p>
          <a:p>
            <a:r>
              <a:rPr lang="en-US" u="none" strike="noStrike" baseline="0" dirty="0" smtClean="0">
                <a:latin typeface="Cambria" panose="02040503050406030204" pitchFamily="18" charset="0"/>
              </a:rPr>
              <a:t>When the following statement executes, the argument value in the call’s parentheses (i.e., the value stored in </a:t>
            </a:r>
            <a:r>
              <a:rPr lang="en-US" u="none" strike="noStrike" baseline="0" dirty="0" err="1" smtClean="0">
                <a:solidFill>
                  <a:srgbClr val="000000"/>
                </a:solidFill>
                <a:latin typeface="Consolas" panose="020B0609020204030204" pitchFamily="49" charset="0"/>
              </a:rPr>
              <a:t>theName</a:t>
            </a:r>
            <a:r>
              <a:rPr lang="en-US" u="none" strike="noStrike" baseline="0" dirty="0" smtClean="0">
                <a:solidFill>
                  <a:srgbClr val="000000"/>
                </a:solidFill>
                <a:latin typeface="Cambria" panose="02040503050406030204" pitchFamily="18" charset="0"/>
              </a:rPr>
              <a:t>) is copied into the corresponding parameter (</a:t>
            </a:r>
            <a:r>
              <a:rPr lang="en-US" u="none" strike="noStrike" baseline="0" dirty="0" err="1" smtClean="0">
                <a:solidFill>
                  <a:srgbClr val="000000"/>
                </a:solidFill>
                <a:latin typeface="Consolas" panose="020B0609020204030204" pitchFamily="49" charset="0"/>
              </a:rPr>
              <a:t>accountName</a:t>
            </a:r>
            <a:r>
              <a:rPr lang="en-US" u="none" strike="noStrike" baseline="0" dirty="0" smtClean="0">
                <a:solidFill>
                  <a:srgbClr val="000000"/>
                </a:solidFill>
                <a:latin typeface="Cambria" panose="02040503050406030204" pitchFamily="18" charset="0"/>
              </a:rPr>
              <a:t>) in the member function’s </a:t>
            </a:r>
            <a:r>
              <a:rPr lang="en-US" u="none" strike="noStrike" baseline="0" dirty="0" smtClean="0">
                <a:solidFill>
                  <a:srgbClr val="000000"/>
                </a:solidFill>
                <a:latin typeface="Cambria" panose="02040503050406030204" pitchFamily="18" charset="0"/>
              </a:rPr>
              <a:t>header</a:t>
            </a:r>
            <a:endParaRPr lang="en-US" u="none" strike="noStrike" baseline="0" dirty="0" smtClean="0">
              <a:solidFill>
                <a:srgbClr val="000000"/>
              </a:solidFill>
              <a:latin typeface="Cambria" panose="02040503050406030204" pitchFamily="18" charset="0"/>
            </a:endParaRPr>
          </a:p>
          <a:p>
            <a:pPr marL="392113" lvl="1" indent="0">
              <a:buNone/>
            </a:pPr>
            <a:r>
              <a:rPr lang="en-US" u="none" strike="noStrike" baseline="0" dirty="0" smtClean="0">
                <a:solidFill>
                  <a:srgbClr val="000000"/>
                </a:solidFill>
                <a:latin typeface="Consolas" panose="020B0609020204030204" pitchFamily="49" charset="0"/>
              </a:rPr>
              <a:t>	</a:t>
            </a:r>
            <a:r>
              <a:rPr lang="en-US" u="none" strike="noStrike" baseline="0" dirty="0" err="1" smtClean="0">
                <a:solidFill>
                  <a:srgbClr val="000000"/>
                </a:solidFill>
                <a:latin typeface="Consolas" panose="020B0609020204030204" pitchFamily="49" charset="0"/>
              </a:rPr>
              <a:t>myAccount.setName</a:t>
            </a:r>
            <a:r>
              <a:rPr lang="en-US" u="none" strike="noStrike" baseline="0" dirty="0" smtClean="0">
                <a:solidFill>
                  <a:srgbClr val="000000"/>
                </a:solidFill>
                <a:latin typeface="Consolas" panose="020B0609020204030204" pitchFamily="49" charset="0"/>
              </a:rPr>
              <a:t>(</a:t>
            </a:r>
            <a:r>
              <a:rPr lang="en-US" u="none" strike="noStrike" baseline="0" dirty="0" err="1" smtClean="0">
                <a:solidFill>
                  <a:srgbClr val="000000"/>
                </a:solidFill>
                <a:latin typeface="Consolas" panose="020B0609020204030204" pitchFamily="49" charset="0"/>
              </a:rPr>
              <a:t>theName</a:t>
            </a:r>
            <a:r>
              <a:rPr lang="en-US" u="none" strike="noStrike" baseline="0" dirty="0" smtClean="0">
                <a:solidFill>
                  <a:srgbClr val="000000"/>
                </a:solidFill>
                <a:latin typeface="Consolas" panose="020B0609020204030204" pitchFamily="49" charset="0"/>
              </a:rPr>
              <a:t>); </a:t>
            </a:r>
            <a:r>
              <a:rPr lang="en-US" u="none" strike="noStrike" baseline="0" dirty="0" smtClean="0">
                <a:solidFill>
                  <a:srgbClr val="00BF00"/>
                </a:solidFill>
                <a:latin typeface="Consolas" panose="020B0609020204030204" pitchFamily="49" charset="0"/>
              </a:rPr>
              <a:t>// put </a:t>
            </a:r>
            <a:r>
              <a:rPr lang="en-US" u="none" strike="noStrike" baseline="0" dirty="0" err="1" smtClean="0">
                <a:solidFill>
                  <a:srgbClr val="00BF00"/>
                </a:solidFill>
                <a:latin typeface="Consolas" panose="020B0609020204030204" pitchFamily="49" charset="0"/>
              </a:rPr>
              <a:t>theName</a:t>
            </a:r>
            <a:r>
              <a:rPr lang="en-US" u="none" strike="noStrike" baseline="0" dirty="0" smtClean="0">
                <a:solidFill>
                  <a:srgbClr val="00BF00"/>
                </a:solidFill>
                <a:latin typeface="Consolas" panose="020B0609020204030204" pitchFamily="49" charset="0"/>
              </a:rPr>
              <a:t> in </a:t>
            </a:r>
            <a:r>
              <a:rPr lang="en-US" u="none" strike="noStrike" baseline="0" dirty="0" err="1" smtClean="0">
                <a:solidFill>
                  <a:srgbClr val="00BF00"/>
                </a:solidFill>
                <a:latin typeface="Consolas" panose="020B0609020204030204" pitchFamily="49" charset="0"/>
              </a:rPr>
              <a:t>myAccount</a:t>
            </a:r>
            <a:endParaRPr lang="en-US" u="none" strike="noStrike" baseline="0" dirty="0" smtClean="0">
              <a:solidFill>
                <a:srgbClr val="000000"/>
              </a:solidFill>
              <a:latin typeface="Consolas" panose="020B0609020204030204" pitchFamily="49" charset="0"/>
            </a:endParaRPr>
          </a:p>
        </p:txBody>
      </p:sp>
      <p:sp>
        <p:nvSpPr>
          <p:cNvPr id="4" name="Footer Placeholder 3"/>
          <p:cNvSpPr>
            <a:spLocks noGrp="1"/>
          </p:cNvSpPr>
          <p:nvPr>
            <p:ph type="ftr" sz="quarter" idx="11"/>
          </p:nvPr>
        </p:nvSpPr>
        <p:spPr/>
        <p:txBody>
          <a:bodyPr/>
          <a:lstStyle/>
          <a:p>
            <a:pPr>
              <a:defRPr/>
            </a:pPr>
            <a:r>
              <a:rPr lang="en-US" smtClean="0"/>
              <a:t>©1992-2017 by Pearson Education, Inc. All Rights Reserved.</a:t>
            </a:r>
            <a:endParaRPr lang="en-US"/>
          </a:p>
        </p:txBody>
      </p:sp>
    </p:spTree>
    <p:extLst>
      <p:ext uri="{BB962C8B-B14F-4D97-AF65-F5344CB8AC3E}">
        <p14:creationId xmlns:p14="http://schemas.microsoft.com/office/powerpoint/2010/main" val="411507393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0" u="none" strike="noStrike" baseline="0" dirty="0" smtClean="0">
                <a:solidFill>
                  <a:srgbClr val="33B38C"/>
                </a:solidFill>
                <a:latin typeface="Calibri" panose="020F0502020204030204" pitchFamily="34" charset="0"/>
              </a:rPr>
              <a:t>3.3.4 </a:t>
            </a:r>
            <a:r>
              <a:rPr lang="en-US" b="0" i="0" u="none" strike="noStrike" baseline="0" dirty="0" err="1" smtClean="0">
                <a:solidFill>
                  <a:srgbClr val="33B38C"/>
                </a:solidFill>
                <a:latin typeface="Consolas" panose="020B0609020204030204" pitchFamily="49" charset="0"/>
              </a:rPr>
              <a:t>setName</a:t>
            </a:r>
            <a:r>
              <a:rPr lang="en-US" b="1" i="0" u="none" strike="noStrike" baseline="0" dirty="0" smtClean="0">
                <a:solidFill>
                  <a:srgbClr val="33B38C"/>
                </a:solidFill>
                <a:latin typeface="Calibri" panose="020F0502020204030204" pitchFamily="34" charset="0"/>
              </a:rPr>
              <a:t> Member Function (cont.)</a:t>
            </a:r>
          </a:p>
        </p:txBody>
      </p:sp>
      <p:sp>
        <p:nvSpPr>
          <p:cNvPr id="3" name="Text Placeholder 2"/>
          <p:cNvSpPr>
            <a:spLocks noGrp="1"/>
          </p:cNvSpPr>
          <p:nvPr>
            <p:ph type="body" idx="1"/>
          </p:nvPr>
        </p:nvSpPr>
        <p:spPr/>
        <p:txBody>
          <a:bodyPr/>
          <a:lstStyle/>
          <a:p>
            <a:r>
              <a:rPr lang="en-US" u="none" strike="noStrike" baseline="0" dirty="0" smtClean="0">
                <a:latin typeface="Cambria" panose="02040503050406030204" pitchFamily="18" charset="0"/>
              </a:rPr>
              <a:t>Parameters are declared in a </a:t>
            </a:r>
            <a:r>
              <a:rPr lang="en-US" u="none" strike="noStrike" baseline="0" dirty="0" smtClean="0">
                <a:solidFill>
                  <a:srgbClr val="0000FF"/>
                </a:solidFill>
                <a:latin typeface="Cambria" panose="02040503050406030204" pitchFamily="18" charset="0"/>
              </a:rPr>
              <a:t>parameter list </a:t>
            </a:r>
            <a:r>
              <a:rPr lang="en-US" u="none" strike="noStrike" baseline="0" dirty="0" smtClean="0">
                <a:latin typeface="Cambria" panose="02040503050406030204" pitchFamily="18" charset="0"/>
              </a:rPr>
              <a:t>located in the required parentheses following the member function’s name.</a:t>
            </a:r>
          </a:p>
          <a:p>
            <a:r>
              <a:rPr lang="en-US" u="none" strike="noStrike" baseline="0" dirty="0" smtClean="0">
                <a:latin typeface="Cambria" panose="02040503050406030204" pitchFamily="18" charset="0"/>
              </a:rPr>
              <a:t>Each parameter must specify a type </a:t>
            </a:r>
            <a:r>
              <a:rPr lang="en-US" u="none" strike="noStrike" baseline="0" dirty="0" smtClean="0">
                <a:solidFill>
                  <a:srgbClr val="000000"/>
                </a:solidFill>
                <a:latin typeface="Cambria" panose="02040503050406030204" pitchFamily="18" charset="0"/>
              </a:rPr>
              <a:t>followed </a:t>
            </a:r>
            <a:r>
              <a:rPr lang="en-US" u="none" strike="noStrike" baseline="0" dirty="0" smtClean="0">
                <a:solidFill>
                  <a:srgbClr val="000000"/>
                </a:solidFill>
                <a:latin typeface="Cambria" panose="02040503050406030204" pitchFamily="18" charset="0"/>
              </a:rPr>
              <a:t>by a parameter </a:t>
            </a:r>
            <a:r>
              <a:rPr lang="en-US" u="none" strike="noStrike" baseline="0" dirty="0" smtClean="0">
                <a:solidFill>
                  <a:srgbClr val="000000"/>
                </a:solidFill>
                <a:latin typeface="Cambria" panose="02040503050406030204" pitchFamily="18" charset="0"/>
              </a:rPr>
              <a:t>name.</a:t>
            </a:r>
            <a:endParaRPr lang="en-US" u="none" strike="noStrike" baseline="0" dirty="0" smtClean="0">
              <a:solidFill>
                <a:srgbClr val="000000"/>
              </a:solidFill>
              <a:latin typeface="Cambria" panose="02040503050406030204" pitchFamily="18" charset="0"/>
            </a:endParaRPr>
          </a:p>
          <a:p>
            <a:r>
              <a:rPr lang="en-US" u="none" strike="noStrike" baseline="0" dirty="0" smtClean="0">
                <a:latin typeface="Cambria" panose="02040503050406030204" pitchFamily="18" charset="0"/>
              </a:rPr>
              <a:t>Parameters are separated by </a:t>
            </a:r>
            <a:r>
              <a:rPr lang="en-US" u="none" strike="noStrike" baseline="0" dirty="0" smtClean="0">
                <a:latin typeface="Cambria" panose="02040503050406030204" pitchFamily="18" charset="0"/>
              </a:rPr>
              <a:t>a comma, as in</a:t>
            </a:r>
          </a:p>
          <a:p>
            <a:pPr marL="392113" lvl="1" indent="0">
              <a:buNone/>
            </a:pPr>
            <a:r>
              <a:rPr lang="en-US" u="none" strike="noStrike" baseline="0" dirty="0" smtClean="0">
                <a:solidFill>
                  <a:srgbClr val="000000"/>
                </a:solidFill>
                <a:latin typeface="Consolas" panose="020B0609020204030204" pitchFamily="49" charset="0"/>
              </a:rPr>
              <a:t>	(</a:t>
            </a:r>
            <a:r>
              <a:rPr lang="en-US" u="none" strike="noStrike" baseline="0" dirty="0" smtClean="0">
                <a:solidFill>
                  <a:srgbClr val="000000"/>
                </a:solidFill>
                <a:latin typeface="AGaramond" pitchFamily="50" charset="0"/>
              </a:rPr>
              <a:t>type1</a:t>
            </a:r>
            <a:r>
              <a:rPr lang="en-US" u="none" strike="noStrike" baseline="0" dirty="0" smtClean="0">
                <a:solidFill>
                  <a:srgbClr val="000000"/>
                </a:solidFill>
                <a:latin typeface="Consolas" panose="020B0609020204030204" pitchFamily="49" charset="0"/>
              </a:rPr>
              <a:t> </a:t>
            </a:r>
            <a:r>
              <a:rPr lang="en-US" u="none" strike="noStrike" baseline="0" dirty="0" smtClean="0">
                <a:solidFill>
                  <a:srgbClr val="000000"/>
                </a:solidFill>
                <a:latin typeface="AGaramond" pitchFamily="50" charset="0"/>
              </a:rPr>
              <a:t>name1</a:t>
            </a:r>
            <a:r>
              <a:rPr lang="en-US" u="none" strike="noStrike" baseline="0" dirty="0" smtClean="0">
                <a:solidFill>
                  <a:srgbClr val="000000"/>
                </a:solidFill>
                <a:latin typeface="Consolas" panose="020B0609020204030204" pitchFamily="49" charset="0"/>
              </a:rPr>
              <a:t>, </a:t>
            </a:r>
            <a:r>
              <a:rPr lang="en-US" u="none" strike="noStrike" baseline="0" dirty="0" smtClean="0">
                <a:solidFill>
                  <a:srgbClr val="000000"/>
                </a:solidFill>
                <a:latin typeface="AGaramond" pitchFamily="50" charset="0"/>
              </a:rPr>
              <a:t>type2</a:t>
            </a:r>
            <a:r>
              <a:rPr lang="en-US" u="none" strike="noStrike" baseline="0" dirty="0" smtClean="0">
                <a:solidFill>
                  <a:srgbClr val="000000"/>
                </a:solidFill>
                <a:latin typeface="Consolas" panose="020B0609020204030204" pitchFamily="49" charset="0"/>
              </a:rPr>
              <a:t> </a:t>
            </a:r>
            <a:r>
              <a:rPr lang="en-US" u="none" strike="noStrike" baseline="0" dirty="0" smtClean="0">
                <a:solidFill>
                  <a:srgbClr val="000000"/>
                </a:solidFill>
                <a:latin typeface="AGaramond" pitchFamily="50" charset="0"/>
              </a:rPr>
              <a:t>name2</a:t>
            </a:r>
            <a:r>
              <a:rPr lang="en-US" u="none" strike="noStrike" baseline="0" dirty="0" smtClean="0">
                <a:solidFill>
                  <a:srgbClr val="000000"/>
                </a:solidFill>
                <a:latin typeface="Consolas" panose="020B0609020204030204" pitchFamily="49" charset="0"/>
              </a:rPr>
              <a:t>, </a:t>
            </a:r>
            <a:r>
              <a:rPr lang="en-US" u="none" strike="noStrike" baseline="0" dirty="0" smtClean="0">
                <a:solidFill>
                  <a:srgbClr val="000000"/>
                </a:solidFill>
                <a:latin typeface="AGaramond" pitchFamily="50" charset="0"/>
              </a:rPr>
              <a:t>…</a:t>
            </a:r>
            <a:r>
              <a:rPr lang="en-US" u="none" strike="noStrike" baseline="0" dirty="0" smtClean="0">
                <a:solidFill>
                  <a:srgbClr val="000000"/>
                </a:solidFill>
                <a:latin typeface="Consolas" panose="020B0609020204030204" pitchFamily="49" charset="0"/>
              </a:rPr>
              <a:t>)</a:t>
            </a:r>
          </a:p>
          <a:p>
            <a:r>
              <a:rPr lang="en-US" u="none" strike="noStrike" baseline="0" dirty="0" smtClean="0">
                <a:latin typeface="Cambria" panose="02040503050406030204" pitchFamily="18" charset="0"/>
              </a:rPr>
              <a:t>The </a:t>
            </a:r>
            <a:r>
              <a:rPr lang="en-US" u="none" strike="noStrike" baseline="0" dirty="0" smtClean="0">
                <a:latin typeface="Cambria" panose="02040503050406030204" pitchFamily="18" charset="0"/>
              </a:rPr>
              <a:t>number/order </a:t>
            </a:r>
            <a:r>
              <a:rPr lang="en-US" u="none" strike="noStrike" baseline="0" dirty="0" smtClean="0">
                <a:latin typeface="Cambria" panose="02040503050406030204" pitchFamily="18" charset="0"/>
              </a:rPr>
              <a:t>of arguments in a function call must match the </a:t>
            </a:r>
            <a:r>
              <a:rPr lang="en-US" u="none" strike="noStrike" baseline="0" dirty="0" smtClean="0">
                <a:latin typeface="Cambria" panose="02040503050406030204" pitchFamily="18" charset="0"/>
              </a:rPr>
              <a:t>number/order </a:t>
            </a:r>
            <a:r>
              <a:rPr lang="en-US" u="none" strike="noStrike" baseline="0" dirty="0" smtClean="0">
                <a:latin typeface="Cambria" panose="02040503050406030204" pitchFamily="18" charset="0"/>
              </a:rPr>
              <a:t>of parameters in the function definition’s parameter list.</a:t>
            </a:r>
          </a:p>
        </p:txBody>
      </p:sp>
      <p:sp>
        <p:nvSpPr>
          <p:cNvPr id="4" name="Footer Placeholder 3"/>
          <p:cNvSpPr>
            <a:spLocks noGrp="1"/>
          </p:cNvSpPr>
          <p:nvPr>
            <p:ph type="ftr" sz="quarter" idx="11"/>
          </p:nvPr>
        </p:nvSpPr>
        <p:spPr/>
        <p:txBody>
          <a:bodyPr/>
          <a:lstStyle/>
          <a:p>
            <a:pPr>
              <a:defRPr/>
            </a:pPr>
            <a:r>
              <a:rPr lang="en-US" smtClean="0"/>
              <a:t>©1992-2017 by Pearson Education, Inc. All Rights Reserved.</a:t>
            </a:r>
            <a:endParaRPr lang="en-US"/>
          </a:p>
        </p:txBody>
      </p:sp>
    </p:spTree>
    <p:extLst>
      <p:ext uri="{BB962C8B-B14F-4D97-AF65-F5344CB8AC3E}">
        <p14:creationId xmlns:p14="http://schemas.microsoft.com/office/powerpoint/2010/main" val="266490952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0" u="none" strike="noStrike" baseline="0" dirty="0" smtClean="0">
                <a:solidFill>
                  <a:srgbClr val="33B38C"/>
                </a:solidFill>
                <a:latin typeface="Calibri" panose="020F0502020204030204" pitchFamily="34" charset="0"/>
              </a:rPr>
              <a:t>3.3.4 </a:t>
            </a:r>
            <a:r>
              <a:rPr lang="en-US" b="0" i="0" u="none" strike="noStrike" baseline="0" dirty="0" err="1" smtClean="0">
                <a:solidFill>
                  <a:srgbClr val="33B38C"/>
                </a:solidFill>
                <a:latin typeface="Consolas" panose="020B0609020204030204" pitchFamily="49" charset="0"/>
              </a:rPr>
              <a:t>setName</a:t>
            </a:r>
            <a:r>
              <a:rPr lang="en-US" b="1" i="0" u="none" strike="noStrike" baseline="0" dirty="0" smtClean="0">
                <a:solidFill>
                  <a:srgbClr val="33B38C"/>
                </a:solidFill>
                <a:latin typeface="Calibri" panose="020F0502020204030204" pitchFamily="34" charset="0"/>
              </a:rPr>
              <a:t> Member Function (cont.)</a:t>
            </a:r>
          </a:p>
        </p:txBody>
      </p:sp>
      <p:sp>
        <p:nvSpPr>
          <p:cNvPr id="3" name="Text Placeholder 2"/>
          <p:cNvSpPr>
            <a:spLocks noGrp="1"/>
          </p:cNvSpPr>
          <p:nvPr>
            <p:ph type="body" idx="1"/>
          </p:nvPr>
        </p:nvSpPr>
        <p:spPr/>
        <p:txBody>
          <a:bodyPr/>
          <a:lstStyle/>
          <a:p>
            <a:r>
              <a:rPr lang="en-US" u="none" strike="noStrike" baseline="0" dirty="0" smtClean="0">
                <a:latin typeface="Cambria" panose="02040503050406030204" pitchFamily="18" charset="0"/>
              </a:rPr>
              <a:t>Every member function body is delimited by an opening left brace and a closing right brace</a:t>
            </a:r>
            <a:r>
              <a:rPr lang="en-US" u="none" strike="noStrike" baseline="0" dirty="0" smtClean="0">
                <a:latin typeface="Times New Roman" panose="02020603050405020304" pitchFamily="18" charset="0"/>
              </a:rPr>
              <a:t>.</a:t>
            </a:r>
          </a:p>
          <a:p>
            <a:r>
              <a:rPr lang="en-US" u="none" strike="noStrike" baseline="0" dirty="0" smtClean="0">
                <a:latin typeface="Cambria" panose="02040503050406030204" pitchFamily="18" charset="0"/>
              </a:rPr>
              <a:t>Within the braces are one or more statements that perform the member function’s task(s).</a:t>
            </a:r>
          </a:p>
          <a:p>
            <a:r>
              <a:rPr lang="en-US" u="none" strike="noStrike" baseline="0" dirty="0" smtClean="0">
                <a:latin typeface="Cambria" panose="02040503050406030204" pitchFamily="18" charset="0"/>
              </a:rPr>
              <a:t>When program execution reaches the member function’s closing brace, the function returns to its caller</a:t>
            </a:r>
            <a:r>
              <a:rPr lang="en-US" u="none" strike="noStrike" baseline="0" dirty="0" smtClean="0">
                <a:latin typeface="Times New Roman" panose="02020603050405020304" pitchFamily="18" charset="0"/>
              </a:rPr>
              <a:t>.</a:t>
            </a:r>
          </a:p>
        </p:txBody>
      </p:sp>
      <p:sp>
        <p:nvSpPr>
          <p:cNvPr id="4" name="Footer Placeholder 3"/>
          <p:cNvSpPr>
            <a:spLocks noGrp="1"/>
          </p:cNvSpPr>
          <p:nvPr>
            <p:ph type="ftr" sz="quarter" idx="11"/>
          </p:nvPr>
        </p:nvSpPr>
        <p:spPr/>
        <p:txBody>
          <a:bodyPr/>
          <a:lstStyle/>
          <a:p>
            <a:pPr>
              <a:defRPr/>
            </a:pPr>
            <a:r>
              <a:rPr lang="en-US" smtClean="0"/>
              <a:t>©1992-2017 by Pearson Education, Inc. All Rights Reserved.</a:t>
            </a:r>
            <a:endParaRPr lang="en-US"/>
          </a:p>
        </p:txBody>
      </p:sp>
    </p:spTree>
    <p:extLst>
      <p:ext uri="{BB962C8B-B14F-4D97-AF65-F5344CB8AC3E}">
        <p14:creationId xmlns:p14="http://schemas.microsoft.com/office/powerpoint/2010/main" val="182870034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none" strike="noStrike" baseline="0" dirty="0" smtClean="0">
                <a:solidFill>
                  <a:srgbClr val="33B38C"/>
                </a:solidFill>
                <a:latin typeface="Calibri" panose="020F0502020204030204" pitchFamily="34" charset="0"/>
              </a:rPr>
              <a:t>3.3.4 </a:t>
            </a:r>
            <a:r>
              <a:rPr lang="en-US" u="none" strike="noStrike" baseline="0" dirty="0" err="1" smtClean="0">
                <a:solidFill>
                  <a:srgbClr val="33B38C"/>
                </a:solidFill>
                <a:latin typeface="Consolas" panose="020B0609020204030204" pitchFamily="49" charset="0"/>
              </a:rPr>
              <a:t>setName</a:t>
            </a:r>
            <a:r>
              <a:rPr lang="en-US" u="none" strike="noStrike" baseline="0" dirty="0" smtClean="0">
                <a:solidFill>
                  <a:srgbClr val="33B38C"/>
                </a:solidFill>
                <a:latin typeface="Calibri" panose="020F0502020204030204" pitchFamily="34" charset="0"/>
              </a:rPr>
              <a:t> Member Function (cont.)</a:t>
            </a:r>
          </a:p>
        </p:txBody>
      </p:sp>
      <p:sp>
        <p:nvSpPr>
          <p:cNvPr id="3" name="Text Placeholder 2"/>
          <p:cNvSpPr>
            <a:spLocks noGrp="1"/>
          </p:cNvSpPr>
          <p:nvPr>
            <p:ph type="body" idx="1"/>
          </p:nvPr>
        </p:nvSpPr>
        <p:spPr/>
        <p:txBody>
          <a:bodyPr/>
          <a:lstStyle/>
          <a:p>
            <a:r>
              <a:rPr lang="en-US" u="none" strike="noStrike" baseline="0" dirty="0" smtClean="0">
                <a:latin typeface="Cambria" panose="02040503050406030204" pitchFamily="18" charset="0"/>
              </a:rPr>
              <a:t>Variables declared in a particular function’s body are </a:t>
            </a:r>
            <a:r>
              <a:rPr lang="en-US" u="none" strike="noStrike" baseline="0" dirty="0" smtClean="0">
                <a:solidFill>
                  <a:srgbClr val="0000FF"/>
                </a:solidFill>
                <a:latin typeface="Cambria" panose="02040503050406030204" pitchFamily="18" charset="0"/>
              </a:rPr>
              <a:t>local variables </a:t>
            </a:r>
            <a:r>
              <a:rPr lang="en-US" u="none" strike="noStrike" baseline="0" dirty="0" smtClean="0">
                <a:latin typeface="Cambria" panose="02040503050406030204" pitchFamily="18" charset="0"/>
              </a:rPr>
              <a:t>which can be used only in that function.</a:t>
            </a:r>
          </a:p>
          <a:p>
            <a:r>
              <a:rPr lang="en-US" u="none" strike="noStrike" baseline="0" dirty="0" smtClean="0">
                <a:latin typeface="Cambria" panose="02040503050406030204" pitchFamily="18" charset="0"/>
              </a:rPr>
              <a:t>When a function terminates, the values of its local variables are lost</a:t>
            </a:r>
            <a:r>
              <a:rPr lang="en-US" u="none" strike="noStrike" baseline="0" dirty="0" smtClean="0">
                <a:latin typeface="Times New Roman" panose="02020603050405020304" pitchFamily="18" charset="0"/>
              </a:rPr>
              <a:t>.</a:t>
            </a:r>
          </a:p>
          <a:p>
            <a:r>
              <a:rPr lang="en-US" u="none" strike="noStrike" baseline="0" dirty="0" smtClean="0">
                <a:latin typeface="Cambria" panose="02040503050406030204" pitchFamily="18" charset="0"/>
              </a:rPr>
              <a:t>A function’s parameters also are local variables of that function</a:t>
            </a:r>
            <a:r>
              <a:rPr lang="en-US" u="none" strike="noStrike" baseline="0" dirty="0" smtClean="0">
                <a:latin typeface="Cambria" panose="02040503050406030204" pitchFamily="18" charset="0"/>
              </a:rPr>
              <a:t>.</a:t>
            </a:r>
            <a:endParaRPr lang="en-US" u="none" strike="noStrike" baseline="0" dirty="0" smtClean="0">
              <a:latin typeface="Cambria" panose="02040503050406030204" pitchFamily="18" charset="0"/>
            </a:endParaRPr>
          </a:p>
        </p:txBody>
      </p:sp>
      <p:sp>
        <p:nvSpPr>
          <p:cNvPr id="4" name="Footer Placeholder 3"/>
          <p:cNvSpPr>
            <a:spLocks noGrp="1"/>
          </p:cNvSpPr>
          <p:nvPr>
            <p:ph type="ftr" sz="quarter" idx="11"/>
          </p:nvPr>
        </p:nvSpPr>
        <p:spPr/>
        <p:txBody>
          <a:bodyPr/>
          <a:lstStyle/>
          <a:p>
            <a:pPr>
              <a:defRPr/>
            </a:pPr>
            <a:r>
              <a:rPr lang="en-US" smtClean="0"/>
              <a:t>©1992-2017 by Pearson Education, Inc. All Rights Reserved.</a:t>
            </a:r>
            <a:endParaRPr lang="en-US"/>
          </a:p>
        </p:txBody>
      </p:sp>
    </p:spTree>
    <p:extLst>
      <p:ext uri="{BB962C8B-B14F-4D97-AF65-F5344CB8AC3E}">
        <p14:creationId xmlns:p14="http://schemas.microsoft.com/office/powerpoint/2010/main" val="254271830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0" u="none" strike="noStrike" baseline="0" dirty="0" smtClean="0">
                <a:solidFill>
                  <a:srgbClr val="33B38C"/>
                </a:solidFill>
                <a:latin typeface="Calibri" panose="020F0502020204030204" pitchFamily="34" charset="0"/>
              </a:rPr>
              <a:t>3.3.5 </a:t>
            </a:r>
            <a:r>
              <a:rPr lang="en-US" b="0" i="0" u="none" strike="noStrike" baseline="0" dirty="0" err="1" smtClean="0">
                <a:solidFill>
                  <a:srgbClr val="33B38C"/>
                </a:solidFill>
                <a:latin typeface="Consolas" panose="020B0609020204030204" pitchFamily="49" charset="0"/>
              </a:rPr>
              <a:t>getName</a:t>
            </a:r>
            <a:r>
              <a:rPr lang="en-US" b="1" i="0" u="none" strike="noStrike" baseline="0" dirty="0" smtClean="0">
                <a:solidFill>
                  <a:srgbClr val="33B38C"/>
                </a:solidFill>
                <a:latin typeface="Calibri" panose="020F0502020204030204" pitchFamily="34" charset="0"/>
              </a:rPr>
              <a:t> Member Function</a:t>
            </a:r>
          </a:p>
        </p:txBody>
      </p:sp>
      <p:sp>
        <p:nvSpPr>
          <p:cNvPr id="3" name="Text Placeholder 2"/>
          <p:cNvSpPr>
            <a:spLocks noGrp="1"/>
          </p:cNvSpPr>
          <p:nvPr>
            <p:ph type="body" idx="1"/>
          </p:nvPr>
        </p:nvSpPr>
        <p:spPr/>
        <p:txBody>
          <a:bodyPr/>
          <a:lstStyle/>
          <a:p>
            <a:r>
              <a:rPr lang="en-US" u="none" strike="noStrike" baseline="0" dirty="0" smtClean="0">
                <a:latin typeface="Cambria" panose="02040503050406030204" pitchFamily="18" charset="0"/>
              </a:rPr>
              <a:t>When a member function with a return type other than </a:t>
            </a:r>
            <a:r>
              <a:rPr lang="en-US" u="none" strike="noStrike" baseline="0" dirty="0" smtClean="0">
                <a:solidFill>
                  <a:srgbClr val="000000"/>
                </a:solidFill>
                <a:latin typeface="Consolas" panose="020B0609020204030204" pitchFamily="49" charset="0"/>
              </a:rPr>
              <a:t>void</a:t>
            </a:r>
            <a:r>
              <a:rPr lang="en-US" u="none" strike="noStrike" baseline="0" dirty="0" smtClean="0">
                <a:solidFill>
                  <a:srgbClr val="000000"/>
                </a:solidFill>
                <a:latin typeface="Cambria" panose="02040503050406030204" pitchFamily="18" charset="0"/>
              </a:rPr>
              <a:t> is called and completes its task, it must return a result to its caller.</a:t>
            </a:r>
          </a:p>
          <a:p>
            <a:r>
              <a:rPr lang="en-US" u="none" strike="noStrike" baseline="0" dirty="0" smtClean="0">
                <a:latin typeface="Cambria" panose="02040503050406030204" pitchFamily="18" charset="0"/>
              </a:rPr>
              <a:t>The </a:t>
            </a:r>
            <a:r>
              <a:rPr lang="en-US" u="none" strike="noStrike" baseline="0" dirty="0" smtClean="0">
                <a:solidFill>
                  <a:srgbClr val="0000FF"/>
                </a:solidFill>
                <a:latin typeface="Lucida Sans Typewriter" panose="020B0509030504030204" pitchFamily="49" charset="0"/>
              </a:rPr>
              <a:t>return</a:t>
            </a:r>
            <a:r>
              <a:rPr lang="en-US" u="none" strike="noStrike" baseline="0" dirty="0" smtClean="0">
                <a:solidFill>
                  <a:srgbClr val="0000FF"/>
                </a:solidFill>
                <a:latin typeface="Cambria" panose="02040503050406030204" pitchFamily="18" charset="0"/>
              </a:rPr>
              <a:t> statement </a:t>
            </a:r>
            <a:r>
              <a:rPr lang="en-US" u="none" strike="noStrike" baseline="0" dirty="0" smtClean="0">
                <a:latin typeface="Cambria" panose="02040503050406030204" pitchFamily="18" charset="0"/>
              </a:rPr>
              <a:t>passes a value back to the caller, which then can use the returned value.</a:t>
            </a:r>
          </a:p>
          <a:p>
            <a:r>
              <a:rPr lang="en-US" u="none" strike="noStrike" baseline="0" dirty="0" smtClean="0">
                <a:latin typeface="Cambria" panose="02040503050406030204" pitchFamily="18" charset="0"/>
              </a:rPr>
              <a:t>We declared member function </a:t>
            </a:r>
            <a:r>
              <a:rPr lang="en-US" u="none" strike="noStrike" baseline="0" dirty="0" err="1" smtClean="0">
                <a:solidFill>
                  <a:srgbClr val="000000"/>
                </a:solidFill>
                <a:latin typeface="Consolas" panose="020B0609020204030204" pitchFamily="49" charset="0"/>
              </a:rPr>
              <a:t>getName</a:t>
            </a:r>
            <a:r>
              <a:rPr lang="en-US" u="none" strike="noStrike" baseline="0" dirty="0" smtClean="0">
                <a:solidFill>
                  <a:srgbClr val="000000"/>
                </a:solidFill>
                <a:latin typeface="Cambria" panose="02040503050406030204" pitchFamily="18" charset="0"/>
              </a:rPr>
              <a:t> as </a:t>
            </a:r>
            <a:r>
              <a:rPr lang="en-US" u="none" strike="noStrike" baseline="0" dirty="0" err="1" smtClean="0">
                <a:solidFill>
                  <a:srgbClr val="0000FF"/>
                </a:solidFill>
                <a:latin typeface="Lucida Sans Typewriter" panose="020B0509030504030204" pitchFamily="49" charset="0"/>
              </a:rPr>
              <a:t>const</a:t>
            </a:r>
            <a:r>
              <a:rPr lang="en-US" u="none" strike="noStrike" baseline="0" dirty="0" smtClean="0">
                <a:solidFill>
                  <a:srgbClr val="0000FF"/>
                </a:solidFill>
                <a:latin typeface="Cambria" panose="02040503050406030204" pitchFamily="18" charset="0"/>
              </a:rPr>
              <a:t> </a:t>
            </a:r>
            <a:r>
              <a:rPr lang="en-US" u="none" strike="noStrike" baseline="0" dirty="0" smtClean="0">
                <a:latin typeface="Cambria" panose="02040503050406030204" pitchFamily="18" charset="0"/>
              </a:rPr>
              <a:t>(after the parameter list) because </a:t>
            </a:r>
            <a:r>
              <a:rPr lang="en-US" u="none" strike="noStrike" baseline="0" dirty="0" smtClean="0">
                <a:solidFill>
                  <a:srgbClr val="000000"/>
                </a:solidFill>
                <a:latin typeface="Cambria" panose="02040503050406030204" pitchFamily="18" charset="0"/>
              </a:rPr>
              <a:t>the </a:t>
            </a:r>
            <a:r>
              <a:rPr lang="en-US" u="none" strike="noStrike" baseline="0" dirty="0" smtClean="0">
                <a:solidFill>
                  <a:srgbClr val="000000"/>
                </a:solidFill>
                <a:latin typeface="Cambria" panose="02040503050406030204" pitchFamily="18" charset="0"/>
              </a:rPr>
              <a:t>function does not, and should not, modify the </a:t>
            </a:r>
            <a:r>
              <a:rPr lang="en-US" u="none" strike="noStrike" baseline="0" dirty="0" smtClean="0">
                <a:solidFill>
                  <a:srgbClr val="000000"/>
                </a:solidFill>
                <a:latin typeface="Consolas" panose="020B0609020204030204" pitchFamily="49" charset="0"/>
              </a:rPr>
              <a:t>Account</a:t>
            </a:r>
            <a:r>
              <a:rPr lang="en-US" u="none" strike="noStrike" baseline="0" dirty="0" smtClean="0">
                <a:solidFill>
                  <a:srgbClr val="000000"/>
                </a:solidFill>
                <a:latin typeface="Cambria" panose="02040503050406030204" pitchFamily="18" charset="0"/>
              </a:rPr>
              <a:t> object on which it’s called</a:t>
            </a:r>
          </a:p>
          <a:p>
            <a:pPr marL="392113" lvl="1" indent="0">
              <a:buNone/>
            </a:pPr>
            <a:r>
              <a:rPr lang="en-US" u="none" strike="noStrike" baseline="0" dirty="0" smtClean="0">
                <a:solidFill>
                  <a:srgbClr val="000000"/>
                </a:solidFill>
                <a:latin typeface="Consolas" panose="020B0609020204030204" pitchFamily="49" charset="0"/>
              </a:rPr>
              <a:t>	</a:t>
            </a:r>
            <a:r>
              <a:rPr lang="en-US" u="none" strike="noStrike" baseline="0" dirty="0" err="1" smtClean="0">
                <a:solidFill>
                  <a:srgbClr val="000000"/>
                </a:solidFill>
                <a:latin typeface="Consolas" panose="020B0609020204030204" pitchFamily="49" charset="0"/>
              </a:rPr>
              <a:t>std</a:t>
            </a:r>
            <a:r>
              <a:rPr lang="en-US" u="none" strike="noStrike" baseline="0" dirty="0" smtClean="0">
                <a:solidFill>
                  <a:srgbClr val="000000"/>
                </a:solidFill>
                <a:latin typeface="Consolas" panose="020B0609020204030204" pitchFamily="49" charset="0"/>
              </a:rPr>
              <a:t>::string </a:t>
            </a:r>
            <a:r>
              <a:rPr lang="en-US" u="none" strike="noStrike" baseline="0" dirty="0" err="1" smtClean="0">
                <a:solidFill>
                  <a:srgbClr val="000000"/>
                </a:solidFill>
                <a:latin typeface="Consolas" panose="020B0609020204030204" pitchFamily="49" charset="0"/>
              </a:rPr>
              <a:t>getName</a:t>
            </a:r>
            <a:r>
              <a:rPr lang="en-US" u="none" strike="noStrike" baseline="0" dirty="0" smtClean="0">
                <a:solidFill>
                  <a:srgbClr val="000000"/>
                </a:solidFill>
                <a:latin typeface="Consolas" panose="020B0609020204030204" pitchFamily="49" charset="0"/>
              </a:rPr>
              <a:t>() </a:t>
            </a:r>
            <a:r>
              <a:rPr lang="en-US" u="none" strike="noStrike" baseline="0" dirty="0" err="1" smtClean="0">
                <a:solidFill>
                  <a:srgbClr val="0000FF"/>
                </a:solidFill>
                <a:latin typeface="Consolas" panose="020B0609020204030204" pitchFamily="49" charset="0"/>
              </a:rPr>
              <a:t>const</a:t>
            </a:r>
            <a:r>
              <a:rPr lang="en-US" u="none" strike="noStrike" baseline="0" dirty="0" smtClean="0">
                <a:solidFill>
                  <a:srgbClr val="000000"/>
                </a:solidFill>
                <a:latin typeface="Consolas" panose="020B0609020204030204" pitchFamily="49" charset="0"/>
              </a:rPr>
              <a:t> {</a:t>
            </a:r>
          </a:p>
        </p:txBody>
      </p:sp>
      <p:sp>
        <p:nvSpPr>
          <p:cNvPr id="4" name="Footer Placeholder 3"/>
          <p:cNvSpPr>
            <a:spLocks noGrp="1"/>
          </p:cNvSpPr>
          <p:nvPr>
            <p:ph type="ftr" sz="quarter" idx="11"/>
          </p:nvPr>
        </p:nvSpPr>
        <p:spPr/>
        <p:txBody>
          <a:bodyPr/>
          <a:lstStyle/>
          <a:p>
            <a:pPr>
              <a:defRPr/>
            </a:pPr>
            <a:r>
              <a:rPr lang="en-US" smtClean="0"/>
              <a:t>©1992-2017 by Pearson Education, Inc. All Rights Reserved.</a:t>
            </a:r>
            <a:endParaRPr lang="en-US"/>
          </a:p>
        </p:txBody>
      </p:sp>
    </p:spTree>
    <p:extLst>
      <p:ext uri="{BB962C8B-B14F-4D97-AF65-F5344CB8AC3E}">
        <p14:creationId xmlns:p14="http://schemas.microsoft.com/office/powerpoint/2010/main" val="401333048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3_Page_24"/>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575198"/>
            <a:ext cx="9144000" cy="3707606"/>
          </a:xfrm>
          <a:prstGeom prst="rect">
            <a:avLst/>
          </a:prstGeom>
          <a:noFill/>
          <a:ln>
            <a:noFill/>
          </a:ln>
        </p:spPr>
      </p:pic>
      <p:sp>
        <p:nvSpPr>
          <p:cNvPr id="3" name="Footer Placeholder 2"/>
          <p:cNvSpPr>
            <a:spLocks noGrp="1"/>
          </p:cNvSpPr>
          <p:nvPr>
            <p:ph type="ftr" sz="quarter" idx="11"/>
          </p:nvPr>
        </p:nvSpPr>
        <p:spPr/>
        <p:txBody>
          <a:bodyPr/>
          <a:lstStyle/>
          <a:p>
            <a:pPr>
              <a:defRPr/>
            </a:pPr>
            <a:r>
              <a:rPr lang="en-US" smtClean="0"/>
              <a:t>©1992-2017 by Pearson Education, Inc. All Rights Reserved.</a:t>
            </a:r>
            <a:endParaRPr lang="en-US"/>
          </a:p>
        </p:txBody>
      </p:sp>
    </p:spTree>
    <p:extLst>
      <p:ext uri="{BB962C8B-B14F-4D97-AF65-F5344CB8AC3E}">
        <p14:creationId xmlns:p14="http://schemas.microsoft.com/office/powerpoint/2010/main" val="81796086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0" u="none" strike="noStrike" baseline="0" dirty="0" smtClean="0">
                <a:solidFill>
                  <a:srgbClr val="33B38C"/>
                </a:solidFill>
                <a:latin typeface="Calibri" panose="020F0502020204030204" pitchFamily="34" charset="0"/>
              </a:rPr>
              <a:t>3.3.6 Access Specifiers </a:t>
            </a:r>
            <a:r>
              <a:rPr lang="en-US" b="0" i="0" u="none" strike="noStrike" baseline="0" dirty="0" smtClean="0">
                <a:solidFill>
                  <a:srgbClr val="33B38C"/>
                </a:solidFill>
                <a:latin typeface="Consolas" panose="020B0609020204030204" pitchFamily="49" charset="0"/>
              </a:rPr>
              <a:t>private</a:t>
            </a:r>
            <a:r>
              <a:rPr lang="en-US" b="1" i="0" u="none" strike="noStrike" baseline="0" dirty="0" smtClean="0">
                <a:solidFill>
                  <a:srgbClr val="33B38C"/>
                </a:solidFill>
                <a:latin typeface="Calibri" panose="020F0502020204030204" pitchFamily="34" charset="0"/>
              </a:rPr>
              <a:t> and </a:t>
            </a:r>
            <a:r>
              <a:rPr lang="en-US" b="0" i="0" u="none" strike="noStrike" baseline="0" dirty="0" smtClean="0">
                <a:solidFill>
                  <a:srgbClr val="33B38C"/>
                </a:solidFill>
                <a:latin typeface="Consolas" panose="020B0609020204030204" pitchFamily="49" charset="0"/>
              </a:rPr>
              <a:t>public</a:t>
            </a:r>
            <a:r>
              <a:rPr lang="en-US" b="1" i="0" u="none" strike="noStrike" baseline="0" dirty="0" smtClean="0">
                <a:solidFill>
                  <a:srgbClr val="33B38C"/>
                </a:solidFill>
                <a:latin typeface="Calibri" panose="020F0502020204030204" pitchFamily="34" charset="0"/>
              </a:rPr>
              <a:t> </a:t>
            </a:r>
          </a:p>
        </p:txBody>
      </p:sp>
      <p:sp>
        <p:nvSpPr>
          <p:cNvPr id="3" name="Text Placeholder 2"/>
          <p:cNvSpPr>
            <a:spLocks noGrp="1"/>
          </p:cNvSpPr>
          <p:nvPr>
            <p:ph type="body" idx="1"/>
          </p:nvPr>
        </p:nvSpPr>
        <p:spPr/>
        <p:txBody>
          <a:bodyPr>
            <a:normAutofit fontScale="85000" lnSpcReduction="20000"/>
          </a:bodyPr>
          <a:lstStyle/>
          <a:p>
            <a:r>
              <a:rPr lang="en-US" u="none" strike="noStrike" baseline="0" dirty="0" smtClean="0">
                <a:solidFill>
                  <a:srgbClr val="0000FF"/>
                </a:solidFill>
                <a:latin typeface="Lucida Sans Typewriter" panose="020B0509030504030204" pitchFamily="49" charset="0"/>
              </a:rPr>
              <a:t>private</a:t>
            </a:r>
            <a:r>
              <a:rPr lang="en-US" u="none" strike="noStrike" baseline="0" dirty="0" smtClean="0">
                <a:solidFill>
                  <a:srgbClr val="0000FF"/>
                </a:solidFill>
                <a:latin typeface="Cambria" panose="02040503050406030204" pitchFamily="18" charset="0"/>
              </a:rPr>
              <a:t> </a:t>
            </a:r>
            <a:r>
              <a:rPr lang="en-US" u="none" strike="noStrike" baseline="0" dirty="0" smtClean="0">
                <a:latin typeface="Cambria" panose="02040503050406030204" pitchFamily="18" charset="0"/>
              </a:rPr>
              <a:t>is an</a:t>
            </a:r>
            <a:r>
              <a:rPr lang="en-US" u="none" strike="noStrike" baseline="0" dirty="0" smtClean="0">
                <a:solidFill>
                  <a:srgbClr val="0000FF"/>
                </a:solidFill>
                <a:latin typeface="Cambria" panose="02040503050406030204" pitchFamily="18" charset="0"/>
              </a:rPr>
              <a:t> access specifier</a:t>
            </a:r>
            <a:r>
              <a:rPr lang="en-US" u="none" strike="noStrike" baseline="0" dirty="0" smtClean="0">
                <a:latin typeface="Times New Roman" panose="02020603050405020304" pitchFamily="18" charset="0"/>
              </a:rPr>
              <a:t>.</a:t>
            </a:r>
          </a:p>
          <a:p>
            <a:r>
              <a:rPr lang="en-US" u="none" strike="noStrike" baseline="0" dirty="0" smtClean="0">
                <a:latin typeface="Cambria" panose="02040503050406030204" pitchFamily="18" charset="0"/>
              </a:rPr>
              <a:t>Access specifiers are always followed by a colon (</a:t>
            </a:r>
            <a:r>
              <a:rPr lang="en-US" u="none" strike="noStrike" baseline="0" dirty="0" smtClean="0">
                <a:solidFill>
                  <a:srgbClr val="000000"/>
                </a:solidFill>
                <a:latin typeface="Consolas" panose="020B0609020204030204" pitchFamily="49" charset="0"/>
              </a:rPr>
              <a:t>:</a:t>
            </a:r>
            <a:r>
              <a:rPr lang="en-US" u="none" strike="noStrike" baseline="0" dirty="0" smtClean="0">
                <a:solidFill>
                  <a:srgbClr val="000000"/>
                </a:solidFill>
                <a:latin typeface="Cambria" panose="02040503050406030204" pitchFamily="18" charset="0"/>
              </a:rPr>
              <a:t>).</a:t>
            </a:r>
          </a:p>
          <a:p>
            <a:r>
              <a:rPr lang="en-US" u="none" strike="noStrike" baseline="0" dirty="0" smtClean="0">
                <a:latin typeface="Cambria" panose="02040503050406030204" pitchFamily="18" charset="0"/>
              </a:rPr>
              <a:t>Data member </a:t>
            </a:r>
            <a:r>
              <a:rPr lang="en-US" u="none" strike="noStrike" baseline="0" dirty="0" smtClean="0">
                <a:solidFill>
                  <a:srgbClr val="000000"/>
                </a:solidFill>
                <a:latin typeface="Consolas" panose="020B0609020204030204" pitchFamily="49" charset="0"/>
              </a:rPr>
              <a:t>name</a:t>
            </a:r>
            <a:r>
              <a:rPr lang="en-US" u="none" strike="noStrike" baseline="0" dirty="0" smtClean="0">
                <a:solidFill>
                  <a:srgbClr val="000000"/>
                </a:solidFill>
                <a:latin typeface="Cambria" panose="02040503050406030204" pitchFamily="18" charset="0"/>
              </a:rPr>
              <a:t>’s declaration (line 18) appears after access specifier </a:t>
            </a:r>
            <a:r>
              <a:rPr lang="en-US" u="none" strike="noStrike" baseline="0" dirty="0" smtClean="0">
                <a:solidFill>
                  <a:srgbClr val="000000"/>
                </a:solidFill>
                <a:latin typeface="Consolas" panose="020B0609020204030204" pitchFamily="49" charset="0"/>
              </a:rPr>
              <a:t>private:</a:t>
            </a:r>
            <a:r>
              <a:rPr lang="en-US" u="none" strike="noStrike" baseline="0" dirty="0" smtClean="0">
                <a:solidFill>
                  <a:srgbClr val="000000"/>
                </a:solidFill>
                <a:latin typeface="Cambria" panose="02040503050406030204" pitchFamily="18" charset="0"/>
              </a:rPr>
              <a:t> to indicate that </a:t>
            </a:r>
            <a:r>
              <a:rPr lang="en-US" u="none" strike="noStrike" baseline="0" dirty="0" smtClean="0">
                <a:solidFill>
                  <a:srgbClr val="000000"/>
                </a:solidFill>
                <a:latin typeface="Consolas" panose="020B0609020204030204" pitchFamily="49" charset="0"/>
              </a:rPr>
              <a:t>name</a:t>
            </a:r>
            <a:r>
              <a:rPr lang="en-US" u="none" strike="noStrike" baseline="0" dirty="0" smtClean="0">
                <a:solidFill>
                  <a:srgbClr val="000000"/>
                </a:solidFill>
                <a:latin typeface="Cambria" panose="02040503050406030204" pitchFamily="18" charset="0"/>
              </a:rPr>
              <a:t> is accessible only to class </a:t>
            </a:r>
            <a:r>
              <a:rPr lang="en-US" u="none" strike="noStrike" baseline="0" dirty="0" smtClean="0">
                <a:solidFill>
                  <a:srgbClr val="000000"/>
                </a:solidFill>
                <a:latin typeface="Consolas" panose="020B0609020204030204" pitchFamily="49" charset="0"/>
              </a:rPr>
              <a:t>Account</a:t>
            </a:r>
            <a:r>
              <a:rPr lang="en-US" u="none" strike="noStrike" baseline="0" dirty="0" smtClean="0">
                <a:solidFill>
                  <a:srgbClr val="000000"/>
                </a:solidFill>
                <a:latin typeface="Cambria" panose="02040503050406030204" pitchFamily="18" charset="0"/>
              </a:rPr>
              <a:t>’s member functions.</a:t>
            </a:r>
          </a:p>
          <a:p>
            <a:pPr lvl="1"/>
            <a:r>
              <a:rPr lang="en-US" u="none" strike="noStrike" baseline="0" dirty="0" smtClean="0">
                <a:latin typeface="Cambria" panose="02040503050406030204" pitchFamily="18" charset="0"/>
              </a:rPr>
              <a:t>This is known as </a:t>
            </a:r>
            <a:r>
              <a:rPr lang="en-US" u="none" strike="noStrike" baseline="0" dirty="0" smtClean="0">
                <a:solidFill>
                  <a:srgbClr val="0000FF"/>
                </a:solidFill>
                <a:latin typeface="Cambria" panose="02040503050406030204" pitchFamily="18" charset="0"/>
              </a:rPr>
              <a:t>data hiding—the data member </a:t>
            </a:r>
            <a:r>
              <a:rPr lang="en-US" u="none" strike="noStrike" baseline="0" dirty="0" smtClean="0">
                <a:solidFill>
                  <a:srgbClr val="000000"/>
                </a:solidFill>
                <a:latin typeface="Consolas" panose="020B0609020204030204" pitchFamily="49" charset="0"/>
              </a:rPr>
              <a:t>name</a:t>
            </a:r>
            <a:r>
              <a:rPr lang="en-US" u="none" strike="noStrike" baseline="0" dirty="0" smtClean="0">
                <a:solidFill>
                  <a:srgbClr val="000000"/>
                </a:solidFill>
                <a:latin typeface="Cambria" panose="02040503050406030204" pitchFamily="18" charset="0"/>
              </a:rPr>
              <a:t> is encapsulated (hidden) and can be used only in class </a:t>
            </a:r>
            <a:r>
              <a:rPr lang="en-US" u="none" strike="noStrike" baseline="0" dirty="0" smtClean="0">
                <a:solidFill>
                  <a:srgbClr val="000000"/>
                </a:solidFill>
                <a:latin typeface="Consolas" panose="020B0609020204030204" pitchFamily="49" charset="0"/>
              </a:rPr>
              <a:t>Account</a:t>
            </a:r>
            <a:r>
              <a:rPr lang="en-US" u="none" strike="noStrike" baseline="0" dirty="0" smtClean="0">
                <a:solidFill>
                  <a:srgbClr val="000000"/>
                </a:solidFill>
                <a:latin typeface="Cambria" panose="02040503050406030204" pitchFamily="18" charset="0"/>
              </a:rPr>
              <a:t>’s </a:t>
            </a:r>
            <a:r>
              <a:rPr lang="en-US" u="none" strike="noStrike" baseline="0" dirty="0" err="1" smtClean="0">
                <a:solidFill>
                  <a:srgbClr val="000000"/>
                </a:solidFill>
                <a:latin typeface="Consolas" panose="020B0609020204030204" pitchFamily="49" charset="0"/>
              </a:rPr>
              <a:t>setName</a:t>
            </a:r>
            <a:r>
              <a:rPr lang="en-US" u="none" strike="noStrike" baseline="0" dirty="0" smtClean="0">
                <a:solidFill>
                  <a:srgbClr val="000000"/>
                </a:solidFill>
                <a:latin typeface="Cambria" panose="02040503050406030204" pitchFamily="18" charset="0"/>
              </a:rPr>
              <a:t> and </a:t>
            </a:r>
            <a:r>
              <a:rPr lang="en-US" u="none" strike="noStrike" baseline="0" dirty="0" err="1" smtClean="0">
                <a:solidFill>
                  <a:srgbClr val="000000"/>
                </a:solidFill>
                <a:latin typeface="Consolas" panose="020B0609020204030204" pitchFamily="49" charset="0"/>
              </a:rPr>
              <a:t>getName</a:t>
            </a:r>
            <a:r>
              <a:rPr lang="en-US" u="none" strike="noStrike" baseline="0" dirty="0" smtClean="0">
                <a:solidFill>
                  <a:srgbClr val="000000"/>
                </a:solidFill>
                <a:latin typeface="Cambria" panose="02040503050406030204" pitchFamily="18" charset="0"/>
              </a:rPr>
              <a:t> member functions.</a:t>
            </a:r>
          </a:p>
          <a:p>
            <a:pPr lvl="1"/>
            <a:r>
              <a:rPr lang="en-US" u="none" strike="noStrike" baseline="0" dirty="0" smtClean="0">
                <a:latin typeface="Cambria" panose="02040503050406030204" pitchFamily="18" charset="0"/>
              </a:rPr>
              <a:t>Most data-member declarations appear after the </a:t>
            </a:r>
            <a:r>
              <a:rPr lang="en-US" u="none" strike="noStrike" baseline="0" dirty="0" smtClean="0">
                <a:solidFill>
                  <a:srgbClr val="000000"/>
                </a:solidFill>
                <a:latin typeface="Consolas" panose="020B0609020204030204" pitchFamily="49" charset="0"/>
              </a:rPr>
              <a:t>private:</a:t>
            </a:r>
            <a:r>
              <a:rPr lang="en-US" u="none" strike="noStrike" baseline="0" dirty="0" smtClean="0">
                <a:solidFill>
                  <a:srgbClr val="000000"/>
                </a:solidFill>
                <a:latin typeface="Cambria" panose="02040503050406030204" pitchFamily="18" charset="0"/>
              </a:rPr>
              <a:t> access specifier.</a:t>
            </a:r>
          </a:p>
          <a:p>
            <a:r>
              <a:rPr lang="en-US" u="none" strike="noStrike" baseline="0" dirty="0" smtClean="0">
                <a:latin typeface="Cambria" panose="02040503050406030204" pitchFamily="18" charset="0"/>
              </a:rPr>
              <a:t>Data members or member functions listed after the </a:t>
            </a:r>
            <a:r>
              <a:rPr lang="en-US" u="none" strike="noStrike" baseline="0" dirty="0" smtClean="0">
                <a:solidFill>
                  <a:srgbClr val="0000FF"/>
                </a:solidFill>
                <a:latin typeface="Lucida Sans Typewriter" panose="020B0509030504030204" pitchFamily="49" charset="0"/>
              </a:rPr>
              <a:t>public</a:t>
            </a:r>
            <a:r>
              <a:rPr lang="en-US" u="none" strike="noStrike" baseline="0" dirty="0" smtClean="0">
                <a:solidFill>
                  <a:srgbClr val="0000FF"/>
                </a:solidFill>
                <a:latin typeface="Cambria" panose="02040503050406030204" pitchFamily="18" charset="0"/>
              </a:rPr>
              <a:t> access specifier </a:t>
            </a:r>
            <a:r>
              <a:rPr lang="en-US" u="none" strike="noStrike" baseline="0" dirty="0" smtClean="0">
                <a:latin typeface="Cambria" panose="02040503050406030204" pitchFamily="18" charset="0"/>
              </a:rPr>
              <a:t>(and before the next access specifier if there is one) are “available to the public.” </a:t>
            </a:r>
          </a:p>
          <a:p>
            <a:pPr lvl="1"/>
            <a:r>
              <a:rPr lang="en-US" u="none" strike="noStrike" baseline="0" dirty="0" smtClean="0">
                <a:latin typeface="Cambria" panose="02040503050406030204" pitchFamily="18" charset="0"/>
              </a:rPr>
              <a:t>They can be used by other functions in the program, and by member functions of other classes.</a:t>
            </a:r>
          </a:p>
        </p:txBody>
      </p:sp>
      <p:sp>
        <p:nvSpPr>
          <p:cNvPr id="4" name="Footer Placeholder 3"/>
          <p:cNvSpPr>
            <a:spLocks noGrp="1"/>
          </p:cNvSpPr>
          <p:nvPr>
            <p:ph type="ftr" sz="quarter" idx="11"/>
          </p:nvPr>
        </p:nvSpPr>
        <p:spPr/>
        <p:txBody>
          <a:bodyPr/>
          <a:lstStyle/>
          <a:p>
            <a:pPr>
              <a:defRPr/>
            </a:pPr>
            <a:r>
              <a:rPr lang="en-US" smtClean="0"/>
              <a:t>©1992-2017 by Pearson Education, Inc. All Rights Reserved.</a:t>
            </a:r>
            <a:endParaRPr lang="en-US"/>
          </a:p>
        </p:txBody>
      </p:sp>
    </p:spTree>
    <p:extLst>
      <p:ext uri="{BB962C8B-B14F-4D97-AF65-F5344CB8AC3E}">
        <p14:creationId xmlns:p14="http://schemas.microsoft.com/office/powerpoint/2010/main" val="22630796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3_Page_04"/>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0" y="1298973"/>
            <a:ext cx="9144000" cy="4258865"/>
          </a:xfrm>
          <a:prstGeom prst="rect">
            <a:avLst/>
          </a:prstGeom>
          <a:noFill/>
          <a:ln>
            <a:noFill/>
          </a:ln>
        </p:spPr>
      </p:pic>
      <p:sp>
        <p:nvSpPr>
          <p:cNvPr id="3" name="Footer Placeholder 2"/>
          <p:cNvSpPr>
            <a:spLocks noGrp="1"/>
          </p:cNvSpPr>
          <p:nvPr>
            <p:ph type="ftr" sz="quarter" idx="11"/>
          </p:nvPr>
        </p:nvSpPr>
        <p:spPr/>
        <p:txBody>
          <a:bodyPr/>
          <a:lstStyle/>
          <a:p>
            <a:pPr>
              <a:defRPr/>
            </a:pPr>
            <a:r>
              <a:rPr lang="en-US" smtClean="0"/>
              <a:t>©1992-2017 by Pearson Education, Inc. All Rights Reserved.</a:t>
            </a:r>
            <a:endParaRPr lang="en-US"/>
          </a:p>
        </p:txBody>
      </p:sp>
    </p:spTree>
    <p:extLst>
      <p:ext uri="{BB962C8B-B14F-4D97-AF65-F5344CB8AC3E}">
        <p14:creationId xmlns:p14="http://schemas.microsoft.com/office/powerpoint/2010/main" val="393572149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0" u="none" strike="noStrike" baseline="0" dirty="0" smtClean="0">
                <a:solidFill>
                  <a:srgbClr val="33B38C"/>
                </a:solidFill>
                <a:latin typeface="Calibri" panose="020F0502020204030204" pitchFamily="34" charset="0"/>
              </a:rPr>
              <a:t>3.3.6 Access Specifiers </a:t>
            </a:r>
            <a:r>
              <a:rPr lang="en-US" b="0" i="0" u="none" strike="noStrike" baseline="0" dirty="0" smtClean="0">
                <a:solidFill>
                  <a:srgbClr val="33B38C"/>
                </a:solidFill>
                <a:latin typeface="Consolas" panose="020B0609020204030204" pitchFamily="49" charset="0"/>
              </a:rPr>
              <a:t>private</a:t>
            </a:r>
            <a:r>
              <a:rPr lang="en-US" b="1" i="0" u="none" strike="noStrike" baseline="0" dirty="0" smtClean="0">
                <a:solidFill>
                  <a:srgbClr val="33B38C"/>
                </a:solidFill>
                <a:latin typeface="Calibri" panose="020F0502020204030204" pitchFamily="34" charset="0"/>
              </a:rPr>
              <a:t> and </a:t>
            </a:r>
            <a:r>
              <a:rPr lang="en-US" b="0" i="0" u="none" strike="noStrike" baseline="0" dirty="0" smtClean="0">
                <a:solidFill>
                  <a:srgbClr val="33B38C"/>
                </a:solidFill>
                <a:latin typeface="Consolas" panose="020B0609020204030204" pitchFamily="49" charset="0"/>
              </a:rPr>
              <a:t>public</a:t>
            </a:r>
            <a:r>
              <a:rPr lang="en-US" b="1" i="0" u="none" strike="noStrike" baseline="0" dirty="0" smtClean="0">
                <a:solidFill>
                  <a:srgbClr val="33B38C"/>
                </a:solidFill>
                <a:latin typeface="Calibri" panose="020F0502020204030204" pitchFamily="34" charset="0"/>
              </a:rPr>
              <a:t> (cont.)</a:t>
            </a:r>
          </a:p>
        </p:txBody>
      </p:sp>
      <p:sp>
        <p:nvSpPr>
          <p:cNvPr id="3" name="Text Placeholder 2"/>
          <p:cNvSpPr>
            <a:spLocks noGrp="1"/>
          </p:cNvSpPr>
          <p:nvPr>
            <p:ph type="body" idx="1"/>
          </p:nvPr>
        </p:nvSpPr>
        <p:spPr/>
        <p:txBody>
          <a:bodyPr/>
          <a:lstStyle/>
          <a:p>
            <a:r>
              <a:rPr lang="en-US" u="none" strike="noStrike" baseline="0" dirty="0" smtClean="0">
                <a:latin typeface="Cambria" panose="02040503050406030204" pitchFamily="18" charset="0"/>
              </a:rPr>
              <a:t>By default, everything in a class is </a:t>
            </a:r>
            <a:r>
              <a:rPr lang="en-US" u="none" strike="noStrike" baseline="0" dirty="0" smtClean="0">
                <a:solidFill>
                  <a:srgbClr val="000000"/>
                </a:solidFill>
                <a:latin typeface="Consolas" panose="020B0609020204030204" pitchFamily="49" charset="0"/>
              </a:rPr>
              <a:t>private</a:t>
            </a:r>
            <a:r>
              <a:rPr lang="en-US" u="none" strike="noStrike" baseline="0" dirty="0" smtClean="0">
                <a:solidFill>
                  <a:srgbClr val="000000"/>
                </a:solidFill>
                <a:latin typeface="Cambria" panose="02040503050406030204" pitchFamily="18" charset="0"/>
              </a:rPr>
              <a:t>, unless you specify otherwise.</a:t>
            </a:r>
          </a:p>
          <a:p>
            <a:r>
              <a:rPr lang="en-US" u="none" strike="noStrike" baseline="0" dirty="0" smtClean="0">
                <a:latin typeface="Cambria" panose="02040503050406030204" pitchFamily="18" charset="0"/>
              </a:rPr>
              <a:t>Once you list an access specifier, everything from that point has that access until you list another access specifier.</a:t>
            </a:r>
          </a:p>
          <a:p>
            <a:r>
              <a:rPr lang="en-US" u="none" strike="noStrike" baseline="0" dirty="0" smtClean="0">
                <a:latin typeface="Cambria" panose="02040503050406030204" pitchFamily="18" charset="0"/>
              </a:rPr>
              <a:t>The access specifiers </a:t>
            </a:r>
            <a:r>
              <a:rPr lang="en-US" u="none" strike="noStrike" baseline="0" dirty="0" smtClean="0">
                <a:solidFill>
                  <a:srgbClr val="000000"/>
                </a:solidFill>
                <a:latin typeface="Consolas" panose="020B0609020204030204" pitchFamily="49" charset="0"/>
              </a:rPr>
              <a:t>public</a:t>
            </a:r>
            <a:r>
              <a:rPr lang="en-US" u="none" strike="noStrike" baseline="0" dirty="0" smtClean="0">
                <a:solidFill>
                  <a:srgbClr val="000000"/>
                </a:solidFill>
                <a:latin typeface="Cambria" panose="02040503050406030204" pitchFamily="18" charset="0"/>
              </a:rPr>
              <a:t> and </a:t>
            </a:r>
            <a:r>
              <a:rPr lang="en-US" u="none" strike="noStrike" baseline="0" dirty="0" smtClean="0">
                <a:solidFill>
                  <a:srgbClr val="000000"/>
                </a:solidFill>
                <a:latin typeface="Consolas" panose="020B0609020204030204" pitchFamily="49" charset="0"/>
              </a:rPr>
              <a:t>private</a:t>
            </a:r>
            <a:r>
              <a:rPr lang="en-US" u="none" strike="noStrike" baseline="0" dirty="0" smtClean="0">
                <a:solidFill>
                  <a:srgbClr val="000000"/>
                </a:solidFill>
                <a:latin typeface="Cambria" panose="02040503050406030204" pitchFamily="18" charset="0"/>
              </a:rPr>
              <a:t> may be repeated, but this is unnecessary and can be confusing.</a:t>
            </a:r>
          </a:p>
        </p:txBody>
      </p:sp>
      <p:sp>
        <p:nvSpPr>
          <p:cNvPr id="4" name="Footer Placeholder 3"/>
          <p:cNvSpPr>
            <a:spLocks noGrp="1"/>
          </p:cNvSpPr>
          <p:nvPr>
            <p:ph type="ftr" sz="quarter" idx="11"/>
          </p:nvPr>
        </p:nvSpPr>
        <p:spPr/>
        <p:txBody>
          <a:bodyPr/>
          <a:lstStyle/>
          <a:p>
            <a:pPr>
              <a:defRPr/>
            </a:pPr>
            <a:r>
              <a:rPr lang="en-US" smtClean="0"/>
              <a:t>©1992-2017 by Pearson Education, Inc. All Rights Reserved.</a:t>
            </a:r>
            <a:endParaRPr lang="en-US"/>
          </a:p>
        </p:txBody>
      </p:sp>
    </p:spTree>
    <p:extLst>
      <p:ext uri="{BB962C8B-B14F-4D97-AF65-F5344CB8AC3E}">
        <p14:creationId xmlns:p14="http://schemas.microsoft.com/office/powerpoint/2010/main" val="28022921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3_Page_25"/>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981200"/>
            <a:ext cx="9144000" cy="2894410"/>
          </a:xfrm>
          <a:prstGeom prst="rect">
            <a:avLst/>
          </a:prstGeom>
          <a:noFill/>
          <a:ln>
            <a:noFill/>
          </a:ln>
        </p:spPr>
      </p:pic>
      <p:sp>
        <p:nvSpPr>
          <p:cNvPr id="3" name="Footer Placeholder 2"/>
          <p:cNvSpPr>
            <a:spLocks noGrp="1"/>
          </p:cNvSpPr>
          <p:nvPr>
            <p:ph type="ftr" sz="quarter" idx="11"/>
          </p:nvPr>
        </p:nvSpPr>
        <p:spPr/>
        <p:txBody>
          <a:bodyPr/>
          <a:lstStyle/>
          <a:p>
            <a:pPr>
              <a:defRPr/>
            </a:pPr>
            <a:r>
              <a:rPr lang="en-US" smtClean="0"/>
              <a:t>©1992-2017 by Pearson Education, Inc. All Rights Reserved.</a:t>
            </a:r>
            <a:endParaRPr lang="en-US"/>
          </a:p>
        </p:txBody>
      </p:sp>
    </p:spTree>
    <p:extLst>
      <p:ext uri="{BB962C8B-B14F-4D97-AF65-F5344CB8AC3E}">
        <p14:creationId xmlns:p14="http://schemas.microsoft.com/office/powerpoint/2010/main" val="236905358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3_Page_26"/>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2187179"/>
            <a:ext cx="9144000" cy="2483644"/>
          </a:xfrm>
          <a:prstGeom prst="rect">
            <a:avLst/>
          </a:prstGeom>
          <a:noFill/>
          <a:ln>
            <a:noFill/>
          </a:ln>
        </p:spPr>
      </p:pic>
      <p:sp>
        <p:nvSpPr>
          <p:cNvPr id="3" name="Footer Placeholder 2"/>
          <p:cNvSpPr>
            <a:spLocks noGrp="1"/>
          </p:cNvSpPr>
          <p:nvPr>
            <p:ph type="ftr" sz="quarter" idx="11"/>
          </p:nvPr>
        </p:nvSpPr>
        <p:spPr/>
        <p:txBody>
          <a:bodyPr/>
          <a:lstStyle/>
          <a:p>
            <a:pPr>
              <a:defRPr/>
            </a:pPr>
            <a:r>
              <a:rPr lang="en-US" smtClean="0"/>
              <a:t>©1992-2017 by Pearson Education, Inc. All Rights Reserved.</a:t>
            </a:r>
            <a:endParaRPr lang="en-US"/>
          </a:p>
        </p:txBody>
      </p:sp>
    </p:spTree>
    <p:extLst>
      <p:ext uri="{BB962C8B-B14F-4D97-AF65-F5344CB8AC3E}">
        <p14:creationId xmlns:p14="http://schemas.microsoft.com/office/powerpoint/2010/main" val="185578674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0" u="none" strike="noStrike" baseline="0" dirty="0" smtClean="0">
                <a:solidFill>
                  <a:srgbClr val="33B38C"/>
                </a:solidFill>
                <a:latin typeface="Calibri" panose="020F0502020204030204" pitchFamily="34" charset="0"/>
              </a:rPr>
              <a:t>3.3.7 </a:t>
            </a:r>
            <a:r>
              <a:rPr lang="en-US" b="0" i="0" u="none" strike="noStrike" baseline="0" dirty="0" smtClean="0">
                <a:solidFill>
                  <a:srgbClr val="33B38C"/>
                </a:solidFill>
                <a:latin typeface="Consolas" panose="020B0609020204030204" pitchFamily="49" charset="0"/>
              </a:rPr>
              <a:t>Account</a:t>
            </a:r>
            <a:r>
              <a:rPr lang="en-US" b="1" i="0" u="none" strike="noStrike" baseline="0" dirty="0" smtClean="0">
                <a:solidFill>
                  <a:srgbClr val="33B38C"/>
                </a:solidFill>
                <a:latin typeface="Calibri" panose="020F0502020204030204" pitchFamily="34" charset="0"/>
              </a:rPr>
              <a:t> UML Class Diagram</a:t>
            </a:r>
          </a:p>
        </p:txBody>
      </p:sp>
      <p:sp>
        <p:nvSpPr>
          <p:cNvPr id="3" name="Text Placeholder 2"/>
          <p:cNvSpPr>
            <a:spLocks noGrp="1"/>
          </p:cNvSpPr>
          <p:nvPr>
            <p:ph type="body" idx="1"/>
          </p:nvPr>
        </p:nvSpPr>
        <p:spPr/>
        <p:txBody>
          <a:bodyPr/>
          <a:lstStyle/>
          <a:p>
            <a:r>
              <a:rPr lang="en-US" dirty="0">
                <a:solidFill>
                  <a:srgbClr val="0000FF"/>
                </a:solidFill>
                <a:latin typeface="Cambria" panose="02040503050406030204" pitchFamily="18" charset="0"/>
              </a:rPr>
              <a:t>UML class </a:t>
            </a:r>
            <a:r>
              <a:rPr lang="en-US" dirty="0" smtClean="0">
                <a:solidFill>
                  <a:srgbClr val="0000FF"/>
                </a:solidFill>
                <a:latin typeface="Cambria" panose="02040503050406030204" pitchFamily="18" charset="0"/>
              </a:rPr>
              <a:t>diagrams</a:t>
            </a:r>
            <a:r>
              <a:rPr lang="en-US" u="none" strike="noStrike" baseline="0" dirty="0" smtClean="0">
                <a:latin typeface="Cambria" panose="02040503050406030204" pitchFamily="18" charset="0"/>
              </a:rPr>
              <a:t> </a:t>
            </a:r>
            <a:r>
              <a:rPr lang="en-US" u="none" strike="noStrike" baseline="0" dirty="0" smtClean="0">
                <a:latin typeface="Cambria" panose="02040503050406030204" pitchFamily="18" charset="0"/>
              </a:rPr>
              <a:t>summarize a class’s attributes and operations</a:t>
            </a:r>
            <a:r>
              <a:rPr lang="en-US" u="none" strike="noStrike" baseline="0" dirty="0" smtClean="0">
                <a:latin typeface="Times New Roman" panose="02020603050405020304" pitchFamily="18" charset="0"/>
              </a:rPr>
              <a:t>.</a:t>
            </a:r>
          </a:p>
          <a:p>
            <a:r>
              <a:rPr lang="en-US" u="none" strike="noStrike" baseline="0" dirty="0" smtClean="0">
                <a:latin typeface="Cambria" panose="02040503050406030204" pitchFamily="18" charset="0"/>
              </a:rPr>
              <a:t>In industry, UML diagrams help systems designers specify systems in a concise, graphical, programming-language-independent manner, before programmers implement the systems in specific programming languages.</a:t>
            </a:r>
          </a:p>
          <a:p>
            <a:r>
              <a:rPr lang="en-US" u="none" strike="noStrike" baseline="0" dirty="0" smtClean="0">
                <a:latin typeface="Cambria" panose="02040503050406030204" pitchFamily="18" charset="0"/>
              </a:rPr>
              <a:t>Figure 3.3 presents a UML class diagram for class </a:t>
            </a:r>
            <a:r>
              <a:rPr lang="en-US" u="none" strike="noStrike" baseline="0" dirty="0" smtClean="0">
                <a:solidFill>
                  <a:srgbClr val="000000"/>
                </a:solidFill>
                <a:latin typeface="Consolas" panose="020B0609020204030204" pitchFamily="49" charset="0"/>
              </a:rPr>
              <a:t>Account</a:t>
            </a:r>
            <a:r>
              <a:rPr lang="en-US" u="none" strike="noStrike" baseline="0" dirty="0" smtClean="0">
                <a:solidFill>
                  <a:srgbClr val="000000"/>
                </a:solidFill>
                <a:latin typeface="Times New Roman" panose="02020603050405020304" pitchFamily="18" charset="0"/>
              </a:rPr>
              <a:t>.</a:t>
            </a:r>
          </a:p>
        </p:txBody>
      </p:sp>
      <p:sp>
        <p:nvSpPr>
          <p:cNvPr id="4" name="Footer Placeholder 3"/>
          <p:cNvSpPr>
            <a:spLocks noGrp="1"/>
          </p:cNvSpPr>
          <p:nvPr>
            <p:ph type="ftr" sz="quarter" idx="11"/>
          </p:nvPr>
        </p:nvSpPr>
        <p:spPr/>
        <p:txBody>
          <a:bodyPr/>
          <a:lstStyle/>
          <a:p>
            <a:pPr>
              <a:defRPr/>
            </a:pPr>
            <a:r>
              <a:rPr lang="en-US" smtClean="0"/>
              <a:t>©1992-2017 by Pearson Education, Inc. All Rights Reserved.</a:t>
            </a:r>
            <a:endParaRPr lang="en-US"/>
          </a:p>
        </p:txBody>
      </p:sp>
    </p:spTree>
    <p:extLst>
      <p:ext uri="{BB962C8B-B14F-4D97-AF65-F5344CB8AC3E}">
        <p14:creationId xmlns:p14="http://schemas.microsoft.com/office/powerpoint/2010/main" val="192440561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3_Page_27"/>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976438"/>
            <a:ext cx="9144000" cy="2903935"/>
          </a:xfrm>
          <a:prstGeom prst="rect">
            <a:avLst/>
          </a:prstGeom>
          <a:noFill/>
          <a:ln>
            <a:noFill/>
          </a:ln>
        </p:spPr>
      </p:pic>
      <p:sp>
        <p:nvSpPr>
          <p:cNvPr id="3" name="Footer Placeholder 2"/>
          <p:cNvSpPr>
            <a:spLocks noGrp="1"/>
          </p:cNvSpPr>
          <p:nvPr>
            <p:ph type="ftr" sz="quarter" idx="11"/>
          </p:nvPr>
        </p:nvSpPr>
        <p:spPr/>
        <p:txBody>
          <a:bodyPr/>
          <a:lstStyle/>
          <a:p>
            <a:pPr>
              <a:defRPr/>
            </a:pPr>
            <a:r>
              <a:rPr lang="en-US" smtClean="0"/>
              <a:t>©1992-2017 by Pearson Education, Inc. All Rights Reserved.</a:t>
            </a:r>
            <a:endParaRPr lang="en-US"/>
          </a:p>
        </p:txBody>
      </p:sp>
    </p:spTree>
    <p:extLst>
      <p:ext uri="{BB962C8B-B14F-4D97-AF65-F5344CB8AC3E}">
        <p14:creationId xmlns:p14="http://schemas.microsoft.com/office/powerpoint/2010/main" val="233898421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0" u="none" strike="noStrike" baseline="0" dirty="0" smtClean="0">
                <a:solidFill>
                  <a:srgbClr val="33B38C"/>
                </a:solidFill>
                <a:latin typeface="Calibri" panose="020F0502020204030204" pitchFamily="34" charset="0"/>
              </a:rPr>
              <a:t>3.3.7 </a:t>
            </a:r>
            <a:r>
              <a:rPr lang="en-US" b="0" i="0" u="none" strike="noStrike" baseline="0" dirty="0" smtClean="0">
                <a:solidFill>
                  <a:srgbClr val="33B38C"/>
                </a:solidFill>
                <a:latin typeface="Consolas" panose="020B0609020204030204" pitchFamily="49" charset="0"/>
              </a:rPr>
              <a:t>Account</a:t>
            </a:r>
            <a:r>
              <a:rPr lang="en-US" b="1" i="0" u="none" strike="noStrike" baseline="0" dirty="0" smtClean="0">
                <a:solidFill>
                  <a:srgbClr val="33B38C"/>
                </a:solidFill>
                <a:latin typeface="Calibri" panose="020F0502020204030204" pitchFamily="34" charset="0"/>
              </a:rPr>
              <a:t> UML Class Diagram (cont.)</a:t>
            </a:r>
          </a:p>
        </p:txBody>
      </p:sp>
      <p:sp>
        <p:nvSpPr>
          <p:cNvPr id="3" name="Text Placeholder 2"/>
          <p:cNvSpPr>
            <a:spLocks noGrp="1"/>
          </p:cNvSpPr>
          <p:nvPr>
            <p:ph type="body" idx="1"/>
          </p:nvPr>
        </p:nvSpPr>
        <p:spPr/>
        <p:txBody>
          <a:bodyPr>
            <a:normAutofit fontScale="92500" lnSpcReduction="10000"/>
          </a:bodyPr>
          <a:lstStyle/>
          <a:p>
            <a:r>
              <a:rPr lang="en-US" u="none" strike="noStrike" baseline="0" dirty="0" smtClean="0">
                <a:latin typeface="Cambria" panose="02040503050406030204" pitchFamily="18" charset="0"/>
              </a:rPr>
              <a:t>In the UML, each class is modeled in a class diagram as a rectangle with three compartments.</a:t>
            </a:r>
          </a:p>
          <a:p>
            <a:r>
              <a:rPr lang="en-US" u="none" strike="noStrike" baseline="0" dirty="0" smtClean="0">
                <a:latin typeface="Cambria" panose="02040503050406030204" pitchFamily="18" charset="0"/>
              </a:rPr>
              <a:t>The top compartment contains the class name centered horizontally in boldface type</a:t>
            </a:r>
          </a:p>
          <a:p>
            <a:r>
              <a:rPr lang="en-US" u="none" strike="noStrike" baseline="0" dirty="0" smtClean="0">
                <a:latin typeface="Cambria" panose="02040503050406030204" pitchFamily="18" charset="0"/>
              </a:rPr>
              <a:t>The middle compartment contains the class’s attributes, which correspond to the data members of the same name in C++.</a:t>
            </a:r>
          </a:p>
          <a:p>
            <a:r>
              <a:rPr lang="en-US" u="none" strike="noStrike" baseline="0" dirty="0" smtClean="0">
                <a:latin typeface="Cambria" panose="02040503050406030204" pitchFamily="18" charset="0"/>
              </a:rPr>
              <a:t>The UML class diagram lists a minus sign (</a:t>
            </a:r>
            <a:r>
              <a:rPr lang="en-US" u="none" strike="noStrike" baseline="0" dirty="0" smtClean="0">
                <a:latin typeface="Lucida Sans Typewriter" panose="020B0509030504030204" pitchFamily="49" charset="0"/>
              </a:rPr>
              <a:t>–</a:t>
            </a:r>
            <a:r>
              <a:rPr lang="en-US" u="none" strike="noStrike" baseline="0" dirty="0" smtClean="0">
                <a:latin typeface="Cambria" panose="02040503050406030204" pitchFamily="18" charset="0"/>
              </a:rPr>
              <a:t>) access modifier before the attribute name for </a:t>
            </a:r>
            <a:r>
              <a:rPr lang="en-US" u="none" strike="noStrike" baseline="0" dirty="0" smtClean="0">
                <a:solidFill>
                  <a:srgbClr val="000000"/>
                </a:solidFill>
                <a:latin typeface="Consolas" panose="020B0609020204030204" pitchFamily="49" charset="0"/>
              </a:rPr>
              <a:t>private</a:t>
            </a:r>
            <a:r>
              <a:rPr lang="en-US" u="none" strike="noStrike" baseline="0" dirty="0" smtClean="0">
                <a:solidFill>
                  <a:srgbClr val="000000"/>
                </a:solidFill>
                <a:latin typeface="Cambria" panose="02040503050406030204" pitchFamily="18" charset="0"/>
              </a:rPr>
              <a:t> </a:t>
            </a:r>
            <a:r>
              <a:rPr lang="en-US" u="none" strike="noStrike" baseline="0" dirty="0" smtClean="0">
                <a:solidFill>
                  <a:srgbClr val="000000"/>
                </a:solidFill>
                <a:latin typeface="Cambria" panose="02040503050406030204" pitchFamily="18" charset="0"/>
              </a:rPr>
              <a:t>attributes (or other </a:t>
            </a:r>
            <a:r>
              <a:rPr lang="en-US" dirty="0">
                <a:solidFill>
                  <a:srgbClr val="000000"/>
                </a:solidFill>
                <a:latin typeface="Consolas" panose="020B0609020204030204" pitchFamily="49" charset="0"/>
              </a:rPr>
              <a:t>private</a:t>
            </a:r>
            <a:r>
              <a:rPr lang="en-US" dirty="0">
                <a:solidFill>
                  <a:srgbClr val="000000"/>
                </a:solidFill>
                <a:latin typeface="Cambria" panose="02040503050406030204" pitchFamily="18" charset="0"/>
              </a:rPr>
              <a:t> </a:t>
            </a:r>
            <a:r>
              <a:rPr lang="en-US" u="none" strike="noStrike" dirty="0" smtClean="0">
                <a:solidFill>
                  <a:srgbClr val="000000"/>
                </a:solidFill>
                <a:latin typeface="Cambria" panose="02040503050406030204" pitchFamily="18" charset="0"/>
              </a:rPr>
              <a:t>members)</a:t>
            </a:r>
            <a:r>
              <a:rPr lang="en-US" u="none" strike="noStrike" baseline="0" dirty="0" smtClean="0">
                <a:solidFill>
                  <a:srgbClr val="000000"/>
                </a:solidFill>
                <a:latin typeface="Cambria" panose="02040503050406030204" pitchFamily="18" charset="0"/>
              </a:rPr>
              <a:t>.</a:t>
            </a:r>
            <a:endParaRPr lang="en-US" u="none" strike="noStrike" baseline="0" dirty="0" smtClean="0">
              <a:solidFill>
                <a:srgbClr val="000000"/>
              </a:solidFill>
              <a:latin typeface="Cambria" panose="02040503050406030204" pitchFamily="18" charset="0"/>
            </a:endParaRPr>
          </a:p>
          <a:p>
            <a:r>
              <a:rPr lang="en-US" u="none" strike="noStrike" baseline="0" dirty="0" smtClean="0">
                <a:latin typeface="Cambria" panose="02040503050406030204" pitchFamily="18" charset="0"/>
              </a:rPr>
              <a:t>Following the attribute name are a colon and the attribute </a:t>
            </a:r>
            <a:r>
              <a:rPr lang="en-US" u="none" strike="noStrike" baseline="0" dirty="0" smtClean="0">
                <a:latin typeface="Cambria" panose="02040503050406030204" pitchFamily="18" charset="0"/>
              </a:rPr>
              <a:t>type.</a:t>
            </a:r>
            <a:endParaRPr lang="en-US" u="none" strike="noStrike" baseline="0" dirty="0" smtClean="0">
              <a:solidFill>
                <a:srgbClr val="000000"/>
              </a:solidFill>
              <a:latin typeface="Times New Roman" panose="02020603050405020304" pitchFamily="18" charset="0"/>
            </a:endParaRPr>
          </a:p>
        </p:txBody>
      </p:sp>
      <p:sp>
        <p:nvSpPr>
          <p:cNvPr id="4" name="Footer Placeholder 3"/>
          <p:cNvSpPr>
            <a:spLocks noGrp="1"/>
          </p:cNvSpPr>
          <p:nvPr>
            <p:ph type="ftr" sz="quarter" idx="11"/>
          </p:nvPr>
        </p:nvSpPr>
        <p:spPr/>
        <p:txBody>
          <a:bodyPr/>
          <a:lstStyle/>
          <a:p>
            <a:pPr>
              <a:defRPr/>
            </a:pPr>
            <a:r>
              <a:rPr lang="en-US" smtClean="0"/>
              <a:t>©1992-2017 by Pearson Education, Inc. All Rights Reserved.</a:t>
            </a:r>
            <a:endParaRPr lang="en-US"/>
          </a:p>
        </p:txBody>
      </p:sp>
    </p:spTree>
    <p:extLst>
      <p:ext uri="{BB962C8B-B14F-4D97-AF65-F5344CB8AC3E}">
        <p14:creationId xmlns:p14="http://schemas.microsoft.com/office/powerpoint/2010/main" val="137856688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0" u="none" strike="noStrike" baseline="0" dirty="0" smtClean="0">
                <a:solidFill>
                  <a:srgbClr val="33B38C"/>
                </a:solidFill>
                <a:latin typeface="Calibri" panose="020F0502020204030204" pitchFamily="34" charset="0"/>
              </a:rPr>
              <a:t>3.3.7 </a:t>
            </a:r>
            <a:r>
              <a:rPr lang="en-US" b="0" i="0" u="none" strike="noStrike" baseline="0" dirty="0" smtClean="0">
                <a:solidFill>
                  <a:srgbClr val="33B38C"/>
                </a:solidFill>
                <a:latin typeface="Consolas" panose="020B0609020204030204" pitchFamily="49" charset="0"/>
              </a:rPr>
              <a:t>Account</a:t>
            </a:r>
            <a:r>
              <a:rPr lang="en-US" b="1" i="0" u="none" strike="noStrike" baseline="0" dirty="0" smtClean="0">
                <a:solidFill>
                  <a:srgbClr val="33B38C"/>
                </a:solidFill>
                <a:latin typeface="Calibri" panose="020F0502020204030204" pitchFamily="34" charset="0"/>
              </a:rPr>
              <a:t> UML Class Diagram (cont.)</a:t>
            </a:r>
          </a:p>
        </p:txBody>
      </p:sp>
      <p:sp>
        <p:nvSpPr>
          <p:cNvPr id="3" name="Text Placeholder 2"/>
          <p:cNvSpPr>
            <a:spLocks noGrp="1"/>
          </p:cNvSpPr>
          <p:nvPr>
            <p:ph type="body" idx="1"/>
          </p:nvPr>
        </p:nvSpPr>
        <p:spPr/>
        <p:txBody>
          <a:bodyPr/>
          <a:lstStyle/>
          <a:p>
            <a:r>
              <a:rPr lang="en-US" u="none" strike="noStrike" baseline="0" dirty="0" smtClean="0">
                <a:latin typeface="Cambria" panose="02040503050406030204" pitchFamily="18" charset="0"/>
              </a:rPr>
              <a:t>The bottom compartment contains the class’s operations, which correspond to the member functions of the same names in C++.</a:t>
            </a:r>
          </a:p>
          <a:p>
            <a:r>
              <a:rPr lang="en-US" u="none" strike="noStrike" baseline="0" dirty="0" smtClean="0">
                <a:latin typeface="Cambria" panose="02040503050406030204" pitchFamily="18" charset="0"/>
              </a:rPr>
              <a:t>The UML models operations by listing the operation name preceded by an access modifier</a:t>
            </a:r>
            <a:r>
              <a:rPr lang="en-US" u="none" strike="noStrike" baseline="0" dirty="0" smtClean="0">
                <a:latin typeface="Times New Roman" panose="02020603050405020304" pitchFamily="18" charset="0"/>
              </a:rPr>
              <a:t>.</a:t>
            </a:r>
          </a:p>
          <a:p>
            <a:r>
              <a:rPr lang="en-US" u="none" strike="noStrike" baseline="0" dirty="0" smtClean="0">
                <a:latin typeface="Cambria" panose="02040503050406030204" pitchFamily="18" charset="0"/>
              </a:rPr>
              <a:t>A plus sign (</a:t>
            </a:r>
            <a:r>
              <a:rPr lang="en-US" u="none" strike="noStrike" baseline="0" dirty="0" smtClean="0">
                <a:solidFill>
                  <a:srgbClr val="000000"/>
                </a:solidFill>
                <a:latin typeface="Consolas" panose="020B0609020204030204" pitchFamily="49" charset="0"/>
              </a:rPr>
              <a:t>+</a:t>
            </a:r>
            <a:r>
              <a:rPr lang="en-US" u="none" strike="noStrike" baseline="0" dirty="0" smtClean="0">
                <a:solidFill>
                  <a:srgbClr val="000000"/>
                </a:solidFill>
                <a:latin typeface="Cambria" panose="02040503050406030204" pitchFamily="18" charset="0"/>
              </a:rPr>
              <a:t>) indicates </a:t>
            </a:r>
            <a:r>
              <a:rPr lang="en-US" u="none" strike="noStrike" baseline="0" dirty="0" smtClean="0">
                <a:solidFill>
                  <a:srgbClr val="000000"/>
                </a:solidFill>
                <a:latin typeface="Consolas" panose="020B0609020204030204" pitchFamily="49" charset="0"/>
              </a:rPr>
              <a:t>public</a:t>
            </a:r>
            <a:r>
              <a:rPr lang="en-US" u="none" strike="noStrike" baseline="0" dirty="0" smtClean="0">
                <a:solidFill>
                  <a:srgbClr val="000000"/>
                </a:solidFill>
                <a:latin typeface="Cambria" panose="02040503050406030204" pitchFamily="18" charset="0"/>
              </a:rPr>
              <a:t> in the </a:t>
            </a:r>
            <a:r>
              <a:rPr lang="en-US" u="none" strike="noStrike" baseline="0" dirty="0" smtClean="0">
                <a:solidFill>
                  <a:srgbClr val="000000"/>
                </a:solidFill>
                <a:latin typeface="Cambria" panose="02040503050406030204" pitchFamily="18" charset="0"/>
              </a:rPr>
              <a:t>UML.</a:t>
            </a:r>
          </a:p>
          <a:p>
            <a:r>
              <a:rPr lang="en-US" u="none" strike="noStrike" baseline="0" dirty="0" smtClean="0">
                <a:latin typeface="Cambria" panose="02040503050406030204" pitchFamily="18" charset="0"/>
              </a:rPr>
              <a:t>The </a:t>
            </a:r>
            <a:r>
              <a:rPr lang="en-US" u="none" strike="noStrike" baseline="0" dirty="0" smtClean="0">
                <a:latin typeface="Cambria" panose="02040503050406030204" pitchFamily="18" charset="0"/>
              </a:rPr>
              <a:t>UML indicates the return type of an operation by placing a colon and the return type after the parentheses following the operation name.</a:t>
            </a:r>
          </a:p>
        </p:txBody>
      </p:sp>
      <p:sp>
        <p:nvSpPr>
          <p:cNvPr id="4" name="Footer Placeholder 3"/>
          <p:cNvSpPr>
            <a:spLocks noGrp="1"/>
          </p:cNvSpPr>
          <p:nvPr>
            <p:ph type="ftr" sz="quarter" idx="11"/>
          </p:nvPr>
        </p:nvSpPr>
        <p:spPr/>
        <p:txBody>
          <a:bodyPr/>
          <a:lstStyle/>
          <a:p>
            <a:pPr>
              <a:defRPr/>
            </a:pPr>
            <a:r>
              <a:rPr lang="en-US" smtClean="0"/>
              <a:t>©1992-2017 by Pearson Education, Inc. All Rights Reserved.</a:t>
            </a:r>
            <a:endParaRPr lang="en-US"/>
          </a:p>
        </p:txBody>
      </p:sp>
    </p:spTree>
    <p:extLst>
      <p:ext uri="{BB962C8B-B14F-4D97-AF65-F5344CB8AC3E}">
        <p14:creationId xmlns:p14="http://schemas.microsoft.com/office/powerpoint/2010/main" val="233486147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0" u="none" strike="noStrike" baseline="0" dirty="0" smtClean="0">
                <a:solidFill>
                  <a:srgbClr val="33B38C"/>
                </a:solidFill>
                <a:latin typeface="Calibri" panose="020F0502020204030204" pitchFamily="34" charset="0"/>
              </a:rPr>
              <a:t>3.3.7 </a:t>
            </a:r>
            <a:r>
              <a:rPr lang="en-US" b="0" i="0" u="none" strike="noStrike" baseline="0" dirty="0" smtClean="0">
                <a:solidFill>
                  <a:srgbClr val="33B38C"/>
                </a:solidFill>
                <a:latin typeface="Consolas" panose="020B0609020204030204" pitchFamily="49" charset="0"/>
              </a:rPr>
              <a:t>Account</a:t>
            </a:r>
            <a:r>
              <a:rPr lang="en-US" b="1" i="0" u="none" strike="noStrike" baseline="0" dirty="0" smtClean="0">
                <a:solidFill>
                  <a:srgbClr val="33B38C"/>
                </a:solidFill>
                <a:latin typeface="Calibri" panose="020F0502020204030204" pitchFamily="34" charset="0"/>
              </a:rPr>
              <a:t> UML Class Diagram (cont.)</a:t>
            </a:r>
          </a:p>
        </p:txBody>
      </p:sp>
      <p:sp>
        <p:nvSpPr>
          <p:cNvPr id="3" name="Text Placeholder 2"/>
          <p:cNvSpPr>
            <a:spLocks noGrp="1"/>
          </p:cNvSpPr>
          <p:nvPr>
            <p:ph type="body" idx="1"/>
          </p:nvPr>
        </p:nvSpPr>
        <p:spPr/>
        <p:txBody>
          <a:bodyPr/>
          <a:lstStyle/>
          <a:p>
            <a:r>
              <a:rPr lang="en-US" u="none" strike="noStrike" baseline="0" dirty="0" smtClean="0">
                <a:latin typeface="Cambria" panose="02040503050406030204" pitchFamily="18" charset="0"/>
              </a:rPr>
              <a:t>The UML models a parameter by listing the parameter name, followed by a colon and the parameter type in the </a:t>
            </a:r>
            <a:r>
              <a:rPr lang="en-US" u="none" strike="noStrike" baseline="0" dirty="0" smtClean="0">
                <a:latin typeface="Cambria" panose="02040503050406030204" pitchFamily="18" charset="0"/>
              </a:rPr>
              <a:t>parentheses </a:t>
            </a:r>
            <a:r>
              <a:rPr lang="en-US" u="none" strike="noStrike" baseline="0" dirty="0" smtClean="0">
                <a:latin typeface="Cambria" panose="02040503050406030204" pitchFamily="18" charset="0"/>
              </a:rPr>
              <a:t>after the operation name.</a:t>
            </a:r>
          </a:p>
          <a:p>
            <a:r>
              <a:rPr lang="en-US" u="none" strike="noStrike" baseline="0" dirty="0" smtClean="0">
                <a:latin typeface="Cambria" panose="02040503050406030204" pitchFamily="18" charset="0"/>
              </a:rPr>
              <a:t>The UML has its own data types similar to those of C++—for simplicity, we use the C++ types.</a:t>
            </a:r>
          </a:p>
        </p:txBody>
      </p:sp>
      <p:sp>
        <p:nvSpPr>
          <p:cNvPr id="4" name="Footer Placeholder 3"/>
          <p:cNvSpPr>
            <a:spLocks noGrp="1"/>
          </p:cNvSpPr>
          <p:nvPr>
            <p:ph type="ftr" sz="quarter" idx="11"/>
          </p:nvPr>
        </p:nvSpPr>
        <p:spPr/>
        <p:txBody>
          <a:bodyPr/>
          <a:lstStyle/>
          <a:p>
            <a:pPr>
              <a:defRPr/>
            </a:pPr>
            <a:r>
              <a:rPr lang="en-US" smtClean="0"/>
              <a:t>©1992-2017 by Pearson Education, Inc. All Rights Reserved.</a:t>
            </a:r>
            <a:endParaRPr lang="en-US"/>
          </a:p>
        </p:txBody>
      </p:sp>
    </p:spTree>
    <p:extLst>
      <p:ext uri="{BB962C8B-B14F-4D97-AF65-F5344CB8AC3E}">
        <p14:creationId xmlns:p14="http://schemas.microsoft.com/office/powerpoint/2010/main" val="63166194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0" u="none" strike="noStrike" baseline="0" dirty="0" smtClean="0">
                <a:solidFill>
                  <a:srgbClr val="FF8033"/>
                </a:solidFill>
                <a:latin typeface="Calibri" panose="020F0502020204030204" pitchFamily="34" charset="0"/>
              </a:rPr>
              <a:t>3.4 </a:t>
            </a:r>
            <a:r>
              <a:rPr lang="en-US" b="1" i="0" u="none" strike="noStrike" baseline="0" dirty="0" smtClean="0">
                <a:solidFill>
                  <a:srgbClr val="3380E6"/>
                </a:solidFill>
                <a:latin typeface="Consolas" panose="020B0609020204030204" pitchFamily="49" charset="0"/>
              </a:rPr>
              <a:t>Account</a:t>
            </a:r>
            <a:r>
              <a:rPr lang="en-US" b="1" i="0" u="none" strike="noStrike" baseline="0" dirty="0" smtClean="0">
                <a:solidFill>
                  <a:srgbClr val="3380E6"/>
                </a:solidFill>
                <a:latin typeface="Calibri" panose="020F0502020204030204" pitchFamily="34" charset="0"/>
              </a:rPr>
              <a:t> Class: Initializing Objects with Constructors</a:t>
            </a:r>
          </a:p>
        </p:txBody>
      </p:sp>
      <p:sp>
        <p:nvSpPr>
          <p:cNvPr id="3" name="Text Placeholder 2"/>
          <p:cNvSpPr>
            <a:spLocks noGrp="1"/>
          </p:cNvSpPr>
          <p:nvPr>
            <p:ph type="body" idx="1"/>
          </p:nvPr>
        </p:nvSpPr>
        <p:spPr/>
        <p:txBody>
          <a:bodyPr/>
          <a:lstStyle/>
          <a:p>
            <a:r>
              <a:rPr lang="en-US" u="none" strike="noStrike" baseline="0" dirty="0" smtClean="0">
                <a:latin typeface="Cambria" panose="02040503050406030204" pitchFamily="18" charset="0"/>
              </a:rPr>
              <a:t>Each class can define a </a:t>
            </a:r>
            <a:r>
              <a:rPr lang="en-US" u="none" strike="noStrike" baseline="0" dirty="0" smtClean="0">
                <a:solidFill>
                  <a:srgbClr val="0000FF"/>
                </a:solidFill>
                <a:latin typeface="Cambria" panose="02040503050406030204" pitchFamily="18" charset="0"/>
              </a:rPr>
              <a:t>constructor </a:t>
            </a:r>
            <a:r>
              <a:rPr lang="en-US" u="none" strike="noStrike" baseline="0" dirty="0" smtClean="0">
                <a:latin typeface="Cambria" panose="02040503050406030204" pitchFamily="18" charset="0"/>
              </a:rPr>
              <a:t>that specifies custom initialization for objects of that class.</a:t>
            </a:r>
          </a:p>
          <a:p>
            <a:pPr lvl="1"/>
            <a:r>
              <a:rPr lang="en-US" u="none" strike="noStrike" baseline="0" dirty="0" smtClean="0">
                <a:latin typeface="Cambria" panose="02040503050406030204" pitchFamily="18" charset="0"/>
              </a:rPr>
              <a:t>Special </a:t>
            </a:r>
            <a:r>
              <a:rPr lang="en-US" u="none" strike="noStrike" baseline="0" dirty="0" smtClean="0">
                <a:latin typeface="Cambria" panose="02040503050406030204" pitchFamily="18" charset="0"/>
              </a:rPr>
              <a:t>member function that must have the same name as the class.</a:t>
            </a:r>
          </a:p>
          <a:p>
            <a:r>
              <a:rPr lang="en-US" u="none" strike="noStrike" baseline="0" dirty="0" smtClean="0">
                <a:latin typeface="Cambria" panose="02040503050406030204" pitchFamily="18" charset="0"/>
              </a:rPr>
              <a:t>C++ requires a constructor call when each object is </a:t>
            </a:r>
            <a:r>
              <a:rPr lang="en-US" u="none" strike="noStrike" baseline="0" dirty="0" smtClean="0">
                <a:latin typeface="Cambria" panose="02040503050406030204" pitchFamily="18" charset="0"/>
              </a:rPr>
              <a:t>created—ideal </a:t>
            </a:r>
            <a:r>
              <a:rPr lang="en-US" u="none" strike="noStrike" baseline="0" dirty="0" smtClean="0">
                <a:latin typeface="Cambria" panose="02040503050406030204" pitchFamily="18" charset="0"/>
              </a:rPr>
              <a:t>point to initialize an object’s data members.</a:t>
            </a:r>
          </a:p>
          <a:p>
            <a:r>
              <a:rPr lang="en-US" u="none" strike="noStrike" baseline="0" dirty="0" smtClean="0">
                <a:latin typeface="Cambria" panose="02040503050406030204" pitchFamily="18" charset="0"/>
              </a:rPr>
              <a:t>A constructor </a:t>
            </a:r>
            <a:r>
              <a:rPr lang="en-US" u="none" strike="noStrike" baseline="0" dirty="0" smtClean="0">
                <a:latin typeface="Cambria" panose="02040503050406030204" pitchFamily="18" charset="0"/>
              </a:rPr>
              <a:t>can have parameters—the corresponding argument values help initialize the object’s data members.</a:t>
            </a:r>
          </a:p>
        </p:txBody>
      </p:sp>
      <p:sp>
        <p:nvSpPr>
          <p:cNvPr id="4" name="Footer Placeholder 3"/>
          <p:cNvSpPr>
            <a:spLocks noGrp="1"/>
          </p:cNvSpPr>
          <p:nvPr>
            <p:ph type="ftr" sz="quarter" idx="11"/>
          </p:nvPr>
        </p:nvSpPr>
        <p:spPr/>
        <p:txBody>
          <a:bodyPr/>
          <a:lstStyle/>
          <a:p>
            <a:pPr>
              <a:defRPr/>
            </a:pPr>
            <a:r>
              <a:rPr lang="en-US" smtClean="0"/>
              <a:t>©1992-2017 by Pearson Education, Inc. All Rights Reserved.</a:t>
            </a:r>
            <a:endParaRPr lang="en-US"/>
          </a:p>
        </p:txBody>
      </p:sp>
    </p:spTree>
    <p:extLst>
      <p:ext uri="{BB962C8B-B14F-4D97-AF65-F5344CB8AC3E}">
        <p14:creationId xmlns:p14="http://schemas.microsoft.com/office/powerpoint/2010/main" val="249832495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0" u="none" strike="noStrike" baseline="0" dirty="0" smtClean="0">
                <a:solidFill>
                  <a:srgbClr val="33B38C"/>
                </a:solidFill>
                <a:latin typeface="Calibri" panose="020F0502020204030204" pitchFamily="34" charset="0"/>
              </a:rPr>
              <a:t>3.4.1 Defining an </a:t>
            </a:r>
            <a:r>
              <a:rPr lang="en-US" b="0" i="0" u="none" strike="noStrike" baseline="0" dirty="0" smtClean="0">
                <a:solidFill>
                  <a:srgbClr val="33B38C"/>
                </a:solidFill>
                <a:latin typeface="Consolas" panose="020B0609020204030204" pitchFamily="49" charset="0"/>
              </a:rPr>
              <a:t>Account</a:t>
            </a:r>
            <a:r>
              <a:rPr lang="en-US" b="1" i="0" u="none" strike="noStrike" baseline="0" dirty="0" smtClean="0">
                <a:solidFill>
                  <a:srgbClr val="33B38C"/>
                </a:solidFill>
                <a:latin typeface="Calibri" panose="020F0502020204030204" pitchFamily="34" charset="0"/>
              </a:rPr>
              <a:t> Constructor for Custom Object Initialization</a:t>
            </a:r>
          </a:p>
        </p:txBody>
      </p:sp>
      <p:sp>
        <p:nvSpPr>
          <p:cNvPr id="3" name="Text Placeholder 2"/>
          <p:cNvSpPr>
            <a:spLocks noGrp="1"/>
          </p:cNvSpPr>
          <p:nvPr>
            <p:ph type="body" idx="1"/>
          </p:nvPr>
        </p:nvSpPr>
        <p:spPr/>
        <p:txBody>
          <a:bodyPr>
            <a:normAutofit lnSpcReduction="10000"/>
          </a:bodyPr>
          <a:lstStyle/>
          <a:p>
            <a:r>
              <a:rPr lang="en-US" u="none" strike="noStrike" baseline="0" dirty="0" smtClean="0">
                <a:latin typeface="Cambria" panose="02040503050406030204" pitchFamily="18" charset="0"/>
              </a:rPr>
              <a:t>Figure 3.4 shows class </a:t>
            </a:r>
            <a:r>
              <a:rPr lang="en-US" u="none" strike="noStrike" baseline="0" dirty="0" smtClean="0">
                <a:solidFill>
                  <a:srgbClr val="000000"/>
                </a:solidFill>
                <a:latin typeface="Consolas" panose="020B0609020204030204" pitchFamily="49" charset="0"/>
              </a:rPr>
              <a:t>Account</a:t>
            </a:r>
            <a:r>
              <a:rPr lang="en-US" u="none" strike="noStrike" baseline="0" dirty="0" smtClean="0">
                <a:solidFill>
                  <a:srgbClr val="000000"/>
                </a:solidFill>
                <a:latin typeface="Cambria" panose="02040503050406030204" pitchFamily="18" charset="0"/>
              </a:rPr>
              <a:t> with a constructor that receives an </a:t>
            </a:r>
            <a:r>
              <a:rPr lang="en-US" u="none" strike="noStrike" baseline="0" dirty="0" err="1" smtClean="0">
                <a:solidFill>
                  <a:srgbClr val="000000"/>
                </a:solidFill>
                <a:latin typeface="Consolas" panose="020B0609020204030204" pitchFamily="49" charset="0"/>
              </a:rPr>
              <a:t>accountName</a:t>
            </a:r>
            <a:r>
              <a:rPr lang="en-US" u="none" strike="noStrike" baseline="0" dirty="0" smtClean="0">
                <a:solidFill>
                  <a:srgbClr val="000000"/>
                </a:solidFill>
                <a:latin typeface="Cambria" panose="02040503050406030204" pitchFamily="18" charset="0"/>
              </a:rPr>
              <a:t> parameter and uses it to initialize data member </a:t>
            </a:r>
            <a:r>
              <a:rPr lang="en-US" u="none" strike="noStrike" baseline="0" dirty="0" smtClean="0">
                <a:solidFill>
                  <a:srgbClr val="000000"/>
                </a:solidFill>
                <a:latin typeface="Consolas" panose="020B0609020204030204" pitchFamily="49" charset="0"/>
              </a:rPr>
              <a:t>name</a:t>
            </a:r>
            <a:r>
              <a:rPr lang="en-US" u="none" strike="noStrike" baseline="0" dirty="0" smtClean="0">
                <a:solidFill>
                  <a:srgbClr val="000000"/>
                </a:solidFill>
                <a:latin typeface="Cambria" panose="02040503050406030204" pitchFamily="18" charset="0"/>
              </a:rPr>
              <a:t> when an </a:t>
            </a:r>
            <a:r>
              <a:rPr lang="en-US" u="none" strike="noStrike" baseline="0" dirty="0" smtClean="0">
                <a:solidFill>
                  <a:srgbClr val="000000"/>
                </a:solidFill>
                <a:latin typeface="Consolas" panose="020B0609020204030204" pitchFamily="49" charset="0"/>
              </a:rPr>
              <a:t>Account</a:t>
            </a:r>
            <a:r>
              <a:rPr lang="en-US" u="none" strike="noStrike" baseline="0" dirty="0" smtClean="0">
                <a:solidFill>
                  <a:srgbClr val="000000"/>
                </a:solidFill>
                <a:latin typeface="Cambria" panose="02040503050406030204" pitchFamily="18" charset="0"/>
              </a:rPr>
              <a:t> object is created.</a:t>
            </a:r>
          </a:p>
          <a:p>
            <a:r>
              <a:rPr lang="en-US" u="none" strike="noStrike" baseline="0" dirty="0" smtClean="0">
                <a:solidFill>
                  <a:srgbClr val="000000"/>
                </a:solidFill>
                <a:latin typeface="Consolas" panose="020B0609020204030204" pitchFamily="49" charset="0"/>
              </a:rPr>
              <a:t>Account</a:t>
            </a:r>
            <a:r>
              <a:rPr lang="en-US" u="none" strike="noStrike" baseline="0" dirty="0" smtClean="0">
                <a:solidFill>
                  <a:srgbClr val="000000"/>
                </a:solidFill>
                <a:latin typeface="Cambria" panose="02040503050406030204" pitchFamily="18" charset="0"/>
              </a:rPr>
              <a:t>’s constructor definition</a:t>
            </a:r>
            <a:endParaRPr lang="en-US" u="none" strike="noStrike" baseline="0" dirty="0" smtClean="0">
              <a:solidFill>
                <a:srgbClr val="000000"/>
              </a:solidFill>
              <a:latin typeface="Cambria" panose="02040503050406030204" pitchFamily="18" charset="0"/>
            </a:endParaRPr>
          </a:p>
          <a:p>
            <a:pPr marL="630238" lvl="2" indent="0">
              <a:buNone/>
            </a:pPr>
            <a:r>
              <a:rPr lang="en-US" u="none" strike="noStrike" baseline="0" dirty="0" smtClean="0">
                <a:solidFill>
                  <a:srgbClr val="0000FF"/>
                </a:solidFill>
                <a:latin typeface="Consolas" panose="020B0609020204030204" pitchFamily="49" charset="0"/>
              </a:rPr>
              <a:t>explicit</a:t>
            </a:r>
            <a:r>
              <a:rPr lang="en-US" u="none" strike="noStrike" baseline="0" dirty="0" smtClean="0">
                <a:solidFill>
                  <a:srgbClr val="000000"/>
                </a:solidFill>
                <a:latin typeface="Consolas" panose="020B0609020204030204" pitchFamily="49" charset="0"/>
              </a:rPr>
              <a:t> </a:t>
            </a:r>
            <a:r>
              <a:rPr lang="en-US" u="none" strike="noStrike" baseline="0" dirty="0" smtClean="0">
                <a:solidFill>
                  <a:srgbClr val="000000"/>
                </a:solidFill>
                <a:latin typeface="Consolas" panose="020B0609020204030204" pitchFamily="49" charset="0"/>
              </a:rPr>
              <a:t>Account(</a:t>
            </a:r>
            <a:r>
              <a:rPr lang="en-US" u="none" strike="noStrike" baseline="0" dirty="0" err="1" smtClean="0">
                <a:solidFill>
                  <a:srgbClr val="000000"/>
                </a:solidFill>
                <a:latin typeface="Consolas" panose="020B0609020204030204" pitchFamily="49" charset="0"/>
              </a:rPr>
              <a:t>std</a:t>
            </a:r>
            <a:r>
              <a:rPr lang="en-US" u="none" strike="noStrike" baseline="0" dirty="0" smtClean="0">
                <a:solidFill>
                  <a:srgbClr val="000000"/>
                </a:solidFill>
                <a:latin typeface="Consolas" panose="020B0609020204030204" pitchFamily="49" charset="0"/>
              </a:rPr>
              <a:t>::string </a:t>
            </a:r>
            <a:r>
              <a:rPr lang="en-US" u="none" strike="noStrike" baseline="0" dirty="0" err="1" smtClean="0">
                <a:solidFill>
                  <a:srgbClr val="000000"/>
                </a:solidFill>
                <a:latin typeface="Consolas" panose="020B0609020204030204" pitchFamily="49" charset="0"/>
              </a:rPr>
              <a:t>accountName</a:t>
            </a:r>
            <a:r>
              <a:rPr lang="en-US" u="none" strike="noStrike" baseline="0" dirty="0" smtClean="0">
                <a:solidFill>
                  <a:srgbClr val="000000"/>
                </a:solidFill>
                <a:latin typeface="Consolas" panose="020B0609020204030204" pitchFamily="49" charset="0"/>
              </a:rPr>
              <a:t>) </a:t>
            </a:r>
            <a:br>
              <a:rPr lang="en-US" u="none" strike="noStrike" baseline="0" dirty="0" smtClean="0">
                <a:solidFill>
                  <a:srgbClr val="000000"/>
                </a:solidFill>
                <a:latin typeface="Consolas" panose="020B0609020204030204" pitchFamily="49" charset="0"/>
              </a:rPr>
            </a:br>
            <a:r>
              <a:rPr lang="en-US" u="none" strike="noStrike" baseline="0" dirty="0" smtClean="0">
                <a:solidFill>
                  <a:srgbClr val="000000"/>
                </a:solidFill>
                <a:latin typeface="Consolas" panose="020B0609020204030204" pitchFamily="49" charset="0"/>
              </a:rPr>
              <a:t>  : name{</a:t>
            </a:r>
            <a:r>
              <a:rPr lang="en-US" u="none" strike="noStrike" baseline="0" dirty="0" err="1" smtClean="0">
                <a:solidFill>
                  <a:srgbClr val="000000"/>
                </a:solidFill>
                <a:latin typeface="Consolas" panose="020B0609020204030204" pitchFamily="49" charset="0"/>
              </a:rPr>
              <a:t>accountName</a:t>
            </a:r>
            <a:r>
              <a:rPr lang="en-US" u="none" strike="noStrike" baseline="0" dirty="0" smtClean="0">
                <a:solidFill>
                  <a:srgbClr val="000000"/>
                </a:solidFill>
                <a:latin typeface="Consolas" panose="020B0609020204030204" pitchFamily="49" charset="0"/>
              </a:rPr>
              <a:t>} { </a:t>
            </a:r>
            <a:r>
              <a:rPr lang="en-US" u="none" strike="noStrike" baseline="0" dirty="0" smtClean="0">
                <a:solidFill>
                  <a:srgbClr val="00BF00"/>
                </a:solidFill>
                <a:latin typeface="Consolas" panose="020B0609020204030204" pitchFamily="49" charset="0"/>
              </a:rPr>
              <a:t>// member initializer</a:t>
            </a:r>
            <a:br>
              <a:rPr lang="en-US" u="none" strike="noStrike" baseline="0" dirty="0" smtClean="0">
                <a:solidFill>
                  <a:srgbClr val="00BF00"/>
                </a:solidFill>
                <a:latin typeface="Consolas" panose="020B0609020204030204" pitchFamily="49" charset="0"/>
              </a:rPr>
            </a:br>
            <a:r>
              <a:rPr lang="en-US" u="none" strike="noStrike" baseline="0" dirty="0" smtClean="0">
                <a:solidFill>
                  <a:srgbClr val="000000"/>
                </a:solidFill>
                <a:latin typeface="Consolas" panose="020B0609020204030204" pitchFamily="49" charset="0"/>
              </a:rPr>
              <a:t>  </a:t>
            </a:r>
            <a:r>
              <a:rPr lang="en-US" u="none" strike="noStrike" baseline="0" dirty="0" smtClean="0">
                <a:solidFill>
                  <a:srgbClr val="00BF00"/>
                </a:solidFill>
                <a:latin typeface="Consolas" panose="020B0609020204030204" pitchFamily="49" charset="0"/>
              </a:rPr>
              <a:t>// empty body</a:t>
            </a:r>
            <a:br>
              <a:rPr lang="en-US" u="none" strike="noStrike" baseline="0" dirty="0" smtClean="0">
                <a:solidFill>
                  <a:srgbClr val="00BF00"/>
                </a:solidFill>
                <a:latin typeface="Consolas" panose="020B0609020204030204" pitchFamily="49" charset="0"/>
              </a:rPr>
            </a:br>
            <a:r>
              <a:rPr lang="en-US" u="none" strike="noStrike" baseline="0" dirty="0" smtClean="0">
                <a:solidFill>
                  <a:srgbClr val="000000"/>
                </a:solidFill>
                <a:latin typeface="Consolas" panose="020B0609020204030204" pitchFamily="49" charset="0"/>
              </a:rPr>
              <a:t>}                                            </a:t>
            </a:r>
          </a:p>
          <a:p>
            <a:r>
              <a:rPr lang="en-US" u="none" strike="noStrike" baseline="0" dirty="0" smtClean="0">
                <a:latin typeface="Cambria" panose="02040503050406030204" pitchFamily="18" charset="0"/>
              </a:rPr>
              <a:t>Normally, constructors are </a:t>
            </a:r>
            <a:r>
              <a:rPr lang="en-US" u="none" strike="noStrike" baseline="0" dirty="0" smtClean="0">
                <a:solidFill>
                  <a:srgbClr val="000000"/>
                </a:solidFill>
                <a:latin typeface="Consolas" panose="020B0609020204030204" pitchFamily="49" charset="0"/>
              </a:rPr>
              <a:t>public</a:t>
            </a:r>
            <a:r>
              <a:rPr lang="en-US" u="none" strike="noStrike" baseline="0" dirty="0" smtClean="0">
                <a:solidFill>
                  <a:srgbClr val="000000"/>
                </a:solidFill>
                <a:latin typeface="Times New Roman" panose="02020603050405020304" pitchFamily="18" charset="0"/>
              </a:rPr>
              <a:t>.</a:t>
            </a:r>
          </a:p>
          <a:p>
            <a:r>
              <a:rPr lang="en-US" u="none" strike="noStrike" baseline="0" dirty="0" smtClean="0">
                <a:latin typeface="Cambria" panose="02040503050406030204" pitchFamily="18" charset="0"/>
              </a:rPr>
              <a:t>A constructor’s parameter list specifies pieces of data required to initialize an object.</a:t>
            </a:r>
          </a:p>
        </p:txBody>
      </p:sp>
      <p:sp>
        <p:nvSpPr>
          <p:cNvPr id="4" name="Footer Placeholder 3"/>
          <p:cNvSpPr>
            <a:spLocks noGrp="1"/>
          </p:cNvSpPr>
          <p:nvPr>
            <p:ph type="ftr" sz="quarter" idx="11"/>
          </p:nvPr>
        </p:nvSpPr>
        <p:spPr/>
        <p:txBody>
          <a:bodyPr/>
          <a:lstStyle/>
          <a:p>
            <a:pPr>
              <a:defRPr/>
            </a:pPr>
            <a:r>
              <a:rPr lang="en-US" smtClean="0"/>
              <a:t>©1992-2017 by Pearson Education, Inc. All Rights Reserved.</a:t>
            </a:r>
            <a:endParaRPr lang="en-US"/>
          </a:p>
        </p:txBody>
      </p:sp>
    </p:spTree>
    <p:extLst>
      <p:ext uri="{BB962C8B-B14F-4D97-AF65-F5344CB8AC3E}">
        <p14:creationId xmlns:p14="http://schemas.microsoft.com/office/powerpoint/2010/main" val="13753504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0" u="none" strike="noStrike" baseline="0" dirty="0" smtClean="0">
                <a:solidFill>
                  <a:srgbClr val="FF8033"/>
                </a:solidFill>
                <a:latin typeface="Calibri" panose="020F0502020204030204" pitchFamily="34" charset="0"/>
              </a:rPr>
              <a:t>3.1 </a:t>
            </a:r>
            <a:r>
              <a:rPr lang="en-US" b="1" i="0" u="none" strike="noStrike" baseline="0" dirty="0" smtClean="0">
                <a:solidFill>
                  <a:srgbClr val="3380E6"/>
                </a:solidFill>
                <a:latin typeface="Calibri" panose="020F0502020204030204" pitchFamily="34" charset="0"/>
              </a:rPr>
              <a:t>Introduction</a:t>
            </a:r>
          </a:p>
        </p:txBody>
      </p:sp>
      <p:sp>
        <p:nvSpPr>
          <p:cNvPr id="3" name="Text Placeholder 2"/>
          <p:cNvSpPr>
            <a:spLocks noGrp="1"/>
          </p:cNvSpPr>
          <p:nvPr>
            <p:ph type="body" idx="1"/>
          </p:nvPr>
        </p:nvSpPr>
        <p:spPr/>
        <p:txBody>
          <a:bodyPr/>
          <a:lstStyle/>
          <a:p>
            <a:r>
              <a:rPr lang="en-US" u="none" strike="noStrike" baseline="0" dirty="0" smtClean="0">
                <a:latin typeface="Cambria" panose="02040503050406030204" pitchFamily="18" charset="0"/>
              </a:rPr>
              <a:t>Simple bank-account class.</a:t>
            </a:r>
          </a:p>
          <a:p>
            <a:pPr lvl="1"/>
            <a:r>
              <a:rPr lang="en-US" u="none" strike="noStrike" baseline="0" dirty="0" smtClean="0">
                <a:latin typeface="Cambria" panose="02040503050406030204" pitchFamily="18" charset="0"/>
              </a:rPr>
              <a:t>Maintains as data members the attributes </a:t>
            </a:r>
            <a:r>
              <a:rPr lang="en-US" u="none" strike="noStrike" baseline="0" dirty="0" smtClean="0">
                <a:solidFill>
                  <a:srgbClr val="000000"/>
                </a:solidFill>
                <a:latin typeface="Consolas" panose="020B0609020204030204" pitchFamily="49" charset="0"/>
              </a:rPr>
              <a:t>name</a:t>
            </a:r>
            <a:r>
              <a:rPr lang="en-US" u="none" strike="noStrike" baseline="0" dirty="0" smtClean="0">
                <a:solidFill>
                  <a:srgbClr val="000000"/>
                </a:solidFill>
                <a:latin typeface="Cambria" panose="02040503050406030204" pitchFamily="18" charset="0"/>
              </a:rPr>
              <a:t> and </a:t>
            </a:r>
            <a:r>
              <a:rPr lang="en-US" u="none" strike="noStrike" baseline="0" dirty="0" smtClean="0">
                <a:solidFill>
                  <a:srgbClr val="000000"/>
                </a:solidFill>
                <a:latin typeface="Consolas" panose="020B0609020204030204" pitchFamily="49" charset="0"/>
              </a:rPr>
              <a:t>balance</a:t>
            </a:r>
            <a:r>
              <a:rPr lang="en-US" u="none" strike="noStrike" baseline="0" dirty="0" smtClean="0">
                <a:solidFill>
                  <a:srgbClr val="000000"/>
                </a:solidFill>
                <a:latin typeface="Cambria" panose="02040503050406030204" pitchFamily="18" charset="0"/>
              </a:rPr>
              <a:t>, and provides member functions for behaviors including </a:t>
            </a:r>
          </a:p>
          <a:p>
            <a:pPr lvl="2"/>
            <a:r>
              <a:rPr lang="en-US" u="none" strike="noStrike" baseline="0" dirty="0" smtClean="0">
                <a:latin typeface="Cambria" panose="02040503050406030204" pitchFamily="18" charset="0"/>
              </a:rPr>
              <a:t>querying the balance (</a:t>
            </a:r>
            <a:r>
              <a:rPr lang="en-US" u="none" strike="noStrike" baseline="0" dirty="0" err="1" smtClean="0">
                <a:solidFill>
                  <a:srgbClr val="000000"/>
                </a:solidFill>
                <a:latin typeface="Consolas" panose="020B0609020204030204" pitchFamily="49" charset="0"/>
              </a:rPr>
              <a:t>getBalance</a:t>
            </a:r>
            <a:r>
              <a:rPr lang="en-US" u="none" strike="noStrike" baseline="0" dirty="0" smtClean="0">
                <a:solidFill>
                  <a:srgbClr val="000000"/>
                </a:solidFill>
                <a:latin typeface="Cambria" panose="02040503050406030204" pitchFamily="18" charset="0"/>
              </a:rPr>
              <a:t>), </a:t>
            </a:r>
          </a:p>
          <a:p>
            <a:pPr lvl="2"/>
            <a:r>
              <a:rPr lang="en-US" u="none" strike="noStrike" baseline="0" dirty="0" smtClean="0">
                <a:latin typeface="Cambria" panose="02040503050406030204" pitchFamily="18" charset="0"/>
              </a:rPr>
              <a:t>making a deposit that increases the balance (</a:t>
            </a:r>
            <a:r>
              <a:rPr lang="en-US" u="none" strike="noStrike" baseline="0" dirty="0" smtClean="0">
                <a:solidFill>
                  <a:srgbClr val="000000"/>
                </a:solidFill>
                <a:latin typeface="Consolas" panose="020B0609020204030204" pitchFamily="49" charset="0"/>
              </a:rPr>
              <a:t>deposit</a:t>
            </a:r>
            <a:r>
              <a:rPr lang="en-US" u="none" strike="noStrike" baseline="0" dirty="0" smtClean="0">
                <a:solidFill>
                  <a:srgbClr val="000000"/>
                </a:solidFill>
                <a:latin typeface="Cambria" panose="02040503050406030204" pitchFamily="18" charset="0"/>
              </a:rPr>
              <a:t>) and </a:t>
            </a:r>
          </a:p>
          <a:p>
            <a:pPr lvl="2"/>
            <a:r>
              <a:rPr lang="en-US" u="none" strike="noStrike" baseline="0" dirty="0" smtClean="0">
                <a:latin typeface="Cambria" panose="02040503050406030204" pitchFamily="18" charset="0"/>
              </a:rPr>
              <a:t>making a withdrawal that decreases the balance (</a:t>
            </a:r>
            <a:r>
              <a:rPr lang="en-US" u="none" strike="noStrike" baseline="0" dirty="0" smtClean="0">
                <a:solidFill>
                  <a:srgbClr val="000000"/>
                </a:solidFill>
                <a:latin typeface="Consolas" panose="020B0609020204030204" pitchFamily="49" charset="0"/>
              </a:rPr>
              <a:t>withdraw</a:t>
            </a:r>
            <a:r>
              <a:rPr lang="en-US" u="none" strike="noStrike" baseline="0" dirty="0" smtClean="0">
                <a:solidFill>
                  <a:srgbClr val="000000"/>
                </a:solidFill>
                <a:latin typeface="Cambria" panose="02040503050406030204" pitchFamily="18" charset="0"/>
              </a:rPr>
              <a:t>).</a:t>
            </a:r>
          </a:p>
          <a:p>
            <a:pPr lvl="1"/>
            <a:r>
              <a:rPr lang="en-US" u="none" strike="noStrike" baseline="0" dirty="0" smtClean="0">
                <a:latin typeface="Cambria" panose="02040503050406030204" pitchFamily="18" charset="0"/>
              </a:rPr>
              <a:t>We’ll build the </a:t>
            </a:r>
            <a:r>
              <a:rPr lang="en-US" u="none" strike="noStrike" baseline="0" dirty="0" err="1" smtClean="0">
                <a:solidFill>
                  <a:srgbClr val="000000"/>
                </a:solidFill>
                <a:latin typeface="Consolas" panose="020B0609020204030204" pitchFamily="49" charset="0"/>
              </a:rPr>
              <a:t>getBalance</a:t>
            </a:r>
            <a:r>
              <a:rPr lang="en-US" u="none" strike="noStrike" baseline="0" dirty="0" smtClean="0">
                <a:solidFill>
                  <a:srgbClr val="000000"/>
                </a:solidFill>
                <a:latin typeface="Cambria" panose="02040503050406030204" pitchFamily="18" charset="0"/>
              </a:rPr>
              <a:t> and </a:t>
            </a:r>
            <a:r>
              <a:rPr lang="en-US" u="none" strike="noStrike" baseline="0" dirty="0" smtClean="0">
                <a:solidFill>
                  <a:srgbClr val="000000"/>
                </a:solidFill>
                <a:latin typeface="Consolas" panose="020B0609020204030204" pitchFamily="49" charset="0"/>
              </a:rPr>
              <a:t>deposit</a:t>
            </a:r>
            <a:r>
              <a:rPr lang="en-US" u="none" strike="noStrike" baseline="0" dirty="0" smtClean="0">
                <a:solidFill>
                  <a:srgbClr val="000000"/>
                </a:solidFill>
                <a:latin typeface="Cambria" panose="02040503050406030204" pitchFamily="18" charset="0"/>
              </a:rPr>
              <a:t> member functions into the chapter’s examples.</a:t>
            </a:r>
          </a:p>
          <a:p>
            <a:pPr lvl="1"/>
            <a:r>
              <a:rPr lang="en-US" u="none" strike="noStrike" baseline="0" dirty="0" smtClean="0">
                <a:latin typeface="Cambria" panose="02040503050406030204" pitchFamily="18" charset="0"/>
              </a:rPr>
              <a:t>You’ll add the </a:t>
            </a:r>
            <a:r>
              <a:rPr lang="en-US" u="none" strike="noStrike" baseline="0" dirty="0" smtClean="0">
                <a:solidFill>
                  <a:srgbClr val="000000"/>
                </a:solidFill>
                <a:latin typeface="Consolas" panose="020B0609020204030204" pitchFamily="49" charset="0"/>
              </a:rPr>
              <a:t>withdraw</a:t>
            </a:r>
            <a:r>
              <a:rPr lang="en-US" u="none" strike="noStrike" baseline="0" dirty="0" smtClean="0">
                <a:solidFill>
                  <a:srgbClr val="000000"/>
                </a:solidFill>
                <a:latin typeface="Cambria" panose="02040503050406030204" pitchFamily="18" charset="0"/>
              </a:rPr>
              <a:t> member function in Exercise 3.9.</a:t>
            </a:r>
          </a:p>
        </p:txBody>
      </p:sp>
      <p:sp>
        <p:nvSpPr>
          <p:cNvPr id="4" name="Footer Placeholder 3"/>
          <p:cNvSpPr>
            <a:spLocks noGrp="1"/>
          </p:cNvSpPr>
          <p:nvPr>
            <p:ph type="ftr" sz="quarter" idx="11"/>
          </p:nvPr>
        </p:nvSpPr>
        <p:spPr/>
        <p:txBody>
          <a:bodyPr/>
          <a:lstStyle/>
          <a:p>
            <a:pPr>
              <a:defRPr/>
            </a:pPr>
            <a:r>
              <a:rPr lang="en-US" smtClean="0"/>
              <a:t>©1992-2017 by Pearson Education, Inc. All Rights Reserved.</a:t>
            </a:r>
            <a:endParaRPr lang="en-US"/>
          </a:p>
        </p:txBody>
      </p:sp>
    </p:spTree>
    <p:extLst>
      <p:ext uri="{BB962C8B-B14F-4D97-AF65-F5344CB8AC3E}">
        <p14:creationId xmlns:p14="http://schemas.microsoft.com/office/powerpoint/2010/main" val="178158964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3_Page_28"/>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1021557" y="857250"/>
            <a:ext cx="7099697" cy="5143500"/>
          </a:xfrm>
          <a:prstGeom prst="rect">
            <a:avLst/>
          </a:prstGeom>
          <a:noFill/>
          <a:ln>
            <a:noFill/>
          </a:ln>
        </p:spPr>
      </p:pic>
      <p:sp>
        <p:nvSpPr>
          <p:cNvPr id="3" name="Footer Placeholder 2"/>
          <p:cNvSpPr>
            <a:spLocks noGrp="1"/>
          </p:cNvSpPr>
          <p:nvPr>
            <p:ph type="ftr" sz="quarter" idx="11"/>
          </p:nvPr>
        </p:nvSpPr>
        <p:spPr/>
        <p:txBody>
          <a:bodyPr/>
          <a:lstStyle/>
          <a:p>
            <a:pPr>
              <a:defRPr/>
            </a:pPr>
            <a:r>
              <a:rPr lang="en-US" smtClean="0"/>
              <a:t>©1992-2017 by Pearson Education, Inc. All Rights Reserved.</a:t>
            </a:r>
            <a:endParaRPr lang="en-US"/>
          </a:p>
        </p:txBody>
      </p:sp>
    </p:spTree>
    <p:extLst>
      <p:ext uri="{BB962C8B-B14F-4D97-AF65-F5344CB8AC3E}">
        <p14:creationId xmlns:p14="http://schemas.microsoft.com/office/powerpoint/2010/main" val="333187953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0" u="none" strike="noStrike" baseline="0" dirty="0" smtClean="0">
                <a:solidFill>
                  <a:srgbClr val="33B38C"/>
                </a:solidFill>
                <a:latin typeface="Calibri" panose="020F0502020204030204" pitchFamily="34" charset="0"/>
              </a:rPr>
              <a:t>3.4.1 Defining an </a:t>
            </a:r>
            <a:r>
              <a:rPr lang="en-US" b="0" i="0" u="none" strike="noStrike" baseline="0" dirty="0" smtClean="0">
                <a:solidFill>
                  <a:srgbClr val="33B38C"/>
                </a:solidFill>
                <a:latin typeface="Consolas" panose="020B0609020204030204" pitchFamily="49" charset="0"/>
              </a:rPr>
              <a:t>Account</a:t>
            </a:r>
            <a:r>
              <a:rPr lang="en-US" b="1" i="0" u="none" strike="noStrike" baseline="0" dirty="0" smtClean="0">
                <a:solidFill>
                  <a:srgbClr val="33B38C"/>
                </a:solidFill>
                <a:latin typeface="Calibri" panose="020F0502020204030204" pitchFamily="34" charset="0"/>
              </a:rPr>
              <a:t> Constructor for Custom Object Initialization (cont.)</a:t>
            </a:r>
          </a:p>
        </p:txBody>
      </p:sp>
      <p:sp>
        <p:nvSpPr>
          <p:cNvPr id="3" name="Text Placeholder 2"/>
          <p:cNvSpPr>
            <a:spLocks noGrp="1"/>
          </p:cNvSpPr>
          <p:nvPr>
            <p:ph type="body" idx="1"/>
          </p:nvPr>
        </p:nvSpPr>
        <p:spPr/>
        <p:txBody>
          <a:bodyPr>
            <a:normAutofit fontScale="85000" lnSpcReduction="20000"/>
          </a:bodyPr>
          <a:lstStyle/>
          <a:p>
            <a:r>
              <a:rPr lang="en-US" u="none" strike="noStrike" baseline="0" dirty="0" smtClean="0">
                <a:latin typeface="Cambria" panose="02040503050406030204" pitchFamily="18" charset="0"/>
              </a:rPr>
              <a:t>A </a:t>
            </a:r>
            <a:r>
              <a:rPr lang="en-US" u="none" strike="noStrike" baseline="0" dirty="0" smtClean="0">
                <a:solidFill>
                  <a:srgbClr val="0000FF"/>
                </a:solidFill>
                <a:latin typeface="Cambria" panose="02040503050406030204" pitchFamily="18" charset="0"/>
              </a:rPr>
              <a:t>member-initializer list </a:t>
            </a:r>
            <a:r>
              <a:rPr lang="en-US" u="none" strike="noStrike" baseline="0" dirty="0" smtClean="0">
                <a:latin typeface="Cambria" panose="02040503050406030204" pitchFamily="18" charset="0"/>
              </a:rPr>
              <a:t>initializes data </a:t>
            </a:r>
            <a:r>
              <a:rPr lang="en-US" u="none" strike="noStrike" baseline="0" dirty="0" smtClean="0">
                <a:latin typeface="Cambria" panose="02040503050406030204" pitchFamily="18" charset="0"/>
              </a:rPr>
              <a:t>members</a:t>
            </a:r>
            <a:r>
              <a:rPr lang="en-US" u="none" strike="noStrike" dirty="0" smtClean="0">
                <a:latin typeface="Cambria" panose="02040503050406030204" pitchFamily="18" charset="0"/>
              </a:rPr>
              <a:t> (typically with argument values)</a:t>
            </a:r>
            <a:r>
              <a:rPr lang="en-US" u="none" strike="noStrike" baseline="0" dirty="0" smtClean="0">
                <a:latin typeface="Cambria" panose="02040503050406030204" pitchFamily="18" charset="0"/>
              </a:rPr>
              <a:t>:</a:t>
            </a:r>
            <a:endParaRPr lang="en-US" u="none" strike="noStrike" baseline="0" dirty="0" smtClean="0">
              <a:latin typeface="Cambria" panose="02040503050406030204" pitchFamily="18" charset="0"/>
            </a:endParaRPr>
          </a:p>
          <a:p>
            <a:pPr marL="392113" lvl="1" indent="0">
              <a:buNone/>
            </a:pPr>
            <a:r>
              <a:rPr lang="en-US" u="none" strike="noStrike" baseline="0" dirty="0" smtClean="0">
                <a:solidFill>
                  <a:srgbClr val="000000"/>
                </a:solidFill>
                <a:latin typeface="Consolas" panose="020B0609020204030204" pitchFamily="49" charset="0"/>
              </a:rPr>
              <a:t>	: </a:t>
            </a:r>
            <a:r>
              <a:rPr lang="en-US" u="none" strike="noStrike" baseline="0" dirty="0" smtClean="0">
                <a:solidFill>
                  <a:srgbClr val="000000"/>
                </a:solidFill>
                <a:latin typeface="Consolas" panose="020B0609020204030204" pitchFamily="49" charset="0"/>
              </a:rPr>
              <a:t>name{</a:t>
            </a:r>
            <a:r>
              <a:rPr lang="en-US" u="none" strike="noStrike" baseline="0" dirty="0" err="1" smtClean="0">
                <a:solidFill>
                  <a:srgbClr val="000000"/>
                </a:solidFill>
                <a:latin typeface="Consolas" panose="020B0609020204030204" pitchFamily="49" charset="0"/>
              </a:rPr>
              <a:t>accountName</a:t>
            </a:r>
            <a:r>
              <a:rPr lang="en-US" u="none" strike="noStrike" baseline="0" dirty="0" smtClean="0">
                <a:solidFill>
                  <a:srgbClr val="000000"/>
                </a:solidFill>
                <a:latin typeface="Consolas" panose="020B0609020204030204" pitchFamily="49" charset="0"/>
              </a:rPr>
              <a:t>} </a:t>
            </a:r>
          </a:p>
          <a:p>
            <a:r>
              <a:rPr lang="en-US" u="none" strike="noStrike" baseline="0" dirty="0" smtClean="0">
                <a:latin typeface="Cambria" panose="02040503050406030204" pitchFamily="18" charset="0"/>
              </a:rPr>
              <a:t>Member initializers appear between a constructor’s parameter list and the left brace that begins the constructor’s body.</a:t>
            </a:r>
          </a:p>
          <a:p>
            <a:r>
              <a:rPr lang="en-US" u="none" strike="noStrike" baseline="0" dirty="0" smtClean="0">
                <a:latin typeface="Cambria" panose="02040503050406030204" pitchFamily="18" charset="0"/>
              </a:rPr>
              <a:t>Separated </a:t>
            </a:r>
            <a:r>
              <a:rPr lang="en-US" u="none" strike="noStrike" baseline="0" dirty="0" smtClean="0">
                <a:latin typeface="Cambria" panose="02040503050406030204" pitchFamily="18" charset="0"/>
              </a:rPr>
              <a:t>from the parameter list with a colon (</a:t>
            </a:r>
            <a:r>
              <a:rPr lang="en-US" u="none" strike="noStrike" baseline="0" dirty="0" smtClean="0">
                <a:solidFill>
                  <a:srgbClr val="000000"/>
                </a:solidFill>
                <a:latin typeface="Consolas" panose="020B0609020204030204" pitchFamily="49" charset="0"/>
              </a:rPr>
              <a:t>:</a:t>
            </a:r>
            <a:r>
              <a:rPr lang="en-US" u="none" strike="noStrike" baseline="0" dirty="0" smtClean="0">
                <a:solidFill>
                  <a:srgbClr val="000000"/>
                </a:solidFill>
                <a:latin typeface="Cambria" panose="02040503050406030204" pitchFamily="18" charset="0"/>
              </a:rPr>
              <a:t>).</a:t>
            </a:r>
          </a:p>
          <a:p>
            <a:r>
              <a:rPr lang="en-US" u="none" strike="noStrike" baseline="0" dirty="0" smtClean="0">
                <a:latin typeface="Cambria" panose="02040503050406030204" pitchFamily="18" charset="0"/>
              </a:rPr>
              <a:t>Each member initializer consists of a data member’s variable name followed by parentheses containing the member’s initial value</a:t>
            </a:r>
            <a:r>
              <a:rPr lang="en-US" u="none" strike="noStrike" baseline="0" dirty="0" smtClean="0">
                <a:latin typeface="Times New Roman" panose="02020603050405020304" pitchFamily="18" charset="0"/>
              </a:rPr>
              <a:t>.</a:t>
            </a:r>
          </a:p>
          <a:p>
            <a:r>
              <a:rPr lang="en-US" u="none" strike="noStrike" baseline="0" dirty="0" smtClean="0">
                <a:latin typeface="Cambria" panose="02040503050406030204" pitchFamily="18" charset="0"/>
              </a:rPr>
              <a:t>If </a:t>
            </a:r>
            <a:r>
              <a:rPr lang="en-US" u="none" strike="noStrike" baseline="0" dirty="0" smtClean="0">
                <a:latin typeface="Cambria" panose="02040503050406030204" pitchFamily="18" charset="0"/>
              </a:rPr>
              <a:t>a class contains more than one data member, each member initializer is separated from the next by a comma.</a:t>
            </a:r>
          </a:p>
          <a:p>
            <a:r>
              <a:rPr lang="en-US" u="none" strike="noStrike" baseline="0" dirty="0" smtClean="0">
                <a:latin typeface="Cambria" panose="02040503050406030204" pitchFamily="18" charset="0"/>
              </a:rPr>
              <a:t>The member initializer list executes </a:t>
            </a:r>
            <a:r>
              <a:rPr lang="en-US" i="1" u="none" strike="noStrike" baseline="0" dirty="0" smtClean="0">
                <a:latin typeface="Cambria" panose="02040503050406030204" pitchFamily="18" charset="0"/>
              </a:rPr>
              <a:t>before</a:t>
            </a:r>
            <a:r>
              <a:rPr lang="en-US" u="none" strike="noStrike" baseline="0" dirty="0" smtClean="0">
                <a:latin typeface="Cambria" panose="02040503050406030204" pitchFamily="18" charset="0"/>
              </a:rPr>
              <a:t> the constructor’s body executes.</a:t>
            </a:r>
          </a:p>
        </p:txBody>
      </p:sp>
      <p:sp>
        <p:nvSpPr>
          <p:cNvPr id="4" name="Footer Placeholder 3"/>
          <p:cNvSpPr>
            <a:spLocks noGrp="1"/>
          </p:cNvSpPr>
          <p:nvPr>
            <p:ph type="ftr" sz="quarter" idx="11"/>
          </p:nvPr>
        </p:nvSpPr>
        <p:spPr/>
        <p:txBody>
          <a:bodyPr/>
          <a:lstStyle/>
          <a:p>
            <a:pPr>
              <a:defRPr/>
            </a:pPr>
            <a:r>
              <a:rPr lang="en-US" smtClean="0"/>
              <a:t>©1992-2017 by Pearson Education, Inc. All Rights Reserved.</a:t>
            </a:r>
            <a:endParaRPr lang="en-US"/>
          </a:p>
        </p:txBody>
      </p:sp>
    </p:spTree>
    <p:extLst>
      <p:ext uri="{BB962C8B-B14F-4D97-AF65-F5344CB8AC3E}">
        <p14:creationId xmlns:p14="http://schemas.microsoft.com/office/powerpoint/2010/main" val="11552810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3_Page_29"/>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982391"/>
            <a:ext cx="9144000" cy="2893219"/>
          </a:xfrm>
          <a:prstGeom prst="rect">
            <a:avLst/>
          </a:prstGeom>
          <a:noFill/>
          <a:ln>
            <a:noFill/>
          </a:ln>
        </p:spPr>
      </p:pic>
      <p:sp>
        <p:nvSpPr>
          <p:cNvPr id="3" name="Footer Placeholder 2"/>
          <p:cNvSpPr>
            <a:spLocks noGrp="1"/>
          </p:cNvSpPr>
          <p:nvPr>
            <p:ph type="ftr" sz="quarter" idx="11"/>
          </p:nvPr>
        </p:nvSpPr>
        <p:spPr/>
        <p:txBody>
          <a:bodyPr/>
          <a:lstStyle/>
          <a:p>
            <a:pPr>
              <a:defRPr/>
            </a:pPr>
            <a:r>
              <a:rPr lang="en-US" smtClean="0"/>
              <a:t>©1992-2017 by Pearson Education, Inc. All Rights Reserved.</a:t>
            </a:r>
            <a:endParaRPr lang="en-US"/>
          </a:p>
        </p:txBody>
      </p:sp>
    </p:spTree>
    <p:extLst>
      <p:ext uri="{BB962C8B-B14F-4D97-AF65-F5344CB8AC3E}">
        <p14:creationId xmlns:p14="http://schemas.microsoft.com/office/powerpoint/2010/main" val="302927094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0" u="none" strike="noStrike" baseline="0" dirty="0" smtClean="0">
                <a:solidFill>
                  <a:srgbClr val="33B38C"/>
                </a:solidFill>
                <a:latin typeface="Calibri" panose="020F0502020204030204" pitchFamily="34" charset="0"/>
              </a:rPr>
              <a:t>3.4.1 Defining an </a:t>
            </a:r>
            <a:r>
              <a:rPr lang="en-US" b="0" i="0" u="none" strike="noStrike" baseline="0" dirty="0" smtClean="0">
                <a:solidFill>
                  <a:srgbClr val="33B38C"/>
                </a:solidFill>
                <a:latin typeface="Consolas" panose="020B0609020204030204" pitchFamily="49" charset="0"/>
              </a:rPr>
              <a:t>Account</a:t>
            </a:r>
            <a:r>
              <a:rPr lang="en-US" b="1" i="0" u="none" strike="noStrike" baseline="0" dirty="0" smtClean="0">
                <a:solidFill>
                  <a:srgbClr val="33B38C"/>
                </a:solidFill>
                <a:latin typeface="Calibri" panose="020F0502020204030204" pitchFamily="34" charset="0"/>
              </a:rPr>
              <a:t> Constructor for Custom Object Initialization (cont.)</a:t>
            </a:r>
          </a:p>
        </p:txBody>
      </p:sp>
      <p:sp>
        <p:nvSpPr>
          <p:cNvPr id="3" name="Text Placeholder 2"/>
          <p:cNvSpPr>
            <a:spLocks noGrp="1"/>
          </p:cNvSpPr>
          <p:nvPr>
            <p:ph type="body" idx="1"/>
          </p:nvPr>
        </p:nvSpPr>
        <p:spPr/>
        <p:txBody>
          <a:bodyPr/>
          <a:lstStyle/>
          <a:p>
            <a:r>
              <a:rPr lang="en-US" u="none" strike="noStrike" baseline="0" dirty="0" smtClean="0">
                <a:latin typeface="Cambria" panose="02040503050406030204" pitchFamily="18" charset="0"/>
              </a:rPr>
              <a:t>We declared this constructor </a:t>
            </a:r>
            <a:r>
              <a:rPr lang="en-US" u="none" strike="noStrike" baseline="0" dirty="0" smtClean="0">
                <a:solidFill>
                  <a:srgbClr val="0000FF"/>
                </a:solidFill>
                <a:latin typeface="Lucida Sans Typewriter" panose="020B0509030504030204" pitchFamily="49" charset="0"/>
              </a:rPr>
              <a:t>explicit</a:t>
            </a:r>
            <a:r>
              <a:rPr lang="en-US" u="none" strike="noStrike" baseline="0" dirty="0" smtClean="0">
                <a:latin typeface="Cambria" panose="02040503050406030204" pitchFamily="18" charset="0"/>
              </a:rPr>
              <a:t>, because it takes a single </a:t>
            </a:r>
            <a:r>
              <a:rPr lang="en-US" u="none" strike="noStrike" baseline="0" dirty="0" smtClean="0">
                <a:latin typeface="Cambria" panose="02040503050406030204" pitchFamily="18" charset="0"/>
              </a:rPr>
              <a:t>parameter—important </a:t>
            </a:r>
            <a:r>
              <a:rPr lang="en-US" u="none" strike="noStrike" baseline="0" dirty="0" smtClean="0">
                <a:latin typeface="Cambria" panose="02040503050406030204" pitchFamily="18" charset="0"/>
              </a:rPr>
              <a:t>for subtle reasons that you’ll learn in later chapters. </a:t>
            </a:r>
          </a:p>
          <a:p>
            <a:pPr lvl="1"/>
            <a:r>
              <a:rPr lang="en-US" u="none" strike="noStrike" baseline="0" dirty="0" smtClean="0">
                <a:latin typeface="Cambria" panose="02040503050406030204" pitchFamily="18" charset="0"/>
              </a:rPr>
              <a:t>For now, declare all single-parameter constructors </a:t>
            </a:r>
            <a:r>
              <a:rPr lang="en-US" u="none" strike="noStrike" baseline="0" dirty="0" smtClean="0">
                <a:solidFill>
                  <a:srgbClr val="000000"/>
                </a:solidFill>
                <a:latin typeface="Consolas" panose="020B0609020204030204" pitchFamily="49" charset="0"/>
              </a:rPr>
              <a:t>explicit</a:t>
            </a:r>
            <a:r>
              <a:rPr lang="en-US" u="none" strike="noStrike" baseline="0" dirty="0" smtClean="0">
                <a:solidFill>
                  <a:srgbClr val="000000"/>
                </a:solidFill>
                <a:latin typeface="Cambria" panose="02040503050406030204" pitchFamily="18" charset="0"/>
              </a:rPr>
              <a:t>.</a:t>
            </a:r>
          </a:p>
          <a:p>
            <a:r>
              <a:rPr lang="en-US" u="none" strike="noStrike" baseline="0" dirty="0" smtClean="0">
                <a:latin typeface="Cambria" panose="02040503050406030204" pitchFamily="18" charset="0"/>
              </a:rPr>
              <a:t>Constructors cannot specify return </a:t>
            </a:r>
            <a:r>
              <a:rPr lang="en-US" u="none" strike="noStrike" baseline="0" dirty="0" smtClean="0">
                <a:latin typeface="Cambria" panose="02040503050406030204" pitchFamily="18" charset="0"/>
              </a:rPr>
              <a:t>types</a:t>
            </a:r>
          </a:p>
          <a:p>
            <a:pPr lvl="1"/>
            <a:r>
              <a:rPr lang="en-US" u="none" strike="noStrike" baseline="0" dirty="0" smtClean="0">
                <a:latin typeface="Cambria" panose="02040503050406030204" pitchFamily="18" charset="0"/>
              </a:rPr>
              <a:t>not </a:t>
            </a:r>
            <a:r>
              <a:rPr lang="en-US" u="none" strike="noStrike" baseline="0" dirty="0" smtClean="0">
                <a:latin typeface="Cambria" panose="02040503050406030204" pitchFamily="18" charset="0"/>
              </a:rPr>
              <a:t>even </a:t>
            </a:r>
            <a:r>
              <a:rPr lang="en-US" u="none" strike="noStrike" baseline="0" dirty="0" smtClean="0">
                <a:solidFill>
                  <a:srgbClr val="000000"/>
                </a:solidFill>
                <a:latin typeface="Consolas" panose="020B0609020204030204" pitchFamily="49" charset="0"/>
              </a:rPr>
              <a:t>void</a:t>
            </a:r>
            <a:r>
              <a:rPr lang="en-US" dirty="0">
                <a:solidFill>
                  <a:srgbClr val="000000"/>
                </a:solidFill>
                <a:latin typeface="Times New Roman" panose="02020603050405020304" pitchFamily="18" charset="0"/>
              </a:rPr>
              <a:t>.</a:t>
            </a:r>
            <a:endParaRPr lang="en-US" u="none" strike="noStrike" baseline="0" dirty="0" smtClean="0">
              <a:solidFill>
                <a:srgbClr val="000000"/>
              </a:solidFill>
              <a:latin typeface="Times New Roman" panose="02020603050405020304" pitchFamily="18" charset="0"/>
            </a:endParaRPr>
          </a:p>
          <a:p>
            <a:r>
              <a:rPr lang="en-US" u="none" strike="noStrike" baseline="0" dirty="0" smtClean="0">
                <a:latin typeface="Cambria" panose="02040503050406030204" pitchFamily="18" charset="0"/>
              </a:rPr>
              <a:t>Constructors cannot be declared </a:t>
            </a:r>
            <a:r>
              <a:rPr lang="en-US" u="none" strike="noStrike" baseline="0" dirty="0" err="1" smtClean="0">
                <a:solidFill>
                  <a:srgbClr val="000000"/>
                </a:solidFill>
                <a:latin typeface="Consolas" panose="020B0609020204030204" pitchFamily="49" charset="0"/>
              </a:rPr>
              <a:t>const</a:t>
            </a:r>
            <a:r>
              <a:rPr lang="en-US" u="none" strike="noStrike" baseline="0" dirty="0" smtClean="0">
                <a:solidFill>
                  <a:srgbClr val="000000"/>
                </a:solidFill>
                <a:latin typeface="Cambria" panose="02040503050406030204" pitchFamily="18" charset="0"/>
              </a:rPr>
              <a:t> </a:t>
            </a:r>
            <a:endParaRPr lang="en-US" u="none" strike="noStrike" baseline="0" dirty="0" smtClean="0">
              <a:solidFill>
                <a:srgbClr val="000000"/>
              </a:solidFill>
              <a:latin typeface="Cambria" panose="02040503050406030204" pitchFamily="18" charset="0"/>
            </a:endParaRPr>
          </a:p>
          <a:p>
            <a:pPr lvl="1"/>
            <a:r>
              <a:rPr lang="en-US" dirty="0" smtClean="0">
                <a:solidFill>
                  <a:srgbClr val="000000"/>
                </a:solidFill>
                <a:latin typeface="Cambria" panose="02040503050406030204" pitchFamily="18" charset="0"/>
              </a:rPr>
              <a:t>I</a:t>
            </a:r>
            <a:r>
              <a:rPr lang="en-US" u="none" strike="noStrike" baseline="0" dirty="0" smtClean="0">
                <a:solidFill>
                  <a:srgbClr val="000000"/>
                </a:solidFill>
                <a:latin typeface="Cambria" panose="02040503050406030204" pitchFamily="18" charset="0"/>
              </a:rPr>
              <a:t>nitializing </a:t>
            </a:r>
            <a:r>
              <a:rPr lang="en-US" u="none" strike="noStrike" baseline="0" dirty="0" smtClean="0">
                <a:solidFill>
                  <a:srgbClr val="000000"/>
                </a:solidFill>
                <a:latin typeface="Cambria" panose="02040503050406030204" pitchFamily="18" charset="0"/>
              </a:rPr>
              <a:t>an object modifies </a:t>
            </a:r>
            <a:r>
              <a:rPr lang="en-US" u="none" strike="noStrike" baseline="0" dirty="0" smtClean="0">
                <a:solidFill>
                  <a:srgbClr val="000000"/>
                </a:solidFill>
                <a:latin typeface="Cambria" panose="02040503050406030204" pitchFamily="18" charset="0"/>
              </a:rPr>
              <a:t>it.</a:t>
            </a:r>
            <a:endParaRPr lang="en-US" u="none" strike="noStrike" baseline="0" dirty="0" smtClean="0">
              <a:solidFill>
                <a:srgbClr val="000000"/>
              </a:solidFill>
              <a:latin typeface="Cambria" panose="02040503050406030204" pitchFamily="18" charset="0"/>
            </a:endParaRPr>
          </a:p>
        </p:txBody>
      </p:sp>
      <p:sp>
        <p:nvSpPr>
          <p:cNvPr id="4" name="Footer Placeholder 3"/>
          <p:cNvSpPr>
            <a:spLocks noGrp="1"/>
          </p:cNvSpPr>
          <p:nvPr>
            <p:ph type="ftr" sz="quarter" idx="11"/>
          </p:nvPr>
        </p:nvSpPr>
        <p:spPr/>
        <p:txBody>
          <a:bodyPr/>
          <a:lstStyle/>
          <a:p>
            <a:pPr>
              <a:defRPr/>
            </a:pPr>
            <a:r>
              <a:rPr lang="en-US" smtClean="0"/>
              <a:t>©1992-2017 by Pearson Education, Inc. All Rights Reserved.</a:t>
            </a:r>
            <a:endParaRPr lang="en-US"/>
          </a:p>
        </p:txBody>
      </p:sp>
    </p:spTree>
    <p:extLst>
      <p:ext uri="{BB962C8B-B14F-4D97-AF65-F5344CB8AC3E}">
        <p14:creationId xmlns:p14="http://schemas.microsoft.com/office/powerpoint/2010/main" val="188161579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0" u="none" strike="noStrike" baseline="0" dirty="0" smtClean="0">
                <a:solidFill>
                  <a:srgbClr val="33B38C"/>
                </a:solidFill>
                <a:latin typeface="Calibri" panose="020F0502020204030204" pitchFamily="34" charset="0"/>
              </a:rPr>
              <a:t>3.4.1 Defining an </a:t>
            </a:r>
            <a:r>
              <a:rPr lang="en-US" b="0" i="0" u="none" strike="noStrike" baseline="0" dirty="0" smtClean="0">
                <a:solidFill>
                  <a:srgbClr val="33B38C"/>
                </a:solidFill>
                <a:latin typeface="Consolas" panose="020B0609020204030204" pitchFamily="49" charset="0"/>
              </a:rPr>
              <a:t>Account</a:t>
            </a:r>
            <a:r>
              <a:rPr lang="en-US" b="1" i="0" u="none" strike="noStrike" baseline="0" dirty="0" smtClean="0">
                <a:solidFill>
                  <a:srgbClr val="33B38C"/>
                </a:solidFill>
                <a:latin typeface="Calibri" panose="020F0502020204030204" pitchFamily="34" charset="0"/>
              </a:rPr>
              <a:t> Constructor for Custom Object Initialization (cont.)</a:t>
            </a:r>
          </a:p>
        </p:txBody>
      </p:sp>
      <p:sp>
        <p:nvSpPr>
          <p:cNvPr id="3" name="Text Placeholder 2"/>
          <p:cNvSpPr>
            <a:spLocks noGrp="1"/>
          </p:cNvSpPr>
          <p:nvPr>
            <p:ph type="body" idx="1"/>
          </p:nvPr>
        </p:nvSpPr>
        <p:spPr/>
        <p:txBody>
          <a:bodyPr/>
          <a:lstStyle/>
          <a:p>
            <a:r>
              <a:rPr lang="en-US" u="none" strike="noStrike" baseline="0" dirty="0" smtClean="0">
                <a:latin typeface="Cambria" panose="02040503050406030204" pitchFamily="18" charset="0"/>
              </a:rPr>
              <a:t>Fig</a:t>
            </a:r>
            <a:r>
              <a:rPr lang="en-US" u="none" strike="noStrike" baseline="0" dirty="0" smtClean="0">
                <a:latin typeface="Cambria" panose="02040503050406030204" pitchFamily="18" charset="0"/>
              </a:rPr>
              <a:t>. </a:t>
            </a:r>
            <a:r>
              <a:rPr lang="en-US" u="none" strike="noStrike" baseline="0" dirty="0" smtClean="0">
                <a:latin typeface="Cambria" panose="02040503050406030204" pitchFamily="18" charset="0"/>
              </a:rPr>
              <a:t>3.4: Constructor </a:t>
            </a:r>
            <a:r>
              <a:rPr lang="en-US" u="none" strike="noStrike" baseline="0" dirty="0" smtClean="0">
                <a:latin typeface="Cambria" panose="02040503050406030204" pitchFamily="18" charset="0"/>
              </a:rPr>
              <a:t>and </a:t>
            </a:r>
            <a:r>
              <a:rPr lang="en-US" u="none" strike="noStrike" baseline="0" dirty="0" err="1" smtClean="0">
                <a:solidFill>
                  <a:srgbClr val="000000"/>
                </a:solidFill>
                <a:latin typeface="Consolas" panose="020B0609020204030204" pitchFamily="49" charset="0"/>
              </a:rPr>
              <a:t>setName</a:t>
            </a:r>
            <a:r>
              <a:rPr lang="en-US" u="none" strike="noStrike" baseline="0" dirty="0" smtClean="0">
                <a:solidFill>
                  <a:srgbClr val="000000"/>
                </a:solidFill>
                <a:latin typeface="Cambria" panose="02040503050406030204" pitchFamily="18" charset="0"/>
              </a:rPr>
              <a:t> </a:t>
            </a:r>
            <a:r>
              <a:rPr lang="en-US" u="none" strike="noStrike" baseline="0" dirty="0" smtClean="0">
                <a:solidFill>
                  <a:srgbClr val="000000"/>
                </a:solidFill>
                <a:latin typeface="Cambria" panose="02040503050406030204" pitchFamily="18" charset="0"/>
              </a:rPr>
              <a:t>both have a parameter called </a:t>
            </a:r>
            <a:r>
              <a:rPr lang="en-US" u="none" strike="noStrike" baseline="0" dirty="0" err="1" smtClean="0">
                <a:solidFill>
                  <a:srgbClr val="000000"/>
                </a:solidFill>
                <a:latin typeface="Consolas" panose="020B0609020204030204" pitchFamily="49" charset="0"/>
              </a:rPr>
              <a:t>accountName</a:t>
            </a:r>
            <a:r>
              <a:rPr lang="en-US" u="none" strike="noStrike" baseline="0" dirty="0" smtClean="0">
                <a:solidFill>
                  <a:srgbClr val="000000"/>
                </a:solidFill>
                <a:latin typeface="Times New Roman" panose="02020603050405020304" pitchFamily="18" charset="0"/>
              </a:rPr>
              <a:t>.</a:t>
            </a:r>
          </a:p>
          <a:p>
            <a:pPr lvl="1"/>
            <a:r>
              <a:rPr lang="en-US" u="none" strike="noStrike" baseline="0" dirty="0" smtClean="0">
                <a:latin typeface="Cambria" panose="02040503050406030204" pitchFamily="18" charset="0"/>
              </a:rPr>
              <a:t>Though their identifiers are identical, the parameter in line 8 is a local variable of the constructor that’s not visible to member function </a:t>
            </a:r>
            <a:r>
              <a:rPr lang="en-US" u="none" strike="noStrike" baseline="0" dirty="0" err="1" smtClean="0">
                <a:solidFill>
                  <a:srgbClr val="000000"/>
                </a:solidFill>
                <a:latin typeface="Consolas" panose="020B0609020204030204" pitchFamily="49" charset="0"/>
              </a:rPr>
              <a:t>setName</a:t>
            </a:r>
            <a:r>
              <a:rPr lang="en-US" u="none" strike="noStrike" baseline="0" dirty="0" smtClean="0">
                <a:solidFill>
                  <a:srgbClr val="000000"/>
                </a:solidFill>
                <a:latin typeface="Times New Roman" panose="02020603050405020304" pitchFamily="18" charset="0"/>
              </a:rPr>
              <a:t>.</a:t>
            </a:r>
          </a:p>
          <a:p>
            <a:pPr lvl="1"/>
            <a:r>
              <a:rPr lang="en-US" u="none" strike="noStrike" baseline="0" dirty="0" smtClean="0">
                <a:latin typeface="Cambria" panose="02040503050406030204" pitchFamily="18" charset="0"/>
              </a:rPr>
              <a:t>Similarly, the parameter in line 14 is a local variable of </a:t>
            </a:r>
            <a:r>
              <a:rPr lang="en-US" u="none" strike="noStrike" baseline="0" dirty="0" err="1" smtClean="0">
                <a:solidFill>
                  <a:srgbClr val="000000"/>
                </a:solidFill>
                <a:latin typeface="Consolas" panose="020B0609020204030204" pitchFamily="49" charset="0"/>
              </a:rPr>
              <a:t>setName</a:t>
            </a:r>
            <a:r>
              <a:rPr lang="en-US" u="none" strike="noStrike" baseline="0" dirty="0" smtClean="0">
                <a:solidFill>
                  <a:srgbClr val="000000"/>
                </a:solidFill>
                <a:latin typeface="Cambria" panose="02040503050406030204" pitchFamily="18" charset="0"/>
              </a:rPr>
              <a:t> that’s not visible to the constructor.</a:t>
            </a:r>
          </a:p>
          <a:p>
            <a:pPr lvl="1"/>
            <a:r>
              <a:rPr lang="en-US" u="none" strike="noStrike" baseline="0" dirty="0" smtClean="0">
                <a:latin typeface="Cambria" panose="02040503050406030204" pitchFamily="18" charset="0"/>
              </a:rPr>
              <a:t>Such visibility is called scope</a:t>
            </a:r>
            <a:r>
              <a:rPr lang="en-US" u="none" strike="noStrike" baseline="0" dirty="0" smtClean="0">
                <a:latin typeface="Times New Roman" panose="02020603050405020304" pitchFamily="18" charset="0"/>
              </a:rPr>
              <a:t>.</a:t>
            </a:r>
          </a:p>
        </p:txBody>
      </p:sp>
      <p:sp>
        <p:nvSpPr>
          <p:cNvPr id="4" name="Footer Placeholder 3"/>
          <p:cNvSpPr>
            <a:spLocks noGrp="1"/>
          </p:cNvSpPr>
          <p:nvPr>
            <p:ph type="ftr" sz="quarter" idx="11"/>
          </p:nvPr>
        </p:nvSpPr>
        <p:spPr/>
        <p:txBody>
          <a:bodyPr/>
          <a:lstStyle/>
          <a:p>
            <a:pPr>
              <a:defRPr/>
            </a:pPr>
            <a:r>
              <a:rPr lang="en-US" smtClean="0"/>
              <a:t>©1992-2017 by Pearson Education, Inc. All Rights Reserved.</a:t>
            </a:r>
            <a:endParaRPr lang="en-US"/>
          </a:p>
        </p:txBody>
      </p:sp>
    </p:spTree>
    <p:extLst>
      <p:ext uri="{BB962C8B-B14F-4D97-AF65-F5344CB8AC3E}">
        <p14:creationId xmlns:p14="http://schemas.microsoft.com/office/powerpoint/2010/main" val="312041783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0" u="none" strike="noStrike" baseline="0" dirty="0" smtClean="0">
                <a:solidFill>
                  <a:srgbClr val="33B38C"/>
                </a:solidFill>
                <a:latin typeface="Calibri" panose="020F0502020204030204" pitchFamily="34" charset="0"/>
              </a:rPr>
              <a:t>3.4.2 Initializing </a:t>
            </a:r>
            <a:r>
              <a:rPr lang="en-US" b="0" i="0" u="none" strike="noStrike" baseline="0" dirty="0" smtClean="0">
                <a:solidFill>
                  <a:srgbClr val="33B38C"/>
                </a:solidFill>
                <a:latin typeface="Consolas" panose="020B0609020204030204" pitchFamily="49" charset="0"/>
              </a:rPr>
              <a:t>Account</a:t>
            </a:r>
            <a:r>
              <a:rPr lang="en-US" b="1" i="0" u="none" strike="noStrike" baseline="0" dirty="0" smtClean="0">
                <a:solidFill>
                  <a:srgbClr val="33B38C"/>
                </a:solidFill>
                <a:latin typeface="Calibri" panose="020F0502020204030204" pitchFamily="34" charset="0"/>
              </a:rPr>
              <a:t> Objects When They’re Created</a:t>
            </a:r>
          </a:p>
        </p:txBody>
      </p:sp>
      <p:sp>
        <p:nvSpPr>
          <p:cNvPr id="3" name="Text Placeholder 2"/>
          <p:cNvSpPr>
            <a:spLocks noGrp="1"/>
          </p:cNvSpPr>
          <p:nvPr>
            <p:ph type="body" idx="1"/>
          </p:nvPr>
        </p:nvSpPr>
        <p:spPr/>
        <p:txBody>
          <a:bodyPr/>
          <a:lstStyle/>
          <a:p>
            <a:r>
              <a:rPr lang="en-US" u="none" strike="noStrike" baseline="0" dirty="0" smtClean="0">
                <a:latin typeface="Cambria" panose="02040503050406030204" pitchFamily="18" charset="0"/>
              </a:rPr>
              <a:t>When you create an object, C++ implicitly calls the class’s constructor to initialize that object.</a:t>
            </a:r>
          </a:p>
          <a:p>
            <a:r>
              <a:rPr lang="en-US" u="none" strike="noStrike" baseline="0" dirty="0" smtClean="0">
                <a:latin typeface="Cambria" panose="02040503050406030204" pitchFamily="18" charset="0"/>
              </a:rPr>
              <a:t>If the constructor has parameters, you place the corresponding arguments in braces, </a:t>
            </a:r>
            <a:r>
              <a:rPr lang="en-US" u="none" strike="noStrike" baseline="0" dirty="0" smtClean="0">
                <a:solidFill>
                  <a:srgbClr val="000000"/>
                </a:solidFill>
                <a:latin typeface="Consolas" panose="020B0609020204030204" pitchFamily="49" charset="0"/>
              </a:rPr>
              <a:t>{</a:t>
            </a:r>
            <a:r>
              <a:rPr lang="en-US" u="none" strike="noStrike" baseline="0" dirty="0" smtClean="0">
                <a:solidFill>
                  <a:srgbClr val="000000"/>
                </a:solidFill>
                <a:latin typeface="Cambria" panose="02040503050406030204" pitchFamily="18" charset="0"/>
              </a:rPr>
              <a:t> and </a:t>
            </a:r>
            <a:r>
              <a:rPr lang="en-US" u="none" strike="noStrike" baseline="0" dirty="0" smtClean="0">
                <a:solidFill>
                  <a:srgbClr val="000000"/>
                </a:solidFill>
                <a:latin typeface="Consolas" panose="020B0609020204030204" pitchFamily="49" charset="0"/>
              </a:rPr>
              <a:t>}</a:t>
            </a:r>
            <a:r>
              <a:rPr lang="en-US" u="none" strike="noStrike" baseline="0" dirty="0" smtClean="0">
                <a:solidFill>
                  <a:srgbClr val="000000"/>
                </a:solidFill>
                <a:latin typeface="Cambria" panose="02040503050406030204" pitchFamily="18" charset="0"/>
              </a:rPr>
              <a:t>, to the right of the object’s variable name.</a:t>
            </a:r>
          </a:p>
          <a:p>
            <a:r>
              <a:rPr lang="en-US" u="none" strike="noStrike" baseline="0" dirty="0" smtClean="0">
                <a:latin typeface="Cambria" panose="02040503050406030204" pitchFamily="18" charset="0"/>
              </a:rPr>
              <a:t>Lines 15–16 use each object’s </a:t>
            </a:r>
            <a:r>
              <a:rPr lang="en-US" u="none" strike="noStrike" baseline="0" dirty="0" err="1" smtClean="0">
                <a:solidFill>
                  <a:srgbClr val="000000"/>
                </a:solidFill>
                <a:latin typeface="Consolas" panose="020B0609020204030204" pitchFamily="49" charset="0"/>
              </a:rPr>
              <a:t>getName</a:t>
            </a:r>
            <a:r>
              <a:rPr lang="en-US" u="none" strike="noStrike" baseline="0" dirty="0" smtClean="0">
                <a:solidFill>
                  <a:srgbClr val="000000"/>
                </a:solidFill>
                <a:latin typeface="Cambria" panose="02040503050406030204" pitchFamily="18" charset="0"/>
              </a:rPr>
              <a:t> member function to obtain the names and show that they were </a:t>
            </a:r>
            <a:r>
              <a:rPr lang="en-US" u="none" strike="noStrike" baseline="0" dirty="0" smtClean="0">
                <a:solidFill>
                  <a:srgbClr val="000000"/>
                </a:solidFill>
                <a:latin typeface="Cambria" panose="02040503050406030204" pitchFamily="18" charset="0"/>
              </a:rPr>
              <a:t>initialized </a:t>
            </a:r>
            <a:r>
              <a:rPr lang="en-US" u="none" strike="noStrike" baseline="0" dirty="0" smtClean="0">
                <a:solidFill>
                  <a:srgbClr val="000000"/>
                </a:solidFill>
                <a:latin typeface="Cambria" panose="02040503050406030204" pitchFamily="18" charset="0"/>
              </a:rPr>
              <a:t>when the objects were created.</a:t>
            </a:r>
          </a:p>
          <a:p>
            <a:r>
              <a:rPr lang="en-US" u="none" strike="noStrike" baseline="0" dirty="0" smtClean="0">
                <a:latin typeface="Cambria" panose="02040503050406030204" pitchFamily="18" charset="0"/>
              </a:rPr>
              <a:t>The output shows different names, confirming that each </a:t>
            </a:r>
            <a:r>
              <a:rPr lang="en-US" u="none" strike="noStrike" baseline="0" dirty="0" smtClean="0">
                <a:solidFill>
                  <a:srgbClr val="000000"/>
                </a:solidFill>
                <a:latin typeface="Consolas" panose="020B0609020204030204" pitchFamily="49" charset="0"/>
              </a:rPr>
              <a:t>Account</a:t>
            </a:r>
            <a:r>
              <a:rPr lang="en-US" u="none" strike="noStrike" baseline="0" dirty="0" smtClean="0">
                <a:solidFill>
                  <a:srgbClr val="000000"/>
                </a:solidFill>
                <a:latin typeface="Cambria" panose="02040503050406030204" pitchFamily="18" charset="0"/>
              </a:rPr>
              <a:t> maintains its own </a:t>
            </a:r>
            <a:r>
              <a:rPr lang="en-US" u="none" strike="noStrike" baseline="0" dirty="0" smtClean="0">
                <a:solidFill>
                  <a:srgbClr val="000000"/>
                </a:solidFill>
                <a:latin typeface="Consolas" panose="020B0609020204030204" pitchFamily="49" charset="0"/>
              </a:rPr>
              <a:t>name</a:t>
            </a:r>
            <a:r>
              <a:rPr lang="en-US" u="none" strike="noStrike" baseline="0" dirty="0" smtClean="0">
                <a:solidFill>
                  <a:srgbClr val="000000"/>
                </a:solidFill>
                <a:latin typeface="Times New Roman" panose="02020603050405020304" pitchFamily="18" charset="0"/>
              </a:rPr>
              <a:t>.</a:t>
            </a:r>
          </a:p>
        </p:txBody>
      </p:sp>
      <p:sp>
        <p:nvSpPr>
          <p:cNvPr id="4" name="Footer Placeholder 3"/>
          <p:cNvSpPr>
            <a:spLocks noGrp="1"/>
          </p:cNvSpPr>
          <p:nvPr>
            <p:ph type="ftr" sz="quarter" idx="11"/>
          </p:nvPr>
        </p:nvSpPr>
        <p:spPr/>
        <p:txBody>
          <a:bodyPr/>
          <a:lstStyle/>
          <a:p>
            <a:pPr>
              <a:defRPr/>
            </a:pPr>
            <a:r>
              <a:rPr lang="en-US" smtClean="0"/>
              <a:t>©1992-2017 by Pearson Education, Inc. All Rights Reserved.</a:t>
            </a:r>
            <a:endParaRPr lang="en-US"/>
          </a:p>
        </p:txBody>
      </p:sp>
    </p:spTree>
    <p:extLst>
      <p:ext uri="{BB962C8B-B14F-4D97-AF65-F5344CB8AC3E}">
        <p14:creationId xmlns:p14="http://schemas.microsoft.com/office/powerpoint/2010/main" val="389044208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3_Page_30"/>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0" y="341935"/>
            <a:ext cx="9143999" cy="6174129"/>
          </a:xfrm>
          <a:prstGeom prst="rect">
            <a:avLst/>
          </a:prstGeom>
          <a:noFill/>
          <a:ln>
            <a:noFill/>
          </a:ln>
        </p:spPr>
      </p:pic>
      <p:sp>
        <p:nvSpPr>
          <p:cNvPr id="3" name="Footer Placeholder 2"/>
          <p:cNvSpPr>
            <a:spLocks noGrp="1"/>
          </p:cNvSpPr>
          <p:nvPr>
            <p:ph type="ftr" sz="quarter" idx="11"/>
          </p:nvPr>
        </p:nvSpPr>
        <p:spPr/>
        <p:txBody>
          <a:bodyPr/>
          <a:lstStyle/>
          <a:p>
            <a:pPr>
              <a:defRPr/>
            </a:pPr>
            <a:r>
              <a:rPr lang="en-US" smtClean="0"/>
              <a:t>©1992-2017 by Pearson Education, Inc. All Rights Reserved.</a:t>
            </a:r>
            <a:endParaRPr lang="en-US"/>
          </a:p>
        </p:txBody>
      </p:sp>
    </p:spTree>
    <p:extLst>
      <p:ext uri="{BB962C8B-B14F-4D97-AF65-F5344CB8AC3E}">
        <p14:creationId xmlns:p14="http://schemas.microsoft.com/office/powerpoint/2010/main" val="99309156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0" u="none" strike="noStrike" baseline="0" dirty="0" smtClean="0">
                <a:solidFill>
                  <a:srgbClr val="33B38C"/>
                </a:solidFill>
                <a:latin typeface="Calibri" panose="020F0502020204030204" pitchFamily="34" charset="0"/>
              </a:rPr>
              <a:t>3.4.2 Initializing </a:t>
            </a:r>
            <a:r>
              <a:rPr lang="en-US" b="0" i="0" u="none" strike="noStrike" baseline="0" dirty="0" smtClean="0">
                <a:solidFill>
                  <a:srgbClr val="33B38C"/>
                </a:solidFill>
                <a:latin typeface="Consolas" panose="020B0609020204030204" pitchFamily="49" charset="0"/>
              </a:rPr>
              <a:t>Account</a:t>
            </a:r>
            <a:r>
              <a:rPr lang="en-US" b="1" i="0" u="none" strike="noStrike" baseline="0" dirty="0" smtClean="0">
                <a:solidFill>
                  <a:srgbClr val="33B38C"/>
                </a:solidFill>
                <a:latin typeface="Calibri" panose="020F0502020204030204" pitchFamily="34" charset="0"/>
              </a:rPr>
              <a:t> Objects When They’re Created (cont.)</a:t>
            </a:r>
          </a:p>
        </p:txBody>
      </p:sp>
      <p:sp>
        <p:nvSpPr>
          <p:cNvPr id="3" name="Text Placeholder 2"/>
          <p:cNvSpPr>
            <a:spLocks noGrp="1"/>
          </p:cNvSpPr>
          <p:nvPr>
            <p:ph type="body" idx="1"/>
          </p:nvPr>
        </p:nvSpPr>
        <p:spPr/>
        <p:txBody>
          <a:bodyPr>
            <a:normAutofit fontScale="77500" lnSpcReduction="20000"/>
          </a:bodyPr>
          <a:lstStyle/>
          <a:p>
            <a:r>
              <a:rPr lang="en-US" u="none" strike="noStrike" baseline="0" dirty="0" smtClean="0">
                <a:latin typeface="Cambria" panose="02040503050406030204" pitchFamily="18" charset="0"/>
              </a:rPr>
              <a:t>Recall that line 10 of Fig. 3.1 </a:t>
            </a:r>
          </a:p>
          <a:p>
            <a:pPr marL="392113" lvl="1" indent="0">
              <a:buNone/>
            </a:pPr>
            <a:r>
              <a:rPr lang="en-US" u="none" strike="noStrike" baseline="0" dirty="0" smtClean="0">
                <a:solidFill>
                  <a:srgbClr val="000000"/>
                </a:solidFill>
                <a:latin typeface="Consolas" panose="020B0609020204030204" pitchFamily="49" charset="0"/>
              </a:rPr>
              <a:t>	Account </a:t>
            </a:r>
            <a:r>
              <a:rPr lang="en-US" u="none" strike="noStrike" baseline="0" dirty="0" err="1" smtClean="0">
                <a:solidFill>
                  <a:srgbClr val="000000"/>
                </a:solidFill>
                <a:latin typeface="Consolas" panose="020B0609020204030204" pitchFamily="49" charset="0"/>
              </a:rPr>
              <a:t>myAccount</a:t>
            </a:r>
            <a:r>
              <a:rPr lang="en-US" u="none" strike="noStrike" baseline="0" dirty="0" smtClean="0">
                <a:solidFill>
                  <a:srgbClr val="000000"/>
                </a:solidFill>
                <a:latin typeface="Consolas" panose="020B0609020204030204" pitchFamily="49" charset="0"/>
              </a:rPr>
              <a:t>; </a:t>
            </a:r>
          </a:p>
          <a:p>
            <a:r>
              <a:rPr lang="en-US" u="none" strike="noStrike" baseline="0" dirty="0" smtClean="0">
                <a:latin typeface="Cambria" panose="02040503050406030204" pitchFamily="18" charset="0"/>
              </a:rPr>
              <a:t>creates an </a:t>
            </a:r>
            <a:r>
              <a:rPr lang="en-US" u="none" strike="noStrike" baseline="0" dirty="0" smtClean="0">
                <a:solidFill>
                  <a:srgbClr val="000000"/>
                </a:solidFill>
                <a:latin typeface="Consolas" panose="020B0609020204030204" pitchFamily="49" charset="0"/>
              </a:rPr>
              <a:t>Account</a:t>
            </a:r>
            <a:r>
              <a:rPr lang="en-US" u="none" strike="noStrike" baseline="0" dirty="0" smtClean="0">
                <a:solidFill>
                  <a:srgbClr val="000000"/>
                </a:solidFill>
                <a:latin typeface="Cambria" panose="02040503050406030204" pitchFamily="18" charset="0"/>
              </a:rPr>
              <a:t> object without placing braces to the right of the object’s variable name.</a:t>
            </a:r>
          </a:p>
          <a:p>
            <a:r>
              <a:rPr lang="en-US" u="none" strike="noStrike" baseline="0" dirty="0" smtClean="0">
                <a:latin typeface="Cambria" panose="02040503050406030204" pitchFamily="18" charset="0"/>
              </a:rPr>
              <a:t>In this case, C++ implicitly calls the class’s </a:t>
            </a:r>
            <a:r>
              <a:rPr lang="en-US" u="none" strike="noStrike" baseline="0" dirty="0" smtClean="0">
                <a:solidFill>
                  <a:srgbClr val="0000FF"/>
                </a:solidFill>
                <a:latin typeface="Cambria" panose="02040503050406030204" pitchFamily="18" charset="0"/>
              </a:rPr>
              <a:t>default constructor</a:t>
            </a:r>
            <a:r>
              <a:rPr lang="en-US" u="none" strike="noStrike" baseline="0" dirty="0" smtClean="0">
                <a:solidFill>
                  <a:srgbClr val="0000FF"/>
                </a:solidFill>
                <a:latin typeface="Times New Roman" panose="02020603050405020304" pitchFamily="18" charset="0"/>
              </a:rPr>
              <a:t>.</a:t>
            </a:r>
          </a:p>
          <a:p>
            <a:r>
              <a:rPr lang="en-US" u="none" strike="noStrike" baseline="0" dirty="0" smtClean="0">
                <a:latin typeface="Cambria" panose="02040503050406030204" pitchFamily="18" charset="0"/>
              </a:rPr>
              <a:t>In any class that does not explicitly define a constructor, the compiler provides a default constructor with no parameters.</a:t>
            </a:r>
          </a:p>
          <a:p>
            <a:r>
              <a:rPr lang="en-US" u="none" strike="noStrike" baseline="0" dirty="0" smtClean="0">
                <a:latin typeface="Cambria" panose="02040503050406030204" pitchFamily="18" charset="0"/>
              </a:rPr>
              <a:t>The default constructor does not initialize the class’s fundamental-type data members, but does call the default constructor for each data member that’s an object of another class.</a:t>
            </a:r>
          </a:p>
          <a:p>
            <a:pPr lvl="1"/>
            <a:r>
              <a:rPr lang="en-US" u="none" strike="noStrike" baseline="0" dirty="0" smtClean="0">
                <a:latin typeface="Cambria" panose="02040503050406030204" pitchFamily="18" charset="0"/>
              </a:rPr>
              <a:t>In the </a:t>
            </a:r>
            <a:r>
              <a:rPr lang="en-US" u="none" strike="noStrike" baseline="0" dirty="0" smtClean="0">
                <a:solidFill>
                  <a:srgbClr val="000000"/>
                </a:solidFill>
                <a:latin typeface="Consolas" panose="020B0609020204030204" pitchFamily="49" charset="0"/>
              </a:rPr>
              <a:t>Account</a:t>
            </a:r>
            <a:r>
              <a:rPr lang="en-US" u="none" strike="noStrike" baseline="0" dirty="0" smtClean="0">
                <a:solidFill>
                  <a:srgbClr val="000000"/>
                </a:solidFill>
                <a:latin typeface="Cambria" panose="02040503050406030204" pitchFamily="18" charset="0"/>
              </a:rPr>
              <a:t> class of Fig. 3.2, the class’s default constructor calls class </a:t>
            </a:r>
            <a:r>
              <a:rPr lang="en-US" u="none" strike="noStrike" baseline="0" dirty="0" smtClean="0">
                <a:solidFill>
                  <a:srgbClr val="000000"/>
                </a:solidFill>
                <a:latin typeface="Consolas" panose="020B0609020204030204" pitchFamily="49" charset="0"/>
              </a:rPr>
              <a:t>string</a:t>
            </a:r>
            <a:r>
              <a:rPr lang="en-US" u="none" strike="noStrike" baseline="0" dirty="0" smtClean="0">
                <a:solidFill>
                  <a:srgbClr val="000000"/>
                </a:solidFill>
                <a:latin typeface="Cambria" panose="02040503050406030204" pitchFamily="18" charset="0"/>
              </a:rPr>
              <a:t>’s default constructor to initialize the data member </a:t>
            </a:r>
            <a:r>
              <a:rPr lang="en-US" u="none" strike="noStrike" baseline="0" dirty="0" smtClean="0">
                <a:solidFill>
                  <a:srgbClr val="000000"/>
                </a:solidFill>
                <a:latin typeface="Consolas" panose="020B0609020204030204" pitchFamily="49" charset="0"/>
              </a:rPr>
              <a:t>name</a:t>
            </a:r>
            <a:r>
              <a:rPr lang="en-US" u="none" strike="noStrike" baseline="0" dirty="0" smtClean="0">
                <a:solidFill>
                  <a:srgbClr val="000000"/>
                </a:solidFill>
                <a:latin typeface="Cambria" panose="02040503050406030204" pitchFamily="18" charset="0"/>
              </a:rPr>
              <a:t> to the empty </a:t>
            </a:r>
            <a:r>
              <a:rPr lang="en-US" u="none" strike="noStrike" baseline="0" dirty="0" smtClean="0">
                <a:solidFill>
                  <a:srgbClr val="000000"/>
                </a:solidFill>
                <a:latin typeface="Consolas" panose="020B0609020204030204" pitchFamily="49" charset="0"/>
              </a:rPr>
              <a:t>string</a:t>
            </a:r>
            <a:r>
              <a:rPr lang="en-US" u="none" strike="noStrike" baseline="0" dirty="0" smtClean="0">
                <a:solidFill>
                  <a:srgbClr val="000000"/>
                </a:solidFill>
                <a:latin typeface="Times New Roman" panose="02020603050405020304" pitchFamily="18" charset="0"/>
              </a:rPr>
              <a:t>.</a:t>
            </a:r>
          </a:p>
          <a:p>
            <a:r>
              <a:rPr lang="en-US" u="none" strike="noStrike" baseline="0" dirty="0" smtClean="0">
                <a:latin typeface="Cambria" panose="02040503050406030204" pitchFamily="18" charset="0"/>
              </a:rPr>
              <a:t>An uninitialized fundamental-type variable contains an undefined (“garbage”) value.</a:t>
            </a:r>
            <a:endParaRPr lang="en-US" u="none" strike="noStrike" baseline="0" dirty="0" smtClean="0">
              <a:latin typeface="Cambria" panose="02040503050406030204" pitchFamily="18" charset="0"/>
            </a:endParaRPr>
          </a:p>
        </p:txBody>
      </p:sp>
      <p:sp>
        <p:nvSpPr>
          <p:cNvPr id="4" name="Footer Placeholder 3"/>
          <p:cNvSpPr>
            <a:spLocks noGrp="1"/>
          </p:cNvSpPr>
          <p:nvPr>
            <p:ph type="ftr" sz="quarter" idx="11"/>
          </p:nvPr>
        </p:nvSpPr>
        <p:spPr/>
        <p:txBody>
          <a:bodyPr/>
          <a:lstStyle/>
          <a:p>
            <a:pPr>
              <a:defRPr/>
            </a:pPr>
            <a:r>
              <a:rPr lang="en-US" smtClean="0"/>
              <a:t>©1992-2017 by Pearson Education, Inc. All Rights Reserved.</a:t>
            </a:r>
            <a:endParaRPr lang="en-US"/>
          </a:p>
        </p:txBody>
      </p:sp>
    </p:spTree>
    <p:extLst>
      <p:ext uri="{BB962C8B-B14F-4D97-AF65-F5344CB8AC3E}">
        <p14:creationId xmlns:p14="http://schemas.microsoft.com/office/powerpoint/2010/main" val="388968546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0" u="none" strike="noStrike" baseline="0" dirty="0" smtClean="0">
                <a:solidFill>
                  <a:srgbClr val="33B38C"/>
                </a:solidFill>
                <a:latin typeface="Calibri" panose="020F0502020204030204" pitchFamily="34" charset="0"/>
              </a:rPr>
              <a:t>3.4.2 Initializing </a:t>
            </a:r>
            <a:r>
              <a:rPr lang="en-US" b="0" i="0" u="none" strike="noStrike" baseline="0" dirty="0" smtClean="0">
                <a:solidFill>
                  <a:srgbClr val="33B38C"/>
                </a:solidFill>
                <a:latin typeface="Consolas" panose="020B0609020204030204" pitchFamily="49" charset="0"/>
              </a:rPr>
              <a:t>Account</a:t>
            </a:r>
            <a:r>
              <a:rPr lang="en-US" b="1" i="0" u="none" strike="noStrike" baseline="0" dirty="0" smtClean="0">
                <a:solidFill>
                  <a:srgbClr val="33B38C"/>
                </a:solidFill>
                <a:latin typeface="Calibri" panose="020F0502020204030204" pitchFamily="34" charset="0"/>
              </a:rPr>
              <a:t> Objects When They’re Created (cont.)</a:t>
            </a:r>
          </a:p>
        </p:txBody>
      </p:sp>
      <p:sp>
        <p:nvSpPr>
          <p:cNvPr id="3" name="Text Placeholder 2"/>
          <p:cNvSpPr>
            <a:spLocks noGrp="1"/>
          </p:cNvSpPr>
          <p:nvPr>
            <p:ph type="body" idx="1"/>
          </p:nvPr>
        </p:nvSpPr>
        <p:spPr/>
        <p:txBody>
          <a:bodyPr/>
          <a:lstStyle/>
          <a:p>
            <a:r>
              <a:rPr lang="en-US" u="none" strike="noStrike" baseline="0" dirty="0" smtClean="0">
                <a:latin typeface="Cambria" panose="02040503050406030204" pitchFamily="18" charset="0"/>
              </a:rPr>
              <a:t>There’s no default constructor in a class that defines a constructor</a:t>
            </a:r>
          </a:p>
          <a:p>
            <a:r>
              <a:rPr lang="en-US" u="none" strike="noStrike" baseline="0" dirty="0" smtClean="0">
                <a:latin typeface="Cambria" panose="02040503050406030204" pitchFamily="18" charset="0"/>
              </a:rPr>
              <a:t>If you define a custom constructor for a class, the compiler will not create a default constructor for that class.</a:t>
            </a:r>
          </a:p>
          <a:p>
            <a:pPr lvl="1"/>
            <a:r>
              <a:rPr lang="en-US" u="none" strike="noStrike" baseline="0" dirty="0" smtClean="0">
                <a:latin typeface="Cambria" panose="02040503050406030204" pitchFamily="18" charset="0"/>
              </a:rPr>
              <a:t>We’ll show later that C++11 allows you to force the compiler to create the default constructor even if you’ve defined non-default constructors.</a:t>
            </a:r>
          </a:p>
        </p:txBody>
      </p:sp>
      <p:sp>
        <p:nvSpPr>
          <p:cNvPr id="4" name="Footer Placeholder 3"/>
          <p:cNvSpPr>
            <a:spLocks noGrp="1"/>
          </p:cNvSpPr>
          <p:nvPr>
            <p:ph type="ftr" sz="quarter" idx="11"/>
          </p:nvPr>
        </p:nvSpPr>
        <p:spPr/>
        <p:txBody>
          <a:bodyPr/>
          <a:lstStyle/>
          <a:p>
            <a:pPr>
              <a:defRPr/>
            </a:pPr>
            <a:r>
              <a:rPr lang="en-US" smtClean="0"/>
              <a:t>©1992-2017 by Pearson Education, Inc. All Rights Reserved.</a:t>
            </a:r>
            <a:endParaRPr lang="en-US"/>
          </a:p>
        </p:txBody>
      </p:sp>
    </p:spTree>
    <p:extLst>
      <p:ext uri="{BB962C8B-B14F-4D97-AF65-F5344CB8AC3E}">
        <p14:creationId xmlns:p14="http://schemas.microsoft.com/office/powerpoint/2010/main" val="116574979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3_Page_31"/>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774031"/>
            <a:ext cx="9144000" cy="3309938"/>
          </a:xfrm>
          <a:prstGeom prst="rect">
            <a:avLst/>
          </a:prstGeom>
          <a:noFill/>
          <a:ln>
            <a:noFill/>
          </a:ln>
        </p:spPr>
      </p:pic>
      <p:sp>
        <p:nvSpPr>
          <p:cNvPr id="3" name="Footer Placeholder 2"/>
          <p:cNvSpPr>
            <a:spLocks noGrp="1"/>
          </p:cNvSpPr>
          <p:nvPr>
            <p:ph type="ftr" sz="quarter" idx="11"/>
          </p:nvPr>
        </p:nvSpPr>
        <p:spPr/>
        <p:txBody>
          <a:bodyPr/>
          <a:lstStyle/>
          <a:p>
            <a:pPr>
              <a:defRPr/>
            </a:pPr>
            <a:r>
              <a:rPr lang="en-US" smtClean="0"/>
              <a:t>©1992-2017 by Pearson Education, Inc. All Rights Reserved.</a:t>
            </a:r>
            <a:endParaRPr lang="en-US"/>
          </a:p>
        </p:txBody>
      </p:sp>
    </p:spTree>
    <p:extLst>
      <p:ext uri="{BB962C8B-B14F-4D97-AF65-F5344CB8AC3E}">
        <p14:creationId xmlns:p14="http://schemas.microsoft.com/office/powerpoint/2010/main" val="27864782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0" u="none" strike="noStrike" baseline="0" dirty="0" smtClean="0">
                <a:solidFill>
                  <a:srgbClr val="FF8033"/>
                </a:solidFill>
                <a:latin typeface="Calibri" panose="020F0502020204030204" pitchFamily="34" charset="0"/>
              </a:rPr>
              <a:t>3.1 </a:t>
            </a:r>
            <a:r>
              <a:rPr lang="en-US" b="1" i="0" u="none" strike="noStrike" baseline="0" dirty="0" smtClean="0">
                <a:solidFill>
                  <a:srgbClr val="3380E6"/>
                </a:solidFill>
                <a:latin typeface="Calibri" panose="020F0502020204030204" pitchFamily="34" charset="0"/>
              </a:rPr>
              <a:t>Introduction (cont.)</a:t>
            </a:r>
          </a:p>
        </p:txBody>
      </p:sp>
      <p:sp>
        <p:nvSpPr>
          <p:cNvPr id="3" name="Text Placeholder 2"/>
          <p:cNvSpPr>
            <a:spLocks noGrp="1"/>
          </p:cNvSpPr>
          <p:nvPr>
            <p:ph type="body" idx="1"/>
          </p:nvPr>
        </p:nvSpPr>
        <p:spPr/>
        <p:txBody>
          <a:bodyPr/>
          <a:lstStyle/>
          <a:p>
            <a:r>
              <a:rPr lang="en-US" u="none" strike="noStrike" baseline="0" dirty="0" smtClean="0">
                <a:latin typeface="Cambria" panose="02040503050406030204" pitchFamily="18" charset="0"/>
              </a:rPr>
              <a:t>Each class you create becomes a new type you can use to create objects, so C++ is an </a:t>
            </a:r>
            <a:r>
              <a:rPr lang="en-US" u="none" strike="noStrike" baseline="0" dirty="0" smtClean="0">
                <a:solidFill>
                  <a:srgbClr val="0000FF"/>
                </a:solidFill>
                <a:latin typeface="Cambria" panose="02040503050406030204" pitchFamily="18" charset="0"/>
              </a:rPr>
              <a:t>extensible programming language</a:t>
            </a:r>
            <a:r>
              <a:rPr lang="en-US" u="none" strike="noStrike" baseline="0" dirty="0" smtClean="0">
                <a:solidFill>
                  <a:srgbClr val="0000FF"/>
                </a:solidFill>
                <a:latin typeface="Times New Roman" panose="02020603050405020304" pitchFamily="18" charset="0"/>
              </a:rPr>
              <a:t>.</a:t>
            </a:r>
          </a:p>
          <a:p>
            <a:r>
              <a:rPr lang="en-US" u="none" strike="noStrike" baseline="0" dirty="0" smtClean="0">
                <a:latin typeface="Cambria" panose="02040503050406030204" pitchFamily="18" charset="0"/>
              </a:rPr>
              <a:t>If you become part of a development team in industry, you might work on applications that contain hundreds, or even thousands, of custom classes.</a:t>
            </a:r>
          </a:p>
        </p:txBody>
      </p:sp>
      <p:sp>
        <p:nvSpPr>
          <p:cNvPr id="4" name="Footer Placeholder 3"/>
          <p:cNvSpPr>
            <a:spLocks noGrp="1"/>
          </p:cNvSpPr>
          <p:nvPr>
            <p:ph type="ftr" sz="quarter" idx="11"/>
          </p:nvPr>
        </p:nvSpPr>
        <p:spPr/>
        <p:txBody>
          <a:bodyPr/>
          <a:lstStyle/>
          <a:p>
            <a:pPr>
              <a:defRPr/>
            </a:pPr>
            <a:r>
              <a:rPr lang="en-US" smtClean="0"/>
              <a:t>©1992-2017 by Pearson Education, Inc. All Rights Reserved.</a:t>
            </a:r>
            <a:endParaRPr lang="en-US"/>
          </a:p>
        </p:txBody>
      </p:sp>
    </p:spTree>
    <p:extLst>
      <p:ext uri="{BB962C8B-B14F-4D97-AF65-F5344CB8AC3E}">
        <p14:creationId xmlns:p14="http://schemas.microsoft.com/office/powerpoint/2010/main" val="224649651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0" u="none" strike="noStrike" baseline="0" dirty="0" smtClean="0">
                <a:solidFill>
                  <a:srgbClr val="33B38C"/>
                </a:solidFill>
                <a:latin typeface="Calibri" panose="020F0502020204030204" pitchFamily="34" charset="0"/>
              </a:rPr>
              <a:t>3.4.3 </a:t>
            </a:r>
            <a:r>
              <a:rPr lang="en-US" b="0" i="0" u="none" strike="noStrike" baseline="0" dirty="0" smtClean="0">
                <a:solidFill>
                  <a:srgbClr val="33B38C"/>
                </a:solidFill>
                <a:latin typeface="Consolas" panose="020B0609020204030204" pitchFamily="49" charset="0"/>
              </a:rPr>
              <a:t>Account</a:t>
            </a:r>
            <a:r>
              <a:rPr lang="en-US" b="1" i="0" u="none" strike="noStrike" baseline="0" dirty="0" smtClean="0">
                <a:solidFill>
                  <a:srgbClr val="33B38C"/>
                </a:solidFill>
                <a:latin typeface="Calibri" panose="020F0502020204030204" pitchFamily="34" charset="0"/>
              </a:rPr>
              <a:t> UML Class Diagram with a Constructor</a:t>
            </a:r>
          </a:p>
        </p:txBody>
      </p:sp>
      <p:sp>
        <p:nvSpPr>
          <p:cNvPr id="3" name="Text Placeholder 2"/>
          <p:cNvSpPr>
            <a:spLocks noGrp="1"/>
          </p:cNvSpPr>
          <p:nvPr>
            <p:ph type="body" idx="1"/>
          </p:nvPr>
        </p:nvSpPr>
        <p:spPr/>
        <p:txBody>
          <a:bodyPr/>
          <a:lstStyle/>
          <a:p>
            <a:r>
              <a:rPr lang="en-US" u="none" strike="noStrike" baseline="0" dirty="0" smtClean="0">
                <a:latin typeface="Cambria" panose="02040503050406030204" pitchFamily="18" charset="0"/>
              </a:rPr>
              <a:t>The UML class diagram of Fig. 3.6 models class </a:t>
            </a:r>
            <a:r>
              <a:rPr lang="en-US" u="none" strike="noStrike" baseline="0" dirty="0" smtClean="0">
                <a:solidFill>
                  <a:srgbClr val="000000"/>
                </a:solidFill>
                <a:latin typeface="Consolas" panose="020B0609020204030204" pitchFamily="49" charset="0"/>
              </a:rPr>
              <a:t>Account</a:t>
            </a:r>
            <a:r>
              <a:rPr lang="en-US" u="none" strike="noStrike" baseline="0" dirty="0" smtClean="0">
                <a:solidFill>
                  <a:srgbClr val="000000"/>
                </a:solidFill>
                <a:latin typeface="Cambria" panose="02040503050406030204" pitchFamily="18" charset="0"/>
              </a:rPr>
              <a:t> of Fig. 3.4, which has a constructor with a </a:t>
            </a:r>
            <a:r>
              <a:rPr lang="en-US" u="none" strike="noStrike" baseline="0" dirty="0" smtClean="0">
                <a:solidFill>
                  <a:srgbClr val="000000"/>
                </a:solidFill>
                <a:latin typeface="Consolas" panose="020B0609020204030204" pitchFamily="49" charset="0"/>
              </a:rPr>
              <a:t>string</a:t>
            </a:r>
            <a:r>
              <a:rPr lang="en-US" u="none" strike="noStrike" baseline="0" dirty="0" smtClean="0">
                <a:solidFill>
                  <a:srgbClr val="000000"/>
                </a:solidFill>
                <a:latin typeface="Cambria" panose="02040503050406030204" pitchFamily="18" charset="0"/>
              </a:rPr>
              <a:t> </a:t>
            </a:r>
            <a:r>
              <a:rPr lang="en-US" u="none" strike="noStrike" baseline="0" dirty="0" err="1" smtClean="0">
                <a:solidFill>
                  <a:srgbClr val="000000"/>
                </a:solidFill>
                <a:latin typeface="Consolas" panose="020B0609020204030204" pitchFamily="49" charset="0"/>
              </a:rPr>
              <a:t>accountName</a:t>
            </a:r>
            <a:r>
              <a:rPr lang="en-US" u="none" strike="noStrike" baseline="0" dirty="0" smtClean="0">
                <a:solidFill>
                  <a:srgbClr val="000000"/>
                </a:solidFill>
                <a:latin typeface="Cambria" panose="02040503050406030204" pitchFamily="18" charset="0"/>
              </a:rPr>
              <a:t> parameter.</a:t>
            </a:r>
          </a:p>
          <a:p>
            <a:r>
              <a:rPr lang="en-US" u="none" strike="noStrike" baseline="0" dirty="0" smtClean="0">
                <a:latin typeface="Cambria" panose="02040503050406030204" pitchFamily="18" charset="0"/>
              </a:rPr>
              <a:t>Like operations, the UML models constructors in the third compartment of a class diagram.</a:t>
            </a:r>
          </a:p>
          <a:p>
            <a:r>
              <a:rPr lang="en-US" u="none" strike="noStrike" baseline="0" dirty="0" smtClean="0">
                <a:latin typeface="Cambria" panose="02040503050406030204" pitchFamily="18" charset="0"/>
              </a:rPr>
              <a:t>To distinguish a </a:t>
            </a:r>
            <a:r>
              <a:rPr lang="en-US" u="none" strike="noStrike" baseline="0" dirty="0" smtClean="0">
                <a:latin typeface="Cambria" panose="02040503050406030204" pitchFamily="18" charset="0"/>
              </a:rPr>
              <a:t>constructor </a:t>
            </a:r>
            <a:r>
              <a:rPr lang="en-US" u="none" strike="noStrike" baseline="0" dirty="0" smtClean="0">
                <a:latin typeface="Cambria" panose="02040503050406030204" pitchFamily="18" charset="0"/>
              </a:rPr>
              <a:t>from the class’s operations, the UML requires that the word “constructor” be enclosed in </a:t>
            </a:r>
            <a:r>
              <a:rPr lang="en-US" u="none" strike="noStrike" baseline="0" dirty="0" smtClean="0">
                <a:solidFill>
                  <a:srgbClr val="0000FF"/>
                </a:solidFill>
                <a:latin typeface="Cambria" panose="02040503050406030204" pitchFamily="18" charset="0"/>
              </a:rPr>
              <a:t>guillemets </a:t>
            </a:r>
            <a:r>
              <a:rPr lang="en-US" u="none" strike="noStrike" baseline="0" dirty="0" smtClean="0">
                <a:latin typeface="Cambria" panose="02040503050406030204" pitchFamily="18" charset="0"/>
              </a:rPr>
              <a:t>(</a:t>
            </a:r>
            <a:r>
              <a:rPr lang="en-US" u="none" strike="noStrike" baseline="0" dirty="0" smtClean="0">
                <a:solidFill>
                  <a:srgbClr val="0000FF"/>
                </a:solidFill>
                <a:latin typeface="Cambria" panose="02040503050406030204" pitchFamily="18" charset="0"/>
              </a:rPr>
              <a:t>« </a:t>
            </a:r>
            <a:r>
              <a:rPr lang="en-US" u="none" strike="noStrike" baseline="0" dirty="0" smtClean="0">
                <a:latin typeface="Cambria" panose="02040503050406030204" pitchFamily="18" charset="0"/>
              </a:rPr>
              <a:t>and</a:t>
            </a:r>
            <a:r>
              <a:rPr lang="en-US" u="none" strike="noStrike" baseline="0" dirty="0" smtClean="0">
                <a:solidFill>
                  <a:srgbClr val="0000FF"/>
                </a:solidFill>
                <a:latin typeface="Cambria" panose="02040503050406030204" pitchFamily="18" charset="0"/>
              </a:rPr>
              <a:t> »</a:t>
            </a:r>
            <a:r>
              <a:rPr lang="en-US" u="none" strike="noStrike" baseline="0" dirty="0" smtClean="0">
                <a:latin typeface="Cambria" panose="02040503050406030204" pitchFamily="18" charset="0"/>
              </a:rPr>
              <a:t>)</a:t>
            </a:r>
            <a:r>
              <a:rPr lang="en-US" u="none" strike="noStrike" baseline="0" dirty="0" smtClean="0">
                <a:solidFill>
                  <a:srgbClr val="0000FF"/>
                </a:solidFill>
                <a:latin typeface="Cambria" panose="02040503050406030204" pitchFamily="18" charset="0"/>
              </a:rPr>
              <a:t> </a:t>
            </a:r>
            <a:r>
              <a:rPr lang="en-US" u="none" strike="noStrike" baseline="0" dirty="0" smtClean="0">
                <a:latin typeface="Cambria" panose="02040503050406030204" pitchFamily="18" charset="0"/>
              </a:rPr>
              <a:t>and placed before the constructor’s name.</a:t>
            </a:r>
          </a:p>
          <a:p>
            <a:pPr lvl="1"/>
            <a:r>
              <a:rPr lang="en-US" u="none" strike="noStrike" baseline="0" dirty="0" smtClean="0">
                <a:latin typeface="Cambria" panose="02040503050406030204" pitchFamily="18" charset="0"/>
              </a:rPr>
              <a:t>It’s customary to list constructors before other operations in the third compartment.</a:t>
            </a:r>
          </a:p>
        </p:txBody>
      </p:sp>
      <p:sp>
        <p:nvSpPr>
          <p:cNvPr id="4" name="Footer Placeholder 3"/>
          <p:cNvSpPr>
            <a:spLocks noGrp="1"/>
          </p:cNvSpPr>
          <p:nvPr>
            <p:ph type="ftr" sz="quarter" idx="11"/>
          </p:nvPr>
        </p:nvSpPr>
        <p:spPr/>
        <p:txBody>
          <a:bodyPr/>
          <a:lstStyle/>
          <a:p>
            <a:pPr>
              <a:defRPr/>
            </a:pPr>
            <a:r>
              <a:rPr lang="en-US" smtClean="0"/>
              <a:t>©1992-2017 by Pearson Education, Inc. All Rights Reserved.</a:t>
            </a:r>
            <a:endParaRPr lang="en-US"/>
          </a:p>
        </p:txBody>
      </p:sp>
    </p:spTree>
    <p:extLst>
      <p:ext uri="{BB962C8B-B14F-4D97-AF65-F5344CB8AC3E}">
        <p14:creationId xmlns:p14="http://schemas.microsoft.com/office/powerpoint/2010/main" val="267655668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3_Page_32"/>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856185"/>
            <a:ext cx="9144000" cy="3144440"/>
          </a:xfrm>
          <a:prstGeom prst="rect">
            <a:avLst/>
          </a:prstGeom>
          <a:noFill/>
          <a:ln>
            <a:noFill/>
          </a:ln>
        </p:spPr>
      </p:pic>
      <p:sp>
        <p:nvSpPr>
          <p:cNvPr id="3" name="Footer Placeholder 2"/>
          <p:cNvSpPr>
            <a:spLocks noGrp="1"/>
          </p:cNvSpPr>
          <p:nvPr>
            <p:ph type="ftr" sz="quarter" idx="11"/>
          </p:nvPr>
        </p:nvSpPr>
        <p:spPr/>
        <p:txBody>
          <a:bodyPr/>
          <a:lstStyle/>
          <a:p>
            <a:pPr>
              <a:defRPr/>
            </a:pPr>
            <a:r>
              <a:rPr lang="en-US" smtClean="0"/>
              <a:t>©1992-2017 by Pearson Education, Inc. All Rights Reserved.</a:t>
            </a:r>
            <a:endParaRPr lang="en-US"/>
          </a:p>
        </p:txBody>
      </p:sp>
    </p:spTree>
    <p:extLst>
      <p:ext uri="{BB962C8B-B14F-4D97-AF65-F5344CB8AC3E}">
        <p14:creationId xmlns:p14="http://schemas.microsoft.com/office/powerpoint/2010/main" val="258457179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0" u="none" strike="noStrike" baseline="0" dirty="0" smtClean="0">
                <a:solidFill>
                  <a:srgbClr val="FF8033"/>
                </a:solidFill>
                <a:latin typeface="Calibri" panose="020F0502020204030204" pitchFamily="34" charset="0"/>
              </a:rPr>
              <a:t>3.5 </a:t>
            </a:r>
            <a:r>
              <a:rPr lang="en-US" b="1" i="0" u="none" strike="noStrike" baseline="0" dirty="0" smtClean="0">
                <a:solidFill>
                  <a:srgbClr val="3380E6"/>
                </a:solidFill>
                <a:latin typeface="Calibri" panose="020F0502020204030204" pitchFamily="34" charset="0"/>
              </a:rPr>
              <a:t>Software Engineering with </a:t>
            </a:r>
            <a:r>
              <a:rPr lang="en-US" b="1" i="1" u="none" strike="noStrike" baseline="0" dirty="0" smtClean="0">
                <a:solidFill>
                  <a:srgbClr val="3380E6"/>
                </a:solidFill>
                <a:latin typeface="Calibri" panose="020F0502020204030204" pitchFamily="34" charset="0"/>
              </a:rPr>
              <a:t>Set</a:t>
            </a:r>
            <a:r>
              <a:rPr lang="en-US" b="1" i="0" u="none" strike="noStrike" baseline="0" dirty="0" smtClean="0">
                <a:solidFill>
                  <a:srgbClr val="3380E6"/>
                </a:solidFill>
                <a:latin typeface="Calibri" panose="020F0502020204030204" pitchFamily="34" charset="0"/>
              </a:rPr>
              <a:t> and </a:t>
            </a:r>
            <a:r>
              <a:rPr lang="en-US" b="1" i="1" u="none" strike="noStrike" baseline="0" dirty="0" smtClean="0">
                <a:solidFill>
                  <a:srgbClr val="3380E6"/>
                </a:solidFill>
                <a:latin typeface="Calibri" panose="020F0502020204030204" pitchFamily="34" charset="0"/>
              </a:rPr>
              <a:t>Get</a:t>
            </a:r>
            <a:r>
              <a:rPr lang="en-US" b="1" i="0" u="none" strike="noStrike" baseline="0" dirty="0" smtClean="0">
                <a:solidFill>
                  <a:srgbClr val="3380E6"/>
                </a:solidFill>
                <a:latin typeface="Calibri" panose="020F0502020204030204" pitchFamily="34" charset="0"/>
              </a:rPr>
              <a:t> Member Functions </a:t>
            </a:r>
          </a:p>
        </p:txBody>
      </p:sp>
      <p:sp>
        <p:nvSpPr>
          <p:cNvPr id="3" name="Text Placeholder 2"/>
          <p:cNvSpPr>
            <a:spLocks noGrp="1"/>
          </p:cNvSpPr>
          <p:nvPr>
            <p:ph type="body" idx="1"/>
          </p:nvPr>
        </p:nvSpPr>
        <p:spPr/>
        <p:txBody>
          <a:bodyPr/>
          <a:lstStyle/>
          <a:p>
            <a:r>
              <a:rPr lang="en-US" u="none" strike="noStrike" baseline="0" dirty="0" smtClean="0">
                <a:latin typeface="Cambria" panose="02040503050406030204" pitchFamily="18" charset="0"/>
              </a:rPr>
              <a:t>Set and get member functions can validate attempts to modify </a:t>
            </a:r>
            <a:r>
              <a:rPr lang="en-US" u="none" strike="noStrike" baseline="0" dirty="0" smtClean="0">
                <a:solidFill>
                  <a:srgbClr val="000000"/>
                </a:solidFill>
                <a:latin typeface="Consolas" panose="020B0609020204030204" pitchFamily="49" charset="0"/>
              </a:rPr>
              <a:t>private</a:t>
            </a:r>
            <a:r>
              <a:rPr lang="en-US" u="none" strike="noStrike" baseline="0" dirty="0" smtClean="0">
                <a:solidFill>
                  <a:srgbClr val="000000"/>
                </a:solidFill>
                <a:latin typeface="Cambria" panose="02040503050406030204" pitchFamily="18" charset="0"/>
              </a:rPr>
              <a:t> data and control how that data is presented to the caller, respectively—compelling software engineering benefits.</a:t>
            </a:r>
          </a:p>
          <a:p>
            <a:r>
              <a:rPr lang="en-US" u="none" strike="noStrike" baseline="0" dirty="0" smtClean="0">
                <a:latin typeface="Cambria" panose="02040503050406030204" pitchFamily="18" charset="0"/>
              </a:rPr>
              <a:t>If a data member were </a:t>
            </a:r>
            <a:r>
              <a:rPr lang="en-US" u="none" strike="noStrike" baseline="0" dirty="0" smtClean="0">
                <a:solidFill>
                  <a:srgbClr val="000000"/>
                </a:solidFill>
                <a:latin typeface="Consolas" panose="020B0609020204030204" pitchFamily="49" charset="0"/>
              </a:rPr>
              <a:t>public</a:t>
            </a:r>
            <a:r>
              <a:rPr lang="en-US" u="none" strike="noStrike" baseline="0" dirty="0" smtClean="0">
                <a:solidFill>
                  <a:srgbClr val="000000"/>
                </a:solidFill>
                <a:latin typeface="Cambria" panose="02040503050406030204" pitchFamily="18" charset="0"/>
              </a:rPr>
              <a:t>, any </a:t>
            </a:r>
            <a:r>
              <a:rPr lang="en-US" u="none" strike="noStrike" baseline="0" dirty="0" smtClean="0">
                <a:solidFill>
                  <a:srgbClr val="0000FF"/>
                </a:solidFill>
                <a:latin typeface="Cambria" panose="02040503050406030204" pitchFamily="18" charset="0"/>
              </a:rPr>
              <a:t>client of the class</a:t>
            </a:r>
            <a:r>
              <a:rPr lang="en-US" u="none" strike="noStrike" baseline="0" dirty="0" smtClean="0">
                <a:latin typeface="Cambria" panose="02040503050406030204" pitchFamily="18" charset="0"/>
              </a:rPr>
              <a:t>—that is, any other code that calls the class’s member functions—could see the data and do whatever it wanted with it, including setting it to an invalid value.</a:t>
            </a:r>
          </a:p>
        </p:txBody>
      </p:sp>
      <p:sp>
        <p:nvSpPr>
          <p:cNvPr id="4" name="Footer Placeholder 3"/>
          <p:cNvSpPr>
            <a:spLocks noGrp="1"/>
          </p:cNvSpPr>
          <p:nvPr>
            <p:ph type="ftr" sz="quarter" idx="11"/>
          </p:nvPr>
        </p:nvSpPr>
        <p:spPr/>
        <p:txBody>
          <a:bodyPr/>
          <a:lstStyle/>
          <a:p>
            <a:pPr>
              <a:defRPr/>
            </a:pPr>
            <a:r>
              <a:rPr lang="en-US" smtClean="0"/>
              <a:t>©1992-2017 by Pearson Education, Inc. All Rights Reserved.</a:t>
            </a:r>
            <a:endParaRPr lang="en-US"/>
          </a:p>
        </p:txBody>
      </p:sp>
    </p:spTree>
    <p:extLst>
      <p:ext uri="{BB962C8B-B14F-4D97-AF65-F5344CB8AC3E}">
        <p14:creationId xmlns:p14="http://schemas.microsoft.com/office/powerpoint/2010/main" val="206782639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0" u="none" strike="noStrike" baseline="0" dirty="0" smtClean="0">
                <a:solidFill>
                  <a:srgbClr val="FF8033"/>
                </a:solidFill>
                <a:latin typeface="Calibri" panose="020F0502020204030204" pitchFamily="34" charset="0"/>
              </a:rPr>
              <a:t>3.5 </a:t>
            </a:r>
            <a:r>
              <a:rPr lang="en-US" b="1" i="0" u="none" strike="noStrike" baseline="0" dirty="0" smtClean="0">
                <a:solidFill>
                  <a:srgbClr val="3380E6"/>
                </a:solidFill>
                <a:latin typeface="Calibri" panose="020F0502020204030204" pitchFamily="34" charset="0"/>
              </a:rPr>
              <a:t>Software Engineering with </a:t>
            </a:r>
            <a:r>
              <a:rPr lang="en-US" b="1" i="1" u="none" strike="noStrike" baseline="0" dirty="0" smtClean="0">
                <a:solidFill>
                  <a:srgbClr val="3380E6"/>
                </a:solidFill>
                <a:latin typeface="Calibri" panose="020F0502020204030204" pitchFamily="34" charset="0"/>
              </a:rPr>
              <a:t>Set</a:t>
            </a:r>
            <a:r>
              <a:rPr lang="en-US" b="1" i="0" u="none" strike="noStrike" baseline="0" dirty="0" smtClean="0">
                <a:solidFill>
                  <a:srgbClr val="3380E6"/>
                </a:solidFill>
                <a:latin typeface="Calibri" panose="020F0502020204030204" pitchFamily="34" charset="0"/>
              </a:rPr>
              <a:t> and </a:t>
            </a:r>
            <a:r>
              <a:rPr lang="en-US" b="1" i="1" u="none" strike="noStrike" baseline="0" dirty="0" smtClean="0">
                <a:solidFill>
                  <a:srgbClr val="3380E6"/>
                </a:solidFill>
                <a:latin typeface="Calibri" panose="020F0502020204030204" pitchFamily="34" charset="0"/>
              </a:rPr>
              <a:t>Get</a:t>
            </a:r>
            <a:r>
              <a:rPr lang="en-US" b="1" i="0" u="none" strike="noStrike" baseline="0" dirty="0" smtClean="0">
                <a:solidFill>
                  <a:srgbClr val="3380E6"/>
                </a:solidFill>
                <a:latin typeface="Calibri" panose="020F0502020204030204" pitchFamily="34" charset="0"/>
              </a:rPr>
              <a:t> Member Functions (cont.)</a:t>
            </a:r>
          </a:p>
        </p:txBody>
      </p:sp>
      <p:sp>
        <p:nvSpPr>
          <p:cNvPr id="3" name="Text Placeholder 2"/>
          <p:cNvSpPr>
            <a:spLocks noGrp="1"/>
          </p:cNvSpPr>
          <p:nvPr>
            <p:ph type="body" idx="1"/>
          </p:nvPr>
        </p:nvSpPr>
        <p:spPr/>
        <p:txBody>
          <a:bodyPr/>
          <a:lstStyle/>
          <a:p>
            <a:r>
              <a:rPr lang="en-US" i="1" u="none" strike="noStrike" baseline="0" dirty="0" smtClean="0">
                <a:latin typeface="Cambria" panose="02040503050406030204" pitchFamily="18" charset="0"/>
              </a:rPr>
              <a:t>Set</a:t>
            </a:r>
            <a:r>
              <a:rPr lang="en-US" u="none" strike="noStrike" baseline="0" dirty="0" smtClean="0">
                <a:latin typeface="Cambria" panose="02040503050406030204" pitchFamily="18" charset="0"/>
              </a:rPr>
              <a:t> functions can be programmed to validate their arguments and reject any attempts to set the data to bad values, such as </a:t>
            </a:r>
          </a:p>
          <a:p>
            <a:pPr lvl="1"/>
            <a:r>
              <a:rPr lang="en-US" u="none" strike="noStrike" baseline="0" dirty="0" smtClean="0">
                <a:latin typeface="Cambria" panose="02040503050406030204" pitchFamily="18" charset="0"/>
              </a:rPr>
              <a:t>a negative body temperature</a:t>
            </a:r>
          </a:p>
          <a:p>
            <a:pPr lvl="1"/>
            <a:r>
              <a:rPr lang="en-US" u="none" strike="noStrike" baseline="0" dirty="0" smtClean="0">
                <a:latin typeface="Cambria" panose="02040503050406030204" pitchFamily="18" charset="0"/>
              </a:rPr>
              <a:t>a day in March outside the range 1 through 31</a:t>
            </a:r>
          </a:p>
          <a:p>
            <a:pPr lvl="1"/>
            <a:r>
              <a:rPr lang="en-US" u="none" strike="noStrike" baseline="0" dirty="0" smtClean="0">
                <a:latin typeface="Cambria" panose="02040503050406030204" pitchFamily="18" charset="0"/>
              </a:rPr>
              <a:t>a product code not in the company’s product catalog, etc.</a:t>
            </a:r>
          </a:p>
        </p:txBody>
      </p:sp>
      <p:sp>
        <p:nvSpPr>
          <p:cNvPr id="4" name="Footer Placeholder 3"/>
          <p:cNvSpPr>
            <a:spLocks noGrp="1"/>
          </p:cNvSpPr>
          <p:nvPr>
            <p:ph type="ftr" sz="quarter" idx="11"/>
          </p:nvPr>
        </p:nvSpPr>
        <p:spPr/>
        <p:txBody>
          <a:bodyPr/>
          <a:lstStyle/>
          <a:p>
            <a:pPr>
              <a:defRPr/>
            </a:pPr>
            <a:r>
              <a:rPr lang="en-US" smtClean="0"/>
              <a:t>©1992-2017 by Pearson Education, Inc. All Rights Reserved.</a:t>
            </a:r>
            <a:endParaRPr lang="en-US"/>
          </a:p>
        </p:txBody>
      </p:sp>
    </p:spTree>
    <p:extLst>
      <p:ext uri="{BB962C8B-B14F-4D97-AF65-F5344CB8AC3E}">
        <p14:creationId xmlns:p14="http://schemas.microsoft.com/office/powerpoint/2010/main" val="42682867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0" u="none" strike="noStrike" baseline="0" dirty="0" smtClean="0">
                <a:solidFill>
                  <a:srgbClr val="FF8033"/>
                </a:solidFill>
                <a:latin typeface="Calibri" panose="020F0502020204030204" pitchFamily="34" charset="0"/>
              </a:rPr>
              <a:t>3.5 </a:t>
            </a:r>
            <a:r>
              <a:rPr lang="en-US" b="1" i="0" u="none" strike="noStrike" baseline="0" dirty="0" smtClean="0">
                <a:solidFill>
                  <a:srgbClr val="3380E6"/>
                </a:solidFill>
                <a:latin typeface="Calibri" panose="020F0502020204030204" pitchFamily="34" charset="0"/>
              </a:rPr>
              <a:t>Software Engineering with </a:t>
            </a:r>
            <a:r>
              <a:rPr lang="en-US" b="1" i="1" u="none" strike="noStrike" baseline="0" dirty="0" smtClean="0">
                <a:solidFill>
                  <a:srgbClr val="3380E6"/>
                </a:solidFill>
                <a:latin typeface="Calibri" panose="020F0502020204030204" pitchFamily="34" charset="0"/>
              </a:rPr>
              <a:t>Set</a:t>
            </a:r>
            <a:r>
              <a:rPr lang="en-US" b="1" i="0" u="none" strike="noStrike" baseline="0" dirty="0" smtClean="0">
                <a:solidFill>
                  <a:srgbClr val="3380E6"/>
                </a:solidFill>
                <a:latin typeface="Calibri" panose="020F0502020204030204" pitchFamily="34" charset="0"/>
              </a:rPr>
              <a:t> and </a:t>
            </a:r>
            <a:r>
              <a:rPr lang="en-US" b="1" i="1" u="none" strike="noStrike" baseline="0" dirty="0" smtClean="0">
                <a:solidFill>
                  <a:srgbClr val="3380E6"/>
                </a:solidFill>
                <a:latin typeface="Calibri" panose="020F0502020204030204" pitchFamily="34" charset="0"/>
              </a:rPr>
              <a:t>Get</a:t>
            </a:r>
            <a:r>
              <a:rPr lang="en-US" b="1" i="0" u="none" strike="noStrike" baseline="0" dirty="0" smtClean="0">
                <a:solidFill>
                  <a:srgbClr val="3380E6"/>
                </a:solidFill>
                <a:latin typeface="Calibri" panose="020F0502020204030204" pitchFamily="34" charset="0"/>
              </a:rPr>
              <a:t> Member Functions (cont.)</a:t>
            </a:r>
          </a:p>
        </p:txBody>
      </p:sp>
      <p:sp>
        <p:nvSpPr>
          <p:cNvPr id="3" name="Text Placeholder 2"/>
          <p:cNvSpPr>
            <a:spLocks noGrp="1"/>
          </p:cNvSpPr>
          <p:nvPr>
            <p:ph type="body" idx="1"/>
          </p:nvPr>
        </p:nvSpPr>
        <p:spPr/>
        <p:txBody>
          <a:bodyPr/>
          <a:lstStyle/>
          <a:p>
            <a:r>
              <a:rPr lang="en-US" sz="2400" u="none" strike="noStrike" baseline="0" dirty="0" smtClean="0">
                <a:latin typeface="Cambria" panose="02040503050406030204" pitchFamily="18" charset="0"/>
              </a:rPr>
              <a:t>A get function can present the data in a different form, while the actual data representation remains hidden from the user.</a:t>
            </a:r>
          </a:p>
          <a:p>
            <a:pPr lvl="1"/>
            <a:r>
              <a:rPr lang="en-US" sz="2000" u="none" strike="noStrike" baseline="0" dirty="0" smtClean="0">
                <a:latin typeface="Cambria" panose="02040503050406030204" pitchFamily="18" charset="0"/>
              </a:rPr>
              <a:t>A </a:t>
            </a:r>
            <a:r>
              <a:rPr lang="en-US" sz="2000" u="none" strike="noStrike" baseline="0" dirty="0" smtClean="0">
                <a:latin typeface="Lucida Sans Typewriter" panose="020B0509030504030204" pitchFamily="49" charset="0"/>
              </a:rPr>
              <a:t>Grade</a:t>
            </a:r>
            <a:r>
              <a:rPr lang="en-US" sz="2000" u="none" strike="noStrike" baseline="0" dirty="0" smtClean="0">
                <a:latin typeface="Cambria" panose="02040503050406030204" pitchFamily="18" charset="0"/>
              </a:rPr>
              <a:t> class might store a </a:t>
            </a:r>
            <a:r>
              <a:rPr lang="en-US" sz="2000" u="none" strike="noStrike" baseline="0" dirty="0" smtClean="0">
                <a:solidFill>
                  <a:srgbClr val="000000"/>
                </a:solidFill>
                <a:latin typeface="Consolas" panose="020B0609020204030204" pitchFamily="49" charset="0"/>
              </a:rPr>
              <a:t>grade</a:t>
            </a:r>
            <a:r>
              <a:rPr lang="en-US" sz="2000" u="none" strike="noStrike" baseline="0" dirty="0" smtClean="0">
                <a:solidFill>
                  <a:srgbClr val="000000"/>
                </a:solidFill>
                <a:latin typeface="Cambria" panose="02040503050406030204" pitchFamily="18" charset="0"/>
              </a:rPr>
              <a:t> data member as an </a:t>
            </a:r>
            <a:r>
              <a:rPr lang="en-US" sz="2000" u="none" strike="noStrike" baseline="0" dirty="0" err="1" smtClean="0">
                <a:solidFill>
                  <a:srgbClr val="000000"/>
                </a:solidFill>
                <a:latin typeface="Consolas" panose="020B0609020204030204" pitchFamily="49" charset="0"/>
              </a:rPr>
              <a:t>int</a:t>
            </a:r>
            <a:r>
              <a:rPr lang="en-US" sz="2000" u="none" strike="noStrike" baseline="0" dirty="0" smtClean="0">
                <a:solidFill>
                  <a:srgbClr val="000000"/>
                </a:solidFill>
                <a:latin typeface="Cambria" panose="02040503050406030204" pitchFamily="18" charset="0"/>
              </a:rPr>
              <a:t> between 0 and 100, but a </a:t>
            </a:r>
            <a:r>
              <a:rPr lang="en-US" sz="2000" u="none" strike="noStrike" baseline="0" dirty="0" err="1" smtClean="0">
                <a:solidFill>
                  <a:srgbClr val="000000"/>
                </a:solidFill>
                <a:latin typeface="Consolas" panose="020B0609020204030204" pitchFamily="49" charset="0"/>
              </a:rPr>
              <a:t>getGrade</a:t>
            </a:r>
            <a:r>
              <a:rPr lang="en-US" sz="2000" u="none" strike="noStrike" baseline="0" dirty="0" smtClean="0">
                <a:solidFill>
                  <a:srgbClr val="000000"/>
                </a:solidFill>
                <a:latin typeface="Cambria" panose="02040503050406030204" pitchFamily="18" charset="0"/>
              </a:rPr>
              <a:t> member function might return a letter grade as a </a:t>
            </a:r>
            <a:r>
              <a:rPr lang="en-US" sz="2000" u="none" strike="noStrike" baseline="0" dirty="0" smtClean="0">
                <a:solidFill>
                  <a:srgbClr val="000000"/>
                </a:solidFill>
                <a:latin typeface="Consolas" panose="020B0609020204030204" pitchFamily="49" charset="0"/>
              </a:rPr>
              <a:t>string</a:t>
            </a:r>
            <a:r>
              <a:rPr lang="en-US" sz="2000" u="none" strike="noStrike" baseline="0" dirty="0" smtClean="0">
                <a:solidFill>
                  <a:srgbClr val="000000"/>
                </a:solidFill>
                <a:latin typeface="Cambria" panose="02040503050406030204" pitchFamily="18" charset="0"/>
              </a:rPr>
              <a:t>, such as </a:t>
            </a:r>
            <a:r>
              <a:rPr lang="en-US" sz="2000" u="none" strike="noStrike" baseline="0" dirty="0" smtClean="0">
                <a:solidFill>
                  <a:srgbClr val="000000"/>
                </a:solidFill>
                <a:latin typeface="Consolas" panose="020B0609020204030204" pitchFamily="49" charset="0"/>
              </a:rPr>
              <a:t>"A"</a:t>
            </a:r>
            <a:r>
              <a:rPr lang="en-US" sz="2000" u="none" strike="noStrike" baseline="0" dirty="0" smtClean="0">
                <a:solidFill>
                  <a:srgbClr val="000000"/>
                </a:solidFill>
                <a:latin typeface="Cambria" panose="02040503050406030204" pitchFamily="18" charset="0"/>
              </a:rPr>
              <a:t> for grades between 90 and 100, </a:t>
            </a:r>
            <a:r>
              <a:rPr lang="en-US" sz="2000" u="none" strike="noStrike" baseline="0" dirty="0" smtClean="0">
                <a:solidFill>
                  <a:srgbClr val="000000"/>
                </a:solidFill>
                <a:latin typeface="Consolas" panose="020B0609020204030204" pitchFamily="49" charset="0"/>
              </a:rPr>
              <a:t>"B"</a:t>
            </a:r>
            <a:r>
              <a:rPr lang="en-US" sz="2000" u="none" strike="noStrike" baseline="0" dirty="0" smtClean="0">
                <a:solidFill>
                  <a:srgbClr val="000000"/>
                </a:solidFill>
                <a:latin typeface="Cambria" panose="02040503050406030204" pitchFamily="18" charset="0"/>
              </a:rPr>
              <a:t> for grades between 80 and 89, etc.</a:t>
            </a:r>
          </a:p>
          <a:p>
            <a:r>
              <a:rPr lang="en-US" sz="2400" u="none" strike="noStrike" baseline="0" dirty="0" smtClean="0">
                <a:latin typeface="Cambria" panose="02040503050406030204" pitchFamily="18" charset="0"/>
              </a:rPr>
              <a:t>Tightly controlling the access to and presentation of </a:t>
            </a:r>
            <a:r>
              <a:rPr lang="en-US" sz="2400" u="none" strike="noStrike" baseline="0" dirty="0" smtClean="0">
                <a:latin typeface="Lucida Sans Typewriter" panose="020B0509030504030204" pitchFamily="49" charset="0"/>
              </a:rPr>
              <a:t>private</a:t>
            </a:r>
            <a:r>
              <a:rPr lang="en-US" sz="2400" u="none" strike="noStrike" baseline="0" dirty="0" smtClean="0">
                <a:latin typeface="Cambria" panose="02040503050406030204" pitchFamily="18" charset="0"/>
              </a:rPr>
              <a:t> data can greatly reduce errors, while increasing the robustness, security and usability of your programs.</a:t>
            </a:r>
          </a:p>
        </p:txBody>
      </p:sp>
      <p:sp>
        <p:nvSpPr>
          <p:cNvPr id="4" name="Footer Placeholder 3"/>
          <p:cNvSpPr>
            <a:spLocks noGrp="1"/>
          </p:cNvSpPr>
          <p:nvPr>
            <p:ph type="ftr" sz="quarter" idx="11"/>
          </p:nvPr>
        </p:nvSpPr>
        <p:spPr/>
        <p:txBody>
          <a:bodyPr/>
          <a:lstStyle/>
          <a:p>
            <a:pPr>
              <a:defRPr/>
            </a:pPr>
            <a:r>
              <a:rPr lang="en-US" smtClean="0"/>
              <a:t>©1992-2017 by Pearson Education, Inc. All Rights Reserved.</a:t>
            </a:r>
            <a:endParaRPr lang="en-US"/>
          </a:p>
        </p:txBody>
      </p:sp>
    </p:spTree>
    <p:extLst>
      <p:ext uri="{BB962C8B-B14F-4D97-AF65-F5344CB8AC3E}">
        <p14:creationId xmlns:p14="http://schemas.microsoft.com/office/powerpoint/2010/main" val="220986662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0" u="none" strike="noStrike" baseline="0" dirty="0" smtClean="0">
                <a:solidFill>
                  <a:srgbClr val="FF8033"/>
                </a:solidFill>
                <a:latin typeface="Calibri" panose="020F0502020204030204" pitchFamily="34" charset="0"/>
              </a:rPr>
              <a:t>3.5 </a:t>
            </a:r>
            <a:r>
              <a:rPr lang="en-US" b="1" i="0" u="none" strike="noStrike" baseline="0" dirty="0" smtClean="0">
                <a:solidFill>
                  <a:srgbClr val="3380E6"/>
                </a:solidFill>
                <a:latin typeface="Calibri" panose="020F0502020204030204" pitchFamily="34" charset="0"/>
              </a:rPr>
              <a:t>Software Engineering with </a:t>
            </a:r>
            <a:r>
              <a:rPr lang="en-US" b="1" i="1" u="none" strike="noStrike" baseline="0" dirty="0" smtClean="0">
                <a:solidFill>
                  <a:srgbClr val="3380E6"/>
                </a:solidFill>
                <a:latin typeface="Calibri" panose="020F0502020204030204" pitchFamily="34" charset="0"/>
              </a:rPr>
              <a:t>Set</a:t>
            </a:r>
            <a:r>
              <a:rPr lang="en-US" b="1" i="0" u="none" strike="noStrike" baseline="0" dirty="0" smtClean="0">
                <a:solidFill>
                  <a:srgbClr val="3380E6"/>
                </a:solidFill>
                <a:latin typeface="Calibri" panose="020F0502020204030204" pitchFamily="34" charset="0"/>
              </a:rPr>
              <a:t> and </a:t>
            </a:r>
            <a:r>
              <a:rPr lang="en-US" b="1" i="1" u="none" strike="noStrike" baseline="0" dirty="0" smtClean="0">
                <a:solidFill>
                  <a:srgbClr val="3380E6"/>
                </a:solidFill>
                <a:latin typeface="Calibri" panose="020F0502020204030204" pitchFamily="34" charset="0"/>
              </a:rPr>
              <a:t>Get</a:t>
            </a:r>
            <a:r>
              <a:rPr lang="en-US" b="1" i="0" u="none" strike="noStrike" baseline="0" dirty="0" smtClean="0">
                <a:solidFill>
                  <a:srgbClr val="3380E6"/>
                </a:solidFill>
                <a:latin typeface="Calibri" panose="020F0502020204030204" pitchFamily="34" charset="0"/>
              </a:rPr>
              <a:t> Member Functions (cont.)</a:t>
            </a:r>
          </a:p>
        </p:txBody>
      </p:sp>
      <p:sp>
        <p:nvSpPr>
          <p:cNvPr id="3" name="Text Placeholder 2"/>
          <p:cNvSpPr>
            <a:spLocks noGrp="1"/>
          </p:cNvSpPr>
          <p:nvPr>
            <p:ph type="body" idx="1"/>
          </p:nvPr>
        </p:nvSpPr>
        <p:spPr/>
        <p:txBody>
          <a:bodyPr/>
          <a:lstStyle/>
          <a:p>
            <a:r>
              <a:rPr lang="en-US" u="none" strike="noStrike" baseline="0" dirty="0" smtClean="0">
                <a:latin typeface="Cambria" panose="02040503050406030204" pitchFamily="18" charset="0"/>
              </a:rPr>
              <a:t>You </a:t>
            </a:r>
            <a:r>
              <a:rPr lang="en-US" u="none" strike="noStrike" baseline="0" dirty="0" smtClean="0">
                <a:latin typeface="Cambria" panose="02040503050406030204" pitchFamily="18" charset="0"/>
              </a:rPr>
              <a:t>can think of an </a:t>
            </a:r>
            <a:r>
              <a:rPr lang="en-US" u="none" strike="noStrike" baseline="0" dirty="0" smtClean="0">
                <a:solidFill>
                  <a:srgbClr val="000000"/>
                </a:solidFill>
                <a:latin typeface="Consolas" panose="020B0609020204030204" pitchFamily="49" charset="0"/>
              </a:rPr>
              <a:t>Account</a:t>
            </a:r>
            <a:r>
              <a:rPr lang="en-US" u="none" strike="noStrike" baseline="0" dirty="0" smtClean="0">
                <a:solidFill>
                  <a:srgbClr val="000000"/>
                </a:solidFill>
                <a:latin typeface="Cambria" panose="02040503050406030204" pitchFamily="18" charset="0"/>
              </a:rPr>
              <a:t> object as shown in Fig. 3.7.</a:t>
            </a:r>
          </a:p>
          <a:p>
            <a:r>
              <a:rPr lang="en-US" u="none" strike="noStrike" baseline="0" dirty="0" smtClean="0">
                <a:latin typeface="Cambria" panose="02040503050406030204" pitchFamily="18" charset="0"/>
              </a:rPr>
              <a:t>The </a:t>
            </a:r>
            <a:r>
              <a:rPr lang="en-US" u="none" strike="noStrike" baseline="0" dirty="0" smtClean="0">
                <a:solidFill>
                  <a:srgbClr val="000000"/>
                </a:solidFill>
                <a:latin typeface="Consolas" panose="020B0609020204030204" pitchFamily="49" charset="0"/>
              </a:rPr>
              <a:t>private</a:t>
            </a:r>
            <a:r>
              <a:rPr lang="en-US" u="none" strike="noStrike" baseline="0" dirty="0" smtClean="0">
                <a:solidFill>
                  <a:srgbClr val="000000"/>
                </a:solidFill>
                <a:latin typeface="Cambria" panose="02040503050406030204" pitchFamily="18" charset="0"/>
              </a:rPr>
              <a:t> data member </a:t>
            </a:r>
            <a:r>
              <a:rPr lang="en-US" u="none" strike="noStrike" baseline="0" dirty="0" smtClean="0">
                <a:solidFill>
                  <a:srgbClr val="000000"/>
                </a:solidFill>
                <a:latin typeface="Consolas" panose="020B0609020204030204" pitchFamily="49" charset="0"/>
              </a:rPr>
              <a:t>name</a:t>
            </a:r>
            <a:r>
              <a:rPr lang="en-US" u="none" strike="noStrike" baseline="0" dirty="0" smtClean="0">
                <a:solidFill>
                  <a:srgbClr val="000000"/>
                </a:solidFill>
                <a:latin typeface="Cambria" panose="02040503050406030204" pitchFamily="18" charset="0"/>
              </a:rPr>
              <a:t> is hidden inside the object (represented by the inner circle containing </a:t>
            </a:r>
            <a:r>
              <a:rPr lang="en-US" u="none" strike="noStrike" baseline="0" dirty="0" smtClean="0">
                <a:solidFill>
                  <a:srgbClr val="000000"/>
                </a:solidFill>
                <a:latin typeface="Consolas" panose="020B0609020204030204" pitchFamily="49" charset="0"/>
              </a:rPr>
              <a:t>name</a:t>
            </a:r>
            <a:r>
              <a:rPr lang="en-US" u="none" strike="noStrike" baseline="0" dirty="0" smtClean="0">
                <a:solidFill>
                  <a:srgbClr val="000000"/>
                </a:solidFill>
                <a:latin typeface="Cambria" panose="02040503050406030204" pitchFamily="18" charset="0"/>
              </a:rPr>
              <a:t>) </a:t>
            </a:r>
            <a:r>
              <a:rPr lang="en-US" u="none" strike="noStrike" baseline="0" dirty="0" smtClean="0">
                <a:solidFill>
                  <a:srgbClr val="000000"/>
                </a:solidFill>
                <a:latin typeface="Cambria" panose="02040503050406030204" pitchFamily="18" charset="0"/>
              </a:rPr>
              <a:t>and protected by an outer layer of </a:t>
            </a:r>
            <a:r>
              <a:rPr lang="en-US" u="none" strike="noStrike" baseline="0" dirty="0" smtClean="0">
                <a:solidFill>
                  <a:srgbClr val="000000"/>
                </a:solidFill>
                <a:latin typeface="Consolas" panose="020B0609020204030204" pitchFamily="49" charset="0"/>
              </a:rPr>
              <a:t>public</a:t>
            </a:r>
            <a:r>
              <a:rPr lang="en-US" u="none" strike="noStrike" baseline="0" dirty="0" smtClean="0">
                <a:solidFill>
                  <a:srgbClr val="000000"/>
                </a:solidFill>
                <a:latin typeface="Cambria" panose="02040503050406030204" pitchFamily="18" charset="0"/>
              </a:rPr>
              <a:t> member functions (represented by the outer circle containing </a:t>
            </a:r>
            <a:r>
              <a:rPr lang="en-US" u="none" strike="noStrike" baseline="0" dirty="0" err="1" smtClean="0">
                <a:solidFill>
                  <a:srgbClr val="000000"/>
                </a:solidFill>
                <a:latin typeface="Consolas" panose="020B0609020204030204" pitchFamily="49" charset="0"/>
              </a:rPr>
              <a:t>getName</a:t>
            </a:r>
            <a:r>
              <a:rPr lang="en-US" u="none" strike="noStrike" baseline="0" dirty="0" smtClean="0">
                <a:solidFill>
                  <a:srgbClr val="000000"/>
                </a:solidFill>
                <a:latin typeface="Cambria" panose="02040503050406030204" pitchFamily="18" charset="0"/>
              </a:rPr>
              <a:t> and </a:t>
            </a:r>
            <a:r>
              <a:rPr lang="en-US" u="none" strike="noStrike" baseline="0" dirty="0" err="1" smtClean="0">
                <a:solidFill>
                  <a:srgbClr val="000000"/>
                </a:solidFill>
                <a:latin typeface="Consolas" panose="020B0609020204030204" pitchFamily="49" charset="0"/>
              </a:rPr>
              <a:t>setName</a:t>
            </a:r>
            <a:r>
              <a:rPr lang="en-US" u="none" strike="noStrike" baseline="0" dirty="0" smtClean="0">
                <a:solidFill>
                  <a:srgbClr val="000000"/>
                </a:solidFill>
                <a:latin typeface="Cambria" panose="02040503050406030204" pitchFamily="18" charset="0"/>
              </a:rPr>
              <a:t>).</a:t>
            </a:r>
          </a:p>
          <a:p>
            <a:r>
              <a:rPr lang="en-US" u="none" strike="noStrike" baseline="0" dirty="0" smtClean="0">
                <a:latin typeface="Cambria" panose="02040503050406030204" pitchFamily="18" charset="0"/>
              </a:rPr>
              <a:t>Any client code that needs to interact with the </a:t>
            </a:r>
            <a:r>
              <a:rPr lang="en-US" u="none" strike="noStrike" baseline="0" dirty="0" smtClean="0">
                <a:solidFill>
                  <a:srgbClr val="000000"/>
                </a:solidFill>
                <a:latin typeface="Consolas" panose="020B0609020204030204" pitchFamily="49" charset="0"/>
              </a:rPr>
              <a:t>Account</a:t>
            </a:r>
            <a:r>
              <a:rPr lang="en-US" u="none" strike="noStrike" baseline="0" dirty="0" smtClean="0">
                <a:solidFill>
                  <a:srgbClr val="000000"/>
                </a:solidFill>
                <a:latin typeface="Cambria" panose="02040503050406030204" pitchFamily="18" charset="0"/>
              </a:rPr>
              <a:t> object can do so only by calling the </a:t>
            </a:r>
            <a:r>
              <a:rPr lang="en-US" u="none" strike="noStrike" baseline="0" dirty="0" smtClean="0">
                <a:solidFill>
                  <a:srgbClr val="000000"/>
                </a:solidFill>
                <a:latin typeface="Consolas" panose="020B0609020204030204" pitchFamily="49" charset="0"/>
              </a:rPr>
              <a:t>public</a:t>
            </a:r>
            <a:r>
              <a:rPr lang="en-US" u="none" strike="noStrike" baseline="0" dirty="0" smtClean="0">
                <a:solidFill>
                  <a:srgbClr val="000000"/>
                </a:solidFill>
                <a:latin typeface="Cambria" panose="02040503050406030204" pitchFamily="18" charset="0"/>
              </a:rPr>
              <a:t> member functions of the protective outer layer.</a:t>
            </a:r>
          </a:p>
        </p:txBody>
      </p:sp>
      <p:sp>
        <p:nvSpPr>
          <p:cNvPr id="4" name="Footer Placeholder 3"/>
          <p:cNvSpPr>
            <a:spLocks noGrp="1"/>
          </p:cNvSpPr>
          <p:nvPr>
            <p:ph type="ftr" sz="quarter" idx="11"/>
          </p:nvPr>
        </p:nvSpPr>
        <p:spPr/>
        <p:txBody>
          <a:bodyPr/>
          <a:lstStyle/>
          <a:p>
            <a:pPr>
              <a:defRPr/>
            </a:pPr>
            <a:r>
              <a:rPr lang="en-US" smtClean="0"/>
              <a:t>©1992-2017 by Pearson Education, Inc. All Rights Reserved.</a:t>
            </a:r>
            <a:endParaRPr lang="en-US"/>
          </a:p>
        </p:txBody>
      </p:sp>
    </p:spTree>
    <p:extLst>
      <p:ext uri="{BB962C8B-B14F-4D97-AF65-F5344CB8AC3E}">
        <p14:creationId xmlns:p14="http://schemas.microsoft.com/office/powerpoint/2010/main" val="164574671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3_Page_33"/>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127523"/>
            <a:ext cx="9144000" cy="4602956"/>
          </a:xfrm>
          <a:prstGeom prst="rect">
            <a:avLst/>
          </a:prstGeom>
          <a:noFill/>
          <a:ln>
            <a:noFill/>
          </a:ln>
        </p:spPr>
      </p:pic>
      <p:sp>
        <p:nvSpPr>
          <p:cNvPr id="3" name="Footer Placeholder 2"/>
          <p:cNvSpPr>
            <a:spLocks noGrp="1"/>
          </p:cNvSpPr>
          <p:nvPr>
            <p:ph type="ftr" sz="quarter" idx="11"/>
          </p:nvPr>
        </p:nvSpPr>
        <p:spPr/>
        <p:txBody>
          <a:bodyPr/>
          <a:lstStyle/>
          <a:p>
            <a:pPr>
              <a:defRPr/>
            </a:pPr>
            <a:r>
              <a:rPr lang="en-US" smtClean="0"/>
              <a:t>©1992-2017 by Pearson Education, Inc. All Rights Reserved.</a:t>
            </a:r>
            <a:endParaRPr lang="en-US"/>
          </a:p>
        </p:txBody>
      </p:sp>
    </p:spTree>
    <p:extLst>
      <p:ext uri="{BB962C8B-B14F-4D97-AF65-F5344CB8AC3E}">
        <p14:creationId xmlns:p14="http://schemas.microsoft.com/office/powerpoint/2010/main" val="143343387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3_Page_34"/>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964532"/>
            <a:ext cx="9144000" cy="2927747"/>
          </a:xfrm>
          <a:prstGeom prst="rect">
            <a:avLst/>
          </a:prstGeom>
          <a:noFill/>
          <a:ln>
            <a:noFill/>
          </a:ln>
        </p:spPr>
      </p:pic>
      <p:sp>
        <p:nvSpPr>
          <p:cNvPr id="3" name="Footer Placeholder 2"/>
          <p:cNvSpPr>
            <a:spLocks noGrp="1"/>
          </p:cNvSpPr>
          <p:nvPr>
            <p:ph type="ftr" sz="quarter" idx="11"/>
          </p:nvPr>
        </p:nvSpPr>
        <p:spPr/>
        <p:txBody>
          <a:bodyPr/>
          <a:lstStyle/>
          <a:p>
            <a:pPr>
              <a:defRPr/>
            </a:pPr>
            <a:r>
              <a:rPr lang="en-US" smtClean="0"/>
              <a:t>©1992-2017 by Pearson Education, Inc. All Rights Reserved.</a:t>
            </a:r>
            <a:endParaRPr lang="en-US"/>
          </a:p>
        </p:txBody>
      </p:sp>
    </p:spTree>
    <p:extLst>
      <p:ext uri="{BB962C8B-B14F-4D97-AF65-F5344CB8AC3E}">
        <p14:creationId xmlns:p14="http://schemas.microsoft.com/office/powerpoint/2010/main" val="258062534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3_Page_35"/>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769269"/>
            <a:ext cx="9144000" cy="3319463"/>
          </a:xfrm>
          <a:prstGeom prst="rect">
            <a:avLst/>
          </a:prstGeom>
          <a:noFill/>
          <a:ln>
            <a:noFill/>
          </a:ln>
        </p:spPr>
      </p:pic>
      <p:sp>
        <p:nvSpPr>
          <p:cNvPr id="3" name="Footer Placeholder 2"/>
          <p:cNvSpPr>
            <a:spLocks noGrp="1"/>
          </p:cNvSpPr>
          <p:nvPr>
            <p:ph type="ftr" sz="quarter" idx="11"/>
          </p:nvPr>
        </p:nvSpPr>
        <p:spPr/>
        <p:txBody>
          <a:bodyPr/>
          <a:lstStyle/>
          <a:p>
            <a:pPr>
              <a:defRPr/>
            </a:pPr>
            <a:r>
              <a:rPr lang="en-US" smtClean="0"/>
              <a:t>©1992-2017 by Pearson Education, Inc. All Rights Reserved.</a:t>
            </a:r>
            <a:endParaRPr lang="en-US"/>
          </a:p>
        </p:txBody>
      </p:sp>
    </p:spTree>
    <p:extLst>
      <p:ext uri="{BB962C8B-B14F-4D97-AF65-F5344CB8AC3E}">
        <p14:creationId xmlns:p14="http://schemas.microsoft.com/office/powerpoint/2010/main" val="140864183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0" u="none" strike="noStrike" baseline="0" dirty="0" smtClean="0">
                <a:solidFill>
                  <a:srgbClr val="FF8033"/>
                </a:solidFill>
                <a:latin typeface="Calibri" panose="020F0502020204030204" pitchFamily="34" charset="0"/>
              </a:rPr>
              <a:t>3.6 </a:t>
            </a:r>
            <a:r>
              <a:rPr lang="en-US" b="1" i="0" u="none" strike="noStrike" baseline="0" dirty="0" smtClean="0">
                <a:solidFill>
                  <a:srgbClr val="3380E6"/>
                </a:solidFill>
                <a:latin typeface="Consolas" panose="020B0609020204030204" pitchFamily="49" charset="0"/>
              </a:rPr>
              <a:t>Account</a:t>
            </a:r>
            <a:r>
              <a:rPr lang="en-US" b="1" i="0" u="none" strike="noStrike" baseline="0" dirty="0" smtClean="0">
                <a:solidFill>
                  <a:srgbClr val="3380E6"/>
                </a:solidFill>
                <a:latin typeface="Calibri" panose="020F0502020204030204" pitchFamily="34" charset="0"/>
              </a:rPr>
              <a:t> Class with a Balance; Data Validation</a:t>
            </a:r>
          </a:p>
        </p:txBody>
      </p:sp>
      <p:sp>
        <p:nvSpPr>
          <p:cNvPr id="3" name="Text Placeholder 2"/>
          <p:cNvSpPr>
            <a:spLocks noGrp="1"/>
          </p:cNvSpPr>
          <p:nvPr>
            <p:ph type="body" idx="1"/>
          </p:nvPr>
        </p:nvSpPr>
        <p:spPr/>
        <p:txBody>
          <a:bodyPr/>
          <a:lstStyle/>
          <a:p>
            <a:r>
              <a:rPr lang="en-US" u="none" strike="noStrike" baseline="0" dirty="0" smtClean="0">
                <a:latin typeface="Cambria" panose="02040503050406030204" pitchFamily="18" charset="0"/>
              </a:rPr>
              <a:t>We now define an </a:t>
            </a:r>
            <a:r>
              <a:rPr lang="en-US" u="none" strike="noStrike" baseline="0" dirty="0" smtClean="0">
                <a:solidFill>
                  <a:srgbClr val="000000"/>
                </a:solidFill>
                <a:latin typeface="Consolas" panose="020B0609020204030204" pitchFamily="49" charset="0"/>
              </a:rPr>
              <a:t>Account</a:t>
            </a:r>
            <a:r>
              <a:rPr lang="en-US" u="none" strike="noStrike" baseline="0" dirty="0" smtClean="0">
                <a:solidFill>
                  <a:srgbClr val="000000"/>
                </a:solidFill>
                <a:latin typeface="Cambria" panose="02040503050406030204" pitchFamily="18" charset="0"/>
              </a:rPr>
              <a:t> class that maintains a bank account’s </a:t>
            </a:r>
            <a:r>
              <a:rPr lang="en-US" u="none" strike="noStrike" baseline="0" dirty="0" smtClean="0">
                <a:solidFill>
                  <a:srgbClr val="000000"/>
                </a:solidFill>
                <a:latin typeface="Consolas" panose="020B0609020204030204" pitchFamily="49" charset="0"/>
              </a:rPr>
              <a:t>balance</a:t>
            </a:r>
            <a:r>
              <a:rPr lang="en-US" u="none" strike="noStrike" baseline="0" dirty="0" smtClean="0">
                <a:solidFill>
                  <a:srgbClr val="000000"/>
                </a:solidFill>
                <a:latin typeface="Cambria" panose="02040503050406030204" pitchFamily="18" charset="0"/>
              </a:rPr>
              <a:t> in addition to the </a:t>
            </a:r>
            <a:r>
              <a:rPr lang="en-US" u="none" strike="noStrike" baseline="0" dirty="0" smtClean="0">
                <a:solidFill>
                  <a:srgbClr val="000000"/>
                </a:solidFill>
                <a:latin typeface="Consolas" panose="020B0609020204030204" pitchFamily="49" charset="0"/>
              </a:rPr>
              <a:t>name</a:t>
            </a:r>
            <a:r>
              <a:rPr lang="en-US" u="none" strike="noStrike" baseline="0" dirty="0" smtClean="0">
                <a:solidFill>
                  <a:srgbClr val="000000"/>
                </a:solidFill>
                <a:latin typeface="Times New Roman" panose="02020603050405020304" pitchFamily="18" charset="0"/>
              </a:rPr>
              <a:t>.</a:t>
            </a:r>
          </a:p>
          <a:p>
            <a:r>
              <a:rPr lang="en-US" u="none" strike="noStrike" baseline="0" dirty="0" smtClean="0">
                <a:latin typeface="Cambria" panose="02040503050406030204" pitchFamily="18" charset="0"/>
              </a:rPr>
              <a:t>For </a:t>
            </a:r>
            <a:r>
              <a:rPr lang="en-US" u="none" strike="noStrike" baseline="0" dirty="0" smtClean="0">
                <a:latin typeface="Cambria" panose="02040503050406030204" pitchFamily="18" charset="0"/>
              </a:rPr>
              <a:t>simplicity, we’ll use data type </a:t>
            </a:r>
            <a:r>
              <a:rPr lang="en-US" u="none" strike="noStrike" baseline="0" dirty="0" err="1" smtClean="0">
                <a:solidFill>
                  <a:srgbClr val="000000"/>
                </a:solidFill>
                <a:latin typeface="Consolas" panose="020B0609020204030204" pitchFamily="49" charset="0"/>
              </a:rPr>
              <a:t>int</a:t>
            </a:r>
            <a:r>
              <a:rPr lang="en-US" u="none" strike="noStrike" baseline="0" dirty="0" smtClean="0">
                <a:solidFill>
                  <a:srgbClr val="000000"/>
                </a:solidFill>
                <a:latin typeface="Cambria" panose="02040503050406030204" pitchFamily="18" charset="0"/>
              </a:rPr>
              <a:t> to represent the account balance.</a:t>
            </a:r>
          </a:p>
          <a:p>
            <a:r>
              <a:rPr lang="en-US" u="none" strike="noStrike" baseline="0" dirty="0" smtClean="0">
                <a:latin typeface="Cambria" panose="02040503050406030204" pitchFamily="18" charset="0"/>
              </a:rPr>
              <a:t>In Chapter 4, you’ll see how to represent numbers with decimal points</a:t>
            </a:r>
            <a:r>
              <a:rPr lang="en-US" u="none" strike="noStrike" baseline="0" dirty="0" smtClean="0">
                <a:latin typeface="Times New Roman" panose="02020603050405020304" pitchFamily="18" charset="0"/>
              </a:rPr>
              <a:t>.</a:t>
            </a:r>
          </a:p>
        </p:txBody>
      </p:sp>
      <p:sp>
        <p:nvSpPr>
          <p:cNvPr id="4" name="Footer Placeholder 3"/>
          <p:cNvSpPr>
            <a:spLocks noGrp="1"/>
          </p:cNvSpPr>
          <p:nvPr>
            <p:ph type="ftr" sz="quarter" idx="11"/>
          </p:nvPr>
        </p:nvSpPr>
        <p:spPr/>
        <p:txBody>
          <a:bodyPr/>
          <a:lstStyle/>
          <a:p>
            <a:pPr>
              <a:defRPr/>
            </a:pPr>
            <a:r>
              <a:rPr lang="en-US" smtClean="0"/>
              <a:t>©1992-2017 by Pearson Education, Inc. All Rights Reserved.</a:t>
            </a:r>
            <a:endParaRPr lang="en-US"/>
          </a:p>
        </p:txBody>
      </p:sp>
    </p:spTree>
    <p:extLst>
      <p:ext uri="{BB962C8B-B14F-4D97-AF65-F5344CB8AC3E}">
        <p14:creationId xmlns:p14="http://schemas.microsoft.com/office/powerpoint/2010/main" val="30843793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0" u="none" strike="noStrike" baseline="0" dirty="0" smtClean="0">
                <a:solidFill>
                  <a:srgbClr val="FF8033"/>
                </a:solidFill>
                <a:latin typeface="Calibri" panose="020F0502020204030204" pitchFamily="34" charset="0"/>
              </a:rPr>
              <a:t>3.2 </a:t>
            </a:r>
            <a:r>
              <a:rPr lang="en-US" b="1" i="0" u="none" strike="noStrike" baseline="0" dirty="0" smtClean="0">
                <a:solidFill>
                  <a:srgbClr val="3380E6"/>
                </a:solidFill>
                <a:latin typeface="Calibri" panose="020F0502020204030204" pitchFamily="34" charset="0"/>
              </a:rPr>
              <a:t>Test-Driving an </a:t>
            </a:r>
            <a:r>
              <a:rPr lang="en-US" b="1" i="0" u="none" strike="noStrike" baseline="0" dirty="0" smtClean="0">
                <a:solidFill>
                  <a:srgbClr val="3380E6"/>
                </a:solidFill>
                <a:latin typeface="Consolas" panose="020B0609020204030204" pitchFamily="49" charset="0"/>
              </a:rPr>
              <a:t>Account</a:t>
            </a:r>
            <a:r>
              <a:rPr lang="en-US" b="1" i="0" u="none" strike="noStrike" baseline="0" dirty="0" smtClean="0">
                <a:solidFill>
                  <a:srgbClr val="3380E6"/>
                </a:solidFill>
                <a:latin typeface="Calibri" panose="020F0502020204030204" pitchFamily="34" charset="0"/>
              </a:rPr>
              <a:t> Object </a:t>
            </a:r>
          </a:p>
        </p:txBody>
      </p:sp>
      <p:sp>
        <p:nvSpPr>
          <p:cNvPr id="3" name="Text Placeholder 2"/>
          <p:cNvSpPr>
            <a:spLocks noGrp="1"/>
          </p:cNvSpPr>
          <p:nvPr>
            <p:ph type="body" idx="1"/>
          </p:nvPr>
        </p:nvSpPr>
        <p:spPr/>
        <p:txBody>
          <a:bodyPr/>
          <a:lstStyle/>
          <a:p>
            <a:r>
              <a:rPr lang="en-US" u="none" strike="noStrike" baseline="0" dirty="0" smtClean="0">
                <a:latin typeface="Cambria" panose="02040503050406030204" pitchFamily="18" charset="0"/>
              </a:rPr>
              <a:t>Classes cannot execute by themselves.</a:t>
            </a:r>
          </a:p>
          <a:p>
            <a:r>
              <a:rPr lang="en-US" u="none" strike="noStrike" baseline="0" dirty="0" smtClean="0">
                <a:latin typeface="Cambria" panose="02040503050406030204" pitchFamily="18" charset="0"/>
              </a:rPr>
              <a:t>A </a:t>
            </a:r>
            <a:r>
              <a:rPr lang="en-US" u="none" strike="noStrike" baseline="0" dirty="0" smtClean="0">
                <a:solidFill>
                  <a:srgbClr val="000000"/>
                </a:solidFill>
                <a:latin typeface="Consolas" panose="020B0609020204030204" pitchFamily="49" charset="0"/>
              </a:rPr>
              <a:t>Person</a:t>
            </a:r>
            <a:r>
              <a:rPr lang="en-US" u="none" strike="noStrike" baseline="0" dirty="0" smtClean="0">
                <a:solidFill>
                  <a:srgbClr val="000000"/>
                </a:solidFill>
                <a:latin typeface="Cambria" panose="02040503050406030204" pitchFamily="18" charset="0"/>
              </a:rPr>
              <a:t> object can drive a </a:t>
            </a:r>
            <a:r>
              <a:rPr lang="en-US" u="none" strike="noStrike" baseline="0" dirty="0" smtClean="0">
                <a:solidFill>
                  <a:srgbClr val="000000"/>
                </a:solidFill>
                <a:latin typeface="Consolas" panose="020B0609020204030204" pitchFamily="49" charset="0"/>
              </a:rPr>
              <a:t>Car</a:t>
            </a:r>
            <a:r>
              <a:rPr lang="en-US" u="none" strike="noStrike" baseline="0" dirty="0" smtClean="0">
                <a:solidFill>
                  <a:srgbClr val="000000"/>
                </a:solidFill>
                <a:latin typeface="Cambria" panose="02040503050406030204" pitchFamily="18" charset="0"/>
              </a:rPr>
              <a:t> object by telling it what to do (go faster, go slower, turn left, turn right, etc.)—without knowing how the car’s internal mechanisms work.</a:t>
            </a:r>
          </a:p>
          <a:p>
            <a:r>
              <a:rPr lang="en-US" u="none" strike="noStrike" baseline="0" dirty="0" smtClean="0">
                <a:latin typeface="Cambria" panose="02040503050406030204" pitchFamily="18" charset="0"/>
              </a:rPr>
              <a:t>Similarly, the </a:t>
            </a:r>
            <a:r>
              <a:rPr lang="en-US" u="none" strike="noStrike" baseline="0" dirty="0" smtClean="0">
                <a:solidFill>
                  <a:srgbClr val="000000"/>
                </a:solidFill>
                <a:latin typeface="Consolas" panose="020B0609020204030204" pitchFamily="49" charset="0"/>
              </a:rPr>
              <a:t>main</a:t>
            </a:r>
            <a:r>
              <a:rPr lang="en-US" u="none" strike="noStrike" baseline="0" dirty="0" smtClean="0">
                <a:solidFill>
                  <a:srgbClr val="000000"/>
                </a:solidFill>
                <a:latin typeface="Cambria" panose="02040503050406030204" pitchFamily="18" charset="0"/>
              </a:rPr>
              <a:t> function can “drive” an </a:t>
            </a:r>
            <a:r>
              <a:rPr lang="en-US" u="none" strike="noStrike" baseline="0" dirty="0" smtClean="0">
                <a:solidFill>
                  <a:srgbClr val="000000"/>
                </a:solidFill>
                <a:latin typeface="Consolas" panose="020B0609020204030204" pitchFamily="49" charset="0"/>
              </a:rPr>
              <a:t>Account</a:t>
            </a:r>
            <a:r>
              <a:rPr lang="en-US" u="none" strike="noStrike" baseline="0" dirty="0" smtClean="0">
                <a:solidFill>
                  <a:srgbClr val="000000"/>
                </a:solidFill>
                <a:latin typeface="Cambria" panose="02040503050406030204" pitchFamily="18" charset="0"/>
              </a:rPr>
              <a:t> object by calling its member functions—without knowing how the class is implemented.</a:t>
            </a:r>
          </a:p>
          <a:p>
            <a:r>
              <a:rPr lang="en-US" u="none" strike="noStrike" baseline="0" dirty="0" smtClean="0">
                <a:latin typeface="Cambria" panose="02040503050406030204" pitchFamily="18" charset="0"/>
              </a:rPr>
              <a:t>In this sense, </a:t>
            </a:r>
            <a:r>
              <a:rPr lang="en-US" u="none" strike="noStrike" baseline="0" dirty="0" smtClean="0">
                <a:solidFill>
                  <a:srgbClr val="000000"/>
                </a:solidFill>
                <a:latin typeface="Consolas" panose="020B0609020204030204" pitchFamily="49" charset="0"/>
              </a:rPr>
              <a:t>main</a:t>
            </a:r>
            <a:r>
              <a:rPr lang="en-US" u="none" strike="noStrike" baseline="0" dirty="0" smtClean="0">
                <a:solidFill>
                  <a:srgbClr val="000000"/>
                </a:solidFill>
                <a:latin typeface="Cambria" panose="02040503050406030204" pitchFamily="18" charset="0"/>
              </a:rPr>
              <a:t> </a:t>
            </a:r>
            <a:r>
              <a:rPr lang="en-US" dirty="0" smtClean="0">
                <a:solidFill>
                  <a:srgbClr val="000000"/>
                </a:solidFill>
                <a:latin typeface="Cambria" panose="02040503050406030204" pitchFamily="18" charset="0"/>
              </a:rPr>
              <a:t>(Fig. 3.1) </a:t>
            </a:r>
            <a:r>
              <a:rPr lang="en-US" u="none" strike="noStrike" baseline="0" dirty="0" smtClean="0">
                <a:solidFill>
                  <a:srgbClr val="000000"/>
                </a:solidFill>
                <a:latin typeface="Cambria" panose="02040503050406030204" pitchFamily="18" charset="0"/>
              </a:rPr>
              <a:t>is </a:t>
            </a:r>
            <a:r>
              <a:rPr lang="en-US" u="none" strike="noStrike" baseline="0" dirty="0" smtClean="0">
                <a:solidFill>
                  <a:srgbClr val="000000"/>
                </a:solidFill>
                <a:latin typeface="Cambria" panose="02040503050406030204" pitchFamily="18" charset="0"/>
              </a:rPr>
              <a:t>referred to as a </a:t>
            </a:r>
            <a:r>
              <a:rPr lang="en-US" u="none" strike="noStrike" baseline="0" dirty="0" smtClean="0">
                <a:solidFill>
                  <a:srgbClr val="0000FF"/>
                </a:solidFill>
                <a:latin typeface="Cambria" panose="02040503050406030204" pitchFamily="18" charset="0"/>
              </a:rPr>
              <a:t>driver program</a:t>
            </a:r>
            <a:r>
              <a:rPr lang="en-US" u="none" strike="noStrike" baseline="0" dirty="0" smtClean="0">
                <a:solidFill>
                  <a:srgbClr val="0000FF"/>
                </a:solidFill>
                <a:latin typeface="Times New Roman" panose="02020603050405020304" pitchFamily="18" charset="0"/>
              </a:rPr>
              <a:t>.</a:t>
            </a:r>
          </a:p>
        </p:txBody>
      </p:sp>
      <p:sp>
        <p:nvSpPr>
          <p:cNvPr id="4" name="Footer Placeholder 3"/>
          <p:cNvSpPr>
            <a:spLocks noGrp="1"/>
          </p:cNvSpPr>
          <p:nvPr>
            <p:ph type="ftr" sz="quarter" idx="11"/>
          </p:nvPr>
        </p:nvSpPr>
        <p:spPr/>
        <p:txBody>
          <a:bodyPr/>
          <a:lstStyle/>
          <a:p>
            <a:pPr>
              <a:defRPr/>
            </a:pPr>
            <a:r>
              <a:rPr lang="en-US" smtClean="0"/>
              <a:t>©1992-2017 by Pearson Education, Inc. All Rights Reserved.</a:t>
            </a:r>
            <a:endParaRPr lang="en-US"/>
          </a:p>
        </p:txBody>
      </p:sp>
    </p:spTree>
    <p:extLst>
      <p:ext uri="{BB962C8B-B14F-4D97-AF65-F5344CB8AC3E}">
        <p14:creationId xmlns:p14="http://schemas.microsoft.com/office/powerpoint/2010/main" val="314175969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0" u="none" strike="noStrike" baseline="0" dirty="0" smtClean="0">
                <a:solidFill>
                  <a:srgbClr val="33B38C"/>
                </a:solidFill>
                <a:latin typeface="Calibri" panose="020F0502020204030204" pitchFamily="34" charset="0"/>
              </a:rPr>
              <a:t>3.6.1 Data Member </a:t>
            </a:r>
            <a:r>
              <a:rPr lang="en-US" b="0" i="0" u="none" strike="noStrike" baseline="0" dirty="0" smtClean="0">
                <a:solidFill>
                  <a:srgbClr val="33B38C"/>
                </a:solidFill>
                <a:latin typeface="Consolas" panose="020B0609020204030204" pitchFamily="49" charset="0"/>
              </a:rPr>
              <a:t>balance</a:t>
            </a:r>
            <a:r>
              <a:rPr lang="en-US" b="1" i="0" u="none" strike="noStrike" baseline="0" dirty="0" smtClean="0">
                <a:solidFill>
                  <a:srgbClr val="33B38C"/>
                </a:solidFill>
                <a:latin typeface="Calibri" panose="020F0502020204030204" pitchFamily="34" charset="0"/>
              </a:rPr>
              <a:t> </a:t>
            </a:r>
          </a:p>
        </p:txBody>
      </p:sp>
      <p:sp>
        <p:nvSpPr>
          <p:cNvPr id="3" name="Text Placeholder 2"/>
          <p:cNvSpPr>
            <a:spLocks noGrp="1"/>
          </p:cNvSpPr>
          <p:nvPr>
            <p:ph type="body" idx="1"/>
          </p:nvPr>
        </p:nvSpPr>
        <p:spPr/>
        <p:txBody>
          <a:bodyPr/>
          <a:lstStyle/>
          <a:p>
            <a:r>
              <a:rPr lang="en-US" u="none" strike="noStrike" baseline="0" dirty="0" smtClean="0">
                <a:latin typeface="Cambria" panose="02040503050406030204" pitchFamily="18" charset="0"/>
              </a:rPr>
              <a:t>A typical bank services many accounts, each with its own balance.</a:t>
            </a:r>
          </a:p>
          <a:p>
            <a:r>
              <a:rPr lang="en-US" u="none" strike="noStrike" baseline="0" dirty="0" smtClean="0">
                <a:latin typeface="Cambria" panose="02040503050406030204" pitchFamily="18" charset="0"/>
              </a:rPr>
              <a:t>In this updated </a:t>
            </a:r>
            <a:r>
              <a:rPr lang="en-US" u="none" strike="noStrike" baseline="0" dirty="0" smtClean="0">
                <a:solidFill>
                  <a:srgbClr val="000000"/>
                </a:solidFill>
                <a:latin typeface="Consolas" panose="020B0609020204030204" pitchFamily="49" charset="0"/>
              </a:rPr>
              <a:t>Account</a:t>
            </a:r>
            <a:r>
              <a:rPr lang="en-US" u="none" strike="noStrike" baseline="0" dirty="0" smtClean="0">
                <a:solidFill>
                  <a:srgbClr val="000000"/>
                </a:solidFill>
                <a:latin typeface="Cambria" panose="02040503050406030204" pitchFamily="18" charset="0"/>
              </a:rPr>
              <a:t> </a:t>
            </a:r>
            <a:r>
              <a:rPr lang="en-US" u="none" strike="noStrike" baseline="0" dirty="0" smtClean="0">
                <a:solidFill>
                  <a:srgbClr val="000000"/>
                </a:solidFill>
                <a:latin typeface="Cambria" panose="02040503050406030204" pitchFamily="18" charset="0"/>
              </a:rPr>
              <a:t>class (Fig. 3.8), line 42 </a:t>
            </a:r>
            <a:r>
              <a:rPr lang="en-US" dirty="0">
                <a:latin typeface="Cambria" panose="02040503050406030204" pitchFamily="18" charset="0"/>
              </a:rPr>
              <a:t>declares a data member </a:t>
            </a:r>
            <a:r>
              <a:rPr lang="en-US" dirty="0">
                <a:solidFill>
                  <a:srgbClr val="000000"/>
                </a:solidFill>
                <a:latin typeface="Consolas" panose="020B0609020204030204" pitchFamily="49" charset="0"/>
              </a:rPr>
              <a:t>balance</a:t>
            </a:r>
            <a:r>
              <a:rPr lang="en-US" dirty="0">
                <a:solidFill>
                  <a:srgbClr val="000000"/>
                </a:solidFill>
                <a:latin typeface="Cambria" panose="02040503050406030204" pitchFamily="18" charset="0"/>
              </a:rPr>
              <a:t> of type </a:t>
            </a:r>
            <a:r>
              <a:rPr lang="en-US" dirty="0" err="1">
                <a:solidFill>
                  <a:srgbClr val="000000"/>
                </a:solidFill>
                <a:latin typeface="Consolas" panose="020B0609020204030204" pitchFamily="49" charset="0"/>
              </a:rPr>
              <a:t>int</a:t>
            </a:r>
            <a:r>
              <a:rPr lang="en-US" dirty="0">
                <a:solidFill>
                  <a:srgbClr val="000000"/>
                </a:solidFill>
                <a:latin typeface="Cambria" panose="02040503050406030204" pitchFamily="18" charset="0"/>
              </a:rPr>
              <a:t> and initializes its value to </a:t>
            </a:r>
            <a:r>
              <a:rPr lang="en-US" dirty="0" smtClean="0">
                <a:solidFill>
                  <a:srgbClr val="000000"/>
                </a:solidFill>
                <a:latin typeface="Consolas" panose="020B0609020204030204" pitchFamily="49" charset="0"/>
              </a:rPr>
              <a:t>0</a:t>
            </a:r>
            <a:endParaRPr lang="en-US" u="none" strike="noStrike" baseline="0" dirty="0" smtClean="0">
              <a:solidFill>
                <a:srgbClr val="000000"/>
              </a:solidFill>
              <a:latin typeface="Cambria" panose="02040503050406030204" pitchFamily="18" charset="0"/>
            </a:endParaRPr>
          </a:p>
          <a:p>
            <a:pPr marL="392113" lvl="1" indent="0">
              <a:buNone/>
            </a:pPr>
            <a:r>
              <a:rPr lang="en-US" sz="1800" dirty="0">
                <a:solidFill>
                  <a:srgbClr val="0000FF"/>
                </a:solidFill>
                <a:latin typeface="Consolas" panose="020B0609020204030204" pitchFamily="49" charset="0"/>
              </a:rPr>
              <a:t> </a:t>
            </a:r>
            <a:r>
              <a:rPr lang="en-US" sz="1800" dirty="0" smtClean="0">
                <a:solidFill>
                  <a:srgbClr val="0000FF"/>
                </a:solidFill>
                <a:latin typeface="Consolas" panose="020B0609020204030204" pitchFamily="49" charset="0"/>
              </a:rPr>
              <a:t> </a:t>
            </a:r>
            <a:r>
              <a:rPr lang="en-US" sz="1800" u="none" strike="noStrike" baseline="0" dirty="0" err="1" smtClean="0">
                <a:solidFill>
                  <a:srgbClr val="0000FF"/>
                </a:solidFill>
                <a:latin typeface="Consolas" panose="020B0609020204030204" pitchFamily="49" charset="0"/>
              </a:rPr>
              <a:t>int</a:t>
            </a:r>
            <a:r>
              <a:rPr lang="en-US" sz="1800" u="none" strike="noStrike" baseline="0" dirty="0" smtClean="0">
                <a:solidFill>
                  <a:srgbClr val="000000"/>
                </a:solidFill>
                <a:latin typeface="Consolas" panose="020B0609020204030204" pitchFamily="49" charset="0"/>
              </a:rPr>
              <a:t> </a:t>
            </a:r>
            <a:r>
              <a:rPr lang="en-US" sz="1800" u="none" strike="noStrike" baseline="0" dirty="0" smtClean="0">
                <a:solidFill>
                  <a:srgbClr val="000000"/>
                </a:solidFill>
                <a:latin typeface="Consolas" panose="020B0609020204030204" pitchFamily="49" charset="0"/>
              </a:rPr>
              <a:t>balance{</a:t>
            </a:r>
            <a:r>
              <a:rPr lang="en-US" sz="1800" u="none" strike="noStrike" baseline="0" dirty="0" smtClean="0">
                <a:solidFill>
                  <a:srgbClr val="128AFF"/>
                </a:solidFill>
                <a:latin typeface="Consolas" panose="020B0609020204030204" pitchFamily="49" charset="0"/>
              </a:rPr>
              <a:t>0</a:t>
            </a:r>
            <a:r>
              <a:rPr lang="en-US" sz="1800" u="none" strike="noStrike" baseline="0" dirty="0" smtClean="0">
                <a:solidFill>
                  <a:srgbClr val="000000"/>
                </a:solidFill>
                <a:latin typeface="Consolas" panose="020B0609020204030204" pitchFamily="49" charset="0"/>
              </a:rPr>
              <a:t>}; </a:t>
            </a:r>
            <a:r>
              <a:rPr lang="en-US" sz="1800" u="none" strike="noStrike" baseline="0" dirty="0" smtClean="0">
                <a:solidFill>
                  <a:srgbClr val="00BF00"/>
                </a:solidFill>
                <a:latin typeface="Consolas" panose="020B0609020204030204" pitchFamily="49" charset="0"/>
              </a:rPr>
              <a:t>// data member with default initial </a:t>
            </a:r>
            <a:r>
              <a:rPr lang="en-US" sz="1800" u="none" strike="noStrike" baseline="0" dirty="0" smtClean="0">
                <a:solidFill>
                  <a:srgbClr val="00BF00"/>
                </a:solidFill>
                <a:latin typeface="Consolas" panose="020B0609020204030204" pitchFamily="49" charset="0"/>
              </a:rPr>
              <a:t>value</a:t>
            </a:r>
            <a:endParaRPr lang="en-US" u="none" strike="noStrike" baseline="0" dirty="0" smtClean="0">
              <a:solidFill>
                <a:srgbClr val="000000"/>
              </a:solidFill>
              <a:latin typeface="Times New Roman" panose="02020603050405020304" pitchFamily="18" charset="0"/>
            </a:endParaRPr>
          </a:p>
          <a:p>
            <a:r>
              <a:rPr lang="en-US" u="none" strike="noStrike" baseline="0" dirty="0" smtClean="0">
                <a:latin typeface="Cambria" panose="02040503050406030204" pitchFamily="18" charset="0"/>
              </a:rPr>
              <a:t>This is known as an </a:t>
            </a:r>
            <a:r>
              <a:rPr lang="en-US" u="none" strike="noStrike" baseline="0" dirty="0" smtClean="0">
                <a:solidFill>
                  <a:srgbClr val="0000FF"/>
                </a:solidFill>
                <a:latin typeface="Cambria" panose="02040503050406030204" pitchFamily="18" charset="0"/>
              </a:rPr>
              <a:t>in-class initializer </a:t>
            </a:r>
            <a:r>
              <a:rPr lang="en-US" u="none" strike="noStrike" baseline="0" dirty="0" smtClean="0">
                <a:latin typeface="Cambria" panose="02040503050406030204" pitchFamily="18" charset="0"/>
              </a:rPr>
              <a:t>and was introduced in C++11.</a:t>
            </a:r>
          </a:p>
        </p:txBody>
      </p:sp>
      <p:sp>
        <p:nvSpPr>
          <p:cNvPr id="4" name="Footer Placeholder 3"/>
          <p:cNvSpPr>
            <a:spLocks noGrp="1"/>
          </p:cNvSpPr>
          <p:nvPr>
            <p:ph type="ftr" sz="quarter" idx="11"/>
          </p:nvPr>
        </p:nvSpPr>
        <p:spPr/>
        <p:txBody>
          <a:bodyPr/>
          <a:lstStyle/>
          <a:p>
            <a:pPr>
              <a:defRPr/>
            </a:pPr>
            <a:r>
              <a:rPr lang="en-US" smtClean="0"/>
              <a:t>©1992-2017 by Pearson Education, Inc. All Rights Reserved.</a:t>
            </a:r>
            <a:endParaRPr lang="en-US"/>
          </a:p>
        </p:txBody>
      </p:sp>
    </p:spTree>
    <p:extLst>
      <p:ext uri="{BB962C8B-B14F-4D97-AF65-F5344CB8AC3E}">
        <p14:creationId xmlns:p14="http://schemas.microsoft.com/office/powerpoint/2010/main" val="257530981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3_Page_36"/>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347663" y="857250"/>
            <a:ext cx="8448675" cy="5143500"/>
          </a:xfrm>
          <a:prstGeom prst="rect">
            <a:avLst/>
          </a:prstGeom>
          <a:noFill/>
          <a:ln>
            <a:noFill/>
          </a:ln>
        </p:spPr>
      </p:pic>
      <p:sp>
        <p:nvSpPr>
          <p:cNvPr id="3" name="Footer Placeholder 2"/>
          <p:cNvSpPr>
            <a:spLocks noGrp="1"/>
          </p:cNvSpPr>
          <p:nvPr>
            <p:ph type="ftr" sz="quarter" idx="11"/>
          </p:nvPr>
        </p:nvSpPr>
        <p:spPr/>
        <p:txBody>
          <a:bodyPr/>
          <a:lstStyle/>
          <a:p>
            <a:pPr>
              <a:defRPr/>
            </a:pPr>
            <a:r>
              <a:rPr lang="en-US" smtClean="0"/>
              <a:t>©1992-2017 by Pearson Education, Inc. All Rights Reserved.</a:t>
            </a:r>
            <a:endParaRPr lang="en-US"/>
          </a:p>
        </p:txBody>
      </p:sp>
    </p:spTree>
    <p:extLst>
      <p:ext uri="{BB962C8B-B14F-4D97-AF65-F5344CB8AC3E}">
        <p14:creationId xmlns:p14="http://schemas.microsoft.com/office/powerpoint/2010/main" val="101154976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3_Page_37"/>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791766" y="857250"/>
            <a:ext cx="7559278" cy="5143500"/>
          </a:xfrm>
          <a:prstGeom prst="rect">
            <a:avLst/>
          </a:prstGeom>
          <a:noFill/>
          <a:ln>
            <a:noFill/>
          </a:ln>
        </p:spPr>
      </p:pic>
      <p:sp>
        <p:nvSpPr>
          <p:cNvPr id="3" name="Footer Placeholder 2"/>
          <p:cNvSpPr>
            <a:spLocks noGrp="1"/>
          </p:cNvSpPr>
          <p:nvPr>
            <p:ph type="ftr" sz="quarter" idx="11"/>
          </p:nvPr>
        </p:nvSpPr>
        <p:spPr/>
        <p:txBody>
          <a:bodyPr/>
          <a:lstStyle/>
          <a:p>
            <a:pPr>
              <a:defRPr/>
            </a:pPr>
            <a:r>
              <a:rPr lang="en-US" smtClean="0"/>
              <a:t>©1992-2017 by Pearson Education, Inc. All Rights Reserved.</a:t>
            </a:r>
            <a:endParaRPr lang="en-US"/>
          </a:p>
        </p:txBody>
      </p:sp>
    </p:spTree>
    <p:extLst>
      <p:ext uri="{BB962C8B-B14F-4D97-AF65-F5344CB8AC3E}">
        <p14:creationId xmlns:p14="http://schemas.microsoft.com/office/powerpoint/2010/main" val="17136505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3_Page_38"/>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0" y="2169319"/>
            <a:ext cx="9144000" cy="2519363"/>
          </a:xfrm>
          <a:prstGeom prst="rect">
            <a:avLst/>
          </a:prstGeom>
          <a:noFill/>
          <a:ln>
            <a:noFill/>
          </a:ln>
        </p:spPr>
      </p:pic>
      <p:sp>
        <p:nvSpPr>
          <p:cNvPr id="3" name="Footer Placeholder 2"/>
          <p:cNvSpPr>
            <a:spLocks noGrp="1"/>
          </p:cNvSpPr>
          <p:nvPr>
            <p:ph type="ftr" sz="quarter" idx="11"/>
          </p:nvPr>
        </p:nvSpPr>
        <p:spPr/>
        <p:txBody>
          <a:bodyPr/>
          <a:lstStyle/>
          <a:p>
            <a:pPr>
              <a:defRPr/>
            </a:pPr>
            <a:r>
              <a:rPr lang="en-US" smtClean="0"/>
              <a:t>©1992-2017 by Pearson Education, Inc. All Rights Reserved.</a:t>
            </a:r>
            <a:endParaRPr lang="en-US"/>
          </a:p>
        </p:txBody>
      </p:sp>
    </p:spTree>
    <p:extLst>
      <p:ext uri="{BB962C8B-B14F-4D97-AF65-F5344CB8AC3E}">
        <p14:creationId xmlns:p14="http://schemas.microsoft.com/office/powerpoint/2010/main" val="61551193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0" u="none" strike="noStrike" baseline="0" dirty="0" smtClean="0">
                <a:solidFill>
                  <a:srgbClr val="33B38C"/>
                </a:solidFill>
                <a:latin typeface="Calibri" panose="020F0502020204030204" pitchFamily="34" charset="0"/>
              </a:rPr>
              <a:t>3.6.1 Data Member </a:t>
            </a:r>
            <a:r>
              <a:rPr lang="en-US" b="0" i="0" u="none" strike="noStrike" baseline="0" dirty="0" smtClean="0">
                <a:solidFill>
                  <a:srgbClr val="33B38C"/>
                </a:solidFill>
                <a:latin typeface="Consolas" panose="020B0609020204030204" pitchFamily="49" charset="0"/>
              </a:rPr>
              <a:t>balance</a:t>
            </a:r>
            <a:r>
              <a:rPr lang="en-US" b="1" i="0" u="none" strike="noStrike" baseline="0" dirty="0" smtClean="0">
                <a:solidFill>
                  <a:srgbClr val="33B38C"/>
                </a:solidFill>
                <a:latin typeface="Calibri" panose="020F0502020204030204" pitchFamily="34" charset="0"/>
              </a:rPr>
              <a:t> (cont.)</a:t>
            </a:r>
          </a:p>
        </p:txBody>
      </p:sp>
      <p:sp>
        <p:nvSpPr>
          <p:cNvPr id="3" name="Text Placeholder 2"/>
          <p:cNvSpPr>
            <a:spLocks noGrp="1"/>
          </p:cNvSpPr>
          <p:nvPr>
            <p:ph type="body" idx="1"/>
          </p:nvPr>
        </p:nvSpPr>
        <p:spPr/>
        <p:txBody>
          <a:bodyPr/>
          <a:lstStyle/>
          <a:p>
            <a:r>
              <a:rPr lang="en-US" u="none" strike="noStrike" baseline="0" dirty="0" smtClean="0">
                <a:latin typeface="Cambria" panose="02040503050406030204" pitchFamily="18" charset="0"/>
              </a:rPr>
              <a:t>The </a:t>
            </a:r>
            <a:r>
              <a:rPr lang="en-US" u="none" strike="noStrike" baseline="0" dirty="0" smtClean="0">
                <a:latin typeface="Cambria" panose="02040503050406030204" pitchFamily="18" charset="0"/>
              </a:rPr>
              <a:t>statements in lines 15, 22 and 28 use the variable </a:t>
            </a:r>
            <a:r>
              <a:rPr lang="en-US" u="none" strike="noStrike" baseline="0" dirty="0" smtClean="0">
                <a:solidFill>
                  <a:srgbClr val="000000"/>
                </a:solidFill>
                <a:latin typeface="Consolas" panose="020B0609020204030204" pitchFamily="49" charset="0"/>
              </a:rPr>
              <a:t>balance</a:t>
            </a:r>
            <a:r>
              <a:rPr lang="en-US" u="none" strike="noStrike" baseline="0" dirty="0" smtClean="0">
                <a:solidFill>
                  <a:srgbClr val="000000"/>
                </a:solidFill>
                <a:latin typeface="Cambria" panose="02040503050406030204" pitchFamily="18" charset="0"/>
              </a:rPr>
              <a:t> even though it was not declared in any of the member functions.</a:t>
            </a:r>
          </a:p>
          <a:p>
            <a:r>
              <a:rPr lang="en-US" u="none" strike="noStrike" baseline="0" dirty="0" smtClean="0">
                <a:latin typeface="Cambria" panose="02040503050406030204" pitchFamily="18" charset="0"/>
              </a:rPr>
              <a:t>We can use </a:t>
            </a:r>
            <a:r>
              <a:rPr lang="en-US" u="none" strike="noStrike" baseline="0" dirty="0" smtClean="0">
                <a:solidFill>
                  <a:srgbClr val="000000"/>
                </a:solidFill>
                <a:latin typeface="Consolas" panose="020B0609020204030204" pitchFamily="49" charset="0"/>
              </a:rPr>
              <a:t>balance</a:t>
            </a:r>
            <a:r>
              <a:rPr lang="en-US" u="none" strike="noStrike" baseline="0" dirty="0" smtClean="0">
                <a:solidFill>
                  <a:srgbClr val="000000"/>
                </a:solidFill>
                <a:latin typeface="Cambria" panose="02040503050406030204" pitchFamily="18" charset="0"/>
              </a:rPr>
              <a:t> in these member functions because it’s a data member in the same class definition.</a:t>
            </a:r>
          </a:p>
        </p:txBody>
      </p:sp>
      <p:sp>
        <p:nvSpPr>
          <p:cNvPr id="4" name="Footer Placeholder 3"/>
          <p:cNvSpPr>
            <a:spLocks noGrp="1"/>
          </p:cNvSpPr>
          <p:nvPr>
            <p:ph type="ftr" sz="quarter" idx="11"/>
          </p:nvPr>
        </p:nvSpPr>
        <p:spPr/>
        <p:txBody>
          <a:bodyPr/>
          <a:lstStyle/>
          <a:p>
            <a:pPr>
              <a:defRPr/>
            </a:pPr>
            <a:r>
              <a:rPr lang="en-US" smtClean="0"/>
              <a:t>©1992-2017 by Pearson Education, Inc. All Rights Reserved.</a:t>
            </a:r>
            <a:endParaRPr lang="en-US"/>
          </a:p>
        </p:txBody>
      </p:sp>
    </p:spTree>
    <p:extLst>
      <p:ext uri="{BB962C8B-B14F-4D97-AF65-F5344CB8AC3E}">
        <p14:creationId xmlns:p14="http://schemas.microsoft.com/office/powerpoint/2010/main" val="377530090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0" u="none" strike="noStrike" baseline="0" dirty="0" smtClean="0">
                <a:solidFill>
                  <a:srgbClr val="33B38C"/>
                </a:solidFill>
                <a:latin typeface="Calibri" panose="020F0502020204030204" pitchFamily="34" charset="0"/>
              </a:rPr>
              <a:t>3.6.2 Two-Parameter Constructor with Validation</a:t>
            </a:r>
          </a:p>
        </p:txBody>
      </p:sp>
      <p:sp>
        <p:nvSpPr>
          <p:cNvPr id="3" name="Text Placeholder 2"/>
          <p:cNvSpPr>
            <a:spLocks noGrp="1"/>
          </p:cNvSpPr>
          <p:nvPr>
            <p:ph type="body" idx="1"/>
          </p:nvPr>
        </p:nvSpPr>
        <p:spPr/>
        <p:txBody>
          <a:bodyPr/>
          <a:lstStyle/>
          <a:p>
            <a:r>
              <a:rPr lang="en-US" u="none" strike="noStrike" baseline="0" dirty="0" smtClean="0">
                <a:latin typeface="Cambria" panose="02040503050406030204" pitchFamily="18" charset="0"/>
              </a:rPr>
              <a:t>It’s </a:t>
            </a:r>
            <a:r>
              <a:rPr lang="en-US" u="none" strike="noStrike" baseline="0" dirty="0" smtClean="0">
                <a:latin typeface="Cambria" panose="02040503050406030204" pitchFamily="18" charset="0"/>
              </a:rPr>
              <a:t>common for someone opening an account to deposit money immediately, so the constructor (lines 9–17) now receives a second parameter—</a:t>
            </a:r>
            <a:r>
              <a:rPr lang="en-US" u="none" strike="noStrike" baseline="0" dirty="0" err="1" smtClean="0">
                <a:solidFill>
                  <a:srgbClr val="000000"/>
                </a:solidFill>
                <a:latin typeface="Consolas" panose="020B0609020204030204" pitchFamily="49" charset="0"/>
              </a:rPr>
              <a:t>initialBalance</a:t>
            </a:r>
            <a:r>
              <a:rPr lang="en-US" u="none" strike="noStrike" baseline="0" dirty="0" smtClean="0">
                <a:solidFill>
                  <a:srgbClr val="000000"/>
                </a:solidFill>
                <a:latin typeface="Cambria" panose="02040503050406030204" pitchFamily="18" charset="0"/>
              </a:rPr>
              <a:t> of type </a:t>
            </a:r>
            <a:r>
              <a:rPr lang="en-US" u="none" strike="noStrike" baseline="0" dirty="0" err="1" smtClean="0">
                <a:solidFill>
                  <a:srgbClr val="000000"/>
                </a:solidFill>
                <a:latin typeface="Consolas" panose="020B0609020204030204" pitchFamily="49" charset="0"/>
              </a:rPr>
              <a:t>int</a:t>
            </a:r>
            <a:r>
              <a:rPr lang="en-US" u="none" strike="noStrike" baseline="0" dirty="0" smtClean="0">
                <a:solidFill>
                  <a:srgbClr val="000000"/>
                </a:solidFill>
                <a:latin typeface="Cambria" panose="02040503050406030204" pitchFamily="18" charset="0"/>
              </a:rPr>
              <a:t> that represents the starting balance</a:t>
            </a:r>
            <a:r>
              <a:rPr lang="en-US" u="none" strike="noStrike" baseline="0" dirty="0" smtClean="0">
                <a:solidFill>
                  <a:srgbClr val="000000"/>
                </a:solidFill>
                <a:latin typeface="Times New Roman" panose="02020603050405020304" pitchFamily="18" charset="0"/>
              </a:rPr>
              <a:t>.</a:t>
            </a:r>
          </a:p>
          <a:p>
            <a:r>
              <a:rPr lang="en-US" u="none" strike="noStrike" baseline="0" dirty="0" smtClean="0">
                <a:latin typeface="Cambria" panose="02040503050406030204" pitchFamily="18" charset="0"/>
              </a:rPr>
              <a:t>We did not declare this constructor </a:t>
            </a:r>
            <a:r>
              <a:rPr lang="en-US" u="none" strike="noStrike" baseline="0" dirty="0" smtClean="0">
                <a:solidFill>
                  <a:srgbClr val="000000"/>
                </a:solidFill>
                <a:latin typeface="Consolas" panose="020B0609020204030204" pitchFamily="49" charset="0"/>
              </a:rPr>
              <a:t>explicit</a:t>
            </a:r>
            <a:r>
              <a:rPr lang="en-US" u="none" strike="noStrike" baseline="0" dirty="0" smtClean="0">
                <a:solidFill>
                  <a:srgbClr val="000000"/>
                </a:solidFill>
                <a:latin typeface="Cambria" panose="02040503050406030204" pitchFamily="18" charset="0"/>
              </a:rPr>
              <a:t> (as in Fig. 3.4), because this constructor has more than one parameter.</a:t>
            </a:r>
          </a:p>
        </p:txBody>
      </p:sp>
      <p:sp>
        <p:nvSpPr>
          <p:cNvPr id="4" name="Footer Placeholder 3"/>
          <p:cNvSpPr>
            <a:spLocks noGrp="1"/>
          </p:cNvSpPr>
          <p:nvPr>
            <p:ph type="ftr" sz="quarter" idx="11"/>
          </p:nvPr>
        </p:nvSpPr>
        <p:spPr/>
        <p:txBody>
          <a:bodyPr/>
          <a:lstStyle/>
          <a:p>
            <a:pPr>
              <a:defRPr/>
            </a:pPr>
            <a:r>
              <a:rPr lang="en-US" smtClean="0"/>
              <a:t>©1992-2017 by Pearson Education, Inc. All Rights Reserved.</a:t>
            </a:r>
            <a:endParaRPr lang="en-US"/>
          </a:p>
        </p:txBody>
      </p:sp>
    </p:spTree>
    <p:extLst>
      <p:ext uri="{BB962C8B-B14F-4D97-AF65-F5344CB8AC3E}">
        <p14:creationId xmlns:p14="http://schemas.microsoft.com/office/powerpoint/2010/main" val="255298180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0" u="none" strike="noStrike" baseline="0" dirty="0" smtClean="0">
                <a:solidFill>
                  <a:srgbClr val="33B38C"/>
                </a:solidFill>
                <a:latin typeface="Calibri" panose="020F0502020204030204" pitchFamily="34" charset="0"/>
              </a:rPr>
              <a:t>3.6.2 Two-Parameter Constructor with Validation (cont.)</a:t>
            </a:r>
          </a:p>
        </p:txBody>
      </p:sp>
      <p:sp>
        <p:nvSpPr>
          <p:cNvPr id="3" name="Text Placeholder 2"/>
          <p:cNvSpPr>
            <a:spLocks noGrp="1"/>
          </p:cNvSpPr>
          <p:nvPr>
            <p:ph type="body" idx="1"/>
          </p:nvPr>
        </p:nvSpPr>
        <p:spPr/>
        <p:txBody>
          <a:bodyPr>
            <a:normAutofit/>
          </a:bodyPr>
          <a:lstStyle/>
          <a:p>
            <a:r>
              <a:rPr lang="en-US" u="none" strike="noStrike" baseline="0" dirty="0" smtClean="0">
                <a:latin typeface="Cambria" panose="02040503050406030204" pitchFamily="18" charset="0"/>
              </a:rPr>
              <a:t>Lines 14–16 of Fig. </a:t>
            </a:r>
            <a:r>
              <a:rPr lang="en-US" u="none" strike="noStrike" baseline="0" dirty="0" smtClean="0">
                <a:latin typeface="Cambria" panose="02040503050406030204" pitchFamily="18" charset="0"/>
              </a:rPr>
              <a:t>3.8 </a:t>
            </a:r>
            <a:r>
              <a:rPr lang="en-US" dirty="0">
                <a:latin typeface="Cambria" panose="02040503050406030204" pitchFamily="18" charset="0"/>
              </a:rPr>
              <a:t>ensure that data member </a:t>
            </a:r>
            <a:r>
              <a:rPr lang="en-US" dirty="0">
                <a:solidFill>
                  <a:srgbClr val="000000"/>
                </a:solidFill>
                <a:latin typeface="Consolas" panose="020B0609020204030204" pitchFamily="49" charset="0"/>
              </a:rPr>
              <a:t>balance</a:t>
            </a:r>
            <a:r>
              <a:rPr lang="en-US" dirty="0">
                <a:solidFill>
                  <a:srgbClr val="000000"/>
                </a:solidFill>
                <a:latin typeface="Cambria" panose="02040503050406030204" pitchFamily="18" charset="0"/>
              </a:rPr>
              <a:t> is assigned parameter </a:t>
            </a:r>
            <a:r>
              <a:rPr lang="en-US" dirty="0" err="1">
                <a:solidFill>
                  <a:srgbClr val="000000"/>
                </a:solidFill>
                <a:latin typeface="Consolas" panose="020B0609020204030204" pitchFamily="49" charset="0"/>
              </a:rPr>
              <a:t>initialBalance</a:t>
            </a:r>
            <a:r>
              <a:rPr lang="en-US" dirty="0" err="1">
                <a:solidFill>
                  <a:srgbClr val="000000"/>
                </a:solidFill>
                <a:latin typeface="Cambria" panose="02040503050406030204" pitchFamily="18" charset="0"/>
              </a:rPr>
              <a:t>’s</a:t>
            </a:r>
            <a:r>
              <a:rPr lang="en-US" dirty="0">
                <a:solidFill>
                  <a:srgbClr val="000000"/>
                </a:solidFill>
                <a:latin typeface="Cambria" panose="02040503050406030204" pitchFamily="18" charset="0"/>
              </a:rPr>
              <a:t> value only if that value is greater than </a:t>
            </a:r>
            <a:r>
              <a:rPr lang="en-US" dirty="0">
                <a:solidFill>
                  <a:srgbClr val="000000"/>
                </a:solidFill>
                <a:latin typeface="Consolas" panose="020B0609020204030204" pitchFamily="49" charset="0"/>
              </a:rPr>
              <a:t>0</a:t>
            </a:r>
            <a:r>
              <a:rPr lang="en-US" dirty="0">
                <a:solidFill>
                  <a:srgbClr val="000000"/>
                </a:solidFill>
                <a:latin typeface="Cambria" panose="02040503050406030204" pitchFamily="18" charset="0"/>
              </a:rPr>
              <a:t>—this is known as </a:t>
            </a:r>
            <a:r>
              <a:rPr lang="en-US" dirty="0">
                <a:solidFill>
                  <a:srgbClr val="0000FF"/>
                </a:solidFill>
                <a:latin typeface="Cambria" panose="02040503050406030204" pitchFamily="18" charset="0"/>
              </a:rPr>
              <a:t>validation </a:t>
            </a:r>
            <a:r>
              <a:rPr lang="en-US" dirty="0">
                <a:latin typeface="Cambria" panose="02040503050406030204" pitchFamily="18" charset="0"/>
              </a:rPr>
              <a:t>or</a:t>
            </a:r>
            <a:r>
              <a:rPr lang="en-US" dirty="0">
                <a:solidFill>
                  <a:srgbClr val="0000FF"/>
                </a:solidFill>
                <a:latin typeface="Cambria" panose="02040503050406030204" pitchFamily="18" charset="0"/>
              </a:rPr>
              <a:t> validity </a:t>
            </a:r>
            <a:r>
              <a:rPr lang="en-US" dirty="0" smtClean="0">
                <a:solidFill>
                  <a:srgbClr val="0000FF"/>
                </a:solidFill>
                <a:latin typeface="Cambria" panose="02040503050406030204" pitchFamily="18" charset="0"/>
              </a:rPr>
              <a:t>checking</a:t>
            </a:r>
            <a:r>
              <a:rPr lang="en-US" u="none" strike="noStrike" baseline="0" dirty="0" smtClean="0">
                <a:latin typeface="Cambria" panose="02040503050406030204" pitchFamily="18" charset="0"/>
              </a:rPr>
              <a:t> </a:t>
            </a:r>
            <a:endParaRPr lang="en-US" u="none" strike="noStrike" baseline="0" dirty="0" smtClean="0">
              <a:latin typeface="Cambria" panose="02040503050406030204" pitchFamily="18" charset="0"/>
            </a:endParaRPr>
          </a:p>
          <a:p>
            <a:pPr marL="630238" lvl="2" indent="0">
              <a:buNone/>
            </a:pPr>
            <a:r>
              <a:rPr lang="en-US" sz="1600" u="none" strike="noStrike" baseline="0" dirty="0" smtClean="0">
                <a:solidFill>
                  <a:srgbClr val="0000FF"/>
                </a:solidFill>
                <a:latin typeface="Consolas" panose="020B0609020204030204" pitchFamily="49" charset="0"/>
              </a:rPr>
              <a:t>if</a:t>
            </a:r>
            <a:r>
              <a:rPr lang="en-US" sz="1600" u="none" strike="noStrike" baseline="0" dirty="0" smtClean="0">
                <a:solidFill>
                  <a:srgbClr val="000000"/>
                </a:solidFill>
                <a:latin typeface="Consolas" panose="020B0609020204030204" pitchFamily="49" charset="0"/>
              </a:rPr>
              <a:t> (</a:t>
            </a:r>
            <a:r>
              <a:rPr lang="en-US" sz="1600" u="none" strike="noStrike" baseline="0" dirty="0" err="1" smtClean="0">
                <a:solidFill>
                  <a:srgbClr val="000000"/>
                </a:solidFill>
                <a:latin typeface="Consolas" panose="020B0609020204030204" pitchFamily="49" charset="0"/>
              </a:rPr>
              <a:t>initialBalance</a:t>
            </a:r>
            <a:r>
              <a:rPr lang="en-US" sz="1600" u="none" strike="noStrike" baseline="0" dirty="0" smtClean="0">
                <a:solidFill>
                  <a:srgbClr val="000000"/>
                </a:solidFill>
                <a:latin typeface="Consolas" panose="020B0609020204030204" pitchFamily="49" charset="0"/>
              </a:rPr>
              <a:t> &gt; </a:t>
            </a:r>
            <a:r>
              <a:rPr lang="en-US" sz="1600" u="none" strike="noStrike" baseline="0" dirty="0" smtClean="0">
                <a:solidFill>
                  <a:srgbClr val="128AFF"/>
                </a:solidFill>
                <a:latin typeface="Consolas" panose="020B0609020204030204" pitchFamily="49" charset="0"/>
              </a:rPr>
              <a:t>0</a:t>
            </a:r>
            <a:r>
              <a:rPr lang="en-US" sz="1600" u="none" strike="noStrike" baseline="0" dirty="0" smtClean="0">
                <a:solidFill>
                  <a:srgbClr val="000000"/>
                </a:solidFill>
                <a:latin typeface="Consolas" panose="020B0609020204030204" pitchFamily="49" charset="0"/>
              </a:rPr>
              <a:t>) { </a:t>
            </a:r>
            <a:r>
              <a:rPr lang="en-US" sz="1600" u="none" strike="noStrike" baseline="0" dirty="0" smtClean="0">
                <a:solidFill>
                  <a:srgbClr val="00BF00"/>
                </a:solidFill>
                <a:latin typeface="Consolas" panose="020B0609020204030204" pitchFamily="49" charset="0"/>
              </a:rPr>
              <a:t>// if the </a:t>
            </a:r>
            <a:r>
              <a:rPr lang="en-US" sz="1600" u="none" strike="noStrike" baseline="0" dirty="0" err="1" smtClean="0">
                <a:solidFill>
                  <a:srgbClr val="00BF00"/>
                </a:solidFill>
                <a:latin typeface="Consolas" panose="020B0609020204030204" pitchFamily="49" charset="0"/>
              </a:rPr>
              <a:t>initialBalance</a:t>
            </a:r>
            <a:r>
              <a:rPr lang="en-US" sz="1600" u="none" strike="noStrike" baseline="0" dirty="0" smtClean="0">
                <a:solidFill>
                  <a:srgbClr val="00BF00"/>
                </a:solidFill>
                <a:latin typeface="Consolas" panose="020B0609020204030204" pitchFamily="49" charset="0"/>
              </a:rPr>
              <a:t> is valid     </a:t>
            </a:r>
            <a:br>
              <a:rPr lang="en-US" sz="1600" u="none" strike="noStrike" baseline="0" dirty="0" smtClean="0">
                <a:solidFill>
                  <a:srgbClr val="00BF00"/>
                </a:solidFill>
                <a:latin typeface="Consolas" panose="020B0609020204030204" pitchFamily="49" charset="0"/>
              </a:rPr>
            </a:br>
            <a:r>
              <a:rPr lang="en-US" sz="1600" u="none" strike="noStrike" baseline="0" dirty="0" smtClean="0">
                <a:solidFill>
                  <a:srgbClr val="000000"/>
                </a:solidFill>
                <a:latin typeface="Consolas" panose="020B0609020204030204" pitchFamily="49" charset="0"/>
              </a:rPr>
              <a:t>   balance = </a:t>
            </a:r>
            <a:r>
              <a:rPr lang="en-US" sz="1600" u="none" strike="noStrike" baseline="0" dirty="0" err="1" smtClean="0">
                <a:solidFill>
                  <a:srgbClr val="000000"/>
                </a:solidFill>
                <a:latin typeface="Consolas" panose="020B0609020204030204" pitchFamily="49" charset="0"/>
              </a:rPr>
              <a:t>initialBalance</a:t>
            </a:r>
            <a:r>
              <a:rPr lang="en-US" sz="1600" u="none" strike="noStrike" baseline="0" dirty="0" smtClean="0">
                <a:solidFill>
                  <a:srgbClr val="000000"/>
                </a:solidFill>
                <a:latin typeface="Consolas" panose="020B0609020204030204" pitchFamily="49" charset="0"/>
              </a:rPr>
              <a:t>; </a:t>
            </a:r>
            <a:r>
              <a:rPr lang="en-US" sz="1600" u="none" strike="noStrike" baseline="0" dirty="0" smtClean="0">
                <a:solidFill>
                  <a:srgbClr val="00BF00"/>
                </a:solidFill>
                <a:latin typeface="Consolas" panose="020B0609020204030204" pitchFamily="49" charset="0"/>
              </a:rPr>
              <a:t>// assign it to data member balance</a:t>
            </a:r>
            <a:br>
              <a:rPr lang="en-US" sz="1600" u="none" strike="noStrike" baseline="0" dirty="0" smtClean="0">
                <a:solidFill>
                  <a:srgbClr val="00BF00"/>
                </a:solidFill>
                <a:latin typeface="Consolas" panose="020B0609020204030204" pitchFamily="49" charset="0"/>
              </a:rPr>
            </a:br>
            <a:r>
              <a:rPr lang="en-US" sz="1600" u="none" strike="noStrike" baseline="0" dirty="0" smtClean="0">
                <a:solidFill>
                  <a:srgbClr val="000000"/>
                </a:solidFill>
                <a:latin typeface="Consolas" panose="020B0609020204030204" pitchFamily="49" charset="0"/>
              </a:rPr>
              <a:t>}</a:t>
            </a:r>
          </a:p>
          <a:p>
            <a:r>
              <a:rPr lang="en-US" u="none" strike="noStrike" baseline="0" dirty="0" smtClean="0">
                <a:latin typeface="Cambria" panose="02040503050406030204" pitchFamily="18" charset="0"/>
              </a:rPr>
              <a:t>Otherwise</a:t>
            </a:r>
            <a:r>
              <a:rPr lang="en-US" u="none" strike="noStrike" baseline="0" dirty="0" smtClean="0">
                <a:latin typeface="Cambria" panose="02040503050406030204" pitchFamily="18" charset="0"/>
              </a:rPr>
              <a:t>, </a:t>
            </a:r>
            <a:r>
              <a:rPr lang="en-US" u="none" strike="noStrike" baseline="0" dirty="0" smtClean="0">
                <a:solidFill>
                  <a:srgbClr val="000000"/>
                </a:solidFill>
                <a:latin typeface="Consolas" panose="020B0609020204030204" pitchFamily="49" charset="0"/>
              </a:rPr>
              <a:t>balance</a:t>
            </a:r>
            <a:r>
              <a:rPr lang="en-US" u="none" strike="noStrike" baseline="0" dirty="0" smtClean="0">
                <a:solidFill>
                  <a:srgbClr val="000000"/>
                </a:solidFill>
                <a:latin typeface="Cambria" panose="02040503050406030204" pitchFamily="18" charset="0"/>
              </a:rPr>
              <a:t> remains at </a:t>
            </a:r>
            <a:r>
              <a:rPr lang="en-US" u="none" strike="noStrike" baseline="0" dirty="0" smtClean="0">
                <a:solidFill>
                  <a:srgbClr val="000000"/>
                </a:solidFill>
                <a:latin typeface="Consolas" panose="020B0609020204030204" pitchFamily="49" charset="0"/>
              </a:rPr>
              <a:t>0</a:t>
            </a:r>
            <a:r>
              <a:rPr lang="en-US" u="none" strike="noStrike" baseline="0" dirty="0" smtClean="0">
                <a:solidFill>
                  <a:srgbClr val="000000"/>
                </a:solidFill>
                <a:latin typeface="Cambria" panose="02040503050406030204" pitchFamily="18" charset="0"/>
              </a:rPr>
              <a:t>—its default initial value that was set at line 42 in class </a:t>
            </a:r>
            <a:r>
              <a:rPr lang="en-US" u="none" strike="noStrike" baseline="0" dirty="0" smtClean="0">
                <a:solidFill>
                  <a:srgbClr val="000000"/>
                </a:solidFill>
                <a:latin typeface="Consolas" panose="020B0609020204030204" pitchFamily="49" charset="0"/>
              </a:rPr>
              <a:t>Account</a:t>
            </a:r>
            <a:r>
              <a:rPr lang="en-US" u="none" strike="noStrike" baseline="0" dirty="0" smtClean="0">
                <a:solidFill>
                  <a:srgbClr val="000000"/>
                </a:solidFill>
                <a:latin typeface="Cambria" panose="02040503050406030204" pitchFamily="18" charset="0"/>
              </a:rPr>
              <a:t>’s definition.</a:t>
            </a:r>
          </a:p>
        </p:txBody>
      </p:sp>
      <p:sp>
        <p:nvSpPr>
          <p:cNvPr id="4" name="Footer Placeholder 3"/>
          <p:cNvSpPr>
            <a:spLocks noGrp="1"/>
          </p:cNvSpPr>
          <p:nvPr>
            <p:ph type="ftr" sz="quarter" idx="11"/>
          </p:nvPr>
        </p:nvSpPr>
        <p:spPr/>
        <p:txBody>
          <a:bodyPr/>
          <a:lstStyle/>
          <a:p>
            <a:pPr>
              <a:defRPr/>
            </a:pPr>
            <a:r>
              <a:rPr lang="en-US" smtClean="0"/>
              <a:t>©1992-2017 by Pearson Education, Inc. All Rights Reserved.</a:t>
            </a:r>
            <a:endParaRPr lang="en-US"/>
          </a:p>
        </p:txBody>
      </p:sp>
    </p:spTree>
    <p:extLst>
      <p:ext uri="{BB962C8B-B14F-4D97-AF65-F5344CB8AC3E}">
        <p14:creationId xmlns:p14="http://schemas.microsoft.com/office/powerpoint/2010/main" val="53060551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0" u="none" strike="noStrike" baseline="0" dirty="0" smtClean="0">
                <a:solidFill>
                  <a:srgbClr val="33B38C"/>
                </a:solidFill>
                <a:latin typeface="Calibri" panose="020F0502020204030204" pitchFamily="34" charset="0"/>
              </a:rPr>
              <a:t>3.6.3 </a:t>
            </a:r>
            <a:r>
              <a:rPr lang="en-US" b="0" i="0" u="none" strike="noStrike" baseline="0" dirty="0" smtClean="0">
                <a:solidFill>
                  <a:srgbClr val="33B38C"/>
                </a:solidFill>
                <a:latin typeface="Consolas" panose="020B0609020204030204" pitchFamily="49" charset="0"/>
              </a:rPr>
              <a:t>deposit</a:t>
            </a:r>
            <a:r>
              <a:rPr lang="en-US" b="1" i="0" u="none" strike="noStrike" baseline="0" dirty="0" smtClean="0">
                <a:solidFill>
                  <a:srgbClr val="33B38C"/>
                </a:solidFill>
                <a:latin typeface="Calibri" panose="020F0502020204030204" pitchFamily="34" charset="0"/>
              </a:rPr>
              <a:t> Member Function with Validation</a:t>
            </a:r>
          </a:p>
        </p:txBody>
      </p:sp>
      <p:sp>
        <p:nvSpPr>
          <p:cNvPr id="3" name="Text Placeholder 2"/>
          <p:cNvSpPr>
            <a:spLocks noGrp="1"/>
          </p:cNvSpPr>
          <p:nvPr>
            <p:ph type="body" idx="1"/>
          </p:nvPr>
        </p:nvSpPr>
        <p:spPr/>
        <p:txBody>
          <a:bodyPr>
            <a:normAutofit lnSpcReduction="10000"/>
          </a:bodyPr>
          <a:lstStyle/>
          <a:p>
            <a:r>
              <a:rPr lang="en-US" u="none" strike="noStrike" baseline="0" dirty="0" smtClean="0">
                <a:latin typeface="Cambria" panose="02040503050406030204" pitchFamily="18" charset="0"/>
              </a:rPr>
              <a:t>Member function </a:t>
            </a:r>
            <a:r>
              <a:rPr lang="en-US" u="none" strike="noStrike" baseline="0" dirty="0" smtClean="0">
                <a:solidFill>
                  <a:srgbClr val="000000"/>
                </a:solidFill>
                <a:latin typeface="Consolas" panose="020B0609020204030204" pitchFamily="49" charset="0"/>
              </a:rPr>
              <a:t>deposit</a:t>
            </a:r>
            <a:r>
              <a:rPr lang="en-US" u="none" strike="noStrike" baseline="0" dirty="0" smtClean="0">
                <a:solidFill>
                  <a:srgbClr val="000000"/>
                </a:solidFill>
                <a:latin typeface="Cambria" panose="02040503050406030204" pitchFamily="18" charset="0"/>
              </a:rPr>
              <a:t> (lines 20–24) does not return any data when it completes its task, so its return type is </a:t>
            </a:r>
            <a:r>
              <a:rPr lang="en-US" u="none" strike="noStrike" baseline="0" dirty="0" smtClean="0">
                <a:solidFill>
                  <a:srgbClr val="000000"/>
                </a:solidFill>
                <a:latin typeface="Consolas" panose="020B0609020204030204" pitchFamily="49" charset="0"/>
              </a:rPr>
              <a:t>void</a:t>
            </a:r>
            <a:r>
              <a:rPr lang="en-US" u="none" strike="noStrike" baseline="0" dirty="0" smtClean="0">
                <a:solidFill>
                  <a:srgbClr val="000000"/>
                </a:solidFill>
                <a:latin typeface="Times New Roman" panose="02020603050405020304" pitchFamily="18" charset="0"/>
              </a:rPr>
              <a:t>.</a:t>
            </a:r>
          </a:p>
          <a:p>
            <a:pPr lvl="1"/>
            <a:r>
              <a:rPr lang="en-US" u="none" strike="noStrike" baseline="0" dirty="0" smtClean="0">
                <a:latin typeface="Cambria" panose="02040503050406030204" pitchFamily="18" charset="0"/>
              </a:rPr>
              <a:t>The member function receives one </a:t>
            </a:r>
            <a:r>
              <a:rPr lang="en-US" u="none" strike="noStrike" baseline="0" dirty="0" err="1" smtClean="0">
                <a:solidFill>
                  <a:srgbClr val="000000"/>
                </a:solidFill>
                <a:latin typeface="Consolas" panose="020B0609020204030204" pitchFamily="49" charset="0"/>
              </a:rPr>
              <a:t>int</a:t>
            </a:r>
            <a:r>
              <a:rPr lang="en-US" u="none" strike="noStrike" baseline="0" dirty="0" smtClean="0">
                <a:solidFill>
                  <a:srgbClr val="000000"/>
                </a:solidFill>
                <a:latin typeface="Cambria" panose="02040503050406030204" pitchFamily="18" charset="0"/>
              </a:rPr>
              <a:t> parameter named </a:t>
            </a:r>
            <a:r>
              <a:rPr lang="en-US" u="none" strike="noStrike" baseline="0" dirty="0" err="1" smtClean="0">
                <a:solidFill>
                  <a:srgbClr val="000000"/>
                </a:solidFill>
                <a:latin typeface="Consolas" panose="020B0609020204030204" pitchFamily="49" charset="0"/>
              </a:rPr>
              <a:t>depositAmount</a:t>
            </a:r>
            <a:r>
              <a:rPr lang="en-US" u="none" strike="noStrike" baseline="0" dirty="0" smtClean="0">
                <a:solidFill>
                  <a:srgbClr val="000000"/>
                </a:solidFill>
                <a:latin typeface="Times New Roman" panose="02020603050405020304" pitchFamily="18" charset="0"/>
              </a:rPr>
              <a:t>.</a:t>
            </a:r>
          </a:p>
          <a:p>
            <a:r>
              <a:rPr lang="en-US" u="none" strike="noStrike" baseline="0" dirty="0" smtClean="0">
                <a:latin typeface="Cambria" panose="02040503050406030204" pitchFamily="18" charset="0"/>
              </a:rPr>
              <a:t>Lines 21–23 </a:t>
            </a:r>
            <a:r>
              <a:rPr lang="en-US" dirty="0">
                <a:latin typeface="Cambria" panose="02040503050406030204" pitchFamily="18" charset="0"/>
              </a:rPr>
              <a:t>ensure that parameter </a:t>
            </a:r>
            <a:r>
              <a:rPr lang="en-US" dirty="0" err="1" smtClean="0">
                <a:solidFill>
                  <a:srgbClr val="000000"/>
                </a:solidFill>
                <a:latin typeface="Consolas" panose="020B0609020204030204" pitchFamily="49" charset="0"/>
              </a:rPr>
              <a:t>depositAmount</a:t>
            </a:r>
            <a:r>
              <a:rPr lang="en-US" dirty="0" err="1" smtClean="0">
                <a:solidFill>
                  <a:srgbClr val="000000"/>
                </a:solidFill>
                <a:latin typeface="Cambria" panose="02040503050406030204" pitchFamily="18" charset="0"/>
              </a:rPr>
              <a:t>’s</a:t>
            </a:r>
            <a:r>
              <a:rPr lang="en-US" dirty="0" smtClean="0">
                <a:solidFill>
                  <a:srgbClr val="000000"/>
                </a:solidFill>
                <a:latin typeface="Cambria" panose="02040503050406030204" pitchFamily="18" charset="0"/>
              </a:rPr>
              <a:t> </a:t>
            </a:r>
            <a:r>
              <a:rPr lang="en-US" dirty="0">
                <a:solidFill>
                  <a:srgbClr val="000000"/>
                </a:solidFill>
                <a:latin typeface="Cambria" panose="02040503050406030204" pitchFamily="18" charset="0"/>
              </a:rPr>
              <a:t>value is added to the </a:t>
            </a:r>
            <a:r>
              <a:rPr lang="en-US" dirty="0">
                <a:solidFill>
                  <a:srgbClr val="000000"/>
                </a:solidFill>
                <a:latin typeface="Consolas" panose="020B0609020204030204" pitchFamily="49" charset="0"/>
              </a:rPr>
              <a:t>balance</a:t>
            </a:r>
            <a:r>
              <a:rPr lang="en-US" dirty="0">
                <a:solidFill>
                  <a:srgbClr val="000000"/>
                </a:solidFill>
                <a:latin typeface="Cambria" panose="02040503050406030204" pitchFamily="18" charset="0"/>
              </a:rPr>
              <a:t> only if the parameter value is valid (i.e., greater than zero)—another example of validity checking.</a:t>
            </a:r>
            <a:endParaRPr lang="en-US" u="none" strike="noStrike" baseline="0" dirty="0" smtClean="0">
              <a:latin typeface="Cambria" panose="02040503050406030204" pitchFamily="18" charset="0"/>
            </a:endParaRPr>
          </a:p>
          <a:p>
            <a:pPr marL="630238" lvl="2" indent="0">
              <a:buNone/>
            </a:pPr>
            <a:r>
              <a:rPr lang="en-US" sz="1700" u="none" strike="noStrike" baseline="0" dirty="0" smtClean="0">
                <a:solidFill>
                  <a:srgbClr val="0000FF"/>
                </a:solidFill>
                <a:latin typeface="Consolas" panose="020B0609020204030204" pitchFamily="49" charset="0"/>
              </a:rPr>
              <a:t>if</a:t>
            </a:r>
            <a:r>
              <a:rPr lang="en-US" sz="1700" u="none" strike="noStrike" baseline="0" dirty="0" smtClean="0">
                <a:solidFill>
                  <a:srgbClr val="000000"/>
                </a:solidFill>
                <a:latin typeface="Consolas" panose="020B0609020204030204" pitchFamily="49" charset="0"/>
              </a:rPr>
              <a:t> (</a:t>
            </a:r>
            <a:r>
              <a:rPr lang="en-US" sz="1700" u="none" strike="noStrike" baseline="0" dirty="0" err="1" smtClean="0">
                <a:solidFill>
                  <a:srgbClr val="000000"/>
                </a:solidFill>
                <a:latin typeface="Consolas" panose="020B0609020204030204" pitchFamily="49" charset="0"/>
              </a:rPr>
              <a:t>depositAmount</a:t>
            </a:r>
            <a:r>
              <a:rPr lang="en-US" sz="1700" u="none" strike="noStrike" baseline="0" dirty="0" smtClean="0">
                <a:solidFill>
                  <a:srgbClr val="000000"/>
                </a:solidFill>
                <a:latin typeface="Consolas" panose="020B0609020204030204" pitchFamily="49" charset="0"/>
              </a:rPr>
              <a:t> &gt; </a:t>
            </a:r>
            <a:r>
              <a:rPr lang="en-US" sz="1700" u="none" strike="noStrike" baseline="0" dirty="0" smtClean="0">
                <a:solidFill>
                  <a:srgbClr val="128AFF"/>
                </a:solidFill>
                <a:latin typeface="Consolas" panose="020B0609020204030204" pitchFamily="49" charset="0"/>
              </a:rPr>
              <a:t>0</a:t>
            </a:r>
            <a:r>
              <a:rPr lang="en-US" sz="1700" u="none" strike="noStrike" baseline="0" dirty="0" smtClean="0">
                <a:solidFill>
                  <a:srgbClr val="000000"/>
                </a:solidFill>
                <a:latin typeface="Consolas" panose="020B0609020204030204" pitchFamily="49" charset="0"/>
              </a:rPr>
              <a:t>) { </a:t>
            </a:r>
            <a:r>
              <a:rPr lang="en-US" sz="1700" u="none" strike="noStrike" baseline="0" dirty="0" smtClean="0">
                <a:solidFill>
                  <a:srgbClr val="00BF00"/>
                </a:solidFill>
                <a:latin typeface="Consolas" panose="020B0609020204030204" pitchFamily="49" charset="0"/>
              </a:rPr>
              <a:t>// if the </a:t>
            </a:r>
            <a:r>
              <a:rPr lang="en-US" sz="1700" u="none" strike="noStrike" baseline="0" dirty="0" err="1" smtClean="0">
                <a:solidFill>
                  <a:srgbClr val="00BF00"/>
                </a:solidFill>
                <a:latin typeface="Consolas" panose="020B0609020204030204" pitchFamily="49" charset="0"/>
              </a:rPr>
              <a:t>depositAmount</a:t>
            </a:r>
            <a:r>
              <a:rPr lang="en-US" sz="1700" u="none" strike="noStrike" baseline="0" dirty="0" smtClean="0">
                <a:solidFill>
                  <a:srgbClr val="00BF00"/>
                </a:solidFill>
                <a:latin typeface="Consolas" panose="020B0609020204030204" pitchFamily="49" charset="0"/>
              </a:rPr>
              <a:t> is valid</a:t>
            </a:r>
            <a:br>
              <a:rPr lang="en-US" sz="1700" u="none" strike="noStrike" baseline="0" dirty="0" smtClean="0">
                <a:solidFill>
                  <a:srgbClr val="00BF00"/>
                </a:solidFill>
                <a:latin typeface="Consolas" panose="020B0609020204030204" pitchFamily="49" charset="0"/>
              </a:rPr>
            </a:br>
            <a:r>
              <a:rPr lang="en-US" sz="1700" u="none" strike="noStrike" baseline="0" dirty="0" smtClean="0">
                <a:solidFill>
                  <a:srgbClr val="000000"/>
                </a:solidFill>
                <a:latin typeface="Consolas" panose="020B0609020204030204" pitchFamily="49" charset="0"/>
              </a:rPr>
              <a:t>   balance = balance + </a:t>
            </a:r>
            <a:r>
              <a:rPr lang="en-US" sz="1700" u="none" strike="noStrike" baseline="0" dirty="0" err="1" smtClean="0">
                <a:solidFill>
                  <a:srgbClr val="000000"/>
                </a:solidFill>
                <a:latin typeface="Consolas" panose="020B0609020204030204" pitchFamily="49" charset="0"/>
              </a:rPr>
              <a:t>depositAmount</a:t>
            </a:r>
            <a:r>
              <a:rPr lang="en-US" sz="1700" u="none" strike="noStrike" baseline="0" dirty="0" smtClean="0">
                <a:solidFill>
                  <a:srgbClr val="000000"/>
                </a:solidFill>
                <a:latin typeface="Consolas" panose="020B0609020204030204" pitchFamily="49" charset="0"/>
              </a:rPr>
              <a:t>;</a:t>
            </a:r>
            <a:r>
              <a:rPr lang="en-US" sz="1700" u="none" strike="noStrike" baseline="0" dirty="0" smtClean="0">
                <a:solidFill>
                  <a:srgbClr val="00BF00"/>
                </a:solidFill>
                <a:latin typeface="Consolas" panose="020B0609020204030204" pitchFamily="49" charset="0"/>
              </a:rPr>
              <a:t> // add it to the balance</a:t>
            </a:r>
            <a:br>
              <a:rPr lang="en-US" sz="1700" u="none" strike="noStrike" baseline="0" dirty="0" smtClean="0">
                <a:solidFill>
                  <a:srgbClr val="00BF00"/>
                </a:solidFill>
                <a:latin typeface="Consolas" panose="020B0609020204030204" pitchFamily="49" charset="0"/>
              </a:rPr>
            </a:br>
            <a:r>
              <a:rPr lang="en-US" sz="1700" u="none" strike="noStrike" baseline="0" dirty="0" smtClean="0">
                <a:solidFill>
                  <a:srgbClr val="000000"/>
                </a:solidFill>
                <a:latin typeface="Consolas" panose="020B0609020204030204" pitchFamily="49" charset="0"/>
              </a:rPr>
              <a:t>}</a:t>
            </a:r>
            <a:endParaRPr lang="en-US" u="none" strike="noStrike" baseline="0" dirty="0" smtClean="0">
              <a:solidFill>
                <a:srgbClr val="000000"/>
              </a:solidFill>
              <a:latin typeface="Consolas" panose="020B0609020204030204" pitchFamily="49" charset="0"/>
            </a:endParaRPr>
          </a:p>
        </p:txBody>
      </p:sp>
      <p:sp>
        <p:nvSpPr>
          <p:cNvPr id="4" name="Footer Placeholder 3"/>
          <p:cNvSpPr>
            <a:spLocks noGrp="1"/>
          </p:cNvSpPr>
          <p:nvPr>
            <p:ph type="ftr" sz="quarter" idx="11"/>
          </p:nvPr>
        </p:nvSpPr>
        <p:spPr/>
        <p:txBody>
          <a:bodyPr/>
          <a:lstStyle/>
          <a:p>
            <a:pPr>
              <a:defRPr/>
            </a:pPr>
            <a:r>
              <a:rPr lang="en-US" smtClean="0"/>
              <a:t>©1992-2017 by Pearson Education, Inc. All Rights Reserved.</a:t>
            </a:r>
            <a:endParaRPr lang="en-US"/>
          </a:p>
        </p:txBody>
      </p:sp>
    </p:spTree>
    <p:extLst>
      <p:ext uri="{BB962C8B-B14F-4D97-AF65-F5344CB8AC3E}">
        <p14:creationId xmlns:p14="http://schemas.microsoft.com/office/powerpoint/2010/main" val="266887798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0" u="none" strike="noStrike" baseline="0" dirty="0" smtClean="0">
                <a:solidFill>
                  <a:srgbClr val="33B38C"/>
                </a:solidFill>
                <a:latin typeface="Calibri" panose="020F0502020204030204" pitchFamily="34" charset="0"/>
              </a:rPr>
              <a:t>3.6.3 </a:t>
            </a:r>
            <a:r>
              <a:rPr lang="en-US" b="0" i="0" u="none" strike="noStrike" baseline="0" dirty="0" smtClean="0">
                <a:solidFill>
                  <a:srgbClr val="33B38C"/>
                </a:solidFill>
                <a:latin typeface="Consolas" panose="020B0609020204030204" pitchFamily="49" charset="0"/>
              </a:rPr>
              <a:t>deposit</a:t>
            </a:r>
            <a:r>
              <a:rPr lang="en-US" b="1" i="0" u="none" strike="noStrike" baseline="0" dirty="0" smtClean="0">
                <a:solidFill>
                  <a:srgbClr val="33B38C"/>
                </a:solidFill>
                <a:latin typeface="Calibri" panose="020F0502020204030204" pitchFamily="34" charset="0"/>
              </a:rPr>
              <a:t> Member Function with Validation (cont.)</a:t>
            </a:r>
          </a:p>
        </p:txBody>
      </p:sp>
      <p:sp>
        <p:nvSpPr>
          <p:cNvPr id="3" name="Text Placeholder 2"/>
          <p:cNvSpPr>
            <a:spLocks noGrp="1"/>
          </p:cNvSpPr>
          <p:nvPr>
            <p:ph type="body" idx="1"/>
          </p:nvPr>
        </p:nvSpPr>
        <p:spPr/>
        <p:txBody>
          <a:bodyPr/>
          <a:lstStyle/>
          <a:p>
            <a:r>
              <a:rPr lang="en-US" u="none" strike="noStrike" baseline="0" dirty="0" smtClean="0">
                <a:latin typeface="Cambria" panose="02040503050406030204" pitchFamily="18" charset="0"/>
              </a:rPr>
              <a:t>Line 22 first adds the current </a:t>
            </a:r>
            <a:r>
              <a:rPr lang="en-US" u="none" strike="noStrike" baseline="0" dirty="0" smtClean="0">
                <a:solidFill>
                  <a:srgbClr val="000000"/>
                </a:solidFill>
                <a:latin typeface="Consolas" panose="020B0609020204030204" pitchFamily="49" charset="0"/>
              </a:rPr>
              <a:t>balance</a:t>
            </a:r>
            <a:r>
              <a:rPr lang="en-US" u="none" strike="noStrike" baseline="0" dirty="0" smtClean="0">
                <a:solidFill>
                  <a:srgbClr val="000000"/>
                </a:solidFill>
                <a:latin typeface="Cambria" panose="02040503050406030204" pitchFamily="18" charset="0"/>
              </a:rPr>
              <a:t> and </a:t>
            </a:r>
            <a:r>
              <a:rPr lang="en-US" u="none" strike="noStrike" baseline="0" dirty="0" err="1" smtClean="0">
                <a:solidFill>
                  <a:srgbClr val="000000"/>
                </a:solidFill>
                <a:latin typeface="Consolas" panose="020B0609020204030204" pitchFamily="49" charset="0"/>
              </a:rPr>
              <a:t>depositAmount</a:t>
            </a:r>
            <a:r>
              <a:rPr lang="en-US" u="none" strike="noStrike" baseline="0" dirty="0" smtClean="0">
                <a:solidFill>
                  <a:srgbClr val="000000"/>
                </a:solidFill>
                <a:latin typeface="Cambria" panose="02040503050406030204" pitchFamily="18" charset="0"/>
              </a:rPr>
              <a:t>, forming a temporary sum which is then assigned to </a:t>
            </a:r>
            <a:r>
              <a:rPr lang="en-US" u="none" strike="noStrike" baseline="0" dirty="0" smtClean="0">
                <a:solidFill>
                  <a:srgbClr val="000000"/>
                </a:solidFill>
                <a:latin typeface="Consolas" panose="020B0609020204030204" pitchFamily="49" charset="0"/>
              </a:rPr>
              <a:t>balance</a:t>
            </a:r>
            <a:r>
              <a:rPr lang="en-US" u="none" strike="noStrike" baseline="0" dirty="0" smtClean="0">
                <a:solidFill>
                  <a:srgbClr val="000000"/>
                </a:solidFill>
                <a:latin typeface="Cambria" panose="02040503050406030204" pitchFamily="18" charset="0"/>
              </a:rPr>
              <a:t>, replacing its prior </a:t>
            </a:r>
            <a:r>
              <a:rPr lang="en-US" u="none" strike="noStrike" baseline="0" dirty="0" smtClean="0">
                <a:solidFill>
                  <a:srgbClr val="000000"/>
                </a:solidFill>
                <a:latin typeface="Cambria" panose="02040503050406030204" pitchFamily="18" charset="0"/>
              </a:rPr>
              <a:t>value</a:t>
            </a:r>
          </a:p>
          <a:p>
            <a:r>
              <a:rPr lang="en-US" u="none" strike="noStrike" baseline="0" dirty="0" smtClean="0">
                <a:latin typeface="Cambria" panose="02040503050406030204" pitchFamily="18" charset="0"/>
              </a:rPr>
              <a:t>It’s </a:t>
            </a:r>
            <a:r>
              <a:rPr lang="en-US" u="none" strike="noStrike" baseline="0" dirty="0" smtClean="0">
                <a:latin typeface="Cambria" panose="02040503050406030204" pitchFamily="18" charset="0"/>
              </a:rPr>
              <a:t>important to understand that the calculation </a:t>
            </a:r>
            <a:r>
              <a:rPr lang="en-US" u="none" strike="noStrike" baseline="0" dirty="0" smtClean="0">
                <a:solidFill>
                  <a:srgbClr val="000000"/>
                </a:solidFill>
                <a:latin typeface="Consolas" panose="020B0609020204030204" pitchFamily="49" charset="0"/>
              </a:rPr>
              <a:t>balance </a:t>
            </a:r>
            <a:r>
              <a:rPr lang="en-US" u="none" strike="noStrike" baseline="0" dirty="0" smtClean="0">
                <a:solidFill>
                  <a:srgbClr val="000000"/>
                </a:solidFill>
                <a:latin typeface="Consolas" panose="020B0609020204030204" pitchFamily="49" charset="0"/>
              </a:rPr>
              <a:t>+ </a:t>
            </a:r>
            <a:r>
              <a:rPr lang="en-US" u="none" strike="noStrike" baseline="0" dirty="0" err="1" smtClean="0">
                <a:solidFill>
                  <a:srgbClr val="000000"/>
                </a:solidFill>
                <a:latin typeface="Consolas" panose="020B0609020204030204" pitchFamily="49" charset="0"/>
              </a:rPr>
              <a:t>depositAmount</a:t>
            </a:r>
            <a:r>
              <a:rPr lang="en-US" u="none" strike="noStrike" baseline="0" dirty="0" smtClean="0">
                <a:latin typeface="Cambria" panose="02040503050406030204" pitchFamily="18" charset="0"/>
              </a:rPr>
              <a:t> on </a:t>
            </a:r>
            <a:r>
              <a:rPr lang="en-US" u="none" strike="noStrike" baseline="0" dirty="0" smtClean="0">
                <a:latin typeface="Cambria" panose="02040503050406030204" pitchFamily="18" charset="0"/>
              </a:rPr>
              <a:t>the right side of the assignment operator </a:t>
            </a:r>
            <a:r>
              <a:rPr lang="en-US" u="none" strike="noStrike" baseline="0" dirty="0" smtClean="0">
                <a:latin typeface="Cambria" panose="02040503050406030204" pitchFamily="18" charset="0"/>
              </a:rPr>
              <a:t>does </a:t>
            </a:r>
            <a:r>
              <a:rPr lang="en-US" u="none" strike="noStrike" baseline="0" dirty="0" smtClean="0">
                <a:latin typeface="Cambria" panose="02040503050406030204" pitchFamily="18" charset="0"/>
              </a:rPr>
              <a:t>not modify the </a:t>
            </a:r>
            <a:r>
              <a:rPr lang="en-US" u="none" strike="noStrike" baseline="0" dirty="0" smtClean="0">
                <a:latin typeface="Consolas" panose="020B0609020204030204" pitchFamily="49" charset="0"/>
              </a:rPr>
              <a:t>balance</a:t>
            </a:r>
            <a:r>
              <a:rPr lang="en-US" u="none" strike="noStrike" baseline="0" dirty="0" smtClean="0">
                <a:latin typeface="Cambria" panose="02040503050406030204" pitchFamily="18" charset="0"/>
              </a:rPr>
              <a:t>—that’s why the assignment is necessary.</a:t>
            </a:r>
          </a:p>
        </p:txBody>
      </p:sp>
      <p:sp>
        <p:nvSpPr>
          <p:cNvPr id="4" name="Footer Placeholder 3"/>
          <p:cNvSpPr>
            <a:spLocks noGrp="1"/>
          </p:cNvSpPr>
          <p:nvPr>
            <p:ph type="ftr" sz="quarter" idx="11"/>
          </p:nvPr>
        </p:nvSpPr>
        <p:spPr/>
        <p:txBody>
          <a:bodyPr/>
          <a:lstStyle/>
          <a:p>
            <a:pPr>
              <a:defRPr/>
            </a:pPr>
            <a:r>
              <a:rPr lang="en-US" smtClean="0"/>
              <a:t>©1992-2017 by Pearson Education, Inc. All Rights Reserved.</a:t>
            </a:r>
            <a:endParaRPr lang="en-US"/>
          </a:p>
        </p:txBody>
      </p:sp>
    </p:spTree>
    <p:extLst>
      <p:ext uri="{BB962C8B-B14F-4D97-AF65-F5344CB8AC3E}">
        <p14:creationId xmlns:p14="http://schemas.microsoft.com/office/powerpoint/2010/main" val="134499251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0" u="none" strike="noStrike" baseline="0" dirty="0" smtClean="0">
                <a:solidFill>
                  <a:srgbClr val="33B38C"/>
                </a:solidFill>
                <a:latin typeface="Calibri" panose="020F0502020204030204" pitchFamily="34" charset="0"/>
              </a:rPr>
              <a:t>3.6.4 </a:t>
            </a:r>
            <a:r>
              <a:rPr lang="en-US" b="0" i="0" u="none" strike="noStrike" baseline="0" dirty="0" err="1" smtClean="0">
                <a:solidFill>
                  <a:srgbClr val="33B38C"/>
                </a:solidFill>
                <a:latin typeface="Consolas" panose="020B0609020204030204" pitchFamily="49" charset="0"/>
              </a:rPr>
              <a:t>getBalance</a:t>
            </a:r>
            <a:r>
              <a:rPr lang="en-US" b="1" i="0" u="none" strike="noStrike" baseline="0" dirty="0" smtClean="0">
                <a:solidFill>
                  <a:srgbClr val="33B38C"/>
                </a:solidFill>
                <a:latin typeface="Calibri" panose="020F0502020204030204" pitchFamily="34" charset="0"/>
              </a:rPr>
              <a:t> Member Function</a:t>
            </a:r>
          </a:p>
        </p:txBody>
      </p:sp>
      <p:sp>
        <p:nvSpPr>
          <p:cNvPr id="3" name="Text Placeholder 2"/>
          <p:cNvSpPr>
            <a:spLocks noGrp="1"/>
          </p:cNvSpPr>
          <p:nvPr>
            <p:ph type="body" idx="1"/>
          </p:nvPr>
        </p:nvSpPr>
        <p:spPr/>
        <p:txBody>
          <a:bodyPr/>
          <a:lstStyle/>
          <a:p>
            <a:r>
              <a:rPr lang="en-US" u="none" strike="noStrike" baseline="0" dirty="0" smtClean="0">
                <a:latin typeface="Cambria" panose="02040503050406030204" pitchFamily="18" charset="0"/>
              </a:rPr>
              <a:t>Member function </a:t>
            </a:r>
            <a:r>
              <a:rPr lang="en-US" u="none" strike="noStrike" baseline="0" dirty="0" err="1" smtClean="0">
                <a:solidFill>
                  <a:srgbClr val="000000"/>
                </a:solidFill>
                <a:latin typeface="Consolas" panose="020B0609020204030204" pitchFamily="49" charset="0"/>
              </a:rPr>
              <a:t>getBalance</a:t>
            </a:r>
            <a:r>
              <a:rPr lang="en-US" u="none" strike="noStrike" baseline="0" dirty="0" smtClean="0">
                <a:solidFill>
                  <a:srgbClr val="000000"/>
                </a:solidFill>
                <a:latin typeface="Cambria" panose="02040503050406030204" pitchFamily="18" charset="0"/>
              </a:rPr>
              <a:t> (lines 27–29) allows the class’s clients to obtain the value of a particular </a:t>
            </a:r>
            <a:r>
              <a:rPr lang="en-US" u="none" strike="noStrike" baseline="0" dirty="0" smtClean="0">
                <a:solidFill>
                  <a:srgbClr val="000000"/>
                </a:solidFill>
                <a:latin typeface="Consolas" panose="020B0609020204030204" pitchFamily="49" charset="0"/>
              </a:rPr>
              <a:t>Account</a:t>
            </a:r>
            <a:r>
              <a:rPr lang="en-US" u="none" strike="noStrike" baseline="0" dirty="0" smtClean="0">
                <a:solidFill>
                  <a:srgbClr val="000000"/>
                </a:solidFill>
                <a:latin typeface="Cambria" panose="02040503050406030204" pitchFamily="18" charset="0"/>
              </a:rPr>
              <a:t> object’s </a:t>
            </a:r>
            <a:r>
              <a:rPr lang="en-US" u="none" strike="noStrike" baseline="0" dirty="0" smtClean="0">
                <a:solidFill>
                  <a:srgbClr val="000000"/>
                </a:solidFill>
                <a:latin typeface="Consolas" panose="020B0609020204030204" pitchFamily="49" charset="0"/>
              </a:rPr>
              <a:t>balance</a:t>
            </a:r>
            <a:r>
              <a:rPr lang="en-US" u="none" strike="noStrike" baseline="0" dirty="0" smtClean="0">
                <a:solidFill>
                  <a:srgbClr val="000000"/>
                </a:solidFill>
                <a:latin typeface="Times New Roman" panose="02020603050405020304" pitchFamily="18" charset="0"/>
              </a:rPr>
              <a:t>.</a:t>
            </a:r>
          </a:p>
          <a:p>
            <a:pPr lvl="1"/>
            <a:r>
              <a:rPr lang="en-US" u="none" strike="noStrike" baseline="0" dirty="0" smtClean="0">
                <a:latin typeface="Cambria" panose="02040503050406030204" pitchFamily="18" charset="0"/>
              </a:rPr>
              <a:t>The member function specifies return type </a:t>
            </a:r>
            <a:r>
              <a:rPr lang="en-US" u="none" strike="noStrike" baseline="0" dirty="0" err="1" smtClean="0">
                <a:solidFill>
                  <a:srgbClr val="000000"/>
                </a:solidFill>
                <a:latin typeface="Consolas" panose="020B0609020204030204" pitchFamily="49" charset="0"/>
              </a:rPr>
              <a:t>int</a:t>
            </a:r>
            <a:r>
              <a:rPr lang="en-US" u="none" strike="noStrike" baseline="0" dirty="0" smtClean="0">
                <a:solidFill>
                  <a:srgbClr val="000000"/>
                </a:solidFill>
                <a:latin typeface="Cambria" panose="02040503050406030204" pitchFamily="18" charset="0"/>
              </a:rPr>
              <a:t> and an empty parameter list.</a:t>
            </a:r>
          </a:p>
          <a:p>
            <a:r>
              <a:rPr lang="en-US" u="none" strike="noStrike" baseline="0" dirty="0" err="1" smtClean="0">
                <a:solidFill>
                  <a:srgbClr val="000000"/>
                </a:solidFill>
                <a:latin typeface="Consolas" panose="020B0609020204030204" pitchFamily="49" charset="0"/>
              </a:rPr>
              <a:t>getBalance</a:t>
            </a:r>
            <a:r>
              <a:rPr lang="en-US" u="none" strike="noStrike" baseline="0" dirty="0" smtClean="0">
                <a:solidFill>
                  <a:srgbClr val="000000"/>
                </a:solidFill>
                <a:latin typeface="Cambria" panose="02040503050406030204" pitchFamily="18" charset="0"/>
              </a:rPr>
              <a:t> </a:t>
            </a:r>
            <a:r>
              <a:rPr lang="en-US" u="none" strike="noStrike" baseline="0" dirty="0" smtClean="0">
                <a:solidFill>
                  <a:srgbClr val="000000"/>
                </a:solidFill>
                <a:latin typeface="Cambria" panose="02040503050406030204" pitchFamily="18" charset="0"/>
              </a:rPr>
              <a:t>is declared </a:t>
            </a:r>
            <a:r>
              <a:rPr lang="en-US" u="none" strike="noStrike" baseline="0" dirty="0" err="1" smtClean="0">
                <a:solidFill>
                  <a:srgbClr val="000000"/>
                </a:solidFill>
                <a:latin typeface="Consolas" panose="020B0609020204030204" pitchFamily="49" charset="0"/>
              </a:rPr>
              <a:t>const</a:t>
            </a:r>
            <a:r>
              <a:rPr lang="en-US" u="none" strike="noStrike" baseline="0" dirty="0" smtClean="0">
                <a:solidFill>
                  <a:srgbClr val="000000"/>
                </a:solidFill>
                <a:latin typeface="Cambria" panose="02040503050406030204" pitchFamily="18" charset="0"/>
              </a:rPr>
              <a:t>, because </a:t>
            </a:r>
            <a:r>
              <a:rPr lang="en-US" u="none" strike="noStrike" baseline="0" dirty="0" smtClean="0">
                <a:solidFill>
                  <a:srgbClr val="000000"/>
                </a:solidFill>
                <a:latin typeface="Cambria" panose="02040503050406030204" pitchFamily="18" charset="0"/>
              </a:rPr>
              <a:t>the </a:t>
            </a:r>
            <a:r>
              <a:rPr lang="en-US" u="none" strike="noStrike" baseline="0" dirty="0" smtClean="0">
                <a:solidFill>
                  <a:srgbClr val="000000"/>
                </a:solidFill>
                <a:latin typeface="Cambria" panose="02040503050406030204" pitchFamily="18" charset="0"/>
              </a:rPr>
              <a:t>function does not, and should not, modify the </a:t>
            </a:r>
            <a:r>
              <a:rPr lang="en-US" u="none" strike="noStrike" baseline="0" dirty="0" smtClean="0">
                <a:solidFill>
                  <a:srgbClr val="000000"/>
                </a:solidFill>
                <a:latin typeface="Consolas" panose="020B0609020204030204" pitchFamily="49" charset="0"/>
              </a:rPr>
              <a:t>Account</a:t>
            </a:r>
            <a:r>
              <a:rPr lang="en-US" u="none" strike="noStrike" baseline="0" dirty="0" smtClean="0">
                <a:solidFill>
                  <a:srgbClr val="000000"/>
                </a:solidFill>
                <a:latin typeface="Cambria" panose="02040503050406030204" pitchFamily="18" charset="0"/>
              </a:rPr>
              <a:t> object on which it’s called.</a:t>
            </a:r>
          </a:p>
        </p:txBody>
      </p:sp>
      <p:sp>
        <p:nvSpPr>
          <p:cNvPr id="4" name="Footer Placeholder 3"/>
          <p:cNvSpPr>
            <a:spLocks noGrp="1"/>
          </p:cNvSpPr>
          <p:nvPr>
            <p:ph type="ftr" sz="quarter" idx="11"/>
          </p:nvPr>
        </p:nvSpPr>
        <p:spPr/>
        <p:txBody>
          <a:bodyPr/>
          <a:lstStyle/>
          <a:p>
            <a:pPr>
              <a:defRPr/>
            </a:pPr>
            <a:r>
              <a:rPr lang="en-US" smtClean="0"/>
              <a:t>©1992-2017 by Pearson Education, Inc. All Rights Reserved.</a:t>
            </a:r>
            <a:endParaRPr lang="en-US"/>
          </a:p>
        </p:txBody>
      </p:sp>
    </p:spTree>
    <p:extLst>
      <p:ext uri="{BB962C8B-B14F-4D97-AF65-F5344CB8AC3E}">
        <p14:creationId xmlns:p14="http://schemas.microsoft.com/office/powerpoint/2010/main" val="14631602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3_Page_08"/>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0" y="117165"/>
            <a:ext cx="9143999" cy="6624531"/>
          </a:xfrm>
          <a:prstGeom prst="rect">
            <a:avLst/>
          </a:prstGeom>
          <a:noFill/>
          <a:ln>
            <a:noFill/>
          </a:ln>
        </p:spPr>
      </p:pic>
      <p:sp>
        <p:nvSpPr>
          <p:cNvPr id="3" name="Footer Placeholder 2"/>
          <p:cNvSpPr>
            <a:spLocks noGrp="1"/>
          </p:cNvSpPr>
          <p:nvPr>
            <p:ph type="ftr" sz="quarter" idx="11"/>
          </p:nvPr>
        </p:nvSpPr>
        <p:spPr/>
        <p:txBody>
          <a:bodyPr/>
          <a:lstStyle/>
          <a:p>
            <a:pPr>
              <a:defRPr/>
            </a:pPr>
            <a:r>
              <a:rPr lang="en-US" smtClean="0"/>
              <a:t>©1992-2017 by Pearson Education, Inc. All Rights Reserved.</a:t>
            </a:r>
            <a:endParaRPr lang="en-US"/>
          </a:p>
        </p:txBody>
      </p:sp>
    </p:spTree>
    <p:extLst>
      <p:ext uri="{BB962C8B-B14F-4D97-AF65-F5344CB8AC3E}">
        <p14:creationId xmlns:p14="http://schemas.microsoft.com/office/powerpoint/2010/main" val="373001582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u="none" strike="noStrike" baseline="0" dirty="0" smtClean="0">
                <a:solidFill>
                  <a:srgbClr val="33B38C"/>
                </a:solidFill>
                <a:latin typeface="Calibri" panose="020F0502020204030204" pitchFamily="34" charset="0"/>
              </a:rPr>
              <a:t>3.6.5 Manipulating </a:t>
            </a:r>
            <a:r>
              <a:rPr lang="en-US" u="none" strike="noStrike" baseline="0" dirty="0" smtClean="0">
                <a:solidFill>
                  <a:srgbClr val="33B38C"/>
                </a:solidFill>
                <a:latin typeface="Consolas" panose="020B0609020204030204" pitchFamily="49" charset="0"/>
              </a:rPr>
              <a:t>Account</a:t>
            </a:r>
            <a:r>
              <a:rPr lang="en-US" u="none" strike="noStrike" baseline="0" dirty="0" smtClean="0">
                <a:solidFill>
                  <a:srgbClr val="33B38C"/>
                </a:solidFill>
                <a:latin typeface="Calibri" panose="020F0502020204030204" pitchFamily="34" charset="0"/>
              </a:rPr>
              <a:t> Objects with Balances </a:t>
            </a:r>
          </a:p>
        </p:txBody>
      </p:sp>
      <p:sp>
        <p:nvSpPr>
          <p:cNvPr id="3" name="Text Placeholder 2"/>
          <p:cNvSpPr>
            <a:spLocks noGrp="1"/>
          </p:cNvSpPr>
          <p:nvPr>
            <p:ph type="body" idx="1"/>
          </p:nvPr>
        </p:nvSpPr>
        <p:spPr/>
        <p:txBody>
          <a:bodyPr>
            <a:normAutofit fontScale="85000" lnSpcReduction="20000"/>
          </a:bodyPr>
          <a:lstStyle/>
          <a:p>
            <a:r>
              <a:rPr lang="en-US" u="none" strike="noStrike" baseline="0" dirty="0" smtClean="0">
                <a:latin typeface="Cambria" panose="02040503050406030204" pitchFamily="18" charset="0"/>
              </a:rPr>
              <a:t>The </a:t>
            </a:r>
            <a:r>
              <a:rPr lang="en-US" u="none" strike="noStrike" baseline="0" dirty="0" smtClean="0">
                <a:solidFill>
                  <a:srgbClr val="000000"/>
                </a:solidFill>
                <a:latin typeface="Consolas" panose="020B0609020204030204" pitchFamily="49" charset="0"/>
              </a:rPr>
              <a:t>balance</a:t>
            </a:r>
            <a:r>
              <a:rPr lang="en-US" u="none" strike="noStrike" baseline="0" dirty="0" smtClean="0">
                <a:solidFill>
                  <a:srgbClr val="000000"/>
                </a:solidFill>
                <a:latin typeface="Cambria" panose="02040503050406030204" pitchFamily="18" charset="0"/>
              </a:rPr>
              <a:t> of </a:t>
            </a:r>
            <a:r>
              <a:rPr lang="en-US" u="none" strike="noStrike" baseline="0" dirty="0" smtClean="0">
                <a:solidFill>
                  <a:srgbClr val="000000"/>
                </a:solidFill>
                <a:latin typeface="Consolas" panose="020B0609020204030204" pitchFamily="49" charset="0"/>
              </a:rPr>
              <a:t>account2</a:t>
            </a:r>
            <a:r>
              <a:rPr lang="en-US" u="none" strike="noStrike" baseline="0" dirty="0" smtClean="0">
                <a:solidFill>
                  <a:srgbClr val="000000"/>
                </a:solidFill>
                <a:latin typeface="Cambria" panose="02040503050406030204" pitchFamily="18" charset="0"/>
              </a:rPr>
              <a:t> is initially </a:t>
            </a:r>
            <a:r>
              <a:rPr lang="en-US" u="none" strike="noStrike" baseline="0" dirty="0" smtClean="0">
                <a:solidFill>
                  <a:srgbClr val="000000"/>
                </a:solidFill>
                <a:latin typeface="Consolas" panose="020B0609020204030204" pitchFamily="49" charset="0"/>
              </a:rPr>
              <a:t>0</a:t>
            </a:r>
            <a:r>
              <a:rPr lang="en-US" u="none" strike="noStrike" baseline="0" dirty="0" smtClean="0">
                <a:solidFill>
                  <a:srgbClr val="000000"/>
                </a:solidFill>
                <a:latin typeface="Cambria" panose="02040503050406030204" pitchFamily="18" charset="0"/>
              </a:rPr>
              <a:t>, because the constructor rejected the attempt to start </a:t>
            </a:r>
            <a:r>
              <a:rPr lang="en-US" u="none" strike="noStrike" baseline="0" dirty="0" smtClean="0">
                <a:solidFill>
                  <a:srgbClr val="000000"/>
                </a:solidFill>
                <a:latin typeface="Consolas" panose="020B0609020204030204" pitchFamily="49" charset="0"/>
              </a:rPr>
              <a:t>account2</a:t>
            </a:r>
            <a:r>
              <a:rPr lang="en-US" u="none" strike="noStrike" baseline="0" dirty="0" smtClean="0">
                <a:solidFill>
                  <a:srgbClr val="000000"/>
                </a:solidFill>
                <a:latin typeface="Cambria" panose="02040503050406030204" pitchFamily="18" charset="0"/>
              </a:rPr>
              <a:t> with a negative balance, so the data member </a:t>
            </a:r>
            <a:r>
              <a:rPr lang="en-US" u="none" strike="noStrike" baseline="0" dirty="0" smtClean="0">
                <a:solidFill>
                  <a:srgbClr val="000000"/>
                </a:solidFill>
                <a:latin typeface="Consolas" panose="020B0609020204030204" pitchFamily="49" charset="0"/>
              </a:rPr>
              <a:t>balance</a:t>
            </a:r>
            <a:r>
              <a:rPr lang="en-US" u="none" strike="noStrike" baseline="0" dirty="0" smtClean="0">
                <a:solidFill>
                  <a:srgbClr val="000000"/>
                </a:solidFill>
                <a:latin typeface="Cambria" panose="02040503050406030204" pitchFamily="18" charset="0"/>
              </a:rPr>
              <a:t> retains its default initial value.</a:t>
            </a:r>
          </a:p>
          <a:p>
            <a:r>
              <a:rPr lang="en-US" u="none" strike="noStrike" baseline="0" dirty="0" smtClean="0">
                <a:latin typeface="Cambria" panose="02040503050406030204" pitchFamily="18" charset="0"/>
              </a:rPr>
              <a:t>The six statements at lines 14–15, 16–17, 26–27, 28–29, 37–38 and 39–40 are almost identical.</a:t>
            </a:r>
          </a:p>
          <a:p>
            <a:pPr lvl="1"/>
            <a:r>
              <a:rPr lang="en-US" u="none" strike="noStrike" baseline="0" dirty="0" smtClean="0">
                <a:latin typeface="Cambria" panose="02040503050406030204" pitchFamily="18" charset="0"/>
              </a:rPr>
              <a:t>Each outputs an </a:t>
            </a:r>
            <a:r>
              <a:rPr lang="en-US" u="none" strike="noStrike" baseline="0" dirty="0" smtClean="0">
                <a:solidFill>
                  <a:srgbClr val="000000"/>
                </a:solidFill>
                <a:latin typeface="Consolas" panose="020B0609020204030204" pitchFamily="49" charset="0"/>
              </a:rPr>
              <a:t>Account</a:t>
            </a:r>
            <a:r>
              <a:rPr lang="en-US" u="none" strike="noStrike" baseline="0" dirty="0" smtClean="0">
                <a:solidFill>
                  <a:srgbClr val="000000"/>
                </a:solidFill>
                <a:latin typeface="Cambria" panose="02040503050406030204" pitchFamily="18" charset="0"/>
              </a:rPr>
              <a:t>’s </a:t>
            </a:r>
            <a:r>
              <a:rPr lang="en-US" u="none" strike="noStrike" baseline="0" dirty="0" smtClean="0">
                <a:solidFill>
                  <a:srgbClr val="000000"/>
                </a:solidFill>
                <a:latin typeface="Consolas" panose="020B0609020204030204" pitchFamily="49" charset="0"/>
              </a:rPr>
              <a:t>name</a:t>
            </a:r>
            <a:r>
              <a:rPr lang="en-US" u="none" strike="noStrike" baseline="0" dirty="0" smtClean="0">
                <a:solidFill>
                  <a:srgbClr val="000000"/>
                </a:solidFill>
                <a:latin typeface="Cambria" panose="02040503050406030204" pitchFamily="18" charset="0"/>
              </a:rPr>
              <a:t> and </a:t>
            </a:r>
            <a:r>
              <a:rPr lang="en-US" u="none" strike="noStrike" baseline="0" dirty="0" smtClean="0">
                <a:solidFill>
                  <a:srgbClr val="000000"/>
                </a:solidFill>
                <a:latin typeface="Consolas" panose="020B0609020204030204" pitchFamily="49" charset="0"/>
              </a:rPr>
              <a:t>balance</a:t>
            </a:r>
            <a:r>
              <a:rPr lang="en-US" u="none" strike="noStrike" baseline="0" dirty="0" smtClean="0">
                <a:solidFill>
                  <a:srgbClr val="000000"/>
                </a:solidFill>
                <a:latin typeface="Cambria" panose="02040503050406030204" pitchFamily="18" charset="0"/>
              </a:rPr>
              <a:t>, and differs only in the </a:t>
            </a:r>
            <a:r>
              <a:rPr lang="en-US" u="none" strike="noStrike" baseline="0" dirty="0" smtClean="0">
                <a:solidFill>
                  <a:srgbClr val="000000"/>
                </a:solidFill>
                <a:latin typeface="Consolas" panose="020B0609020204030204" pitchFamily="49" charset="0"/>
              </a:rPr>
              <a:t>Account</a:t>
            </a:r>
            <a:r>
              <a:rPr lang="en-US" u="none" strike="noStrike" baseline="0" dirty="0" smtClean="0">
                <a:solidFill>
                  <a:srgbClr val="000000"/>
                </a:solidFill>
                <a:latin typeface="Cambria" panose="02040503050406030204" pitchFamily="18" charset="0"/>
              </a:rPr>
              <a:t> object’s name—</a:t>
            </a:r>
            <a:r>
              <a:rPr lang="en-US" u="none" strike="noStrike" baseline="0" dirty="0" smtClean="0">
                <a:solidFill>
                  <a:srgbClr val="000000"/>
                </a:solidFill>
                <a:latin typeface="Consolas" panose="020B0609020204030204" pitchFamily="49" charset="0"/>
              </a:rPr>
              <a:t>account1</a:t>
            </a:r>
            <a:r>
              <a:rPr lang="en-US" u="none" strike="noStrike" baseline="0" dirty="0" smtClean="0">
                <a:solidFill>
                  <a:srgbClr val="000000"/>
                </a:solidFill>
                <a:latin typeface="Cambria" panose="02040503050406030204" pitchFamily="18" charset="0"/>
              </a:rPr>
              <a:t> or </a:t>
            </a:r>
            <a:r>
              <a:rPr lang="en-US" u="none" strike="noStrike" baseline="0" dirty="0" smtClean="0">
                <a:solidFill>
                  <a:srgbClr val="000000"/>
                </a:solidFill>
                <a:latin typeface="Consolas" panose="020B0609020204030204" pitchFamily="49" charset="0"/>
              </a:rPr>
              <a:t>account2</a:t>
            </a:r>
            <a:r>
              <a:rPr lang="en-US" u="none" strike="noStrike" baseline="0" dirty="0" smtClean="0">
                <a:solidFill>
                  <a:srgbClr val="000000"/>
                </a:solidFill>
                <a:latin typeface="Times New Roman" panose="02020603050405020304" pitchFamily="18" charset="0"/>
              </a:rPr>
              <a:t>.</a:t>
            </a:r>
          </a:p>
          <a:p>
            <a:r>
              <a:rPr lang="en-US" u="none" strike="noStrike" baseline="0" dirty="0" smtClean="0">
                <a:latin typeface="Cambria" panose="02040503050406030204" pitchFamily="18" charset="0"/>
              </a:rPr>
              <a:t>Duplicate code </a:t>
            </a:r>
            <a:r>
              <a:rPr lang="en-US" u="none" strike="noStrike" baseline="0" dirty="0" smtClean="0">
                <a:latin typeface="Cambria" panose="02040503050406030204" pitchFamily="18" charset="0"/>
              </a:rPr>
              <a:t>can </a:t>
            </a:r>
            <a:r>
              <a:rPr lang="en-US" u="none" strike="noStrike" baseline="0" dirty="0" smtClean="0">
                <a:latin typeface="Cambria" panose="02040503050406030204" pitchFamily="18" charset="0"/>
              </a:rPr>
              <a:t>create code maintenance </a:t>
            </a:r>
            <a:r>
              <a:rPr lang="en-US" u="none" strike="noStrike" baseline="0" dirty="0" err="1" smtClean="0">
                <a:latin typeface="Cambria" panose="02040503050406030204" pitchFamily="18" charset="0"/>
              </a:rPr>
              <a:t>prob.lems</a:t>
            </a:r>
            <a:endParaRPr lang="en-US" u="none" strike="noStrike" baseline="0" dirty="0" smtClean="0">
              <a:latin typeface="Cambria" panose="02040503050406030204" pitchFamily="18" charset="0"/>
            </a:endParaRPr>
          </a:p>
          <a:p>
            <a:pPr lvl="1"/>
            <a:r>
              <a:rPr lang="en-US" u="none" strike="noStrike" baseline="0" dirty="0" smtClean="0">
                <a:latin typeface="Cambria" panose="02040503050406030204" pitchFamily="18" charset="0"/>
              </a:rPr>
              <a:t>For example, if six copies of the same code all have the same error to fix or the same update to be made, you must make that change six times, without making errors.</a:t>
            </a:r>
          </a:p>
          <a:p>
            <a:pPr lvl="1"/>
            <a:r>
              <a:rPr lang="en-US" u="none" strike="noStrike" baseline="0" dirty="0" smtClean="0">
                <a:latin typeface="Cambria" panose="02040503050406030204" pitchFamily="18" charset="0"/>
              </a:rPr>
              <a:t>Exercise 3.13 asks you </a:t>
            </a:r>
            <a:r>
              <a:rPr lang="en-US" u="none" strike="noStrike" baseline="0" dirty="0" smtClean="0">
                <a:latin typeface="Cambria" panose="02040503050406030204" pitchFamily="18" charset="0"/>
              </a:rPr>
              <a:t>to </a:t>
            </a:r>
            <a:r>
              <a:rPr lang="en-US" u="none" strike="noStrike" baseline="0" dirty="0" smtClean="0">
                <a:latin typeface="Cambria" panose="02040503050406030204" pitchFamily="18" charset="0"/>
              </a:rPr>
              <a:t>include function </a:t>
            </a:r>
            <a:r>
              <a:rPr lang="en-US" u="none" strike="noStrike" baseline="0" dirty="0" err="1" smtClean="0">
                <a:solidFill>
                  <a:srgbClr val="000000"/>
                </a:solidFill>
                <a:latin typeface="Consolas" panose="020B0609020204030204" pitchFamily="49" charset="0"/>
              </a:rPr>
              <a:t>displayAccount</a:t>
            </a:r>
            <a:r>
              <a:rPr lang="en-US" u="none" strike="noStrike" baseline="0" dirty="0" smtClean="0">
                <a:solidFill>
                  <a:srgbClr val="000000"/>
                </a:solidFill>
                <a:latin typeface="Cambria" panose="02040503050406030204" pitchFamily="18" charset="0"/>
              </a:rPr>
              <a:t> that takes as a parameter an </a:t>
            </a:r>
            <a:r>
              <a:rPr lang="en-US" u="none" strike="noStrike" baseline="0" dirty="0" smtClean="0">
                <a:solidFill>
                  <a:srgbClr val="000000"/>
                </a:solidFill>
                <a:latin typeface="Consolas" panose="020B0609020204030204" pitchFamily="49" charset="0"/>
              </a:rPr>
              <a:t>Account</a:t>
            </a:r>
            <a:r>
              <a:rPr lang="en-US" u="none" strike="noStrike" baseline="0" dirty="0" smtClean="0">
                <a:solidFill>
                  <a:srgbClr val="000000"/>
                </a:solidFill>
                <a:latin typeface="Cambria" panose="02040503050406030204" pitchFamily="18" charset="0"/>
              </a:rPr>
              <a:t> object and outputs the object’s </a:t>
            </a:r>
            <a:r>
              <a:rPr lang="en-US" u="none" strike="noStrike" baseline="0" dirty="0" smtClean="0">
                <a:solidFill>
                  <a:srgbClr val="000000"/>
                </a:solidFill>
                <a:latin typeface="Consolas" panose="020B0609020204030204" pitchFamily="49" charset="0"/>
              </a:rPr>
              <a:t>name</a:t>
            </a:r>
            <a:r>
              <a:rPr lang="en-US" u="none" strike="noStrike" baseline="0" dirty="0" smtClean="0">
                <a:solidFill>
                  <a:srgbClr val="000000"/>
                </a:solidFill>
                <a:latin typeface="Cambria" panose="02040503050406030204" pitchFamily="18" charset="0"/>
              </a:rPr>
              <a:t> and </a:t>
            </a:r>
            <a:r>
              <a:rPr lang="en-US" u="none" strike="noStrike" baseline="0" dirty="0" smtClean="0">
                <a:solidFill>
                  <a:srgbClr val="000000"/>
                </a:solidFill>
                <a:latin typeface="Consolas" panose="020B0609020204030204" pitchFamily="49" charset="0"/>
              </a:rPr>
              <a:t>balance</a:t>
            </a:r>
            <a:r>
              <a:rPr lang="en-US" u="none" strike="noStrike" baseline="0" dirty="0" smtClean="0">
                <a:solidFill>
                  <a:srgbClr val="000000"/>
                </a:solidFill>
                <a:latin typeface="Times New Roman" panose="02020603050405020304" pitchFamily="18" charset="0"/>
              </a:rPr>
              <a:t>.</a:t>
            </a:r>
            <a:r>
              <a:rPr lang="en-US" u="none" strike="noStrike" dirty="0" smtClean="0">
                <a:solidFill>
                  <a:srgbClr val="000000"/>
                </a:solidFill>
                <a:latin typeface="Times New Roman" panose="02020603050405020304" pitchFamily="18" charset="0"/>
              </a:rPr>
              <a:t> </a:t>
            </a:r>
            <a:r>
              <a:rPr lang="en-US" u="none" strike="noStrike" baseline="0" dirty="0" smtClean="0">
                <a:latin typeface="Cambria" panose="02040503050406030204" pitchFamily="18" charset="0"/>
              </a:rPr>
              <a:t>You’ll </a:t>
            </a:r>
            <a:r>
              <a:rPr lang="en-US" u="none" strike="noStrike" baseline="0" dirty="0" smtClean="0">
                <a:latin typeface="Cambria" panose="02040503050406030204" pitchFamily="18" charset="0"/>
              </a:rPr>
              <a:t>then replace </a:t>
            </a:r>
            <a:r>
              <a:rPr lang="en-US" u="none" strike="noStrike" baseline="0" dirty="0" smtClean="0">
                <a:solidFill>
                  <a:srgbClr val="000000"/>
                </a:solidFill>
                <a:latin typeface="Consolas" panose="020B0609020204030204" pitchFamily="49" charset="0"/>
              </a:rPr>
              <a:t>main</a:t>
            </a:r>
            <a:r>
              <a:rPr lang="en-US" u="none" strike="noStrike" baseline="0" dirty="0" smtClean="0">
                <a:solidFill>
                  <a:srgbClr val="000000"/>
                </a:solidFill>
                <a:latin typeface="Cambria" panose="02040503050406030204" pitchFamily="18" charset="0"/>
              </a:rPr>
              <a:t>’s duplicated statements with six calls to </a:t>
            </a:r>
            <a:r>
              <a:rPr lang="en-US" u="none" strike="noStrike" baseline="0" dirty="0" err="1" smtClean="0">
                <a:solidFill>
                  <a:srgbClr val="000000"/>
                </a:solidFill>
                <a:latin typeface="Consolas" panose="020B0609020204030204" pitchFamily="49" charset="0"/>
              </a:rPr>
              <a:t>displayAccount</a:t>
            </a:r>
            <a:r>
              <a:rPr lang="en-US" u="none" strike="noStrike" baseline="0" dirty="0" smtClean="0">
                <a:solidFill>
                  <a:srgbClr val="000000"/>
                </a:solidFill>
                <a:latin typeface="Times New Roman" panose="02020603050405020304" pitchFamily="18" charset="0"/>
              </a:rPr>
              <a:t>.</a:t>
            </a:r>
          </a:p>
        </p:txBody>
      </p:sp>
      <p:sp>
        <p:nvSpPr>
          <p:cNvPr id="4" name="Footer Placeholder 3"/>
          <p:cNvSpPr>
            <a:spLocks noGrp="1"/>
          </p:cNvSpPr>
          <p:nvPr>
            <p:ph type="ftr" sz="quarter" idx="11"/>
          </p:nvPr>
        </p:nvSpPr>
        <p:spPr/>
        <p:txBody>
          <a:bodyPr/>
          <a:lstStyle/>
          <a:p>
            <a:pPr>
              <a:defRPr/>
            </a:pPr>
            <a:r>
              <a:rPr lang="en-US" smtClean="0"/>
              <a:t>©1992-2017 by Pearson Education, Inc. All Rights Reserved.</a:t>
            </a:r>
            <a:endParaRPr lang="en-US"/>
          </a:p>
        </p:txBody>
      </p:sp>
    </p:spTree>
    <p:extLst>
      <p:ext uri="{BB962C8B-B14F-4D97-AF65-F5344CB8AC3E}">
        <p14:creationId xmlns:p14="http://schemas.microsoft.com/office/powerpoint/2010/main" val="173696935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3_Page_39"/>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902494" y="857250"/>
            <a:ext cx="7337822" cy="5143500"/>
          </a:xfrm>
          <a:prstGeom prst="rect">
            <a:avLst/>
          </a:prstGeom>
          <a:noFill/>
          <a:ln>
            <a:noFill/>
          </a:ln>
        </p:spPr>
      </p:pic>
      <p:sp>
        <p:nvSpPr>
          <p:cNvPr id="3" name="Footer Placeholder 2"/>
          <p:cNvSpPr>
            <a:spLocks noGrp="1"/>
          </p:cNvSpPr>
          <p:nvPr>
            <p:ph type="ftr" sz="quarter" idx="11"/>
          </p:nvPr>
        </p:nvSpPr>
        <p:spPr/>
        <p:txBody>
          <a:bodyPr/>
          <a:lstStyle/>
          <a:p>
            <a:pPr>
              <a:defRPr/>
            </a:pPr>
            <a:r>
              <a:rPr lang="en-US" smtClean="0"/>
              <a:t>©1992-2017 by Pearson Education, Inc. All Rights Reserved.</a:t>
            </a:r>
            <a:endParaRPr lang="en-US"/>
          </a:p>
        </p:txBody>
      </p:sp>
    </p:spTree>
    <p:extLst>
      <p:ext uri="{BB962C8B-B14F-4D97-AF65-F5344CB8AC3E}">
        <p14:creationId xmlns:p14="http://schemas.microsoft.com/office/powerpoint/2010/main" val="241429112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3_Page_40"/>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151210" y="857250"/>
            <a:ext cx="8840390" cy="5143500"/>
          </a:xfrm>
          <a:prstGeom prst="rect">
            <a:avLst/>
          </a:prstGeom>
          <a:noFill/>
          <a:ln>
            <a:noFill/>
          </a:ln>
        </p:spPr>
      </p:pic>
      <p:sp>
        <p:nvSpPr>
          <p:cNvPr id="3" name="Footer Placeholder 2"/>
          <p:cNvSpPr>
            <a:spLocks noGrp="1"/>
          </p:cNvSpPr>
          <p:nvPr>
            <p:ph type="ftr" sz="quarter" idx="11"/>
          </p:nvPr>
        </p:nvSpPr>
        <p:spPr/>
        <p:txBody>
          <a:bodyPr/>
          <a:lstStyle/>
          <a:p>
            <a:pPr>
              <a:defRPr/>
            </a:pPr>
            <a:r>
              <a:rPr lang="en-US" smtClean="0"/>
              <a:t>©1992-2017 by Pearson Education, Inc. All Rights Reserved.</a:t>
            </a:r>
            <a:endParaRPr lang="en-US"/>
          </a:p>
        </p:txBody>
      </p:sp>
    </p:spTree>
    <p:extLst>
      <p:ext uri="{BB962C8B-B14F-4D97-AF65-F5344CB8AC3E}">
        <p14:creationId xmlns:p14="http://schemas.microsoft.com/office/powerpoint/2010/main" val="2129483879"/>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3_Page_41"/>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0" y="1218010"/>
            <a:ext cx="9144000" cy="4420790"/>
          </a:xfrm>
          <a:prstGeom prst="rect">
            <a:avLst/>
          </a:prstGeom>
          <a:noFill/>
          <a:ln>
            <a:noFill/>
          </a:ln>
        </p:spPr>
      </p:pic>
      <p:sp>
        <p:nvSpPr>
          <p:cNvPr id="3" name="Footer Placeholder 2"/>
          <p:cNvSpPr>
            <a:spLocks noGrp="1"/>
          </p:cNvSpPr>
          <p:nvPr>
            <p:ph type="ftr" sz="quarter" idx="11"/>
          </p:nvPr>
        </p:nvSpPr>
        <p:spPr/>
        <p:txBody>
          <a:bodyPr/>
          <a:lstStyle/>
          <a:p>
            <a:pPr>
              <a:defRPr/>
            </a:pPr>
            <a:r>
              <a:rPr lang="en-US" smtClean="0"/>
              <a:t>©1992-2017 by Pearson Education, Inc. All Rights Reserved.</a:t>
            </a:r>
            <a:endParaRPr lang="en-US"/>
          </a:p>
        </p:txBody>
      </p:sp>
    </p:spTree>
    <p:extLst>
      <p:ext uri="{BB962C8B-B14F-4D97-AF65-F5344CB8AC3E}">
        <p14:creationId xmlns:p14="http://schemas.microsoft.com/office/powerpoint/2010/main" val="311447891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3_Page_42"/>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763316"/>
            <a:ext cx="9144000" cy="3331369"/>
          </a:xfrm>
          <a:prstGeom prst="rect">
            <a:avLst/>
          </a:prstGeom>
          <a:noFill/>
          <a:ln>
            <a:noFill/>
          </a:ln>
        </p:spPr>
      </p:pic>
      <p:sp>
        <p:nvSpPr>
          <p:cNvPr id="3" name="Footer Placeholder 2"/>
          <p:cNvSpPr>
            <a:spLocks noGrp="1"/>
          </p:cNvSpPr>
          <p:nvPr>
            <p:ph type="ftr" sz="quarter" idx="11"/>
          </p:nvPr>
        </p:nvSpPr>
        <p:spPr/>
        <p:txBody>
          <a:bodyPr/>
          <a:lstStyle/>
          <a:p>
            <a:pPr>
              <a:defRPr/>
            </a:pPr>
            <a:r>
              <a:rPr lang="en-US" smtClean="0"/>
              <a:t>©1992-2017 by Pearson Education, Inc. All Rights Reserved.</a:t>
            </a:r>
            <a:endParaRPr lang="en-US"/>
          </a:p>
        </p:txBody>
      </p:sp>
    </p:spTree>
    <p:extLst>
      <p:ext uri="{BB962C8B-B14F-4D97-AF65-F5344CB8AC3E}">
        <p14:creationId xmlns:p14="http://schemas.microsoft.com/office/powerpoint/2010/main" val="229605222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3_Page_43"/>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2195513"/>
            <a:ext cx="9144000" cy="2465785"/>
          </a:xfrm>
          <a:prstGeom prst="rect">
            <a:avLst/>
          </a:prstGeom>
          <a:noFill/>
          <a:ln>
            <a:noFill/>
          </a:ln>
        </p:spPr>
      </p:pic>
      <p:sp>
        <p:nvSpPr>
          <p:cNvPr id="3" name="Footer Placeholder 2"/>
          <p:cNvSpPr>
            <a:spLocks noGrp="1"/>
          </p:cNvSpPr>
          <p:nvPr>
            <p:ph type="ftr" sz="quarter" idx="11"/>
          </p:nvPr>
        </p:nvSpPr>
        <p:spPr/>
        <p:txBody>
          <a:bodyPr/>
          <a:lstStyle/>
          <a:p>
            <a:pPr>
              <a:defRPr/>
            </a:pPr>
            <a:r>
              <a:rPr lang="en-US" smtClean="0"/>
              <a:t>©1992-2017 by Pearson Education, Inc. All Rights Reserved.</a:t>
            </a:r>
            <a:endParaRPr lang="en-US"/>
          </a:p>
        </p:txBody>
      </p:sp>
    </p:spTree>
    <p:extLst>
      <p:ext uri="{BB962C8B-B14F-4D97-AF65-F5344CB8AC3E}">
        <p14:creationId xmlns:p14="http://schemas.microsoft.com/office/powerpoint/2010/main" val="181926104"/>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i="0" u="none" strike="noStrike" baseline="0" dirty="0" smtClean="0">
                <a:solidFill>
                  <a:srgbClr val="33B38C"/>
                </a:solidFill>
                <a:latin typeface="Calibri" panose="020F0502020204030204" pitchFamily="34" charset="0"/>
              </a:rPr>
              <a:t>3.6.6 </a:t>
            </a:r>
            <a:r>
              <a:rPr lang="en-US" sz="2800" b="0" i="0" u="none" strike="noStrike" baseline="0" dirty="0" smtClean="0">
                <a:solidFill>
                  <a:srgbClr val="33B38C"/>
                </a:solidFill>
                <a:latin typeface="Consolas" panose="020B0609020204030204" pitchFamily="49" charset="0"/>
              </a:rPr>
              <a:t>Account</a:t>
            </a:r>
            <a:r>
              <a:rPr lang="en-US" sz="2800" b="1" i="0" u="none" strike="noStrike" baseline="0" dirty="0" smtClean="0">
                <a:solidFill>
                  <a:srgbClr val="33B38C"/>
                </a:solidFill>
                <a:latin typeface="Calibri" panose="020F0502020204030204" pitchFamily="34" charset="0"/>
              </a:rPr>
              <a:t> UML Class Diagram with a Balance and Member Functions </a:t>
            </a:r>
            <a:r>
              <a:rPr lang="en-US" sz="2800" b="0" i="0" u="none" strike="noStrike" baseline="0" dirty="0" smtClean="0">
                <a:solidFill>
                  <a:srgbClr val="33B38C"/>
                </a:solidFill>
                <a:latin typeface="Consolas" panose="020B0609020204030204" pitchFamily="49" charset="0"/>
              </a:rPr>
              <a:t>deposit</a:t>
            </a:r>
            <a:r>
              <a:rPr lang="en-US" sz="2800" b="1" i="0" u="none" strike="noStrike" baseline="0" dirty="0" smtClean="0">
                <a:solidFill>
                  <a:srgbClr val="33B38C"/>
                </a:solidFill>
                <a:latin typeface="Calibri" panose="020F0502020204030204" pitchFamily="34" charset="0"/>
              </a:rPr>
              <a:t> and </a:t>
            </a:r>
            <a:r>
              <a:rPr lang="en-US" sz="2800" b="0" i="0" u="none" strike="noStrike" baseline="0" dirty="0" err="1" smtClean="0">
                <a:solidFill>
                  <a:srgbClr val="33B38C"/>
                </a:solidFill>
                <a:latin typeface="Consolas" panose="020B0609020204030204" pitchFamily="49" charset="0"/>
              </a:rPr>
              <a:t>getBalance</a:t>
            </a:r>
            <a:r>
              <a:rPr lang="en-US" sz="2800" b="1" i="0" u="none" strike="noStrike" baseline="0" dirty="0" smtClean="0">
                <a:solidFill>
                  <a:srgbClr val="33B38C"/>
                </a:solidFill>
                <a:latin typeface="Calibri" panose="020F0502020204030204" pitchFamily="34" charset="0"/>
              </a:rPr>
              <a:t> </a:t>
            </a:r>
          </a:p>
        </p:txBody>
      </p:sp>
      <p:sp>
        <p:nvSpPr>
          <p:cNvPr id="3" name="Text Placeholder 2"/>
          <p:cNvSpPr>
            <a:spLocks noGrp="1"/>
          </p:cNvSpPr>
          <p:nvPr>
            <p:ph type="body" idx="1"/>
          </p:nvPr>
        </p:nvSpPr>
        <p:spPr/>
        <p:txBody>
          <a:bodyPr>
            <a:normAutofit fontScale="85000" lnSpcReduction="20000"/>
          </a:bodyPr>
          <a:lstStyle/>
          <a:p>
            <a:r>
              <a:rPr lang="en-US" u="none" strike="noStrike" baseline="0" dirty="0" smtClean="0">
                <a:latin typeface="Cambria" panose="02040503050406030204" pitchFamily="18" charset="0"/>
              </a:rPr>
              <a:t>The UML class diagram in Fig. 3.10 </a:t>
            </a:r>
            <a:r>
              <a:rPr lang="en-US" u="none" strike="noStrike" baseline="0" dirty="0" smtClean="0">
                <a:latin typeface="Cambria" panose="02040503050406030204" pitchFamily="18" charset="0"/>
              </a:rPr>
              <a:t>concisely models </a:t>
            </a:r>
            <a:r>
              <a:rPr lang="en-US" u="none" strike="noStrike" baseline="0" dirty="0" smtClean="0">
                <a:latin typeface="Cambria" panose="02040503050406030204" pitchFamily="18" charset="0"/>
              </a:rPr>
              <a:t>class </a:t>
            </a:r>
            <a:r>
              <a:rPr lang="en-US" u="none" strike="noStrike" baseline="0" dirty="0" smtClean="0">
                <a:solidFill>
                  <a:srgbClr val="000000"/>
                </a:solidFill>
                <a:latin typeface="Consolas" panose="020B0609020204030204" pitchFamily="49" charset="0"/>
              </a:rPr>
              <a:t>Account</a:t>
            </a:r>
            <a:r>
              <a:rPr lang="en-US" u="none" strike="noStrike" baseline="0" dirty="0" smtClean="0">
                <a:solidFill>
                  <a:srgbClr val="000000"/>
                </a:solidFill>
                <a:latin typeface="Cambria" panose="02040503050406030204" pitchFamily="18" charset="0"/>
              </a:rPr>
              <a:t> of Fig. 3.8</a:t>
            </a:r>
            <a:r>
              <a:rPr lang="en-US" u="none" strike="noStrike" baseline="0" dirty="0" smtClean="0">
                <a:solidFill>
                  <a:srgbClr val="000000"/>
                </a:solidFill>
                <a:latin typeface="Cambria" panose="02040503050406030204" pitchFamily="18" charset="0"/>
              </a:rPr>
              <a:t>.</a:t>
            </a:r>
            <a:endParaRPr lang="en-US" u="none" strike="noStrike" baseline="0" dirty="0" smtClean="0">
              <a:solidFill>
                <a:srgbClr val="000000"/>
              </a:solidFill>
              <a:latin typeface="Cambria" panose="02040503050406030204" pitchFamily="18" charset="0"/>
            </a:endParaRPr>
          </a:p>
          <a:p>
            <a:r>
              <a:rPr lang="en-US" u="none" strike="noStrike" baseline="0" dirty="0" smtClean="0">
                <a:latin typeface="Cambria" panose="02040503050406030204" pitchFamily="18" charset="0"/>
              </a:rPr>
              <a:t>Second </a:t>
            </a:r>
            <a:r>
              <a:rPr lang="en-US" u="none" strike="noStrike" baseline="0" dirty="0" smtClean="0">
                <a:latin typeface="Cambria" panose="02040503050406030204" pitchFamily="18" charset="0"/>
              </a:rPr>
              <a:t>compartment </a:t>
            </a:r>
            <a:r>
              <a:rPr lang="en-US" u="none" strike="noStrike" baseline="0" dirty="0" smtClean="0">
                <a:latin typeface="Cambria" panose="02040503050406030204" pitchFamily="18" charset="0"/>
              </a:rPr>
              <a:t>contains the </a:t>
            </a:r>
            <a:r>
              <a:rPr lang="en-US" u="none" strike="noStrike" baseline="0" dirty="0" smtClean="0">
                <a:solidFill>
                  <a:srgbClr val="000000"/>
                </a:solidFill>
                <a:latin typeface="Consolas" panose="020B0609020204030204" pitchFamily="49" charset="0"/>
              </a:rPr>
              <a:t>private</a:t>
            </a:r>
            <a:r>
              <a:rPr lang="en-US" u="none" strike="noStrike" baseline="0" dirty="0" smtClean="0">
                <a:solidFill>
                  <a:srgbClr val="000000"/>
                </a:solidFill>
                <a:latin typeface="Cambria" panose="02040503050406030204" pitchFamily="18" charset="0"/>
              </a:rPr>
              <a:t> attributes </a:t>
            </a:r>
            <a:endParaRPr lang="en-US" u="none" strike="noStrike" baseline="0" dirty="0" smtClean="0">
              <a:solidFill>
                <a:srgbClr val="000000"/>
              </a:solidFill>
              <a:latin typeface="Cambria" panose="02040503050406030204" pitchFamily="18" charset="0"/>
            </a:endParaRPr>
          </a:p>
          <a:p>
            <a:pPr lvl="1"/>
            <a:r>
              <a:rPr lang="en-US" u="none" strike="noStrike" baseline="0" dirty="0" smtClean="0">
                <a:solidFill>
                  <a:srgbClr val="000000"/>
                </a:solidFill>
                <a:latin typeface="Consolas" panose="020B0609020204030204" pitchFamily="49" charset="0"/>
              </a:rPr>
              <a:t>name</a:t>
            </a:r>
            <a:r>
              <a:rPr lang="en-US" u="none" strike="noStrike" baseline="0" dirty="0" smtClean="0">
                <a:solidFill>
                  <a:srgbClr val="000000"/>
                </a:solidFill>
                <a:latin typeface="Cambria" panose="02040503050406030204" pitchFamily="18" charset="0"/>
              </a:rPr>
              <a:t> </a:t>
            </a:r>
            <a:r>
              <a:rPr lang="en-US" u="none" strike="noStrike" baseline="0" dirty="0" smtClean="0">
                <a:solidFill>
                  <a:srgbClr val="000000"/>
                </a:solidFill>
                <a:latin typeface="Cambria" panose="02040503050406030204" pitchFamily="18" charset="0"/>
              </a:rPr>
              <a:t>of type </a:t>
            </a:r>
            <a:r>
              <a:rPr lang="en-US" u="none" strike="noStrike" baseline="0" dirty="0" smtClean="0">
                <a:solidFill>
                  <a:srgbClr val="000000"/>
                </a:solidFill>
                <a:latin typeface="Consolas" panose="020B0609020204030204" pitchFamily="49" charset="0"/>
              </a:rPr>
              <a:t>string</a:t>
            </a:r>
            <a:r>
              <a:rPr lang="en-US" u="none" strike="noStrike" baseline="0" dirty="0" smtClean="0">
                <a:solidFill>
                  <a:srgbClr val="000000"/>
                </a:solidFill>
                <a:latin typeface="Cambria" panose="02040503050406030204" pitchFamily="18" charset="0"/>
              </a:rPr>
              <a:t> </a:t>
            </a:r>
            <a:endParaRPr lang="en-US" dirty="0">
              <a:solidFill>
                <a:srgbClr val="000000"/>
              </a:solidFill>
              <a:latin typeface="Cambria" panose="02040503050406030204" pitchFamily="18" charset="0"/>
            </a:endParaRPr>
          </a:p>
          <a:p>
            <a:pPr lvl="1"/>
            <a:r>
              <a:rPr lang="en-US" u="none" strike="noStrike" baseline="0" dirty="0" smtClean="0">
                <a:solidFill>
                  <a:srgbClr val="000000"/>
                </a:solidFill>
                <a:latin typeface="Consolas" panose="020B0609020204030204" pitchFamily="49" charset="0"/>
              </a:rPr>
              <a:t>balance</a:t>
            </a:r>
            <a:r>
              <a:rPr lang="en-US" u="none" strike="noStrike" baseline="0" dirty="0" smtClean="0">
                <a:solidFill>
                  <a:srgbClr val="000000"/>
                </a:solidFill>
                <a:latin typeface="Cambria" panose="02040503050406030204" pitchFamily="18" charset="0"/>
              </a:rPr>
              <a:t> </a:t>
            </a:r>
            <a:r>
              <a:rPr lang="en-US" u="none" strike="noStrike" baseline="0" dirty="0" smtClean="0">
                <a:solidFill>
                  <a:srgbClr val="000000"/>
                </a:solidFill>
                <a:latin typeface="Cambria" panose="02040503050406030204" pitchFamily="18" charset="0"/>
              </a:rPr>
              <a:t>of type </a:t>
            </a:r>
            <a:r>
              <a:rPr lang="en-US" u="none" strike="noStrike" baseline="0" dirty="0" smtClean="0">
                <a:solidFill>
                  <a:srgbClr val="000000"/>
                </a:solidFill>
                <a:latin typeface="Consolas" panose="020B0609020204030204" pitchFamily="49" charset="0"/>
              </a:rPr>
              <a:t>int</a:t>
            </a:r>
            <a:r>
              <a:rPr lang="en-US" u="none" strike="noStrike" baseline="0" dirty="0" smtClean="0">
                <a:solidFill>
                  <a:srgbClr val="000000"/>
                </a:solidFill>
                <a:latin typeface="Times New Roman" panose="02020603050405020304" pitchFamily="18" charset="0"/>
              </a:rPr>
              <a:t>.</a:t>
            </a:r>
          </a:p>
          <a:p>
            <a:r>
              <a:rPr lang="en-US" u="none" strike="noStrike" baseline="0" dirty="0" smtClean="0">
                <a:latin typeface="Cambria" panose="02040503050406030204" pitchFamily="18" charset="0"/>
              </a:rPr>
              <a:t>C</a:t>
            </a:r>
            <a:r>
              <a:rPr lang="en-US" u="none" strike="noStrike" baseline="0" dirty="0" smtClean="0">
                <a:solidFill>
                  <a:srgbClr val="000000"/>
                </a:solidFill>
                <a:latin typeface="Cambria" panose="02040503050406030204" pitchFamily="18" charset="0"/>
              </a:rPr>
              <a:t>onstructor </a:t>
            </a:r>
            <a:r>
              <a:rPr lang="en-US" u="none" strike="noStrike" baseline="0" dirty="0" smtClean="0">
                <a:solidFill>
                  <a:srgbClr val="000000"/>
                </a:solidFill>
                <a:latin typeface="Cambria" panose="02040503050406030204" pitchFamily="18" charset="0"/>
              </a:rPr>
              <a:t>is modeled in the third compartment </a:t>
            </a:r>
            <a:endParaRPr lang="en-US" u="none" strike="noStrike" baseline="0" dirty="0" smtClean="0">
              <a:solidFill>
                <a:srgbClr val="000000"/>
              </a:solidFill>
              <a:latin typeface="Cambria" panose="02040503050406030204" pitchFamily="18" charset="0"/>
            </a:endParaRPr>
          </a:p>
          <a:p>
            <a:pPr lvl="1"/>
            <a:r>
              <a:rPr lang="en-US" u="none" strike="noStrike" baseline="0" dirty="0" smtClean="0">
                <a:solidFill>
                  <a:srgbClr val="000000"/>
                </a:solidFill>
                <a:latin typeface="Cambria" panose="02040503050406030204" pitchFamily="18" charset="0"/>
              </a:rPr>
              <a:t>With</a:t>
            </a:r>
            <a:r>
              <a:rPr lang="en-US" u="none" strike="noStrike" dirty="0" smtClean="0">
                <a:solidFill>
                  <a:srgbClr val="000000"/>
                </a:solidFill>
                <a:latin typeface="Cambria" panose="02040503050406030204" pitchFamily="18" charset="0"/>
              </a:rPr>
              <a:t> </a:t>
            </a:r>
            <a:r>
              <a:rPr lang="en-US" u="none" strike="noStrike" baseline="0" dirty="0" smtClean="0">
                <a:solidFill>
                  <a:srgbClr val="000000"/>
                </a:solidFill>
                <a:latin typeface="Cambria" panose="02040503050406030204" pitchFamily="18" charset="0"/>
              </a:rPr>
              <a:t>parameters </a:t>
            </a:r>
            <a:r>
              <a:rPr lang="en-US" u="none" strike="noStrike" baseline="0" dirty="0" err="1" smtClean="0">
                <a:solidFill>
                  <a:srgbClr val="000000"/>
                </a:solidFill>
                <a:latin typeface="Consolas" panose="020B0609020204030204" pitchFamily="49" charset="0"/>
              </a:rPr>
              <a:t>accountName</a:t>
            </a:r>
            <a:r>
              <a:rPr lang="en-US" u="none" strike="noStrike" baseline="0" dirty="0" smtClean="0">
                <a:solidFill>
                  <a:srgbClr val="000000"/>
                </a:solidFill>
                <a:latin typeface="Cambria" panose="02040503050406030204" pitchFamily="18" charset="0"/>
              </a:rPr>
              <a:t> of type </a:t>
            </a:r>
            <a:r>
              <a:rPr lang="en-US" u="none" strike="noStrike" baseline="0" dirty="0" smtClean="0">
                <a:solidFill>
                  <a:srgbClr val="000000"/>
                </a:solidFill>
                <a:latin typeface="Consolas" panose="020B0609020204030204" pitchFamily="49" charset="0"/>
              </a:rPr>
              <a:t>string</a:t>
            </a:r>
            <a:r>
              <a:rPr lang="en-US" u="none" strike="noStrike" baseline="0" dirty="0" smtClean="0">
                <a:solidFill>
                  <a:srgbClr val="000000"/>
                </a:solidFill>
                <a:latin typeface="Cambria" panose="02040503050406030204" pitchFamily="18" charset="0"/>
              </a:rPr>
              <a:t> and </a:t>
            </a:r>
            <a:r>
              <a:rPr lang="en-US" u="none" strike="noStrike" baseline="0" dirty="0" err="1" smtClean="0">
                <a:solidFill>
                  <a:srgbClr val="000000"/>
                </a:solidFill>
                <a:latin typeface="Consolas" panose="020B0609020204030204" pitchFamily="49" charset="0"/>
              </a:rPr>
              <a:t>initialBalance</a:t>
            </a:r>
            <a:r>
              <a:rPr lang="en-US" u="none" strike="noStrike" baseline="0" dirty="0" smtClean="0">
                <a:solidFill>
                  <a:srgbClr val="000000"/>
                </a:solidFill>
                <a:latin typeface="Cambria" panose="02040503050406030204" pitchFamily="18" charset="0"/>
              </a:rPr>
              <a:t> of type </a:t>
            </a:r>
            <a:r>
              <a:rPr lang="en-US" u="none" strike="noStrike" baseline="0" dirty="0" err="1" smtClean="0">
                <a:solidFill>
                  <a:srgbClr val="000000"/>
                </a:solidFill>
                <a:latin typeface="Consolas" panose="020B0609020204030204" pitchFamily="49" charset="0"/>
              </a:rPr>
              <a:t>int</a:t>
            </a:r>
            <a:endParaRPr lang="en-US" u="none" strike="noStrike" baseline="0" dirty="0" smtClean="0">
              <a:solidFill>
                <a:srgbClr val="000000"/>
              </a:solidFill>
              <a:latin typeface="Times New Roman" panose="02020603050405020304" pitchFamily="18" charset="0"/>
            </a:endParaRPr>
          </a:p>
          <a:p>
            <a:r>
              <a:rPr lang="en-US" u="none" strike="noStrike" baseline="0" dirty="0" smtClean="0">
                <a:latin typeface="Cambria" panose="02040503050406030204" pitchFamily="18" charset="0"/>
              </a:rPr>
              <a:t>The class’s </a:t>
            </a:r>
            <a:r>
              <a:rPr lang="en-US" u="none" strike="noStrike" baseline="0" dirty="0" smtClean="0">
                <a:solidFill>
                  <a:srgbClr val="000000"/>
                </a:solidFill>
                <a:latin typeface="Consolas" panose="020B0609020204030204" pitchFamily="49" charset="0"/>
              </a:rPr>
              <a:t>public</a:t>
            </a:r>
            <a:r>
              <a:rPr lang="en-US" u="none" strike="noStrike" baseline="0" dirty="0" smtClean="0">
                <a:solidFill>
                  <a:srgbClr val="000000"/>
                </a:solidFill>
                <a:latin typeface="Cambria" panose="02040503050406030204" pitchFamily="18" charset="0"/>
              </a:rPr>
              <a:t> </a:t>
            </a:r>
            <a:r>
              <a:rPr lang="en-US" u="none" strike="noStrike" baseline="0" dirty="0" smtClean="0">
                <a:solidFill>
                  <a:srgbClr val="000000"/>
                </a:solidFill>
                <a:latin typeface="Cambria" panose="02040503050406030204" pitchFamily="18" charset="0"/>
              </a:rPr>
              <a:t>member functions also are modeled in the third </a:t>
            </a:r>
            <a:r>
              <a:rPr lang="en-US" u="none" strike="noStrike" baseline="0" dirty="0" smtClean="0">
                <a:solidFill>
                  <a:srgbClr val="000000"/>
                </a:solidFill>
                <a:latin typeface="Cambria" panose="02040503050406030204" pitchFamily="18" charset="0"/>
              </a:rPr>
              <a:t>compartment</a:t>
            </a:r>
          </a:p>
          <a:p>
            <a:pPr lvl="1"/>
            <a:r>
              <a:rPr lang="en-US" u="none" strike="noStrike" baseline="0" dirty="0" smtClean="0">
                <a:solidFill>
                  <a:srgbClr val="000000"/>
                </a:solidFill>
                <a:latin typeface="Cambria" panose="02040503050406030204" pitchFamily="18" charset="0"/>
              </a:rPr>
              <a:t>operation </a:t>
            </a:r>
            <a:r>
              <a:rPr lang="en-US" u="none" strike="noStrike" baseline="0" dirty="0" smtClean="0">
                <a:solidFill>
                  <a:srgbClr val="000000"/>
                </a:solidFill>
                <a:latin typeface="Consolas" panose="020B0609020204030204" pitchFamily="49" charset="0"/>
              </a:rPr>
              <a:t>deposit</a:t>
            </a:r>
            <a:r>
              <a:rPr lang="en-US" u="none" strike="noStrike" baseline="0" dirty="0" smtClean="0">
                <a:solidFill>
                  <a:srgbClr val="000000"/>
                </a:solidFill>
                <a:latin typeface="Cambria" panose="02040503050406030204" pitchFamily="18" charset="0"/>
              </a:rPr>
              <a:t> with a </a:t>
            </a:r>
            <a:r>
              <a:rPr lang="en-US" u="none" strike="noStrike" baseline="0" dirty="0" err="1" smtClean="0">
                <a:solidFill>
                  <a:srgbClr val="000000"/>
                </a:solidFill>
                <a:latin typeface="Consolas" panose="020B0609020204030204" pitchFamily="49" charset="0"/>
              </a:rPr>
              <a:t>depositAmount</a:t>
            </a:r>
            <a:r>
              <a:rPr lang="en-US" u="none" strike="noStrike" baseline="0" dirty="0" smtClean="0">
                <a:solidFill>
                  <a:srgbClr val="000000"/>
                </a:solidFill>
                <a:latin typeface="Cambria" panose="02040503050406030204" pitchFamily="18" charset="0"/>
              </a:rPr>
              <a:t> parameter of type </a:t>
            </a:r>
            <a:r>
              <a:rPr lang="en-US" u="none" strike="noStrike" baseline="0" dirty="0" err="1" smtClean="0">
                <a:solidFill>
                  <a:srgbClr val="000000"/>
                </a:solidFill>
                <a:latin typeface="Consolas" panose="020B0609020204030204" pitchFamily="49" charset="0"/>
              </a:rPr>
              <a:t>int</a:t>
            </a:r>
            <a:r>
              <a:rPr lang="en-US" u="none" strike="noStrike" baseline="0" dirty="0" smtClean="0">
                <a:solidFill>
                  <a:srgbClr val="000000"/>
                </a:solidFill>
                <a:latin typeface="Cambria" panose="02040503050406030204" pitchFamily="18" charset="0"/>
              </a:rPr>
              <a:t>, </a:t>
            </a:r>
            <a:endParaRPr lang="en-US" u="none" strike="noStrike" baseline="0" dirty="0" smtClean="0">
              <a:solidFill>
                <a:srgbClr val="000000"/>
              </a:solidFill>
              <a:latin typeface="Cambria" panose="02040503050406030204" pitchFamily="18" charset="0"/>
            </a:endParaRPr>
          </a:p>
          <a:p>
            <a:pPr lvl="1"/>
            <a:r>
              <a:rPr lang="en-US" u="none" strike="noStrike" baseline="0" dirty="0" smtClean="0">
                <a:solidFill>
                  <a:srgbClr val="000000"/>
                </a:solidFill>
                <a:latin typeface="Cambria" panose="02040503050406030204" pitchFamily="18" charset="0"/>
              </a:rPr>
              <a:t>operation </a:t>
            </a:r>
            <a:r>
              <a:rPr lang="en-US" u="none" strike="noStrike" baseline="0" dirty="0" err="1" smtClean="0">
                <a:solidFill>
                  <a:srgbClr val="000000"/>
                </a:solidFill>
                <a:latin typeface="Consolas" panose="020B0609020204030204" pitchFamily="49" charset="0"/>
              </a:rPr>
              <a:t>getBalance</a:t>
            </a:r>
            <a:r>
              <a:rPr lang="en-US" u="none" strike="noStrike" baseline="0" dirty="0" smtClean="0">
                <a:solidFill>
                  <a:srgbClr val="000000"/>
                </a:solidFill>
                <a:latin typeface="Cambria" panose="02040503050406030204" pitchFamily="18" charset="0"/>
              </a:rPr>
              <a:t> with a return type of </a:t>
            </a:r>
            <a:r>
              <a:rPr lang="en-US" u="none" strike="noStrike" baseline="0" dirty="0" err="1" smtClean="0">
                <a:solidFill>
                  <a:srgbClr val="000000"/>
                </a:solidFill>
                <a:latin typeface="Consolas" panose="020B0609020204030204" pitchFamily="49" charset="0"/>
              </a:rPr>
              <a:t>int</a:t>
            </a:r>
            <a:r>
              <a:rPr lang="en-US" u="none" strike="noStrike" baseline="0" dirty="0" smtClean="0">
                <a:solidFill>
                  <a:srgbClr val="000000"/>
                </a:solidFill>
                <a:latin typeface="Cambria" panose="02040503050406030204" pitchFamily="18" charset="0"/>
              </a:rPr>
              <a:t>, </a:t>
            </a:r>
            <a:endParaRPr lang="en-US" u="none" strike="noStrike" baseline="0" dirty="0" smtClean="0">
              <a:solidFill>
                <a:srgbClr val="000000"/>
              </a:solidFill>
              <a:latin typeface="Cambria" panose="02040503050406030204" pitchFamily="18" charset="0"/>
            </a:endParaRPr>
          </a:p>
          <a:p>
            <a:pPr lvl="1"/>
            <a:r>
              <a:rPr lang="en-US" u="none" strike="noStrike" baseline="0" dirty="0" smtClean="0">
                <a:solidFill>
                  <a:srgbClr val="000000"/>
                </a:solidFill>
                <a:latin typeface="Cambria" panose="02040503050406030204" pitchFamily="18" charset="0"/>
              </a:rPr>
              <a:t>operation </a:t>
            </a:r>
            <a:r>
              <a:rPr lang="en-US" u="none" strike="noStrike" baseline="0" dirty="0" err="1" smtClean="0">
                <a:solidFill>
                  <a:srgbClr val="000000"/>
                </a:solidFill>
                <a:latin typeface="Consolas" panose="020B0609020204030204" pitchFamily="49" charset="0"/>
              </a:rPr>
              <a:t>setName</a:t>
            </a:r>
            <a:r>
              <a:rPr lang="en-US" u="none" strike="noStrike" baseline="0" dirty="0" smtClean="0">
                <a:solidFill>
                  <a:srgbClr val="000000"/>
                </a:solidFill>
                <a:latin typeface="Cambria" panose="02040503050406030204" pitchFamily="18" charset="0"/>
              </a:rPr>
              <a:t> with an </a:t>
            </a:r>
            <a:r>
              <a:rPr lang="en-US" u="none" strike="noStrike" baseline="0" dirty="0" err="1" smtClean="0">
                <a:solidFill>
                  <a:srgbClr val="000000"/>
                </a:solidFill>
                <a:latin typeface="Consolas" panose="020B0609020204030204" pitchFamily="49" charset="0"/>
              </a:rPr>
              <a:t>accountName</a:t>
            </a:r>
            <a:r>
              <a:rPr lang="en-US" u="none" strike="noStrike" baseline="0" dirty="0" smtClean="0">
                <a:solidFill>
                  <a:srgbClr val="000000"/>
                </a:solidFill>
                <a:latin typeface="Cambria" panose="02040503050406030204" pitchFamily="18" charset="0"/>
              </a:rPr>
              <a:t> parameter of type </a:t>
            </a:r>
            <a:r>
              <a:rPr lang="en-US" u="none" strike="noStrike" baseline="0" dirty="0" smtClean="0">
                <a:solidFill>
                  <a:srgbClr val="000000"/>
                </a:solidFill>
                <a:latin typeface="Consolas" panose="020B0609020204030204" pitchFamily="49" charset="0"/>
              </a:rPr>
              <a:t>string</a:t>
            </a:r>
            <a:endParaRPr lang="en-US" dirty="0">
              <a:solidFill>
                <a:srgbClr val="000000"/>
              </a:solidFill>
              <a:latin typeface="Cambria" panose="02040503050406030204" pitchFamily="18" charset="0"/>
            </a:endParaRPr>
          </a:p>
          <a:p>
            <a:pPr lvl="1"/>
            <a:r>
              <a:rPr lang="en-US" u="none" strike="noStrike" baseline="0" dirty="0" smtClean="0">
                <a:solidFill>
                  <a:srgbClr val="000000"/>
                </a:solidFill>
                <a:latin typeface="Cambria" panose="02040503050406030204" pitchFamily="18" charset="0"/>
              </a:rPr>
              <a:t>operation </a:t>
            </a:r>
            <a:r>
              <a:rPr lang="en-US" u="none" strike="noStrike" baseline="0" dirty="0" err="1" smtClean="0">
                <a:solidFill>
                  <a:srgbClr val="000000"/>
                </a:solidFill>
                <a:latin typeface="Consolas" panose="020B0609020204030204" pitchFamily="49" charset="0"/>
              </a:rPr>
              <a:t>getName</a:t>
            </a:r>
            <a:r>
              <a:rPr lang="en-US" u="none" strike="noStrike" baseline="0" dirty="0" smtClean="0">
                <a:solidFill>
                  <a:srgbClr val="000000"/>
                </a:solidFill>
                <a:latin typeface="Cambria" panose="02040503050406030204" pitchFamily="18" charset="0"/>
              </a:rPr>
              <a:t> with a return type of </a:t>
            </a:r>
            <a:r>
              <a:rPr lang="en-US" u="none" strike="noStrike" baseline="0" dirty="0" smtClean="0">
                <a:solidFill>
                  <a:srgbClr val="000000"/>
                </a:solidFill>
                <a:latin typeface="Consolas" panose="020B0609020204030204" pitchFamily="49" charset="0"/>
              </a:rPr>
              <a:t>string</a:t>
            </a:r>
            <a:r>
              <a:rPr lang="en-US" u="none" strike="noStrike" baseline="0" dirty="0" smtClean="0">
                <a:solidFill>
                  <a:srgbClr val="000000"/>
                </a:solidFill>
                <a:latin typeface="Times New Roman" panose="02020603050405020304" pitchFamily="18" charset="0"/>
              </a:rPr>
              <a:t>.</a:t>
            </a:r>
          </a:p>
        </p:txBody>
      </p:sp>
      <p:sp>
        <p:nvSpPr>
          <p:cNvPr id="4" name="Footer Placeholder 3"/>
          <p:cNvSpPr>
            <a:spLocks noGrp="1"/>
          </p:cNvSpPr>
          <p:nvPr>
            <p:ph type="ftr" sz="quarter" idx="11"/>
          </p:nvPr>
        </p:nvSpPr>
        <p:spPr/>
        <p:txBody>
          <a:bodyPr/>
          <a:lstStyle/>
          <a:p>
            <a:pPr>
              <a:defRPr/>
            </a:pPr>
            <a:r>
              <a:rPr lang="en-US" smtClean="0"/>
              <a:t>©1992-2017 by Pearson Education, Inc. All Rights Reserved.</a:t>
            </a:r>
            <a:endParaRPr lang="en-US"/>
          </a:p>
        </p:txBody>
      </p:sp>
    </p:spTree>
    <p:extLst>
      <p:ext uri="{BB962C8B-B14F-4D97-AF65-F5344CB8AC3E}">
        <p14:creationId xmlns:p14="http://schemas.microsoft.com/office/powerpoint/2010/main" val="1941551288"/>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3_Page_44"/>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0" y="1468041"/>
            <a:ext cx="9144000" cy="3921919"/>
          </a:xfrm>
          <a:prstGeom prst="rect">
            <a:avLst/>
          </a:prstGeom>
          <a:noFill/>
          <a:ln>
            <a:noFill/>
          </a:ln>
        </p:spPr>
      </p:pic>
      <p:sp>
        <p:nvSpPr>
          <p:cNvPr id="3" name="Footer Placeholder 2"/>
          <p:cNvSpPr>
            <a:spLocks noGrp="1"/>
          </p:cNvSpPr>
          <p:nvPr>
            <p:ph type="ftr" sz="quarter" idx="11"/>
          </p:nvPr>
        </p:nvSpPr>
        <p:spPr/>
        <p:txBody>
          <a:bodyPr/>
          <a:lstStyle/>
          <a:p>
            <a:pPr>
              <a:defRPr/>
            </a:pPr>
            <a:r>
              <a:rPr lang="en-US" smtClean="0"/>
              <a:t>©1992-2017 by Pearson Education, Inc. All Rights Reserved.</a:t>
            </a:r>
            <a:endParaRPr lang="en-US"/>
          </a:p>
        </p:txBody>
      </p:sp>
    </p:spTree>
    <p:extLst>
      <p:ext uri="{BB962C8B-B14F-4D97-AF65-F5344CB8AC3E}">
        <p14:creationId xmlns:p14="http://schemas.microsoft.com/office/powerpoint/2010/main" val="19694938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pphtp10_03_Page_09"/>
          <p:cNvPicPr>
            <a:picLocks noGrp="1" noChangeAspect="1"/>
          </p:cNvPicPr>
          <p:nvPr isPhoto="1"/>
        </p:nvPicPr>
        <p:blipFill>
          <a:blip r:embed="rId2" cstate="print">
            <a:lum/>
            <a:extLst>
              <a:ext uri="{28A0092B-C50C-407E-A947-70E740481C1C}">
                <a14:useLocalDpi xmlns:a14="http://schemas.microsoft.com/office/drawing/2010/main" val="0"/>
              </a:ext>
            </a:extLst>
          </a:blip>
          <a:stretch>
            <a:fillRect/>
          </a:stretch>
        </p:blipFill>
        <p:spPr>
          <a:xfrm>
            <a:off x="0" y="2340769"/>
            <a:ext cx="9144000" cy="2175272"/>
          </a:xfrm>
          <a:prstGeom prst="rect">
            <a:avLst/>
          </a:prstGeom>
          <a:noFill/>
          <a:ln>
            <a:noFill/>
          </a:ln>
        </p:spPr>
      </p:pic>
      <p:sp>
        <p:nvSpPr>
          <p:cNvPr id="3" name="Footer Placeholder 2"/>
          <p:cNvSpPr>
            <a:spLocks noGrp="1"/>
          </p:cNvSpPr>
          <p:nvPr>
            <p:ph type="ftr" sz="quarter" idx="11"/>
          </p:nvPr>
        </p:nvSpPr>
        <p:spPr/>
        <p:txBody>
          <a:bodyPr/>
          <a:lstStyle/>
          <a:p>
            <a:pPr>
              <a:defRPr/>
            </a:pPr>
            <a:r>
              <a:rPr lang="en-US" smtClean="0"/>
              <a:t>©1992-2017 by Pearson Education, Inc. All Rights Reserved.</a:t>
            </a:r>
            <a:endParaRPr lang="en-US"/>
          </a:p>
        </p:txBody>
      </p:sp>
    </p:spTree>
    <p:extLst>
      <p:ext uri="{BB962C8B-B14F-4D97-AF65-F5344CB8AC3E}">
        <p14:creationId xmlns:p14="http://schemas.microsoft.com/office/powerpoint/2010/main" val="395188060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2.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3.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4.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docProps/app.xml><?xml version="1.0" encoding="utf-8"?>
<Properties xmlns="http://schemas.openxmlformats.org/officeDocument/2006/extended-properties" xmlns:vt="http://schemas.openxmlformats.org/officeDocument/2006/docPropsVTypes">
  <Template>DeitelPowerPointTemplate</Template>
  <TotalTime>3116</TotalTime>
  <Words>4433</Words>
  <Application>Microsoft Office PowerPoint</Application>
  <PresentationFormat>On-screen Show (4:3)</PresentationFormat>
  <Paragraphs>391</Paragraphs>
  <Slides>87</Slides>
  <Notes>2</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87</vt:i4>
      </vt:variant>
    </vt:vector>
  </HeadingPairs>
  <TitlesOfParts>
    <vt:vector size="100" baseType="lpstr">
      <vt:lpstr>AGaramond</vt:lpstr>
      <vt:lpstr>Arial</vt:lpstr>
      <vt:lpstr>Calibri</vt:lpstr>
      <vt:lpstr>Cambria</vt:lpstr>
      <vt:lpstr>Consolas</vt:lpstr>
      <vt:lpstr>Lucida Sans Typewriter</vt:lpstr>
      <vt:lpstr>Lucida Sans Unicode</vt:lpstr>
      <vt:lpstr>Times New Roman</vt:lpstr>
      <vt:lpstr>Verdana</vt:lpstr>
      <vt:lpstr>Wingdings</vt:lpstr>
      <vt:lpstr>Wingdings 2</vt:lpstr>
      <vt:lpstr>Wingdings 3</vt:lpstr>
      <vt:lpstr>Concourse</vt:lpstr>
      <vt:lpstr>Introduction to Classes, Objects, Member Functions and Strings</vt:lpstr>
      <vt:lpstr>PowerPoint Presentation</vt:lpstr>
      <vt:lpstr>PowerPoint Presentation</vt:lpstr>
      <vt:lpstr>PowerPoint Presentation</vt:lpstr>
      <vt:lpstr>3.1 Introduction</vt:lpstr>
      <vt:lpstr>3.1 Introduction (cont.)</vt:lpstr>
      <vt:lpstr>3.2 Test-Driving an Account Object </vt:lpstr>
      <vt:lpstr>PowerPoint Presentation</vt:lpstr>
      <vt:lpstr>PowerPoint Presentation</vt:lpstr>
      <vt:lpstr>3.2.1 Instantiating an Object</vt:lpstr>
      <vt:lpstr>3.2.2 Headers and Source-Code Files</vt:lpstr>
      <vt:lpstr>3.2.2 Headers and Source-Code Files (cont.)</vt:lpstr>
      <vt:lpstr>3.2.2 Headers and Source-Code Files (cont.)</vt:lpstr>
      <vt:lpstr>3.2.3 Calling Class Account’s getName Member Function</vt:lpstr>
      <vt:lpstr>3.2.3 Calling Class Account’s getName Member Function (cont.)</vt:lpstr>
      <vt:lpstr>3.2.4 Inputting a string with getline </vt:lpstr>
      <vt:lpstr>3.2.4 Inputting a string with getline (cont.)</vt:lpstr>
      <vt:lpstr>3.2.4 Inputting a string with getline (cont.)</vt:lpstr>
      <vt:lpstr>3.2.4 Inputting a string with getline (cont.)</vt:lpstr>
      <vt:lpstr>3.2.5 Calling Class Account’s setName Member Function </vt:lpstr>
      <vt:lpstr>3.2.5 Calling Class Account’s setName Member Function (cont.)</vt:lpstr>
      <vt:lpstr>3.3 Account Class with a Data Member and Set and Get Member Functions</vt:lpstr>
      <vt:lpstr>3.3.1 Account Class Definition</vt:lpstr>
      <vt:lpstr>PowerPoint Presentation</vt:lpstr>
      <vt:lpstr>3.3.2 Keyword class and the Class Body </vt:lpstr>
      <vt:lpstr>PowerPoint Presentation</vt:lpstr>
      <vt:lpstr>3.3.2 Keyword class and the Class Body (cont.)</vt:lpstr>
      <vt:lpstr>3.3.3 Data Member name of Type string </vt:lpstr>
      <vt:lpstr>3.3.3 Data Member name of Type string (cont.)</vt:lpstr>
      <vt:lpstr>PowerPoint Presentation</vt:lpstr>
      <vt:lpstr>3.3.3 Data Member name of Type string (cont.)</vt:lpstr>
      <vt:lpstr>3.3.4 setName Member Function </vt:lpstr>
      <vt:lpstr>3.3.4 setName Member Function (cont.)</vt:lpstr>
      <vt:lpstr>3.3.4 setName Member Function (cont.)</vt:lpstr>
      <vt:lpstr>3.3.4 setName Member Function (cont.)</vt:lpstr>
      <vt:lpstr>3.3.4 setName Member Function (cont.)</vt:lpstr>
      <vt:lpstr>3.3.5 getName Member Function</vt:lpstr>
      <vt:lpstr>PowerPoint Presentation</vt:lpstr>
      <vt:lpstr>3.3.6 Access Specifiers private and public </vt:lpstr>
      <vt:lpstr>3.3.6 Access Specifiers private and public (cont.)</vt:lpstr>
      <vt:lpstr>PowerPoint Presentation</vt:lpstr>
      <vt:lpstr>PowerPoint Presentation</vt:lpstr>
      <vt:lpstr>3.3.7 Account UML Class Diagram</vt:lpstr>
      <vt:lpstr>PowerPoint Presentation</vt:lpstr>
      <vt:lpstr>3.3.7 Account UML Class Diagram (cont.)</vt:lpstr>
      <vt:lpstr>3.3.7 Account UML Class Diagram (cont.)</vt:lpstr>
      <vt:lpstr>3.3.7 Account UML Class Diagram (cont.)</vt:lpstr>
      <vt:lpstr>3.4 Account Class: Initializing Objects with Constructors</vt:lpstr>
      <vt:lpstr>3.4.1 Defining an Account Constructor for Custom Object Initialization</vt:lpstr>
      <vt:lpstr>PowerPoint Presentation</vt:lpstr>
      <vt:lpstr>3.4.1 Defining an Account Constructor for Custom Object Initialization (cont.)</vt:lpstr>
      <vt:lpstr>PowerPoint Presentation</vt:lpstr>
      <vt:lpstr>3.4.1 Defining an Account Constructor for Custom Object Initialization (cont.)</vt:lpstr>
      <vt:lpstr>3.4.1 Defining an Account Constructor for Custom Object Initialization (cont.)</vt:lpstr>
      <vt:lpstr>3.4.2 Initializing Account Objects When They’re Created</vt:lpstr>
      <vt:lpstr>PowerPoint Presentation</vt:lpstr>
      <vt:lpstr>3.4.2 Initializing Account Objects When They’re Created (cont.)</vt:lpstr>
      <vt:lpstr>3.4.2 Initializing Account Objects When They’re Created (cont.)</vt:lpstr>
      <vt:lpstr>PowerPoint Presentation</vt:lpstr>
      <vt:lpstr>3.4.3 Account UML Class Diagram with a Constructor</vt:lpstr>
      <vt:lpstr>PowerPoint Presentation</vt:lpstr>
      <vt:lpstr>3.5 Software Engineering with Set and Get Member Functions </vt:lpstr>
      <vt:lpstr>3.5 Software Engineering with Set and Get Member Functions (cont.)</vt:lpstr>
      <vt:lpstr>3.5 Software Engineering with Set and Get Member Functions (cont.)</vt:lpstr>
      <vt:lpstr>3.5 Software Engineering with Set and Get Member Functions (cont.)</vt:lpstr>
      <vt:lpstr>PowerPoint Presentation</vt:lpstr>
      <vt:lpstr>PowerPoint Presentation</vt:lpstr>
      <vt:lpstr>PowerPoint Presentation</vt:lpstr>
      <vt:lpstr>3.6 Account Class with a Balance; Data Validation</vt:lpstr>
      <vt:lpstr>3.6.1 Data Member balance </vt:lpstr>
      <vt:lpstr>PowerPoint Presentation</vt:lpstr>
      <vt:lpstr>PowerPoint Presentation</vt:lpstr>
      <vt:lpstr>PowerPoint Presentation</vt:lpstr>
      <vt:lpstr>3.6.1 Data Member balance (cont.)</vt:lpstr>
      <vt:lpstr>3.6.2 Two-Parameter Constructor with Validation</vt:lpstr>
      <vt:lpstr>3.6.2 Two-Parameter Constructor with Validation (cont.)</vt:lpstr>
      <vt:lpstr>3.6.3 deposit Member Function with Validation</vt:lpstr>
      <vt:lpstr>3.6.3 deposit Member Function with Validation (cont.)</vt:lpstr>
      <vt:lpstr>3.6.4 getBalance Member Function</vt:lpstr>
      <vt:lpstr>3.6.5 Manipulating Account Objects with Balances </vt:lpstr>
      <vt:lpstr>PowerPoint Presentation</vt:lpstr>
      <vt:lpstr>PowerPoint Presentation</vt:lpstr>
      <vt:lpstr>PowerPoint Presentation</vt:lpstr>
      <vt:lpstr>PowerPoint Presentation</vt:lpstr>
      <vt:lpstr>PowerPoint Presentation</vt:lpstr>
      <vt:lpstr>3.6.6 Account UML Class Diagram with a Balance and Member Functions deposit and getBalance </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3.1  Introduction</dc:title>
  <dc:creator>Windows User</dc:creator>
  <cp:lastModifiedBy>Paul</cp:lastModifiedBy>
  <cp:revision>38</cp:revision>
  <dcterms:created xsi:type="dcterms:W3CDTF">2009-08-24T20:11:32Z</dcterms:created>
  <dcterms:modified xsi:type="dcterms:W3CDTF">2016-06-22T19:24:44Z</dcterms:modified>
</cp:coreProperties>
</file>