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5"/>
  </p:notesMasterIdLst>
  <p:handoutMasterIdLst>
    <p:handoutMasterId r:id="rId136"/>
  </p:handoutMasterIdLst>
  <p:sldIdLst>
    <p:sldId id="256" r:id="rId2"/>
    <p:sldId id="536" r:id="rId3"/>
    <p:sldId id="537" r:id="rId4"/>
    <p:sldId id="538" r:id="rId5"/>
    <p:sldId id="257" r:id="rId6"/>
    <p:sldId id="258" r:id="rId7"/>
    <p:sldId id="259" r:id="rId8"/>
    <p:sldId id="539" r:id="rId9"/>
    <p:sldId id="260" r:id="rId10"/>
    <p:sldId id="261" r:id="rId11"/>
    <p:sldId id="540" r:id="rId12"/>
    <p:sldId id="262" r:id="rId13"/>
    <p:sldId id="595" r:id="rId14"/>
    <p:sldId id="263" r:id="rId15"/>
    <p:sldId id="264" r:id="rId16"/>
    <p:sldId id="265" r:id="rId17"/>
    <p:sldId id="266" r:id="rId18"/>
    <p:sldId id="267" r:id="rId19"/>
    <p:sldId id="268" r:id="rId20"/>
    <p:sldId id="541" r:id="rId21"/>
    <p:sldId id="542" r:id="rId22"/>
    <p:sldId id="269" r:id="rId23"/>
    <p:sldId id="270" r:id="rId24"/>
    <p:sldId id="271" r:id="rId25"/>
    <p:sldId id="543" r:id="rId26"/>
    <p:sldId id="596" r:id="rId27"/>
    <p:sldId id="544" r:id="rId28"/>
    <p:sldId id="273" r:id="rId29"/>
    <p:sldId id="459" r:id="rId30"/>
    <p:sldId id="545" r:id="rId31"/>
    <p:sldId id="546" r:id="rId32"/>
    <p:sldId id="274" r:id="rId33"/>
    <p:sldId id="547" r:id="rId34"/>
    <p:sldId id="276" r:id="rId35"/>
    <p:sldId id="277" r:id="rId36"/>
    <p:sldId id="278" r:id="rId37"/>
    <p:sldId id="548" r:id="rId38"/>
    <p:sldId id="279" r:id="rId39"/>
    <p:sldId id="281" r:id="rId40"/>
    <p:sldId id="597" r:id="rId41"/>
    <p:sldId id="282" r:id="rId42"/>
    <p:sldId id="549" r:id="rId43"/>
    <p:sldId id="275" r:id="rId44"/>
    <p:sldId id="283" r:id="rId45"/>
    <p:sldId id="551" r:id="rId46"/>
    <p:sldId id="552" r:id="rId47"/>
    <p:sldId id="553" r:id="rId48"/>
    <p:sldId id="554" r:id="rId49"/>
    <p:sldId id="555" r:id="rId50"/>
    <p:sldId id="550" r:id="rId51"/>
    <p:sldId id="284" r:id="rId52"/>
    <p:sldId id="556" r:id="rId53"/>
    <p:sldId id="285" r:id="rId54"/>
    <p:sldId id="557" r:id="rId55"/>
    <p:sldId id="286" r:id="rId56"/>
    <p:sldId id="287" r:id="rId57"/>
    <p:sldId id="288" r:id="rId58"/>
    <p:sldId id="558" r:id="rId59"/>
    <p:sldId id="289" r:id="rId60"/>
    <p:sldId id="559" r:id="rId61"/>
    <p:sldId id="560" r:id="rId62"/>
    <p:sldId id="561" r:id="rId63"/>
    <p:sldId id="562" r:id="rId64"/>
    <p:sldId id="290" r:id="rId65"/>
    <p:sldId id="598" r:id="rId66"/>
    <p:sldId id="291" r:id="rId67"/>
    <p:sldId id="563" r:id="rId68"/>
    <p:sldId id="292" r:id="rId69"/>
    <p:sldId id="564" r:id="rId70"/>
    <p:sldId id="460" r:id="rId71"/>
    <p:sldId id="461" r:id="rId72"/>
    <p:sldId id="462" r:id="rId73"/>
    <p:sldId id="463" r:id="rId74"/>
    <p:sldId id="293" r:id="rId75"/>
    <p:sldId id="294" r:id="rId76"/>
    <p:sldId id="295" r:id="rId77"/>
    <p:sldId id="565" r:id="rId78"/>
    <p:sldId id="296" r:id="rId79"/>
    <p:sldId id="297" r:id="rId80"/>
    <p:sldId id="298" r:id="rId81"/>
    <p:sldId id="299" r:id="rId82"/>
    <p:sldId id="566" r:id="rId83"/>
    <p:sldId id="567" r:id="rId84"/>
    <p:sldId id="568" r:id="rId85"/>
    <p:sldId id="569" r:id="rId86"/>
    <p:sldId id="300" r:id="rId87"/>
    <p:sldId id="570" r:id="rId88"/>
    <p:sldId id="571" r:id="rId89"/>
    <p:sldId id="572" r:id="rId90"/>
    <p:sldId id="573" r:id="rId91"/>
    <p:sldId id="301" r:id="rId92"/>
    <p:sldId id="303" r:id="rId93"/>
    <p:sldId id="304" r:id="rId94"/>
    <p:sldId id="305" r:id="rId95"/>
    <p:sldId id="574" r:id="rId96"/>
    <p:sldId id="306" r:id="rId97"/>
    <p:sldId id="307" r:id="rId98"/>
    <p:sldId id="308" r:id="rId99"/>
    <p:sldId id="464" r:id="rId100"/>
    <p:sldId id="466" r:id="rId101"/>
    <p:sldId id="309" r:id="rId102"/>
    <p:sldId id="575" r:id="rId103"/>
    <p:sldId id="310" r:id="rId104"/>
    <p:sldId id="311" r:id="rId105"/>
    <p:sldId id="576" r:id="rId106"/>
    <p:sldId id="312" r:id="rId107"/>
    <p:sldId id="313" r:id="rId108"/>
    <p:sldId id="314" r:id="rId109"/>
    <p:sldId id="578" r:id="rId110"/>
    <p:sldId id="579" r:id="rId111"/>
    <p:sldId id="580" r:id="rId112"/>
    <p:sldId id="581" r:id="rId113"/>
    <p:sldId id="582" r:id="rId114"/>
    <p:sldId id="583" r:id="rId115"/>
    <p:sldId id="584" r:id="rId116"/>
    <p:sldId id="315" r:id="rId117"/>
    <p:sldId id="467" r:id="rId118"/>
    <p:sldId id="470" r:id="rId119"/>
    <p:sldId id="471" r:id="rId120"/>
    <p:sldId id="316" r:id="rId121"/>
    <p:sldId id="585" r:id="rId122"/>
    <p:sldId id="317" r:id="rId123"/>
    <p:sldId id="586" r:id="rId124"/>
    <p:sldId id="587" r:id="rId125"/>
    <p:sldId id="588" r:id="rId126"/>
    <p:sldId id="589" r:id="rId127"/>
    <p:sldId id="318" r:id="rId128"/>
    <p:sldId id="590" r:id="rId129"/>
    <p:sldId id="599" r:id="rId130"/>
    <p:sldId id="591" r:id="rId131"/>
    <p:sldId id="592" r:id="rId132"/>
    <p:sldId id="593" r:id="rId133"/>
    <p:sldId id="594" r:id="rId1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2" autoAdjust="0"/>
    <p:restoredTop sz="94660"/>
  </p:normalViewPr>
  <p:slideViewPr>
    <p:cSldViewPr>
      <p:cViewPr varScale="1">
        <p:scale>
          <a:sx n="110" d="100"/>
          <a:sy n="110" d="100"/>
        </p:scale>
        <p:origin x="126" y="9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0C876360-1F81-4BA7-B436-4A7F6E2AFB8E}" type="datetimeFigureOut">
              <a:rPr lang="en-US"/>
              <a:pPr>
                <a:defRPr/>
              </a:pPr>
              <a:t>6/22/2016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9B3DBC9-9C19-4BB1-B2C1-EE8684C60EAA}" type="slidenum">
              <a:rPr lang="en-US" altLang="en-US"/>
              <a:pPr/>
              <a:t>‹#›</a:t>
            </a:fld>
            <a:endParaRPr lang="en-US" altLang="en-US"/>
          </a:p>
        </p:txBody>
      </p:sp>
    </p:spTree>
    <p:extLst>
      <p:ext uri="{BB962C8B-B14F-4D97-AF65-F5344CB8AC3E}">
        <p14:creationId xmlns:p14="http://schemas.microsoft.com/office/powerpoint/2010/main" val="3698935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C9C5643-83BF-4DC0-8529-F6BE34BA28FE}" type="datetimeFigureOut">
              <a:rPr lang="en-US"/>
              <a:pPr>
                <a:defRPr/>
              </a:pPr>
              <a:t>6/22/2016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2B06C98-5ECD-4FEB-8CE5-6985C5EE306E}" type="slidenum">
              <a:rPr lang="en-US" altLang="en-US"/>
              <a:pPr/>
              <a:t>‹#›</a:t>
            </a:fld>
            <a:endParaRPr lang="en-US" altLang="en-US"/>
          </a:p>
        </p:txBody>
      </p:sp>
    </p:spTree>
    <p:extLst>
      <p:ext uri="{BB962C8B-B14F-4D97-AF65-F5344CB8AC3E}">
        <p14:creationId xmlns:p14="http://schemas.microsoft.com/office/powerpoint/2010/main" val="3058193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95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E70B9A-28A1-4EEF-9A11-51C72A874092}"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extLst>
      <p:ext uri="{BB962C8B-B14F-4D97-AF65-F5344CB8AC3E}">
        <p14:creationId xmlns:p14="http://schemas.microsoft.com/office/powerpoint/2010/main" val="3761894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1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11F3A4B-84C2-4106-BDE9-44F8C873B3FF}"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extLst>
      <p:ext uri="{BB962C8B-B14F-4D97-AF65-F5344CB8AC3E}">
        <p14:creationId xmlns:p14="http://schemas.microsoft.com/office/powerpoint/2010/main" val="2906951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28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7FFE63-750A-4877-94B8-4EA4005ADCB7}"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extLst>
      <p:ext uri="{BB962C8B-B14F-4D97-AF65-F5344CB8AC3E}">
        <p14:creationId xmlns:p14="http://schemas.microsoft.com/office/powerpoint/2010/main" val="1206836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52DC89-E61C-41A7-B224-4F993BCFB829}"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extLst>
      <p:ext uri="{BB962C8B-B14F-4D97-AF65-F5344CB8AC3E}">
        <p14:creationId xmlns:p14="http://schemas.microsoft.com/office/powerpoint/2010/main" val="337597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48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C313BE-DB40-4B50-87C9-268B2AF6001B}"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extLst>
      <p:ext uri="{BB962C8B-B14F-4D97-AF65-F5344CB8AC3E}">
        <p14:creationId xmlns:p14="http://schemas.microsoft.com/office/powerpoint/2010/main" val="1298857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58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7908C7F-BEDF-45F6-ADAE-B2AA2885B374}"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extLst>
      <p:ext uri="{BB962C8B-B14F-4D97-AF65-F5344CB8AC3E}">
        <p14:creationId xmlns:p14="http://schemas.microsoft.com/office/powerpoint/2010/main" val="428285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99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171EF4-AE01-4C82-8202-08B3AC31A467}"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extLst>
      <p:ext uri="{BB962C8B-B14F-4D97-AF65-F5344CB8AC3E}">
        <p14:creationId xmlns:p14="http://schemas.microsoft.com/office/powerpoint/2010/main" val="185113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20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20C3BE-1EF2-4114-8432-5B623F63CB05}"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extLst>
      <p:ext uri="{BB962C8B-B14F-4D97-AF65-F5344CB8AC3E}">
        <p14:creationId xmlns:p14="http://schemas.microsoft.com/office/powerpoint/2010/main" val="3720221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0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11A055-328C-4DB9-BC65-BD9F654DDB61}"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2234731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0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11A055-328C-4DB9-BC65-BD9F654DDB61}"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1423999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81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F837361-646E-4BF9-B270-83B03A612578}"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947377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25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270CBF-3C3D-4512-882B-6DDFF7FB544D}"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extLst>
      <p:ext uri="{BB962C8B-B14F-4D97-AF65-F5344CB8AC3E}">
        <p14:creationId xmlns:p14="http://schemas.microsoft.com/office/powerpoint/2010/main" val="239410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81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AEE8B7-5C51-48FD-A14C-12A25E61C0F7}"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extLst>
      <p:ext uri="{BB962C8B-B14F-4D97-AF65-F5344CB8AC3E}">
        <p14:creationId xmlns:p14="http://schemas.microsoft.com/office/powerpoint/2010/main" val="1919797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22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D890F1-669F-4071-88E0-369BFB643CE2}"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802557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63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E458A7-87B5-420B-BFCC-BE3616EBD90E}"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extLst>
      <p:ext uri="{BB962C8B-B14F-4D97-AF65-F5344CB8AC3E}">
        <p14:creationId xmlns:p14="http://schemas.microsoft.com/office/powerpoint/2010/main" val="1979384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73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FBFAAA-B268-48CA-8131-C3E424D1FFBA}"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extLst>
      <p:ext uri="{BB962C8B-B14F-4D97-AF65-F5344CB8AC3E}">
        <p14:creationId xmlns:p14="http://schemas.microsoft.com/office/powerpoint/2010/main" val="2990626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84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6E1F11-8CA4-41CB-BD91-E18633EBC50F}"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extLst>
      <p:ext uri="{BB962C8B-B14F-4D97-AF65-F5344CB8AC3E}">
        <p14:creationId xmlns:p14="http://schemas.microsoft.com/office/powerpoint/2010/main" val="2896238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14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D395C6-8262-473A-A211-007955896209}"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val="1678257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35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C74056-1BFA-4C8B-AAF5-E52AA1138E5B}" type="slidenum">
              <a:rPr lang="en-US" altLang="en-US">
                <a:latin typeface="Calibri" panose="020F0502020204030204" pitchFamily="34" charset="0"/>
              </a:rPr>
              <a:pPr eaLnBrk="1" hangingPunct="1"/>
              <a:t>39</a:t>
            </a:fld>
            <a:endParaRPr lang="en-US" altLang="en-US">
              <a:latin typeface="Calibri" panose="020F0502020204030204" pitchFamily="34" charset="0"/>
            </a:endParaRPr>
          </a:p>
        </p:txBody>
      </p:sp>
    </p:spTree>
    <p:extLst>
      <p:ext uri="{BB962C8B-B14F-4D97-AF65-F5344CB8AC3E}">
        <p14:creationId xmlns:p14="http://schemas.microsoft.com/office/powerpoint/2010/main" val="2958182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76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70142D-12F2-4B4E-B494-5FD0426A430B}" type="slidenum">
              <a:rPr lang="en-US" altLang="en-US">
                <a:latin typeface="Calibri" panose="020F0502020204030204" pitchFamily="34" charset="0"/>
              </a:rPr>
              <a:pPr eaLnBrk="1" hangingPunct="1"/>
              <a:t>41</a:t>
            </a:fld>
            <a:endParaRPr lang="en-US" altLang="en-US">
              <a:latin typeface="Calibri" panose="020F0502020204030204" pitchFamily="34" charset="0"/>
            </a:endParaRPr>
          </a:p>
        </p:txBody>
      </p:sp>
    </p:spTree>
    <p:extLst>
      <p:ext uri="{BB962C8B-B14F-4D97-AF65-F5344CB8AC3E}">
        <p14:creationId xmlns:p14="http://schemas.microsoft.com/office/powerpoint/2010/main" val="3443840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EBEDEF-4876-4033-985C-90B4DC3EF53D}" type="slidenum">
              <a:rPr lang="en-US" altLang="en-US">
                <a:latin typeface="Calibri" panose="020F0502020204030204" pitchFamily="34" charset="0"/>
              </a:rPr>
              <a:pPr eaLnBrk="1" hangingPunct="1"/>
              <a:t>43</a:t>
            </a:fld>
            <a:endParaRPr lang="en-US" altLang="en-US">
              <a:latin typeface="Calibri" panose="020F0502020204030204" pitchFamily="34" charset="0"/>
            </a:endParaRPr>
          </a:p>
        </p:txBody>
      </p:sp>
    </p:spTree>
    <p:extLst>
      <p:ext uri="{BB962C8B-B14F-4D97-AF65-F5344CB8AC3E}">
        <p14:creationId xmlns:p14="http://schemas.microsoft.com/office/powerpoint/2010/main" val="3372269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96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7F5661-B29B-40C5-AFF8-BF59BF16084A}" type="slidenum">
              <a:rPr lang="en-US" altLang="en-US">
                <a:latin typeface="Calibri" panose="020F0502020204030204" pitchFamily="34" charset="0"/>
              </a:rPr>
              <a:pPr eaLnBrk="1" hangingPunct="1"/>
              <a:t>44</a:t>
            </a:fld>
            <a:endParaRPr lang="en-US" altLang="en-US">
              <a:latin typeface="Calibri" panose="020F0502020204030204" pitchFamily="34" charset="0"/>
            </a:endParaRPr>
          </a:p>
        </p:txBody>
      </p:sp>
    </p:spTree>
    <p:extLst>
      <p:ext uri="{BB962C8B-B14F-4D97-AF65-F5344CB8AC3E}">
        <p14:creationId xmlns:p14="http://schemas.microsoft.com/office/powerpoint/2010/main" val="3305843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659131-D4A7-4A5A-ADCB-7909B9B10779}"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extLst>
      <p:ext uri="{BB962C8B-B14F-4D97-AF65-F5344CB8AC3E}">
        <p14:creationId xmlns:p14="http://schemas.microsoft.com/office/powerpoint/2010/main" val="899354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96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7F5661-B29B-40C5-AFF8-BF59BF16084A}"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extLst>
      <p:ext uri="{BB962C8B-B14F-4D97-AF65-F5344CB8AC3E}">
        <p14:creationId xmlns:p14="http://schemas.microsoft.com/office/powerpoint/2010/main" val="267651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07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287B10-2EC9-4B4C-80BE-9AB7A9D185AC}" type="slidenum">
              <a:rPr lang="en-US" altLang="en-US">
                <a:latin typeface="Calibri" panose="020F0502020204030204" pitchFamily="34" charset="0"/>
              </a:rPr>
              <a:pPr eaLnBrk="1" hangingPunct="1"/>
              <a:t>51</a:t>
            </a:fld>
            <a:endParaRPr lang="en-US" altLang="en-US">
              <a:latin typeface="Calibri" panose="020F0502020204030204" pitchFamily="34" charset="0"/>
            </a:endParaRPr>
          </a:p>
        </p:txBody>
      </p:sp>
    </p:spTree>
    <p:extLst>
      <p:ext uri="{BB962C8B-B14F-4D97-AF65-F5344CB8AC3E}">
        <p14:creationId xmlns:p14="http://schemas.microsoft.com/office/powerpoint/2010/main" val="130492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27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E1EB33-04F8-462B-A54B-B82317579394}" type="slidenum">
              <a:rPr lang="en-US" altLang="en-US">
                <a:latin typeface="Calibri" panose="020F0502020204030204" pitchFamily="34" charset="0"/>
              </a:rPr>
              <a:pPr eaLnBrk="1" hangingPunct="1"/>
              <a:t>53</a:t>
            </a:fld>
            <a:endParaRPr lang="en-US" altLang="en-US">
              <a:latin typeface="Calibri" panose="020F0502020204030204" pitchFamily="34" charset="0"/>
            </a:endParaRPr>
          </a:p>
        </p:txBody>
      </p:sp>
    </p:spTree>
    <p:extLst>
      <p:ext uri="{BB962C8B-B14F-4D97-AF65-F5344CB8AC3E}">
        <p14:creationId xmlns:p14="http://schemas.microsoft.com/office/powerpoint/2010/main" val="2046920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37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5AC795-D3B7-424D-9058-C06A74075C88}" type="slidenum">
              <a:rPr lang="en-US" altLang="en-US">
                <a:latin typeface="Calibri" panose="020F0502020204030204" pitchFamily="34" charset="0"/>
              </a:rPr>
              <a:pPr eaLnBrk="1" hangingPunct="1"/>
              <a:t>55</a:t>
            </a:fld>
            <a:endParaRPr lang="en-US" altLang="en-US">
              <a:latin typeface="Calibri" panose="020F0502020204030204" pitchFamily="34" charset="0"/>
            </a:endParaRPr>
          </a:p>
        </p:txBody>
      </p:sp>
    </p:spTree>
    <p:extLst>
      <p:ext uri="{BB962C8B-B14F-4D97-AF65-F5344CB8AC3E}">
        <p14:creationId xmlns:p14="http://schemas.microsoft.com/office/powerpoint/2010/main" val="275630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68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8A5B6D-2B15-43D4-9117-A326D9114BAE}"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Tree>
    <p:extLst>
      <p:ext uri="{BB962C8B-B14F-4D97-AF65-F5344CB8AC3E}">
        <p14:creationId xmlns:p14="http://schemas.microsoft.com/office/powerpoint/2010/main" val="4170881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78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21623D-883B-4DFA-8701-D24F972353CC}" type="slidenum">
              <a:rPr lang="en-US" altLang="en-US">
                <a:latin typeface="Calibri" panose="020F0502020204030204" pitchFamily="34" charset="0"/>
              </a:rPr>
              <a:pPr eaLnBrk="1" hangingPunct="1"/>
              <a:t>57</a:t>
            </a:fld>
            <a:endParaRPr lang="en-US" altLang="en-US">
              <a:latin typeface="Calibri" panose="020F0502020204030204" pitchFamily="34" charset="0"/>
            </a:endParaRPr>
          </a:p>
        </p:txBody>
      </p:sp>
    </p:spTree>
    <p:extLst>
      <p:ext uri="{BB962C8B-B14F-4D97-AF65-F5344CB8AC3E}">
        <p14:creationId xmlns:p14="http://schemas.microsoft.com/office/powerpoint/2010/main" val="1345498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09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2530FE-F39A-4A3F-856E-C93C71AE8D02}" type="slidenum">
              <a:rPr lang="en-US" altLang="en-US">
                <a:latin typeface="Calibri" panose="020F0502020204030204" pitchFamily="34" charset="0"/>
              </a:rPr>
              <a:pPr eaLnBrk="1" hangingPunct="1"/>
              <a:t>59</a:t>
            </a:fld>
            <a:endParaRPr lang="en-US" altLang="en-US">
              <a:latin typeface="Calibri" panose="020F0502020204030204" pitchFamily="34" charset="0"/>
            </a:endParaRPr>
          </a:p>
        </p:txBody>
      </p:sp>
    </p:spTree>
    <p:extLst>
      <p:ext uri="{BB962C8B-B14F-4D97-AF65-F5344CB8AC3E}">
        <p14:creationId xmlns:p14="http://schemas.microsoft.com/office/powerpoint/2010/main" val="18177985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09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2530FE-F39A-4A3F-856E-C93C71AE8D02}" type="slidenum">
              <a:rPr lang="en-US" altLang="en-US">
                <a:latin typeface="Calibri" panose="020F0502020204030204" pitchFamily="34" charset="0"/>
              </a:rPr>
              <a:pPr eaLnBrk="1" hangingPunct="1"/>
              <a:t>61</a:t>
            </a:fld>
            <a:endParaRPr lang="en-US" altLang="en-US">
              <a:latin typeface="Calibri" panose="020F0502020204030204" pitchFamily="34" charset="0"/>
            </a:endParaRPr>
          </a:p>
        </p:txBody>
      </p:sp>
    </p:spTree>
    <p:extLst>
      <p:ext uri="{BB962C8B-B14F-4D97-AF65-F5344CB8AC3E}">
        <p14:creationId xmlns:p14="http://schemas.microsoft.com/office/powerpoint/2010/main" val="32758980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70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BEE38C-C717-457F-A359-E94B0B53363E}" type="slidenum">
              <a:rPr lang="en-US" altLang="en-US">
                <a:latin typeface="Calibri" panose="020F0502020204030204" pitchFamily="34" charset="0"/>
              </a:rPr>
              <a:pPr eaLnBrk="1" hangingPunct="1"/>
              <a:t>64</a:t>
            </a:fld>
            <a:endParaRPr lang="en-US" altLang="en-US">
              <a:latin typeface="Calibri" panose="020F0502020204030204" pitchFamily="34" charset="0"/>
            </a:endParaRPr>
          </a:p>
        </p:txBody>
      </p:sp>
    </p:spTree>
    <p:extLst>
      <p:ext uri="{BB962C8B-B14F-4D97-AF65-F5344CB8AC3E}">
        <p14:creationId xmlns:p14="http://schemas.microsoft.com/office/powerpoint/2010/main" val="3085172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70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BEE38C-C717-457F-A359-E94B0B53363E}" type="slidenum">
              <a:rPr lang="en-US" altLang="en-US">
                <a:latin typeface="Calibri" panose="020F0502020204030204" pitchFamily="34" charset="0"/>
              </a:rPr>
              <a:pPr eaLnBrk="1" hangingPunct="1"/>
              <a:t>65</a:t>
            </a:fld>
            <a:endParaRPr lang="en-US" altLang="en-US">
              <a:latin typeface="Calibri" panose="020F0502020204030204" pitchFamily="34" charset="0"/>
            </a:endParaRPr>
          </a:p>
        </p:txBody>
      </p:sp>
    </p:spTree>
    <p:extLst>
      <p:ext uri="{BB962C8B-B14F-4D97-AF65-F5344CB8AC3E}">
        <p14:creationId xmlns:p14="http://schemas.microsoft.com/office/powerpoint/2010/main" val="1767841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46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89B379-2E7B-4AAF-B47F-1E588E851B23}"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p14="http://schemas.microsoft.com/office/powerpoint/2010/main" val="15250510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91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F2CAD5-B9E2-405D-A30A-8A22BA6EAECB}" type="slidenum">
              <a:rPr lang="en-US" altLang="en-US">
                <a:latin typeface="Calibri" panose="020F0502020204030204" pitchFamily="34" charset="0"/>
              </a:rPr>
              <a:pPr eaLnBrk="1" hangingPunct="1"/>
              <a:t>66</a:t>
            </a:fld>
            <a:endParaRPr lang="en-US" altLang="en-US">
              <a:latin typeface="Calibri" panose="020F0502020204030204" pitchFamily="34" charset="0"/>
            </a:endParaRPr>
          </a:p>
        </p:txBody>
      </p:sp>
    </p:spTree>
    <p:extLst>
      <p:ext uri="{BB962C8B-B14F-4D97-AF65-F5344CB8AC3E}">
        <p14:creationId xmlns:p14="http://schemas.microsoft.com/office/powerpoint/2010/main" val="2038700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9DF33B-F4B8-4224-ADD7-0F06A86A3644}" type="slidenum">
              <a:rPr lang="en-US" altLang="en-US">
                <a:latin typeface="Calibri" panose="020F0502020204030204" pitchFamily="34" charset="0"/>
              </a:rPr>
              <a:pPr eaLnBrk="1" hangingPunct="1"/>
              <a:t>68</a:t>
            </a:fld>
            <a:endParaRPr lang="en-US" altLang="en-US">
              <a:latin typeface="Calibri" panose="020F0502020204030204" pitchFamily="34" charset="0"/>
            </a:endParaRPr>
          </a:p>
        </p:txBody>
      </p:sp>
    </p:spTree>
    <p:extLst>
      <p:ext uri="{BB962C8B-B14F-4D97-AF65-F5344CB8AC3E}">
        <p14:creationId xmlns:p14="http://schemas.microsoft.com/office/powerpoint/2010/main" val="35123572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9166D6-8895-471B-9280-B9AA12263DDB}" type="slidenum">
              <a:rPr lang="en-US" altLang="en-US">
                <a:latin typeface="Calibri" panose="020F0502020204030204" pitchFamily="34" charset="0"/>
              </a:rPr>
              <a:pPr eaLnBrk="1" hangingPunct="1"/>
              <a:t>70</a:t>
            </a:fld>
            <a:endParaRPr lang="en-US" altLang="en-US">
              <a:latin typeface="Calibri" panose="020F0502020204030204" pitchFamily="34" charset="0"/>
            </a:endParaRPr>
          </a:p>
        </p:txBody>
      </p:sp>
    </p:spTree>
    <p:extLst>
      <p:ext uri="{BB962C8B-B14F-4D97-AF65-F5344CB8AC3E}">
        <p14:creationId xmlns:p14="http://schemas.microsoft.com/office/powerpoint/2010/main" val="4047340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8F0312-9E53-451B-98B4-08DE87FBEB57}" type="slidenum">
              <a:rPr lang="en-US" altLang="en-US">
                <a:latin typeface="Calibri" panose="020F0502020204030204" pitchFamily="34" charset="0"/>
              </a:rPr>
              <a:pPr eaLnBrk="1" hangingPunct="1"/>
              <a:t>71</a:t>
            </a:fld>
            <a:endParaRPr lang="en-US" altLang="en-US">
              <a:latin typeface="Calibri" panose="020F0502020204030204" pitchFamily="34" charset="0"/>
            </a:endParaRPr>
          </a:p>
        </p:txBody>
      </p:sp>
    </p:spTree>
    <p:extLst>
      <p:ext uri="{BB962C8B-B14F-4D97-AF65-F5344CB8AC3E}">
        <p14:creationId xmlns:p14="http://schemas.microsoft.com/office/powerpoint/2010/main" val="25138296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2085AD-B6BE-47E1-BB7B-39DE140AEEDE}" type="slidenum">
              <a:rPr lang="en-US" altLang="en-US">
                <a:latin typeface="Calibri" panose="020F0502020204030204" pitchFamily="34" charset="0"/>
              </a:rPr>
              <a:pPr eaLnBrk="1" hangingPunct="1"/>
              <a:t>72</a:t>
            </a:fld>
            <a:endParaRPr lang="en-US" altLang="en-US">
              <a:latin typeface="Calibri" panose="020F0502020204030204" pitchFamily="34" charset="0"/>
            </a:endParaRPr>
          </a:p>
        </p:txBody>
      </p:sp>
    </p:spTree>
    <p:extLst>
      <p:ext uri="{BB962C8B-B14F-4D97-AF65-F5344CB8AC3E}">
        <p14:creationId xmlns:p14="http://schemas.microsoft.com/office/powerpoint/2010/main" val="22287049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2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C88EB7-1A72-422F-83D2-5E4D480579F3}" type="slidenum">
              <a:rPr lang="en-US" altLang="en-US">
                <a:latin typeface="Calibri" panose="020F0502020204030204" pitchFamily="34" charset="0"/>
              </a:rPr>
              <a:pPr eaLnBrk="1" hangingPunct="1"/>
              <a:t>73</a:t>
            </a:fld>
            <a:endParaRPr lang="en-US" altLang="en-US">
              <a:latin typeface="Calibri" panose="020F0502020204030204" pitchFamily="34" charset="0"/>
            </a:endParaRPr>
          </a:p>
        </p:txBody>
      </p:sp>
    </p:spTree>
    <p:extLst>
      <p:ext uri="{BB962C8B-B14F-4D97-AF65-F5344CB8AC3E}">
        <p14:creationId xmlns:p14="http://schemas.microsoft.com/office/powerpoint/2010/main" val="20995198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83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0ECFF6-6383-4C3F-9E78-A15EEE06A03E}" type="slidenum">
              <a:rPr lang="en-US" altLang="en-US">
                <a:latin typeface="Calibri" panose="020F0502020204030204" pitchFamily="34" charset="0"/>
              </a:rPr>
              <a:pPr eaLnBrk="1" hangingPunct="1"/>
              <a:t>74</a:t>
            </a:fld>
            <a:endParaRPr lang="en-US" altLang="en-US">
              <a:latin typeface="Calibri" panose="020F0502020204030204" pitchFamily="34" charset="0"/>
            </a:endParaRPr>
          </a:p>
        </p:txBody>
      </p:sp>
    </p:spTree>
    <p:extLst>
      <p:ext uri="{BB962C8B-B14F-4D97-AF65-F5344CB8AC3E}">
        <p14:creationId xmlns:p14="http://schemas.microsoft.com/office/powerpoint/2010/main" val="37031852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04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78FC4A-09DD-4AF6-9EDE-5CDC6687FE80}" type="slidenum">
              <a:rPr lang="en-US" altLang="en-US">
                <a:latin typeface="Calibri" panose="020F0502020204030204" pitchFamily="34" charset="0"/>
              </a:rPr>
              <a:pPr eaLnBrk="1" hangingPunct="1"/>
              <a:t>75</a:t>
            </a:fld>
            <a:endParaRPr lang="en-US" altLang="en-US">
              <a:latin typeface="Calibri" panose="020F0502020204030204" pitchFamily="34" charset="0"/>
            </a:endParaRPr>
          </a:p>
        </p:txBody>
      </p:sp>
    </p:spTree>
    <p:extLst>
      <p:ext uri="{BB962C8B-B14F-4D97-AF65-F5344CB8AC3E}">
        <p14:creationId xmlns:p14="http://schemas.microsoft.com/office/powerpoint/2010/main" val="23019965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14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77EA49-EA22-4928-9626-583497B80314}" type="slidenum">
              <a:rPr lang="en-US" altLang="en-US">
                <a:latin typeface="Calibri" panose="020F0502020204030204" pitchFamily="34" charset="0"/>
              </a:rPr>
              <a:pPr eaLnBrk="1" hangingPunct="1"/>
              <a:t>76</a:t>
            </a:fld>
            <a:endParaRPr lang="en-US" altLang="en-US">
              <a:latin typeface="Calibri" panose="020F0502020204030204" pitchFamily="34" charset="0"/>
            </a:endParaRPr>
          </a:p>
        </p:txBody>
      </p:sp>
    </p:spTree>
    <p:extLst>
      <p:ext uri="{BB962C8B-B14F-4D97-AF65-F5344CB8AC3E}">
        <p14:creationId xmlns:p14="http://schemas.microsoft.com/office/powerpoint/2010/main" val="1199511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45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26EBA7-6421-4E8B-A311-F7A306E085FA}" type="slidenum">
              <a:rPr lang="en-US" altLang="en-US">
                <a:latin typeface="Calibri" panose="020F0502020204030204" pitchFamily="34" charset="0"/>
              </a:rPr>
              <a:pPr eaLnBrk="1" hangingPunct="1"/>
              <a:t>78</a:t>
            </a:fld>
            <a:endParaRPr lang="en-US" altLang="en-US">
              <a:latin typeface="Calibri" panose="020F0502020204030204" pitchFamily="34" charset="0"/>
            </a:endParaRPr>
          </a:p>
        </p:txBody>
      </p:sp>
    </p:spTree>
    <p:extLst>
      <p:ext uri="{BB962C8B-B14F-4D97-AF65-F5344CB8AC3E}">
        <p14:creationId xmlns:p14="http://schemas.microsoft.com/office/powerpoint/2010/main" val="356105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6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8A9BD5-3D40-4FBD-AC7E-6E15586F1B3A}"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extLst>
      <p:ext uri="{BB962C8B-B14F-4D97-AF65-F5344CB8AC3E}">
        <p14:creationId xmlns:p14="http://schemas.microsoft.com/office/powerpoint/2010/main" val="2031982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6AD5C6-FEE0-4588-892D-81627A3A0285}" type="slidenum">
              <a:rPr lang="en-US" altLang="en-US">
                <a:latin typeface="Calibri" panose="020F0502020204030204" pitchFamily="34" charset="0"/>
              </a:rPr>
              <a:pPr eaLnBrk="1" hangingPunct="1"/>
              <a:t>79</a:t>
            </a:fld>
            <a:endParaRPr lang="en-US" altLang="en-US">
              <a:latin typeface="Calibri" panose="020F0502020204030204" pitchFamily="34" charset="0"/>
            </a:endParaRPr>
          </a:p>
        </p:txBody>
      </p:sp>
    </p:spTree>
    <p:extLst>
      <p:ext uri="{BB962C8B-B14F-4D97-AF65-F5344CB8AC3E}">
        <p14:creationId xmlns:p14="http://schemas.microsoft.com/office/powerpoint/2010/main" val="266135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65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CF3B13-863C-4521-8F56-F34FE9F28396}" type="slidenum">
              <a:rPr lang="en-US" altLang="en-US">
                <a:latin typeface="Calibri" panose="020F0502020204030204" pitchFamily="34" charset="0"/>
              </a:rPr>
              <a:pPr eaLnBrk="1" hangingPunct="1"/>
              <a:t>80</a:t>
            </a:fld>
            <a:endParaRPr lang="en-US" altLang="en-US">
              <a:latin typeface="Calibri" panose="020F0502020204030204" pitchFamily="34" charset="0"/>
            </a:endParaRPr>
          </a:p>
        </p:txBody>
      </p:sp>
    </p:spTree>
    <p:extLst>
      <p:ext uri="{BB962C8B-B14F-4D97-AF65-F5344CB8AC3E}">
        <p14:creationId xmlns:p14="http://schemas.microsoft.com/office/powerpoint/2010/main" val="21741792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75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E026B9-9476-4617-AF57-144C86FF044A}" type="slidenum">
              <a:rPr lang="en-US" altLang="en-US">
                <a:latin typeface="Calibri" panose="020F0502020204030204" pitchFamily="34" charset="0"/>
              </a:rPr>
              <a:pPr eaLnBrk="1" hangingPunct="1"/>
              <a:t>81</a:t>
            </a:fld>
            <a:endParaRPr lang="en-US" altLang="en-US">
              <a:latin typeface="Calibri" panose="020F0502020204030204" pitchFamily="34" charset="0"/>
            </a:endParaRPr>
          </a:p>
        </p:txBody>
      </p:sp>
    </p:spTree>
    <p:extLst>
      <p:ext uri="{BB962C8B-B14F-4D97-AF65-F5344CB8AC3E}">
        <p14:creationId xmlns:p14="http://schemas.microsoft.com/office/powerpoint/2010/main" val="18913917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37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8979B4-E963-4FDC-B302-722E7D0B87FC}" type="slidenum">
              <a:rPr lang="en-US" altLang="en-US">
                <a:latin typeface="Calibri" panose="020F0502020204030204" pitchFamily="34" charset="0"/>
              </a:rPr>
              <a:pPr eaLnBrk="1" hangingPunct="1"/>
              <a:t>86</a:t>
            </a:fld>
            <a:endParaRPr lang="en-US" altLang="en-US">
              <a:latin typeface="Calibri" panose="020F0502020204030204" pitchFamily="34" charset="0"/>
            </a:endParaRPr>
          </a:p>
        </p:txBody>
      </p:sp>
    </p:spTree>
    <p:extLst>
      <p:ext uri="{BB962C8B-B14F-4D97-AF65-F5344CB8AC3E}">
        <p14:creationId xmlns:p14="http://schemas.microsoft.com/office/powerpoint/2010/main" val="22678441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39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6EEEEC-3466-4E55-9FB8-328DE60BE12C}" type="slidenum">
              <a:rPr lang="en-US" altLang="en-US">
                <a:latin typeface="Calibri" panose="020F0502020204030204" pitchFamily="34" charset="0"/>
              </a:rPr>
              <a:pPr eaLnBrk="1" hangingPunct="1"/>
              <a:t>91</a:t>
            </a:fld>
            <a:endParaRPr lang="en-US" altLang="en-US">
              <a:latin typeface="Calibri" panose="020F0502020204030204" pitchFamily="34" charset="0"/>
            </a:endParaRPr>
          </a:p>
        </p:txBody>
      </p:sp>
    </p:spTree>
    <p:extLst>
      <p:ext uri="{BB962C8B-B14F-4D97-AF65-F5344CB8AC3E}">
        <p14:creationId xmlns:p14="http://schemas.microsoft.com/office/powerpoint/2010/main" val="23324963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80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D8C4EF-68DF-45F9-B5C0-A63A905377C4}" type="slidenum">
              <a:rPr lang="en-US" altLang="en-US">
                <a:latin typeface="Calibri" panose="020F0502020204030204" pitchFamily="34" charset="0"/>
              </a:rPr>
              <a:pPr eaLnBrk="1" hangingPunct="1"/>
              <a:t>92</a:t>
            </a:fld>
            <a:endParaRPr lang="en-US" altLang="en-US">
              <a:latin typeface="Calibri" panose="020F0502020204030204" pitchFamily="34" charset="0"/>
            </a:endParaRPr>
          </a:p>
        </p:txBody>
      </p:sp>
    </p:spTree>
    <p:extLst>
      <p:ext uri="{BB962C8B-B14F-4D97-AF65-F5344CB8AC3E}">
        <p14:creationId xmlns:p14="http://schemas.microsoft.com/office/powerpoint/2010/main" val="32478983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90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226F6E-9922-4E15-8360-3D284B02F773}" type="slidenum">
              <a:rPr lang="en-US" altLang="en-US">
                <a:latin typeface="Calibri" panose="020F0502020204030204" pitchFamily="34" charset="0"/>
              </a:rPr>
              <a:pPr eaLnBrk="1" hangingPunct="1"/>
              <a:t>93</a:t>
            </a:fld>
            <a:endParaRPr lang="en-US" altLang="en-US">
              <a:latin typeface="Calibri" panose="020F0502020204030204" pitchFamily="34" charset="0"/>
            </a:endParaRPr>
          </a:p>
        </p:txBody>
      </p:sp>
    </p:spTree>
    <p:extLst>
      <p:ext uri="{BB962C8B-B14F-4D97-AF65-F5344CB8AC3E}">
        <p14:creationId xmlns:p14="http://schemas.microsoft.com/office/powerpoint/2010/main" val="11132832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01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3BDC52-D74B-4295-AC4E-6B4D140E770C}" type="slidenum">
              <a:rPr lang="en-US" altLang="en-US">
                <a:latin typeface="Calibri" panose="020F0502020204030204" pitchFamily="34" charset="0"/>
              </a:rPr>
              <a:pPr eaLnBrk="1" hangingPunct="1"/>
              <a:t>94</a:t>
            </a:fld>
            <a:endParaRPr lang="en-US" altLang="en-US">
              <a:latin typeface="Calibri" panose="020F0502020204030204" pitchFamily="34" charset="0"/>
            </a:endParaRPr>
          </a:p>
        </p:txBody>
      </p:sp>
    </p:spTree>
    <p:extLst>
      <p:ext uri="{BB962C8B-B14F-4D97-AF65-F5344CB8AC3E}">
        <p14:creationId xmlns:p14="http://schemas.microsoft.com/office/powerpoint/2010/main" val="2989856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21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DFD400-7D77-4413-9378-CC4D0B78F47C}" type="slidenum">
              <a:rPr lang="en-US" altLang="en-US">
                <a:latin typeface="Calibri" panose="020F0502020204030204" pitchFamily="34" charset="0"/>
              </a:rPr>
              <a:pPr eaLnBrk="1" hangingPunct="1"/>
              <a:t>96</a:t>
            </a:fld>
            <a:endParaRPr lang="en-US" altLang="en-US">
              <a:latin typeface="Calibri" panose="020F0502020204030204" pitchFamily="34" charset="0"/>
            </a:endParaRPr>
          </a:p>
        </p:txBody>
      </p:sp>
    </p:spTree>
    <p:extLst>
      <p:ext uri="{BB962C8B-B14F-4D97-AF65-F5344CB8AC3E}">
        <p14:creationId xmlns:p14="http://schemas.microsoft.com/office/powerpoint/2010/main" val="27191738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31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131966-6184-459C-8532-90B86BC4A738}" type="slidenum">
              <a:rPr lang="en-US" altLang="en-US">
                <a:latin typeface="Calibri" panose="020F0502020204030204" pitchFamily="34" charset="0"/>
              </a:rPr>
              <a:pPr eaLnBrk="1" hangingPunct="1"/>
              <a:t>97</a:t>
            </a:fld>
            <a:endParaRPr lang="en-US" altLang="en-US">
              <a:latin typeface="Calibri" panose="020F0502020204030204" pitchFamily="34" charset="0"/>
            </a:endParaRPr>
          </a:p>
        </p:txBody>
      </p:sp>
    </p:spTree>
    <p:extLst>
      <p:ext uri="{BB962C8B-B14F-4D97-AF65-F5344CB8AC3E}">
        <p14:creationId xmlns:p14="http://schemas.microsoft.com/office/powerpoint/2010/main" val="282130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77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B5527D-A8BD-456D-9614-CC050B38780F}"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16917534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41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CFECA3-D97C-43B0-BDF9-A22A9C704B8E}" type="slidenum">
              <a:rPr lang="en-US" altLang="en-US">
                <a:latin typeface="Calibri" panose="020F0502020204030204" pitchFamily="34" charset="0"/>
              </a:rPr>
              <a:pPr eaLnBrk="1" hangingPunct="1"/>
              <a:t>98</a:t>
            </a:fld>
            <a:endParaRPr lang="en-US" altLang="en-US">
              <a:latin typeface="Calibri" panose="020F0502020204030204" pitchFamily="34" charset="0"/>
            </a:endParaRPr>
          </a:p>
        </p:txBody>
      </p:sp>
    </p:spTree>
    <p:extLst>
      <p:ext uri="{BB962C8B-B14F-4D97-AF65-F5344CB8AC3E}">
        <p14:creationId xmlns:p14="http://schemas.microsoft.com/office/powerpoint/2010/main" val="17334336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41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42C6DC-6436-407C-BF4D-5B02C1D92CFE}" type="slidenum">
              <a:rPr lang="en-US" altLang="en-US">
                <a:latin typeface="Calibri" panose="020F0502020204030204" pitchFamily="34" charset="0"/>
              </a:rPr>
              <a:pPr eaLnBrk="1" hangingPunct="1"/>
              <a:t>99</a:t>
            </a:fld>
            <a:endParaRPr lang="en-US" altLang="en-US">
              <a:latin typeface="Calibri" panose="020F0502020204030204" pitchFamily="34" charset="0"/>
            </a:endParaRPr>
          </a:p>
        </p:txBody>
      </p:sp>
    </p:spTree>
    <p:extLst>
      <p:ext uri="{BB962C8B-B14F-4D97-AF65-F5344CB8AC3E}">
        <p14:creationId xmlns:p14="http://schemas.microsoft.com/office/powerpoint/2010/main" val="42279171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41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1B43D-2ED1-402C-AC1E-AB785DD086D8}" type="slidenum">
              <a:rPr lang="en-US" altLang="en-US">
                <a:latin typeface="Calibri" panose="020F0502020204030204" pitchFamily="34" charset="0"/>
              </a:rPr>
              <a:pPr eaLnBrk="1" hangingPunct="1"/>
              <a:t>100</a:t>
            </a:fld>
            <a:endParaRPr lang="en-US" altLang="en-US">
              <a:latin typeface="Calibri" panose="020F0502020204030204" pitchFamily="34" charset="0"/>
            </a:endParaRPr>
          </a:p>
        </p:txBody>
      </p:sp>
    </p:spTree>
    <p:extLst>
      <p:ext uri="{BB962C8B-B14F-4D97-AF65-F5344CB8AC3E}">
        <p14:creationId xmlns:p14="http://schemas.microsoft.com/office/powerpoint/2010/main" val="36096874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52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21C2D0-E923-40BB-A425-F06898AE0F1D}" type="slidenum">
              <a:rPr lang="en-US" altLang="en-US">
                <a:latin typeface="Calibri" panose="020F0502020204030204" pitchFamily="34" charset="0"/>
              </a:rPr>
              <a:pPr eaLnBrk="1" hangingPunct="1"/>
              <a:t>101</a:t>
            </a:fld>
            <a:endParaRPr lang="en-US" altLang="en-US">
              <a:latin typeface="Calibri" panose="020F0502020204030204" pitchFamily="34" charset="0"/>
            </a:endParaRPr>
          </a:p>
        </p:txBody>
      </p:sp>
    </p:spTree>
    <p:extLst>
      <p:ext uri="{BB962C8B-B14F-4D97-AF65-F5344CB8AC3E}">
        <p14:creationId xmlns:p14="http://schemas.microsoft.com/office/powerpoint/2010/main" val="11058986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52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21C2D0-E923-40BB-A425-F06898AE0F1D}" type="slidenum">
              <a:rPr lang="en-US" altLang="en-US">
                <a:latin typeface="Calibri" panose="020F0502020204030204" pitchFamily="34" charset="0"/>
              </a:rPr>
              <a:pPr eaLnBrk="1" hangingPunct="1"/>
              <a:t>102</a:t>
            </a:fld>
            <a:endParaRPr lang="en-US" altLang="en-US">
              <a:latin typeface="Calibri" panose="020F0502020204030204" pitchFamily="34" charset="0"/>
            </a:endParaRPr>
          </a:p>
        </p:txBody>
      </p:sp>
    </p:spTree>
    <p:extLst>
      <p:ext uri="{BB962C8B-B14F-4D97-AF65-F5344CB8AC3E}">
        <p14:creationId xmlns:p14="http://schemas.microsoft.com/office/powerpoint/2010/main" val="25089033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62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72C890-07F6-447F-BE57-E79097E8602D}" type="slidenum">
              <a:rPr lang="en-US" altLang="en-US">
                <a:latin typeface="Calibri" panose="020F0502020204030204" pitchFamily="34" charset="0"/>
              </a:rPr>
              <a:pPr eaLnBrk="1" hangingPunct="1"/>
              <a:t>103</a:t>
            </a:fld>
            <a:endParaRPr lang="en-US" altLang="en-US">
              <a:latin typeface="Calibri" panose="020F0502020204030204" pitchFamily="34" charset="0"/>
            </a:endParaRPr>
          </a:p>
        </p:txBody>
      </p:sp>
    </p:spTree>
    <p:extLst>
      <p:ext uri="{BB962C8B-B14F-4D97-AF65-F5344CB8AC3E}">
        <p14:creationId xmlns:p14="http://schemas.microsoft.com/office/powerpoint/2010/main" val="36903070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72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CCB725-F9AA-4291-9625-67999EACE56A}" type="slidenum">
              <a:rPr lang="en-US" altLang="en-US">
                <a:latin typeface="Calibri" panose="020F0502020204030204" pitchFamily="34" charset="0"/>
              </a:rPr>
              <a:pPr eaLnBrk="1" hangingPunct="1"/>
              <a:t>104</a:t>
            </a:fld>
            <a:endParaRPr lang="en-US" altLang="en-US">
              <a:latin typeface="Calibri" panose="020F0502020204030204" pitchFamily="34" charset="0"/>
            </a:endParaRPr>
          </a:p>
        </p:txBody>
      </p:sp>
    </p:spTree>
    <p:extLst>
      <p:ext uri="{BB962C8B-B14F-4D97-AF65-F5344CB8AC3E}">
        <p14:creationId xmlns:p14="http://schemas.microsoft.com/office/powerpoint/2010/main" val="18217710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72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CCB725-F9AA-4291-9625-67999EACE56A}" type="slidenum">
              <a:rPr lang="en-US" altLang="en-US">
                <a:latin typeface="Calibri" panose="020F0502020204030204" pitchFamily="34" charset="0"/>
              </a:rPr>
              <a:pPr eaLnBrk="1" hangingPunct="1"/>
              <a:t>105</a:t>
            </a:fld>
            <a:endParaRPr lang="en-US" altLang="en-US">
              <a:latin typeface="Calibri" panose="020F0502020204030204" pitchFamily="34" charset="0"/>
            </a:endParaRPr>
          </a:p>
        </p:txBody>
      </p:sp>
    </p:spTree>
    <p:extLst>
      <p:ext uri="{BB962C8B-B14F-4D97-AF65-F5344CB8AC3E}">
        <p14:creationId xmlns:p14="http://schemas.microsoft.com/office/powerpoint/2010/main" val="11235290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82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09AF45-BE85-4ACD-BDA7-B3AD77295EDC}" type="slidenum">
              <a:rPr lang="en-US" altLang="en-US">
                <a:latin typeface="Calibri" panose="020F0502020204030204" pitchFamily="34" charset="0"/>
              </a:rPr>
              <a:pPr eaLnBrk="1" hangingPunct="1"/>
              <a:t>106</a:t>
            </a:fld>
            <a:endParaRPr lang="en-US" altLang="en-US">
              <a:latin typeface="Calibri" panose="020F0502020204030204" pitchFamily="34" charset="0"/>
            </a:endParaRPr>
          </a:p>
        </p:txBody>
      </p:sp>
    </p:spTree>
    <p:extLst>
      <p:ext uri="{BB962C8B-B14F-4D97-AF65-F5344CB8AC3E}">
        <p14:creationId xmlns:p14="http://schemas.microsoft.com/office/powerpoint/2010/main" val="10941106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93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281D44-8E93-4670-A0C7-4A8F270FFF57}" type="slidenum">
              <a:rPr lang="en-US" altLang="en-US">
                <a:latin typeface="Calibri" panose="020F0502020204030204" pitchFamily="34" charset="0"/>
              </a:rPr>
              <a:pPr eaLnBrk="1" hangingPunct="1"/>
              <a:t>107</a:t>
            </a:fld>
            <a:endParaRPr lang="en-US" altLang="en-US">
              <a:latin typeface="Calibri" panose="020F0502020204030204" pitchFamily="34" charset="0"/>
            </a:endParaRPr>
          </a:p>
        </p:txBody>
      </p:sp>
    </p:spTree>
    <p:extLst>
      <p:ext uri="{BB962C8B-B14F-4D97-AF65-F5344CB8AC3E}">
        <p14:creationId xmlns:p14="http://schemas.microsoft.com/office/powerpoint/2010/main" val="1490027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97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A726BB-3576-483B-801C-53AAD23AAE55}"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200866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03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8BE47A-922B-4893-A22F-A56F9C8C49B4}" type="slidenum">
              <a:rPr lang="en-US" altLang="en-US">
                <a:latin typeface="Calibri" panose="020F0502020204030204" pitchFamily="34" charset="0"/>
              </a:rPr>
              <a:pPr eaLnBrk="1" hangingPunct="1"/>
              <a:t>108</a:t>
            </a:fld>
            <a:endParaRPr lang="en-US" altLang="en-US">
              <a:latin typeface="Calibri" panose="020F0502020204030204" pitchFamily="34" charset="0"/>
            </a:endParaRPr>
          </a:p>
        </p:txBody>
      </p:sp>
    </p:spTree>
    <p:extLst>
      <p:ext uri="{BB962C8B-B14F-4D97-AF65-F5344CB8AC3E}">
        <p14:creationId xmlns:p14="http://schemas.microsoft.com/office/powerpoint/2010/main" val="28479358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03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8BE47A-922B-4893-A22F-A56F9C8C49B4}" type="slidenum">
              <a:rPr lang="en-US" altLang="en-US">
                <a:latin typeface="Calibri" panose="020F0502020204030204" pitchFamily="34" charset="0"/>
              </a:rPr>
              <a:pPr eaLnBrk="1" hangingPunct="1"/>
              <a:t>110</a:t>
            </a:fld>
            <a:endParaRPr lang="en-US" altLang="en-US">
              <a:latin typeface="Calibri" panose="020F0502020204030204" pitchFamily="34" charset="0"/>
            </a:endParaRPr>
          </a:p>
        </p:txBody>
      </p:sp>
    </p:spTree>
    <p:extLst>
      <p:ext uri="{BB962C8B-B14F-4D97-AF65-F5344CB8AC3E}">
        <p14:creationId xmlns:p14="http://schemas.microsoft.com/office/powerpoint/2010/main" val="18020121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A726A6-EB89-4A51-A74D-EC8A61CBA97E}" type="slidenum">
              <a:rPr lang="en-US" altLang="en-US">
                <a:latin typeface="Calibri" panose="020F0502020204030204" pitchFamily="34" charset="0"/>
              </a:rPr>
              <a:pPr eaLnBrk="1" hangingPunct="1"/>
              <a:t>116</a:t>
            </a:fld>
            <a:endParaRPr lang="en-US" altLang="en-US">
              <a:latin typeface="Calibri" panose="020F0502020204030204" pitchFamily="34" charset="0"/>
            </a:endParaRPr>
          </a:p>
        </p:txBody>
      </p:sp>
    </p:spTree>
    <p:extLst>
      <p:ext uri="{BB962C8B-B14F-4D97-AF65-F5344CB8AC3E}">
        <p14:creationId xmlns:p14="http://schemas.microsoft.com/office/powerpoint/2010/main" val="8811346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5DDAC4-65F5-482F-B842-F67297CE7E79}" type="slidenum">
              <a:rPr lang="en-US" altLang="en-US">
                <a:latin typeface="Calibri" panose="020F0502020204030204" pitchFamily="34" charset="0"/>
              </a:rPr>
              <a:pPr eaLnBrk="1" hangingPunct="1"/>
              <a:t>117</a:t>
            </a:fld>
            <a:endParaRPr lang="en-US" altLang="en-US">
              <a:latin typeface="Calibri" panose="020F0502020204030204" pitchFamily="34" charset="0"/>
            </a:endParaRPr>
          </a:p>
        </p:txBody>
      </p:sp>
    </p:spTree>
    <p:extLst>
      <p:ext uri="{BB962C8B-B14F-4D97-AF65-F5344CB8AC3E}">
        <p14:creationId xmlns:p14="http://schemas.microsoft.com/office/powerpoint/2010/main" val="24627336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8BAD59-F344-43DD-9F6F-1C865399C97B}" type="slidenum">
              <a:rPr lang="en-US" altLang="en-US">
                <a:latin typeface="Calibri" panose="020F0502020204030204" pitchFamily="34" charset="0"/>
              </a:rPr>
              <a:pPr eaLnBrk="1" hangingPunct="1"/>
              <a:t>118</a:t>
            </a:fld>
            <a:endParaRPr lang="en-US" altLang="en-US">
              <a:latin typeface="Calibri" panose="020F0502020204030204" pitchFamily="34" charset="0"/>
            </a:endParaRPr>
          </a:p>
        </p:txBody>
      </p:sp>
    </p:spTree>
    <p:extLst>
      <p:ext uri="{BB962C8B-B14F-4D97-AF65-F5344CB8AC3E}">
        <p14:creationId xmlns:p14="http://schemas.microsoft.com/office/powerpoint/2010/main" val="41364668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4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60D3A7-9791-425F-A5F4-83E490B0FDCC}" type="slidenum">
              <a:rPr lang="en-US" altLang="en-US">
                <a:latin typeface="Calibri" panose="020F0502020204030204" pitchFamily="34" charset="0"/>
              </a:rPr>
              <a:pPr eaLnBrk="1" hangingPunct="1"/>
              <a:t>119</a:t>
            </a:fld>
            <a:endParaRPr lang="en-US" altLang="en-US">
              <a:latin typeface="Calibri" panose="020F0502020204030204" pitchFamily="34" charset="0"/>
            </a:endParaRPr>
          </a:p>
        </p:txBody>
      </p:sp>
    </p:spTree>
    <p:extLst>
      <p:ext uri="{BB962C8B-B14F-4D97-AF65-F5344CB8AC3E}">
        <p14:creationId xmlns:p14="http://schemas.microsoft.com/office/powerpoint/2010/main" val="28794841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75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2F6E3B-7E84-43AE-BD0B-E8859E9B1CE7}" type="slidenum">
              <a:rPr lang="en-US" altLang="en-US">
                <a:latin typeface="Calibri" panose="020F0502020204030204" pitchFamily="34" charset="0"/>
              </a:rPr>
              <a:pPr eaLnBrk="1" hangingPunct="1"/>
              <a:t>120</a:t>
            </a:fld>
            <a:endParaRPr lang="en-US" altLang="en-US">
              <a:latin typeface="Calibri" panose="020F0502020204030204" pitchFamily="34" charset="0"/>
            </a:endParaRPr>
          </a:p>
        </p:txBody>
      </p:sp>
    </p:spTree>
    <p:extLst>
      <p:ext uri="{BB962C8B-B14F-4D97-AF65-F5344CB8AC3E}">
        <p14:creationId xmlns:p14="http://schemas.microsoft.com/office/powerpoint/2010/main" val="25752567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95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0FE419-1EE2-4AF5-B80E-E96952608288}" type="slidenum">
              <a:rPr lang="en-US" altLang="en-US">
                <a:latin typeface="Calibri" panose="020F0502020204030204" pitchFamily="34" charset="0"/>
              </a:rPr>
              <a:pPr eaLnBrk="1" hangingPunct="1"/>
              <a:t>122</a:t>
            </a:fld>
            <a:endParaRPr lang="en-US" altLang="en-US">
              <a:latin typeface="Calibri" panose="020F0502020204030204" pitchFamily="34" charset="0"/>
            </a:endParaRPr>
          </a:p>
        </p:txBody>
      </p:sp>
    </p:spTree>
    <p:extLst>
      <p:ext uri="{BB962C8B-B14F-4D97-AF65-F5344CB8AC3E}">
        <p14:creationId xmlns:p14="http://schemas.microsoft.com/office/powerpoint/2010/main" val="28065205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4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F4BA64-C338-4C06-B458-CE9C3525058D}" type="slidenum">
              <a:rPr lang="en-US" altLang="en-US">
                <a:latin typeface="Calibri" panose="020F0502020204030204" pitchFamily="34" charset="0"/>
              </a:rPr>
              <a:pPr eaLnBrk="1" hangingPunct="1"/>
              <a:t>127</a:t>
            </a:fld>
            <a:endParaRPr lang="en-US" altLang="en-US">
              <a:latin typeface="Calibri" panose="020F0502020204030204" pitchFamily="34" charset="0"/>
            </a:endParaRPr>
          </a:p>
        </p:txBody>
      </p:sp>
    </p:spTree>
    <p:extLst>
      <p:ext uri="{BB962C8B-B14F-4D97-AF65-F5344CB8AC3E}">
        <p14:creationId xmlns:p14="http://schemas.microsoft.com/office/powerpoint/2010/main" val="37832548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4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F4BA64-C338-4C06-B458-CE9C3525058D}" type="slidenum">
              <a:rPr lang="en-US" altLang="en-US">
                <a:latin typeface="Calibri" panose="020F0502020204030204" pitchFamily="34" charset="0"/>
              </a:rPr>
              <a:pPr eaLnBrk="1" hangingPunct="1"/>
              <a:t>129</a:t>
            </a:fld>
            <a:endParaRPr lang="en-US" altLang="en-US">
              <a:latin typeface="Calibri" panose="020F0502020204030204" pitchFamily="34" charset="0"/>
            </a:endParaRPr>
          </a:p>
        </p:txBody>
      </p:sp>
    </p:spTree>
    <p:extLst>
      <p:ext uri="{BB962C8B-B14F-4D97-AF65-F5344CB8AC3E}">
        <p14:creationId xmlns:p14="http://schemas.microsoft.com/office/powerpoint/2010/main" val="2122183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97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A726BB-3576-483B-801C-53AAD23AAE55}"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extLst>
      <p:ext uri="{BB962C8B-B14F-4D97-AF65-F5344CB8AC3E}">
        <p14:creationId xmlns:p14="http://schemas.microsoft.com/office/powerpoint/2010/main" val="243737845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4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F4BA64-C338-4C06-B458-CE9C3525058D}" type="slidenum">
              <a:rPr lang="en-US" altLang="en-US">
                <a:latin typeface="Calibri" panose="020F0502020204030204" pitchFamily="34" charset="0"/>
              </a:rPr>
              <a:pPr eaLnBrk="1" hangingPunct="1"/>
              <a:t>132</a:t>
            </a:fld>
            <a:endParaRPr lang="en-US" altLang="en-US">
              <a:latin typeface="Calibri" panose="020F0502020204030204" pitchFamily="34" charset="0"/>
            </a:endParaRPr>
          </a:p>
        </p:txBody>
      </p:sp>
    </p:spTree>
    <p:extLst>
      <p:ext uri="{BB962C8B-B14F-4D97-AF65-F5344CB8AC3E}">
        <p14:creationId xmlns:p14="http://schemas.microsoft.com/office/powerpoint/2010/main" val="1358230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07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47833B-EA65-4DF0-A890-3BCE69BBB535}"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70415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pPr>
              <a:defRPr/>
            </a:pPr>
            <a:fld id="{E739EB55-AB74-42B5-B891-29B1CF7A9BED}" type="datetime1">
              <a:rPr lang="en-US" smtClean="0"/>
              <a:t>6/22/2016</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BA64FECE-4E25-4720-8DBA-EE0955809BF1}" type="slidenum">
              <a:rPr lang="en-US" altLang="en-US"/>
              <a:pPr/>
              <a:t>‹#›</a:t>
            </a:fld>
            <a:endParaRPr lang="en-US" altLang="en-US"/>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7271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BF391EC-9AFF-4233-B854-13984AAEE0B0}" type="datetime1">
              <a:rPr lang="en-US" smtClean="0"/>
              <a:t>6/22/2016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5E48B6C8-58C5-4ACA-A5CD-4A7443C865FF}" type="slidenum">
              <a:rPr lang="en-US" altLang="en-US"/>
              <a:pPr/>
              <a:t>‹#›</a:t>
            </a:fld>
            <a:endParaRPr lang="en-US" altLang="en-US"/>
          </a:p>
        </p:txBody>
      </p:sp>
    </p:spTree>
    <p:extLst>
      <p:ext uri="{BB962C8B-B14F-4D97-AF65-F5344CB8AC3E}">
        <p14:creationId xmlns:p14="http://schemas.microsoft.com/office/powerpoint/2010/main" val="120163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2DC41D0-DFB0-40A2-ADE5-8468FA509FC5}" type="datetime1">
              <a:rPr lang="en-US" smtClean="0"/>
              <a:t>6/22/2016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B3536863-64F3-402C-89D3-210ED8B94FA9}" type="slidenum">
              <a:rPr lang="en-US" altLang="en-US"/>
              <a:pPr/>
              <a:t>‹#›</a:t>
            </a:fld>
            <a:endParaRPr lang="en-US" altLang="en-US"/>
          </a:p>
        </p:txBody>
      </p:sp>
    </p:spTree>
    <p:extLst>
      <p:ext uri="{BB962C8B-B14F-4D97-AF65-F5344CB8AC3E}">
        <p14:creationId xmlns:p14="http://schemas.microsoft.com/office/powerpoint/2010/main" val="415852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CB25AA0-083D-402F-A881-3BD7F9D479DC}" type="datetime1">
              <a:rPr lang="en-US" smtClean="0"/>
              <a:t>6/22/2016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81804330-C189-4087-8430-8DEA2E2C7E33}" type="slidenum">
              <a:rPr lang="en-US" altLang="en-US"/>
              <a:pPr/>
              <a:t>‹#›</a:t>
            </a:fld>
            <a:endParaRPr lang="en-US" altLang="en-US"/>
          </a:p>
        </p:txBody>
      </p:sp>
    </p:spTree>
    <p:extLst>
      <p:ext uri="{BB962C8B-B14F-4D97-AF65-F5344CB8AC3E}">
        <p14:creationId xmlns:p14="http://schemas.microsoft.com/office/powerpoint/2010/main" val="139073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pPr>
              <a:defRPr/>
            </a:pPr>
            <a:fld id="{C61ECD8F-CC40-4E60-A771-A722CD2E7EF3}" type="datetime1">
              <a:rPr lang="en-US" smtClean="0"/>
              <a:t>6/22/2016</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smtClean="0"/>
            </a:lvl1pPr>
            <a:extLst/>
          </a:lstStyle>
          <a:p>
            <a:pPr>
              <a:defRPr/>
            </a:pPr>
            <a:r>
              <a:rPr lang="en-US" smtClean="0"/>
              <a:t>©1992-2017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7F61D63C-60CA-4957-BBD6-ADF3355A2908}" type="slidenum">
              <a:rPr lang="en-US" altLang="en-US"/>
              <a:pPr/>
              <a:t>‹#›</a:t>
            </a:fld>
            <a:endParaRPr lang="en-US" altLang="en-US"/>
          </a:p>
        </p:txBody>
      </p:sp>
    </p:spTree>
    <p:extLst>
      <p:ext uri="{BB962C8B-B14F-4D97-AF65-F5344CB8AC3E}">
        <p14:creationId xmlns:p14="http://schemas.microsoft.com/office/powerpoint/2010/main" val="126165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pPr>
              <a:defRPr/>
            </a:pPr>
            <a:fld id="{190F0DC7-DC3D-438A-8891-B2E22219094B}" type="datetime1">
              <a:rPr lang="en-US" smtClean="0"/>
              <a:t>6/22/2016</a:t>
            </a:fld>
            <a:endParaRPr lang="en-US"/>
          </a:p>
        </p:txBody>
      </p:sp>
      <p:sp>
        <p:nvSpPr>
          <p:cNvPr id="7" name="Footer Placeholder 4"/>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4DD48AE9-C63C-435E-9693-4485E805639F}" type="slidenum">
              <a:rPr lang="en-US" altLang="en-US"/>
              <a:pPr/>
              <a:t>‹#›</a:t>
            </a:fld>
            <a:endParaRPr lang="en-US" altLang="en-US"/>
          </a:p>
        </p:txBody>
      </p:sp>
    </p:spTree>
    <p:extLst>
      <p:ext uri="{BB962C8B-B14F-4D97-AF65-F5344CB8AC3E}">
        <p14:creationId xmlns:p14="http://schemas.microsoft.com/office/powerpoint/2010/main" val="392521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pPr>
              <a:defRPr/>
            </a:pPr>
            <a:fld id="{C23AD2A9-D4AB-4E35-AE53-BE0768F1D92C}" type="datetime1">
              <a:rPr lang="en-US" smtClean="0"/>
              <a:t>6/22/2016</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AD09249B-A83E-4340-86C6-B8BA09469366}" type="slidenum">
              <a:rPr lang="en-US" altLang="en-US"/>
              <a:pPr/>
              <a:t>‹#›</a:t>
            </a:fld>
            <a:endParaRPr lang="en-US" altLang="en-US"/>
          </a:p>
        </p:txBody>
      </p:sp>
    </p:spTree>
    <p:extLst>
      <p:ext uri="{BB962C8B-B14F-4D97-AF65-F5344CB8AC3E}">
        <p14:creationId xmlns:p14="http://schemas.microsoft.com/office/powerpoint/2010/main" val="346155891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pPr>
              <a:defRPr/>
            </a:pPr>
            <a:fld id="{1AFE3EDB-D294-4125-9635-5AB0DC78280D}" type="datetime1">
              <a:rPr lang="en-US" smtClean="0"/>
              <a:t>6/22/2016</a:t>
            </a:fld>
            <a:endParaRPr lang="en-US"/>
          </a:p>
        </p:txBody>
      </p:sp>
      <p:sp>
        <p:nvSpPr>
          <p:cNvPr id="8" name="Footer Placeholder 7"/>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7A0563A5-F9E7-4072-B51F-885CBEE84A96}" type="slidenum">
              <a:rPr lang="en-US" altLang="en-US"/>
              <a:pPr/>
              <a:t>‹#›</a:t>
            </a:fld>
            <a:endParaRPr lang="en-US" altLang="en-US"/>
          </a:p>
        </p:txBody>
      </p:sp>
    </p:spTree>
    <p:extLst>
      <p:ext uri="{BB962C8B-B14F-4D97-AF65-F5344CB8AC3E}">
        <p14:creationId xmlns:p14="http://schemas.microsoft.com/office/powerpoint/2010/main" val="38786096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pPr>
              <a:defRPr/>
            </a:pPr>
            <a:fld id="{99B0E107-2C01-418F-B6A8-5CEFF223001D}" type="datetime1">
              <a:rPr lang="en-US" smtClean="0"/>
              <a:t>6/22/2016</a:t>
            </a:fld>
            <a:endParaRPr lang="en-US"/>
          </a:p>
        </p:txBody>
      </p:sp>
      <p:sp>
        <p:nvSpPr>
          <p:cNvPr id="4" name="Footer Placeholder 3"/>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D6F97526-3E06-480D-943E-076ADCEB583B}" type="slidenum">
              <a:rPr lang="en-US" altLang="en-US"/>
              <a:pPr/>
              <a:t>‹#›</a:t>
            </a:fld>
            <a:endParaRPr lang="en-US" altLang="en-US"/>
          </a:p>
        </p:txBody>
      </p:sp>
    </p:spTree>
    <p:extLst>
      <p:ext uri="{BB962C8B-B14F-4D97-AF65-F5344CB8AC3E}">
        <p14:creationId xmlns:p14="http://schemas.microsoft.com/office/powerpoint/2010/main" val="199841346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3962399" y="6408738"/>
            <a:ext cx="4684713" cy="365125"/>
          </a:xfrm>
        </p:spPr>
        <p:txBody>
          <a:bodyPr/>
          <a:lstStyle>
            <a:lvl1pPr>
              <a:defRPr/>
            </a:lvl1pPr>
          </a:lstStyle>
          <a:p>
            <a:pPr>
              <a:defRPr/>
            </a:pPr>
            <a:r>
              <a:rPr lang="en-US" dirty="0" smtClean="0"/>
              <a:t>©1992-2017 by Pearson Education, Inc. All Rights Reserved.</a:t>
            </a:r>
            <a:endParaRPr lang="en-US" dirty="0"/>
          </a:p>
        </p:txBody>
      </p:sp>
      <p:sp>
        <p:nvSpPr>
          <p:cNvPr id="4" name="Slide Number Placeholder 17"/>
          <p:cNvSpPr>
            <a:spLocks noGrp="1"/>
          </p:cNvSpPr>
          <p:nvPr>
            <p:ph type="sldNum" sz="quarter" idx="12"/>
          </p:nvPr>
        </p:nvSpPr>
        <p:spPr/>
        <p:txBody>
          <a:bodyPr/>
          <a:lstStyle>
            <a:lvl1pPr>
              <a:defRPr/>
            </a:lvl1pPr>
          </a:lstStyle>
          <a:p>
            <a:fld id="{D00BD673-929D-41AE-A817-3DEE346E57C0}" type="slidenum">
              <a:rPr lang="en-US" altLang="en-US"/>
              <a:pPr/>
              <a:t>‹#›</a:t>
            </a:fld>
            <a:endParaRPr lang="en-US" altLang="en-US"/>
          </a:p>
        </p:txBody>
      </p:sp>
    </p:spTree>
    <p:extLst>
      <p:ext uri="{BB962C8B-B14F-4D97-AF65-F5344CB8AC3E}">
        <p14:creationId xmlns:p14="http://schemas.microsoft.com/office/powerpoint/2010/main" val="76541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pPr>
              <a:defRPr/>
            </a:pPr>
            <a:fld id="{3F5E0396-20B6-4D6F-994C-4A870A2EE812}" type="datetime1">
              <a:rPr lang="en-US" smtClean="0"/>
              <a:t>6/22/2016</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8EC6B762-89FE-4E24-93C7-69173081FEA3}" type="slidenum">
              <a:rPr lang="en-US" altLang="en-US"/>
              <a:pPr/>
              <a:t>‹#›</a:t>
            </a:fld>
            <a:endParaRPr lang="en-US" altLang="en-US"/>
          </a:p>
        </p:txBody>
      </p:sp>
    </p:spTree>
    <p:extLst>
      <p:ext uri="{BB962C8B-B14F-4D97-AF65-F5344CB8AC3E}">
        <p14:creationId xmlns:p14="http://schemas.microsoft.com/office/powerpoint/2010/main" val="322423460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A8FC1E7C-E7E7-4548-99A2-E2163288B9A2}" type="datetime1">
              <a:rPr lang="en-US" smtClean="0"/>
              <a:t>6/22/2016</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smtClean="0"/>
              <a:t>©1992-2017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F1ADB170-CF6E-44F9-9F20-91913BCD0CCA}" type="slidenum">
              <a:rPr lang="en-US" altLang="en-US"/>
              <a:pPr/>
              <a:t>‹#›</a:t>
            </a:fld>
            <a:endParaRPr lang="en-US" altLang="en-US"/>
          </a:p>
        </p:txBody>
      </p:sp>
    </p:spTree>
    <p:extLst>
      <p:ext uri="{BB962C8B-B14F-4D97-AF65-F5344CB8AC3E}">
        <p14:creationId xmlns:p14="http://schemas.microsoft.com/office/powerpoint/2010/main" val="72528604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63647285-9B29-4EF5-ABFF-478AA3098F74}" type="datetime1">
              <a:rPr lang="en-US" smtClean="0"/>
              <a:t>6/22/2016</a:t>
            </a:fld>
            <a:endParaRPr lang="en-US"/>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smtClean="0"/>
              <a:t>©1992-2017 by Pearson Education, Inc. All Rights Reserved.</a:t>
            </a: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641E2B64-90EE-4CA5-8314-8779BAF3AF2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62" r:id="rId7"/>
    <p:sldLayoutId id="2147483772" r:id="rId8"/>
    <p:sldLayoutId id="2147483773" r:id="rId9"/>
    <p:sldLayoutId id="2147483763" r:id="rId10"/>
    <p:sldLayoutId id="2147483764" r:id="rId11"/>
    <p:sldLayoutId id="214748376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hyperlink" Target="http://en.wikipedia.org/wiki/Integer_overflow#Security_ramifications"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eaLnBrk="1" fontAlgn="auto" hangingPunct="1">
              <a:spcAft>
                <a:spcPts val="0"/>
              </a:spcAft>
              <a:defRPr/>
            </a:pPr>
            <a:r>
              <a:rPr lang="en-US" dirty="0" smtClean="0">
                <a:solidFill>
                  <a:srgbClr val="3380E6"/>
                </a:solidFill>
                <a:latin typeface="Cambria" panose="02040503050406030204" pitchFamily="18" charset="0"/>
              </a:rPr>
              <a:t>Algorithm Development and Control Statements: Part 1</a:t>
            </a:r>
          </a:p>
        </p:txBody>
      </p:sp>
      <p:sp>
        <p:nvSpPr>
          <p:cNvPr id="10243" name="Subtitle 3"/>
          <p:cNvSpPr>
            <a:spLocks noGrp="1"/>
          </p:cNvSpPr>
          <p:nvPr>
            <p:ph type="subTitle" idx="1"/>
          </p:nvPr>
        </p:nvSpPr>
        <p:spPr>
          <a:xfrm>
            <a:off x="685800" y="3611563"/>
            <a:ext cx="7772400" cy="1200150"/>
          </a:xfrm>
        </p:spPr>
        <p:txBody>
          <a:bodyPr/>
          <a:lstStyle/>
          <a:p>
            <a:pPr marR="0" eaLnBrk="1" hangingPunct="1"/>
            <a:r>
              <a:rPr lang="en-US" altLang="en-US" dirty="0" smtClean="0"/>
              <a:t>Chapter 4 of C++ How to Program, 10/e</a:t>
            </a:r>
          </a:p>
        </p:txBody>
      </p:sp>
      <p:sp>
        <p:nvSpPr>
          <p:cNvPr id="5" name="Footer Placeholder 4"/>
          <p:cNvSpPr>
            <a:spLocks noGrp="1"/>
          </p:cNvSpPr>
          <p:nvPr>
            <p:ph type="ftr" sz="quarter" idx="12"/>
          </p:nvPr>
        </p:nvSpPr>
        <p:spPr/>
        <p:txBody>
          <a:bodyPr/>
          <a:lstStyle/>
          <a:p>
            <a:pPr>
              <a:defRPr/>
            </a:pPr>
            <a:r>
              <a:rPr lang="en-US" smtClean="0"/>
              <a:t>©1992-2017 by Pearson Education, Inc. All Rights Reserved.</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dirty="0" smtClean="0">
                <a:solidFill>
                  <a:srgbClr val="00B050"/>
                </a:solidFill>
                <a:latin typeface="Arial"/>
              </a:rPr>
              <a:t>4.4.1</a:t>
            </a:r>
            <a:r>
              <a:rPr lang="en-US" sz="2800" dirty="0">
                <a:solidFill>
                  <a:srgbClr val="00B050"/>
                </a:solidFill>
                <a:latin typeface="Arial"/>
              </a:rPr>
              <a:t> </a:t>
            </a:r>
            <a:r>
              <a:rPr lang="en-US" sz="2800" dirty="0" smtClean="0">
                <a:solidFill>
                  <a:srgbClr val="00B050"/>
                </a:solidFill>
                <a:latin typeface="Arial"/>
              </a:rPr>
              <a:t> Sequence Structure</a:t>
            </a:r>
            <a:endParaRPr lang="en-US" sz="2800" dirty="0">
              <a:solidFill>
                <a:srgbClr val="00B050"/>
              </a:solidFill>
              <a:latin typeface="Arial"/>
            </a:endParaRPr>
          </a:p>
        </p:txBody>
      </p:sp>
      <p:sp>
        <p:nvSpPr>
          <p:cNvPr id="18435"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Unless directed otherwise, the computer executes C++ statements one after the other in the order in which they’re written—that is, in sequence.</a:t>
            </a:r>
          </a:p>
          <a:p>
            <a:pPr eaLnBrk="1" hangingPunct="1">
              <a:lnSpc>
                <a:spcPct val="90000"/>
              </a:lnSpc>
            </a:pPr>
            <a:r>
              <a:rPr lang="en-US" altLang="en-US" dirty="0" smtClean="0">
                <a:solidFill>
                  <a:srgbClr val="000000"/>
                </a:solidFill>
                <a:latin typeface="Cambria" panose="02040503050406030204" pitchFamily="18" charset="0"/>
              </a:rPr>
              <a:t>The Unified Modeling Language (UML) </a:t>
            </a:r>
            <a:r>
              <a:rPr lang="en-US" altLang="en-US" dirty="0" smtClean="0">
                <a:solidFill>
                  <a:srgbClr val="0000FF"/>
                </a:solidFill>
                <a:latin typeface="Cambria" panose="02040503050406030204" pitchFamily="18" charset="0"/>
              </a:rPr>
              <a:t>activity diagram</a:t>
            </a:r>
            <a:r>
              <a:rPr lang="en-US" altLang="en-US" dirty="0" smtClean="0">
                <a:solidFill>
                  <a:srgbClr val="000000"/>
                </a:solidFill>
                <a:latin typeface="Cambria" panose="02040503050406030204" pitchFamily="18" charset="0"/>
              </a:rPr>
              <a:t> of Fig. 4.2 illustrates a typical sequence structure in which two calculations are performed in order.</a:t>
            </a:r>
          </a:p>
          <a:p>
            <a:pPr eaLnBrk="1" hangingPunct="1">
              <a:lnSpc>
                <a:spcPct val="90000"/>
              </a:lnSpc>
            </a:pPr>
            <a:r>
              <a:rPr lang="en-US" altLang="en-US" dirty="0" smtClean="0">
                <a:solidFill>
                  <a:srgbClr val="000000"/>
                </a:solidFill>
                <a:latin typeface="Cambria" panose="02040503050406030204" pitchFamily="18" charset="0"/>
              </a:rPr>
              <a:t>C++ </a:t>
            </a:r>
            <a:r>
              <a:rPr lang="en-US" altLang="en-US" dirty="0" smtClean="0">
                <a:solidFill>
                  <a:srgbClr val="000000"/>
                </a:solidFill>
                <a:latin typeface="Cambria" panose="02040503050406030204" pitchFamily="18" charset="0"/>
              </a:rPr>
              <a:t>lets you </a:t>
            </a:r>
            <a:r>
              <a:rPr lang="en-US" altLang="en-US" dirty="0" smtClean="0">
                <a:solidFill>
                  <a:srgbClr val="000000"/>
                </a:solidFill>
                <a:latin typeface="Cambria" panose="02040503050406030204" pitchFamily="18" charset="0"/>
              </a:rPr>
              <a:t>have as many actions as </a:t>
            </a:r>
            <a:r>
              <a:rPr lang="en-US" altLang="en-US" dirty="0" smtClean="0">
                <a:solidFill>
                  <a:srgbClr val="000000"/>
                </a:solidFill>
                <a:latin typeface="Cambria" panose="02040503050406030204" pitchFamily="18" charset="0"/>
              </a:rPr>
              <a:t>you want </a:t>
            </a:r>
            <a:r>
              <a:rPr lang="en-US" altLang="en-US" dirty="0" smtClean="0">
                <a:solidFill>
                  <a:srgbClr val="000000"/>
                </a:solidFill>
                <a:latin typeface="Cambria" panose="02040503050406030204" pitchFamily="18" charset="0"/>
              </a:rPr>
              <a:t>in a sequence structure.</a:t>
            </a:r>
          </a:p>
          <a:p>
            <a:pPr eaLnBrk="1" hangingPunct="1">
              <a:lnSpc>
                <a:spcPct val="90000"/>
              </a:lnSpc>
            </a:pPr>
            <a:r>
              <a:rPr lang="en-US" altLang="en-US" dirty="0" smtClean="0">
                <a:solidFill>
                  <a:srgbClr val="000000"/>
                </a:solidFill>
                <a:latin typeface="Cambria" panose="02040503050406030204" pitchFamily="18" charset="0"/>
              </a:rPr>
              <a:t>Anywhere a single action may be placed, we may place several actions in sequence.</a:t>
            </a:r>
          </a:p>
        </p:txBody>
      </p:sp>
      <p:sp>
        <p:nvSpPr>
          <p:cNvPr id="1843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4.10.6 Unsigned Integers and User Input</a:t>
            </a:r>
            <a:endParaRPr lang="en-US" dirty="0" smtClean="0">
              <a:solidFill>
                <a:srgbClr val="3380E6"/>
              </a:solidFill>
              <a:latin typeface="Arial"/>
            </a:endParaRPr>
          </a:p>
        </p:txBody>
      </p:sp>
      <p:sp>
        <p:nvSpPr>
          <p:cNvPr id="124931" name="Text Placeholder 2"/>
          <p:cNvSpPr>
            <a:spLocks noGrp="1"/>
          </p:cNvSpPr>
          <p:nvPr>
            <p:ph type="body" idx="1"/>
          </p:nvPr>
        </p:nvSpPr>
        <p:spPr/>
        <p:txBody>
          <a:bodyPr/>
          <a:lstStyle/>
          <a:p>
            <a:pPr eaLnBrk="1" hangingPunct="1">
              <a:lnSpc>
                <a:spcPct val="90000"/>
              </a:lnSpc>
            </a:pPr>
            <a:r>
              <a:rPr lang="en-US" altLang="en-US" sz="2800" dirty="0" smtClean="0">
                <a:solidFill>
                  <a:srgbClr val="000000"/>
                </a:solidFill>
                <a:latin typeface="Cambria" panose="02040503050406030204" pitchFamily="18" charset="0"/>
              </a:rPr>
              <a:t>Sometimes sentinel-controlled loops use </a:t>
            </a:r>
            <a:r>
              <a:rPr lang="en-US" altLang="en-US" sz="2800" i="1" dirty="0" smtClean="0">
                <a:solidFill>
                  <a:srgbClr val="000000"/>
                </a:solidFill>
                <a:latin typeface="Cambria" panose="02040503050406030204" pitchFamily="18" charset="0"/>
              </a:rPr>
              <a:t>intentionally</a:t>
            </a:r>
            <a:r>
              <a:rPr lang="en-US" altLang="en-US" sz="2800" dirty="0" smtClean="0">
                <a:solidFill>
                  <a:srgbClr val="000000"/>
                </a:solidFill>
                <a:latin typeface="Cambria" panose="02040503050406030204" pitchFamily="18" charset="0"/>
              </a:rPr>
              <a:t> invalid values to terminate a loop. </a:t>
            </a:r>
          </a:p>
          <a:p>
            <a:pPr eaLnBrk="1" hangingPunct="1">
              <a:lnSpc>
                <a:spcPct val="90000"/>
              </a:lnSpc>
            </a:pPr>
            <a:r>
              <a:rPr lang="en-US" altLang="en-US" sz="2800" dirty="0" smtClean="0">
                <a:solidFill>
                  <a:srgbClr val="000000"/>
                </a:solidFill>
                <a:latin typeface="Cambria" panose="02040503050406030204" pitchFamily="18" charset="0"/>
              </a:rPr>
              <a:t>We </a:t>
            </a:r>
            <a:r>
              <a:rPr lang="en-US" altLang="en-US" sz="2800" dirty="0" smtClean="0">
                <a:solidFill>
                  <a:srgbClr val="000000"/>
                </a:solidFill>
                <a:latin typeface="Cambria" panose="02040503050406030204" pitchFamily="18" charset="0"/>
              </a:rPr>
              <a:t>terminate the loop when the user enters the sentinel </a:t>
            </a:r>
            <a:r>
              <a:rPr lang="en-US" altLang="en-US" sz="2800" dirty="0" smtClean="0">
                <a:solidFill>
                  <a:srgbClr val="000000"/>
                </a:solidFill>
                <a:latin typeface="Consolas" panose="020B0609020204030204" pitchFamily="49" charset="0"/>
              </a:rPr>
              <a:t>-1</a:t>
            </a:r>
            <a:r>
              <a:rPr lang="en-US" altLang="en-US" sz="2800" dirty="0" smtClean="0">
                <a:solidFill>
                  <a:srgbClr val="000000"/>
                </a:solidFill>
                <a:latin typeface="Cambria" panose="02040503050406030204" pitchFamily="18" charset="0"/>
              </a:rPr>
              <a:t> (an invalid grade), so it would be improper to declare variable </a:t>
            </a:r>
            <a:r>
              <a:rPr lang="en-US" altLang="en-US" sz="2800" dirty="0" smtClean="0">
                <a:solidFill>
                  <a:srgbClr val="000000"/>
                </a:solidFill>
                <a:latin typeface="Consolas" panose="020B0609020204030204" pitchFamily="49" charset="0"/>
              </a:rPr>
              <a:t>grade</a:t>
            </a:r>
            <a:r>
              <a:rPr lang="en-US" altLang="en-US" sz="2800" dirty="0" smtClean="0">
                <a:solidFill>
                  <a:srgbClr val="000000"/>
                </a:solidFill>
                <a:latin typeface="Cambria" panose="02040503050406030204" pitchFamily="18" charset="0"/>
              </a:rPr>
              <a:t> as an unsigned int. </a:t>
            </a:r>
          </a:p>
          <a:p>
            <a:pPr eaLnBrk="1" hangingPunct="1">
              <a:lnSpc>
                <a:spcPct val="90000"/>
              </a:lnSpc>
            </a:pPr>
            <a:r>
              <a:rPr lang="en-US" altLang="en-US" sz="2800" dirty="0" smtClean="0">
                <a:solidFill>
                  <a:srgbClr val="000000"/>
                </a:solidFill>
                <a:latin typeface="Cambria" panose="02040503050406030204" pitchFamily="18" charset="0"/>
              </a:rPr>
              <a:t>As you’ll see, the end-of-file (</a:t>
            </a:r>
            <a:r>
              <a:rPr lang="en-US" altLang="en-US" sz="2800" dirty="0" smtClean="0">
                <a:solidFill>
                  <a:srgbClr val="000000"/>
                </a:solidFill>
                <a:latin typeface="Consolas" panose="020B0609020204030204" pitchFamily="49" charset="0"/>
              </a:rPr>
              <a:t>EOF</a:t>
            </a:r>
            <a:r>
              <a:rPr lang="en-US" altLang="en-US" sz="2800" dirty="0" smtClean="0">
                <a:solidFill>
                  <a:srgbClr val="000000"/>
                </a:solidFill>
                <a:latin typeface="Cambria" panose="02040503050406030204" pitchFamily="18" charset="0"/>
              </a:rPr>
              <a:t>) </a:t>
            </a:r>
            <a:r>
              <a:rPr lang="en-US" altLang="en-US" sz="2800" dirty="0" smtClean="0">
                <a:solidFill>
                  <a:srgbClr val="000000"/>
                </a:solidFill>
                <a:latin typeface="Cambria" panose="02040503050406030204" pitchFamily="18" charset="0"/>
              </a:rPr>
              <a:t>indicator </a:t>
            </a:r>
            <a:r>
              <a:rPr lang="en-US" altLang="en-US" sz="2800" dirty="0" smtClean="0">
                <a:solidFill>
                  <a:srgbClr val="000000"/>
                </a:solidFill>
                <a:latin typeface="Cambria" panose="02040503050406030204" pitchFamily="18" charset="0"/>
              </a:rPr>
              <a:t>is </a:t>
            </a:r>
            <a:r>
              <a:rPr lang="en-US" altLang="en-US" sz="2800" dirty="0" smtClean="0">
                <a:solidFill>
                  <a:srgbClr val="000000"/>
                </a:solidFill>
                <a:latin typeface="Cambria" panose="02040503050406030204" pitchFamily="18" charset="0"/>
              </a:rPr>
              <a:t>also normally implemented internally in the compiler as a negative number. </a:t>
            </a:r>
            <a:endParaRPr lang="en-US" altLang="en-US" sz="2400" dirty="0" smtClean="0">
              <a:solidFill>
                <a:srgbClr val="000000"/>
              </a:solidFill>
              <a:latin typeface="Cambria" panose="02040503050406030204" pitchFamily="18" charset="0"/>
            </a:endParaRPr>
          </a:p>
        </p:txBody>
      </p:sp>
      <p:sp>
        <p:nvSpPr>
          <p:cNvPr id="1249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4.11  </a:t>
            </a:r>
            <a:r>
              <a:rPr lang="en-US" dirty="0" smtClean="0">
                <a:solidFill>
                  <a:srgbClr val="3380E6"/>
                </a:solidFill>
                <a:latin typeface="Arial"/>
              </a:rPr>
              <a:t>Formulating Algorithms: Nested Control Statements</a:t>
            </a:r>
          </a:p>
        </p:txBody>
      </p:sp>
      <p:sp>
        <p:nvSpPr>
          <p:cNvPr id="125955"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latin typeface="Cambria" panose="02040503050406030204" pitchFamily="18" charset="0"/>
              </a:rPr>
              <a:t>For the next example, we once again formulate an algorithm by using pseudocode and top-down, stepwise refinement, and write a corresponding C++ program. </a:t>
            </a:r>
          </a:p>
          <a:p>
            <a:pPr eaLnBrk="1" hangingPunct="1">
              <a:lnSpc>
                <a:spcPct val="80000"/>
              </a:lnSpc>
            </a:pPr>
            <a:r>
              <a:rPr lang="en-US" altLang="en-US" sz="2800" dirty="0" smtClean="0">
                <a:solidFill>
                  <a:srgbClr val="000000"/>
                </a:solidFill>
                <a:latin typeface="Cambria" panose="02040503050406030204" pitchFamily="18" charset="0"/>
              </a:rPr>
              <a:t>In </a:t>
            </a:r>
            <a:r>
              <a:rPr lang="en-US" altLang="en-US" sz="2800" dirty="0">
                <a:solidFill>
                  <a:srgbClr val="000000"/>
                </a:solidFill>
                <a:latin typeface="Cambria" panose="02040503050406030204" pitchFamily="18" charset="0"/>
              </a:rPr>
              <a:t>this case study, we examine the only other structured way control statements can be </a:t>
            </a:r>
            <a:r>
              <a:rPr lang="en-US" altLang="en-US" sz="2800" dirty="0" smtClean="0">
                <a:solidFill>
                  <a:srgbClr val="000000"/>
                </a:solidFill>
                <a:latin typeface="Cambria" panose="02040503050406030204" pitchFamily="18" charset="0"/>
              </a:rPr>
              <a:t>connected—namely</a:t>
            </a:r>
            <a:r>
              <a:rPr lang="en-US" altLang="en-US" sz="2800" dirty="0">
                <a:solidFill>
                  <a:srgbClr val="000000"/>
                </a:solidFill>
                <a:latin typeface="Cambria" panose="02040503050406030204" pitchFamily="18" charset="0"/>
              </a:rPr>
              <a:t>, by </a:t>
            </a:r>
            <a:r>
              <a:rPr lang="en-US" altLang="en-US" sz="2800" dirty="0" smtClean="0">
                <a:solidFill>
                  <a:srgbClr val="0000FF"/>
                </a:solidFill>
                <a:latin typeface="Cambria" panose="02040503050406030204" pitchFamily="18" charset="0"/>
              </a:rPr>
              <a:t>nesting</a:t>
            </a:r>
            <a:r>
              <a:rPr lang="en-US" altLang="en-US" sz="2800" dirty="0" smtClean="0">
                <a:solidFill>
                  <a:srgbClr val="000000"/>
                </a:solidFill>
                <a:latin typeface="Cambria" panose="02040503050406030204" pitchFamily="18" charset="0"/>
              </a:rPr>
              <a:t> </a:t>
            </a:r>
            <a:r>
              <a:rPr lang="en-US" altLang="en-US" sz="2800" dirty="0">
                <a:solidFill>
                  <a:srgbClr val="000000"/>
                </a:solidFill>
                <a:latin typeface="Cambria" panose="02040503050406030204" pitchFamily="18" charset="0"/>
              </a:rPr>
              <a:t>one control statement within another. </a:t>
            </a:r>
            <a:endParaRPr lang="en-US" altLang="en-US" sz="2800" dirty="0" smtClean="0">
              <a:solidFill>
                <a:srgbClr val="000000"/>
              </a:solidFill>
              <a:latin typeface="Cambria" panose="02040503050406030204" pitchFamily="18" charset="0"/>
            </a:endParaRPr>
          </a:p>
        </p:txBody>
      </p:sp>
      <p:sp>
        <p:nvSpPr>
          <p:cNvPr id="1259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00B050"/>
                </a:solidFill>
                <a:latin typeface="Arial"/>
              </a:rPr>
              <a:t>4.11.1 Problem Statement</a:t>
            </a:r>
            <a:endParaRPr lang="en-US" dirty="0" smtClean="0">
              <a:solidFill>
                <a:srgbClr val="3380E6"/>
              </a:solidFill>
              <a:latin typeface="Arial"/>
            </a:endParaRPr>
          </a:p>
        </p:txBody>
      </p:sp>
      <p:sp>
        <p:nvSpPr>
          <p:cNvPr id="125955" name="Text Placeholder 2"/>
          <p:cNvSpPr>
            <a:spLocks noGrp="1"/>
          </p:cNvSpPr>
          <p:nvPr>
            <p:ph type="body" idx="1"/>
          </p:nvPr>
        </p:nvSpPr>
        <p:spPr/>
        <p:txBody>
          <a:bodyPr/>
          <a:lstStyle/>
          <a:p>
            <a:pPr eaLnBrk="1" hangingPunct="1">
              <a:lnSpc>
                <a:spcPct val="80000"/>
              </a:lnSpc>
            </a:pPr>
            <a:r>
              <a:rPr lang="en-US" altLang="en-US" sz="2300" dirty="0" smtClean="0">
                <a:solidFill>
                  <a:srgbClr val="000000"/>
                </a:solidFill>
                <a:latin typeface="Cambria" panose="02040503050406030204" pitchFamily="18" charset="0"/>
              </a:rPr>
              <a:t>Consider the following problem statement:</a:t>
            </a:r>
          </a:p>
          <a:p>
            <a:pPr lvl="1" eaLnBrk="1" hangingPunct="1">
              <a:lnSpc>
                <a:spcPct val="80000"/>
              </a:lnSpc>
            </a:pPr>
            <a:r>
              <a:rPr lang="en-US" altLang="en-US" sz="2000" dirty="0" smtClean="0">
                <a:solidFill>
                  <a:srgbClr val="000000"/>
                </a:solidFill>
                <a:latin typeface="Cambria" panose="02040503050406030204" pitchFamily="18" charset="0"/>
              </a:rPr>
              <a:t>A college offers a course that prepares students for the state licensing exam for real </a:t>
            </a:r>
            <a:r>
              <a:rPr lang="en-US" altLang="en-US" sz="2000" dirty="0" err="1" smtClean="0">
                <a:solidFill>
                  <a:srgbClr val="000000"/>
                </a:solidFill>
                <a:latin typeface="Cambria" panose="02040503050406030204" pitchFamily="18" charset="0"/>
              </a:rPr>
              <a:t>es-tate</a:t>
            </a:r>
            <a:r>
              <a:rPr lang="en-US" altLang="en-US" sz="2000" dirty="0" smtClean="0">
                <a:solidFill>
                  <a:srgbClr val="000000"/>
                </a:solidFill>
                <a:latin typeface="Cambria" panose="02040503050406030204" pitchFamily="18" charset="0"/>
              </a:rPr>
              <a:t> brokers. Last year, ten of the students who completed this course took the exam. The college wants to know how well its students did on the exam. You’ve been asked to write a program to summarize the results. You’ve been given a list of these 10 students. Next to each name is written a 1 if the student passed the exam or a 2 if the student failed. </a:t>
            </a:r>
          </a:p>
          <a:p>
            <a:pPr lvl="1" eaLnBrk="1" hangingPunct="1">
              <a:lnSpc>
                <a:spcPct val="80000"/>
              </a:lnSpc>
            </a:pPr>
            <a:r>
              <a:rPr lang="en-US" altLang="en-US" sz="2000" dirty="0" smtClean="0">
                <a:solidFill>
                  <a:srgbClr val="000000"/>
                </a:solidFill>
                <a:latin typeface="Cambria" panose="02040503050406030204" pitchFamily="18" charset="0"/>
              </a:rPr>
              <a:t>Your program should analyze the results of the exam as follows: </a:t>
            </a:r>
          </a:p>
          <a:p>
            <a:pPr lvl="2" eaLnBrk="1" hangingPunct="1">
              <a:lnSpc>
                <a:spcPct val="80000"/>
              </a:lnSpc>
            </a:pPr>
            <a:r>
              <a:rPr lang="en-US" altLang="en-US" sz="1800" dirty="0" smtClean="0">
                <a:solidFill>
                  <a:srgbClr val="000000"/>
                </a:solidFill>
                <a:latin typeface="Cambria" panose="02040503050406030204" pitchFamily="18" charset="0"/>
              </a:rPr>
              <a:t>1.Input each test result (i.e., a 1 or a 2). Display the prompting message “Enter result</a:t>
            </a:r>
            <a:r>
              <a:rPr lang="en-US" altLang="en-US" sz="1800" dirty="0" smtClean="0">
                <a:solidFill>
                  <a:srgbClr val="000000"/>
                </a:solidFill>
                <a:latin typeface="Cambria" panose="02040503050406030204" pitchFamily="18" charset="0"/>
              </a:rPr>
              <a:t>” on the screen </a:t>
            </a:r>
            <a:r>
              <a:rPr lang="en-US" altLang="en-US" sz="1800" dirty="0" smtClean="0">
                <a:solidFill>
                  <a:srgbClr val="000000"/>
                </a:solidFill>
                <a:latin typeface="Cambria" panose="02040503050406030204" pitchFamily="18" charset="0"/>
              </a:rPr>
              <a:t>each time the program requests another test result. </a:t>
            </a:r>
          </a:p>
          <a:p>
            <a:pPr lvl="2" eaLnBrk="1" hangingPunct="1">
              <a:lnSpc>
                <a:spcPct val="80000"/>
              </a:lnSpc>
            </a:pPr>
            <a:r>
              <a:rPr lang="en-US" altLang="en-US" sz="1800" dirty="0" smtClean="0">
                <a:solidFill>
                  <a:srgbClr val="000000"/>
                </a:solidFill>
                <a:latin typeface="Cambria" panose="02040503050406030204" pitchFamily="18" charset="0"/>
              </a:rPr>
              <a:t>2.Count the number of test results of each type. </a:t>
            </a:r>
          </a:p>
          <a:p>
            <a:pPr lvl="2" eaLnBrk="1" hangingPunct="1">
              <a:lnSpc>
                <a:spcPct val="80000"/>
              </a:lnSpc>
            </a:pPr>
            <a:r>
              <a:rPr lang="en-US" altLang="en-US" sz="1800" dirty="0" smtClean="0">
                <a:solidFill>
                  <a:srgbClr val="000000"/>
                </a:solidFill>
                <a:latin typeface="Cambria" panose="02040503050406030204" pitchFamily="18" charset="0"/>
              </a:rPr>
              <a:t>3.Display a summary of the test results indicating the number of students who passed and the number who failed. </a:t>
            </a:r>
          </a:p>
          <a:p>
            <a:pPr lvl="2" eaLnBrk="1" hangingPunct="1">
              <a:lnSpc>
                <a:spcPct val="80000"/>
              </a:lnSpc>
            </a:pPr>
            <a:r>
              <a:rPr lang="en-US" altLang="en-US" sz="1800" dirty="0" smtClean="0">
                <a:solidFill>
                  <a:srgbClr val="000000"/>
                </a:solidFill>
                <a:latin typeface="Cambria" panose="02040503050406030204" pitchFamily="18" charset="0"/>
              </a:rPr>
              <a:t>4.If more than eight students passed the exam, print </a:t>
            </a:r>
            <a:r>
              <a:rPr lang="en-US" altLang="en-US" sz="1800" dirty="0" smtClean="0">
                <a:solidFill>
                  <a:srgbClr val="000000"/>
                </a:solidFill>
                <a:latin typeface="Cambria" panose="02040503050406030204" pitchFamily="18" charset="0"/>
              </a:rPr>
              <a:t>“</a:t>
            </a:r>
            <a:r>
              <a:rPr lang="en-US" altLang="en-US" sz="1800" dirty="0" smtClean="0">
                <a:solidFill>
                  <a:srgbClr val="000000"/>
                </a:solidFill>
                <a:latin typeface="Cambria" panose="02040503050406030204" pitchFamily="18" charset="0"/>
              </a:rPr>
              <a:t>Bonus to instructor!” </a:t>
            </a:r>
          </a:p>
        </p:txBody>
      </p:sp>
      <p:sp>
        <p:nvSpPr>
          <p:cNvPr id="1259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107085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4.11.1 Problem Statement</a:t>
            </a:r>
            <a:endParaRPr lang="en-US" dirty="0" smtClean="0">
              <a:solidFill>
                <a:srgbClr val="3380E6"/>
              </a:solidFill>
              <a:latin typeface="Arial"/>
            </a:endParaRPr>
          </a:p>
        </p:txBody>
      </p:sp>
      <p:sp>
        <p:nvSpPr>
          <p:cNvPr id="126979"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After reading the problem statement carefully, we make the following observations:</a:t>
            </a:r>
          </a:p>
          <a:p>
            <a:pPr lvl="1" eaLnBrk="1" hangingPunct="1">
              <a:lnSpc>
                <a:spcPct val="90000"/>
              </a:lnSpc>
            </a:pPr>
            <a:r>
              <a:rPr lang="en-US" altLang="en-US" sz="2100" dirty="0" smtClean="0">
                <a:solidFill>
                  <a:srgbClr val="000000"/>
                </a:solidFill>
                <a:latin typeface="Cambria" panose="02040503050406030204" pitchFamily="18" charset="0"/>
              </a:rPr>
              <a:t>Must process test results for 10 students. A counter-controlled loop can be used because the number of test results is known in advance.</a:t>
            </a:r>
          </a:p>
          <a:p>
            <a:pPr lvl="1" eaLnBrk="1" hangingPunct="1">
              <a:lnSpc>
                <a:spcPct val="90000"/>
              </a:lnSpc>
            </a:pPr>
            <a:r>
              <a:rPr lang="en-US" altLang="en-US" sz="2100" dirty="0" smtClean="0">
                <a:solidFill>
                  <a:srgbClr val="000000"/>
                </a:solidFill>
                <a:latin typeface="Cambria" panose="02040503050406030204" pitchFamily="18" charset="0"/>
              </a:rPr>
              <a:t>Each test result is </a:t>
            </a:r>
            <a:r>
              <a:rPr lang="en-US" altLang="en-US" sz="2100" dirty="0" smtClean="0">
                <a:solidFill>
                  <a:srgbClr val="000000"/>
                </a:solidFill>
                <a:latin typeface="Cambria" panose="02040503050406030204" pitchFamily="18" charset="0"/>
              </a:rPr>
              <a:t>either </a:t>
            </a:r>
            <a:r>
              <a:rPr lang="en-US" altLang="en-US" sz="2100" dirty="0" smtClean="0">
                <a:solidFill>
                  <a:srgbClr val="000000"/>
                </a:solidFill>
                <a:latin typeface="Cambria" panose="02040503050406030204" pitchFamily="18" charset="0"/>
              </a:rPr>
              <a:t>a 1 or a 2. Each time the program reads a test result, the program must determine whether the number is a 1 or a 2. For simplicity, we test only for a 1 in our algorithm. If the number is not a 1, we assume that it’s a 2. </a:t>
            </a:r>
          </a:p>
          <a:p>
            <a:pPr lvl="1" eaLnBrk="1" hangingPunct="1">
              <a:lnSpc>
                <a:spcPct val="90000"/>
              </a:lnSpc>
            </a:pPr>
            <a:r>
              <a:rPr lang="en-US" altLang="en-US" sz="2100" dirty="0" smtClean="0">
                <a:solidFill>
                  <a:srgbClr val="000000"/>
                </a:solidFill>
                <a:latin typeface="Cambria" panose="02040503050406030204" pitchFamily="18" charset="0"/>
              </a:rPr>
              <a:t>Two counters keep track of the exam results—one to count the number of students who passed and one to count the number of students who failed.</a:t>
            </a:r>
          </a:p>
          <a:p>
            <a:pPr lvl="1" eaLnBrk="1" hangingPunct="1">
              <a:lnSpc>
                <a:spcPct val="90000"/>
              </a:lnSpc>
            </a:pPr>
            <a:r>
              <a:rPr lang="en-US" altLang="en-US" sz="2100" dirty="0" smtClean="0">
                <a:solidFill>
                  <a:srgbClr val="000000"/>
                </a:solidFill>
                <a:latin typeface="Cambria" panose="02040503050406030204" pitchFamily="18" charset="0"/>
              </a:rPr>
              <a:t>After the program has processed all the results, it must decide whether more than eight students passed the exam.</a:t>
            </a:r>
          </a:p>
        </p:txBody>
      </p:sp>
      <p:sp>
        <p:nvSpPr>
          <p:cNvPr id="12698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4.11.2 Top-Down Stepwise Refinement: Pseudocode Representation of the Top</a:t>
            </a:r>
            <a:endParaRPr lang="en-US" dirty="0" smtClean="0">
              <a:solidFill>
                <a:srgbClr val="3380E6"/>
              </a:solidFill>
              <a:latin typeface="Arial"/>
            </a:endParaRPr>
          </a:p>
        </p:txBody>
      </p:sp>
      <p:sp>
        <p:nvSpPr>
          <p:cNvPr id="12800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Pseudocode representation of the top:</a:t>
            </a:r>
          </a:p>
          <a:p>
            <a:pPr lvl="3" eaLnBrk="1" hangingPunct="1"/>
            <a:r>
              <a:rPr lang="en-US" altLang="en-US" i="1" dirty="0" smtClean="0">
                <a:solidFill>
                  <a:srgbClr val="0026CC"/>
                </a:solidFill>
                <a:latin typeface="Cambria" panose="02040503050406030204" pitchFamily="18" charset="0"/>
              </a:rPr>
              <a:t>Analyze exam results and decide whether tuition should be </a:t>
            </a:r>
            <a:r>
              <a:rPr lang="en-US" altLang="en-US" i="1" dirty="0" smtClean="0">
                <a:solidFill>
                  <a:srgbClr val="0026CC"/>
                </a:solidFill>
                <a:latin typeface="Cambria" panose="02040503050406030204" pitchFamily="18" charset="0"/>
              </a:rPr>
              <a:t>raised</a:t>
            </a:r>
            <a:endParaRPr lang="en-US" altLang="en-US" i="1" dirty="0" smtClean="0">
              <a:solidFill>
                <a:srgbClr val="0026CC"/>
              </a:solidFill>
              <a:latin typeface="Cambria" panose="02040503050406030204" pitchFamily="18" charset="0"/>
            </a:endParaRPr>
          </a:p>
        </p:txBody>
      </p:sp>
      <p:sp>
        <p:nvSpPr>
          <p:cNvPr id="12800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4.11.3 </a:t>
            </a:r>
            <a:r>
              <a:rPr lang="en-US" dirty="0">
                <a:solidFill>
                  <a:srgbClr val="00B050"/>
                </a:solidFill>
                <a:latin typeface="Arial"/>
              </a:rPr>
              <a:t>Top-Down Stepwise Refinement: </a:t>
            </a:r>
            <a:r>
              <a:rPr lang="en-US" dirty="0" smtClean="0">
                <a:solidFill>
                  <a:srgbClr val="00B050"/>
                </a:solidFill>
                <a:latin typeface="Arial"/>
              </a:rPr>
              <a:t>First Refinement</a:t>
            </a:r>
            <a:endParaRPr lang="en-US" dirty="0" smtClean="0">
              <a:solidFill>
                <a:srgbClr val="3380E6"/>
              </a:solidFill>
              <a:latin typeface="Arial"/>
            </a:endParaRPr>
          </a:p>
        </p:txBody>
      </p:sp>
      <p:sp>
        <p:nvSpPr>
          <p:cNvPr id="12800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First </a:t>
            </a:r>
            <a:r>
              <a:rPr lang="en-US" altLang="en-US" dirty="0" smtClean="0">
                <a:solidFill>
                  <a:srgbClr val="000000"/>
                </a:solidFill>
                <a:latin typeface="Cambria" panose="02040503050406030204" pitchFamily="18" charset="0"/>
              </a:rPr>
              <a:t>refinement </a:t>
            </a:r>
          </a:p>
          <a:p>
            <a:pPr lvl="3" eaLnBrk="1" hangingPunct="1"/>
            <a:r>
              <a:rPr lang="en-US" altLang="en-US" i="1" dirty="0" smtClean="0">
                <a:solidFill>
                  <a:srgbClr val="0026CC"/>
                </a:solidFill>
                <a:latin typeface="Cambria" panose="02040503050406030204" pitchFamily="18" charset="0"/>
              </a:rPr>
              <a:t>Initialize variables</a:t>
            </a:r>
          </a:p>
          <a:p>
            <a:pPr lvl="3" eaLnBrk="1" hangingPunct="1"/>
            <a:r>
              <a:rPr lang="en-US" altLang="en-US" i="1" dirty="0" smtClean="0">
                <a:solidFill>
                  <a:srgbClr val="0026CC"/>
                </a:solidFill>
                <a:latin typeface="Cambria" panose="02040503050406030204" pitchFamily="18" charset="0"/>
              </a:rPr>
              <a:t>Input the 10 exam results, and count passes and failures</a:t>
            </a:r>
          </a:p>
          <a:p>
            <a:pPr lvl="3" eaLnBrk="1" hangingPunct="1"/>
            <a:r>
              <a:rPr lang="en-US" altLang="en-US" i="1" dirty="0">
                <a:solidFill>
                  <a:srgbClr val="0026CC"/>
                </a:solidFill>
                <a:latin typeface="Cambria" panose="02040503050406030204" pitchFamily="18" charset="0"/>
              </a:rPr>
              <a:t>Print a summary of the exam results and decide whether a bonus should be paid</a:t>
            </a:r>
            <a:endParaRPr lang="en-US" altLang="en-US" i="1" dirty="0" smtClean="0">
              <a:solidFill>
                <a:srgbClr val="0026CC"/>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Further refinement is necessary.</a:t>
            </a:r>
          </a:p>
          <a:p>
            <a:pPr eaLnBrk="1" hangingPunct="1"/>
            <a:r>
              <a:rPr lang="en-US" altLang="en-US" dirty="0" smtClean="0">
                <a:solidFill>
                  <a:srgbClr val="000000"/>
                </a:solidFill>
                <a:latin typeface="Cambria" panose="02040503050406030204" pitchFamily="18" charset="0"/>
              </a:rPr>
              <a:t>Counters </a:t>
            </a:r>
            <a:r>
              <a:rPr lang="en-US" altLang="en-US" dirty="0" smtClean="0">
                <a:solidFill>
                  <a:srgbClr val="000000"/>
                </a:solidFill>
                <a:latin typeface="Cambria" panose="02040503050406030204" pitchFamily="18" charset="0"/>
              </a:rPr>
              <a:t>are needed to record the passes and failures, a counter will be used to control the looping process and a variable is needed to store the user input.</a:t>
            </a:r>
          </a:p>
          <a:p>
            <a:pPr eaLnBrk="1" hangingPunct="1"/>
            <a:endParaRPr lang="en-US" altLang="en-US" dirty="0" smtClean="0">
              <a:solidFill>
                <a:srgbClr val="000000"/>
              </a:solidFill>
              <a:latin typeface="Cambria" panose="02040503050406030204" pitchFamily="18" charset="0"/>
            </a:endParaRPr>
          </a:p>
        </p:txBody>
      </p:sp>
      <p:sp>
        <p:nvSpPr>
          <p:cNvPr id="12800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517066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4.11.4 </a:t>
            </a:r>
            <a:r>
              <a:rPr lang="en-US" dirty="0">
                <a:solidFill>
                  <a:srgbClr val="00B050"/>
                </a:solidFill>
                <a:latin typeface="Arial"/>
              </a:rPr>
              <a:t>Top-Down Stepwise Refinement: </a:t>
            </a:r>
            <a:r>
              <a:rPr lang="en-US" dirty="0" smtClean="0">
                <a:solidFill>
                  <a:srgbClr val="00B050"/>
                </a:solidFill>
                <a:latin typeface="Arial"/>
              </a:rPr>
              <a:t>Second Refinement</a:t>
            </a:r>
            <a:endParaRPr lang="en-US" dirty="0" smtClean="0">
              <a:solidFill>
                <a:srgbClr val="3380E6"/>
              </a:solidFill>
              <a:latin typeface="Arial"/>
            </a:endParaRPr>
          </a:p>
        </p:txBody>
      </p:sp>
      <p:sp>
        <p:nvSpPr>
          <p:cNvPr id="12902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pseudocode statement</a:t>
            </a:r>
          </a:p>
          <a:p>
            <a:pPr lvl="3" eaLnBrk="1" hangingPunct="1"/>
            <a:r>
              <a:rPr lang="en-US" altLang="en-US" i="1" dirty="0" smtClean="0">
                <a:solidFill>
                  <a:srgbClr val="0026CC"/>
                </a:solidFill>
                <a:latin typeface="Cambria" panose="02040503050406030204" pitchFamily="18" charset="0"/>
              </a:rPr>
              <a:t>Initialize variables</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can be refined as follows:</a:t>
            </a:r>
          </a:p>
          <a:p>
            <a:pPr lvl="3" eaLnBrk="1" hangingPunct="1"/>
            <a:r>
              <a:rPr lang="en-US" altLang="en-US" i="1" dirty="0" smtClean="0">
                <a:solidFill>
                  <a:srgbClr val="0026CC"/>
                </a:solidFill>
                <a:latin typeface="Cambria" panose="02040503050406030204" pitchFamily="18" charset="0"/>
              </a:rPr>
              <a:t>Initialize passes to zero</a:t>
            </a:r>
          </a:p>
          <a:p>
            <a:pPr lvl="3" eaLnBrk="1" hangingPunct="1"/>
            <a:r>
              <a:rPr lang="en-US" altLang="en-US" i="1" dirty="0" smtClean="0">
                <a:solidFill>
                  <a:srgbClr val="0026CC"/>
                </a:solidFill>
                <a:latin typeface="Cambria" panose="02040503050406030204" pitchFamily="18" charset="0"/>
              </a:rPr>
              <a:t>Initialize failures to zero</a:t>
            </a:r>
          </a:p>
          <a:p>
            <a:pPr lvl="3" eaLnBrk="1" hangingPunct="1"/>
            <a:r>
              <a:rPr lang="en-US" altLang="en-US" i="1" dirty="0" smtClean="0">
                <a:solidFill>
                  <a:srgbClr val="0026CC"/>
                </a:solidFill>
                <a:latin typeface="Cambria" panose="02040503050406030204" pitchFamily="18" charset="0"/>
              </a:rPr>
              <a:t>Initialize student counter to one</a:t>
            </a:r>
          </a:p>
        </p:txBody>
      </p:sp>
      <p:sp>
        <p:nvSpPr>
          <p:cNvPr id="1290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4.11.4 Top-Down Stepwise Refinement: Second Refinement</a:t>
            </a:r>
            <a:endParaRPr lang="en-US" dirty="0" smtClean="0">
              <a:solidFill>
                <a:srgbClr val="3380E6"/>
              </a:solidFill>
              <a:latin typeface="Arial"/>
            </a:endParaRPr>
          </a:p>
        </p:txBody>
      </p:sp>
      <p:sp>
        <p:nvSpPr>
          <p:cNvPr id="130051" name="Text Placeholder 2"/>
          <p:cNvSpPr>
            <a:spLocks noGrp="1"/>
          </p:cNvSpPr>
          <p:nvPr>
            <p:ph type="body" idx="1"/>
          </p:nvPr>
        </p:nvSpPr>
        <p:spPr/>
        <p:txBody>
          <a:bodyPr/>
          <a:lstStyle/>
          <a:p>
            <a:pPr eaLnBrk="1" hangingPunct="1">
              <a:lnSpc>
                <a:spcPct val="80000"/>
              </a:lnSpc>
            </a:pPr>
            <a:r>
              <a:rPr lang="en-US" altLang="en-US" sz="2100" dirty="0" smtClean="0">
                <a:solidFill>
                  <a:srgbClr val="000000"/>
                </a:solidFill>
                <a:latin typeface="Cambria" panose="02040503050406030204" pitchFamily="18" charset="0"/>
              </a:rPr>
              <a:t>The following pseudocode statement requires a loop that successively inputs the result of each exam</a:t>
            </a:r>
          </a:p>
          <a:p>
            <a:pPr lvl="3" eaLnBrk="1" hangingPunct="1">
              <a:lnSpc>
                <a:spcPct val="80000"/>
              </a:lnSpc>
            </a:pPr>
            <a:r>
              <a:rPr lang="en-US" altLang="en-US" sz="1500" i="1" dirty="0" smtClean="0">
                <a:solidFill>
                  <a:srgbClr val="0026CC"/>
                </a:solidFill>
                <a:latin typeface="Cambria" panose="02040503050406030204" pitchFamily="18" charset="0"/>
              </a:rPr>
              <a:t>Input the 10 exam results, and count passes and failures</a:t>
            </a:r>
          </a:p>
          <a:p>
            <a:pPr eaLnBrk="1" hangingPunct="1">
              <a:lnSpc>
                <a:spcPct val="80000"/>
              </a:lnSpc>
            </a:pPr>
            <a:r>
              <a:rPr lang="en-US" altLang="en-US" sz="2100" dirty="0" smtClean="0">
                <a:solidFill>
                  <a:srgbClr val="000000"/>
                </a:solidFill>
                <a:latin typeface="Cambria" panose="02040503050406030204" pitchFamily="18" charset="0"/>
              </a:rPr>
              <a:t>10 exam results, so counter-controlled looping is appropriate.</a:t>
            </a:r>
          </a:p>
          <a:p>
            <a:pPr eaLnBrk="1" hangingPunct="1">
              <a:lnSpc>
                <a:spcPct val="80000"/>
              </a:lnSpc>
            </a:pPr>
            <a:r>
              <a:rPr lang="en-US" altLang="en-US" sz="2100" dirty="0" smtClean="0">
                <a:solidFill>
                  <a:srgbClr val="000000"/>
                </a:solidFill>
                <a:latin typeface="Cambria" panose="02040503050406030204" pitchFamily="18" charset="0"/>
              </a:rPr>
              <a:t>Nested inside the loop, an </a:t>
            </a:r>
            <a:r>
              <a:rPr lang="en-US" altLang="en-US" sz="2100" dirty="0" smtClean="0">
                <a:solidFill>
                  <a:srgbClr val="000000"/>
                </a:solidFill>
                <a:latin typeface="Consolas" panose="020B0609020204030204" pitchFamily="49" charset="0"/>
              </a:rPr>
              <a:t>if</a:t>
            </a:r>
            <a:r>
              <a:rPr lang="en-US" altLang="en-US" sz="2100" dirty="0" smtClean="0">
                <a:solidFill>
                  <a:srgbClr val="000000"/>
                </a:solidFill>
                <a:latin typeface="Cambria" panose="02040503050406030204" pitchFamily="18" charset="0"/>
              </a:rPr>
              <a:t>…</a:t>
            </a:r>
            <a:r>
              <a:rPr lang="en-US" altLang="en-US" sz="2100" dirty="0" smtClean="0">
                <a:solidFill>
                  <a:srgbClr val="000000"/>
                </a:solidFill>
                <a:latin typeface="Consolas" panose="020B0609020204030204" pitchFamily="49" charset="0"/>
              </a:rPr>
              <a:t>else</a:t>
            </a:r>
            <a:r>
              <a:rPr lang="en-US" altLang="en-US" sz="2100" dirty="0" smtClean="0">
                <a:solidFill>
                  <a:srgbClr val="000000"/>
                </a:solidFill>
                <a:latin typeface="Cambria" panose="02040503050406030204" pitchFamily="18" charset="0"/>
              </a:rPr>
              <a:t> statement will determine whether each exam result is a pass or a failure and will increment the appropriate counter.</a:t>
            </a:r>
          </a:p>
          <a:p>
            <a:pPr eaLnBrk="1" hangingPunct="1">
              <a:lnSpc>
                <a:spcPct val="80000"/>
              </a:lnSpc>
            </a:pPr>
            <a:r>
              <a:rPr lang="en-US" altLang="en-US" sz="2100" dirty="0" smtClean="0">
                <a:solidFill>
                  <a:srgbClr val="000000"/>
                </a:solidFill>
                <a:latin typeface="Cambria" panose="02040503050406030204" pitchFamily="18" charset="0"/>
              </a:rPr>
              <a:t>The refinement of the preceding pseudocode statement is then</a:t>
            </a:r>
          </a:p>
          <a:p>
            <a:pPr lvl="3" eaLnBrk="1" hangingPunct="1">
              <a:lnSpc>
                <a:spcPct val="80000"/>
              </a:lnSpc>
            </a:pPr>
            <a:r>
              <a:rPr lang="en-US" altLang="en-US" sz="1500" i="1" dirty="0" smtClean="0">
                <a:solidFill>
                  <a:srgbClr val="0026CC"/>
                </a:solidFill>
                <a:latin typeface="Cambria" panose="02040503050406030204" pitchFamily="18" charset="0"/>
              </a:rPr>
              <a:t>While student counter is less than or equal to 10</a:t>
            </a:r>
          </a:p>
          <a:p>
            <a:pPr lvl="3" eaLnBrk="1" hangingPunct="1">
              <a:lnSpc>
                <a:spcPct val="80000"/>
              </a:lnSpc>
            </a:pPr>
            <a:r>
              <a:rPr lang="en-US" altLang="en-US" sz="1500" i="1" dirty="0" smtClean="0">
                <a:solidFill>
                  <a:srgbClr val="0026CC"/>
                </a:solidFill>
                <a:latin typeface="Cambria" panose="02040503050406030204" pitchFamily="18" charset="0"/>
              </a:rPr>
              <a:t>	Prompt the user to enter the next exam result</a:t>
            </a:r>
          </a:p>
          <a:p>
            <a:pPr lvl="3" eaLnBrk="1" hangingPunct="1">
              <a:lnSpc>
                <a:spcPct val="80000"/>
              </a:lnSpc>
            </a:pPr>
            <a:r>
              <a:rPr lang="en-US" altLang="en-US" sz="1500" i="1" dirty="0" smtClean="0">
                <a:solidFill>
                  <a:srgbClr val="0026CC"/>
                </a:solidFill>
                <a:latin typeface="Cambria" panose="02040503050406030204" pitchFamily="18" charset="0"/>
              </a:rPr>
              <a:t>	Input the next exam result</a:t>
            </a:r>
            <a:br>
              <a:rPr lang="en-US" altLang="en-US" sz="1500" i="1" dirty="0" smtClean="0">
                <a:solidFill>
                  <a:srgbClr val="0026CC"/>
                </a:solidFill>
                <a:latin typeface="Cambria" panose="02040503050406030204" pitchFamily="18" charset="0"/>
              </a:rPr>
            </a:br>
            <a:endParaRPr lang="en-US" altLang="en-US" sz="1500" i="1" dirty="0" smtClean="0">
              <a:solidFill>
                <a:srgbClr val="0026CC"/>
              </a:solidFill>
              <a:latin typeface="Cambria" panose="02040503050406030204" pitchFamily="18" charset="0"/>
            </a:endParaRPr>
          </a:p>
          <a:p>
            <a:pPr lvl="3" eaLnBrk="1" hangingPunct="1">
              <a:lnSpc>
                <a:spcPct val="80000"/>
              </a:lnSpc>
            </a:pPr>
            <a:r>
              <a:rPr lang="en-US" altLang="en-US" sz="1500" i="1" dirty="0" smtClean="0">
                <a:solidFill>
                  <a:srgbClr val="0026CC"/>
                </a:solidFill>
                <a:latin typeface="Cambria" panose="02040503050406030204" pitchFamily="18" charset="0"/>
              </a:rPr>
              <a:t>	If the student passed</a:t>
            </a:r>
          </a:p>
          <a:p>
            <a:pPr lvl="3" eaLnBrk="1" hangingPunct="1">
              <a:lnSpc>
                <a:spcPct val="80000"/>
              </a:lnSpc>
            </a:pPr>
            <a:r>
              <a:rPr lang="en-US" altLang="en-US" sz="1500" i="1" dirty="0" smtClean="0">
                <a:solidFill>
                  <a:srgbClr val="0026CC"/>
                </a:solidFill>
                <a:latin typeface="Cambria" panose="02040503050406030204" pitchFamily="18" charset="0"/>
              </a:rPr>
              <a:t>	</a:t>
            </a:r>
            <a:r>
              <a:rPr lang="en-US" altLang="en-US" sz="1500" i="1" dirty="0" smtClean="0">
                <a:solidFill>
                  <a:srgbClr val="0026CC"/>
                </a:solidFill>
                <a:latin typeface="Cambria" panose="02040503050406030204" pitchFamily="18" charset="0"/>
              </a:rPr>
              <a:t>     Add </a:t>
            </a:r>
            <a:r>
              <a:rPr lang="en-US" altLang="en-US" sz="1500" i="1" dirty="0" smtClean="0">
                <a:solidFill>
                  <a:srgbClr val="0026CC"/>
                </a:solidFill>
                <a:latin typeface="Cambria" panose="02040503050406030204" pitchFamily="18" charset="0"/>
              </a:rPr>
              <a:t>one to passes</a:t>
            </a:r>
          </a:p>
          <a:p>
            <a:pPr lvl="3" eaLnBrk="1" hangingPunct="1">
              <a:lnSpc>
                <a:spcPct val="80000"/>
              </a:lnSpc>
            </a:pPr>
            <a:r>
              <a:rPr lang="en-US" altLang="en-US" sz="1500" i="1" dirty="0" smtClean="0">
                <a:solidFill>
                  <a:srgbClr val="0026CC"/>
                </a:solidFill>
                <a:latin typeface="Cambria" panose="02040503050406030204" pitchFamily="18" charset="0"/>
              </a:rPr>
              <a:t>	Else</a:t>
            </a:r>
            <a:br>
              <a:rPr lang="en-US" altLang="en-US" sz="1500" i="1" dirty="0" smtClean="0">
                <a:solidFill>
                  <a:srgbClr val="0026CC"/>
                </a:solidFill>
                <a:latin typeface="Cambria" panose="02040503050406030204" pitchFamily="18" charset="0"/>
              </a:rPr>
            </a:br>
            <a:r>
              <a:rPr lang="en-US" altLang="en-US" sz="1500" i="1" dirty="0">
                <a:solidFill>
                  <a:srgbClr val="0026CC"/>
                </a:solidFill>
                <a:latin typeface="Cambria" panose="02040503050406030204" pitchFamily="18" charset="0"/>
              </a:rPr>
              <a:t> </a:t>
            </a:r>
            <a:r>
              <a:rPr lang="en-US" altLang="en-US" sz="1500" i="1" dirty="0" smtClean="0">
                <a:solidFill>
                  <a:srgbClr val="0026CC"/>
                </a:solidFill>
                <a:latin typeface="Cambria" panose="02040503050406030204" pitchFamily="18" charset="0"/>
              </a:rPr>
              <a:t>    </a:t>
            </a:r>
            <a:r>
              <a:rPr lang="en-US" altLang="en-US" sz="1500" i="1" dirty="0" smtClean="0">
                <a:solidFill>
                  <a:srgbClr val="0026CC"/>
                </a:solidFill>
                <a:latin typeface="Cambria" panose="02040503050406030204" pitchFamily="18" charset="0"/>
              </a:rPr>
              <a:t>Add </a:t>
            </a:r>
            <a:r>
              <a:rPr lang="en-US" altLang="en-US" sz="1500" i="1" dirty="0" smtClean="0">
                <a:solidFill>
                  <a:srgbClr val="0026CC"/>
                </a:solidFill>
                <a:latin typeface="Cambria" panose="02040503050406030204" pitchFamily="18" charset="0"/>
              </a:rPr>
              <a:t>one to failures</a:t>
            </a:r>
            <a:br>
              <a:rPr lang="en-US" altLang="en-US" sz="1500" i="1" dirty="0" smtClean="0">
                <a:solidFill>
                  <a:srgbClr val="0026CC"/>
                </a:solidFill>
                <a:latin typeface="Cambria" panose="02040503050406030204" pitchFamily="18" charset="0"/>
              </a:rPr>
            </a:br>
            <a:endParaRPr lang="en-US" altLang="en-US" sz="1500" i="1" dirty="0" smtClean="0">
              <a:solidFill>
                <a:srgbClr val="0026CC"/>
              </a:solidFill>
              <a:latin typeface="Cambria" panose="02040503050406030204" pitchFamily="18" charset="0"/>
            </a:endParaRPr>
          </a:p>
          <a:p>
            <a:pPr lvl="3" eaLnBrk="1" hangingPunct="1">
              <a:lnSpc>
                <a:spcPct val="80000"/>
              </a:lnSpc>
            </a:pPr>
            <a:r>
              <a:rPr lang="en-US" altLang="en-US" sz="1500" i="1" dirty="0" smtClean="0">
                <a:solidFill>
                  <a:srgbClr val="0026CC"/>
                </a:solidFill>
                <a:latin typeface="Cambria" panose="02040503050406030204" pitchFamily="18" charset="0"/>
              </a:rPr>
              <a:t>	Add one to student counter</a:t>
            </a:r>
          </a:p>
        </p:txBody>
      </p:sp>
      <p:sp>
        <p:nvSpPr>
          <p:cNvPr id="1300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4.11.4 Top-Down Stepwise Refinement: Second Refinement</a:t>
            </a:r>
            <a:endParaRPr lang="en-US" dirty="0" smtClean="0">
              <a:solidFill>
                <a:srgbClr val="3380E6"/>
              </a:solidFill>
              <a:latin typeface="Arial"/>
            </a:endParaRPr>
          </a:p>
        </p:txBody>
      </p:sp>
      <p:sp>
        <p:nvSpPr>
          <p:cNvPr id="13107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pseudocode statement</a:t>
            </a:r>
          </a:p>
          <a:p>
            <a:pPr lvl="3" eaLnBrk="1" hangingPunct="1"/>
            <a:r>
              <a:rPr lang="en-US" altLang="en-US" i="1" dirty="0" smtClean="0">
                <a:solidFill>
                  <a:srgbClr val="0026CC"/>
                </a:solidFill>
                <a:latin typeface="Cambria" panose="02040503050406030204" pitchFamily="18" charset="0"/>
              </a:rPr>
              <a:t>Print a summary of the exam results and decide whether </a:t>
            </a:r>
            <a:r>
              <a:rPr lang="en-US" altLang="en-US" i="1" dirty="0" smtClean="0">
                <a:solidFill>
                  <a:srgbClr val="0026CC"/>
                </a:solidFill>
                <a:latin typeface="Cambria" panose="02040503050406030204" pitchFamily="18" charset="0"/>
              </a:rPr>
              <a:t>bonus </a:t>
            </a:r>
            <a:r>
              <a:rPr lang="en-US" altLang="en-US" i="1" dirty="0" smtClean="0">
                <a:solidFill>
                  <a:srgbClr val="0026CC"/>
                </a:solidFill>
                <a:latin typeface="Cambria" panose="02040503050406030204" pitchFamily="18" charset="0"/>
              </a:rPr>
              <a:t>should </a:t>
            </a:r>
            <a:r>
              <a:rPr lang="en-US" altLang="en-US" i="1" dirty="0" smtClean="0">
                <a:solidFill>
                  <a:srgbClr val="0026CC"/>
                </a:solidFill>
                <a:latin typeface="Cambria" panose="02040503050406030204" pitchFamily="18" charset="0"/>
              </a:rPr>
              <a:t>be </a:t>
            </a:r>
            <a:r>
              <a:rPr lang="en-US" altLang="en-US" i="1" dirty="0" smtClean="0">
                <a:solidFill>
                  <a:srgbClr val="0026CC"/>
                </a:solidFill>
                <a:latin typeface="Cambria" panose="02040503050406030204" pitchFamily="18" charset="0"/>
              </a:rPr>
              <a:t>paid</a:t>
            </a:r>
            <a:endParaRPr lang="en-US" altLang="en-US" i="1" dirty="0" smtClean="0">
              <a:solidFill>
                <a:srgbClr val="0026CC"/>
              </a:solidFill>
              <a:latin typeface="Cambria" panose="02040503050406030204" pitchFamily="18" charset="0"/>
            </a:endParaRP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can be refined as follows:</a:t>
            </a:r>
          </a:p>
          <a:p>
            <a:pPr lvl="3" eaLnBrk="1" hangingPunct="1"/>
            <a:r>
              <a:rPr lang="en-US" altLang="en-US" i="1" dirty="0" smtClean="0">
                <a:solidFill>
                  <a:srgbClr val="0026CC"/>
                </a:solidFill>
                <a:latin typeface="Cambria" panose="02040503050406030204" pitchFamily="18" charset="0"/>
              </a:rPr>
              <a:t>Print the number of passes</a:t>
            </a:r>
          </a:p>
          <a:p>
            <a:pPr lvl="3" eaLnBrk="1" hangingPunct="1"/>
            <a:r>
              <a:rPr lang="en-US" altLang="en-US" i="1" dirty="0" smtClean="0">
                <a:solidFill>
                  <a:srgbClr val="0026CC"/>
                </a:solidFill>
                <a:latin typeface="Cambria" panose="02040503050406030204" pitchFamily="18" charset="0"/>
              </a:rPr>
              <a:t>Print the number of failures</a:t>
            </a:r>
            <a:br>
              <a:rPr lang="en-US" altLang="en-US" i="1" dirty="0" smtClean="0">
                <a:solidFill>
                  <a:srgbClr val="0026CC"/>
                </a:solidFill>
                <a:latin typeface="Cambria" panose="02040503050406030204" pitchFamily="18" charset="0"/>
              </a:rPr>
            </a:br>
            <a:endParaRPr lang="en-US" altLang="en-US" i="1" dirty="0" smtClean="0">
              <a:solidFill>
                <a:srgbClr val="0026CC"/>
              </a:solidFill>
              <a:latin typeface="Cambria" panose="02040503050406030204" pitchFamily="18" charset="0"/>
            </a:endParaRPr>
          </a:p>
          <a:p>
            <a:pPr lvl="3" eaLnBrk="1" hangingPunct="1"/>
            <a:r>
              <a:rPr lang="en-US" altLang="en-US" i="1" dirty="0" smtClean="0">
                <a:solidFill>
                  <a:srgbClr val="0026CC"/>
                </a:solidFill>
                <a:latin typeface="Cambria" panose="02040503050406030204" pitchFamily="18" charset="0"/>
              </a:rPr>
              <a:t>If more than eight students passed </a:t>
            </a:r>
          </a:p>
          <a:p>
            <a:pPr lvl="3" eaLnBrk="1" hangingPunct="1"/>
            <a:r>
              <a:rPr lang="en-US" altLang="en-US" i="1" dirty="0" smtClean="0">
                <a:solidFill>
                  <a:srgbClr val="0026CC"/>
                </a:solidFill>
                <a:latin typeface="Cambria" panose="02040503050406030204" pitchFamily="18" charset="0"/>
              </a:rPr>
              <a:t>	Print “Bonus to instructor!”</a:t>
            </a:r>
          </a:p>
          <a:p>
            <a:pPr eaLnBrk="1" hangingPunct="1"/>
            <a:r>
              <a:rPr lang="en-US" altLang="en-US" dirty="0" smtClean="0">
                <a:solidFill>
                  <a:srgbClr val="000000"/>
                </a:solidFill>
                <a:latin typeface="Cambria" panose="02040503050406030204" pitchFamily="18" charset="0"/>
              </a:rPr>
              <a:t>The complete second refinement appears in Fig. </a:t>
            </a:r>
            <a:r>
              <a:rPr lang="en-US" altLang="en-US" dirty="0" smtClean="0">
                <a:solidFill>
                  <a:srgbClr val="000000"/>
                </a:solidFill>
                <a:latin typeface="Cambria" panose="02040503050406030204" pitchFamily="18" charset="0"/>
              </a:rPr>
              <a:t>4.13.</a:t>
            </a:r>
            <a:endParaRPr lang="en-US" altLang="en-US" dirty="0" smtClean="0">
              <a:solidFill>
                <a:srgbClr val="000000"/>
              </a:solidFill>
              <a:latin typeface="Cambria" panose="02040503050406030204" pitchFamily="18" charset="0"/>
            </a:endParaRPr>
          </a:p>
        </p:txBody>
      </p:sp>
      <p:sp>
        <p:nvSpPr>
          <p:cNvPr id="1310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02494" y="857250"/>
            <a:ext cx="7337822" cy="5143500"/>
          </a:xfrm>
          <a:prstGeom prst="rect">
            <a:avLst/>
          </a:prstGeom>
          <a:noFill/>
          <a:ln>
            <a:noFill/>
          </a:ln>
        </p:spPr>
      </p:pic>
    </p:spTree>
    <p:extLst>
      <p:ext uri="{BB962C8B-B14F-4D97-AF65-F5344CB8AC3E}">
        <p14:creationId xmlns:p14="http://schemas.microsoft.com/office/powerpoint/2010/main" val="279346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78744"/>
            <a:ext cx="9144000" cy="4100513"/>
          </a:xfrm>
          <a:prstGeom prst="rect">
            <a:avLst/>
          </a:prstGeom>
          <a:noFill/>
          <a:ln>
            <a:noFill/>
          </a:ln>
        </p:spPr>
      </p:pic>
    </p:spTree>
    <p:extLst>
      <p:ext uri="{BB962C8B-B14F-4D97-AF65-F5344CB8AC3E}">
        <p14:creationId xmlns:p14="http://schemas.microsoft.com/office/powerpoint/2010/main" val="23251731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4.11.6 Program That Implements the Pseudocode </a:t>
            </a:r>
            <a:r>
              <a:rPr lang="en-US" dirty="0" err="1" smtClean="0">
                <a:solidFill>
                  <a:srgbClr val="00B050"/>
                </a:solidFill>
                <a:latin typeface="Arial"/>
              </a:rPr>
              <a:t>Algoritm</a:t>
            </a:r>
            <a:endParaRPr lang="en-US" dirty="0" smtClean="0">
              <a:solidFill>
                <a:srgbClr val="3380E6"/>
              </a:solidFill>
              <a:latin typeface="Arial"/>
            </a:endParaRPr>
          </a:p>
        </p:txBody>
      </p:sp>
      <p:sp>
        <p:nvSpPr>
          <p:cNvPr id="13107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program that implements the pseudocode algorithm and two sample executions are shown in Fig. 4.14.</a:t>
            </a:r>
            <a:endParaRPr lang="en-US" altLang="en-US" dirty="0" smtClean="0">
              <a:solidFill>
                <a:srgbClr val="000000"/>
              </a:solidFill>
              <a:latin typeface="Cambria" panose="02040503050406030204" pitchFamily="18" charset="0"/>
            </a:endParaRPr>
          </a:p>
        </p:txBody>
      </p:sp>
      <p:sp>
        <p:nvSpPr>
          <p:cNvPr id="1310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4100628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87129"/>
            <a:ext cx="9144000" cy="3283744"/>
          </a:xfrm>
          <a:prstGeom prst="rect">
            <a:avLst/>
          </a:prstGeom>
          <a:noFill/>
          <a:ln>
            <a:noFill/>
          </a:ln>
        </p:spPr>
      </p:pic>
    </p:spTree>
    <p:extLst>
      <p:ext uri="{BB962C8B-B14F-4D97-AF65-F5344CB8AC3E}">
        <p14:creationId xmlns:p14="http://schemas.microsoft.com/office/powerpoint/2010/main" val="8637090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531144"/>
            <a:ext cx="9144000" cy="3795713"/>
          </a:xfrm>
          <a:prstGeom prst="rect">
            <a:avLst/>
          </a:prstGeom>
          <a:noFill/>
          <a:ln>
            <a:noFill/>
          </a:ln>
        </p:spPr>
      </p:pic>
    </p:spTree>
    <p:extLst>
      <p:ext uri="{BB962C8B-B14F-4D97-AF65-F5344CB8AC3E}">
        <p14:creationId xmlns:p14="http://schemas.microsoft.com/office/powerpoint/2010/main" val="25135484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23850" y="857250"/>
            <a:ext cx="8496300" cy="5143500"/>
          </a:xfrm>
          <a:prstGeom prst="rect">
            <a:avLst/>
          </a:prstGeom>
          <a:noFill/>
          <a:ln>
            <a:noFill/>
          </a:ln>
        </p:spPr>
      </p:pic>
    </p:spTree>
    <p:extLst>
      <p:ext uri="{BB962C8B-B14F-4D97-AF65-F5344CB8AC3E}">
        <p14:creationId xmlns:p14="http://schemas.microsoft.com/office/powerpoint/2010/main" val="5385022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89385" y="857250"/>
            <a:ext cx="7565231" cy="5143500"/>
          </a:xfrm>
          <a:prstGeom prst="rect">
            <a:avLst/>
          </a:prstGeom>
          <a:noFill/>
          <a:ln>
            <a:noFill/>
          </a:ln>
        </p:spPr>
      </p:pic>
    </p:spTree>
    <p:extLst>
      <p:ext uri="{BB962C8B-B14F-4D97-AF65-F5344CB8AC3E}">
        <p14:creationId xmlns:p14="http://schemas.microsoft.com/office/powerpoint/2010/main" val="40224657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421606"/>
            <a:ext cx="9144000" cy="4014788"/>
          </a:xfrm>
          <a:prstGeom prst="rect">
            <a:avLst/>
          </a:prstGeom>
          <a:noFill/>
          <a:ln>
            <a:noFill/>
          </a:ln>
        </p:spPr>
      </p:pic>
    </p:spTree>
    <p:extLst>
      <p:ext uri="{BB962C8B-B14F-4D97-AF65-F5344CB8AC3E}">
        <p14:creationId xmlns:p14="http://schemas.microsoft.com/office/powerpoint/2010/main" val="14489745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4.11.6 Program That Implements the Pseudocode </a:t>
            </a:r>
            <a:r>
              <a:rPr lang="en-US" dirty="0" err="1">
                <a:solidFill>
                  <a:srgbClr val="00B050"/>
                </a:solidFill>
                <a:latin typeface="Arial"/>
              </a:rPr>
              <a:t>Algoritm</a:t>
            </a:r>
            <a:endParaRPr lang="en-US" dirty="0" smtClean="0">
              <a:solidFill>
                <a:srgbClr val="3380E6"/>
              </a:solidFill>
              <a:latin typeface="Arial"/>
            </a:endParaRPr>
          </a:p>
        </p:txBody>
      </p:sp>
      <p:sp>
        <p:nvSpPr>
          <p:cNvPr id="13721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onsolas" panose="020B0609020204030204" pitchFamily="49" charset="0"/>
              </a:rPr>
              <a:t>else</a:t>
            </a:r>
            <a:r>
              <a:rPr lang="en-US" altLang="en-US" dirty="0" smtClean="0">
                <a:solidFill>
                  <a:srgbClr val="000000"/>
                </a:solidFill>
                <a:latin typeface="Cambria" panose="02040503050406030204" pitchFamily="18" charset="0"/>
              </a:rPr>
              <a:t> statement </a:t>
            </a:r>
            <a:r>
              <a:rPr lang="en-US" altLang="en-US" dirty="0" smtClean="0">
                <a:solidFill>
                  <a:srgbClr val="000000"/>
                </a:solidFill>
                <a:latin typeface="Cambria" panose="02040503050406030204" pitchFamily="18" charset="0"/>
              </a:rPr>
              <a:t>for </a:t>
            </a:r>
            <a:r>
              <a:rPr lang="en-US" altLang="en-US" dirty="0" smtClean="0">
                <a:solidFill>
                  <a:srgbClr val="000000"/>
                </a:solidFill>
                <a:latin typeface="Cambria" panose="02040503050406030204" pitchFamily="18" charset="0"/>
              </a:rPr>
              <a:t>processing each result is nested in the </a:t>
            </a:r>
            <a:r>
              <a:rPr lang="en-US" altLang="en-US" dirty="0" smtClean="0">
                <a:solidFill>
                  <a:srgbClr val="000000"/>
                </a:solidFill>
                <a:latin typeface="Consolas" panose="020B0609020204030204" pitchFamily="49" charset="0"/>
              </a:rPr>
              <a:t>while</a:t>
            </a:r>
            <a:r>
              <a:rPr lang="en-US" altLang="en-US" dirty="0" smtClean="0">
                <a:solidFill>
                  <a:srgbClr val="000000"/>
                </a:solidFill>
                <a:latin typeface="Cambria" panose="02040503050406030204" pitchFamily="18" charset="0"/>
              </a:rPr>
              <a:t> statement.</a:t>
            </a:r>
          </a:p>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 statement </a:t>
            </a:r>
            <a:r>
              <a:rPr lang="en-US" altLang="en-US" dirty="0" smtClean="0">
                <a:solidFill>
                  <a:srgbClr val="000000"/>
                </a:solidFill>
                <a:latin typeface="Cambria" panose="02040503050406030204" pitchFamily="18" charset="0"/>
              </a:rPr>
              <a:t>after the loop determines </a:t>
            </a:r>
            <a:r>
              <a:rPr lang="en-US" altLang="en-US" dirty="0" smtClean="0">
                <a:solidFill>
                  <a:srgbClr val="000000"/>
                </a:solidFill>
                <a:latin typeface="Cambria" panose="02040503050406030204" pitchFamily="18" charset="0"/>
              </a:rPr>
              <a:t>whether more than eight students passed the exam and, if so, outputs the message </a:t>
            </a:r>
            <a:r>
              <a:rPr lang="en-US" altLang="en-US" dirty="0" smtClean="0">
                <a:solidFill>
                  <a:srgbClr val="000000"/>
                </a:solidFill>
                <a:latin typeface="Consolas" panose="020B0609020204030204" pitchFamily="49" charset="0"/>
              </a:rPr>
              <a:t>"Bonus</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to</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instructor!"</a:t>
            </a:r>
            <a:r>
              <a:rPr lang="en-US" altLang="en-US" dirty="0" smtClean="0">
                <a:solidFill>
                  <a:srgbClr val="000000"/>
                </a:solidFill>
                <a:latin typeface="Cambria" panose="02040503050406030204" pitchFamily="18" charset="0"/>
              </a:rPr>
              <a:t>.</a:t>
            </a:r>
          </a:p>
        </p:txBody>
      </p:sp>
      <p:sp>
        <p:nvSpPr>
          <p:cNvPr id="1372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4.11.7 Preventing Narrowing Conversions with List Initialization</a:t>
            </a:r>
            <a:endParaRPr lang="en-US" dirty="0" smtClean="0">
              <a:solidFill>
                <a:srgbClr val="3380E6"/>
              </a:solidFill>
              <a:latin typeface="Arial"/>
            </a:endParaRPr>
          </a:p>
        </p:txBody>
      </p:sp>
      <p:sp>
        <p:nvSpPr>
          <p:cNvPr id="133123" name="Text Placeholder 2"/>
          <p:cNvSpPr>
            <a:spLocks noGrp="1"/>
          </p:cNvSpPr>
          <p:nvPr>
            <p:ph type="body" idx="1"/>
          </p:nvPr>
        </p:nvSpPr>
        <p:spPr/>
        <p:txBody>
          <a:bodyPr/>
          <a:lstStyle/>
          <a:p>
            <a:pPr eaLnBrk="1" hangingPunct="1">
              <a:defRPr/>
            </a:pPr>
            <a:r>
              <a:rPr lang="en-US" sz="2400" dirty="0" smtClean="0">
                <a:solidFill>
                  <a:srgbClr val="000000"/>
                </a:solidFill>
                <a:latin typeface="Cambria" panose="02040503050406030204" pitchFamily="18" charset="0"/>
              </a:rPr>
              <a:t>Consider from Fig</a:t>
            </a:r>
            <a:r>
              <a:rPr lang="en-US" sz="2400" dirty="0" smtClean="0">
                <a:solidFill>
                  <a:srgbClr val="000000"/>
                </a:solidFill>
                <a:latin typeface="Cambria" panose="02040503050406030204" pitchFamily="18" charset="0"/>
              </a:rPr>
              <a:t>. </a:t>
            </a:r>
            <a:r>
              <a:rPr lang="en-US" sz="2400" dirty="0" smtClean="0">
                <a:solidFill>
                  <a:srgbClr val="000000"/>
                </a:solidFill>
                <a:latin typeface="Cambria" panose="02040503050406030204" pitchFamily="18" charset="0"/>
              </a:rPr>
              <a:t>4.14</a:t>
            </a:r>
            <a:endParaRPr lang="en-US" sz="2400" dirty="0" smtClean="0">
              <a:solidFill>
                <a:srgbClr val="000000"/>
              </a:solidFill>
              <a:latin typeface="Cambria" panose="02040503050406030204" pitchFamily="18" charset="0"/>
            </a:endParaRPr>
          </a:p>
          <a:p>
            <a:pPr marL="109537" indent="0" eaLnBrk="1" hangingPunct="1">
              <a:buNone/>
              <a:defRPr/>
            </a:pPr>
            <a:r>
              <a:rPr lang="en-US" sz="2400" dirty="0">
                <a:solidFill>
                  <a:srgbClr val="000000"/>
                </a:solidFill>
                <a:latin typeface="Cambria" panose="02040503050406030204" pitchFamily="18" charset="0"/>
              </a:rPr>
              <a:t>	</a:t>
            </a:r>
            <a:r>
              <a:rPr lang="en-US" sz="2400" dirty="0">
                <a:solidFill>
                  <a:srgbClr val="00B0F0"/>
                </a:solidFill>
                <a:latin typeface="Consolas" panose="020B0609020204030204" pitchFamily="49" charset="0"/>
              </a:rPr>
              <a:t>unsigned </a:t>
            </a:r>
            <a:r>
              <a:rPr lang="en-US" sz="2400" dirty="0" err="1">
                <a:solidFill>
                  <a:srgbClr val="00B0F0"/>
                </a:solidFill>
                <a:latin typeface="Consolas" panose="020B0609020204030204" pitchFamily="49" charset="0"/>
              </a:rPr>
              <a:t>int</a:t>
            </a:r>
            <a:r>
              <a:rPr lang="en-US" sz="2400" dirty="0">
                <a:solidFill>
                  <a:srgbClr val="00B0F0"/>
                </a:solidFill>
                <a:latin typeface="Consolas" panose="020B0609020204030204" pitchFamily="49" charset="0"/>
              </a:rPr>
              <a:t> </a:t>
            </a:r>
            <a:r>
              <a:rPr lang="en-US" sz="2400" dirty="0" err="1" smtClean="0">
                <a:solidFill>
                  <a:srgbClr val="000000"/>
                </a:solidFill>
                <a:latin typeface="Consolas" panose="020B0609020204030204" pitchFamily="49" charset="0"/>
              </a:rPr>
              <a:t>studentCounter</a:t>
            </a:r>
            <a:r>
              <a:rPr lang="en-US" sz="2400" dirty="0" smtClean="0">
                <a:solidFill>
                  <a:srgbClr val="000000"/>
                </a:solidFill>
                <a:latin typeface="Consolas" panose="020B0609020204030204" pitchFamily="49" charset="0"/>
              </a:rPr>
              <a:t>{</a:t>
            </a:r>
            <a:r>
              <a:rPr lang="en-US" sz="2400" dirty="0" smtClean="0">
                <a:solidFill>
                  <a:schemeClr val="bg2">
                    <a:lumMod val="75000"/>
                  </a:schemeClr>
                </a:solidFill>
                <a:latin typeface="Consolas" panose="020B0609020204030204" pitchFamily="49" charset="0"/>
              </a:rPr>
              <a:t>1</a:t>
            </a:r>
            <a:r>
              <a:rPr lang="en-US" sz="2400" dirty="0" smtClean="0">
                <a:solidFill>
                  <a:srgbClr val="000000"/>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eaLnBrk="1" hangingPunct="1">
              <a:defRPr/>
            </a:pPr>
            <a:r>
              <a:rPr lang="en-US" sz="2400" dirty="0" smtClean="0">
                <a:solidFill>
                  <a:srgbClr val="000000"/>
                </a:solidFill>
                <a:latin typeface="Cambria" panose="02040503050406030204" pitchFamily="18" charset="0"/>
              </a:rPr>
              <a:t>Can also write as</a:t>
            </a:r>
            <a:endParaRPr lang="en-US" sz="2400" dirty="0" smtClean="0">
              <a:solidFill>
                <a:srgbClr val="000000"/>
              </a:solidFill>
              <a:latin typeface="Cambria" panose="02040503050406030204" pitchFamily="18" charset="0"/>
            </a:endParaRPr>
          </a:p>
          <a:p>
            <a:pPr marL="109537" indent="0" eaLnBrk="1" hangingPunct="1">
              <a:buFont typeface="Wingdings 3" panose="05040102010807070707" pitchFamily="18" charset="2"/>
              <a:buNone/>
              <a:defRPr/>
            </a:pPr>
            <a:r>
              <a:rPr lang="en-US" sz="2400" dirty="0" smtClean="0">
                <a:solidFill>
                  <a:srgbClr val="000000"/>
                </a:solidFill>
                <a:latin typeface="Cambria" panose="02040503050406030204" pitchFamily="18" charset="0"/>
              </a:rPr>
              <a:t>	</a:t>
            </a:r>
            <a:r>
              <a:rPr lang="en-US" sz="2400" dirty="0" smtClean="0">
                <a:solidFill>
                  <a:srgbClr val="00B0F0"/>
                </a:solidFill>
                <a:latin typeface="Consolas" panose="020B0609020204030204" pitchFamily="49" charset="0"/>
              </a:rPr>
              <a:t>unsigned </a:t>
            </a:r>
            <a:r>
              <a:rPr lang="en-US" sz="2400" dirty="0" err="1" smtClean="0">
                <a:solidFill>
                  <a:srgbClr val="00B0F0"/>
                </a:solidFill>
                <a:latin typeface="Consolas" panose="020B0609020204030204" pitchFamily="49" charset="0"/>
              </a:rPr>
              <a:t>int</a:t>
            </a:r>
            <a:r>
              <a:rPr lang="en-US" sz="2400" dirty="0" smtClean="0">
                <a:solidFill>
                  <a:srgbClr val="00B0F0"/>
                </a:solidFill>
                <a:latin typeface="Consolas" panose="020B0609020204030204" pitchFamily="49" charset="0"/>
              </a:rPr>
              <a:t> </a:t>
            </a:r>
            <a:r>
              <a:rPr lang="en-US" sz="2400" dirty="0" err="1" smtClean="0">
                <a:solidFill>
                  <a:srgbClr val="000000"/>
                </a:solidFill>
                <a:latin typeface="Consolas" panose="020B0609020204030204" pitchFamily="49" charset="0"/>
              </a:rPr>
              <a:t>studentCounter</a:t>
            </a:r>
            <a:r>
              <a:rPr lang="en-US" sz="2400" dirty="0" smtClean="0">
                <a:solidFill>
                  <a:srgbClr val="000000"/>
                </a:solidFill>
                <a:latin typeface="Consolas" panose="020B0609020204030204" pitchFamily="49" charset="0"/>
              </a:rPr>
              <a:t> = </a:t>
            </a:r>
            <a:r>
              <a:rPr lang="en-US" sz="2400" dirty="0" smtClean="0">
                <a:solidFill>
                  <a:srgbClr val="000000"/>
                </a:solidFill>
                <a:latin typeface="Consolas" panose="020B0609020204030204" pitchFamily="49" charset="0"/>
              </a:rPr>
              <a:t>{</a:t>
            </a:r>
            <a:r>
              <a:rPr lang="en-US" sz="2400" dirty="0" smtClean="0">
                <a:solidFill>
                  <a:schemeClr val="bg2">
                    <a:lumMod val="75000"/>
                  </a:schemeClr>
                </a:solidFill>
                <a:latin typeface="Consolas" panose="020B0609020204030204" pitchFamily="49" charset="0"/>
              </a:rPr>
              <a:t>1</a:t>
            </a:r>
            <a:r>
              <a:rPr lang="en-US" sz="2400" dirty="0" smtClean="0">
                <a:solidFill>
                  <a:srgbClr val="000000"/>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eaLnBrk="1" hangingPunct="1">
              <a:defRPr/>
            </a:pPr>
            <a:r>
              <a:rPr lang="en-US" sz="2400" dirty="0" smtClean="0">
                <a:solidFill>
                  <a:srgbClr val="000000"/>
                </a:solidFill>
                <a:latin typeface="Cambria" panose="02040503050406030204" pitchFamily="18" charset="0"/>
              </a:rPr>
              <a:t>or</a:t>
            </a:r>
          </a:p>
          <a:p>
            <a:pPr marL="109537" indent="0" eaLnBrk="1" hangingPunct="1">
              <a:buNone/>
              <a:defRPr/>
            </a:pPr>
            <a:r>
              <a:rPr lang="en-US" dirty="0" smtClean="0">
                <a:solidFill>
                  <a:srgbClr val="000000"/>
                </a:solidFill>
                <a:latin typeface="Cambria" panose="02040503050406030204" pitchFamily="18" charset="0"/>
              </a:rPr>
              <a:t>	</a:t>
            </a:r>
            <a:r>
              <a:rPr lang="en-US" sz="2400" dirty="0" smtClean="0">
                <a:solidFill>
                  <a:srgbClr val="00B0F0"/>
                </a:solidFill>
                <a:latin typeface="Consolas" panose="020B0609020204030204" pitchFamily="49" charset="0"/>
              </a:rPr>
              <a:t>unsigned </a:t>
            </a:r>
            <a:r>
              <a:rPr lang="en-US" sz="2400" dirty="0" err="1">
                <a:solidFill>
                  <a:srgbClr val="00B0F0"/>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studentCounter</a:t>
            </a:r>
            <a:r>
              <a:rPr lang="en-US" sz="2400" dirty="0">
                <a:solidFill>
                  <a:srgbClr val="000000"/>
                </a:solidFill>
                <a:latin typeface="Consolas" panose="020B0609020204030204" pitchFamily="49" charset="0"/>
              </a:rPr>
              <a:t> = </a:t>
            </a:r>
            <a:r>
              <a:rPr lang="en-US" sz="2400" dirty="0">
                <a:solidFill>
                  <a:schemeClr val="bg2">
                    <a:lumMod val="75000"/>
                  </a:schemeClr>
                </a:solidFill>
                <a:latin typeface="Consolas" panose="020B0609020204030204" pitchFamily="49" charset="0"/>
              </a:rPr>
              <a:t>1</a:t>
            </a:r>
            <a:r>
              <a:rPr lang="en-US" sz="2400" dirty="0">
                <a:solidFill>
                  <a:srgbClr val="000000"/>
                </a:solidFill>
                <a:latin typeface="Consolas" panose="020B0609020204030204" pitchFamily="49" charset="0"/>
              </a:rPr>
              <a:t>;</a:t>
            </a:r>
            <a:endParaRPr lang="en-US" dirty="0" smtClean="0">
              <a:solidFill>
                <a:srgbClr val="000000"/>
              </a:solidFill>
              <a:latin typeface="Cambria" panose="02040503050406030204" pitchFamily="18" charset="0"/>
            </a:endParaRPr>
          </a:p>
        </p:txBody>
      </p:sp>
      <p:sp>
        <p:nvSpPr>
          <p:cNvPr id="1372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4.11.7 Preventing Narrowing Conversions with List Initialization</a:t>
            </a:r>
            <a:endParaRPr lang="en-US" dirty="0" smtClean="0">
              <a:solidFill>
                <a:srgbClr val="3380E6"/>
              </a:solidFill>
              <a:latin typeface="Arial"/>
            </a:endParaRPr>
          </a:p>
        </p:txBody>
      </p:sp>
      <p:sp>
        <p:nvSpPr>
          <p:cNvPr id="133123"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For fundamental-type variables, list-initialization syntax also </a:t>
            </a:r>
            <a:r>
              <a:rPr lang="en-US" i="1" dirty="0" smtClean="0">
                <a:solidFill>
                  <a:srgbClr val="000000"/>
                </a:solidFill>
                <a:latin typeface="Cambria" panose="02040503050406030204" pitchFamily="18" charset="0"/>
              </a:rPr>
              <a:t>prevents</a:t>
            </a:r>
            <a:r>
              <a:rPr lang="en-US" dirty="0" smtClean="0">
                <a:solidFill>
                  <a:srgbClr val="000000"/>
                </a:solidFill>
                <a:latin typeface="Cambria" panose="02040503050406030204" pitchFamily="18" charset="0"/>
              </a:rPr>
              <a:t> so-called </a:t>
            </a:r>
            <a:r>
              <a:rPr lang="en-US" dirty="0" smtClean="0">
                <a:solidFill>
                  <a:srgbClr val="0000FF"/>
                </a:solidFill>
                <a:latin typeface="Cambria" panose="02040503050406030204" pitchFamily="18" charset="0"/>
              </a:rPr>
              <a:t>narrowing conversions</a:t>
            </a:r>
            <a:r>
              <a:rPr lang="en-US" dirty="0" smtClean="0">
                <a:solidFill>
                  <a:srgbClr val="000000"/>
                </a:solidFill>
                <a:latin typeface="Cambria" panose="02040503050406030204" pitchFamily="18" charset="0"/>
              </a:rPr>
              <a:t> that could result in </a:t>
            </a:r>
            <a:r>
              <a:rPr lang="en-US" i="1" dirty="0" smtClean="0">
                <a:solidFill>
                  <a:srgbClr val="000000"/>
                </a:solidFill>
                <a:latin typeface="Cambria" panose="02040503050406030204" pitchFamily="18" charset="0"/>
              </a:rPr>
              <a:t>data loss</a:t>
            </a:r>
            <a:r>
              <a:rPr lang="en-US" dirty="0" smtClean="0">
                <a:solidFill>
                  <a:srgbClr val="000000"/>
                </a:solidFill>
                <a:latin typeface="Cambria" panose="02040503050406030204" pitchFamily="18" charset="0"/>
              </a:rPr>
              <a:t>. </a:t>
            </a:r>
          </a:p>
          <a:p>
            <a:pPr eaLnBrk="1" hangingPunct="1">
              <a:defRPr/>
            </a:pPr>
            <a:r>
              <a:rPr lang="en-US" dirty="0" smtClean="0">
                <a:solidFill>
                  <a:srgbClr val="000000"/>
                </a:solidFill>
                <a:latin typeface="Cambria" panose="02040503050406030204" pitchFamily="18" charset="0"/>
              </a:rPr>
              <a:t>For example, previously you could write </a:t>
            </a:r>
          </a:p>
          <a:p>
            <a:pPr marL="109537" indent="0" eaLnBrk="1" hangingPunct="1">
              <a:buFont typeface="Wingdings 3" panose="05040102010807070707" pitchFamily="18" charset="2"/>
              <a:buNone/>
              <a:defRPr/>
            </a:pPr>
            <a:r>
              <a:rPr lang="en-US" dirty="0" smtClean="0">
                <a:solidFill>
                  <a:srgbClr val="000000"/>
                </a:solidFill>
                <a:latin typeface="Cambria" panose="02040503050406030204" pitchFamily="18" charset="0"/>
              </a:rPr>
              <a:t>	</a:t>
            </a:r>
            <a:r>
              <a:rPr lang="en-US" sz="2400" dirty="0" err="1" smtClean="0">
                <a:solidFill>
                  <a:srgbClr val="00B0F0"/>
                </a:solidFill>
                <a:latin typeface="Consolas" panose="020B0609020204030204" pitchFamily="49" charset="0"/>
              </a:rPr>
              <a:t>int</a:t>
            </a:r>
            <a:r>
              <a:rPr lang="en-US" sz="2400" dirty="0" smtClean="0">
                <a:solidFill>
                  <a:srgbClr val="00B0F0"/>
                </a:solidFill>
                <a:latin typeface="Consolas" panose="020B0609020204030204" pitchFamily="49" charset="0"/>
              </a:rPr>
              <a:t> </a:t>
            </a:r>
            <a:r>
              <a:rPr lang="en-US" sz="2400" dirty="0" smtClean="0">
                <a:solidFill>
                  <a:srgbClr val="000000"/>
                </a:solidFill>
                <a:latin typeface="Consolas" panose="020B0609020204030204" pitchFamily="49" charset="0"/>
              </a:rPr>
              <a:t>x = </a:t>
            </a:r>
            <a:r>
              <a:rPr lang="en-US" sz="2400" dirty="0" smtClean="0">
                <a:solidFill>
                  <a:schemeClr val="bg2">
                    <a:lumMod val="75000"/>
                  </a:schemeClr>
                </a:solidFill>
                <a:latin typeface="Consolas" panose="020B0609020204030204" pitchFamily="49" charset="0"/>
              </a:rPr>
              <a:t>12.7</a:t>
            </a:r>
            <a:r>
              <a:rPr lang="en-US" sz="2400" dirty="0" smtClean="0">
                <a:solidFill>
                  <a:srgbClr val="000000"/>
                </a:solidFill>
                <a:latin typeface="Consolas" panose="020B0609020204030204" pitchFamily="49" charset="0"/>
              </a:rPr>
              <a:t>;</a:t>
            </a:r>
          </a:p>
          <a:p>
            <a:pPr eaLnBrk="1" hangingPunct="1">
              <a:defRPr/>
            </a:pPr>
            <a:r>
              <a:rPr lang="en-US" dirty="0" smtClean="0">
                <a:solidFill>
                  <a:srgbClr val="000000"/>
                </a:solidFill>
                <a:latin typeface="Cambria" panose="02040503050406030204" pitchFamily="18" charset="0"/>
              </a:rPr>
              <a:t>which attempts to assign the </a:t>
            </a:r>
            <a:r>
              <a:rPr lang="en-US" dirty="0" smtClean="0">
                <a:solidFill>
                  <a:srgbClr val="000000"/>
                </a:solidFill>
                <a:latin typeface="Consolas" panose="020B0609020204030204" pitchFamily="49" charset="0"/>
              </a:rPr>
              <a:t>double</a:t>
            </a:r>
            <a:r>
              <a:rPr lang="en-US" dirty="0" smtClean="0">
                <a:solidFill>
                  <a:srgbClr val="000000"/>
                </a:solidFill>
                <a:latin typeface="Cambria" panose="02040503050406030204" pitchFamily="18" charset="0"/>
              </a:rPr>
              <a:t> value </a:t>
            </a:r>
            <a:r>
              <a:rPr lang="en-US" dirty="0" smtClean="0">
                <a:solidFill>
                  <a:srgbClr val="000000"/>
                </a:solidFill>
                <a:latin typeface="Consolas" panose="020B0609020204030204" pitchFamily="49" charset="0"/>
              </a:rPr>
              <a:t>12.7</a:t>
            </a:r>
            <a:r>
              <a:rPr lang="en-US" dirty="0" smtClean="0">
                <a:solidFill>
                  <a:srgbClr val="000000"/>
                </a:solidFill>
                <a:latin typeface="Cambria" panose="02040503050406030204" pitchFamily="18" charset="0"/>
              </a:rPr>
              <a:t> to the </a:t>
            </a:r>
            <a:r>
              <a:rPr lang="en-US" dirty="0" err="1" smtClean="0">
                <a:solidFill>
                  <a:srgbClr val="000000"/>
                </a:solidFill>
                <a:latin typeface="Consolas" panose="020B0609020204030204" pitchFamily="49" charset="0"/>
              </a:rPr>
              <a:t>int</a:t>
            </a:r>
            <a:r>
              <a:rPr lang="en-US" dirty="0" smtClean="0">
                <a:solidFill>
                  <a:srgbClr val="000000"/>
                </a:solidFill>
                <a:latin typeface="Cambria" panose="02040503050406030204" pitchFamily="18" charset="0"/>
              </a:rPr>
              <a:t> variable </a:t>
            </a:r>
            <a:r>
              <a:rPr lang="en-US" dirty="0" smtClean="0">
                <a:solidFill>
                  <a:srgbClr val="000000"/>
                </a:solidFill>
                <a:latin typeface="Consolas" panose="020B0609020204030204" pitchFamily="49" charset="0"/>
              </a:rPr>
              <a:t>x</a:t>
            </a:r>
            <a:r>
              <a:rPr lang="en-US" dirty="0" smtClean="0">
                <a:solidFill>
                  <a:srgbClr val="000000"/>
                </a:solidFill>
                <a:latin typeface="Cambria" panose="02040503050406030204" pitchFamily="18" charset="0"/>
              </a:rPr>
              <a:t>. </a:t>
            </a:r>
          </a:p>
          <a:p>
            <a:pPr eaLnBrk="1" hangingPunct="1">
              <a:defRPr/>
            </a:pPr>
            <a:r>
              <a:rPr lang="en-US" dirty="0" smtClean="0">
                <a:solidFill>
                  <a:srgbClr val="000000"/>
                </a:solidFill>
                <a:latin typeface="Cambria" panose="02040503050406030204" pitchFamily="18" charset="0"/>
              </a:rPr>
              <a:t>A </a:t>
            </a:r>
            <a:r>
              <a:rPr lang="en-US" dirty="0" smtClean="0">
                <a:solidFill>
                  <a:srgbClr val="000000"/>
                </a:solidFill>
                <a:latin typeface="Consolas" panose="020B0609020204030204" pitchFamily="49" charset="0"/>
              </a:rPr>
              <a:t>double</a:t>
            </a:r>
            <a:r>
              <a:rPr lang="en-US" dirty="0" smtClean="0">
                <a:solidFill>
                  <a:srgbClr val="000000"/>
                </a:solidFill>
                <a:latin typeface="Cambria" panose="02040503050406030204" pitchFamily="18" charset="0"/>
              </a:rPr>
              <a:t> value is converted to an </a:t>
            </a:r>
            <a:r>
              <a:rPr lang="en-US" dirty="0" err="1" smtClean="0">
                <a:solidFill>
                  <a:srgbClr val="000000"/>
                </a:solidFill>
                <a:latin typeface="Consolas" panose="020B0609020204030204" pitchFamily="49" charset="0"/>
              </a:rPr>
              <a:t>int</a:t>
            </a:r>
            <a:r>
              <a:rPr lang="en-US" dirty="0" smtClean="0">
                <a:solidFill>
                  <a:srgbClr val="000000"/>
                </a:solidFill>
                <a:latin typeface="Cambria" panose="02040503050406030204" pitchFamily="18" charset="0"/>
              </a:rPr>
              <a:t>, by truncating the floating-point part (.7), which results in a loss of information—a </a:t>
            </a:r>
            <a:r>
              <a:rPr lang="en-US" i="1" dirty="0" smtClean="0">
                <a:solidFill>
                  <a:srgbClr val="000000"/>
                </a:solidFill>
                <a:latin typeface="Cambria" panose="02040503050406030204" pitchFamily="18" charset="0"/>
              </a:rPr>
              <a:t>narrowing conversion</a:t>
            </a:r>
            <a:r>
              <a:rPr lang="en-US" dirty="0" smtClean="0">
                <a:solidFill>
                  <a:srgbClr val="000000"/>
                </a:solidFill>
                <a:latin typeface="Cambria" panose="02040503050406030204" pitchFamily="18" charset="0"/>
              </a:rPr>
              <a:t>. </a:t>
            </a:r>
            <a:br>
              <a:rPr lang="en-US" dirty="0" smtClean="0">
                <a:solidFill>
                  <a:srgbClr val="000000"/>
                </a:solidFill>
                <a:latin typeface="Cambria" panose="02040503050406030204" pitchFamily="18" charset="0"/>
              </a:rPr>
            </a:br>
            <a:endParaRPr lang="en-US" dirty="0" smtClean="0">
              <a:solidFill>
                <a:srgbClr val="000000"/>
              </a:solidFill>
              <a:latin typeface="Cambria" panose="02040503050406030204" pitchFamily="18" charset="0"/>
            </a:endParaRPr>
          </a:p>
        </p:txBody>
      </p:sp>
      <p:sp>
        <p:nvSpPr>
          <p:cNvPr id="1372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4.11.7 Preventing Narrowing Conversions with List Initialization</a:t>
            </a:r>
            <a:endParaRPr lang="en-US" dirty="0" smtClean="0">
              <a:solidFill>
                <a:srgbClr val="3380E6"/>
              </a:solidFill>
              <a:latin typeface="Arial"/>
            </a:endParaRPr>
          </a:p>
        </p:txBody>
      </p:sp>
      <p:sp>
        <p:nvSpPr>
          <p:cNvPr id="133123" name="Text Placeholder 2"/>
          <p:cNvSpPr>
            <a:spLocks noGrp="1"/>
          </p:cNvSpPr>
          <p:nvPr>
            <p:ph type="body" idx="1"/>
          </p:nvPr>
        </p:nvSpPr>
        <p:spPr/>
        <p:txBody>
          <a:bodyPr/>
          <a:lstStyle/>
          <a:p>
            <a:pPr eaLnBrk="1" hangingPunct="1">
              <a:defRPr/>
            </a:pPr>
            <a:r>
              <a:rPr lang="en-US" sz="2400" dirty="0" smtClean="0">
                <a:solidFill>
                  <a:srgbClr val="000000"/>
                </a:solidFill>
                <a:latin typeface="Cambria" panose="02040503050406030204" pitchFamily="18" charset="0"/>
              </a:rPr>
              <a:t>The actual value assigned to </a:t>
            </a:r>
            <a:r>
              <a:rPr lang="en-US" sz="2400" dirty="0" smtClean="0">
                <a:solidFill>
                  <a:srgbClr val="000000"/>
                </a:solidFill>
                <a:latin typeface="Consolas" panose="020B0609020204030204" pitchFamily="49" charset="0"/>
              </a:rPr>
              <a:t>x</a:t>
            </a:r>
            <a:r>
              <a:rPr lang="en-US" sz="2400" dirty="0" smtClean="0">
                <a:solidFill>
                  <a:srgbClr val="000000"/>
                </a:solidFill>
                <a:latin typeface="Cambria" panose="02040503050406030204" pitchFamily="18" charset="0"/>
              </a:rPr>
              <a:t> is </a:t>
            </a:r>
            <a:r>
              <a:rPr lang="en-US" sz="2400" dirty="0" smtClean="0">
                <a:solidFill>
                  <a:srgbClr val="000000"/>
                </a:solidFill>
                <a:latin typeface="Consolas" panose="020B0609020204030204" pitchFamily="49" charset="0"/>
              </a:rPr>
              <a:t>12</a:t>
            </a:r>
            <a:r>
              <a:rPr lang="en-US" sz="2400" dirty="0" smtClean="0">
                <a:solidFill>
                  <a:srgbClr val="000000"/>
                </a:solidFill>
                <a:latin typeface="Cambria" panose="02040503050406030204" pitchFamily="18" charset="0"/>
              </a:rPr>
              <a:t>. </a:t>
            </a:r>
          </a:p>
          <a:p>
            <a:pPr eaLnBrk="1" hangingPunct="1">
              <a:defRPr/>
            </a:pPr>
            <a:r>
              <a:rPr lang="en-US" sz="2400" dirty="0" smtClean="0">
                <a:solidFill>
                  <a:srgbClr val="000000"/>
                </a:solidFill>
                <a:latin typeface="Cambria" panose="02040503050406030204" pitchFamily="18" charset="0"/>
              </a:rPr>
              <a:t>Many compilers generate a warning for this statement, but still allow it to compile. </a:t>
            </a:r>
          </a:p>
          <a:p>
            <a:pPr eaLnBrk="1" hangingPunct="1">
              <a:defRPr/>
            </a:pPr>
            <a:r>
              <a:rPr lang="en-US" sz="2400" dirty="0" smtClean="0">
                <a:solidFill>
                  <a:srgbClr val="000000"/>
                </a:solidFill>
                <a:latin typeface="Cambria" panose="02040503050406030204" pitchFamily="18" charset="0"/>
              </a:rPr>
              <a:t>However, using list initialization, as in</a:t>
            </a:r>
          </a:p>
          <a:p>
            <a:pPr marL="109537" indent="0" eaLnBrk="1" hangingPunct="1">
              <a:buFont typeface="Wingdings 3" panose="05040102010807070707" pitchFamily="18" charset="2"/>
              <a:buNone/>
              <a:defRPr/>
            </a:pPr>
            <a:r>
              <a:rPr lang="en-US" sz="2400" dirty="0" smtClean="0">
                <a:solidFill>
                  <a:srgbClr val="000000"/>
                </a:solidFill>
                <a:latin typeface="Cambria" panose="02040503050406030204" pitchFamily="18" charset="0"/>
              </a:rPr>
              <a:t>	</a:t>
            </a:r>
            <a:r>
              <a:rPr lang="en-US" sz="2000" dirty="0" err="1" smtClean="0">
                <a:solidFill>
                  <a:srgbClr val="00B0F0"/>
                </a:solidFill>
                <a:latin typeface="Consolas" panose="020B0609020204030204" pitchFamily="49" charset="0"/>
              </a:rPr>
              <a:t>int</a:t>
            </a:r>
            <a:r>
              <a:rPr lang="en-US" sz="2000" dirty="0" smtClean="0">
                <a:solidFill>
                  <a:srgbClr val="00B0F0"/>
                </a:solidFill>
                <a:latin typeface="Consolas" panose="020B0609020204030204" pitchFamily="49" charset="0"/>
              </a:rPr>
              <a:t> </a:t>
            </a:r>
            <a:r>
              <a:rPr lang="en-US" sz="2000" dirty="0" smtClean="0">
                <a:solidFill>
                  <a:srgbClr val="000000"/>
                </a:solidFill>
                <a:latin typeface="Consolas" panose="020B0609020204030204" pitchFamily="49" charset="0"/>
              </a:rPr>
              <a:t>x = </a:t>
            </a:r>
            <a:r>
              <a:rPr lang="en-US" sz="2000" dirty="0" smtClean="0">
                <a:solidFill>
                  <a:srgbClr val="000000"/>
                </a:solidFill>
                <a:latin typeface="Consolas" panose="020B0609020204030204" pitchFamily="49" charset="0"/>
              </a:rPr>
              <a:t>{</a:t>
            </a:r>
            <a:r>
              <a:rPr lang="en-US" sz="2000" dirty="0" smtClean="0">
                <a:solidFill>
                  <a:schemeClr val="bg2">
                    <a:lumMod val="75000"/>
                  </a:schemeClr>
                </a:solidFill>
                <a:latin typeface="Consolas" panose="020B0609020204030204" pitchFamily="49" charset="0"/>
              </a:rPr>
              <a:t>12.7</a:t>
            </a:r>
            <a:r>
              <a:rPr lang="en-US" sz="2000" dirty="0" smtClean="0">
                <a:solidFill>
                  <a:srgbClr val="000000"/>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eaLnBrk="1" hangingPunct="1">
              <a:defRPr/>
            </a:pPr>
            <a:r>
              <a:rPr lang="en-US" sz="2400" dirty="0" smtClean="0">
                <a:solidFill>
                  <a:srgbClr val="000000"/>
                </a:solidFill>
                <a:latin typeface="Cambria" panose="02040503050406030204" pitchFamily="18" charset="0"/>
              </a:rPr>
              <a:t>or</a:t>
            </a:r>
          </a:p>
          <a:p>
            <a:pPr marL="109537" indent="0" eaLnBrk="1" hangingPunct="1">
              <a:buFont typeface="Wingdings 3" panose="05040102010807070707" pitchFamily="18" charset="2"/>
              <a:buNone/>
              <a:defRPr/>
            </a:pPr>
            <a:r>
              <a:rPr lang="en-US" sz="2400" dirty="0" smtClean="0">
                <a:solidFill>
                  <a:srgbClr val="000000"/>
                </a:solidFill>
                <a:latin typeface="Cambria" panose="02040503050406030204" pitchFamily="18" charset="0"/>
              </a:rPr>
              <a:t>	</a:t>
            </a:r>
            <a:r>
              <a:rPr lang="en-US" sz="2000" dirty="0" err="1" smtClean="0">
                <a:solidFill>
                  <a:srgbClr val="00B0F0"/>
                </a:solidFill>
                <a:latin typeface="Consolas" panose="020B0609020204030204" pitchFamily="49" charset="0"/>
              </a:rPr>
              <a:t>int</a:t>
            </a:r>
            <a:r>
              <a:rPr lang="en-US" sz="2000" dirty="0" smtClean="0">
                <a:solidFill>
                  <a:srgbClr val="00B0F0"/>
                </a:solidFill>
                <a:latin typeface="Consolas" panose="020B0609020204030204" pitchFamily="49" charset="0"/>
              </a:rPr>
              <a:t> </a:t>
            </a:r>
            <a:r>
              <a:rPr lang="en-US" sz="2000" dirty="0" smtClean="0">
                <a:solidFill>
                  <a:srgbClr val="000000"/>
                </a:solidFill>
                <a:latin typeface="Consolas" panose="020B0609020204030204" pitchFamily="49" charset="0"/>
              </a:rPr>
              <a:t>x{ </a:t>
            </a:r>
            <a:r>
              <a:rPr lang="en-US" sz="2000" dirty="0" smtClean="0">
                <a:solidFill>
                  <a:schemeClr val="bg2">
                    <a:lumMod val="75000"/>
                  </a:schemeClr>
                </a:solidFill>
                <a:latin typeface="Consolas" panose="020B0609020204030204" pitchFamily="49" charset="0"/>
              </a:rPr>
              <a:t>12.7</a:t>
            </a:r>
            <a:r>
              <a:rPr lang="en-US" sz="2000" dirty="0" smtClean="0">
                <a:solidFill>
                  <a:srgbClr val="000000"/>
                </a:solidFill>
                <a:latin typeface="Consolas" panose="020B0609020204030204" pitchFamily="49" charset="0"/>
              </a:rPr>
              <a:t> };</a:t>
            </a:r>
          </a:p>
          <a:p>
            <a:pPr eaLnBrk="1" hangingPunct="1">
              <a:defRPr/>
            </a:pPr>
            <a:r>
              <a:rPr lang="en-US" sz="2400" dirty="0" smtClean="0">
                <a:solidFill>
                  <a:srgbClr val="000000"/>
                </a:solidFill>
                <a:latin typeface="Cambria" panose="02040503050406030204" pitchFamily="18" charset="0"/>
              </a:rPr>
              <a:t>yields a </a:t>
            </a:r>
            <a:r>
              <a:rPr lang="en-US" sz="2400" i="1" dirty="0" smtClean="0">
                <a:solidFill>
                  <a:srgbClr val="000000"/>
                </a:solidFill>
                <a:latin typeface="Cambria" panose="02040503050406030204" pitchFamily="18" charset="0"/>
              </a:rPr>
              <a:t>compilation </a:t>
            </a:r>
            <a:r>
              <a:rPr lang="en-US" sz="2400" i="1" dirty="0" smtClean="0">
                <a:solidFill>
                  <a:srgbClr val="000000"/>
                </a:solidFill>
                <a:latin typeface="Cambria" panose="02040503050406030204" pitchFamily="18" charset="0"/>
              </a:rPr>
              <a:t>error.</a:t>
            </a:r>
            <a:r>
              <a:rPr lang="en-US" dirty="0" smtClean="0">
                <a:solidFill>
                  <a:srgbClr val="000000"/>
                </a:solidFill>
                <a:latin typeface="Cambria" panose="02040503050406030204" pitchFamily="18" charset="0"/>
              </a:rPr>
              <a:t/>
            </a:r>
            <a:br>
              <a:rPr lang="en-US" dirty="0" smtClean="0">
                <a:solidFill>
                  <a:srgbClr val="000000"/>
                </a:solidFill>
                <a:latin typeface="Cambria" panose="02040503050406030204" pitchFamily="18" charset="0"/>
              </a:rPr>
            </a:br>
            <a:endParaRPr lang="en-US" dirty="0" smtClean="0">
              <a:solidFill>
                <a:srgbClr val="000000"/>
              </a:solidFill>
              <a:latin typeface="Cambria" panose="02040503050406030204" pitchFamily="18" charset="0"/>
            </a:endParaRPr>
          </a:p>
        </p:txBody>
      </p:sp>
      <p:sp>
        <p:nvSpPr>
          <p:cNvPr id="1372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dirty="0">
                <a:solidFill>
                  <a:srgbClr val="00B050"/>
                </a:solidFill>
                <a:latin typeface="Arial"/>
              </a:rPr>
              <a:t>4.4.1  Sequence Structure</a:t>
            </a:r>
          </a:p>
        </p:txBody>
      </p:sp>
      <p:sp>
        <p:nvSpPr>
          <p:cNvPr id="20483" name="Text Placeholder 2"/>
          <p:cNvSpPr>
            <a:spLocks noGrp="1"/>
          </p:cNvSpPr>
          <p:nvPr>
            <p:ph type="body" idx="1"/>
          </p:nvPr>
        </p:nvSpPr>
        <p:spPr/>
        <p:txBody>
          <a:bodyPr/>
          <a:lstStyle/>
          <a:p>
            <a:pPr eaLnBrk="1" hangingPunct="1">
              <a:lnSpc>
                <a:spcPct val="80000"/>
              </a:lnSpc>
            </a:pPr>
            <a:r>
              <a:rPr lang="en-US" altLang="en-US" sz="2300" dirty="0" smtClean="0">
                <a:solidFill>
                  <a:srgbClr val="000000"/>
                </a:solidFill>
                <a:latin typeface="Cambria" panose="02040503050406030204" pitchFamily="18" charset="0"/>
              </a:rPr>
              <a:t>An activity diagram models the </a:t>
            </a:r>
            <a:r>
              <a:rPr lang="en-US" altLang="en-US" sz="2300" dirty="0" smtClean="0">
                <a:solidFill>
                  <a:srgbClr val="0000FF"/>
                </a:solidFill>
                <a:latin typeface="Cambria" panose="02040503050406030204" pitchFamily="18" charset="0"/>
              </a:rPr>
              <a:t>workflow</a:t>
            </a:r>
            <a:r>
              <a:rPr lang="en-US" altLang="en-US" sz="2300" dirty="0" smtClean="0">
                <a:solidFill>
                  <a:srgbClr val="000000"/>
                </a:solidFill>
                <a:latin typeface="Cambria" panose="02040503050406030204" pitchFamily="18" charset="0"/>
              </a:rPr>
              <a:t> (also called the </a:t>
            </a:r>
            <a:r>
              <a:rPr lang="en-US" altLang="en-US" sz="2300" dirty="0" smtClean="0">
                <a:solidFill>
                  <a:srgbClr val="0000FF"/>
                </a:solidFill>
                <a:latin typeface="Cambria" panose="02040503050406030204" pitchFamily="18" charset="0"/>
              </a:rPr>
              <a:t>activity</a:t>
            </a:r>
            <a:r>
              <a:rPr lang="en-US" altLang="en-US" sz="2300" dirty="0" smtClean="0">
                <a:solidFill>
                  <a:srgbClr val="000000"/>
                </a:solidFill>
                <a:latin typeface="Cambria" panose="02040503050406030204" pitchFamily="18" charset="0"/>
              </a:rPr>
              <a:t>) of a portion of a software system.</a:t>
            </a:r>
          </a:p>
          <a:p>
            <a:pPr eaLnBrk="1" hangingPunct="1">
              <a:lnSpc>
                <a:spcPct val="80000"/>
              </a:lnSpc>
            </a:pPr>
            <a:r>
              <a:rPr lang="en-US" altLang="en-US" sz="2300" dirty="0" smtClean="0">
                <a:solidFill>
                  <a:srgbClr val="000000"/>
                </a:solidFill>
                <a:latin typeface="Cambria" panose="02040503050406030204" pitchFamily="18" charset="0"/>
              </a:rPr>
              <a:t>Such workflows may include a portion of an algorithm, such as the sequence structure in Fig. 4.2.</a:t>
            </a:r>
          </a:p>
          <a:p>
            <a:pPr eaLnBrk="1" hangingPunct="1">
              <a:lnSpc>
                <a:spcPct val="80000"/>
              </a:lnSpc>
            </a:pPr>
            <a:r>
              <a:rPr lang="en-US" altLang="en-US" sz="2300" dirty="0" smtClean="0">
                <a:solidFill>
                  <a:srgbClr val="000000"/>
                </a:solidFill>
                <a:latin typeface="Cambria" panose="02040503050406030204" pitchFamily="18" charset="0"/>
              </a:rPr>
              <a:t>Activity diagrams are composed of special-purpose symbols, such as </a:t>
            </a:r>
            <a:r>
              <a:rPr lang="en-US" altLang="en-US" sz="2300" dirty="0" smtClean="0">
                <a:solidFill>
                  <a:srgbClr val="0000FF"/>
                </a:solidFill>
                <a:latin typeface="Cambria" panose="02040503050406030204" pitchFamily="18" charset="0"/>
              </a:rPr>
              <a:t>action</a:t>
            </a:r>
            <a:r>
              <a:rPr lang="en-US" altLang="en-US" sz="2300" dirty="0" smtClean="0">
                <a:solidFill>
                  <a:srgbClr val="000000"/>
                </a:solidFill>
                <a:latin typeface="Cambria" panose="02040503050406030204" pitchFamily="18" charset="0"/>
              </a:rPr>
              <a:t> </a:t>
            </a:r>
            <a:r>
              <a:rPr lang="en-US" altLang="en-US" sz="2300" dirty="0" smtClean="0">
                <a:solidFill>
                  <a:srgbClr val="0000FF"/>
                </a:solidFill>
                <a:latin typeface="Cambria" panose="02040503050406030204" pitchFamily="18" charset="0"/>
              </a:rPr>
              <a:t>state</a:t>
            </a:r>
            <a:r>
              <a:rPr lang="en-US" altLang="en-US" sz="2300" dirty="0" smtClean="0">
                <a:solidFill>
                  <a:srgbClr val="000000"/>
                </a:solidFill>
                <a:latin typeface="Cambria" panose="02040503050406030204" pitchFamily="18" charset="0"/>
              </a:rPr>
              <a:t> </a:t>
            </a:r>
            <a:r>
              <a:rPr lang="en-US" altLang="en-US" sz="2300" dirty="0" smtClean="0">
                <a:solidFill>
                  <a:srgbClr val="0000FF"/>
                </a:solidFill>
                <a:latin typeface="Cambria" panose="02040503050406030204" pitchFamily="18" charset="0"/>
              </a:rPr>
              <a:t>symbols</a:t>
            </a:r>
            <a:r>
              <a:rPr lang="en-US" altLang="en-US" sz="2300" dirty="0" smtClean="0">
                <a:solidFill>
                  <a:srgbClr val="000000"/>
                </a:solidFill>
                <a:latin typeface="Cambria" panose="02040503050406030204" pitchFamily="18" charset="0"/>
              </a:rPr>
              <a:t> </a:t>
            </a:r>
            <a:r>
              <a:rPr lang="en-US" altLang="en-US" sz="2300" dirty="0" smtClean="0">
                <a:solidFill>
                  <a:srgbClr val="000000"/>
                </a:solidFill>
                <a:latin typeface="Cambria" panose="02040503050406030204" pitchFamily="18" charset="0"/>
              </a:rPr>
              <a:t>(rectangles with their left </a:t>
            </a:r>
            <a:r>
              <a:rPr lang="en-US" altLang="en-US" sz="2300" dirty="0" smtClean="0">
                <a:solidFill>
                  <a:srgbClr val="000000"/>
                </a:solidFill>
                <a:latin typeface="Cambria" panose="02040503050406030204" pitchFamily="18" charset="0"/>
              </a:rPr>
              <a:t>and right sides replaced with arcs curving outward), </a:t>
            </a:r>
            <a:r>
              <a:rPr lang="en-US" altLang="en-US" sz="2300" dirty="0" smtClean="0">
                <a:solidFill>
                  <a:srgbClr val="0000FF"/>
                </a:solidFill>
                <a:latin typeface="Cambria" panose="02040503050406030204" pitchFamily="18" charset="0"/>
              </a:rPr>
              <a:t>diamonds</a:t>
            </a:r>
            <a:r>
              <a:rPr lang="en-US" altLang="en-US" sz="2300" dirty="0" smtClean="0">
                <a:solidFill>
                  <a:srgbClr val="000000"/>
                </a:solidFill>
                <a:latin typeface="Cambria" panose="02040503050406030204" pitchFamily="18" charset="0"/>
              </a:rPr>
              <a:t> and </a:t>
            </a:r>
            <a:r>
              <a:rPr lang="en-US" altLang="en-US" sz="2300" dirty="0" smtClean="0">
                <a:solidFill>
                  <a:srgbClr val="0000FF"/>
                </a:solidFill>
                <a:latin typeface="Cambria" panose="02040503050406030204" pitchFamily="18" charset="0"/>
              </a:rPr>
              <a:t>small circles</a:t>
            </a:r>
            <a:r>
              <a:rPr lang="en-US" altLang="en-US" sz="2300" dirty="0" smtClean="0">
                <a:solidFill>
                  <a:srgbClr val="000000"/>
                </a:solidFill>
                <a:latin typeface="Cambria" panose="02040503050406030204" pitchFamily="18" charset="0"/>
              </a:rPr>
              <a:t>; these symbols are connected by </a:t>
            </a:r>
            <a:r>
              <a:rPr lang="en-US" altLang="en-US" sz="2300" dirty="0" smtClean="0">
                <a:solidFill>
                  <a:srgbClr val="0000FF"/>
                </a:solidFill>
                <a:latin typeface="Cambria" panose="02040503050406030204" pitchFamily="18" charset="0"/>
              </a:rPr>
              <a:t>transition</a:t>
            </a:r>
            <a:r>
              <a:rPr lang="en-US" altLang="en-US" sz="2300" dirty="0" smtClean="0">
                <a:solidFill>
                  <a:srgbClr val="000000"/>
                </a:solidFill>
                <a:latin typeface="Cambria" panose="02040503050406030204" pitchFamily="18" charset="0"/>
              </a:rPr>
              <a:t> </a:t>
            </a:r>
            <a:r>
              <a:rPr lang="en-US" altLang="en-US" sz="2300" dirty="0" smtClean="0">
                <a:solidFill>
                  <a:srgbClr val="0000FF"/>
                </a:solidFill>
                <a:latin typeface="Cambria" panose="02040503050406030204" pitchFamily="18" charset="0"/>
              </a:rPr>
              <a:t>arrows</a:t>
            </a:r>
            <a:r>
              <a:rPr lang="en-US" altLang="en-US" sz="2300" dirty="0" smtClean="0">
                <a:solidFill>
                  <a:srgbClr val="000000"/>
                </a:solidFill>
                <a:latin typeface="Cambria" panose="02040503050406030204" pitchFamily="18" charset="0"/>
              </a:rPr>
              <a:t>, which represent the flow of the activity</a:t>
            </a:r>
            <a:r>
              <a:rPr lang="en-US" altLang="en-US" sz="2300" dirty="0" smtClean="0">
                <a:solidFill>
                  <a:srgbClr val="000000"/>
                </a:solidFill>
                <a:latin typeface="Cambria" panose="02040503050406030204" pitchFamily="18" charset="0"/>
              </a:rPr>
              <a:t>.</a:t>
            </a:r>
            <a:endParaRPr lang="en-US" altLang="en-US" sz="2300" dirty="0" smtClean="0">
              <a:solidFill>
                <a:srgbClr val="000000"/>
              </a:solidFill>
              <a:latin typeface="Cambria" panose="02040503050406030204" pitchFamily="18" charset="0"/>
            </a:endParaRPr>
          </a:p>
        </p:txBody>
      </p:sp>
      <p:sp>
        <p:nvSpPr>
          <p:cNvPr id="204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4.12  </a:t>
            </a:r>
            <a:r>
              <a:rPr lang="en-US" dirty="0" err="1" smtClean="0">
                <a:solidFill>
                  <a:srgbClr val="3380E6"/>
                </a:solidFill>
                <a:latin typeface="Arial"/>
              </a:rPr>
              <a:t>Compund</a:t>
            </a:r>
            <a:r>
              <a:rPr lang="en-US" dirty="0" smtClean="0">
                <a:solidFill>
                  <a:srgbClr val="3380E6"/>
                </a:solidFill>
                <a:latin typeface="Arial"/>
              </a:rPr>
              <a:t> Assignment </a:t>
            </a:r>
            <a:r>
              <a:rPr lang="en-US" dirty="0" smtClean="0">
                <a:solidFill>
                  <a:srgbClr val="3380E6"/>
                </a:solidFill>
                <a:latin typeface="Arial"/>
              </a:rPr>
              <a:t>Operators</a:t>
            </a:r>
          </a:p>
        </p:txBody>
      </p:sp>
      <p:sp>
        <p:nvSpPr>
          <p:cNvPr id="143363" name="Text Placeholder 2"/>
          <p:cNvSpPr>
            <a:spLocks noGrp="1"/>
          </p:cNvSpPr>
          <p:nvPr>
            <p:ph type="body" idx="1"/>
          </p:nvPr>
        </p:nvSpPr>
        <p:spPr/>
        <p:txBody>
          <a:bodyPr/>
          <a:lstStyle/>
          <a:p>
            <a:pPr eaLnBrk="1" hangingPunct="1">
              <a:lnSpc>
                <a:spcPct val="80000"/>
              </a:lnSpc>
            </a:pPr>
            <a:r>
              <a:rPr lang="en-US" altLang="en-US" sz="2100" dirty="0" smtClean="0">
                <a:solidFill>
                  <a:srgbClr val="000000"/>
                </a:solidFill>
                <a:latin typeface="Cambria" panose="02040503050406030204" pitchFamily="18" charset="0"/>
              </a:rPr>
              <a:t>The </a:t>
            </a:r>
            <a:r>
              <a:rPr lang="en-US" altLang="en-US" sz="2100" dirty="0" smtClean="0">
                <a:solidFill>
                  <a:srgbClr val="0000FF"/>
                </a:solidFill>
                <a:latin typeface="Cambria" panose="02040503050406030204" pitchFamily="18" charset="0"/>
              </a:rPr>
              <a:t>compound assignment </a:t>
            </a:r>
            <a:r>
              <a:rPr lang="en-US" altLang="en-US" sz="2100" dirty="0" smtClean="0">
                <a:solidFill>
                  <a:srgbClr val="0000FF"/>
                </a:solidFill>
                <a:latin typeface="Cambria" panose="02040503050406030204" pitchFamily="18" charset="0"/>
              </a:rPr>
              <a:t>operators</a:t>
            </a:r>
            <a:r>
              <a:rPr lang="en-US" altLang="en-US" sz="2100" dirty="0" smtClean="0">
                <a:solidFill>
                  <a:srgbClr val="000000"/>
                </a:solidFill>
                <a:latin typeface="Cambria" panose="02040503050406030204" pitchFamily="18" charset="0"/>
              </a:rPr>
              <a:t> </a:t>
            </a:r>
            <a:r>
              <a:rPr lang="en-US" altLang="en-US" sz="2100" dirty="0" smtClean="0">
                <a:solidFill>
                  <a:srgbClr val="000000"/>
                </a:solidFill>
                <a:latin typeface="Cambria" panose="02040503050406030204" pitchFamily="18" charset="0"/>
              </a:rPr>
              <a:t>abbreviate assignment </a:t>
            </a:r>
            <a:r>
              <a:rPr lang="en-US" altLang="en-US" sz="2100" dirty="0" smtClean="0">
                <a:solidFill>
                  <a:srgbClr val="000000"/>
                </a:solidFill>
                <a:latin typeface="Cambria" panose="02040503050406030204" pitchFamily="18" charset="0"/>
              </a:rPr>
              <a:t>expressions.</a:t>
            </a:r>
          </a:p>
          <a:p>
            <a:pPr eaLnBrk="1" hangingPunct="1">
              <a:lnSpc>
                <a:spcPct val="80000"/>
              </a:lnSpc>
            </a:pPr>
            <a:r>
              <a:rPr lang="en-US" altLang="en-US" sz="2100" dirty="0" smtClean="0">
                <a:solidFill>
                  <a:srgbClr val="000000"/>
                </a:solidFill>
                <a:latin typeface="Cambria" panose="02040503050406030204" pitchFamily="18" charset="0"/>
              </a:rPr>
              <a:t>The </a:t>
            </a:r>
            <a:r>
              <a:rPr lang="en-US" altLang="en-US" sz="2100" dirty="0" smtClean="0">
                <a:solidFill>
                  <a:srgbClr val="000000"/>
                </a:solidFill>
                <a:latin typeface="Consolas" panose="020B0609020204030204" pitchFamily="49" charset="0"/>
              </a:rPr>
              <a:t>+=</a:t>
            </a:r>
            <a:r>
              <a:rPr lang="en-US" altLang="en-US" sz="2100" dirty="0" smtClean="0">
                <a:solidFill>
                  <a:srgbClr val="000000"/>
                </a:solidFill>
                <a:latin typeface="Cambria" panose="02040503050406030204" pitchFamily="18" charset="0"/>
              </a:rPr>
              <a:t> operator adds the value of the expression on the right of the operator to the value of the variable on the left of the operator and stores the result in the variable on the left of the operator.</a:t>
            </a:r>
          </a:p>
          <a:p>
            <a:pPr eaLnBrk="1" hangingPunct="1">
              <a:lnSpc>
                <a:spcPct val="80000"/>
              </a:lnSpc>
            </a:pPr>
            <a:r>
              <a:rPr lang="en-US" altLang="en-US" sz="2100" dirty="0" smtClean="0">
                <a:solidFill>
                  <a:srgbClr val="000000"/>
                </a:solidFill>
                <a:latin typeface="Cambria" panose="02040503050406030204" pitchFamily="18" charset="0"/>
              </a:rPr>
              <a:t>Any statement of the form</a:t>
            </a:r>
          </a:p>
          <a:p>
            <a:pPr lvl="2" eaLnBrk="1" hangingPunct="1">
              <a:lnSpc>
                <a:spcPct val="80000"/>
              </a:lnSpc>
            </a:pPr>
            <a:r>
              <a:rPr lang="en-US" altLang="en-US" sz="1600" i="1" dirty="0" smtClean="0">
                <a:solidFill>
                  <a:srgbClr val="000000"/>
                </a:solidFill>
                <a:latin typeface="AGaramond" pitchFamily="50" charset="0"/>
              </a:rPr>
              <a:t>variable</a:t>
            </a:r>
            <a:r>
              <a:rPr lang="en-US" altLang="en-US" sz="1600" i="1" dirty="0" smtClean="0">
                <a:solidFill>
                  <a:srgbClr val="000000"/>
                </a:solidFill>
                <a:latin typeface="Consolas" panose="020B0609020204030204" pitchFamily="49" charset="0"/>
              </a:rPr>
              <a:t> = </a:t>
            </a:r>
            <a:r>
              <a:rPr lang="en-US" altLang="en-US" sz="1600" i="1" dirty="0" smtClean="0">
                <a:solidFill>
                  <a:srgbClr val="000000"/>
                </a:solidFill>
                <a:latin typeface="AGaramond" pitchFamily="50" charset="0"/>
              </a:rPr>
              <a:t>variable</a:t>
            </a:r>
            <a:r>
              <a:rPr lang="en-US" altLang="en-US" sz="1600" i="1" dirty="0" smtClean="0">
                <a:solidFill>
                  <a:srgbClr val="000000"/>
                </a:solidFill>
                <a:latin typeface="Consolas" panose="020B0609020204030204" pitchFamily="49" charset="0"/>
              </a:rPr>
              <a:t> </a:t>
            </a:r>
            <a:r>
              <a:rPr lang="en-US" altLang="en-US" sz="1600" i="1" dirty="0" smtClean="0">
                <a:solidFill>
                  <a:srgbClr val="000000"/>
                </a:solidFill>
                <a:latin typeface="AGaramond" pitchFamily="50" charset="0"/>
              </a:rPr>
              <a:t>operator</a:t>
            </a:r>
            <a:r>
              <a:rPr lang="en-US" altLang="en-US" sz="1600" i="1" dirty="0" smtClean="0">
                <a:solidFill>
                  <a:srgbClr val="000000"/>
                </a:solidFill>
                <a:latin typeface="Consolas" panose="020B0609020204030204" pitchFamily="49" charset="0"/>
              </a:rPr>
              <a:t> </a:t>
            </a:r>
            <a:r>
              <a:rPr lang="en-US" altLang="en-US" sz="1600" i="1" dirty="0" smtClean="0">
                <a:solidFill>
                  <a:srgbClr val="000000"/>
                </a:solidFill>
                <a:latin typeface="AGaramond" pitchFamily="50" charset="0"/>
              </a:rPr>
              <a:t>expression</a:t>
            </a:r>
            <a:r>
              <a:rPr lang="en-US" altLang="en-US" sz="1600" i="1" dirty="0" smtClean="0">
                <a:solidFill>
                  <a:srgbClr val="000000"/>
                </a:solidFill>
                <a:latin typeface="Consolas" panose="020B0609020204030204" pitchFamily="49" charset="0"/>
              </a:rPr>
              <a:t>;</a:t>
            </a:r>
          </a:p>
          <a:p>
            <a:pPr eaLnBrk="1" hangingPunct="1">
              <a:lnSpc>
                <a:spcPct val="80000"/>
              </a:lnSpc>
            </a:pPr>
            <a:r>
              <a:rPr lang="en-US" altLang="en-US" sz="2100" dirty="0" smtClean="0">
                <a:solidFill>
                  <a:srgbClr val="000000"/>
                </a:solidFill>
                <a:latin typeface="Cambria" panose="02040503050406030204" pitchFamily="18" charset="0"/>
              </a:rPr>
              <a:t>in which the same </a:t>
            </a:r>
            <a:r>
              <a:rPr lang="en-US" altLang="en-US" sz="2100" i="1" dirty="0" smtClean="0">
                <a:solidFill>
                  <a:srgbClr val="000000"/>
                </a:solidFill>
                <a:latin typeface="Cambria" panose="02040503050406030204" pitchFamily="18" charset="0"/>
              </a:rPr>
              <a:t>variable appears on both sides of the assignment operator and operator is one of the binary operators </a:t>
            </a:r>
            <a:r>
              <a:rPr lang="en-US" altLang="en-US" sz="2100" i="1" dirty="0" smtClean="0">
                <a:solidFill>
                  <a:srgbClr val="000000"/>
                </a:solidFill>
                <a:latin typeface="Consolas" panose="020B0609020204030204" pitchFamily="49" charset="0"/>
              </a:rPr>
              <a:t>+</a:t>
            </a:r>
            <a:r>
              <a:rPr lang="en-US" altLang="en-US" sz="2100" i="1" dirty="0" smtClean="0">
                <a:solidFill>
                  <a:srgbClr val="000000"/>
                </a:solidFill>
                <a:latin typeface="Cambria" panose="02040503050406030204" pitchFamily="18" charset="0"/>
              </a:rPr>
              <a:t>, </a:t>
            </a:r>
            <a:r>
              <a:rPr lang="en-US" altLang="en-US" sz="2100" i="1" dirty="0" smtClean="0">
                <a:solidFill>
                  <a:srgbClr val="000000"/>
                </a:solidFill>
                <a:latin typeface="Consolas" panose="020B0609020204030204" pitchFamily="49" charset="0"/>
              </a:rPr>
              <a:t>-</a:t>
            </a:r>
            <a:r>
              <a:rPr lang="en-US" altLang="en-US" sz="2100" i="1" dirty="0" smtClean="0">
                <a:solidFill>
                  <a:srgbClr val="000000"/>
                </a:solidFill>
                <a:latin typeface="Cambria" panose="02040503050406030204" pitchFamily="18" charset="0"/>
              </a:rPr>
              <a:t>, </a:t>
            </a:r>
            <a:r>
              <a:rPr lang="en-US" altLang="en-US" sz="2100" i="1" dirty="0" smtClean="0">
                <a:solidFill>
                  <a:srgbClr val="000000"/>
                </a:solidFill>
                <a:latin typeface="Consolas" panose="020B0609020204030204" pitchFamily="49" charset="0"/>
              </a:rPr>
              <a:t>*</a:t>
            </a:r>
            <a:r>
              <a:rPr lang="en-US" altLang="en-US" sz="2100" i="1" dirty="0" smtClean="0">
                <a:solidFill>
                  <a:srgbClr val="000000"/>
                </a:solidFill>
                <a:latin typeface="Cambria" panose="02040503050406030204" pitchFamily="18" charset="0"/>
              </a:rPr>
              <a:t>, </a:t>
            </a:r>
            <a:r>
              <a:rPr lang="en-US" altLang="en-US" sz="2100" i="1" dirty="0" smtClean="0">
                <a:solidFill>
                  <a:srgbClr val="000000"/>
                </a:solidFill>
                <a:latin typeface="Consolas" panose="020B0609020204030204" pitchFamily="49" charset="0"/>
              </a:rPr>
              <a:t>/</a:t>
            </a:r>
            <a:r>
              <a:rPr lang="en-US" altLang="en-US" sz="2100" i="1" dirty="0" smtClean="0">
                <a:solidFill>
                  <a:srgbClr val="000000"/>
                </a:solidFill>
                <a:latin typeface="Cambria" panose="02040503050406030204" pitchFamily="18" charset="0"/>
              </a:rPr>
              <a:t>, or </a:t>
            </a:r>
            <a:r>
              <a:rPr lang="en-US" altLang="en-US" sz="2100" i="1" dirty="0" smtClean="0">
                <a:solidFill>
                  <a:srgbClr val="000000"/>
                </a:solidFill>
                <a:latin typeface="Consolas" panose="020B0609020204030204" pitchFamily="49" charset="0"/>
              </a:rPr>
              <a:t>%</a:t>
            </a:r>
            <a:r>
              <a:rPr lang="en-US" altLang="en-US" sz="2100" i="1" dirty="0" smtClean="0">
                <a:solidFill>
                  <a:srgbClr val="000000"/>
                </a:solidFill>
                <a:latin typeface="Cambria" panose="02040503050406030204" pitchFamily="18" charset="0"/>
              </a:rPr>
              <a:t> (or others we’ll discuss later in the text), can be written in the form </a:t>
            </a:r>
          </a:p>
          <a:p>
            <a:pPr lvl="2" eaLnBrk="1" hangingPunct="1">
              <a:lnSpc>
                <a:spcPct val="80000"/>
              </a:lnSpc>
            </a:pPr>
            <a:r>
              <a:rPr lang="en-US" altLang="en-US" sz="1600" i="1" dirty="0" smtClean="0">
                <a:solidFill>
                  <a:srgbClr val="000000"/>
                </a:solidFill>
                <a:latin typeface="AGaramond" pitchFamily="50" charset="0"/>
              </a:rPr>
              <a:t>variable</a:t>
            </a:r>
            <a:r>
              <a:rPr lang="en-US" altLang="en-US" sz="1600" i="1" dirty="0" smtClean="0">
                <a:solidFill>
                  <a:srgbClr val="000000"/>
                </a:solidFill>
                <a:latin typeface="Consolas" panose="020B0609020204030204" pitchFamily="49" charset="0"/>
              </a:rPr>
              <a:t> </a:t>
            </a:r>
            <a:r>
              <a:rPr lang="en-US" altLang="en-US" sz="1600" i="1" dirty="0" smtClean="0">
                <a:solidFill>
                  <a:srgbClr val="000000"/>
                </a:solidFill>
                <a:latin typeface="AGaramond" pitchFamily="50" charset="0"/>
              </a:rPr>
              <a:t>operator</a:t>
            </a:r>
            <a:r>
              <a:rPr lang="en-US" altLang="en-US" sz="1600" i="1" dirty="0" smtClean="0">
                <a:solidFill>
                  <a:srgbClr val="000000"/>
                </a:solidFill>
                <a:latin typeface="Consolas" panose="020B0609020204030204" pitchFamily="49" charset="0"/>
              </a:rPr>
              <a:t>= </a:t>
            </a:r>
            <a:r>
              <a:rPr lang="en-US" altLang="en-US" sz="1600" i="1" dirty="0" smtClean="0">
                <a:solidFill>
                  <a:srgbClr val="000000"/>
                </a:solidFill>
                <a:latin typeface="AGaramond" pitchFamily="50" charset="0"/>
              </a:rPr>
              <a:t>expression</a:t>
            </a:r>
            <a:r>
              <a:rPr lang="en-US" altLang="en-US" sz="1600" i="1" dirty="0" smtClean="0">
                <a:solidFill>
                  <a:srgbClr val="000000"/>
                </a:solidFill>
                <a:latin typeface="Consolas" panose="020B0609020204030204" pitchFamily="49" charset="0"/>
              </a:rPr>
              <a:t>;</a:t>
            </a:r>
          </a:p>
          <a:p>
            <a:pPr eaLnBrk="1" hangingPunct="1">
              <a:lnSpc>
                <a:spcPct val="80000"/>
              </a:lnSpc>
            </a:pPr>
            <a:r>
              <a:rPr lang="en-US" altLang="en-US" sz="2100" dirty="0" smtClean="0">
                <a:solidFill>
                  <a:srgbClr val="000000"/>
                </a:solidFill>
                <a:latin typeface="Cambria" panose="02040503050406030204" pitchFamily="18" charset="0"/>
              </a:rPr>
              <a:t>Thus the assignment </a:t>
            </a:r>
            <a:r>
              <a:rPr lang="en-US" altLang="en-US" sz="2100" dirty="0" smtClean="0">
                <a:solidFill>
                  <a:srgbClr val="000000"/>
                </a:solidFill>
                <a:latin typeface="Consolas" panose="020B0609020204030204" pitchFamily="49" charset="0"/>
              </a:rPr>
              <a:t>c</a:t>
            </a:r>
            <a:r>
              <a:rPr lang="en-US" altLang="en-US" sz="2100" dirty="0" smtClean="0">
                <a:solidFill>
                  <a:srgbClr val="000000"/>
                </a:solidFill>
                <a:latin typeface="Cambria" panose="02040503050406030204" pitchFamily="18" charset="0"/>
              </a:rPr>
              <a:t> </a:t>
            </a:r>
            <a:r>
              <a:rPr lang="en-US" altLang="en-US" sz="2100" dirty="0" smtClean="0">
                <a:solidFill>
                  <a:srgbClr val="000000"/>
                </a:solidFill>
                <a:latin typeface="Consolas" panose="020B0609020204030204" pitchFamily="49" charset="0"/>
              </a:rPr>
              <a:t>+=</a:t>
            </a:r>
            <a:r>
              <a:rPr lang="en-US" altLang="en-US" sz="2100" dirty="0" smtClean="0">
                <a:solidFill>
                  <a:srgbClr val="000000"/>
                </a:solidFill>
                <a:latin typeface="Cambria" panose="02040503050406030204" pitchFamily="18" charset="0"/>
              </a:rPr>
              <a:t> </a:t>
            </a:r>
            <a:r>
              <a:rPr lang="en-US" altLang="en-US" sz="2100" dirty="0" smtClean="0">
                <a:solidFill>
                  <a:srgbClr val="000000"/>
                </a:solidFill>
                <a:latin typeface="Consolas" panose="020B0609020204030204" pitchFamily="49" charset="0"/>
              </a:rPr>
              <a:t>3</a:t>
            </a:r>
            <a:r>
              <a:rPr lang="en-US" altLang="en-US" sz="2100" dirty="0" smtClean="0">
                <a:solidFill>
                  <a:srgbClr val="000000"/>
                </a:solidFill>
                <a:latin typeface="Cambria" panose="02040503050406030204" pitchFamily="18" charset="0"/>
              </a:rPr>
              <a:t> adds </a:t>
            </a:r>
            <a:r>
              <a:rPr lang="en-US" altLang="en-US" sz="2100" dirty="0" smtClean="0">
                <a:solidFill>
                  <a:srgbClr val="000000"/>
                </a:solidFill>
                <a:latin typeface="Consolas" panose="020B0609020204030204" pitchFamily="49" charset="0"/>
              </a:rPr>
              <a:t>3</a:t>
            </a:r>
            <a:r>
              <a:rPr lang="en-US" altLang="en-US" sz="2100" dirty="0" smtClean="0">
                <a:solidFill>
                  <a:srgbClr val="000000"/>
                </a:solidFill>
                <a:latin typeface="Cambria" panose="02040503050406030204" pitchFamily="18" charset="0"/>
              </a:rPr>
              <a:t> to </a:t>
            </a:r>
            <a:r>
              <a:rPr lang="en-US" altLang="en-US" sz="2100" dirty="0" smtClean="0">
                <a:solidFill>
                  <a:srgbClr val="000000"/>
                </a:solidFill>
                <a:latin typeface="Consolas" panose="020B0609020204030204" pitchFamily="49" charset="0"/>
              </a:rPr>
              <a:t>c</a:t>
            </a:r>
            <a:r>
              <a:rPr lang="en-US" altLang="en-US" sz="2100" dirty="0" smtClean="0">
                <a:solidFill>
                  <a:srgbClr val="000000"/>
                </a:solidFill>
                <a:latin typeface="Cambria" panose="02040503050406030204" pitchFamily="18" charset="0"/>
              </a:rPr>
              <a:t>.</a:t>
            </a:r>
          </a:p>
          <a:p>
            <a:pPr eaLnBrk="1" hangingPunct="1">
              <a:lnSpc>
                <a:spcPct val="80000"/>
              </a:lnSpc>
            </a:pPr>
            <a:r>
              <a:rPr lang="en-US" altLang="en-US" sz="2100" dirty="0" smtClean="0">
                <a:solidFill>
                  <a:srgbClr val="000000"/>
                </a:solidFill>
                <a:latin typeface="Cambria" panose="02040503050406030204" pitchFamily="18" charset="0"/>
              </a:rPr>
              <a:t>Figure </a:t>
            </a:r>
            <a:r>
              <a:rPr lang="en-US" altLang="en-US" sz="2100" dirty="0" smtClean="0">
                <a:solidFill>
                  <a:srgbClr val="000000"/>
                </a:solidFill>
                <a:latin typeface="Cambria" panose="02040503050406030204" pitchFamily="18" charset="0"/>
              </a:rPr>
              <a:t>4.15 </a:t>
            </a:r>
            <a:r>
              <a:rPr lang="en-US" altLang="en-US" sz="2100" dirty="0" smtClean="0">
                <a:solidFill>
                  <a:srgbClr val="000000"/>
                </a:solidFill>
                <a:latin typeface="Cambria" panose="02040503050406030204" pitchFamily="18" charset="0"/>
              </a:rPr>
              <a:t>shows the arithmetic assignment operators, sample expressions using these operators and explanations.</a:t>
            </a:r>
          </a:p>
        </p:txBody>
      </p:sp>
      <p:sp>
        <p:nvSpPr>
          <p:cNvPr id="13824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02556"/>
            <a:ext cx="9144000" cy="4052888"/>
          </a:xfrm>
          <a:prstGeom prst="rect">
            <a:avLst/>
          </a:prstGeom>
          <a:noFill/>
          <a:ln>
            <a:noFill/>
          </a:ln>
        </p:spPr>
      </p:pic>
    </p:spTree>
    <p:extLst>
      <p:ext uri="{BB962C8B-B14F-4D97-AF65-F5344CB8AC3E}">
        <p14:creationId xmlns:p14="http://schemas.microsoft.com/office/powerpoint/2010/main" val="37180040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4.13  </a:t>
            </a:r>
            <a:r>
              <a:rPr lang="en-US" dirty="0" smtClean="0">
                <a:solidFill>
                  <a:srgbClr val="3380E6"/>
                </a:solidFill>
                <a:latin typeface="Arial"/>
              </a:rPr>
              <a:t>Increment and Decrement Operators</a:t>
            </a:r>
          </a:p>
        </p:txBody>
      </p:sp>
      <p:sp>
        <p:nvSpPr>
          <p:cNvPr id="14541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also provides two unary operators for adding 1 to or subtracting 1 from the value of a numeric variable.</a:t>
            </a:r>
          </a:p>
          <a:p>
            <a:pPr eaLnBrk="1" hangingPunct="1"/>
            <a:r>
              <a:rPr lang="en-US" altLang="en-US" dirty="0" smtClean="0">
                <a:solidFill>
                  <a:srgbClr val="000000"/>
                </a:solidFill>
                <a:latin typeface="Cambria" panose="02040503050406030204" pitchFamily="18" charset="0"/>
              </a:rPr>
              <a:t>These are the unary </a:t>
            </a:r>
            <a:r>
              <a:rPr lang="en-US" altLang="en-US" dirty="0" smtClean="0">
                <a:solidFill>
                  <a:srgbClr val="0000FF"/>
                </a:solidFill>
                <a:latin typeface="Cambria" panose="02040503050406030204" pitchFamily="18" charset="0"/>
              </a:rPr>
              <a:t>increment operator</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a:t>
            </a:r>
            <a:r>
              <a:rPr lang="en-US" altLang="en-US" dirty="0" smtClean="0">
                <a:solidFill>
                  <a:srgbClr val="000000"/>
                </a:solidFill>
                <a:latin typeface="Cambria" panose="02040503050406030204" pitchFamily="18" charset="0"/>
              </a:rPr>
              <a:t>, and the unary </a:t>
            </a:r>
            <a:r>
              <a:rPr lang="en-US" altLang="en-US" dirty="0" smtClean="0">
                <a:solidFill>
                  <a:srgbClr val="0000FF"/>
                </a:solidFill>
                <a:latin typeface="Cambria" panose="02040503050406030204" pitchFamily="18" charset="0"/>
              </a:rPr>
              <a:t>decrement operator</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a:t>
            </a:r>
            <a:r>
              <a:rPr lang="en-US" altLang="en-US" dirty="0" smtClean="0">
                <a:solidFill>
                  <a:srgbClr val="000000"/>
                </a:solidFill>
                <a:latin typeface="Cambria" panose="02040503050406030204" pitchFamily="18" charset="0"/>
              </a:rPr>
              <a:t>, which are summarized in Fig. </a:t>
            </a:r>
            <a:r>
              <a:rPr lang="en-US" altLang="en-US" dirty="0" smtClean="0">
                <a:solidFill>
                  <a:srgbClr val="000000"/>
                </a:solidFill>
                <a:latin typeface="Cambria" panose="02040503050406030204" pitchFamily="18" charset="0"/>
              </a:rPr>
              <a:t>4.16.</a:t>
            </a:r>
            <a:endParaRPr lang="en-US" altLang="en-US" dirty="0" smtClean="0">
              <a:solidFill>
                <a:srgbClr val="000000"/>
              </a:solidFill>
              <a:latin typeface="Cambria" panose="02040503050406030204" pitchFamily="18" charset="0"/>
            </a:endParaRPr>
          </a:p>
        </p:txBody>
      </p:sp>
      <p:sp>
        <p:nvSpPr>
          <p:cNvPr id="1402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44191"/>
            <a:ext cx="9144000" cy="4568428"/>
          </a:xfrm>
          <a:prstGeom prst="rect">
            <a:avLst/>
          </a:prstGeom>
          <a:noFill/>
          <a:ln>
            <a:noFill/>
          </a:ln>
        </p:spPr>
      </p:pic>
    </p:spTree>
    <p:extLst>
      <p:ext uri="{BB962C8B-B14F-4D97-AF65-F5344CB8AC3E}">
        <p14:creationId xmlns:p14="http://schemas.microsoft.com/office/powerpoint/2010/main" val="10270655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93131"/>
            <a:ext cx="9144000" cy="2471738"/>
          </a:xfrm>
          <a:prstGeom prst="rect">
            <a:avLst/>
          </a:prstGeom>
          <a:noFill/>
          <a:ln>
            <a:noFill/>
          </a:ln>
        </p:spPr>
      </p:pic>
    </p:spTree>
    <p:extLst>
      <p:ext uri="{BB962C8B-B14F-4D97-AF65-F5344CB8AC3E}">
        <p14:creationId xmlns:p14="http://schemas.microsoft.com/office/powerpoint/2010/main" val="27521834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85775" y="857250"/>
            <a:ext cx="8172450" cy="5143500"/>
          </a:xfrm>
          <a:prstGeom prst="rect">
            <a:avLst/>
          </a:prstGeom>
          <a:noFill/>
          <a:ln>
            <a:noFill/>
          </a:ln>
        </p:spPr>
      </p:pic>
    </p:spTree>
    <p:extLst>
      <p:ext uri="{BB962C8B-B14F-4D97-AF65-F5344CB8AC3E}">
        <p14:creationId xmlns:p14="http://schemas.microsoft.com/office/powerpoint/2010/main" val="21186007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5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933575"/>
            <a:ext cx="9144000" cy="2989660"/>
          </a:xfrm>
          <a:prstGeom prst="rect">
            <a:avLst/>
          </a:prstGeom>
          <a:noFill/>
          <a:ln>
            <a:noFill/>
          </a:ln>
        </p:spPr>
      </p:pic>
    </p:spTree>
    <p:extLst>
      <p:ext uri="{BB962C8B-B14F-4D97-AF65-F5344CB8AC3E}">
        <p14:creationId xmlns:p14="http://schemas.microsoft.com/office/powerpoint/2010/main" val="27322238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4.13  </a:t>
            </a:r>
            <a:r>
              <a:rPr lang="en-US" dirty="0" smtClean="0">
                <a:solidFill>
                  <a:srgbClr val="3380E6"/>
                </a:solidFill>
                <a:latin typeface="Arial"/>
              </a:rPr>
              <a:t>Increment and Decrement Operators (cont.)</a:t>
            </a:r>
          </a:p>
        </p:txBody>
      </p:sp>
      <p:sp>
        <p:nvSpPr>
          <p:cNvPr id="150531"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When you increment (</a:t>
            </a:r>
            <a:r>
              <a:rPr lang="en-US" altLang="en-US" sz="2500" dirty="0" smtClean="0">
                <a:solidFill>
                  <a:srgbClr val="000000"/>
                </a:solidFill>
                <a:latin typeface="Consolas" panose="020B0609020204030204" pitchFamily="49" charset="0"/>
              </a:rPr>
              <a:t>++</a:t>
            </a:r>
            <a:r>
              <a:rPr lang="en-US" altLang="en-US" sz="2500" dirty="0" smtClean="0">
                <a:solidFill>
                  <a:srgbClr val="000000"/>
                </a:solidFill>
                <a:latin typeface="Cambria" panose="02040503050406030204" pitchFamily="18" charset="0"/>
              </a:rPr>
              <a:t>) or decrement (</a:t>
            </a:r>
            <a:r>
              <a:rPr lang="en-US" altLang="en-US" sz="2500" dirty="0" smtClean="0">
                <a:solidFill>
                  <a:srgbClr val="000000"/>
                </a:solidFill>
                <a:latin typeface="Consolas" panose="020B0609020204030204" pitchFamily="49" charset="0"/>
              </a:rPr>
              <a:t>--</a:t>
            </a:r>
            <a:r>
              <a:rPr lang="en-US" altLang="en-US" sz="2500" dirty="0" smtClean="0">
                <a:solidFill>
                  <a:srgbClr val="000000"/>
                </a:solidFill>
                <a:latin typeface="Cambria" panose="02040503050406030204" pitchFamily="18" charset="0"/>
              </a:rPr>
              <a:t>) a variable in a statement by itself, the </a:t>
            </a:r>
            <a:r>
              <a:rPr lang="en-US" altLang="en-US" sz="2500" dirty="0" err="1" smtClean="0">
                <a:solidFill>
                  <a:srgbClr val="000000"/>
                </a:solidFill>
                <a:latin typeface="Cambria" panose="02040503050406030204" pitchFamily="18" charset="0"/>
              </a:rPr>
              <a:t>preincrement</a:t>
            </a:r>
            <a:r>
              <a:rPr lang="en-US" altLang="en-US" sz="2500" dirty="0" smtClean="0">
                <a:solidFill>
                  <a:srgbClr val="000000"/>
                </a:solidFill>
                <a:latin typeface="Cambria" panose="02040503050406030204" pitchFamily="18" charset="0"/>
              </a:rPr>
              <a:t> and </a:t>
            </a:r>
            <a:r>
              <a:rPr lang="en-US" altLang="en-US" sz="2500" dirty="0" err="1" smtClean="0">
                <a:solidFill>
                  <a:srgbClr val="000000"/>
                </a:solidFill>
                <a:latin typeface="Cambria" panose="02040503050406030204" pitchFamily="18" charset="0"/>
              </a:rPr>
              <a:t>postincrement</a:t>
            </a:r>
            <a:r>
              <a:rPr lang="en-US" altLang="en-US" sz="2500" dirty="0" smtClean="0">
                <a:solidFill>
                  <a:srgbClr val="000000"/>
                </a:solidFill>
                <a:latin typeface="Cambria" panose="02040503050406030204" pitchFamily="18" charset="0"/>
              </a:rPr>
              <a:t> forms have the same effect, and the </a:t>
            </a:r>
            <a:r>
              <a:rPr lang="en-US" altLang="en-US" sz="2500" dirty="0" err="1" smtClean="0">
                <a:solidFill>
                  <a:srgbClr val="000000"/>
                </a:solidFill>
                <a:latin typeface="Cambria" panose="02040503050406030204" pitchFamily="18" charset="0"/>
              </a:rPr>
              <a:t>predecrement</a:t>
            </a:r>
            <a:r>
              <a:rPr lang="en-US" altLang="en-US" sz="2500" dirty="0" smtClean="0">
                <a:solidFill>
                  <a:srgbClr val="000000"/>
                </a:solidFill>
                <a:latin typeface="Cambria" panose="02040503050406030204" pitchFamily="18" charset="0"/>
              </a:rPr>
              <a:t> and </a:t>
            </a:r>
            <a:r>
              <a:rPr lang="en-US" altLang="en-US" sz="2500" dirty="0" err="1" smtClean="0">
                <a:solidFill>
                  <a:srgbClr val="000000"/>
                </a:solidFill>
                <a:latin typeface="Cambria" panose="02040503050406030204" pitchFamily="18" charset="0"/>
              </a:rPr>
              <a:t>postdecrement</a:t>
            </a:r>
            <a:r>
              <a:rPr lang="en-US" altLang="en-US" sz="2500" dirty="0" smtClean="0">
                <a:solidFill>
                  <a:srgbClr val="000000"/>
                </a:solidFill>
                <a:latin typeface="Cambria" panose="02040503050406030204" pitchFamily="18" charset="0"/>
              </a:rPr>
              <a:t> forms have the same effect.</a:t>
            </a:r>
          </a:p>
          <a:p>
            <a:pPr eaLnBrk="1" hangingPunct="1"/>
            <a:r>
              <a:rPr lang="en-US" altLang="en-US" sz="2500" dirty="0" smtClean="0">
                <a:solidFill>
                  <a:srgbClr val="000000"/>
                </a:solidFill>
                <a:latin typeface="Cambria" panose="02040503050406030204" pitchFamily="18" charset="0"/>
              </a:rPr>
              <a:t>In </a:t>
            </a:r>
            <a:r>
              <a:rPr lang="en-US" altLang="en-US" sz="2500" dirty="0" smtClean="0">
                <a:solidFill>
                  <a:srgbClr val="000000"/>
                </a:solidFill>
                <a:latin typeface="Cambria" panose="02040503050406030204" pitchFamily="18" charset="0"/>
              </a:rPr>
              <a:t>the context of a larger expression </a:t>
            </a:r>
            <a:r>
              <a:rPr lang="en-US" altLang="en-US" sz="2500" dirty="0" err="1" smtClean="0">
                <a:solidFill>
                  <a:srgbClr val="000000"/>
                </a:solidFill>
                <a:latin typeface="Cambria" panose="02040503050406030204" pitchFamily="18" charset="0"/>
              </a:rPr>
              <a:t>preincrementing</a:t>
            </a:r>
            <a:r>
              <a:rPr lang="en-US" altLang="en-US" sz="2500" dirty="0" smtClean="0">
                <a:solidFill>
                  <a:srgbClr val="000000"/>
                </a:solidFill>
                <a:latin typeface="Cambria" panose="02040503050406030204" pitchFamily="18" charset="0"/>
              </a:rPr>
              <a:t> a variable </a:t>
            </a:r>
            <a:r>
              <a:rPr lang="en-US" altLang="en-US" sz="2500" dirty="0" smtClean="0">
                <a:solidFill>
                  <a:srgbClr val="000000"/>
                </a:solidFill>
                <a:latin typeface="Cambria" panose="02040503050406030204" pitchFamily="18" charset="0"/>
              </a:rPr>
              <a:t>and </a:t>
            </a:r>
            <a:r>
              <a:rPr lang="en-US" altLang="en-US" sz="2500" dirty="0" err="1" smtClean="0">
                <a:solidFill>
                  <a:srgbClr val="000000"/>
                </a:solidFill>
                <a:latin typeface="Cambria" panose="02040503050406030204" pitchFamily="18" charset="0"/>
              </a:rPr>
              <a:t>postincrementing</a:t>
            </a:r>
            <a:r>
              <a:rPr lang="en-US" altLang="en-US" sz="2500" dirty="0" smtClean="0">
                <a:solidFill>
                  <a:srgbClr val="000000"/>
                </a:solidFill>
                <a:latin typeface="Cambria" panose="02040503050406030204" pitchFamily="18" charset="0"/>
              </a:rPr>
              <a:t> </a:t>
            </a:r>
            <a:r>
              <a:rPr lang="en-US" altLang="en-US" sz="2500" dirty="0" smtClean="0">
                <a:solidFill>
                  <a:srgbClr val="000000"/>
                </a:solidFill>
                <a:latin typeface="Cambria" panose="02040503050406030204" pitchFamily="18" charset="0"/>
              </a:rPr>
              <a:t>a variable </a:t>
            </a:r>
            <a:r>
              <a:rPr lang="en-US" altLang="en-US" sz="2500" dirty="0" smtClean="0">
                <a:solidFill>
                  <a:srgbClr val="000000"/>
                </a:solidFill>
                <a:latin typeface="Cambria" panose="02040503050406030204" pitchFamily="18" charset="0"/>
              </a:rPr>
              <a:t>have different effects (and similarly for </a:t>
            </a:r>
            <a:r>
              <a:rPr lang="en-US" altLang="en-US" sz="2500" dirty="0" err="1" smtClean="0">
                <a:solidFill>
                  <a:srgbClr val="000000"/>
                </a:solidFill>
                <a:latin typeface="Cambria" panose="02040503050406030204" pitchFamily="18" charset="0"/>
              </a:rPr>
              <a:t>predecrementing</a:t>
            </a:r>
            <a:r>
              <a:rPr lang="en-US" altLang="en-US" sz="2500" dirty="0" smtClean="0">
                <a:solidFill>
                  <a:srgbClr val="000000"/>
                </a:solidFill>
                <a:latin typeface="Cambria" panose="02040503050406030204" pitchFamily="18" charset="0"/>
              </a:rPr>
              <a:t> and post-decrementing</a:t>
            </a:r>
            <a:r>
              <a:rPr lang="en-US" altLang="en-US" sz="2500" dirty="0" smtClean="0">
                <a:solidFill>
                  <a:srgbClr val="000000"/>
                </a:solidFill>
                <a:latin typeface="Cambria" panose="02040503050406030204" pitchFamily="18" charset="0"/>
              </a:rPr>
              <a:t>).</a:t>
            </a:r>
            <a:endParaRPr lang="en-US" altLang="en-US" sz="2500" dirty="0" smtClean="0">
              <a:solidFill>
                <a:srgbClr val="000000"/>
              </a:solidFill>
              <a:latin typeface="Cambria" panose="02040503050406030204" pitchFamily="18" charset="0"/>
            </a:endParaRPr>
          </a:p>
        </p:txBody>
      </p:sp>
      <p:sp>
        <p:nvSpPr>
          <p:cNvPr id="1454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6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0732"/>
            <a:ext cx="9144000" cy="2775347"/>
          </a:xfrm>
          <a:prstGeom prst="rect">
            <a:avLst/>
          </a:prstGeom>
          <a:noFill/>
          <a:ln>
            <a:noFill/>
          </a:ln>
        </p:spPr>
      </p:pic>
    </p:spTree>
    <p:extLst>
      <p:ext uri="{BB962C8B-B14F-4D97-AF65-F5344CB8AC3E}">
        <p14:creationId xmlns:p14="http://schemas.microsoft.com/office/powerpoint/2010/main" val="13223980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4.13  </a:t>
            </a:r>
            <a:r>
              <a:rPr lang="en-US" dirty="0" smtClean="0">
                <a:solidFill>
                  <a:srgbClr val="3380E6"/>
                </a:solidFill>
                <a:latin typeface="Arial"/>
              </a:rPr>
              <a:t>Increment and Decrement Operators (cont.)</a:t>
            </a:r>
          </a:p>
        </p:txBody>
      </p:sp>
      <p:sp>
        <p:nvSpPr>
          <p:cNvPr id="150531"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Figure</a:t>
            </a:r>
            <a:r>
              <a:rPr lang="en-US" altLang="en-US" sz="2500" dirty="0" smtClean="0">
                <a:solidFill>
                  <a:srgbClr val="000000"/>
                </a:solidFill>
                <a:latin typeface="Cambria" panose="02040503050406030204" pitchFamily="18" charset="0"/>
              </a:rPr>
              <a:t> </a:t>
            </a:r>
            <a:r>
              <a:rPr lang="en-US" altLang="en-US" sz="2500" dirty="0" smtClean="0">
                <a:solidFill>
                  <a:srgbClr val="000000"/>
                </a:solidFill>
                <a:latin typeface="Cambria" panose="02040503050406030204" pitchFamily="18" charset="0"/>
              </a:rPr>
              <a:t>4.18 </a:t>
            </a:r>
            <a:r>
              <a:rPr lang="en-US" altLang="en-US" sz="2500" dirty="0" smtClean="0">
                <a:solidFill>
                  <a:srgbClr val="000000"/>
                </a:solidFill>
                <a:latin typeface="Cambria" panose="02040503050406030204" pitchFamily="18" charset="0"/>
              </a:rPr>
              <a:t>shows the precedence and associativity of the operators introduced to this point.</a:t>
            </a:r>
          </a:p>
        </p:txBody>
      </p:sp>
      <p:sp>
        <p:nvSpPr>
          <p:cNvPr id="1454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41694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dirty="0">
                <a:solidFill>
                  <a:srgbClr val="00B050"/>
                </a:solidFill>
                <a:latin typeface="Arial"/>
              </a:rPr>
              <a:t>4.4.1  Sequence Structure</a:t>
            </a:r>
          </a:p>
        </p:txBody>
      </p:sp>
      <p:sp>
        <p:nvSpPr>
          <p:cNvPr id="20483" name="Text Placeholder 2"/>
          <p:cNvSpPr>
            <a:spLocks noGrp="1"/>
          </p:cNvSpPr>
          <p:nvPr>
            <p:ph type="body" idx="1"/>
          </p:nvPr>
        </p:nvSpPr>
        <p:spPr/>
        <p:txBody>
          <a:bodyPr/>
          <a:lstStyle/>
          <a:p>
            <a:pPr eaLnBrk="1" hangingPunct="1">
              <a:lnSpc>
                <a:spcPct val="80000"/>
              </a:lnSpc>
            </a:pPr>
            <a:r>
              <a:rPr lang="en-US" altLang="en-US" sz="2300" dirty="0" smtClean="0">
                <a:solidFill>
                  <a:srgbClr val="000000"/>
                </a:solidFill>
                <a:latin typeface="Cambria" panose="02040503050406030204" pitchFamily="18" charset="0"/>
              </a:rPr>
              <a:t>Activity diagrams help you develop and represent algorithms, but many programmers prefer pseudocode.</a:t>
            </a:r>
          </a:p>
          <a:p>
            <a:pPr eaLnBrk="1" hangingPunct="1">
              <a:lnSpc>
                <a:spcPct val="80000"/>
              </a:lnSpc>
            </a:pPr>
            <a:r>
              <a:rPr lang="en-US" altLang="en-US" sz="2300" dirty="0" smtClean="0">
                <a:solidFill>
                  <a:srgbClr val="000000"/>
                </a:solidFill>
                <a:latin typeface="Cambria" panose="02040503050406030204" pitchFamily="18" charset="0"/>
              </a:rPr>
              <a:t>Activity diagrams clearly show how control structures operate.</a:t>
            </a:r>
          </a:p>
          <a:p>
            <a:pPr eaLnBrk="1" hangingPunct="1">
              <a:lnSpc>
                <a:spcPct val="80000"/>
              </a:lnSpc>
            </a:pPr>
            <a:r>
              <a:rPr lang="en-US" altLang="en-US" sz="2300" dirty="0" smtClean="0">
                <a:solidFill>
                  <a:srgbClr val="0000FF"/>
                </a:solidFill>
                <a:latin typeface="Cambria" panose="02040503050406030204" pitchFamily="18" charset="0"/>
              </a:rPr>
              <a:t>Action states</a:t>
            </a:r>
            <a:r>
              <a:rPr lang="en-US" altLang="en-US" sz="2300" dirty="0" smtClean="0">
                <a:solidFill>
                  <a:srgbClr val="000000"/>
                </a:solidFill>
                <a:latin typeface="Cambria" panose="02040503050406030204" pitchFamily="18" charset="0"/>
              </a:rPr>
              <a:t> represent actions to perform.</a:t>
            </a:r>
          </a:p>
          <a:p>
            <a:pPr lvl="1" eaLnBrk="1" hangingPunct="1">
              <a:lnSpc>
                <a:spcPct val="80000"/>
              </a:lnSpc>
            </a:pPr>
            <a:r>
              <a:rPr lang="en-US" altLang="en-US" sz="2000" dirty="0" smtClean="0">
                <a:solidFill>
                  <a:srgbClr val="000000"/>
                </a:solidFill>
                <a:latin typeface="Cambria" panose="02040503050406030204" pitchFamily="18" charset="0"/>
              </a:rPr>
              <a:t>Each contains an </a:t>
            </a:r>
            <a:r>
              <a:rPr lang="en-US" altLang="en-US" sz="2000" dirty="0" smtClean="0">
                <a:solidFill>
                  <a:srgbClr val="0000FF"/>
                </a:solidFill>
                <a:latin typeface="Cambria" panose="02040503050406030204" pitchFamily="18" charset="0"/>
              </a:rPr>
              <a:t>action expression</a:t>
            </a:r>
            <a:r>
              <a:rPr lang="en-US" altLang="en-US" sz="2000" dirty="0" smtClean="0">
                <a:solidFill>
                  <a:srgbClr val="000000"/>
                </a:solidFill>
                <a:latin typeface="Cambria" panose="02040503050406030204" pitchFamily="18" charset="0"/>
              </a:rPr>
              <a:t> that specifies a particular action to perform.</a:t>
            </a:r>
            <a:endParaRPr lang="en-US" altLang="en-US" sz="2000" dirty="0" smtClean="0">
              <a:solidFill>
                <a:srgbClr val="000000"/>
              </a:solidFill>
              <a:latin typeface="Cambria" panose="02040503050406030204" pitchFamily="18" charset="0"/>
            </a:endParaRPr>
          </a:p>
        </p:txBody>
      </p:sp>
      <p:sp>
        <p:nvSpPr>
          <p:cNvPr id="204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9029919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92881" y="857250"/>
            <a:ext cx="8758238" cy="5143500"/>
          </a:xfrm>
          <a:prstGeom prst="rect">
            <a:avLst/>
          </a:prstGeom>
          <a:noFill/>
          <a:ln>
            <a:noFill/>
          </a:ln>
        </p:spPr>
      </p:pic>
    </p:spTree>
    <p:extLst>
      <p:ext uri="{BB962C8B-B14F-4D97-AF65-F5344CB8AC3E}">
        <p14:creationId xmlns:p14="http://schemas.microsoft.com/office/powerpoint/2010/main" val="21292631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6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294085" y="857250"/>
            <a:ext cx="8555831" cy="5143500"/>
          </a:xfrm>
          <a:prstGeom prst="rect">
            <a:avLst/>
          </a:prstGeom>
          <a:noFill/>
          <a:ln>
            <a:noFill/>
          </a:ln>
        </p:spPr>
      </p:pic>
    </p:spTree>
    <p:extLst>
      <p:ext uri="{BB962C8B-B14F-4D97-AF65-F5344CB8AC3E}">
        <p14:creationId xmlns:p14="http://schemas.microsoft.com/office/powerpoint/2010/main" val="17961166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4.14  </a:t>
            </a:r>
            <a:r>
              <a:rPr lang="en-US" dirty="0" smtClean="0">
                <a:solidFill>
                  <a:srgbClr val="3380E6"/>
                </a:solidFill>
                <a:latin typeface="Arial"/>
              </a:rPr>
              <a:t>Fundamental Types Are Not Portable</a:t>
            </a:r>
          </a:p>
        </p:txBody>
      </p:sp>
      <p:sp>
        <p:nvSpPr>
          <p:cNvPr id="150531" name="Text Placeholder 2"/>
          <p:cNvSpPr>
            <a:spLocks noGrp="1"/>
          </p:cNvSpPr>
          <p:nvPr>
            <p:ph type="body" idx="1"/>
          </p:nvPr>
        </p:nvSpPr>
        <p:spPr/>
        <p:txBody>
          <a:bodyPr/>
          <a:lstStyle/>
          <a:p>
            <a:pPr eaLnBrk="1" hangingPunct="1"/>
            <a:r>
              <a:rPr lang="en-US" altLang="en-US" sz="2500" dirty="0">
                <a:solidFill>
                  <a:srgbClr val="000000"/>
                </a:solidFill>
                <a:latin typeface="Cambria" panose="02040503050406030204" pitchFamily="18" charset="0"/>
              </a:rPr>
              <a:t>The table in Appendix C lists C++’s fundamental types. </a:t>
            </a:r>
            <a:endParaRPr lang="en-US" altLang="en-US" sz="2500" dirty="0" smtClean="0">
              <a:solidFill>
                <a:srgbClr val="000000"/>
              </a:solidFill>
              <a:latin typeface="Cambria" panose="02040503050406030204" pitchFamily="18" charset="0"/>
            </a:endParaRPr>
          </a:p>
          <a:p>
            <a:pPr eaLnBrk="1" hangingPunct="1"/>
            <a:r>
              <a:rPr lang="en-US" altLang="en-US" sz="2500" dirty="0" smtClean="0">
                <a:solidFill>
                  <a:srgbClr val="000000"/>
                </a:solidFill>
                <a:latin typeface="Cambria" panose="02040503050406030204" pitchFamily="18" charset="0"/>
              </a:rPr>
              <a:t>C</a:t>
            </a:r>
            <a:r>
              <a:rPr lang="en-US" altLang="en-US" sz="2500" dirty="0">
                <a:solidFill>
                  <a:srgbClr val="000000"/>
                </a:solidFill>
                <a:latin typeface="Cambria" panose="02040503050406030204" pitchFamily="18" charset="0"/>
              </a:rPr>
              <a:t>++ requires all variables to have a type. </a:t>
            </a:r>
            <a:endParaRPr lang="en-US" altLang="en-US" sz="2500" dirty="0" smtClean="0">
              <a:solidFill>
                <a:srgbClr val="000000"/>
              </a:solidFill>
              <a:latin typeface="Cambria" panose="02040503050406030204" pitchFamily="18" charset="0"/>
            </a:endParaRPr>
          </a:p>
          <a:p>
            <a:pPr eaLnBrk="1" hangingPunct="1"/>
            <a:r>
              <a:rPr lang="en-US" altLang="en-US" sz="2500" dirty="0" smtClean="0">
                <a:solidFill>
                  <a:srgbClr val="000000"/>
                </a:solidFill>
                <a:latin typeface="Cambria" panose="02040503050406030204" pitchFamily="18" charset="0"/>
              </a:rPr>
              <a:t>In </a:t>
            </a:r>
            <a:r>
              <a:rPr lang="en-US" altLang="en-US" sz="2500" dirty="0">
                <a:solidFill>
                  <a:srgbClr val="000000"/>
                </a:solidFill>
                <a:latin typeface="Cambria" panose="02040503050406030204" pitchFamily="18" charset="0"/>
              </a:rPr>
              <a:t>C and C++, programmers frequently have to write separate versions of programs to support different computer platforms, because the fundamental types are not guaranteed to be identical from computer to computer. </a:t>
            </a:r>
            <a:endParaRPr lang="en-US" altLang="en-US" sz="2500" dirty="0" smtClean="0">
              <a:solidFill>
                <a:srgbClr val="000000"/>
              </a:solidFill>
              <a:latin typeface="Cambria" panose="02040503050406030204" pitchFamily="18" charset="0"/>
            </a:endParaRPr>
          </a:p>
          <a:p>
            <a:pPr lvl="1" eaLnBrk="1" hangingPunct="1"/>
            <a:r>
              <a:rPr lang="en-US" altLang="en-US" sz="2100" dirty="0" smtClean="0">
                <a:solidFill>
                  <a:srgbClr val="000000"/>
                </a:solidFill>
                <a:latin typeface="Cambria" panose="02040503050406030204" pitchFamily="18" charset="0"/>
              </a:rPr>
              <a:t>An </a:t>
            </a:r>
            <a:r>
              <a:rPr lang="en-US" altLang="en-US" sz="2100" dirty="0" err="1">
                <a:solidFill>
                  <a:srgbClr val="000000"/>
                </a:solidFill>
                <a:latin typeface="Cambria" panose="02040503050406030204" pitchFamily="18" charset="0"/>
              </a:rPr>
              <a:t>int</a:t>
            </a:r>
            <a:r>
              <a:rPr lang="en-US" altLang="en-US" sz="2100" dirty="0">
                <a:solidFill>
                  <a:srgbClr val="000000"/>
                </a:solidFill>
                <a:latin typeface="Cambria" panose="02040503050406030204" pitchFamily="18" charset="0"/>
              </a:rPr>
              <a:t> on one machine might be represented by 16 bits (2 bytes) of memory, on a second machine by 32 bits (4 bytes), and on another machine by 64 bits (8 bytes). </a:t>
            </a:r>
            <a:endParaRPr lang="en-US" altLang="en-US" sz="2100" dirty="0" smtClean="0">
              <a:solidFill>
                <a:srgbClr val="000000"/>
              </a:solidFill>
              <a:latin typeface="Cambria" panose="02040503050406030204" pitchFamily="18" charset="0"/>
            </a:endParaRPr>
          </a:p>
        </p:txBody>
      </p:sp>
      <p:sp>
        <p:nvSpPr>
          <p:cNvPr id="1454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2179332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6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95538"/>
            <a:ext cx="9144000" cy="2065735"/>
          </a:xfrm>
          <a:prstGeom prst="rect">
            <a:avLst/>
          </a:prstGeom>
          <a:noFill/>
          <a:ln>
            <a:noFill/>
          </a:ln>
        </p:spPr>
      </p:pic>
    </p:spTree>
    <p:extLst>
      <p:ext uri="{BB962C8B-B14F-4D97-AF65-F5344CB8AC3E}">
        <p14:creationId xmlns:p14="http://schemas.microsoft.com/office/powerpoint/2010/main" val="142763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dirty="0">
                <a:solidFill>
                  <a:srgbClr val="00B050"/>
                </a:solidFill>
                <a:latin typeface="Arial"/>
              </a:rPr>
              <a:t>4.4.1  Sequence Structure</a:t>
            </a:r>
            <a:endParaRPr lang="en-US" sz="2800" dirty="0" smtClean="0">
              <a:solidFill>
                <a:srgbClr val="3380E6"/>
              </a:solidFill>
              <a:latin typeface="Arial"/>
            </a:endParaRPr>
          </a:p>
        </p:txBody>
      </p:sp>
      <p:sp>
        <p:nvSpPr>
          <p:cNvPr id="21507"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The arrows in the activity diagram are called transition arrows.</a:t>
            </a:r>
          </a:p>
          <a:p>
            <a:pPr lvl="1" eaLnBrk="1" hangingPunct="1">
              <a:lnSpc>
                <a:spcPct val="90000"/>
              </a:lnSpc>
            </a:pPr>
            <a:r>
              <a:rPr lang="en-US" altLang="en-US" dirty="0" smtClean="0">
                <a:solidFill>
                  <a:srgbClr val="000000"/>
                </a:solidFill>
                <a:latin typeface="Cambria" panose="02040503050406030204" pitchFamily="18" charset="0"/>
              </a:rPr>
              <a:t>Represent </a:t>
            </a:r>
            <a:r>
              <a:rPr lang="en-US" altLang="en-US" dirty="0" smtClean="0">
                <a:solidFill>
                  <a:srgbClr val="0000FF"/>
                </a:solidFill>
                <a:latin typeface="Cambria" panose="02040503050406030204" pitchFamily="18" charset="0"/>
              </a:rPr>
              <a:t>transitions</a:t>
            </a:r>
            <a:r>
              <a:rPr lang="en-US" altLang="en-US" dirty="0" smtClean="0">
                <a:solidFill>
                  <a:srgbClr val="000000"/>
                </a:solidFill>
                <a:latin typeface="Cambria" panose="02040503050406030204" pitchFamily="18" charset="0"/>
              </a:rPr>
              <a:t>, which indicate the order in which the actions represented by the action states occur.</a:t>
            </a:r>
          </a:p>
          <a:p>
            <a:pPr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ambria" panose="02040503050406030204" pitchFamily="18" charset="0"/>
              </a:rPr>
              <a:t>solid</a:t>
            </a:r>
            <a:r>
              <a:rPr lang="en-US" altLang="en-US" dirty="0" smtClean="0">
                <a:solidFill>
                  <a:srgbClr val="000000"/>
                </a:solidFill>
                <a:latin typeface="Cambria" panose="02040503050406030204" pitchFamily="18" charset="0"/>
              </a:rPr>
              <a:t> </a:t>
            </a:r>
            <a:r>
              <a:rPr lang="en-US" altLang="en-US" dirty="0" smtClean="0">
                <a:solidFill>
                  <a:srgbClr val="0000FF"/>
                </a:solidFill>
                <a:latin typeface="Cambria" panose="02040503050406030204" pitchFamily="18" charset="0"/>
              </a:rPr>
              <a:t>circle</a:t>
            </a:r>
            <a:r>
              <a:rPr lang="en-US" altLang="en-US" dirty="0" smtClean="0">
                <a:solidFill>
                  <a:srgbClr val="000000"/>
                </a:solidFill>
                <a:latin typeface="Cambria" panose="02040503050406030204" pitchFamily="18" charset="0"/>
              </a:rPr>
              <a:t> at the top of the diagram represents the activity’s </a:t>
            </a:r>
            <a:r>
              <a:rPr lang="en-US" altLang="en-US" dirty="0" smtClean="0">
                <a:solidFill>
                  <a:srgbClr val="0000FF"/>
                </a:solidFill>
                <a:latin typeface="Cambria" panose="02040503050406030204" pitchFamily="18" charset="0"/>
              </a:rPr>
              <a:t>initial- state</a:t>
            </a:r>
            <a:r>
              <a:rPr lang="en-US" altLang="en-US" dirty="0" smtClean="0">
                <a:solidFill>
                  <a:srgbClr val="000000"/>
                </a:solidFill>
                <a:latin typeface="Cambria" panose="02040503050406030204" pitchFamily="18" charset="0"/>
              </a:rPr>
              <a:t>—the beginning of the workflow before the program performs the modeled activities.</a:t>
            </a:r>
          </a:p>
          <a:p>
            <a:pPr eaLnBrk="1" hangingPunct="1">
              <a:lnSpc>
                <a:spcPct val="90000"/>
              </a:lnSpc>
            </a:pPr>
            <a:r>
              <a:rPr lang="en-US" altLang="en-US" dirty="0" smtClean="0">
                <a:solidFill>
                  <a:srgbClr val="000000"/>
                </a:solidFill>
                <a:latin typeface="Cambria" panose="02040503050406030204" pitchFamily="18" charset="0"/>
              </a:rPr>
              <a:t>The solid circle surrounded by a hollow circle that appears at the bottom of the activity diagram represents the </a:t>
            </a:r>
            <a:r>
              <a:rPr lang="en-US" altLang="en-US" dirty="0" smtClean="0">
                <a:solidFill>
                  <a:srgbClr val="0000FF"/>
                </a:solidFill>
                <a:latin typeface="Cambria" panose="02040503050406030204" pitchFamily="18" charset="0"/>
              </a:rPr>
              <a:t>final state</a:t>
            </a:r>
            <a:r>
              <a:rPr lang="en-US" altLang="en-US" dirty="0" smtClean="0">
                <a:solidFill>
                  <a:srgbClr val="000000"/>
                </a:solidFill>
                <a:latin typeface="Cambria" panose="02040503050406030204" pitchFamily="18" charset="0"/>
              </a:rPr>
              <a:t>—the end of the workflow after the program performs its activities.</a:t>
            </a:r>
          </a:p>
        </p:txBody>
      </p:sp>
      <p:sp>
        <p:nvSpPr>
          <p:cNvPr id="215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00B050"/>
                </a:solidFill>
                <a:latin typeface="Arial"/>
              </a:rPr>
              <a:t>4.4.1  Sequence Structure</a:t>
            </a:r>
            <a:endParaRPr lang="en-US" dirty="0" smtClean="0">
              <a:solidFill>
                <a:srgbClr val="3380E6"/>
              </a:solidFill>
              <a:latin typeface="Arial"/>
            </a:endParaRPr>
          </a:p>
        </p:txBody>
      </p:sp>
      <p:sp>
        <p:nvSpPr>
          <p:cNvPr id="2253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Rectangles with the upper-right corners folded over are called </a:t>
            </a:r>
            <a:r>
              <a:rPr lang="en-US" altLang="en-US" dirty="0" smtClean="0">
                <a:solidFill>
                  <a:srgbClr val="0000FF"/>
                </a:solidFill>
                <a:latin typeface="Cambria" panose="02040503050406030204" pitchFamily="18" charset="0"/>
              </a:rPr>
              <a:t>notes</a:t>
            </a:r>
            <a:r>
              <a:rPr lang="en-US" altLang="en-US" dirty="0" smtClean="0">
                <a:solidFill>
                  <a:srgbClr val="000000"/>
                </a:solidFill>
                <a:latin typeface="Cambria" panose="02040503050406030204" pitchFamily="18" charset="0"/>
              </a:rPr>
              <a:t> in the UML.</a:t>
            </a:r>
          </a:p>
          <a:p>
            <a:pPr lvl="1" eaLnBrk="1" hangingPunct="1"/>
            <a:r>
              <a:rPr lang="en-US" altLang="en-US" dirty="0" smtClean="0">
                <a:solidFill>
                  <a:srgbClr val="000000"/>
                </a:solidFill>
                <a:latin typeface="Cambria" panose="02040503050406030204" pitchFamily="18" charset="0"/>
              </a:rPr>
              <a:t>Explanatory remarks that describe the purpose of symbols in the diagram.</a:t>
            </a:r>
          </a:p>
          <a:p>
            <a:pPr lvl="1" eaLnBrk="1" hangingPunct="1"/>
            <a:r>
              <a:rPr lang="en-US" altLang="en-US" dirty="0" smtClean="0">
                <a:solidFill>
                  <a:srgbClr val="000000"/>
                </a:solidFill>
                <a:latin typeface="Cambria" panose="02040503050406030204" pitchFamily="18" charset="0"/>
              </a:rPr>
              <a:t>Notes can be used in any UML diagram.</a:t>
            </a:r>
          </a:p>
          <a:p>
            <a:pPr eaLnBrk="1" hangingPunct="1"/>
            <a:r>
              <a:rPr lang="en-US" altLang="en-US" dirty="0" smtClean="0">
                <a:solidFill>
                  <a:srgbClr val="000000"/>
                </a:solidFill>
                <a:latin typeface="Cambria" panose="02040503050406030204" pitchFamily="18" charset="0"/>
              </a:rPr>
              <a:t>Figure 4.2 uses UML notes to show the C++ code associated with each action state in the activity diagram.</a:t>
            </a:r>
          </a:p>
          <a:p>
            <a:pPr eaLnBrk="1" hangingPunct="1"/>
            <a:r>
              <a:rPr lang="en-US" altLang="en-US" dirty="0" smtClean="0">
                <a:solidFill>
                  <a:srgbClr val="000000"/>
                </a:solidFill>
                <a:latin typeface="Cambria" panose="02040503050406030204" pitchFamily="18" charset="0"/>
              </a:rPr>
              <a:t>A </a:t>
            </a:r>
            <a:r>
              <a:rPr lang="en-US" altLang="en-US" dirty="0" smtClean="0">
                <a:solidFill>
                  <a:srgbClr val="0000FF"/>
                </a:solidFill>
                <a:latin typeface="Cambria" panose="02040503050406030204" pitchFamily="18" charset="0"/>
              </a:rPr>
              <a:t>dotted line</a:t>
            </a:r>
            <a:r>
              <a:rPr lang="en-US" altLang="en-US" dirty="0" smtClean="0">
                <a:solidFill>
                  <a:srgbClr val="000000"/>
                </a:solidFill>
                <a:latin typeface="Cambria" panose="02040503050406030204" pitchFamily="18" charset="0"/>
              </a:rPr>
              <a:t> connects each note with the element that the note describes.</a:t>
            </a:r>
          </a:p>
        </p:txBody>
      </p:sp>
      <p:sp>
        <p:nvSpPr>
          <p:cNvPr id="225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00B050"/>
                </a:solidFill>
                <a:latin typeface="Arial"/>
              </a:rPr>
              <a:t>4.4.2  </a:t>
            </a:r>
            <a:r>
              <a:rPr lang="en-US" dirty="0" smtClean="0">
                <a:solidFill>
                  <a:srgbClr val="00B050"/>
                </a:solidFill>
                <a:latin typeface="Arial"/>
              </a:rPr>
              <a:t>Selection Statements</a:t>
            </a:r>
            <a:endParaRPr lang="en-US" dirty="0" smtClean="0">
              <a:solidFill>
                <a:srgbClr val="3380E6"/>
              </a:solidFill>
              <a:latin typeface="Arial"/>
            </a:endParaRPr>
          </a:p>
        </p:txBody>
      </p:sp>
      <p:sp>
        <p:nvSpPr>
          <p:cNvPr id="23555"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C++ </a:t>
            </a:r>
            <a:r>
              <a:rPr lang="en-US" altLang="en-US" dirty="0" smtClean="0">
                <a:solidFill>
                  <a:srgbClr val="000000"/>
                </a:solidFill>
                <a:latin typeface="Cambria" panose="02040503050406030204" pitchFamily="18" charset="0"/>
              </a:rPr>
              <a:t>has three </a:t>
            </a:r>
            <a:r>
              <a:rPr lang="en-US" altLang="en-US" dirty="0" smtClean="0">
                <a:solidFill>
                  <a:srgbClr val="000000"/>
                </a:solidFill>
                <a:latin typeface="Cambria" panose="02040503050406030204" pitchFamily="18" charset="0"/>
              </a:rPr>
              <a:t>types of selection statements (discussed in this chapter and Chapter 5).</a:t>
            </a:r>
          </a:p>
          <a:p>
            <a:pPr lvl="1"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 selection statement either performs (selects) an </a:t>
            </a:r>
            <a:r>
              <a:rPr lang="en-US" altLang="en-US" dirty="0" smtClean="0">
                <a:solidFill>
                  <a:srgbClr val="000000"/>
                </a:solidFill>
                <a:latin typeface="Cambria" panose="02040503050406030204" pitchFamily="18" charset="0"/>
              </a:rPr>
              <a:t>action (or group of actions) </a:t>
            </a:r>
            <a:r>
              <a:rPr lang="en-US" altLang="en-US" dirty="0" smtClean="0">
                <a:solidFill>
                  <a:srgbClr val="000000"/>
                </a:solidFill>
                <a:latin typeface="Cambria" panose="02040503050406030204" pitchFamily="18" charset="0"/>
              </a:rPr>
              <a:t>if a condition (predicate) is true or skips the </a:t>
            </a:r>
            <a:r>
              <a:rPr lang="en-US" altLang="en-US" dirty="0">
                <a:solidFill>
                  <a:srgbClr val="000000"/>
                </a:solidFill>
                <a:latin typeface="Cambria" panose="02040503050406030204" pitchFamily="18" charset="0"/>
              </a:rPr>
              <a:t>action (or group of actions) </a:t>
            </a:r>
            <a:r>
              <a:rPr lang="en-US" altLang="en-US" dirty="0" smtClean="0">
                <a:solidFill>
                  <a:srgbClr val="000000"/>
                </a:solidFill>
                <a:latin typeface="Cambria" panose="02040503050406030204" pitchFamily="18" charset="0"/>
              </a:rPr>
              <a:t>if the condition is false.</a:t>
            </a:r>
          </a:p>
          <a:p>
            <a:pPr lvl="1"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onsolas" panose="020B0609020204030204" pitchFamily="49" charset="0"/>
              </a:rPr>
              <a:t>else</a:t>
            </a:r>
            <a:r>
              <a:rPr lang="en-US" altLang="en-US" dirty="0" smtClean="0">
                <a:solidFill>
                  <a:srgbClr val="000000"/>
                </a:solidFill>
                <a:latin typeface="Cambria" panose="02040503050406030204" pitchFamily="18" charset="0"/>
              </a:rPr>
              <a:t> selection statement performs an </a:t>
            </a:r>
            <a:r>
              <a:rPr lang="en-US" altLang="en-US" dirty="0">
                <a:solidFill>
                  <a:srgbClr val="000000"/>
                </a:solidFill>
                <a:latin typeface="Cambria" panose="02040503050406030204" pitchFamily="18" charset="0"/>
              </a:rPr>
              <a:t>action (or group of actions) </a:t>
            </a:r>
            <a:r>
              <a:rPr lang="en-US" altLang="en-US" dirty="0" smtClean="0">
                <a:solidFill>
                  <a:srgbClr val="000000"/>
                </a:solidFill>
                <a:latin typeface="Cambria" panose="02040503050406030204" pitchFamily="18" charset="0"/>
              </a:rPr>
              <a:t>if a condition is true or performs a different </a:t>
            </a:r>
            <a:r>
              <a:rPr lang="en-US" altLang="en-US" dirty="0">
                <a:solidFill>
                  <a:srgbClr val="000000"/>
                </a:solidFill>
                <a:latin typeface="Cambria" panose="02040503050406030204" pitchFamily="18" charset="0"/>
              </a:rPr>
              <a:t>action (or group of actions) </a:t>
            </a:r>
            <a:r>
              <a:rPr lang="en-US" altLang="en-US" dirty="0" smtClean="0">
                <a:solidFill>
                  <a:srgbClr val="000000"/>
                </a:solidFill>
                <a:latin typeface="Cambria" panose="02040503050406030204" pitchFamily="18" charset="0"/>
              </a:rPr>
              <a:t>if the condition is false.</a:t>
            </a:r>
          </a:p>
          <a:p>
            <a:pPr lvl="1"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switch</a:t>
            </a:r>
            <a:r>
              <a:rPr lang="en-US" altLang="en-US" dirty="0" smtClean="0">
                <a:solidFill>
                  <a:srgbClr val="000000"/>
                </a:solidFill>
                <a:latin typeface="Cambria" panose="02040503050406030204" pitchFamily="18" charset="0"/>
              </a:rPr>
              <a:t> selection statement (Chapter 5) performs one of many different </a:t>
            </a:r>
            <a:r>
              <a:rPr lang="en-US" altLang="en-US" dirty="0">
                <a:solidFill>
                  <a:srgbClr val="000000"/>
                </a:solidFill>
                <a:latin typeface="Cambria" panose="02040503050406030204" pitchFamily="18" charset="0"/>
              </a:rPr>
              <a:t>actions (or </a:t>
            </a:r>
            <a:r>
              <a:rPr lang="en-US" altLang="en-US" dirty="0" smtClean="0">
                <a:solidFill>
                  <a:srgbClr val="000000"/>
                </a:solidFill>
                <a:latin typeface="Cambria" panose="02040503050406030204" pitchFamily="18" charset="0"/>
              </a:rPr>
              <a:t>groups </a:t>
            </a:r>
            <a:r>
              <a:rPr lang="en-US" altLang="en-US" dirty="0">
                <a:solidFill>
                  <a:srgbClr val="000000"/>
                </a:solidFill>
                <a:latin typeface="Cambria" panose="02040503050406030204" pitchFamily="18" charset="0"/>
              </a:rPr>
              <a:t>of actions), </a:t>
            </a:r>
            <a:r>
              <a:rPr lang="en-US" altLang="en-US" dirty="0" smtClean="0">
                <a:solidFill>
                  <a:srgbClr val="000000"/>
                </a:solidFill>
                <a:latin typeface="Cambria" panose="02040503050406030204" pitchFamily="18" charset="0"/>
              </a:rPr>
              <a:t>depending on the value of an integer expression.</a:t>
            </a:r>
          </a:p>
        </p:txBody>
      </p:sp>
      <p:sp>
        <p:nvSpPr>
          <p:cNvPr id="235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4.4.2  Selection Statements</a:t>
            </a:r>
            <a:endParaRPr lang="en-US" dirty="0" smtClean="0">
              <a:solidFill>
                <a:srgbClr val="3380E6"/>
              </a:solidFill>
              <a:latin typeface="Arial"/>
            </a:endParaRPr>
          </a:p>
        </p:txBody>
      </p:sp>
      <p:sp>
        <p:nvSpPr>
          <p:cNvPr id="2457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 selection statement is a </a:t>
            </a:r>
            <a:r>
              <a:rPr lang="en-US" altLang="en-US" dirty="0" smtClean="0">
                <a:solidFill>
                  <a:srgbClr val="0000FF"/>
                </a:solidFill>
                <a:latin typeface="Cambria" panose="02040503050406030204" pitchFamily="18" charset="0"/>
              </a:rPr>
              <a:t>single-selection statement</a:t>
            </a:r>
            <a:r>
              <a:rPr lang="en-US" altLang="en-US" dirty="0" smtClean="0">
                <a:solidFill>
                  <a:srgbClr val="000000"/>
                </a:solidFill>
                <a:latin typeface="Cambria" panose="02040503050406030204" pitchFamily="18" charset="0"/>
              </a:rPr>
              <a:t> because it selects or ignores a </a:t>
            </a:r>
            <a:r>
              <a:rPr lang="en-US" altLang="en-US" i="1" dirty="0" smtClean="0">
                <a:solidFill>
                  <a:srgbClr val="000000"/>
                </a:solidFill>
                <a:latin typeface="Cambria" panose="02040503050406030204" pitchFamily="18" charset="0"/>
              </a:rPr>
              <a:t>single </a:t>
            </a:r>
            <a:r>
              <a:rPr lang="en-US" altLang="en-US" dirty="0" smtClean="0">
                <a:solidFill>
                  <a:srgbClr val="000000"/>
                </a:solidFill>
                <a:latin typeface="Cambria" panose="02040503050406030204" pitchFamily="18" charset="0"/>
              </a:rPr>
              <a:t>action</a:t>
            </a:r>
            <a:r>
              <a:rPr lang="en-US" altLang="en-US" dirty="0">
                <a:solidFill>
                  <a:srgbClr val="000000"/>
                </a:solidFill>
                <a:latin typeface="Cambria" panose="02040503050406030204" pitchFamily="18" charset="0"/>
              </a:rPr>
              <a:t> (or group of actions</a:t>
            </a:r>
            <a:r>
              <a:rPr lang="en-US" altLang="en-US"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onsolas" panose="020B0609020204030204" pitchFamily="49" charset="0"/>
              </a:rPr>
              <a:t>else</a:t>
            </a:r>
            <a:r>
              <a:rPr lang="en-US" altLang="en-US" dirty="0" smtClean="0">
                <a:solidFill>
                  <a:srgbClr val="000000"/>
                </a:solidFill>
                <a:latin typeface="Cambria" panose="02040503050406030204" pitchFamily="18" charset="0"/>
              </a:rPr>
              <a:t> statement is called a </a:t>
            </a:r>
            <a:r>
              <a:rPr lang="en-US" altLang="en-US" dirty="0" smtClean="0">
                <a:solidFill>
                  <a:srgbClr val="0000FF"/>
                </a:solidFill>
                <a:latin typeface="Cambria" panose="02040503050406030204" pitchFamily="18" charset="0"/>
              </a:rPr>
              <a:t>double-selection statement</a:t>
            </a:r>
            <a:r>
              <a:rPr lang="en-US" altLang="en-US" dirty="0" smtClean="0">
                <a:solidFill>
                  <a:srgbClr val="000000"/>
                </a:solidFill>
                <a:latin typeface="Cambria" panose="02040503050406030204" pitchFamily="18" charset="0"/>
              </a:rPr>
              <a:t> because it selects between two different actions (or groups of actions).</a:t>
            </a:r>
          </a:p>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switch</a:t>
            </a:r>
            <a:r>
              <a:rPr lang="en-US" altLang="en-US" dirty="0" smtClean="0">
                <a:solidFill>
                  <a:srgbClr val="000000"/>
                </a:solidFill>
                <a:latin typeface="Cambria" panose="02040503050406030204" pitchFamily="18" charset="0"/>
              </a:rPr>
              <a:t> selection statement is called a </a:t>
            </a:r>
            <a:r>
              <a:rPr lang="en-US" altLang="en-US" dirty="0" smtClean="0">
                <a:solidFill>
                  <a:srgbClr val="0000FF"/>
                </a:solidFill>
                <a:latin typeface="Cambria" panose="02040503050406030204" pitchFamily="18" charset="0"/>
              </a:rPr>
              <a:t>multiple-selection statement</a:t>
            </a:r>
            <a:r>
              <a:rPr lang="en-US" altLang="en-US" dirty="0" smtClean="0">
                <a:solidFill>
                  <a:srgbClr val="000000"/>
                </a:solidFill>
                <a:latin typeface="Cambria" panose="02040503050406030204" pitchFamily="18" charset="0"/>
              </a:rPr>
              <a:t> because it selects among many different actions (or groups of actions).</a:t>
            </a:r>
          </a:p>
        </p:txBody>
      </p:sp>
      <p:sp>
        <p:nvSpPr>
          <p:cNvPr id="2458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00B050"/>
                </a:solidFill>
                <a:latin typeface="Arial"/>
              </a:rPr>
              <a:t>4.4.3</a:t>
            </a:r>
            <a:r>
              <a:rPr lang="en-US" dirty="0">
                <a:solidFill>
                  <a:srgbClr val="00B050"/>
                </a:solidFill>
                <a:latin typeface="Arial"/>
              </a:rPr>
              <a:t>  </a:t>
            </a:r>
            <a:r>
              <a:rPr lang="en-US" dirty="0" smtClean="0">
                <a:solidFill>
                  <a:srgbClr val="00B050"/>
                </a:solidFill>
                <a:latin typeface="Arial"/>
              </a:rPr>
              <a:t>Iteration Statements</a:t>
            </a:r>
            <a:endParaRPr lang="en-US" dirty="0" smtClean="0">
              <a:solidFill>
                <a:srgbClr val="3380E6"/>
              </a:solidFill>
              <a:latin typeface="Arial"/>
            </a:endParaRPr>
          </a:p>
        </p:txBody>
      </p:sp>
      <p:sp>
        <p:nvSpPr>
          <p:cNvPr id="2560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provides three types of iteration statements (also called </a:t>
            </a:r>
            <a:r>
              <a:rPr lang="en-US" altLang="en-US" dirty="0" smtClean="0">
                <a:solidFill>
                  <a:srgbClr val="0000FF"/>
                </a:solidFill>
                <a:latin typeface="Cambria" panose="02040503050406030204" pitchFamily="18" charset="0"/>
              </a:rPr>
              <a:t>looping statements</a:t>
            </a:r>
            <a:r>
              <a:rPr lang="en-US" altLang="en-US" dirty="0" smtClean="0">
                <a:solidFill>
                  <a:srgbClr val="000000"/>
                </a:solidFill>
                <a:latin typeface="Cambria" panose="02040503050406030204" pitchFamily="18" charset="0"/>
              </a:rPr>
              <a:t> or </a:t>
            </a:r>
            <a:r>
              <a:rPr lang="en-US" altLang="en-US" dirty="0" smtClean="0">
                <a:solidFill>
                  <a:srgbClr val="0000FF"/>
                </a:solidFill>
                <a:latin typeface="Cambria" panose="02040503050406030204" pitchFamily="18" charset="0"/>
              </a:rPr>
              <a:t>loops</a:t>
            </a:r>
            <a:r>
              <a:rPr lang="en-US" altLang="en-US" dirty="0" smtClean="0">
                <a:solidFill>
                  <a:srgbClr val="000000"/>
                </a:solidFill>
                <a:latin typeface="Cambria" panose="02040503050406030204" pitchFamily="18" charset="0"/>
              </a:rPr>
              <a:t>) for performing statements repeatedly while a condition (called the </a:t>
            </a:r>
            <a:r>
              <a:rPr lang="en-US" altLang="en-US" dirty="0" smtClean="0">
                <a:solidFill>
                  <a:srgbClr val="0000FF"/>
                </a:solidFill>
                <a:latin typeface="Cambria" panose="02040503050406030204" pitchFamily="18" charset="0"/>
              </a:rPr>
              <a:t>loop-continuation condition</a:t>
            </a:r>
            <a:r>
              <a:rPr lang="en-US" altLang="en-US" dirty="0" smtClean="0">
                <a:solidFill>
                  <a:srgbClr val="000000"/>
                </a:solidFill>
                <a:latin typeface="Cambria" panose="02040503050406030204" pitchFamily="18" charset="0"/>
              </a:rPr>
              <a:t>) remains </a:t>
            </a:r>
            <a:r>
              <a:rPr lang="en-US" altLang="en-US" dirty="0" smtClean="0">
                <a:solidFill>
                  <a:srgbClr val="000000"/>
                </a:solidFill>
                <a:latin typeface="Cambria" panose="02040503050406030204" pitchFamily="18" charset="0"/>
              </a:rPr>
              <a:t>true—</a:t>
            </a:r>
            <a:r>
              <a:rPr lang="en-US" altLang="en-US" dirty="0" smtClean="0">
                <a:solidFill>
                  <a:srgbClr val="0000FF"/>
                </a:solidFill>
                <a:latin typeface="Consolas" panose="020B0609020204030204" pitchFamily="49" charset="0"/>
              </a:rPr>
              <a:t>while</a:t>
            </a:r>
            <a:r>
              <a:rPr lang="en-US" altLang="en-US" dirty="0" smtClean="0">
                <a:solidFill>
                  <a:srgbClr val="000000"/>
                </a:solidFill>
                <a:latin typeface="Cambria" panose="02040503050406030204" pitchFamily="18" charset="0"/>
              </a:rPr>
              <a:t>, </a:t>
            </a:r>
            <a:r>
              <a:rPr lang="en-US" altLang="en-US" dirty="0" smtClean="0">
                <a:solidFill>
                  <a:srgbClr val="0000FF"/>
                </a:solidFill>
                <a:latin typeface="Consolas" panose="020B0609020204030204" pitchFamily="49" charset="0"/>
              </a:rPr>
              <a:t>do</a:t>
            </a:r>
            <a:r>
              <a:rPr lang="en-US" altLang="en-US" dirty="0" smtClean="0">
                <a:solidFill>
                  <a:srgbClr val="0000FF"/>
                </a:solidFill>
                <a:latin typeface="Cambria" panose="02040503050406030204" pitchFamily="18" charset="0"/>
              </a:rPr>
              <a:t>…</a:t>
            </a:r>
            <a:r>
              <a:rPr lang="en-US" altLang="en-US" dirty="0" smtClean="0">
                <a:solidFill>
                  <a:srgbClr val="0000FF"/>
                </a:solidFill>
                <a:latin typeface="Consolas" panose="020B0609020204030204" pitchFamily="49" charset="0"/>
              </a:rPr>
              <a:t>while</a:t>
            </a:r>
            <a:r>
              <a:rPr lang="en-US" altLang="en-US" dirty="0" smtClean="0">
                <a:solidFill>
                  <a:srgbClr val="000000"/>
                </a:solidFill>
                <a:latin typeface="Cambria" panose="02040503050406030204" pitchFamily="18" charset="0"/>
              </a:rPr>
              <a:t> and </a:t>
            </a:r>
            <a:r>
              <a:rPr lang="en-US" altLang="en-US" dirty="0" smtClean="0">
                <a:solidFill>
                  <a:srgbClr val="0000FF"/>
                </a:solidFill>
                <a:latin typeface="Consolas" panose="020B0609020204030204" pitchFamily="49" charset="0"/>
              </a:rPr>
              <a:t>for</a:t>
            </a:r>
            <a:r>
              <a:rPr lang="en-US" altLang="en-US" dirty="0" smtClean="0">
                <a:solidFill>
                  <a:srgbClr val="000000"/>
                </a:solidFill>
                <a:latin typeface="Cambria" panose="02040503050406030204" pitchFamily="18" charset="0"/>
              </a:rPr>
              <a:t>.</a:t>
            </a:r>
            <a:endParaRPr lang="en-US" altLang="en-US" dirty="0" smtClean="0">
              <a:solidFill>
                <a:srgbClr val="000000"/>
              </a:solidFill>
              <a:latin typeface="Cambria" panose="02040503050406030204" pitchFamily="18" charset="0"/>
            </a:endParaRPr>
          </a:p>
          <a:p>
            <a:pPr lvl="1"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while</a:t>
            </a:r>
            <a:r>
              <a:rPr lang="en-US" altLang="en-US" dirty="0" smtClean="0">
                <a:solidFill>
                  <a:srgbClr val="000000"/>
                </a:solidFill>
                <a:latin typeface="Cambria" panose="02040503050406030204" pitchFamily="18" charset="0"/>
              </a:rPr>
              <a:t> and </a:t>
            </a:r>
            <a:r>
              <a:rPr lang="en-US" altLang="en-US" dirty="0" smtClean="0">
                <a:solidFill>
                  <a:srgbClr val="000000"/>
                </a:solidFill>
                <a:latin typeface="Consolas" panose="020B0609020204030204" pitchFamily="49" charset="0"/>
              </a:rPr>
              <a:t>for</a:t>
            </a:r>
            <a:r>
              <a:rPr lang="en-US" altLang="en-US" dirty="0" smtClean="0">
                <a:solidFill>
                  <a:srgbClr val="000000"/>
                </a:solidFill>
                <a:latin typeface="Cambria" panose="02040503050406030204" pitchFamily="18" charset="0"/>
              </a:rPr>
              <a:t> statements perform the action (or group of actions) in their bodies zero or more times.</a:t>
            </a:r>
          </a:p>
          <a:p>
            <a:pPr lvl="1"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do</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onsolas" panose="020B0609020204030204" pitchFamily="49" charset="0"/>
              </a:rPr>
              <a:t>while</a:t>
            </a:r>
            <a:r>
              <a:rPr lang="en-US" altLang="en-US" dirty="0" smtClean="0">
                <a:solidFill>
                  <a:srgbClr val="000000"/>
                </a:solidFill>
                <a:latin typeface="Cambria" panose="02040503050406030204" pitchFamily="18" charset="0"/>
              </a:rPr>
              <a:t> statement performs the action (or group of actions) in its body </a:t>
            </a:r>
            <a:r>
              <a:rPr lang="en-US" altLang="en-US" i="1" dirty="0" smtClean="0">
                <a:solidFill>
                  <a:srgbClr val="000000"/>
                </a:solidFill>
                <a:latin typeface="Cambria" panose="02040503050406030204" pitchFamily="18" charset="0"/>
              </a:rPr>
              <a:t>at least once</a:t>
            </a:r>
            <a:r>
              <a:rPr lang="en-US" altLang="en-US" dirty="0" smtClean="0">
                <a:solidFill>
                  <a:srgbClr val="000000"/>
                </a:solidFill>
                <a:latin typeface="Cambria" panose="02040503050406030204" pitchFamily="18" charset="0"/>
              </a:rPr>
              <a:t>.</a:t>
            </a:r>
          </a:p>
        </p:txBody>
      </p:sp>
      <p:sp>
        <p:nvSpPr>
          <p:cNvPr id="2560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4.4.3  Iteration Statements</a:t>
            </a:r>
            <a:endParaRPr lang="en-US" dirty="0" smtClean="0">
              <a:solidFill>
                <a:srgbClr val="3380E6"/>
              </a:solidFill>
              <a:latin typeface="Arial"/>
            </a:endParaRPr>
          </a:p>
        </p:txBody>
      </p:sp>
      <p:sp>
        <p:nvSpPr>
          <p:cNvPr id="2662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Each of the words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else</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switch</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while</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do</a:t>
            </a:r>
            <a:r>
              <a:rPr lang="en-US" altLang="en-US" dirty="0" smtClean="0">
                <a:solidFill>
                  <a:srgbClr val="000000"/>
                </a:solidFill>
                <a:latin typeface="Cambria" panose="02040503050406030204" pitchFamily="18" charset="0"/>
              </a:rPr>
              <a:t> and </a:t>
            </a:r>
            <a:r>
              <a:rPr lang="en-US" altLang="en-US" dirty="0" smtClean="0">
                <a:solidFill>
                  <a:srgbClr val="000000"/>
                </a:solidFill>
                <a:latin typeface="Consolas" panose="020B0609020204030204" pitchFamily="49" charset="0"/>
              </a:rPr>
              <a:t>for</a:t>
            </a:r>
            <a:r>
              <a:rPr lang="en-US" altLang="en-US" dirty="0" smtClean="0">
                <a:solidFill>
                  <a:srgbClr val="000000"/>
                </a:solidFill>
                <a:latin typeface="Cambria" panose="02040503050406030204" pitchFamily="18" charset="0"/>
              </a:rPr>
              <a:t> is a C++ keyword.</a:t>
            </a:r>
          </a:p>
          <a:p>
            <a:pPr eaLnBrk="1" hangingPunct="1"/>
            <a:r>
              <a:rPr lang="en-US" altLang="en-US" dirty="0" smtClean="0">
                <a:solidFill>
                  <a:srgbClr val="000000"/>
                </a:solidFill>
                <a:latin typeface="Cambria" panose="02040503050406030204" pitchFamily="18" charset="0"/>
              </a:rPr>
              <a:t>These words are reserved by the C++ programming language to implement various features, such as C++’s control statements.</a:t>
            </a:r>
          </a:p>
          <a:p>
            <a:pPr eaLnBrk="1" hangingPunct="1"/>
            <a:r>
              <a:rPr lang="en-US" altLang="en-US" dirty="0" smtClean="0">
                <a:solidFill>
                  <a:srgbClr val="000000"/>
                </a:solidFill>
                <a:latin typeface="Cambria" panose="02040503050406030204" pitchFamily="18" charset="0"/>
              </a:rPr>
              <a:t>Keywords </a:t>
            </a:r>
            <a:r>
              <a:rPr lang="en-US" altLang="en-US" i="1" dirty="0" smtClean="0">
                <a:solidFill>
                  <a:srgbClr val="000000"/>
                </a:solidFill>
                <a:latin typeface="Cambria" panose="02040503050406030204" pitchFamily="18" charset="0"/>
              </a:rPr>
              <a:t>cannot</a:t>
            </a:r>
            <a:r>
              <a:rPr lang="en-US" altLang="en-US" dirty="0" smtClean="0">
                <a:solidFill>
                  <a:srgbClr val="000000"/>
                </a:solidFill>
                <a:latin typeface="Cambria" panose="02040503050406030204" pitchFamily="18" charset="0"/>
              </a:rPr>
              <a:t> be used as identifiers, such as variable names.</a:t>
            </a:r>
          </a:p>
          <a:p>
            <a:pPr eaLnBrk="1" hangingPunct="1"/>
            <a:r>
              <a:rPr lang="en-US" altLang="en-US" dirty="0" smtClean="0">
                <a:solidFill>
                  <a:srgbClr val="000000"/>
                </a:solidFill>
                <a:latin typeface="Cambria" panose="02040503050406030204" pitchFamily="18" charset="0"/>
              </a:rPr>
              <a:t>Figure 4.3 provides a complete list of C++ keywords-.</a:t>
            </a:r>
          </a:p>
        </p:txBody>
      </p:sp>
      <p:sp>
        <p:nvSpPr>
          <p:cNvPr id="266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0594"/>
            <a:ext cx="9144000" cy="4976813"/>
          </a:xfrm>
          <a:prstGeom prst="rect">
            <a:avLst/>
          </a:prstGeom>
          <a:noFill/>
          <a:ln>
            <a:noFill/>
          </a:ln>
        </p:spPr>
      </p:pic>
    </p:spTree>
    <p:extLst>
      <p:ext uri="{BB962C8B-B14F-4D97-AF65-F5344CB8AC3E}">
        <p14:creationId xmlns:p14="http://schemas.microsoft.com/office/powerpoint/2010/main" val="2185937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1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26344" y="857250"/>
            <a:ext cx="6691313" cy="5143500"/>
          </a:xfrm>
          <a:prstGeom prst="rect">
            <a:avLst/>
          </a:prstGeom>
          <a:noFill/>
          <a:ln>
            <a:noFill/>
          </a:ln>
        </p:spPr>
      </p:pic>
    </p:spTree>
    <p:extLst>
      <p:ext uri="{BB962C8B-B14F-4D97-AF65-F5344CB8AC3E}">
        <p14:creationId xmlns:p14="http://schemas.microsoft.com/office/powerpoint/2010/main" val="305746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0485"/>
            <a:ext cx="9144000" cy="2917031"/>
          </a:xfrm>
          <a:prstGeom prst="rect">
            <a:avLst/>
          </a:prstGeom>
          <a:noFill/>
          <a:ln>
            <a:noFill/>
          </a:ln>
        </p:spPr>
      </p:pic>
    </p:spTree>
    <p:extLst>
      <p:ext uri="{BB962C8B-B14F-4D97-AF65-F5344CB8AC3E}">
        <p14:creationId xmlns:p14="http://schemas.microsoft.com/office/powerpoint/2010/main" val="324377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4.4.4</a:t>
            </a:r>
            <a:r>
              <a:rPr lang="en-US" dirty="0">
                <a:solidFill>
                  <a:srgbClr val="00B050"/>
                </a:solidFill>
                <a:latin typeface="Arial"/>
              </a:rPr>
              <a:t>  </a:t>
            </a:r>
            <a:r>
              <a:rPr lang="en-US" dirty="0" smtClean="0">
                <a:solidFill>
                  <a:srgbClr val="00B050"/>
                </a:solidFill>
                <a:latin typeface="Arial"/>
              </a:rPr>
              <a:t>Summary of Control Statements</a:t>
            </a:r>
            <a:endParaRPr lang="en-US" dirty="0" smtClean="0">
              <a:solidFill>
                <a:srgbClr val="3380E6"/>
              </a:solidFill>
              <a:latin typeface="Arial"/>
            </a:endParaRPr>
          </a:p>
        </p:txBody>
      </p:sp>
      <p:sp>
        <p:nvSpPr>
          <p:cNvPr id="29699" name="Text Placeholder 2"/>
          <p:cNvSpPr>
            <a:spLocks noGrp="1"/>
          </p:cNvSpPr>
          <p:nvPr>
            <p:ph type="body" idx="1"/>
          </p:nvPr>
        </p:nvSpPr>
        <p:spPr/>
        <p:txBody>
          <a:bodyPr/>
          <a:lstStyle/>
          <a:p>
            <a:pPr eaLnBrk="1" hangingPunct="1"/>
            <a:r>
              <a:rPr lang="en-US" altLang="en-US" sz="2400" dirty="0" smtClean="0">
                <a:solidFill>
                  <a:srgbClr val="000000"/>
                </a:solidFill>
                <a:latin typeface="Cambria" panose="02040503050406030204" pitchFamily="18" charset="0"/>
              </a:rPr>
              <a:t>Each program </a:t>
            </a:r>
            <a:r>
              <a:rPr lang="en-US" altLang="en-US" sz="2400" dirty="0" smtClean="0">
                <a:solidFill>
                  <a:srgbClr val="000000"/>
                </a:solidFill>
                <a:latin typeface="Cambria" panose="02040503050406030204" pitchFamily="18" charset="0"/>
              </a:rPr>
              <a:t>is formed by combining as </a:t>
            </a:r>
            <a:r>
              <a:rPr lang="en-US" altLang="en-US" sz="2400" dirty="0" smtClean="0">
                <a:solidFill>
                  <a:srgbClr val="000000"/>
                </a:solidFill>
                <a:latin typeface="Cambria" panose="02040503050406030204" pitchFamily="18" charset="0"/>
              </a:rPr>
              <a:t>many of each of these control statements as appropriate for the algorithm the program implements.</a:t>
            </a:r>
          </a:p>
          <a:p>
            <a:pPr eaLnBrk="1" hangingPunct="1"/>
            <a:r>
              <a:rPr lang="en-US" altLang="en-US" sz="2400" dirty="0" smtClean="0">
                <a:solidFill>
                  <a:srgbClr val="000000"/>
                </a:solidFill>
                <a:latin typeface="Cambria" panose="02040503050406030204" pitchFamily="18" charset="0"/>
              </a:rPr>
              <a:t>We can model each control statement as an activity diagram with initial and final states representing that control statement’s entry and exit points, respectively.</a:t>
            </a:r>
          </a:p>
          <a:p>
            <a:pPr eaLnBrk="1" hangingPunct="1"/>
            <a:r>
              <a:rPr lang="en-US" altLang="en-US" sz="2400" dirty="0" smtClean="0">
                <a:solidFill>
                  <a:srgbClr val="0000FF"/>
                </a:solidFill>
                <a:latin typeface="Cambria" panose="02040503050406030204" pitchFamily="18" charset="0"/>
              </a:rPr>
              <a:t>Single-entry/single-exit control statements</a:t>
            </a:r>
            <a:r>
              <a:rPr lang="en-US" altLang="en-US" sz="2400" dirty="0" smtClean="0">
                <a:solidFill>
                  <a:srgbClr val="000000"/>
                </a:solidFill>
                <a:latin typeface="Cambria" panose="02040503050406030204" pitchFamily="18" charset="0"/>
              </a:rPr>
              <a:t> </a:t>
            </a:r>
          </a:p>
          <a:p>
            <a:pPr lvl="1" eaLnBrk="1" hangingPunct="1"/>
            <a:r>
              <a:rPr lang="en-US" altLang="en-US" sz="2000" dirty="0" smtClean="0">
                <a:solidFill>
                  <a:srgbClr val="000000"/>
                </a:solidFill>
                <a:latin typeface="Cambria" panose="02040503050406030204" pitchFamily="18" charset="0"/>
              </a:rPr>
              <a:t>Connecting </a:t>
            </a:r>
            <a:r>
              <a:rPr lang="en-US" altLang="en-US" sz="2000" dirty="0" smtClean="0">
                <a:solidFill>
                  <a:srgbClr val="000000"/>
                </a:solidFill>
                <a:latin typeface="Cambria" panose="02040503050406030204" pitchFamily="18" charset="0"/>
              </a:rPr>
              <a:t>the exit point of one </a:t>
            </a:r>
            <a:r>
              <a:rPr lang="en-US" altLang="en-US" sz="2000" dirty="0" smtClean="0">
                <a:solidFill>
                  <a:srgbClr val="000000"/>
                </a:solidFill>
                <a:latin typeface="Cambria" panose="02040503050406030204" pitchFamily="18" charset="0"/>
              </a:rPr>
              <a:t>control statement to </a:t>
            </a:r>
            <a:r>
              <a:rPr lang="en-US" altLang="en-US" sz="2000" dirty="0" smtClean="0">
                <a:solidFill>
                  <a:srgbClr val="000000"/>
                </a:solidFill>
                <a:latin typeface="Cambria" panose="02040503050406030204" pitchFamily="18" charset="0"/>
              </a:rPr>
              <a:t>the entry point of the next.</a:t>
            </a:r>
          </a:p>
          <a:p>
            <a:pPr lvl="1" eaLnBrk="1" hangingPunct="1"/>
            <a:r>
              <a:rPr lang="en-US" altLang="en-US" sz="2000" dirty="0" smtClean="0">
                <a:solidFill>
                  <a:srgbClr val="000000"/>
                </a:solidFill>
                <a:latin typeface="Cambria" panose="02040503050406030204" pitchFamily="18" charset="0"/>
              </a:rPr>
              <a:t>Called </a:t>
            </a:r>
            <a:r>
              <a:rPr lang="en-US" altLang="en-US" sz="2000" dirty="0" smtClean="0">
                <a:solidFill>
                  <a:srgbClr val="0000FF"/>
                </a:solidFill>
                <a:latin typeface="Cambria" panose="02040503050406030204" pitchFamily="18" charset="0"/>
              </a:rPr>
              <a:t>control-statement stacking</a:t>
            </a:r>
            <a:r>
              <a:rPr lang="en-US" altLang="en-US" sz="2000" dirty="0" smtClean="0">
                <a:solidFill>
                  <a:srgbClr val="000000"/>
                </a:solidFill>
                <a:latin typeface="Cambria" panose="02040503050406030204" pitchFamily="18" charset="0"/>
              </a:rPr>
              <a:t>.</a:t>
            </a:r>
          </a:p>
          <a:p>
            <a:pPr lvl="1" eaLnBrk="1" hangingPunct="1"/>
            <a:r>
              <a:rPr lang="en-US" altLang="en-US" sz="2000" dirty="0" smtClean="0">
                <a:solidFill>
                  <a:srgbClr val="000000"/>
                </a:solidFill>
                <a:latin typeface="Cambria" panose="02040503050406030204" pitchFamily="18" charset="0"/>
              </a:rPr>
              <a:t>Only one other way to connect control statements—called </a:t>
            </a:r>
            <a:r>
              <a:rPr lang="en-US" altLang="en-US" sz="2000" dirty="0" smtClean="0">
                <a:solidFill>
                  <a:srgbClr val="0000FF"/>
                </a:solidFill>
                <a:latin typeface="Cambria" panose="02040503050406030204" pitchFamily="18" charset="0"/>
              </a:rPr>
              <a:t>control-statement nesting</a:t>
            </a:r>
            <a:r>
              <a:rPr lang="en-US" altLang="en-US" sz="2000" dirty="0" smtClean="0">
                <a:solidFill>
                  <a:srgbClr val="000000"/>
                </a:solidFill>
                <a:latin typeface="Cambria" panose="02040503050406030204" pitchFamily="18" charset="0"/>
              </a:rPr>
              <a:t>, in which one control statement is contained </a:t>
            </a:r>
            <a:r>
              <a:rPr lang="en-US" altLang="en-US" sz="2000" i="1" dirty="0" smtClean="0">
                <a:solidFill>
                  <a:srgbClr val="000000"/>
                </a:solidFill>
                <a:latin typeface="Cambria" panose="02040503050406030204" pitchFamily="18" charset="0"/>
              </a:rPr>
              <a:t>inside</a:t>
            </a:r>
            <a:r>
              <a:rPr lang="en-US" altLang="en-US" sz="2000" dirty="0" smtClean="0">
                <a:solidFill>
                  <a:srgbClr val="000000"/>
                </a:solidFill>
                <a:latin typeface="Cambria" panose="02040503050406030204" pitchFamily="18" charset="0"/>
              </a:rPr>
              <a:t> another.</a:t>
            </a:r>
          </a:p>
        </p:txBody>
      </p:sp>
      <p:sp>
        <p:nvSpPr>
          <p:cNvPr id="3072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4.5  </a:t>
            </a:r>
            <a:r>
              <a:rPr lang="en-US" dirty="0" smtClean="0">
                <a:solidFill>
                  <a:srgbClr val="3380E6"/>
                </a:solidFill>
                <a:latin typeface="Consolas" panose="020B0609020204030204" pitchFamily="49" charset="0"/>
              </a:rPr>
              <a:t>if</a:t>
            </a:r>
            <a:r>
              <a:rPr lang="en-US" dirty="0" smtClean="0">
                <a:solidFill>
                  <a:srgbClr val="3380E6"/>
                </a:solidFill>
                <a:latin typeface="Arial"/>
              </a:rPr>
              <a:t> Single-Selection Statement</a:t>
            </a:r>
          </a:p>
        </p:txBody>
      </p:sp>
      <p:sp>
        <p:nvSpPr>
          <p:cNvPr id="31747"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Programs use selection statements to choose among alternative courses of action.</a:t>
            </a:r>
          </a:p>
          <a:p>
            <a:pPr eaLnBrk="1" hangingPunct="1">
              <a:lnSpc>
                <a:spcPct val="90000"/>
              </a:lnSpc>
            </a:pPr>
            <a:r>
              <a:rPr lang="en-US" altLang="en-US" sz="2500" dirty="0">
                <a:solidFill>
                  <a:srgbClr val="000000"/>
                </a:solidFill>
                <a:latin typeface="Cambria" panose="02040503050406030204" pitchFamily="18" charset="0"/>
              </a:rPr>
              <a:t>P</a:t>
            </a:r>
            <a:r>
              <a:rPr lang="en-US" altLang="en-US" sz="2500" dirty="0" smtClean="0">
                <a:solidFill>
                  <a:srgbClr val="000000"/>
                </a:solidFill>
                <a:latin typeface="Cambria" panose="02040503050406030204" pitchFamily="18" charset="0"/>
              </a:rPr>
              <a:t>seudocode to determine </a:t>
            </a:r>
            <a:r>
              <a:rPr lang="en-US" altLang="en-US" sz="2500" dirty="0" smtClean="0">
                <a:solidFill>
                  <a:srgbClr val="000000"/>
                </a:solidFill>
                <a:latin typeface="Cambria" panose="02040503050406030204" pitchFamily="18" charset="0"/>
              </a:rPr>
              <a:t>whether “student’s grade is greater than or equal to 60” </a:t>
            </a:r>
            <a:r>
              <a:rPr lang="en-US" altLang="en-US" sz="2500" dirty="0" smtClean="0">
                <a:solidFill>
                  <a:srgbClr val="000000"/>
                </a:solidFill>
                <a:latin typeface="Cambria" panose="02040503050406030204" pitchFamily="18" charset="0"/>
              </a:rPr>
              <a:t>is true.</a:t>
            </a:r>
            <a:endParaRPr lang="en-US" altLang="en-US" sz="2500" dirty="0" smtClean="0">
              <a:solidFill>
                <a:srgbClr val="000000"/>
              </a:solidFill>
              <a:latin typeface="Cambria" panose="02040503050406030204" pitchFamily="18" charset="0"/>
            </a:endParaRPr>
          </a:p>
          <a:p>
            <a:pPr lvl="3" eaLnBrk="1" hangingPunct="1">
              <a:lnSpc>
                <a:spcPct val="90000"/>
              </a:lnSpc>
            </a:pPr>
            <a:r>
              <a:rPr lang="en-US" altLang="en-US" sz="1800" i="1" dirty="0" smtClean="0">
                <a:solidFill>
                  <a:srgbClr val="0026CC"/>
                </a:solidFill>
                <a:latin typeface="Cambria" panose="02040503050406030204" pitchFamily="18" charset="0"/>
              </a:rPr>
              <a:t>If student’s grade is greater than or equal to 60</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Print “Passed”</a:t>
            </a:r>
          </a:p>
          <a:p>
            <a:pPr lvl="1" eaLnBrk="1" hangingPunct="1">
              <a:lnSpc>
                <a:spcPct val="90000"/>
              </a:lnSpc>
            </a:pPr>
            <a:r>
              <a:rPr lang="en-US" altLang="en-US" sz="2100" dirty="0" smtClean="0">
                <a:solidFill>
                  <a:srgbClr val="000000"/>
                </a:solidFill>
                <a:latin typeface="Cambria" panose="02040503050406030204" pitchFamily="18" charset="0"/>
              </a:rPr>
              <a:t>If true, </a:t>
            </a:r>
            <a:r>
              <a:rPr lang="en-US" altLang="en-US" sz="2100" dirty="0" smtClean="0">
                <a:solidFill>
                  <a:srgbClr val="000000"/>
                </a:solidFill>
                <a:latin typeface="Cambria" panose="02040503050406030204" pitchFamily="18" charset="0"/>
              </a:rPr>
              <a:t>“Passed” is printed and the next pseudocode statement in order is “performed” (remember that pseudocode is not a real programming language).</a:t>
            </a:r>
          </a:p>
          <a:p>
            <a:pPr lvl="1" eaLnBrk="1" hangingPunct="1">
              <a:lnSpc>
                <a:spcPct val="90000"/>
              </a:lnSpc>
            </a:pPr>
            <a:r>
              <a:rPr lang="en-US" altLang="en-US" sz="2100" dirty="0" smtClean="0">
                <a:solidFill>
                  <a:srgbClr val="000000"/>
                </a:solidFill>
                <a:latin typeface="Cambria" panose="02040503050406030204" pitchFamily="18" charset="0"/>
              </a:rPr>
              <a:t>If false, </a:t>
            </a:r>
            <a:r>
              <a:rPr lang="en-US" altLang="en-US" sz="2100" dirty="0" smtClean="0">
                <a:solidFill>
                  <a:srgbClr val="000000"/>
                </a:solidFill>
                <a:latin typeface="Cambria" panose="02040503050406030204" pitchFamily="18" charset="0"/>
              </a:rPr>
              <a:t>the print statement is ignored and the next pseudocode statement in order is performed.</a:t>
            </a:r>
          </a:p>
          <a:p>
            <a:pPr lvl="1" eaLnBrk="1" hangingPunct="1">
              <a:lnSpc>
                <a:spcPct val="90000"/>
              </a:lnSpc>
            </a:pPr>
            <a:r>
              <a:rPr lang="en-US" altLang="en-US" sz="2100" dirty="0" smtClean="0">
                <a:solidFill>
                  <a:srgbClr val="000000"/>
                </a:solidFill>
                <a:latin typeface="Cambria" panose="02040503050406030204" pitchFamily="18" charset="0"/>
              </a:rPr>
              <a:t>The indentation of the second line is optional, but it’s recommended because it emphasizes the inherent structure of structured programs.</a:t>
            </a:r>
          </a:p>
        </p:txBody>
      </p:sp>
      <p:sp>
        <p:nvSpPr>
          <p:cNvPr id="327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4.5  </a:t>
            </a:r>
            <a:r>
              <a:rPr lang="en-US" dirty="0" smtClean="0">
                <a:solidFill>
                  <a:srgbClr val="3380E6"/>
                </a:solidFill>
                <a:latin typeface="Consolas" panose="020B0609020204030204" pitchFamily="49" charset="0"/>
              </a:rPr>
              <a:t>if</a:t>
            </a:r>
            <a:r>
              <a:rPr lang="en-US" dirty="0" smtClean="0">
                <a:solidFill>
                  <a:srgbClr val="3380E6"/>
                </a:solidFill>
                <a:latin typeface="Arial"/>
              </a:rPr>
              <a:t> Selection Statement (cont.)</a:t>
            </a:r>
          </a:p>
        </p:txBody>
      </p:sp>
      <p:sp>
        <p:nvSpPr>
          <p:cNvPr id="33795"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The preceding pseudocode </a:t>
            </a:r>
            <a:r>
              <a:rPr lang="en-US" altLang="en-US" sz="2500" i="1" dirty="0" smtClean="0">
                <a:solidFill>
                  <a:srgbClr val="000000"/>
                </a:solidFill>
                <a:latin typeface="Cambria" panose="02040503050406030204" pitchFamily="18" charset="0"/>
              </a:rPr>
              <a:t>If </a:t>
            </a:r>
            <a:r>
              <a:rPr lang="en-US" altLang="en-US" sz="2500" dirty="0" smtClean="0">
                <a:solidFill>
                  <a:srgbClr val="000000"/>
                </a:solidFill>
                <a:latin typeface="Cambria" panose="02040503050406030204" pitchFamily="18" charset="0"/>
              </a:rPr>
              <a:t>statement can be written in C++ as</a:t>
            </a:r>
          </a:p>
          <a:p>
            <a:pPr lvl="2" eaLnBrk="1" hangingPunct="1">
              <a:lnSpc>
                <a:spcPct val="90000"/>
              </a:lnSpc>
            </a:pPr>
            <a:r>
              <a:rPr lang="en-US" altLang="en-US" sz="1900" dirty="0" smtClean="0">
                <a:solidFill>
                  <a:srgbClr val="0000FF"/>
                </a:solidFill>
                <a:latin typeface="Consolas" panose="020B0609020204030204" pitchFamily="49" charset="0"/>
              </a:rPr>
              <a:t>if</a:t>
            </a:r>
            <a:r>
              <a:rPr lang="en-US" altLang="en-US" sz="1900" dirty="0" smtClean="0">
                <a:solidFill>
                  <a:srgbClr val="000000"/>
                </a:solidFill>
                <a:latin typeface="Consolas" panose="020B0609020204030204" pitchFamily="49" charset="0"/>
              </a:rPr>
              <a:t> </a:t>
            </a:r>
            <a:r>
              <a:rPr lang="en-US" altLang="en-US" sz="1900" dirty="0" smtClean="0">
                <a:solidFill>
                  <a:srgbClr val="000000"/>
                </a:solidFill>
                <a:latin typeface="Consolas" panose="020B0609020204030204" pitchFamily="49" charset="0"/>
              </a:rPr>
              <a:t>(</a:t>
            </a:r>
            <a:r>
              <a:rPr lang="en-US" altLang="en-US" sz="1900" dirty="0" err="1" smtClean="0">
                <a:solidFill>
                  <a:srgbClr val="000000"/>
                </a:solidFill>
                <a:latin typeface="Consolas" panose="020B0609020204030204" pitchFamily="49" charset="0"/>
              </a:rPr>
              <a:t>studentGrade</a:t>
            </a:r>
            <a:r>
              <a:rPr lang="en-US" altLang="en-US" sz="1900" dirty="0" smtClean="0">
                <a:solidFill>
                  <a:srgbClr val="000000"/>
                </a:solidFill>
                <a:latin typeface="Consolas" panose="020B0609020204030204" pitchFamily="49" charset="0"/>
              </a:rPr>
              <a:t> </a:t>
            </a:r>
            <a:r>
              <a:rPr lang="en-US" altLang="en-US" sz="1900" dirty="0" smtClean="0">
                <a:solidFill>
                  <a:srgbClr val="000000"/>
                </a:solidFill>
                <a:latin typeface="Consolas" panose="020B0609020204030204" pitchFamily="49" charset="0"/>
              </a:rPr>
              <a:t>&gt;= </a:t>
            </a:r>
            <a:r>
              <a:rPr lang="en-US" altLang="en-US" sz="1900" dirty="0" smtClean="0">
                <a:solidFill>
                  <a:srgbClr val="128AFF"/>
                </a:solidFill>
                <a:latin typeface="Consolas" panose="020B0609020204030204" pitchFamily="49" charset="0"/>
              </a:rPr>
              <a:t>60</a:t>
            </a:r>
            <a:r>
              <a:rPr lang="en-US" altLang="en-US" sz="1900" dirty="0" smtClean="0">
                <a:solidFill>
                  <a:srgbClr val="000000"/>
                </a:solidFill>
                <a:latin typeface="Consolas" panose="020B0609020204030204" pitchFamily="49" charset="0"/>
              </a:rPr>
              <a:t>) { </a:t>
            </a:r>
            <a:r>
              <a:rPr lang="en-US" altLang="en-US" sz="1900" dirty="0" smtClean="0">
                <a:solidFill>
                  <a:srgbClr val="000000"/>
                </a:solidFill>
                <a:latin typeface="Consolas" panose="020B0609020204030204" pitchFamily="49" charset="0"/>
              </a:rPr>
              <a:t/>
            </a:r>
            <a:br>
              <a:rPr lang="en-US" altLang="en-US" sz="1900" dirty="0" smtClean="0">
                <a:solidFill>
                  <a:srgbClr val="000000"/>
                </a:solidFill>
                <a:latin typeface="Consolas" panose="020B0609020204030204" pitchFamily="49" charset="0"/>
              </a:rPr>
            </a:br>
            <a:r>
              <a:rPr lang="en-US" altLang="en-US" sz="1900" dirty="0" smtClean="0">
                <a:solidFill>
                  <a:srgbClr val="000000"/>
                </a:solidFill>
                <a:latin typeface="Consolas" panose="020B0609020204030204" pitchFamily="49" charset="0"/>
              </a:rPr>
              <a:t>   </a:t>
            </a:r>
            <a:r>
              <a:rPr lang="en-US" altLang="en-US" sz="1900" dirty="0" err="1" smtClean="0">
                <a:solidFill>
                  <a:srgbClr val="000000"/>
                </a:solidFill>
                <a:latin typeface="Consolas" panose="020B0609020204030204" pitchFamily="49" charset="0"/>
              </a:rPr>
              <a:t>cout</a:t>
            </a:r>
            <a:r>
              <a:rPr lang="en-US" altLang="en-US" sz="1900" dirty="0" smtClean="0">
                <a:solidFill>
                  <a:srgbClr val="000000"/>
                </a:solidFill>
                <a:latin typeface="Consolas" panose="020B0609020204030204" pitchFamily="49" charset="0"/>
              </a:rPr>
              <a:t> &lt;&lt; </a:t>
            </a:r>
            <a:r>
              <a:rPr lang="en-US" altLang="en-US" sz="1900" dirty="0" smtClean="0">
                <a:solidFill>
                  <a:srgbClr val="128AFF"/>
                </a:solidFill>
                <a:latin typeface="Consolas" panose="020B0609020204030204" pitchFamily="49" charset="0"/>
              </a:rPr>
              <a:t>"Passed</a:t>
            </a:r>
            <a:r>
              <a:rPr lang="en-US" altLang="en-US" sz="1900" dirty="0" smtClean="0">
                <a:solidFill>
                  <a:srgbClr val="128AFF"/>
                </a:solidFill>
                <a:latin typeface="Consolas" panose="020B0609020204030204" pitchFamily="49" charset="0"/>
              </a:rPr>
              <a:t>"</a:t>
            </a:r>
            <a:r>
              <a:rPr lang="en-US" altLang="en-US" sz="1900" dirty="0" smtClean="0">
                <a:solidFill>
                  <a:srgbClr val="000000"/>
                </a:solidFill>
                <a:latin typeface="Consolas" panose="020B0609020204030204" pitchFamily="49" charset="0"/>
              </a:rPr>
              <a:t>;</a:t>
            </a:r>
            <a:br>
              <a:rPr lang="en-US" altLang="en-US" sz="1900" dirty="0" smtClean="0">
                <a:solidFill>
                  <a:srgbClr val="000000"/>
                </a:solidFill>
                <a:latin typeface="Consolas" panose="020B0609020204030204" pitchFamily="49" charset="0"/>
              </a:rPr>
            </a:br>
            <a:r>
              <a:rPr lang="en-US" altLang="en-US" sz="1900" dirty="0" smtClean="0">
                <a:solidFill>
                  <a:srgbClr val="000000"/>
                </a:solidFill>
                <a:latin typeface="Consolas" panose="020B0609020204030204" pitchFamily="49" charset="0"/>
              </a:rPr>
              <a:t>}</a:t>
            </a:r>
            <a:endParaRPr lang="en-US" altLang="en-US" sz="1900" dirty="0" smtClean="0">
              <a:solidFill>
                <a:srgbClr val="000000"/>
              </a:solidFill>
              <a:latin typeface="Consolas" panose="020B0609020204030204" pitchFamily="49" charset="0"/>
            </a:endParaRPr>
          </a:p>
          <a:p>
            <a:pPr eaLnBrk="1" hangingPunct="1">
              <a:lnSpc>
                <a:spcPct val="90000"/>
              </a:lnSpc>
            </a:pPr>
            <a:r>
              <a:rPr lang="en-US" altLang="en-US" sz="2100" dirty="0" smtClean="0">
                <a:solidFill>
                  <a:srgbClr val="000000"/>
                </a:solidFill>
                <a:latin typeface="Cambria" panose="02040503050406030204" pitchFamily="18" charset="0"/>
              </a:rPr>
              <a:t>In C</a:t>
            </a:r>
            <a:r>
              <a:rPr lang="en-US" altLang="en-US" sz="2100" dirty="0">
                <a:solidFill>
                  <a:srgbClr val="000000"/>
                </a:solidFill>
                <a:latin typeface="Cambria" panose="02040503050406030204" pitchFamily="18" charset="0"/>
              </a:rPr>
              <a:t>++, a decision can be based on any expression that evaluates to zero or </a:t>
            </a:r>
            <a:r>
              <a:rPr lang="en-US" altLang="en-US" sz="2100" dirty="0" smtClean="0">
                <a:solidFill>
                  <a:srgbClr val="000000"/>
                </a:solidFill>
                <a:latin typeface="Cambria" panose="02040503050406030204" pitchFamily="18" charset="0"/>
              </a:rPr>
              <a:t>nonzero</a:t>
            </a:r>
          </a:p>
          <a:p>
            <a:pPr lvl="1" eaLnBrk="1" hangingPunct="1">
              <a:lnSpc>
                <a:spcPct val="90000"/>
              </a:lnSpc>
            </a:pPr>
            <a:r>
              <a:rPr lang="en-US" altLang="en-US" sz="1700" dirty="0" smtClean="0">
                <a:solidFill>
                  <a:srgbClr val="000000"/>
                </a:solidFill>
                <a:latin typeface="Cambria" panose="02040503050406030204" pitchFamily="18" charset="0"/>
              </a:rPr>
              <a:t>If </a:t>
            </a:r>
            <a:r>
              <a:rPr lang="en-US" altLang="en-US" sz="1700" dirty="0">
                <a:solidFill>
                  <a:srgbClr val="000000"/>
                </a:solidFill>
                <a:latin typeface="Cambria" panose="02040503050406030204" pitchFamily="18" charset="0"/>
              </a:rPr>
              <a:t>the expression evaluates to zero, it’s treated as false; if the expression evaluates to nonzero, it’s treated as true. </a:t>
            </a:r>
            <a:endParaRPr lang="en-US" altLang="en-US" sz="1700" dirty="0" smtClean="0">
              <a:solidFill>
                <a:srgbClr val="000000"/>
              </a:solidFill>
              <a:latin typeface="Cambria" panose="02040503050406030204" pitchFamily="18" charset="0"/>
            </a:endParaRPr>
          </a:p>
          <a:p>
            <a:pPr eaLnBrk="1" hangingPunct="1">
              <a:lnSpc>
                <a:spcPct val="90000"/>
              </a:lnSpc>
            </a:pPr>
            <a:r>
              <a:rPr lang="en-US" altLang="en-US" sz="2100" dirty="0" smtClean="0">
                <a:solidFill>
                  <a:srgbClr val="000000"/>
                </a:solidFill>
                <a:latin typeface="Cambria" panose="02040503050406030204" pitchFamily="18" charset="0"/>
              </a:rPr>
              <a:t>C</a:t>
            </a:r>
            <a:r>
              <a:rPr lang="en-US" altLang="en-US" sz="2100" dirty="0">
                <a:solidFill>
                  <a:srgbClr val="000000"/>
                </a:solidFill>
                <a:latin typeface="Cambria" panose="02040503050406030204" pitchFamily="18" charset="0"/>
              </a:rPr>
              <a:t>++ also provides the data type </a:t>
            </a:r>
            <a:r>
              <a:rPr lang="en-US" altLang="en-US" sz="2100" dirty="0">
                <a:solidFill>
                  <a:srgbClr val="0000FF"/>
                </a:solidFill>
                <a:latin typeface="Consolas" panose="020B0609020204030204" pitchFamily="49" charset="0"/>
              </a:rPr>
              <a:t>bool</a:t>
            </a:r>
            <a:r>
              <a:rPr lang="en-US" altLang="en-US" sz="2100" dirty="0">
                <a:solidFill>
                  <a:srgbClr val="0000FF"/>
                </a:solidFill>
                <a:latin typeface="Cambria" panose="02040503050406030204" pitchFamily="18" charset="0"/>
              </a:rPr>
              <a:t> </a:t>
            </a:r>
            <a:r>
              <a:rPr lang="en-US" altLang="en-US" sz="2100" dirty="0">
                <a:solidFill>
                  <a:srgbClr val="000000"/>
                </a:solidFill>
                <a:latin typeface="Cambria" panose="02040503050406030204" pitchFamily="18" charset="0"/>
              </a:rPr>
              <a:t>for Boolean variables that can hold only the values </a:t>
            </a:r>
            <a:r>
              <a:rPr lang="en-US" altLang="en-US" sz="2100" dirty="0">
                <a:solidFill>
                  <a:srgbClr val="0000FF"/>
                </a:solidFill>
                <a:latin typeface="Consolas" panose="020B0609020204030204" pitchFamily="49" charset="0"/>
              </a:rPr>
              <a:t>true</a:t>
            </a:r>
            <a:r>
              <a:rPr lang="en-US" altLang="en-US" sz="2100" dirty="0">
                <a:solidFill>
                  <a:srgbClr val="0000FF"/>
                </a:solidFill>
                <a:latin typeface="Cambria" panose="02040503050406030204" pitchFamily="18" charset="0"/>
              </a:rPr>
              <a:t> </a:t>
            </a:r>
            <a:r>
              <a:rPr lang="en-US" altLang="en-US" sz="2100" dirty="0">
                <a:solidFill>
                  <a:srgbClr val="000000"/>
                </a:solidFill>
                <a:latin typeface="Cambria" panose="02040503050406030204" pitchFamily="18" charset="0"/>
              </a:rPr>
              <a:t>and </a:t>
            </a:r>
            <a:r>
              <a:rPr lang="en-US" altLang="en-US" sz="2100" dirty="0" smtClean="0">
                <a:solidFill>
                  <a:srgbClr val="0000FF"/>
                </a:solidFill>
                <a:latin typeface="Consolas" panose="020B0609020204030204" pitchFamily="49" charset="0"/>
              </a:rPr>
              <a:t>false</a:t>
            </a:r>
            <a:r>
              <a:rPr lang="en-US" altLang="en-US" sz="2100" dirty="0" smtClean="0">
                <a:solidFill>
                  <a:srgbClr val="000000"/>
                </a:solidFill>
                <a:latin typeface="Cambria" panose="02040503050406030204" pitchFamily="18" charset="0"/>
              </a:rPr>
              <a:t>.</a:t>
            </a:r>
            <a:endParaRPr lang="en-US" altLang="en-US" sz="2100" dirty="0" smtClean="0">
              <a:solidFill>
                <a:srgbClr val="000000"/>
              </a:solidFill>
              <a:latin typeface="Cambria" panose="02040503050406030204" pitchFamily="18" charset="0"/>
            </a:endParaRPr>
          </a:p>
        </p:txBody>
      </p:sp>
      <p:sp>
        <p:nvSpPr>
          <p:cNvPr id="348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20466"/>
            <a:ext cx="9144000" cy="3215878"/>
          </a:xfrm>
          <a:prstGeom prst="rect">
            <a:avLst/>
          </a:prstGeom>
          <a:noFill/>
          <a:ln>
            <a:noFill/>
          </a:ln>
        </p:spPr>
      </p:pic>
    </p:spTree>
    <p:extLst>
      <p:ext uri="{BB962C8B-B14F-4D97-AF65-F5344CB8AC3E}">
        <p14:creationId xmlns:p14="http://schemas.microsoft.com/office/powerpoint/2010/main" val="3639945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4.5  </a:t>
            </a:r>
            <a:r>
              <a:rPr lang="en-US" dirty="0" smtClean="0">
                <a:solidFill>
                  <a:srgbClr val="3380E6"/>
                </a:solidFill>
                <a:latin typeface="Consolas" panose="020B0609020204030204" pitchFamily="49" charset="0"/>
              </a:rPr>
              <a:t>if</a:t>
            </a:r>
            <a:r>
              <a:rPr lang="en-US" dirty="0" smtClean="0">
                <a:solidFill>
                  <a:srgbClr val="3380E6"/>
                </a:solidFill>
                <a:latin typeface="Arial"/>
              </a:rPr>
              <a:t> Selection Statement (cont.)</a:t>
            </a:r>
          </a:p>
        </p:txBody>
      </p:sp>
      <p:sp>
        <p:nvSpPr>
          <p:cNvPr id="33795"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Figure 4.4 illustrates the single-selection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latin typeface="Cambria" panose="02040503050406030204" pitchFamily="18" charset="0"/>
              </a:rPr>
              <a:t> statement.</a:t>
            </a:r>
          </a:p>
          <a:p>
            <a:pPr eaLnBrk="1" hangingPunct="1">
              <a:lnSpc>
                <a:spcPct val="90000"/>
              </a:lnSpc>
            </a:pPr>
            <a:r>
              <a:rPr lang="en-US" altLang="en-US" sz="2500" dirty="0" smtClean="0">
                <a:solidFill>
                  <a:srgbClr val="000000"/>
                </a:solidFill>
                <a:latin typeface="Cambria" panose="02040503050406030204" pitchFamily="18" charset="0"/>
              </a:rPr>
              <a:t>The </a:t>
            </a:r>
            <a:r>
              <a:rPr lang="en-US" altLang="en-US" sz="2500" dirty="0" smtClean="0">
                <a:solidFill>
                  <a:srgbClr val="000000"/>
                </a:solidFill>
                <a:latin typeface="Cambria" panose="02040503050406030204" pitchFamily="18" charset="0"/>
              </a:rPr>
              <a:t>diamond or </a:t>
            </a:r>
            <a:r>
              <a:rPr lang="en-US" altLang="en-US" sz="2500" dirty="0" smtClean="0">
                <a:solidFill>
                  <a:srgbClr val="0000FF"/>
                </a:solidFill>
                <a:latin typeface="Cambria" panose="02040503050406030204" pitchFamily="18" charset="0"/>
              </a:rPr>
              <a:t>decision symbol</a:t>
            </a:r>
            <a:r>
              <a:rPr lang="en-US" altLang="en-US" sz="2500" dirty="0" smtClean="0">
                <a:solidFill>
                  <a:srgbClr val="000000"/>
                </a:solidFill>
                <a:latin typeface="Cambria" panose="02040503050406030204" pitchFamily="18" charset="0"/>
              </a:rPr>
              <a:t> indicates that a </a:t>
            </a:r>
            <a:r>
              <a:rPr lang="en-US" altLang="en-US" sz="2500" i="1" dirty="0" smtClean="0">
                <a:solidFill>
                  <a:srgbClr val="000000"/>
                </a:solidFill>
                <a:latin typeface="Cambria" panose="02040503050406030204" pitchFamily="18" charset="0"/>
              </a:rPr>
              <a:t>decision</a:t>
            </a:r>
            <a:r>
              <a:rPr lang="en-US" altLang="en-US" sz="2500" dirty="0" smtClean="0">
                <a:solidFill>
                  <a:srgbClr val="000000"/>
                </a:solidFill>
                <a:latin typeface="Cambria" panose="02040503050406030204" pitchFamily="18" charset="0"/>
              </a:rPr>
              <a:t> is to be made.</a:t>
            </a:r>
          </a:p>
          <a:p>
            <a:pPr lvl="1" eaLnBrk="1" hangingPunct="1">
              <a:lnSpc>
                <a:spcPct val="90000"/>
              </a:lnSpc>
            </a:pPr>
            <a:r>
              <a:rPr lang="en-US" altLang="en-US" sz="2100" dirty="0" smtClean="0">
                <a:solidFill>
                  <a:srgbClr val="000000"/>
                </a:solidFill>
                <a:latin typeface="Cambria" panose="02040503050406030204" pitchFamily="18" charset="0"/>
              </a:rPr>
              <a:t>The workflow will continue along a path determined by the symbol’s associated </a:t>
            </a:r>
            <a:r>
              <a:rPr lang="en-US" altLang="en-US" sz="2100" dirty="0" smtClean="0">
                <a:solidFill>
                  <a:srgbClr val="0000FF"/>
                </a:solidFill>
                <a:latin typeface="Cambria" panose="02040503050406030204" pitchFamily="18" charset="0"/>
              </a:rPr>
              <a:t>guard conditions</a:t>
            </a:r>
            <a:r>
              <a:rPr lang="en-US" altLang="en-US" sz="2100" dirty="0" smtClean="0">
                <a:solidFill>
                  <a:srgbClr val="000000"/>
                </a:solidFill>
                <a:latin typeface="Cambria" panose="02040503050406030204" pitchFamily="18" charset="0"/>
              </a:rPr>
              <a:t>, which can be true or false.</a:t>
            </a:r>
          </a:p>
          <a:p>
            <a:pPr lvl="1" eaLnBrk="1" hangingPunct="1">
              <a:lnSpc>
                <a:spcPct val="90000"/>
              </a:lnSpc>
            </a:pPr>
            <a:r>
              <a:rPr lang="en-US" altLang="en-US" sz="2100" dirty="0" smtClean="0">
                <a:solidFill>
                  <a:srgbClr val="000000"/>
                </a:solidFill>
                <a:latin typeface="Cambria" panose="02040503050406030204" pitchFamily="18" charset="0"/>
              </a:rPr>
              <a:t>Each transition arrow emerging from a decision symbol has a guard condition in </a:t>
            </a:r>
            <a:r>
              <a:rPr lang="en-US" altLang="en-US" sz="2100" i="1" dirty="0" smtClean="0">
                <a:solidFill>
                  <a:srgbClr val="000000"/>
                </a:solidFill>
                <a:latin typeface="Cambria" panose="02040503050406030204" pitchFamily="18" charset="0"/>
              </a:rPr>
              <a:t>square brackets </a:t>
            </a:r>
            <a:r>
              <a:rPr lang="en-US" altLang="en-US" sz="2100" dirty="0" smtClean="0">
                <a:solidFill>
                  <a:srgbClr val="000000"/>
                </a:solidFill>
                <a:latin typeface="Cambria" panose="02040503050406030204" pitchFamily="18" charset="0"/>
              </a:rPr>
              <a:t>above or next to the </a:t>
            </a:r>
            <a:r>
              <a:rPr lang="en-US" altLang="en-US" sz="2100" dirty="0" smtClean="0">
                <a:solidFill>
                  <a:srgbClr val="000000"/>
                </a:solidFill>
                <a:latin typeface="Cambria" panose="02040503050406030204" pitchFamily="18" charset="0"/>
              </a:rPr>
              <a:t>arrow</a:t>
            </a:r>
            <a:r>
              <a:rPr lang="en-US" altLang="en-US" sz="2100" dirty="0" smtClean="0">
                <a:solidFill>
                  <a:srgbClr val="000000"/>
                </a:solidFill>
                <a:latin typeface="Cambria" panose="02040503050406030204" pitchFamily="18" charset="0"/>
              </a:rPr>
              <a:t>.</a:t>
            </a:r>
          </a:p>
          <a:p>
            <a:pPr lvl="1" eaLnBrk="1" hangingPunct="1">
              <a:lnSpc>
                <a:spcPct val="90000"/>
              </a:lnSpc>
            </a:pPr>
            <a:r>
              <a:rPr lang="en-US" altLang="en-US" sz="2100" dirty="0" smtClean="0">
                <a:solidFill>
                  <a:srgbClr val="000000"/>
                </a:solidFill>
                <a:latin typeface="Cambria" panose="02040503050406030204" pitchFamily="18" charset="0"/>
              </a:rPr>
              <a:t>If a guard condition is true, the workflow enters the action state to which that transition arrow points.</a:t>
            </a:r>
          </a:p>
        </p:txBody>
      </p:sp>
      <p:sp>
        <p:nvSpPr>
          <p:cNvPr id="348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330513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78807"/>
            <a:ext cx="9144000" cy="3099197"/>
          </a:xfrm>
          <a:prstGeom prst="rect">
            <a:avLst/>
          </a:prstGeom>
          <a:noFill/>
          <a:ln>
            <a:noFill/>
          </a:ln>
        </p:spPr>
      </p:pic>
    </p:spTree>
    <p:extLst>
      <p:ext uri="{BB962C8B-B14F-4D97-AF65-F5344CB8AC3E}">
        <p14:creationId xmlns:p14="http://schemas.microsoft.com/office/powerpoint/2010/main" val="1323605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4.6  </a:t>
            </a:r>
            <a:r>
              <a:rPr lang="en-US" dirty="0" smtClean="0">
                <a:solidFill>
                  <a:srgbClr val="3380E6"/>
                </a:solidFill>
                <a:latin typeface="Consolas" panose="020B0609020204030204" pitchFamily="49" charset="0"/>
              </a:rPr>
              <a:t>if</a:t>
            </a:r>
            <a:r>
              <a:rPr lang="en-US" dirty="0" smtClean="0">
                <a:solidFill>
                  <a:srgbClr val="3380E6"/>
                </a:solidFill>
                <a:latin typeface="Arial"/>
              </a:rPr>
              <a:t>…</a:t>
            </a:r>
            <a:r>
              <a:rPr lang="en-US" dirty="0" smtClean="0">
                <a:solidFill>
                  <a:srgbClr val="3380E6"/>
                </a:solidFill>
                <a:latin typeface="Consolas" panose="020B0609020204030204" pitchFamily="49" charset="0"/>
              </a:rPr>
              <a:t>else</a:t>
            </a:r>
            <a:r>
              <a:rPr lang="en-US" dirty="0" smtClean="0">
                <a:solidFill>
                  <a:srgbClr val="3380E6"/>
                </a:solidFill>
                <a:latin typeface="Arial"/>
              </a:rPr>
              <a:t> Double-Selection Statement</a:t>
            </a:r>
          </a:p>
        </p:txBody>
      </p:sp>
      <p:sp>
        <p:nvSpPr>
          <p:cNvPr id="37891" name="Text Placeholder 2"/>
          <p:cNvSpPr>
            <a:spLocks noGrp="1"/>
          </p:cNvSpPr>
          <p:nvPr>
            <p:ph type="body" idx="1"/>
          </p:nvPr>
        </p:nvSpPr>
        <p:spPr/>
        <p:txBody>
          <a:bodyPr/>
          <a:lstStyle/>
          <a:p>
            <a:pPr eaLnBrk="1" hangingPunct="1">
              <a:lnSpc>
                <a:spcPct val="80000"/>
              </a:lnSpc>
            </a:pPr>
            <a:r>
              <a:rPr lang="en-US" altLang="en-US" sz="3200" dirty="0" smtClean="0">
                <a:solidFill>
                  <a:srgbClr val="000000"/>
                </a:solidFill>
                <a:latin typeface="Consolas" panose="020B0609020204030204" pitchFamily="49" charset="0"/>
              </a:rPr>
              <a:t>if</a:t>
            </a:r>
            <a:r>
              <a:rPr lang="en-US" altLang="en-US" sz="3200" dirty="0" smtClean="0">
                <a:solidFill>
                  <a:srgbClr val="000000"/>
                </a:solidFill>
                <a:latin typeface="Cambria" panose="02040503050406030204" pitchFamily="18" charset="0"/>
              </a:rPr>
              <a:t>…</a:t>
            </a:r>
            <a:r>
              <a:rPr lang="en-US" altLang="en-US" sz="3200" dirty="0" smtClean="0">
                <a:solidFill>
                  <a:srgbClr val="000000"/>
                </a:solidFill>
                <a:latin typeface="Consolas" panose="020B0609020204030204" pitchFamily="49" charset="0"/>
              </a:rPr>
              <a:t>else</a:t>
            </a:r>
            <a:r>
              <a:rPr lang="en-US" altLang="en-US" sz="3200" dirty="0" smtClean="0">
                <a:solidFill>
                  <a:srgbClr val="000000"/>
                </a:solidFill>
                <a:latin typeface="Cambria" panose="02040503050406030204" pitchFamily="18" charset="0"/>
              </a:rPr>
              <a:t> double-selection statement </a:t>
            </a:r>
          </a:p>
          <a:p>
            <a:pPr lvl="1" eaLnBrk="1" hangingPunct="1">
              <a:lnSpc>
                <a:spcPct val="80000"/>
              </a:lnSpc>
            </a:pPr>
            <a:r>
              <a:rPr lang="en-US" altLang="en-US" sz="2800" dirty="0" smtClean="0">
                <a:solidFill>
                  <a:srgbClr val="000000"/>
                </a:solidFill>
                <a:latin typeface="Cambria" panose="02040503050406030204" pitchFamily="18" charset="0"/>
              </a:rPr>
              <a:t>specifies an </a:t>
            </a:r>
            <a:r>
              <a:rPr lang="en-US" altLang="en-US" sz="2800" dirty="0" smtClean="0">
                <a:solidFill>
                  <a:srgbClr val="000000"/>
                </a:solidFill>
                <a:latin typeface="Cambria" panose="02040503050406030204" pitchFamily="18" charset="0"/>
              </a:rPr>
              <a:t>action (or group of actions) </a:t>
            </a:r>
            <a:r>
              <a:rPr lang="en-US" altLang="en-US" sz="2800" dirty="0" smtClean="0">
                <a:solidFill>
                  <a:srgbClr val="000000"/>
                </a:solidFill>
                <a:latin typeface="Cambria" panose="02040503050406030204" pitchFamily="18" charset="0"/>
              </a:rPr>
              <a:t>to perform when the condition is </a:t>
            </a:r>
            <a:r>
              <a:rPr lang="en-US" altLang="en-US" sz="2800" dirty="0" smtClean="0">
                <a:solidFill>
                  <a:srgbClr val="000000"/>
                </a:solidFill>
                <a:latin typeface="Consolas" panose="020B0609020204030204" pitchFamily="49" charset="0"/>
              </a:rPr>
              <a:t>true</a:t>
            </a:r>
            <a:r>
              <a:rPr lang="en-US" altLang="en-US" sz="2800" dirty="0" smtClean="0">
                <a:solidFill>
                  <a:srgbClr val="000000"/>
                </a:solidFill>
                <a:latin typeface="Cambria" panose="02040503050406030204" pitchFamily="18" charset="0"/>
              </a:rPr>
              <a:t> and a different action to perform when the condition is </a:t>
            </a:r>
            <a:r>
              <a:rPr lang="en-US" altLang="en-US" sz="2800" dirty="0" smtClean="0">
                <a:solidFill>
                  <a:srgbClr val="000000"/>
                </a:solidFill>
                <a:latin typeface="Consolas" panose="020B0609020204030204" pitchFamily="49" charset="0"/>
              </a:rPr>
              <a:t>false</a:t>
            </a:r>
            <a:r>
              <a:rPr lang="en-US" altLang="en-US" sz="2800" dirty="0" smtClean="0">
                <a:solidFill>
                  <a:srgbClr val="000000"/>
                </a:solidFill>
                <a:latin typeface="Cambria" panose="02040503050406030204" pitchFamily="18" charset="0"/>
              </a:rPr>
              <a:t>.</a:t>
            </a:r>
          </a:p>
          <a:p>
            <a:pPr eaLnBrk="1" hangingPunct="1">
              <a:lnSpc>
                <a:spcPct val="80000"/>
              </a:lnSpc>
            </a:pPr>
            <a:r>
              <a:rPr lang="en-US" altLang="en-US" sz="3200" dirty="0" smtClean="0">
                <a:solidFill>
                  <a:srgbClr val="000000"/>
                </a:solidFill>
                <a:latin typeface="Cambria" panose="02040503050406030204" pitchFamily="18" charset="0"/>
              </a:rPr>
              <a:t>Pseudocode </a:t>
            </a:r>
            <a:r>
              <a:rPr lang="en-US" altLang="en-US" sz="3200" dirty="0" smtClean="0">
                <a:solidFill>
                  <a:srgbClr val="000000"/>
                </a:solidFill>
                <a:latin typeface="Cambria" panose="02040503050406030204" pitchFamily="18" charset="0"/>
              </a:rPr>
              <a:t>that </a:t>
            </a:r>
            <a:r>
              <a:rPr lang="en-US" altLang="en-US" sz="3200" dirty="0" smtClean="0">
                <a:solidFill>
                  <a:srgbClr val="000000"/>
                </a:solidFill>
                <a:latin typeface="Cambria" panose="02040503050406030204" pitchFamily="18" charset="0"/>
              </a:rPr>
              <a:t>prints </a:t>
            </a:r>
            <a:r>
              <a:rPr lang="en-US" altLang="en-US" sz="3200" dirty="0" smtClean="0">
                <a:solidFill>
                  <a:srgbClr val="000000"/>
                </a:solidFill>
                <a:latin typeface="Cambria" panose="02040503050406030204" pitchFamily="18" charset="0"/>
              </a:rPr>
              <a:t>“Passed” if the student’s grade is greater than or equal to 60, or “Failed” </a:t>
            </a:r>
            <a:r>
              <a:rPr lang="en-US" altLang="en-US" sz="3200" dirty="0" smtClean="0">
                <a:solidFill>
                  <a:srgbClr val="000000"/>
                </a:solidFill>
                <a:latin typeface="Cambria" panose="02040503050406030204" pitchFamily="18" charset="0"/>
              </a:rPr>
              <a:t>otherwise.</a:t>
            </a:r>
            <a:endParaRPr lang="en-US" altLang="en-US" sz="3200" dirty="0" smtClean="0">
              <a:solidFill>
                <a:srgbClr val="000000"/>
              </a:solidFill>
              <a:latin typeface="Cambria" panose="02040503050406030204" pitchFamily="18" charset="0"/>
            </a:endParaRPr>
          </a:p>
          <a:p>
            <a:pPr marL="914400" lvl="3" indent="0" eaLnBrk="1" hangingPunct="1">
              <a:lnSpc>
                <a:spcPct val="80000"/>
              </a:lnSpc>
            </a:pPr>
            <a:r>
              <a:rPr lang="en-US" altLang="en-US" sz="2000" i="1" dirty="0" smtClean="0">
                <a:solidFill>
                  <a:srgbClr val="0026CC"/>
                </a:solidFill>
                <a:latin typeface="Cambria" panose="02040503050406030204" pitchFamily="18" charset="0"/>
              </a:rPr>
              <a:t>If student’s grade is greater than or equal to 60</a:t>
            </a:r>
            <a:br>
              <a:rPr lang="en-US" altLang="en-US" sz="2000" i="1" dirty="0" smtClean="0">
                <a:solidFill>
                  <a:srgbClr val="0026CC"/>
                </a:solidFill>
                <a:latin typeface="Cambria" panose="02040503050406030204" pitchFamily="18" charset="0"/>
              </a:rPr>
            </a:br>
            <a:r>
              <a:rPr lang="en-US" altLang="en-US" sz="2000" i="1" dirty="0" smtClean="0">
                <a:solidFill>
                  <a:srgbClr val="0026CC"/>
                </a:solidFill>
                <a:latin typeface="Cambria" panose="02040503050406030204" pitchFamily="18" charset="0"/>
              </a:rPr>
              <a:t>     Print “Passed”</a:t>
            </a:r>
            <a:br>
              <a:rPr lang="en-US" altLang="en-US" sz="2000" i="1" dirty="0" smtClean="0">
                <a:solidFill>
                  <a:srgbClr val="0026CC"/>
                </a:solidFill>
                <a:latin typeface="Cambria" panose="02040503050406030204" pitchFamily="18" charset="0"/>
              </a:rPr>
            </a:br>
            <a:r>
              <a:rPr lang="en-US" altLang="en-US" sz="2000" i="1" dirty="0" smtClean="0">
                <a:solidFill>
                  <a:srgbClr val="0026CC"/>
                </a:solidFill>
                <a:latin typeface="Cambria" panose="02040503050406030204" pitchFamily="18" charset="0"/>
              </a:rPr>
              <a:t>Else</a:t>
            </a:r>
            <a:br>
              <a:rPr lang="en-US" altLang="en-US" sz="2000" i="1" dirty="0" smtClean="0">
                <a:solidFill>
                  <a:srgbClr val="0026CC"/>
                </a:solidFill>
                <a:latin typeface="Cambria" panose="02040503050406030204" pitchFamily="18" charset="0"/>
              </a:rPr>
            </a:br>
            <a:r>
              <a:rPr lang="en-US" altLang="en-US" sz="2000" i="1" dirty="0" smtClean="0">
                <a:solidFill>
                  <a:srgbClr val="0026CC"/>
                </a:solidFill>
                <a:latin typeface="Cambria" panose="02040503050406030204" pitchFamily="18" charset="0"/>
              </a:rPr>
              <a:t>     Print “Failed”</a:t>
            </a:r>
          </a:p>
        </p:txBody>
      </p:sp>
      <p:sp>
        <p:nvSpPr>
          <p:cNvPr id="389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4.6  </a:t>
            </a:r>
            <a:r>
              <a:rPr lang="en-US" dirty="0" smtClean="0">
                <a:solidFill>
                  <a:srgbClr val="3380E6"/>
                </a:solidFill>
                <a:latin typeface="Consolas" panose="020B0609020204030204" pitchFamily="49" charset="0"/>
              </a:rPr>
              <a:t>if</a:t>
            </a:r>
            <a:r>
              <a:rPr lang="en-US" dirty="0" smtClean="0">
                <a:solidFill>
                  <a:srgbClr val="3380E6"/>
                </a:solidFill>
                <a:latin typeface="Arial"/>
              </a:rPr>
              <a:t>…</a:t>
            </a:r>
            <a:r>
              <a:rPr lang="en-US" dirty="0" smtClean="0">
                <a:solidFill>
                  <a:srgbClr val="3380E6"/>
                </a:solidFill>
                <a:latin typeface="Consolas" panose="020B0609020204030204" pitchFamily="49" charset="0"/>
              </a:rPr>
              <a:t>else</a:t>
            </a:r>
            <a:r>
              <a:rPr lang="en-US" dirty="0" smtClean="0">
                <a:solidFill>
                  <a:srgbClr val="3380E6"/>
                </a:solidFill>
                <a:latin typeface="Arial"/>
              </a:rPr>
              <a:t> Double-Selection Statement</a:t>
            </a:r>
          </a:p>
        </p:txBody>
      </p:sp>
      <p:sp>
        <p:nvSpPr>
          <p:cNvPr id="38915" name="Text Placeholder 2"/>
          <p:cNvSpPr>
            <a:spLocks noGrp="1"/>
          </p:cNvSpPr>
          <p:nvPr>
            <p:ph type="body" idx="1"/>
          </p:nvPr>
        </p:nvSpPr>
        <p:spPr/>
        <p:txBody>
          <a:bodyPr/>
          <a:lstStyle/>
          <a:p>
            <a:pPr eaLnBrk="1" hangingPunct="1">
              <a:lnSpc>
                <a:spcPct val="80000"/>
              </a:lnSpc>
            </a:pPr>
            <a:r>
              <a:rPr lang="en-US" altLang="en-US" sz="3200" dirty="0" smtClean="0">
                <a:solidFill>
                  <a:srgbClr val="000000"/>
                </a:solidFill>
                <a:latin typeface="Cambria" panose="02040503050406030204" pitchFamily="18" charset="0"/>
              </a:rPr>
              <a:t>The </a:t>
            </a:r>
            <a:r>
              <a:rPr lang="en-US" altLang="en-US" sz="3200" dirty="0" smtClean="0">
                <a:solidFill>
                  <a:srgbClr val="000000"/>
                </a:solidFill>
                <a:latin typeface="Cambria" panose="02040503050406030204" pitchFamily="18" charset="0"/>
              </a:rPr>
              <a:t>preceding </a:t>
            </a:r>
            <a:r>
              <a:rPr lang="en-US" altLang="en-US" sz="3200" i="1" dirty="0" smtClean="0">
                <a:solidFill>
                  <a:srgbClr val="000000"/>
                </a:solidFill>
                <a:latin typeface="Cambria" panose="02040503050406030204" pitchFamily="18" charset="0"/>
              </a:rPr>
              <a:t>If…Else </a:t>
            </a:r>
            <a:r>
              <a:rPr lang="en-US" altLang="en-US" sz="3200" dirty="0">
                <a:solidFill>
                  <a:srgbClr val="000000"/>
                </a:solidFill>
                <a:latin typeface="Cambria" panose="02040503050406030204" pitchFamily="18" charset="0"/>
              </a:rPr>
              <a:t>pseudocode can </a:t>
            </a:r>
            <a:r>
              <a:rPr lang="en-US" altLang="en-US" sz="3200" dirty="0" smtClean="0">
                <a:solidFill>
                  <a:srgbClr val="000000"/>
                </a:solidFill>
                <a:latin typeface="Cambria" panose="02040503050406030204" pitchFamily="18" charset="0"/>
              </a:rPr>
              <a:t>be written in C++ as</a:t>
            </a:r>
          </a:p>
          <a:p>
            <a:pPr lvl="2" eaLnBrk="1" hangingPunct="1">
              <a:lnSpc>
                <a:spcPct val="80000"/>
              </a:lnSpc>
              <a:buFont typeface="Wingdings 2" panose="05020102010507070707" pitchFamily="18" charset="2"/>
              <a:buNone/>
            </a:pPr>
            <a:r>
              <a:rPr lang="en-US" altLang="en-US" sz="2400" dirty="0" smtClean="0">
                <a:solidFill>
                  <a:srgbClr val="0000FF"/>
                </a:solidFill>
                <a:latin typeface="Consolas" panose="020B0609020204030204" pitchFamily="49" charset="0"/>
              </a:rPr>
              <a:t>	if</a:t>
            </a:r>
            <a:r>
              <a:rPr lang="en-US" altLang="en-US" sz="2400" dirty="0" smtClean="0">
                <a:solidFill>
                  <a:srgbClr val="000000"/>
                </a:solidFill>
                <a:latin typeface="Consolas" panose="020B0609020204030204" pitchFamily="49" charset="0"/>
              </a:rPr>
              <a:t> </a:t>
            </a:r>
            <a:r>
              <a:rPr lang="en-US" altLang="en-US" sz="2400" dirty="0" smtClean="0">
                <a:solidFill>
                  <a:srgbClr val="000000"/>
                </a:solidFill>
                <a:latin typeface="Consolas" panose="020B0609020204030204" pitchFamily="49" charset="0"/>
              </a:rPr>
              <a:t>(grade </a:t>
            </a:r>
            <a:r>
              <a:rPr lang="en-US" altLang="en-US" sz="2400" dirty="0" smtClean="0">
                <a:solidFill>
                  <a:srgbClr val="000000"/>
                </a:solidFill>
                <a:latin typeface="Consolas" panose="020B0609020204030204" pitchFamily="49" charset="0"/>
              </a:rPr>
              <a:t>&gt;= </a:t>
            </a:r>
            <a:r>
              <a:rPr lang="en-US" altLang="en-US" sz="2400" dirty="0" smtClean="0">
                <a:solidFill>
                  <a:srgbClr val="128AFF"/>
                </a:solidFill>
                <a:latin typeface="Consolas" panose="020B0609020204030204" pitchFamily="49" charset="0"/>
              </a:rPr>
              <a:t>60</a:t>
            </a:r>
            <a:r>
              <a:rPr lang="en-US" altLang="en-US" sz="2400" dirty="0" smtClean="0">
                <a:solidFill>
                  <a:srgbClr val="000000"/>
                </a:solidFill>
                <a:latin typeface="Consolas" panose="020B0609020204030204" pitchFamily="49" charset="0"/>
              </a:rPr>
              <a:t>) {</a:t>
            </a:r>
            <a:r>
              <a:rPr lang="en-US" altLang="en-US" sz="2400" dirty="0" smtClean="0">
                <a:solidFill>
                  <a:srgbClr val="000000"/>
                </a:solidFill>
                <a:latin typeface="Consolas" panose="020B0609020204030204" pitchFamily="49" charset="0"/>
              </a:rPr>
              <a:t/>
            </a:r>
            <a:br>
              <a:rPr lang="en-US" altLang="en-US" sz="2400" dirty="0" smtClean="0">
                <a:solidFill>
                  <a:srgbClr val="000000"/>
                </a:solidFill>
                <a:latin typeface="Consolas" panose="020B0609020204030204" pitchFamily="49" charset="0"/>
              </a:rPr>
            </a:br>
            <a:r>
              <a:rPr lang="en-US" altLang="en-US" sz="2400" dirty="0" smtClean="0">
                <a:solidFill>
                  <a:srgbClr val="000000"/>
                </a:solidFill>
                <a:latin typeface="Consolas" panose="020B0609020204030204" pitchFamily="49" charset="0"/>
              </a:rPr>
              <a:t>   </a:t>
            </a:r>
            <a:r>
              <a:rPr lang="en-US" altLang="en-US" sz="2400" dirty="0" err="1" smtClean="0">
                <a:solidFill>
                  <a:srgbClr val="000000"/>
                </a:solidFill>
                <a:latin typeface="Consolas" panose="020B0609020204030204" pitchFamily="49" charset="0"/>
              </a:rPr>
              <a:t>cout</a:t>
            </a:r>
            <a:r>
              <a:rPr lang="en-US" altLang="en-US" sz="2400" dirty="0" smtClean="0">
                <a:solidFill>
                  <a:srgbClr val="000000"/>
                </a:solidFill>
                <a:latin typeface="Consolas" panose="020B0609020204030204" pitchFamily="49" charset="0"/>
              </a:rPr>
              <a:t> &lt;&lt; </a:t>
            </a:r>
            <a:r>
              <a:rPr lang="en-US" altLang="en-US" sz="2400" dirty="0" smtClean="0">
                <a:solidFill>
                  <a:srgbClr val="128AFF"/>
                </a:solidFill>
                <a:latin typeface="Consolas" panose="020B0609020204030204" pitchFamily="49" charset="0"/>
              </a:rPr>
              <a:t>"Passed</a:t>
            </a:r>
            <a:r>
              <a:rPr lang="en-US" altLang="en-US" sz="2400" dirty="0" smtClean="0">
                <a:solidFill>
                  <a:srgbClr val="128AFF"/>
                </a:solidFill>
                <a:latin typeface="Consolas" panose="020B0609020204030204" pitchFamily="49" charset="0"/>
              </a:rPr>
              <a:t>"</a:t>
            </a:r>
            <a:r>
              <a:rPr lang="en-US" altLang="en-US" sz="2400" dirty="0" smtClean="0">
                <a:solidFill>
                  <a:srgbClr val="000000"/>
                </a:solidFill>
                <a:latin typeface="Consolas" panose="020B0609020204030204" pitchFamily="49" charset="0"/>
              </a:rPr>
              <a:t>;</a:t>
            </a:r>
            <a:br>
              <a:rPr lang="en-US" altLang="en-US" sz="2400" dirty="0" smtClean="0">
                <a:solidFill>
                  <a:srgbClr val="000000"/>
                </a:solidFill>
                <a:latin typeface="Consolas" panose="020B0609020204030204" pitchFamily="49" charset="0"/>
              </a:rPr>
            </a:br>
            <a:r>
              <a:rPr lang="en-US" altLang="en-US" sz="2400" dirty="0" smtClean="0">
                <a:solidFill>
                  <a:srgbClr val="000000"/>
                </a:solidFill>
                <a:latin typeface="Consolas" panose="020B0609020204030204" pitchFamily="49" charset="0"/>
              </a:rPr>
              <a:t>}</a:t>
            </a:r>
            <a:r>
              <a:rPr lang="en-US" altLang="en-US" sz="2400" dirty="0" smtClean="0">
                <a:solidFill>
                  <a:srgbClr val="000000"/>
                </a:solidFill>
                <a:latin typeface="Consolas" panose="020B0609020204030204" pitchFamily="49" charset="0"/>
              </a:rPr>
              <a:t/>
            </a:r>
            <a:br>
              <a:rPr lang="en-US" altLang="en-US" sz="2400" dirty="0" smtClean="0">
                <a:solidFill>
                  <a:srgbClr val="000000"/>
                </a:solidFill>
                <a:latin typeface="Consolas" panose="020B0609020204030204" pitchFamily="49" charset="0"/>
              </a:rPr>
            </a:br>
            <a:r>
              <a:rPr lang="en-US" altLang="en-US" sz="2400" dirty="0" smtClean="0">
                <a:solidFill>
                  <a:srgbClr val="0000FF"/>
                </a:solidFill>
                <a:latin typeface="Consolas" panose="020B0609020204030204" pitchFamily="49" charset="0"/>
              </a:rPr>
              <a:t>else</a:t>
            </a:r>
            <a:r>
              <a:rPr lang="en-US" altLang="en-US" sz="2400" dirty="0">
                <a:solidFill>
                  <a:srgbClr val="0000FF"/>
                </a:solidFill>
                <a:latin typeface="Consolas" panose="020B0609020204030204" pitchFamily="49" charset="0"/>
              </a:rPr>
              <a:t> </a:t>
            </a:r>
            <a:r>
              <a:rPr lang="en-US" altLang="en-US" sz="2400" dirty="0" smtClean="0">
                <a:solidFill>
                  <a:srgbClr val="000000"/>
                </a:solidFill>
                <a:latin typeface="Consolas" panose="020B0609020204030204" pitchFamily="49" charset="0"/>
              </a:rPr>
              <a:t>{  </a:t>
            </a:r>
            <a:br>
              <a:rPr lang="en-US" altLang="en-US" sz="2400" dirty="0" smtClean="0">
                <a:solidFill>
                  <a:srgbClr val="000000"/>
                </a:solidFill>
                <a:latin typeface="Consolas" panose="020B0609020204030204" pitchFamily="49" charset="0"/>
              </a:rPr>
            </a:br>
            <a:r>
              <a:rPr lang="en-US" altLang="en-US" sz="2400" dirty="0" smtClean="0">
                <a:solidFill>
                  <a:srgbClr val="000000"/>
                </a:solidFill>
                <a:latin typeface="Consolas" panose="020B0609020204030204" pitchFamily="49" charset="0"/>
              </a:rPr>
              <a:t>   </a:t>
            </a:r>
            <a:r>
              <a:rPr lang="en-US" altLang="en-US" sz="2400" dirty="0" err="1" smtClean="0">
                <a:solidFill>
                  <a:srgbClr val="000000"/>
                </a:solidFill>
                <a:latin typeface="Consolas" panose="020B0609020204030204" pitchFamily="49" charset="0"/>
              </a:rPr>
              <a:t>cout</a:t>
            </a:r>
            <a:r>
              <a:rPr lang="en-US" altLang="en-US" sz="2400" dirty="0" smtClean="0">
                <a:solidFill>
                  <a:srgbClr val="000000"/>
                </a:solidFill>
                <a:latin typeface="Consolas" panose="020B0609020204030204" pitchFamily="49" charset="0"/>
              </a:rPr>
              <a:t> </a:t>
            </a:r>
            <a:r>
              <a:rPr lang="en-US" altLang="en-US" sz="2400" dirty="0" smtClean="0">
                <a:solidFill>
                  <a:srgbClr val="000000"/>
                </a:solidFill>
                <a:latin typeface="Consolas" panose="020B0609020204030204" pitchFamily="49" charset="0"/>
              </a:rPr>
              <a:t>&lt;&lt; </a:t>
            </a:r>
            <a:r>
              <a:rPr lang="en-US" altLang="en-US" sz="2400" dirty="0" smtClean="0">
                <a:solidFill>
                  <a:srgbClr val="128AFF"/>
                </a:solidFill>
                <a:latin typeface="Consolas" panose="020B0609020204030204" pitchFamily="49" charset="0"/>
              </a:rPr>
              <a:t>"Failed</a:t>
            </a:r>
            <a:r>
              <a:rPr lang="en-US" altLang="en-US" sz="2400" dirty="0" smtClean="0">
                <a:solidFill>
                  <a:srgbClr val="128AFF"/>
                </a:solidFill>
                <a:latin typeface="Consolas" panose="020B0609020204030204" pitchFamily="49" charset="0"/>
              </a:rPr>
              <a:t>"</a:t>
            </a:r>
            <a:r>
              <a:rPr lang="en-US" altLang="en-US" sz="2400" dirty="0" smtClean="0">
                <a:solidFill>
                  <a:srgbClr val="000000"/>
                </a:solidFill>
                <a:latin typeface="Consolas" panose="020B0609020204030204" pitchFamily="49" charset="0"/>
              </a:rPr>
              <a:t>;</a:t>
            </a:r>
            <a:br>
              <a:rPr lang="en-US" altLang="en-US" sz="2400" dirty="0" smtClean="0">
                <a:solidFill>
                  <a:srgbClr val="000000"/>
                </a:solidFill>
                <a:latin typeface="Consolas" panose="020B0609020204030204" pitchFamily="49" charset="0"/>
              </a:rPr>
            </a:br>
            <a:r>
              <a:rPr lang="en-US" altLang="en-US" sz="2400" dirty="0" smtClean="0">
                <a:solidFill>
                  <a:srgbClr val="000000"/>
                </a:solidFill>
                <a:latin typeface="Consolas" panose="020B0609020204030204" pitchFamily="49" charset="0"/>
              </a:rPr>
              <a:t>}</a:t>
            </a:r>
            <a:endParaRPr lang="en-US" altLang="en-US" sz="2400" dirty="0" smtClean="0">
              <a:solidFill>
                <a:srgbClr val="000000"/>
              </a:solidFill>
              <a:latin typeface="Consolas" panose="020B0609020204030204" pitchFamily="49" charset="0"/>
            </a:endParaRPr>
          </a:p>
        </p:txBody>
      </p:sp>
      <p:sp>
        <p:nvSpPr>
          <p:cNvPr id="389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815579" y="857250"/>
            <a:ext cx="7512844" cy="5143500"/>
          </a:xfrm>
          <a:prstGeom prst="rect">
            <a:avLst/>
          </a:prstGeom>
          <a:noFill/>
          <a:ln>
            <a:noFill/>
          </a:ln>
        </p:spPr>
      </p:pic>
    </p:spTree>
    <p:extLst>
      <p:ext uri="{BB962C8B-B14F-4D97-AF65-F5344CB8AC3E}">
        <p14:creationId xmlns:p14="http://schemas.microsoft.com/office/powerpoint/2010/main" val="687436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400300"/>
            <a:ext cx="9144000" cy="2057400"/>
          </a:xfrm>
          <a:prstGeom prst="rect">
            <a:avLst/>
          </a:prstGeom>
          <a:noFill/>
          <a:ln>
            <a:noFill/>
          </a:ln>
        </p:spPr>
      </p:pic>
    </p:spTree>
    <p:extLst>
      <p:ext uri="{BB962C8B-B14F-4D97-AF65-F5344CB8AC3E}">
        <p14:creationId xmlns:p14="http://schemas.microsoft.com/office/powerpoint/2010/main" val="1161829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89560"/>
            <a:ext cx="9144000" cy="2478881"/>
          </a:xfrm>
          <a:prstGeom prst="rect">
            <a:avLst/>
          </a:prstGeom>
          <a:noFill/>
          <a:ln>
            <a:noFill/>
          </a:ln>
        </p:spPr>
      </p:pic>
    </p:spTree>
    <p:extLst>
      <p:ext uri="{BB962C8B-B14F-4D97-AF65-F5344CB8AC3E}">
        <p14:creationId xmlns:p14="http://schemas.microsoft.com/office/powerpoint/2010/main" val="2176997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4.6  </a:t>
            </a:r>
            <a:r>
              <a:rPr lang="en-US" dirty="0" smtClean="0">
                <a:solidFill>
                  <a:srgbClr val="3380E6"/>
                </a:solidFill>
                <a:latin typeface="Consolas" panose="020B0609020204030204" pitchFamily="49" charset="0"/>
              </a:rPr>
              <a:t>if</a:t>
            </a:r>
            <a:r>
              <a:rPr lang="en-US" dirty="0" smtClean="0">
                <a:solidFill>
                  <a:srgbClr val="3380E6"/>
                </a:solidFill>
                <a:latin typeface="Arial"/>
              </a:rPr>
              <a:t>…</a:t>
            </a:r>
            <a:r>
              <a:rPr lang="en-US" dirty="0" smtClean="0">
                <a:solidFill>
                  <a:srgbClr val="3380E6"/>
                </a:solidFill>
                <a:latin typeface="Consolas" panose="020B0609020204030204" pitchFamily="49" charset="0"/>
              </a:rPr>
              <a:t>else</a:t>
            </a:r>
            <a:r>
              <a:rPr lang="en-US" dirty="0" smtClean="0">
                <a:solidFill>
                  <a:srgbClr val="3380E6"/>
                </a:solidFill>
                <a:latin typeface="Arial"/>
              </a:rPr>
              <a:t> Double-Selection Statement (cont.)</a:t>
            </a:r>
          </a:p>
        </p:txBody>
      </p:sp>
      <p:sp>
        <p:nvSpPr>
          <p:cNvPr id="4096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Figure 4.5 illustrates the </a:t>
            </a:r>
            <a:r>
              <a:rPr lang="en-US" altLang="en-US" dirty="0" err="1" smtClean="0">
                <a:solidFill>
                  <a:srgbClr val="000000"/>
                </a:solidFill>
                <a:latin typeface="Cambria" panose="02040503050406030204" pitchFamily="18" charset="0"/>
              </a:rPr>
              <a:t>the</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onsolas" panose="020B0609020204030204" pitchFamily="49" charset="0"/>
              </a:rPr>
              <a:t>else</a:t>
            </a:r>
            <a:r>
              <a:rPr lang="en-US" altLang="en-US" dirty="0" smtClean="0">
                <a:solidFill>
                  <a:srgbClr val="000000"/>
                </a:solidFill>
                <a:latin typeface="Cambria" panose="02040503050406030204" pitchFamily="18" charset="0"/>
              </a:rPr>
              <a:t> statement’s flow of control.</a:t>
            </a:r>
          </a:p>
        </p:txBody>
      </p:sp>
      <p:sp>
        <p:nvSpPr>
          <p:cNvPr id="430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94273"/>
            <a:ext cx="9144000" cy="3269456"/>
          </a:xfrm>
          <a:prstGeom prst="rect">
            <a:avLst/>
          </a:prstGeom>
          <a:noFill/>
          <a:ln>
            <a:noFill/>
          </a:ln>
        </p:spPr>
      </p:pic>
    </p:spTree>
    <p:extLst>
      <p:ext uri="{BB962C8B-B14F-4D97-AF65-F5344CB8AC3E}">
        <p14:creationId xmlns:p14="http://schemas.microsoft.com/office/powerpoint/2010/main" val="2056702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00B050"/>
                </a:solidFill>
                <a:latin typeface="Arial"/>
              </a:rPr>
              <a:t>4.6.1</a:t>
            </a:r>
            <a:r>
              <a:rPr lang="en-US" dirty="0">
                <a:solidFill>
                  <a:srgbClr val="00B050"/>
                </a:solidFill>
                <a:latin typeface="Arial"/>
              </a:rPr>
              <a:t>  </a:t>
            </a:r>
            <a:r>
              <a:rPr lang="en-US" dirty="0" smtClean="0">
                <a:solidFill>
                  <a:srgbClr val="00B050"/>
                </a:solidFill>
                <a:latin typeface="Arial"/>
              </a:rPr>
              <a:t>Nested if…else Statements</a:t>
            </a:r>
            <a:endParaRPr lang="en-US" dirty="0" smtClean="0">
              <a:solidFill>
                <a:srgbClr val="3380E6"/>
              </a:solidFill>
              <a:latin typeface="Arial"/>
            </a:endParaRPr>
          </a:p>
        </p:txBody>
      </p:sp>
      <p:sp>
        <p:nvSpPr>
          <p:cNvPr id="45059" name="Text Placeholder 2"/>
          <p:cNvSpPr>
            <a:spLocks noGrp="1"/>
          </p:cNvSpPr>
          <p:nvPr>
            <p:ph type="body" idx="1"/>
          </p:nvPr>
        </p:nvSpPr>
        <p:spPr/>
        <p:txBody>
          <a:bodyPr/>
          <a:lstStyle/>
          <a:p>
            <a:pPr eaLnBrk="1" hangingPunct="1">
              <a:lnSpc>
                <a:spcPct val="90000"/>
              </a:lnSpc>
            </a:pPr>
            <a:r>
              <a:rPr lang="en-US" altLang="en-US" sz="2500" dirty="0" smtClean="0">
                <a:solidFill>
                  <a:srgbClr val="0000FF"/>
                </a:solidFill>
                <a:latin typeface="Cambria" panose="02040503050406030204" pitchFamily="18" charset="0"/>
              </a:rPr>
              <a:t>Nested </a:t>
            </a:r>
            <a:r>
              <a:rPr lang="en-US" altLang="en-US" sz="2500" dirty="0" smtClean="0">
                <a:solidFill>
                  <a:srgbClr val="0000FF"/>
                </a:solidFill>
                <a:latin typeface="Consolas" panose="020B0609020204030204" pitchFamily="49" charset="0"/>
              </a:rPr>
              <a:t>if</a:t>
            </a:r>
            <a:r>
              <a:rPr lang="en-US" altLang="en-US" sz="2500" dirty="0" smtClean="0">
                <a:solidFill>
                  <a:srgbClr val="0000FF"/>
                </a:solidFill>
                <a:latin typeface="Cambria" panose="02040503050406030204" pitchFamily="18" charset="0"/>
              </a:rPr>
              <a:t>…</a:t>
            </a:r>
            <a:r>
              <a:rPr lang="en-US" altLang="en-US" sz="2500" dirty="0" smtClean="0">
                <a:solidFill>
                  <a:srgbClr val="0000FF"/>
                </a:solidFill>
                <a:latin typeface="Consolas" panose="020B0609020204030204" pitchFamily="49" charset="0"/>
              </a:rPr>
              <a:t>else</a:t>
            </a:r>
            <a:r>
              <a:rPr lang="en-US" altLang="en-US" sz="2500" dirty="0" smtClean="0">
                <a:solidFill>
                  <a:srgbClr val="0000FF"/>
                </a:solidFill>
                <a:latin typeface="Cambria" panose="02040503050406030204" pitchFamily="18" charset="0"/>
              </a:rPr>
              <a:t> statements</a:t>
            </a:r>
            <a:r>
              <a:rPr lang="en-US" altLang="en-US" sz="2500" dirty="0" smtClean="0">
                <a:solidFill>
                  <a:srgbClr val="000000"/>
                </a:solidFill>
                <a:latin typeface="Cambria" panose="02040503050406030204" pitchFamily="18" charset="0"/>
              </a:rPr>
              <a:t> test for multiple cases by placing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latin typeface="Cambria" panose="02040503050406030204" pitchFamily="18" charset="0"/>
              </a:rPr>
              <a:t>…</a:t>
            </a:r>
            <a:r>
              <a:rPr lang="en-US" altLang="en-US" sz="2500" dirty="0" smtClean="0">
                <a:solidFill>
                  <a:srgbClr val="000000"/>
                </a:solidFill>
                <a:latin typeface="Consolas" panose="020B0609020204030204" pitchFamily="49" charset="0"/>
              </a:rPr>
              <a:t>else</a:t>
            </a:r>
            <a:r>
              <a:rPr lang="en-US" altLang="en-US" sz="2500" dirty="0" smtClean="0">
                <a:solidFill>
                  <a:srgbClr val="000000"/>
                </a:solidFill>
                <a:latin typeface="Cambria" panose="02040503050406030204" pitchFamily="18" charset="0"/>
              </a:rPr>
              <a:t> selection statements inside other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latin typeface="Cambria" panose="02040503050406030204" pitchFamily="18" charset="0"/>
              </a:rPr>
              <a:t>…</a:t>
            </a:r>
            <a:r>
              <a:rPr lang="en-US" altLang="en-US" sz="2500" dirty="0" smtClean="0">
                <a:solidFill>
                  <a:srgbClr val="000000"/>
                </a:solidFill>
                <a:latin typeface="Consolas" panose="020B0609020204030204" pitchFamily="49" charset="0"/>
              </a:rPr>
              <a:t>else</a:t>
            </a:r>
            <a:r>
              <a:rPr lang="en-US" altLang="en-US" sz="2500" dirty="0" smtClean="0">
                <a:solidFill>
                  <a:srgbClr val="000000"/>
                </a:solidFill>
                <a:latin typeface="Cambria" panose="02040503050406030204" pitchFamily="18" charset="0"/>
              </a:rPr>
              <a:t> selection statements.</a:t>
            </a:r>
          </a:p>
          <a:p>
            <a:pPr lvl="3" indent="0" eaLnBrk="1" hangingPunct="1">
              <a:lnSpc>
                <a:spcPct val="90000"/>
              </a:lnSpc>
            </a:pPr>
            <a:r>
              <a:rPr lang="en-US" altLang="en-US" sz="1800" i="1" dirty="0" smtClean="0">
                <a:solidFill>
                  <a:srgbClr val="0026CC"/>
                </a:solidFill>
                <a:latin typeface="Cambria" panose="02040503050406030204" pitchFamily="18" charset="0"/>
              </a:rPr>
              <a:t>If student’s grade is greater than or equal to 90</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Print “A”</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Else </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If student’s grade is greater than or equal to 80</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Print “B”</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Else </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If student’s grade is greater than or equal to 70 	</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Print “C”</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Else </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If student’s grade is greater than or equal to 60 </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Print “D”</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Else</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                    Print “F”</a:t>
            </a:r>
          </a:p>
        </p:txBody>
      </p:sp>
      <p:sp>
        <p:nvSpPr>
          <p:cNvPr id="471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4.6.1  Nested if…else Statements</a:t>
            </a:r>
            <a:endParaRPr lang="en-US" dirty="0" smtClean="0">
              <a:solidFill>
                <a:srgbClr val="3380E6"/>
              </a:solidFill>
              <a:latin typeface="Arial"/>
            </a:endParaRPr>
          </a:p>
        </p:txBody>
      </p:sp>
      <p:sp>
        <p:nvSpPr>
          <p:cNvPr id="46083" name="Text Placeholder 2"/>
          <p:cNvSpPr>
            <a:spLocks noGrp="1"/>
          </p:cNvSpPr>
          <p:nvPr>
            <p:ph type="body" idx="1"/>
          </p:nvPr>
        </p:nvSpPr>
        <p:spPr/>
        <p:txBody>
          <a:bodyPr/>
          <a:lstStyle/>
          <a:p>
            <a:pPr eaLnBrk="1" hangingPunct="1">
              <a:lnSpc>
                <a:spcPct val="80000"/>
              </a:lnSpc>
            </a:pPr>
            <a:r>
              <a:rPr lang="en-US" altLang="en-US" sz="2000" dirty="0" smtClean="0">
                <a:solidFill>
                  <a:srgbClr val="000000"/>
                </a:solidFill>
                <a:latin typeface="Cambria" panose="02040503050406030204" pitchFamily="18" charset="0"/>
              </a:rPr>
              <a:t>This pseudocode can be written in C++ as</a:t>
            </a:r>
          </a:p>
          <a:p>
            <a:pPr lvl="2" eaLnBrk="1" hangingPunct="1">
              <a:lnSpc>
                <a:spcPct val="80000"/>
              </a:lnSpc>
              <a:buNone/>
            </a:pPr>
            <a:r>
              <a:rPr lang="en-US" altLang="en-US" sz="1200" dirty="0" smtClean="0">
                <a:solidFill>
                  <a:srgbClr val="0000FF"/>
                </a:solidFill>
                <a:latin typeface="Consolas" panose="020B0609020204030204" pitchFamily="49" charset="0"/>
              </a:rPr>
              <a:t>	if</a:t>
            </a: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a:t>
            </a:r>
            <a:r>
              <a:rPr lang="en-US" altLang="en-US" sz="1200" dirty="0" err="1" smtClean="0">
                <a:solidFill>
                  <a:srgbClr val="000000"/>
                </a:solidFill>
                <a:latin typeface="Consolas" panose="020B0609020204030204" pitchFamily="49" charset="0"/>
              </a:rPr>
              <a:t>studentGrade</a:t>
            </a: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&gt;= </a:t>
            </a:r>
            <a:r>
              <a:rPr lang="en-US" altLang="en-US" sz="1200" dirty="0" smtClean="0">
                <a:solidFill>
                  <a:srgbClr val="128AFF"/>
                </a:solidFill>
                <a:latin typeface="Consolas" panose="020B0609020204030204" pitchFamily="49" charset="0"/>
              </a:rPr>
              <a:t>90</a:t>
            </a:r>
            <a:r>
              <a:rPr lang="en-US" altLang="en-US" sz="1200" dirty="0" smtClean="0">
                <a:solidFill>
                  <a:srgbClr val="000000"/>
                </a:solidFill>
                <a:latin typeface="Consolas" panose="020B0609020204030204" pitchFamily="49" charset="0"/>
              </a:rPr>
              <a:t>) {</a:t>
            </a:r>
            <a:r>
              <a:rPr lang="en-US" altLang="en-US" sz="1200" dirty="0" smtClean="0">
                <a:solidFill>
                  <a:srgbClr val="00BF00"/>
                </a:solidFill>
                <a:latin typeface="Consolas" panose="020B0609020204030204" pitchFamily="49" charset="0"/>
              </a:rPr>
              <a:t/>
            </a:r>
            <a:br>
              <a:rPr lang="en-US" altLang="en-US" sz="1200" dirty="0" smtClean="0">
                <a:solidFill>
                  <a:srgbClr val="00BF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cout</a:t>
            </a:r>
            <a:r>
              <a:rPr lang="en-US" altLang="en-US" sz="1200" dirty="0" smtClean="0">
                <a:solidFill>
                  <a:srgbClr val="000000"/>
                </a:solidFill>
                <a:latin typeface="Consolas" panose="020B0609020204030204" pitchFamily="49" charset="0"/>
              </a:rPr>
              <a:t> &lt;&lt; </a:t>
            </a:r>
            <a:r>
              <a:rPr lang="en-US" altLang="en-US" sz="1200" dirty="0" smtClean="0">
                <a:solidFill>
                  <a:srgbClr val="128AFF"/>
                </a:solidFill>
                <a:latin typeface="Consolas" panose="020B0609020204030204" pitchFamily="49" charset="0"/>
              </a:rPr>
              <a:t>"A</a:t>
            </a:r>
            <a:r>
              <a:rPr lang="en-US" altLang="en-US" sz="1200" dirty="0" smtClean="0">
                <a:solidFill>
                  <a:srgbClr val="128AFF"/>
                </a:solidFill>
                <a:latin typeface="Consolas" panose="020B0609020204030204" pitchFamily="49" charset="0"/>
              </a:rPr>
              <a:t>"</a:t>
            </a:r>
            <a:r>
              <a:rPr lang="en-US" altLang="en-US" sz="1200" dirty="0" smtClean="0">
                <a:solidFill>
                  <a:srgbClr val="000000"/>
                </a:solidFill>
                <a:latin typeface="Consolas" panose="020B0609020204030204" pitchFamily="49" charset="0"/>
              </a:rPr>
              <a:t>;</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a:t>
            </a:r>
            <a:r>
              <a:rPr lang="en-US" altLang="en-US" sz="1200" dirty="0" smtClean="0">
                <a:solidFill>
                  <a:srgbClr val="000000"/>
                </a:solidFill>
                <a:latin typeface="Consolas" panose="020B0609020204030204" pitchFamily="49" charset="0"/>
              </a:rPr>
              <a:t/>
            </a:r>
            <a:br>
              <a:rPr lang="en-US" altLang="en-US" sz="1200" dirty="0" smtClean="0">
                <a:solidFill>
                  <a:srgbClr val="000000"/>
                </a:solidFill>
                <a:latin typeface="Consolas" panose="020B0609020204030204" pitchFamily="49" charset="0"/>
              </a:rPr>
            </a:br>
            <a:r>
              <a:rPr lang="en-US" altLang="en-US" sz="1200" dirty="0" smtClean="0">
                <a:solidFill>
                  <a:srgbClr val="0000FF"/>
                </a:solidFill>
                <a:latin typeface="Consolas" panose="020B0609020204030204" pitchFamily="49" charset="0"/>
              </a:rPr>
              <a:t>else</a:t>
            </a: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a:t>
            </a:r>
            <a:r>
              <a:rPr lang="en-US" altLang="en-US" sz="1200" dirty="0" smtClean="0">
                <a:solidFill>
                  <a:srgbClr val="000000"/>
                </a:solidFill>
                <a:latin typeface="Consolas" panose="020B0609020204030204" pitchFamily="49" charset="0"/>
              </a:rPr>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FF"/>
                </a:solidFill>
                <a:latin typeface="Consolas" panose="020B0609020204030204" pitchFamily="49" charset="0"/>
              </a:rPr>
              <a:t>if</a:t>
            </a: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a:t>
            </a:r>
            <a:r>
              <a:rPr lang="en-US" altLang="en-US" sz="1200" dirty="0" err="1" smtClean="0">
                <a:solidFill>
                  <a:srgbClr val="000000"/>
                </a:solidFill>
                <a:latin typeface="Consolas" panose="020B0609020204030204" pitchFamily="49" charset="0"/>
              </a:rPr>
              <a:t>studentGrade</a:t>
            </a: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&gt;= </a:t>
            </a:r>
            <a:r>
              <a:rPr lang="en-US" altLang="en-US" sz="1200" dirty="0" smtClean="0">
                <a:solidFill>
                  <a:srgbClr val="128AFF"/>
                </a:solidFill>
                <a:latin typeface="Consolas" panose="020B0609020204030204" pitchFamily="49" charset="0"/>
              </a:rPr>
              <a:t>80</a:t>
            </a:r>
            <a:r>
              <a:rPr lang="en-US" altLang="en-US" sz="1200" dirty="0" smtClean="0">
                <a:solidFill>
                  <a:srgbClr val="000000"/>
                </a:solidFill>
                <a:latin typeface="Consolas" panose="020B0609020204030204" pitchFamily="49" charset="0"/>
              </a:rPr>
              <a:t>) {</a:t>
            </a:r>
            <a:r>
              <a:rPr lang="en-US" altLang="en-US" sz="1200" dirty="0" smtClean="0">
                <a:solidFill>
                  <a:srgbClr val="00BF00"/>
                </a:solidFill>
                <a:latin typeface="Consolas" panose="020B0609020204030204" pitchFamily="49" charset="0"/>
              </a:rPr>
              <a:t/>
            </a:r>
            <a:br>
              <a:rPr lang="en-US" altLang="en-US" sz="1200" dirty="0" smtClean="0">
                <a:solidFill>
                  <a:srgbClr val="00BF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cout</a:t>
            </a:r>
            <a:r>
              <a:rPr lang="en-US" altLang="en-US" sz="1200" dirty="0" smtClean="0">
                <a:solidFill>
                  <a:srgbClr val="000000"/>
                </a:solidFill>
                <a:latin typeface="Consolas" panose="020B0609020204030204" pitchFamily="49" charset="0"/>
              </a:rPr>
              <a:t> &lt;&lt; </a:t>
            </a:r>
            <a:r>
              <a:rPr lang="en-US" altLang="en-US" sz="1200" dirty="0" smtClean="0">
                <a:solidFill>
                  <a:srgbClr val="128AFF"/>
                </a:solidFill>
                <a:latin typeface="Consolas" panose="020B0609020204030204" pitchFamily="49" charset="0"/>
              </a:rPr>
              <a:t>"B</a:t>
            </a:r>
            <a:r>
              <a:rPr lang="en-US" altLang="en-US" sz="1200" dirty="0" smtClean="0">
                <a:solidFill>
                  <a:srgbClr val="128AFF"/>
                </a:solidFill>
                <a:latin typeface="Consolas" panose="020B0609020204030204" pitchFamily="49" charset="0"/>
              </a:rPr>
              <a:t>"</a:t>
            </a:r>
            <a:r>
              <a:rPr lang="en-US" altLang="en-US" sz="1200" dirty="0" smtClean="0">
                <a:solidFill>
                  <a:srgbClr val="000000"/>
                </a:solidFill>
                <a:latin typeface="Consolas" panose="020B0609020204030204" pitchFamily="49" charset="0"/>
              </a:rPr>
              <a:t>;</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FF"/>
                </a:solidFill>
                <a:latin typeface="Consolas" panose="020B0609020204030204" pitchFamily="49" charset="0"/>
              </a:rPr>
              <a:t>else</a:t>
            </a:r>
            <a:r>
              <a:rPr lang="en-US" altLang="en-US" sz="1200" dirty="0">
                <a:solidFill>
                  <a:srgbClr val="000000"/>
                </a:solidFill>
                <a:latin typeface="Consolas" panose="020B0609020204030204" pitchFamily="49" charset="0"/>
              </a:rPr>
              <a:t> { </a:t>
            </a:r>
            <a:r>
              <a:rPr lang="en-US" altLang="en-US" sz="1200" dirty="0" smtClean="0">
                <a:solidFill>
                  <a:srgbClr val="000000"/>
                </a:solidFill>
                <a:latin typeface="Consolas" panose="020B0609020204030204" pitchFamily="49" charset="0"/>
              </a:rPr>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FF"/>
                </a:solidFill>
                <a:latin typeface="Consolas" panose="020B0609020204030204" pitchFamily="49" charset="0"/>
              </a:rPr>
              <a:t>if</a:t>
            </a: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a:t>
            </a:r>
            <a:r>
              <a:rPr lang="en-US" altLang="en-US" sz="1200" dirty="0" err="1" smtClean="0">
                <a:solidFill>
                  <a:srgbClr val="000000"/>
                </a:solidFill>
                <a:latin typeface="Consolas" panose="020B0609020204030204" pitchFamily="49" charset="0"/>
              </a:rPr>
              <a:t>studentGrade</a:t>
            </a: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&gt;= </a:t>
            </a:r>
            <a:r>
              <a:rPr lang="en-US" altLang="en-US" sz="1200" dirty="0" smtClean="0">
                <a:solidFill>
                  <a:srgbClr val="128AFF"/>
                </a:solidFill>
                <a:latin typeface="Consolas" panose="020B0609020204030204" pitchFamily="49" charset="0"/>
              </a:rPr>
              <a:t>70</a:t>
            </a:r>
            <a:r>
              <a:rPr lang="en-US" altLang="en-US" sz="1200" dirty="0" smtClean="0">
                <a:solidFill>
                  <a:srgbClr val="000000"/>
                </a:solidFill>
                <a:latin typeface="Consolas" panose="020B0609020204030204" pitchFamily="49" charset="0"/>
              </a:rPr>
              <a:t>) {</a:t>
            </a:r>
            <a:r>
              <a:rPr lang="en-US" altLang="en-US" sz="1200" dirty="0" smtClean="0">
                <a:solidFill>
                  <a:srgbClr val="00BF00"/>
                </a:solidFill>
                <a:latin typeface="Consolas" panose="020B0609020204030204" pitchFamily="49" charset="0"/>
              </a:rPr>
              <a:t/>
            </a:r>
            <a:br>
              <a:rPr lang="en-US" altLang="en-US" sz="1200" dirty="0" smtClean="0">
                <a:solidFill>
                  <a:srgbClr val="00BF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cout</a:t>
            </a:r>
            <a:r>
              <a:rPr lang="en-US" altLang="en-US" sz="1200" dirty="0" smtClean="0">
                <a:solidFill>
                  <a:srgbClr val="000000"/>
                </a:solidFill>
                <a:latin typeface="Consolas" panose="020B0609020204030204" pitchFamily="49" charset="0"/>
              </a:rPr>
              <a:t> &lt;&lt; </a:t>
            </a:r>
            <a:r>
              <a:rPr lang="en-US" altLang="en-US" sz="1200" dirty="0" smtClean="0">
                <a:solidFill>
                  <a:srgbClr val="128AFF"/>
                </a:solidFill>
                <a:latin typeface="Consolas" panose="020B0609020204030204" pitchFamily="49" charset="0"/>
              </a:rPr>
              <a:t>"C</a:t>
            </a:r>
            <a:r>
              <a:rPr lang="en-US" altLang="en-US" sz="1200" dirty="0" smtClean="0">
                <a:solidFill>
                  <a:srgbClr val="128AFF"/>
                </a:solidFill>
                <a:latin typeface="Consolas" panose="020B0609020204030204" pitchFamily="49" charset="0"/>
              </a:rPr>
              <a:t>"</a:t>
            </a:r>
            <a:r>
              <a:rPr lang="en-US" altLang="en-US" sz="1200" dirty="0" smtClean="0">
                <a:solidFill>
                  <a:srgbClr val="000000"/>
                </a:solidFill>
                <a:latin typeface="Consolas" panose="020B0609020204030204" pitchFamily="49" charset="0"/>
              </a:rPr>
              <a:t>;</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FF"/>
                </a:solidFill>
                <a:latin typeface="Consolas" panose="020B0609020204030204" pitchFamily="49" charset="0"/>
              </a:rPr>
              <a:t>else</a:t>
            </a:r>
            <a:r>
              <a:rPr lang="en-US" altLang="en-US" sz="1200" dirty="0">
                <a:solidFill>
                  <a:srgbClr val="000000"/>
                </a:solidFill>
                <a:latin typeface="Consolas" panose="020B0609020204030204" pitchFamily="49" charset="0"/>
              </a:rPr>
              <a:t> { </a:t>
            </a:r>
            <a:r>
              <a:rPr lang="en-US" altLang="en-US" sz="1200" dirty="0" smtClean="0">
                <a:solidFill>
                  <a:srgbClr val="000000"/>
                </a:solidFill>
                <a:latin typeface="Consolas" panose="020B0609020204030204" pitchFamily="49" charset="0"/>
              </a:rPr>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FF"/>
                </a:solidFill>
                <a:latin typeface="Consolas" panose="020B0609020204030204" pitchFamily="49" charset="0"/>
              </a:rPr>
              <a:t>if</a:t>
            </a: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a:t>
            </a:r>
            <a:r>
              <a:rPr lang="en-US" altLang="en-US" sz="1200" dirty="0" err="1" smtClean="0">
                <a:solidFill>
                  <a:srgbClr val="000000"/>
                </a:solidFill>
                <a:latin typeface="Consolas" panose="020B0609020204030204" pitchFamily="49" charset="0"/>
              </a:rPr>
              <a:t>studentGrade</a:t>
            </a: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&gt;= </a:t>
            </a:r>
            <a:r>
              <a:rPr lang="en-US" altLang="en-US" sz="1200" dirty="0" smtClean="0">
                <a:solidFill>
                  <a:srgbClr val="128AFF"/>
                </a:solidFill>
                <a:latin typeface="Consolas" panose="020B0609020204030204" pitchFamily="49" charset="0"/>
              </a:rPr>
              <a:t>60</a:t>
            </a:r>
            <a:r>
              <a:rPr lang="en-US" altLang="en-US" sz="1200" dirty="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a:t>
            </a:r>
            <a:r>
              <a:rPr lang="en-US" altLang="en-US" sz="1200" dirty="0" smtClean="0">
                <a:solidFill>
                  <a:srgbClr val="00BF00"/>
                </a:solidFill>
                <a:latin typeface="Consolas" panose="020B0609020204030204" pitchFamily="49" charset="0"/>
              </a:rPr>
              <a:t/>
            </a:r>
            <a:br>
              <a:rPr lang="en-US" altLang="en-US" sz="1200" dirty="0" smtClean="0">
                <a:solidFill>
                  <a:srgbClr val="00BF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cout</a:t>
            </a:r>
            <a:r>
              <a:rPr lang="en-US" altLang="en-US" sz="1200" dirty="0" smtClean="0">
                <a:solidFill>
                  <a:srgbClr val="000000"/>
                </a:solidFill>
                <a:latin typeface="Consolas" panose="020B0609020204030204" pitchFamily="49" charset="0"/>
              </a:rPr>
              <a:t> &lt;&lt; </a:t>
            </a:r>
            <a:r>
              <a:rPr lang="en-US" altLang="en-US" sz="1200" dirty="0" smtClean="0">
                <a:solidFill>
                  <a:srgbClr val="128AFF"/>
                </a:solidFill>
                <a:latin typeface="Consolas" panose="020B0609020204030204" pitchFamily="49" charset="0"/>
              </a:rPr>
              <a:t>"D</a:t>
            </a:r>
            <a:r>
              <a:rPr lang="en-US" altLang="en-US" sz="1200" dirty="0" smtClean="0">
                <a:solidFill>
                  <a:srgbClr val="128AFF"/>
                </a:solidFill>
                <a:latin typeface="Consolas" panose="020B0609020204030204" pitchFamily="49" charset="0"/>
              </a:rPr>
              <a:t>"</a:t>
            </a:r>
            <a:r>
              <a:rPr lang="en-US" altLang="en-US" sz="1200" dirty="0" smtClean="0">
                <a:solidFill>
                  <a:srgbClr val="000000"/>
                </a:solidFill>
                <a:latin typeface="Consolas" panose="020B0609020204030204" pitchFamily="49" charset="0"/>
              </a:rPr>
              <a:t>;</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r>
              <a:rPr lang="en-US" altLang="en-US" sz="1200" dirty="0" smtClean="0">
                <a:solidFill>
                  <a:srgbClr val="0000FF"/>
                </a:solidFill>
                <a:latin typeface="Consolas" panose="020B0609020204030204" pitchFamily="49" charset="0"/>
              </a:rPr>
              <a:t>else </a:t>
            </a:r>
            <a:r>
              <a:rPr lang="en-US" altLang="en-US" sz="1200" dirty="0" smtClean="0">
                <a:latin typeface="Consolas" panose="020B0609020204030204" pitchFamily="49" charset="0"/>
              </a:rPr>
              <a:t>{</a:t>
            </a:r>
            <a:r>
              <a:rPr lang="en-US" altLang="en-US" sz="1200" dirty="0" smtClean="0">
                <a:solidFill>
                  <a:srgbClr val="0000FF"/>
                </a:solidFill>
                <a:latin typeface="Consolas" panose="020B0609020204030204" pitchFamily="49" charset="0"/>
              </a:rPr>
              <a:t/>
            </a:r>
            <a:br>
              <a:rPr lang="en-US" altLang="en-US" sz="1200" dirty="0" smtClean="0">
                <a:solidFill>
                  <a:srgbClr val="0000FF"/>
                </a:solidFill>
                <a:latin typeface="Consolas" panose="020B0609020204030204" pitchFamily="49" charset="0"/>
              </a:rPr>
            </a:br>
            <a:r>
              <a:rPr lang="en-US" altLang="en-US" sz="1200" dirty="0" smtClean="0">
                <a:solidFill>
                  <a:srgbClr val="0000FF"/>
                </a:solidFill>
                <a:latin typeface="Consolas" panose="020B0609020204030204" pitchFamily="49" charset="0"/>
              </a:rPr>
              <a:t>            </a:t>
            </a:r>
            <a:r>
              <a:rPr lang="en-US" altLang="en-US" sz="1200" dirty="0" err="1" smtClean="0">
                <a:solidFill>
                  <a:srgbClr val="000000"/>
                </a:solidFill>
                <a:latin typeface="Consolas" panose="020B0609020204030204" pitchFamily="49" charset="0"/>
              </a:rPr>
              <a:t>cout</a:t>
            </a:r>
            <a:r>
              <a:rPr lang="en-US" altLang="en-US" sz="1200" dirty="0" smtClean="0">
                <a:solidFill>
                  <a:srgbClr val="000000"/>
                </a:solidFill>
                <a:latin typeface="Consolas" panose="020B0609020204030204" pitchFamily="49" charset="0"/>
              </a:rPr>
              <a:t> </a:t>
            </a:r>
            <a:r>
              <a:rPr lang="en-US" altLang="en-US" sz="1200" dirty="0" smtClean="0">
                <a:solidFill>
                  <a:srgbClr val="000000"/>
                </a:solidFill>
                <a:latin typeface="Consolas" panose="020B0609020204030204" pitchFamily="49" charset="0"/>
              </a:rPr>
              <a:t>&lt;&lt; </a:t>
            </a:r>
            <a:r>
              <a:rPr lang="en-US" altLang="en-US" sz="1200" dirty="0" smtClean="0">
                <a:solidFill>
                  <a:srgbClr val="128AFF"/>
                </a:solidFill>
                <a:latin typeface="Consolas" panose="020B0609020204030204" pitchFamily="49" charset="0"/>
              </a:rPr>
              <a:t>"F</a:t>
            </a:r>
            <a:r>
              <a:rPr lang="en-US" altLang="en-US" sz="1200" dirty="0" smtClean="0">
                <a:solidFill>
                  <a:srgbClr val="128AFF"/>
                </a:solidFill>
                <a:latin typeface="Consolas" panose="020B0609020204030204" pitchFamily="49" charset="0"/>
              </a:rPr>
              <a:t>"</a:t>
            </a:r>
            <a:r>
              <a:rPr lang="en-US" altLang="en-US" sz="1200" dirty="0" smtClean="0">
                <a:solidFill>
                  <a:srgbClr val="000000"/>
                </a:solidFill>
                <a:latin typeface="Consolas" panose="020B0609020204030204" pitchFamily="49" charset="0"/>
              </a:rPr>
              <a:t>;</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   }</a:t>
            </a:r>
            <a:br>
              <a:rPr lang="en-US" altLang="en-US" sz="1200" dirty="0" smtClean="0">
                <a:solidFill>
                  <a:srgbClr val="000000"/>
                </a:solidFill>
                <a:latin typeface="Consolas" panose="020B0609020204030204" pitchFamily="49" charset="0"/>
              </a:rPr>
            </a:br>
            <a:r>
              <a:rPr lang="en-US" altLang="en-US" sz="1200" dirty="0" smtClean="0">
                <a:solidFill>
                  <a:srgbClr val="000000"/>
                </a:solidFill>
                <a:latin typeface="Consolas" panose="020B0609020204030204" pitchFamily="49" charset="0"/>
              </a:rPr>
              <a:t>}</a:t>
            </a:r>
          </a:p>
          <a:p>
            <a:pPr eaLnBrk="1" hangingPunct="1">
              <a:lnSpc>
                <a:spcPct val="80000"/>
              </a:lnSpc>
            </a:pPr>
            <a:r>
              <a:rPr lang="en-US" altLang="en-US" sz="2000" dirty="0">
                <a:solidFill>
                  <a:srgbClr val="000000"/>
                </a:solidFill>
                <a:latin typeface="Cambria" panose="02040503050406030204" pitchFamily="18" charset="0"/>
              </a:rPr>
              <a:t>If variable </a:t>
            </a:r>
            <a:r>
              <a:rPr lang="en-US" altLang="en-US" sz="2000" dirty="0" err="1">
                <a:solidFill>
                  <a:srgbClr val="000000"/>
                </a:solidFill>
                <a:latin typeface="Consolas" panose="020B0609020204030204" pitchFamily="49" charset="0"/>
              </a:rPr>
              <a:t>studentGrade</a:t>
            </a:r>
            <a:r>
              <a:rPr lang="en-US" altLang="en-US" sz="2000" dirty="0">
                <a:solidFill>
                  <a:srgbClr val="000000"/>
                </a:solidFill>
                <a:latin typeface="Cambria" panose="02040503050406030204" pitchFamily="18" charset="0"/>
              </a:rPr>
              <a:t> is greater than or equal to 90, the first four conditions in the nested </a:t>
            </a:r>
            <a:r>
              <a:rPr lang="en-US" altLang="en-US" sz="2000" dirty="0">
                <a:solidFill>
                  <a:srgbClr val="000000"/>
                </a:solidFill>
                <a:latin typeface="Consolas" panose="020B0609020204030204" pitchFamily="49" charset="0"/>
              </a:rPr>
              <a:t>if</a:t>
            </a:r>
            <a:r>
              <a:rPr lang="en-US" altLang="en-US" sz="2000" dirty="0">
                <a:solidFill>
                  <a:srgbClr val="000000"/>
                </a:solidFill>
                <a:latin typeface="Cambria" panose="02040503050406030204" pitchFamily="18" charset="0"/>
              </a:rPr>
              <a:t>…</a:t>
            </a:r>
            <a:r>
              <a:rPr lang="en-US" altLang="en-US" sz="2000" dirty="0">
                <a:solidFill>
                  <a:srgbClr val="000000"/>
                </a:solidFill>
                <a:latin typeface="Consolas" panose="020B0609020204030204" pitchFamily="49" charset="0"/>
              </a:rPr>
              <a:t>else</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Cambria" panose="02040503050406030204" pitchFamily="18" charset="0"/>
              </a:rPr>
              <a:t>will be </a:t>
            </a:r>
            <a:r>
              <a:rPr lang="en-US" altLang="en-US" sz="2000" dirty="0" smtClean="0">
                <a:solidFill>
                  <a:srgbClr val="000000"/>
                </a:solidFill>
                <a:latin typeface="Consolas" panose="020B0609020204030204" pitchFamily="49" charset="0"/>
              </a:rPr>
              <a:t>true</a:t>
            </a:r>
            <a:r>
              <a:rPr lang="en-US" altLang="en-US" sz="2000" dirty="0" smtClean="0">
                <a:solidFill>
                  <a:srgbClr val="000000"/>
                </a:solidFill>
                <a:latin typeface="Cambria" panose="02040503050406030204" pitchFamily="18" charset="0"/>
              </a:rPr>
              <a:t>, </a:t>
            </a:r>
            <a:r>
              <a:rPr lang="en-US" altLang="en-US" sz="2000" dirty="0">
                <a:solidFill>
                  <a:srgbClr val="000000"/>
                </a:solidFill>
                <a:latin typeface="Cambria" panose="02040503050406030204" pitchFamily="18" charset="0"/>
              </a:rPr>
              <a:t>but only the statement in the </a:t>
            </a:r>
            <a:r>
              <a:rPr lang="en-US" altLang="en-US" sz="2000" dirty="0">
                <a:solidFill>
                  <a:srgbClr val="000000"/>
                </a:solidFill>
                <a:latin typeface="Consolas" panose="020B0609020204030204" pitchFamily="49" charset="0"/>
              </a:rPr>
              <a:t>if</a:t>
            </a:r>
            <a:r>
              <a:rPr lang="en-US" altLang="en-US" sz="2000" dirty="0">
                <a:solidFill>
                  <a:srgbClr val="000000"/>
                </a:solidFill>
                <a:latin typeface="Cambria" panose="02040503050406030204" pitchFamily="18" charset="0"/>
              </a:rPr>
              <a:t> part of the first </a:t>
            </a:r>
            <a:r>
              <a:rPr lang="en-US" altLang="en-US" sz="2000" dirty="0">
                <a:solidFill>
                  <a:srgbClr val="000000"/>
                </a:solidFill>
                <a:latin typeface="Consolas" panose="020B0609020204030204" pitchFamily="49" charset="0"/>
              </a:rPr>
              <a:t>if</a:t>
            </a:r>
            <a:r>
              <a:rPr lang="en-US" altLang="en-US" sz="2000" dirty="0">
                <a:solidFill>
                  <a:srgbClr val="000000"/>
                </a:solidFill>
                <a:latin typeface="Cambria" panose="02040503050406030204" pitchFamily="18" charset="0"/>
              </a:rPr>
              <a:t>…</a:t>
            </a:r>
            <a:r>
              <a:rPr lang="en-US" altLang="en-US" sz="2000" dirty="0">
                <a:solidFill>
                  <a:srgbClr val="000000"/>
                </a:solidFill>
                <a:latin typeface="Consolas" panose="020B0609020204030204" pitchFamily="49" charset="0"/>
              </a:rPr>
              <a:t>else</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Cambria" panose="02040503050406030204" pitchFamily="18" charset="0"/>
              </a:rPr>
              <a:t>will </a:t>
            </a:r>
            <a:r>
              <a:rPr lang="en-US" altLang="en-US" sz="2000" dirty="0">
                <a:solidFill>
                  <a:srgbClr val="000000"/>
                </a:solidFill>
                <a:latin typeface="Cambria" panose="02040503050406030204" pitchFamily="18" charset="0"/>
              </a:rPr>
              <a:t>execute. After </a:t>
            </a:r>
            <a:r>
              <a:rPr lang="en-US" altLang="en-US" sz="2000" dirty="0" smtClean="0">
                <a:solidFill>
                  <a:srgbClr val="000000"/>
                </a:solidFill>
                <a:latin typeface="Cambria" panose="02040503050406030204" pitchFamily="18" charset="0"/>
              </a:rPr>
              <a:t>that, </a:t>
            </a:r>
            <a:r>
              <a:rPr lang="en-US" altLang="en-US" sz="2000" dirty="0">
                <a:solidFill>
                  <a:srgbClr val="000000"/>
                </a:solidFill>
                <a:latin typeface="Cambria" panose="02040503050406030204" pitchFamily="18" charset="0"/>
              </a:rPr>
              <a:t>the </a:t>
            </a:r>
            <a:r>
              <a:rPr lang="en-US" altLang="en-US" sz="2000" dirty="0" smtClean="0">
                <a:solidFill>
                  <a:srgbClr val="000000"/>
                </a:solidFill>
                <a:latin typeface="Consolas" panose="020B0609020204030204" pitchFamily="49" charset="0"/>
              </a:rPr>
              <a:t>else </a:t>
            </a:r>
            <a:r>
              <a:rPr lang="en-US" altLang="en-US" sz="2000" dirty="0" smtClean="0">
                <a:solidFill>
                  <a:srgbClr val="000000"/>
                </a:solidFill>
                <a:latin typeface="Cambria" panose="02040503050406030204" pitchFamily="18" charset="0"/>
              </a:rPr>
              <a:t>part </a:t>
            </a:r>
            <a:r>
              <a:rPr lang="en-US" altLang="en-US" sz="2000" dirty="0">
                <a:solidFill>
                  <a:srgbClr val="000000"/>
                </a:solidFill>
                <a:latin typeface="Cambria" panose="02040503050406030204" pitchFamily="18" charset="0"/>
              </a:rPr>
              <a:t>of the “outermost” </a:t>
            </a:r>
            <a:r>
              <a:rPr lang="en-US" altLang="en-US" sz="2000" dirty="0">
                <a:solidFill>
                  <a:srgbClr val="000000"/>
                </a:solidFill>
                <a:latin typeface="Consolas" panose="020B0609020204030204" pitchFamily="49" charset="0"/>
              </a:rPr>
              <a:t>if</a:t>
            </a:r>
            <a:r>
              <a:rPr lang="en-US" altLang="en-US" sz="2000" dirty="0">
                <a:solidFill>
                  <a:srgbClr val="000000"/>
                </a:solidFill>
                <a:latin typeface="Cambria" panose="02040503050406030204" pitchFamily="18" charset="0"/>
              </a:rPr>
              <a:t>…</a:t>
            </a:r>
            <a:r>
              <a:rPr lang="en-US" altLang="en-US" sz="2000" dirty="0">
                <a:solidFill>
                  <a:srgbClr val="000000"/>
                </a:solidFill>
                <a:latin typeface="Consolas" panose="020B0609020204030204" pitchFamily="49" charset="0"/>
              </a:rPr>
              <a:t>else</a:t>
            </a:r>
            <a:r>
              <a:rPr lang="en-US" altLang="en-US" sz="2000" dirty="0" smtClean="0">
                <a:solidFill>
                  <a:srgbClr val="000000"/>
                </a:solidFill>
                <a:latin typeface="Cambria" panose="02040503050406030204" pitchFamily="18" charset="0"/>
              </a:rPr>
              <a:t> </a:t>
            </a:r>
            <a:r>
              <a:rPr lang="en-US" altLang="en-US" sz="2000" dirty="0">
                <a:solidFill>
                  <a:srgbClr val="000000"/>
                </a:solidFill>
                <a:latin typeface="Cambria" panose="02040503050406030204" pitchFamily="18" charset="0"/>
              </a:rPr>
              <a:t>statement is skipped. </a:t>
            </a:r>
            <a:endParaRPr lang="en-US" altLang="en-US" sz="2000" dirty="0" smtClean="0">
              <a:solidFill>
                <a:srgbClr val="000000"/>
              </a:solidFill>
              <a:latin typeface="Cambria" panose="02040503050406030204" pitchFamily="18" charset="0"/>
            </a:endParaRPr>
          </a:p>
        </p:txBody>
      </p:sp>
      <p:sp>
        <p:nvSpPr>
          <p:cNvPr id="481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dirty="0" smtClean="0"/>
              <a:t>©1992-2017 by Pearson Education, Inc. All Rights Reserved.</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4.6.1  Nested if…else Statements</a:t>
            </a:r>
            <a:endParaRPr lang="en-US" dirty="0" smtClean="0">
              <a:solidFill>
                <a:srgbClr val="3380E6"/>
              </a:solidFill>
              <a:latin typeface="Arial"/>
            </a:endParaRPr>
          </a:p>
        </p:txBody>
      </p:sp>
      <p:sp>
        <p:nvSpPr>
          <p:cNvPr id="47107" name="Text Placeholder 2"/>
          <p:cNvSpPr>
            <a:spLocks noGrp="1"/>
          </p:cNvSpPr>
          <p:nvPr>
            <p:ph type="body" idx="1"/>
          </p:nvPr>
        </p:nvSpPr>
        <p:spPr/>
        <p:txBody>
          <a:bodyPr/>
          <a:lstStyle/>
          <a:p>
            <a:pPr eaLnBrk="1" hangingPunct="1">
              <a:lnSpc>
                <a:spcPct val="90000"/>
              </a:lnSpc>
            </a:pPr>
            <a:r>
              <a:rPr lang="en-US" altLang="en-US" sz="2000" dirty="0" smtClean="0">
                <a:solidFill>
                  <a:srgbClr val="000000"/>
                </a:solidFill>
                <a:latin typeface="Cambria" panose="02040503050406030204" pitchFamily="18" charset="0"/>
              </a:rPr>
              <a:t>Most programmers write the preceding statement as </a:t>
            </a:r>
          </a:p>
          <a:p>
            <a:pPr lvl="2" eaLnBrk="1" hangingPunct="1">
              <a:lnSpc>
                <a:spcPct val="90000"/>
              </a:lnSpc>
            </a:pPr>
            <a:r>
              <a:rPr lang="en-US" altLang="en-US" sz="1400" dirty="0" smtClean="0">
                <a:solidFill>
                  <a:srgbClr val="0000FF"/>
                </a:solidFill>
                <a:latin typeface="Consolas" panose="020B0609020204030204" pitchFamily="49" charset="0"/>
              </a:rPr>
              <a:t>if</a:t>
            </a:r>
            <a:r>
              <a:rPr lang="en-US" altLang="en-US" sz="1400" dirty="0" smtClean="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a:t>
            </a:r>
            <a:r>
              <a:rPr lang="en-US" altLang="en-US" sz="1400" dirty="0" err="1" smtClean="0">
                <a:solidFill>
                  <a:srgbClr val="000000"/>
                </a:solidFill>
                <a:latin typeface="Consolas" panose="020B0609020204030204" pitchFamily="49" charset="0"/>
              </a:rPr>
              <a:t>studentGrade</a:t>
            </a:r>
            <a:r>
              <a:rPr lang="en-US" altLang="en-US" sz="1400" dirty="0" smtClean="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&gt;= </a:t>
            </a:r>
            <a:r>
              <a:rPr lang="en-US" altLang="en-US" sz="1400" dirty="0" smtClean="0">
                <a:solidFill>
                  <a:srgbClr val="128AFF"/>
                </a:solidFill>
                <a:latin typeface="Consolas" panose="020B0609020204030204" pitchFamily="49" charset="0"/>
              </a:rPr>
              <a:t>90</a:t>
            </a:r>
            <a:r>
              <a:rPr lang="en-US" altLang="en-US" sz="1400" dirty="0" smtClean="0">
                <a:solidFill>
                  <a:srgbClr val="000000"/>
                </a:solidFill>
                <a:latin typeface="Consolas" panose="020B0609020204030204" pitchFamily="49" charset="0"/>
              </a:rPr>
              <a:t>) {</a:t>
            </a:r>
            <a:r>
              <a:rPr lang="en-US" altLang="en-US" sz="1400" dirty="0" smtClean="0">
                <a:solidFill>
                  <a:srgbClr val="00BF00"/>
                </a:solidFill>
                <a:latin typeface="Consolas" panose="020B0609020204030204" pitchFamily="49" charset="0"/>
              </a:rPr>
              <a:t/>
            </a:r>
            <a:br>
              <a:rPr lang="en-US" altLang="en-US" sz="1400" dirty="0" smtClean="0">
                <a:solidFill>
                  <a:srgbClr val="00BF00"/>
                </a:solidFill>
                <a:latin typeface="Consolas" panose="020B0609020204030204" pitchFamily="49" charset="0"/>
              </a:rPr>
            </a:b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cout</a:t>
            </a:r>
            <a:r>
              <a:rPr lang="en-US" altLang="en-US" sz="1400" dirty="0" smtClean="0">
                <a:solidFill>
                  <a:srgbClr val="000000"/>
                </a:solidFill>
                <a:latin typeface="Consolas" panose="020B0609020204030204" pitchFamily="49" charset="0"/>
              </a:rPr>
              <a:t> &lt;&lt; </a:t>
            </a:r>
            <a:r>
              <a:rPr lang="en-US" altLang="en-US" sz="1400" dirty="0" smtClean="0">
                <a:solidFill>
                  <a:srgbClr val="128AFF"/>
                </a:solidFill>
                <a:latin typeface="Consolas" panose="020B0609020204030204" pitchFamily="49" charset="0"/>
              </a:rPr>
              <a:t>"A</a:t>
            </a:r>
            <a:r>
              <a:rPr lang="en-US" altLang="en-US" sz="1400" dirty="0" smtClean="0">
                <a:solidFill>
                  <a:srgbClr val="128AFF"/>
                </a:solidFill>
                <a:latin typeface="Consolas" panose="020B0609020204030204" pitchFamily="49" charset="0"/>
              </a:rPr>
              <a:t>"</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a:t>
            </a:r>
            <a:r>
              <a:rPr lang="en-US" altLang="en-US" sz="1400" dirty="0" smtClean="0">
                <a:solidFill>
                  <a:srgbClr val="000000"/>
                </a:solidFill>
                <a:latin typeface="Consolas" panose="020B0609020204030204" pitchFamily="49" charset="0"/>
              </a:rPr>
              <a:t/>
            </a:r>
            <a:br>
              <a:rPr lang="en-US" altLang="en-US" sz="1400" dirty="0" smtClean="0">
                <a:solidFill>
                  <a:srgbClr val="000000"/>
                </a:solidFill>
                <a:latin typeface="Consolas" panose="020B0609020204030204" pitchFamily="49" charset="0"/>
              </a:rPr>
            </a:br>
            <a:r>
              <a:rPr lang="en-US" altLang="en-US" sz="1400" dirty="0" smtClean="0">
                <a:solidFill>
                  <a:srgbClr val="0000FF"/>
                </a:solidFill>
                <a:latin typeface="Consolas" panose="020B0609020204030204" pitchFamily="49" charset="0"/>
              </a:rPr>
              <a:t>else if</a:t>
            </a:r>
            <a:r>
              <a:rPr lang="en-US" altLang="en-US" sz="1400" dirty="0" smtClean="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a:t>
            </a:r>
            <a:r>
              <a:rPr lang="en-US" altLang="en-US" sz="1400" dirty="0" err="1" smtClean="0">
                <a:solidFill>
                  <a:srgbClr val="000000"/>
                </a:solidFill>
                <a:latin typeface="Consolas" panose="020B0609020204030204" pitchFamily="49" charset="0"/>
              </a:rPr>
              <a:t>studentGrade</a:t>
            </a:r>
            <a:r>
              <a:rPr lang="en-US" altLang="en-US" sz="1400" dirty="0" smtClean="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&gt;= </a:t>
            </a:r>
            <a:r>
              <a:rPr lang="en-US" altLang="en-US" sz="1400" dirty="0" smtClean="0">
                <a:solidFill>
                  <a:srgbClr val="128AFF"/>
                </a:solidFill>
                <a:latin typeface="Consolas" panose="020B0609020204030204" pitchFamily="49" charset="0"/>
              </a:rPr>
              <a:t>80</a:t>
            </a:r>
            <a:r>
              <a:rPr lang="en-US" altLang="en-US" sz="1400" dirty="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a:t>
            </a:r>
            <a:r>
              <a:rPr lang="en-US" altLang="en-US" sz="1400" dirty="0" smtClean="0">
                <a:solidFill>
                  <a:srgbClr val="00BF00"/>
                </a:solidFill>
                <a:latin typeface="Consolas" panose="020B0609020204030204" pitchFamily="49" charset="0"/>
              </a:rPr>
              <a:t/>
            </a:r>
            <a:br>
              <a:rPr lang="en-US" altLang="en-US" sz="1400" dirty="0" smtClean="0">
                <a:solidFill>
                  <a:srgbClr val="00BF00"/>
                </a:solidFill>
                <a:latin typeface="Consolas" panose="020B0609020204030204" pitchFamily="49" charset="0"/>
              </a:rPr>
            </a:b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cout</a:t>
            </a:r>
            <a:r>
              <a:rPr lang="en-US" altLang="en-US" sz="1400" dirty="0" smtClean="0">
                <a:solidFill>
                  <a:srgbClr val="000000"/>
                </a:solidFill>
                <a:latin typeface="Consolas" panose="020B0609020204030204" pitchFamily="49" charset="0"/>
              </a:rPr>
              <a:t> &lt;&lt; </a:t>
            </a:r>
            <a:r>
              <a:rPr lang="en-US" altLang="en-US" sz="1400" dirty="0" smtClean="0">
                <a:solidFill>
                  <a:srgbClr val="128AFF"/>
                </a:solidFill>
                <a:latin typeface="Consolas" panose="020B0609020204030204" pitchFamily="49" charset="0"/>
              </a:rPr>
              <a:t>"B</a:t>
            </a:r>
            <a:r>
              <a:rPr lang="en-US" altLang="en-US" sz="1400" dirty="0" smtClean="0">
                <a:solidFill>
                  <a:srgbClr val="128AFF"/>
                </a:solidFill>
                <a:latin typeface="Consolas" panose="020B0609020204030204" pitchFamily="49" charset="0"/>
              </a:rPr>
              <a:t>"</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a:t>
            </a:r>
            <a:r>
              <a:rPr lang="en-US" altLang="en-US" sz="1400" dirty="0" smtClean="0">
                <a:solidFill>
                  <a:srgbClr val="000000"/>
                </a:solidFill>
                <a:latin typeface="Consolas" panose="020B0609020204030204" pitchFamily="49" charset="0"/>
              </a:rPr>
              <a:t/>
            </a:r>
            <a:br>
              <a:rPr lang="en-US" altLang="en-US" sz="1400" dirty="0" smtClean="0">
                <a:solidFill>
                  <a:srgbClr val="000000"/>
                </a:solidFill>
                <a:latin typeface="Consolas" panose="020B0609020204030204" pitchFamily="49" charset="0"/>
              </a:rPr>
            </a:br>
            <a:r>
              <a:rPr lang="en-US" altLang="en-US" sz="1400" dirty="0" smtClean="0">
                <a:solidFill>
                  <a:srgbClr val="0000FF"/>
                </a:solidFill>
                <a:latin typeface="Consolas" panose="020B0609020204030204" pitchFamily="49" charset="0"/>
              </a:rPr>
              <a:t>else if</a:t>
            </a:r>
            <a:r>
              <a:rPr lang="en-US" altLang="en-US" sz="1400" dirty="0" smtClean="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a:t>
            </a:r>
            <a:r>
              <a:rPr lang="en-US" altLang="en-US" sz="1400" dirty="0" err="1" smtClean="0">
                <a:solidFill>
                  <a:srgbClr val="000000"/>
                </a:solidFill>
                <a:latin typeface="Consolas" panose="020B0609020204030204" pitchFamily="49" charset="0"/>
              </a:rPr>
              <a:t>studentGrade</a:t>
            </a:r>
            <a:r>
              <a:rPr lang="en-US" altLang="en-US" sz="1400" dirty="0" smtClean="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&gt;= </a:t>
            </a:r>
            <a:r>
              <a:rPr lang="en-US" altLang="en-US" sz="1400" dirty="0" smtClean="0">
                <a:solidFill>
                  <a:srgbClr val="128AFF"/>
                </a:solidFill>
                <a:latin typeface="Consolas" panose="020B0609020204030204" pitchFamily="49" charset="0"/>
              </a:rPr>
              <a:t>70</a:t>
            </a:r>
            <a:r>
              <a:rPr lang="en-US" altLang="en-US" sz="1400" dirty="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a:t>
            </a:r>
            <a:r>
              <a:rPr lang="en-US" altLang="en-US" sz="1400" dirty="0" smtClean="0">
                <a:solidFill>
                  <a:srgbClr val="00BF00"/>
                </a:solidFill>
                <a:latin typeface="Consolas" panose="020B0609020204030204" pitchFamily="49" charset="0"/>
              </a:rPr>
              <a:t/>
            </a:r>
            <a:br>
              <a:rPr lang="en-US" altLang="en-US" sz="1400" dirty="0" smtClean="0">
                <a:solidFill>
                  <a:srgbClr val="00BF00"/>
                </a:solidFill>
                <a:latin typeface="Consolas" panose="020B0609020204030204" pitchFamily="49" charset="0"/>
              </a:rPr>
            </a:b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cout</a:t>
            </a:r>
            <a:r>
              <a:rPr lang="en-US" altLang="en-US" sz="1400" dirty="0" smtClean="0">
                <a:solidFill>
                  <a:srgbClr val="000000"/>
                </a:solidFill>
                <a:latin typeface="Consolas" panose="020B0609020204030204" pitchFamily="49" charset="0"/>
              </a:rPr>
              <a:t> &lt;&lt; </a:t>
            </a:r>
            <a:r>
              <a:rPr lang="en-US" altLang="en-US" sz="1400" dirty="0" smtClean="0">
                <a:solidFill>
                  <a:srgbClr val="128AFF"/>
                </a:solidFill>
                <a:latin typeface="Consolas" panose="020B0609020204030204" pitchFamily="49" charset="0"/>
              </a:rPr>
              <a:t>"C"</a:t>
            </a:r>
            <a:r>
              <a:rPr lang="en-US" altLang="en-US" sz="1400" dirty="0" smtClean="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a:t>
            </a:r>
            <a:r>
              <a:rPr lang="en-US" altLang="en-US" sz="1400" dirty="0" smtClean="0">
                <a:solidFill>
                  <a:srgbClr val="000000"/>
                </a:solidFill>
                <a:latin typeface="Consolas" panose="020B0609020204030204" pitchFamily="49" charset="0"/>
              </a:rPr>
              <a:t/>
            </a:r>
            <a:br>
              <a:rPr lang="en-US" altLang="en-US" sz="1400" dirty="0" smtClean="0">
                <a:solidFill>
                  <a:srgbClr val="000000"/>
                </a:solidFill>
                <a:latin typeface="Consolas" panose="020B0609020204030204" pitchFamily="49" charset="0"/>
              </a:rPr>
            </a:br>
            <a:r>
              <a:rPr lang="en-US" altLang="en-US" sz="1400" dirty="0" smtClean="0">
                <a:solidFill>
                  <a:srgbClr val="0000FF"/>
                </a:solidFill>
                <a:latin typeface="Consolas" panose="020B0609020204030204" pitchFamily="49" charset="0"/>
              </a:rPr>
              <a:t>else if</a:t>
            </a:r>
            <a:r>
              <a:rPr lang="en-US" altLang="en-US" sz="1400" dirty="0" smtClean="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a:t>
            </a:r>
            <a:r>
              <a:rPr lang="en-US" altLang="en-US" sz="1400" dirty="0" err="1" smtClean="0">
                <a:solidFill>
                  <a:srgbClr val="000000"/>
                </a:solidFill>
                <a:latin typeface="Consolas" panose="020B0609020204030204" pitchFamily="49" charset="0"/>
              </a:rPr>
              <a:t>studentGrade</a:t>
            </a:r>
            <a:r>
              <a:rPr lang="en-US" altLang="en-US" sz="1400" dirty="0" smtClean="0">
                <a:solidFill>
                  <a:srgbClr val="000000"/>
                </a:solidFill>
                <a:latin typeface="Consolas" panose="020B0609020204030204" pitchFamily="49" charset="0"/>
              </a:rPr>
              <a:t> </a:t>
            </a:r>
            <a:r>
              <a:rPr lang="en-US" altLang="en-US" sz="1400" dirty="0" smtClean="0">
                <a:solidFill>
                  <a:srgbClr val="000000"/>
                </a:solidFill>
                <a:latin typeface="Consolas" panose="020B0609020204030204" pitchFamily="49" charset="0"/>
              </a:rPr>
              <a:t>&gt;= </a:t>
            </a:r>
            <a:r>
              <a:rPr lang="en-US" altLang="en-US" sz="1400" dirty="0" smtClean="0">
                <a:solidFill>
                  <a:srgbClr val="128AFF"/>
                </a:solidFill>
                <a:latin typeface="Consolas" panose="020B0609020204030204" pitchFamily="49" charset="0"/>
              </a:rPr>
              <a:t>60</a:t>
            </a:r>
            <a:r>
              <a:rPr lang="en-US" altLang="en-US" sz="1400" dirty="0">
                <a:solidFill>
                  <a:srgbClr val="000000"/>
                </a:solidFill>
                <a:latin typeface="Consolas" panose="020B0609020204030204" pitchFamily="49" charset="0"/>
              </a:rPr>
              <a:t>) {</a:t>
            </a:r>
            <a:r>
              <a:rPr lang="en-US" altLang="en-US" sz="1400" dirty="0" smtClean="0">
                <a:solidFill>
                  <a:srgbClr val="00BF00"/>
                </a:solidFill>
                <a:latin typeface="Consolas" panose="020B0609020204030204" pitchFamily="49" charset="0"/>
              </a:rPr>
              <a:t/>
            </a:r>
            <a:br>
              <a:rPr lang="en-US" altLang="en-US" sz="1400" dirty="0" smtClean="0">
                <a:solidFill>
                  <a:srgbClr val="00BF00"/>
                </a:solidFill>
                <a:latin typeface="Consolas" panose="020B0609020204030204" pitchFamily="49" charset="0"/>
              </a:rPr>
            </a:b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cout</a:t>
            </a:r>
            <a:r>
              <a:rPr lang="en-US" altLang="en-US" sz="1400" dirty="0" smtClean="0">
                <a:solidFill>
                  <a:srgbClr val="000000"/>
                </a:solidFill>
                <a:latin typeface="Consolas" panose="020B0609020204030204" pitchFamily="49" charset="0"/>
              </a:rPr>
              <a:t> &lt;&lt; </a:t>
            </a:r>
            <a:r>
              <a:rPr lang="en-US" altLang="en-US" sz="1400" dirty="0" smtClean="0">
                <a:solidFill>
                  <a:srgbClr val="128AFF"/>
                </a:solidFill>
                <a:latin typeface="Consolas" panose="020B0609020204030204" pitchFamily="49" charset="0"/>
              </a:rPr>
              <a:t>"D</a:t>
            </a:r>
            <a:r>
              <a:rPr lang="en-US" altLang="en-US" sz="1400" dirty="0" smtClean="0">
                <a:solidFill>
                  <a:srgbClr val="128AFF"/>
                </a:solidFill>
                <a:latin typeface="Consolas" panose="020B0609020204030204" pitchFamily="49" charset="0"/>
              </a:rPr>
              <a:t>"</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a:t>
            </a:r>
            <a:r>
              <a:rPr lang="en-US" altLang="en-US" sz="1400" dirty="0" smtClean="0">
                <a:solidFill>
                  <a:srgbClr val="000000"/>
                </a:solidFill>
                <a:latin typeface="Consolas" panose="020B0609020204030204" pitchFamily="49" charset="0"/>
              </a:rPr>
              <a:t/>
            </a:r>
            <a:br>
              <a:rPr lang="en-US" altLang="en-US" sz="1400" dirty="0" smtClean="0">
                <a:solidFill>
                  <a:srgbClr val="000000"/>
                </a:solidFill>
                <a:latin typeface="Consolas" panose="020B0609020204030204" pitchFamily="49" charset="0"/>
              </a:rPr>
            </a:br>
            <a:r>
              <a:rPr lang="en-US" altLang="en-US" sz="1400" dirty="0" smtClean="0">
                <a:solidFill>
                  <a:srgbClr val="0000FF"/>
                </a:solidFill>
                <a:latin typeface="Consolas" panose="020B0609020204030204" pitchFamily="49" charset="0"/>
              </a:rPr>
              <a:t>else</a:t>
            </a:r>
            <a:r>
              <a:rPr lang="en-US" altLang="en-US" sz="1400" dirty="0">
                <a:solidFill>
                  <a:srgbClr val="000000"/>
                </a:solidFill>
                <a:latin typeface="Consolas" panose="020B0609020204030204" pitchFamily="49" charset="0"/>
              </a:rPr>
              <a:t> {</a:t>
            </a:r>
            <a:r>
              <a:rPr lang="en-US" altLang="en-US" sz="1400" dirty="0" smtClean="0">
                <a:solidFill>
                  <a:srgbClr val="00BF00"/>
                </a:solidFill>
                <a:latin typeface="Consolas" panose="020B0609020204030204" pitchFamily="49" charset="0"/>
              </a:rPr>
              <a:t/>
            </a:r>
            <a:br>
              <a:rPr lang="en-US" altLang="en-US" sz="1400" dirty="0" smtClean="0">
                <a:solidFill>
                  <a:srgbClr val="00BF00"/>
                </a:solidFill>
                <a:latin typeface="Consolas" panose="020B0609020204030204" pitchFamily="49" charset="0"/>
              </a:rPr>
            </a:br>
            <a:r>
              <a:rPr lang="en-US" altLang="en-US" sz="1400" dirty="0" smtClean="0">
                <a:solidFill>
                  <a:srgbClr val="000000"/>
                </a:solidFill>
                <a:latin typeface="Consolas" panose="020B0609020204030204" pitchFamily="49" charset="0"/>
              </a:rPr>
              <a:t>   </a:t>
            </a:r>
            <a:r>
              <a:rPr lang="en-US" altLang="en-US" sz="1400" dirty="0" err="1" smtClean="0">
                <a:solidFill>
                  <a:srgbClr val="000000"/>
                </a:solidFill>
                <a:latin typeface="Consolas" panose="020B0609020204030204" pitchFamily="49" charset="0"/>
              </a:rPr>
              <a:t>cout</a:t>
            </a:r>
            <a:r>
              <a:rPr lang="en-US" altLang="en-US" sz="1400" dirty="0" smtClean="0">
                <a:solidFill>
                  <a:srgbClr val="000000"/>
                </a:solidFill>
                <a:latin typeface="Consolas" panose="020B0609020204030204" pitchFamily="49" charset="0"/>
              </a:rPr>
              <a:t> &lt;&lt; </a:t>
            </a:r>
            <a:r>
              <a:rPr lang="en-US" altLang="en-US" sz="1400" dirty="0" smtClean="0">
                <a:solidFill>
                  <a:srgbClr val="128AFF"/>
                </a:solidFill>
                <a:latin typeface="Consolas" panose="020B0609020204030204" pitchFamily="49" charset="0"/>
              </a:rPr>
              <a:t>"F</a:t>
            </a:r>
            <a:r>
              <a:rPr lang="en-US" altLang="en-US" sz="1400" dirty="0" smtClean="0">
                <a:solidFill>
                  <a:srgbClr val="128AFF"/>
                </a:solidFill>
                <a:latin typeface="Consolas" panose="020B0609020204030204" pitchFamily="49" charset="0"/>
              </a:rPr>
              <a:t>"</a:t>
            </a:r>
            <a:r>
              <a:rPr lang="en-US" altLang="en-US" sz="1400" dirty="0" smtClean="0">
                <a:solidFill>
                  <a:srgbClr val="000000"/>
                </a:solidFill>
                <a:latin typeface="Consolas" panose="020B0609020204030204" pitchFamily="49" charset="0"/>
              </a:rPr>
              <a:t>;</a:t>
            </a:r>
            <a:br>
              <a:rPr lang="en-US" altLang="en-US" sz="1400"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a:t>
            </a:r>
            <a:endParaRPr lang="en-US" altLang="en-US" sz="1400" dirty="0" smtClean="0">
              <a:solidFill>
                <a:srgbClr val="000000"/>
              </a:solidFill>
              <a:latin typeface="Consolas" panose="020B0609020204030204" pitchFamily="49" charset="0"/>
            </a:endParaRPr>
          </a:p>
          <a:p>
            <a:pPr eaLnBrk="1" hangingPunct="1">
              <a:lnSpc>
                <a:spcPct val="90000"/>
              </a:lnSpc>
            </a:pPr>
            <a:r>
              <a:rPr lang="en-US" altLang="en-US" sz="2000" dirty="0" smtClean="0">
                <a:solidFill>
                  <a:srgbClr val="000000"/>
                </a:solidFill>
                <a:latin typeface="Cambria" panose="02040503050406030204" pitchFamily="18" charset="0"/>
              </a:rPr>
              <a:t>The two forms are identical except for the spacing and indentation, which the compiler ignores.</a:t>
            </a:r>
          </a:p>
          <a:p>
            <a:pPr eaLnBrk="1" hangingPunct="1">
              <a:lnSpc>
                <a:spcPct val="90000"/>
              </a:lnSpc>
            </a:pPr>
            <a:r>
              <a:rPr lang="en-US" altLang="en-US" sz="2000" dirty="0" smtClean="0">
                <a:solidFill>
                  <a:srgbClr val="000000"/>
                </a:solidFill>
                <a:latin typeface="Cambria" panose="02040503050406030204" pitchFamily="18" charset="0"/>
              </a:rPr>
              <a:t>The latter form is popular because it avoids deep indentation of the code to the right, which can force lines to wrap.</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95538"/>
            <a:ext cx="9144000" cy="2066925"/>
          </a:xfrm>
          <a:prstGeom prst="rect">
            <a:avLst/>
          </a:prstGeom>
          <a:noFill/>
          <a:ln>
            <a:noFill/>
          </a:ln>
        </p:spPr>
      </p:pic>
    </p:spTree>
    <p:extLst>
      <p:ext uri="{BB962C8B-B14F-4D97-AF65-F5344CB8AC3E}">
        <p14:creationId xmlns:p14="http://schemas.microsoft.com/office/powerpoint/2010/main" val="4039956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00B050"/>
                </a:solidFill>
                <a:latin typeface="Arial"/>
              </a:rPr>
              <a:t>4.6.2</a:t>
            </a:r>
            <a:r>
              <a:rPr lang="en-US" dirty="0">
                <a:solidFill>
                  <a:srgbClr val="00B050"/>
                </a:solidFill>
                <a:latin typeface="Arial"/>
              </a:rPr>
              <a:t>  </a:t>
            </a:r>
            <a:r>
              <a:rPr lang="en-US" dirty="0" smtClean="0">
                <a:solidFill>
                  <a:srgbClr val="00B050"/>
                </a:solidFill>
                <a:latin typeface="Arial"/>
              </a:rPr>
              <a:t>Dangling-else Problem</a:t>
            </a:r>
            <a:endParaRPr lang="en-US" dirty="0" smtClean="0">
              <a:solidFill>
                <a:srgbClr val="3380E6"/>
              </a:solidFill>
              <a:latin typeface="Arial"/>
            </a:endParaRPr>
          </a:p>
        </p:txBody>
      </p:sp>
      <p:sp>
        <p:nvSpPr>
          <p:cNvPr id="50179" name="Text Placeholder 2"/>
          <p:cNvSpPr>
            <a:spLocks noGrp="1"/>
          </p:cNvSpPr>
          <p:nvPr>
            <p:ph type="body" idx="1"/>
          </p:nvPr>
        </p:nvSpPr>
        <p:spPr/>
        <p:txBody>
          <a:bodyPr/>
          <a:lstStyle/>
          <a:p>
            <a:pPr eaLnBrk="1" hangingPunct="1"/>
            <a:r>
              <a:rPr lang="en-US" altLang="en-US" sz="2500" dirty="0">
                <a:solidFill>
                  <a:srgbClr val="000000"/>
                </a:solidFill>
                <a:latin typeface="Cambria" panose="02040503050406030204" pitchFamily="18" charset="0"/>
              </a:rPr>
              <a:t>Throughout the text, we always enclose control statement bodies in braces (</a:t>
            </a:r>
            <a:r>
              <a:rPr lang="en-US" altLang="en-US" sz="2500" dirty="0">
                <a:solidFill>
                  <a:srgbClr val="000000"/>
                </a:solidFill>
                <a:latin typeface="Consolas" panose="020B0609020204030204" pitchFamily="49" charset="0"/>
              </a:rPr>
              <a:t>{</a:t>
            </a:r>
            <a:r>
              <a:rPr lang="en-US" altLang="en-US" sz="2500" dirty="0">
                <a:solidFill>
                  <a:srgbClr val="000000"/>
                </a:solidFill>
                <a:latin typeface="Cambria" panose="02040503050406030204" pitchFamily="18" charset="0"/>
              </a:rPr>
              <a:t> and </a:t>
            </a:r>
            <a:r>
              <a:rPr lang="en-US" altLang="en-US" sz="2500" dirty="0">
                <a:solidFill>
                  <a:srgbClr val="000000"/>
                </a:solidFill>
                <a:latin typeface="Consolas" panose="020B0609020204030204" pitchFamily="49" charset="0"/>
              </a:rPr>
              <a:t>}</a:t>
            </a:r>
            <a:r>
              <a:rPr lang="en-US" altLang="en-US" sz="2500" dirty="0">
                <a:solidFill>
                  <a:srgbClr val="000000"/>
                </a:solidFill>
                <a:latin typeface="Cambria" panose="02040503050406030204" pitchFamily="18" charset="0"/>
              </a:rPr>
              <a:t>). </a:t>
            </a:r>
            <a:endParaRPr lang="en-US" altLang="en-US" sz="2500" dirty="0" smtClean="0">
              <a:solidFill>
                <a:srgbClr val="000000"/>
              </a:solidFill>
              <a:latin typeface="Cambria" panose="02040503050406030204" pitchFamily="18" charset="0"/>
            </a:endParaRPr>
          </a:p>
          <a:p>
            <a:pPr eaLnBrk="1" hangingPunct="1"/>
            <a:r>
              <a:rPr lang="en-US" altLang="en-US" sz="2500" dirty="0" smtClean="0">
                <a:solidFill>
                  <a:srgbClr val="000000"/>
                </a:solidFill>
                <a:latin typeface="Cambria" panose="02040503050406030204" pitchFamily="18" charset="0"/>
              </a:rPr>
              <a:t>This </a:t>
            </a:r>
            <a:r>
              <a:rPr lang="en-US" altLang="en-US" sz="2500" dirty="0">
                <a:solidFill>
                  <a:srgbClr val="000000"/>
                </a:solidFill>
                <a:latin typeface="Cambria" panose="02040503050406030204" pitchFamily="18" charset="0"/>
              </a:rPr>
              <a:t>avoids a logic error called the “dangling-</a:t>
            </a:r>
            <a:r>
              <a:rPr lang="en-US" altLang="en-US" sz="2500" dirty="0">
                <a:solidFill>
                  <a:srgbClr val="000000"/>
                </a:solidFill>
                <a:latin typeface="Consolas" panose="020B0609020204030204" pitchFamily="49" charset="0"/>
              </a:rPr>
              <a:t>else</a:t>
            </a:r>
            <a:r>
              <a:rPr lang="en-US" altLang="en-US" sz="2500" dirty="0">
                <a:solidFill>
                  <a:srgbClr val="000000"/>
                </a:solidFill>
                <a:latin typeface="Cambria" panose="02040503050406030204" pitchFamily="18" charset="0"/>
              </a:rPr>
              <a:t>” problem. </a:t>
            </a:r>
            <a:endParaRPr lang="en-US" altLang="en-US" sz="2500" dirty="0" smtClean="0">
              <a:solidFill>
                <a:srgbClr val="000000"/>
              </a:solidFill>
              <a:latin typeface="Cambria" panose="02040503050406030204" pitchFamily="18" charset="0"/>
            </a:endParaRPr>
          </a:p>
          <a:p>
            <a:pPr eaLnBrk="1" hangingPunct="1"/>
            <a:r>
              <a:rPr lang="en-US" altLang="en-US" sz="2500" dirty="0" smtClean="0">
                <a:solidFill>
                  <a:srgbClr val="000000"/>
                </a:solidFill>
                <a:latin typeface="Cambria" panose="02040503050406030204" pitchFamily="18" charset="0"/>
              </a:rPr>
              <a:t>We </a:t>
            </a:r>
            <a:r>
              <a:rPr lang="en-US" altLang="en-US" sz="2500" dirty="0">
                <a:solidFill>
                  <a:srgbClr val="000000"/>
                </a:solidFill>
                <a:latin typeface="Cambria" panose="02040503050406030204" pitchFamily="18" charset="0"/>
              </a:rPr>
              <a:t>investigate this problem in Exercises 4.23–4.25.</a:t>
            </a:r>
            <a:endParaRPr lang="en-US" altLang="en-US" sz="2500" dirty="0" smtClean="0">
              <a:solidFill>
                <a:srgbClr val="000000"/>
              </a:solidFill>
              <a:latin typeface="Cambria" panose="02040503050406030204" pitchFamily="18" charset="0"/>
            </a:endParaRPr>
          </a:p>
        </p:txBody>
      </p:sp>
      <p:sp>
        <p:nvSpPr>
          <p:cNvPr id="522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00B050"/>
                </a:solidFill>
                <a:latin typeface="Arial"/>
              </a:rPr>
              <a:t>4.6.3</a:t>
            </a:r>
            <a:r>
              <a:rPr lang="en-US" dirty="0">
                <a:solidFill>
                  <a:srgbClr val="00B050"/>
                </a:solidFill>
                <a:latin typeface="Arial"/>
              </a:rPr>
              <a:t>  </a:t>
            </a:r>
            <a:r>
              <a:rPr lang="en-US" dirty="0" smtClean="0">
                <a:solidFill>
                  <a:srgbClr val="00B050"/>
                </a:solidFill>
                <a:latin typeface="Arial"/>
              </a:rPr>
              <a:t>Blocks</a:t>
            </a:r>
            <a:endParaRPr lang="en-US" dirty="0" smtClean="0">
              <a:solidFill>
                <a:srgbClr val="3380E6"/>
              </a:solidFill>
              <a:latin typeface="Arial"/>
            </a:endParaRPr>
          </a:p>
        </p:txBody>
      </p:sp>
      <p:sp>
        <p:nvSpPr>
          <p:cNvPr id="5222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The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 statement normally expects only one statement in its body.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To </a:t>
            </a:r>
            <a:r>
              <a:rPr lang="en-US" altLang="en-US" dirty="0">
                <a:solidFill>
                  <a:srgbClr val="000000"/>
                </a:solidFill>
                <a:latin typeface="Cambria" panose="02040503050406030204" pitchFamily="18" charset="0"/>
              </a:rPr>
              <a:t>include several statements </a:t>
            </a:r>
            <a:r>
              <a:rPr lang="en-US" altLang="en-US" dirty="0" smtClean="0">
                <a:solidFill>
                  <a:srgbClr val="000000"/>
                </a:solidFill>
                <a:latin typeface="Cambria" panose="02040503050406030204" pitchFamily="18" charset="0"/>
              </a:rPr>
              <a:t>in </a:t>
            </a:r>
            <a:r>
              <a:rPr lang="en-US" altLang="en-US" dirty="0">
                <a:solidFill>
                  <a:srgbClr val="000000"/>
                </a:solidFill>
                <a:latin typeface="Cambria" panose="02040503050406030204" pitchFamily="18" charset="0"/>
              </a:rPr>
              <a:t>an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 (or the body of an </a:t>
            </a:r>
            <a:r>
              <a:rPr lang="en-US" altLang="en-US" dirty="0">
                <a:solidFill>
                  <a:srgbClr val="000000"/>
                </a:solidFill>
                <a:latin typeface="Consolas" panose="020B0609020204030204" pitchFamily="49" charset="0"/>
              </a:rPr>
              <a:t>else</a:t>
            </a:r>
            <a:r>
              <a:rPr lang="en-US" altLang="en-US" dirty="0">
                <a:solidFill>
                  <a:srgbClr val="000000"/>
                </a:solidFill>
                <a:latin typeface="Cambria" panose="02040503050406030204" pitchFamily="18" charset="0"/>
              </a:rPr>
              <a:t> for an </a:t>
            </a:r>
            <a:r>
              <a:rPr lang="en-US" altLang="en-US" dirty="0">
                <a:solidFill>
                  <a:srgbClr val="000000"/>
                </a:solidFill>
                <a:latin typeface="Consolas" panose="020B0609020204030204" pitchFamily="49" charset="0"/>
              </a:rPr>
              <a:t>if</a:t>
            </a:r>
            <a:r>
              <a:rPr lang="en-US" altLang="en-US" dirty="0">
                <a:solidFill>
                  <a:srgbClr val="000000"/>
                </a:solidFill>
                <a:latin typeface="Cambria" panose="02040503050406030204" pitchFamily="18" charset="0"/>
              </a:rPr>
              <a:t>…</a:t>
            </a:r>
            <a:r>
              <a:rPr lang="en-US" altLang="en-US" dirty="0">
                <a:solidFill>
                  <a:srgbClr val="000000"/>
                </a:solidFill>
                <a:latin typeface="Consolas" panose="020B0609020204030204" pitchFamily="49" charset="0"/>
              </a:rPr>
              <a:t>else</a:t>
            </a:r>
            <a:r>
              <a:rPr lang="en-US" altLang="en-US" dirty="0">
                <a:solidFill>
                  <a:srgbClr val="000000"/>
                </a:solidFill>
                <a:latin typeface="Cambria" panose="02040503050406030204" pitchFamily="18" charset="0"/>
              </a:rPr>
              <a:t> statement), enclose the statements in braces.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Good </a:t>
            </a:r>
            <a:r>
              <a:rPr lang="en-US" altLang="en-US" dirty="0">
                <a:solidFill>
                  <a:srgbClr val="000000"/>
                </a:solidFill>
                <a:latin typeface="Cambria" panose="02040503050406030204" pitchFamily="18" charset="0"/>
              </a:rPr>
              <a:t>practice to always use the braces.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Statements </a:t>
            </a:r>
            <a:r>
              <a:rPr lang="en-US" altLang="en-US" dirty="0">
                <a:solidFill>
                  <a:srgbClr val="000000"/>
                </a:solidFill>
                <a:latin typeface="Cambria" panose="02040503050406030204" pitchFamily="18" charset="0"/>
              </a:rPr>
              <a:t>contained in a pair of braces </a:t>
            </a:r>
            <a:r>
              <a:rPr lang="en-US" altLang="en-US" dirty="0" smtClean="0">
                <a:solidFill>
                  <a:srgbClr val="000000"/>
                </a:solidFill>
                <a:latin typeface="Cambria" panose="02040503050406030204" pitchFamily="18" charset="0"/>
              </a:rPr>
              <a:t>form </a:t>
            </a:r>
            <a:r>
              <a:rPr lang="en-US" altLang="en-US" dirty="0">
                <a:solidFill>
                  <a:srgbClr val="000000"/>
                </a:solidFill>
                <a:latin typeface="Cambria" panose="02040503050406030204" pitchFamily="18" charset="0"/>
              </a:rPr>
              <a:t>a </a:t>
            </a:r>
            <a:r>
              <a:rPr lang="en-US" altLang="en-US" dirty="0">
                <a:solidFill>
                  <a:srgbClr val="0000FF"/>
                </a:solidFill>
                <a:latin typeface="Cambria" panose="02040503050406030204" pitchFamily="18" charset="0"/>
              </a:rPr>
              <a:t>block</a:t>
            </a:r>
            <a:r>
              <a:rPr lang="en-US" altLang="en-US" dirty="0">
                <a:solidFill>
                  <a:srgbClr val="000000"/>
                </a:solidFill>
                <a:latin typeface="Cambria" panose="02040503050406030204" pitchFamily="18" charset="0"/>
              </a:rPr>
              <a:t>.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A </a:t>
            </a:r>
            <a:r>
              <a:rPr lang="en-US" altLang="en-US" dirty="0">
                <a:solidFill>
                  <a:srgbClr val="000000"/>
                </a:solidFill>
                <a:latin typeface="Cambria" panose="02040503050406030204" pitchFamily="18" charset="0"/>
              </a:rPr>
              <a:t>block can be placed anywhere in a function that a single statement can be placed. </a:t>
            </a:r>
            <a:endParaRPr lang="en-US" altLang="en-US" dirty="0" smtClean="0">
              <a:solidFill>
                <a:srgbClr val="000000"/>
              </a:solidFill>
              <a:latin typeface="Cambria" panose="02040503050406030204" pitchFamily="18" charset="0"/>
            </a:endParaRPr>
          </a:p>
        </p:txBody>
      </p:sp>
      <p:sp>
        <p:nvSpPr>
          <p:cNvPr id="542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53691" y="857250"/>
            <a:ext cx="7236619" cy="5143500"/>
          </a:xfrm>
          <a:prstGeom prst="rect">
            <a:avLst/>
          </a:prstGeom>
          <a:noFill/>
          <a:ln>
            <a:noFill/>
          </a:ln>
        </p:spPr>
      </p:pic>
    </p:spTree>
    <p:extLst>
      <p:ext uri="{BB962C8B-B14F-4D97-AF65-F5344CB8AC3E}">
        <p14:creationId xmlns:p14="http://schemas.microsoft.com/office/powerpoint/2010/main" val="3464596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latin typeface="Arial"/>
              </a:rPr>
              <a:t>4.6.3  Blocks</a:t>
            </a:r>
            <a:endParaRPr lang="en-US" dirty="0"/>
          </a:p>
        </p:txBody>
      </p:sp>
      <p:sp>
        <p:nvSpPr>
          <p:cNvPr id="3" name="Text Placeholder 2"/>
          <p:cNvSpPr>
            <a:spLocks noGrp="1"/>
          </p:cNvSpPr>
          <p:nvPr>
            <p:ph type="body" idx="1"/>
          </p:nvPr>
        </p:nvSpPr>
        <p:spPr/>
        <p:txBody>
          <a:bodyPr/>
          <a:lstStyle/>
          <a:p>
            <a:r>
              <a:rPr lang="en-US" dirty="0" smtClean="0">
                <a:latin typeface="Cambria" panose="02040503050406030204" pitchFamily="18" charset="0"/>
              </a:rPr>
              <a:t>Syntax errors (such as when one brace in a block is left out of the program) are caught by the compiler. </a:t>
            </a:r>
          </a:p>
          <a:p>
            <a:r>
              <a:rPr lang="en-US" dirty="0" smtClean="0">
                <a:latin typeface="Cambria" panose="02040503050406030204" pitchFamily="18" charset="0"/>
              </a:rPr>
              <a:t>A </a:t>
            </a:r>
            <a:r>
              <a:rPr lang="en-US" dirty="0" smtClean="0">
                <a:solidFill>
                  <a:srgbClr val="0000FF"/>
                </a:solidFill>
                <a:latin typeface="Cambria" panose="02040503050406030204" pitchFamily="18" charset="0"/>
              </a:rPr>
              <a:t>logic error </a:t>
            </a:r>
            <a:r>
              <a:rPr lang="en-US" dirty="0" smtClean="0">
                <a:latin typeface="Cambria" panose="02040503050406030204" pitchFamily="18" charset="0"/>
              </a:rPr>
              <a:t>(such as an incorrect calculation) has its effect at execution time. </a:t>
            </a:r>
          </a:p>
          <a:p>
            <a:r>
              <a:rPr lang="en-US" dirty="0" smtClean="0">
                <a:latin typeface="Cambria" panose="02040503050406030204" pitchFamily="18" charset="0"/>
              </a:rPr>
              <a:t>A </a:t>
            </a:r>
            <a:r>
              <a:rPr lang="en-US" dirty="0" smtClean="0">
                <a:solidFill>
                  <a:srgbClr val="0000FF"/>
                </a:solidFill>
                <a:latin typeface="Cambria" panose="02040503050406030204" pitchFamily="18" charset="0"/>
              </a:rPr>
              <a:t>fatal logic error </a:t>
            </a:r>
            <a:r>
              <a:rPr lang="en-US" dirty="0" smtClean="0">
                <a:latin typeface="Cambria" panose="02040503050406030204" pitchFamily="18" charset="0"/>
              </a:rPr>
              <a:t>causes a program to fail and terminate prematurely. </a:t>
            </a:r>
          </a:p>
          <a:p>
            <a:r>
              <a:rPr lang="en-US" dirty="0" smtClean="0">
                <a:latin typeface="Cambria" panose="02040503050406030204" pitchFamily="18" charset="0"/>
              </a:rPr>
              <a:t>A </a:t>
            </a:r>
            <a:r>
              <a:rPr lang="en-US" dirty="0" smtClean="0">
                <a:solidFill>
                  <a:srgbClr val="0000FF"/>
                </a:solidFill>
                <a:latin typeface="Cambria" panose="02040503050406030204" pitchFamily="18" charset="0"/>
              </a:rPr>
              <a:t>nonfatal logic error </a:t>
            </a:r>
            <a:r>
              <a:rPr lang="en-US" dirty="0" smtClean="0">
                <a:latin typeface="Cambria" panose="02040503050406030204" pitchFamily="18" charset="0"/>
              </a:rPr>
              <a:t>allows a program to continue executing but causes it to produce incorrect results.</a:t>
            </a:r>
            <a:endParaRPr lang="en-US" dirty="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6319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4.6.3  Blocks</a:t>
            </a:r>
            <a:endParaRPr lang="en-US" dirty="0" smtClean="0">
              <a:solidFill>
                <a:srgbClr val="3380E6"/>
              </a:solidFill>
              <a:latin typeface="Arial"/>
            </a:endParaRPr>
          </a:p>
        </p:txBody>
      </p:sp>
      <p:sp>
        <p:nvSpPr>
          <p:cNvPr id="5427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Just as a block can be placed anywhere a single statement can be placed, it’s also possible to have no statement at all—called a </a:t>
            </a:r>
            <a:r>
              <a:rPr lang="en-US" altLang="en-US" dirty="0" smtClean="0">
                <a:solidFill>
                  <a:srgbClr val="0000FF"/>
                </a:solidFill>
                <a:latin typeface="Cambria" panose="02040503050406030204" pitchFamily="18" charset="0"/>
              </a:rPr>
              <a:t>null statement</a:t>
            </a:r>
            <a:r>
              <a:rPr lang="en-US" altLang="en-US" dirty="0" smtClean="0">
                <a:solidFill>
                  <a:srgbClr val="000000"/>
                </a:solidFill>
                <a:latin typeface="Cambria" panose="02040503050406030204" pitchFamily="18" charset="0"/>
              </a:rPr>
              <a:t> (or an </a:t>
            </a:r>
            <a:r>
              <a:rPr lang="en-US" altLang="en-US" dirty="0" smtClean="0">
                <a:solidFill>
                  <a:srgbClr val="0000FF"/>
                </a:solidFill>
                <a:latin typeface="Cambria" panose="02040503050406030204" pitchFamily="18" charset="0"/>
              </a:rPr>
              <a:t>empty statement</a:t>
            </a:r>
            <a:r>
              <a:rPr lang="en-US" altLang="en-US"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The null state-</a:t>
            </a:r>
            <a:r>
              <a:rPr lang="en-US" altLang="en-US" dirty="0" err="1" smtClean="0">
                <a:solidFill>
                  <a:srgbClr val="000000"/>
                </a:solidFill>
                <a:latin typeface="Cambria" panose="02040503050406030204" pitchFamily="18" charset="0"/>
              </a:rPr>
              <a:t>ment</a:t>
            </a:r>
            <a:r>
              <a:rPr lang="en-US" altLang="en-US" dirty="0" smtClean="0">
                <a:solidFill>
                  <a:srgbClr val="000000"/>
                </a:solidFill>
                <a:latin typeface="Cambria" panose="02040503050406030204" pitchFamily="18" charset="0"/>
              </a:rPr>
              <a:t> is represented by placing a semicolon (</a:t>
            </a:r>
            <a:r>
              <a:rPr lang="en-US" altLang="en-US" dirty="0" smtClean="0">
                <a:solidFill>
                  <a:srgbClr val="000000"/>
                </a:solidFill>
                <a:latin typeface="Consolas" panose="020B0609020204030204" pitchFamily="49" charset="0"/>
              </a:rPr>
              <a:t>;</a:t>
            </a:r>
            <a:r>
              <a:rPr lang="en-US" altLang="en-US" dirty="0" smtClean="0">
                <a:solidFill>
                  <a:srgbClr val="000000"/>
                </a:solidFill>
                <a:latin typeface="Cambria" panose="02040503050406030204" pitchFamily="18" charset="0"/>
              </a:rPr>
              <a:t>) where a statement would normally be.</a:t>
            </a:r>
          </a:p>
        </p:txBody>
      </p:sp>
      <p:sp>
        <p:nvSpPr>
          <p:cNvPr id="583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82366"/>
            <a:ext cx="9144000" cy="3293269"/>
          </a:xfrm>
          <a:prstGeom prst="rect">
            <a:avLst/>
          </a:prstGeom>
          <a:noFill/>
          <a:ln>
            <a:noFill/>
          </a:ln>
        </p:spPr>
      </p:pic>
    </p:spTree>
    <p:extLst>
      <p:ext uri="{BB962C8B-B14F-4D97-AF65-F5344CB8AC3E}">
        <p14:creationId xmlns:p14="http://schemas.microsoft.com/office/powerpoint/2010/main" val="1621219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00B050"/>
                </a:solidFill>
                <a:latin typeface="Arial"/>
              </a:rPr>
              <a:t>4.6.4</a:t>
            </a:r>
            <a:r>
              <a:rPr lang="en-US" dirty="0">
                <a:solidFill>
                  <a:srgbClr val="00B050"/>
                </a:solidFill>
                <a:latin typeface="Arial"/>
              </a:rPr>
              <a:t>  </a:t>
            </a:r>
            <a:r>
              <a:rPr lang="en-US" dirty="0" smtClean="0">
                <a:solidFill>
                  <a:srgbClr val="00B050"/>
                </a:solidFill>
                <a:latin typeface="Arial"/>
              </a:rPr>
              <a:t>Conditional Operator (?:)</a:t>
            </a:r>
            <a:endParaRPr lang="en-US" dirty="0" smtClean="0">
              <a:solidFill>
                <a:srgbClr val="3380E6"/>
              </a:solidFill>
              <a:latin typeface="Arial"/>
            </a:endParaRPr>
          </a:p>
        </p:txBody>
      </p:sp>
      <p:sp>
        <p:nvSpPr>
          <p:cNvPr id="43011" name="Text Placeholder 2"/>
          <p:cNvSpPr>
            <a:spLocks noGrp="1"/>
          </p:cNvSpPr>
          <p:nvPr>
            <p:ph type="body" idx="1"/>
          </p:nvPr>
        </p:nvSpPr>
        <p:spPr/>
        <p:txBody>
          <a:bodyPr/>
          <a:lstStyle/>
          <a:p>
            <a:pPr eaLnBrk="1" hangingPunct="1">
              <a:lnSpc>
                <a:spcPct val="90000"/>
              </a:lnSpc>
            </a:pPr>
            <a:r>
              <a:rPr lang="en-US" altLang="en-US" dirty="0" smtClean="0">
                <a:solidFill>
                  <a:srgbClr val="0000FF"/>
                </a:solidFill>
                <a:latin typeface="Cambria" panose="02040503050406030204" pitchFamily="18" charset="0"/>
              </a:rPr>
              <a:t>Conditional operator </a:t>
            </a:r>
            <a:r>
              <a:rPr lang="en-US" altLang="en-US" dirty="0" smtClean="0">
                <a:solidFill>
                  <a:srgbClr val="000000"/>
                </a:solidFill>
                <a:latin typeface="Cambria" panose="02040503050406030204" pitchFamily="18" charset="0"/>
              </a:rPr>
              <a:t>(</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ambria" panose="02040503050406030204" pitchFamily="18" charset="0"/>
              </a:rPr>
              <a:t>)</a:t>
            </a:r>
          </a:p>
          <a:p>
            <a:pPr lvl="1" eaLnBrk="1" hangingPunct="1">
              <a:lnSpc>
                <a:spcPct val="90000"/>
              </a:lnSpc>
            </a:pPr>
            <a:r>
              <a:rPr lang="en-US" altLang="en-US" dirty="0" smtClean="0">
                <a:solidFill>
                  <a:srgbClr val="000000"/>
                </a:solidFill>
                <a:latin typeface="Cambria" panose="02040503050406030204" pitchFamily="18" charset="0"/>
              </a:rPr>
              <a:t>Closely related to 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onsolas" panose="020B0609020204030204" pitchFamily="49" charset="0"/>
              </a:rPr>
              <a:t>else</a:t>
            </a:r>
            <a:r>
              <a:rPr lang="en-US" altLang="en-US" dirty="0" smtClean="0">
                <a:solidFill>
                  <a:srgbClr val="000000"/>
                </a:solidFill>
                <a:latin typeface="Cambria" panose="02040503050406030204" pitchFamily="18" charset="0"/>
              </a:rPr>
              <a:t> statement.</a:t>
            </a:r>
          </a:p>
          <a:p>
            <a:pPr eaLnBrk="1" hangingPunct="1">
              <a:lnSpc>
                <a:spcPct val="90000"/>
              </a:lnSpc>
            </a:pPr>
            <a:r>
              <a:rPr lang="en-US" altLang="en-US" dirty="0" smtClean="0">
                <a:solidFill>
                  <a:srgbClr val="000000"/>
                </a:solidFill>
                <a:latin typeface="Cambria" panose="02040503050406030204" pitchFamily="18" charset="0"/>
              </a:rPr>
              <a:t>C++’s only </a:t>
            </a:r>
            <a:r>
              <a:rPr lang="en-US" altLang="en-US" dirty="0" smtClean="0">
                <a:solidFill>
                  <a:srgbClr val="0000FF"/>
                </a:solidFill>
                <a:latin typeface="Cambria" panose="02040503050406030204" pitchFamily="18" charset="0"/>
              </a:rPr>
              <a:t>ternary operator</a:t>
            </a:r>
            <a:r>
              <a:rPr lang="en-US" altLang="en-US" dirty="0" smtClean="0">
                <a:solidFill>
                  <a:srgbClr val="000000"/>
                </a:solidFill>
                <a:latin typeface="Cambria" panose="02040503050406030204" pitchFamily="18" charset="0"/>
              </a:rPr>
              <a:t>—it takes three operands.</a:t>
            </a:r>
          </a:p>
          <a:p>
            <a:pPr eaLnBrk="1" hangingPunct="1">
              <a:lnSpc>
                <a:spcPct val="90000"/>
              </a:lnSpc>
            </a:pPr>
            <a:r>
              <a:rPr lang="en-US" altLang="en-US" dirty="0" smtClean="0">
                <a:solidFill>
                  <a:srgbClr val="000000"/>
                </a:solidFill>
                <a:latin typeface="Cambria" panose="02040503050406030204" pitchFamily="18" charset="0"/>
              </a:rPr>
              <a:t>The operands, together with the conditional operator, form a </a:t>
            </a:r>
            <a:r>
              <a:rPr lang="en-US" altLang="en-US" dirty="0" smtClean="0">
                <a:solidFill>
                  <a:srgbClr val="0000FF"/>
                </a:solidFill>
                <a:latin typeface="Cambria" panose="02040503050406030204" pitchFamily="18" charset="0"/>
              </a:rPr>
              <a:t>conditional expression</a:t>
            </a:r>
            <a:r>
              <a:rPr lang="en-US" altLang="en-US" dirty="0" smtClean="0">
                <a:solidFill>
                  <a:srgbClr val="000000"/>
                </a:solidFill>
                <a:latin typeface="Cambria" panose="02040503050406030204" pitchFamily="18" charset="0"/>
              </a:rPr>
              <a:t>.</a:t>
            </a:r>
          </a:p>
          <a:p>
            <a:pPr lvl="1" eaLnBrk="1" hangingPunct="1">
              <a:lnSpc>
                <a:spcPct val="90000"/>
              </a:lnSpc>
            </a:pPr>
            <a:r>
              <a:rPr lang="en-US" altLang="en-US" dirty="0" smtClean="0">
                <a:solidFill>
                  <a:srgbClr val="000000"/>
                </a:solidFill>
                <a:latin typeface="Cambria" panose="02040503050406030204" pitchFamily="18" charset="0"/>
              </a:rPr>
              <a:t>The first operand is a condition</a:t>
            </a:r>
          </a:p>
          <a:p>
            <a:pPr lvl="1" eaLnBrk="1" hangingPunct="1">
              <a:lnSpc>
                <a:spcPct val="90000"/>
              </a:lnSpc>
            </a:pPr>
            <a:r>
              <a:rPr lang="en-US" altLang="en-US" dirty="0" smtClean="0">
                <a:solidFill>
                  <a:srgbClr val="000000"/>
                </a:solidFill>
                <a:latin typeface="Cambria" panose="02040503050406030204" pitchFamily="18" charset="0"/>
              </a:rPr>
              <a:t>The second operand is the value for the entire conditional expression if the condition is </a:t>
            </a:r>
            <a:r>
              <a:rPr lang="en-US" altLang="en-US" dirty="0" smtClean="0">
                <a:solidFill>
                  <a:srgbClr val="000000"/>
                </a:solidFill>
                <a:latin typeface="Consolas" panose="020B0609020204030204" pitchFamily="49" charset="0"/>
              </a:rPr>
              <a:t>true</a:t>
            </a:r>
            <a:r>
              <a:rPr lang="en-US" altLang="en-US" dirty="0" smtClean="0">
                <a:solidFill>
                  <a:srgbClr val="000000"/>
                </a:solidFill>
                <a:latin typeface="Cambria" panose="02040503050406030204" pitchFamily="18" charset="0"/>
              </a:rPr>
              <a:t> </a:t>
            </a:r>
          </a:p>
          <a:p>
            <a:pPr lvl="1" eaLnBrk="1" hangingPunct="1">
              <a:lnSpc>
                <a:spcPct val="90000"/>
              </a:lnSpc>
            </a:pPr>
            <a:r>
              <a:rPr lang="en-US" altLang="en-US" dirty="0" smtClean="0">
                <a:solidFill>
                  <a:srgbClr val="000000"/>
                </a:solidFill>
                <a:latin typeface="Cambria" panose="02040503050406030204" pitchFamily="18" charset="0"/>
              </a:rPr>
              <a:t>The third operand is the value for the entire conditional expression if the condition is </a:t>
            </a:r>
            <a:r>
              <a:rPr lang="en-US" altLang="en-US" dirty="0" smtClean="0">
                <a:solidFill>
                  <a:srgbClr val="000000"/>
                </a:solidFill>
                <a:latin typeface="Consolas" panose="020B0609020204030204" pitchFamily="49" charset="0"/>
              </a:rPr>
              <a:t>false</a:t>
            </a:r>
            <a:r>
              <a:rPr lang="en-US" altLang="en-US" dirty="0" smtClean="0">
                <a:solidFill>
                  <a:srgbClr val="000000"/>
                </a:solidFill>
                <a:latin typeface="Cambria" panose="02040503050406030204" pitchFamily="18" charset="0"/>
              </a:rPr>
              <a:t>.</a:t>
            </a:r>
          </a:p>
          <a:p>
            <a:pPr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ambria" panose="02040503050406030204" pitchFamily="18" charset="0"/>
              </a:rPr>
              <a:t>“values” also </a:t>
            </a:r>
            <a:r>
              <a:rPr lang="en-US" altLang="en-US" dirty="0" smtClean="0">
                <a:solidFill>
                  <a:srgbClr val="000000"/>
                </a:solidFill>
                <a:latin typeface="Cambria" panose="02040503050406030204" pitchFamily="18" charset="0"/>
              </a:rPr>
              <a:t>can be actions to execute.</a:t>
            </a:r>
          </a:p>
        </p:txBody>
      </p:sp>
      <p:sp>
        <p:nvSpPr>
          <p:cNvPr id="450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4.7  </a:t>
            </a:r>
            <a:r>
              <a:rPr lang="en-US" dirty="0" smtClean="0">
                <a:solidFill>
                  <a:srgbClr val="3380E6"/>
                </a:solidFill>
                <a:latin typeface="Arial"/>
              </a:rPr>
              <a:t>Student Class: Nested if…else Statements</a:t>
            </a:r>
          </a:p>
        </p:txBody>
      </p:sp>
      <p:sp>
        <p:nvSpPr>
          <p:cNvPr id="56323" name="Text Placeholder 2"/>
          <p:cNvSpPr>
            <a:spLocks noGrp="1"/>
          </p:cNvSpPr>
          <p:nvPr>
            <p:ph type="body" idx="1"/>
          </p:nvPr>
        </p:nvSpPr>
        <p:spPr/>
        <p:txBody>
          <a:bodyPr/>
          <a:lstStyle/>
          <a:p>
            <a:pPr eaLnBrk="1" hangingPunct="1">
              <a:lnSpc>
                <a:spcPct val="90000"/>
              </a:lnSpc>
            </a:pPr>
            <a:r>
              <a:rPr lang="en-US" altLang="en-US" sz="2100" dirty="0">
                <a:solidFill>
                  <a:srgbClr val="000000"/>
                </a:solidFill>
                <a:latin typeface="Cambria" panose="02040503050406030204" pitchFamily="18" charset="0"/>
              </a:rPr>
              <a:t>The example of Figs. 4.6–4.7 demonstrates a nested </a:t>
            </a:r>
            <a:r>
              <a:rPr lang="en-US" altLang="en-US" sz="2100" dirty="0">
                <a:solidFill>
                  <a:srgbClr val="000000"/>
                </a:solidFill>
                <a:latin typeface="Consolas" panose="020B0609020204030204" pitchFamily="49" charset="0"/>
              </a:rPr>
              <a:t>if</a:t>
            </a:r>
            <a:r>
              <a:rPr lang="en-US" altLang="en-US" sz="2100" dirty="0">
                <a:solidFill>
                  <a:srgbClr val="000000"/>
                </a:solidFill>
                <a:latin typeface="Cambria" panose="02040503050406030204" pitchFamily="18" charset="0"/>
              </a:rPr>
              <a:t>…</a:t>
            </a:r>
            <a:r>
              <a:rPr lang="en-US" altLang="en-US" sz="2100" dirty="0">
                <a:solidFill>
                  <a:srgbClr val="000000"/>
                </a:solidFill>
                <a:latin typeface="Consolas" panose="020B0609020204030204" pitchFamily="49" charset="0"/>
              </a:rPr>
              <a:t>else</a:t>
            </a:r>
            <a:r>
              <a:rPr lang="en-US" altLang="en-US" sz="2100" dirty="0">
                <a:solidFill>
                  <a:srgbClr val="000000"/>
                </a:solidFill>
                <a:latin typeface="Cambria" panose="02040503050406030204" pitchFamily="18" charset="0"/>
              </a:rPr>
              <a:t> statement that determines a student’s letter grade based on the student’s average in a course. </a:t>
            </a:r>
            <a:endParaRPr lang="en-US" altLang="en-US" sz="2100" dirty="0" smtClean="0">
              <a:solidFill>
                <a:srgbClr val="000000"/>
              </a:solidFill>
              <a:latin typeface="Cambria" panose="02040503050406030204" pitchFamily="18" charset="0"/>
            </a:endParaRPr>
          </a:p>
          <a:p>
            <a:pPr eaLnBrk="1" hangingPunct="1">
              <a:lnSpc>
                <a:spcPct val="90000"/>
              </a:lnSpc>
            </a:pPr>
            <a:r>
              <a:rPr lang="en-US" altLang="en-US" sz="2100" dirty="0" smtClean="0">
                <a:solidFill>
                  <a:srgbClr val="000000"/>
                </a:solidFill>
                <a:latin typeface="Cambria" panose="02040503050406030204" pitchFamily="18" charset="0"/>
              </a:rPr>
              <a:t>Class </a:t>
            </a:r>
            <a:r>
              <a:rPr lang="en-US" altLang="en-US" sz="2100" dirty="0">
                <a:solidFill>
                  <a:srgbClr val="000000"/>
                </a:solidFill>
                <a:latin typeface="Cambria" panose="02040503050406030204" pitchFamily="18" charset="0"/>
              </a:rPr>
              <a:t>Student (Fig. 4.6) stores a student’s name and average and provides member functions for manipulating these values. </a:t>
            </a:r>
            <a:endParaRPr lang="en-US" altLang="en-US" sz="2100" dirty="0" smtClean="0">
              <a:solidFill>
                <a:srgbClr val="000000"/>
              </a:solidFill>
              <a:latin typeface="Cambria" panose="02040503050406030204" pitchFamily="18" charset="0"/>
            </a:endParaRPr>
          </a:p>
          <a:p>
            <a:pPr lvl="1" eaLnBrk="1" hangingPunct="1">
              <a:lnSpc>
                <a:spcPct val="90000"/>
              </a:lnSpc>
            </a:pPr>
            <a:r>
              <a:rPr lang="en-US" altLang="en-US" sz="1700" dirty="0" smtClean="0">
                <a:solidFill>
                  <a:srgbClr val="000000"/>
                </a:solidFill>
                <a:latin typeface="Cambria" panose="02040503050406030204" pitchFamily="18" charset="0"/>
              </a:rPr>
              <a:t>Data </a:t>
            </a:r>
            <a:r>
              <a:rPr lang="en-US" altLang="en-US" sz="1700" dirty="0">
                <a:solidFill>
                  <a:srgbClr val="000000"/>
                </a:solidFill>
                <a:latin typeface="Cambria" panose="02040503050406030204" pitchFamily="18" charset="0"/>
              </a:rPr>
              <a:t>member </a:t>
            </a:r>
            <a:r>
              <a:rPr lang="en-US" altLang="en-US" sz="1700" dirty="0">
                <a:solidFill>
                  <a:srgbClr val="000000"/>
                </a:solidFill>
                <a:latin typeface="Consolas" panose="020B0609020204030204" pitchFamily="49" charset="0"/>
              </a:rPr>
              <a:t>name</a:t>
            </a:r>
            <a:r>
              <a:rPr lang="en-US" altLang="en-US" sz="1700" dirty="0">
                <a:solidFill>
                  <a:srgbClr val="000000"/>
                </a:solidFill>
                <a:latin typeface="Cambria" panose="02040503050406030204" pitchFamily="18" charset="0"/>
              </a:rPr>
              <a:t> of type </a:t>
            </a:r>
            <a:r>
              <a:rPr lang="en-US" altLang="en-US" sz="1700" dirty="0">
                <a:solidFill>
                  <a:srgbClr val="000000"/>
                </a:solidFill>
                <a:latin typeface="Consolas" panose="020B0609020204030204" pitchFamily="49" charset="0"/>
              </a:rPr>
              <a:t>string</a:t>
            </a:r>
            <a:r>
              <a:rPr lang="en-US" altLang="en-US" sz="1700" dirty="0">
                <a:solidFill>
                  <a:srgbClr val="000000"/>
                </a:solidFill>
                <a:latin typeface="Cambria" panose="02040503050406030204" pitchFamily="18" charset="0"/>
              </a:rPr>
              <a:t> (line 65) to store a </a:t>
            </a:r>
            <a:r>
              <a:rPr lang="en-US" altLang="en-US" sz="1700" dirty="0">
                <a:solidFill>
                  <a:srgbClr val="000000"/>
                </a:solidFill>
                <a:latin typeface="Consolas" panose="020B0609020204030204" pitchFamily="49" charset="0"/>
              </a:rPr>
              <a:t>Student</a:t>
            </a:r>
            <a:r>
              <a:rPr lang="en-US" altLang="en-US" sz="1700" dirty="0">
                <a:solidFill>
                  <a:srgbClr val="000000"/>
                </a:solidFill>
                <a:latin typeface="Cambria" panose="02040503050406030204" pitchFamily="18" charset="0"/>
              </a:rPr>
              <a:t>’s name.</a:t>
            </a:r>
          </a:p>
          <a:p>
            <a:pPr lvl="1" eaLnBrk="1" hangingPunct="1">
              <a:lnSpc>
                <a:spcPct val="90000"/>
              </a:lnSpc>
            </a:pPr>
            <a:r>
              <a:rPr lang="en-US" altLang="en-US" sz="1700" dirty="0">
                <a:solidFill>
                  <a:srgbClr val="000000"/>
                </a:solidFill>
                <a:latin typeface="Cambria" panose="02040503050406030204" pitchFamily="18" charset="0"/>
              </a:rPr>
              <a:t>Data member </a:t>
            </a:r>
            <a:r>
              <a:rPr lang="en-US" altLang="en-US" sz="1700" dirty="0">
                <a:solidFill>
                  <a:srgbClr val="000000"/>
                </a:solidFill>
                <a:latin typeface="Consolas" panose="020B0609020204030204" pitchFamily="49" charset="0"/>
              </a:rPr>
              <a:t>average</a:t>
            </a:r>
            <a:r>
              <a:rPr lang="en-US" altLang="en-US" sz="1700" dirty="0">
                <a:solidFill>
                  <a:srgbClr val="000000"/>
                </a:solidFill>
                <a:latin typeface="Cambria" panose="02040503050406030204" pitchFamily="18" charset="0"/>
              </a:rPr>
              <a:t> of type </a:t>
            </a:r>
            <a:r>
              <a:rPr lang="en-US" altLang="en-US" sz="1700" dirty="0" err="1">
                <a:solidFill>
                  <a:srgbClr val="000000"/>
                </a:solidFill>
                <a:latin typeface="Consolas" panose="020B0609020204030204" pitchFamily="49" charset="0"/>
              </a:rPr>
              <a:t>int</a:t>
            </a:r>
            <a:r>
              <a:rPr lang="en-US" altLang="en-US" sz="1700" dirty="0">
                <a:solidFill>
                  <a:srgbClr val="000000"/>
                </a:solidFill>
                <a:latin typeface="Cambria" panose="02040503050406030204" pitchFamily="18" charset="0"/>
              </a:rPr>
              <a:t> (line 66) to store a </a:t>
            </a:r>
            <a:r>
              <a:rPr lang="en-US" altLang="en-US" sz="1700" dirty="0">
                <a:solidFill>
                  <a:srgbClr val="000000"/>
                </a:solidFill>
                <a:latin typeface="Consolas" panose="020B0609020204030204" pitchFamily="49" charset="0"/>
              </a:rPr>
              <a:t>Student</a:t>
            </a:r>
            <a:r>
              <a:rPr lang="en-US" altLang="en-US" sz="1700" dirty="0">
                <a:solidFill>
                  <a:srgbClr val="000000"/>
                </a:solidFill>
                <a:latin typeface="Cambria" panose="02040503050406030204" pitchFamily="18" charset="0"/>
              </a:rPr>
              <a:t>’s average in a course.</a:t>
            </a:r>
          </a:p>
          <a:p>
            <a:pPr lvl="1" eaLnBrk="1" hangingPunct="1">
              <a:lnSpc>
                <a:spcPct val="90000"/>
              </a:lnSpc>
            </a:pPr>
            <a:r>
              <a:rPr lang="en-US" altLang="en-US" sz="1700" dirty="0">
                <a:solidFill>
                  <a:srgbClr val="000000"/>
                </a:solidFill>
                <a:latin typeface="Cambria" panose="02040503050406030204" pitchFamily="18" charset="0"/>
              </a:rPr>
              <a:t>A constructor (lines 8–13) that initializes the </a:t>
            </a:r>
            <a:r>
              <a:rPr lang="en-US" altLang="en-US" sz="1700" dirty="0">
                <a:solidFill>
                  <a:srgbClr val="000000"/>
                </a:solidFill>
                <a:latin typeface="Consolas" panose="020B0609020204030204" pitchFamily="49" charset="0"/>
              </a:rPr>
              <a:t>name</a:t>
            </a:r>
            <a:r>
              <a:rPr lang="en-US" altLang="en-US" sz="1700" dirty="0">
                <a:solidFill>
                  <a:srgbClr val="000000"/>
                </a:solidFill>
                <a:latin typeface="Cambria" panose="02040503050406030204" pitchFamily="18" charset="0"/>
              </a:rPr>
              <a:t> and </a:t>
            </a:r>
            <a:r>
              <a:rPr lang="en-US" altLang="en-US" sz="1700" dirty="0">
                <a:solidFill>
                  <a:srgbClr val="000000"/>
                </a:solidFill>
                <a:latin typeface="Consolas" panose="020B0609020204030204" pitchFamily="49" charset="0"/>
              </a:rPr>
              <a:t>average</a:t>
            </a:r>
            <a:r>
              <a:rPr lang="en-US" altLang="en-US" sz="1700" dirty="0">
                <a:solidFill>
                  <a:srgbClr val="000000"/>
                </a:solidFill>
                <a:latin typeface="Cambria" panose="02040503050406030204" pitchFamily="18" charset="0"/>
              </a:rPr>
              <a:t>.</a:t>
            </a:r>
          </a:p>
          <a:p>
            <a:pPr lvl="1" eaLnBrk="1" hangingPunct="1">
              <a:lnSpc>
                <a:spcPct val="90000"/>
              </a:lnSpc>
            </a:pPr>
            <a:r>
              <a:rPr lang="en-US" altLang="en-US" sz="1700" dirty="0">
                <a:solidFill>
                  <a:srgbClr val="000000"/>
                </a:solidFill>
                <a:latin typeface="Cambria" panose="02040503050406030204" pitchFamily="18" charset="0"/>
              </a:rPr>
              <a:t>Member functions </a:t>
            </a:r>
            <a:r>
              <a:rPr lang="en-US" altLang="en-US" sz="1700" dirty="0" err="1">
                <a:solidFill>
                  <a:srgbClr val="000000"/>
                </a:solidFill>
                <a:latin typeface="Consolas" panose="020B0609020204030204" pitchFamily="49" charset="0"/>
              </a:rPr>
              <a:t>setName</a:t>
            </a:r>
            <a:r>
              <a:rPr lang="en-US" altLang="en-US" sz="1700" dirty="0">
                <a:solidFill>
                  <a:srgbClr val="000000"/>
                </a:solidFill>
                <a:latin typeface="Cambria" panose="02040503050406030204" pitchFamily="18" charset="0"/>
              </a:rPr>
              <a:t> and </a:t>
            </a:r>
            <a:r>
              <a:rPr lang="en-US" altLang="en-US" sz="1700" dirty="0" err="1">
                <a:solidFill>
                  <a:srgbClr val="000000"/>
                </a:solidFill>
                <a:latin typeface="Consolas" panose="020B0609020204030204" pitchFamily="49" charset="0"/>
              </a:rPr>
              <a:t>getName</a:t>
            </a:r>
            <a:r>
              <a:rPr lang="en-US" altLang="en-US" sz="1700" dirty="0">
                <a:solidFill>
                  <a:srgbClr val="000000"/>
                </a:solidFill>
                <a:latin typeface="Cambria" panose="02040503050406030204" pitchFamily="18" charset="0"/>
              </a:rPr>
              <a:t> (lines 16–23) to set and get </a:t>
            </a:r>
            <a:r>
              <a:rPr lang="en-US" altLang="en-US" sz="1700" dirty="0" smtClean="0">
                <a:solidFill>
                  <a:srgbClr val="000000"/>
                </a:solidFill>
                <a:latin typeface="Consolas" panose="020B0609020204030204" pitchFamily="49" charset="0"/>
              </a:rPr>
              <a:t>name</a:t>
            </a:r>
            <a:r>
              <a:rPr lang="en-US" altLang="en-US" sz="1700" dirty="0">
                <a:solidFill>
                  <a:srgbClr val="000000"/>
                </a:solidFill>
                <a:latin typeface="Cambria" panose="02040503050406030204" pitchFamily="18" charset="0"/>
              </a:rPr>
              <a:t>.</a:t>
            </a:r>
          </a:p>
          <a:p>
            <a:pPr lvl="1" eaLnBrk="1" hangingPunct="1">
              <a:lnSpc>
                <a:spcPct val="90000"/>
              </a:lnSpc>
            </a:pPr>
            <a:r>
              <a:rPr lang="en-US" altLang="en-US" sz="1700" dirty="0">
                <a:solidFill>
                  <a:srgbClr val="000000"/>
                </a:solidFill>
                <a:latin typeface="Cambria" panose="02040503050406030204" pitchFamily="18" charset="0"/>
              </a:rPr>
              <a:t>Member functions </a:t>
            </a:r>
            <a:r>
              <a:rPr lang="en-US" altLang="en-US" sz="1700" dirty="0" err="1">
                <a:solidFill>
                  <a:srgbClr val="000000"/>
                </a:solidFill>
                <a:latin typeface="Consolas" panose="020B0609020204030204" pitchFamily="49" charset="0"/>
              </a:rPr>
              <a:t>setAverage</a:t>
            </a:r>
            <a:r>
              <a:rPr lang="en-US" altLang="en-US" sz="1700" dirty="0">
                <a:solidFill>
                  <a:srgbClr val="000000"/>
                </a:solidFill>
                <a:latin typeface="Cambria" panose="02040503050406030204" pitchFamily="18" charset="0"/>
              </a:rPr>
              <a:t> and </a:t>
            </a:r>
            <a:r>
              <a:rPr lang="en-US" altLang="en-US" sz="1700" dirty="0" err="1">
                <a:solidFill>
                  <a:srgbClr val="000000"/>
                </a:solidFill>
                <a:latin typeface="Consolas" panose="020B0609020204030204" pitchFamily="49" charset="0"/>
              </a:rPr>
              <a:t>getAverage</a:t>
            </a:r>
            <a:r>
              <a:rPr lang="en-US" altLang="en-US" sz="1700" dirty="0">
                <a:solidFill>
                  <a:srgbClr val="000000"/>
                </a:solidFill>
                <a:latin typeface="Cambria" panose="02040503050406030204" pitchFamily="18" charset="0"/>
              </a:rPr>
              <a:t> (lines 26–39) to set and get </a:t>
            </a:r>
            <a:r>
              <a:rPr lang="en-US" altLang="en-US" sz="1700" dirty="0" smtClean="0">
                <a:solidFill>
                  <a:srgbClr val="000000"/>
                </a:solidFill>
                <a:latin typeface="Consolas" panose="020B0609020204030204" pitchFamily="49" charset="0"/>
              </a:rPr>
              <a:t>average</a:t>
            </a:r>
            <a:r>
              <a:rPr lang="en-US" altLang="en-US" sz="1700" dirty="0" smtClean="0">
                <a:solidFill>
                  <a:srgbClr val="000000"/>
                </a:solidFill>
                <a:latin typeface="Cambria" panose="02040503050406030204" pitchFamily="18" charset="0"/>
              </a:rPr>
              <a:t>.</a:t>
            </a:r>
            <a:endParaRPr lang="en-US" altLang="en-US" sz="1700" dirty="0">
              <a:solidFill>
                <a:srgbClr val="000000"/>
              </a:solidFill>
              <a:latin typeface="Cambria" panose="02040503050406030204" pitchFamily="18" charset="0"/>
            </a:endParaRPr>
          </a:p>
          <a:p>
            <a:pPr lvl="1" eaLnBrk="1" hangingPunct="1">
              <a:lnSpc>
                <a:spcPct val="90000"/>
              </a:lnSpc>
            </a:pPr>
            <a:r>
              <a:rPr lang="en-US" altLang="en-US" sz="1700" dirty="0">
                <a:solidFill>
                  <a:srgbClr val="000000"/>
                </a:solidFill>
                <a:latin typeface="Cambria" panose="02040503050406030204" pitchFamily="18" charset="0"/>
              </a:rPr>
              <a:t>Member function </a:t>
            </a:r>
            <a:r>
              <a:rPr lang="en-US" altLang="en-US" sz="1700" dirty="0" err="1">
                <a:solidFill>
                  <a:srgbClr val="000000"/>
                </a:solidFill>
                <a:latin typeface="Consolas" panose="020B0609020204030204" pitchFamily="49" charset="0"/>
              </a:rPr>
              <a:t>getLetterGrade</a:t>
            </a:r>
            <a:r>
              <a:rPr lang="en-US" altLang="en-US" sz="1700" dirty="0">
                <a:solidFill>
                  <a:srgbClr val="000000"/>
                </a:solidFill>
                <a:latin typeface="Cambria" panose="02040503050406030204" pitchFamily="18" charset="0"/>
              </a:rPr>
              <a:t> (lines 42–63), which uses nested </a:t>
            </a:r>
            <a:r>
              <a:rPr lang="en-US" altLang="en-US" sz="1700" dirty="0">
                <a:solidFill>
                  <a:srgbClr val="000000"/>
                </a:solidFill>
                <a:latin typeface="Consolas" panose="020B0609020204030204" pitchFamily="49" charset="0"/>
              </a:rPr>
              <a:t>if</a:t>
            </a:r>
            <a:r>
              <a:rPr lang="en-US" altLang="en-US" sz="1700" dirty="0">
                <a:solidFill>
                  <a:srgbClr val="000000"/>
                </a:solidFill>
                <a:latin typeface="Cambria" panose="02040503050406030204" pitchFamily="18" charset="0"/>
              </a:rPr>
              <a:t>…</a:t>
            </a:r>
            <a:r>
              <a:rPr lang="en-US" altLang="en-US" sz="1700" dirty="0">
                <a:solidFill>
                  <a:srgbClr val="000000"/>
                </a:solidFill>
                <a:latin typeface="Consolas" panose="020B0609020204030204" pitchFamily="49" charset="0"/>
              </a:rPr>
              <a:t>else </a:t>
            </a:r>
            <a:r>
              <a:rPr lang="en-US" altLang="en-US" sz="1700" dirty="0">
                <a:solidFill>
                  <a:srgbClr val="000000"/>
                </a:solidFill>
                <a:latin typeface="Cambria" panose="02040503050406030204" pitchFamily="18" charset="0"/>
              </a:rPr>
              <a:t>statements to determine the </a:t>
            </a:r>
            <a:r>
              <a:rPr lang="en-US" altLang="en-US" sz="1700" dirty="0">
                <a:solidFill>
                  <a:srgbClr val="000000"/>
                </a:solidFill>
                <a:latin typeface="Consolas" panose="020B0609020204030204" pitchFamily="49" charset="0"/>
              </a:rPr>
              <a:t>Student</a:t>
            </a:r>
            <a:r>
              <a:rPr lang="en-US" altLang="en-US" sz="1700" dirty="0">
                <a:solidFill>
                  <a:srgbClr val="000000"/>
                </a:solidFill>
                <a:latin typeface="Cambria" panose="02040503050406030204" pitchFamily="18" charset="0"/>
              </a:rPr>
              <a:t>’s letter grade based on </a:t>
            </a:r>
            <a:r>
              <a:rPr lang="en-US" altLang="en-US" sz="1700" dirty="0" smtClean="0">
                <a:solidFill>
                  <a:srgbClr val="000000"/>
                </a:solidFill>
                <a:latin typeface="Cambria" panose="02040503050406030204" pitchFamily="18" charset="0"/>
              </a:rPr>
              <a:t>the </a:t>
            </a:r>
            <a:r>
              <a:rPr lang="en-US" altLang="en-US" sz="1700" dirty="0">
                <a:solidFill>
                  <a:srgbClr val="000000"/>
                </a:solidFill>
                <a:latin typeface="Consolas" panose="020B0609020204030204" pitchFamily="49" charset="0"/>
              </a:rPr>
              <a:t>Student</a:t>
            </a:r>
            <a:r>
              <a:rPr lang="en-US" altLang="en-US" sz="1700" dirty="0">
                <a:solidFill>
                  <a:srgbClr val="000000"/>
                </a:solidFill>
                <a:latin typeface="Cambria" panose="02040503050406030204" pitchFamily="18" charset="0"/>
              </a:rPr>
              <a:t>’s </a:t>
            </a:r>
            <a:r>
              <a:rPr lang="en-US" altLang="en-US" sz="1700" dirty="0">
                <a:solidFill>
                  <a:srgbClr val="000000"/>
                </a:solidFill>
                <a:latin typeface="Consolas" panose="020B0609020204030204" pitchFamily="49" charset="0"/>
              </a:rPr>
              <a:t>average</a:t>
            </a:r>
            <a:r>
              <a:rPr lang="en-US" altLang="en-US" sz="1700" dirty="0" smtClean="0">
                <a:solidFill>
                  <a:srgbClr val="000000"/>
                </a:solidFill>
                <a:latin typeface="Cambria" panose="02040503050406030204" pitchFamily="18" charset="0"/>
              </a:rPr>
              <a:t>.</a:t>
            </a:r>
            <a:endParaRPr lang="en-US" altLang="en-US" sz="1700" dirty="0" smtClean="0">
              <a:solidFill>
                <a:srgbClr val="000000"/>
              </a:solidFill>
              <a:latin typeface="Cambria" panose="02040503050406030204" pitchFamily="18" charset="0"/>
            </a:endParaRPr>
          </a:p>
        </p:txBody>
      </p:sp>
      <p:sp>
        <p:nvSpPr>
          <p:cNvPr id="604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021557" y="857250"/>
            <a:ext cx="7099697" cy="5143500"/>
          </a:xfrm>
          <a:prstGeom prst="rect">
            <a:avLst/>
          </a:prstGeom>
          <a:noFill/>
          <a:ln>
            <a:noFill/>
          </a:ln>
        </p:spPr>
      </p:pic>
    </p:spTree>
    <p:extLst>
      <p:ext uri="{BB962C8B-B14F-4D97-AF65-F5344CB8AC3E}">
        <p14:creationId xmlns:p14="http://schemas.microsoft.com/office/powerpoint/2010/main" val="3931240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985838"/>
            <a:ext cx="9144000" cy="4885135"/>
          </a:xfrm>
          <a:prstGeom prst="rect">
            <a:avLst/>
          </a:prstGeom>
          <a:noFill/>
          <a:ln>
            <a:noFill/>
          </a:ln>
        </p:spPr>
      </p:pic>
    </p:spTree>
    <p:extLst>
      <p:ext uri="{BB962C8B-B14F-4D97-AF65-F5344CB8AC3E}">
        <p14:creationId xmlns:p14="http://schemas.microsoft.com/office/powerpoint/2010/main" val="2700236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 y="204898"/>
            <a:ext cx="9165325" cy="6424502"/>
          </a:xfrm>
          <a:prstGeom prst="rect">
            <a:avLst/>
          </a:prstGeom>
          <a:noFill/>
          <a:ln>
            <a:noFill/>
          </a:ln>
        </p:spPr>
      </p:pic>
    </p:spTree>
    <p:extLst>
      <p:ext uri="{BB962C8B-B14F-4D97-AF65-F5344CB8AC3E}">
        <p14:creationId xmlns:p14="http://schemas.microsoft.com/office/powerpoint/2010/main" val="29514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2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2293144"/>
            <a:ext cx="9144000" cy="2271713"/>
          </a:xfrm>
          <a:prstGeom prst="rect">
            <a:avLst/>
          </a:prstGeom>
          <a:noFill/>
          <a:ln>
            <a:noFill/>
          </a:ln>
        </p:spPr>
      </p:pic>
    </p:spTree>
    <p:extLst>
      <p:ext uri="{BB962C8B-B14F-4D97-AF65-F5344CB8AC3E}">
        <p14:creationId xmlns:p14="http://schemas.microsoft.com/office/powerpoint/2010/main" val="1430855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381000"/>
            <a:ext cx="9174058" cy="5943600"/>
          </a:xfrm>
          <a:prstGeom prst="rect">
            <a:avLst/>
          </a:prstGeom>
          <a:noFill/>
          <a:ln>
            <a:noFill/>
          </a:ln>
        </p:spPr>
      </p:pic>
    </p:spTree>
    <p:extLst>
      <p:ext uri="{BB962C8B-B14F-4D97-AF65-F5344CB8AC3E}">
        <p14:creationId xmlns:p14="http://schemas.microsoft.com/office/powerpoint/2010/main" val="193687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4.1  </a:t>
            </a:r>
            <a:r>
              <a:rPr lang="en-US" smtClean="0">
                <a:solidFill>
                  <a:srgbClr val="3380E6"/>
                </a:solidFill>
                <a:latin typeface="Arial"/>
              </a:rPr>
              <a:t>Introduction</a:t>
            </a:r>
          </a:p>
        </p:txBody>
      </p:sp>
      <p:sp>
        <p:nvSpPr>
          <p:cNvPr id="1331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Before writing a program to solve a problem, </a:t>
            </a:r>
            <a:r>
              <a:rPr lang="en-US" altLang="en-US" dirty="0" smtClean="0">
                <a:solidFill>
                  <a:srgbClr val="000000"/>
                </a:solidFill>
                <a:latin typeface="Cambria" panose="02040503050406030204" pitchFamily="18" charset="0"/>
              </a:rPr>
              <a:t>have </a:t>
            </a:r>
            <a:r>
              <a:rPr lang="en-US" altLang="en-US" dirty="0">
                <a:solidFill>
                  <a:srgbClr val="000000"/>
                </a:solidFill>
                <a:latin typeface="Cambria" panose="02040503050406030204" pitchFamily="18" charset="0"/>
              </a:rPr>
              <a:t>a thorough understanding of the problem and a carefully planned approach to solving it. </a:t>
            </a:r>
            <a:endParaRPr lang="en-US" altLang="en-US" dirty="0" smtClean="0">
              <a:solidFill>
                <a:srgbClr val="000000"/>
              </a:solidFill>
              <a:latin typeface="Cambria" panose="02040503050406030204" pitchFamily="18" charset="0"/>
            </a:endParaRPr>
          </a:p>
          <a:p>
            <a:pPr lvl="1" eaLnBrk="1" hangingPunct="1"/>
            <a:r>
              <a:rPr lang="en-US" altLang="en-US" dirty="0" smtClean="0">
                <a:solidFill>
                  <a:srgbClr val="000000"/>
                </a:solidFill>
                <a:latin typeface="Cambria" panose="02040503050406030204" pitchFamily="18" charset="0"/>
              </a:rPr>
              <a:t>Understand </a:t>
            </a:r>
            <a:r>
              <a:rPr lang="en-US" altLang="en-US" dirty="0">
                <a:solidFill>
                  <a:srgbClr val="000000"/>
                </a:solidFill>
                <a:latin typeface="Cambria" panose="02040503050406030204" pitchFamily="18" charset="0"/>
              </a:rPr>
              <a:t>the available building blocks and employ proven program-construction techniques. </a:t>
            </a:r>
            <a:endParaRPr lang="en-US" altLang="en-US" dirty="0" smtClean="0">
              <a:solidFill>
                <a:srgbClr val="000000"/>
              </a:solidFill>
              <a:latin typeface="Cambria" panose="02040503050406030204" pitchFamily="18" charset="0"/>
            </a:endParaRPr>
          </a:p>
        </p:txBody>
      </p:sp>
      <p:sp>
        <p:nvSpPr>
          <p:cNvPr id="133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4.8  </a:t>
            </a:r>
            <a:r>
              <a:rPr lang="en-US" dirty="0" smtClean="0">
                <a:solidFill>
                  <a:srgbClr val="3380E6"/>
                </a:solidFill>
                <a:latin typeface="Consolas" panose="020B0609020204030204" pitchFamily="49" charset="0"/>
              </a:rPr>
              <a:t>while</a:t>
            </a:r>
            <a:r>
              <a:rPr lang="en-US" dirty="0" smtClean="0">
                <a:solidFill>
                  <a:srgbClr val="3380E6"/>
                </a:solidFill>
                <a:latin typeface="Arial"/>
              </a:rPr>
              <a:t> Iteration Statement</a:t>
            </a:r>
          </a:p>
        </p:txBody>
      </p:sp>
      <p:sp>
        <p:nvSpPr>
          <p:cNvPr id="56323"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An iteration</a:t>
            </a:r>
            <a:r>
              <a:rPr lang="en-US" altLang="en-US" sz="2500" dirty="0" smtClean="0">
                <a:solidFill>
                  <a:srgbClr val="0000FF"/>
                </a:solidFill>
                <a:latin typeface="Cambria" panose="02040503050406030204" pitchFamily="18" charset="0"/>
              </a:rPr>
              <a:t> </a:t>
            </a:r>
            <a:r>
              <a:rPr lang="en-US" altLang="en-US" sz="2500" dirty="0" smtClean="0">
                <a:solidFill>
                  <a:srgbClr val="0000FF"/>
                </a:solidFill>
                <a:latin typeface="Cambria" panose="02040503050406030204" pitchFamily="18" charset="0"/>
              </a:rPr>
              <a:t>statement</a:t>
            </a:r>
            <a:r>
              <a:rPr lang="en-US" altLang="en-US" sz="2500" dirty="0" smtClean="0">
                <a:solidFill>
                  <a:srgbClr val="000000"/>
                </a:solidFill>
                <a:latin typeface="Cambria" panose="02040503050406030204" pitchFamily="18" charset="0"/>
              </a:rPr>
              <a:t> (also called a </a:t>
            </a:r>
            <a:r>
              <a:rPr lang="en-US" altLang="en-US" sz="2500" dirty="0" smtClean="0">
                <a:solidFill>
                  <a:srgbClr val="0000FF"/>
                </a:solidFill>
                <a:latin typeface="Cambria" panose="02040503050406030204" pitchFamily="18" charset="0"/>
              </a:rPr>
              <a:t>looping statement</a:t>
            </a:r>
            <a:r>
              <a:rPr lang="en-US" altLang="en-US" sz="2500" dirty="0" smtClean="0">
                <a:solidFill>
                  <a:srgbClr val="000000"/>
                </a:solidFill>
                <a:latin typeface="Cambria" panose="02040503050406030204" pitchFamily="18" charset="0"/>
              </a:rPr>
              <a:t> or a </a:t>
            </a:r>
            <a:r>
              <a:rPr lang="en-US" altLang="en-US" sz="2500" dirty="0" smtClean="0">
                <a:solidFill>
                  <a:srgbClr val="0000FF"/>
                </a:solidFill>
                <a:latin typeface="Cambria" panose="02040503050406030204" pitchFamily="18" charset="0"/>
              </a:rPr>
              <a:t>loop</a:t>
            </a:r>
            <a:r>
              <a:rPr lang="en-US" altLang="en-US" sz="2500" dirty="0" smtClean="0">
                <a:solidFill>
                  <a:srgbClr val="000000"/>
                </a:solidFill>
                <a:latin typeface="Cambria" panose="02040503050406030204" pitchFamily="18" charset="0"/>
              </a:rPr>
              <a:t>) allows you to specify that a program should repeat an action while some condition remains true.</a:t>
            </a:r>
          </a:p>
          <a:p>
            <a:pPr lvl="3" eaLnBrk="1" hangingPunct="1">
              <a:lnSpc>
                <a:spcPct val="90000"/>
              </a:lnSpc>
            </a:pPr>
            <a:r>
              <a:rPr lang="en-US" altLang="en-US" sz="1800" i="1" dirty="0" smtClean="0">
                <a:solidFill>
                  <a:srgbClr val="0026CC"/>
                </a:solidFill>
                <a:latin typeface="Cambria" panose="02040503050406030204" pitchFamily="18" charset="0"/>
              </a:rPr>
              <a:t>While there are more items on my shopping list</a:t>
            </a:r>
            <a:br>
              <a:rPr lang="en-US" altLang="en-US" sz="1800" i="1" dirty="0" smtClean="0">
                <a:solidFill>
                  <a:srgbClr val="0026CC"/>
                </a:solidFill>
                <a:latin typeface="Cambria" panose="02040503050406030204" pitchFamily="18" charset="0"/>
              </a:rPr>
            </a:br>
            <a:r>
              <a:rPr lang="en-US" altLang="en-US" sz="1800" i="1" dirty="0" smtClean="0">
                <a:solidFill>
                  <a:srgbClr val="0026CC"/>
                </a:solidFill>
                <a:latin typeface="Cambria" panose="02040503050406030204" pitchFamily="18" charset="0"/>
              </a:rPr>
              <a:t>Purchase next item and cross it off my list</a:t>
            </a:r>
          </a:p>
          <a:p>
            <a:pPr eaLnBrk="1" hangingPunct="1">
              <a:lnSpc>
                <a:spcPct val="90000"/>
              </a:lnSpc>
            </a:pPr>
            <a:r>
              <a:rPr lang="en-US" altLang="en-US" sz="2500" dirty="0" smtClean="0">
                <a:solidFill>
                  <a:srgbClr val="000000"/>
                </a:solidFill>
                <a:latin typeface="Cambria" panose="02040503050406030204" pitchFamily="18" charset="0"/>
              </a:rPr>
              <a:t>“There are more items on my shopping list” is true or false.</a:t>
            </a:r>
          </a:p>
          <a:p>
            <a:pPr lvl="1" eaLnBrk="1" hangingPunct="1">
              <a:lnSpc>
                <a:spcPct val="90000"/>
              </a:lnSpc>
            </a:pPr>
            <a:r>
              <a:rPr lang="en-US" altLang="en-US" sz="2100" dirty="0" smtClean="0">
                <a:solidFill>
                  <a:srgbClr val="000000"/>
                </a:solidFill>
                <a:latin typeface="Cambria" panose="02040503050406030204" pitchFamily="18" charset="0"/>
              </a:rPr>
              <a:t>If true, “Purchase next item and cross it off my list” is performed.</a:t>
            </a:r>
          </a:p>
          <a:p>
            <a:pPr lvl="2" eaLnBrk="1" hangingPunct="1">
              <a:lnSpc>
                <a:spcPct val="90000"/>
              </a:lnSpc>
            </a:pPr>
            <a:r>
              <a:rPr lang="en-US" altLang="en-US" sz="1900" dirty="0" smtClean="0">
                <a:solidFill>
                  <a:srgbClr val="000000"/>
                </a:solidFill>
                <a:latin typeface="Cambria" panose="02040503050406030204" pitchFamily="18" charset="0"/>
              </a:rPr>
              <a:t>Performed repeatedly while the condition remains true.</a:t>
            </a:r>
          </a:p>
          <a:p>
            <a:pPr lvl="1" eaLnBrk="1" hangingPunct="1">
              <a:lnSpc>
                <a:spcPct val="90000"/>
              </a:lnSpc>
            </a:pPr>
            <a:r>
              <a:rPr lang="en-US" altLang="en-US" sz="2100" dirty="0" smtClean="0">
                <a:solidFill>
                  <a:srgbClr val="000000"/>
                </a:solidFill>
                <a:latin typeface="Cambria" panose="02040503050406030204" pitchFamily="18" charset="0"/>
              </a:rPr>
              <a:t>The </a:t>
            </a:r>
            <a:r>
              <a:rPr lang="en-US" altLang="en-US" sz="2100" dirty="0" smtClean="0">
                <a:solidFill>
                  <a:srgbClr val="000000"/>
                </a:solidFill>
                <a:latin typeface="Cambria" panose="02040503050406030204" pitchFamily="18" charset="0"/>
              </a:rPr>
              <a:t>statement contained in the </a:t>
            </a:r>
            <a:r>
              <a:rPr lang="en-US" altLang="en-US" sz="2100" i="1" dirty="0" smtClean="0">
                <a:solidFill>
                  <a:srgbClr val="000000"/>
                </a:solidFill>
                <a:latin typeface="Cambria" panose="02040503050406030204" pitchFamily="18" charset="0"/>
              </a:rPr>
              <a:t>While </a:t>
            </a:r>
            <a:r>
              <a:rPr lang="en-US" altLang="en-US" sz="2100" dirty="0" smtClean="0">
                <a:solidFill>
                  <a:srgbClr val="000000"/>
                </a:solidFill>
                <a:latin typeface="Cambria" panose="02040503050406030204" pitchFamily="18" charset="0"/>
              </a:rPr>
              <a:t>iteration statement constitutes the body of the </a:t>
            </a:r>
            <a:r>
              <a:rPr lang="en-US" altLang="en-US" sz="2100" i="1" dirty="0" smtClean="0">
                <a:solidFill>
                  <a:srgbClr val="000000"/>
                </a:solidFill>
                <a:latin typeface="Cambria" panose="02040503050406030204" pitchFamily="18" charset="0"/>
              </a:rPr>
              <a:t>While</a:t>
            </a:r>
          </a:p>
          <a:p>
            <a:pPr lvl="1" eaLnBrk="1" hangingPunct="1">
              <a:lnSpc>
                <a:spcPct val="90000"/>
              </a:lnSpc>
            </a:pPr>
            <a:r>
              <a:rPr lang="en-US" altLang="en-US" sz="2100" dirty="0" smtClean="0">
                <a:solidFill>
                  <a:srgbClr val="000000"/>
                </a:solidFill>
                <a:latin typeface="Cambria" panose="02040503050406030204" pitchFamily="18" charset="0"/>
              </a:rPr>
              <a:t>Eventually</a:t>
            </a:r>
            <a:r>
              <a:rPr lang="en-US" altLang="en-US" sz="2100" dirty="0" smtClean="0">
                <a:solidFill>
                  <a:srgbClr val="000000"/>
                </a:solidFill>
                <a:latin typeface="Cambria" panose="02040503050406030204" pitchFamily="18" charset="0"/>
              </a:rPr>
              <a:t>, the condition will become false, the iteration will terminate, and the first pseudocode statement after the iteration statement will execute.</a:t>
            </a:r>
          </a:p>
        </p:txBody>
      </p:sp>
      <p:sp>
        <p:nvSpPr>
          <p:cNvPr id="604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33610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4.8  </a:t>
            </a:r>
            <a:r>
              <a:rPr lang="en-US" dirty="0" smtClean="0">
                <a:solidFill>
                  <a:srgbClr val="3380E6"/>
                </a:solidFill>
                <a:latin typeface="Consolas" panose="020B0609020204030204" pitchFamily="49" charset="0"/>
              </a:rPr>
              <a:t>while</a:t>
            </a:r>
            <a:r>
              <a:rPr lang="en-US" dirty="0" smtClean="0">
                <a:solidFill>
                  <a:srgbClr val="3380E6"/>
                </a:solidFill>
                <a:latin typeface="Arial"/>
              </a:rPr>
              <a:t> Iteration Statement (cont.)</a:t>
            </a:r>
          </a:p>
        </p:txBody>
      </p:sp>
      <p:sp>
        <p:nvSpPr>
          <p:cNvPr id="5734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Consider a program segment </a:t>
            </a:r>
            <a:r>
              <a:rPr lang="en-US" altLang="en-US" dirty="0" smtClean="0">
                <a:solidFill>
                  <a:srgbClr val="000000"/>
                </a:solidFill>
                <a:latin typeface="Cambria" panose="02040503050406030204" pitchFamily="18" charset="0"/>
              </a:rPr>
              <a:t>that finds the </a:t>
            </a:r>
            <a:r>
              <a:rPr lang="en-US" altLang="en-US" dirty="0" smtClean="0">
                <a:solidFill>
                  <a:srgbClr val="000000"/>
                </a:solidFill>
                <a:latin typeface="Cambria" panose="02040503050406030204" pitchFamily="18" charset="0"/>
              </a:rPr>
              <a:t>first power of 3 larger than 100. </a:t>
            </a:r>
            <a:r>
              <a:rPr lang="en-US" altLang="en-US" dirty="0" smtClean="0">
                <a:solidFill>
                  <a:srgbClr val="000000"/>
                </a:solidFill>
                <a:latin typeface="Cambria" panose="02040503050406030204" pitchFamily="18" charset="0"/>
              </a:rPr>
              <a:t>When </a:t>
            </a:r>
            <a:r>
              <a:rPr lang="en-US" altLang="en-US" dirty="0" smtClean="0">
                <a:solidFill>
                  <a:srgbClr val="000000"/>
                </a:solidFill>
                <a:latin typeface="Cambria" panose="02040503050406030204" pitchFamily="18" charset="0"/>
              </a:rPr>
              <a:t>the following </a:t>
            </a:r>
            <a:r>
              <a:rPr lang="en-US" altLang="en-US" dirty="0" smtClean="0">
                <a:solidFill>
                  <a:srgbClr val="000000"/>
                </a:solidFill>
                <a:latin typeface="Consolas" panose="020B0609020204030204" pitchFamily="49" charset="0"/>
              </a:rPr>
              <a:t>while</a:t>
            </a:r>
            <a:r>
              <a:rPr lang="en-US" altLang="en-US" dirty="0" smtClean="0">
                <a:solidFill>
                  <a:srgbClr val="000000"/>
                </a:solidFill>
                <a:latin typeface="Cambria" panose="02040503050406030204" pitchFamily="18" charset="0"/>
              </a:rPr>
              <a:t> iteration statement finishes executing, </a:t>
            </a:r>
            <a:r>
              <a:rPr lang="en-US" altLang="en-US" dirty="0" smtClean="0">
                <a:solidFill>
                  <a:srgbClr val="000000"/>
                </a:solidFill>
                <a:latin typeface="Consolas" panose="020B0609020204030204" pitchFamily="49" charset="0"/>
              </a:rPr>
              <a:t>product</a:t>
            </a:r>
            <a:r>
              <a:rPr lang="en-US" altLang="en-US" dirty="0" smtClean="0">
                <a:solidFill>
                  <a:srgbClr val="000000"/>
                </a:solidFill>
                <a:latin typeface="Cambria" panose="02040503050406030204" pitchFamily="18" charset="0"/>
              </a:rPr>
              <a:t> contains the result:</a:t>
            </a:r>
          </a:p>
          <a:p>
            <a:pPr lvl="2" eaLnBrk="1" hangingPunct="1"/>
            <a:r>
              <a:rPr lang="en-US" altLang="en-US" dirty="0" err="1" smtClean="0">
                <a:solidFill>
                  <a:srgbClr val="0000FF"/>
                </a:solidFill>
                <a:latin typeface="Consolas" panose="020B0609020204030204" pitchFamily="49" charset="0"/>
              </a:rPr>
              <a:t>int</a:t>
            </a:r>
            <a:r>
              <a:rPr lang="en-US" altLang="en-US" dirty="0" smtClean="0">
                <a:solidFill>
                  <a:srgbClr val="000000"/>
                </a:solidFill>
                <a:latin typeface="Consolas" panose="020B0609020204030204" pitchFamily="49" charset="0"/>
              </a:rPr>
              <a:t> product = </a:t>
            </a:r>
            <a:r>
              <a:rPr lang="en-US" altLang="en-US" dirty="0" smtClean="0">
                <a:solidFill>
                  <a:srgbClr val="128AFF"/>
                </a:solidFill>
                <a:latin typeface="Consolas" panose="020B0609020204030204" pitchFamily="49" charset="0"/>
              </a:rPr>
              <a:t>3</a:t>
            </a:r>
            <a:r>
              <a:rPr lang="en-US" altLang="en-US" dirty="0" smtClean="0">
                <a:solidFill>
                  <a:srgbClr val="000000"/>
                </a:solidFill>
                <a:latin typeface="Consolas" panose="020B0609020204030204" pitchFamily="49" charset="0"/>
              </a:rPr>
              <a:t>;</a:t>
            </a:r>
            <a:br>
              <a:rPr lang="en-US" altLang="en-US" dirty="0" smtClean="0">
                <a:solidFill>
                  <a:srgbClr val="000000"/>
                </a:solidFill>
                <a:latin typeface="Consolas" panose="020B0609020204030204" pitchFamily="49" charset="0"/>
              </a:rPr>
            </a:br>
            <a:r>
              <a:rPr lang="en-US" altLang="en-US" dirty="0" smtClean="0">
                <a:solidFill>
                  <a:srgbClr val="000000"/>
                </a:solidFill>
                <a:latin typeface="Consolas" panose="020B0609020204030204" pitchFamily="49" charset="0"/>
              </a:rPr>
              <a:t/>
            </a:r>
            <a:br>
              <a:rPr lang="en-US" altLang="en-US" dirty="0" smtClean="0">
                <a:solidFill>
                  <a:srgbClr val="000000"/>
                </a:solidFill>
                <a:latin typeface="Consolas" panose="020B0609020204030204" pitchFamily="49" charset="0"/>
              </a:rPr>
            </a:br>
            <a:r>
              <a:rPr lang="en-US" altLang="en-US" dirty="0" smtClean="0">
                <a:solidFill>
                  <a:srgbClr val="0000FF"/>
                </a:solidFill>
                <a:latin typeface="Consolas" panose="020B0609020204030204" pitchFamily="49" charset="0"/>
              </a:rPr>
              <a:t>while</a:t>
            </a:r>
            <a:r>
              <a:rPr lang="en-US" altLang="en-US" dirty="0" smtClean="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(product </a:t>
            </a:r>
            <a:r>
              <a:rPr lang="en-US" altLang="en-US" dirty="0" smtClean="0">
                <a:solidFill>
                  <a:srgbClr val="000000"/>
                </a:solidFill>
                <a:latin typeface="Consolas" panose="020B0609020204030204" pitchFamily="49" charset="0"/>
              </a:rPr>
              <a:t>&lt;= </a:t>
            </a:r>
            <a:r>
              <a:rPr lang="en-US" altLang="en-US" dirty="0" smtClean="0">
                <a:solidFill>
                  <a:srgbClr val="128AFF"/>
                </a:solidFill>
                <a:latin typeface="Consolas" panose="020B0609020204030204" pitchFamily="49" charset="0"/>
              </a:rPr>
              <a:t>100</a:t>
            </a:r>
            <a:r>
              <a:rPr lang="en-US" altLang="en-US" dirty="0" smtClean="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
            </a:r>
            <a:br>
              <a:rPr lang="en-US" altLang="en-US" dirty="0" smtClean="0">
                <a:solidFill>
                  <a:srgbClr val="000000"/>
                </a:solidFill>
                <a:latin typeface="Consolas" panose="020B0609020204030204" pitchFamily="49" charset="0"/>
              </a:rPr>
            </a:br>
            <a:r>
              <a:rPr lang="en-US" altLang="en-US" dirty="0" smtClean="0">
                <a:solidFill>
                  <a:srgbClr val="000000"/>
                </a:solidFill>
                <a:latin typeface="Consolas" panose="020B0609020204030204" pitchFamily="49" charset="0"/>
              </a:rPr>
              <a:t>   product = </a:t>
            </a:r>
            <a:r>
              <a:rPr lang="en-US" altLang="en-US" dirty="0" smtClean="0">
                <a:solidFill>
                  <a:srgbClr val="128AFF"/>
                </a:solidFill>
                <a:latin typeface="Consolas" panose="020B0609020204030204" pitchFamily="49" charset="0"/>
              </a:rPr>
              <a:t>3</a:t>
            </a:r>
            <a:r>
              <a:rPr lang="en-US" altLang="en-US" dirty="0" smtClean="0">
                <a:solidFill>
                  <a:srgbClr val="000000"/>
                </a:solidFill>
                <a:latin typeface="Consolas" panose="020B0609020204030204" pitchFamily="49" charset="0"/>
              </a:rPr>
              <a:t> * product</a:t>
            </a:r>
            <a:r>
              <a:rPr lang="en-US" altLang="en-US" dirty="0" smtClean="0">
                <a:solidFill>
                  <a:srgbClr val="000000"/>
                </a:solidFill>
                <a:latin typeface="Consolas" panose="020B0609020204030204" pitchFamily="49" charset="0"/>
              </a:rPr>
              <a:t>;</a:t>
            </a:r>
            <a:br>
              <a:rPr lang="en-US" altLang="en-US" dirty="0" smtClean="0">
                <a:solidFill>
                  <a:srgbClr val="000000"/>
                </a:solidFill>
                <a:latin typeface="Consolas" panose="020B0609020204030204" pitchFamily="49" charset="0"/>
              </a:rPr>
            </a:br>
            <a:r>
              <a:rPr lang="en-US" altLang="en-US" dirty="0" smtClean="0">
                <a:solidFill>
                  <a:srgbClr val="000000"/>
                </a:solidFill>
                <a:latin typeface="Consolas" panose="020B0609020204030204" pitchFamily="49" charset="0"/>
              </a:rPr>
              <a:t>}</a:t>
            </a:r>
            <a:endParaRPr lang="en-US" altLang="en-US" dirty="0" smtClean="0">
              <a:solidFill>
                <a:srgbClr val="000000"/>
              </a:solidFill>
              <a:latin typeface="Consolas" panose="020B0609020204030204" pitchFamily="49" charset="0"/>
            </a:endParaRPr>
          </a:p>
        </p:txBody>
      </p:sp>
      <p:sp>
        <p:nvSpPr>
          <p:cNvPr id="6144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6438"/>
            <a:ext cx="9144000" cy="2903935"/>
          </a:xfrm>
          <a:prstGeom prst="rect">
            <a:avLst/>
          </a:prstGeom>
          <a:noFill/>
          <a:ln>
            <a:noFill/>
          </a:ln>
        </p:spPr>
      </p:pic>
    </p:spTree>
    <p:extLst>
      <p:ext uri="{BB962C8B-B14F-4D97-AF65-F5344CB8AC3E}">
        <p14:creationId xmlns:p14="http://schemas.microsoft.com/office/powerpoint/2010/main" val="3176040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4.8  </a:t>
            </a:r>
            <a:r>
              <a:rPr lang="en-US" dirty="0" smtClean="0">
                <a:solidFill>
                  <a:srgbClr val="3380E6"/>
                </a:solidFill>
                <a:latin typeface="Consolas" panose="020B0609020204030204" pitchFamily="49" charset="0"/>
              </a:rPr>
              <a:t>while</a:t>
            </a:r>
            <a:r>
              <a:rPr lang="en-US" dirty="0" smtClean="0">
                <a:solidFill>
                  <a:srgbClr val="3380E6"/>
                </a:solidFill>
                <a:latin typeface="Arial"/>
              </a:rPr>
              <a:t> Iteration Statement (cont.)</a:t>
            </a:r>
          </a:p>
        </p:txBody>
      </p:sp>
      <p:sp>
        <p:nvSpPr>
          <p:cNvPr id="59395"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The UML activity diagram of Fig. </a:t>
            </a:r>
            <a:r>
              <a:rPr lang="en-US" altLang="en-US" sz="2500" dirty="0" smtClean="0">
                <a:solidFill>
                  <a:srgbClr val="000000"/>
                </a:solidFill>
                <a:latin typeface="Cambria" panose="02040503050406030204" pitchFamily="18" charset="0"/>
              </a:rPr>
              <a:t>4.8 </a:t>
            </a:r>
            <a:r>
              <a:rPr lang="en-US" altLang="en-US" sz="2500" dirty="0" smtClean="0">
                <a:solidFill>
                  <a:srgbClr val="000000"/>
                </a:solidFill>
                <a:latin typeface="Cambria" panose="02040503050406030204" pitchFamily="18" charset="0"/>
              </a:rPr>
              <a:t>illustrates the flow of control that corresponds to the preceding </a:t>
            </a:r>
            <a:r>
              <a:rPr lang="en-US" altLang="en-US" sz="2500" dirty="0" smtClean="0">
                <a:solidFill>
                  <a:srgbClr val="000000"/>
                </a:solidFill>
                <a:latin typeface="Consolas" panose="020B0609020204030204" pitchFamily="49" charset="0"/>
              </a:rPr>
              <a:t>while</a:t>
            </a:r>
            <a:r>
              <a:rPr lang="en-US" altLang="en-US" sz="2500" dirty="0" smtClean="0">
                <a:solidFill>
                  <a:srgbClr val="000000"/>
                </a:solidFill>
                <a:latin typeface="Cambria" panose="02040503050406030204" pitchFamily="18" charset="0"/>
              </a:rPr>
              <a:t> statement.</a:t>
            </a:r>
          </a:p>
          <a:p>
            <a:pPr eaLnBrk="1" hangingPunct="1"/>
            <a:r>
              <a:rPr lang="en-US" altLang="en-US" sz="2500" dirty="0" smtClean="0">
                <a:solidFill>
                  <a:srgbClr val="000000"/>
                </a:solidFill>
                <a:latin typeface="Cambria" panose="02040503050406030204" pitchFamily="18" charset="0"/>
              </a:rPr>
              <a:t>Introduces </a:t>
            </a:r>
            <a:r>
              <a:rPr lang="en-US" altLang="en-US" sz="2500" dirty="0" smtClean="0">
                <a:solidFill>
                  <a:srgbClr val="000000"/>
                </a:solidFill>
                <a:latin typeface="Cambria" panose="02040503050406030204" pitchFamily="18" charset="0"/>
              </a:rPr>
              <a:t>the UML’s </a:t>
            </a:r>
            <a:r>
              <a:rPr lang="en-US" altLang="en-US" sz="2500" dirty="0" smtClean="0">
                <a:solidFill>
                  <a:srgbClr val="0000FF"/>
                </a:solidFill>
                <a:latin typeface="Cambria" panose="02040503050406030204" pitchFamily="18" charset="0"/>
              </a:rPr>
              <a:t>merge symbol</a:t>
            </a:r>
            <a:r>
              <a:rPr lang="en-US" altLang="en-US" sz="2500" dirty="0" smtClean="0">
                <a:solidFill>
                  <a:srgbClr val="000000"/>
                </a:solidFill>
                <a:latin typeface="Cambria" panose="02040503050406030204" pitchFamily="18" charset="0"/>
              </a:rPr>
              <a:t>, which joins two flows of activity into one flow of activity.</a:t>
            </a:r>
          </a:p>
          <a:p>
            <a:pPr eaLnBrk="1" hangingPunct="1"/>
            <a:r>
              <a:rPr lang="en-US" altLang="en-US" sz="2500" dirty="0" smtClean="0">
                <a:solidFill>
                  <a:srgbClr val="000000"/>
                </a:solidFill>
                <a:latin typeface="Cambria" panose="02040503050406030204" pitchFamily="18" charset="0"/>
              </a:rPr>
              <a:t>The UML represents both the merge symbol and the decision symbol as diamonds.</a:t>
            </a:r>
          </a:p>
          <a:p>
            <a:pPr eaLnBrk="1" hangingPunct="1"/>
            <a:r>
              <a:rPr lang="en-US" altLang="en-US" sz="2500" dirty="0" smtClean="0">
                <a:solidFill>
                  <a:srgbClr val="000000"/>
                </a:solidFill>
                <a:latin typeface="Cambria" panose="02040503050406030204" pitchFamily="18" charset="0"/>
              </a:rPr>
              <a:t>The merge symbol joins the transitions from the initial state and from the action state, so they both flow into the decision that determines whether the loop should begin (or continue) executing.</a:t>
            </a:r>
          </a:p>
        </p:txBody>
      </p:sp>
      <p:sp>
        <p:nvSpPr>
          <p:cNvPr id="634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10854"/>
            <a:ext cx="9144000" cy="4636294"/>
          </a:xfrm>
          <a:prstGeom prst="rect">
            <a:avLst/>
          </a:prstGeom>
          <a:noFill/>
          <a:ln>
            <a:noFill/>
          </a:ln>
        </p:spPr>
      </p:pic>
    </p:spTree>
    <p:extLst>
      <p:ext uri="{BB962C8B-B14F-4D97-AF65-F5344CB8AC3E}">
        <p14:creationId xmlns:p14="http://schemas.microsoft.com/office/powerpoint/2010/main" val="3435206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4.8  </a:t>
            </a:r>
            <a:r>
              <a:rPr lang="en-US" dirty="0" smtClean="0">
                <a:solidFill>
                  <a:srgbClr val="3380E6"/>
                </a:solidFill>
                <a:latin typeface="Consolas" panose="020B0609020204030204" pitchFamily="49" charset="0"/>
              </a:rPr>
              <a:t>while</a:t>
            </a:r>
            <a:r>
              <a:rPr lang="en-US" dirty="0" smtClean="0">
                <a:solidFill>
                  <a:srgbClr val="3380E6"/>
                </a:solidFill>
                <a:latin typeface="Arial"/>
              </a:rPr>
              <a:t> Iteration Statement (cont.)</a:t>
            </a:r>
          </a:p>
        </p:txBody>
      </p:sp>
      <p:sp>
        <p:nvSpPr>
          <p:cNvPr id="60419"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The decision and merge symbols can be distinguished by the number of “incoming” and “outgoing” transition arrows.</a:t>
            </a:r>
          </a:p>
          <a:p>
            <a:pPr lvl="1" eaLnBrk="1" hangingPunct="1">
              <a:lnSpc>
                <a:spcPct val="90000"/>
              </a:lnSpc>
            </a:pPr>
            <a:r>
              <a:rPr lang="en-US" altLang="en-US" sz="2100" dirty="0" smtClean="0">
                <a:solidFill>
                  <a:srgbClr val="000000"/>
                </a:solidFill>
                <a:latin typeface="Cambria" panose="02040503050406030204" pitchFamily="18" charset="0"/>
              </a:rPr>
              <a:t>A decision symbol has one transition arrow pointing to the diamond and two or more transition arrows pointing out from the diamond to indicate possible transitions from that point.</a:t>
            </a:r>
          </a:p>
          <a:p>
            <a:pPr lvl="2" eaLnBrk="1" hangingPunct="1">
              <a:lnSpc>
                <a:spcPct val="90000"/>
              </a:lnSpc>
            </a:pPr>
            <a:r>
              <a:rPr lang="en-US" altLang="en-US" sz="1900" dirty="0" smtClean="0">
                <a:solidFill>
                  <a:srgbClr val="000000"/>
                </a:solidFill>
                <a:latin typeface="Cambria" panose="02040503050406030204" pitchFamily="18" charset="0"/>
              </a:rPr>
              <a:t>Each transition arrow has a guard condition next to it.</a:t>
            </a:r>
          </a:p>
          <a:p>
            <a:pPr lvl="1" eaLnBrk="1" hangingPunct="1">
              <a:lnSpc>
                <a:spcPct val="90000"/>
              </a:lnSpc>
            </a:pPr>
            <a:r>
              <a:rPr lang="en-US" altLang="en-US" sz="2100" dirty="0" smtClean="0">
                <a:solidFill>
                  <a:srgbClr val="000000"/>
                </a:solidFill>
                <a:latin typeface="Cambria" panose="02040503050406030204" pitchFamily="18" charset="0"/>
              </a:rPr>
              <a:t>A merge symbol has two or more transition arrows pointing to the diamond and only one transition arrow pointing from the diamond, to indicate multiple activity flows merging to continue the activity.</a:t>
            </a:r>
          </a:p>
          <a:p>
            <a:pPr eaLnBrk="1" hangingPunct="1">
              <a:lnSpc>
                <a:spcPct val="90000"/>
              </a:lnSpc>
            </a:pPr>
            <a:r>
              <a:rPr lang="en-US" altLang="en-US" sz="2500" dirty="0" smtClean="0">
                <a:solidFill>
                  <a:srgbClr val="000000"/>
                </a:solidFill>
                <a:latin typeface="Cambria" panose="02040503050406030204" pitchFamily="18" charset="0"/>
              </a:rPr>
              <a:t>Unlike the decision symbol, the merge symbol does not have a counterpart in C++ code.</a:t>
            </a:r>
          </a:p>
        </p:txBody>
      </p:sp>
      <p:sp>
        <p:nvSpPr>
          <p:cNvPr id="645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4.9  </a:t>
            </a:r>
            <a:r>
              <a:rPr lang="en-US" dirty="0" smtClean="0">
                <a:solidFill>
                  <a:srgbClr val="3380E6"/>
                </a:solidFill>
                <a:latin typeface="Arial"/>
              </a:rPr>
              <a:t>Formulating Algorithms: Counter-Controlled Iteration</a:t>
            </a:r>
          </a:p>
        </p:txBody>
      </p:sp>
      <p:sp>
        <p:nvSpPr>
          <p:cNvPr id="6349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Consider the following problem statement:</a:t>
            </a:r>
          </a:p>
          <a:p>
            <a:pPr lvl="1" eaLnBrk="1" hangingPunct="1"/>
            <a:r>
              <a:rPr lang="en-US" altLang="en-US" dirty="0" smtClean="0">
                <a:solidFill>
                  <a:srgbClr val="000000"/>
                </a:solidFill>
                <a:latin typeface="Cambria" panose="02040503050406030204" pitchFamily="18" charset="0"/>
              </a:rPr>
              <a:t>A class of ten students took a quiz. The grades </a:t>
            </a:r>
            <a:r>
              <a:rPr lang="en-US" altLang="en-US" dirty="0" smtClean="0">
                <a:solidFill>
                  <a:srgbClr val="000000"/>
                </a:solidFill>
                <a:latin typeface="Cambria" panose="02040503050406030204" pitchFamily="18" charset="0"/>
              </a:rPr>
              <a:t>(integers in the range 0-100</a:t>
            </a:r>
            <a:r>
              <a:rPr lang="en-US" altLang="en-US" dirty="0" smtClean="0">
                <a:solidFill>
                  <a:srgbClr val="000000"/>
                </a:solidFill>
                <a:latin typeface="Cambria" panose="02040503050406030204" pitchFamily="18" charset="0"/>
              </a:rPr>
              <a:t>) for this quiz are available to you. </a:t>
            </a:r>
            <a:r>
              <a:rPr lang="en-US" altLang="en-US" dirty="0" smtClean="0">
                <a:solidFill>
                  <a:srgbClr val="000000"/>
                </a:solidFill>
                <a:latin typeface="Cambria" panose="02040503050406030204" pitchFamily="18" charset="0"/>
              </a:rPr>
              <a:t>Determine </a:t>
            </a:r>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ambria" panose="02040503050406030204" pitchFamily="18" charset="0"/>
              </a:rPr>
              <a:t>class </a:t>
            </a:r>
            <a:r>
              <a:rPr lang="en-US" altLang="en-US" dirty="0" smtClean="0">
                <a:solidFill>
                  <a:srgbClr val="000000"/>
                </a:solidFill>
                <a:latin typeface="Cambria" panose="02040503050406030204" pitchFamily="18" charset="0"/>
              </a:rPr>
              <a:t>average on the quiz.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The class average is equal to the sum of the grades divided by the number of students.</a:t>
            </a:r>
          </a:p>
          <a:p>
            <a:pPr eaLnBrk="1" hangingPunct="1"/>
            <a:r>
              <a:rPr lang="en-US" altLang="en-US" dirty="0">
                <a:solidFill>
                  <a:srgbClr val="000000"/>
                </a:solidFill>
                <a:latin typeface="Cambria" panose="02040503050406030204" pitchFamily="18" charset="0"/>
              </a:rPr>
              <a:t>The algorithm for solving this problem on a computer must input each grade, keep track of the total of all grades entered, perform the averaging calculation and print the result. </a:t>
            </a:r>
            <a:endParaRPr lang="en-US" altLang="en-US" dirty="0" smtClean="0">
              <a:solidFill>
                <a:srgbClr val="000000"/>
              </a:solidFill>
              <a:latin typeface="Cambria" panose="02040503050406030204" pitchFamily="18" charset="0"/>
            </a:endParaRPr>
          </a:p>
        </p:txBody>
      </p:sp>
      <p:sp>
        <p:nvSpPr>
          <p:cNvPr id="675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4.9.1</a:t>
            </a:r>
            <a:r>
              <a:rPr lang="en-US" dirty="0">
                <a:solidFill>
                  <a:srgbClr val="00B050"/>
                </a:solidFill>
                <a:latin typeface="Arial"/>
              </a:rPr>
              <a:t>  </a:t>
            </a:r>
            <a:r>
              <a:rPr lang="en-US" dirty="0" smtClean="0">
                <a:solidFill>
                  <a:srgbClr val="00B050"/>
                </a:solidFill>
                <a:latin typeface="Arial"/>
              </a:rPr>
              <a:t>Pseudocode Algorithm with Counter Controlled Iteration</a:t>
            </a:r>
            <a:endParaRPr lang="en-US" dirty="0" smtClean="0">
              <a:solidFill>
                <a:srgbClr val="3380E6"/>
              </a:solidFill>
              <a:latin typeface="Arial"/>
            </a:endParaRPr>
          </a:p>
        </p:txBody>
      </p:sp>
      <p:sp>
        <p:nvSpPr>
          <p:cNvPr id="6451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We use </a:t>
            </a:r>
            <a:r>
              <a:rPr lang="en-US" altLang="en-US" dirty="0" smtClean="0">
                <a:solidFill>
                  <a:srgbClr val="0000FF"/>
                </a:solidFill>
                <a:latin typeface="Cambria" panose="02040503050406030204" pitchFamily="18" charset="0"/>
              </a:rPr>
              <a:t>counter-controlled iteration</a:t>
            </a:r>
            <a:r>
              <a:rPr lang="en-US" altLang="en-US" dirty="0" smtClean="0">
                <a:solidFill>
                  <a:srgbClr val="000000"/>
                </a:solidFill>
                <a:latin typeface="Cambria" panose="02040503050406030204" pitchFamily="18" charset="0"/>
              </a:rPr>
              <a:t> to input the grades one at a time.</a:t>
            </a:r>
          </a:p>
          <a:p>
            <a:pPr lvl="1" eaLnBrk="1" hangingPunct="1"/>
            <a:r>
              <a:rPr lang="en-US" altLang="en-US" dirty="0" smtClean="0">
                <a:solidFill>
                  <a:srgbClr val="000000"/>
                </a:solidFill>
                <a:latin typeface="Cambria" panose="02040503050406030204" pitchFamily="18" charset="0"/>
              </a:rPr>
              <a:t>This technique uses a variable called a </a:t>
            </a:r>
            <a:r>
              <a:rPr lang="en-US" altLang="en-US" dirty="0" smtClean="0">
                <a:solidFill>
                  <a:srgbClr val="0000FF"/>
                </a:solidFill>
                <a:latin typeface="Cambria" panose="02040503050406030204" pitchFamily="18" charset="0"/>
              </a:rPr>
              <a:t>counter</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ambria" panose="02040503050406030204" pitchFamily="18" charset="0"/>
              </a:rPr>
              <a:t>(or </a:t>
            </a:r>
            <a:r>
              <a:rPr lang="en-US" altLang="en-US" dirty="0" smtClean="0">
                <a:solidFill>
                  <a:srgbClr val="0000FF"/>
                </a:solidFill>
                <a:latin typeface="Cambria" panose="02040503050406030204" pitchFamily="18" charset="0"/>
              </a:rPr>
              <a:t>control variable</a:t>
            </a:r>
            <a:r>
              <a:rPr lang="en-US" altLang="en-US" dirty="0" smtClean="0">
                <a:solidFill>
                  <a:srgbClr val="000000"/>
                </a:solidFill>
                <a:latin typeface="Cambria" panose="02040503050406030204" pitchFamily="18" charset="0"/>
              </a:rPr>
              <a:t>) to </a:t>
            </a:r>
            <a:r>
              <a:rPr lang="en-US" altLang="en-US" dirty="0" smtClean="0">
                <a:solidFill>
                  <a:srgbClr val="000000"/>
                </a:solidFill>
                <a:latin typeface="Cambria" panose="02040503050406030204" pitchFamily="18" charset="0"/>
              </a:rPr>
              <a:t>control the number of times a group of statements will </a:t>
            </a:r>
            <a:r>
              <a:rPr lang="en-US" altLang="en-US" dirty="0" smtClean="0">
                <a:solidFill>
                  <a:srgbClr val="000000"/>
                </a:solidFill>
                <a:latin typeface="Cambria" panose="02040503050406030204" pitchFamily="18" charset="0"/>
              </a:rPr>
              <a:t>execute.</a:t>
            </a:r>
            <a:endParaRPr lang="en-US" altLang="en-US" dirty="0" smtClean="0">
              <a:solidFill>
                <a:srgbClr val="000000"/>
              </a:solidFill>
              <a:latin typeface="Cambria" panose="02040503050406030204" pitchFamily="18" charset="0"/>
            </a:endParaRPr>
          </a:p>
          <a:p>
            <a:pPr lvl="1" eaLnBrk="1" hangingPunct="1"/>
            <a:r>
              <a:rPr lang="en-US" altLang="en-US" dirty="0" smtClean="0">
                <a:solidFill>
                  <a:srgbClr val="000000"/>
                </a:solidFill>
                <a:latin typeface="Cambria" panose="02040503050406030204" pitchFamily="18" charset="0"/>
              </a:rPr>
              <a:t>Often called </a:t>
            </a:r>
            <a:r>
              <a:rPr lang="en-US" altLang="en-US" dirty="0" smtClean="0">
                <a:solidFill>
                  <a:srgbClr val="0000FF"/>
                </a:solidFill>
                <a:latin typeface="Cambria" panose="02040503050406030204" pitchFamily="18" charset="0"/>
              </a:rPr>
              <a:t>definite iteration</a:t>
            </a:r>
            <a:r>
              <a:rPr lang="en-US" altLang="en-US" dirty="0" smtClean="0">
                <a:solidFill>
                  <a:srgbClr val="000000"/>
                </a:solidFill>
                <a:latin typeface="Cambria" panose="02040503050406030204" pitchFamily="18" charset="0"/>
              </a:rPr>
              <a:t> because the number of iterations is known </a:t>
            </a:r>
            <a:r>
              <a:rPr lang="en-US" altLang="en-US" i="1" dirty="0" smtClean="0">
                <a:solidFill>
                  <a:srgbClr val="000000"/>
                </a:solidFill>
                <a:latin typeface="Cambria" panose="02040503050406030204" pitchFamily="18" charset="0"/>
              </a:rPr>
              <a:t>before</a:t>
            </a:r>
            <a:r>
              <a:rPr lang="en-US" altLang="en-US" dirty="0" smtClean="0">
                <a:solidFill>
                  <a:srgbClr val="000000"/>
                </a:solidFill>
                <a:latin typeface="Cambria" panose="02040503050406030204" pitchFamily="18" charset="0"/>
              </a:rPr>
              <a:t> the loop begins executing.</a:t>
            </a:r>
          </a:p>
        </p:txBody>
      </p:sp>
      <p:sp>
        <p:nvSpPr>
          <p:cNvPr id="686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26344"/>
            <a:ext cx="9144000" cy="4404122"/>
          </a:xfrm>
          <a:prstGeom prst="rect">
            <a:avLst/>
          </a:prstGeom>
          <a:noFill/>
          <a:ln>
            <a:noFill/>
          </a:ln>
        </p:spPr>
      </p:pic>
    </p:spTree>
    <p:extLst>
      <p:ext uri="{BB962C8B-B14F-4D97-AF65-F5344CB8AC3E}">
        <p14:creationId xmlns:p14="http://schemas.microsoft.com/office/powerpoint/2010/main" val="1275732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4.9.1  Pseudocode Algorithm with Counter Controlled Iteration</a:t>
            </a:r>
            <a:endParaRPr lang="en-US" dirty="0" smtClean="0">
              <a:solidFill>
                <a:srgbClr val="3380E6"/>
              </a:solidFill>
              <a:latin typeface="Arial"/>
            </a:endParaRPr>
          </a:p>
        </p:txBody>
      </p:sp>
      <p:sp>
        <p:nvSpPr>
          <p:cNvPr id="675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A </a:t>
            </a:r>
            <a:r>
              <a:rPr lang="en-US" altLang="en-US" dirty="0" smtClean="0">
                <a:solidFill>
                  <a:srgbClr val="0000FF"/>
                </a:solidFill>
                <a:latin typeface="Cambria" panose="02040503050406030204" pitchFamily="18" charset="0"/>
              </a:rPr>
              <a:t>total</a:t>
            </a:r>
            <a:r>
              <a:rPr lang="en-US" altLang="en-US" dirty="0" smtClean="0">
                <a:solidFill>
                  <a:srgbClr val="000000"/>
                </a:solidFill>
                <a:latin typeface="Cambria" panose="02040503050406030204" pitchFamily="18" charset="0"/>
              </a:rPr>
              <a:t> is a variable used to accumulate the sum of several values.</a:t>
            </a:r>
          </a:p>
          <a:p>
            <a:pPr eaLnBrk="1" hangingPunct="1"/>
            <a:r>
              <a:rPr lang="en-US" altLang="en-US" dirty="0" smtClean="0">
                <a:solidFill>
                  <a:srgbClr val="000000"/>
                </a:solidFill>
                <a:latin typeface="Cambria" panose="02040503050406030204" pitchFamily="18" charset="0"/>
              </a:rPr>
              <a:t>A </a:t>
            </a:r>
            <a:r>
              <a:rPr lang="en-US" altLang="en-US" dirty="0" smtClean="0">
                <a:solidFill>
                  <a:srgbClr val="0000FF"/>
                </a:solidFill>
                <a:latin typeface="Cambria" panose="02040503050406030204" pitchFamily="18" charset="0"/>
              </a:rPr>
              <a:t>counter</a:t>
            </a:r>
            <a:r>
              <a:rPr lang="en-US" altLang="en-US" dirty="0" smtClean="0">
                <a:solidFill>
                  <a:srgbClr val="000000"/>
                </a:solidFill>
                <a:latin typeface="Cambria" panose="02040503050406030204" pitchFamily="18" charset="0"/>
              </a:rPr>
              <a:t> is a variable used to count—in this case, the grade counter indicates which of the 10 grades is about to be entered by the user.</a:t>
            </a:r>
          </a:p>
          <a:p>
            <a:pPr eaLnBrk="1" hangingPunct="1"/>
            <a:r>
              <a:rPr lang="en-US" altLang="en-US" dirty="0" smtClean="0">
                <a:solidFill>
                  <a:srgbClr val="000000"/>
                </a:solidFill>
                <a:latin typeface="Cambria" panose="02040503050406030204" pitchFamily="18" charset="0"/>
              </a:rPr>
              <a:t>Variables that are used to store totals are normally initialized to zero before being used in a program; otherwise, the sum would include the previous value stored in the total’s memory location.  </a:t>
            </a:r>
          </a:p>
        </p:txBody>
      </p:sp>
      <p:sp>
        <p:nvSpPr>
          <p:cNvPr id="716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4.2  </a:t>
            </a:r>
            <a:r>
              <a:rPr lang="en-US" smtClean="0">
                <a:solidFill>
                  <a:srgbClr val="3380E6"/>
                </a:solidFill>
                <a:latin typeface="Arial"/>
              </a:rPr>
              <a:t>Algorithms</a:t>
            </a:r>
          </a:p>
        </p:txBody>
      </p:sp>
      <p:sp>
        <p:nvSpPr>
          <p:cNvPr id="14339"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Any solvable computing problem can be solved by the execution a series of actions in a specific order.</a:t>
            </a:r>
          </a:p>
          <a:p>
            <a:pPr eaLnBrk="1" hangingPunct="1">
              <a:lnSpc>
                <a:spcPct val="90000"/>
              </a:lnSpc>
            </a:pPr>
            <a:r>
              <a:rPr lang="en-US" altLang="en-US" dirty="0" smtClean="0">
                <a:solidFill>
                  <a:srgbClr val="000000"/>
                </a:solidFill>
                <a:latin typeface="Cambria" panose="02040503050406030204" pitchFamily="18" charset="0"/>
              </a:rPr>
              <a:t>An </a:t>
            </a:r>
            <a:r>
              <a:rPr lang="en-US" altLang="en-US" dirty="0" smtClean="0">
                <a:solidFill>
                  <a:srgbClr val="0000FF"/>
                </a:solidFill>
                <a:latin typeface="Cambria" panose="02040503050406030204" pitchFamily="18" charset="0"/>
              </a:rPr>
              <a:t>algorithm</a:t>
            </a:r>
            <a:r>
              <a:rPr lang="en-US" altLang="en-US" dirty="0" smtClean="0">
                <a:solidFill>
                  <a:srgbClr val="000000"/>
                </a:solidFill>
                <a:latin typeface="Cambria" panose="02040503050406030204" pitchFamily="18" charset="0"/>
              </a:rPr>
              <a:t> is a </a:t>
            </a:r>
            <a:r>
              <a:rPr lang="en-US" altLang="en-US" dirty="0" smtClean="0">
                <a:solidFill>
                  <a:srgbClr val="0000FF"/>
                </a:solidFill>
                <a:latin typeface="Cambria" panose="02040503050406030204" pitchFamily="18" charset="0"/>
              </a:rPr>
              <a:t>procedure</a:t>
            </a:r>
            <a:r>
              <a:rPr lang="en-US" altLang="en-US" dirty="0" smtClean="0">
                <a:solidFill>
                  <a:srgbClr val="000000"/>
                </a:solidFill>
                <a:latin typeface="Cambria" panose="02040503050406030204" pitchFamily="18" charset="0"/>
              </a:rPr>
              <a:t> for solving a problem in terms of</a:t>
            </a:r>
          </a:p>
          <a:p>
            <a:pPr lvl="1"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ambria" panose="02040503050406030204" pitchFamily="18" charset="0"/>
              </a:rPr>
              <a:t>actions</a:t>
            </a:r>
            <a:r>
              <a:rPr lang="en-US" altLang="en-US" dirty="0" smtClean="0">
                <a:solidFill>
                  <a:srgbClr val="000000"/>
                </a:solidFill>
                <a:latin typeface="Cambria" panose="02040503050406030204" pitchFamily="18" charset="0"/>
              </a:rPr>
              <a:t> to execute and</a:t>
            </a:r>
          </a:p>
          <a:p>
            <a:pPr lvl="1"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ambria" panose="02040503050406030204" pitchFamily="18" charset="0"/>
              </a:rPr>
              <a:t>order</a:t>
            </a:r>
            <a:r>
              <a:rPr lang="en-US" altLang="en-US" dirty="0" smtClean="0">
                <a:solidFill>
                  <a:srgbClr val="000000"/>
                </a:solidFill>
                <a:latin typeface="Cambria" panose="02040503050406030204" pitchFamily="18" charset="0"/>
              </a:rPr>
              <a:t> in which </a:t>
            </a:r>
            <a:r>
              <a:rPr lang="en-US" altLang="en-US" dirty="0" smtClean="0">
                <a:solidFill>
                  <a:srgbClr val="000000"/>
                </a:solidFill>
                <a:latin typeface="Cambria" panose="02040503050406030204" pitchFamily="18" charset="0"/>
              </a:rPr>
              <a:t>these </a:t>
            </a:r>
            <a:r>
              <a:rPr lang="en-US" altLang="en-US" dirty="0" smtClean="0">
                <a:solidFill>
                  <a:srgbClr val="000000"/>
                </a:solidFill>
                <a:latin typeface="Cambria" panose="02040503050406030204" pitchFamily="18" charset="0"/>
              </a:rPr>
              <a:t>actions execute</a:t>
            </a:r>
          </a:p>
          <a:p>
            <a:pPr eaLnBrk="1" hangingPunct="1">
              <a:lnSpc>
                <a:spcPct val="90000"/>
              </a:lnSpc>
            </a:pPr>
            <a:r>
              <a:rPr lang="en-US" altLang="en-US" dirty="0" smtClean="0">
                <a:solidFill>
                  <a:srgbClr val="000000"/>
                </a:solidFill>
                <a:latin typeface="Cambria" panose="02040503050406030204" pitchFamily="18" charset="0"/>
              </a:rPr>
              <a:t>Specifying the </a:t>
            </a:r>
            <a:r>
              <a:rPr lang="en-US" altLang="en-US" dirty="0" smtClean="0">
                <a:solidFill>
                  <a:srgbClr val="000000"/>
                </a:solidFill>
                <a:latin typeface="Cambria" panose="02040503050406030204" pitchFamily="18" charset="0"/>
              </a:rPr>
              <a:t>order </a:t>
            </a:r>
            <a:r>
              <a:rPr lang="en-US" altLang="en-US" dirty="0" smtClean="0">
                <a:solidFill>
                  <a:srgbClr val="000000"/>
                </a:solidFill>
                <a:latin typeface="Cambria" panose="02040503050406030204" pitchFamily="18" charset="0"/>
              </a:rPr>
              <a:t>in which statements (actions) execute in a computer program is called </a:t>
            </a:r>
            <a:r>
              <a:rPr lang="en-US" altLang="en-US" dirty="0" smtClean="0">
                <a:solidFill>
                  <a:srgbClr val="0000FF"/>
                </a:solidFill>
                <a:latin typeface="Cambria" panose="02040503050406030204" pitchFamily="18" charset="0"/>
              </a:rPr>
              <a:t>program control</a:t>
            </a:r>
            <a:r>
              <a:rPr lang="en-US" altLang="en-US" dirty="0" smtClean="0">
                <a:solidFill>
                  <a:srgbClr val="000000"/>
                </a:solidFill>
                <a:latin typeface="Cambria" panose="02040503050406030204" pitchFamily="18" charset="0"/>
              </a:rPr>
              <a:t>.</a:t>
            </a:r>
          </a:p>
          <a:p>
            <a:pPr eaLnBrk="1" hangingPunct="1">
              <a:lnSpc>
                <a:spcPct val="90000"/>
              </a:lnSpc>
            </a:pPr>
            <a:r>
              <a:rPr lang="en-US" altLang="en-US" dirty="0" smtClean="0">
                <a:solidFill>
                  <a:srgbClr val="000000"/>
                </a:solidFill>
                <a:latin typeface="Cambria" panose="02040503050406030204" pitchFamily="18" charset="0"/>
              </a:rPr>
              <a:t>This chapter investigates program control using C++’s </a:t>
            </a:r>
            <a:r>
              <a:rPr lang="en-US" altLang="en-US" dirty="0" smtClean="0">
                <a:solidFill>
                  <a:srgbClr val="0000FF"/>
                </a:solidFill>
                <a:latin typeface="Cambria" panose="02040503050406030204" pitchFamily="18" charset="0"/>
              </a:rPr>
              <a:t>control statements</a:t>
            </a:r>
            <a:r>
              <a:rPr lang="en-US" altLang="en-US" dirty="0" smtClean="0">
                <a:solidFill>
                  <a:srgbClr val="000000"/>
                </a:solidFill>
                <a:latin typeface="Cambria" panose="02040503050406030204" pitchFamily="18" charset="0"/>
              </a:rPr>
              <a:t>.</a:t>
            </a:r>
          </a:p>
        </p:txBody>
      </p:sp>
      <p:sp>
        <p:nvSpPr>
          <p:cNvPr id="143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1650"/>
            <a:ext cx="9144000" cy="3314700"/>
          </a:xfrm>
          <a:prstGeom prst="rect">
            <a:avLst/>
          </a:prstGeom>
          <a:noFill/>
          <a:ln>
            <a:noFill/>
          </a:ln>
        </p:spPr>
      </p:pic>
    </p:spTree>
    <p:extLst>
      <p:ext uri="{BB962C8B-B14F-4D97-AF65-F5344CB8AC3E}">
        <p14:creationId xmlns:p14="http://schemas.microsoft.com/office/powerpoint/2010/main" val="3738421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4.9.2 Implementing Counter-Controlled Iteration</a:t>
            </a:r>
            <a:endParaRPr lang="en-US" dirty="0" smtClean="0">
              <a:solidFill>
                <a:srgbClr val="3380E6"/>
              </a:solidFill>
              <a:latin typeface="Arial"/>
            </a:endParaRPr>
          </a:p>
        </p:txBody>
      </p:sp>
      <p:sp>
        <p:nvSpPr>
          <p:cNvPr id="675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Fig. 4.10 implements the class-average problem using counter-controlled iteration.</a:t>
            </a:r>
          </a:p>
        </p:txBody>
      </p:sp>
      <p:sp>
        <p:nvSpPr>
          <p:cNvPr id="716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74688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72716" y="857250"/>
            <a:ext cx="7598569" cy="5143500"/>
          </a:xfrm>
          <a:prstGeom prst="rect">
            <a:avLst/>
          </a:prstGeom>
          <a:noFill/>
          <a:ln>
            <a:noFill/>
          </a:ln>
        </p:spPr>
      </p:pic>
    </p:spTree>
    <p:extLst>
      <p:ext uri="{BB962C8B-B14F-4D97-AF65-F5344CB8AC3E}">
        <p14:creationId xmlns:p14="http://schemas.microsoft.com/office/powerpoint/2010/main" val="37087731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75023" y="857250"/>
            <a:ext cx="8792765" cy="5143500"/>
          </a:xfrm>
          <a:prstGeom prst="rect">
            <a:avLst/>
          </a:prstGeom>
          <a:noFill/>
          <a:ln>
            <a:noFill/>
          </a:ln>
        </p:spPr>
      </p:pic>
    </p:spTree>
    <p:extLst>
      <p:ext uri="{BB962C8B-B14F-4D97-AF65-F5344CB8AC3E}">
        <p14:creationId xmlns:p14="http://schemas.microsoft.com/office/powerpoint/2010/main" val="39329198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4.9.2 Implementing Counter-Controlled Iteration</a:t>
            </a:r>
            <a:endParaRPr lang="en-US" dirty="0" smtClean="0">
              <a:solidFill>
                <a:srgbClr val="3380E6"/>
              </a:solidFill>
              <a:latin typeface="Arial"/>
            </a:endParaRPr>
          </a:p>
        </p:txBody>
      </p:sp>
      <p:sp>
        <p:nvSpPr>
          <p:cNvPr id="7373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Variable </a:t>
            </a:r>
            <a:r>
              <a:rPr lang="en-US" altLang="en-US" dirty="0" err="1">
                <a:solidFill>
                  <a:srgbClr val="000000"/>
                </a:solidFill>
                <a:latin typeface="Consolas" panose="020B0609020204030204" pitchFamily="49" charset="0"/>
              </a:rPr>
              <a:t>gradeCounter</a:t>
            </a:r>
            <a:r>
              <a:rPr lang="en-US" altLang="en-US" dirty="0">
                <a:solidFill>
                  <a:srgbClr val="000000"/>
                </a:solidFill>
                <a:latin typeface="Cambria" panose="02040503050406030204" pitchFamily="18" charset="0"/>
              </a:rPr>
              <a:t> is of type </a:t>
            </a:r>
            <a:r>
              <a:rPr lang="en-US" altLang="en-US" dirty="0">
                <a:solidFill>
                  <a:srgbClr val="000000"/>
                </a:solidFill>
                <a:latin typeface="Consolas" panose="020B0609020204030204" pitchFamily="49" charset="0"/>
              </a:rPr>
              <a:t>unsigned</a:t>
            </a:r>
            <a:r>
              <a:rPr lang="en-US" altLang="en-US" dirty="0">
                <a:solidFill>
                  <a:srgbClr val="000000"/>
                </a:solidFill>
                <a:latin typeface="Cambria" panose="02040503050406030204" pitchFamily="18" charset="0"/>
              </a:rPr>
              <a:t> </a:t>
            </a:r>
            <a:r>
              <a:rPr lang="en-US" altLang="en-US" dirty="0" err="1">
                <a:solidFill>
                  <a:srgbClr val="000000"/>
                </a:solidFill>
                <a:latin typeface="Consolas" panose="020B0609020204030204" pitchFamily="49" charset="0"/>
              </a:rPr>
              <a:t>int</a:t>
            </a:r>
            <a:r>
              <a:rPr lang="en-US" altLang="en-US" dirty="0">
                <a:solidFill>
                  <a:srgbClr val="000000"/>
                </a:solidFill>
                <a:latin typeface="Cambria" panose="02040503050406030204" pitchFamily="18" charset="0"/>
              </a:rPr>
              <a:t>,  because it can assume only the values from 1 through 11 (11 terminates the loop), which are all positive values. </a:t>
            </a:r>
            <a:endParaRPr lang="en-US" altLang="en-US" dirty="0" smtClean="0">
              <a:solidFill>
                <a:srgbClr val="000000"/>
              </a:solidFill>
              <a:latin typeface="Cambria" panose="02040503050406030204" pitchFamily="18" charset="0"/>
            </a:endParaRPr>
          </a:p>
          <a:p>
            <a:pPr lvl="1" eaLnBrk="1" hangingPunct="1"/>
            <a:r>
              <a:rPr lang="en-US" altLang="en-US" dirty="0" smtClean="0">
                <a:solidFill>
                  <a:srgbClr val="000000"/>
                </a:solidFill>
                <a:latin typeface="Cambria" panose="02040503050406030204" pitchFamily="18" charset="0"/>
              </a:rPr>
              <a:t>In </a:t>
            </a:r>
            <a:r>
              <a:rPr lang="en-US" altLang="en-US" dirty="0">
                <a:solidFill>
                  <a:srgbClr val="000000"/>
                </a:solidFill>
                <a:latin typeface="Cambria" panose="02040503050406030204" pitchFamily="18" charset="0"/>
              </a:rPr>
              <a:t>general, counters that should store only nonnegative values should be declared with </a:t>
            </a:r>
            <a:r>
              <a:rPr lang="en-US" altLang="en-US" dirty="0">
                <a:solidFill>
                  <a:srgbClr val="000000"/>
                </a:solidFill>
                <a:latin typeface="Consolas" panose="020B0609020204030204" pitchFamily="49" charset="0"/>
              </a:rPr>
              <a:t>unsigned</a:t>
            </a:r>
            <a:r>
              <a:rPr lang="en-US" altLang="en-US" dirty="0">
                <a:solidFill>
                  <a:srgbClr val="000000"/>
                </a:solidFill>
                <a:latin typeface="Cambria" panose="02040503050406030204" pitchFamily="18" charset="0"/>
              </a:rPr>
              <a:t> types.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Variables </a:t>
            </a:r>
            <a:r>
              <a:rPr lang="en-US" altLang="en-US" dirty="0">
                <a:solidFill>
                  <a:srgbClr val="000000"/>
                </a:solidFill>
                <a:latin typeface="Cambria" panose="02040503050406030204" pitchFamily="18" charset="0"/>
              </a:rPr>
              <a:t>of unsigned integer types can represent values from 0 to approximately twice the positive range of the corresponding signed integer types. </a:t>
            </a:r>
            <a:endParaRPr lang="en-US" altLang="en-US" dirty="0" smtClean="0">
              <a:solidFill>
                <a:srgbClr val="000000"/>
              </a:solidFill>
              <a:latin typeface="Cambria" panose="02040503050406030204" pitchFamily="18" charset="0"/>
            </a:endParaRPr>
          </a:p>
        </p:txBody>
      </p:sp>
      <p:sp>
        <p:nvSpPr>
          <p:cNvPr id="778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4.9.2 Implementing Counter-Controlled Iteration</a:t>
            </a:r>
            <a:endParaRPr lang="en-US" dirty="0" smtClean="0">
              <a:solidFill>
                <a:srgbClr val="3380E6"/>
              </a:solidFill>
              <a:latin typeface="Arial"/>
            </a:endParaRPr>
          </a:p>
        </p:txBody>
      </p:sp>
      <p:sp>
        <p:nvSpPr>
          <p:cNvPr id="7373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A </a:t>
            </a:r>
            <a:r>
              <a:rPr lang="en-US" altLang="en-US" dirty="0">
                <a:solidFill>
                  <a:srgbClr val="000000"/>
                </a:solidFill>
                <a:latin typeface="Cambria" panose="02040503050406030204" pitchFamily="18" charset="0"/>
              </a:rPr>
              <a:t>variable declared in a function body is a local variable and can be used only from the line of its declaration to the closing right brace of the block in which the variable is declared.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A </a:t>
            </a:r>
            <a:r>
              <a:rPr lang="en-US" altLang="en-US" dirty="0">
                <a:solidFill>
                  <a:srgbClr val="000000"/>
                </a:solidFill>
                <a:latin typeface="Cambria" panose="02040503050406030204" pitchFamily="18" charset="0"/>
              </a:rPr>
              <a:t>local variable’s declaration must appear before the variable is used; otherwise, a compilation error occurs. </a:t>
            </a:r>
            <a:endParaRPr lang="en-US" altLang="en-US" dirty="0" smtClean="0">
              <a:solidFill>
                <a:srgbClr val="000000"/>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Variable </a:t>
            </a:r>
            <a:r>
              <a:rPr lang="en-US" altLang="en-US" dirty="0">
                <a:solidFill>
                  <a:srgbClr val="000000"/>
                </a:solidFill>
                <a:latin typeface="Cambria" panose="02040503050406030204" pitchFamily="18" charset="0"/>
              </a:rPr>
              <a:t>grade—declared in the body of the while loop—can be used only in that block. </a:t>
            </a:r>
            <a:endParaRPr lang="en-US" altLang="en-US" dirty="0" smtClean="0">
              <a:solidFill>
                <a:srgbClr val="000000"/>
              </a:solidFill>
              <a:latin typeface="Cambria" panose="02040503050406030204" pitchFamily="18" charset="0"/>
            </a:endParaRPr>
          </a:p>
        </p:txBody>
      </p:sp>
      <p:sp>
        <p:nvSpPr>
          <p:cNvPr id="778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2474370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4.9.2 Implementing Counter-Controlled Iteration</a:t>
            </a:r>
            <a:endParaRPr lang="en-US" dirty="0" smtClean="0">
              <a:solidFill>
                <a:srgbClr val="3380E6"/>
              </a:solidFill>
              <a:latin typeface="Arial"/>
            </a:endParaRPr>
          </a:p>
        </p:txBody>
      </p:sp>
      <p:sp>
        <p:nvSpPr>
          <p:cNvPr id="7475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You’ll normally initialize counter variables to zero or one, depending on how they are used in an algorithm.</a:t>
            </a:r>
          </a:p>
          <a:p>
            <a:pPr eaLnBrk="1" hangingPunct="1"/>
            <a:endParaRPr lang="en-US" altLang="en-US" dirty="0" smtClean="0">
              <a:solidFill>
                <a:srgbClr val="000000"/>
              </a:solidFill>
              <a:latin typeface="Cambria" panose="02040503050406030204" pitchFamily="18" charset="0"/>
            </a:endParaRPr>
          </a:p>
        </p:txBody>
      </p:sp>
      <p:sp>
        <p:nvSpPr>
          <p:cNvPr id="798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0935"/>
            <a:ext cx="9144000" cy="3334940"/>
          </a:xfrm>
          <a:prstGeom prst="rect">
            <a:avLst/>
          </a:prstGeom>
          <a:noFill/>
          <a:ln>
            <a:noFill/>
          </a:ln>
        </p:spPr>
      </p:pic>
    </p:spTree>
    <p:extLst>
      <p:ext uri="{BB962C8B-B14F-4D97-AF65-F5344CB8AC3E}">
        <p14:creationId xmlns:p14="http://schemas.microsoft.com/office/powerpoint/2010/main" val="37192546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4.9.3 Notes on Integer Division and Truncation</a:t>
            </a:r>
            <a:endParaRPr lang="en-US" dirty="0" smtClean="0">
              <a:solidFill>
                <a:srgbClr val="3380E6"/>
              </a:solidFill>
              <a:latin typeface="Arial"/>
            </a:endParaRPr>
          </a:p>
        </p:txBody>
      </p:sp>
      <p:sp>
        <p:nvSpPr>
          <p:cNvPr id="8089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Dividing </a:t>
            </a:r>
            <a:r>
              <a:rPr lang="en-US" altLang="en-US" dirty="0" smtClean="0">
                <a:solidFill>
                  <a:srgbClr val="000000"/>
                </a:solidFill>
                <a:latin typeface="Cambria" panose="02040503050406030204" pitchFamily="18" charset="0"/>
              </a:rPr>
              <a:t>two integers results in integer division—any fractional part of the calculation is </a:t>
            </a:r>
            <a:r>
              <a:rPr lang="en-US" altLang="en-US" dirty="0" smtClean="0">
                <a:solidFill>
                  <a:srgbClr val="0000FF"/>
                </a:solidFill>
                <a:latin typeface="Cambria" panose="02040503050406030204" pitchFamily="18" charset="0"/>
              </a:rPr>
              <a:t>truncated</a:t>
            </a:r>
            <a:r>
              <a:rPr lang="en-US" altLang="en-US" dirty="0" smtClean="0">
                <a:solidFill>
                  <a:srgbClr val="000000"/>
                </a:solidFill>
                <a:latin typeface="Cambria" panose="02040503050406030204" pitchFamily="18" charset="0"/>
              </a:rPr>
              <a:t> (discarded).</a:t>
            </a: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8344"/>
            <a:ext cx="9144000" cy="2881313"/>
          </a:xfrm>
          <a:prstGeom prst="rect">
            <a:avLst/>
          </a:prstGeom>
          <a:noFill/>
          <a:ln>
            <a:noFill/>
          </a:ln>
        </p:spPr>
      </p:pic>
    </p:spTree>
    <p:extLst>
      <p:ext uri="{BB962C8B-B14F-4D97-AF65-F5344CB8AC3E}">
        <p14:creationId xmlns:p14="http://schemas.microsoft.com/office/powerpoint/2010/main" val="293278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4.3  </a:t>
            </a:r>
            <a:r>
              <a:rPr lang="en-US" smtClean="0">
                <a:solidFill>
                  <a:srgbClr val="3380E6"/>
                </a:solidFill>
                <a:latin typeface="Arial"/>
              </a:rPr>
              <a:t>Pseudocode </a:t>
            </a:r>
          </a:p>
        </p:txBody>
      </p:sp>
      <p:sp>
        <p:nvSpPr>
          <p:cNvPr id="15363" name="Text Placeholder 2"/>
          <p:cNvSpPr>
            <a:spLocks noGrp="1"/>
          </p:cNvSpPr>
          <p:nvPr>
            <p:ph type="body" idx="1"/>
          </p:nvPr>
        </p:nvSpPr>
        <p:spPr/>
        <p:txBody>
          <a:bodyPr/>
          <a:lstStyle/>
          <a:p>
            <a:pPr eaLnBrk="1" hangingPunct="1">
              <a:lnSpc>
                <a:spcPct val="90000"/>
              </a:lnSpc>
            </a:pPr>
            <a:r>
              <a:rPr lang="en-US" altLang="en-US" sz="2300" dirty="0" smtClean="0">
                <a:solidFill>
                  <a:srgbClr val="0000FF"/>
                </a:solidFill>
                <a:latin typeface="Cambria" panose="02040503050406030204" pitchFamily="18" charset="0"/>
              </a:rPr>
              <a:t>Pseudocode</a:t>
            </a:r>
            <a:r>
              <a:rPr lang="en-US" altLang="en-US" sz="2300" dirty="0" smtClean="0">
                <a:solidFill>
                  <a:srgbClr val="000000"/>
                </a:solidFill>
                <a:latin typeface="Cambria" panose="02040503050406030204" pitchFamily="18" charset="0"/>
              </a:rPr>
              <a:t> (or “fake” code) is an artificial and informal language that helps you develop algorithms.</a:t>
            </a:r>
          </a:p>
          <a:p>
            <a:pPr eaLnBrk="1" hangingPunct="1">
              <a:lnSpc>
                <a:spcPct val="90000"/>
              </a:lnSpc>
            </a:pPr>
            <a:r>
              <a:rPr lang="en-US" altLang="en-US" sz="2300" dirty="0" smtClean="0">
                <a:solidFill>
                  <a:srgbClr val="000000"/>
                </a:solidFill>
                <a:latin typeface="Cambria" panose="02040503050406030204" pitchFamily="18" charset="0"/>
              </a:rPr>
              <a:t>Similar to everyday English</a:t>
            </a:r>
          </a:p>
          <a:p>
            <a:pPr eaLnBrk="1" hangingPunct="1">
              <a:lnSpc>
                <a:spcPct val="90000"/>
              </a:lnSpc>
            </a:pPr>
            <a:r>
              <a:rPr lang="en-US" altLang="en-US" sz="2300" dirty="0" smtClean="0">
                <a:solidFill>
                  <a:srgbClr val="000000"/>
                </a:solidFill>
                <a:latin typeface="Cambria" panose="02040503050406030204" pitchFamily="18" charset="0"/>
              </a:rPr>
              <a:t>Convenient and user friendly.</a:t>
            </a:r>
          </a:p>
          <a:p>
            <a:pPr eaLnBrk="1" hangingPunct="1">
              <a:lnSpc>
                <a:spcPct val="90000"/>
              </a:lnSpc>
            </a:pPr>
            <a:r>
              <a:rPr lang="en-US" altLang="en-US" sz="2300" dirty="0" smtClean="0">
                <a:solidFill>
                  <a:srgbClr val="000000"/>
                </a:solidFill>
                <a:latin typeface="Cambria" panose="02040503050406030204" pitchFamily="18" charset="0"/>
              </a:rPr>
              <a:t>Helps you “think out” a program before attempting to write it.</a:t>
            </a:r>
          </a:p>
          <a:p>
            <a:pPr eaLnBrk="1" hangingPunct="1">
              <a:lnSpc>
                <a:spcPct val="90000"/>
              </a:lnSpc>
            </a:pPr>
            <a:r>
              <a:rPr lang="en-US" altLang="en-US" sz="2300" dirty="0" smtClean="0">
                <a:solidFill>
                  <a:srgbClr val="000000"/>
                </a:solidFill>
                <a:latin typeface="Cambria" panose="02040503050406030204" pitchFamily="18" charset="0"/>
              </a:rPr>
              <a:t>Carefully prepared pseudocode can easily be converted to </a:t>
            </a:r>
            <a:r>
              <a:rPr lang="en-US" altLang="en-US" sz="2300" dirty="0">
                <a:solidFill>
                  <a:srgbClr val="000000"/>
                </a:solidFill>
                <a:latin typeface="Cambria" panose="02040503050406030204" pitchFamily="18" charset="0"/>
              </a:rPr>
              <a:t>structured portions of C++ programs.</a:t>
            </a:r>
            <a:endParaRPr lang="en-US" altLang="en-US" sz="2300" dirty="0" smtClean="0">
              <a:solidFill>
                <a:srgbClr val="000000"/>
              </a:solidFill>
              <a:latin typeface="Cambria" panose="02040503050406030204" pitchFamily="18" charset="0"/>
            </a:endParaRPr>
          </a:p>
          <a:p>
            <a:pPr eaLnBrk="1" hangingPunct="1">
              <a:lnSpc>
                <a:spcPct val="90000"/>
              </a:lnSpc>
            </a:pPr>
            <a:r>
              <a:rPr lang="en-US" altLang="en-US" sz="2300" dirty="0" smtClean="0">
                <a:solidFill>
                  <a:srgbClr val="000000"/>
                </a:solidFill>
                <a:latin typeface="Cambria" panose="02040503050406030204" pitchFamily="18" charset="0"/>
              </a:rPr>
              <a:t>Normally describes only </a:t>
            </a:r>
            <a:r>
              <a:rPr lang="en-US" altLang="en-US" sz="2300" dirty="0" smtClean="0">
                <a:solidFill>
                  <a:srgbClr val="0000FF"/>
                </a:solidFill>
                <a:latin typeface="Cambria" panose="02040503050406030204" pitchFamily="18" charset="0"/>
              </a:rPr>
              <a:t>executable statements</a:t>
            </a:r>
            <a:r>
              <a:rPr lang="en-US" altLang="en-US" sz="2300" dirty="0" smtClean="0">
                <a:solidFill>
                  <a:srgbClr val="000000"/>
                </a:solidFill>
                <a:latin typeface="Cambria" panose="02040503050406030204" pitchFamily="18" charset="0"/>
              </a:rPr>
              <a:t>.</a:t>
            </a:r>
          </a:p>
          <a:p>
            <a:pPr eaLnBrk="1" hangingPunct="1">
              <a:lnSpc>
                <a:spcPct val="90000"/>
              </a:lnSpc>
            </a:pPr>
            <a:r>
              <a:rPr lang="en-US" altLang="en-US" sz="2300" dirty="0" smtClean="0">
                <a:solidFill>
                  <a:srgbClr val="000000"/>
                </a:solidFill>
                <a:latin typeface="Cambria" panose="02040503050406030204" pitchFamily="18" charset="0"/>
              </a:rPr>
              <a:t>Declarations (that do not have initializers or do not involve constructor calls) are not executable statements.</a:t>
            </a:r>
          </a:p>
          <a:p>
            <a:pPr eaLnBrk="1" hangingPunct="1">
              <a:lnSpc>
                <a:spcPct val="90000"/>
              </a:lnSpc>
            </a:pPr>
            <a:r>
              <a:rPr lang="en-US" altLang="en-US" sz="2300" dirty="0" smtClean="0">
                <a:solidFill>
                  <a:srgbClr val="000000"/>
                </a:solidFill>
                <a:latin typeface="Cambria" panose="02040503050406030204" pitchFamily="18" charset="0"/>
              </a:rPr>
              <a:t>Fig. 4.1 corresponds to the algorithm that inputs two integers from the user, adds these integers and displays their sum.</a:t>
            </a:r>
          </a:p>
        </p:txBody>
      </p:sp>
      <p:sp>
        <p:nvSpPr>
          <p:cNvPr id="1536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4.9.3 </a:t>
            </a:r>
            <a:r>
              <a:rPr lang="en-US" dirty="0" smtClean="0">
                <a:solidFill>
                  <a:srgbClr val="00B050"/>
                </a:solidFill>
                <a:latin typeface="Arial"/>
              </a:rPr>
              <a:t>Arithmetic Overflow</a:t>
            </a:r>
            <a:endParaRPr lang="en-US" dirty="0" smtClean="0">
              <a:solidFill>
                <a:srgbClr val="3380E6"/>
              </a:solidFill>
              <a:latin typeface="Arial"/>
            </a:endParaRPr>
          </a:p>
        </p:txBody>
      </p:sp>
      <p:sp>
        <p:nvSpPr>
          <p:cNvPr id="82947" name="Text Placeholder 2"/>
          <p:cNvSpPr>
            <a:spLocks noGrp="1"/>
          </p:cNvSpPr>
          <p:nvPr>
            <p:ph type="body" idx="1"/>
          </p:nvPr>
        </p:nvSpPr>
        <p:spPr/>
        <p:txBody>
          <a:bodyPr/>
          <a:lstStyle/>
          <a:p>
            <a:pPr eaLnBrk="1" hangingPunct="1">
              <a:defRPr/>
            </a:pPr>
            <a:r>
              <a:rPr lang="en-US" sz="2400" dirty="0" smtClean="0">
                <a:solidFill>
                  <a:srgbClr val="000000"/>
                </a:solidFill>
                <a:latin typeface="Cambria" panose="02040503050406030204" pitchFamily="18" charset="0"/>
              </a:rPr>
              <a:t>In Fig. 4.10, line </a:t>
            </a:r>
            <a:r>
              <a:rPr lang="en-US" sz="2400" dirty="0" smtClean="0">
                <a:solidFill>
                  <a:srgbClr val="000000"/>
                </a:solidFill>
                <a:latin typeface="Cambria" panose="02040503050406030204" pitchFamily="18" charset="0"/>
              </a:rPr>
              <a:t>16</a:t>
            </a:r>
            <a:endParaRPr lang="en-US" sz="2400" dirty="0" smtClean="0">
              <a:solidFill>
                <a:srgbClr val="000000"/>
              </a:solidFill>
              <a:latin typeface="Cambria" panose="02040503050406030204" pitchFamily="18" charset="0"/>
            </a:endParaRPr>
          </a:p>
          <a:p>
            <a:pPr marL="109537" indent="0" eaLnBrk="1" hangingPunct="1">
              <a:buFont typeface="Wingdings 3" panose="05040102010807070707" pitchFamily="18" charset="2"/>
              <a:buNone/>
              <a:defRPr/>
            </a:pPr>
            <a:r>
              <a:rPr lang="en-US" sz="1800" dirty="0" smtClean="0">
                <a:solidFill>
                  <a:srgbClr val="000000"/>
                </a:solidFill>
                <a:latin typeface="Consolas" panose="020B0609020204030204" pitchFamily="49" charset="0"/>
              </a:rPr>
              <a:t>	total = total + grade; // add grade to total</a:t>
            </a:r>
          </a:p>
          <a:p>
            <a:pPr marL="109537" indent="0" eaLnBrk="1" hangingPunct="1">
              <a:buFont typeface="Wingdings 3" panose="05040102010807070707" pitchFamily="18" charset="2"/>
              <a:buNone/>
              <a:defRPr/>
            </a:pPr>
            <a:r>
              <a:rPr lang="en-US" sz="2400" dirty="0" smtClean="0">
                <a:solidFill>
                  <a:srgbClr val="000000"/>
                </a:solidFill>
                <a:latin typeface="Cambria" panose="02040503050406030204" pitchFamily="18" charset="0"/>
              </a:rPr>
              <a:t>    added </a:t>
            </a:r>
            <a:r>
              <a:rPr lang="en-US" sz="2400" dirty="0" smtClean="0">
                <a:solidFill>
                  <a:srgbClr val="000000"/>
                </a:solidFill>
                <a:latin typeface="Cambria" panose="02040503050406030204" pitchFamily="18" charset="0"/>
              </a:rPr>
              <a:t>each grade entered by the user to the total. </a:t>
            </a:r>
          </a:p>
          <a:p>
            <a:pPr eaLnBrk="1" hangingPunct="1">
              <a:defRPr/>
            </a:pPr>
            <a:r>
              <a:rPr lang="en-US" sz="2400" dirty="0" smtClean="0">
                <a:solidFill>
                  <a:srgbClr val="000000"/>
                </a:solidFill>
                <a:latin typeface="Cambria" panose="02040503050406030204" pitchFamily="18" charset="0"/>
              </a:rPr>
              <a:t>Even this simple statement has a </a:t>
            </a:r>
            <a:r>
              <a:rPr lang="en-US" sz="2400" i="1" dirty="0" smtClean="0">
                <a:solidFill>
                  <a:srgbClr val="000000"/>
                </a:solidFill>
                <a:latin typeface="Cambria" panose="02040503050406030204" pitchFamily="18" charset="0"/>
              </a:rPr>
              <a:t>potential</a:t>
            </a:r>
            <a:r>
              <a:rPr lang="en-US" sz="2400" dirty="0" smtClean="0">
                <a:solidFill>
                  <a:srgbClr val="000000"/>
                </a:solidFill>
                <a:latin typeface="Cambria" panose="02040503050406030204" pitchFamily="18" charset="0"/>
              </a:rPr>
              <a:t> problem—adding the integers could result in a value that’s </a:t>
            </a:r>
            <a:r>
              <a:rPr lang="en-US" sz="2400" i="1" dirty="0" smtClean="0">
                <a:solidFill>
                  <a:srgbClr val="000000"/>
                </a:solidFill>
                <a:latin typeface="Cambria" panose="02040503050406030204" pitchFamily="18" charset="0"/>
              </a:rPr>
              <a:t>too large</a:t>
            </a:r>
            <a:r>
              <a:rPr lang="en-US" sz="2400" dirty="0" smtClean="0">
                <a:solidFill>
                  <a:srgbClr val="000000"/>
                </a:solidFill>
                <a:latin typeface="Cambria" panose="02040503050406030204" pitchFamily="18" charset="0"/>
              </a:rPr>
              <a:t> to store in an </a:t>
            </a:r>
            <a:r>
              <a:rPr lang="en-US" sz="2400" dirty="0" err="1" smtClean="0">
                <a:solidFill>
                  <a:srgbClr val="000000"/>
                </a:solidFill>
                <a:latin typeface="Consolas" panose="020B0609020204030204" pitchFamily="49" charset="0"/>
              </a:rPr>
              <a:t>int</a:t>
            </a:r>
            <a:r>
              <a:rPr lang="en-US" sz="2400" dirty="0" smtClean="0">
                <a:solidFill>
                  <a:srgbClr val="000000"/>
                </a:solidFill>
                <a:latin typeface="Cambria" panose="02040503050406030204" pitchFamily="18" charset="0"/>
              </a:rPr>
              <a:t> variable. </a:t>
            </a:r>
          </a:p>
          <a:p>
            <a:pPr eaLnBrk="1" hangingPunct="1">
              <a:defRPr/>
            </a:pPr>
            <a:r>
              <a:rPr lang="en-US" sz="2400" dirty="0" smtClean="0">
                <a:solidFill>
                  <a:srgbClr val="000000"/>
                </a:solidFill>
                <a:latin typeface="Cambria" panose="02040503050406030204" pitchFamily="18" charset="0"/>
              </a:rPr>
              <a:t>This is known as </a:t>
            </a:r>
            <a:r>
              <a:rPr lang="en-US" sz="2400" dirty="0" smtClean="0">
                <a:solidFill>
                  <a:srgbClr val="0000FF"/>
                </a:solidFill>
                <a:latin typeface="Cambria" panose="02040503050406030204" pitchFamily="18" charset="0"/>
              </a:rPr>
              <a:t>arithmetic overflow </a:t>
            </a:r>
            <a:r>
              <a:rPr lang="en-US" sz="2400" dirty="0" smtClean="0">
                <a:solidFill>
                  <a:srgbClr val="000000"/>
                </a:solidFill>
                <a:latin typeface="Cambria" panose="02040503050406030204" pitchFamily="18" charset="0"/>
              </a:rPr>
              <a:t>and causes </a:t>
            </a:r>
            <a:r>
              <a:rPr lang="en-US" sz="2400" i="1" dirty="0" smtClean="0">
                <a:solidFill>
                  <a:srgbClr val="000000"/>
                </a:solidFill>
                <a:latin typeface="Cambria" panose="02040503050406030204" pitchFamily="18" charset="0"/>
              </a:rPr>
              <a:t>undefined behavior</a:t>
            </a:r>
            <a:r>
              <a:rPr lang="en-US" sz="2400" dirty="0" smtClean="0">
                <a:solidFill>
                  <a:srgbClr val="000000"/>
                </a:solidFill>
                <a:latin typeface="Cambria" panose="02040503050406030204" pitchFamily="18" charset="0"/>
              </a:rPr>
              <a:t>, which can lead to </a:t>
            </a:r>
            <a:r>
              <a:rPr lang="en-US" sz="2400" dirty="0" smtClean="0">
                <a:solidFill>
                  <a:srgbClr val="000000"/>
                </a:solidFill>
                <a:latin typeface="Cambria" panose="02040503050406030204" pitchFamily="18" charset="0"/>
              </a:rPr>
              <a:t>security problems or unintended results  </a:t>
            </a:r>
            <a:endParaRPr lang="en-US" sz="2400" dirty="0">
              <a:solidFill>
                <a:srgbClr val="000000"/>
              </a:solidFill>
              <a:latin typeface="Cambria" panose="02040503050406030204" pitchFamily="18" charset="0"/>
            </a:endParaRPr>
          </a:p>
          <a:p>
            <a:pPr lvl="1" eaLnBrk="1" hangingPunct="1">
              <a:defRPr/>
            </a:pPr>
            <a:r>
              <a:rPr lang="en-US" sz="2000" dirty="0" smtClean="0">
                <a:solidFill>
                  <a:srgbClr val="000000"/>
                </a:solidFill>
                <a:latin typeface="Consolas" panose="020B0609020204030204" pitchFamily="49" charset="0"/>
                <a:hlinkClick r:id="rId3"/>
              </a:rPr>
              <a:t>http://en.wikipedia.org/wiki/Integer_overflow</a:t>
            </a:r>
            <a:br>
              <a:rPr lang="en-US" sz="2000" dirty="0" smtClean="0">
                <a:solidFill>
                  <a:srgbClr val="000000"/>
                </a:solidFill>
                <a:latin typeface="Consolas" panose="020B0609020204030204" pitchFamily="49" charset="0"/>
                <a:hlinkClick r:id="rId3"/>
              </a:rPr>
            </a:br>
            <a:r>
              <a:rPr lang="en-US" sz="2000" dirty="0" smtClean="0">
                <a:solidFill>
                  <a:srgbClr val="000000"/>
                </a:solidFill>
                <a:latin typeface="Consolas" panose="020B0609020204030204" pitchFamily="49" charset="0"/>
                <a:hlinkClick r:id="rId3"/>
              </a:rPr>
              <a:t>#Security_ramifications</a:t>
            </a:r>
            <a:r>
              <a:rPr lang="en-US" sz="2000" dirty="0" smtClean="0">
                <a:solidFill>
                  <a:srgbClr val="000000"/>
                </a:solidFill>
                <a:latin typeface="Consolas" panose="020B0609020204030204" pitchFamily="49" charset="0"/>
              </a:rPr>
              <a:t> </a:t>
            </a:r>
            <a:endParaRPr lang="en-US" sz="3600" dirty="0" smtClean="0">
              <a:solidFill>
                <a:srgbClr val="000000"/>
              </a:solidFill>
              <a:latin typeface="Cambria" panose="02040503050406030204" pitchFamily="18" charset="0"/>
            </a:endParaRP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4.9.3 Arithmetic Overflow</a:t>
            </a:r>
            <a:endParaRPr lang="en-US" dirty="0" smtClean="0">
              <a:solidFill>
                <a:srgbClr val="3380E6"/>
              </a:solidFill>
              <a:latin typeface="Arial"/>
            </a:endParaRPr>
          </a:p>
        </p:txBody>
      </p:sp>
      <p:sp>
        <p:nvSpPr>
          <p:cNvPr id="82947" name="Text Placeholder 2"/>
          <p:cNvSpPr>
            <a:spLocks noGrp="1"/>
          </p:cNvSpPr>
          <p:nvPr>
            <p:ph type="body" idx="1"/>
          </p:nvPr>
        </p:nvSpPr>
        <p:spPr/>
        <p:txBody>
          <a:bodyPr/>
          <a:lstStyle/>
          <a:p>
            <a:pPr eaLnBrk="1" hangingPunct="1">
              <a:defRPr/>
            </a:pPr>
            <a:r>
              <a:rPr lang="en-US" sz="2400" dirty="0" smtClean="0">
                <a:solidFill>
                  <a:srgbClr val="000000"/>
                </a:solidFill>
                <a:latin typeface="Cambria" panose="02040503050406030204" pitchFamily="18" charset="0"/>
              </a:rPr>
              <a:t>Figure 2.5’s addition program had the same issue in line 19, which calculated the sum of two </a:t>
            </a:r>
            <a:r>
              <a:rPr lang="en-US" sz="2400" dirty="0" err="1" smtClean="0">
                <a:solidFill>
                  <a:srgbClr val="000000"/>
                </a:solidFill>
                <a:latin typeface="Consolas" panose="020B0609020204030204" pitchFamily="49" charset="0"/>
              </a:rPr>
              <a:t>int</a:t>
            </a:r>
            <a:r>
              <a:rPr lang="en-US" sz="2400" dirty="0" smtClean="0">
                <a:solidFill>
                  <a:srgbClr val="000000"/>
                </a:solidFill>
                <a:latin typeface="Cambria" panose="02040503050406030204" pitchFamily="18" charset="0"/>
              </a:rPr>
              <a:t> values entered by the user:  </a:t>
            </a:r>
          </a:p>
          <a:p>
            <a:pPr marL="109537" indent="0" eaLnBrk="1" hangingPunct="1">
              <a:buFont typeface="Wingdings 3" panose="05040102010807070707" pitchFamily="18" charset="2"/>
              <a:buNone/>
              <a:defRPr/>
            </a:pPr>
            <a:r>
              <a:rPr lang="en-US" sz="2000" dirty="0" smtClean="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sum </a:t>
            </a:r>
            <a:r>
              <a:rPr lang="en-US" sz="2000" dirty="0" smtClean="0">
                <a:solidFill>
                  <a:srgbClr val="000000"/>
                </a:solidFill>
                <a:latin typeface="Consolas" panose="020B0609020204030204" pitchFamily="49" charset="0"/>
              </a:rPr>
              <a:t>= number1 + number2; </a:t>
            </a:r>
          </a:p>
          <a:p>
            <a:pPr eaLnBrk="1" hangingPunct="1">
              <a:defRPr/>
            </a:pPr>
            <a:r>
              <a:rPr lang="en-US" sz="2400" dirty="0" smtClean="0">
                <a:solidFill>
                  <a:srgbClr val="000000"/>
                </a:solidFill>
                <a:latin typeface="Cambria" panose="02040503050406030204" pitchFamily="18" charset="0"/>
              </a:rPr>
              <a:t>The maximum and minimum values that can be stored in an </a:t>
            </a:r>
            <a:r>
              <a:rPr lang="en-US" sz="2400" dirty="0" err="1" smtClean="0">
                <a:solidFill>
                  <a:srgbClr val="000000"/>
                </a:solidFill>
                <a:latin typeface="Consolas" panose="020B0609020204030204" pitchFamily="49" charset="0"/>
              </a:rPr>
              <a:t>int</a:t>
            </a:r>
            <a:r>
              <a:rPr lang="en-US" sz="2400" dirty="0" smtClean="0">
                <a:solidFill>
                  <a:srgbClr val="000000"/>
                </a:solidFill>
                <a:latin typeface="Cambria" panose="02040503050406030204" pitchFamily="18" charset="0"/>
              </a:rPr>
              <a:t> variable are represented by the constants </a:t>
            </a:r>
            <a:r>
              <a:rPr lang="en-US" sz="2400" dirty="0" smtClean="0">
                <a:solidFill>
                  <a:srgbClr val="000000"/>
                </a:solidFill>
                <a:latin typeface="Consolas" panose="020B0609020204030204" pitchFamily="49" charset="0"/>
              </a:rPr>
              <a:t>INT_MAX</a:t>
            </a:r>
            <a:r>
              <a:rPr lang="en-US" sz="2400" dirty="0" smtClean="0">
                <a:solidFill>
                  <a:srgbClr val="000000"/>
                </a:solidFill>
                <a:latin typeface="Cambria" panose="02040503050406030204" pitchFamily="18" charset="0"/>
              </a:rPr>
              <a:t> and </a:t>
            </a:r>
            <a:r>
              <a:rPr lang="en-US" sz="2400" dirty="0" smtClean="0">
                <a:solidFill>
                  <a:srgbClr val="000000"/>
                </a:solidFill>
                <a:latin typeface="Consolas" panose="020B0609020204030204" pitchFamily="49" charset="0"/>
              </a:rPr>
              <a:t>INT_MIN</a:t>
            </a:r>
            <a:r>
              <a:rPr lang="en-US" sz="2400" dirty="0" smtClean="0">
                <a:solidFill>
                  <a:srgbClr val="000000"/>
                </a:solidFill>
                <a:latin typeface="Cambria" panose="02040503050406030204" pitchFamily="18" charset="0"/>
              </a:rPr>
              <a:t>, respectively, which are defined in the header </a:t>
            </a:r>
            <a:r>
              <a:rPr lang="en-US" sz="2400" dirty="0" smtClean="0">
                <a:solidFill>
                  <a:srgbClr val="000000"/>
                </a:solidFill>
                <a:latin typeface="Consolas" panose="020B0609020204030204" pitchFamily="49" charset="0"/>
              </a:rPr>
              <a:t>&lt;</a:t>
            </a:r>
            <a:r>
              <a:rPr lang="en-US" sz="2400" dirty="0" err="1" smtClean="0">
                <a:solidFill>
                  <a:srgbClr val="000000"/>
                </a:solidFill>
                <a:latin typeface="Consolas" panose="020B0609020204030204" pitchFamily="49" charset="0"/>
              </a:rPr>
              <a:t>climits</a:t>
            </a:r>
            <a:r>
              <a:rPr lang="en-US" sz="2400" dirty="0" smtClean="0">
                <a:solidFill>
                  <a:srgbClr val="000000"/>
                </a:solidFill>
                <a:latin typeface="Consolas" panose="020B0609020204030204" pitchFamily="49" charset="0"/>
              </a:rPr>
              <a:t>&gt;</a:t>
            </a:r>
            <a:r>
              <a:rPr lang="en-US" sz="2400" dirty="0" smtClean="0">
                <a:solidFill>
                  <a:srgbClr val="000000"/>
                </a:solidFill>
                <a:latin typeface="Cambria" panose="02040503050406030204" pitchFamily="18" charset="0"/>
              </a:rPr>
              <a:t>. </a:t>
            </a:r>
          </a:p>
          <a:p>
            <a:pPr eaLnBrk="1" hangingPunct="1">
              <a:defRPr/>
            </a:pPr>
            <a:endParaRPr lang="en-US" sz="2400" b="1" i="1" dirty="0" smtClean="0">
              <a:solidFill>
                <a:srgbClr val="000000"/>
              </a:solidFill>
              <a:latin typeface="Cambria" panose="02040503050406030204" pitchFamily="18" charset="0"/>
            </a:endParaRP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rgbClr val="00B050"/>
                </a:solidFill>
                <a:latin typeface="Arial"/>
              </a:rPr>
              <a:t>4.9.3 Arithmetic Overflow</a:t>
            </a:r>
            <a:endParaRPr lang="en-US" dirty="0" smtClean="0">
              <a:solidFill>
                <a:srgbClr val="3380E6"/>
              </a:solidFill>
              <a:latin typeface="Arial"/>
            </a:endParaRPr>
          </a:p>
        </p:txBody>
      </p:sp>
      <p:sp>
        <p:nvSpPr>
          <p:cNvPr id="86019" name="Text Placeholder 2"/>
          <p:cNvSpPr>
            <a:spLocks noGrp="1"/>
          </p:cNvSpPr>
          <p:nvPr>
            <p:ph type="body" idx="1"/>
          </p:nvPr>
        </p:nvSpPr>
        <p:spPr/>
        <p:txBody>
          <a:bodyPr/>
          <a:lstStyle/>
          <a:p>
            <a:pPr eaLnBrk="1" hangingPunct="1"/>
            <a:r>
              <a:rPr lang="en-US" altLang="en-US" sz="2400" dirty="0" smtClean="0">
                <a:solidFill>
                  <a:srgbClr val="000000"/>
                </a:solidFill>
                <a:latin typeface="Cambria" panose="02040503050406030204" pitchFamily="18" charset="0"/>
              </a:rPr>
              <a:t>There are similar constants for the other integral types and for floating-point types. </a:t>
            </a:r>
          </a:p>
          <a:p>
            <a:pPr eaLnBrk="1" hangingPunct="1"/>
            <a:r>
              <a:rPr lang="en-US" altLang="en-US" sz="2400" dirty="0" smtClean="0">
                <a:solidFill>
                  <a:srgbClr val="000000"/>
                </a:solidFill>
                <a:latin typeface="Cambria" panose="02040503050406030204" pitchFamily="18" charset="0"/>
              </a:rPr>
              <a:t>You can see your platform’s values for these constants by opening the headers </a:t>
            </a:r>
            <a:r>
              <a:rPr lang="en-US" altLang="en-US" sz="2400" dirty="0" smtClean="0">
                <a:solidFill>
                  <a:srgbClr val="000000"/>
                </a:solidFill>
                <a:latin typeface="Consolas" panose="020B0609020204030204" pitchFamily="49" charset="0"/>
              </a:rPr>
              <a:t>&lt;</a:t>
            </a:r>
            <a:r>
              <a:rPr lang="en-US" altLang="en-US" sz="2400" dirty="0" err="1" smtClean="0">
                <a:solidFill>
                  <a:srgbClr val="000000"/>
                </a:solidFill>
                <a:latin typeface="Consolas" panose="020B0609020204030204" pitchFamily="49" charset="0"/>
              </a:rPr>
              <a:t>climits</a:t>
            </a:r>
            <a:r>
              <a:rPr lang="en-US" altLang="en-US" sz="2400" dirty="0" smtClean="0">
                <a:solidFill>
                  <a:srgbClr val="000000"/>
                </a:solidFill>
                <a:latin typeface="Consolas" panose="020B0609020204030204" pitchFamily="49" charset="0"/>
              </a:rPr>
              <a:t>&gt;</a:t>
            </a:r>
            <a:r>
              <a:rPr lang="en-US" altLang="en-US" sz="2400" dirty="0" smtClean="0">
                <a:solidFill>
                  <a:srgbClr val="000000"/>
                </a:solidFill>
                <a:latin typeface="Cambria" panose="02040503050406030204" pitchFamily="18" charset="0"/>
              </a:rPr>
              <a:t> and </a:t>
            </a:r>
            <a:r>
              <a:rPr lang="en-US" altLang="en-US" sz="2400" dirty="0" smtClean="0">
                <a:solidFill>
                  <a:srgbClr val="000000"/>
                </a:solidFill>
                <a:latin typeface="Consolas" panose="020B0609020204030204" pitchFamily="49" charset="0"/>
              </a:rPr>
              <a:t>&lt;</a:t>
            </a:r>
            <a:r>
              <a:rPr lang="en-US" altLang="en-US" sz="2400" dirty="0" err="1" smtClean="0">
                <a:solidFill>
                  <a:srgbClr val="000000"/>
                </a:solidFill>
                <a:latin typeface="Consolas" panose="020B0609020204030204" pitchFamily="49" charset="0"/>
              </a:rPr>
              <a:t>cfloat</a:t>
            </a:r>
            <a:r>
              <a:rPr lang="en-US" altLang="en-US" sz="2400" dirty="0" smtClean="0">
                <a:solidFill>
                  <a:srgbClr val="000000"/>
                </a:solidFill>
                <a:latin typeface="Consolas" panose="020B0609020204030204" pitchFamily="49" charset="0"/>
              </a:rPr>
              <a:t>&gt;</a:t>
            </a:r>
            <a:r>
              <a:rPr lang="en-US" altLang="en-US" sz="2400" dirty="0" smtClean="0">
                <a:solidFill>
                  <a:srgbClr val="000000"/>
                </a:solidFill>
                <a:latin typeface="Cambria" panose="02040503050406030204" pitchFamily="18" charset="0"/>
              </a:rPr>
              <a:t> in a text </a:t>
            </a:r>
            <a:r>
              <a:rPr lang="en-US" altLang="en-US" sz="2400" dirty="0" smtClean="0">
                <a:solidFill>
                  <a:srgbClr val="000000"/>
                </a:solidFill>
                <a:latin typeface="Cambria" panose="02040503050406030204" pitchFamily="18" charset="0"/>
              </a:rPr>
              <a:t>editor.</a:t>
            </a:r>
            <a:endParaRPr lang="en-US" altLang="en-US" sz="2400" dirty="0" smtClean="0">
              <a:solidFill>
                <a:srgbClr val="000000"/>
              </a:solidFill>
              <a:latin typeface="Cambria" panose="02040503050406030204" pitchFamily="18" charset="0"/>
            </a:endParaRPr>
          </a:p>
          <a:p>
            <a:pPr eaLnBrk="1" hangingPunct="1"/>
            <a:r>
              <a:rPr lang="en-US" altLang="en-US" sz="2400" dirty="0" smtClean="0">
                <a:solidFill>
                  <a:srgbClr val="000000"/>
                </a:solidFill>
                <a:latin typeface="Cambria" panose="02040503050406030204" pitchFamily="18" charset="0"/>
              </a:rPr>
              <a:t>It’s considered a good practice to ensure that </a:t>
            </a:r>
            <a:r>
              <a:rPr lang="en-US" altLang="en-US" sz="2400" i="1" dirty="0" smtClean="0">
                <a:solidFill>
                  <a:srgbClr val="000000"/>
                </a:solidFill>
                <a:latin typeface="Cambria" panose="02040503050406030204" pitchFamily="18" charset="0"/>
              </a:rPr>
              <a:t>before</a:t>
            </a:r>
            <a:r>
              <a:rPr lang="en-US" altLang="en-US" sz="2400" dirty="0" smtClean="0">
                <a:solidFill>
                  <a:srgbClr val="000000"/>
                </a:solidFill>
                <a:latin typeface="Cambria" panose="02040503050406030204" pitchFamily="18" charset="0"/>
              </a:rPr>
              <a:t> you perform arithmetic calculations like the ones in line </a:t>
            </a:r>
            <a:r>
              <a:rPr lang="en-US" altLang="en-US" sz="2400" dirty="0" smtClean="0">
                <a:solidFill>
                  <a:srgbClr val="000000"/>
                </a:solidFill>
                <a:latin typeface="Cambria" panose="02040503050406030204" pitchFamily="18" charset="0"/>
              </a:rPr>
              <a:t>16 of </a:t>
            </a:r>
            <a:r>
              <a:rPr lang="en-US" altLang="en-US" sz="2400" dirty="0" smtClean="0">
                <a:solidFill>
                  <a:srgbClr val="000000"/>
                </a:solidFill>
                <a:latin typeface="Cambria" panose="02040503050406030204" pitchFamily="18" charset="0"/>
              </a:rPr>
              <a:t>Fig. </a:t>
            </a:r>
            <a:r>
              <a:rPr lang="en-US" altLang="en-US" sz="2400" dirty="0" smtClean="0">
                <a:solidFill>
                  <a:srgbClr val="000000"/>
                </a:solidFill>
                <a:latin typeface="Cambria" panose="02040503050406030204" pitchFamily="18" charset="0"/>
              </a:rPr>
              <a:t>4.10 </a:t>
            </a:r>
            <a:r>
              <a:rPr lang="en-US" altLang="en-US" sz="2400" dirty="0" smtClean="0">
                <a:solidFill>
                  <a:srgbClr val="000000"/>
                </a:solidFill>
                <a:latin typeface="Cambria" panose="02040503050406030204" pitchFamily="18" charset="0"/>
              </a:rPr>
              <a:t>and line 19 of Fig. 2.5, they will </a:t>
            </a:r>
            <a:r>
              <a:rPr lang="en-US" altLang="en-US" sz="2400" i="1" dirty="0" smtClean="0">
                <a:solidFill>
                  <a:srgbClr val="000000"/>
                </a:solidFill>
                <a:latin typeface="Cambria" panose="02040503050406030204" pitchFamily="18" charset="0"/>
              </a:rPr>
              <a:t>not</a:t>
            </a:r>
            <a:r>
              <a:rPr lang="en-US" altLang="en-US" sz="2400" dirty="0" smtClean="0">
                <a:solidFill>
                  <a:srgbClr val="000000"/>
                </a:solidFill>
                <a:latin typeface="Cambria" panose="02040503050406030204" pitchFamily="18" charset="0"/>
              </a:rPr>
              <a:t> overflow. </a:t>
            </a:r>
          </a:p>
          <a:p>
            <a:pPr eaLnBrk="1" hangingPunct="1"/>
            <a:r>
              <a:rPr lang="en-US" altLang="en-US" sz="2400" dirty="0" smtClean="0">
                <a:solidFill>
                  <a:srgbClr val="000000"/>
                </a:solidFill>
                <a:latin typeface="Cambria" panose="02040503050406030204" pitchFamily="18" charset="0"/>
              </a:rPr>
              <a:t>The code for doing this is shown on the CERT website </a:t>
            </a:r>
            <a:r>
              <a:rPr lang="en-US" altLang="en-US" sz="2400" dirty="0" smtClean="0">
                <a:solidFill>
                  <a:srgbClr val="000000"/>
                </a:solidFill>
                <a:latin typeface="Consolas" panose="020B0609020204030204" pitchFamily="49" charset="0"/>
              </a:rPr>
              <a:t>www.securecoding.cert.org</a:t>
            </a:r>
            <a:r>
              <a:rPr lang="en-US" altLang="en-US" sz="2400" dirty="0" smtClean="0">
                <a:solidFill>
                  <a:srgbClr val="000000"/>
                </a:solidFill>
                <a:latin typeface="Cambria" panose="02040503050406030204" pitchFamily="18" charset="0"/>
              </a:rPr>
              <a:t>—just search for guideline “INT32-CPP</a:t>
            </a:r>
            <a:r>
              <a:rPr lang="en-US" altLang="en-US" sz="2400" dirty="0" smtClean="0">
                <a:solidFill>
                  <a:srgbClr val="000000"/>
                </a:solidFill>
                <a:latin typeface="Cambria" panose="02040503050406030204" pitchFamily="18" charset="0"/>
              </a:rPr>
              <a:t>.” (Uses operators defined in next chapter.)</a:t>
            </a:r>
            <a:endParaRPr lang="en-US" altLang="en-US" sz="2400" dirty="0" smtClean="0">
              <a:solidFill>
                <a:srgbClr val="000000"/>
              </a:solidFill>
              <a:latin typeface="Cambria" panose="02040503050406030204" pitchFamily="18" charset="0"/>
            </a:endParaRP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00B050"/>
                </a:solidFill>
                <a:latin typeface="Arial"/>
              </a:rPr>
              <a:t>4.9.4 Input Validation</a:t>
            </a:r>
            <a:endParaRPr lang="en-US" dirty="0" smtClean="0">
              <a:solidFill>
                <a:srgbClr val="3380E6"/>
              </a:solidFill>
              <a:latin typeface="Arial"/>
            </a:endParaRPr>
          </a:p>
        </p:txBody>
      </p:sp>
      <p:sp>
        <p:nvSpPr>
          <p:cNvPr id="82947" name="Text Placeholder 2"/>
          <p:cNvSpPr>
            <a:spLocks noGrp="1"/>
          </p:cNvSpPr>
          <p:nvPr>
            <p:ph type="body" idx="1"/>
          </p:nvPr>
        </p:nvSpPr>
        <p:spPr/>
        <p:txBody>
          <a:bodyPr/>
          <a:lstStyle/>
          <a:p>
            <a:pPr eaLnBrk="1" hangingPunct="1">
              <a:defRPr/>
            </a:pPr>
            <a:r>
              <a:rPr lang="en-US" sz="2200" dirty="0">
                <a:solidFill>
                  <a:srgbClr val="000000"/>
                </a:solidFill>
                <a:latin typeface="Cambria" panose="02040503050406030204" pitchFamily="18" charset="0"/>
              </a:rPr>
              <a:t>To ensure that inputs are valid, industrial-strength programs must test for all possible erroneous cases. </a:t>
            </a:r>
            <a:endParaRPr lang="en-US" sz="2200" dirty="0" smtClean="0">
              <a:solidFill>
                <a:srgbClr val="000000"/>
              </a:solidFill>
              <a:latin typeface="Cambria" panose="02040503050406030204" pitchFamily="18" charset="0"/>
            </a:endParaRPr>
          </a:p>
          <a:p>
            <a:pPr eaLnBrk="1" hangingPunct="1">
              <a:defRPr/>
            </a:pPr>
            <a:r>
              <a:rPr lang="en-US" sz="2200" dirty="0" smtClean="0">
                <a:solidFill>
                  <a:srgbClr val="000000"/>
                </a:solidFill>
                <a:latin typeface="Cambria" panose="02040503050406030204" pitchFamily="18" charset="0"/>
              </a:rPr>
              <a:t>A  </a:t>
            </a:r>
            <a:r>
              <a:rPr lang="en-US" sz="2200" dirty="0">
                <a:solidFill>
                  <a:srgbClr val="000000"/>
                </a:solidFill>
                <a:latin typeface="Cambria" panose="02040503050406030204" pitchFamily="18" charset="0"/>
              </a:rPr>
              <a:t>program that inputs grades should validate the grades by using range checking to ensure that they’re values from 0 to 100. </a:t>
            </a:r>
            <a:endParaRPr lang="en-US" sz="2200" dirty="0" smtClean="0">
              <a:solidFill>
                <a:srgbClr val="000000"/>
              </a:solidFill>
              <a:latin typeface="Cambria" panose="02040503050406030204" pitchFamily="18" charset="0"/>
            </a:endParaRPr>
          </a:p>
          <a:p>
            <a:pPr eaLnBrk="1" hangingPunct="1">
              <a:defRPr/>
            </a:pPr>
            <a:r>
              <a:rPr lang="en-US" sz="2200" dirty="0" smtClean="0">
                <a:solidFill>
                  <a:srgbClr val="000000"/>
                </a:solidFill>
                <a:latin typeface="Cambria" panose="02040503050406030204" pitchFamily="18" charset="0"/>
              </a:rPr>
              <a:t>You </a:t>
            </a:r>
            <a:r>
              <a:rPr lang="en-US" sz="2200" dirty="0">
                <a:solidFill>
                  <a:srgbClr val="000000"/>
                </a:solidFill>
                <a:latin typeface="Cambria" panose="02040503050406030204" pitchFamily="18" charset="0"/>
              </a:rPr>
              <a:t>can then ask the user to reenter any value that’s out of range. </a:t>
            </a:r>
            <a:endParaRPr lang="en-US" sz="2200" dirty="0" smtClean="0">
              <a:solidFill>
                <a:srgbClr val="000000"/>
              </a:solidFill>
              <a:latin typeface="Cambria" panose="02040503050406030204" pitchFamily="18" charset="0"/>
            </a:endParaRPr>
          </a:p>
          <a:p>
            <a:pPr eaLnBrk="1" hangingPunct="1">
              <a:defRPr/>
            </a:pPr>
            <a:r>
              <a:rPr lang="en-US" sz="2200" dirty="0" smtClean="0">
                <a:solidFill>
                  <a:srgbClr val="000000"/>
                </a:solidFill>
                <a:latin typeface="Cambria" panose="02040503050406030204" pitchFamily="18" charset="0"/>
              </a:rPr>
              <a:t>If </a:t>
            </a:r>
            <a:r>
              <a:rPr lang="en-US" sz="2200" dirty="0">
                <a:solidFill>
                  <a:srgbClr val="000000"/>
                </a:solidFill>
                <a:latin typeface="Cambria" panose="02040503050406030204" pitchFamily="18" charset="0"/>
              </a:rPr>
              <a:t>a program requires inputs from a specific set of values (e.g., </a:t>
            </a:r>
            <a:r>
              <a:rPr lang="en-US" sz="2200" dirty="0" err="1">
                <a:solidFill>
                  <a:srgbClr val="000000"/>
                </a:solidFill>
                <a:latin typeface="Cambria" panose="02040503050406030204" pitchFamily="18" charset="0"/>
              </a:rPr>
              <a:t>nonsequential</a:t>
            </a:r>
            <a:r>
              <a:rPr lang="en-US" sz="2200" dirty="0">
                <a:solidFill>
                  <a:srgbClr val="000000"/>
                </a:solidFill>
                <a:latin typeface="Cambria" panose="02040503050406030204" pitchFamily="18" charset="0"/>
              </a:rPr>
              <a:t> product codes), you can ensure that each input matches a value in the set.  </a:t>
            </a:r>
            <a:endParaRPr lang="en-US" sz="2200" dirty="0" smtClean="0">
              <a:solidFill>
                <a:srgbClr val="000000"/>
              </a:solidFill>
              <a:latin typeface="Cambria" panose="02040503050406030204" pitchFamily="18" charset="0"/>
            </a:endParaRPr>
          </a:p>
        </p:txBody>
      </p:sp>
      <p:sp>
        <p:nvSpPr>
          <p:cNvPr id="8602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Arial"/>
              </a:rPr>
              <a:t>4.10  </a:t>
            </a:r>
            <a:r>
              <a:rPr lang="en-US" dirty="0" smtClean="0">
                <a:solidFill>
                  <a:srgbClr val="3380E6"/>
                </a:solidFill>
                <a:latin typeface="Arial"/>
              </a:rPr>
              <a:t>Formulating Algorithms: Sentinel-Controlled Iteration</a:t>
            </a:r>
          </a:p>
        </p:txBody>
      </p:sp>
      <p:sp>
        <p:nvSpPr>
          <p:cNvPr id="88067"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Let’s generalize the class average problem.</a:t>
            </a:r>
          </a:p>
          <a:p>
            <a:pPr lvl="1" eaLnBrk="1" hangingPunct="1">
              <a:lnSpc>
                <a:spcPct val="90000"/>
              </a:lnSpc>
            </a:pPr>
            <a:r>
              <a:rPr lang="en-US" altLang="en-US" sz="2100" dirty="0" smtClean="0">
                <a:solidFill>
                  <a:srgbClr val="000000"/>
                </a:solidFill>
                <a:latin typeface="Cambria" panose="02040503050406030204" pitchFamily="18" charset="0"/>
              </a:rPr>
              <a:t>Develop a class average program that processes grades for an arbitrary number of students each time it’s run. </a:t>
            </a:r>
          </a:p>
          <a:p>
            <a:pPr eaLnBrk="1" hangingPunct="1">
              <a:lnSpc>
                <a:spcPct val="90000"/>
              </a:lnSpc>
            </a:pPr>
            <a:r>
              <a:rPr lang="en-US" altLang="en-US" sz="2500" dirty="0" smtClean="0">
                <a:solidFill>
                  <a:srgbClr val="000000"/>
                </a:solidFill>
                <a:latin typeface="Cambria" panose="02040503050406030204" pitchFamily="18" charset="0"/>
              </a:rPr>
              <a:t>Must </a:t>
            </a:r>
            <a:r>
              <a:rPr lang="en-US" altLang="en-US" sz="2500" dirty="0" smtClean="0">
                <a:solidFill>
                  <a:srgbClr val="000000"/>
                </a:solidFill>
                <a:latin typeface="Cambria" panose="02040503050406030204" pitchFamily="18" charset="0"/>
              </a:rPr>
              <a:t>process an arbitrary number of grades.</a:t>
            </a:r>
          </a:p>
          <a:p>
            <a:pPr lvl="1" eaLnBrk="1" hangingPunct="1">
              <a:lnSpc>
                <a:spcPct val="90000"/>
              </a:lnSpc>
            </a:pPr>
            <a:r>
              <a:rPr lang="en-US" altLang="en-US" sz="2100" dirty="0" smtClean="0">
                <a:solidFill>
                  <a:srgbClr val="000000"/>
                </a:solidFill>
                <a:latin typeface="Cambria" panose="02040503050406030204" pitchFamily="18" charset="0"/>
              </a:rPr>
              <a:t>How can the program determine when to stop the </a:t>
            </a:r>
            <a:r>
              <a:rPr lang="en-US" altLang="en-US" sz="2100" dirty="0" smtClean="0">
                <a:solidFill>
                  <a:srgbClr val="000000"/>
                </a:solidFill>
                <a:latin typeface="Cambria" panose="02040503050406030204" pitchFamily="18" charset="0"/>
              </a:rPr>
              <a:t>input? </a:t>
            </a:r>
            <a:endParaRPr lang="en-US" altLang="en-US" sz="2100" dirty="0" smtClean="0">
              <a:solidFill>
                <a:srgbClr val="000000"/>
              </a:solidFill>
              <a:latin typeface="Cambria" panose="02040503050406030204" pitchFamily="18" charset="0"/>
            </a:endParaRPr>
          </a:p>
          <a:p>
            <a:pPr eaLnBrk="1" hangingPunct="1">
              <a:lnSpc>
                <a:spcPct val="90000"/>
              </a:lnSpc>
            </a:pPr>
            <a:r>
              <a:rPr lang="en-US" altLang="en-US" sz="2500" dirty="0" smtClean="0">
                <a:solidFill>
                  <a:srgbClr val="0000FF"/>
                </a:solidFill>
                <a:latin typeface="Cambria" panose="02040503050406030204" pitchFamily="18" charset="0"/>
              </a:rPr>
              <a:t>Sentinel </a:t>
            </a:r>
            <a:r>
              <a:rPr lang="en-US" altLang="en-US" sz="2500" dirty="0" smtClean="0">
                <a:solidFill>
                  <a:srgbClr val="0000FF"/>
                </a:solidFill>
                <a:latin typeface="Cambria" panose="02040503050406030204" pitchFamily="18" charset="0"/>
              </a:rPr>
              <a:t>value</a:t>
            </a:r>
            <a:r>
              <a:rPr lang="en-US" altLang="en-US" sz="2500" dirty="0" smtClean="0">
                <a:solidFill>
                  <a:srgbClr val="000000"/>
                </a:solidFill>
                <a:latin typeface="Cambria" panose="02040503050406030204" pitchFamily="18" charset="0"/>
              </a:rPr>
              <a:t> (also called a </a:t>
            </a:r>
            <a:r>
              <a:rPr lang="en-US" altLang="en-US" sz="2500" dirty="0" smtClean="0">
                <a:solidFill>
                  <a:srgbClr val="0000FF"/>
                </a:solidFill>
                <a:latin typeface="Cambria" panose="02040503050406030204" pitchFamily="18" charset="0"/>
              </a:rPr>
              <a:t>signal value</a:t>
            </a:r>
            <a:r>
              <a:rPr lang="en-US" altLang="en-US" sz="2500" dirty="0" smtClean="0">
                <a:solidFill>
                  <a:srgbClr val="000000"/>
                </a:solidFill>
                <a:latin typeface="Cambria" panose="02040503050406030204" pitchFamily="18" charset="0"/>
              </a:rPr>
              <a:t>, a </a:t>
            </a:r>
            <a:r>
              <a:rPr lang="en-US" altLang="en-US" sz="2500" dirty="0" smtClean="0">
                <a:solidFill>
                  <a:srgbClr val="0000FF"/>
                </a:solidFill>
                <a:latin typeface="Cambria" panose="02040503050406030204" pitchFamily="18" charset="0"/>
              </a:rPr>
              <a:t>dummy value</a:t>
            </a:r>
            <a:r>
              <a:rPr lang="en-US" altLang="en-US" sz="2500" dirty="0" smtClean="0">
                <a:solidFill>
                  <a:srgbClr val="000000"/>
                </a:solidFill>
                <a:latin typeface="Cambria" panose="02040503050406030204" pitchFamily="18" charset="0"/>
              </a:rPr>
              <a:t> or a </a:t>
            </a:r>
            <a:r>
              <a:rPr lang="en-US" altLang="en-US" sz="2500" dirty="0" smtClean="0">
                <a:solidFill>
                  <a:srgbClr val="0000FF"/>
                </a:solidFill>
                <a:latin typeface="Cambria" panose="02040503050406030204" pitchFamily="18" charset="0"/>
              </a:rPr>
              <a:t>flag value</a:t>
            </a:r>
            <a:r>
              <a:rPr lang="en-US" altLang="en-US" sz="2500" dirty="0" smtClean="0">
                <a:solidFill>
                  <a:srgbClr val="000000"/>
                </a:solidFill>
                <a:latin typeface="Cambria" panose="02040503050406030204" pitchFamily="18" charset="0"/>
              </a:rPr>
              <a:t>) </a:t>
            </a:r>
            <a:r>
              <a:rPr lang="en-US" altLang="en-US" sz="2500" dirty="0" smtClean="0">
                <a:solidFill>
                  <a:srgbClr val="000000"/>
                </a:solidFill>
                <a:latin typeface="Cambria" panose="02040503050406030204" pitchFamily="18" charset="0"/>
              </a:rPr>
              <a:t>can be used for </a:t>
            </a:r>
            <a:r>
              <a:rPr lang="en-US" altLang="en-US" sz="2500" dirty="0" smtClean="0">
                <a:solidFill>
                  <a:srgbClr val="000000"/>
                </a:solidFill>
                <a:latin typeface="Cambria" panose="02040503050406030204" pitchFamily="18" charset="0"/>
              </a:rPr>
              <a:t>“end of data entry.”</a:t>
            </a:r>
          </a:p>
          <a:p>
            <a:pPr eaLnBrk="1" hangingPunct="1">
              <a:lnSpc>
                <a:spcPct val="90000"/>
              </a:lnSpc>
            </a:pPr>
            <a:r>
              <a:rPr lang="en-US" altLang="en-US" sz="2500" dirty="0" smtClean="0">
                <a:solidFill>
                  <a:srgbClr val="000000"/>
                </a:solidFill>
                <a:latin typeface="Cambria" panose="02040503050406030204" pitchFamily="18" charset="0"/>
              </a:rPr>
              <a:t>Sentinel-controlled iteration is often called </a:t>
            </a:r>
            <a:r>
              <a:rPr lang="en-US" altLang="en-US" sz="2500" dirty="0" smtClean="0">
                <a:solidFill>
                  <a:srgbClr val="0000FF"/>
                </a:solidFill>
                <a:latin typeface="Cambria" panose="02040503050406030204" pitchFamily="18" charset="0"/>
              </a:rPr>
              <a:t>indefinite iteration</a:t>
            </a:r>
            <a:r>
              <a:rPr lang="en-US" altLang="en-US" sz="2500" dirty="0" smtClean="0">
                <a:solidFill>
                  <a:srgbClr val="000000"/>
                </a:solidFill>
                <a:latin typeface="Cambria" panose="02040503050406030204" pitchFamily="18" charset="0"/>
              </a:rPr>
              <a:t> </a:t>
            </a:r>
          </a:p>
          <a:p>
            <a:pPr lvl="1" eaLnBrk="1" hangingPunct="1">
              <a:lnSpc>
                <a:spcPct val="90000"/>
              </a:lnSpc>
            </a:pPr>
            <a:r>
              <a:rPr lang="en-US" altLang="en-US" sz="2100" dirty="0" smtClean="0">
                <a:solidFill>
                  <a:srgbClr val="000000"/>
                </a:solidFill>
                <a:latin typeface="Cambria" panose="02040503050406030204" pitchFamily="18" charset="0"/>
              </a:rPr>
              <a:t>the number of iterations is not known in advance.</a:t>
            </a:r>
          </a:p>
          <a:p>
            <a:pPr eaLnBrk="1" hangingPunct="1">
              <a:lnSpc>
                <a:spcPct val="90000"/>
              </a:lnSpc>
            </a:pPr>
            <a:r>
              <a:rPr lang="en-US" altLang="en-US" sz="2500" dirty="0">
                <a:solidFill>
                  <a:srgbClr val="000000"/>
                </a:solidFill>
                <a:latin typeface="Cambria" panose="02040503050406030204" pitchFamily="18" charset="0"/>
              </a:rPr>
              <a:t>S</a:t>
            </a:r>
            <a:r>
              <a:rPr lang="en-US" altLang="en-US" sz="2500" dirty="0" smtClean="0">
                <a:solidFill>
                  <a:srgbClr val="000000"/>
                </a:solidFill>
                <a:latin typeface="Cambria" panose="02040503050406030204" pitchFamily="18" charset="0"/>
              </a:rPr>
              <a:t>entinel </a:t>
            </a:r>
            <a:r>
              <a:rPr lang="en-US" altLang="en-US" sz="2500" dirty="0" smtClean="0">
                <a:solidFill>
                  <a:srgbClr val="000000"/>
                </a:solidFill>
                <a:latin typeface="Cambria" panose="02040503050406030204" pitchFamily="18" charset="0"/>
              </a:rPr>
              <a:t>value must not be an acceptable input value.</a:t>
            </a:r>
          </a:p>
        </p:txBody>
      </p:sp>
      <p:sp>
        <p:nvSpPr>
          <p:cNvPr id="890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4.10.1 Top-Down, Stepwise Refinement: The Top and First Refinement</a:t>
            </a:r>
            <a:endParaRPr lang="en-US" dirty="0" smtClean="0">
              <a:solidFill>
                <a:srgbClr val="3380E6"/>
              </a:solidFill>
              <a:latin typeface="Arial"/>
            </a:endParaRPr>
          </a:p>
        </p:txBody>
      </p:sp>
      <p:sp>
        <p:nvSpPr>
          <p:cNvPr id="89091"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We approach the class average program with a technique called </a:t>
            </a:r>
            <a:r>
              <a:rPr lang="en-US" altLang="en-US" sz="2500" dirty="0" smtClean="0">
                <a:solidFill>
                  <a:srgbClr val="0000FF"/>
                </a:solidFill>
                <a:latin typeface="Cambria" panose="02040503050406030204" pitchFamily="18" charset="0"/>
              </a:rPr>
              <a:t>top-down, stepwise </a:t>
            </a:r>
            <a:r>
              <a:rPr lang="en-US" altLang="en-US" sz="2500" dirty="0" smtClean="0">
                <a:solidFill>
                  <a:srgbClr val="0000FF"/>
                </a:solidFill>
                <a:latin typeface="Cambria" panose="02040503050406030204" pitchFamily="18" charset="0"/>
              </a:rPr>
              <a:t>refinement</a:t>
            </a:r>
          </a:p>
          <a:p>
            <a:pPr eaLnBrk="1" hangingPunct="1"/>
            <a:r>
              <a:rPr lang="en-US" altLang="en-US" sz="2500" dirty="0" smtClean="0">
                <a:solidFill>
                  <a:srgbClr val="000000"/>
                </a:solidFill>
                <a:latin typeface="Cambria" panose="02040503050406030204" pitchFamily="18" charset="0"/>
              </a:rPr>
              <a:t>Begin </a:t>
            </a:r>
            <a:r>
              <a:rPr lang="en-US" altLang="en-US" sz="2500" dirty="0" smtClean="0">
                <a:solidFill>
                  <a:srgbClr val="000000"/>
                </a:solidFill>
                <a:latin typeface="Cambria" panose="02040503050406030204" pitchFamily="18" charset="0"/>
              </a:rPr>
              <a:t>with a pseudocode representation of the </a:t>
            </a:r>
            <a:r>
              <a:rPr lang="en-US" altLang="en-US" sz="2500" dirty="0" smtClean="0">
                <a:solidFill>
                  <a:srgbClr val="0000FF"/>
                </a:solidFill>
                <a:latin typeface="Cambria" panose="02040503050406030204" pitchFamily="18" charset="0"/>
              </a:rPr>
              <a:t>top</a:t>
            </a:r>
            <a:r>
              <a:rPr lang="en-US" altLang="en-US" sz="2500" dirty="0" smtClean="0">
                <a:solidFill>
                  <a:srgbClr val="000000"/>
                </a:solidFill>
                <a:latin typeface="Cambria" panose="02040503050406030204" pitchFamily="18" charset="0"/>
              </a:rPr>
              <a:t>—a single statement that conveys </a:t>
            </a:r>
            <a:r>
              <a:rPr lang="en-US" altLang="en-US" sz="2500" dirty="0" smtClean="0">
                <a:solidFill>
                  <a:srgbClr val="000000"/>
                </a:solidFill>
                <a:latin typeface="Cambria" panose="02040503050406030204" pitchFamily="18" charset="0"/>
              </a:rPr>
              <a:t>program’s overall function</a:t>
            </a:r>
            <a:endParaRPr lang="en-US" altLang="en-US" sz="2500" dirty="0" smtClean="0">
              <a:solidFill>
                <a:srgbClr val="000000"/>
              </a:solidFill>
              <a:latin typeface="Cambria" panose="02040503050406030204" pitchFamily="18" charset="0"/>
            </a:endParaRPr>
          </a:p>
          <a:p>
            <a:pPr lvl="1" eaLnBrk="1" hangingPunct="1"/>
            <a:r>
              <a:rPr lang="en-US" altLang="en-US" sz="2100" dirty="0" smtClean="0">
                <a:solidFill>
                  <a:srgbClr val="660099"/>
                </a:solidFill>
                <a:latin typeface="Cambria" panose="02040503050406030204" pitchFamily="18" charset="0"/>
              </a:rPr>
              <a:t>Determine the class average for the quiz for an arbitrary number of students</a:t>
            </a:r>
          </a:p>
          <a:p>
            <a:pPr eaLnBrk="1" hangingPunct="1"/>
            <a:r>
              <a:rPr lang="en-US" altLang="en-US" sz="2500" dirty="0" smtClean="0">
                <a:solidFill>
                  <a:srgbClr val="000000"/>
                </a:solidFill>
                <a:latin typeface="Cambria" panose="02040503050406030204" pitchFamily="18" charset="0"/>
              </a:rPr>
              <a:t>The top is, in effect, a </a:t>
            </a:r>
            <a:r>
              <a:rPr lang="en-US" altLang="en-US" sz="2500" i="1" dirty="0" smtClean="0">
                <a:solidFill>
                  <a:srgbClr val="000000"/>
                </a:solidFill>
                <a:latin typeface="Cambria" panose="02040503050406030204" pitchFamily="18" charset="0"/>
              </a:rPr>
              <a:t>complete</a:t>
            </a:r>
            <a:r>
              <a:rPr lang="en-US" altLang="en-US" sz="2500" dirty="0" smtClean="0">
                <a:solidFill>
                  <a:srgbClr val="000000"/>
                </a:solidFill>
                <a:latin typeface="Cambria" panose="02040503050406030204" pitchFamily="18" charset="0"/>
              </a:rPr>
              <a:t> representation of a program.</a:t>
            </a:r>
          </a:p>
          <a:p>
            <a:pPr lvl="1" eaLnBrk="1" hangingPunct="1"/>
            <a:r>
              <a:rPr lang="en-US" altLang="en-US" sz="2100" dirty="0" smtClean="0">
                <a:solidFill>
                  <a:srgbClr val="000000"/>
                </a:solidFill>
                <a:latin typeface="Cambria" panose="02040503050406030204" pitchFamily="18" charset="0"/>
              </a:rPr>
              <a:t>Rarely conveys sufficient detail from which to write a pro-gram.</a:t>
            </a:r>
          </a:p>
        </p:txBody>
      </p:sp>
      <p:sp>
        <p:nvSpPr>
          <p:cNvPr id="911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4.10.1 Top-Down, Stepwise Refinement: The Top and First Refinement</a:t>
            </a:r>
            <a:endParaRPr lang="en-US" dirty="0" smtClean="0">
              <a:solidFill>
                <a:srgbClr val="3380E6"/>
              </a:solidFill>
              <a:latin typeface="Arial"/>
            </a:endParaRPr>
          </a:p>
        </p:txBody>
      </p:sp>
      <p:sp>
        <p:nvSpPr>
          <p:cNvPr id="9011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We divide the top into a series of smaller tasks and list these in the order in which they need to be performed.</a:t>
            </a:r>
          </a:p>
          <a:p>
            <a:pPr eaLnBrk="1" hangingPunct="1"/>
            <a:r>
              <a:rPr lang="en-US" altLang="en-US" dirty="0" smtClean="0">
                <a:solidFill>
                  <a:srgbClr val="000000"/>
                </a:solidFill>
                <a:latin typeface="Cambria" panose="02040503050406030204" pitchFamily="18" charset="0"/>
              </a:rPr>
              <a:t>This results in the following </a:t>
            </a:r>
            <a:r>
              <a:rPr lang="en-US" altLang="en-US" dirty="0" smtClean="0">
                <a:solidFill>
                  <a:srgbClr val="0000FF"/>
                </a:solidFill>
                <a:latin typeface="Cambria" panose="02040503050406030204" pitchFamily="18" charset="0"/>
              </a:rPr>
              <a:t>first refinement</a:t>
            </a:r>
            <a:r>
              <a:rPr lang="en-US" altLang="en-US" dirty="0" smtClean="0">
                <a:solidFill>
                  <a:srgbClr val="000000"/>
                </a:solidFill>
                <a:latin typeface="Cambria" panose="02040503050406030204" pitchFamily="18" charset="0"/>
              </a:rPr>
              <a:t>.</a:t>
            </a:r>
          </a:p>
          <a:p>
            <a:pPr lvl="3" eaLnBrk="1" hangingPunct="1"/>
            <a:r>
              <a:rPr lang="en-US" altLang="en-US" i="1" dirty="0" smtClean="0">
                <a:solidFill>
                  <a:srgbClr val="0026CC"/>
                </a:solidFill>
                <a:latin typeface="Cambria" panose="02040503050406030204" pitchFamily="18" charset="0"/>
              </a:rPr>
              <a:t>Initialize variables</a:t>
            </a:r>
          </a:p>
          <a:p>
            <a:pPr lvl="3" eaLnBrk="1" hangingPunct="1"/>
            <a:r>
              <a:rPr lang="en-US" altLang="en-US" i="1" dirty="0" smtClean="0">
                <a:solidFill>
                  <a:srgbClr val="0026CC"/>
                </a:solidFill>
                <a:latin typeface="Cambria" panose="02040503050406030204" pitchFamily="18" charset="0"/>
              </a:rPr>
              <a:t>Input, sum and count the quiz grades</a:t>
            </a:r>
          </a:p>
          <a:p>
            <a:pPr lvl="3" eaLnBrk="1" hangingPunct="1"/>
            <a:r>
              <a:rPr lang="en-US" altLang="en-US" i="1" dirty="0">
                <a:solidFill>
                  <a:srgbClr val="0026CC"/>
                </a:solidFill>
                <a:latin typeface="Cambria" panose="02040503050406030204" pitchFamily="18" charset="0"/>
              </a:rPr>
              <a:t>Calculate and print the class average</a:t>
            </a:r>
            <a:endParaRPr lang="en-US" altLang="en-US" i="1" dirty="0" smtClean="0">
              <a:solidFill>
                <a:srgbClr val="0026CC"/>
              </a:solidFill>
              <a:latin typeface="Cambria" panose="02040503050406030204" pitchFamily="18" charset="0"/>
            </a:endParaRPr>
          </a:p>
          <a:p>
            <a:pPr eaLnBrk="1" hangingPunct="1"/>
            <a:r>
              <a:rPr lang="en-US" altLang="en-US" dirty="0" smtClean="0">
                <a:solidFill>
                  <a:srgbClr val="000000"/>
                </a:solidFill>
                <a:latin typeface="Cambria" panose="02040503050406030204" pitchFamily="18" charset="0"/>
              </a:rPr>
              <a:t>This refinement uses only the sequence structure—these steps execute in order.</a:t>
            </a:r>
          </a:p>
        </p:txBody>
      </p:sp>
      <p:sp>
        <p:nvSpPr>
          <p:cNvPr id="9216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10991"/>
            <a:ext cx="9144000" cy="2434828"/>
          </a:xfrm>
          <a:prstGeom prst="rect">
            <a:avLst/>
          </a:prstGeom>
          <a:noFill/>
          <a:ln>
            <a:noFill/>
          </a:ln>
        </p:spPr>
      </p:pic>
    </p:spTree>
    <p:extLst>
      <p:ext uri="{BB962C8B-B14F-4D97-AF65-F5344CB8AC3E}">
        <p14:creationId xmlns:p14="http://schemas.microsoft.com/office/powerpoint/2010/main" val="2273872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4.10.2 Proceeding to the Second Refinement</a:t>
            </a:r>
            <a:endParaRPr lang="en-US" dirty="0" smtClean="0">
              <a:solidFill>
                <a:srgbClr val="3380E6"/>
              </a:solidFill>
              <a:latin typeface="Arial"/>
            </a:endParaRPr>
          </a:p>
        </p:txBody>
      </p:sp>
      <p:sp>
        <p:nvSpPr>
          <p:cNvPr id="931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In the </a:t>
            </a:r>
            <a:r>
              <a:rPr lang="en-US" altLang="en-US" dirty="0" smtClean="0">
                <a:solidFill>
                  <a:srgbClr val="0000FF"/>
                </a:solidFill>
                <a:latin typeface="Cambria" panose="02040503050406030204" pitchFamily="18" charset="0"/>
              </a:rPr>
              <a:t>second refinement</a:t>
            </a:r>
            <a:r>
              <a:rPr lang="en-US" altLang="en-US" dirty="0" smtClean="0">
                <a:solidFill>
                  <a:srgbClr val="000000"/>
                </a:solidFill>
                <a:latin typeface="Cambria" panose="02040503050406030204" pitchFamily="18" charset="0"/>
              </a:rPr>
              <a:t>, we commit to specific variables.</a:t>
            </a:r>
          </a:p>
          <a:p>
            <a:pPr eaLnBrk="1" hangingPunct="1">
              <a:lnSpc>
                <a:spcPct val="90000"/>
              </a:lnSpc>
            </a:pPr>
            <a:r>
              <a:rPr lang="en-US" altLang="en-US" sz="2500" dirty="0" smtClean="0">
                <a:solidFill>
                  <a:srgbClr val="000000"/>
                </a:solidFill>
                <a:latin typeface="Cambria" panose="02040503050406030204" pitchFamily="18" charset="0"/>
              </a:rPr>
              <a:t>The pseudocode statement</a:t>
            </a:r>
          </a:p>
          <a:p>
            <a:pPr lvl="3" eaLnBrk="1" hangingPunct="1">
              <a:lnSpc>
                <a:spcPct val="90000"/>
              </a:lnSpc>
            </a:pPr>
            <a:r>
              <a:rPr lang="en-US" altLang="en-US" sz="1800" i="1" dirty="0" smtClean="0">
                <a:solidFill>
                  <a:srgbClr val="0026CC"/>
                </a:solidFill>
                <a:latin typeface="Cambria" panose="02040503050406030204" pitchFamily="18" charset="0"/>
              </a:rPr>
              <a:t>Input, sum and count the quiz grades</a:t>
            </a:r>
          </a:p>
          <a:p>
            <a:pPr marL="109537" indent="0" eaLnBrk="1" hangingPunct="1">
              <a:lnSpc>
                <a:spcPct val="90000"/>
              </a:lnSpc>
              <a:buNone/>
            </a:pPr>
            <a:r>
              <a:rPr lang="en-US" altLang="en-US" sz="2500" dirty="0" smtClean="0">
                <a:solidFill>
                  <a:srgbClr val="000000"/>
                </a:solidFill>
                <a:latin typeface="Cambria" panose="02040503050406030204" pitchFamily="18" charset="0"/>
              </a:rPr>
              <a:t>requires </a:t>
            </a:r>
            <a:r>
              <a:rPr lang="en-US" altLang="en-US" sz="2500" dirty="0" smtClean="0">
                <a:solidFill>
                  <a:srgbClr val="000000"/>
                </a:solidFill>
                <a:latin typeface="Cambria" panose="02040503050406030204" pitchFamily="18" charset="0"/>
              </a:rPr>
              <a:t>an iteration statement </a:t>
            </a:r>
            <a:r>
              <a:rPr lang="en-US" altLang="en-US" sz="2500" dirty="0" smtClean="0">
                <a:solidFill>
                  <a:srgbClr val="000000"/>
                </a:solidFill>
                <a:latin typeface="Cambria" panose="02040503050406030204" pitchFamily="18" charset="0"/>
              </a:rPr>
              <a:t>(i.e., a loop) that successively inputs each grade.</a:t>
            </a:r>
          </a:p>
          <a:p>
            <a:pPr eaLnBrk="1" hangingPunct="1"/>
            <a:endParaRPr lang="en-US" altLang="en-US" dirty="0" smtClean="0">
              <a:solidFill>
                <a:srgbClr val="000000"/>
              </a:solidFill>
              <a:latin typeface="Cambria" panose="02040503050406030204" pitchFamily="18" charset="0"/>
            </a:endParaRPr>
          </a:p>
        </p:txBody>
      </p:sp>
      <p:sp>
        <p:nvSpPr>
          <p:cNvPr id="9523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4.10.2 Proceeding to the Second Refinement</a:t>
            </a:r>
            <a:endParaRPr lang="en-US" dirty="0" smtClean="0">
              <a:solidFill>
                <a:srgbClr val="3380E6"/>
              </a:solidFill>
              <a:latin typeface="Arial"/>
            </a:endParaRPr>
          </a:p>
        </p:txBody>
      </p:sp>
      <p:sp>
        <p:nvSpPr>
          <p:cNvPr id="94211"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We don’t know in advance how many grades are to be processed, so we’ll use </a:t>
            </a:r>
            <a:r>
              <a:rPr lang="en-US" altLang="en-US" sz="2500" dirty="0" smtClean="0">
                <a:solidFill>
                  <a:srgbClr val="0000FF"/>
                </a:solidFill>
                <a:latin typeface="Cambria" panose="02040503050406030204" pitchFamily="18" charset="0"/>
              </a:rPr>
              <a:t>sentinel-controlled iteration</a:t>
            </a:r>
            <a:r>
              <a:rPr lang="en-US" altLang="en-US" sz="2500" dirty="0" smtClean="0">
                <a:solidFill>
                  <a:srgbClr val="000000"/>
                </a:solidFill>
                <a:latin typeface="Cambria" panose="02040503050406030204" pitchFamily="18" charset="0"/>
              </a:rPr>
              <a:t>.</a:t>
            </a:r>
          </a:p>
          <a:p>
            <a:pPr eaLnBrk="1" hangingPunct="1">
              <a:lnSpc>
                <a:spcPct val="90000"/>
              </a:lnSpc>
            </a:pPr>
            <a:r>
              <a:rPr lang="en-US" altLang="en-US" sz="2500" dirty="0" smtClean="0">
                <a:solidFill>
                  <a:srgbClr val="000000"/>
                </a:solidFill>
                <a:latin typeface="Cambria" panose="02040503050406030204" pitchFamily="18" charset="0"/>
              </a:rPr>
              <a:t>The user enters legitimate grades one at a time.</a:t>
            </a:r>
          </a:p>
          <a:p>
            <a:pPr eaLnBrk="1" hangingPunct="1">
              <a:lnSpc>
                <a:spcPct val="90000"/>
              </a:lnSpc>
            </a:pPr>
            <a:r>
              <a:rPr lang="en-US" altLang="en-US" sz="2500" dirty="0" smtClean="0">
                <a:solidFill>
                  <a:srgbClr val="000000"/>
                </a:solidFill>
                <a:latin typeface="Cambria" panose="02040503050406030204" pitchFamily="18" charset="0"/>
              </a:rPr>
              <a:t>After entering the last legitimate grade, the user enters the sentinel value.</a:t>
            </a:r>
          </a:p>
          <a:p>
            <a:pPr eaLnBrk="1" hangingPunct="1">
              <a:lnSpc>
                <a:spcPct val="90000"/>
              </a:lnSpc>
            </a:pPr>
            <a:r>
              <a:rPr lang="en-US" altLang="en-US" sz="2500" dirty="0" smtClean="0">
                <a:solidFill>
                  <a:srgbClr val="000000"/>
                </a:solidFill>
                <a:latin typeface="Cambria" panose="02040503050406030204" pitchFamily="18" charset="0"/>
              </a:rPr>
              <a:t>The program tests for the sentinel value after each grade is input and terminates the loop when the user enters the sentinel value.</a:t>
            </a:r>
          </a:p>
        </p:txBody>
      </p:sp>
      <p:sp>
        <p:nvSpPr>
          <p:cNvPr id="962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726407"/>
            <a:ext cx="9144000" cy="3403997"/>
          </a:xfrm>
          <a:prstGeom prst="rect">
            <a:avLst/>
          </a:prstGeom>
          <a:noFill/>
          <a:ln>
            <a:noFill/>
          </a:ln>
        </p:spPr>
      </p:pic>
    </p:spTree>
    <p:extLst>
      <p:ext uri="{BB962C8B-B14F-4D97-AF65-F5344CB8AC3E}">
        <p14:creationId xmlns:p14="http://schemas.microsoft.com/office/powerpoint/2010/main" val="40051436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4.10.2 Proceeding to the Second Refinement</a:t>
            </a:r>
            <a:endParaRPr lang="en-US" dirty="0" smtClean="0">
              <a:solidFill>
                <a:srgbClr val="3380E6"/>
              </a:solidFill>
              <a:latin typeface="Arial"/>
            </a:endParaRPr>
          </a:p>
        </p:txBody>
      </p:sp>
      <p:sp>
        <p:nvSpPr>
          <p:cNvPr id="9523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second refinement of the preceding pseudocode statement is then</a:t>
            </a:r>
          </a:p>
          <a:p>
            <a:pPr lvl="3" eaLnBrk="1" hangingPunct="1"/>
            <a:r>
              <a:rPr lang="en-US" altLang="en-US" i="1" dirty="0">
                <a:solidFill>
                  <a:srgbClr val="0026CC"/>
                </a:solidFill>
                <a:latin typeface="Cambria" panose="02040503050406030204" pitchFamily="18" charset="0"/>
              </a:rPr>
              <a:t>Prompt the user to enter the first grade</a:t>
            </a:r>
          </a:p>
          <a:p>
            <a:pPr lvl="3" eaLnBrk="1" hangingPunct="1"/>
            <a:r>
              <a:rPr lang="en-US" altLang="en-US" i="1" dirty="0">
                <a:solidFill>
                  <a:srgbClr val="0026CC"/>
                </a:solidFill>
                <a:latin typeface="Cambria" panose="02040503050406030204" pitchFamily="18" charset="0"/>
              </a:rPr>
              <a:t>Input the first grade (possibly the sentinel</a:t>
            </a:r>
            <a:r>
              <a:rPr lang="en-US" altLang="en-US" i="1" dirty="0" smtClean="0">
                <a:solidFill>
                  <a:srgbClr val="0026CC"/>
                </a:solidFill>
                <a:latin typeface="Cambria" panose="02040503050406030204" pitchFamily="18" charset="0"/>
              </a:rPr>
              <a:t>)</a:t>
            </a:r>
            <a:br>
              <a:rPr lang="en-US" altLang="en-US" i="1" dirty="0" smtClean="0">
                <a:solidFill>
                  <a:srgbClr val="0026CC"/>
                </a:solidFill>
                <a:latin typeface="Cambria" panose="02040503050406030204" pitchFamily="18" charset="0"/>
              </a:rPr>
            </a:br>
            <a:endParaRPr lang="en-US" altLang="en-US" i="1" dirty="0">
              <a:solidFill>
                <a:srgbClr val="0026CC"/>
              </a:solidFill>
              <a:latin typeface="Cambria" panose="02040503050406030204" pitchFamily="18" charset="0"/>
            </a:endParaRPr>
          </a:p>
          <a:p>
            <a:pPr lvl="3" eaLnBrk="1" hangingPunct="1"/>
            <a:r>
              <a:rPr lang="en-US" altLang="en-US" i="1" dirty="0">
                <a:solidFill>
                  <a:srgbClr val="0026CC"/>
                </a:solidFill>
                <a:latin typeface="Cambria" panose="02040503050406030204" pitchFamily="18" charset="0"/>
              </a:rPr>
              <a:t>While the user has not yet entered the sentinel</a:t>
            </a:r>
          </a:p>
          <a:p>
            <a:pPr lvl="3" eaLnBrk="1" hangingPunct="1"/>
            <a:r>
              <a:rPr lang="en-US" altLang="en-US" i="1" dirty="0">
                <a:solidFill>
                  <a:srgbClr val="0026CC"/>
                </a:solidFill>
                <a:latin typeface="Cambria" panose="02040503050406030204" pitchFamily="18" charset="0"/>
              </a:rPr>
              <a:t>	Add this grade into the running total</a:t>
            </a:r>
          </a:p>
          <a:p>
            <a:pPr lvl="3" eaLnBrk="1" hangingPunct="1"/>
            <a:r>
              <a:rPr lang="en-US" altLang="en-US" i="1" dirty="0">
                <a:solidFill>
                  <a:srgbClr val="0026CC"/>
                </a:solidFill>
                <a:latin typeface="Cambria" panose="02040503050406030204" pitchFamily="18" charset="0"/>
              </a:rPr>
              <a:t>	Add one to the grade counter</a:t>
            </a:r>
          </a:p>
          <a:p>
            <a:pPr lvl="3" eaLnBrk="1" hangingPunct="1"/>
            <a:r>
              <a:rPr lang="en-US" altLang="en-US" i="1" dirty="0">
                <a:solidFill>
                  <a:srgbClr val="0026CC"/>
                </a:solidFill>
                <a:latin typeface="Cambria" panose="02040503050406030204" pitchFamily="18" charset="0"/>
              </a:rPr>
              <a:t>	Prompt the user to enter the next grade</a:t>
            </a:r>
          </a:p>
          <a:p>
            <a:pPr lvl="3" eaLnBrk="1" hangingPunct="1"/>
            <a:r>
              <a:rPr lang="en-US" altLang="en-US" i="1" dirty="0">
                <a:solidFill>
                  <a:srgbClr val="0026CC"/>
                </a:solidFill>
                <a:latin typeface="Cambria" panose="02040503050406030204" pitchFamily="18" charset="0"/>
              </a:rPr>
              <a:t>	Input the next grade (possibly the sentinel)</a:t>
            </a:r>
            <a:endParaRPr lang="en-US" altLang="en-US" i="1" dirty="0" smtClean="0">
              <a:solidFill>
                <a:srgbClr val="0026CC"/>
              </a:solidFill>
              <a:latin typeface="Cambria" panose="02040503050406030204" pitchFamily="18" charset="0"/>
            </a:endParaRPr>
          </a:p>
        </p:txBody>
      </p:sp>
      <p:sp>
        <p:nvSpPr>
          <p:cNvPr id="972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4.10.2 Proceeding to the Second Refinement</a:t>
            </a:r>
            <a:endParaRPr lang="en-US" dirty="0" smtClean="0">
              <a:solidFill>
                <a:srgbClr val="3380E6"/>
              </a:solidFill>
              <a:latin typeface="Arial"/>
            </a:endParaRPr>
          </a:p>
        </p:txBody>
      </p:sp>
      <p:sp>
        <p:nvSpPr>
          <p:cNvPr id="96259"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The pseudocode statement</a:t>
            </a:r>
          </a:p>
          <a:p>
            <a:pPr lvl="3" eaLnBrk="1" hangingPunct="1">
              <a:lnSpc>
                <a:spcPct val="90000"/>
              </a:lnSpc>
            </a:pPr>
            <a:r>
              <a:rPr lang="en-US" altLang="en-US" i="1" dirty="0" smtClean="0">
                <a:solidFill>
                  <a:srgbClr val="0026CC"/>
                </a:solidFill>
                <a:latin typeface="Cambria" panose="02040503050406030204" pitchFamily="18" charset="0"/>
              </a:rPr>
              <a:t>Calculate and print the total of all student grades and the class average</a:t>
            </a:r>
          </a:p>
          <a:p>
            <a:pPr marL="109537" indent="0" eaLnBrk="1" hangingPunct="1">
              <a:lnSpc>
                <a:spcPct val="90000"/>
              </a:lnSpc>
              <a:buNone/>
            </a:pPr>
            <a:r>
              <a:rPr lang="en-US" altLang="en-US" dirty="0" smtClean="0">
                <a:solidFill>
                  <a:srgbClr val="000000"/>
                </a:solidFill>
                <a:latin typeface="Cambria" panose="02040503050406030204" pitchFamily="18" charset="0"/>
              </a:rPr>
              <a:t>    can </a:t>
            </a:r>
            <a:r>
              <a:rPr lang="en-US" altLang="en-US" dirty="0" smtClean="0">
                <a:solidFill>
                  <a:srgbClr val="000000"/>
                </a:solidFill>
                <a:latin typeface="Cambria" panose="02040503050406030204" pitchFamily="18" charset="0"/>
              </a:rPr>
              <a:t>be refined as follows:</a:t>
            </a:r>
          </a:p>
          <a:p>
            <a:pPr lvl="3" eaLnBrk="1" hangingPunct="1">
              <a:lnSpc>
                <a:spcPct val="90000"/>
              </a:lnSpc>
            </a:pPr>
            <a:r>
              <a:rPr lang="en-US" altLang="en-US" i="1" dirty="0">
                <a:solidFill>
                  <a:srgbClr val="0026CC"/>
                </a:solidFill>
                <a:latin typeface="Cambria" panose="02040503050406030204" pitchFamily="18" charset="0"/>
              </a:rPr>
              <a:t>If the counter is not equal to zero</a:t>
            </a:r>
          </a:p>
          <a:p>
            <a:pPr lvl="3" eaLnBrk="1" hangingPunct="1">
              <a:lnSpc>
                <a:spcPct val="90000"/>
              </a:lnSpc>
            </a:pPr>
            <a:r>
              <a:rPr lang="en-US" altLang="en-US" i="1" dirty="0">
                <a:solidFill>
                  <a:srgbClr val="0026CC"/>
                </a:solidFill>
                <a:latin typeface="Cambria" panose="02040503050406030204" pitchFamily="18" charset="0"/>
              </a:rPr>
              <a:t>	Set the average to the total divided by the counter</a:t>
            </a:r>
          </a:p>
          <a:p>
            <a:pPr lvl="3" eaLnBrk="1" hangingPunct="1">
              <a:lnSpc>
                <a:spcPct val="90000"/>
              </a:lnSpc>
            </a:pPr>
            <a:r>
              <a:rPr lang="en-US" altLang="en-US" i="1" dirty="0">
                <a:solidFill>
                  <a:srgbClr val="0026CC"/>
                </a:solidFill>
                <a:latin typeface="Cambria" panose="02040503050406030204" pitchFamily="18" charset="0"/>
              </a:rPr>
              <a:t>	Print the average</a:t>
            </a:r>
          </a:p>
          <a:p>
            <a:pPr lvl="3" eaLnBrk="1" hangingPunct="1">
              <a:lnSpc>
                <a:spcPct val="90000"/>
              </a:lnSpc>
            </a:pPr>
            <a:r>
              <a:rPr lang="en-US" altLang="en-US" i="1" dirty="0">
                <a:solidFill>
                  <a:srgbClr val="0026CC"/>
                </a:solidFill>
                <a:latin typeface="Cambria" panose="02040503050406030204" pitchFamily="18" charset="0"/>
              </a:rPr>
              <a:t>else</a:t>
            </a:r>
          </a:p>
          <a:p>
            <a:pPr lvl="3" eaLnBrk="1" hangingPunct="1">
              <a:lnSpc>
                <a:spcPct val="90000"/>
              </a:lnSpc>
            </a:pPr>
            <a:r>
              <a:rPr lang="en-US" altLang="en-US" i="1" dirty="0">
                <a:solidFill>
                  <a:srgbClr val="0026CC"/>
                </a:solidFill>
                <a:latin typeface="Cambria" panose="02040503050406030204" pitchFamily="18" charset="0"/>
              </a:rPr>
              <a:t>	Print “No grades were entered”</a:t>
            </a:r>
            <a:endParaRPr lang="en-US" altLang="en-US" i="1" dirty="0" smtClean="0">
              <a:solidFill>
                <a:srgbClr val="0026CC"/>
              </a:solidFill>
              <a:latin typeface="Cambria" panose="02040503050406030204" pitchFamily="18" charset="0"/>
            </a:endParaRPr>
          </a:p>
          <a:p>
            <a:pPr eaLnBrk="1" hangingPunct="1">
              <a:lnSpc>
                <a:spcPct val="90000"/>
              </a:lnSpc>
            </a:pPr>
            <a:r>
              <a:rPr lang="en-US" altLang="en-US" dirty="0" smtClean="0">
                <a:solidFill>
                  <a:srgbClr val="000000"/>
                </a:solidFill>
                <a:latin typeface="Cambria" panose="02040503050406030204" pitchFamily="18" charset="0"/>
              </a:rPr>
              <a:t>Test for the possibility of division by zero</a:t>
            </a:r>
          </a:p>
          <a:p>
            <a:pPr lvl="1" eaLnBrk="1" hangingPunct="1">
              <a:lnSpc>
                <a:spcPct val="90000"/>
              </a:lnSpc>
            </a:pPr>
            <a:r>
              <a:rPr lang="en-US" altLang="en-US" dirty="0" smtClean="0">
                <a:solidFill>
                  <a:srgbClr val="000000"/>
                </a:solidFill>
                <a:latin typeface="Cambria" panose="02040503050406030204" pitchFamily="18" charset="0"/>
              </a:rPr>
              <a:t>Normally a </a:t>
            </a:r>
            <a:r>
              <a:rPr lang="en-US" altLang="en-US" dirty="0" smtClean="0">
                <a:solidFill>
                  <a:srgbClr val="0000FF"/>
                </a:solidFill>
                <a:latin typeface="Cambria" panose="02040503050406030204" pitchFamily="18" charset="0"/>
              </a:rPr>
              <a:t>fatal logic error</a:t>
            </a:r>
            <a:r>
              <a:rPr lang="en-US" altLang="en-US" dirty="0" smtClean="0">
                <a:solidFill>
                  <a:srgbClr val="000000"/>
                </a:solidFill>
                <a:latin typeface="Cambria" panose="02040503050406030204" pitchFamily="18" charset="0"/>
              </a:rPr>
              <a:t> that, if undetected, would cause the program to fail (often called </a:t>
            </a:r>
            <a:r>
              <a:rPr lang="en-US" altLang="en-US" dirty="0" smtClean="0">
                <a:solidFill>
                  <a:srgbClr val="0000FF"/>
                </a:solidFill>
                <a:latin typeface="Cambria" panose="02040503050406030204" pitchFamily="18" charset="0"/>
              </a:rPr>
              <a:t>“crashing”</a:t>
            </a:r>
            <a:r>
              <a:rPr lang="en-US" altLang="en-US" dirty="0" smtClean="0">
                <a:solidFill>
                  <a:srgbClr val="000000"/>
                </a:solidFill>
                <a:latin typeface="Cambria" panose="02040503050406030204" pitchFamily="18" charset="0"/>
              </a:rPr>
              <a:t>).</a:t>
            </a:r>
          </a:p>
        </p:txBody>
      </p:sp>
      <p:sp>
        <p:nvSpPr>
          <p:cNvPr id="983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68054"/>
            <a:ext cx="9144000" cy="3721894"/>
          </a:xfrm>
          <a:prstGeom prst="rect">
            <a:avLst/>
          </a:prstGeom>
          <a:noFill/>
          <a:ln>
            <a:noFill/>
          </a:ln>
        </p:spPr>
      </p:pic>
    </p:spTree>
    <p:extLst>
      <p:ext uri="{BB962C8B-B14F-4D97-AF65-F5344CB8AC3E}">
        <p14:creationId xmlns:p14="http://schemas.microsoft.com/office/powerpoint/2010/main" val="19172361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14338" y="857250"/>
            <a:ext cx="8314135" cy="5143500"/>
          </a:xfrm>
          <a:prstGeom prst="rect">
            <a:avLst/>
          </a:prstGeom>
          <a:noFill/>
          <a:ln>
            <a:noFill/>
          </a:ln>
        </p:spPr>
      </p:pic>
    </p:spTree>
    <p:extLst>
      <p:ext uri="{BB962C8B-B14F-4D97-AF65-F5344CB8AC3E}">
        <p14:creationId xmlns:p14="http://schemas.microsoft.com/office/powerpoint/2010/main" val="17484653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69294"/>
            <a:ext cx="9144000" cy="2919413"/>
          </a:xfrm>
          <a:prstGeom prst="rect">
            <a:avLst/>
          </a:prstGeom>
          <a:noFill/>
          <a:ln>
            <a:noFill/>
          </a:ln>
        </p:spPr>
      </p:pic>
    </p:spTree>
    <p:extLst>
      <p:ext uri="{BB962C8B-B14F-4D97-AF65-F5344CB8AC3E}">
        <p14:creationId xmlns:p14="http://schemas.microsoft.com/office/powerpoint/2010/main" val="29974546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58504"/>
            <a:ext cx="9144000" cy="4140994"/>
          </a:xfrm>
          <a:prstGeom prst="rect">
            <a:avLst/>
          </a:prstGeom>
          <a:noFill/>
          <a:ln>
            <a:noFill/>
          </a:ln>
        </p:spPr>
      </p:pic>
    </p:spTree>
    <p:extLst>
      <p:ext uri="{BB962C8B-B14F-4D97-AF65-F5344CB8AC3E}">
        <p14:creationId xmlns:p14="http://schemas.microsoft.com/office/powerpoint/2010/main" val="8651161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4.10.3 Implementing Sentinel-Controlled Iteration</a:t>
            </a:r>
            <a:endParaRPr lang="en-US" dirty="0" smtClean="0">
              <a:solidFill>
                <a:srgbClr val="3380E6"/>
              </a:solidFill>
              <a:latin typeface="Arial"/>
            </a:endParaRPr>
          </a:p>
        </p:txBody>
      </p:sp>
      <p:sp>
        <p:nvSpPr>
          <p:cNvPr id="102403"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latin typeface="Cambria" panose="02040503050406030204" pitchFamily="18" charset="0"/>
              </a:rPr>
              <a:t>An averaging calculation is likely to produce a number with a decimal point—a real number or </a:t>
            </a:r>
            <a:r>
              <a:rPr lang="en-US" altLang="en-US" sz="2500" dirty="0" smtClean="0">
                <a:solidFill>
                  <a:srgbClr val="0000FF"/>
                </a:solidFill>
                <a:latin typeface="Cambria" panose="02040503050406030204" pitchFamily="18" charset="0"/>
              </a:rPr>
              <a:t>floating-point number</a:t>
            </a:r>
            <a:r>
              <a:rPr lang="en-US" altLang="en-US" sz="2500" dirty="0" smtClean="0">
                <a:solidFill>
                  <a:srgbClr val="000000"/>
                </a:solidFill>
                <a:latin typeface="Cambria" panose="02040503050406030204" pitchFamily="18" charset="0"/>
              </a:rPr>
              <a:t> (e.g., 7.33, 0.0975 or 1000.12345).</a:t>
            </a:r>
          </a:p>
          <a:p>
            <a:pPr eaLnBrk="1" hangingPunct="1">
              <a:lnSpc>
                <a:spcPct val="80000"/>
              </a:lnSpc>
            </a:pPr>
            <a:r>
              <a:rPr lang="en-US" altLang="en-US" sz="2500" dirty="0" smtClean="0">
                <a:solidFill>
                  <a:srgbClr val="000000"/>
                </a:solidFill>
                <a:latin typeface="Cambria" panose="02040503050406030204" pitchFamily="18" charset="0"/>
              </a:rPr>
              <a:t>Type </a:t>
            </a:r>
            <a:r>
              <a:rPr lang="en-US" altLang="en-US" sz="2500" dirty="0" err="1" smtClean="0">
                <a:solidFill>
                  <a:srgbClr val="000000"/>
                </a:solidFill>
                <a:latin typeface="Consolas" panose="020B0609020204030204" pitchFamily="49" charset="0"/>
              </a:rPr>
              <a:t>int</a:t>
            </a:r>
            <a:r>
              <a:rPr lang="en-US" altLang="en-US" sz="2500" dirty="0" smtClean="0">
                <a:solidFill>
                  <a:srgbClr val="000000"/>
                </a:solidFill>
                <a:latin typeface="Cambria" panose="02040503050406030204" pitchFamily="18" charset="0"/>
              </a:rPr>
              <a:t> cannot represent such a number.</a:t>
            </a:r>
          </a:p>
          <a:p>
            <a:pPr eaLnBrk="1" hangingPunct="1">
              <a:lnSpc>
                <a:spcPct val="80000"/>
              </a:lnSpc>
            </a:pPr>
            <a:r>
              <a:rPr lang="en-US" altLang="en-US" sz="2500" dirty="0" smtClean="0">
                <a:solidFill>
                  <a:srgbClr val="000000"/>
                </a:solidFill>
                <a:latin typeface="Cambria" panose="02040503050406030204" pitchFamily="18" charset="0"/>
              </a:rPr>
              <a:t>C++ provides several data types for storing floating-point numbers in memory, including </a:t>
            </a:r>
            <a:r>
              <a:rPr lang="en-US" altLang="en-US" sz="2500" dirty="0" smtClean="0">
                <a:solidFill>
                  <a:srgbClr val="0000FF"/>
                </a:solidFill>
                <a:latin typeface="Consolas" panose="020B0609020204030204" pitchFamily="49" charset="0"/>
              </a:rPr>
              <a:t>float</a:t>
            </a:r>
            <a:r>
              <a:rPr lang="en-US" altLang="en-US" sz="2500" dirty="0" smtClean="0">
                <a:solidFill>
                  <a:srgbClr val="000000"/>
                </a:solidFill>
                <a:latin typeface="Cambria" panose="02040503050406030204" pitchFamily="18" charset="0"/>
              </a:rPr>
              <a:t> and </a:t>
            </a:r>
            <a:r>
              <a:rPr lang="en-US" altLang="en-US" sz="2500" dirty="0" smtClean="0">
                <a:solidFill>
                  <a:srgbClr val="0000FF"/>
                </a:solidFill>
                <a:latin typeface="Consolas" panose="020B0609020204030204" pitchFamily="49" charset="0"/>
              </a:rPr>
              <a:t>double</a:t>
            </a:r>
            <a:r>
              <a:rPr lang="en-US" altLang="en-US" sz="2500" dirty="0" smtClean="0">
                <a:solidFill>
                  <a:srgbClr val="000000"/>
                </a:solidFill>
                <a:latin typeface="Cambria" panose="02040503050406030204" pitchFamily="18" charset="0"/>
              </a:rPr>
              <a:t>.</a:t>
            </a:r>
          </a:p>
          <a:p>
            <a:pPr eaLnBrk="1" hangingPunct="1">
              <a:lnSpc>
                <a:spcPct val="80000"/>
              </a:lnSpc>
            </a:pPr>
            <a:r>
              <a:rPr lang="en-US" altLang="en-US" sz="2500" dirty="0" smtClean="0">
                <a:solidFill>
                  <a:srgbClr val="000000"/>
                </a:solidFill>
                <a:latin typeface="Cambria" panose="02040503050406030204" pitchFamily="18" charset="0"/>
              </a:rPr>
              <a:t>Compared to </a:t>
            </a:r>
            <a:r>
              <a:rPr lang="en-US" altLang="en-US" sz="2500" dirty="0" smtClean="0">
                <a:solidFill>
                  <a:srgbClr val="000000"/>
                </a:solidFill>
                <a:latin typeface="Consolas" panose="020B0609020204030204" pitchFamily="49" charset="0"/>
              </a:rPr>
              <a:t>float</a:t>
            </a:r>
            <a:r>
              <a:rPr lang="en-US" altLang="en-US" sz="2500" dirty="0" smtClean="0">
                <a:solidFill>
                  <a:srgbClr val="000000"/>
                </a:solidFill>
                <a:latin typeface="Cambria" panose="02040503050406030204" pitchFamily="18" charset="0"/>
              </a:rPr>
              <a:t> variables, </a:t>
            </a:r>
            <a:r>
              <a:rPr lang="en-US" altLang="en-US" sz="2500" dirty="0" smtClean="0">
                <a:solidFill>
                  <a:srgbClr val="000000"/>
                </a:solidFill>
                <a:latin typeface="Consolas" panose="020B0609020204030204" pitchFamily="49" charset="0"/>
              </a:rPr>
              <a:t>double</a:t>
            </a:r>
            <a:r>
              <a:rPr lang="en-US" altLang="en-US" sz="2500" dirty="0" smtClean="0">
                <a:solidFill>
                  <a:srgbClr val="000000"/>
                </a:solidFill>
                <a:latin typeface="Cambria" panose="02040503050406030204" pitchFamily="18" charset="0"/>
              </a:rPr>
              <a:t> variables can typically store numbers with larger magnitude and finer detail </a:t>
            </a:r>
          </a:p>
          <a:p>
            <a:pPr lvl="1" eaLnBrk="1" hangingPunct="1">
              <a:lnSpc>
                <a:spcPct val="80000"/>
              </a:lnSpc>
            </a:pPr>
            <a:r>
              <a:rPr lang="en-US" altLang="en-US" sz="2100" dirty="0" smtClean="0">
                <a:solidFill>
                  <a:srgbClr val="000000"/>
                </a:solidFill>
                <a:latin typeface="Cambria" panose="02040503050406030204" pitchFamily="18" charset="0"/>
              </a:rPr>
              <a:t>more digits to the right of the decimal point—also known as the number’s </a:t>
            </a:r>
            <a:r>
              <a:rPr lang="en-US" altLang="en-US" sz="2100" dirty="0" smtClean="0">
                <a:solidFill>
                  <a:srgbClr val="0000FF"/>
                </a:solidFill>
                <a:latin typeface="Cambria" panose="02040503050406030204" pitchFamily="18" charset="0"/>
              </a:rPr>
              <a:t>precision</a:t>
            </a:r>
            <a:r>
              <a:rPr lang="en-US" altLang="en-US" sz="2100" dirty="0" smtClean="0">
                <a:solidFill>
                  <a:srgbClr val="000000"/>
                </a:solidFill>
                <a:latin typeface="Cambria" panose="02040503050406030204" pitchFamily="18" charset="0"/>
              </a:rPr>
              <a:t>.</a:t>
            </a:r>
          </a:p>
          <a:p>
            <a:pPr eaLnBrk="1" hangingPunct="1">
              <a:lnSpc>
                <a:spcPct val="80000"/>
              </a:lnSpc>
            </a:pPr>
            <a:r>
              <a:rPr lang="en-US" altLang="en-US" sz="2500" dirty="0" smtClean="0">
                <a:solidFill>
                  <a:srgbClr val="0000FF"/>
                </a:solidFill>
                <a:latin typeface="Cambria" panose="02040503050406030204" pitchFamily="18" charset="0"/>
              </a:rPr>
              <a:t>Cast operator</a:t>
            </a:r>
            <a:r>
              <a:rPr lang="en-US" altLang="en-US" sz="2500" dirty="0" smtClean="0">
                <a:solidFill>
                  <a:srgbClr val="000000"/>
                </a:solidFill>
                <a:latin typeface="Cambria" panose="02040503050406030204" pitchFamily="18" charset="0"/>
              </a:rPr>
              <a:t> can be used to force the averaging calculation to produce a floating-point numeric result.</a:t>
            </a:r>
          </a:p>
        </p:txBody>
      </p:sp>
      <p:sp>
        <p:nvSpPr>
          <p:cNvPr id="1044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531144"/>
            <a:ext cx="9144000" cy="3795713"/>
          </a:xfrm>
          <a:prstGeom prst="rect">
            <a:avLst/>
          </a:prstGeom>
          <a:noFill/>
          <a:ln>
            <a:noFill/>
          </a:ln>
        </p:spPr>
      </p:pic>
    </p:spTree>
    <p:extLst>
      <p:ext uri="{BB962C8B-B14F-4D97-AF65-F5344CB8AC3E}">
        <p14:creationId xmlns:p14="http://schemas.microsoft.com/office/powerpoint/2010/main" val="32450710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997744"/>
            <a:ext cx="9144000" cy="4861322"/>
          </a:xfrm>
          <a:prstGeom prst="rect">
            <a:avLst/>
          </a:prstGeom>
          <a:noFill/>
          <a:ln>
            <a:noFill/>
          </a:ln>
        </p:spPr>
      </p:pic>
    </p:spTree>
    <p:extLst>
      <p:ext uri="{BB962C8B-B14F-4D97-AF65-F5344CB8AC3E}">
        <p14:creationId xmlns:p14="http://schemas.microsoft.com/office/powerpoint/2010/main" val="13106953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985838"/>
            <a:ext cx="9144000" cy="4885135"/>
          </a:xfrm>
          <a:prstGeom prst="rect">
            <a:avLst/>
          </a:prstGeom>
          <a:noFill/>
          <a:ln>
            <a:noFill/>
          </a:ln>
        </p:spPr>
      </p:pic>
    </p:spTree>
    <p:extLst>
      <p:ext uri="{BB962C8B-B14F-4D97-AF65-F5344CB8AC3E}">
        <p14:creationId xmlns:p14="http://schemas.microsoft.com/office/powerpoint/2010/main" val="291136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4.4  </a:t>
            </a:r>
            <a:r>
              <a:rPr lang="en-US" smtClean="0">
                <a:solidFill>
                  <a:srgbClr val="3380E6"/>
                </a:solidFill>
                <a:latin typeface="Arial"/>
              </a:rPr>
              <a:t>Control Structures</a:t>
            </a:r>
          </a:p>
        </p:txBody>
      </p:sp>
      <p:sp>
        <p:nvSpPr>
          <p:cNvPr id="17411" name="Text Placeholder 2"/>
          <p:cNvSpPr>
            <a:spLocks noGrp="1"/>
          </p:cNvSpPr>
          <p:nvPr>
            <p:ph type="body" idx="1"/>
          </p:nvPr>
        </p:nvSpPr>
        <p:spPr/>
        <p:txBody>
          <a:bodyPr/>
          <a:lstStyle/>
          <a:p>
            <a:pPr eaLnBrk="1" hangingPunct="1">
              <a:lnSpc>
                <a:spcPct val="80000"/>
              </a:lnSpc>
            </a:pPr>
            <a:r>
              <a:rPr lang="en-US" altLang="en-US" sz="2300" dirty="0" smtClean="0">
                <a:solidFill>
                  <a:srgbClr val="000000"/>
                </a:solidFill>
                <a:latin typeface="Cambria" panose="02040503050406030204" pitchFamily="18" charset="0"/>
              </a:rPr>
              <a:t>Normally, statements in a program </a:t>
            </a:r>
            <a:r>
              <a:rPr lang="en-US" altLang="en-US" sz="2300" dirty="0" smtClean="0">
                <a:solidFill>
                  <a:srgbClr val="000000"/>
                </a:solidFill>
                <a:latin typeface="Cambria" panose="02040503050406030204" pitchFamily="18" charset="0"/>
              </a:rPr>
              <a:t>are executed one </a:t>
            </a:r>
            <a:r>
              <a:rPr lang="en-US" altLang="en-US" sz="2300" dirty="0" smtClean="0">
                <a:solidFill>
                  <a:srgbClr val="000000"/>
                </a:solidFill>
                <a:latin typeface="Cambria" panose="02040503050406030204" pitchFamily="18" charset="0"/>
              </a:rPr>
              <a:t>after the other in the order in which they’re written.</a:t>
            </a:r>
          </a:p>
          <a:p>
            <a:pPr lvl="1" eaLnBrk="1" hangingPunct="1">
              <a:lnSpc>
                <a:spcPct val="80000"/>
              </a:lnSpc>
            </a:pPr>
            <a:r>
              <a:rPr lang="en-US" altLang="en-US" sz="2000" dirty="0" smtClean="0">
                <a:solidFill>
                  <a:srgbClr val="000000"/>
                </a:solidFill>
                <a:latin typeface="Cambria" panose="02040503050406030204" pitchFamily="18" charset="0"/>
              </a:rPr>
              <a:t>Called </a:t>
            </a:r>
            <a:r>
              <a:rPr lang="en-US" altLang="en-US" sz="2000" dirty="0" smtClean="0">
                <a:solidFill>
                  <a:srgbClr val="0000FF"/>
                </a:solidFill>
                <a:latin typeface="Cambria" panose="02040503050406030204" pitchFamily="18" charset="0"/>
              </a:rPr>
              <a:t>sequential execution</a:t>
            </a:r>
            <a:r>
              <a:rPr lang="en-US" altLang="en-US" sz="2000" dirty="0" smtClean="0">
                <a:solidFill>
                  <a:srgbClr val="000000"/>
                </a:solidFill>
                <a:latin typeface="Cambria" panose="02040503050406030204" pitchFamily="18" charset="0"/>
              </a:rPr>
              <a:t>.</a:t>
            </a:r>
          </a:p>
          <a:p>
            <a:pPr eaLnBrk="1" hangingPunct="1">
              <a:lnSpc>
                <a:spcPct val="80000"/>
              </a:lnSpc>
            </a:pPr>
            <a:r>
              <a:rPr lang="en-US" altLang="en-US" sz="2300" dirty="0" smtClean="0">
                <a:solidFill>
                  <a:srgbClr val="000000"/>
                </a:solidFill>
                <a:latin typeface="Cambria" panose="02040503050406030204" pitchFamily="18" charset="0"/>
              </a:rPr>
              <a:t>Various C++ statements enable you to specify that the next statement to execute may be other than the next one in sequence.</a:t>
            </a:r>
          </a:p>
          <a:p>
            <a:pPr lvl="1" eaLnBrk="1" hangingPunct="1">
              <a:lnSpc>
                <a:spcPct val="80000"/>
              </a:lnSpc>
            </a:pPr>
            <a:r>
              <a:rPr lang="en-US" altLang="en-US" sz="2000" dirty="0" smtClean="0">
                <a:solidFill>
                  <a:srgbClr val="000000"/>
                </a:solidFill>
                <a:latin typeface="Cambria" panose="02040503050406030204" pitchFamily="18" charset="0"/>
              </a:rPr>
              <a:t>Called </a:t>
            </a:r>
            <a:r>
              <a:rPr lang="en-US" altLang="en-US" sz="2000" dirty="0" smtClean="0">
                <a:solidFill>
                  <a:srgbClr val="0000FF"/>
                </a:solidFill>
                <a:latin typeface="Cambria" panose="02040503050406030204" pitchFamily="18" charset="0"/>
              </a:rPr>
              <a:t>transfer of control</a:t>
            </a:r>
            <a:r>
              <a:rPr lang="en-US" altLang="en-US" sz="2000" dirty="0" smtClean="0">
                <a:solidFill>
                  <a:srgbClr val="000000"/>
                </a:solidFill>
                <a:latin typeface="Cambria" panose="02040503050406030204" pitchFamily="18" charset="0"/>
              </a:rPr>
              <a:t>.</a:t>
            </a:r>
          </a:p>
          <a:p>
            <a:pPr eaLnBrk="1" hangingPunct="1">
              <a:lnSpc>
                <a:spcPct val="80000"/>
              </a:lnSpc>
            </a:pPr>
            <a:r>
              <a:rPr lang="en-US" altLang="en-US" sz="2300" dirty="0" smtClean="0">
                <a:solidFill>
                  <a:srgbClr val="000000"/>
                </a:solidFill>
                <a:latin typeface="Cambria" panose="02040503050406030204" pitchFamily="18" charset="0"/>
              </a:rPr>
              <a:t>All programs could be written in terms of only three </a:t>
            </a:r>
            <a:r>
              <a:rPr lang="en-US" altLang="en-US" sz="2300" dirty="0" smtClean="0">
                <a:solidFill>
                  <a:srgbClr val="0000FF"/>
                </a:solidFill>
                <a:latin typeface="Cambria" panose="02040503050406030204" pitchFamily="18" charset="0"/>
              </a:rPr>
              <a:t>control structures</a:t>
            </a:r>
          </a:p>
          <a:p>
            <a:pPr lvl="1" eaLnBrk="1" hangingPunct="1">
              <a:lnSpc>
                <a:spcPct val="80000"/>
              </a:lnSpc>
            </a:pPr>
            <a:r>
              <a:rPr lang="en-US" altLang="en-US" sz="2000" dirty="0" smtClean="0">
                <a:solidFill>
                  <a:srgbClr val="000000"/>
                </a:solidFill>
                <a:latin typeface="Cambria" panose="02040503050406030204" pitchFamily="18" charset="0"/>
              </a:rPr>
              <a:t>the </a:t>
            </a:r>
            <a:r>
              <a:rPr lang="en-US" altLang="en-US" sz="2000" dirty="0" smtClean="0">
                <a:solidFill>
                  <a:srgbClr val="0000FF"/>
                </a:solidFill>
                <a:latin typeface="Cambria" panose="02040503050406030204" pitchFamily="18" charset="0"/>
              </a:rPr>
              <a:t>sequence structure</a:t>
            </a:r>
          </a:p>
          <a:p>
            <a:pPr lvl="1" eaLnBrk="1" hangingPunct="1">
              <a:lnSpc>
                <a:spcPct val="80000"/>
              </a:lnSpc>
            </a:pPr>
            <a:r>
              <a:rPr lang="en-US" altLang="en-US" sz="2000" dirty="0" smtClean="0">
                <a:solidFill>
                  <a:srgbClr val="000000"/>
                </a:solidFill>
                <a:latin typeface="Cambria" panose="02040503050406030204" pitchFamily="18" charset="0"/>
              </a:rPr>
              <a:t>the </a:t>
            </a:r>
            <a:r>
              <a:rPr lang="en-US" altLang="en-US" sz="2000" dirty="0" smtClean="0">
                <a:solidFill>
                  <a:srgbClr val="0000FF"/>
                </a:solidFill>
                <a:latin typeface="Cambria" panose="02040503050406030204" pitchFamily="18" charset="0"/>
              </a:rPr>
              <a:t>selection structure</a:t>
            </a:r>
            <a:r>
              <a:rPr lang="en-US" altLang="en-US" sz="2000" dirty="0" smtClean="0">
                <a:solidFill>
                  <a:srgbClr val="000000"/>
                </a:solidFill>
                <a:latin typeface="Cambria" panose="02040503050406030204" pitchFamily="18" charset="0"/>
              </a:rPr>
              <a:t> and </a:t>
            </a:r>
          </a:p>
          <a:p>
            <a:pPr lvl="1" eaLnBrk="1" hangingPunct="1">
              <a:lnSpc>
                <a:spcPct val="80000"/>
              </a:lnSpc>
            </a:pPr>
            <a:r>
              <a:rPr lang="en-US" altLang="en-US" sz="2000" dirty="0" smtClean="0">
                <a:solidFill>
                  <a:srgbClr val="000000"/>
                </a:solidFill>
                <a:latin typeface="Cambria" panose="02040503050406030204" pitchFamily="18" charset="0"/>
              </a:rPr>
              <a:t>the </a:t>
            </a:r>
            <a:r>
              <a:rPr lang="en-US" altLang="en-US" sz="2000" dirty="0" smtClean="0">
                <a:solidFill>
                  <a:srgbClr val="0000FF"/>
                </a:solidFill>
                <a:latin typeface="Cambria" panose="02040503050406030204" pitchFamily="18" charset="0"/>
              </a:rPr>
              <a:t>iteration structure</a:t>
            </a:r>
          </a:p>
          <a:p>
            <a:pPr eaLnBrk="1" hangingPunct="1">
              <a:lnSpc>
                <a:spcPct val="80000"/>
              </a:lnSpc>
            </a:pPr>
            <a:r>
              <a:rPr lang="en-US" altLang="en-US" sz="2300" dirty="0" smtClean="0">
                <a:solidFill>
                  <a:srgbClr val="000000"/>
                </a:solidFill>
                <a:latin typeface="Cambria" panose="02040503050406030204" pitchFamily="18" charset="0"/>
              </a:rPr>
              <a:t>When we introduce C++’s implementations of control structures, we’ll refer to them in the terminology of the C++ standard document as “control statements.”</a:t>
            </a:r>
          </a:p>
        </p:txBody>
      </p:sp>
      <p:sp>
        <p:nvSpPr>
          <p:cNvPr id="174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933575"/>
            <a:ext cx="9144000" cy="2989660"/>
          </a:xfrm>
          <a:prstGeom prst="rect">
            <a:avLst/>
          </a:prstGeom>
          <a:noFill/>
          <a:ln>
            <a:noFill/>
          </a:ln>
        </p:spPr>
      </p:pic>
    </p:spTree>
    <p:extLst>
      <p:ext uri="{BB962C8B-B14F-4D97-AF65-F5344CB8AC3E}">
        <p14:creationId xmlns:p14="http://schemas.microsoft.com/office/powerpoint/2010/main" val="28807603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4.10.3 Implementing Sentinel-Controlled Iteration</a:t>
            </a:r>
            <a:endParaRPr lang="en-US" dirty="0" smtClean="0">
              <a:solidFill>
                <a:srgbClr val="3380E6"/>
              </a:solidFill>
              <a:latin typeface="Arial"/>
            </a:endParaRPr>
          </a:p>
        </p:txBody>
      </p:sp>
      <p:sp>
        <p:nvSpPr>
          <p:cNvPr id="112643"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Notice the block in the </a:t>
            </a:r>
            <a:r>
              <a:rPr lang="en-US" altLang="en-US" dirty="0" smtClean="0">
                <a:solidFill>
                  <a:srgbClr val="000000"/>
                </a:solidFill>
                <a:latin typeface="Consolas" panose="020B0609020204030204" pitchFamily="49" charset="0"/>
              </a:rPr>
              <a:t>while</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ambria" panose="02040503050406030204" pitchFamily="18" charset="0"/>
              </a:rPr>
              <a:t>loop.</a:t>
            </a:r>
            <a:endParaRPr lang="en-US" altLang="en-US" dirty="0" smtClean="0">
              <a:solidFill>
                <a:srgbClr val="000000"/>
              </a:solidFill>
              <a:latin typeface="Cambria" panose="02040503050406030204" pitchFamily="18" charset="0"/>
            </a:endParaRPr>
          </a:p>
          <a:p>
            <a:pPr eaLnBrk="1" hangingPunct="1">
              <a:lnSpc>
                <a:spcPct val="90000"/>
              </a:lnSpc>
            </a:pPr>
            <a:r>
              <a:rPr lang="en-US" altLang="en-US" dirty="0" smtClean="0">
                <a:solidFill>
                  <a:srgbClr val="000000"/>
                </a:solidFill>
                <a:latin typeface="Cambria" panose="02040503050406030204" pitchFamily="18" charset="0"/>
              </a:rPr>
              <a:t>Without the braces, the last three statements in the </a:t>
            </a:r>
            <a:r>
              <a:rPr lang="en-US" altLang="en-US" dirty="0" smtClean="0">
                <a:solidFill>
                  <a:srgbClr val="000000"/>
                </a:solidFill>
                <a:latin typeface="Cambria" panose="02040503050406030204" pitchFamily="18" charset="0"/>
              </a:rPr>
              <a:t>loop </a:t>
            </a:r>
            <a:r>
              <a:rPr lang="en-US" altLang="en-US" dirty="0" smtClean="0">
                <a:solidFill>
                  <a:srgbClr val="000000"/>
                </a:solidFill>
                <a:latin typeface="Cambria" panose="02040503050406030204" pitchFamily="18" charset="0"/>
              </a:rPr>
              <a:t>would fall outside </a:t>
            </a:r>
            <a:r>
              <a:rPr lang="en-US" altLang="en-US" dirty="0" smtClean="0">
                <a:solidFill>
                  <a:srgbClr val="000000"/>
                </a:solidFill>
                <a:latin typeface="Cambria" panose="02040503050406030204" pitchFamily="18" charset="0"/>
              </a:rPr>
              <a:t>its body, </a:t>
            </a:r>
            <a:r>
              <a:rPr lang="en-US" altLang="en-US" dirty="0" smtClean="0">
                <a:solidFill>
                  <a:srgbClr val="000000"/>
                </a:solidFill>
                <a:latin typeface="Cambria" panose="02040503050406030204" pitchFamily="18" charset="0"/>
              </a:rPr>
              <a:t>as follows:</a:t>
            </a:r>
          </a:p>
          <a:p>
            <a:pPr lvl="2" eaLnBrk="1" hangingPunct="1">
              <a:lnSpc>
                <a:spcPct val="90000"/>
              </a:lnSpc>
              <a:buFont typeface="Wingdings 2" panose="05020102010507070707" pitchFamily="18" charset="2"/>
              <a:buNone/>
            </a:pPr>
            <a:r>
              <a:rPr lang="en-US" altLang="en-US" sz="1600" dirty="0" smtClean="0">
                <a:solidFill>
                  <a:srgbClr val="00BF00"/>
                </a:solidFill>
                <a:latin typeface="Consolas" panose="020B0609020204030204" pitchFamily="49" charset="0"/>
              </a:rPr>
              <a:t>	// loop until sentinel value read from user</a:t>
            </a:r>
            <a:br>
              <a:rPr lang="en-US" altLang="en-US" sz="1600" dirty="0" smtClean="0">
                <a:solidFill>
                  <a:srgbClr val="00BF00"/>
                </a:solidFill>
                <a:latin typeface="Consolas" panose="020B0609020204030204" pitchFamily="49" charset="0"/>
              </a:rPr>
            </a:br>
            <a:r>
              <a:rPr lang="en-US" altLang="en-US" sz="1600" dirty="0" smtClean="0">
                <a:solidFill>
                  <a:srgbClr val="0000FF"/>
                </a:solidFill>
                <a:latin typeface="Consolas" panose="020B0609020204030204" pitchFamily="49" charset="0"/>
              </a:rPr>
              <a:t>while</a:t>
            </a:r>
            <a:r>
              <a:rPr lang="en-US" altLang="en-US" sz="1600" dirty="0" smtClean="0">
                <a:solidFill>
                  <a:srgbClr val="000000"/>
                </a:solidFill>
                <a:latin typeface="Consolas" panose="020B0609020204030204" pitchFamily="49" charset="0"/>
              </a:rPr>
              <a:t> </a:t>
            </a:r>
            <a:r>
              <a:rPr lang="en-US" altLang="en-US" sz="1600" dirty="0" smtClean="0">
                <a:solidFill>
                  <a:srgbClr val="000000"/>
                </a:solidFill>
                <a:latin typeface="Consolas" panose="020B0609020204030204" pitchFamily="49" charset="0"/>
              </a:rPr>
              <a:t>(grade </a:t>
            </a:r>
            <a:r>
              <a:rPr lang="en-US" altLang="en-US" sz="1600" dirty="0" smtClean="0">
                <a:solidFill>
                  <a:srgbClr val="000000"/>
                </a:solidFill>
                <a:latin typeface="Consolas" panose="020B0609020204030204" pitchFamily="49" charset="0"/>
              </a:rPr>
              <a:t>!= </a:t>
            </a:r>
            <a:r>
              <a:rPr lang="en-US" altLang="en-US" sz="1600" dirty="0" smtClean="0">
                <a:solidFill>
                  <a:srgbClr val="128AFF"/>
                </a:solidFill>
                <a:latin typeface="Consolas" panose="020B0609020204030204" pitchFamily="49" charset="0"/>
              </a:rPr>
              <a:t>-</a:t>
            </a:r>
            <a:r>
              <a:rPr lang="en-US" altLang="en-US" sz="1600" dirty="0" smtClean="0">
                <a:solidFill>
                  <a:srgbClr val="128AFF"/>
                </a:solidFill>
                <a:latin typeface="Consolas" panose="020B0609020204030204" pitchFamily="49" charset="0"/>
              </a:rPr>
              <a:t>1</a:t>
            </a:r>
            <a:r>
              <a:rPr lang="en-US" altLang="en-US" sz="1600" dirty="0" smtClean="0">
                <a:solidFill>
                  <a:srgbClr val="000000"/>
                </a:solidFill>
                <a:latin typeface="Consolas" panose="020B0609020204030204" pitchFamily="49" charset="0"/>
              </a:rPr>
              <a:t>)</a:t>
            </a:r>
            <a:r>
              <a:rPr lang="en-US" altLang="en-US" sz="1600" dirty="0" smtClean="0">
                <a:solidFill>
                  <a:srgbClr val="000000"/>
                </a:solidFill>
                <a:latin typeface="Consolas" panose="020B0609020204030204" pitchFamily="49" charset="0"/>
              </a:rPr>
              <a:t/>
            </a:r>
            <a:br>
              <a:rPr lang="en-US" altLang="en-US" sz="1600" dirty="0" smtClean="0">
                <a:solidFill>
                  <a:srgbClr val="000000"/>
                </a:solidFill>
                <a:latin typeface="Consolas" panose="020B0609020204030204" pitchFamily="49" charset="0"/>
              </a:rPr>
            </a:br>
            <a:r>
              <a:rPr lang="en-US" altLang="en-US" sz="1600" dirty="0" smtClean="0">
                <a:solidFill>
                  <a:srgbClr val="000000"/>
                </a:solidFill>
                <a:latin typeface="Consolas" panose="020B0609020204030204" pitchFamily="49" charset="0"/>
              </a:rPr>
              <a:t>   total = total + grade; </a:t>
            </a:r>
            <a:r>
              <a:rPr lang="en-US" altLang="en-US" sz="1600" dirty="0" smtClean="0">
                <a:solidFill>
                  <a:srgbClr val="00BF00"/>
                </a:solidFill>
                <a:latin typeface="Consolas" panose="020B0609020204030204" pitchFamily="49" charset="0"/>
              </a:rPr>
              <a:t>// add grade to total</a:t>
            </a:r>
            <a:br>
              <a:rPr lang="en-US" altLang="en-US" sz="1600" dirty="0" smtClean="0">
                <a:solidFill>
                  <a:srgbClr val="00BF00"/>
                </a:solidFill>
                <a:latin typeface="Consolas" panose="020B0609020204030204" pitchFamily="49" charset="0"/>
              </a:rPr>
            </a:br>
            <a:r>
              <a:rPr lang="en-US" altLang="en-US" sz="1600" dirty="0" err="1" smtClean="0">
                <a:solidFill>
                  <a:srgbClr val="000000"/>
                </a:solidFill>
                <a:latin typeface="Consolas" panose="020B0609020204030204" pitchFamily="49" charset="0"/>
              </a:rPr>
              <a:t>gradeCounter</a:t>
            </a:r>
            <a:r>
              <a:rPr lang="en-US" altLang="en-US" sz="1600" dirty="0" smtClean="0">
                <a:solidFill>
                  <a:srgbClr val="000000"/>
                </a:solidFill>
                <a:latin typeface="Consolas" panose="020B0609020204030204" pitchFamily="49" charset="0"/>
              </a:rPr>
              <a:t> = </a:t>
            </a:r>
            <a:r>
              <a:rPr lang="en-US" altLang="en-US" sz="1600" dirty="0" err="1" smtClean="0">
                <a:solidFill>
                  <a:srgbClr val="000000"/>
                </a:solidFill>
                <a:latin typeface="Consolas" panose="020B0609020204030204" pitchFamily="49" charset="0"/>
              </a:rPr>
              <a:t>gradeCounter</a:t>
            </a:r>
            <a:r>
              <a:rPr lang="en-US" altLang="en-US" sz="1600" dirty="0" smtClean="0">
                <a:solidFill>
                  <a:srgbClr val="000000"/>
                </a:solidFill>
                <a:latin typeface="Consolas" panose="020B0609020204030204" pitchFamily="49" charset="0"/>
              </a:rPr>
              <a:t> + </a:t>
            </a:r>
            <a:r>
              <a:rPr lang="en-US" altLang="en-US" sz="1600" dirty="0" smtClean="0">
                <a:solidFill>
                  <a:srgbClr val="128AFF"/>
                </a:solidFill>
                <a:latin typeface="Consolas" panose="020B0609020204030204" pitchFamily="49" charset="0"/>
              </a:rPr>
              <a:t>1</a:t>
            </a:r>
            <a:r>
              <a:rPr lang="en-US" altLang="en-US" sz="1600" dirty="0" smtClean="0">
                <a:solidFill>
                  <a:srgbClr val="000000"/>
                </a:solidFill>
                <a:latin typeface="Consolas" panose="020B0609020204030204" pitchFamily="49" charset="0"/>
              </a:rPr>
              <a:t>; </a:t>
            </a:r>
            <a:r>
              <a:rPr lang="en-US" altLang="en-US" sz="1600" dirty="0" smtClean="0">
                <a:solidFill>
                  <a:srgbClr val="00BF00"/>
                </a:solidFill>
                <a:latin typeface="Consolas" panose="020B0609020204030204" pitchFamily="49" charset="0"/>
              </a:rPr>
              <a:t>// increment counter</a:t>
            </a:r>
            <a:br>
              <a:rPr lang="en-US" altLang="en-US" sz="1600" dirty="0" smtClean="0">
                <a:solidFill>
                  <a:srgbClr val="00BF00"/>
                </a:solidFill>
                <a:latin typeface="Consolas" panose="020B0609020204030204" pitchFamily="49" charset="0"/>
              </a:rPr>
            </a:br>
            <a:r>
              <a:rPr lang="en-US" altLang="en-US" sz="1600" dirty="0" smtClean="0">
                <a:solidFill>
                  <a:srgbClr val="000000"/>
                </a:solidFill>
                <a:latin typeface="Consolas" panose="020B0609020204030204" pitchFamily="49" charset="0"/>
              </a:rPr>
              <a:t/>
            </a:r>
            <a:br>
              <a:rPr lang="en-US" altLang="en-US" sz="1600" dirty="0" smtClean="0">
                <a:solidFill>
                  <a:srgbClr val="000000"/>
                </a:solidFill>
                <a:latin typeface="Consolas" panose="020B0609020204030204" pitchFamily="49" charset="0"/>
              </a:rPr>
            </a:br>
            <a:r>
              <a:rPr lang="en-US" altLang="en-US" sz="1600" dirty="0" smtClean="0">
                <a:solidFill>
                  <a:srgbClr val="00BF00"/>
                </a:solidFill>
                <a:latin typeface="Consolas" panose="020B0609020204030204" pitchFamily="49" charset="0"/>
              </a:rPr>
              <a:t>// prompt for input and read next grade from user</a:t>
            </a:r>
            <a:br>
              <a:rPr lang="en-US" altLang="en-US" sz="1600" dirty="0" smtClean="0">
                <a:solidFill>
                  <a:srgbClr val="00BF00"/>
                </a:solidFill>
                <a:latin typeface="Consolas" panose="020B0609020204030204" pitchFamily="49" charset="0"/>
              </a:rPr>
            </a:br>
            <a:r>
              <a:rPr lang="en-US" altLang="en-US" sz="1600" dirty="0" err="1" smtClean="0">
                <a:solidFill>
                  <a:srgbClr val="000000"/>
                </a:solidFill>
                <a:latin typeface="Consolas" panose="020B0609020204030204" pitchFamily="49" charset="0"/>
              </a:rPr>
              <a:t>cout</a:t>
            </a:r>
            <a:r>
              <a:rPr lang="en-US" altLang="en-US" sz="1600" dirty="0" smtClean="0">
                <a:solidFill>
                  <a:srgbClr val="000000"/>
                </a:solidFill>
                <a:latin typeface="Consolas" panose="020B0609020204030204" pitchFamily="49" charset="0"/>
              </a:rPr>
              <a:t> &lt;&lt; </a:t>
            </a:r>
            <a:r>
              <a:rPr lang="en-US" altLang="en-US" sz="1600" dirty="0" smtClean="0">
                <a:solidFill>
                  <a:srgbClr val="128AFF"/>
                </a:solidFill>
                <a:latin typeface="Consolas" panose="020B0609020204030204" pitchFamily="49" charset="0"/>
              </a:rPr>
              <a:t>"Enter grade or -1 to quit: "</a:t>
            </a:r>
            <a:r>
              <a:rPr lang="en-US" altLang="en-US" sz="1600" dirty="0" smtClean="0">
                <a:solidFill>
                  <a:srgbClr val="000000"/>
                </a:solidFill>
                <a:latin typeface="Consolas" panose="020B0609020204030204" pitchFamily="49" charset="0"/>
              </a:rPr>
              <a:t>;</a:t>
            </a:r>
            <a:br>
              <a:rPr lang="en-US" altLang="en-US" sz="1600" dirty="0" smtClean="0">
                <a:solidFill>
                  <a:srgbClr val="000000"/>
                </a:solidFill>
                <a:latin typeface="Consolas" panose="020B0609020204030204" pitchFamily="49" charset="0"/>
              </a:rPr>
            </a:br>
            <a:r>
              <a:rPr lang="en-US" altLang="en-US" sz="1600" dirty="0" err="1" smtClean="0">
                <a:solidFill>
                  <a:srgbClr val="000000"/>
                </a:solidFill>
                <a:latin typeface="Consolas" panose="020B0609020204030204" pitchFamily="49" charset="0"/>
              </a:rPr>
              <a:t>cin</a:t>
            </a:r>
            <a:r>
              <a:rPr lang="en-US" altLang="en-US" sz="1600" dirty="0" smtClean="0">
                <a:solidFill>
                  <a:srgbClr val="000000"/>
                </a:solidFill>
                <a:latin typeface="Consolas" panose="020B0609020204030204" pitchFamily="49" charset="0"/>
              </a:rPr>
              <a:t> &gt;&gt; grade;</a:t>
            </a:r>
          </a:p>
          <a:p>
            <a:pPr eaLnBrk="1" hangingPunct="1">
              <a:lnSpc>
                <a:spcPct val="90000"/>
              </a:lnSpc>
            </a:pPr>
            <a:r>
              <a:rPr lang="en-US" altLang="en-US" dirty="0">
                <a:solidFill>
                  <a:srgbClr val="000000"/>
                </a:solidFill>
                <a:latin typeface="Cambria" panose="02040503050406030204" pitchFamily="18" charset="0"/>
              </a:rPr>
              <a:t>W</a:t>
            </a:r>
            <a:r>
              <a:rPr lang="en-US" altLang="en-US" dirty="0" smtClean="0">
                <a:solidFill>
                  <a:srgbClr val="000000"/>
                </a:solidFill>
                <a:latin typeface="Cambria" panose="02040503050406030204" pitchFamily="18" charset="0"/>
              </a:rPr>
              <a:t>ould </a:t>
            </a:r>
            <a:r>
              <a:rPr lang="en-US" altLang="en-US" dirty="0" smtClean="0">
                <a:solidFill>
                  <a:srgbClr val="000000"/>
                </a:solidFill>
                <a:latin typeface="Cambria" panose="02040503050406030204" pitchFamily="18" charset="0"/>
              </a:rPr>
              <a:t>cause an infinite loop in the program if the user did not input </a:t>
            </a:r>
            <a:r>
              <a:rPr lang="en-US" altLang="en-US" dirty="0" smtClean="0">
                <a:solidFill>
                  <a:srgbClr val="000000"/>
                </a:solidFill>
                <a:latin typeface="Consolas" panose="020B0609020204030204" pitchFamily="49" charset="0"/>
              </a:rPr>
              <a:t>–1</a:t>
            </a:r>
            <a:r>
              <a:rPr lang="en-US" altLang="en-US" dirty="0" smtClean="0">
                <a:solidFill>
                  <a:srgbClr val="000000"/>
                </a:solidFill>
                <a:latin typeface="Cambria" panose="02040503050406030204" pitchFamily="18" charset="0"/>
              </a:rPr>
              <a:t> for the first </a:t>
            </a:r>
            <a:r>
              <a:rPr lang="en-US" altLang="en-US" dirty="0" smtClean="0">
                <a:solidFill>
                  <a:srgbClr val="000000"/>
                </a:solidFill>
                <a:latin typeface="Cambria" panose="02040503050406030204" pitchFamily="18" charset="0"/>
              </a:rPr>
              <a:t>grade.</a:t>
            </a:r>
            <a:endParaRPr lang="en-US" altLang="en-US" dirty="0" smtClean="0">
              <a:solidFill>
                <a:srgbClr val="000000"/>
              </a:solidFill>
              <a:latin typeface="Cambria" panose="02040503050406030204" pitchFamily="18" charset="0"/>
            </a:endParaRPr>
          </a:p>
        </p:txBody>
      </p:sp>
      <p:sp>
        <p:nvSpPr>
          <p:cNvPr id="1146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4.10.4 Converting Between Fundamental Types Explicitly and Implicitly</a:t>
            </a:r>
            <a:endParaRPr lang="en-US" dirty="0" smtClean="0">
              <a:solidFill>
                <a:srgbClr val="3380E6"/>
              </a:solidFill>
              <a:latin typeface="Arial"/>
            </a:endParaRPr>
          </a:p>
        </p:txBody>
      </p:sp>
      <p:sp>
        <p:nvSpPr>
          <p:cNvPr id="116739"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The variable </a:t>
            </a:r>
            <a:r>
              <a:rPr lang="en-US" altLang="en-US" sz="2500" dirty="0" smtClean="0">
                <a:solidFill>
                  <a:srgbClr val="000000"/>
                </a:solidFill>
                <a:latin typeface="Consolas" panose="020B0609020204030204" pitchFamily="49" charset="0"/>
              </a:rPr>
              <a:t>average</a:t>
            </a:r>
            <a:r>
              <a:rPr lang="en-US" altLang="en-US" sz="2500" dirty="0" smtClean="0">
                <a:solidFill>
                  <a:srgbClr val="000000"/>
                </a:solidFill>
                <a:latin typeface="Cambria" panose="02040503050406030204" pitchFamily="18" charset="0"/>
              </a:rPr>
              <a:t> is declared to be of type </a:t>
            </a:r>
            <a:r>
              <a:rPr lang="en-US" altLang="en-US" sz="2500" dirty="0" smtClean="0">
                <a:solidFill>
                  <a:srgbClr val="000000"/>
                </a:solidFill>
                <a:latin typeface="Consolas" panose="020B0609020204030204" pitchFamily="49" charset="0"/>
              </a:rPr>
              <a:t>double</a:t>
            </a:r>
            <a:r>
              <a:rPr lang="en-US" altLang="en-US" sz="2500" dirty="0" smtClean="0">
                <a:solidFill>
                  <a:srgbClr val="000000"/>
                </a:solidFill>
                <a:latin typeface="Cambria" panose="02040503050406030204" pitchFamily="18" charset="0"/>
              </a:rPr>
              <a:t> to capture the fractional result of our calculation.</a:t>
            </a:r>
          </a:p>
          <a:p>
            <a:pPr eaLnBrk="1" hangingPunct="1"/>
            <a:r>
              <a:rPr lang="en-US" altLang="en-US" sz="2500" dirty="0" smtClean="0">
                <a:solidFill>
                  <a:srgbClr val="000000"/>
                </a:solidFill>
                <a:latin typeface="Consolas" panose="020B0609020204030204" pitchFamily="49" charset="0"/>
              </a:rPr>
              <a:t>total</a:t>
            </a:r>
            <a:r>
              <a:rPr lang="en-US" altLang="en-US" sz="2500" dirty="0" smtClean="0">
                <a:solidFill>
                  <a:srgbClr val="000000"/>
                </a:solidFill>
                <a:latin typeface="Cambria" panose="02040503050406030204" pitchFamily="18" charset="0"/>
              </a:rPr>
              <a:t> and </a:t>
            </a:r>
            <a:r>
              <a:rPr lang="en-US" altLang="en-US" sz="2500" dirty="0" err="1" smtClean="0">
                <a:solidFill>
                  <a:srgbClr val="000000"/>
                </a:solidFill>
                <a:latin typeface="Consolas" panose="020B0609020204030204" pitchFamily="49" charset="0"/>
              </a:rPr>
              <a:t>gradeCounter</a:t>
            </a:r>
            <a:r>
              <a:rPr lang="en-US" altLang="en-US" sz="2500" dirty="0" smtClean="0">
                <a:solidFill>
                  <a:srgbClr val="000000"/>
                </a:solidFill>
                <a:latin typeface="Cambria" panose="02040503050406030204" pitchFamily="18" charset="0"/>
              </a:rPr>
              <a:t> are both integer variables.</a:t>
            </a:r>
          </a:p>
          <a:p>
            <a:pPr eaLnBrk="1" hangingPunct="1"/>
            <a:r>
              <a:rPr lang="en-US" altLang="en-US" sz="2500" dirty="0" smtClean="0">
                <a:solidFill>
                  <a:srgbClr val="000000"/>
                </a:solidFill>
                <a:latin typeface="Cambria" panose="02040503050406030204" pitchFamily="18" charset="0"/>
              </a:rPr>
              <a:t>Recall that dividing two integers results in integer division, in which any fractional part of the calculation is lost (i.e., </a:t>
            </a:r>
            <a:r>
              <a:rPr lang="en-US" altLang="en-US" sz="2500" dirty="0" smtClean="0">
                <a:solidFill>
                  <a:srgbClr val="0000FF"/>
                </a:solidFill>
                <a:latin typeface="Cambria" panose="02040503050406030204" pitchFamily="18" charset="0"/>
              </a:rPr>
              <a:t>truncated</a:t>
            </a:r>
            <a:r>
              <a:rPr lang="en-US" altLang="en-US" sz="2500" dirty="0" smtClean="0">
                <a:solidFill>
                  <a:srgbClr val="000000"/>
                </a:solidFill>
                <a:latin typeface="Cambria" panose="02040503050406030204" pitchFamily="18" charset="0"/>
              </a:rPr>
              <a:t>).</a:t>
            </a:r>
          </a:p>
          <a:p>
            <a:pPr eaLnBrk="1" hangingPunct="1"/>
            <a:r>
              <a:rPr lang="en-US" altLang="en-US" sz="2500" dirty="0" smtClean="0">
                <a:solidFill>
                  <a:srgbClr val="000000"/>
                </a:solidFill>
                <a:latin typeface="Cambria" panose="02040503050406030204" pitchFamily="18" charset="0"/>
              </a:rPr>
              <a:t>In the following statement the division occurs </a:t>
            </a:r>
            <a:r>
              <a:rPr lang="en-US" altLang="en-US" sz="2500" i="1" dirty="0" smtClean="0">
                <a:solidFill>
                  <a:srgbClr val="000000"/>
                </a:solidFill>
                <a:latin typeface="Cambria" panose="02040503050406030204" pitchFamily="18" charset="0"/>
              </a:rPr>
              <a:t>first</a:t>
            </a:r>
            <a:r>
              <a:rPr lang="en-US" altLang="en-US" sz="2500" dirty="0" smtClean="0">
                <a:solidFill>
                  <a:srgbClr val="000000"/>
                </a:solidFill>
                <a:latin typeface="Cambria" panose="02040503050406030204" pitchFamily="18" charset="0"/>
              </a:rPr>
              <a:t>—the result’s fractional part is lost before it’s assigned to </a:t>
            </a:r>
            <a:r>
              <a:rPr lang="en-US" altLang="en-US" sz="2500" dirty="0" smtClean="0">
                <a:solidFill>
                  <a:srgbClr val="000000"/>
                </a:solidFill>
                <a:latin typeface="Consolas" panose="020B0609020204030204" pitchFamily="49" charset="0"/>
              </a:rPr>
              <a:t>average</a:t>
            </a:r>
            <a:r>
              <a:rPr lang="en-US" altLang="en-US" sz="2500" dirty="0" smtClean="0">
                <a:solidFill>
                  <a:srgbClr val="000000"/>
                </a:solidFill>
                <a:latin typeface="Cambria" panose="02040503050406030204" pitchFamily="18" charset="0"/>
              </a:rPr>
              <a:t>:</a:t>
            </a:r>
          </a:p>
          <a:p>
            <a:pPr lvl="2" eaLnBrk="1" hangingPunct="1"/>
            <a:r>
              <a:rPr lang="en-US" altLang="en-US" sz="1900" dirty="0" smtClean="0">
                <a:solidFill>
                  <a:srgbClr val="000000"/>
                </a:solidFill>
                <a:latin typeface="Consolas" panose="020B0609020204030204" pitchFamily="49" charset="0"/>
              </a:rPr>
              <a:t>double average{total </a:t>
            </a:r>
            <a:r>
              <a:rPr lang="en-US" altLang="en-US" sz="1900" dirty="0" smtClean="0">
                <a:solidFill>
                  <a:srgbClr val="000000"/>
                </a:solidFill>
                <a:latin typeface="Consolas" panose="020B0609020204030204" pitchFamily="49" charset="0"/>
              </a:rPr>
              <a:t>/ </a:t>
            </a:r>
            <a:r>
              <a:rPr lang="en-US" altLang="en-US" sz="1900" dirty="0" err="1" smtClean="0">
                <a:solidFill>
                  <a:srgbClr val="000000"/>
                </a:solidFill>
                <a:latin typeface="Consolas" panose="020B0609020204030204" pitchFamily="49" charset="0"/>
              </a:rPr>
              <a:t>gradeCounter</a:t>
            </a:r>
            <a:r>
              <a:rPr lang="en-US" altLang="en-US" sz="1900" dirty="0" smtClean="0">
                <a:solidFill>
                  <a:srgbClr val="000000"/>
                </a:solidFill>
                <a:latin typeface="Consolas" panose="020B0609020204030204" pitchFamily="49" charset="0"/>
              </a:rPr>
              <a:t>};</a:t>
            </a:r>
            <a:endParaRPr lang="en-US" altLang="en-US" sz="1900" dirty="0" smtClean="0">
              <a:solidFill>
                <a:srgbClr val="000000"/>
              </a:solidFill>
              <a:latin typeface="Consolas" panose="020B0609020204030204" pitchFamily="49" charset="0"/>
            </a:endParaRPr>
          </a:p>
        </p:txBody>
      </p:sp>
      <p:sp>
        <p:nvSpPr>
          <p:cNvPr id="1187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4.10.4 Converting Between Fundamental Types Explicitly and Implicitly</a:t>
            </a:r>
            <a:endParaRPr lang="en-US" dirty="0" smtClean="0">
              <a:solidFill>
                <a:srgbClr val="3380E6"/>
              </a:solidFill>
              <a:latin typeface="Arial"/>
            </a:endParaRPr>
          </a:p>
        </p:txBody>
      </p:sp>
      <p:sp>
        <p:nvSpPr>
          <p:cNvPr id="11776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To perform a floating-point calculation with integers, create </a:t>
            </a:r>
            <a:r>
              <a:rPr lang="en-US" altLang="en-US" i="1" dirty="0" smtClean="0">
                <a:solidFill>
                  <a:srgbClr val="000000"/>
                </a:solidFill>
                <a:latin typeface="Cambria" panose="02040503050406030204" pitchFamily="18" charset="0"/>
              </a:rPr>
              <a:t>temporary</a:t>
            </a:r>
            <a:r>
              <a:rPr lang="en-US" altLang="en-US" dirty="0" smtClean="0">
                <a:solidFill>
                  <a:srgbClr val="000000"/>
                </a:solidFill>
                <a:latin typeface="Cambria" panose="02040503050406030204" pitchFamily="18" charset="0"/>
              </a:rPr>
              <a:t> floating-point values.</a:t>
            </a:r>
          </a:p>
          <a:p>
            <a:pPr eaLnBrk="1" hangingPunct="1"/>
            <a:r>
              <a:rPr lang="en-US" altLang="en-US" dirty="0" err="1" smtClean="0">
                <a:solidFill>
                  <a:srgbClr val="0000FF"/>
                </a:solidFill>
                <a:latin typeface="Consolas" panose="020B0609020204030204" pitchFamily="49" charset="0"/>
              </a:rPr>
              <a:t>static_cast</a:t>
            </a:r>
            <a:r>
              <a:rPr lang="en-US" altLang="en-US" dirty="0" smtClean="0">
                <a:solidFill>
                  <a:srgbClr val="0000FF"/>
                </a:solidFill>
                <a:latin typeface="Cambria" panose="02040503050406030204" pitchFamily="18" charset="0"/>
              </a:rPr>
              <a:t> operator</a:t>
            </a:r>
            <a:r>
              <a:rPr lang="en-US" altLang="en-US" dirty="0" smtClean="0">
                <a:solidFill>
                  <a:srgbClr val="000000"/>
                </a:solidFill>
                <a:latin typeface="Cambria" panose="02040503050406030204" pitchFamily="18" charset="0"/>
              </a:rPr>
              <a:t> accomplishes this task.</a:t>
            </a:r>
          </a:p>
          <a:p>
            <a:pPr eaLnBrk="1" hangingPunct="1"/>
            <a:r>
              <a:rPr lang="en-US" altLang="en-US" dirty="0" smtClean="0">
                <a:solidFill>
                  <a:srgbClr val="000000"/>
                </a:solidFill>
                <a:latin typeface="Cambria" panose="02040503050406030204" pitchFamily="18" charset="0"/>
              </a:rPr>
              <a:t>The cast operator </a:t>
            </a:r>
            <a:r>
              <a:rPr lang="en-US" altLang="en-US" dirty="0" err="1" smtClean="0">
                <a:solidFill>
                  <a:srgbClr val="0000FF"/>
                </a:solidFill>
                <a:latin typeface="Consolas" panose="020B0609020204030204" pitchFamily="49" charset="0"/>
              </a:rPr>
              <a:t>static_cast</a:t>
            </a:r>
            <a:r>
              <a:rPr lang="en-US" altLang="en-US" dirty="0" smtClean="0">
                <a:solidFill>
                  <a:srgbClr val="000000"/>
                </a:solidFill>
                <a:latin typeface="Consolas" panose="020B0609020204030204" pitchFamily="49" charset="0"/>
              </a:rPr>
              <a:t>&lt;double&gt;(total)</a:t>
            </a:r>
            <a:r>
              <a:rPr lang="en-US" altLang="en-US" dirty="0" smtClean="0">
                <a:solidFill>
                  <a:srgbClr val="000000"/>
                </a:solidFill>
                <a:latin typeface="Cambria" panose="02040503050406030204" pitchFamily="18" charset="0"/>
              </a:rPr>
              <a:t> creates a </a:t>
            </a:r>
            <a:r>
              <a:rPr lang="en-US" altLang="en-US" i="1" dirty="0" smtClean="0">
                <a:solidFill>
                  <a:srgbClr val="000000"/>
                </a:solidFill>
                <a:latin typeface="Cambria" panose="02040503050406030204" pitchFamily="18" charset="0"/>
              </a:rPr>
              <a:t>temporary </a:t>
            </a:r>
            <a:r>
              <a:rPr lang="en-US" altLang="en-US" dirty="0" smtClean="0">
                <a:solidFill>
                  <a:srgbClr val="000000"/>
                </a:solidFill>
                <a:latin typeface="Cambria" panose="02040503050406030204" pitchFamily="18" charset="0"/>
              </a:rPr>
              <a:t>floating-point copy of its operand in parentheses.</a:t>
            </a:r>
          </a:p>
          <a:p>
            <a:pPr lvl="1" eaLnBrk="1" hangingPunct="1"/>
            <a:r>
              <a:rPr lang="en-US" altLang="en-US" dirty="0" smtClean="0">
                <a:solidFill>
                  <a:srgbClr val="000000"/>
                </a:solidFill>
                <a:latin typeface="Cambria" panose="02040503050406030204" pitchFamily="18" charset="0"/>
              </a:rPr>
              <a:t>Known as </a:t>
            </a:r>
            <a:r>
              <a:rPr lang="en-US" altLang="en-US" dirty="0" smtClean="0">
                <a:solidFill>
                  <a:srgbClr val="0000FF"/>
                </a:solidFill>
                <a:latin typeface="Cambria" panose="02040503050406030204" pitchFamily="18" charset="0"/>
              </a:rPr>
              <a:t>explicit conversion</a:t>
            </a:r>
            <a:r>
              <a:rPr lang="en-US" altLang="en-US" dirty="0" smtClean="0">
                <a:solidFill>
                  <a:srgbClr val="000000"/>
                </a:solidFill>
                <a:latin typeface="Cambria" panose="02040503050406030204" pitchFamily="18" charset="0"/>
              </a:rPr>
              <a:t>.</a:t>
            </a:r>
          </a:p>
          <a:p>
            <a:pPr lvl="1" eaLnBrk="1" hangingPunct="1"/>
            <a:r>
              <a:rPr lang="en-US" altLang="en-US" dirty="0" smtClean="0">
                <a:solidFill>
                  <a:srgbClr val="000000"/>
                </a:solidFill>
                <a:latin typeface="Cambria" panose="02040503050406030204" pitchFamily="18" charset="0"/>
              </a:rPr>
              <a:t>The value stored in </a:t>
            </a:r>
            <a:r>
              <a:rPr lang="en-US" altLang="en-US" dirty="0" smtClean="0">
                <a:solidFill>
                  <a:srgbClr val="000000"/>
                </a:solidFill>
                <a:latin typeface="Consolas" panose="020B0609020204030204" pitchFamily="49" charset="0"/>
              </a:rPr>
              <a:t>total</a:t>
            </a:r>
            <a:r>
              <a:rPr lang="en-US" altLang="en-US" dirty="0" smtClean="0">
                <a:solidFill>
                  <a:srgbClr val="000000"/>
                </a:solidFill>
                <a:latin typeface="Cambria" panose="02040503050406030204" pitchFamily="18" charset="0"/>
              </a:rPr>
              <a:t> is still an integer.</a:t>
            </a:r>
          </a:p>
        </p:txBody>
      </p:sp>
      <p:sp>
        <p:nvSpPr>
          <p:cNvPr id="11981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4.10.4 Converting Between Fundamental Types Explicitly and Implicitly</a:t>
            </a:r>
            <a:endParaRPr lang="en-US" dirty="0" smtClean="0">
              <a:solidFill>
                <a:srgbClr val="3380E6"/>
              </a:solidFill>
              <a:latin typeface="Arial"/>
            </a:endParaRPr>
          </a:p>
        </p:txBody>
      </p:sp>
      <p:sp>
        <p:nvSpPr>
          <p:cNvPr id="1187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calculation now consists of a floating-point value divided by the integer </a:t>
            </a:r>
            <a:r>
              <a:rPr lang="en-US" altLang="en-US" dirty="0" err="1" smtClean="0">
                <a:solidFill>
                  <a:srgbClr val="000000"/>
                </a:solidFill>
                <a:latin typeface="Consolas" panose="020B0609020204030204" pitchFamily="49" charset="0"/>
              </a:rPr>
              <a:t>gradeCounter</a:t>
            </a:r>
            <a:r>
              <a:rPr lang="en-US" altLang="en-US" dirty="0" smtClean="0">
                <a:solidFill>
                  <a:srgbClr val="000000"/>
                </a:solidFill>
                <a:latin typeface="Cambria" panose="02040503050406030204" pitchFamily="18" charset="0"/>
              </a:rPr>
              <a:t>.</a:t>
            </a:r>
          </a:p>
          <a:p>
            <a:pPr lvl="1" eaLnBrk="1" hangingPunct="1"/>
            <a:r>
              <a:rPr lang="en-US" altLang="en-US" dirty="0" smtClean="0">
                <a:solidFill>
                  <a:srgbClr val="000000"/>
                </a:solidFill>
                <a:latin typeface="Cambria" panose="02040503050406030204" pitchFamily="18" charset="0"/>
              </a:rPr>
              <a:t>The compiler knows how to evaluate only expressions in which the operand types of are </a:t>
            </a:r>
            <a:r>
              <a:rPr lang="en-US" altLang="en-US" i="1" dirty="0" smtClean="0">
                <a:solidFill>
                  <a:srgbClr val="000000"/>
                </a:solidFill>
                <a:latin typeface="Cambria" panose="02040503050406030204" pitchFamily="18" charset="0"/>
              </a:rPr>
              <a:t>identical</a:t>
            </a:r>
            <a:r>
              <a:rPr lang="en-US" altLang="en-US" dirty="0" smtClean="0">
                <a:solidFill>
                  <a:srgbClr val="000000"/>
                </a:solidFill>
                <a:latin typeface="Cambria" panose="02040503050406030204" pitchFamily="18" charset="0"/>
              </a:rPr>
              <a:t>.</a:t>
            </a:r>
          </a:p>
          <a:p>
            <a:pPr lvl="1" eaLnBrk="1" hangingPunct="1"/>
            <a:r>
              <a:rPr lang="en-US" altLang="en-US" dirty="0" smtClean="0">
                <a:solidFill>
                  <a:srgbClr val="000000"/>
                </a:solidFill>
                <a:latin typeface="Cambria" panose="02040503050406030204" pitchFamily="18" charset="0"/>
              </a:rPr>
              <a:t>Compiler performs </a:t>
            </a:r>
            <a:r>
              <a:rPr lang="en-US" altLang="en-US" dirty="0" smtClean="0">
                <a:solidFill>
                  <a:srgbClr val="0000FF"/>
                </a:solidFill>
                <a:latin typeface="Cambria" panose="02040503050406030204" pitchFamily="18" charset="0"/>
              </a:rPr>
              <a:t>promotion</a:t>
            </a:r>
            <a:r>
              <a:rPr lang="en-US" altLang="en-US" dirty="0" smtClean="0">
                <a:solidFill>
                  <a:srgbClr val="000000"/>
                </a:solidFill>
                <a:latin typeface="Cambria" panose="02040503050406030204" pitchFamily="18" charset="0"/>
              </a:rPr>
              <a:t> (also called </a:t>
            </a:r>
            <a:r>
              <a:rPr lang="en-US" altLang="en-US" dirty="0" smtClean="0">
                <a:solidFill>
                  <a:srgbClr val="0000FF"/>
                </a:solidFill>
                <a:latin typeface="Cambria" panose="02040503050406030204" pitchFamily="18" charset="0"/>
              </a:rPr>
              <a:t>implicit conversion</a:t>
            </a:r>
            <a:r>
              <a:rPr lang="en-US" altLang="en-US" dirty="0" smtClean="0">
                <a:solidFill>
                  <a:srgbClr val="000000"/>
                </a:solidFill>
                <a:latin typeface="Cambria" panose="02040503050406030204" pitchFamily="18" charset="0"/>
              </a:rPr>
              <a:t>) on selected operands.</a:t>
            </a:r>
          </a:p>
          <a:p>
            <a:pPr lvl="1" eaLnBrk="1" hangingPunct="1"/>
            <a:r>
              <a:rPr lang="en-US" altLang="en-US" dirty="0" smtClean="0">
                <a:solidFill>
                  <a:srgbClr val="000000"/>
                </a:solidFill>
                <a:latin typeface="Cambria" panose="02040503050406030204" pitchFamily="18" charset="0"/>
              </a:rPr>
              <a:t>In an expression containing values of data types </a:t>
            </a:r>
            <a:r>
              <a:rPr lang="en-US" altLang="en-US" dirty="0" err="1" smtClean="0">
                <a:solidFill>
                  <a:srgbClr val="000000"/>
                </a:solidFill>
                <a:latin typeface="Consolas" panose="020B0609020204030204" pitchFamily="49" charset="0"/>
              </a:rPr>
              <a:t>int</a:t>
            </a:r>
            <a:r>
              <a:rPr lang="en-US" altLang="en-US" dirty="0" smtClean="0">
                <a:solidFill>
                  <a:srgbClr val="000000"/>
                </a:solidFill>
                <a:latin typeface="Cambria" panose="02040503050406030204" pitchFamily="18" charset="0"/>
              </a:rPr>
              <a:t> and </a:t>
            </a:r>
            <a:r>
              <a:rPr lang="en-US" altLang="en-US" dirty="0" smtClean="0">
                <a:solidFill>
                  <a:srgbClr val="000000"/>
                </a:solidFill>
                <a:latin typeface="Consolas" panose="020B0609020204030204" pitchFamily="49" charset="0"/>
              </a:rPr>
              <a:t>double</a:t>
            </a:r>
            <a:r>
              <a:rPr lang="en-US" altLang="en-US" dirty="0" smtClean="0">
                <a:solidFill>
                  <a:srgbClr val="000000"/>
                </a:solidFill>
                <a:latin typeface="Cambria" panose="02040503050406030204" pitchFamily="18" charset="0"/>
              </a:rPr>
              <a:t>, C++ </a:t>
            </a:r>
            <a:r>
              <a:rPr lang="en-US" altLang="en-US" dirty="0" smtClean="0">
                <a:solidFill>
                  <a:srgbClr val="0000FF"/>
                </a:solidFill>
                <a:latin typeface="Cambria" panose="02040503050406030204" pitchFamily="18" charset="0"/>
              </a:rPr>
              <a:t>promotes</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int</a:t>
            </a:r>
            <a:r>
              <a:rPr lang="en-US" altLang="en-US" dirty="0" smtClean="0">
                <a:solidFill>
                  <a:srgbClr val="000000"/>
                </a:solidFill>
                <a:latin typeface="Cambria" panose="02040503050406030204" pitchFamily="18" charset="0"/>
              </a:rPr>
              <a:t> operands to </a:t>
            </a:r>
            <a:r>
              <a:rPr lang="en-US" altLang="en-US" dirty="0" smtClean="0">
                <a:solidFill>
                  <a:srgbClr val="000000"/>
                </a:solidFill>
                <a:latin typeface="Consolas" panose="020B0609020204030204" pitchFamily="49" charset="0"/>
              </a:rPr>
              <a:t>double</a:t>
            </a:r>
            <a:r>
              <a:rPr lang="en-US" altLang="en-US" dirty="0" smtClean="0">
                <a:solidFill>
                  <a:srgbClr val="000000"/>
                </a:solidFill>
                <a:latin typeface="Cambria" panose="02040503050406030204" pitchFamily="18" charset="0"/>
              </a:rPr>
              <a:t> values.</a:t>
            </a:r>
          </a:p>
          <a:p>
            <a:pPr eaLnBrk="1" hangingPunct="1"/>
            <a:r>
              <a:rPr lang="en-US" altLang="en-US" dirty="0" smtClean="0">
                <a:solidFill>
                  <a:srgbClr val="000000"/>
                </a:solidFill>
                <a:latin typeface="Cambria" panose="02040503050406030204" pitchFamily="18" charset="0"/>
              </a:rPr>
              <a:t>Cast operators are available for use with every data type and with class types as well.</a:t>
            </a:r>
          </a:p>
        </p:txBody>
      </p:sp>
      <p:sp>
        <p:nvSpPr>
          <p:cNvPr id="12083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4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91966"/>
            <a:ext cx="9144000" cy="2074069"/>
          </a:xfrm>
          <a:prstGeom prst="rect">
            <a:avLst/>
          </a:prstGeom>
          <a:noFill/>
          <a:ln>
            <a:noFill/>
          </a:ln>
        </p:spPr>
      </p:pic>
    </p:spTree>
    <p:extLst>
      <p:ext uri="{BB962C8B-B14F-4D97-AF65-F5344CB8AC3E}">
        <p14:creationId xmlns:p14="http://schemas.microsoft.com/office/powerpoint/2010/main" val="42519874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4.10.5 Formatting Floating-Point Numbers</a:t>
            </a:r>
            <a:endParaRPr lang="en-US" dirty="0" smtClean="0">
              <a:solidFill>
                <a:srgbClr val="3380E6"/>
              </a:solidFill>
              <a:latin typeface="Arial"/>
            </a:endParaRPr>
          </a:p>
        </p:txBody>
      </p:sp>
      <p:sp>
        <p:nvSpPr>
          <p:cNvPr id="11981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call to </a:t>
            </a:r>
            <a:r>
              <a:rPr lang="en-US" altLang="en-US" dirty="0" err="1" smtClean="0">
                <a:solidFill>
                  <a:srgbClr val="0000FF"/>
                </a:solidFill>
                <a:latin typeface="Consolas" panose="020B0609020204030204" pitchFamily="49" charset="0"/>
              </a:rPr>
              <a:t>setprecision</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Cambria" panose="02040503050406030204" pitchFamily="18" charset="0"/>
              </a:rPr>
              <a:t>with an argument of </a:t>
            </a:r>
            <a:r>
              <a:rPr lang="en-US" altLang="en-US" dirty="0" smtClean="0">
                <a:solidFill>
                  <a:srgbClr val="000000"/>
                </a:solidFill>
                <a:latin typeface="Consolas" panose="020B0609020204030204" pitchFamily="49" charset="0"/>
              </a:rPr>
              <a:t>2</a:t>
            </a:r>
            <a:r>
              <a:rPr lang="en-US" altLang="en-US" dirty="0" smtClean="0">
                <a:solidFill>
                  <a:srgbClr val="000000"/>
                </a:solidFill>
                <a:latin typeface="Cambria" panose="02040503050406030204" pitchFamily="18" charset="0"/>
              </a:rPr>
              <a:t>) indicates that </a:t>
            </a:r>
            <a:r>
              <a:rPr lang="en-US" altLang="en-US" dirty="0" smtClean="0">
                <a:solidFill>
                  <a:srgbClr val="000000"/>
                </a:solidFill>
                <a:latin typeface="Consolas" panose="020B0609020204030204" pitchFamily="49" charset="0"/>
              </a:rPr>
              <a:t>double</a:t>
            </a:r>
            <a:r>
              <a:rPr lang="en-US" altLang="en-US" dirty="0" smtClean="0">
                <a:solidFill>
                  <a:srgbClr val="000000"/>
                </a:solidFill>
                <a:latin typeface="Cambria" panose="02040503050406030204" pitchFamily="18" charset="0"/>
              </a:rPr>
              <a:t> values should be printed with </a:t>
            </a:r>
            <a:r>
              <a:rPr lang="en-US" altLang="en-US" i="1" dirty="0" smtClean="0">
                <a:solidFill>
                  <a:srgbClr val="000000"/>
                </a:solidFill>
                <a:latin typeface="Cambria" panose="02040503050406030204" pitchFamily="18" charset="0"/>
              </a:rPr>
              <a:t>two</a:t>
            </a:r>
            <a:r>
              <a:rPr lang="en-US" altLang="en-US" dirty="0" smtClean="0">
                <a:solidFill>
                  <a:srgbClr val="000000"/>
                </a:solidFill>
                <a:latin typeface="Cambria" panose="02040503050406030204" pitchFamily="18" charset="0"/>
              </a:rPr>
              <a:t> digits of </a:t>
            </a:r>
            <a:r>
              <a:rPr lang="en-US" altLang="en-US" dirty="0" smtClean="0">
                <a:solidFill>
                  <a:srgbClr val="0000FF"/>
                </a:solidFill>
                <a:latin typeface="Cambria" panose="02040503050406030204" pitchFamily="18" charset="0"/>
              </a:rPr>
              <a:t>precision</a:t>
            </a:r>
            <a:r>
              <a:rPr lang="en-US" altLang="en-US" dirty="0" smtClean="0">
                <a:solidFill>
                  <a:srgbClr val="000000"/>
                </a:solidFill>
                <a:latin typeface="Cambria" panose="02040503050406030204" pitchFamily="18" charset="0"/>
              </a:rPr>
              <a:t> to the right of the decimal point (e.g., 92.37).</a:t>
            </a:r>
          </a:p>
          <a:p>
            <a:pPr lvl="1" eaLnBrk="1" hangingPunct="1"/>
            <a:r>
              <a:rPr lang="en-US" altLang="en-US" dirty="0" smtClean="0">
                <a:solidFill>
                  <a:srgbClr val="0000FF"/>
                </a:solidFill>
                <a:latin typeface="Cambria" panose="02040503050406030204" pitchFamily="18" charset="0"/>
              </a:rPr>
              <a:t>Parameterized stream manipulator</a:t>
            </a:r>
            <a:r>
              <a:rPr lang="en-US" altLang="en-US" dirty="0" smtClean="0">
                <a:solidFill>
                  <a:srgbClr val="000000"/>
                </a:solidFill>
                <a:latin typeface="Cambria" panose="02040503050406030204" pitchFamily="18" charset="0"/>
              </a:rPr>
              <a:t> (argument in parentheses).</a:t>
            </a:r>
          </a:p>
          <a:p>
            <a:pPr lvl="1" eaLnBrk="1" hangingPunct="1"/>
            <a:r>
              <a:rPr lang="en-US" altLang="en-US" dirty="0" smtClean="0">
                <a:solidFill>
                  <a:srgbClr val="000000"/>
                </a:solidFill>
                <a:latin typeface="Cambria" panose="02040503050406030204" pitchFamily="18" charset="0"/>
              </a:rPr>
              <a:t>Programs that use these must include the header </a:t>
            </a:r>
            <a:r>
              <a:rPr lang="en-US" altLang="en-US" dirty="0" smtClean="0">
                <a:solidFill>
                  <a:srgbClr val="000000"/>
                </a:solidFill>
                <a:latin typeface="Consolas" panose="020B0609020204030204" pitchFamily="49" charset="0"/>
              </a:rPr>
              <a:t>&lt;</a:t>
            </a:r>
            <a:r>
              <a:rPr lang="en-US" altLang="en-US" dirty="0" err="1" smtClean="0">
                <a:solidFill>
                  <a:srgbClr val="000000"/>
                </a:solidFill>
                <a:latin typeface="Consolas" panose="020B0609020204030204" pitchFamily="49" charset="0"/>
              </a:rPr>
              <a:t>iomanip</a:t>
            </a:r>
            <a:r>
              <a:rPr lang="en-US" altLang="en-US" dirty="0" smtClean="0">
                <a:solidFill>
                  <a:srgbClr val="000000"/>
                </a:solidFill>
                <a:latin typeface="Consolas" panose="020B0609020204030204" pitchFamily="49" charset="0"/>
              </a:rPr>
              <a:t>&gt;</a:t>
            </a:r>
            <a:r>
              <a:rPr lang="en-US" altLang="en-US" dirty="0" smtClean="0">
                <a:solidFill>
                  <a:srgbClr val="000000"/>
                </a:solidFill>
                <a:latin typeface="Cambria" panose="02040503050406030204" pitchFamily="18" charset="0"/>
              </a:rPr>
              <a:t>.</a:t>
            </a:r>
          </a:p>
          <a:p>
            <a:pPr eaLnBrk="1" hangingPunct="1"/>
            <a:r>
              <a:rPr lang="en-US" altLang="en-US" dirty="0" err="1" smtClean="0">
                <a:solidFill>
                  <a:srgbClr val="000000"/>
                </a:solidFill>
                <a:latin typeface="Consolas" panose="020B0609020204030204" pitchFamily="49" charset="0"/>
              </a:rPr>
              <a:t>endl</a:t>
            </a:r>
            <a:r>
              <a:rPr lang="en-US" altLang="en-US" dirty="0" smtClean="0">
                <a:solidFill>
                  <a:srgbClr val="000000"/>
                </a:solidFill>
                <a:latin typeface="Cambria" panose="02040503050406030204" pitchFamily="18" charset="0"/>
              </a:rPr>
              <a:t> is a </a:t>
            </a:r>
            <a:r>
              <a:rPr lang="en-US" altLang="en-US" dirty="0" err="1" smtClean="0">
                <a:solidFill>
                  <a:srgbClr val="0000FF"/>
                </a:solidFill>
                <a:latin typeface="Cambria" panose="02040503050406030204" pitchFamily="18" charset="0"/>
              </a:rPr>
              <a:t>nonparameterized</a:t>
            </a:r>
            <a:r>
              <a:rPr lang="en-US" altLang="en-US" dirty="0" smtClean="0">
                <a:solidFill>
                  <a:srgbClr val="0000FF"/>
                </a:solidFill>
                <a:latin typeface="Cambria" panose="02040503050406030204" pitchFamily="18" charset="0"/>
              </a:rPr>
              <a:t> stream manipulator</a:t>
            </a:r>
            <a:r>
              <a:rPr lang="en-US" altLang="en-US" dirty="0" smtClean="0">
                <a:solidFill>
                  <a:srgbClr val="000000"/>
                </a:solidFill>
                <a:latin typeface="Cambria" panose="02040503050406030204" pitchFamily="18" charset="0"/>
              </a:rPr>
              <a:t> and does not require the </a:t>
            </a:r>
            <a:r>
              <a:rPr lang="en-US" altLang="en-US" dirty="0" smtClean="0">
                <a:solidFill>
                  <a:srgbClr val="000000"/>
                </a:solidFill>
                <a:latin typeface="Consolas" panose="020B0609020204030204" pitchFamily="49" charset="0"/>
              </a:rPr>
              <a:t>&lt;</a:t>
            </a:r>
            <a:r>
              <a:rPr lang="en-US" altLang="en-US" dirty="0" err="1" smtClean="0">
                <a:solidFill>
                  <a:srgbClr val="000000"/>
                </a:solidFill>
                <a:latin typeface="Consolas" panose="020B0609020204030204" pitchFamily="49" charset="0"/>
              </a:rPr>
              <a:t>iomanip</a:t>
            </a:r>
            <a:r>
              <a:rPr lang="en-US" altLang="en-US" dirty="0" smtClean="0">
                <a:solidFill>
                  <a:srgbClr val="000000"/>
                </a:solidFill>
                <a:latin typeface="Consolas" panose="020B0609020204030204" pitchFamily="49" charset="0"/>
              </a:rPr>
              <a:t>&gt;</a:t>
            </a:r>
            <a:r>
              <a:rPr lang="en-US" altLang="en-US" dirty="0" smtClean="0">
                <a:solidFill>
                  <a:srgbClr val="000000"/>
                </a:solidFill>
                <a:latin typeface="Cambria" panose="02040503050406030204" pitchFamily="18" charset="0"/>
              </a:rPr>
              <a:t> header file.</a:t>
            </a:r>
          </a:p>
          <a:p>
            <a:pPr eaLnBrk="1" hangingPunct="1"/>
            <a:r>
              <a:rPr lang="en-US" altLang="en-US" dirty="0" smtClean="0">
                <a:solidFill>
                  <a:srgbClr val="000000"/>
                </a:solidFill>
                <a:latin typeface="Cambria" panose="02040503050406030204" pitchFamily="18" charset="0"/>
              </a:rPr>
              <a:t>If the precision is not specified, floating-point values are normally output with six digits of precision.</a:t>
            </a:r>
          </a:p>
        </p:txBody>
      </p:sp>
      <p:sp>
        <p:nvSpPr>
          <p:cNvPr id="1228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4.10.5 Formatting Floating-Point Numbers</a:t>
            </a:r>
            <a:endParaRPr lang="en-US" dirty="0" smtClean="0">
              <a:solidFill>
                <a:srgbClr val="3380E6"/>
              </a:solidFill>
              <a:latin typeface="Arial"/>
            </a:endParaRPr>
          </a:p>
        </p:txBody>
      </p:sp>
      <p:sp>
        <p:nvSpPr>
          <p:cNvPr id="12083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Stream manipulator </a:t>
            </a:r>
            <a:r>
              <a:rPr lang="en-US" altLang="en-US" dirty="0" smtClean="0">
                <a:solidFill>
                  <a:srgbClr val="0000FF"/>
                </a:solidFill>
                <a:latin typeface="Consolas" panose="020B0609020204030204" pitchFamily="49" charset="0"/>
              </a:rPr>
              <a:t>fixed</a:t>
            </a:r>
            <a:r>
              <a:rPr lang="en-US" altLang="en-US" dirty="0" smtClean="0">
                <a:solidFill>
                  <a:srgbClr val="000000"/>
                </a:solidFill>
                <a:latin typeface="Cambria" panose="02040503050406030204" pitchFamily="18" charset="0"/>
              </a:rPr>
              <a:t> indicates that floating-point values should be output in </a:t>
            </a:r>
            <a:r>
              <a:rPr lang="en-US" altLang="en-US" dirty="0" smtClean="0">
                <a:solidFill>
                  <a:srgbClr val="0000FF"/>
                </a:solidFill>
                <a:latin typeface="Cambria" panose="02040503050406030204" pitchFamily="18" charset="0"/>
              </a:rPr>
              <a:t>fixed-point format</a:t>
            </a:r>
            <a:r>
              <a:rPr lang="en-US" altLang="en-US" dirty="0" smtClean="0">
                <a:solidFill>
                  <a:srgbClr val="000000"/>
                </a:solidFill>
                <a:latin typeface="Cambria" panose="02040503050406030204" pitchFamily="18" charset="0"/>
              </a:rPr>
              <a:t>, as opposed to </a:t>
            </a:r>
            <a:r>
              <a:rPr lang="en-US" altLang="en-US" dirty="0" smtClean="0">
                <a:solidFill>
                  <a:srgbClr val="0000FF"/>
                </a:solidFill>
                <a:latin typeface="Cambria" panose="02040503050406030204" pitchFamily="18" charset="0"/>
              </a:rPr>
              <a:t>scientific notation</a:t>
            </a:r>
            <a:r>
              <a:rPr lang="en-US" altLang="en-US"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Fixed-point formatting is used to force a floating-point number to display a specific number of digits.</a:t>
            </a:r>
          </a:p>
          <a:p>
            <a:pPr eaLnBrk="1" hangingPunct="1"/>
            <a:r>
              <a:rPr lang="en-US" altLang="en-US" dirty="0" smtClean="0">
                <a:solidFill>
                  <a:srgbClr val="000000"/>
                </a:solidFill>
                <a:latin typeface="Cambria" panose="02040503050406030204" pitchFamily="18" charset="0"/>
              </a:rPr>
              <a:t>Specifying fixed-point formatting also forces the decimal point and trailing zeros to print, even if the value is a whole number amount, such as 88.00.</a:t>
            </a:r>
          </a:p>
          <a:p>
            <a:pPr lvl="1" eaLnBrk="1" hangingPunct="1"/>
            <a:r>
              <a:rPr lang="en-US" altLang="en-US" dirty="0" smtClean="0">
                <a:solidFill>
                  <a:srgbClr val="000000"/>
                </a:solidFill>
                <a:latin typeface="Cambria" panose="02040503050406030204" pitchFamily="18" charset="0"/>
              </a:rPr>
              <a:t>Without the fixed-point formatting option, such a value prints in C++ as 88 without the trailing zeros and decimal point.</a:t>
            </a:r>
          </a:p>
        </p:txBody>
      </p:sp>
      <p:sp>
        <p:nvSpPr>
          <p:cNvPr id="1239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00B050"/>
                </a:solidFill>
                <a:latin typeface="Arial"/>
              </a:rPr>
              <a:t>4.10.5 Formatting Floating-Point Numbers</a:t>
            </a:r>
            <a:endParaRPr lang="en-US" dirty="0" smtClean="0">
              <a:solidFill>
                <a:srgbClr val="3380E6"/>
              </a:solidFill>
              <a:latin typeface="Arial"/>
            </a:endParaRPr>
          </a:p>
        </p:txBody>
      </p:sp>
      <p:sp>
        <p:nvSpPr>
          <p:cNvPr id="121859"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latin typeface="Cambria" panose="02040503050406030204" pitchFamily="18" charset="0"/>
              </a:rPr>
              <a:t>When the stream manipulators </a:t>
            </a:r>
            <a:r>
              <a:rPr lang="en-US" altLang="en-US" dirty="0" smtClean="0">
                <a:solidFill>
                  <a:srgbClr val="000000"/>
                </a:solidFill>
                <a:latin typeface="Consolas" panose="020B0609020204030204" pitchFamily="49" charset="0"/>
              </a:rPr>
              <a:t>fixed</a:t>
            </a:r>
            <a:r>
              <a:rPr lang="en-US" altLang="en-US" dirty="0" smtClean="0">
                <a:solidFill>
                  <a:srgbClr val="000000"/>
                </a:solidFill>
                <a:latin typeface="Cambria" panose="02040503050406030204" pitchFamily="18" charset="0"/>
              </a:rPr>
              <a:t> and </a:t>
            </a:r>
            <a:r>
              <a:rPr lang="en-US" altLang="en-US" dirty="0" err="1" smtClean="0">
                <a:solidFill>
                  <a:srgbClr val="000000"/>
                </a:solidFill>
                <a:latin typeface="Consolas" panose="020B0609020204030204" pitchFamily="49" charset="0"/>
              </a:rPr>
              <a:t>setprecision</a:t>
            </a:r>
            <a:r>
              <a:rPr lang="en-US" altLang="en-US" dirty="0" smtClean="0">
                <a:solidFill>
                  <a:srgbClr val="000000"/>
                </a:solidFill>
                <a:latin typeface="Cambria" panose="02040503050406030204" pitchFamily="18" charset="0"/>
              </a:rPr>
              <a:t> are used in a program, the printed value is </a:t>
            </a:r>
            <a:r>
              <a:rPr lang="en-US" altLang="en-US" dirty="0" smtClean="0">
                <a:solidFill>
                  <a:srgbClr val="0000FF"/>
                </a:solidFill>
                <a:latin typeface="Cambria" panose="02040503050406030204" pitchFamily="18" charset="0"/>
              </a:rPr>
              <a:t>rounded</a:t>
            </a:r>
            <a:r>
              <a:rPr lang="en-US" altLang="en-US" dirty="0" smtClean="0">
                <a:solidFill>
                  <a:srgbClr val="000000"/>
                </a:solidFill>
                <a:latin typeface="Cambria" panose="02040503050406030204" pitchFamily="18" charset="0"/>
              </a:rPr>
              <a:t> to the number of decimal positions indicated by the value passed to </a:t>
            </a:r>
            <a:r>
              <a:rPr lang="en-US" altLang="en-US" dirty="0" err="1" smtClean="0">
                <a:solidFill>
                  <a:srgbClr val="000000"/>
                </a:solidFill>
                <a:latin typeface="Consolas" panose="020B0609020204030204" pitchFamily="49" charset="0"/>
              </a:rPr>
              <a:t>setprecision</a:t>
            </a:r>
            <a:r>
              <a:rPr lang="en-US" altLang="en-US" dirty="0" smtClean="0">
                <a:solidFill>
                  <a:srgbClr val="000000"/>
                </a:solidFill>
                <a:latin typeface="Cambria" panose="02040503050406030204" pitchFamily="18" charset="0"/>
              </a:rPr>
              <a:t> (e.g., the value </a:t>
            </a:r>
            <a:r>
              <a:rPr lang="en-US" altLang="en-US" dirty="0" smtClean="0">
                <a:solidFill>
                  <a:srgbClr val="000000"/>
                </a:solidFill>
                <a:latin typeface="Consolas" panose="020B0609020204030204" pitchFamily="49" charset="0"/>
              </a:rPr>
              <a:t>2</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ambria" panose="02040503050406030204" pitchFamily="18" charset="0"/>
              </a:rPr>
              <a:t>although the value in memory re-mains unaltered.</a:t>
            </a:r>
          </a:p>
          <a:p>
            <a:pPr eaLnBrk="1" hangingPunct="1">
              <a:lnSpc>
                <a:spcPct val="90000"/>
              </a:lnSpc>
            </a:pPr>
            <a:r>
              <a:rPr lang="en-US" altLang="en-US" dirty="0" smtClean="0">
                <a:solidFill>
                  <a:srgbClr val="000000"/>
                </a:solidFill>
                <a:latin typeface="Cambria" panose="02040503050406030204" pitchFamily="18" charset="0"/>
              </a:rPr>
              <a:t>It’s also possible to force a decimal point to appear by using stream manipulator </a:t>
            </a:r>
            <a:r>
              <a:rPr lang="en-US" altLang="en-US" dirty="0" err="1" smtClean="0">
                <a:solidFill>
                  <a:srgbClr val="0000FF"/>
                </a:solidFill>
                <a:latin typeface="Consolas" panose="020B0609020204030204" pitchFamily="49" charset="0"/>
              </a:rPr>
              <a:t>showpoint</a:t>
            </a:r>
            <a:r>
              <a:rPr lang="en-US" altLang="en-US" dirty="0" smtClean="0">
                <a:solidFill>
                  <a:srgbClr val="000000"/>
                </a:solidFill>
                <a:latin typeface="Cambria" panose="02040503050406030204" pitchFamily="18" charset="0"/>
              </a:rPr>
              <a:t>.</a:t>
            </a:r>
          </a:p>
          <a:p>
            <a:pPr lvl="1" eaLnBrk="1" hangingPunct="1">
              <a:lnSpc>
                <a:spcPct val="90000"/>
              </a:lnSpc>
            </a:pPr>
            <a:r>
              <a:rPr lang="en-US" altLang="en-US" dirty="0" smtClean="0">
                <a:solidFill>
                  <a:srgbClr val="000000"/>
                </a:solidFill>
                <a:latin typeface="Cambria" panose="02040503050406030204" pitchFamily="18" charset="0"/>
              </a:rPr>
              <a:t>If </a:t>
            </a:r>
            <a:r>
              <a:rPr lang="en-US" altLang="en-US" dirty="0" err="1" smtClean="0">
                <a:solidFill>
                  <a:srgbClr val="000000"/>
                </a:solidFill>
                <a:latin typeface="Consolas" panose="020B0609020204030204" pitchFamily="49" charset="0"/>
              </a:rPr>
              <a:t>showpoint</a:t>
            </a:r>
            <a:r>
              <a:rPr lang="en-US" altLang="en-US" dirty="0" smtClean="0">
                <a:solidFill>
                  <a:srgbClr val="000000"/>
                </a:solidFill>
                <a:latin typeface="Cambria" panose="02040503050406030204" pitchFamily="18" charset="0"/>
              </a:rPr>
              <a:t> is specified without </a:t>
            </a:r>
            <a:r>
              <a:rPr lang="en-US" altLang="en-US" dirty="0" smtClean="0">
                <a:solidFill>
                  <a:srgbClr val="000000"/>
                </a:solidFill>
                <a:latin typeface="Consolas" panose="020B0609020204030204" pitchFamily="49" charset="0"/>
              </a:rPr>
              <a:t>fixed</a:t>
            </a:r>
            <a:r>
              <a:rPr lang="en-US" altLang="en-US" dirty="0" smtClean="0">
                <a:solidFill>
                  <a:srgbClr val="000000"/>
                </a:solidFill>
                <a:latin typeface="Cambria" panose="02040503050406030204" pitchFamily="18" charset="0"/>
              </a:rPr>
              <a:t>, then trailing zeros will not print.</a:t>
            </a:r>
          </a:p>
          <a:p>
            <a:pPr lvl="1" eaLnBrk="1" hangingPunct="1">
              <a:lnSpc>
                <a:spcPct val="90000"/>
              </a:lnSpc>
            </a:pPr>
            <a:r>
              <a:rPr lang="en-US" altLang="en-US" dirty="0" smtClean="0">
                <a:solidFill>
                  <a:srgbClr val="000000"/>
                </a:solidFill>
                <a:latin typeface="Cambria" panose="02040503050406030204" pitchFamily="18" charset="0"/>
              </a:rPr>
              <a:t>Both can be found in header </a:t>
            </a:r>
            <a:r>
              <a:rPr lang="en-US" altLang="en-US" dirty="0" smtClean="0">
                <a:solidFill>
                  <a:srgbClr val="000000"/>
                </a:solidFill>
                <a:latin typeface="Consolas" panose="020B0609020204030204" pitchFamily="49" charset="0"/>
              </a:rPr>
              <a:t>&lt;</a:t>
            </a:r>
            <a:r>
              <a:rPr lang="en-US" altLang="en-US" dirty="0" err="1" smtClean="0">
                <a:solidFill>
                  <a:srgbClr val="000000"/>
                </a:solidFill>
                <a:latin typeface="Consolas" panose="020B0609020204030204" pitchFamily="49" charset="0"/>
              </a:rPr>
              <a:t>iostream</a:t>
            </a:r>
            <a:r>
              <a:rPr lang="en-US" altLang="en-US" dirty="0" smtClean="0">
                <a:solidFill>
                  <a:srgbClr val="000000"/>
                </a:solidFill>
                <a:latin typeface="Consolas" panose="020B0609020204030204" pitchFamily="49" charset="0"/>
              </a:rPr>
              <a:t>&gt;</a:t>
            </a:r>
            <a:r>
              <a:rPr lang="en-US" altLang="en-US" dirty="0" smtClean="0">
                <a:solidFill>
                  <a:srgbClr val="000000"/>
                </a:solidFill>
                <a:latin typeface="Cambria" panose="02040503050406030204" pitchFamily="18" charset="0"/>
              </a:rPr>
              <a:t>.</a:t>
            </a:r>
          </a:p>
        </p:txBody>
      </p:sp>
      <p:sp>
        <p:nvSpPr>
          <p:cNvPr id="1249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00B050"/>
                </a:solidFill>
                <a:latin typeface="Arial"/>
              </a:rPr>
              <a:t>4.10.6 Unsigned Integers and User Input</a:t>
            </a:r>
            <a:endParaRPr lang="en-US" dirty="0" smtClean="0">
              <a:solidFill>
                <a:srgbClr val="3380E6"/>
              </a:solidFill>
              <a:latin typeface="Arial"/>
            </a:endParaRPr>
          </a:p>
        </p:txBody>
      </p:sp>
      <p:sp>
        <p:nvSpPr>
          <p:cNvPr id="119811" name="Text Placeholder 2"/>
          <p:cNvSpPr>
            <a:spLocks noGrp="1"/>
          </p:cNvSpPr>
          <p:nvPr>
            <p:ph type="body" idx="1"/>
          </p:nvPr>
        </p:nvSpPr>
        <p:spPr/>
        <p:txBody>
          <a:bodyPr/>
          <a:lstStyle/>
          <a:p>
            <a:pPr eaLnBrk="1" hangingPunct="1">
              <a:lnSpc>
                <a:spcPct val="90000"/>
              </a:lnSpc>
              <a:defRPr/>
            </a:pPr>
            <a:r>
              <a:rPr lang="en-US" sz="2400" dirty="0" smtClean="0">
                <a:solidFill>
                  <a:srgbClr val="000000"/>
                </a:solidFill>
                <a:latin typeface="Cambria" panose="02040503050406030204" pitchFamily="18" charset="0"/>
              </a:rPr>
              <a:t>Fig</a:t>
            </a:r>
            <a:r>
              <a:rPr lang="en-US" sz="2400" dirty="0" smtClean="0">
                <a:solidFill>
                  <a:srgbClr val="000000"/>
                </a:solidFill>
                <a:latin typeface="Cambria" panose="02040503050406030204" pitchFamily="18" charset="0"/>
              </a:rPr>
              <a:t>. </a:t>
            </a:r>
            <a:r>
              <a:rPr lang="en-US" sz="2400" dirty="0" smtClean="0">
                <a:solidFill>
                  <a:srgbClr val="000000"/>
                </a:solidFill>
                <a:latin typeface="Cambria" panose="02040503050406030204" pitchFamily="18" charset="0"/>
              </a:rPr>
              <a:t>4.10 declared </a:t>
            </a:r>
            <a:r>
              <a:rPr lang="en-US" sz="2400" dirty="0" smtClean="0">
                <a:solidFill>
                  <a:srgbClr val="000000"/>
                </a:solidFill>
                <a:latin typeface="Cambria" panose="02040503050406030204" pitchFamily="18" charset="0"/>
              </a:rPr>
              <a:t>the variable </a:t>
            </a:r>
            <a:r>
              <a:rPr lang="en-US" sz="2400" dirty="0" err="1" smtClean="0">
                <a:solidFill>
                  <a:srgbClr val="000000"/>
                </a:solidFill>
                <a:latin typeface="Consolas" panose="020B0609020204030204" pitchFamily="49" charset="0"/>
              </a:rPr>
              <a:t>gradeCounter</a:t>
            </a:r>
            <a:r>
              <a:rPr lang="en-US" sz="2400" dirty="0" smtClean="0">
                <a:solidFill>
                  <a:srgbClr val="000000"/>
                </a:solidFill>
                <a:latin typeface="Cambria" panose="02040503050406030204" pitchFamily="18" charset="0"/>
              </a:rPr>
              <a:t> as an unsigned </a:t>
            </a:r>
            <a:r>
              <a:rPr lang="en-US" sz="2400" dirty="0" err="1" smtClean="0">
                <a:solidFill>
                  <a:srgbClr val="000000"/>
                </a:solidFill>
                <a:latin typeface="Consolas" panose="020B0609020204030204" pitchFamily="49" charset="0"/>
              </a:rPr>
              <a:t>int</a:t>
            </a:r>
            <a:r>
              <a:rPr lang="en-US" sz="2400" dirty="0" smtClean="0">
                <a:solidFill>
                  <a:srgbClr val="000000"/>
                </a:solidFill>
                <a:latin typeface="Cambria" panose="02040503050406030204" pitchFamily="18" charset="0"/>
              </a:rPr>
              <a:t> because it can assume only the values from 1 through 11 (11 terminates the loop), which are all </a:t>
            </a:r>
            <a:r>
              <a:rPr lang="en-US" sz="2400" dirty="0" smtClean="0">
                <a:solidFill>
                  <a:srgbClr val="000000"/>
                </a:solidFill>
                <a:latin typeface="Cambria" panose="02040503050406030204" pitchFamily="18" charset="0"/>
              </a:rPr>
              <a:t>non-negative values</a:t>
            </a:r>
            <a:r>
              <a:rPr lang="en-US" sz="2400" dirty="0" smtClean="0">
                <a:solidFill>
                  <a:srgbClr val="000000"/>
                </a:solidFill>
                <a:latin typeface="Cambria" panose="02040503050406030204" pitchFamily="18" charset="0"/>
              </a:rPr>
              <a:t>. </a:t>
            </a:r>
          </a:p>
          <a:p>
            <a:pPr eaLnBrk="1" hangingPunct="1">
              <a:lnSpc>
                <a:spcPct val="90000"/>
              </a:lnSpc>
            </a:pPr>
            <a:r>
              <a:rPr lang="en-US" sz="2400" dirty="0" smtClean="0">
                <a:solidFill>
                  <a:srgbClr val="000000"/>
                </a:solidFill>
                <a:latin typeface="Cambria" panose="02040503050406030204" pitchFamily="18" charset="0"/>
              </a:rPr>
              <a:t>C</a:t>
            </a:r>
            <a:r>
              <a:rPr lang="en-US" altLang="en-US" sz="2400" dirty="0" smtClean="0">
                <a:solidFill>
                  <a:srgbClr val="000000"/>
                </a:solidFill>
                <a:latin typeface="Cambria" panose="02040503050406030204" pitchFamily="18" charset="0"/>
              </a:rPr>
              <a:t>ould </a:t>
            </a:r>
            <a:r>
              <a:rPr lang="en-US" altLang="en-US" sz="2400" dirty="0">
                <a:solidFill>
                  <a:srgbClr val="000000"/>
                </a:solidFill>
                <a:latin typeface="Cambria" panose="02040503050406030204" pitchFamily="18" charset="0"/>
              </a:rPr>
              <a:t>have also declared as </a:t>
            </a:r>
            <a:r>
              <a:rPr lang="en-US" altLang="en-US" sz="2400" dirty="0">
                <a:solidFill>
                  <a:srgbClr val="000000"/>
                </a:solidFill>
                <a:latin typeface="Consolas" panose="020B0609020204030204" pitchFamily="49" charset="0"/>
              </a:rPr>
              <a:t>unsigned </a:t>
            </a:r>
            <a:r>
              <a:rPr lang="en-US" altLang="en-US" sz="2400" dirty="0" err="1">
                <a:solidFill>
                  <a:srgbClr val="000000"/>
                </a:solidFill>
                <a:latin typeface="Consolas" panose="020B0609020204030204" pitchFamily="49" charset="0"/>
              </a:rPr>
              <a:t>int</a:t>
            </a:r>
            <a:r>
              <a:rPr lang="en-US" altLang="en-US" sz="2400" dirty="0">
                <a:solidFill>
                  <a:srgbClr val="000000"/>
                </a:solidFill>
                <a:latin typeface="Cambria" panose="02040503050406030204" pitchFamily="18" charset="0"/>
              </a:rPr>
              <a:t> the variables </a:t>
            </a:r>
            <a:r>
              <a:rPr lang="en-US" altLang="en-US" sz="2400" dirty="0">
                <a:solidFill>
                  <a:srgbClr val="000000"/>
                </a:solidFill>
                <a:latin typeface="Consolas" panose="020B0609020204030204" pitchFamily="49" charset="0"/>
              </a:rPr>
              <a:t>grade</a:t>
            </a:r>
            <a:r>
              <a:rPr lang="en-US" altLang="en-US" sz="2400" dirty="0">
                <a:solidFill>
                  <a:srgbClr val="000000"/>
                </a:solidFill>
                <a:latin typeface="Cambria" panose="02040503050406030204" pitchFamily="18" charset="0"/>
              </a:rPr>
              <a:t>, </a:t>
            </a:r>
            <a:r>
              <a:rPr lang="en-US" altLang="en-US" sz="2400" dirty="0">
                <a:solidFill>
                  <a:srgbClr val="000000"/>
                </a:solidFill>
                <a:latin typeface="Consolas" panose="020B0609020204030204" pitchFamily="49" charset="0"/>
              </a:rPr>
              <a:t>total</a:t>
            </a:r>
            <a:r>
              <a:rPr lang="en-US" altLang="en-US" sz="2400" dirty="0">
                <a:solidFill>
                  <a:srgbClr val="000000"/>
                </a:solidFill>
                <a:latin typeface="Cambria" panose="02040503050406030204" pitchFamily="18" charset="0"/>
              </a:rPr>
              <a:t> and </a:t>
            </a:r>
            <a:r>
              <a:rPr lang="en-US" altLang="en-US" sz="2400" dirty="0">
                <a:solidFill>
                  <a:srgbClr val="000000"/>
                </a:solidFill>
                <a:latin typeface="Consolas" panose="020B0609020204030204" pitchFamily="49" charset="0"/>
              </a:rPr>
              <a:t>average</a:t>
            </a:r>
            <a:r>
              <a:rPr lang="en-US" altLang="en-US" sz="2400" dirty="0">
                <a:solidFill>
                  <a:srgbClr val="000000"/>
                </a:solidFill>
                <a:latin typeface="Cambria" panose="02040503050406030204" pitchFamily="18" charset="0"/>
              </a:rPr>
              <a:t>. Grades are normally values from 0 to 100, so the </a:t>
            </a:r>
            <a:r>
              <a:rPr lang="en-US" altLang="en-US" sz="2400" dirty="0">
                <a:solidFill>
                  <a:srgbClr val="000000"/>
                </a:solidFill>
                <a:latin typeface="Consolas" panose="020B0609020204030204" pitchFamily="49" charset="0"/>
              </a:rPr>
              <a:t>total</a:t>
            </a:r>
            <a:r>
              <a:rPr lang="en-US" altLang="en-US" sz="2400" dirty="0">
                <a:solidFill>
                  <a:srgbClr val="000000"/>
                </a:solidFill>
                <a:latin typeface="Cambria" panose="02040503050406030204" pitchFamily="18" charset="0"/>
              </a:rPr>
              <a:t> and </a:t>
            </a:r>
            <a:r>
              <a:rPr lang="en-US" altLang="en-US" sz="2400" dirty="0">
                <a:solidFill>
                  <a:srgbClr val="000000"/>
                </a:solidFill>
                <a:latin typeface="Consolas" panose="020B0609020204030204" pitchFamily="49" charset="0"/>
              </a:rPr>
              <a:t>average</a:t>
            </a:r>
            <a:r>
              <a:rPr lang="en-US" altLang="en-US" sz="2400" dirty="0">
                <a:solidFill>
                  <a:srgbClr val="000000"/>
                </a:solidFill>
                <a:latin typeface="Cambria" panose="02040503050406030204" pitchFamily="18" charset="0"/>
              </a:rPr>
              <a:t> should each be greater than or equal to 0. </a:t>
            </a:r>
          </a:p>
          <a:p>
            <a:pPr eaLnBrk="1" hangingPunct="1">
              <a:lnSpc>
                <a:spcPct val="90000"/>
              </a:lnSpc>
            </a:pPr>
            <a:r>
              <a:rPr lang="en-US" altLang="en-US" sz="2400" dirty="0">
                <a:solidFill>
                  <a:srgbClr val="000000"/>
                </a:solidFill>
                <a:latin typeface="Cambria" panose="02040503050406030204" pitchFamily="18" charset="0"/>
              </a:rPr>
              <a:t>We declared those variables as </a:t>
            </a:r>
            <a:r>
              <a:rPr lang="en-US" altLang="en-US" sz="2400" dirty="0" err="1">
                <a:solidFill>
                  <a:srgbClr val="000000"/>
                </a:solidFill>
                <a:latin typeface="Consolas" panose="020B0609020204030204" pitchFamily="49" charset="0"/>
              </a:rPr>
              <a:t>int</a:t>
            </a:r>
            <a:r>
              <a:rPr lang="en-US" altLang="en-US" sz="2400" dirty="0" err="1">
                <a:solidFill>
                  <a:srgbClr val="000000"/>
                </a:solidFill>
                <a:latin typeface="Cambria" panose="02040503050406030204" pitchFamily="18" charset="0"/>
              </a:rPr>
              <a:t>s</a:t>
            </a:r>
            <a:r>
              <a:rPr lang="en-US" altLang="en-US" sz="2400" dirty="0">
                <a:solidFill>
                  <a:srgbClr val="000000"/>
                </a:solidFill>
                <a:latin typeface="Cambria" panose="02040503050406030204" pitchFamily="18" charset="0"/>
              </a:rPr>
              <a:t> because we can’t control what the user actually enters—the user could enter </a:t>
            </a:r>
            <a:r>
              <a:rPr lang="en-US" altLang="en-US" sz="2400" i="1" dirty="0">
                <a:solidFill>
                  <a:srgbClr val="000000"/>
                </a:solidFill>
                <a:latin typeface="Cambria" panose="02040503050406030204" pitchFamily="18" charset="0"/>
              </a:rPr>
              <a:t>negative</a:t>
            </a:r>
            <a:r>
              <a:rPr lang="en-US" altLang="en-US" sz="2400" dirty="0">
                <a:solidFill>
                  <a:srgbClr val="000000"/>
                </a:solidFill>
                <a:latin typeface="Cambria" panose="02040503050406030204" pitchFamily="18" charset="0"/>
              </a:rPr>
              <a:t> values. </a:t>
            </a:r>
          </a:p>
          <a:p>
            <a:pPr eaLnBrk="1" hangingPunct="1">
              <a:lnSpc>
                <a:spcPct val="90000"/>
              </a:lnSpc>
            </a:pPr>
            <a:r>
              <a:rPr lang="en-US" altLang="en-US" sz="2400" dirty="0">
                <a:solidFill>
                  <a:srgbClr val="000000"/>
                </a:solidFill>
                <a:latin typeface="Cambria" panose="02040503050406030204" pitchFamily="18" charset="0"/>
              </a:rPr>
              <a:t>Worse yet, the user could enter a value that’s not even a number. </a:t>
            </a:r>
          </a:p>
          <a:p>
            <a:pPr eaLnBrk="1" hangingPunct="1">
              <a:lnSpc>
                <a:spcPct val="90000"/>
              </a:lnSpc>
            </a:pPr>
            <a:endParaRPr lang="en-US" altLang="en-US" sz="2000" dirty="0">
              <a:solidFill>
                <a:srgbClr val="000000"/>
              </a:solidFill>
              <a:latin typeface="Cambria" panose="02040503050406030204" pitchFamily="18" charset="0"/>
            </a:endParaRPr>
          </a:p>
          <a:p>
            <a:pPr marL="109537" indent="0" eaLnBrk="1" hangingPunct="1">
              <a:lnSpc>
                <a:spcPct val="90000"/>
              </a:lnSpc>
              <a:buNone/>
              <a:defRPr/>
            </a:pPr>
            <a:endParaRPr lang="en-US" sz="2400" dirty="0" smtClean="0">
              <a:solidFill>
                <a:srgbClr val="000000"/>
              </a:solidFill>
              <a:latin typeface="Cambria" panose="02040503050406030204" pitchFamily="18" charset="0"/>
            </a:endParaRPr>
          </a:p>
        </p:txBody>
      </p:sp>
      <p:sp>
        <p:nvSpPr>
          <p:cNvPr id="1249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526</TotalTime>
  <Words>5846</Words>
  <Application>Microsoft Office PowerPoint</Application>
  <PresentationFormat>On-screen Show (4:3)</PresentationFormat>
  <Paragraphs>600</Paragraphs>
  <Slides>133</Slides>
  <Notes>80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133</vt:i4>
      </vt:variant>
    </vt:vector>
  </HeadingPairs>
  <TitlesOfParts>
    <vt:vector size="144" baseType="lpstr">
      <vt:lpstr>AGaramond</vt:lpstr>
      <vt:lpstr>Arial</vt:lpstr>
      <vt:lpstr>Calibri</vt:lpstr>
      <vt:lpstr>Cambria</vt:lpstr>
      <vt:lpstr>Consolas</vt:lpstr>
      <vt:lpstr>Lucida Sans Unicode</vt:lpstr>
      <vt:lpstr>Verdana</vt:lpstr>
      <vt:lpstr>Wingdings</vt:lpstr>
      <vt:lpstr>Wingdings 2</vt:lpstr>
      <vt:lpstr>Wingdings 3</vt:lpstr>
      <vt:lpstr>Concourse</vt:lpstr>
      <vt:lpstr>Algorithm Development and Control Statements: Part 1</vt:lpstr>
      <vt:lpstr>PowerPoint Presentation</vt:lpstr>
      <vt:lpstr>PowerPoint Presentation</vt:lpstr>
      <vt:lpstr>PowerPoint Presentation</vt:lpstr>
      <vt:lpstr>4.1  Introduction</vt:lpstr>
      <vt:lpstr>4.2  Algorithms</vt:lpstr>
      <vt:lpstr>4.3  Pseudocode </vt:lpstr>
      <vt:lpstr>PowerPoint Presentation</vt:lpstr>
      <vt:lpstr>4.4  Control Structures</vt:lpstr>
      <vt:lpstr>4.4.1  Sequence Structure</vt:lpstr>
      <vt:lpstr>PowerPoint Presentation</vt:lpstr>
      <vt:lpstr>4.4.1  Sequence Structure</vt:lpstr>
      <vt:lpstr>4.4.1  Sequence Structure</vt:lpstr>
      <vt:lpstr>4.4.1  Sequence Structure</vt:lpstr>
      <vt:lpstr>4.4.1  Sequence Structure</vt:lpstr>
      <vt:lpstr>4.4.2  Selection Statements</vt:lpstr>
      <vt:lpstr>4.4.2  Selection Statements</vt:lpstr>
      <vt:lpstr>4.4.3  Iteration Statements</vt:lpstr>
      <vt:lpstr>4.4.3  Iteration Statements</vt:lpstr>
      <vt:lpstr>PowerPoint Presentation</vt:lpstr>
      <vt:lpstr>PowerPoint Presentation</vt:lpstr>
      <vt:lpstr>4.4.4  Summary of Control Statements</vt:lpstr>
      <vt:lpstr>4.5  if Single-Selection Statement</vt:lpstr>
      <vt:lpstr>4.5  if Selection Statement (cont.)</vt:lpstr>
      <vt:lpstr>PowerPoint Presentation</vt:lpstr>
      <vt:lpstr>4.5  if Selection Statement (cont.)</vt:lpstr>
      <vt:lpstr>PowerPoint Presentation</vt:lpstr>
      <vt:lpstr>4.6  if…else Double-Selection Statement</vt:lpstr>
      <vt:lpstr>4.6  if…else Double-Selection Statement</vt:lpstr>
      <vt:lpstr>PowerPoint Presentation</vt:lpstr>
      <vt:lpstr>PowerPoint Presentation</vt:lpstr>
      <vt:lpstr>4.6  if…else Double-Selection Statement (cont.)</vt:lpstr>
      <vt:lpstr>PowerPoint Presentation</vt:lpstr>
      <vt:lpstr>4.6.1  Nested if…else Statements</vt:lpstr>
      <vt:lpstr>4.6.1  Nested if…else Statements</vt:lpstr>
      <vt:lpstr>4.6.1  Nested if…else Statements</vt:lpstr>
      <vt:lpstr>PowerPoint Presentation</vt:lpstr>
      <vt:lpstr>4.6.2  Dangling-else Problem</vt:lpstr>
      <vt:lpstr>4.6.3  Blocks</vt:lpstr>
      <vt:lpstr>4.6.3  Blocks</vt:lpstr>
      <vt:lpstr>4.6.3  Blocks</vt:lpstr>
      <vt:lpstr>PowerPoint Presentation</vt:lpstr>
      <vt:lpstr>4.6.4  Conditional Operator (?:)</vt:lpstr>
      <vt:lpstr>4.7  Student Class: Nested if…else Statements</vt:lpstr>
      <vt:lpstr>PowerPoint Presentation</vt:lpstr>
      <vt:lpstr>PowerPoint Presentation</vt:lpstr>
      <vt:lpstr>PowerPoint Presentation</vt:lpstr>
      <vt:lpstr>PowerPoint Presentation</vt:lpstr>
      <vt:lpstr>PowerPoint Presentation</vt:lpstr>
      <vt:lpstr>4.8  while Iteration Statement</vt:lpstr>
      <vt:lpstr>4.8  while Iteration Statement (cont.)</vt:lpstr>
      <vt:lpstr>PowerPoint Presentation</vt:lpstr>
      <vt:lpstr>4.8  while Iteration Statement (cont.)</vt:lpstr>
      <vt:lpstr>PowerPoint Presentation</vt:lpstr>
      <vt:lpstr>4.8  while Iteration Statement (cont.)</vt:lpstr>
      <vt:lpstr>4.9  Formulating Algorithms: Counter-Controlled Iteration</vt:lpstr>
      <vt:lpstr>4.9.1  Pseudocode Algorithm with Counter Controlled Iteration</vt:lpstr>
      <vt:lpstr>PowerPoint Presentation</vt:lpstr>
      <vt:lpstr>4.9.1  Pseudocode Algorithm with Counter Controlled Iteration</vt:lpstr>
      <vt:lpstr>PowerPoint Presentation</vt:lpstr>
      <vt:lpstr>4.9.2 Implementing Counter-Controlled Iteration</vt:lpstr>
      <vt:lpstr>PowerPoint Presentation</vt:lpstr>
      <vt:lpstr>PowerPoint Presentation</vt:lpstr>
      <vt:lpstr>4.9.2 Implementing Counter-Controlled Iteration</vt:lpstr>
      <vt:lpstr>4.9.2 Implementing Counter-Controlled Iteration</vt:lpstr>
      <vt:lpstr>4.9.2 Implementing Counter-Controlled Iteration</vt:lpstr>
      <vt:lpstr>PowerPoint Presentation</vt:lpstr>
      <vt:lpstr>4.9.3 Notes on Integer Division and Truncation</vt:lpstr>
      <vt:lpstr>PowerPoint Presentation</vt:lpstr>
      <vt:lpstr>4.9.3 Arithmetic Overflow</vt:lpstr>
      <vt:lpstr>4.9.3 Arithmetic Overflow</vt:lpstr>
      <vt:lpstr>4.9.3 Arithmetic Overflow</vt:lpstr>
      <vt:lpstr>4.9.4 Input Validation</vt:lpstr>
      <vt:lpstr>4.10  Formulating Algorithms: Sentinel-Controlled Iteration</vt:lpstr>
      <vt:lpstr>4.10.1 Top-Down, Stepwise Refinement: The Top and First Refinement</vt:lpstr>
      <vt:lpstr>4.10.1 Top-Down, Stepwise Refinement: The Top and First Refinement</vt:lpstr>
      <vt:lpstr>PowerPoint Presentation</vt:lpstr>
      <vt:lpstr>4.10.2 Proceeding to the Second Refinement</vt:lpstr>
      <vt:lpstr>4.10.2 Proceeding to the Second Refinement</vt:lpstr>
      <vt:lpstr>4.10.2 Proceeding to the Second Refinement</vt:lpstr>
      <vt:lpstr>4.10.2 Proceeding to the Second Refinement</vt:lpstr>
      <vt:lpstr>PowerPoint Presentation</vt:lpstr>
      <vt:lpstr>PowerPoint Presentation</vt:lpstr>
      <vt:lpstr>PowerPoint Presentation</vt:lpstr>
      <vt:lpstr>PowerPoint Presentation</vt:lpstr>
      <vt:lpstr>4.10.3 Implementing Sentinel-Controlled Iteration</vt:lpstr>
      <vt:lpstr>PowerPoint Presentation</vt:lpstr>
      <vt:lpstr>PowerPoint Presentation</vt:lpstr>
      <vt:lpstr>PowerPoint Presentation</vt:lpstr>
      <vt:lpstr>PowerPoint Presentation</vt:lpstr>
      <vt:lpstr>4.10.3 Implementing Sentinel-Controlled Iteration</vt:lpstr>
      <vt:lpstr>4.10.4 Converting Between Fundamental Types Explicitly and Implicitly</vt:lpstr>
      <vt:lpstr>4.10.4 Converting Between Fundamental Types Explicitly and Implicitly</vt:lpstr>
      <vt:lpstr>4.10.4 Converting Between Fundamental Types Explicitly and Implicitly</vt:lpstr>
      <vt:lpstr>PowerPoint Presentation</vt:lpstr>
      <vt:lpstr>4.10.5 Formatting Floating-Point Numbers</vt:lpstr>
      <vt:lpstr>4.10.5 Formatting Floating-Point Numbers</vt:lpstr>
      <vt:lpstr>4.10.5 Formatting Floating-Point Numbers</vt:lpstr>
      <vt:lpstr>4.10.6 Unsigned Integers and User Input</vt:lpstr>
      <vt:lpstr>4.10.6 Unsigned Integers and User Input</vt:lpstr>
      <vt:lpstr>4.11  Formulating Algorithms: Nested Control Statements</vt:lpstr>
      <vt:lpstr>4.11.1 Problem Statement</vt:lpstr>
      <vt:lpstr>4.11.1 Problem Statement</vt:lpstr>
      <vt:lpstr>4.11.2 Top-Down Stepwise Refinement: Pseudocode Representation of the Top</vt:lpstr>
      <vt:lpstr>4.11.3 Top-Down Stepwise Refinement: First Refinement</vt:lpstr>
      <vt:lpstr>4.11.4 Top-Down Stepwise Refinement: Second Refinement</vt:lpstr>
      <vt:lpstr>4.11.4 Top-Down Stepwise Refinement: Second Refinement</vt:lpstr>
      <vt:lpstr>4.11.4 Top-Down Stepwise Refinement: Second Refinement</vt:lpstr>
      <vt:lpstr>PowerPoint Presentation</vt:lpstr>
      <vt:lpstr>4.11.6 Program That Implements the Pseudocode Algoritm</vt:lpstr>
      <vt:lpstr>PowerPoint Presentation</vt:lpstr>
      <vt:lpstr>PowerPoint Presentation</vt:lpstr>
      <vt:lpstr>PowerPoint Presentation</vt:lpstr>
      <vt:lpstr>PowerPoint Presentation</vt:lpstr>
      <vt:lpstr>PowerPoint Presentation</vt:lpstr>
      <vt:lpstr>4.11.6 Program That Implements the Pseudocode Algoritm</vt:lpstr>
      <vt:lpstr>4.11.7 Preventing Narrowing Conversions with List Initialization</vt:lpstr>
      <vt:lpstr>4.11.7 Preventing Narrowing Conversions with List Initialization</vt:lpstr>
      <vt:lpstr>4.11.7 Preventing Narrowing Conversions with List Initialization</vt:lpstr>
      <vt:lpstr>4.12  Compund Assignment Operators</vt:lpstr>
      <vt:lpstr>PowerPoint Presentation</vt:lpstr>
      <vt:lpstr>4.13  Increment and Decrement Operators</vt:lpstr>
      <vt:lpstr>PowerPoint Presentation</vt:lpstr>
      <vt:lpstr>PowerPoint Presentation</vt:lpstr>
      <vt:lpstr>PowerPoint Presentation</vt:lpstr>
      <vt:lpstr>PowerPoint Presentation</vt:lpstr>
      <vt:lpstr>4.13  Increment and Decrement Operators (cont.)</vt:lpstr>
      <vt:lpstr>PowerPoint Presentation</vt:lpstr>
      <vt:lpstr>4.13  Increment and Decrement Operators (cont.)</vt:lpstr>
      <vt:lpstr>PowerPoint Presentation</vt:lpstr>
      <vt:lpstr>PowerPoint Presentation</vt:lpstr>
      <vt:lpstr>4.14  Fundamental Types Are Not Portable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Part 1</dc:title>
  <dc:creator>Windows User</dc:creator>
  <cp:lastModifiedBy>Paul</cp:lastModifiedBy>
  <cp:revision>54</cp:revision>
  <dcterms:created xsi:type="dcterms:W3CDTF">2009-08-25T12:18:46Z</dcterms:created>
  <dcterms:modified xsi:type="dcterms:W3CDTF">2016-06-22T15:39:01Z</dcterms:modified>
</cp:coreProperties>
</file>