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2" r:id="rId4"/>
    <p:sldId id="261" r:id="rId5"/>
    <p:sldId id="259" r:id="rId6"/>
    <p:sldId id="258" r:id="rId7"/>
    <p:sldId id="263" r:id="rId8"/>
    <p:sldId id="264" r:id="rId9"/>
    <p:sldId id="265" r:id="rId10"/>
    <p:sldId id="266" r:id="rId11"/>
    <p:sldId id="267" r:id="rId12"/>
    <p:sldId id="273" r:id="rId13"/>
    <p:sldId id="271" r:id="rId14"/>
    <p:sldId id="272" r:id="rId15"/>
    <p:sldId id="268" r:id="rId16"/>
    <p:sldId id="269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48" autoAdjust="0"/>
  </p:normalViewPr>
  <p:slideViewPr>
    <p:cSldViewPr snapToGrid="0" snapToObjects="1">
      <p:cViewPr varScale="1">
        <p:scale>
          <a:sx n="86" d="100"/>
          <a:sy n="86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6E425-C946-AA48-AEA6-D0119D9DB7F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CB8E-8FC1-7E47-BA9E-5376527D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1heavens.com/falsy-and-truthy-in-javascrip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Aclarar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que</a:t>
            </a:r>
            <a:r>
              <a:rPr lang="en-US" baseline="0" dirty="0" smtClean="0">
                <a:sym typeface="Wingdings" pitchFamily="2" charset="2"/>
              </a:rPr>
              <a:t> lo del </a:t>
            </a:r>
            <a:r>
              <a:rPr lang="en-US" baseline="0" dirty="0" err="1" smtClean="0">
                <a:sym typeface="Wingdings" pitchFamily="2" charset="2"/>
              </a:rPr>
              <a:t>lado</a:t>
            </a:r>
            <a:r>
              <a:rPr lang="en-US" baseline="0" dirty="0" smtClean="0">
                <a:sym typeface="Wingdings" pitchFamily="2" charset="2"/>
              </a:rPr>
              <a:t> del </a:t>
            </a:r>
            <a:r>
              <a:rPr lang="en-US" baseline="0" dirty="0" err="1" smtClean="0">
                <a:sym typeface="Wingdings" pitchFamily="2" charset="2"/>
              </a:rPr>
              <a:t>cliente</a:t>
            </a:r>
            <a:r>
              <a:rPr lang="en-US" baseline="0" dirty="0" smtClean="0">
                <a:sym typeface="Wingdings" pitchFamily="2" charset="2"/>
              </a:rPr>
              <a:t> no </a:t>
            </a:r>
            <a:r>
              <a:rPr lang="en-US" baseline="0" dirty="0" err="1" smtClean="0">
                <a:sym typeface="Wingdings" pitchFamily="2" charset="2"/>
              </a:rPr>
              <a:t>es</a:t>
            </a:r>
            <a:r>
              <a:rPr lang="en-US" baseline="0" dirty="0" smtClean="0">
                <a:sym typeface="Wingdings" pitchFamily="2" charset="2"/>
              </a:rPr>
              <a:t> tan </a:t>
            </a:r>
            <a:r>
              <a:rPr lang="en-US" baseline="0" dirty="0" err="1" smtClean="0">
                <a:sym typeface="Wingdings" pitchFamily="2" charset="2"/>
              </a:rPr>
              <a:t>cierto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NodeJS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También</a:t>
            </a:r>
            <a:r>
              <a:rPr lang="en-US" baseline="0" dirty="0" smtClean="0">
                <a:sym typeface="Wingdings" pitchFamily="2" charset="2"/>
              </a:rPr>
              <a:t> se </a:t>
            </a:r>
            <a:r>
              <a:rPr lang="en-US" baseline="0" dirty="0" err="1" smtClean="0">
                <a:sym typeface="Wingdings" pitchFamily="2" charset="2"/>
              </a:rPr>
              <a:t>ejecuta</a:t>
            </a:r>
            <a:r>
              <a:rPr lang="en-US" baseline="0" dirty="0" smtClean="0">
                <a:sym typeface="Wingdings" pitchFamily="2" charset="2"/>
              </a:rPr>
              <a:t> en Adobe PDF Reader, </a:t>
            </a:r>
            <a:r>
              <a:rPr lang="en-US" baseline="0" dirty="0" err="1" smtClean="0">
                <a:sym typeface="Wingdings" pitchFamily="2" charset="2"/>
              </a:rPr>
              <a:t>etc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Netscape y sun se </a:t>
            </a:r>
            <a:r>
              <a:rPr lang="en-US" dirty="0" err="1" smtClean="0"/>
              <a:t>unen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Microsoft se </a:t>
            </a:r>
            <a:r>
              <a:rPr lang="en-US" dirty="0" err="1" smtClean="0"/>
              <a:t>imponga</a:t>
            </a:r>
            <a:r>
              <a:rPr lang="en-US" dirty="0" smtClean="0"/>
              <a:t> en los browsers</a:t>
            </a:r>
          </a:p>
          <a:p>
            <a:r>
              <a:rPr lang="en-US" dirty="0" smtClean="0"/>
              <a:t>Sun </a:t>
            </a:r>
            <a:r>
              <a:rPr lang="en-US" dirty="0" err="1" smtClean="0"/>
              <a:t>quería</a:t>
            </a:r>
            <a:r>
              <a:rPr lang="en-US" dirty="0" smtClean="0"/>
              <a:t> a </a:t>
            </a:r>
            <a:r>
              <a:rPr lang="en-US" dirty="0" err="1" smtClean="0"/>
              <a:t>HotJava</a:t>
            </a:r>
            <a:r>
              <a:rPr lang="en-US" dirty="0" smtClean="0"/>
              <a:t> en los browsers, </a:t>
            </a:r>
            <a:r>
              <a:rPr lang="en-US" dirty="0" err="1" smtClean="0"/>
              <a:t>netscape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decia</a:t>
            </a:r>
            <a:r>
              <a:rPr lang="en-US" baseline="0" dirty="0" smtClean="0"/>
              <a:t> q era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pesado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Jscript </a:t>
            </a:r>
            <a:r>
              <a:rPr lang="en-US" baseline="0" dirty="0" smtClean="0">
                <a:sym typeface="Wingdings"/>
              </a:rPr>
              <a:t> reverse engineering de </a:t>
            </a:r>
            <a:r>
              <a:rPr lang="en-US" baseline="0" dirty="0" err="1" smtClean="0">
                <a:sym typeface="Wingdings"/>
              </a:rPr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/>
              </a:rPr>
              <a:t>Debilmente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tipado</a:t>
            </a:r>
            <a:r>
              <a:rPr lang="en-US" baseline="0" dirty="0" smtClean="0">
                <a:sym typeface="Wingdings"/>
              </a:rPr>
              <a:t>  Most Important Feat: Las </a:t>
            </a:r>
            <a:r>
              <a:rPr lang="en-US" baseline="0" dirty="0" err="1" smtClean="0">
                <a:sym typeface="Wingdings"/>
              </a:rPr>
              <a:t>propiedades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pueden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tomar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cualquier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tipo</a:t>
            </a:r>
            <a:r>
              <a:rPr lang="en-US" baseline="0" dirty="0" smtClean="0">
                <a:sym typeface="Wingdings"/>
              </a:rPr>
              <a:t> de valor.. </a:t>
            </a:r>
            <a:r>
              <a:rPr lang="en-US" baseline="0" dirty="0" err="1" smtClean="0">
                <a:sym typeface="Wingdings"/>
              </a:rPr>
              <a:t>Primero</a:t>
            </a:r>
            <a:r>
              <a:rPr lang="en-US" baseline="0" dirty="0" smtClean="0">
                <a:sym typeface="Wingdings"/>
              </a:rPr>
              <a:t> un string.. </a:t>
            </a:r>
            <a:r>
              <a:rPr lang="en-US" baseline="0" dirty="0" err="1" smtClean="0">
                <a:sym typeface="Wingdings"/>
              </a:rPr>
              <a:t>Luego</a:t>
            </a:r>
            <a:r>
              <a:rPr lang="en-US" baseline="0" dirty="0" smtClean="0">
                <a:sym typeface="Wingdings"/>
              </a:rPr>
              <a:t> un </a:t>
            </a:r>
            <a:r>
              <a:rPr lang="en-US" baseline="0" dirty="0" err="1" smtClean="0">
                <a:sym typeface="Wingdings"/>
              </a:rPr>
              <a:t>número</a:t>
            </a:r>
            <a:r>
              <a:rPr lang="en-US" baseline="0" dirty="0" smtClean="0">
                <a:sym typeface="Wingdings"/>
              </a:rPr>
              <a:t>…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El </a:t>
            </a:r>
            <a:r>
              <a:rPr lang="en-US" baseline="0" dirty="0" err="1" smtClean="0">
                <a:sym typeface="Wingdings"/>
              </a:rPr>
              <a:t>souce</a:t>
            </a:r>
            <a:r>
              <a:rPr lang="en-US" baseline="0" dirty="0" smtClean="0">
                <a:sym typeface="Wingdings"/>
              </a:rPr>
              <a:t> code </a:t>
            </a:r>
            <a:r>
              <a:rPr lang="en-US" baseline="0" dirty="0" err="1" smtClean="0">
                <a:sym typeface="Wingdings"/>
              </a:rPr>
              <a:t>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también</a:t>
            </a:r>
            <a:r>
              <a:rPr lang="en-US" baseline="0" dirty="0" smtClean="0">
                <a:sym typeface="Wingdings"/>
              </a:rPr>
              <a:t> el </a:t>
            </a:r>
            <a:r>
              <a:rPr lang="en-US" baseline="0" dirty="0" err="1" smtClean="0">
                <a:sym typeface="Wingdings"/>
              </a:rPr>
              <a:t>entregable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porque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como</a:t>
            </a:r>
            <a:r>
              <a:rPr lang="en-US" baseline="0" dirty="0" smtClean="0">
                <a:sym typeface="Wingdings"/>
              </a:rPr>
              <a:t> era </a:t>
            </a:r>
            <a:r>
              <a:rPr lang="en-US" baseline="0" dirty="0" err="1" smtClean="0">
                <a:sym typeface="Wingdings"/>
              </a:rPr>
              <a:t>embebido</a:t>
            </a:r>
            <a:r>
              <a:rPr lang="en-US" baseline="0" dirty="0" smtClean="0">
                <a:sym typeface="Wingdings"/>
              </a:rPr>
              <a:t> en </a:t>
            </a:r>
            <a:r>
              <a:rPr lang="en-US" baseline="0" dirty="0" err="1" smtClean="0">
                <a:sym typeface="Wingdings"/>
              </a:rPr>
              <a:t>las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paginas</a:t>
            </a:r>
            <a:r>
              <a:rPr lang="en-US" baseline="0" dirty="0" smtClean="0">
                <a:sym typeface="Wingdings"/>
              </a:rPr>
              <a:t>, y </a:t>
            </a:r>
            <a:r>
              <a:rPr lang="en-US" baseline="0" dirty="0" err="1" smtClean="0">
                <a:sym typeface="Wingdings"/>
              </a:rPr>
              <a:t>las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paginas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eran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texto</a:t>
            </a:r>
            <a:r>
              <a:rPr lang="en-US" baseline="0" dirty="0" smtClean="0">
                <a:sym typeface="Wingdings"/>
              </a:rPr>
              <a:t>… </a:t>
            </a:r>
            <a:r>
              <a:rPr lang="en-US" baseline="0" dirty="0" err="1" smtClean="0">
                <a:sym typeface="Wingdings"/>
              </a:rPr>
              <a:t>ahora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eso</a:t>
            </a:r>
            <a:r>
              <a:rPr lang="en-US" baseline="0" dirty="0" smtClean="0">
                <a:sym typeface="Wingdings"/>
              </a:rPr>
              <a:t> ha </a:t>
            </a:r>
            <a:r>
              <a:rPr lang="en-US" baseline="0" dirty="0" err="1" smtClean="0">
                <a:sym typeface="Wingdings"/>
              </a:rPr>
              <a:t>cambiado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pero</a:t>
            </a:r>
            <a:r>
              <a:rPr lang="en-US" baseline="0" dirty="0" smtClean="0">
                <a:sym typeface="Wingdings"/>
              </a:rPr>
              <a:t> se </a:t>
            </a:r>
            <a:r>
              <a:rPr lang="en-US" baseline="0" dirty="0" err="1" smtClean="0">
                <a:sym typeface="Wingdings"/>
              </a:rPr>
              <a:t>quedó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texto</a:t>
            </a:r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basicUse.html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“Pro”: </a:t>
            </a:r>
            <a:r>
              <a:rPr lang="en-US" baseline="0" dirty="0" err="1" smtClean="0">
                <a:sym typeface="Wingdings" pitchFamily="2" charset="2"/>
              </a:rPr>
              <a:t>Archivo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externo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 </a:t>
            </a:r>
            <a:r>
              <a:rPr lang="en-US" dirty="0" err="1" smtClean="0"/>
              <a:t>Sí</a:t>
            </a:r>
            <a:r>
              <a:rPr lang="en-US" dirty="0" smtClean="0"/>
              <a:t>, Undefined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aparte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sé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arreglo</a:t>
            </a:r>
            <a:r>
              <a:rPr lang="en-US" baseline="0" dirty="0" smtClean="0"/>
              <a:t>? Hay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instanceof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Aplica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también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Date.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al final se </a:t>
            </a:r>
            <a:r>
              <a:rPr lang="en-US" baseline="0" dirty="0" err="1" smtClean="0"/>
              <a:t>comportan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se le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funciones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(nan)</a:t>
            </a:r>
            <a:r>
              <a:rPr lang="en-US" dirty="0" smtClean="0">
                <a:sym typeface="Wingdings"/>
              </a:rPr>
              <a:t>Number</a:t>
            </a:r>
          </a:p>
          <a:p>
            <a:r>
              <a:rPr lang="en-US" dirty="0" err="1" smtClean="0">
                <a:sym typeface="Wingdings"/>
              </a:rPr>
              <a:t>ParseInt</a:t>
            </a:r>
            <a:r>
              <a:rPr lang="en-US" dirty="0" smtClean="0">
                <a:sym typeface="Wingdings"/>
              </a:rPr>
              <a:t> – </a:t>
            </a:r>
            <a:r>
              <a:rPr lang="en-US" dirty="0" err="1" smtClean="0">
                <a:sym typeface="Wingdings"/>
              </a:rPr>
              <a:t>incluya</a:t>
            </a:r>
            <a:r>
              <a:rPr lang="en-US" dirty="0" smtClean="0">
                <a:sym typeface="Wingdings"/>
              </a:rPr>
              <a:t> la base– </a:t>
            </a:r>
            <a:r>
              <a:rPr lang="en-US" dirty="0" err="1" smtClean="0">
                <a:sym typeface="Wingdings"/>
              </a:rPr>
              <a:t>sino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parseInt</a:t>
            </a:r>
            <a:r>
              <a:rPr lang="en-US" dirty="0" smtClean="0">
                <a:sym typeface="Wingdings"/>
              </a:rPr>
              <a:t>(“010”)=2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1 y 1.0 son el </a:t>
            </a:r>
            <a:r>
              <a:rPr lang="en-US" dirty="0" err="1" smtClean="0">
                <a:sym typeface="Wingdings"/>
              </a:rPr>
              <a:t>mismo</a:t>
            </a:r>
            <a:r>
              <a:rPr lang="en-US" dirty="0" smtClean="0">
                <a:sym typeface="Wingdings"/>
              </a:rPr>
              <a:t> valor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mtClean="0">
                <a:hlinkClick r:id="rId3"/>
              </a:rPr>
              <a:t>http://11heavens.com/falsy-and-truthy-in-javascript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4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Null</a:t>
            </a:r>
            <a:r>
              <a:rPr lang="es-ES_tradnl" dirty="0" smtClean="0"/>
              <a:t> vs. </a:t>
            </a:r>
            <a:r>
              <a:rPr lang="es-ES_tradnl" dirty="0" err="1" smtClean="0"/>
              <a:t>Undefined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 lnSpcReduction="10000"/>
          </a:bodyPr>
          <a:lstStyle/>
          <a:p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declara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una</a:t>
            </a:r>
            <a:r>
              <a:rPr lang="en-US" sz="2400" dirty="0" smtClean="0">
                <a:sym typeface="Wingdings"/>
              </a:rPr>
              <a:t> variable y no se </a:t>
            </a:r>
            <a:r>
              <a:rPr lang="en-US" sz="2400" dirty="0" err="1" smtClean="0">
                <a:sym typeface="Wingdings"/>
              </a:rPr>
              <a:t>inicializa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su</a:t>
            </a:r>
            <a:r>
              <a:rPr lang="en-US" sz="2400" dirty="0" smtClean="0">
                <a:sym typeface="Wingdings"/>
              </a:rPr>
              <a:t>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undefined</a:t>
            </a:r>
          </a:p>
          <a:p>
            <a:r>
              <a:rPr lang="en-US" sz="2400" dirty="0" smtClean="0">
                <a:sym typeface="Wingdings"/>
              </a:rPr>
              <a:t>Undefined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tipo</a:t>
            </a:r>
            <a:r>
              <a:rPr lang="en-US" sz="2400" dirty="0" smtClean="0">
                <a:sym typeface="Wingdings"/>
              </a:rPr>
              <a:t> de </a:t>
            </a:r>
            <a:r>
              <a:rPr lang="en-US" sz="2400" dirty="0" err="1" smtClean="0">
                <a:sym typeface="Wingdings"/>
              </a:rPr>
              <a:t>dato</a:t>
            </a:r>
            <a:r>
              <a:rPr lang="en-US" sz="2400" dirty="0">
                <a:sym typeface="Wingdings"/>
              </a:rPr>
              <a:t/>
            </a:r>
            <a:br>
              <a:rPr lang="en-US" sz="2400" dirty="0">
                <a:sym typeface="Wingdings"/>
              </a:rPr>
            </a:br>
            <a:r>
              <a:rPr lang="en-US" sz="2400" dirty="0" smtClean="0">
                <a:sym typeface="Wingdings"/>
              </a:rPr>
              <a:t> 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;  undefined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undefined</a:t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Null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valor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asigna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deliberadamente</a:t>
            </a:r>
            <a:r>
              <a:rPr lang="en-US" sz="2400" dirty="0" smtClean="0">
                <a:sym typeface="Wingdings"/>
              </a:rPr>
              <a:t>.</a:t>
            </a:r>
          </a:p>
          <a:p>
            <a:r>
              <a:rPr lang="en-US" sz="2400" dirty="0" smtClean="0">
                <a:sym typeface="Wingdings"/>
              </a:rPr>
              <a:t> Null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objeto</a:t>
            </a:r>
            <a:endParaRPr lang="en-US" sz="24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>
                <a:sym typeface="Wingdings"/>
              </a:rPr>
              <a:t>v</a:t>
            </a:r>
            <a:r>
              <a:rPr lang="en-US" sz="2200" dirty="0" err="1" smtClean="0">
                <a:sym typeface="Wingdings"/>
              </a:rPr>
              <a:t>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 = null;  null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object</a:t>
            </a: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767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Falsy</a:t>
            </a:r>
            <a:r>
              <a:rPr lang="es-ES_tradnl" dirty="0" smtClean="0"/>
              <a:t> and </a:t>
            </a:r>
            <a:r>
              <a:rPr lang="es-ES_tradnl" dirty="0" err="1" smtClean="0"/>
              <a:t>Truthy</a:t>
            </a:r>
            <a:r>
              <a:rPr lang="es-ES_tradnl" dirty="0" smtClean="0"/>
              <a:t> </a:t>
            </a:r>
            <a:r>
              <a:rPr lang="es-ES_tradnl" dirty="0" err="1" smtClean="0"/>
              <a:t>Values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171943"/>
            <a:ext cx="7577063" cy="5307544"/>
          </a:xfrm>
        </p:spPr>
        <p:txBody>
          <a:bodyPr numCol="1">
            <a:normAutofit lnSpcReduction="10000"/>
          </a:bodyPr>
          <a:lstStyle/>
          <a:p>
            <a:r>
              <a:rPr lang="en-US" sz="2400" dirty="0" err="1" smtClean="0">
                <a:sym typeface="Wingdings"/>
              </a:rPr>
              <a:t>Javascript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tiene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boolean</a:t>
            </a:r>
            <a:r>
              <a:rPr lang="en-US" sz="2400" dirty="0">
                <a:sym typeface="Wingdings"/>
              </a:rPr>
              <a:t> </a:t>
            </a:r>
            <a:r>
              <a:rPr lang="en-US" sz="2400" i="1" dirty="0" smtClean="0">
                <a:sym typeface="Wingdings"/>
              </a:rPr>
              <a:t>true </a:t>
            </a:r>
            <a:r>
              <a:rPr lang="en-US" sz="2400" dirty="0" smtClean="0">
                <a:sym typeface="Wingdings"/>
              </a:rPr>
              <a:t>y </a:t>
            </a:r>
            <a:r>
              <a:rPr lang="en-US" sz="2400" i="1" dirty="0" smtClean="0">
                <a:sym typeface="Wingdings"/>
              </a:rPr>
              <a:t>false</a:t>
            </a:r>
          </a:p>
          <a:p>
            <a:r>
              <a:rPr lang="en-US" sz="2400" dirty="0" smtClean="0">
                <a:sym typeface="Wingdings"/>
              </a:rPr>
              <a:t>Con </a:t>
            </a:r>
            <a:r>
              <a:rPr lang="en-US" sz="2400" dirty="0" err="1" smtClean="0">
                <a:sym typeface="Wingdings"/>
              </a:rPr>
              <a:t>algunos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operadores</a:t>
            </a:r>
            <a:r>
              <a:rPr lang="en-US" sz="2400" dirty="0" smtClean="0">
                <a:sym typeface="Wingdings"/>
              </a:rPr>
              <a:t> tru</a:t>
            </a:r>
            <a:r>
              <a:rPr lang="en-US" sz="2400" dirty="0" smtClean="0">
                <a:sym typeface="Wingdings"/>
              </a:rPr>
              <a:t>e y false se </a:t>
            </a:r>
            <a:r>
              <a:rPr lang="en-US" sz="2400" dirty="0" err="1" smtClean="0">
                <a:sym typeface="Wingdings"/>
              </a:rPr>
              <a:t>convierten</a:t>
            </a:r>
            <a:r>
              <a:rPr lang="en-US" sz="2400" smtClean="0">
                <a:sym typeface="Wingdings"/>
              </a:rPr>
              <a:t> a 1 o 0. </a:t>
            </a:r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Los </a:t>
            </a:r>
            <a:r>
              <a:rPr lang="en-US" sz="2400" dirty="0" err="1" smtClean="0">
                <a:sym typeface="Wingdings"/>
              </a:rPr>
              <a:t>siguientes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son </a:t>
            </a:r>
            <a:r>
              <a:rPr lang="en-US" sz="2400" dirty="0" err="1" smtClean="0">
                <a:sym typeface="Wingdings"/>
              </a:rPr>
              <a:t>falsy</a:t>
            </a:r>
            <a:endParaRPr lang="en-US" sz="2400" dirty="0" smtClean="0">
              <a:sym typeface="Wingdings"/>
            </a:endParaRPr>
          </a:p>
          <a:p>
            <a:pPr lvl="1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alse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0</a:t>
            </a:r>
          </a:p>
          <a:p>
            <a:pPr lvl="1"/>
            <a:r>
              <a:rPr lang="en-US" sz="2200" dirty="0" smtClean="0">
                <a:sym typeface="Wingdings"/>
              </a:rPr>
              <a:t>“”</a:t>
            </a:r>
          </a:p>
          <a:p>
            <a:pPr lvl="1"/>
            <a:r>
              <a:rPr lang="en-US" sz="2200" dirty="0" err="1" smtClean="0">
                <a:sym typeface="Wingdings"/>
              </a:rPr>
              <a:t>NaN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null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 undefined</a:t>
            </a:r>
            <a:endParaRPr lang="en-US" sz="2200" dirty="0" smtClean="0"/>
          </a:p>
          <a:p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otros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retornan</a:t>
            </a:r>
            <a:r>
              <a:rPr lang="en-US" sz="2400" dirty="0" smtClean="0"/>
              <a:t> </a:t>
            </a:r>
            <a:r>
              <a:rPr lang="en-US" sz="2400" dirty="0" err="1" smtClean="0"/>
              <a:t>verdadero</a:t>
            </a:r>
            <a:r>
              <a:rPr lang="en-US" sz="2400" dirty="0" smtClean="0"/>
              <a:t>, </a:t>
            </a:r>
            <a:r>
              <a:rPr lang="en-US" sz="2400" dirty="0" err="1" smtClean="0"/>
              <a:t>incluyendo</a:t>
            </a:r>
            <a:r>
              <a:rPr lang="en-US" sz="2400" dirty="0" smtClean="0"/>
              <a:t> “false”, “0”</a:t>
            </a:r>
          </a:p>
        </p:txBody>
      </p:sp>
    </p:spTree>
    <p:extLst>
      <p:ext uri="{BB962C8B-B14F-4D97-AF65-F5344CB8AC3E}">
        <p14:creationId xmlns:p14="http://schemas.microsoft.com/office/powerpoint/2010/main" val="1240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Operadores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725693"/>
            <a:ext cx="7577063" cy="4753794"/>
          </a:xfrm>
        </p:spPr>
        <p:txBody>
          <a:bodyPr numCol="1">
            <a:noAutofit/>
          </a:bodyPr>
          <a:lstStyle/>
          <a:p>
            <a:r>
              <a:rPr lang="en-US" sz="2400" dirty="0" smtClean="0"/>
              <a:t>“+”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Si los dos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a </a:t>
            </a:r>
            <a:r>
              <a:rPr lang="en-US" sz="2400" dirty="0" err="1" smtClean="0"/>
              <a:t>adicionar</a:t>
            </a:r>
            <a:r>
              <a:rPr lang="en-US" sz="2400" dirty="0" smtClean="0"/>
              <a:t> son </a:t>
            </a:r>
            <a:r>
              <a:rPr lang="en-US" sz="2400" dirty="0" err="1" smtClean="0"/>
              <a:t>números</a:t>
            </a:r>
            <a:r>
              <a:rPr lang="en-US" sz="2400" dirty="0" smtClean="0"/>
              <a:t>, los </a:t>
            </a:r>
            <a:r>
              <a:rPr lang="en-US" sz="2400" dirty="0" err="1" smtClean="0"/>
              <a:t>suma</a:t>
            </a:r>
            <a:r>
              <a:rPr lang="en-US" sz="2400" dirty="0" smtClean="0"/>
              <a:t>, </a:t>
            </a:r>
            <a:r>
              <a:rPr lang="en-US" sz="2400" dirty="0" err="1" smtClean="0"/>
              <a:t>sino</a:t>
            </a:r>
            <a:r>
              <a:rPr lang="en-US" sz="2400" dirty="0" smtClean="0"/>
              <a:t> los </a:t>
            </a:r>
            <a:r>
              <a:rPr lang="en-US" sz="2400" dirty="0" err="1" smtClean="0"/>
              <a:t>convierte</a:t>
            </a:r>
            <a:r>
              <a:rPr lang="en-US" sz="2400" dirty="0" smtClean="0"/>
              <a:t> a String y los </a:t>
            </a:r>
            <a:r>
              <a:rPr lang="en-US" sz="2400" dirty="0" err="1" smtClean="0"/>
              <a:t>concatena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2"/>
            <a:r>
              <a:rPr lang="en-US" sz="2400" dirty="0" smtClean="0"/>
              <a:t>1 + 2 = 3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“</a:t>
            </a:r>
            <a:r>
              <a:rPr lang="en-US" sz="2400" dirty="0" err="1" smtClean="0"/>
              <a:t>Hola</a:t>
            </a:r>
            <a:r>
              <a:rPr lang="en-US" sz="2400" dirty="0" smtClean="0"/>
              <a:t> ” + 3 = “</a:t>
            </a:r>
            <a:r>
              <a:rPr lang="en-US" sz="2400" dirty="0" err="1" smtClean="0"/>
              <a:t>Hola</a:t>
            </a:r>
            <a:r>
              <a:rPr lang="en-US" sz="2400" dirty="0" smtClean="0"/>
              <a:t> 3”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“$” + 3 + 4 = “$34” </a:t>
            </a:r>
          </a:p>
          <a:p>
            <a:pPr lvl="1"/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82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Operators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514051"/>
            <a:ext cx="7577063" cy="4965436"/>
          </a:xfrm>
        </p:spPr>
        <p:txBody>
          <a:bodyPr numCol="1"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&amp;&amp;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Guard Operator)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200" dirty="0"/>
              <a:t>N</a:t>
            </a:r>
            <a:r>
              <a:rPr lang="en-US" sz="2200" dirty="0" smtClean="0"/>
              <a:t>o </a:t>
            </a:r>
            <a:r>
              <a:rPr lang="en-US" sz="2200" dirty="0" err="1" smtClean="0"/>
              <a:t>funciona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en Java o </a:t>
            </a:r>
            <a:r>
              <a:rPr lang="en-US" sz="2200" dirty="0" err="1" smtClean="0"/>
              <a:t>.Net</a:t>
            </a:r>
            <a:r>
              <a:rPr lang="en-US" sz="2200" dirty="0"/>
              <a:t> </a:t>
            </a:r>
            <a:endParaRPr lang="en-US" sz="2200" dirty="0" smtClean="0"/>
          </a:p>
          <a:p>
            <a:pPr lvl="1"/>
            <a:endParaRPr lang="en-US" sz="2200" dirty="0"/>
          </a:p>
          <a:p>
            <a:pPr lvl="1"/>
            <a:r>
              <a:rPr lang="en-US" sz="2200" dirty="0" smtClean="0"/>
              <a:t>Si el primer valor </a:t>
            </a:r>
            <a:r>
              <a:rPr lang="en-US" sz="2200" dirty="0" err="1" smtClean="0"/>
              <a:t>es</a:t>
            </a:r>
            <a:r>
              <a:rPr lang="en-US" sz="2200" dirty="0" smtClean="0"/>
              <a:t> “</a:t>
            </a:r>
            <a:r>
              <a:rPr lang="en-US" sz="2200" dirty="0" err="1" smtClean="0"/>
              <a:t>truthy</a:t>
            </a:r>
            <a:r>
              <a:rPr lang="en-US" sz="2200" dirty="0" smtClean="0"/>
              <a:t>” </a:t>
            </a:r>
            <a:r>
              <a:rPr lang="en-US" sz="2200" dirty="0" smtClean="0">
                <a:sym typeface="Wingdings"/>
              </a:rPr>
              <a:t> </a:t>
            </a:r>
            <a:r>
              <a:rPr lang="en-US" sz="2200" dirty="0" err="1" smtClean="0"/>
              <a:t>retorna</a:t>
            </a:r>
            <a:r>
              <a:rPr lang="en-US" sz="2200" dirty="0" smtClean="0"/>
              <a:t> el SEGUNDO</a:t>
            </a:r>
          </a:p>
          <a:p>
            <a:pPr lvl="2"/>
            <a:r>
              <a:rPr lang="en-US" sz="2200" dirty="0"/>
              <a:t> </a:t>
            </a:r>
            <a:r>
              <a:rPr lang="en-US" sz="2200" dirty="0" smtClean="0"/>
              <a:t>true &amp;&amp; “WTF? OMG!” 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>
                <a:sym typeface="Wingdings"/>
              </a:rPr>
              <a:t>“WTF? OMG!</a:t>
            </a:r>
            <a:r>
              <a:rPr lang="en-US" sz="2200" dirty="0" smtClean="0">
                <a:sym typeface="Wingdings"/>
              </a:rPr>
              <a:t>”</a:t>
            </a:r>
          </a:p>
          <a:p>
            <a:pPr lvl="2"/>
            <a:r>
              <a:rPr lang="en-US" sz="2200" dirty="0" smtClean="0">
                <a:sym typeface="Wingdings"/>
              </a:rPr>
              <a:t>1 &amp;&amp; “El 1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Truthy</a:t>
            </a:r>
            <a:r>
              <a:rPr lang="en-US" sz="2200" dirty="0" smtClean="0">
                <a:sym typeface="Wingdings"/>
              </a:rPr>
              <a:t>”  “El 1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truthy</a:t>
            </a:r>
            <a:r>
              <a:rPr lang="en-US" sz="2200" dirty="0" smtClean="0">
                <a:sym typeface="Wingdings"/>
              </a:rPr>
              <a:t>”</a:t>
            </a:r>
          </a:p>
          <a:p>
            <a:pPr lvl="2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/>
              <a:t>Si el primer valor </a:t>
            </a:r>
            <a:r>
              <a:rPr lang="en-US" sz="2200" dirty="0" err="1"/>
              <a:t>es</a:t>
            </a:r>
            <a:r>
              <a:rPr lang="en-US" sz="2200" dirty="0"/>
              <a:t> </a:t>
            </a:r>
            <a:r>
              <a:rPr lang="en-US" sz="2200" dirty="0" smtClean="0"/>
              <a:t>“</a:t>
            </a:r>
            <a:r>
              <a:rPr lang="en-US" sz="2200" dirty="0" err="1" smtClean="0"/>
              <a:t>falsy</a:t>
            </a:r>
            <a:r>
              <a:rPr lang="en-US" sz="2200" dirty="0" smtClean="0"/>
              <a:t>” </a:t>
            </a:r>
            <a:r>
              <a:rPr lang="en-US" sz="2200" dirty="0">
                <a:sym typeface="Wingdings"/>
              </a:rPr>
              <a:t> </a:t>
            </a:r>
            <a:r>
              <a:rPr lang="en-US" sz="2200" dirty="0" err="1"/>
              <a:t>retorna</a:t>
            </a:r>
            <a:r>
              <a:rPr lang="en-US" sz="2200" dirty="0"/>
              <a:t> el </a:t>
            </a:r>
            <a:r>
              <a:rPr lang="en-US" sz="2200" dirty="0" smtClean="0"/>
              <a:t>PRIMERO</a:t>
            </a: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0 &amp;&amp; “Soy un </a:t>
            </a:r>
            <a:r>
              <a:rPr lang="en-US" sz="2200" dirty="0" err="1" smtClean="0">
                <a:sym typeface="Wingdings"/>
              </a:rPr>
              <a:t>éxito</a:t>
            </a:r>
            <a:r>
              <a:rPr lang="en-US" sz="2200" dirty="0" smtClean="0">
                <a:sym typeface="Wingdings"/>
              </a:rPr>
              <a:t>!”  0</a:t>
            </a: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false &amp;&amp; “</a:t>
            </a:r>
            <a:r>
              <a:rPr lang="en-US" sz="2200" dirty="0" err="1" smtClean="0">
                <a:sym typeface="Wingdings"/>
              </a:rPr>
              <a:t>Esto</a:t>
            </a:r>
            <a:r>
              <a:rPr lang="en-US" sz="2200" dirty="0" smtClean="0">
                <a:sym typeface="Wingdings"/>
              </a:rPr>
              <a:t> no sale </a:t>
            </a:r>
            <a:r>
              <a:rPr lang="en-US" sz="2200" dirty="0" err="1" smtClean="0">
                <a:sym typeface="Wingdings"/>
              </a:rPr>
              <a:t>nunca</a:t>
            </a:r>
            <a:r>
              <a:rPr lang="en-US" sz="2200" dirty="0" smtClean="0">
                <a:sym typeface="Wingdings"/>
              </a:rPr>
              <a:t>”  false</a:t>
            </a:r>
            <a:endParaRPr lang="en-US" sz="2200" dirty="0"/>
          </a:p>
          <a:p>
            <a:pPr lvl="1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847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Operadores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/>
          </a:bodyPr>
          <a:lstStyle/>
          <a:p>
            <a:r>
              <a:rPr lang="en-US" sz="2400" dirty="0" smtClean="0"/>
              <a:t>“||”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Default Operator)</a:t>
            </a:r>
          </a:p>
          <a:p>
            <a:endParaRPr lang="en-US" sz="2400" dirty="0" smtClean="0"/>
          </a:p>
          <a:p>
            <a:pPr lvl="1"/>
            <a:r>
              <a:rPr lang="en-US" sz="2400" dirty="0"/>
              <a:t>No </a:t>
            </a:r>
            <a:r>
              <a:rPr lang="en-US" sz="2400" dirty="0" err="1"/>
              <a:t>funciona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en Java o </a:t>
            </a:r>
            <a:r>
              <a:rPr lang="en-US" sz="2400" dirty="0" err="1"/>
              <a:t>.Net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Si el primer valor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 smtClean="0"/>
              <a:t>Truthy</a:t>
            </a:r>
            <a:r>
              <a:rPr lang="en-US" sz="2400" dirty="0" smtClean="0"/>
              <a:t>, </a:t>
            </a:r>
            <a:r>
              <a:rPr lang="en-US" sz="2400" dirty="0" err="1"/>
              <a:t>retorna</a:t>
            </a:r>
            <a:r>
              <a:rPr lang="en-US" sz="2400" dirty="0"/>
              <a:t> el </a:t>
            </a:r>
            <a:r>
              <a:rPr lang="en-US" sz="2400" dirty="0" smtClean="0"/>
              <a:t>PRIMERO</a:t>
            </a:r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Defecto</a:t>
            </a:r>
            <a:r>
              <a:rPr lang="en-US" sz="2400" dirty="0" smtClean="0"/>
              <a:t>”|| “</a:t>
            </a:r>
            <a:r>
              <a:rPr lang="en-US" sz="2400" dirty="0" err="1" smtClean="0"/>
              <a:t>Otro</a:t>
            </a:r>
            <a:r>
              <a:rPr lang="en-US" sz="2400" dirty="0" smtClean="0"/>
              <a:t>”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“</a:t>
            </a:r>
            <a:r>
              <a:rPr lang="en-US" sz="2400" dirty="0" err="1" smtClean="0">
                <a:sym typeface="Wingdings"/>
              </a:rPr>
              <a:t>Por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Defecto</a:t>
            </a:r>
            <a:r>
              <a:rPr lang="en-US" sz="2400" dirty="0" smtClean="0">
                <a:sym typeface="Wingdings"/>
              </a:rPr>
              <a:t>”</a:t>
            </a:r>
          </a:p>
          <a:p>
            <a:pPr lvl="2"/>
            <a:endParaRPr lang="en-US" sz="2400" dirty="0">
              <a:sym typeface="Wingdings"/>
            </a:endParaRPr>
          </a:p>
          <a:p>
            <a:pPr lvl="1"/>
            <a:r>
              <a:rPr lang="en-US" sz="2400" dirty="0" smtClean="0">
                <a:sym typeface="Wingdings"/>
              </a:rPr>
              <a:t>Si el primer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Falsy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retorna</a:t>
            </a:r>
            <a:r>
              <a:rPr lang="en-US" sz="2400" dirty="0" smtClean="0">
                <a:sym typeface="Wingdings"/>
              </a:rPr>
              <a:t> el SEGUNDO</a:t>
            </a:r>
          </a:p>
          <a:p>
            <a:pPr lvl="2"/>
            <a:r>
              <a:rPr lang="en-US" sz="2400" dirty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null || “</a:t>
            </a:r>
            <a:r>
              <a:rPr lang="en-US" sz="2400" dirty="0" err="1" smtClean="0">
                <a:sym typeface="Wingdings"/>
              </a:rPr>
              <a:t>Otro</a:t>
            </a:r>
            <a:r>
              <a:rPr lang="en-US" sz="2400" dirty="0" smtClean="0">
                <a:sym typeface="Wingdings"/>
              </a:rPr>
              <a:t> Valor”  “</a:t>
            </a:r>
            <a:r>
              <a:rPr lang="en-US" sz="2400" dirty="0" err="1" smtClean="0">
                <a:sym typeface="Wingdings"/>
              </a:rPr>
              <a:t>Otro</a:t>
            </a:r>
            <a:r>
              <a:rPr lang="en-US" sz="2400" dirty="0" smtClean="0">
                <a:sym typeface="Wingdings"/>
              </a:rPr>
              <a:t> Valor”</a:t>
            </a:r>
          </a:p>
          <a:p>
            <a:pPr lvl="2"/>
            <a:endParaRPr lang="en-US" sz="2400" dirty="0">
              <a:sym typeface="Wingdings"/>
            </a:endParaRPr>
          </a:p>
          <a:p>
            <a:pPr marL="228600" lvl="1" indent="0">
              <a:buNone/>
            </a:pPr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414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Coercion</a:t>
            </a:r>
            <a:r>
              <a:rPr lang="es-ES_tradnl" dirty="0" smtClean="0"/>
              <a:t> == vs ===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 lnSpcReduction="10000"/>
          </a:bodyPr>
          <a:lstStyle/>
          <a:p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usa</a:t>
            </a:r>
            <a:r>
              <a:rPr lang="en-US" sz="2400" dirty="0" smtClean="0">
                <a:sym typeface="Wingdings"/>
              </a:rPr>
              <a:t> == </a:t>
            </a:r>
          </a:p>
          <a:p>
            <a:pPr lvl="1"/>
            <a:r>
              <a:rPr lang="en-US" sz="2200" dirty="0" smtClean="0">
                <a:sym typeface="Wingdings"/>
              </a:rPr>
              <a:t>Uno de 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previamente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convertido</a:t>
            </a:r>
            <a:r>
              <a:rPr lang="en-US" sz="2200" dirty="0" smtClean="0">
                <a:sym typeface="Wingdings"/>
              </a:rPr>
              <a:t> antes de la </a:t>
            </a:r>
            <a:r>
              <a:rPr lang="en-US" sz="2200" dirty="0" err="1" smtClean="0">
                <a:sym typeface="Wingdings"/>
              </a:rPr>
              <a:t>comparación</a:t>
            </a: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Hay </a:t>
            </a:r>
            <a:r>
              <a:rPr lang="en-US" sz="2200" dirty="0" err="1" smtClean="0">
                <a:sym typeface="Wingdings"/>
              </a:rPr>
              <a:t>reglas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para</a:t>
            </a:r>
            <a:r>
              <a:rPr lang="en-US" sz="2200" dirty="0" smtClean="0">
                <a:sym typeface="Wingdings"/>
              </a:rPr>
              <a:t> la </a:t>
            </a:r>
            <a:r>
              <a:rPr lang="en-US" sz="2200" dirty="0" err="1" smtClean="0">
                <a:sym typeface="Wingdings"/>
              </a:rPr>
              <a:t>conversión</a:t>
            </a:r>
            <a:r>
              <a:rPr lang="en-US" sz="2200" dirty="0" smtClean="0">
                <a:sym typeface="Wingdings"/>
              </a:rPr>
              <a:t>, la </a:t>
            </a:r>
            <a:r>
              <a:rPr lang="en-US" sz="2200" dirty="0" err="1" smtClean="0">
                <a:sym typeface="Wingdings"/>
              </a:rPr>
              <a:t>mayoría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convierte</a:t>
            </a:r>
            <a:r>
              <a:rPr lang="en-US" sz="2200" dirty="0" smtClean="0">
                <a:sym typeface="Wingdings"/>
              </a:rPr>
              <a:t> a </a:t>
            </a:r>
            <a:r>
              <a:rPr lang="en-US" sz="2200" dirty="0" err="1" smtClean="0">
                <a:sym typeface="Wingdings"/>
              </a:rPr>
              <a:t>número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uno</a:t>
            </a:r>
            <a:r>
              <a:rPr lang="en-US" sz="2200" dirty="0" smtClean="0">
                <a:sym typeface="Wingdings"/>
              </a:rPr>
              <a:t> de 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con </a:t>
            </a:r>
            <a:r>
              <a:rPr lang="en-US" sz="2200" dirty="0" err="1" smtClean="0">
                <a:sym typeface="Wingdings"/>
              </a:rPr>
              <a:t>toNumber</a:t>
            </a:r>
            <a:r>
              <a:rPr lang="en-US" sz="2200" dirty="0" smtClean="0">
                <a:sym typeface="Wingdings"/>
              </a:rPr>
              <a:t>()</a:t>
            </a: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 smtClean="0">
                <a:sym typeface="Wingdings"/>
              </a:rPr>
              <a:t>1 == true  true</a:t>
            </a:r>
          </a:p>
          <a:p>
            <a:pPr lvl="2"/>
            <a:r>
              <a:rPr lang="en-US" sz="2200" dirty="0" smtClean="0">
                <a:sym typeface="Wingdings"/>
              </a:rPr>
              <a:t> “0.1” == 0.1  true</a:t>
            </a: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 == [“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”]  true</a:t>
            </a:r>
          </a:p>
          <a:p>
            <a:pPr lvl="2"/>
            <a:r>
              <a:rPr lang="en-US" sz="2200" dirty="0" smtClean="0">
                <a:sym typeface="Wingdings"/>
              </a:rPr>
              <a:t>null == null  true</a:t>
            </a:r>
          </a:p>
          <a:p>
            <a:pPr lvl="2"/>
            <a:r>
              <a:rPr lang="en-US" sz="2200" dirty="0">
                <a:sym typeface="Wingdings"/>
              </a:rPr>
              <a:t>u</a:t>
            </a:r>
            <a:r>
              <a:rPr lang="en-US" sz="2200" dirty="0" smtClean="0">
                <a:sym typeface="Wingdings"/>
              </a:rPr>
              <a:t>ndefined == undefined  true</a:t>
            </a:r>
          </a:p>
          <a:p>
            <a:pPr lvl="2"/>
            <a:r>
              <a:rPr lang="en-US" sz="2200" dirty="0">
                <a:sym typeface="Wingdings"/>
              </a:rPr>
              <a:t>n</a:t>
            </a:r>
            <a:r>
              <a:rPr lang="en-US" sz="2200" dirty="0" smtClean="0">
                <a:sym typeface="Wingdings"/>
              </a:rPr>
              <a:t>ull == undefined  true</a:t>
            </a:r>
          </a:p>
          <a:p>
            <a:pPr lvl="2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773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Coercion</a:t>
            </a:r>
            <a:r>
              <a:rPr lang="es-ES_tradnl" dirty="0" smtClean="0"/>
              <a:t> == vs ===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/>
          </a:bodyPr>
          <a:lstStyle/>
          <a:p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usa</a:t>
            </a:r>
            <a:r>
              <a:rPr lang="en-US" sz="2400" dirty="0" smtClean="0">
                <a:sym typeface="Wingdings"/>
              </a:rPr>
              <a:t> ===</a:t>
            </a:r>
          </a:p>
          <a:p>
            <a:pPr lvl="1"/>
            <a:r>
              <a:rPr lang="en-US" sz="2200" dirty="0" smtClean="0">
                <a:sym typeface="Wingdings"/>
              </a:rPr>
              <a:t>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deben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ser</a:t>
            </a:r>
            <a:r>
              <a:rPr lang="en-US" sz="2200" dirty="0" smtClean="0">
                <a:sym typeface="Wingdings"/>
              </a:rPr>
              <a:t> del </a:t>
            </a:r>
            <a:r>
              <a:rPr lang="en-US" sz="2200" dirty="0" err="1" smtClean="0">
                <a:sym typeface="Wingdings"/>
              </a:rPr>
              <a:t>mismo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tipo</a:t>
            </a:r>
            <a:r>
              <a:rPr lang="en-US" sz="2200" dirty="0" smtClean="0">
                <a:sym typeface="Wingdings"/>
              </a:rPr>
              <a:t>, de lo </a:t>
            </a:r>
            <a:r>
              <a:rPr lang="en-US" sz="2200" dirty="0" err="1" smtClean="0">
                <a:sym typeface="Wingdings"/>
              </a:rPr>
              <a:t>contrario</a:t>
            </a:r>
            <a:r>
              <a:rPr lang="en-US" sz="2200" dirty="0" smtClean="0">
                <a:sym typeface="Wingdings"/>
              </a:rPr>
              <a:t> la </a:t>
            </a:r>
            <a:r>
              <a:rPr lang="en-US" sz="2200" dirty="0" err="1" smtClean="0">
                <a:sym typeface="Wingdings"/>
              </a:rPr>
              <a:t>comparación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retorna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falso</a:t>
            </a:r>
            <a:r>
              <a:rPr lang="en-US" sz="2200" dirty="0" smtClean="0">
                <a:sym typeface="Wingdings"/>
              </a:rPr>
              <a:t> </a:t>
            </a:r>
          </a:p>
          <a:p>
            <a:pPr lvl="1"/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 smtClean="0">
                <a:sym typeface="Wingdings"/>
              </a:rPr>
              <a:t>1 === true  false</a:t>
            </a:r>
          </a:p>
          <a:p>
            <a:pPr lvl="2"/>
            <a:r>
              <a:rPr lang="en-US" sz="2200" dirty="0" smtClean="0">
                <a:sym typeface="Wingdings"/>
              </a:rPr>
              <a:t> “0.1” == 0.1  </a:t>
            </a:r>
            <a:r>
              <a:rPr lang="en-US" sz="2200" dirty="0">
                <a:sym typeface="Wingdings"/>
              </a:rPr>
              <a:t>false</a:t>
            </a: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 == [“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”]  false</a:t>
            </a:r>
          </a:p>
          <a:p>
            <a:pPr lvl="2"/>
            <a:r>
              <a:rPr lang="en-US" sz="2200" dirty="0" smtClean="0">
                <a:sym typeface="Wingdings"/>
              </a:rPr>
              <a:t>null === null  true</a:t>
            </a:r>
          </a:p>
          <a:p>
            <a:pPr lvl="2"/>
            <a:r>
              <a:rPr lang="en-US" sz="2200" dirty="0">
                <a:sym typeface="Wingdings"/>
              </a:rPr>
              <a:t>u</a:t>
            </a:r>
            <a:r>
              <a:rPr lang="en-US" sz="2200" dirty="0" smtClean="0">
                <a:sym typeface="Wingdings"/>
              </a:rPr>
              <a:t>ndefined === undefined  true</a:t>
            </a:r>
          </a:p>
          <a:p>
            <a:pPr lvl="2"/>
            <a:r>
              <a:rPr lang="en-US" sz="2200" dirty="0">
                <a:sym typeface="Wingdings"/>
              </a:rPr>
              <a:t>n</a:t>
            </a:r>
            <a:r>
              <a:rPr lang="en-US" sz="2200" dirty="0" smtClean="0">
                <a:sym typeface="Wingdings"/>
              </a:rPr>
              <a:t>ull == undefined  false</a:t>
            </a:r>
          </a:p>
          <a:p>
            <a:pPr lvl="2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010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Statements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/>
          </a:bodyPr>
          <a:lstStyle/>
          <a:p>
            <a:pPr lvl="1"/>
            <a:r>
              <a:rPr lang="en-US" sz="2400" dirty="0">
                <a:sym typeface="Wingdings"/>
              </a:rPr>
              <a:t>f</a:t>
            </a:r>
            <a:r>
              <a:rPr lang="en-US" sz="2400" dirty="0" smtClean="0">
                <a:sym typeface="Wingdings"/>
              </a:rPr>
              <a:t>or</a:t>
            </a:r>
          </a:p>
          <a:p>
            <a:pPr lvl="1"/>
            <a:r>
              <a:rPr lang="en-US" sz="2400" dirty="0">
                <a:sym typeface="Wingdings"/>
              </a:rPr>
              <a:t>w</a:t>
            </a:r>
            <a:r>
              <a:rPr lang="en-US" sz="2400" dirty="0" smtClean="0">
                <a:sym typeface="Wingdings"/>
              </a:rPr>
              <a:t>hile</a:t>
            </a:r>
          </a:p>
          <a:p>
            <a:pPr lvl="1"/>
            <a:r>
              <a:rPr lang="en-US" sz="2400" dirty="0">
                <a:sym typeface="Wingdings"/>
              </a:rPr>
              <a:t>d</a:t>
            </a:r>
            <a:r>
              <a:rPr lang="en-US" sz="2400" dirty="0" smtClean="0">
                <a:sym typeface="Wingdings"/>
              </a:rPr>
              <a:t>o While</a:t>
            </a:r>
          </a:p>
          <a:p>
            <a:pPr lvl="1"/>
            <a:r>
              <a:rPr lang="en-US" sz="2400" dirty="0">
                <a:sym typeface="Wingdings"/>
              </a:rPr>
              <a:t>s</a:t>
            </a:r>
            <a:r>
              <a:rPr lang="en-US" sz="2400" dirty="0" smtClean="0">
                <a:sym typeface="Wingdings"/>
              </a:rPr>
              <a:t>witch</a:t>
            </a:r>
          </a:p>
          <a:p>
            <a:pPr lvl="1"/>
            <a:r>
              <a:rPr lang="en-US" sz="2400" dirty="0">
                <a:sym typeface="Wingdings"/>
              </a:rPr>
              <a:t>i</a:t>
            </a:r>
            <a:r>
              <a:rPr lang="en-US" sz="2400" dirty="0" smtClean="0">
                <a:sym typeface="Wingdings"/>
              </a:rPr>
              <a:t>f</a:t>
            </a:r>
          </a:p>
          <a:p>
            <a:pPr lvl="1"/>
            <a:r>
              <a:rPr lang="en-US" sz="2400" dirty="0">
                <a:sym typeface="Wingdings"/>
              </a:rPr>
              <a:t>t</a:t>
            </a:r>
            <a:r>
              <a:rPr lang="en-US" sz="2400" dirty="0" smtClean="0">
                <a:sym typeface="Wingdings"/>
              </a:rPr>
              <a:t>ry/throw</a:t>
            </a:r>
          </a:p>
          <a:p>
            <a:pPr lvl="1"/>
            <a:r>
              <a:rPr lang="en-US" sz="2400" dirty="0" smtClean="0">
                <a:sym typeface="Wingdings"/>
              </a:rPr>
              <a:t>break</a:t>
            </a:r>
          </a:p>
          <a:p>
            <a:pPr lvl="1"/>
            <a:r>
              <a:rPr lang="en-US" sz="2400" dirty="0">
                <a:sym typeface="Wingdings"/>
              </a:rPr>
              <a:t>c</a:t>
            </a:r>
            <a:r>
              <a:rPr lang="en-US" sz="2400" dirty="0" smtClean="0">
                <a:sym typeface="Wingdings"/>
              </a:rPr>
              <a:t>ontinue </a:t>
            </a:r>
          </a:p>
          <a:p>
            <a:pPr lvl="1"/>
            <a:endParaRPr lang="en-US" sz="2400" dirty="0" smtClean="0">
              <a:sym typeface="Wingdings"/>
            </a:endParaRPr>
          </a:p>
          <a:p>
            <a:pPr lvl="1"/>
            <a:endParaRPr lang="en-US" sz="2400" dirty="0">
              <a:sym typeface="Wingdings"/>
            </a:endParaRPr>
          </a:p>
          <a:p>
            <a:pPr marL="228600" lvl="1" indent="0">
              <a:buNone/>
            </a:pPr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429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Statements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 fontScale="92500" lnSpcReduction="20000"/>
          </a:bodyPr>
          <a:lstStyle/>
          <a:p>
            <a:pPr lvl="1"/>
            <a:r>
              <a:rPr lang="en-US" sz="2200" dirty="0" smtClean="0">
                <a:sym typeface="Wingdings"/>
              </a:rPr>
              <a:t>For (Hay 2 </a:t>
            </a:r>
            <a:r>
              <a:rPr lang="en-US" sz="2200" dirty="0" err="1" smtClean="0">
                <a:sym typeface="Wingdings"/>
              </a:rPr>
              <a:t>tipos</a:t>
            </a:r>
            <a:r>
              <a:rPr lang="en-US" sz="2200" dirty="0" smtClean="0">
                <a:sym typeface="Wingdings"/>
              </a:rPr>
              <a:t>)</a:t>
            </a:r>
            <a:br>
              <a:rPr lang="en-US" sz="2200" dirty="0" smtClean="0">
                <a:sym typeface="Wingdings"/>
              </a:rPr>
            </a:br>
            <a:endParaRPr lang="en-US" sz="2200" dirty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or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=0;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 &lt; </a:t>
            </a:r>
            <a:r>
              <a:rPr lang="en-US" sz="2200" dirty="0" err="1" smtClean="0">
                <a:sym typeface="Wingdings"/>
              </a:rPr>
              <a:t>vector.length</a:t>
            </a:r>
            <a:r>
              <a:rPr lang="en-US" sz="2200" dirty="0" smtClean="0">
                <a:sym typeface="Wingdings"/>
              </a:rPr>
              <a:t>;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++)</a:t>
            </a:r>
          </a:p>
          <a:p>
            <a:pPr lvl="3"/>
            <a:r>
              <a:rPr lang="en-US" sz="2200" dirty="0" err="1" smtClean="0">
                <a:sym typeface="Wingdings"/>
              </a:rPr>
              <a:t>Funciona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como</a:t>
            </a:r>
            <a:r>
              <a:rPr lang="en-US" sz="2200" dirty="0" smtClean="0">
                <a:sym typeface="Wingdings"/>
              </a:rPr>
              <a:t> en Java o </a:t>
            </a:r>
            <a:r>
              <a:rPr lang="en-US" sz="2200" dirty="0" err="1" smtClean="0">
                <a:sym typeface="Wingdings"/>
              </a:rPr>
              <a:t>.Net</a:t>
            </a:r>
            <a:endParaRPr lang="en-US" sz="2200" dirty="0" smtClean="0">
              <a:sym typeface="Wingdings"/>
            </a:endParaRPr>
          </a:p>
          <a:p>
            <a:pPr lvl="2"/>
            <a:endParaRPr lang="en-US" sz="2200" dirty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or 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name in object)</a:t>
            </a:r>
          </a:p>
          <a:p>
            <a:pPr lvl="3"/>
            <a:r>
              <a:rPr lang="en-US" sz="2200" dirty="0" err="1" smtClean="0">
                <a:sym typeface="Wingdings"/>
              </a:rPr>
              <a:t>Itera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todas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propiedades</a:t>
            </a:r>
            <a:r>
              <a:rPr lang="en-US" sz="2200" dirty="0" smtClean="0">
                <a:sym typeface="Wingdings"/>
              </a:rPr>
              <a:t> de un </a:t>
            </a:r>
            <a:r>
              <a:rPr lang="en-US" sz="2200" dirty="0" err="1" smtClean="0">
                <a:sym typeface="Wingdings"/>
              </a:rPr>
              <a:t>objeto</a:t>
            </a:r>
            <a:r>
              <a:rPr lang="en-US" sz="2200" dirty="0" smtClean="0">
                <a:sym typeface="Wingdings"/>
              </a:rPr>
              <a:t>, </a:t>
            </a:r>
            <a:r>
              <a:rPr lang="en-US" sz="2200" dirty="0" err="1" smtClean="0">
                <a:sym typeface="Wingdings"/>
              </a:rPr>
              <a:t>incluyendo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heredadas</a:t>
            </a:r>
            <a:endParaRPr lang="en-US" sz="2200" dirty="0" smtClean="0">
              <a:sym typeface="Wingdings"/>
            </a:endParaRPr>
          </a:p>
          <a:p>
            <a:pPr lvl="3"/>
            <a:endParaRPr lang="en-US" sz="2200" dirty="0" smtClean="0">
              <a:sym typeface="Wingdings"/>
            </a:endParaRPr>
          </a:p>
          <a:p>
            <a:pPr lvl="3"/>
            <a:r>
              <a:rPr lang="en-US" sz="2200" dirty="0" smtClean="0">
                <a:sym typeface="Wingdings"/>
              </a:rPr>
              <a:t>Para </a:t>
            </a:r>
            <a:r>
              <a:rPr lang="en-US" sz="2200" dirty="0" err="1" smtClean="0">
                <a:sym typeface="Wingdings"/>
              </a:rPr>
              <a:t>iterar</a:t>
            </a:r>
            <a:r>
              <a:rPr lang="en-US" sz="2200" dirty="0" smtClean="0">
                <a:sym typeface="Wingdings"/>
              </a:rPr>
              <a:t> solo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definidas</a:t>
            </a:r>
            <a:r>
              <a:rPr lang="en-US" sz="2200" dirty="0" smtClean="0">
                <a:sym typeface="Wingdings"/>
              </a:rPr>
              <a:t> al </a:t>
            </a:r>
            <a:r>
              <a:rPr lang="en-US" sz="2200" dirty="0" err="1" smtClean="0">
                <a:sym typeface="Wingdings"/>
              </a:rPr>
              <a:t>objeto</a:t>
            </a:r>
            <a:r>
              <a:rPr lang="en-US" sz="2200" dirty="0" smtClean="0">
                <a:sym typeface="Wingdings"/>
              </a:rPr>
              <a:t/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pPr marL="685800" lvl="3" indent="0">
              <a:buNone/>
            </a:pPr>
            <a:r>
              <a:rPr lang="en-US" sz="2200" dirty="0" smtClean="0">
                <a:sym typeface="Wingdings"/>
              </a:rPr>
              <a:t>	for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name in object) {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    if(</a:t>
            </a:r>
            <a:r>
              <a:rPr lang="en-US" sz="2200" dirty="0" err="1" smtClean="0">
                <a:sym typeface="Wingdings"/>
              </a:rPr>
              <a:t>object.hasOwnProperty</a:t>
            </a:r>
            <a:r>
              <a:rPr lang="en-US" sz="2200" dirty="0" smtClean="0">
                <a:sym typeface="Wingdings"/>
              </a:rPr>
              <a:t>(name)) {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    }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}</a:t>
            </a:r>
          </a:p>
          <a:p>
            <a:pPr lvl="3"/>
            <a:endParaRPr lang="en-US" sz="2200" dirty="0" smtClean="0">
              <a:sym typeface="Wingdings"/>
            </a:endParaRPr>
          </a:p>
          <a:p>
            <a:pPr lvl="1"/>
            <a:endParaRPr lang="en-US" sz="2200" dirty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051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Funciones y </a:t>
            </a:r>
            <a:r>
              <a:rPr lang="es-ES_tradnl" dirty="0" err="1" smtClean="0"/>
              <a:t>Scope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98155"/>
            <a:ext cx="7556313" cy="4144963"/>
          </a:xfrm>
        </p:spPr>
        <p:txBody>
          <a:bodyPr/>
          <a:lstStyle/>
          <a:p>
            <a:r>
              <a:rPr lang="es-CO" dirty="0" smtClean="0"/>
              <a:t>Hay dos </a:t>
            </a:r>
            <a:r>
              <a:rPr lang="es-CO" dirty="0" err="1" smtClean="0"/>
              <a:t>scopes</a:t>
            </a:r>
            <a:r>
              <a:rPr lang="es-CO" dirty="0" smtClean="0"/>
              <a:t>: Global y por función</a:t>
            </a:r>
          </a:p>
          <a:p>
            <a:pPr lvl="1"/>
            <a:endParaRPr lang="es-CO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18" y="2681689"/>
            <a:ext cx="56102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1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 </a:t>
            </a:r>
            <a:r>
              <a:rPr lang="en-US" sz="4000" dirty="0" err="1" smtClean="0"/>
              <a:t>que</a:t>
            </a:r>
            <a:r>
              <a:rPr lang="en-US" sz="4000" dirty="0" smtClean="0"/>
              <a:t> “</a:t>
            </a:r>
            <a:r>
              <a:rPr lang="en-US" sz="4000" dirty="0" err="1" smtClean="0"/>
              <a:t>sabemos</a:t>
            </a:r>
            <a:r>
              <a:rPr lang="en-US" sz="4000" dirty="0" smtClean="0"/>
              <a:t>”..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Usado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crear</a:t>
            </a:r>
            <a:r>
              <a:rPr lang="en-US" sz="3200" dirty="0" smtClean="0"/>
              <a:t> </a:t>
            </a:r>
            <a:r>
              <a:rPr lang="en-US" sz="3200" dirty="0" err="1" smtClean="0"/>
              <a:t>páginas</a:t>
            </a:r>
            <a:r>
              <a:rPr lang="en-US" sz="3200" dirty="0" smtClean="0"/>
              <a:t> web </a:t>
            </a:r>
            <a:r>
              <a:rPr lang="en-US" sz="3200" dirty="0" err="1" smtClean="0"/>
              <a:t>interactivas</a:t>
            </a:r>
            <a:endParaRPr lang="en-US" sz="3200" dirty="0" smtClean="0"/>
          </a:p>
          <a:p>
            <a:r>
              <a:rPr lang="en-US" sz="3200" dirty="0" smtClean="0"/>
              <a:t> Se </a:t>
            </a:r>
            <a:r>
              <a:rPr lang="en-US" sz="3200" dirty="0" err="1" smtClean="0"/>
              <a:t>usa</a:t>
            </a:r>
            <a:r>
              <a:rPr lang="en-US" sz="3200" dirty="0" smtClean="0"/>
              <a:t> del </a:t>
            </a:r>
            <a:r>
              <a:rPr lang="en-US" sz="3200" dirty="0" err="1" smtClean="0"/>
              <a:t>lado</a:t>
            </a:r>
            <a:r>
              <a:rPr lang="en-US" sz="3200" dirty="0" smtClean="0"/>
              <a:t> del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**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Solo se </a:t>
            </a:r>
            <a:r>
              <a:rPr lang="en-US" sz="3200" dirty="0" err="1" smtClean="0"/>
              <a:t>necesita</a:t>
            </a:r>
            <a:r>
              <a:rPr lang="en-US" sz="3200" dirty="0" smtClean="0"/>
              <a:t> un browser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ejecutarlo</a:t>
            </a:r>
            <a:r>
              <a:rPr lang="en-US" sz="3200" dirty="0" smtClean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192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Un </a:t>
            </a:r>
            <a:r>
              <a:rPr lang="en-US" sz="4000" dirty="0" err="1" smtClean="0"/>
              <a:t>poco</a:t>
            </a:r>
            <a:r>
              <a:rPr lang="en-US" sz="4000" dirty="0" smtClean="0"/>
              <a:t> de </a:t>
            </a:r>
            <a:r>
              <a:rPr lang="en-US" sz="4000" dirty="0" err="1" smtClean="0"/>
              <a:t>historia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pic>
        <p:nvPicPr>
          <p:cNvPr id="5" name="Picture 4" descr="j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04" y="4182621"/>
            <a:ext cx="2816671" cy="239938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98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1990: Netscape </a:t>
            </a:r>
            <a:r>
              <a:rPr lang="en-US" sz="2800" dirty="0" err="1" smtClean="0"/>
              <a:t>crea</a:t>
            </a:r>
            <a:r>
              <a:rPr lang="en-US" sz="2800" dirty="0" smtClean="0"/>
              <a:t> </a:t>
            </a:r>
            <a:r>
              <a:rPr lang="en-US" sz="2800" dirty="0" err="1" smtClean="0"/>
              <a:t>LiveScript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1995: Sun Microsystems se </a:t>
            </a:r>
            <a:r>
              <a:rPr lang="en-US" sz="2800" dirty="0" err="1" smtClean="0"/>
              <a:t>une</a:t>
            </a:r>
            <a:r>
              <a:rPr lang="en-US" sz="2800" dirty="0" smtClean="0"/>
              <a:t> al </a:t>
            </a:r>
            <a:r>
              <a:rPr lang="en-US" sz="2800" dirty="0" err="1" smtClean="0"/>
              <a:t>proyecto,y</a:t>
            </a:r>
            <a:r>
              <a:rPr lang="en-US" sz="2800" dirty="0" smtClean="0"/>
              <a:t> 	lo </a:t>
            </a:r>
            <a:r>
              <a:rPr lang="en-US" sz="2800" dirty="0" err="1" smtClean="0"/>
              <a:t>relanzan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JavaScript</a:t>
            </a:r>
          </a:p>
          <a:p>
            <a:pPr marL="0" indent="0">
              <a:buNone/>
            </a:pPr>
            <a:r>
              <a:rPr lang="en-US" sz="2800" dirty="0" smtClean="0"/>
              <a:t>1996: Microsoft </a:t>
            </a:r>
            <a:r>
              <a:rPr lang="en-US" sz="2800" dirty="0" err="1" smtClean="0"/>
              <a:t>lanza</a:t>
            </a:r>
            <a:r>
              <a:rPr lang="en-US" sz="2800" dirty="0" smtClean="0"/>
              <a:t> Jscript</a:t>
            </a:r>
          </a:p>
          <a:p>
            <a:pPr marL="0" indent="0">
              <a:buNone/>
            </a:pPr>
            <a:r>
              <a:rPr lang="en-US" sz="2800" dirty="0" smtClean="0"/>
              <a:t>1997: </a:t>
            </a:r>
            <a:r>
              <a:rPr lang="en-US" sz="2800" dirty="0" err="1" smtClean="0"/>
              <a:t>Crean</a:t>
            </a:r>
            <a:r>
              <a:rPr lang="en-US" sz="2800" dirty="0" smtClean="0"/>
              <a:t> el </a:t>
            </a:r>
            <a:r>
              <a:rPr lang="en-US" sz="2800" dirty="0" err="1" smtClean="0"/>
              <a:t>estándar</a:t>
            </a:r>
            <a:r>
              <a:rPr lang="en-US" sz="2800" dirty="0" smtClean="0"/>
              <a:t>: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JavaScript </a:t>
            </a:r>
            <a:r>
              <a:rPr lang="en-US" sz="2800" dirty="0" err="1" smtClean="0"/>
              <a:t>es</a:t>
            </a:r>
            <a:r>
              <a:rPr lang="en-US" sz="2800" dirty="0" smtClean="0"/>
              <a:t> tan solo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implementación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52478" y="4344344"/>
            <a:ext cx="737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800000"/>
                </a:solidFill>
              </a:rPr>
              <a:t>?</a:t>
            </a:r>
            <a:endParaRPr lang="en-US" sz="8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Detalles</a:t>
            </a:r>
            <a:r>
              <a:rPr lang="en-US" sz="4000" dirty="0" smtClean="0"/>
              <a:t> </a:t>
            </a:r>
            <a:r>
              <a:rPr lang="en-US" sz="4000" dirty="0" err="1" smtClean="0"/>
              <a:t>técnicos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595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</a:t>
            </a:r>
            <a:r>
              <a:rPr lang="en-US" sz="2800" dirty="0" err="1" smtClean="0"/>
              <a:t>interpretado</a:t>
            </a:r>
            <a:r>
              <a:rPr lang="en-US" sz="2800" dirty="0" smtClean="0"/>
              <a:t>, o sea no se </a:t>
            </a:r>
            <a:r>
              <a:rPr lang="en-US" sz="2800" dirty="0" err="1" smtClean="0"/>
              <a:t>compila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debilmente</a:t>
            </a:r>
            <a:r>
              <a:rPr lang="en-US" sz="2800" dirty="0" smtClean="0"/>
              <a:t>” </a:t>
            </a:r>
            <a:r>
              <a:rPr lang="en-US" sz="2800" dirty="0" err="1" smtClean="0"/>
              <a:t>tipado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embebido</a:t>
            </a:r>
            <a:r>
              <a:rPr lang="en-US" sz="2800" dirty="0" smtClean="0"/>
              <a:t> </a:t>
            </a:r>
            <a:r>
              <a:rPr lang="en-US" sz="2800" dirty="0" err="1" smtClean="0"/>
              <a:t>dentro</a:t>
            </a:r>
            <a:r>
              <a:rPr lang="en-US" sz="2800" dirty="0" smtClean="0"/>
              <a:t> del body en el tag &lt;script&gt;</a:t>
            </a:r>
          </a:p>
          <a:p>
            <a:r>
              <a:rPr lang="en-US" sz="2800" dirty="0" smtClean="0"/>
              <a:t>Se </a:t>
            </a:r>
            <a:r>
              <a:rPr lang="en-US" sz="2800" dirty="0" err="1" smtClean="0"/>
              <a:t>puede</a:t>
            </a:r>
            <a:r>
              <a:rPr lang="en-US" sz="2800" dirty="0" smtClean="0"/>
              <a:t> </a:t>
            </a:r>
            <a:r>
              <a:rPr lang="en-US" sz="2800" dirty="0" err="1" smtClean="0"/>
              <a:t>tener</a:t>
            </a:r>
            <a:r>
              <a:rPr lang="en-US" sz="2800" dirty="0" smtClean="0"/>
              <a:t> un </a:t>
            </a:r>
            <a:r>
              <a:rPr lang="en-US" sz="2800" dirty="0" err="1" smtClean="0"/>
              <a:t>archivo</a:t>
            </a:r>
            <a:r>
              <a:rPr lang="en-US" sz="2800" dirty="0" smtClean="0"/>
              <a:t> </a:t>
            </a:r>
            <a:r>
              <a:rPr lang="en-US" sz="2800" dirty="0" err="1" smtClean="0"/>
              <a:t>externo</a:t>
            </a:r>
            <a:r>
              <a:rPr lang="en-US" sz="2800" dirty="0" smtClean="0"/>
              <a:t>: </a:t>
            </a:r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18" y="5649729"/>
            <a:ext cx="6159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Javascript</a:t>
            </a:r>
            <a:r>
              <a:rPr lang="es-CO" dirty="0" smtClean="0"/>
              <a:t> </a:t>
            </a:r>
            <a:r>
              <a:rPr lang="es-CO" dirty="0" err="1" smtClean="0"/>
              <a:t>Engines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 Chrome </a:t>
            </a:r>
            <a:r>
              <a:rPr lang="es-CO" sz="3600" dirty="0" smtClean="0">
                <a:sym typeface="Wingdings" pitchFamily="2" charset="2"/>
              </a:rPr>
              <a:t> V8</a:t>
            </a:r>
          </a:p>
          <a:p>
            <a:r>
              <a:rPr lang="es-CO" sz="3600" dirty="0">
                <a:sym typeface="Wingdings" pitchFamily="2" charset="2"/>
              </a:rPr>
              <a:t> </a:t>
            </a:r>
            <a:r>
              <a:rPr lang="es-CO" sz="3600" dirty="0" smtClean="0">
                <a:sym typeface="Wingdings" pitchFamily="2" charset="2"/>
              </a:rPr>
              <a:t>Firefox </a:t>
            </a:r>
            <a:r>
              <a:rPr lang="en-US" sz="3600" dirty="0" smtClean="0">
                <a:sym typeface="Wingdings"/>
              </a:rPr>
              <a:t> Rhino</a:t>
            </a:r>
            <a:endParaRPr lang="es-CO" sz="3600" dirty="0" smtClean="0">
              <a:sym typeface="Wingdings" pitchFamily="2" charset="2"/>
            </a:endParaRPr>
          </a:p>
          <a:p>
            <a:r>
              <a:rPr lang="es-CO" sz="3600" dirty="0" smtClean="0"/>
              <a:t> I.E </a:t>
            </a:r>
            <a:r>
              <a:rPr lang="en-US" sz="3600" dirty="0" smtClean="0">
                <a:sym typeface="Wingdings"/>
              </a:rPr>
              <a:t> Chakra</a:t>
            </a:r>
          </a:p>
          <a:p>
            <a:r>
              <a:rPr lang="en-US" sz="3600" dirty="0">
                <a:sym typeface="Wingdings"/>
              </a:rPr>
              <a:t> </a:t>
            </a:r>
            <a:r>
              <a:rPr lang="en-US" sz="3600" dirty="0" smtClean="0">
                <a:sym typeface="Wingdings"/>
              </a:rPr>
              <a:t>Safari  </a:t>
            </a:r>
            <a:r>
              <a:rPr lang="en-US" sz="3600" dirty="0" err="1" smtClean="0">
                <a:sym typeface="Wingdings"/>
              </a:rPr>
              <a:t>JavascriptCore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789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Cómo lo hemos </a:t>
            </a:r>
            <a:r>
              <a:rPr lang="es-CO" dirty="0"/>
              <a:t>usado </a:t>
            </a:r>
            <a:r>
              <a:rPr lang="es-CO" dirty="0" smtClean="0"/>
              <a:t>*muchos* hasta ahora?</a:t>
            </a:r>
            <a:endParaRPr lang="es-C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5" y="3331943"/>
            <a:ext cx="8357289" cy="300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4015" y="2333711"/>
            <a:ext cx="7556313" cy="70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Como un </a:t>
            </a:r>
            <a:r>
              <a:rPr lang="en-US" sz="3200" dirty="0" err="1" smtClean="0"/>
              <a:t>lenguaje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</a:t>
            </a:r>
            <a:r>
              <a:rPr lang="en-US" sz="3200" dirty="0"/>
              <a:t> </a:t>
            </a:r>
            <a:r>
              <a:rPr lang="en-US" sz="3200" dirty="0" smtClean="0"/>
              <a:t>y </a:t>
            </a:r>
            <a:r>
              <a:rPr lang="en-US" sz="3200" dirty="0" err="1" smtClean="0"/>
              <a:t>punto</a:t>
            </a:r>
            <a:r>
              <a:rPr lang="en-US" sz="3200" dirty="0" smtClean="0"/>
              <a:t>!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94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Ahora si</a:t>
            </a:r>
            <a:r>
              <a:rPr lang="en-US" dirty="0" smtClean="0"/>
              <a:t>…el </a:t>
            </a:r>
            <a:r>
              <a:rPr lang="en-US" dirty="0" err="1" smtClean="0"/>
              <a:t>lenguaje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8032941" cy="3826054"/>
          </a:xfrm>
        </p:spPr>
        <p:txBody>
          <a:bodyPr numCol="2">
            <a:noAutofit/>
          </a:bodyPr>
          <a:lstStyle/>
          <a:p>
            <a:r>
              <a:rPr lang="en-US" sz="2800" dirty="0" err="1"/>
              <a:t>T</a:t>
            </a:r>
            <a:r>
              <a:rPr lang="en-US" sz="2800" dirty="0" err="1" smtClean="0"/>
              <a:t>ipos</a:t>
            </a:r>
            <a:r>
              <a:rPr lang="en-US" sz="2800" dirty="0" smtClean="0"/>
              <a:t> de </a:t>
            </a:r>
            <a:r>
              <a:rPr lang="en-US" sz="2800" dirty="0" err="1" smtClean="0"/>
              <a:t>valores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800" dirty="0" smtClean="0"/>
              <a:t>Number</a:t>
            </a:r>
          </a:p>
          <a:p>
            <a:pPr lvl="1"/>
            <a:r>
              <a:rPr lang="en-US" sz="2800" dirty="0" smtClean="0"/>
              <a:t>Boolean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</a:rPr>
              <a:t>Undefined</a:t>
            </a:r>
            <a:r>
              <a:rPr lang="en-US" sz="2800" dirty="0" smtClean="0"/>
              <a:t>**</a:t>
            </a:r>
          </a:p>
          <a:p>
            <a:pPr lvl="1"/>
            <a:r>
              <a:rPr lang="en-US" sz="2800" dirty="0"/>
              <a:t>String</a:t>
            </a:r>
          </a:p>
          <a:p>
            <a:pPr lvl="1"/>
            <a:endParaRPr lang="en-US" sz="2800" dirty="0"/>
          </a:p>
          <a:p>
            <a:pPr marL="457200" lvl="2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1"/>
            <a:r>
              <a:rPr lang="en-US" sz="2800" dirty="0" smtClean="0"/>
              <a:t>Function</a:t>
            </a:r>
            <a:endParaRPr lang="en-US" sz="2800" dirty="0"/>
          </a:p>
          <a:p>
            <a:pPr lvl="1"/>
            <a:r>
              <a:rPr lang="en-US" sz="2800" dirty="0" smtClean="0"/>
              <a:t>Objects</a:t>
            </a:r>
          </a:p>
          <a:p>
            <a:pPr lvl="2"/>
            <a:r>
              <a:rPr lang="en-US" sz="2800" dirty="0" smtClean="0"/>
              <a:t>Array</a:t>
            </a:r>
          </a:p>
          <a:p>
            <a:pPr lvl="2"/>
            <a:r>
              <a:rPr lang="en-US" sz="2800" dirty="0" smtClean="0"/>
              <a:t>Date</a:t>
            </a:r>
          </a:p>
          <a:p>
            <a:pPr lvl="2"/>
            <a:r>
              <a:rPr lang="en-US" sz="2800" dirty="0" smtClean="0">
                <a:solidFill>
                  <a:srgbClr val="FF6600"/>
                </a:solidFill>
              </a:rPr>
              <a:t>Null</a:t>
            </a:r>
          </a:p>
          <a:p>
            <a:pPr marL="457200" lvl="2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2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Números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7" y="1171943"/>
            <a:ext cx="8032941" cy="5307544"/>
          </a:xfrm>
        </p:spPr>
        <p:txBody>
          <a:bodyPr numCol="1">
            <a:normAutofit fontScale="92500" lnSpcReduction="10000"/>
          </a:bodyPr>
          <a:lstStyle/>
          <a:p>
            <a:r>
              <a:rPr lang="en-US" sz="2400" dirty="0" smtClean="0"/>
              <a:t>Son double de 64 bits de </a:t>
            </a:r>
            <a:r>
              <a:rPr lang="en-US" sz="2400" dirty="0" err="1" smtClean="0"/>
              <a:t>presición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smtClean="0">
                <a:sym typeface="Wingdings"/>
              </a:rPr>
              <a:t>0.1+0.2 =  0.30000000000000</a:t>
            </a:r>
            <a:r>
              <a:rPr lang="en-US" sz="2400" dirty="0" smtClean="0">
                <a:solidFill>
                  <a:srgbClr val="800000"/>
                </a:solidFill>
                <a:sym typeface="Wingdings"/>
              </a:rPr>
              <a:t>4</a:t>
            </a:r>
            <a:endParaRPr lang="en-US" sz="2400" dirty="0" smtClean="0">
              <a:solidFill>
                <a:srgbClr val="800000"/>
              </a:solidFill>
            </a:endParaRPr>
          </a:p>
          <a:p>
            <a:r>
              <a:rPr lang="en-US" sz="2400" dirty="0" smtClean="0"/>
              <a:t>Number(), </a:t>
            </a:r>
            <a:r>
              <a:rPr lang="en-US" sz="2400" dirty="0" err="1" smtClean="0"/>
              <a:t>parseInt</a:t>
            </a:r>
            <a:r>
              <a:rPr lang="en-US" sz="2400" dirty="0" smtClean="0"/>
              <a:t>(), </a:t>
            </a:r>
            <a:r>
              <a:rPr lang="en-US" sz="2400" dirty="0" err="1" smtClean="0"/>
              <a:t>parseFloat</a:t>
            </a:r>
            <a:r>
              <a:rPr lang="en-US" sz="2400" dirty="0" smtClean="0"/>
              <a:t>()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Funciones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permiten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parsear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a </a:t>
            </a:r>
            <a:r>
              <a:rPr lang="en-US" sz="2400" dirty="0" err="1" smtClean="0">
                <a:sym typeface="Wingdings"/>
              </a:rPr>
              <a:t>números</a:t>
            </a:r>
            <a:endParaRPr lang="en-US" sz="2400" dirty="0" smtClean="0">
              <a:sym typeface="Wingdings"/>
            </a:endParaRPr>
          </a:p>
          <a:p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especiales</a:t>
            </a:r>
            <a:endParaRPr lang="en-US" sz="2400" dirty="0" smtClean="0"/>
          </a:p>
          <a:p>
            <a:pPr lvl="1"/>
            <a:r>
              <a:rPr lang="en-US" sz="2200" dirty="0" err="1" smtClean="0"/>
              <a:t>NaN</a:t>
            </a:r>
            <a:endParaRPr lang="en-US" sz="2200" dirty="0" smtClean="0"/>
          </a:p>
          <a:p>
            <a:pPr lvl="2"/>
            <a:r>
              <a:rPr lang="en-US" sz="2200" dirty="0" err="1" smtClean="0">
                <a:sym typeface="Wingdings"/>
              </a:rPr>
              <a:t>isNaN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>
                <a:sym typeface="Wingdings"/>
              </a:rPr>
              <a:t>0.1)  </a:t>
            </a:r>
            <a:r>
              <a:rPr lang="en-US" sz="2200" dirty="0" smtClean="0">
                <a:sym typeface="Wingdings"/>
              </a:rPr>
              <a:t>false</a:t>
            </a:r>
          </a:p>
          <a:p>
            <a:pPr lvl="2"/>
            <a:r>
              <a:rPr lang="en-US" sz="2200" dirty="0" err="1">
                <a:sym typeface="Wingdings"/>
              </a:rPr>
              <a:t>isNaN</a:t>
            </a:r>
            <a:r>
              <a:rPr lang="en-US" sz="2200" dirty="0">
                <a:sym typeface="Wingdings"/>
              </a:rPr>
              <a:t>(“0.1”)  </a:t>
            </a:r>
            <a:r>
              <a:rPr lang="en-US" sz="2200" dirty="0" smtClean="0">
                <a:sym typeface="Wingdings"/>
              </a:rPr>
              <a:t>false</a:t>
            </a:r>
          </a:p>
          <a:p>
            <a:pPr lvl="2"/>
            <a:r>
              <a:rPr lang="en-US" sz="2200" dirty="0" err="1" smtClean="0">
                <a:sym typeface="Wingdings"/>
              </a:rPr>
              <a:t>isNaN</a:t>
            </a:r>
            <a:r>
              <a:rPr lang="en-US" sz="2200" dirty="0" smtClean="0">
                <a:sym typeface="Wingdings"/>
              </a:rPr>
              <a:t>(“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)  true</a:t>
            </a:r>
            <a:br>
              <a:rPr lang="en-US" sz="2200" dirty="0" smtClean="0">
                <a:sym typeface="Wingdings"/>
              </a:rPr>
            </a:br>
            <a:endParaRPr lang="en-US" sz="2200" dirty="0" smtClean="0"/>
          </a:p>
          <a:p>
            <a:pPr lvl="1"/>
            <a:r>
              <a:rPr lang="en-US" sz="2200" dirty="0" smtClean="0"/>
              <a:t>Infinity </a:t>
            </a:r>
            <a:r>
              <a:rPr lang="en-US" sz="2200" dirty="0" smtClean="0">
                <a:sym typeface="Wingdings"/>
              </a:rPr>
              <a:t> 1/0   </a:t>
            </a:r>
          </a:p>
          <a:p>
            <a:pPr lvl="1"/>
            <a:r>
              <a:rPr lang="en-US" sz="2200" dirty="0" smtClean="0">
                <a:sym typeface="Wingdings"/>
              </a:rPr>
              <a:t>-Infinity  -1/0</a:t>
            </a:r>
          </a:p>
          <a:p>
            <a:pPr lvl="1"/>
            <a:r>
              <a:rPr lang="en-US" sz="2200" dirty="0" err="1" smtClean="0"/>
              <a:t>Number.MAX_VALUE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err="1" smtClean="0"/>
              <a:t>Number.MIN_VALUE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619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Strings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171943"/>
            <a:ext cx="7577063" cy="5307544"/>
          </a:xfrm>
        </p:spPr>
        <p:txBody>
          <a:bodyPr numCol="1">
            <a:normAutofit/>
          </a:bodyPr>
          <a:lstStyle/>
          <a:p>
            <a:r>
              <a:rPr lang="en-US" sz="2400" dirty="0" err="1" smtClean="0"/>
              <a:t>Soporta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unicode</a:t>
            </a:r>
            <a:r>
              <a:rPr lang="en-US" sz="2400" dirty="0" smtClean="0"/>
              <a:t>, </a:t>
            </a:r>
            <a:r>
              <a:rPr lang="en-US" sz="2400" dirty="0" err="1" smtClean="0"/>
              <a:t>localización</a:t>
            </a:r>
            <a:r>
              <a:rPr lang="en-US" sz="2400" dirty="0" smtClean="0"/>
              <a:t> no </a:t>
            </a: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problema</a:t>
            </a:r>
            <a:endParaRPr lang="en-US" sz="2400" dirty="0" smtClean="0"/>
          </a:p>
          <a:p>
            <a:r>
              <a:rPr lang="en-US" sz="2400" dirty="0" smtClean="0"/>
              <a:t>Son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, y </a:t>
            </a:r>
            <a:r>
              <a:rPr lang="en-US" sz="2400" dirty="0" err="1" smtClean="0"/>
              <a:t>soportan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funciones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200" dirty="0" smtClean="0"/>
              <a:t>“</a:t>
            </a:r>
            <a:r>
              <a:rPr lang="en-US" sz="2200" dirty="0" err="1" smtClean="0"/>
              <a:t>hola</a:t>
            </a:r>
            <a:r>
              <a:rPr lang="en-US" sz="2200" dirty="0" smtClean="0"/>
              <a:t> </a:t>
            </a:r>
            <a:r>
              <a:rPr lang="en-US" sz="2200" dirty="0" err="1" smtClean="0"/>
              <a:t>mundo</a:t>
            </a:r>
            <a:r>
              <a:rPr lang="en-US" sz="2200" dirty="0" smtClean="0"/>
              <a:t>”.</a:t>
            </a:r>
            <a:r>
              <a:rPr lang="en-US" sz="2200" dirty="0" err="1" smtClean="0"/>
              <a:t>charAt</a:t>
            </a:r>
            <a:r>
              <a:rPr lang="en-US" sz="2200" dirty="0" smtClean="0"/>
              <a:t>(0) </a:t>
            </a:r>
            <a:r>
              <a:rPr lang="en-US" sz="2200" dirty="0" smtClean="0">
                <a:sym typeface="Wingdings"/>
              </a:rPr>
              <a:t> h</a:t>
            </a:r>
          </a:p>
          <a:p>
            <a:pPr lvl="1"/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calle</a:t>
            </a:r>
            <a:r>
              <a:rPr lang="en-US" sz="2200" dirty="0" smtClean="0">
                <a:sym typeface="Wingdings"/>
              </a:rPr>
              <a:t>”.</a:t>
            </a:r>
            <a:r>
              <a:rPr lang="en-US" sz="2200" dirty="0" err="1" smtClean="0">
                <a:sym typeface="Wingdings"/>
              </a:rPr>
              <a:t>toUpperCase</a:t>
            </a:r>
            <a:r>
              <a:rPr lang="en-US" sz="2200" dirty="0" smtClean="0">
                <a:sym typeface="Wingdings"/>
              </a:rPr>
              <a:t>()  CALLE</a:t>
            </a:r>
          </a:p>
          <a:p>
            <a:pPr lvl="1"/>
            <a:r>
              <a:rPr lang="en-US" sz="2200" dirty="0" smtClean="0">
                <a:sym typeface="Wingdings"/>
              </a:rPr>
              <a:t>length</a:t>
            </a:r>
          </a:p>
          <a:p>
            <a:pPr lvl="1"/>
            <a:r>
              <a:rPr lang="en-US" sz="2200" dirty="0" err="1" smtClean="0">
                <a:sym typeface="Wingdings"/>
              </a:rPr>
              <a:t>concat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indexOf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…..</a:t>
            </a: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Comillas</a:t>
            </a:r>
            <a:r>
              <a:rPr lang="en-US" sz="2200" dirty="0" smtClean="0">
                <a:sym typeface="Wingdings"/>
              </a:rPr>
              <a:t> simples o </a:t>
            </a:r>
            <a:r>
              <a:rPr lang="en-US" sz="2200" dirty="0" err="1" smtClean="0">
                <a:sym typeface="Wingdings"/>
              </a:rPr>
              <a:t>dobles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funcionan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igual</a:t>
            </a: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39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10930</TotalTime>
  <Words>752</Words>
  <Application>Microsoft Office PowerPoint</Application>
  <PresentationFormat>On-screen Show (4:3)</PresentationFormat>
  <Paragraphs>203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Advantage</vt:lpstr>
      <vt:lpstr>Javascript 101</vt:lpstr>
      <vt:lpstr>Lo que “sabemos”..</vt:lpstr>
      <vt:lpstr>Un poco de historia…</vt:lpstr>
      <vt:lpstr>Detalles técnicos…</vt:lpstr>
      <vt:lpstr>Javascript Engines</vt:lpstr>
      <vt:lpstr>Cómo lo hemos usado *muchos* hasta ahora?</vt:lpstr>
      <vt:lpstr>Ahora si…el lenguaje</vt:lpstr>
      <vt:lpstr>Números</vt:lpstr>
      <vt:lpstr>Strings</vt:lpstr>
      <vt:lpstr>Null vs. Undefined</vt:lpstr>
      <vt:lpstr>Falsy and Truthy Values</vt:lpstr>
      <vt:lpstr>Operadores</vt:lpstr>
      <vt:lpstr>Operators</vt:lpstr>
      <vt:lpstr>Operadores</vt:lpstr>
      <vt:lpstr>Type Coercion == vs ===</vt:lpstr>
      <vt:lpstr>Type Coercion == vs ===</vt:lpstr>
      <vt:lpstr>Statements</vt:lpstr>
      <vt:lpstr>Statements</vt:lpstr>
      <vt:lpstr>Funciones y Scope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101</dc:title>
  <dc:creator>Pamela Rucinque</dc:creator>
  <cp:lastModifiedBy>Pamela Rucinque Serna</cp:lastModifiedBy>
  <cp:revision>87</cp:revision>
  <dcterms:created xsi:type="dcterms:W3CDTF">2013-04-14T21:57:42Z</dcterms:created>
  <dcterms:modified xsi:type="dcterms:W3CDTF">2013-05-09T19:35:48Z</dcterms:modified>
</cp:coreProperties>
</file>