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334" r:id="rId5"/>
    <p:sldId id="338" r:id="rId6"/>
    <p:sldId id="268" r:id="rId7"/>
    <p:sldId id="260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73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A7E"/>
    <a:srgbClr val="41AD49"/>
    <a:srgbClr val="007475"/>
    <a:srgbClr val="009679"/>
    <a:srgbClr val="3CB7A8"/>
    <a:srgbClr val="94C11F"/>
    <a:srgbClr val="2D9040"/>
    <a:srgbClr val="026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A6290-2ECF-A147-AF42-2419EC8CECAE}" v="27" dt="2022-08-03T10:11:59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48" y="1104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389-1D9D-441C-AE0A-DC71E12CD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D3547-0680-459B-8249-CF635F40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98B5D-8243-465D-BE9E-A7A78F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64296-0ED0-4CAB-8734-DD3CACD9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30E07-1B84-43E0-AE96-08F2119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1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A75A0-A60A-4F57-B7BA-DC44E64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CB7CC-93D9-49E8-8299-EF25E4E1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1835F-42B4-4FE3-9C26-A2202667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6C4F6-6398-4262-8866-AC56189D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7CE8A-B734-4ADF-AEDF-C3AEDF9F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405C1-11EC-4457-9C62-DB5BBE08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5EB2A9-2444-43EA-9A15-E7834818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E297C-3FEA-4800-8DF9-F9227A0B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01BD-5938-42A0-BDFA-FBA56DE1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4D05D-515B-40D7-B211-A26E456D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C1B-1384-4E7F-B6B3-0D5EA28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AB369-ACA1-470A-8FAD-EE1BF139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175C7-D24F-418E-8198-7FAB9C8B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69AB3-F7EB-4056-BA66-51F9812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4991B-9B0B-4F29-8603-7C1E9401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3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4B06-E721-46D5-B0E9-1415A8C9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A0B9F-87D6-43A2-A950-B84E8EDD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EC558-5DC2-4F51-8824-B0EF0ECE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83B-8E54-402C-BF83-080E00E2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2C525-CA06-4AB9-9516-524BCFE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6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D458-E9B7-4C31-889C-DE330EA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140C4-61B1-476E-86F7-3281C4F2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2A846-AB8E-4DF7-8799-47298B3C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71108-4489-4D1F-B387-943B789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FEF76-6964-4FD9-A5A6-4D6C88A5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E4885-A24C-47F1-839E-D40A5C4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2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0D3C-F44C-46B2-8FFF-E117C185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B2D2D-A1BA-40E3-B320-03E7A8B3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3E4CA-E55B-43B9-A906-334444F9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C54A25-34B0-4017-97C4-262B6747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884BC5-C2B9-41BD-8FB0-D6FE5219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40E387-E11C-4469-8DE0-57AF1C7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23CA7A-DBF2-409E-AE3D-6E0237F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2E7C4-21D7-490F-9B96-641B5B7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0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2517-4BC3-4E66-B9C3-F503DF9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49EAB1-561D-40D6-AEFD-4C8486A6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5D961-11CA-481B-9936-C7217BE0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6786D3-B4A1-443E-B2F1-5A5F250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2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09019-5756-4F64-9DDA-3904D526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ECC212-AA06-4CE3-BEB7-88BB295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75E8D6-02E6-41B3-ABFF-681FD4C1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81162-D66E-4F4C-AE07-0C85E6BD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EA019-DC87-4153-96FD-745A86B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93D4FA-0696-46E5-80A6-973061BD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4C12B-2905-4AFF-805D-754B37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30402F-DA48-4C7A-B82C-A4C5D97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EFF68-BEA1-47BA-BE0C-D156C7F5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EE3A-06C2-4E7D-A92A-19AE77D3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A02AB2-1403-4C53-ACDC-819F12BE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3914B-DF50-4B3E-982A-687D2AA9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61D7-8B60-47A0-82F0-6E0DD62A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7457-4295-46F5-8835-9E8DFC1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DA2DFA-DA83-4340-8838-08C9B8A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43BDD5-0367-4909-A4E0-5C4BAFC9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CCF9E-7AD0-40A0-A71D-1BBC1213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E59C-8A04-4153-9FDD-F232333D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B28A-F258-495C-9EE0-A2C2F1ACD506}" type="datetimeFigureOut">
              <a:rPr lang="es-CO" smtClean="0"/>
              <a:t>2/10/23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0872B-4F81-47CD-A79F-E57D9DB3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3C86A-65D7-4295-9633-FCC67C959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0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4FB2239-79C4-4242-94AC-E5CFA35EF966}"/>
              </a:ext>
            </a:extLst>
          </p:cNvPr>
          <p:cNvSpPr txBox="1">
            <a:spLocks/>
          </p:cNvSpPr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5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Analítica en Salud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2976322"/>
            <a:ext cx="3562569" cy="8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2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938997"/>
            <a:ext cx="3897312" cy="98000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402501D-C95C-4506-BF34-2598DF2C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4012" y="4637023"/>
            <a:ext cx="3886200" cy="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1" y="548534"/>
            <a:ext cx="6153385" cy="852426"/>
          </a:xfrm>
        </p:spPr>
        <p:txBody>
          <a:bodyPr anchor="ctr">
            <a:normAutofit/>
          </a:bodyPr>
          <a:lstStyle/>
          <a:p>
            <a:pPr algn="l"/>
            <a:r>
              <a:rPr lang="es-E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Healthcare</a:t>
            </a:r>
            <a:r>
              <a:rPr lang="es-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Industry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4FD622-49BC-40A4-9A6C-5A8DD151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5475" y="2068643"/>
            <a:ext cx="4970914" cy="3657600"/>
          </a:xfrm>
        </p:spPr>
        <p:txBody>
          <a:bodyPr>
            <a:normAutofit/>
          </a:bodyPr>
          <a:lstStyle/>
          <a:p>
            <a:r>
              <a:rPr lang="es-ES" sz="1600" b="1" dirty="0">
                <a:latin typeface="Roboto" panose="02000000000000000000" pitchFamily="2" charset="0"/>
                <a:ea typeface="Roboto" panose="02000000000000000000" pitchFamily="2" charset="0"/>
              </a:rPr>
              <a:t>La industria del cuidado de la salud </a:t>
            </a: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juega un papel clave en el diagnóstico, tratamiento y manejo de enfermedades, dolencias y lesiones. </a:t>
            </a:r>
          </a:p>
          <a:p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También ofrece servicios preventivos y curativos, y servicios terapéuticos a los pacientes.</a:t>
            </a:r>
          </a:p>
          <a:p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El uso de </a:t>
            </a:r>
            <a:r>
              <a:rPr lang="es-E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ES" sz="1600" b="1" dirty="0">
                <a:latin typeface="Roboto" panose="02000000000000000000" pitchFamily="2" charset="0"/>
                <a:ea typeface="Roboto" panose="02000000000000000000" pitchFamily="2" charset="0"/>
              </a:rPr>
              <a:t> care </a:t>
            </a:r>
            <a:r>
              <a:rPr lang="es-E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r>
              <a:rPr lang="es-E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permite mejoras en la atención al paciente, diagnósticos más rápidos y precisos, medidas preventivas, un tratamiento más personalizado y una toma de decisiones más informada. A nivel empresarial, puede reducir los costos, simplificar las operaciones internas y más.</a:t>
            </a:r>
          </a:p>
          <a:p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9669D45-CEC1-4064-A3B6-D0309011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01" y="548534"/>
            <a:ext cx="2532653" cy="6368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0F9D97-956B-2284-4D6B-E0FF535E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3" y="1778484"/>
            <a:ext cx="5155287" cy="5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1294196" y="2171701"/>
            <a:ext cx="10067710" cy="333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Numerosas industrias y organizaciones utilizan datos de salud y requieren la ayuda de analistas de datos de salud. Éstos incluyen:</a:t>
            </a:r>
          </a:p>
          <a:p>
            <a:pPr marL="0" indent="0" algn="just">
              <a:buNone/>
            </a:pP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Hospitales, privados o públicos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Departamentos gubernamentales de atención de la salud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Centros de diagnóstico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compañías de seguros de salud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Empresas consultoras de salud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Grandes consultorios médicos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Proveedores de TI de salud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Otras organizaciones de salud</a:t>
            </a: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Employment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analyst</a:t>
            </a:r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7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812800" y="1698171"/>
            <a:ext cx="11059886" cy="452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Diagnósticos médicos: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Mejorar precisión de diagnósticos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Mejorar la oportunidad del diagnóstico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Generar diagnósticos más sistemáticos que incluyan varias especialidades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Disminuir costos de diagnósticos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Definición de tratamientos médicos: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Mejorar eficacia de tratamientos médicos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Disminuir efectos colaterales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Oportunidad en la definición del tratamiento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Analizar efectividad de tratamientos experimentales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Creación de nuevos tratamientos.</a:t>
            </a:r>
          </a:p>
          <a:p>
            <a:pPr marL="457200" lvl="1" indent="0" algn="just">
              <a:buNone/>
            </a:pPr>
            <a:endParaRPr lang="es-E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Problemas u oportunidades en </a:t>
            </a:r>
            <a:r>
              <a:rPr lang="es-MX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healthcare</a:t>
            </a:r>
            <a:r>
              <a:rPr lang="es-MX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 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812800" y="1698171"/>
            <a:ext cx="11059886" cy="452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Prevención de enfermedades: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Alertas tempranas de enfermedades potenciales.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Correlación entre enfermedades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Contagio o herencia de enfermedades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Análisis de salud poblacional basados en registros médico: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Identificar deterioros generales de salud de una población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Definir políticas de salud pública</a:t>
            </a:r>
          </a:p>
          <a:p>
            <a:pPr marL="457200" lvl="1" indent="0" algn="just">
              <a:buNone/>
            </a:pPr>
            <a:endParaRPr lang="es-E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Optimización de uso de recursos médicos: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Gestión y priorización de citas.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Gestión de camas.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Gestión de estancias hospitalarias.</a:t>
            </a:r>
          </a:p>
          <a:p>
            <a:pPr lvl="1" algn="just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Tiraje en urgencias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Problemas u oportunidades en </a:t>
            </a:r>
            <a:r>
              <a:rPr lang="es-MX" sz="3200" b="1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healthcare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1294196" y="2171701"/>
            <a:ext cx="10067710" cy="3334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Readmisión después del alta (15 o 30 días) 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demandas de salas de </a:t>
            </a:r>
            <a:r>
              <a:rPr lang="es-ES" sz="1600" dirty="0" err="1">
                <a:latin typeface="Roboto" panose="02000000000000000000" pitchFamily="2" charset="0"/>
                <a:ea typeface="Roboto" panose="02000000000000000000" pitchFamily="2" charset="0"/>
              </a:rPr>
              <a:t>cirugia</a:t>
            </a: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complicaciones e infecciones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necesidades de personal hospitalario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medicamentos y suministros hospitalarios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necesidad de medicamentos y suministros hospitalarios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estancia hospitalaria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diagnóstico basado en descripción de síntomas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diagnóstico basado en imágenes diagnósticas</a:t>
            </a:r>
          </a:p>
          <a:p>
            <a:pPr marL="342900" indent="-342900" algn="just">
              <a:buAutoNum type="arabicPeriod"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Predicción de diagnóstico basado en resultados de exámenes</a:t>
            </a:r>
          </a:p>
          <a:p>
            <a:pPr marL="342900" indent="-342900" algn="just">
              <a:buAutoNum type="arabicPeriod"/>
            </a:pP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Casos de uso de analítica 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4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1294196" y="2171701"/>
            <a:ext cx="10067710" cy="333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Existe una variedad de herramientas y sistemas que se utilizan para recopilar, almacenar, compartir y analizar datos de salud recopilados a través de diversos medios. Estas herramientas incluyen:</a:t>
            </a:r>
          </a:p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Registros electrónicos de salud 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Registros personales de salud </a:t>
            </a:r>
          </a:p>
          <a:p>
            <a:pPr algn="just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Servicios de fórmula Electrónica </a:t>
            </a:r>
          </a:p>
          <a:p>
            <a:pPr algn="just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Portales de pacientes</a:t>
            </a:r>
          </a:p>
          <a:p>
            <a:pPr algn="just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Índices maestros de pacientes (MPI)</a:t>
            </a:r>
          </a:p>
          <a:p>
            <a:pPr algn="just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Aplicaciones para teléfonos inteligentes relacionadas con la salud y más</a:t>
            </a: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6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2972D3-463A-604C-8B57-AC6CC208EDCF}"/>
              </a:ext>
            </a:extLst>
          </p:cNvPr>
          <p:cNvSpPr txBox="1">
            <a:spLocks/>
          </p:cNvSpPr>
          <p:nvPr/>
        </p:nvSpPr>
        <p:spPr>
          <a:xfrm>
            <a:off x="7704944" y="2171702"/>
            <a:ext cx="3666690" cy="268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CO" sz="1600" b="1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CO" sz="1600" dirty="0">
                <a:latin typeface="Roboto" panose="02000000000000000000" pitchFamily="2" charset="0"/>
                <a:ea typeface="Roboto" panose="02000000000000000000" pitchFamily="2" charset="0"/>
              </a:rPr>
              <a:t>son cualquier dato relacionado con la salud de un paciente individual o de una población colectiva. Esta información se recopila a partir de una serie de sistemas de información de salud (SIS) y otras herramientas tecnológicas utilizadas por profesionales de la salud, compañías de seguros y organizaciones gubernamentales.</a:t>
            </a:r>
          </a:p>
          <a:p>
            <a:pPr algn="ctr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31">
            <a:extLst>
              <a:ext uri="{FF2B5EF4-FFF2-40B4-BE49-F238E27FC236}">
                <a16:creationId xmlns:a16="http://schemas.microsoft.com/office/drawing/2014/main" id="{36580FEE-BD0C-1444-8DFB-EDD9359F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77" y="636086"/>
            <a:ext cx="2532653" cy="6368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B2C4BF-6D8D-001B-7EBC-71CCE837EDCE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074" name="Picture 2" descr="How the Lakehouse Can Unlock the Power of Health Data - The Databricks Blog">
            <a:extLst>
              <a:ext uri="{FF2B5EF4-FFF2-40B4-BE49-F238E27FC236}">
                <a16:creationId xmlns:a16="http://schemas.microsoft.com/office/drawing/2014/main" id="{A07B976C-4E73-E222-95DD-C295172B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" y="1840042"/>
            <a:ext cx="6958454" cy="422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7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7F845B40-AF66-CB43-B27E-C02D338ADCB0}"/>
              </a:ext>
            </a:extLst>
          </p:cNvPr>
          <p:cNvSpPr txBox="1">
            <a:spLocks/>
          </p:cNvSpPr>
          <p:nvPr/>
        </p:nvSpPr>
        <p:spPr>
          <a:xfrm>
            <a:off x="1294196" y="2171701"/>
            <a:ext cx="10067710" cy="333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ES" sz="1600" b="1" dirty="0">
                <a:latin typeface="Roboto" panose="02000000000000000000" pitchFamily="2" charset="0"/>
                <a:ea typeface="Roboto" panose="02000000000000000000" pitchFamily="2" charset="0"/>
              </a:rPr>
              <a:t>rol de un analista de datos de salud </a:t>
            </a: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varía según su posición y la industria de su elección. Independientemente de la industria, un analista de datos de salud deberá poder trabajar, desarrollar y evaluar tecnología de información de salud (TIS) y otros sistemas de información de salud (SIS).</a:t>
            </a:r>
          </a:p>
          <a:p>
            <a:pPr marL="0" indent="0" algn="just">
              <a:buNone/>
            </a:pP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También se puede esperar que:</a:t>
            </a:r>
          </a:p>
          <a:p>
            <a:pPr marL="0" indent="0" algn="just">
              <a:buNone/>
            </a:pPr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Recopile o extraiga datos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Examine datos actuales e históricos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Evalúe datos sin procesar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Cree modelos predictivos</a:t>
            </a:r>
          </a:p>
          <a:p>
            <a:pPr algn="just"/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</a:rPr>
              <a:t>Automatice los informes</a:t>
            </a:r>
          </a:p>
        </p:txBody>
      </p:sp>
      <p:pic>
        <p:nvPicPr>
          <p:cNvPr id="4" name="Imagen 31">
            <a:extLst>
              <a:ext uri="{FF2B5EF4-FFF2-40B4-BE49-F238E27FC236}">
                <a16:creationId xmlns:a16="http://schemas.microsoft.com/office/drawing/2014/main" id="{C7563695-914F-B448-8EFF-8DE25F4F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23" y="636086"/>
            <a:ext cx="2532653" cy="6368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8D1E74F-7479-15FE-8082-A4C63D859821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958454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Role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Health</a:t>
            </a:r>
            <a:r>
              <a:rPr lang="es-CO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s-CO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Analyst</a:t>
            </a:r>
            <a:endParaRPr lang="es-CO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CO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43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572</Words>
  <Application>Microsoft Macintosh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Slab</vt:lpstr>
      <vt:lpstr>Tema de Office</vt:lpstr>
      <vt:lpstr>Presentación de PowerPoint</vt:lpstr>
      <vt:lpstr>Healthcare Industry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Felipe Gonzalez</dc:creator>
  <cp:lastModifiedBy>OLGA CECILIA USUGA MANCO</cp:lastModifiedBy>
  <cp:revision>28</cp:revision>
  <dcterms:created xsi:type="dcterms:W3CDTF">2019-05-17T14:28:16Z</dcterms:created>
  <dcterms:modified xsi:type="dcterms:W3CDTF">2023-10-02T21:42:25Z</dcterms:modified>
</cp:coreProperties>
</file>