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223F0D1-F87C-40F4-BDA0-490A0C0E9D00}">
          <p14:sldIdLst>
            <p14:sldId id="256"/>
            <p14:sldId id="257"/>
          </p14:sldIdLst>
        </p14:section>
        <p14:section name="DDS" id="{44A657E3-EB49-4939-831C-2E565BFB80FC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TPS" id="{03916DB1-7BB8-4332-9F02-1259D6F79087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nálisis de Requisitos" id="{295A0FDC-BB01-400A-935D-AD6FA5DE190E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6" autoAdjust="0"/>
  </p:normalViewPr>
  <p:slideViewPr>
    <p:cSldViewPr snapToGrid="0">
      <p:cViewPr varScale="1">
        <p:scale>
          <a:sx n="42" d="100"/>
          <a:sy n="42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7749F-260D-4DAC-BEF5-7EE976993317}" type="datetimeFigureOut">
              <a:rPr lang="es-EC" smtClean="0"/>
              <a:t>10/11/2015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BA957-0A97-4FE0-BF54-83D9AC8FEE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5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estándar DDS describe dos niveles de interfaces y un nivel de comunicaciones: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nivel bajo denominado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-Subscribe o DCPS,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cual está orientado a la entrega eficiente de información adecuada a los destinatarios correctos.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nivel opcional alto denominado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data-local 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reconstruction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C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DLRL,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cual permite una integración simple a la capa de aplicación.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nivel de comunicaciones se denomina DDS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Interoperability Wire Protocol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cual opera con el protocolo RTPS. 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9011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 utiliza</a:t>
            </a:r>
            <a:r>
              <a:rPr lang="es-EC" baseline="0" dirty="0" smtClean="0"/>
              <a:t> para enviar una marca de tiempo que se aplica a los submensajes que siguen del mismo mensaje.</a:t>
            </a:r>
          </a:p>
          <a:p>
            <a:r>
              <a:rPr lang="es-EC" baseline="0" dirty="0" smtClean="0"/>
              <a:t>Esta presente cuando la QoS </a:t>
            </a:r>
            <a:r>
              <a:rPr lang="es-EC" baseline="0" dirty="0" err="1" smtClean="0"/>
              <a:t>Destination</a:t>
            </a:r>
            <a:r>
              <a:rPr lang="es-EC" baseline="0" dirty="0" smtClean="0"/>
              <a:t> </a:t>
            </a:r>
            <a:r>
              <a:rPr lang="es-EC" baseline="0" dirty="0" err="1" smtClean="0"/>
              <a:t>Order</a:t>
            </a:r>
            <a:r>
              <a:rPr lang="es-EC" baseline="0" dirty="0" smtClean="0"/>
              <a:t> se encuentra configurada en </a:t>
            </a:r>
            <a:r>
              <a:rPr lang="es-EC" baseline="0" dirty="0" err="1" smtClean="0"/>
              <a:t>by_source</a:t>
            </a:r>
            <a:r>
              <a:rPr lang="es-EC" baseline="0" dirty="0" smtClean="0"/>
              <a:t> Timestamp</a:t>
            </a:r>
          </a:p>
          <a:p>
            <a:r>
              <a:rPr lang="es-EC" baseline="0" dirty="0" smtClean="0"/>
              <a:t>Bandera: </a:t>
            </a:r>
          </a:p>
          <a:p>
            <a:r>
              <a:rPr lang="es-EC" baseline="0" dirty="0" smtClean="0"/>
              <a:t>  InvalidateFlag, mensaje posteriores deben considerar la marca de tiempo o no.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22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Modifica la Fuente de los submensajes que siguen, es decir este contiene la fuente de los submensajes que se encuentran junto</a:t>
            </a:r>
            <a:r>
              <a:rPr lang="es-EC" baseline="0" dirty="0" smtClean="0"/>
              <a:t> al mismo.</a:t>
            </a:r>
          </a:p>
          <a:p>
            <a:r>
              <a:rPr lang="es-EC" baseline="0" dirty="0" smtClean="0"/>
              <a:t>Es decir reemplaza la información de la cabecera.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60101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Contiene</a:t>
            </a:r>
            <a:r>
              <a:rPr lang="es-EC" baseline="0" dirty="0" smtClean="0"/>
              <a:t> información sobre donde enviar una respuesta a los submensajes que le siguen</a:t>
            </a:r>
          </a:p>
          <a:p>
            <a:r>
              <a:rPr lang="es-EC" baseline="0" dirty="0" smtClean="0"/>
              <a:t>Este se lo encuentra en comunicación con Readers y Writers sin estado, ya que esta información es necesaria para el Reader Locator</a:t>
            </a:r>
          </a:p>
          <a:p>
            <a:endParaRPr lang="es-EC" baseline="0" dirty="0" smtClean="0"/>
          </a:p>
          <a:p>
            <a:r>
              <a:rPr lang="es-EC" baseline="0" dirty="0" smtClean="0"/>
              <a:t>Bandera:</a:t>
            </a:r>
          </a:p>
          <a:p>
            <a:r>
              <a:rPr lang="es-EC" baseline="0" dirty="0" smtClean="0"/>
              <a:t>         Multicast.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9276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Este</a:t>
            </a:r>
            <a:r>
              <a:rPr lang="es-EC" baseline="0" dirty="0" smtClean="0"/>
              <a:t> modifica el guidPrefix utilizado para interpretar el entityId del lector.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5605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Contiene</a:t>
            </a:r>
            <a:r>
              <a:rPr lang="es-EC" baseline="0" dirty="0" smtClean="0"/>
              <a:t> información sobre donde enviar una respuesta a los submensajes que le siguen</a:t>
            </a:r>
          </a:p>
          <a:p>
            <a:r>
              <a:rPr lang="es-EC" baseline="0" dirty="0" smtClean="0"/>
              <a:t>Este se lo encuentra en comunicación con Readers y Writers sin estado, ya que esta información es necesaria para el Reader Locator</a:t>
            </a:r>
          </a:p>
          <a:p>
            <a:r>
              <a:rPr lang="es-EC" baseline="0" dirty="0" smtClean="0"/>
              <a:t>Eficiente</a:t>
            </a:r>
          </a:p>
          <a:p>
            <a:r>
              <a:rPr lang="es-EC" baseline="0" dirty="0" smtClean="0"/>
              <a:t>Bandera:</a:t>
            </a:r>
          </a:p>
          <a:p>
            <a:r>
              <a:rPr lang="es-EC" baseline="0" dirty="0" smtClean="0"/>
              <a:t>         Multicast.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9413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Permite conocer los fragmentos que faltan Tamaño para </a:t>
            </a:r>
            <a:r>
              <a:rPr lang="es-EC" dirty="0" err="1" smtClean="0"/>
              <a:t>frag</a:t>
            </a:r>
            <a:r>
              <a:rPr lang="es-EC" dirty="0" smtClean="0"/>
              <a:t> 256bits</a:t>
            </a:r>
          </a:p>
          <a:p>
            <a:r>
              <a:rPr lang="es-EC" dirty="0" smtClean="0"/>
              <a:t>Confirma</a:t>
            </a:r>
            <a:r>
              <a:rPr lang="es-EC" baseline="0" dirty="0" smtClean="0"/>
              <a:t> los datos del DataFrag cuando los fragmento están incompletos</a:t>
            </a:r>
          </a:p>
          <a:p>
            <a:r>
              <a:rPr lang="es-EC" baseline="0" dirty="0" smtClean="0"/>
              <a:t>Acuses de Recibo Negativos</a:t>
            </a:r>
          </a:p>
          <a:p>
            <a:r>
              <a:rPr lang="es-EC" baseline="0" dirty="0" smtClean="0"/>
              <a:t>Cuando los fragmentos están completos AckNack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9478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Comunica</a:t>
            </a:r>
            <a:r>
              <a:rPr lang="es-EC" baseline="0" dirty="0" smtClean="0"/>
              <a:t> que los fragmento están a su disposición. Permite </a:t>
            </a:r>
            <a:r>
              <a:rPr lang="es-EC" baseline="0" dirty="0" err="1" smtClean="0"/>
              <a:t>confibilidad</a:t>
            </a:r>
            <a:r>
              <a:rPr lang="es-EC" baseline="0" dirty="0" smtClean="0"/>
              <a:t> a nivel de fragmento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0009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Cambio</a:t>
            </a:r>
            <a:r>
              <a:rPr lang="es-EC" baseline="0" dirty="0" smtClean="0"/>
              <a:t> en el valor y ciclo de vida</a:t>
            </a:r>
          </a:p>
          <a:p>
            <a:r>
              <a:rPr lang="es-EC" baseline="0" dirty="0" smtClean="0"/>
              <a:t>Bandera</a:t>
            </a:r>
          </a:p>
          <a:p>
            <a:r>
              <a:rPr lang="es-EC" baseline="0" dirty="0" smtClean="0"/>
              <a:t>      DataFlag, indica que el payload contiende datos</a:t>
            </a:r>
          </a:p>
          <a:p>
            <a:r>
              <a:rPr lang="es-EC" baseline="0" dirty="0" smtClean="0"/>
              <a:t>      InlineQosFlag, indica la presencia de un </a:t>
            </a:r>
            <a:r>
              <a:rPr lang="es-EC" baseline="0" dirty="0" err="1" smtClean="0"/>
              <a:t>parameter</a:t>
            </a:r>
            <a:r>
              <a:rPr lang="es-EC" baseline="0" dirty="0" smtClean="0"/>
              <a:t> </a:t>
            </a:r>
            <a:r>
              <a:rPr lang="es-EC" baseline="0" dirty="0" err="1" smtClean="0"/>
              <a:t>list</a:t>
            </a:r>
            <a:r>
              <a:rPr lang="es-EC" baseline="0" dirty="0" smtClean="0"/>
              <a:t> QOS</a:t>
            </a:r>
          </a:p>
          <a:p>
            <a:r>
              <a:rPr lang="es-EC" baseline="0" dirty="0" smtClean="0"/>
              <a:t>      KeyFlag.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577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Submensaje de Datos Fragmentado</a:t>
            </a:r>
          </a:p>
          <a:p>
            <a:r>
              <a:rPr lang="es-EC" baseline="0" dirty="0" smtClean="0"/>
              <a:t> KeyFlag</a:t>
            </a:r>
          </a:p>
          <a:p>
            <a:r>
              <a:rPr lang="es-EC" baseline="0" dirty="0" smtClean="0"/>
              <a:t> InlineQos</a:t>
            </a:r>
          </a:p>
          <a:p>
            <a:endParaRPr lang="es-EC" baseline="0" dirty="0" smtClean="0"/>
          </a:p>
          <a:p>
            <a:r>
              <a:rPr lang="es-EC" baseline="0" dirty="0" err="1" smtClean="0"/>
              <a:t>Framento</a:t>
            </a:r>
            <a:r>
              <a:rPr lang="es-EC" baseline="0" dirty="0" smtClean="0"/>
              <a:t> </a:t>
            </a:r>
            <a:r>
              <a:rPr lang="es-EC" baseline="0" dirty="0" err="1" smtClean="0"/>
              <a:t>max</a:t>
            </a:r>
            <a:r>
              <a:rPr lang="es-EC" baseline="0" dirty="0" smtClean="0"/>
              <a:t> 64K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082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s-EC" dirty="0" smtClean="0"/>
              <a:t>Se deberá implementar los componentes básicos que conforman el DDS, tales como el publicador, suscriptor y el topic.</a:t>
            </a:r>
          </a:p>
          <a:p>
            <a:pPr marL="514350" indent="-514350">
              <a:buFont typeface="+mj-lt"/>
              <a:buAutoNum type="alphaLcParenR"/>
            </a:pPr>
            <a:r>
              <a:rPr lang="es-EC" dirty="0" smtClean="0"/>
              <a:t>Se deberá implementar los mecanismos y técnicas para le alcance de la información, es decir se deberá organizar los datos dentro de cada dominio.</a:t>
            </a:r>
          </a:p>
          <a:p>
            <a:pPr marL="514350" indent="-514350">
              <a:buFont typeface="+mj-lt"/>
              <a:buAutoNum type="alphaLcParenR"/>
            </a:pPr>
            <a:r>
              <a:rPr lang="es-EC" dirty="0" smtClean="0"/>
              <a:t>Se deberá implementar los mecanismos de Lectura y Escritura de datos, y el ciclo de vida de los Topic.</a:t>
            </a:r>
          </a:p>
          <a:p>
            <a:pPr marL="514350" indent="-514350">
              <a:buFont typeface="+mj-lt"/>
              <a:buAutoNum type="alphaLcParenR"/>
            </a:pPr>
            <a:r>
              <a:rPr lang="es-EC" dirty="0" smtClean="0"/>
              <a:t>Se deberá implementar los componentes necesarios del protocolo RTPS y el mecanismo de descubrimiento proporcionado por el mismo.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379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Publicador representa a los objetos responsables para la emisión de datos. 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DataWriter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la cara al Publicador; los participantes usan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DataWriter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comunicar el valor y los cambios en los datos de un determinado tipo.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Suscriptor recibe los datos publicados y los hace disponibles al participante. Un Suscriptor debe recibir y despachar datos de diferentes tipos especificados.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Reader Para acceder a los datos recibidos, el participante debe utilizar un tipo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DataReader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asociado al suscriptor.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Topic, La entidad </a:t>
            </a:r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asocia un nombre que es único en el sistema, un tipo de dato, y QoS relacionado a su propia información.</a:t>
            </a:r>
          </a:p>
          <a:p>
            <a:endParaRPr lang="es-EC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9614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s-EC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representará la unidad de información que puede ser producida o consumida; estará compuesta por un tipo, un nombre único y un conjunto de políticas de calidad de servicio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28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1989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Propiedades para el rendimiento y calidad de servicio, los que permiten tener comunicación segura entre el Publicador-Suscriptor y que haga el mejor esfuerzo para aplicaciones de tiempo real sobre redes IP.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Tolerancia a fallos para permitir la creación de redes sin puntos de fallos.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Extensibilidad para permitir que el protocolo sea extendido y mejorado con nuevos servicios con compatibilidad hacia atrás e interoperabilidad.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Conectividad </a:t>
            </a:r>
            <a:r>
              <a:rPr lang="es-EC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-and-</a:t>
            </a:r>
            <a:r>
              <a:rPr lang="es-EC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que las nuevas aplicaciones y servicios estén automáticamente descubiertos y las aplicaciones puedan unirse y dejar la red en cualquier momento sin necesidad de reconfiguración.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Configurabilidad para permitir el balanceo de requerimientos para la confiabilidad y la puntualidad de cada entrega de datos.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 para permitir que los dispositivos implementen un subconjunto del protocolo y que aun así participen en la red.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Escalabilidad para sistemas que potencialmente escalen en redes extensas.</a:t>
            </a:r>
          </a:p>
          <a:p>
            <a:pPr lvl="0"/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Seguridad de tipo de datos para prevenir errores en la programación de aplicaciones que puedan comprometer las operaciones en los nodos remotos.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4763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Estructura,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cual define los actores del protocolo.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Mensajes,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un conjunto de mensajes que cada extremo puede intercambiar.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Comportamiento,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un conjunto de interacciones legales en el intercambio de mensajes y como estos afectan el estado de la comunicación en los extremos.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C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Descubrimiento, </a:t>
            </a:r>
            <a:r>
              <a:rPr lang="es-EC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como las entidades son automáticamente descubiertas y configuradas.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190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LLEVAR</a:t>
            </a:r>
            <a:r>
              <a:rPr lang="es-EC" baseline="0" dirty="0" smtClean="0"/>
              <a:t> IMPRESO TABLA QOS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56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Permite</a:t>
            </a:r>
            <a:r>
              <a:rPr lang="es-EC" baseline="0" dirty="0" smtClean="0"/>
              <a:t> la introducción de cualquier relleno necesario para satisfacer cualquier requisito de alineación de memoria</a:t>
            </a:r>
          </a:p>
          <a:p>
            <a:r>
              <a:rPr lang="es-EC" baseline="0" dirty="0" smtClean="0"/>
              <a:t>Banderas:</a:t>
            </a:r>
          </a:p>
          <a:p>
            <a:r>
              <a:rPr lang="es-EC" baseline="0" dirty="0" smtClean="0"/>
              <a:t> Endianess, indica el orden de los bits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014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 utiliza</a:t>
            </a:r>
            <a:r>
              <a:rPr lang="es-EC" baseline="0" dirty="0" smtClean="0"/>
              <a:t> para comunicar el estado de un lector a un escritor, da a conocer los números de secuencia que ha recibida y los que le faltan.</a:t>
            </a:r>
          </a:p>
          <a:p>
            <a:r>
              <a:rPr lang="es-EC" baseline="0" dirty="0" smtClean="0"/>
              <a:t>Da acuses de recibo.</a:t>
            </a:r>
          </a:p>
          <a:p>
            <a:r>
              <a:rPr lang="es-EC" baseline="0" dirty="0" smtClean="0"/>
              <a:t>Banderas:</a:t>
            </a:r>
          </a:p>
          <a:p>
            <a:r>
              <a:rPr lang="es-EC" baseline="0" dirty="0" smtClean="0"/>
              <a:t>           FinalFlag, indica si requiere una respuesta o no del escritor.</a:t>
            </a:r>
          </a:p>
          <a:p>
            <a:r>
              <a:rPr lang="es-EC" baseline="0" dirty="0" smtClean="0"/>
              <a:t>           Endianess, orden de bits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15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4683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Comunica la secuencia</a:t>
            </a:r>
            <a:r>
              <a:rPr lang="es-EC" baseline="0" dirty="0" smtClean="0"/>
              <a:t> de cambios que el escritor tiene disponible</a:t>
            </a:r>
          </a:p>
          <a:p>
            <a:r>
              <a:rPr lang="es-EC" baseline="0" dirty="0" smtClean="0"/>
              <a:t>Banderas: </a:t>
            </a:r>
          </a:p>
          <a:p>
            <a:r>
              <a:rPr lang="es-EC" baseline="0" dirty="0" smtClean="0"/>
              <a:t>           Final, indica si requiere respuesta</a:t>
            </a:r>
          </a:p>
          <a:p>
            <a:r>
              <a:rPr lang="es-EC" baseline="0" dirty="0" smtClean="0"/>
              <a:t>          Liveliness, indica si debe indicar manualmente al escritor se encuentra activo</a:t>
            </a:r>
          </a:p>
          <a:p>
            <a:r>
              <a:rPr lang="es-EC" baseline="0" dirty="0" smtClean="0"/>
              <a:t>          </a:t>
            </a:r>
            <a:r>
              <a:rPr lang="es-EC" baseline="0" dirty="0" err="1" smtClean="0"/>
              <a:t>Endianness</a:t>
            </a:r>
            <a:r>
              <a:rPr lang="es-EC" baseline="0" dirty="0" smtClean="0"/>
              <a:t>, orden de bit</a:t>
            </a:r>
          </a:p>
          <a:p>
            <a:endParaRPr lang="es-EC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794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Indica</a:t>
            </a:r>
            <a:r>
              <a:rPr lang="es-EC" baseline="0" dirty="0" smtClean="0"/>
              <a:t> que un rango de números de secuencia ya no es relevante. Se lo utiliza en comunicaciones confiables.</a:t>
            </a:r>
          </a:p>
          <a:p>
            <a:r>
              <a:rPr lang="es-EC" baseline="0" dirty="0" smtClean="0"/>
              <a:t> </a:t>
            </a:r>
          </a:p>
          <a:p>
            <a:r>
              <a:rPr lang="es-EC" baseline="0" dirty="0" err="1" smtClean="0"/>
              <a:t>GapStart</a:t>
            </a:r>
            <a:r>
              <a:rPr lang="es-EC" baseline="0" dirty="0" smtClean="0"/>
              <a:t>, Primer numero de secuencia</a:t>
            </a:r>
          </a:p>
          <a:p>
            <a:r>
              <a:rPr lang="es-EC" baseline="0" dirty="0" err="1" smtClean="0"/>
              <a:t>GapList</a:t>
            </a:r>
            <a:r>
              <a:rPr lang="es-EC" baseline="0" dirty="0" smtClean="0"/>
              <a:t>, Ultimo numero de secuencia, otra lista adicional de </a:t>
            </a:r>
            <a:r>
              <a:rPr lang="es-EC" baseline="0" dirty="0" err="1" smtClean="0"/>
              <a:t>sns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BA957-0A97-4FE0-BF54-83D9AC8FEEA3}" type="slidenum">
              <a:rPr lang="es-EC" smtClean="0"/>
              <a:t>17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623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0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8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03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1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94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07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2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fr-F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EA9A-171F-4352-A2D5-B0CCB9A41E38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D1B0-272D-4E87-A0E2-FA606B03B9AB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13" Type="http://schemas.openxmlformats.org/officeDocument/2006/relationships/slide" Target="slide25.xml"/><Relationship Id="rId3" Type="http://schemas.openxmlformats.org/officeDocument/2006/relationships/slide" Target="slide15.xml"/><Relationship Id="rId7" Type="http://schemas.openxmlformats.org/officeDocument/2006/relationships/slide" Target="slide19.xml"/><Relationship Id="rId12" Type="http://schemas.openxmlformats.org/officeDocument/2006/relationships/slide" Target="slide24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11" Type="http://schemas.openxmlformats.org/officeDocument/2006/relationships/slide" Target="slide23.xml"/><Relationship Id="rId5" Type="http://schemas.openxmlformats.org/officeDocument/2006/relationships/slide" Target="slide17.xml"/><Relationship Id="rId10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slide" Target="slide21.xml"/><Relationship Id="rId14" Type="http://schemas.openxmlformats.org/officeDocument/2006/relationships/slide" Target="slide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7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8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9.wd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7819"/>
            <a:ext cx="9144000" cy="2895600"/>
          </a:xfrm>
        </p:spPr>
        <p:txBody>
          <a:bodyPr>
            <a:normAutofit fontScale="90000"/>
          </a:bodyPr>
          <a:lstStyle/>
          <a:p>
            <a:r>
              <a:rPr lang="fr-FR" sz="4800" b="1" dirty="0" smtClean="0"/>
              <a:t>Escuela Politécnica </a:t>
            </a:r>
            <a:r>
              <a:rPr lang="fr-FR" sz="4800" b="1" dirty="0" err="1" smtClean="0"/>
              <a:t>Nacional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err="1" smtClean="0"/>
              <a:t>Facultad</a:t>
            </a:r>
            <a:r>
              <a:rPr lang="fr-FR" sz="3600" b="1" dirty="0" smtClean="0"/>
              <a:t> de </a:t>
            </a:r>
            <a:r>
              <a:rPr lang="fr-FR" sz="3600" b="1" dirty="0" err="1" smtClean="0"/>
              <a:t>Ingeniería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Eléctrica</a:t>
            </a:r>
            <a:r>
              <a:rPr lang="fr-FR" sz="3600" b="1" dirty="0" smtClean="0"/>
              <a:t> y </a:t>
            </a:r>
            <a:r>
              <a:rPr lang="fr-FR" sz="3600" b="1" dirty="0" err="1" smtClean="0"/>
              <a:t>Electrónica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/>
              <a:t/>
            </a:r>
            <a:br>
              <a:rPr lang="fr-FR" sz="3600" b="1" dirty="0"/>
            </a:br>
            <a:r>
              <a:rPr lang="fr-FR" sz="3600" b="1" dirty="0" err="1" smtClean="0"/>
              <a:t>Proyecto</a:t>
            </a:r>
            <a:r>
              <a:rPr lang="fr-FR" sz="3600" b="1" dirty="0"/>
              <a:t> </a:t>
            </a:r>
            <a:r>
              <a:rPr lang="fr-FR" sz="3600" b="1" dirty="0" err="1" smtClean="0"/>
              <a:t>previo</a:t>
            </a:r>
            <a:r>
              <a:rPr lang="fr-FR" sz="3600" b="1" dirty="0" smtClean="0"/>
              <a:t> a la </a:t>
            </a:r>
            <a:r>
              <a:rPr lang="fr-FR" sz="3600" b="1" dirty="0" err="1" smtClean="0"/>
              <a:t>obtención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del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título</a:t>
            </a:r>
            <a:r>
              <a:rPr lang="fr-FR" sz="3600" b="1" dirty="0" smtClean="0"/>
              <a:t> de Ingeniero/a en </a:t>
            </a:r>
            <a:r>
              <a:rPr lang="fr-FR" sz="3600" b="1" dirty="0" err="1" smtClean="0"/>
              <a:t>Electrónica</a:t>
            </a:r>
            <a:r>
              <a:rPr lang="fr-FR" sz="3600" b="1" dirty="0" smtClean="0"/>
              <a:t> y </a:t>
            </a:r>
            <a:r>
              <a:rPr lang="fr-FR" sz="3600" b="1" dirty="0" err="1" smtClean="0"/>
              <a:t>Redes</a:t>
            </a:r>
            <a:r>
              <a:rPr lang="fr-FR" sz="3600" b="1" dirty="0" smtClean="0"/>
              <a:t> de </a:t>
            </a:r>
            <a:r>
              <a:rPr lang="fr-FR" sz="3600" b="1" dirty="0" err="1" smtClean="0"/>
              <a:t>Información</a:t>
            </a:r>
            <a:endParaRPr lang="fr-F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20027"/>
            <a:ext cx="9144000" cy="1655762"/>
          </a:xfrm>
        </p:spPr>
        <p:txBody>
          <a:bodyPr/>
          <a:lstStyle/>
          <a:p>
            <a:r>
              <a:rPr lang="es-EC" sz="2800" b="1" dirty="0"/>
              <a:t>DESARROLLO DE UN MÓDULO QUE IMPLEMENTE LAS FUNCIONALIDADES DEL PROTOCOLO RTPS PARA SER UTILIZADO EN APLICACIONES DISTRIBUIDAS DE TIEMPO REAL</a:t>
            </a:r>
            <a:endParaRPr lang="fr-FR" sz="2800" dirty="0"/>
          </a:p>
          <a:p>
            <a:endParaRPr lang="fr-F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0" y="51923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Andrés Rubio</a:t>
            </a:r>
          </a:p>
          <a:p>
            <a:pPr algn="r"/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Alejandra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Tello</a:t>
            </a:r>
          </a:p>
          <a:p>
            <a:pPr algn="r"/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</a:t>
            </a: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Xavier </a:t>
            </a:r>
            <a:r>
              <a:rPr lang="fr-FR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Calderón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79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Calidad de Servicio (QoS)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417320"/>
            <a:ext cx="5715000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4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Real-Time </a:t>
            </a:r>
            <a:r>
              <a:rPr lang="es-EC" dirty="0" err="1" smtClean="0"/>
              <a:t>Publish</a:t>
            </a:r>
            <a:r>
              <a:rPr lang="es-EC" dirty="0" smtClean="0"/>
              <a:t>-Suscribe Protocol (RTPS)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RTPS soporta una amplia variedad  de transportes y transportes con QoS.</a:t>
            </a:r>
          </a:p>
          <a:p>
            <a:r>
              <a:rPr lang="es-EC" dirty="0" smtClean="0"/>
              <a:t>El protocolo ha sido diseñado para soportar transporte multicast  y transporte Best-Effort, por lo tanto es suficiente que este protocolo brinde un servicio no orientado a la conexión capaz de soportar paquetes con mejor esfuerzo.</a:t>
            </a:r>
          </a:p>
          <a:p>
            <a:r>
              <a:rPr lang="es-EC" dirty="0" smtClean="0"/>
              <a:t>Cuando es requerido RTPS implementa confiabilidad en la transferencia de datos.</a:t>
            </a:r>
          </a:p>
          <a:p>
            <a:r>
              <a:rPr lang="es-EC" dirty="0" smtClean="0"/>
              <a:t>El </a:t>
            </a:r>
            <a:r>
              <a:rPr lang="es-EC" dirty="0"/>
              <a:t>protocolo RTPS es responsable de la interoperabilidad del DDS sobre la conexión.</a:t>
            </a:r>
          </a:p>
        </p:txBody>
      </p:sp>
    </p:spTree>
    <p:extLst>
      <p:ext uri="{BB962C8B-B14F-4D97-AF65-F5344CB8AC3E}">
        <p14:creationId xmlns:p14="http://schemas.microsoft.com/office/powerpoint/2010/main" val="9385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Cabecera RTPS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359"/>
          <a:stretch/>
        </p:blipFill>
        <p:spPr bwMode="auto">
          <a:xfrm>
            <a:off x="1073060" y="1690688"/>
            <a:ext cx="9762580" cy="11668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249"/>
          <a:stretch/>
        </p:blipFill>
        <p:spPr bwMode="auto">
          <a:xfrm>
            <a:off x="1737360" y="4024312"/>
            <a:ext cx="8321040" cy="26085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838200" y="2857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 smtClean="0"/>
              <a:t>Estructura de los Submensajes RTPS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826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 de Submensajes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s-EC" dirty="0">
                <a:hlinkClick r:id="rId2" action="ppaction://hlinksldjump"/>
              </a:rPr>
              <a:t>Pad</a:t>
            </a:r>
            <a:endParaRPr lang="fr-FR" dirty="0"/>
          </a:p>
          <a:p>
            <a:pPr lvl="0"/>
            <a:r>
              <a:rPr lang="es-EC" dirty="0">
                <a:hlinkClick r:id="rId3" action="ppaction://hlinksldjump"/>
              </a:rPr>
              <a:t>AckNack</a:t>
            </a:r>
            <a:endParaRPr lang="fr-FR" dirty="0"/>
          </a:p>
          <a:p>
            <a:pPr lvl="0"/>
            <a:r>
              <a:rPr lang="es-EC" dirty="0">
                <a:hlinkClick r:id="rId4" action="ppaction://hlinksldjump"/>
              </a:rPr>
              <a:t>Heartbeat</a:t>
            </a:r>
            <a:endParaRPr lang="fr-FR" dirty="0"/>
          </a:p>
          <a:p>
            <a:pPr lvl="0"/>
            <a:r>
              <a:rPr lang="es-EC" dirty="0">
                <a:hlinkClick r:id="rId5" action="ppaction://hlinksldjump"/>
              </a:rPr>
              <a:t>GAP</a:t>
            </a:r>
            <a:endParaRPr lang="fr-FR" dirty="0"/>
          </a:p>
          <a:p>
            <a:pPr lvl="0"/>
            <a:r>
              <a:rPr lang="es-EC" dirty="0">
                <a:hlinkClick r:id="rId6" action="ppaction://hlinksldjump"/>
              </a:rPr>
              <a:t>InfoTimeStamp</a:t>
            </a:r>
            <a:endParaRPr lang="fr-FR" dirty="0"/>
          </a:p>
          <a:p>
            <a:pPr lvl="0"/>
            <a:r>
              <a:rPr lang="es-EC" dirty="0">
                <a:hlinkClick r:id="rId7" action="ppaction://hlinksldjump"/>
              </a:rPr>
              <a:t>InfoSource</a:t>
            </a:r>
            <a:endParaRPr lang="fr-FR" dirty="0"/>
          </a:p>
          <a:p>
            <a:pPr lvl="0"/>
            <a:r>
              <a:rPr lang="es-EC" dirty="0">
                <a:hlinkClick r:id="rId8" action="ppaction://hlinksldjump"/>
              </a:rPr>
              <a:t>InfoReply</a:t>
            </a:r>
            <a:endParaRPr lang="fr-FR" dirty="0"/>
          </a:p>
          <a:p>
            <a:pPr lvl="0"/>
            <a:r>
              <a:rPr lang="es-EC" dirty="0">
                <a:hlinkClick r:id="rId9" action="ppaction://hlinksldjump"/>
              </a:rPr>
              <a:t>InfoDestination</a:t>
            </a:r>
            <a:endParaRPr lang="fr-FR" dirty="0"/>
          </a:p>
          <a:p>
            <a:pPr lvl="0"/>
            <a:r>
              <a:rPr lang="es-EC" dirty="0">
                <a:hlinkClick r:id="rId10" action="ppaction://hlinksldjump"/>
              </a:rPr>
              <a:t>InfoReplyIp4</a:t>
            </a:r>
            <a:endParaRPr lang="fr-FR" dirty="0"/>
          </a:p>
          <a:p>
            <a:pPr lvl="0"/>
            <a:r>
              <a:rPr lang="es-EC" dirty="0">
                <a:hlinkClick r:id="rId11" action="ppaction://hlinksldjump"/>
              </a:rPr>
              <a:t>NackFrag</a:t>
            </a:r>
            <a:endParaRPr lang="fr-FR" dirty="0"/>
          </a:p>
          <a:p>
            <a:pPr lvl="0"/>
            <a:r>
              <a:rPr lang="es-EC" dirty="0" smtClean="0">
                <a:hlinkClick r:id="rId12" action="ppaction://hlinksldjump"/>
              </a:rPr>
              <a:t>HeartbeatFrag</a:t>
            </a:r>
            <a:endParaRPr lang="es-EC" dirty="0" smtClean="0"/>
          </a:p>
          <a:p>
            <a:pPr lvl="0"/>
            <a:r>
              <a:rPr lang="es-EC" dirty="0" smtClean="0">
                <a:hlinkClick r:id="rId13" action="ppaction://hlinksldjump"/>
              </a:rPr>
              <a:t>Data</a:t>
            </a:r>
            <a:endParaRPr lang="fr-FR" dirty="0"/>
          </a:p>
          <a:p>
            <a:pPr lvl="0"/>
            <a:r>
              <a:rPr lang="es-EC" dirty="0">
                <a:hlinkClick r:id="rId14" action="ppaction://hlinksldjump"/>
              </a:rPr>
              <a:t>DataFrag</a:t>
            </a:r>
            <a:endParaRPr lang="fr-FR" dirty="0"/>
          </a:p>
          <a:p>
            <a:pPr lvl="0"/>
            <a:endParaRPr lang="fr-FR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0905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PAD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243"/>
          <a:stretch/>
        </p:blipFill>
        <p:spPr bwMode="auto">
          <a:xfrm>
            <a:off x="2244572" y="2664372"/>
            <a:ext cx="8192199" cy="16619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875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AckNack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 bwMode="auto">
          <a:xfrm>
            <a:off x="2341793" y="2191407"/>
            <a:ext cx="7508413" cy="31391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875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Heartbeat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494"/>
          <a:stretch/>
        </p:blipFill>
        <p:spPr bwMode="auto">
          <a:xfrm>
            <a:off x="2160490" y="2128345"/>
            <a:ext cx="7871020" cy="3274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32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GAP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1790"/>
          <a:stretch/>
        </p:blipFill>
        <p:spPr bwMode="auto">
          <a:xfrm>
            <a:off x="1744717" y="2144111"/>
            <a:ext cx="8702566" cy="32792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4615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InfoTimeStamp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 bwMode="auto">
          <a:xfrm>
            <a:off x="1674079" y="2049518"/>
            <a:ext cx="8843842" cy="3137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314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InfoSource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440"/>
          <a:stretch/>
        </p:blipFill>
        <p:spPr bwMode="auto">
          <a:xfrm>
            <a:off x="2262966" y="2333297"/>
            <a:ext cx="7666068" cy="27988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3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Lista de Contenidos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C" dirty="0" smtClean="0">
                <a:hlinkClick r:id="rId2" action="ppaction://hlinksldjump"/>
              </a:rPr>
              <a:t>DDS</a:t>
            </a:r>
            <a:endParaRPr lang="es-EC" dirty="0" smtClean="0"/>
          </a:p>
          <a:p>
            <a:pPr marL="514350" indent="-514350">
              <a:buFont typeface="+mj-lt"/>
              <a:buAutoNum type="arabicPeriod"/>
            </a:pPr>
            <a:r>
              <a:rPr lang="es-EC" dirty="0" smtClean="0">
                <a:hlinkClick r:id="rId3" action="ppaction://hlinksldjump"/>
              </a:rPr>
              <a:t>RTPS</a:t>
            </a:r>
            <a:endParaRPr lang="es-EC" dirty="0" smtClean="0"/>
          </a:p>
          <a:p>
            <a:pPr marL="514350" indent="-514350">
              <a:buFont typeface="+mj-lt"/>
              <a:buAutoNum type="arabicPeriod"/>
            </a:pPr>
            <a:r>
              <a:rPr lang="es-EC" dirty="0" smtClean="0">
                <a:hlinkClick r:id="rId4" action="ppaction://hlinksldjump"/>
              </a:rPr>
              <a:t>Análisis de Requisitos</a:t>
            </a:r>
            <a:endParaRPr lang="es-EC" dirty="0" smtClean="0"/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Diseño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Implementación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Diagramas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 smtClean="0"/>
              <a:t>Conclusiones y Recomendaciones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755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InfoReply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808"/>
          <a:stretch/>
        </p:blipFill>
        <p:spPr bwMode="auto">
          <a:xfrm>
            <a:off x="1795451" y="1925963"/>
            <a:ext cx="8601097" cy="28509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4204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InfoDestination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381"/>
          <a:stretch/>
        </p:blipFill>
        <p:spPr bwMode="auto">
          <a:xfrm>
            <a:off x="2080041" y="2459422"/>
            <a:ext cx="8031917" cy="28509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433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InfoReplyIPv4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793"/>
          <a:stretch/>
        </p:blipFill>
        <p:spPr bwMode="auto">
          <a:xfrm>
            <a:off x="2105310" y="2238703"/>
            <a:ext cx="7981379" cy="27873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1297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NackFrag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/>
        </p:blipFill>
        <p:spPr bwMode="auto">
          <a:xfrm>
            <a:off x="2105310" y="1690688"/>
            <a:ext cx="7981379" cy="33029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35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HeartbeatFrag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728"/>
          <a:stretch/>
        </p:blipFill>
        <p:spPr bwMode="auto">
          <a:xfrm>
            <a:off x="2507331" y="2490952"/>
            <a:ext cx="7177337" cy="3019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164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Data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681"/>
          <a:stretch/>
        </p:blipFill>
        <p:spPr bwMode="auto">
          <a:xfrm>
            <a:off x="1650431" y="1516777"/>
            <a:ext cx="8891138" cy="42061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3466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Submensaje DataFrag</a:t>
            </a:r>
            <a:endParaRPr lang="es-EC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501"/>
          <a:stretch/>
        </p:blipFill>
        <p:spPr bwMode="auto">
          <a:xfrm>
            <a:off x="1790000" y="1533029"/>
            <a:ext cx="8611999" cy="50569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90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Análisis de Requisitos</a:t>
            </a:r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s-EC" dirty="0" smtClean="0">
                <a:hlinkClick r:id="rId3" action="ppaction://hlinksldjump"/>
              </a:rPr>
              <a:t>Publicador, Suscriptor y Topic</a:t>
            </a:r>
            <a:endParaRPr lang="es-EC" dirty="0" smtClean="0"/>
          </a:p>
          <a:p>
            <a:pPr marL="514350" indent="-514350">
              <a:buFont typeface="+mj-lt"/>
              <a:buAutoNum type="alphaLcParenR"/>
            </a:pPr>
            <a:r>
              <a:rPr lang="es-EC" dirty="0" smtClean="0">
                <a:hlinkClick r:id="rId4" action="ppaction://hlinksldjump"/>
              </a:rPr>
              <a:t>Mecanismo y Técnicas para el alcance de la información</a:t>
            </a:r>
            <a:endParaRPr lang="es-EC" dirty="0" smtClean="0"/>
          </a:p>
          <a:p>
            <a:pPr marL="514350" indent="-514350">
              <a:buFont typeface="+mj-lt"/>
              <a:buAutoNum type="alphaLcParenR"/>
            </a:pPr>
            <a:r>
              <a:rPr lang="es-EC" dirty="0" smtClean="0"/>
              <a:t>Lectura y Escritura</a:t>
            </a:r>
          </a:p>
          <a:p>
            <a:pPr marL="514350" indent="-514350">
              <a:buFont typeface="+mj-lt"/>
              <a:buAutoNum type="alphaLcParenR"/>
            </a:pPr>
            <a:r>
              <a:rPr lang="es-EC" dirty="0" smtClean="0"/>
              <a:t>Componentes RTPS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69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Módulo DDS</a:t>
            </a:r>
            <a:endParaRPr lang="es-EC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063932"/>
              </p:ext>
            </p:extLst>
          </p:nvPr>
        </p:nvGraphicFramePr>
        <p:xfrm>
          <a:off x="838200" y="1293659"/>
          <a:ext cx="10515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58046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2200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C" sz="2400" dirty="0" smtClean="0"/>
                        <a:t>Componentes</a:t>
                      </a:r>
                      <a:endParaRPr lang="es-EC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sz="2400" dirty="0" smtClean="0"/>
                        <a:t>Descripción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smtClean="0"/>
                        <a:t>Publicador</a:t>
                      </a:r>
                      <a:endParaRPr lang="es-EC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sz="2400" dirty="0" smtClean="0"/>
                        <a:t>Responsable de la distribución de Datos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0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smtClean="0"/>
                        <a:t>DataWriter</a:t>
                      </a:r>
                      <a:endParaRPr lang="es-EC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sz="2400" dirty="0" smtClean="0"/>
                        <a:t>Se encargara de comunicar a un publicador que hay datos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smtClean="0"/>
                        <a:t>Suscriptor</a:t>
                      </a:r>
                      <a:endParaRPr lang="es-EC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sz="2400" dirty="0" smtClean="0"/>
                        <a:t>Responsable</a:t>
                      </a:r>
                      <a:r>
                        <a:rPr lang="es-EC" sz="2400" baseline="0" dirty="0" smtClean="0"/>
                        <a:t> de Recibir los datos publicados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8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C" sz="2400" dirty="0" smtClean="0"/>
                        <a:t>DataReader</a:t>
                      </a:r>
                      <a:endParaRPr lang="es-EC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C" sz="2400" dirty="0" smtClean="0"/>
                        <a:t>Responsable de comunicar al suscriptor que hay datos disponibles</a:t>
                      </a:r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0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C" sz="2400" dirty="0" smtClean="0"/>
                    </a:p>
                    <a:p>
                      <a:pPr algn="ctr"/>
                      <a:endParaRPr lang="es-EC" sz="2400" dirty="0" smtClean="0"/>
                    </a:p>
                    <a:p>
                      <a:pPr algn="ctr"/>
                      <a:r>
                        <a:rPr lang="es-EC" sz="2400" dirty="0" smtClean="0"/>
                        <a:t>Topic</a:t>
                      </a:r>
                    </a:p>
                    <a:p>
                      <a:pPr algn="ctr"/>
                      <a:endParaRPr lang="es-EC" sz="2400" dirty="0" smtClean="0"/>
                    </a:p>
                    <a:p>
                      <a:pPr algn="ctr"/>
                      <a:endParaRPr lang="es-EC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C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55226"/>
                  </a:ext>
                </a:extLst>
              </a:tr>
            </a:tbl>
          </a:graphicData>
        </a:graphic>
      </p:graphicFrame>
      <p:pic>
        <p:nvPicPr>
          <p:cNvPr id="6" name="Imagen 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06359" y="4834594"/>
            <a:ext cx="4991100" cy="1571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00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Mecanismos y Técnicas para el Alcance de la Información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Los dominios y las particiones serán la manera de organizar los datos. El Topic DDS permitirá crear </a:t>
            </a:r>
            <a:r>
              <a:rPr lang="es-EC" i="1" dirty="0"/>
              <a:t>topics</a:t>
            </a:r>
            <a:r>
              <a:rPr lang="es-EC" dirty="0"/>
              <a:t>, que limitará los valores que pueden tomar sus instancias. Al suscribirse a un </a:t>
            </a:r>
            <a:r>
              <a:rPr lang="es-EC" i="1" dirty="0"/>
              <a:t>topic</a:t>
            </a:r>
            <a:r>
              <a:rPr lang="es-EC" b="1" dirty="0"/>
              <a:t> </a:t>
            </a:r>
            <a:r>
              <a:rPr lang="es-EC" dirty="0"/>
              <a:t>una aplicación, sólo recibirá, entre todos los valores publicados aquellos valores que coincidan con el filtro del </a:t>
            </a:r>
            <a:r>
              <a:rPr lang="es-EC" i="1" dirty="0"/>
              <a:t>topic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7806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 Distribution </a:t>
            </a:r>
            <a:r>
              <a:rPr lang="es-EC" dirty="0" err="1" smtClean="0"/>
              <a:t>System</a:t>
            </a:r>
            <a:r>
              <a:rPr lang="es-EC" dirty="0" smtClean="0"/>
              <a:t> (DDS)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s-EC" dirty="0" smtClean="0">
                <a:hlinkClick r:id="rId2" action="ppaction://hlinksldjump"/>
              </a:rPr>
              <a:t>Arquitectura</a:t>
            </a:r>
            <a:endParaRPr lang="es-EC" dirty="0" smtClean="0"/>
          </a:p>
          <a:p>
            <a:pPr marL="514350" indent="-514350">
              <a:buFont typeface="+mj-lt"/>
              <a:buAutoNum type="alphaLcPeriod"/>
            </a:pPr>
            <a:r>
              <a:rPr lang="es-EC" dirty="0" smtClean="0">
                <a:hlinkClick r:id="rId3" action="ppaction://hlinksldjump"/>
              </a:rPr>
              <a:t>Descubrimiento</a:t>
            </a:r>
            <a:endParaRPr lang="es-EC" dirty="0" smtClean="0"/>
          </a:p>
          <a:p>
            <a:pPr marL="514350" indent="-514350">
              <a:buFont typeface="+mj-lt"/>
              <a:buAutoNum type="alphaLcPeriod"/>
            </a:pPr>
            <a:r>
              <a:rPr lang="es-EC" dirty="0" smtClean="0">
                <a:hlinkClick r:id="rId4" action="ppaction://hlinksldjump"/>
              </a:rPr>
              <a:t>QoS</a:t>
            </a:r>
            <a:endParaRPr lang="es-EC" dirty="0" smtClean="0"/>
          </a:p>
        </p:txBody>
      </p:sp>
    </p:spTree>
    <p:extLst>
      <p:ext uri="{BB962C8B-B14F-4D97-AF65-F5344CB8AC3E}">
        <p14:creationId xmlns:p14="http://schemas.microsoft.com/office/powerpoint/2010/main" val="25845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Escritura de Datos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263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Arquitectura</a:t>
            </a:r>
            <a:endParaRPr lang="es-EC" dirty="0"/>
          </a:p>
        </p:txBody>
      </p:sp>
      <p:pic>
        <p:nvPicPr>
          <p:cNvPr id="4" name="0 Imagen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38" y="1690688"/>
            <a:ext cx="5913124" cy="491793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39438" y="4849091"/>
            <a:ext cx="5913124" cy="1025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90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Data-</a:t>
            </a:r>
            <a:r>
              <a:rPr lang="es-EC" dirty="0" err="1" smtClean="0"/>
              <a:t>Centric</a:t>
            </a:r>
            <a:r>
              <a:rPr lang="es-EC" dirty="0" smtClean="0"/>
              <a:t> </a:t>
            </a:r>
            <a:r>
              <a:rPr lang="es-EC" dirty="0" err="1" smtClean="0"/>
              <a:t>Publish</a:t>
            </a:r>
            <a:r>
              <a:rPr lang="es-EC" dirty="0" smtClean="0"/>
              <a:t>-Subscribe (DCPS)</a:t>
            </a:r>
            <a:endParaRPr lang="es-EC" dirty="0"/>
          </a:p>
        </p:txBody>
      </p:sp>
      <p:sp>
        <p:nvSpPr>
          <p:cNvPr id="10" name="Marcador de contenido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EC" dirty="0"/>
              <a:t>Todas estas entidades son representadas por clases que extienden a la </a:t>
            </a:r>
            <a:r>
              <a:rPr lang="es-EC" i="1" dirty="0"/>
              <a:t>DCPSEntity, </a:t>
            </a:r>
            <a:r>
              <a:rPr lang="es-EC" dirty="0"/>
              <a:t>la cual muestra su capacidad de ser configurada a través de las políticas de QoS, ser notificado por medio de eventos, y soportar condiciones que pueden ser esperadas por la aplicación.</a:t>
            </a:r>
          </a:p>
        </p:txBody>
      </p:sp>
      <p:pic>
        <p:nvPicPr>
          <p:cNvPr id="12" name="Marcador de contenido 3" descr="https://fbcdn-sphotos-h-a.akamaihd.net/hphotos-ak-xpf1/v/t34.0-12/11042118_10206281480621154_1606058953_n.jpg?oh=0a51d2e08e1d3cdb70b2b485c702984a&amp;oe=5503A813&amp;__gda__=1426292290_e482250d8d082d6ea156bcedad90b739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38250"/>
            <a:ext cx="4800599" cy="561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7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Data Local </a:t>
            </a:r>
            <a:r>
              <a:rPr lang="es-EC" dirty="0" err="1" smtClean="0"/>
              <a:t>Reconstruction</a:t>
            </a:r>
            <a:r>
              <a:rPr lang="es-EC" dirty="0" smtClean="0"/>
              <a:t> </a:t>
            </a:r>
            <a:r>
              <a:rPr lang="es-EC" dirty="0" err="1" smtClean="0"/>
              <a:t>Layer</a:t>
            </a:r>
            <a:r>
              <a:rPr lang="es-EC" dirty="0" smtClean="0"/>
              <a:t> (DLRL)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La capa DLRL es opcional</a:t>
            </a:r>
          </a:p>
          <a:p>
            <a:r>
              <a:rPr lang="es-EC" dirty="0" smtClean="0"/>
              <a:t>El propósito principal de esta capa es proveer un acceso mas directo para el intercambio de datos.</a:t>
            </a:r>
          </a:p>
          <a:p>
            <a:r>
              <a:rPr lang="es-EC" dirty="0" smtClean="0"/>
              <a:t>Se busca abstraer características de la orientación a objetos ya que es beneficiosa al momento de realizar ingeniería de software.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835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DDS Interoperability Wire Protocol (RTPS)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RTPS fue específicamente desarrollado para soportar DDS, este soporta tanto transporte multicast como unicast.</a:t>
            </a:r>
          </a:p>
          <a:p>
            <a:endParaRPr lang="es-EC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C" dirty="0" smtClean="0"/>
              <a:t>Propiedades para el rendimiento y QoS.</a:t>
            </a:r>
          </a:p>
          <a:p>
            <a:r>
              <a:rPr lang="es-EC" dirty="0" smtClean="0"/>
              <a:t>Tolerancia a fallos.</a:t>
            </a:r>
          </a:p>
          <a:p>
            <a:r>
              <a:rPr lang="es-EC" dirty="0" smtClean="0"/>
              <a:t>Extensibilidad.</a:t>
            </a:r>
          </a:p>
          <a:p>
            <a:r>
              <a:rPr lang="es-EC" dirty="0" smtClean="0"/>
              <a:t>Conectividad </a:t>
            </a:r>
            <a:r>
              <a:rPr lang="es-EC" dirty="0" err="1" smtClean="0"/>
              <a:t>plug</a:t>
            </a:r>
            <a:r>
              <a:rPr lang="es-EC" dirty="0" smtClean="0"/>
              <a:t> and </a:t>
            </a:r>
            <a:r>
              <a:rPr lang="es-EC" dirty="0" err="1" smtClean="0"/>
              <a:t>play</a:t>
            </a:r>
            <a:r>
              <a:rPr lang="es-EC" dirty="0" smtClean="0"/>
              <a:t>.</a:t>
            </a:r>
          </a:p>
          <a:p>
            <a:r>
              <a:rPr lang="es-EC" dirty="0" smtClean="0"/>
              <a:t>Configurabilidad.</a:t>
            </a:r>
          </a:p>
          <a:p>
            <a:r>
              <a:rPr lang="es-EC" dirty="0" smtClean="0"/>
              <a:t>Implementación Parcial.</a:t>
            </a:r>
          </a:p>
          <a:p>
            <a:r>
              <a:rPr lang="es-EC" dirty="0" smtClean="0"/>
              <a:t>Escalabilidad</a:t>
            </a:r>
          </a:p>
          <a:p>
            <a:r>
              <a:rPr lang="es-EC" dirty="0" smtClean="0"/>
              <a:t>Seguridad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32316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DDS Interoperability Wire Protocol (RTPS)</a:t>
            </a:r>
            <a:endParaRPr lang="es-EC" dirty="0"/>
          </a:p>
        </p:txBody>
      </p:sp>
      <p:pic>
        <p:nvPicPr>
          <p:cNvPr id="5" name="0 Imagen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13" y="1690688"/>
            <a:ext cx="6939174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Descubrimiento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DDS provee descubrimiento dinámico en los Publicadores y Suscriptores. </a:t>
            </a:r>
            <a:endParaRPr lang="es-EC" dirty="0" smtClean="0"/>
          </a:p>
          <a:p>
            <a:r>
              <a:rPr lang="es-EC" dirty="0"/>
              <a:t>DDS descubrirá que </a:t>
            </a:r>
            <a:r>
              <a:rPr lang="es-EC" dirty="0" smtClean="0"/>
              <a:t>un </a:t>
            </a:r>
            <a:r>
              <a:rPr lang="es-EC" dirty="0"/>
              <a:t>extremo está publicando datos, suscribiéndose a datos, o ambos</a:t>
            </a:r>
            <a:r>
              <a:rPr lang="es-EC" dirty="0" smtClean="0"/>
              <a:t>.</a:t>
            </a:r>
          </a:p>
          <a:p>
            <a:r>
              <a:rPr lang="es-EC" dirty="0"/>
              <a:t>También se descubrirá las características de comunicación ofrecida por los publicadores y las características solicitadas por los suscriptores.</a:t>
            </a:r>
          </a:p>
        </p:txBody>
      </p:sp>
    </p:spTree>
    <p:extLst>
      <p:ext uri="{BB962C8B-B14F-4D97-AF65-F5344CB8AC3E}">
        <p14:creationId xmlns:p14="http://schemas.microsoft.com/office/powerpoint/2010/main" val="18036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1518</Words>
  <Application>Microsoft Office PowerPoint</Application>
  <PresentationFormat>Panorámica</PresentationFormat>
  <Paragraphs>203</Paragraphs>
  <Slides>30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Escuela Politécnica Nacional Facultad de Ingeniería Eléctrica y Electrónica  Proyecto previo a la obtención del título de Ingeniero/a en Electrónica y Redes de Información</vt:lpstr>
      <vt:lpstr>Lista de Contenidos</vt:lpstr>
      <vt:lpstr>Data Distribution System (DDS)</vt:lpstr>
      <vt:lpstr>Arquitectura</vt:lpstr>
      <vt:lpstr>Data-Centric Publish-Subscribe (DCPS)</vt:lpstr>
      <vt:lpstr>Data Local Reconstruction Layer (DLRL)</vt:lpstr>
      <vt:lpstr>DDS Interoperability Wire Protocol (RTPS)</vt:lpstr>
      <vt:lpstr>DDS Interoperability Wire Protocol (RTPS)</vt:lpstr>
      <vt:lpstr>Descubrimiento</vt:lpstr>
      <vt:lpstr>Calidad de Servicio (QoS)</vt:lpstr>
      <vt:lpstr>Real-Time Publish-Suscribe Protocol (RTPS)</vt:lpstr>
      <vt:lpstr>Cabecera RTPS</vt:lpstr>
      <vt:lpstr>Lista de Submensajes</vt:lpstr>
      <vt:lpstr>Submensaje PAD</vt:lpstr>
      <vt:lpstr>Submensaje AckNack</vt:lpstr>
      <vt:lpstr>Submensaje Heartbeat</vt:lpstr>
      <vt:lpstr>Submensaje GAP</vt:lpstr>
      <vt:lpstr>Submensaje InfoTimeStamp</vt:lpstr>
      <vt:lpstr>Submensaje InfoSource</vt:lpstr>
      <vt:lpstr>Submensaje InfoReply</vt:lpstr>
      <vt:lpstr>Submensaje InfoDestination</vt:lpstr>
      <vt:lpstr>Submensaje InfoReplyIPv4</vt:lpstr>
      <vt:lpstr>Submensaje NackFrag</vt:lpstr>
      <vt:lpstr>Submensaje HeartbeatFrag</vt:lpstr>
      <vt:lpstr>Submensaje Data</vt:lpstr>
      <vt:lpstr>Submensaje DataFrag</vt:lpstr>
      <vt:lpstr>Análisis de Requisitos</vt:lpstr>
      <vt:lpstr>Módulo DDS</vt:lpstr>
      <vt:lpstr>Mecanismos y Técnicas para el Alcance de la Información</vt:lpstr>
      <vt:lpstr>Escritura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Facultad de Ingeniería Eléctrica y Electrónica  Proyecto previo a la obtención del título de Ingeniero/a en Electrónica y Redes de Información</dc:title>
  <dc:creator>Andrés Rubio Proaño</dc:creator>
  <cp:lastModifiedBy>Andrés Rubio Proaño</cp:lastModifiedBy>
  <cp:revision>32</cp:revision>
  <dcterms:created xsi:type="dcterms:W3CDTF">2015-11-04T15:14:14Z</dcterms:created>
  <dcterms:modified xsi:type="dcterms:W3CDTF">2015-11-10T17:23:55Z</dcterms:modified>
</cp:coreProperties>
</file>