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2ae0db0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52ae0db0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52ae0db0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52ae0db0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2ae0db0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52ae0db0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2ae0db0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2ae0db0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52ae0db0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52ae0db0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2ae0db0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52ae0db0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2ae0db0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52ae0db0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52ae0db00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52ae0db00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52ae0db0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52ae0db0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2ae0db00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52ae0db00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38df386a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38df386a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52ae0db00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52ae0db00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52ae0db00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52ae0db00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52ae0db00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52ae0db00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52ae0db00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52ae0db00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52ae0db00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52ae0db00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52ae0db00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52ae0db00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52ae0db00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52ae0db00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52ae0db00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52ae0db00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38df386a3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38df386a3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66b489f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66b489f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38df386a3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38df386a3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52ae0db0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52ae0db0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52ae0db0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52ae0db0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52ae0db0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52ae0db0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52ae0db00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52ae0db00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52ae0db00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52ae0db00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52ae0db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52ae0db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38df386a3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38df386a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52ae0db0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52ae0db0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2ae0db0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52ae0db0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2ae0db0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2ae0db0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52ae0db0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52ae0db0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676700"/>
            <a:ext cx="8520600" cy="39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680875"/>
            <a:ext cx="3999900" cy="3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680875"/>
            <a:ext cx="3999900" cy="3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0"/>
            <a:ext cx="8160900" cy="59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697275"/>
            <a:ext cx="2808000" cy="38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590650"/>
            <a:ext cx="4572000" cy="411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3.jp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4734150"/>
            <a:ext cx="9144000" cy="4092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curso-de-introduccion-al-paradigma-de-objetos.jpg" id="7" name="Google Shape;7;p1"/>
          <p:cNvPicPr preferRelativeResize="0"/>
          <p:nvPr/>
        </p:nvPicPr>
        <p:blipFill rotWithShape="1">
          <a:blip r:embed="rId1">
            <a:alphaModFix/>
          </a:blip>
          <a:srcRect b="0" l="690" r="700" t="66048"/>
          <a:stretch/>
        </p:blipFill>
        <p:spPr>
          <a:xfrm>
            <a:off x="0" y="0"/>
            <a:ext cx="9144002" cy="5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pic>
        <p:nvPicPr>
          <p:cNvPr descr="logo-eit-menu.png" id="12" name="Google Shape;12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51438" y="4741950"/>
            <a:ext cx="1871787" cy="393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ravilla.educacionit@gmail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 al Paradigma de Objetos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Clase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Relaciones simples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676700"/>
            <a:ext cx="8520600" cy="39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 produce cuando una clase se relaciona con otra clase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La relación </a:t>
            </a:r>
            <a:r>
              <a:rPr b="1" lang="en"/>
              <a:t>es única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Por ejemplo</a:t>
            </a:r>
            <a:r>
              <a:rPr lang="en"/>
              <a:t>: Auto tiene una relación simple con Motor, por que un auto puede tener un motor únicamente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 puede presentar como: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“... un Auto </a:t>
            </a:r>
            <a:r>
              <a:rPr b="1" lang="en" sz="2400" u="sng"/>
              <a:t>tiene un</a:t>
            </a:r>
            <a:r>
              <a:rPr lang="en" sz="2400"/>
              <a:t> Motor ...”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Representar r</a:t>
            </a:r>
            <a:r>
              <a:rPr lang="en"/>
              <a:t>elaciones simples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875" y="921425"/>
            <a:ext cx="6467475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#4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815925"/>
            <a:ext cx="8520600" cy="16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partir de las clases detectadas previamente, identifique las relaciones simples que existen entre las mismas.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TIP</a:t>
            </a:r>
            <a:r>
              <a:rPr lang="en"/>
              <a:t>: Para este ejercicio asumiremos que cada cliente (cualquier tipo) puede tener una única cuenta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#4 – Solución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315325"/>
            <a:ext cx="8520600" cy="26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ClientePyme </a:t>
            </a:r>
            <a:r>
              <a:rPr b="1" lang="en"/>
              <a:t>tiene una</a:t>
            </a:r>
            <a:r>
              <a:rPr lang="en"/>
              <a:t> CuentaCorriente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ClienteCorporacion </a:t>
            </a:r>
            <a:r>
              <a:rPr b="1" lang="en"/>
              <a:t>tiene una</a:t>
            </a:r>
            <a:r>
              <a:rPr lang="en"/>
              <a:t> CuentaCorriente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ClienteIndividuo </a:t>
            </a:r>
            <a:r>
              <a:rPr b="1" lang="en"/>
              <a:t>tiene una</a:t>
            </a:r>
            <a:r>
              <a:rPr lang="en"/>
              <a:t> CajaDeAhorro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Banco </a:t>
            </a:r>
            <a:r>
              <a:rPr b="1" lang="en"/>
              <a:t>tiene un</a:t>
            </a:r>
            <a:r>
              <a:rPr lang="en"/>
              <a:t> DirectorGeneral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Sucursal </a:t>
            </a:r>
            <a:r>
              <a:rPr b="1" lang="en"/>
              <a:t>tiene un</a:t>
            </a:r>
            <a:r>
              <a:rPr lang="en"/>
              <a:t> DirectorDeSucursal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Relaciones Múltiples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676700"/>
            <a:ext cx="8520600" cy="39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 produce cuando una clase se relaciona con una o muchas otras clases. La relación </a:t>
            </a:r>
            <a:r>
              <a:rPr b="1" lang="en"/>
              <a:t>es múltiple.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Por ejemplo</a:t>
            </a:r>
            <a:r>
              <a:rPr lang="en"/>
              <a:t>: Auto tiene una relación múltiple con Rueda, por que un auto puede tener varias ruedas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 puede presentar como: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“... un Auto </a:t>
            </a:r>
            <a:r>
              <a:rPr b="1" lang="en"/>
              <a:t>tiene de una a muchas</a:t>
            </a:r>
            <a:r>
              <a:rPr lang="en"/>
              <a:t> Rueda(s) ...”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“... una Universidad </a:t>
            </a:r>
            <a:r>
              <a:rPr b="1" lang="en"/>
              <a:t>tiene de uno a muchos</a:t>
            </a:r>
            <a:r>
              <a:rPr lang="en"/>
              <a:t> Alumno(s) ...”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 dice que una Universidad </a:t>
            </a:r>
            <a:r>
              <a:rPr b="1" lang="en"/>
              <a:t>tiene una colección</a:t>
            </a:r>
            <a:r>
              <a:rPr lang="en"/>
              <a:t> de alumnos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Representación relaciones múltiples</a:t>
            </a:r>
            <a:endParaRPr/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088" y="1071563"/>
            <a:ext cx="6677025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#5</a:t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11700" y="1750400"/>
            <a:ext cx="8520600" cy="17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partir de las clases detectadas previamente, identifique las relaciones múltiples que existen entre las mismas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TIP: Para este ejercicio asumiremos que cualquier tipo de cliente puede tener mas de una cuenta corriente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#5 – Solución</a:t>
            </a:r>
            <a:endParaRPr/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1238750"/>
            <a:ext cx="8520600" cy="3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Banco </a:t>
            </a:r>
            <a:r>
              <a:rPr b="1" lang="en"/>
              <a:t>tiene de uno a muchas</a:t>
            </a:r>
            <a:r>
              <a:rPr lang="en"/>
              <a:t> Sucursal(es)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Banco </a:t>
            </a:r>
            <a:r>
              <a:rPr b="1" lang="en"/>
              <a:t>tiene de uno a muchos</a:t>
            </a:r>
            <a:r>
              <a:rPr lang="en"/>
              <a:t> DirectorRegional(es)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ClienteCorporacion </a:t>
            </a:r>
            <a:r>
              <a:rPr b="1" lang="en"/>
              <a:t>tiene de uno a muchas</a:t>
            </a:r>
            <a:r>
              <a:rPr lang="en"/>
              <a:t> CuentaCorriente(s)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GrupoFinanciero </a:t>
            </a:r>
            <a:r>
              <a:rPr b="1" lang="en"/>
              <a:t>tiene de uno a muchos</a:t>
            </a:r>
            <a:r>
              <a:rPr lang="en"/>
              <a:t> Banco(s)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Sucursal </a:t>
            </a:r>
            <a:r>
              <a:rPr b="1" lang="en"/>
              <a:t>tiene de uno a muchos</a:t>
            </a:r>
            <a:r>
              <a:rPr lang="en"/>
              <a:t> Servicio(s)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Visibilidad</a:t>
            </a:r>
            <a:endParaRPr/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311700" y="834800"/>
            <a:ext cx="8520600" cy="3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 la posibilidad de “ver” un atributo o método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 un atributo o método es </a:t>
            </a:r>
            <a:r>
              <a:rPr b="1" lang="en"/>
              <a:t>privado (-) :</a:t>
            </a:r>
            <a:r>
              <a:rPr lang="en"/>
              <a:t> solo puede verse dentro de la clase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 un atributo o método es </a:t>
            </a:r>
            <a:r>
              <a:rPr b="1" lang="en"/>
              <a:t>publico (+) :</a:t>
            </a:r>
            <a:r>
              <a:rPr lang="en"/>
              <a:t> puede verse desde otras clases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La visibilidad es establecida por los </a:t>
            </a:r>
            <a:r>
              <a:rPr b="1" lang="en"/>
              <a:t>modificadores de visibilidad</a:t>
            </a:r>
            <a:r>
              <a:rPr lang="en"/>
              <a:t>: </a:t>
            </a:r>
            <a:r>
              <a:rPr b="1" lang="en">
                <a:solidFill>
                  <a:srgbClr val="0B5394"/>
                </a:solidFill>
              </a:rPr>
              <a:t>private y public</a:t>
            </a:r>
            <a:endParaRPr b="1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Representación de visibilidad</a:t>
            </a:r>
            <a:endParaRPr/>
          </a:p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311700" y="3276400"/>
            <a:ext cx="4248300" cy="13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El atributo velocidad es privado, solo puede modificarse a través de los métodos acelerar() y frenar()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4560000" y="3307725"/>
            <a:ext cx="4248300" cy="13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El atributo saldo es privado, solo puede modificarse a través de los métodos depositar() y extraer()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275" y="1084150"/>
            <a:ext cx="2543175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7800" y="1031763"/>
            <a:ext cx="2552700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</a:rPr>
              <a:t>Roberto Andrés Villa</a:t>
            </a:r>
            <a:endParaRPr b="1" sz="36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>
                <a:solidFill>
                  <a:srgbClr val="0097A7"/>
                </a:solidFill>
                <a:hlinkClick r:id="rId3"/>
              </a:rPr>
              <a:t>ravilla.educacionit@gmail.com</a:t>
            </a:r>
            <a:endParaRPr sz="3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Encapsulamiento</a:t>
            </a:r>
            <a:endParaRPr/>
          </a:p>
        </p:txBody>
      </p:sp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311700" y="676700"/>
            <a:ext cx="5594700" cy="39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Es el ocultamiento del estado de un objeto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El estado (atributos) podrá accederse únicamente a través de sus operaciones (métodos)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 la clase, los </a:t>
            </a:r>
            <a:r>
              <a:rPr b="1" lang="en"/>
              <a:t>atributos</a:t>
            </a:r>
            <a:r>
              <a:rPr lang="en"/>
              <a:t> deben ser </a:t>
            </a:r>
            <a:r>
              <a:rPr b="1" lang="en"/>
              <a:t>privados </a:t>
            </a:r>
            <a:r>
              <a:rPr lang="en"/>
              <a:t>y los </a:t>
            </a:r>
            <a:r>
              <a:rPr b="1" lang="en"/>
              <a:t>métodos </a:t>
            </a:r>
            <a:r>
              <a:rPr lang="en"/>
              <a:t>para acceder a los atributos deben ser </a:t>
            </a:r>
            <a:r>
              <a:rPr b="1" lang="en"/>
              <a:t>públicos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El atributo </a:t>
            </a:r>
            <a:r>
              <a:rPr b="1" lang="en"/>
              <a:t>saldo </a:t>
            </a:r>
            <a:r>
              <a:rPr lang="en"/>
              <a:t>esta </a:t>
            </a:r>
            <a:r>
              <a:rPr b="1" lang="en"/>
              <a:t>encapsulado</a:t>
            </a:r>
            <a:r>
              <a:rPr lang="en"/>
              <a:t>, solo puede accederse a través de los métodos depositar() y extraer()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2377" y="676700"/>
            <a:ext cx="2200700" cy="371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Setters y Getters</a:t>
            </a:r>
            <a:endParaRPr/>
          </a:p>
        </p:txBody>
      </p:sp>
      <p:sp>
        <p:nvSpPr>
          <p:cNvPr id="190" name="Google Shape;190;p33"/>
          <p:cNvSpPr txBox="1"/>
          <p:nvPr>
            <p:ph idx="1" type="body"/>
          </p:nvPr>
        </p:nvSpPr>
        <p:spPr>
          <a:xfrm>
            <a:off x="311700" y="676700"/>
            <a:ext cx="5559000" cy="39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Son </a:t>
            </a:r>
            <a:r>
              <a:rPr b="1" lang="en"/>
              <a:t>métodos de acceso públicos</a:t>
            </a:r>
            <a:r>
              <a:rPr lang="en"/>
              <a:t> a atributos privados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Representan la única forma de acceder a los atributos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Setter</a:t>
            </a:r>
            <a:r>
              <a:rPr lang="en"/>
              <a:t>:  método utilizado para setear un valor a un atributo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Getter</a:t>
            </a:r>
            <a:r>
              <a:rPr lang="en"/>
              <a:t>:  método utilizado para obtener un valor de un atributo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Los IDEs generalmente permiten generar los setters y los getters de forma automática!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1275" y="1336400"/>
            <a:ext cx="28194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Objetos vs. Clases</a:t>
            </a:r>
            <a:endParaRPr/>
          </a:p>
        </p:txBody>
      </p:sp>
      <p:sp>
        <p:nvSpPr>
          <p:cNvPr id="197" name="Google Shape;197;p34"/>
          <p:cNvSpPr txBox="1"/>
          <p:nvPr>
            <p:ph idx="1" type="body"/>
          </p:nvPr>
        </p:nvSpPr>
        <p:spPr>
          <a:xfrm>
            <a:off x="540300" y="676700"/>
            <a:ext cx="3494400" cy="39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La clase representa un concepto, es un molde, una plantilla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Los objetos representan instancias de una clase. Seria como tomar una plantilla (una clase) y personalizarla (completar sus atributos)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2325" y="636049"/>
            <a:ext cx="3494400" cy="406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Constructores para construir objetos</a:t>
            </a:r>
            <a:endParaRPr/>
          </a:p>
        </p:txBody>
      </p:sp>
      <p:sp>
        <p:nvSpPr>
          <p:cNvPr id="204" name="Google Shape;204;p35"/>
          <p:cNvSpPr txBox="1"/>
          <p:nvPr>
            <p:ph idx="1" type="body"/>
          </p:nvPr>
        </p:nvSpPr>
        <p:spPr>
          <a:xfrm>
            <a:off x="311700" y="676700"/>
            <a:ext cx="8520600" cy="39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Los objetos son construidos a partir de una clase.</a:t>
            </a:r>
            <a:r>
              <a:rPr lang="en"/>
              <a:t> Todos los objetos dependen de una clase.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Para construir un objeto es necesario utilizar un </a:t>
            </a:r>
            <a:r>
              <a:rPr b="1" lang="en"/>
              <a:t>constructor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El constructor es “un método” de la clase que se invoca al construir un objeto, y en su interior tiene un conjunto de acciones a realizar.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El constructor tiene el mismo nombre que la clase, y para invocarlo hay que utilizar una palabra clave del lenguaje de programación que se denomina </a:t>
            </a:r>
            <a:r>
              <a:rPr b="1" lang="en"/>
              <a:t>new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1155CC"/>
                </a:solidFill>
              </a:rPr>
              <a:t>FORMA GENERICA</a:t>
            </a:r>
            <a:r>
              <a:rPr lang="en"/>
              <a:t>: NombreDeClase nombreDeObjeto = new Constructor();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1155CC"/>
                </a:solidFill>
              </a:rPr>
              <a:t>EJEMPLO</a:t>
            </a:r>
            <a:r>
              <a:rPr lang="en"/>
              <a:t>: Auto a = new Auto();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#6</a:t>
            </a:r>
            <a:endParaRPr/>
          </a:p>
        </p:txBody>
      </p:sp>
      <p:sp>
        <p:nvSpPr>
          <p:cNvPr id="210" name="Google Shape;210;p36"/>
          <p:cNvSpPr txBox="1"/>
          <p:nvPr>
            <p:ph idx="1" type="body"/>
          </p:nvPr>
        </p:nvSpPr>
        <p:spPr>
          <a:xfrm>
            <a:off x="311700" y="676700"/>
            <a:ext cx="8520600" cy="39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Asumiendo que cada clase cliente cuenta con dos constructores (un constructor vacío y un constructor que recibe como parámetros un identificador, la razón social, y la dirección) y un método informarDatos() el cual informa el valor de sus atributos.</a:t>
            </a:r>
            <a:br>
              <a:rPr lang="en"/>
            </a:br>
            <a:r>
              <a:rPr lang="en"/>
              <a:t>Suponiendo que se ejecuta el siguiente código, cual es la salida en pantalla?</a:t>
            </a:r>
            <a:endParaRPr/>
          </a:p>
        </p:txBody>
      </p:sp>
      <p:pic>
        <p:nvPicPr>
          <p:cNvPr id="211" name="Google Shape;21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163" y="2360650"/>
            <a:ext cx="7019925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Constructores - Conceptos Avanzados</a:t>
            </a:r>
            <a:endParaRPr/>
          </a:p>
        </p:txBody>
      </p:sp>
      <p:sp>
        <p:nvSpPr>
          <p:cNvPr id="217" name="Google Shape;217;p37"/>
          <p:cNvSpPr txBox="1"/>
          <p:nvPr>
            <p:ph idx="1" type="body"/>
          </p:nvPr>
        </p:nvSpPr>
        <p:spPr>
          <a:xfrm>
            <a:off x="311700" y="676700"/>
            <a:ext cx="8520600" cy="39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Como se llama cuando una clase tiene más de un constructor? </a:t>
            </a:r>
            <a:r>
              <a:rPr b="1" lang="en">
                <a:solidFill>
                  <a:srgbClr val="1155CC"/>
                </a:solidFill>
              </a:rPr>
              <a:t>Sobrecarga de constructores</a:t>
            </a:r>
            <a:br>
              <a:rPr lang="en"/>
            </a:br>
            <a:r>
              <a:rPr lang="en"/>
              <a:t>Una clase </a:t>
            </a:r>
            <a:r>
              <a:rPr b="1" lang="en"/>
              <a:t>debe tener al menos un constructor</a:t>
            </a:r>
            <a:r>
              <a:rPr lang="en"/>
              <a:t>. Si no se agrega un constructor, normalmente se asume que posee el constructor vacío</a:t>
            </a:r>
            <a:br>
              <a:rPr lang="en"/>
            </a:br>
            <a:r>
              <a:rPr lang="en"/>
              <a:t>Una clase puede tener todos los constructores que sean necesarios</a:t>
            </a:r>
            <a:br>
              <a:rPr lang="en"/>
            </a:br>
            <a:r>
              <a:rPr lang="en"/>
              <a:t>Que ocurre si hay dos constructores con la misma firma? Por ejemplo: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775" y="3032200"/>
            <a:ext cx="6448425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¿El huevo o la gallina?</a:t>
            </a:r>
            <a:endParaRPr/>
          </a:p>
        </p:txBody>
      </p:sp>
      <p:sp>
        <p:nvSpPr>
          <p:cNvPr id="224" name="Google Shape;224;p38"/>
          <p:cNvSpPr txBox="1"/>
          <p:nvPr>
            <p:ph idx="1" type="body"/>
          </p:nvPr>
        </p:nvSpPr>
        <p:spPr>
          <a:xfrm>
            <a:off x="311700" y="676700"/>
            <a:ext cx="8520600" cy="39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Quien instancia el primer objeto?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La clase Programa a través de un método llamado main(), que se invoca automáticamente al ejecutar nuestra aplicación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 </a:t>
            </a:r>
            <a:r>
              <a:rPr b="1" lang="en"/>
              <a:t>Programa </a:t>
            </a:r>
            <a:r>
              <a:rPr lang="en"/>
              <a:t>{</a:t>
            </a:r>
            <a:br>
              <a:rPr lang="en"/>
            </a:br>
            <a:r>
              <a:rPr lang="en"/>
              <a:t>	public static void </a:t>
            </a:r>
            <a:r>
              <a:rPr b="1" lang="en"/>
              <a:t>main</a:t>
            </a:r>
            <a:r>
              <a:rPr lang="en"/>
              <a:t>(String[] args) {</a:t>
            </a:r>
            <a:br>
              <a:rPr lang="en"/>
            </a:br>
            <a:r>
              <a:rPr lang="en"/>
              <a:t>		// código aquí</a:t>
            </a:r>
            <a:br>
              <a:rPr lang="en"/>
            </a:br>
            <a:r>
              <a:rPr lang="en"/>
              <a:t>		// todo el código ubicado aquí se ejecuta automáticamente</a:t>
            </a:r>
            <a:br>
              <a:rPr lang="en"/>
            </a:br>
            <a:r>
              <a:rPr lang="en"/>
              <a:t>		// al ejecutar nuestra aplicación</a:t>
            </a:r>
            <a:br>
              <a:rPr lang="en"/>
            </a:br>
            <a:r>
              <a:rPr lang="en"/>
              <a:t>	}</a:t>
            </a:r>
            <a:br>
              <a:rPr lang="en"/>
            </a:b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Interacción entre “Programa” y alumnos</a:t>
            </a:r>
            <a:endParaRPr/>
          </a:p>
        </p:txBody>
      </p:sp>
      <p:pic>
        <p:nvPicPr>
          <p:cNvPr id="230" name="Google Shape;23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201" y="641550"/>
            <a:ext cx="6665599" cy="386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¿Preguntas?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¡Gracias!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(Por favor apagar computadoras, revisar elementos personales…)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Repaso Clase 1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311700" y="816850"/>
            <a:ext cx="8520600" cy="3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2000">
                <a:solidFill>
                  <a:schemeClr val="dk1"/>
                </a:solidFill>
              </a:rPr>
              <a:t>Paradigma</a:t>
            </a:r>
            <a:r>
              <a:rPr lang="en" sz="2000">
                <a:solidFill>
                  <a:schemeClr val="dk1"/>
                </a:solidFill>
              </a:rPr>
              <a:t>: </a:t>
            </a:r>
            <a:r>
              <a:rPr lang="en" sz="2200">
                <a:solidFill>
                  <a:schemeClr val="dk1"/>
                </a:solidFill>
              </a:rPr>
              <a:t>es un modelo o patrón en cualquier disciplina científica para intentar resolver un problema.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Un </a:t>
            </a:r>
            <a:r>
              <a:rPr b="1" lang="en" sz="2200">
                <a:solidFill>
                  <a:schemeClr val="dk1"/>
                </a:solidFill>
              </a:rPr>
              <a:t>Paradigma de Programación </a:t>
            </a:r>
            <a:r>
              <a:rPr lang="en" sz="2200">
                <a:solidFill>
                  <a:schemeClr val="dk1"/>
                </a:solidFill>
              </a:rPr>
              <a:t>es una propuesta  tecnológica que es adoptada por una comunidad de  programadores.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El </a:t>
            </a:r>
            <a:r>
              <a:rPr b="1" lang="en" sz="2200">
                <a:solidFill>
                  <a:schemeClr val="dk1"/>
                </a:solidFill>
              </a:rPr>
              <a:t>Paradigma de Programación Orientada a Objetos </a:t>
            </a:r>
            <a:r>
              <a:rPr lang="en" sz="2200">
                <a:solidFill>
                  <a:schemeClr val="dk1"/>
                </a:solidFill>
              </a:rPr>
              <a:t>es la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implementación de un Paradigma de Programación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Vimos un poco de historia…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Les vendí el paradigma orientado a objetos..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Sobrecarga de Operaciones – Codificación</a:t>
            </a:r>
            <a:endParaRPr/>
          </a:p>
        </p:txBody>
      </p:sp>
      <p:sp>
        <p:nvSpPr>
          <p:cNvPr id="246" name="Google Shape;246;p42"/>
          <p:cNvSpPr txBox="1"/>
          <p:nvPr>
            <p:ph idx="1" type="body"/>
          </p:nvPr>
        </p:nvSpPr>
        <p:spPr>
          <a:xfrm>
            <a:off x="311700" y="676700"/>
            <a:ext cx="4252800" cy="39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class Auto {</a:t>
            </a:r>
            <a:br>
              <a:rPr lang="en" sz="1400"/>
            </a:br>
            <a:r>
              <a:rPr lang="en" sz="1400">
                <a:solidFill>
                  <a:srgbClr val="6AA84F"/>
                </a:solidFill>
              </a:rPr>
              <a:t>	// Atributos aquí</a:t>
            </a:r>
            <a:br>
              <a:rPr lang="en" sz="1400"/>
            </a:br>
            <a:r>
              <a:rPr lang="en" sz="1400"/>
              <a:t>	int velocidad;</a:t>
            </a:r>
            <a:endParaRPr sz="14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6AA84F"/>
                </a:solidFill>
              </a:rPr>
              <a:t>// Métodos aquí</a:t>
            </a:r>
            <a:br>
              <a:rPr lang="en" sz="1400"/>
            </a:br>
            <a:r>
              <a:rPr lang="en" sz="1400"/>
              <a:t>	void acelerar() {</a:t>
            </a:r>
            <a:br>
              <a:rPr lang="en" sz="1400"/>
            </a:br>
            <a:r>
              <a:rPr lang="en" sz="1400"/>
              <a:t>		velocidad = velocidad </a:t>
            </a:r>
            <a:r>
              <a:rPr lang="en" sz="1400">
                <a:solidFill>
                  <a:srgbClr val="FF0000"/>
                </a:solidFill>
              </a:rPr>
              <a:t>+ 10</a:t>
            </a:r>
            <a:r>
              <a:rPr lang="en" sz="1400"/>
              <a:t>;</a:t>
            </a:r>
            <a:br>
              <a:rPr lang="en" sz="1400"/>
            </a:br>
            <a:r>
              <a:rPr lang="en" sz="1400"/>
              <a:t>	}</a:t>
            </a:r>
            <a:endParaRPr sz="14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void acelerar(int km) {</a:t>
            </a:r>
            <a:br>
              <a:rPr lang="en" sz="1400"/>
            </a:br>
            <a:r>
              <a:rPr lang="en" sz="1400"/>
              <a:t>		velocidad = velocidad </a:t>
            </a:r>
            <a:r>
              <a:rPr lang="en" sz="1400">
                <a:solidFill>
                  <a:srgbClr val="FF0000"/>
                </a:solidFill>
              </a:rPr>
              <a:t>+ km</a:t>
            </a:r>
            <a:r>
              <a:rPr lang="en" sz="1400"/>
              <a:t>;</a:t>
            </a:r>
            <a:br>
              <a:rPr lang="en" sz="1400"/>
            </a:br>
            <a:r>
              <a:rPr lang="en" sz="1400"/>
              <a:t>	}</a:t>
            </a:r>
            <a:endParaRPr sz="14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47" name="Google Shape;247;p42"/>
          <p:cNvSpPr txBox="1"/>
          <p:nvPr/>
        </p:nvSpPr>
        <p:spPr>
          <a:xfrm>
            <a:off x="4436750" y="824525"/>
            <a:ext cx="4348500" cy="3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void acelerar(int km, boolean tieneNitro){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		if(tieneNitro == false){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			acelerar(</a:t>
            </a:r>
            <a:r>
              <a:rPr lang="en">
                <a:solidFill>
                  <a:srgbClr val="FF0000"/>
                </a:solidFill>
              </a:rPr>
              <a:t>km</a:t>
            </a:r>
            <a:r>
              <a:rPr lang="en">
                <a:solidFill>
                  <a:schemeClr val="dk2"/>
                </a:solidFill>
              </a:rPr>
              <a:t>);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		} else {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			acelerar(</a:t>
            </a:r>
            <a:r>
              <a:rPr lang="en">
                <a:solidFill>
                  <a:srgbClr val="FF0000"/>
                </a:solidFill>
              </a:rPr>
              <a:t>km*2</a:t>
            </a:r>
            <a:r>
              <a:rPr lang="en">
                <a:solidFill>
                  <a:schemeClr val="dk2"/>
                </a:solidFill>
              </a:rPr>
              <a:t>);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		}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	}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#4 - Codificación</a:t>
            </a:r>
            <a:endParaRPr/>
          </a:p>
        </p:txBody>
      </p:sp>
      <p:sp>
        <p:nvSpPr>
          <p:cNvPr id="253" name="Google Shape;253;p43"/>
          <p:cNvSpPr txBox="1"/>
          <p:nvPr>
            <p:ph idx="1" type="body"/>
          </p:nvPr>
        </p:nvSpPr>
        <p:spPr>
          <a:xfrm>
            <a:off x="311700" y="676700"/>
            <a:ext cx="8520600" cy="39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 ClientePyme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// Atributos aquí</a:t>
            </a:r>
            <a:br>
              <a:rPr lang="en"/>
            </a:br>
            <a:r>
              <a:rPr lang="en"/>
              <a:t>	String razonSocial;</a:t>
            </a:r>
            <a:br>
              <a:rPr lang="en"/>
            </a:br>
            <a:r>
              <a:rPr lang="en"/>
              <a:t>	</a:t>
            </a:r>
            <a:r>
              <a:rPr lang="en">
                <a:solidFill>
                  <a:srgbClr val="FF0000"/>
                </a:solidFill>
              </a:rPr>
              <a:t>CuentaCorriente cuenta;</a:t>
            </a:r>
            <a:br>
              <a:rPr lang="en"/>
            </a:b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 Banco {</a:t>
            </a:r>
            <a:br>
              <a:rPr lang="en"/>
            </a:br>
            <a:r>
              <a:rPr lang="en"/>
              <a:t>	// Atributos aquí</a:t>
            </a:r>
            <a:br>
              <a:rPr lang="en"/>
            </a:br>
            <a:r>
              <a:rPr lang="en"/>
              <a:t>	String nombre;</a:t>
            </a:r>
            <a:br>
              <a:rPr lang="en"/>
            </a:br>
            <a:r>
              <a:rPr lang="en"/>
              <a:t>	</a:t>
            </a:r>
            <a:r>
              <a:rPr lang="en">
                <a:solidFill>
                  <a:srgbClr val="FF0000"/>
                </a:solidFill>
              </a:rPr>
              <a:t>GerenteGeneral gerente;</a:t>
            </a:r>
            <a:br>
              <a:rPr lang="en">
                <a:solidFill>
                  <a:srgbClr val="FF0000"/>
                </a:solidFill>
              </a:rPr>
            </a:b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#5 – Codificación</a:t>
            </a:r>
            <a:endParaRPr/>
          </a:p>
        </p:txBody>
      </p:sp>
      <p:sp>
        <p:nvSpPr>
          <p:cNvPr id="259" name="Google Shape;259;p44"/>
          <p:cNvSpPr txBox="1"/>
          <p:nvPr>
            <p:ph idx="1" type="body"/>
          </p:nvPr>
        </p:nvSpPr>
        <p:spPr>
          <a:xfrm>
            <a:off x="311700" y="676700"/>
            <a:ext cx="8520600" cy="39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 ClienteCorporacion {</a:t>
            </a:r>
            <a:br>
              <a:rPr lang="en"/>
            </a:br>
            <a:r>
              <a:rPr lang="en"/>
              <a:t>	</a:t>
            </a:r>
            <a:r>
              <a:rPr lang="en">
                <a:solidFill>
                  <a:srgbClr val="6AA84F"/>
                </a:solidFill>
              </a:rPr>
              <a:t>// Atributos aquí</a:t>
            </a:r>
            <a:br>
              <a:rPr lang="en"/>
            </a:br>
            <a:r>
              <a:rPr lang="en"/>
              <a:t>	String razonSocial;</a:t>
            </a:r>
            <a:br>
              <a:rPr lang="en"/>
            </a:br>
            <a:r>
              <a:rPr lang="en"/>
              <a:t>	</a:t>
            </a:r>
            <a:r>
              <a:rPr lang="en">
                <a:solidFill>
                  <a:srgbClr val="FF0000"/>
                </a:solidFill>
              </a:rPr>
              <a:t>Collection&lt;CuentaCorriente&gt; cuentas;</a:t>
            </a:r>
            <a:br>
              <a:rPr lang="en"/>
            </a:b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 Banco {</a:t>
            </a:r>
            <a:br>
              <a:rPr lang="en"/>
            </a:br>
            <a:r>
              <a:rPr lang="en">
                <a:solidFill>
                  <a:srgbClr val="6AA84F"/>
                </a:solidFill>
              </a:rPr>
              <a:t>	// Atributos aquí</a:t>
            </a:r>
            <a:br>
              <a:rPr lang="en"/>
            </a:br>
            <a:r>
              <a:rPr lang="en"/>
              <a:t>	String nombre;</a:t>
            </a:r>
            <a:br>
              <a:rPr lang="en"/>
            </a:br>
            <a:r>
              <a:rPr lang="en"/>
              <a:t>	GerenteGeneral gerente;</a:t>
            </a:r>
            <a:br>
              <a:rPr lang="en"/>
            </a:br>
            <a:r>
              <a:rPr lang="en"/>
              <a:t>	</a:t>
            </a:r>
            <a:r>
              <a:rPr lang="en">
                <a:solidFill>
                  <a:srgbClr val="FF0000"/>
                </a:solidFill>
              </a:rPr>
              <a:t>Collection&lt;Sucursal&gt; sucursales;</a:t>
            </a:r>
            <a:br>
              <a:rPr lang="en">
                <a:solidFill>
                  <a:srgbClr val="FF0000"/>
                </a:solidFill>
              </a:rPr>
            </a:br>
            <a:r>
              <a:rPr lang="en">
                <a:solidFill>
                  <a:srgbClr val="FF0000"/>
                </a:solidFill>
              </a:rPr>
              <a:t>	Collection&lt;DirectorRegional&gt; directores;	</a:t>
            </a:r>
            <a:br>
              <a:rPr lang="en"/>
            </a:b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Visibilidad – Codificación</a:t>
            </a:r>
            <a:endParaRPr/>
          </a:p>
        </p:txBody>
      </p:sp>
      <p:sp>
        <p:nvSpPr>
          <p:cNvPr id="265" name="Google Shape;265;p45"/>
          <p:cNvSpPr txBox="1"/>
          <p:nvPr>
            <p:ph idx="1" type="body"/>
          </p:nvPr>
        </p:nvSpPr>
        <p:spPr>
          <a:xfrm>
            <a:off x="6900" y="676700"/>
            <a:ext cx="4275300" cy="39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class Auto {</a:t>
            </a:r>
            <a:br>
              <a:rPr lang="en"/>
            </a:br>
            <a:r>
              <a:rPr lang="en"/>
              <a:t>	// Atributos aquí</a:t>
            </a:r>
            <a:br>
              <a:rPr lang="en"/>
            </a:br>
            <a:r>
              <a:rPr lang="en"/>
              <a:t>	private int velocidad;</a:t>
            </a:r>
            <a:br>
              <a:rPr lang="en"/>
            </a:br>
            <a:r>
              <a:rPr lang="en"/>
              <a:t>	// Métodos aquí</a:t>
            </a:r>
            <a:br>
              <a:rPr lang="en"/>
            </a:br>
            <a:r>
              <a:rPr lang="en"/>
              <a:t>	public void acelerar() {</a:t>
            </a:r>
            <a:br>
              <a:rPr lang="en"/>
            </a:br>
            <a:r>
              <a:rPr lang="en"/>
              <a:t>		velocidad = velocidad + 10;</a:t>
            </a:r>
            <a:br>
              <a:rPr lang="en"/>
            </a:br>
            <a:r>
              <a:rPr lang="en"/>
              <a:t>	}</a:t>
            </a:r>
            <a:br>
              <a:rPr lang="en"/>
            </a:br>
            <a:r>
              <a:rPr lang="en"/>
              <a:t>	public void acelerar(int km) {</a:t>
            </a:r>
            <a:br>
              <a:rPr lang="en"/>
            </a:br>
            <a:r>
              <a:rPr lang="en"/>
              <a:t>		velocidad = velocidad + km;</a:t>
            </a:r>
            <a:br>
              <a:rPr lang="en"/>
            </a:br>
            <a:r>
              <a:rPr lang="en"/>
              <a:t>	}</a:t>
            </a:r>
            <a:br>
              <a:rPr lang="en"/>
            </a:br>
            <a:endParaRPr/>
          </a:p>
        </p:txBody>
      </p:sp>
      <p:sp>
        <p:nvSpPr>
          <p:cNvPr id="266" name="Google Shape;266;p45"/>
          <p:cNvSpPr txBox="1"/>
          <p:nvPr/>
        </p:nvSpPr>
        <p:spPr>
          <a:xfrm>
            <a:off x="4062525" y="691175"/>
            <a:ext cx="5005200" cy="39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public void acelerar(int km, boolean tieneNitro){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		if(tieneNitro == false){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			acelerar(km);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		} else {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			acelerar(km*2);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		}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	}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}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7" name="Google Shape;267;p45"/>
          <p:cNvCxnSpPr/>
          <p:nvPr/>
        </p:nvCxnSpPr>
        <p:spPr>
          <a:xfrm>
            <a:off x="4012475" y="646300"/>
            <a:ext cx="0" cy="395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6"/>
          <p:cNvSpPr txBox="1"/>
          <p:nvPr>
            <p:ph type="title"/>
          </p:nvPr>
        </p:nvSpPr>
        <p:spPr>
          <a:xfrm>
            <a:off x="1593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Getters y Setters - Codificación</a:t>
            </a:r>
            <a:endParaRPr/>
          </a:p>
        </p:txBody>
      </p:sp>
      <p:sp>
        <p:nvSpPr>
          <p:cNvPr id="273" name="Google Shape;273;p46"/>
          <p:cNvSpPr txBox="1"/>
          <p:nvPr>
            <p:ph idx="1" type="body"/>
          </p:nvPr>
        </p:nvSpPr>
        <p:spPr>
          <a:xfrm>
            <a:off x="6900" y="676700"/>
            <a:ext cx="4248300" cy="39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 Banco {</a:t>
            </a:r>
            <a:br>
              <a:rPr lang="en"/>
            </a:br>
            <a:r>
              <a:rPr lang="en"/>
              <a:t>	// Atributos aquí</a:t>
            </a:r>
            <a:br>
              <a:rPr lang="en"/>
            </a:br>
            <a:r>
              <a:rPr lang="en"/>
              <a:t>	</a:t>
            </a:r>
            <a:r>
              <a:rPr lang="en">
                <a:solidFill>
                  <a:srgbClr val="FF0000"/>
                </a:solidFill>
              </a:rPr>
              <a:t>private </a:t>
            </a:r>
            <a:r>
              <a:rPr lang="en"/>
              <a:t>String nombre;</a:t>
            </a:r>
            <a:br>
              <a:rPr lang="en"/>
            </a:br>
            <a:r>
              <a:rPr lang="en"/>
              <a:t>	</a:t>
            </a:r>
            <a:r>
              <a:rPr lang="en">
                <a:solidFill>
                  <a:srgbClr val="FF0000"/>
                </a:solidFill>
              </a:rPr>
              <a:t>private </a:t>
            </a:r>
            <a:r>
              <a:rPr lang="en"/>
              <a:t>int cantidadDeEmpleados;</a:t>
            </a:r>
            <a:br>
              <a:rPr lang="en"/>
            </a:br>
            <a:r>
              <a:rPr lang="en"/>
              <a:t>	// Métodos aquí</a:t>
            </a:r>
            <a:br>
              <a:rPr lang="en"/>
            </a:br>
            <a:r>
              <a:rPr lang="en"/>
              <a:t>	</a:t>
            </a:r>
            <a:r>
              <a:rPr lang="en">
                <a:solidFill>
                  <a:srgbClr val="FF0000"/>
                </a:solidFill>
              </a:rPr>
              <a:t>public </a:t>
            </a:r>
            <a:r>
              <a:rPr lang="en"/>
              <a:t>void setNombre(String n) {</a:t>
            </a:r>
            <a:br>
              <a:rPr lang="en"/>
            </a:br>
            <a:r>
              <a:rPr lang="en"/>
              <a:t>		nombre = n;</a:t>
            </a:r>
            <a:br>
              <a:rPr lang="en"/>
            </a:br>
            <a:r>
              <a:rPr lang="en"/>
              <a:t>	}</a:t>
            </a:r>
            <a:br>
              <a:rPr lang="en"/>
            </a:br>
            <a:r>
              <a:rPr lang="en"/>
              <a:t>	</a:t>
            </a:r>
            <a:r>
              <a:rPr lang="en">
                <a:solidFill>
                  <a:srgbClr val="FF0000"/>
                </a:solidFill>
              </a:rPr>
              <a:t>public </a:t>
            </a:r>
            <a:r>
              <a:rPr lang="en"/>
              <a:t>String getNombre() {</a:t>
            </a:r>
            <a:br>
              <a:rPr lang="en"/>
            </a:br>
            <a:r>
              <a:rPr lang="en"/>
              <a:t>		return nombre;</a:t>
            </a:r>
            <a:br>
              <a:rPr lang="en"/>
            </a:br>
            <a:r>
              <a:rPr lang="en"/>
              <a:t>	}</a:t>
            </a:r>
            <a:br>
              <a:rPr lang="en"/>
            </a:b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46"/>
          <p:cNvSpPr txBox="1"/>
          <p:nvPr/>
        </p:nvSpPr>
        <p:spPr>
          <a:xfrm>
            <a:off x="4120775" y="843775"/>
            <a:ext cx="5053800" cy="3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0000"/>
                </a:solidFill>
              </a:rPr>
              <a:t>public </a:t>
            </a:r>
            <a:r>
              <a:rPr lang="en" sz="1800">
                <a:solidFill>
                  <a:schemeClr val="dk2"/>
                </a:solidFill>
              </a:rPr>
              <a:t>void setCantidadDeEmpleados(int c) {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		cantidadDeEmpleados = c;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	}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	</a:t>
            </a:r>
            <a:r>
              <a:rPr lang="en" sz="1800">
                <a:solidFill>
                  <a:srgbClr val="FF0000"/>
                </a:solidFill>
              </a:rPr>
              <a:t>public </a:t>
            </a:r>
            <a:r>
              <a:rPr lang="en" sz="1800">
                <a:solidFill>
                  <a:schemeClr val="dk2"/>
                </a:solidFill>
              </a:rPr>
              <a:t>int getCantidadDeEmpleados() {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		return cantidadDeEmpleados;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	}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}</a:t>
            </a:r>
            <a:endParaRPr/>
          </a:p>
        </p:txBody>
      </p:sp>
      <p:cxnSp>
        <p:nvCxnSpPr>
          <p:cNvPr id="275" name="Google Shape;275;p46"/>
          <p:cNvCxnSpPr/>
          <p:nvPr/>
        </p:nvCxnSpPr>
        <p:spPr>
          <a:xfrm>
            <a:off x="4075500" y="682200"/>
            <a:ext cx="0" cy="376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Repaso Clase 1</a:t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311700" y="816850"/>
            <a:ext cx="8520600" cy="3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Modelo: Abstracción de la Realidad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El Modelado Orientado a Objetos: Consiste en interpretar un sistema como partes independientes que se comunican entre sí.  Las partes independientes se denominan Objetos. La comunicación entre los objetos se realiza a través de Mensajes.</a:t>
            </a:r>
            <a:endParaRPr sz="220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0213" y="2917625"/>
            <a:ext cx="4623563" cy="167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Repaso Clase 1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676700"/>
            <a:ext cx="8520600" cy="39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Un </a:t>
            </a:r>
            <a:r>
              <a:rPr b="1" lang="en" sz="2200">
                <a:solidFill>
                  <a:schemeClr val="dk1"/>
                </a:solidFill>
              </a:rPr>
              <a:t>Paradigma </a:t>
            </a:r>
            <a:r>
              <a:rPr lang="en" sz="2200">
                <a:solidFill>
                  <a:schemeClr val="dk1"/>
                </a:solidFill>
              </a:rPr>
              <a:t>es un modelo o patrón en cualquier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disciplina científica.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Un </a:t>
            </a:r>
            <a:r>
              <a:rPr b="1" lang="en" sz="2200">
                <a:solidFill>
                  <a:schemeClr val="dk1"/>
                </a:solidFill>
              </a:rPr>
              <a:t>Paradigma de Programación </a:t>
            </a:r>
            <a:r>
              <a:rPr lang="en" sz="2200">
                <a:solidFill>
                  <a:schemeClr val="dk1"/>
                </a:solidFill>
              </a:rPr>
              <a:t>es una propuesta  tecnológica que es adoptada por una comunidad de  programadores cuyo núcleo central es incuestionable en  cuanto a que unívocamente trata de resolver uno o varios  problemas claramente delimitados.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El </a:t>
            </a:r>
            <a:r>
              <a:rPr b="1" lang="en" sz="2200">
                <a:solidFill>
                  <a:schemeClr val="dk1"/>
                </a:solidFill>
              </a:rPr>
              <a:t>Paradigma de Programación Orientada a Objetos </a:t>
            </a:r>
            <a:r>
              <a:rPr lang="en" sz="2200">
                <a:solidFill>
                  <a:schemeClr val="dk1"/>
                </a:solidFill>
              </a:rPr>
              <a:t>es la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implementación de un Paradigma de Programación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Repaso Clase 1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675" y="833425"/>
            <a:ext cx="4238625" cy="3476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PT-OOP-objects_and_classes_-_attmeth.svg.png"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4100" y="1433500"/>
            <a:ext cx="2857500" cy="22764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422075" y="4289525"/>
            <a:ext cx="83043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Representación generica. Se detecta como sustantivos en singular.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Repaso Clase 1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650" y="1128713"/>
            <a:ext cx="3762375" cy="28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304300" y="726375"/>
            <a:ext cx="37623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Atributos</a:t>
            </a:r>
            <a:endParaRPr b="1"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6148" y="876200"/>
            <a:ext cx="3261750" cy="339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Repaso Clase 1</a:t>
            </a:r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304300" y="726375"/>
            <a:ext cx="37623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Operaciones</a:t>
            </a:r>
            <a:endParaRPr b="1"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6550" y="927775"/>
            <a:ext cx="4095750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/>
        </p:nvSpPr>
        <p:spPr>
          <a:xfrm>
            <a:off x="402450" y="1334950"/>
            <a:ext cx="3926400" cy="27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Operaciones: Acciones en una clase, definen su comportamiento.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Pueden recibir valores de entrada.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Pueden o no devolver valores.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 detectan como verbos</a:t>
            </a:r>
            <a:endParaRPr sz="1800"/>
          </a:p>
        </p:txBody>
      </p:sp>
      <p:sp>
        <p:nvSpPr>
          <p:cNvPr id="108" name="Google Shape;108;p20"/>
          <p:cNvSpPr txBox="1"/>
          <p:nvPr/>
        </p:nvSpPr>
        <p:spPr>
          <a:xfrm>
            <a:off x="8883350" y="4452025"/>
            <a:ext cx="3042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x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Sobrecarga de Operadores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676700"/>
            <a:ext cx="8520600" cy="39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Es la aparición de métodos dentro de una misma clase que se llaman igual, pero realizan acciones (levemente) diferentes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Normalmente varían en cantidad y/o tipo de parámetros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Por ejemplo, en la clase Auto podríamos encontrar variantes del método acelerar(), por ejemplo: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acelerar()  acelera 10km/h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acelerar(int km)  acelera de acuerdo al parametro “km”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acelerar(int km, boolean tieneNitro)  idem caso anterior, pero si el parámetro “tieneNitro” es verdadero acelera el doble!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