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38df386a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8df386a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7f28113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7f28113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238df386a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8df386a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38df386a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8df386a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38df386a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8df386a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7f28113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7f28113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238df386a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8df386a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238df386a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8df386a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238df386a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8df386a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238df386a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8df386a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238df386a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38df386a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238df386a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8df386a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238df386a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8df386a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238df386a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8df386a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38df386a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38df386a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238df386a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8df386a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238df386a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8df386a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238df386a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8df386a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238df386a3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8df386a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38df386a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38df386a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238df386a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8df386a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238df386a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8df386a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238df386a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38df386a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238df386a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8df386a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238df386a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38df386a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266b489f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6b489f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266b21b3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6b21b3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266b21b33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6b21b33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266b21b33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6b21b33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266b21b33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6b21b33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266bfd6b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66bfd6b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266bfd6b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6bfd6b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238df386a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8df386a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238df386a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38df386a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7f2811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f2811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238df386a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8df386a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7f28113b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7f28113b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38df386a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8df386a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Uno de los problemas de inicio de los años setentas era que pocos sistemas lograban terminarse, pocos se terminaban con los requisitos iniciales y no todos los que se terminaban cumpliendo con los requerimientos se usaban según lo planificado. El problema consistía en cómo adaptar el software a nuevos requerimientos imposibles de haber sido planificados inicialmente.</a:t>
            </a:r>
            <a:endParaRPr/>
          </a:p>
          <a:p>
            <a:pPr indent="0" lvl="0" marL="0" rtl="0" algn="l">
              <a:spcBef>
                <a:spcPts val="0"/>
              </a:spcBef>
              <a:spcAft>
                <a:spcPts val="0"/>
              </a:spcAft>
              <a:buNone/>
            </a:pPr>
            <a:r>
              <a:rPr lang="en"/>
              <a:t>Este alto grado de planificación y previsión es contrario a la propia realidad. El hombre aprende y crea a través de la experimentación, no de la planeación. La Orientación a Objetos brinda estos métodos de experimentación, no exige la planificación de un proyecto por completo antes de escribir la primera línea de código.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38df386a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8df386a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680875"/>
            <a:ext cx="3999900" cy="3888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680875"/>
            <a:ext cx="3999900" cy="3888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0"/>
            <a:ext cx="8160900" cy="5907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2400"/>
              <a:buNone/>
              <a:defRPr sz="2400">
                <a:solidFill>
                  <a:srgbClr val="FFFFFF"/>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697275"/>
            <a:ext cx="2808000" cy="387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590650"/>
            <a:ext cx="4572000" cy="411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jp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734150"/>
            <a:ext cx="9144000" cy="409200"/>
          </a:xfrm>
          <a:prstGeom prst="rect">
            <a:avLst/>
          </a:prstGeom>
          <a:solidFill>
            <a:srgbClr val="1C458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urso-de-introduccion-al-paradigma-de-objetos.jpg" id="7" name="Google Shape;7;p1"/>
          <p:cNvPicPr preferRelativeResize="0"/>
          <p:nvPr/>
        </p:nvPicPr>
        <p:blipFill rotWithShape="1">
          <a:blip r:embed="rId1">
            <a:alphaModFix/>
          </a:blip>
          <a:srcRect b="0" l="690" r="700" t="66048"/>
          <a:stretch/>
        </p:blipFill>
        <p:spPr>
          <a:xfrm>
            <a:off x="0" y="0"/>
            <a:ext cx="9144002" cy="590650"/>
          </a:xfrm>
          <a:prstGeom prst="rect">
            <a:avLst/>
          </a:prstGeom>
          <a:noFill/>
          <a:ln>
            <a:noFill/>
          </a:ln>
        </p:spPr>
      </p:pic>
      <p:sp>
        <p:nvSpPr>
          <p:cNvPr id="8" name="Google Shape;8;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9" name="Google Shape;9;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0" name="Google Shape;10;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pic>
        <p:nvPicPr>
          <p:cNvPr descr="logo-eit-menu.png" id="12" name="Google Shape;12;p1"/>
          <p:cNvPicPr preferRelativeResize="0"/>
          <p:nvPr/>
        </p:nvPicPr>
        <p:blipFill>
          <a:blip r:embed="rId2">
            <a:alphaModFix/>
          </a:blip>
          <a:stretch>
            <a:fillRect/>
          </a:stretch>
        </p:blipFill>
        <p:spPr>
          <a:xfrm>
            <a:off x="7251438" y="4741950"/>
            <a:ext cx="1871787"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ravilla.educacionit@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3.jpg"/><Relationship Id="rId6"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Introducción al Paradigma de Objetos</a:t>
            </a:r>
            <a:endParaRPr/>
          </a:p>
        </p:txBody>
      </p:sp>
      <p:sp>
        <p:nvSpPr>
          <p:cNvPr id="59" name="Google Shape;59;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un modelo?</a:t>
            </a:r>
            <a:endParaRPr/>
          </a:p>
        </p:txBody>
      </p:sp>
      <p:sp>
        <p:nvSpPr>
          <p:cNvPr id="124" name="Google Shape;124;p22"/>
          <p:cNvSpPr txBox="1"/>
          <p:nvPr>
            <p:ph idx="1" type="body"/>
          </p:nvPr>
        </p:nvSpPr>
        <p:spPr>
          <a:xfrm>
            <a:off x="311700" y="676700"/>
            <a:ext cx="45471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Un modelo es una </a:t>
            </a:r>
            <a:r>
              <a:rPr b="1" lang="en" sz="2200">
                <a:solidFill>
                  <a:schemeClr val="dk1"/>
                </a:solidFill>
              </a:rPr>
              <a:t>abstracción </a:t>
            </a:r>
            <a:r>
              <a:rPr lang="en" sz="2200">
                <a:solidFill>
                  <a:schemeClr val="dk1"/>
                </a:solidFill>
              </a:rPr>
              <a:t>de la  realidad</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None/>
            </a:pPr>
            <a:r>
              <a:rPr lang="en" sz="2200">
                <a:solidFill>
                  <a:schemeClr val="dk1"/>
                </a:solidFill>
              </a:rPr>
              <a:t>Es una </a:t>
            </a:r>
            <a:r>
              <a:rPr b="1" lang="en" sz="2200">
                <a:solidFill>
                  <a:schemeClr val="dk1"/>
                </a:solidFill>
              </a:rPr>
              <a:t>simplificación de la realidad</a:t>
            </a:r>
            <a:r>
              <a:rPr lang="en" sz="2200">
                <a:solidFill>
                  <a:schemeClr val="dk1"/>
                </a:solidFill>
              </a:rPr>
              <a:t>,  con el objetivo final de pasar del  modelo a producto real.</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Los Sistemas de Información deben  ser modelados previo a ser  construidos</a:t>
            </a:r>
            <a:endParaRPr sz="2200">
              <a:solidFill>
                <a:schemeClr val="dk1"/>
              </a:solidFill>
            </a:endParaRPr>
          </a:p>
          <a:p>
            <a:pPr indent="0" lvl="0" marL="0" rtl="0" algn="l">
              <a:spcBef>
                <a:spcPts val="0"/>
              </a:spcBef>
              <a:spcAft>
                <a:spcPts val="1600"/>
              </a:spcAft>
              <a:buNone/>
            </a:pPr>
            <a:r>
              <a:t/>
            </a:r>
            <a:endParaRPr sz="2200"/>
          </a:p>
        </p:txBody>
      </p:sp>
      <p:pic>
        <p:nvPicPr>
          <p:cNvPr descr="shop-drawings-for-construction.jpg" id="125" name="Google Shape;125;p22"/>
          <p:cNvPicPr preferRelativeResize="0"/>
          <p:nvPr/>
        </p:nvPicPr>
        <p:blipFill>
          <a:blip r:embed="rId3">
            <a:alphaModFix/>
          </a:blip>
          <a:stretch>
            <a:fillRect/>
          </a:stretch>
        </p:blipFill>
        <p:spPr>
          <a:xfrm>
            <a:off x="4858800" y="1840450"/>
            <a:ext cx="3993600" cy="165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3"/>
          <p:cNvPicPr preferRelativeResize="0"/>
          <p:nvPr/>
        </p:nvPicPr>
        <p:blipFill>
          <a:blip r:embed="rId3">
            <a:alphaModFix/>
          </a:blip>
          <a:stretch>
            <a:fillRect/>
          </a:stretch>
        </p:blipFill>
        <p:spPr>
          <a:xfrm>
            <a:off x="2648283" y="982925"/>
            <a:ext cx="3847450" cy="317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Modelado Orientado a Objetos</a:t>
            </a:r>
            <a:endParaRPr/>
          </a:p>
        </p:txBody>
      </p:sp>
      <p:sp>
        <p:nvSpPr>
          <p:cNvPr id="138" name="Google Shape;138;p24"/>
          <p:cNvSpPr txBox="1"/>
          <p:nvPr>
            <p:ph idx="1" type="body"/>
          </p:nvPr>
        </p:nvSpPr>
        <p:spPr>
          <a:xfrm>
            <a:off x="311700" y="676700"/>
            <a:ext cx="8520600" cy="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Consiste en interpretar un sistema como partes independientes que se comunican entre sí</a:t>
            </a:r>
            <a:endParaRPr/>
          </a:p>
          <a:p>
            <a:pPr indent="0" lvl="0" marL="0" rtl="0" algn="l">
              <a:spcBef>
                <a:spcPts val="1600"/>
              </a:spcBef>
              <a:spcAft>
                <a:spcPts val="1600"/>
              </a:spcAft>
              <a:buNone/>
            </a:pPr>
            <a:r>
              <a:t/>
            </a:r>
            <a:endParaRPr/>
          </a:p>
        </p:txBody>
      </p:sp>
      <p:sp>
        <p:nvSpPr>
          <p:cNvPr id="139" name="Google Shape;139;p24"/>
          <p:cNvSpPr txBox="1"/>
          <p:nvPr>
            <p:ph idx="1" type="body"/>
          </p:nvPr>
        </p:nvSpPr>
        <p:spPr>
          <a:xfrm>
            <a:off x="311700" y="3494450"/>
            <a:ext cx="85206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Las partes independientes se denominan </a:t>
            </a:r>
            <a:r>
              <a:rPr b="1" lang="en"/>
              <a:t>Objetos</a:t>
            </a:r>
            <a:endParaRPr b="1"/>
          </a:p>
          <a:p>
            <a:pPr indent="0" lvl="0" marL="0" rtl="0" algn="l">
              <a:spcBef>
                <a:spcPts val="1600"/>
              </a:spcBef>
              <a:spcAft>
                <a:spcPts val="0"/>
              </a:spcAft>
              <a:buClr>
                <a:schemeClr val="dk1"/>
              </a:buClr>
              <a:buSzPts val="1100"/>
              <a:buFont typeface="Arial"/>
              <a:buNone/>
            </a:pPr>
            <a:r>
              <a:rPr lang="en"/>
              <a:t>La comunicación entre los objetos se realiza a través de </a:t>
            </a:r>
            <a:r>
              <a:rPr b="1" lang="en"/>
              <a:t>Mensajes</a:t>
            </a:r>
            <a:endParaRPr b="1"/>
          </a:p>
          <a:p>
            <a:pPr indent="0" lvl="0" marL="0" rtl="0" algn="l">
              <a:spcBef>
                <a:spcPts val="1600"/>
              </a:spcBef>
              <a:spcAft>
                <a:spcPts val="1600"/>
              </a:spcAft>
              <a:buNone/>
            </a:pPr>
            <a:r>
              <a:t/>
            </a:r>
            <a:endParaRPr/>
          </a:p>
        </p:txBody>
      </p:sp>
      <p:pic>
        <p:nvPicPr>
          <p:cNvPr id="140" name="Google Shape;140;p24"/>
          <p:cNvPicPr preferRelativeResize="0"/>
          <p:nvPr/>
        </p:nvPicPr>
        <p:blipFill>
          <a:blip r:embed="rId3">
            <a:alphaModFix/>
          </a:blip>
          <a:stretch>
            <a:fillRect/>
          </a:stretch>
        </p:blipFill>
        <p:spPr>
          <a:xfrm>
            <a:off x="2260213" y="1732725"/>
            <a:ext cx="4623563" cy="167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5329975" y="1712625"/>
            <a:ext cx="3719824" cy="2105725"/>
          </a:xfrm>
          <a:prstGeom prst="rect">
            <a:avLst/>
          </a:prstGeom>
          <a:noFill/>
          <a:ln>
            <a:noFill/>
          </a:ln>
        </p:spPr>
      </p:pic>
      <p:sp>
        <p:nvSpPr>
          <p:cNvPr id="146" name="Google Shape;146;p2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una Clase?</a:t>
            </a:r>
            <a:endParaRPr/>
          </a:p>
        </p:txBody>
      </p:sp>
      <p:sp>
        <p:nvSpPr>
          <p:cNvPr id="147" name="Google Shape;147;p25"/>
          <p:cNvSpPr txBox="1"/>
          <p:nvPr>
            <p:ph idx="1" type="body"/>
          </p:nvPr>
        </p:nvSpPr>
        <p:spPr>
          <a:xfrm>
            <a:off x="311700" y="676700"/>
            <a:ext cx="54699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 una plantilla, es un molde que permite construir objetos.</a:t>
            </a:r>
            <a:endParaRPr/>
          </a:p>
          <a:p>
            <a:pPr indent="0" lvl="0" marL="0" rtl="0" algn="l">
              <a:spcBef>
                <a:spcPts val="1600"/>
              </a:spcBef>
              <a:spcAft>
                <a:spcPts val="0"/>
              </a:spcAft>
              <a:buNone/>
            </a:pPr>
            <a:r>
              <a:rPr lang="en"/>
              <a:t>Representa ideas del mundo real, </a:t>
            </a:r>
            <a:r>
              <a:rPr b="1" lang="en" u="sng"/>
              <a:t>en forma genérica</a:t>
            </a:r>
            <a:r>
              <a:rPr lang="en"/>
              <a:t>.</a:t>
            </a:r>
            <a:endParaRPr/>
          </a:p>
          <a:p>
            <a:pPr indent="0" lvl="0" marL="0" rtl="0" algn="l">
              <a:spcBef>
                <a:spcPts val="1600"/>
              </a:spcBef>
              <a:spcAft>
                <a:spcPts val="0"/>
              </a:spcAft>
              <a:buClr>
                <a:schemeClr val="dk1"/>
              </a:buClr>
              <a:buSzPts val="1100"/>
              <a:buFont typeface="Arial"/>
              <a:buNone/>
            </a:pPr>
            <a:r>
              <a:rPr lang="en"/>
              <a:t>Dentro de un sistema, las clases suelen detectarse como </a:t>
            </a:r>
            <a:r>
              <a:rPr b="1" lang="en" u="sng"/>
              <a:t>sustantivos en singular</a:t>
            </a:r>
            <a:endParaRPr b="1" u="sng"/>
          </a:p>
          <a:p>
            <a:pPr indent="0" lvl="0" marL="0" rtl="0" algn="l">
              <a:spcBef>
                <a:spcPts val="1600"/>
              </a:spcBef>
              <a:spcAft>
                <a:spcPts val="0"/>
              </a:spcAft>
              <a:buClr>
                <a:schemeClr val="dk1"/>
              </a:buClr>
              <a:buSzPts val="1100"/>
              <a:buFont typeface="Arial"/>
              <a:buNone/>
            </a:pPr>
            <a:r>
              <a:rPr lang="en"/>
              <a:t>Poseen atributos y métodos</a:t>
            </a:r>
            <a:endParaRPr/>
          </a:p>
          <a:p>
            <a:pPr indent="0" lvl="0" marL="0" rtl="0" algn="l">
              <a:spcBef>
                <a:spcPts val="1600"/>
              </a:spcBef>
              <a:spcAft>
                <a:spcPts val="0"/>
              </a:spcAft>
              <a:buClr>
                <a:schemeClr val="dk1"/>
              </a:buClr>
              <a:buSzPts val="1100"/>
              <a:buFont typeface="Arial"/>
              <a:buNone/>
            </a:pPr>
            <a:r>
              <a:rPr b="1" lang="en" u="sng"/>
              <a:t>Ejemplos de clases:</a:t>
            </a:r>
            <a:r>
              <a:rPr lang="en"/>
              <a:t> Auto, Empleado, CajaDeAhorro, Alumno</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un objeto?</a:t>
            </a:r>
            <a:endParaRPr/>
          </a:p>
        </p:txBody>
      </p:sp>
      <p:sp>
        <p:nvSpPr>
          <p:cNvPr id="153" name="Google Shape;153;p26"/>
          <p:cNvSpPr txBox="1"/>
          <p:nvPr>
            <p:ph idx="1" type="body"/>
          </p:nvPr>
        </p:nvSpPr>
        <p:spPr>
          <a:xfrm>
            <a:off x="311700" y="1069925"/>
            <a:ext cx="4419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 objeto es una la </a:t>
            </a:r>
            <a:r>
              <a:rPr b="1" lang="en"/>
              <a:t>instancia de una clase</a:t>
            </a:r>
            <a:r>
              <a:rPr lang="en"/>
              <a:t>, podemos decir que el objeto  </a:t>
            </a:r>
            <a:r>
              <a:rPr b="1" lang="en" u="sng"/>
              <a:t>representa algo en particular</a:t>
            </a:r>
            <a:endParaRPr b="1" u="sng"/>
          </a:p>
          <a:p>
            <a:pPr indent="0" lvl="0" marL="0" rtl="0" algn="l">
              <a:spcBef>
                <a:spcPts val="1600"/>
              </a:spcBef>
              <a:spcAft>
                <a:spcPts val="0"/>
              </a:spcAft>
              <a:buClr>
                <a:schemeClr val="dk1"/>
              </a:buClr>
              <a:buSzPts val="1100"/>
              <a:buFont typeface="Arial"/>
              <a:buNone/>
            </a:pPr>
            <a:r>
              <a:rPr lang="en"/>
              <a:t>Poseen un </a:t>
            </a:r>
            <a:r>
              <a:rPr b="1" lang="en"/>
              <a:t>estado</a:t>
            </a:r>
            <a:r>
              <a:rPr lang="en"/>
              <a:t> (de acuerdo a sus</a:t>
            </a:r>
            <a:endParaRPr/>
          </a:p>
          <a:p>
            <a:pPr indent="0" lvl="0" marL="0" rtl="0" algn="l">
              <a:spcBef>
                <a:spcPts val="1600"/>
              </a:spcBef>
              <a:spcAft>
                <a:spcPts val="0"/>
              </a:spcAft>
              <a:buClr>
                <a:schemeClr val="dk1"/>
              </a:buClr>
              <a:buSzPts val="1100"/>
              <a:buFont typeface="Arial"/>
              <a:buNone/>
            </a:pPr>
            <a:r>
              <a:rPr lang="en"/>
              <a:t>atributos)</a:t>
            </a:r>
            <a:endParaRPr/>
          </a:p>
          <a:p>
            <a:pPr indent="0" lvl="0" marL="0" rtl="0" algn="l">
              <a:spcBef>
                <a:spcPts val="1600"/>
              </a:spcBef>
              <a:spcAft>
                <a:spcPts val="0"/>
              </a:spcAft>
              <a:buClr>
                <a:schemeClr val="dk1"/>
              </a:buClr>
              <a:buSzPts val="1100"/>
              <a:buFont typeface="Arial"/>
              <a:buNone/>
            </a:pPr>
            <a:r>
              <a:rPr lang="en"/>
              <a:t>Poseen un </a:t>
            </a:r>
            <a:r>
              <a:rPr b="1" lang="en"/>
              <a:t>comportamiento</a:t>
            </a:r>
            <a:r>
              <a:rPr lang="en"/>
              <a:t>  (realizan operaciones de acuerdo a  sus métodos)</a:t>
            </a:r>
            <a:endParaRPr/>
          </a:p>
          <a:p>
            <a:pPr indent="0" lvl="0" marL="0" rtl="0" algn="l">
              <a:spcBef>
                <a:spcPts val="1600"/>
              </a:spcBef>
              <a:spcAft>
                <a:spcPts val="1600"/>
              </a:spcAft>
              <a:buNone/>
            </a:pPr>
            <a:r>
              <a:t/>
            </a:r>
            <a:endParaRPr/>
          </a:p>
        </p:txBody>
      </p:sp>
      <p:pic>
        <p:nvPicPr>
          <p:cNvPr id="154" name="Google Shape;154;p26"/>
          <p:cNvPicPr preferRelativeResize="0"/>
          <p:nvPr/>
        </p:nvPicPr>
        <p:blipFill>
          <a:blip r:embed="rId3">
            <a:alphaModFix/>
          </a:blip>
          <a:stretch>
            <a:fillRect/>
          </a:stretch>
        </p:blipFill>
        <p:spPr>
          <a:xfrm>
            <a:off x="4655100" y="725100"/>
            <a:ext cx="4107900" cy="38796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7"/>
          <p:cNvPicPr preferRelativeResize="0"/>
          <p:nvPr/>
        </p:nvPicPr>
        <p:blipFill>
          <a:blip r:embed="rId3">
            <a:alphaModFix/>
          </a:blip>
          <a:stretch>
            <a:fillRect/>
          </a:stretch>
        </p:blipFill>
        <p:spPr>
          <a:xfrm>
            <a:off x="3043875" y="676700"/>
            <a:ext cx="3056240" cy="398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¡Manos a la obra!</a:t>
            </a:r>
            <a:endParaRPr/>
          </a:p>
        </p:txBody>
      </p:sp>
      <p:sp>
        <p:nvSpPr>
          <p:cNvPr id="167" name="Google Shape;167;p28"/>
          <p:cNvSpPr txBox="1"/>
          <p:nvPr>
            <p:ph idx="1" type="body"/>
          </p:nvPr>
        </p:nvSpPr>
        <p:spPr>
          <a:xfrm>
            <a:off x="311700" y="6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 la siguiente lista, detectar cuales representan una </a:t>
            </a:r>
            <a:r>
              <a:rPr b="1" lang="en"/>
              <a:t>clase</a:t>
            </a:r>
            <a:endParaRPr b="1"/>
          </a:p>
        </p:txBody>
      </p:sp>
      <p:sp>
        <p:nvSpPr>
          <p:cNvPr id="168" name="Google Shape;168;p28"/>
          <p:cNvSpPr txBox="1"/>
          <p:nvPr>
            <p:ph idx="1" type="body"/>
          </p:nvPr>
        </p:nvSpPr>
        <p:spPr>
          <a:xfrm>
            <a:off x="311700" y="1325600"/>
            <a:ext cx="3918900" cy="311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Casa</a:t>
            </a:r>
            <a:endParaRPr/>
          </a:p>
          <a:p>
            <a:pPr indent="-342900" lvl="0" marL="457200" rtl="0" algn="l">
              <a:spcBef>
                <a:spcPts val="0"/>
              </a:spcBef>
              <a:spcAft>
                <a:spcPts val="0"/>
              </a:spcAft>
              <a:buSzPts val="1800"/>
              <a:buChar char="●"/>
            </a:pPr>
            <a:r>
              <a:rPr lang="en"/>
              <a:t>Auto</a:t>
            </a:r>
            <a:endParaRPr/>
          </a:p>
          <a:p>
            <a:pPr indent="-342900" lvl="0" marL="457200" rtl="0" algn="l">
              <a:spcBef>
                <a:spcPts val="0"/>
              </a:spcBef>
              <a:spcAft>
                <a:spcPts val="0"/>
              </a:spcAft>
              <a:buSzPts val="1800"/>
              <a:buChar char="●"/>
            </a:pPr>
            <a:r>
              <a:rPr lang="en"/>
              <a:t>Azul</a:t>
            </a:r>
            <a:endParaRPr/>
          </a:p>
          <a:p>
            <a:pPr indent="-342900" lvl="0" marL="457200" rtl="0" algn="l">
              <a:spcBef>
                <a:spcPts val="0"/>
              </a:spcBef>
              <a:spcAft>
                <a:spcPts val="0"/>
              </a:spcAft>
              <a:buSzPts val="1800"/>
              <a:buChar char="●"/>
            </a:pPr>
            <a:r>
              <a:rPr lang="en"/>
              <a:t>Acelerar</a:t>
            </a:r>
            <a:endParaRPr/>
          </a:p>
          <a:p>
            <a:pPr indent="-342900" lvl="0" marL="457200" rtl="0" algn="l">
              <a:spcBef>
                <a:spcPts val="0"/>
              </a:spcBef>
              <a:spcAft>
                <a:spcPts val="0"/>
              </a:spcAft>
              <a:buSzPts val="1800"/>
              <a:buChar char="●"/>
            </a:pPr>
            <a:r>
              <a:rPr lang="en"/>
              <a:t>Apagar</a:t>
            </a:r>
            <a:endParaRPr/>
          </a:p>
          <a:p>
            <a:pPr indent="-342900" lvl="0" marL="457200" rtl="0" algn="l">
              <a:spcBef>
                <a:spcPts val="0"/>
              </a:spcBef>
              <a:spcAft>
                <a:spcPts val="0"/>
              </a:spcAft>
              <a:buSzPts val="1800"/>
              <a:buChar char="●"/>
            </a:pPr>
            <a:r>
              <a:rPr lang="en"/>
              <a:t>Carpa</a:t>
            </a:r>
            <a:endParaRPr/>
          </a:p>
          <a:p>
            <a:pPr indent="-342900" lvl="0" marL="457200" rtl="0" algn="l">
              <a:spcBef>
                <a:spcPts val="0"/>
              </a:spcBef>
              <a:spcAft>
                <a:spcPts val="0"/>
              </a:spcAft>
              <a:buSzPts val="1800"/>
              <a:buChar char="●"/>
            </a:pPr>
            <a:r>
              <a:rPr lang="en"/>
              <a:t>Audi TT RS 2016</a:t>
            </a:r>
            <a:endParaRPr/>
          </a:p>
          <a:p>
            <a:pPr indent="-342900" lvl="0" marL="457200" rtl="0" algn="l">
              <a:spcBef>
                <a:spcPts val="0"/>
              </a:spcBef>
              <a:spcAft>
                <a:spcPts val="0"/>
              </a:spcAft>
              <a:buSzPts val="1800"/>
              <a:buChar char="●"/>
            </a:pPr>
            <a:r>
              <a:rPr lang="en"/>
              <a:t>Apagado</a:t>
            </a:r>
            <a:endParaRPr/>
          </a:p>
          <a:p>
            <a:pPr indent="-342900" lvl="0" marL="457200" rtl="0" algn="l">
              <a:spcBef>
                <a:spcPts val="0"/>
              </a:spcBef>
              <a:spcAft>
                <a:spcPts val="0"/>
              </a:spcAft>
              <a:buSzPts val="1800"/>
              <a:buChar char="●"/>
            </a:pPr>
            <a:r>
              <a:rPr lang="en"/>
              <a:t>Persona</a:t>
            </a:r>
            <a:endParaRPr/>
          </a:p>
        </p:txBody>
      </p:sp>
      <p:sp>
        <p:nvSpPr>
          <p:cNvPr id="169" name="Google Shape;169;p28"/>
          <p:cNvSpPr txBox="1"/>
          <p:nvPr>
            <p:ph idx="1" type="body"/>
          </p:nvPr>
        </p:nvSpPr>
        <p:spPr>
          <a:xfrm>
            <a:off x="4282450" y="1353400"/>
            <a:ext cx="3918900" cy="311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Submarino</a:t>
            </a:r>
            <a:endParaRPr/>
          </a:p>
          <a:p>
            <a:pPr indent="-342900" lvl="0" marL="457200" rtl="0" algn="l">
              <a:spcBef>
                <a:spcPts val="0"/>
              </a:spcBef>
              <a:spcAft>
                <a:spcPts val="0"/>
              </a:spcAft>
              <a:buSzPts val="1800"/>
              <a:buChar char="●"/>
            </a:pPr>
            <a:r>
              <a:rPr lang="en"/>
              <a:t>Objeto</a:t>
            </a:r>
            <a:endParaRPr/>
          </a:p>
          <a:p>
            <a:pPr indent="-342900" lvl="0" marL="457200" rtl="0" algn="l">
              <a:spcBef>
                <a:spcPts val="0"/>
              </a:spcBef>
              <a:spcAft>
                <a:spcPts val="0"/>
              </a:spcAft>
              <a:buSzPts val="1800"/>
              <a:buChar char="●"/>
            </a:pPr>
            <a:r>
              <a:rPr lang="en"/>
              <a:t>Contar</a:t>
            </a:r>
            <a:endParaRPr/>
          </a:p>
          <a:p>
            <a:pPr indent="-342900" lvl="0" marL="457200" rtl="0" algn="l">
              <a:spcBef>
                <a:spcPts val="0"/>
              </a:spcBef>
              <a:spcAft>
                <a:spcPts val="0"/>
              </a:spcAft>
              <a:buSzPts val="1800"/>
              <a:buChar char="●"/>
            </a:pPr>
            <a:r>
              <a:rPr lang="en"/>
              <a:t>Color</a:t>
            </a:r>
            <a:endParaRPr/>
          </a:p>
          <a:p>
            <a:pPr indent="-342900" lvl="0" marL="457200" rtl="0" algn="l">
              <a:spcBef>
                <a:spcPts val="0"/>
              </a:spcBef>
              <a:spcAft>
                <a:spcPts val="0"/>
              </a:spcAft>
              <a:buSzPts val="1800"/>
              <a:buChar char="●"/>
            </a:pPr>
            <a:r>
              <a:rPr lang="en"/>
              <a:t>Copiar</a:t>
            </a:r>
            <a:endParaRPr/>
          </a:p>
          <a:p>
            <a:pPr indent="-342900" lvl="0" marL="457200" rtl="0" algn="l">
              <a:spcBef>
                <a:spcPts val="0"/>
              </a:spcBef>
              <a:spcAft>
                <a:spcPts val="0"/>
              </a:spcAft>
              <a:buSzPts val="1800"/>
              <a:buChar char="●"/>
            </a:pPr>
            <a:r>
              <a:rPr lang="en"/>
              <a:t>Botella</a:t>
            </a:r>
            <a:endParaRPr/>
          </a:p>
          <a:p>
            <a:pPr indent="-342900" lvl="0" marL="457200" rtl="0" algn="l">
              <a:spcBef>
                <a:spcPts val="0"/>
              </a:spcBef>
              <a:spcAft>
                <a:spcPts val="0"/>
              </a:spcAft>
              <a:buSzPts val="1800"/>
              <a:buChar char="●"/>
            </a:pPr>
            <a:r>
              <a:rPr lang="en"/>
              <a:t>Vaso con agua</a:t>
            </a:r>
            <a:endParaRPr/>
          </a:p>
          <a:p>
            <a:pPr indent="-342900" lvl="0" marL="457200" rtl="0" algn="l">
              <a:spcBef>
                <a:spcPts val="0"/>
              </a:spcBef>
              <a:spcAft>
                <a:spcPts val="0"/>
              </a:spcAft>
              <a:buSzPts val="1800"/>
              <a:buChar char="●"/>
            </a:pPr>
            <a:r>
              <a:rPr lang="en"/>
              <a:t>Computadora</a:t>
            </a:r>
            <a:endParaRPr/>
          </a:p>
          <a:p>
            <a:pPr indent="-342900" lvl="0" marL="457200" rtl="0" algn="l">
              <a:spcBef>
                <a:spcPts val="0"/>
              </a:spcBef>
              <a:spcAft>
                <a:spcPts val="0"/>
              </a:spcAft>
              <a:buSzPts val="1800"/>
              <a:buChar char="●"/>
            </a:pPr>
            <a:r>
              <a:rPr lang="en"/>
              <a:t>Silla</a:t>
            </a:r>
            <a:endParaRPr/>
          </a:p>
        </p:txBody>
      </p:sp>
      <p:sp>
        <p:nvSpPr>
          <p:cNvPr id="170" name="Google Shape;170;p28"/>
          <p:cNvSpPr txBox="1"/>
          <p:nvPr/>
        </p:nvSpPr>
        <p:spPr>
          <a:xfrm>
            <a:off x="147250" y="4309150"/>
            <a:ext cx="88245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TIP: las clases se detectan como sustantivos en singular</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¡Manos a la obra!</a:t>
            </a:r>
            <a:endParaRPr/>
          </a:p>
        </p:txBody>
      </p:sp>
      <p:sp>
        <p:nvSpPr>
          <p:cNvPr id="176" name="Google Shape;176;p29"/>
          <p:cNvSpPr txBox="1"/>
          <p:nvPr>
            <p:ph idx="1" type="body"/>
          </p:nvPr>
        </p:nvSpPr>
        <p:spPr>
          <a:xfrm>
            <a:off x="311700" y="6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 la siguiente lista, detectar cuales representan una </a:t>
            </a:r>
            <a:r>
              <a:rPr b="1" lang="en"/>
              <a:t>clase</a:t>
            </a:r>
            <a:endParaRPr b="1"/>
          </a:p>
        </p:txBody>
      </p:sp>
      <p:sp>
        <p:nvSpPr>
          <p:cNvPr id="177" name="Google Shape;177;p29"/>
          <p:cNvSpPr txBox="1"/>
          <p:nvPr>
            <p:ph idx="1" type="body"/>
          </p:nvPr>
        </p:nvSpPr>
        <p:spPr>
          <a:xfrm>
            <a:off x="311700" y="1325600"/>
            <a:ext cx="3918900" cy="311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u="sng"/>
              <a:t>Casa</a:t>
            </a:r>
            <a:endParaRPr b="1" u="sng"/>
          </a:p>
          <a:p>
            <a:pPr indent="-342900" lvl="0" marL="457200" rtl="0" algn="l">
              <a:spcBef>
                <a:spcPts val="0"/>
              </a:spcBef>
              <a:spcAft>
                <a:spcPts val="0"/>
              </a:spcAft>
              <a:buSzPts val="1800"/>
              <a:buChar char="●"/>
            </a:pPr>
            <a:r>
              <a:rPr b="1" lang="en" u="sng"/>
              <a:t>Auto</a:t>
            </a:r>
            <a:endParaRPr b="1" u="sng"/>
          </a:p>
          <a:p>
            <a:pPr indent="-342900" lvl="0" marL="457200" rtl="0" algn="l">
              <a:spcBef>
                <a:spcPts val="0"/>
              </a:spcBef>
              <a:spcAft>
                <a:spcPts val="0"/>
              </a:spcAft>
              <a:buSzPts val="1800"/>
              <a:buChar char="●"/>
            </a:pPr>
            <a:r>
              <a:rPr lang="en"/>
              <a:t>Azul</a:t>
            </a:r>
            <a:endParaRPr/>
          </a:p>
          <a:p>
            <a:pPr indent="-342900" lvl="0" marL="457200" rtl="0" algn="l">
              <a:spcBef>
                <a:spcPts val="0"/>
              </a:spcBef>
              <a:spcAft>
                <a:spcPts val="0"/>
              </a:spcAft>
              <a:buSzPts val="1800"/>
              <a:buChar char="●"/>
            </a:pPr>
            <a:r>
              <a:rPr lang="en"/>
              <a:t>Acelerar</a:t>
            </a:r>
            <a:endParaRPr/>
          </a:p>
          <a:p>
            <a:pPr indent="-342900" lvl="0" marL="457200" rtl="0" algn="l">
              <a:spcBef>
                <a:spcPts val="0"/>
              </a:spcBef>
              <a:spcAft>
                <a:spcPts val="0"/>
              </a:spcAft>
              <a:buSzPts val="1800"/>
              <a:buChar char="●"/>
            </a:pPr>
            <a:r>
              <a:rPr lang="en"/>
              <a:t>Apagar</a:t>
            </a:r>
            <a:endParaRPr/>
          </a:p>
          <a:p>
            <a:pPr indent="-342900" lvl="0" marL="457200" rtl="0" algn="l">
              <a:spcBef>
                <a:spcPts val="0"/>
              </a:spcBef>
              <a:spcAft>
                <a:spcPts val="0"/>
              </a:spcAft>
              <a:buSzPts val="1800"/>
              <a:buChar char="●"/>
            </a:pPr>
            <a:r>
              <a:rPr b="1" lang="en" u="sng"/>
              <a:t>Carpa</a:t>
            </a:r>
            <a:endParaRPr b="1" u="sng"/>
          </a:p>
          <a:p>
            <a:pPr indent="-342900" lvl="0" marL="457200" rtl="0" algn="l">
              <a:spcBef>
                <a:spcPts val="0"/>
              </a:spcBef>
              <a:spcAft>
                <a:spcPts val="0"/>
              </a:spcAft>
              <a:buSzPts val="1800"/>
              <a:buChar char="●"/>
            </a:pPr>
            <a:r>
              <a:rPr lang="en"/>
              <a:t>Audi TT RS 2016</a:t>
            </a:r>
            <a:endParaRPr/>
          </a:p>
          <a:p>
            <a:pPr indent="-342900" lvl="0" marL="457200" rtl="0" algn="l">
              <a:spcBef>
                <a:spcPts val="0"/>
              </a:spcBef>
              <a:spcAft>
                <a:spcPts val="0"/>
              </a:spcAft>
              <a:buSzPts val="1800"/>
              <a:buChar char="●"/>
            </a:pPr>
            <a:r>
              <a:rPr lang="en"/>
              <a:t>Apagado</a:t>
            </a:r>
            <a:endParaRPr/>
          </a:p>
          <a:p>
            <a:pPr indent="-342900" lvl="0" marL="457200" rtl="0" algn="l">
              <a:spcBef>
                <a:spcPts val="0"/>
              </a:spcBef>
              <a:spcAft>
                <a:spcPts val="0"/>
              </a:spcAft>
              <a:buSzPts val="1800"/>
              <a:buChar char="●"/>
            </a:pPr>
            <a:r>
              <a:rPr b="1" lang="en" u="sng"/>
              <a:t>Persona</a:t>
            </a:r>
            <a:endParaRPr b="1" u="sng"/>
          </a:p>
        </p:txBody>
      </p:sp>
      <p:sp>
        <p:nvSpPr>
          <p:cNvPr id="178" name="Google Shape;178;p29"/>
          <p:cNvSpPr txBox="1"/>
          <p:nvPr>
            <p:ph idx="1" type="body"/>
          </p:nvPr>
        </p:nvSpPr>
        <p:spPr>
          <a:xfrm>
            <a:off x="4282450" y="1353400"/>
            <a:ext cx="3918900" cy="311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u="sng"/>
              <a:t>Submarino</a:t>
            </a:r>
            <a:endParaRPr b="1" u="sng"/>
          </a:p>
          <a:p>
            <a:pPr indent="-342900" lvl="0" marL="457200" rtl="0" algn="l">
              <a:spcBef>
                <a:spcPts val="0"/>
              </a:spcBef>
              <a:spcAft>
                <a:spcPts val="0"/>
              </a:spcAft>
              <a:buSzPts val="1800"/>
              <a:buChar char="●"/>
            </a:pPr>
            <a:r>
              <a:rPr b="1" lang="en" u="sng"/>
              <a:t>Objeto</a:t>
            </a:r>
            <a:endParaRPr b="1" u="sng"/>
          </a:p>
          <a:p>
            <a:pPr indent="-342900" lvl="0" marL="457200" rtl="0" algn="l">
              <a:spcBef>
                <a:spcPts val="0"/>
              </a:spcBef>
              <a:spcAft>
                <a:spcPts val="0"/>
              </a:spcAft>
              <a:buSzPts val="1800"/>
              <a:buChar char="●"/>
            </a:pPr>
            <a:r>
              <a:rPr lang="en"/>
              <a:t>Contar</a:t>
            </a:r>
            <a:endParaRPr/>
          </a:p>
          <a:p>
            <a:pPr indent="-342900" lvl="0" marL="457200" rtl="0" algn="l">
              <a:spcBef>
                <a:spcPts val="0"/>
              </a:spcBef>
              <a:spcAft>
                <a:spcPts val="0"/>
              </a:spcAft>
              <a:buSzPts val="1800"/>
              <a:buChar char="●"/>
            </a:pPr>
            <a:r>
              <a:rPr b="1" lang="en" u="sng"/>
              <a:t>Color</a:t>
            </a:r>
            <a:endParaRPr b="1" u="sng"/>
          </a:p>
          <a:p>
            <a:pPr indent="-342900" lvl="0" marL="457200" rtl="0" algn="l">
              <a:spcBef>
                <a:spcPts val="0"/>
              </a:spcBef>
              <a:spcAft>
                <a:spcPts val="0"/>
              </a:spcAft>
              <a:buSzPts val="1800"/>
              <a:buChar char="●"/>
            </a:pPr>
            <a:r>
              <a:rPr lang="en"/>
              <a:t>Copiar</a:t>
            </a:r>
            <a:endParaRPr/>
          </a:p>
          <a:p>
            <a:pPr indent="-342900" lvl="0" marL="457200" rtl="0" algn="l">
              <a:spcBef>
                <a:spcPts val="0"/>
              </a:spcBef>
              <a:spcAft>
                <a:spcPts val="0"/>
              </a:spcAft>
              <a:buSzPts val="1800"/>
              <a:buChar char="●"/>
            </a:pPr>
            <a:r>
              <a:rPr b="1" lang="en" u="sng"/>
              <a:t>Botella</a:t>
            </a:r>
            <a:endParaRPr b="1" u="sng"/>
          </a:p>
          <a:p>
            <a:pPr indent="-342900" lvl="0" marL="457200" rtl="0" algn="l">
              <a:spcBef>
                <a:spcPts val="0"/>
              </a:spcBef>
              <a:spcAft>
                <a:spcPts val="0"/>
              </a:spcAft>
              <a:buSzPts val="1800"/>
              <a:buChar char="●"/>
            </a:pPr>
            <a:r>
              <a:rPr lang="en"/>
              <a:t>Vaso con agua</a:t>
            </a:r>
            <a:endParaRPr/>
          </a:p>
          <a:p>
            <a:pPr indent="-342900" lvl="0" marL="457200" rtl="0" algn="l">
              <a:spcBef>
                <a:spcPts val="0"/>
              </a:spcBef>
              <a:spcAft>
                <a:spcPts val="0"/>
              </a:spcAft>
              <a:buSzPts val="1800"/>
              <a:buChar char="●"/>
            </a:pPr>
            <a:r>
              <a:rPr b="1" lang="en" u="sng"/>
              <a:t>Computadora</a:t>
            </a:r>
            <a:endParaRPr b="1" u="sng"/>
          </a:p>
          <a:p>
            <a:pPr indent="-342900" lvl="0" marL="457200" rtl="0" algn="l">
              <a:spcBef>
                <a:spcPts val="0"/>
              </a:spcBef>
              <a:spcAft>
                <a:spcPts val="0"/>
              </a:spcAft>
              <a:buSzPts val="1800"/>
              <a:buChar char="●"/>
            </a:pPr>
            <a:r>
              <a:rPr b="1" lang="en" u="sng"/>
              <a:t>Silla</a:t>
            </a:r>
            <a:endParaRPr b="1" u="sng"/>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 #1 - Detección de Clases</a:t>
            </a:r>
            <a:endParaRPr/>
          </a:p>
        </p:txBody>
      </p:sp>
      <p:sp>
        <p:nvSpPr>
          <p:cNvPr id="184" name="Google Shape;184;p30"/>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 los conocimientos que tenemos del modelado orientado a objetos, identificar las clases iniciales y necesarias para construir un sistema de gestión bancaria</a:t>
            </a:r>
            <a:endParaRPr/>
          </a:p>
        </p:txBody>
      </p:sp>
      <p:sp>
        <p:nvSpPr>
          <p:cNvPr id="185" name="Google Shape;185;p30"/>
          <p:cNvSpPr txBox="1"/>
          <p:nvPr/>
        </p:nvSpPr>
        <p:spPr>
          <a:xfrm>
            <a:off x="147250" y="4309150"/>
            <a:ext cx="88245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TIP: las clases se detectan como sustantivos en singular</a:t>
            </a:r>
            <a:endParaRPr i="1"/>
          </a:p>
        </p:txBody>
      </p:sp>
      <p:pic>
        <p:nvPicPr>
          <p:cNvPr descr="unnamed-13-890x500_c.jpg" id="186" name="Google Shape;186;p30"/>
          <p:cNvPicPr preferRelativeResize="0"/>
          <p:nvPr/>
        </p:nvPicPr>
        <p:blipFill>
          <a:blip r:embed="rId3">
            <a:alphaModFix/>
          </a:blip>
          <a:stretch>
            <a:fillRect/>
          </a:stretch>
        </p:blipFill>
        <p:spPr>
          <a:xfrm>
            <a:off x="2348025" y="1643675"/>
            <a:ext cx="4422951" cy="2484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 #1 - Solución</a:t>
            </a:r>
            <a:endParaRPr/>
          </a:p>
        </p:txBody>
      </p:sp>
      <p:sp>
        <p:nvSpPr>
          <p:cNvPr id="192" name="Google Shape;192;p31"/>
          <p:cNvSpPr txBox="1"/>
          <p:nvPr>
            <p:ph idx="1" type="body"/>
          </p:nvPr>
        </p:nvSpPr>
        <p:spPr>
          <a:xfrm>
            <a:off x="311700" y="1344775"/>
            <a:ext cx="8520600" cy="3318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400">
                <a:solidFill>
                  <a:schemeClr val="dk1"/>
                </a:solidFill>
              </a:rPr>
              <a:t>Banco – Sucursal – GrupoFinanciero – Servicio – ClientePyme – ClienteCorporacion – ClienteIndividuo  CuentaComercial – CajaDeAhorro – CuentaCorriente  DirectorGeneral –  DirectorRegional – DirectorDeSucursal</a:t>
            </a:r>
            <a:endParaRPr sz="2400"/>
          </a:p>
        </p:txBody>
      </p:sp>
      <p:sp>
        <p:nvSpPr>
          <p:cNvPr id="193" name="Google Shape;193;p31"/>
          <p:cNvSpPr txBox="1"/>
          <p:nvPr/>
        </p:nvSpPr>
        <p:spPr>
          <a:xfrm>
            <a:off x="147250" y="4309150"/>
            <a:ext cx="88245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TIP: las clases se detectan como sustantivos en singular</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00000"/>
                </a:solidFill>
              </a:rPr>
              <a:t>Roberto Andrés Villa</a:t>
            </a:r>
            <a:endParaRPr b="1" sz="3600">
              <a:solidFill>
                <a:srgbClr val="000000"/>
              </a:solidFill>
            </a:endParaRPr>
          </a:p>
          <a:p>
            <a:pPr indent="0" lvl="0" marL="0" rtl="0" algn="ctr">
              <a:spcBef>
                <a:spcPts val="0"/>
              </a:spcBef>
              <a:spcAft>
                <a:spcPts val="0"/>
              </a:spcAft>
              <a:buNone/>
            </a:pPr>
            <a:r>
              <a:rPr lang="en" sz="3600" u="sng">
                <a:solidFill>
                  <a:srgbClr val="0097A7"/>
                </a:solidFill>
                <a:hlinkClick r:id="rId3"/>
              </a:rPr>
              <a:t>ravilla.educacionit@gmail.com</a:t>
            </a:r>
            <a:endParaRPr sz="3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son los Atributos?</a:t>
            </a:r>
            <a:endParaRPr/>
          </a:p>
        </p:txBody>
      </p:sp>
      <p:sp>
        <p:nvSpPr>
          <p:cNvPr id="199" name="Google Shape;199;p32"/>
          <p:cNvSpPr txBox="1"/>
          <p:nvPr>
            <p:ph idx="1" type="body"/>
          </p:nvPr>
        </p:nvSpPr>
        <p:spPr>
          <a:xfrm>
            <a:off x="311700" y="676700"/>
            <a:ext cx="58329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rPr>
              <a:t>Son </a:t>
            </a:r>
            <a:r>
              <a:rPr b="1" lang="en" sz="2200">
                <a:solidFill>
                  <a:schemeClr val="dk1"/>
                </a:solidFill>
              </a:rPr>
              <a:t>características </a:t>
            </a:r>
            <a:r>
              <a:rPr lang="en" sz="2200">
                <a:solidFill>
                  <a:schemeClr val="dk1"/>
                </a:solidFill>
              </a:rPr>
              <a:t>que posee una clase</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Son variables contenidas y establecidas por los objetos, y</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normalmente cuentan con un tipo de dato asociado</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Las atributos de una clase definen las características de sus</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objetos</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Las clases definen los atributos, y los objetos “los completan”</a:t>
            </a:r>
            <a:endParaRPr sz="2200">
              <a:solidFill>
                <a:schemeClr val="dk1"/>
              </a:solidFill>
            </a:endParaRPr>
          </a:p>
          <a:p>
            <a:pPr indent="0" lvl="0" marL="0" rtl="0" algn="l">
              <a:spcBef>
                <a:spcPts val="0"/>
              </a:spcBef>
              <a:spcAft>
                <a:spcPts val="1600"/>
              </a:spcAft>
              <a:buNone/>
            </a:pPr>
            <a:r>
              <a:t/>
            </a:r>
            <a:endParaRPr sz="2200"/>
          </a:p>
        </p:txBody>
      </p:sp>
      <p:pic>
        <p:nvPicPr>
          <p:cNvPr id="200" name="Google Shape;200;p32"/>
          <p:cNvPicPr preferRelativeResize="0"/>
          <p:nvPr/>
        </p:nvPicPr>
        <p:blipFill>
          <a:blip r:embed="rId3">
            <a:alphaModFix/>
          </a:blip>
          <a:stretch>
            <a:fillRect/>
          </a:stretch>
        </p:blipFill>
        <p:spPr>
          <a:xfrm>
            <a:off x="6306825" y="1733550"/>
            <a:ext cx="2419350" cy="167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un tipo de dato?</a:t>
            </a:r>
            <a:endParaRPr/>
          </a:p>
        </p:txBody>
      </p:sp>
      <p:sp>
        <p:nvSpPr>
          <p:cNvPr id="206" name="Google Shape;206;p33"/>
          <p:cNvSpPr txBox="1"/>
          <p:nvPr>
            <p:ph idx="1" type="body"/>
          </p:nvPr>
        </p:nvSpPr>
        <p:spPr>
          <a:xfrm>
            <a:off x="311700" y="600500"/>
            <a:ext cx="59952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Es la forma de describir y/o almacenar un dato</a:t>
            </a:r>
            <a:endParaRPr sz="2100">
              <a:solidFill>
                <a:schemeClr val="dk1"/>
              </a:solidFill>
            </a:endParaRPr>
          </a:p>
          <a:p>
            <a:pPr indent="0" lvl="0" marL="0" rtl="0" algn="l">
              <a:spcBef>
                <a:spcPts val="0"/>
              </a:spcBef>
              <a:spcAft>
                <a:spcPts val="0"/>
              </a:spcAft>
              <a:buClr>
                <a:schemeClr val="dk1"/>
              </a:buClr>
              <a:buSzPts val="1100"/>
              <a:buFont typeface="Arial"/>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Los tipos de datos </a:t>
            </a:r>
            <a:r>
              <a:rPr lang="en" sz="2100" u="sng">
                <a:solidFill>
                  <a:schemeClr val="dk1"/>
                </a:solidFill>
              </a:rPr>
              <a:t>numéricos </a:t>
            </a:r>
            <a:r>
              <a:rPr lang="en" sz="2100">
                <a:solidFill>
                  <a:schemeClr val="dk1"/>
                </a:solidFill>
              </a:rPr>
              <a:t>más conocidos son: </a:t>
            </a:r>
            <a:r>
              <a:rPr b="1" lang="en" sz="2100">
                <a:solidFill>
                  <a:schemeClr val="dk1"/>
                </a:solidFill>
              </a:rPr>
              <a:t>int, long, float, double</a:t>
            </a:r>
            <a:endParaRPr b="1"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Los tipos de datos de tipo </a:t>
            </a:r>
            <a:r>
              <a:rPr lang="en" sz="2100" u="sng">
                <a:solidFill>
                  <a:schemeClr val="dk1"/>
                </a:solidFill>
              </a:rPr>
              <a:t>caracter </a:t>
            </a:r>
            <a:r>
              <a:rPr lang="en" sz="2100">
                <a:solidFill>
                  <a:schemeClr val="dk1"/>
                </a:solidFill>
              </a:rPr>
              <a:t>más conocidos son: </a:t>
            </a:r>
            <a:r>
              <a:rPr b="1" lang="en" sz="2100">
                <a:solidFill>
                  <a:schemeClr val="dk1"/>
                </a:solidFill>
              </a:rPr>
              <a:t>String,  char</a:t>
            </a:r>
            <a:endParaRPr b="1"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Para valores true/false el tipo de dato utilizado es </a:t>
            </a:r>
            <a:r>
              <a:rPr b="1" lang="en" sz="2100">
                <a:solidFill>
                  <a:schemeClr val="dk1"/>
                </a:solidFill>
              </a:rPr>
              <a:t>boolean </a:t>
            </a:r>
            <a:r>
              <a:rPr lang="en" sz="2100">
                <a:solidFill>
                  <a:schemeClr val="dk1"/>
                </a:solidFill>
              </a:rPr>
              <a:t>y para fechas se utiliza </a:t>
            </a:r>
            <a:r>
              <a:rPr b="1" lang="en" sz="2100">
                <a:solidFill>
                  <a:schemeClr val="dk1"/>
                </a:solidFill>
              </a:rPr>
              <a:t>Date</a:t>
            </a:r>
            <a:endParaRPr b="1" sz="2100">
              <a:solidFill>
                <a:schemeClr val="dk1"/>
              </a:solidFill>
            </a:endParaRPr>
          </a:p>
          <a:p>
            <a:pPr indent="0" lvl="0" marL="0" rtl="0" algn="l">
              <a:spcBef>
                <a:spcPts val="0"/>
              </a:spcBef>
              <a:spcAft>
                <a:spcPts val="0"/>
              </a:spcAft>
              <a:buNone/>
            </a:pPr>
            <a:r>
              <a:t/>
            </a:r>
            <a:endParaRPr sz="2100">
              <a:solidFill>
                <a:schemeClr val="dk1"/>
              </a:solidFill>
            </a:endParaRPr>
          </a:p>
          <a:p>
            <a:pPr indent="0" lvl="0" marL="0" rtl="0" algn="l">
              <a:spcBef>
                <a:spcPts val="0"/>
              </a:spcBef>
              <a:spcAft>
                <a:spcPts val="0"/>
              </a:spcAft>
              <a:buClr>
                <a:schemeClr val="dk1"/>
              </a:buClr>
              <a:buSzPts val="1100"/>
              <a:buFont typeface="Arial"/>
              <a:buNone/>
            </a:pPr>
            <a:r>
              <a:rPr lang="en" sz="2100">
                <a:solidFill>
                  <a:schemeClr val="dk1"/>
                </a:solidFill>
              </a:rPr>
              <a:t>Pueden ser otras clases!</a:t>
            </a:r>
            <a:endParaRPr sz="2100">
              <a:solidFill>
                <a:schemeClr val="dk1"/>
              </a:solidFill>
            </a:endParaRPr>
          </a:p>
          <a:p>
            <a:pPr indent="0" lvl="0" marL="0" rtl="0" algn="l">
              <a:spcBef>
                <a:spcPts val="0"/>
              </a:spcBef>
              <a:spcAft>
                <a:spcPts val="1600"/>
              </a:spcAft>
              <a:buNone/>
            </a:pPr>
            <a:r>
              <a:t/>
            </a:r>
            <a:endParaRPr sz="2100">
              <a:solidFill>
                <a:schemeClr val="dk1"/>
              </a:solidFill>
            </a:endParaRPr>
          </a:p>
        </p:txBody>
      </p:sp>
      <p:pic>
        <p:nvPicPr>
          <p:cNvPr id="207" name="Google Shape;207;p33"/>
          <p:cNvPicPr preferRelativeResize="0"/>
          <p:nvPr/>
        </p:nvPicPr>
        <p:blipFill>
          <a:blip r:embed="rId3">
            <a:alphaModFix/>
          </a:blip>
          <a:stretch>
            <a:fillRect/>
          </a:stretch>
        </p:blipFill>
        <p:spPr>
          <a:xfrm>
            <a:off x="6459300" y="725100"/>
            <a:ext cx="2428875" cy="1609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 #2 - Detección de Atributos</a:t>
            </a:r>
            <a:endParaRPr/>
          </a:p>
        </p:txBody>
      </p:sp>
      <p:sp>
        <p:nvSpPr>
          <p:cNvPr id="213" name="Google Shape;213;p34"/>
          <p:cNvSpPr txBox="1"/>
          <p:nvPr>
            <p:ph idx="1" type="body"/>
          </p:nvPr>
        </p:nvSpPr>
        <p:spPr>
          <a:xfrm>
            <a:off x="311700" y="524300"/>
            <a:ext cx="8520600" cy="13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partir de las clases detectadas anteriormente, identificar los  atributos que considere necesarios en cada clase.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Cada atributo deberá tener establecido un tipo de dato. Deberá</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identificar al menos tres atributos por clase.</a:t>
            </a:r>
            <a:endParaRPr>
              <a:solidFill>
                <a:schemeClr val="dk1"/>
              </a:solidFill>
            </a:endParaRPr>
          </a:p>
          <a:p>
            <a:pPr indent="0" lvl="0" marL="0" rtl="0" algn="l">
              <a:spcBef>
                <a:spcPts val="0"/>
              </a:spcBef>
              <a:spcAft>
                <a:spcPts val="1600"/>
              </a:spcAft>
              <a:buNone/>
            </a:pPr>
            <a:r>
              <a:t/>
            </a:r>
            <a:endParaRPr/>
          </a:p>
        </p:txBody>
      </p:sp>
      <p:sp>
        <p:nvSpPr>
          <p:cNvPr id="214" name="Google Shape;214;p34"/>
          <p:cNvSpPr txBox="1"/>
          <p:nvPr/>
        </p:nvSpPr>
        <p:spPr>
          <a:xfrm>
            <a:off x="342300" y="2516500"/>
            <a:ext cx="8459400" cy="22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TIPS</a:t>
            </a:r>
            <a:endParaRPr b="1" sz="1800">
              <a:solidFill>
                <a:schemeClr val="dk1"/>
              </a:solidFill>
            </a:endParaRPr>
          </a:p>
          <a:p>
            <a:pPr indent="-342900" lvl="0" marL="457200" rtl="0" algn="l">
              <a:lnSpc>
                <a:spcPct val="115000"/>
              </a:lnSpc>
              <a:spcBef>
                <a:spcPts val="100"/>
              </a:spcBef>
              <a:spcAft>
                <a:spcPts val="0"/>
              </a:spcAft>
              <a:buClr>
                <a:schemeClr val="dk1"/>
              </a:buClr>
              <a:buSzPts val="1800"/>
              <a:buChar char="●"/>
            </a:pPr>
            <a:r>
              <a:rPr lang="en" sz="1800">
                <a:solidFill>
                  <a:schemeClr val="dk1"/>
                </a:solidFill>
              </a:rPr>
              <a:t>Los atributos son características de una clase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Los tipos de datos a utilizar para este ejercicio son: </a:t>
            </a:r>
            <a:r>
              <a:rPr b="1" lang="en" sz="1800">
                <a:solidFill>
                  <a:schemeClr val="dk1"/>
                </a:solidFill>
              </a:rPr>
              <a:t>String</a:t>
            </a:r>
            <a:r>
              <a:rPr lang="en" sz="1800">
                <a:solidFill>
                  <a:schemeClr val="dk1"/>
                </a:solidFill>
              </a:rPr>
              <a:t>, </a:t>
            </a:r>
            <a:r>
              <a:rPr b="1" lang="en" sz="1800">
                <a:solidFill>
                  <a:schemeClr val="dk1"/>
                </a:solidFill>
              </a:rPr>
              <a:t>int</a:t>
            </a:r>
            <a:r>
              <a:rPr lang="en" sz="1800">
                <a:solidFill>
                  <a:schemeClr val="dk1"/>
                </a:solidFill>
              </a:rPr>
              <a:t>, </a:t>
            </a:r>
            <a:r>
              <a:rPr b="1" lang="en" sz="1800">
                <a:solidFill>
                  <a:schemeClr val="dk1"/>
                </a:solidFill>
              </a:rPr>
              <a:t>long</a:t>
            </a:r>
            <a:r>
              <a:rPr lang="en" sz="1800">
                <a:solidFill>
                  <a:schemeClr val="dk1"/>
                </a:solidFill>
              </a:rPr>
              <a:t>, </a:t>
            </a:r>
            <a:r>
              <a:rPr b="1" lang="en" sz="1800">
                <a:solidFill>
                  <a:schemeClr val="dk1"/>
                </a:solidFill>
              </a:rPr>
              <a:t>float</a:t>
            </a:r>
            <a:r>
              <a:rPr lang="en" sz="1800">
                <a:solidFill>
                  <a:schemeClr val="dk1"/>
                </a:solidFill>
              </a:rPr>
              <a:t>, </a:t>
            </a:r>
            <a:r>
              <a:rPr b="1" lang="en" sz="1800">
                <a:solidFill>
                  <a:schemeClr val="dk1"/>
                </a:solidFill>
              </a:rPr>
              <a:t>double</a:t>
            </a:r>
            <a:r>
              <a:rPr lang="en" sz="1800">
                <a:solidFill>
                  <a:schemeClr val="dk1"/>
                </a:solidFill>
              </a:rPr>
              <a:t>, </a:t>
            </a:r>
            <a:r>
              <a:rPr b="1" lang="en" sz="1800">
                <a:solidFill>
                  <a:schemeClr val="dk1"/>
                </a:solidFill>
              </a:rPr>
              <a:t>Date</a:t>
            </a:r>
            <a:endParaRPr b="1" sz="18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b="1" lang="en" sz="1800">
                <a:solidFill>
                  <a:schemeClr val="dk1"/>
                </a:solidFill>
              </a:rPr>
              <a:t>PREGUNTA</a:t>
            </a:r>
            <a:endParaRPr b="1" sz="1800">
              <a:solidFill>
                <a:schemeClr val="dk1"/>
              </a:solidFill>
            </a:endParaRPr>
          </a:p>
          <a:p>
            <a:pPr indent="0" lvl="0" marL="0" rtl="0" algn="l">
              <a:spcBef>
                <a:spcPts val="0"/>
              </a:spcBef>
              <a:spcAft>
                <a:spcPts val="0"/>
              </a:spcAft>
              <a:buNone/>
            </a:pPr>
            <a:r>
              <a:rPr lang="en" sz="1800">
                <a:solidFill>
                  <a:schemeClr val="dk1"/>
                </a:solidFill>
              </a:rPr>
              <a:t>¿Donde ubicarías los atributos cantidadDeEmpleados, numeroDeCuenta y edad?</a:t>
            </a:r>
            <a:endParaRPr sz="1800"/>
          </a:p>
        </p:txBody>
      </p:sp>
      <p:sp>
        <p:nvSpPr>
          <p:cNvPr id="215" name="Google Shape;215;p34"/>
          <p:cNvSpPr txBox="1"/>
          <p:nvPr>
            <p:ph idx="1" type="body"/>
          </p:nvPr>
        </p:nvSpPr>
        <p:spPr>
          <a:xfrm>
            <a:off x="311700" y="1926225"/>
            <a:ext cx="85206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200">
                <a:solidFill>
                  <a:schemeClr val="dk1"/>
                </a:solidFill>
              </a:rPr>
              <a:t>Banco – Sucursal – GrupoFinanciero – Servicio – ClientePyme – ClienteCorporacion – ClienteIndividuo</a:t>
            </a:r>
            <a:r>
              <a:rPr b="1" lang="en" sz="1200">
                <a:solidFill>
                  <a:schemeClr val="dk1"/>
                </a:solidFill>
              </a:rPr>
              <a:t> – </a:t>
            </a:r>
            <a:r>
              <a:rPr b="1" lang="en" sz="1200">
                <a:solidFill>
                  <a:schemeClr val="dk1"/>
                </a:solidFill>
              </a:rPr>
              <a:t>CuentaComercial – CajaDeAhorro – CuentaCorriente</a:t>
            </a:r>
            <a:r>
              <a:rPr b="1" lang="en" sz="1200">
                <a:solidFill>
                  <a:schemeClr val="dk1"/>
                </a:solidFill>
              </a:rPr>
              <a:t> – </a:t>
            </a:r>
            <a:r>
              <a:rPr b="1" lang="en" sz="1200">
                <a:solidFill>
                  <a:schemeClr val="dk1"/>
                </a:solidFill>
              </a:rPr>
              <a:t>DirectorGeneral –  DirectorRegional – DirectorDeSucursal</a:t>
            </a:r>
            <a:endParaRPr b="1"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 #2 - Solución</a:t>
            </a:r>
            <a:endParaRPr/>
          </a:p>
        </p:txBody>
      </p:sp>
      <p:sp>
        <p:nvSpPr>
          <p:cNvPr id="221" name="Google Shape;221;p35"/>
          <p:cNvSpPr txBox="1"/>
          <p:nvPr>
            <p:ph idx="1" type="body"/>
          </p:nvPr>
        </p:nvSpPr>
        <p:spPr>
          <a:xfrm>
            <a:off x="311700" y="2811075"/>
            <a:ext cx="8520600" cy="18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Sucursal: </a:t>
            </a:r>
            <a:r>
              <a:rPr lang="en">
                <a:solidFill>
                  <a:schemeClr val="dk1"/>
                </a:solidFill>
              </a:rPr>
              <a:t>nombre, numero, direccion, cantidadDeEmpleados,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cantidadDeClientes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ClientePyme: </a:t>
            </a:r>
            <a:r>
              <a:rPr lang="en">
                <a:solidFill>
                  <a:schemeClr val="dk1"/>
                </a:solidFill>
              </a:rPr>
              <a:t>razonSocial, direccion, fechaDeAlta, </a:t>
            </a:r>
            <a:r>
              <a:rPr b="1" lang="en" u="sng">
                <a:solidFill>
                  <a:srgbClr val="FF0000"/>
                </a:solidFill>
              </a:rPr>
              <a:t>cuentaCorriente  </a:t>
            </a:r>
            <a:r>
              <a:rPr b="1" lang="en">
                <a:solidFill>
                  <a:schemeClr val="dk1"/>
                </a:solidFill>
              </a:rPr>
              <a:t>ClienteCorporacion: </a:t>
            </a:r>
            <a:r>
              <a:rPr lang="en">
                <a:solidFill>
                  <a:schemeClr val="dk1"/>
                </a:solidFill>
              </a:rPr>
              <a:t>razonSocial, direccion, fechaDeAlta,  cuentaCorriente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ClienteIndividuo: </a:t>
            </a:r>
            <a:r>
              <a:rPr lang="en">
                <a:solidFill>
                  <a:schemeClr val="dk1"/>
                </a:solidFill>
              </a:rPr>
              <a:t>nombre, apellido, direccion, fechaDeAlta,  cajaDeAhorro</a:t>
            </a:r>
            <a:endParaRPr>
              <a:solidFill>
                <a:schemeClr val="dk1"/>
              </a:solidFill>
            </a:endParaRPr>
          </a:p>
          <a:p>
            <a:pPr indent="0" lvl="0" marL="0" rtl="0" algn="l">
              <a:spcBef>
                <a:spcPts val="0"/>
              </a:spcBef>
              <a:spcAft>
                <a:spcPts val="1600"/>
              </a:spcAft>
              <a:buNone/>
            </a:pPr>
            <a:r>
              <a:t/>
            </a:r>
            <a:endParaRPr/>
          </a:p>
        </p:txBody>
      </p:sp>
      <p:pic>
        <p:nvPicPr>
          <p:cNvPr id="222" name="Google Shape;222;p35"/>
          <p:cNvPicPr preferRelativeResize="0"/>
          <p:nvPr/>
        </p:nvPicPr>
        <p:blipFill>
          <a:blip r:embed="rId3">
            <a:alphaModFix/>
          </a:blip>
          <a:stretch>
            <a:fillRect/>
          </a:stretch>
        </p:blipFill>
        <p:spPr>
          <a:xfrm>
            <a:off x="2450663" y="572688"/>
            <a:ext cx="4105275" cy="2238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 #2 - Solución</a:t>
            </a:r>
            <a:endParaRPr/>
          </a:p>
        </p:txBody>
      </p:sp>
      <p:sp>
        <p:nvSpPr>
          <p:cNvPr id="228" name="Google Shape;228;p36"/>
          <p:cNvSpPr txBox="1"/>
          <p:nvPr>
            <p:ph idx="1" type="body"/>
          </p:nvPr>
        </p:nvSpPr>
        <p:spPr>
          <a:xfrm>
            <a:off x="311700" y="1197525"/>
            <a:ext cx="8520600" cy="3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Servicio: </a:t>
            </a:r>
            <a:r>
              <a:rPr lang="en">
                <a:solidFill>
                  <a:schemeClr val="dk1"/>
                </a:solidFill>
              </a:rPr>
              <a:t>nombre, descripcion, fechaDeAlta</a:t>
            </a:r>
            <a:endParaRPr>
              <a:solidFill>
                <a:schemeClr val="dk1"/>
              </a:solidFill>
            </a:endParaRPr>
          </a:p>
          <a:p>
            <a:pPr indent="0" lvl="0" marL="0" rtl="0" algn="l">
              <a:spcBef>
                <a:spcPts val="0"/>
              </a:spcBef>
              <a:spcAft>
                <a:spcPts val="0"/>
              </a:spcAft>
              <a:buNone/>
            </a:pPr>
            <a:r>
              <a:rPr b="1" lang="en">
                <a:solidFill>
                  <a:schemeClr val="dk1"/>
                </a:solidFill>
              </a:rPr>
              <a:t>GrupoFinanciero: </a:t>
            </a:r>
            <a:r>
              <a:rPr lang="en">
                <a:solidFill>
                  <a:schemeClr val="dk1"/>
                </a:solidFill>
              </a:rPr>
              <a:t>nombre, descripcion, fechaDeAlta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CajaDeAhorro: </a:t>
            </a:r>
            <a:r>
              <a:rPr lang="en">
                <a:solidFill>
                  <a:schemeClr val="dk1"/>
                </a:solidFill>
              </a:rPr>
              <a:t>moneda, numero, cbu, saldo</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CuentaCorriente: </a:t>
            </a:r>
            <a:r>
              <a:rPr lang="en">
                <a:solidFill>
                  <a:schemeClr val="dk1"/>
                </a:solidFill>
              </a:rPr>
              <a:t>moneda, numero, cbu, saldo, </a:t>
            </a:r>
            <a:r>
              <a:rPr b="1" lang="en" u="sng">
                <a:solidFill>
                  <a:srgbClr val="FF0000"/>
                </a:solidFill>
              </a:rPr>
              <a:t>giroEnDescubierto</a:t>
            </a:r>
            <a:endParaRPr b="1" u="sng">
              <a:solidFill>
                <a:srgbClr val="FF0000"/>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DirectorGeneral: </a:t>
            </a:r>
            <a:r>
              <a:rPr lang="en">
                <a:solidFill>
                  <a:schemeClr val="dk1"/>
                </a:solidFill>
              </a:rPr>
              <a:t>nombre, apellido, fechaDeNacimiento, fechaDeIngreso  </a:t>
            </a:r>
            <a:r>
              <a:rPr b="1" lang="en">
                <a:solidFill>
                  <a:schemeClr val="dk1"/>
                </a:solidFill>
              </a:rPr>
              <a:t>DirectorRegional:  </a:t>
            </a:r>
            <a:r>
              <a:rPr lang="en">
                <a:solidFill>
                  <a:schemeClr val="dk1"/>
                </a:solidFill>
              </a:rPr>
              <a:t>nombre, apellido, fechaDeNacimiento,  fechaDeIngreso</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DirectorDeSucursal: </a:t>
            </a:r>
            <a:r>
              <a:rPr lang="en">
                <a:solidFill>
                  <a:schemeClr val="dk1"/>
                </a:solidFill>
              </a:rPr>
              <a:t>nombre, apellido, fechaDeNacimiento,  fechaDeIngreso</a:t>
            </a:r>
            <a:endParaRPr>
              <a:solidFill>
                <a:schemeClr val="dk1"/>
              </a:solidFill>
            </a:endParaRPr>
          </a:p>
          <a:p>
            <a:pPr indent="0" lvl="0" marL="0" rtl="0" algn="l">
              <a:spcBef>
                <a:spcPts val="0"/>
              </a:spcBef>
              <a:spcAft>
                <a:spcPts val="1600"/>
              </a:spcAft>
              <a:buNone/>
            </a:pPr>
            <a:r>
              <a:t/>
            </a:r>
            <a:endParaRPr b="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una operación?</a:t>
            </a:r>
            <a:endParaRPr/>
          </a:p>
        </p:txBody>
      </p:sp>
      <p:pic>
        <p:nvPicPr>
          <p:cNvPr id="234" name="Google Shape;234;p37"/>
          <p:cNvPicPr preferRelativeResize="0"/>
          <p:nvPr/>
        </p:nvPicPr>
        <p:blipFill>
          <a:blip r:embed="rId3">
            <a:alphaModFix/>
          </a:blip>
          <a:stretch>
            <a:fillRect/>
          </a:stretch>
        </p:blipFill>
        <p:spPr>
          <a:xfrm>
            <a:off x="7208400" y="1883100"/>
            <a:ext cx="1866900" cy="1828800"/>
          </a:xfrm>
          <a:prstGeom prst="rect">
            <a:avLst/>
          </a:prstGeom>
          <a:noFill/>
          <a:ln>
            <a:noFill/>
          </a:ln>
        </p:spPr>
      </p:pic>
      <p:sp>
        <p:nvSpPr>
          <p:cNvPr id="235" name="Google Shape;235;p37"/>
          <p:cNvSpPr txBox="1"/>
          <p:nvPr>
            <p:ph idx="1" type="body"/>
          </p:nvPr>
        </p:nvSpPr>
        <p:spPr>
          <a:xfrm>
            <a:off x="311700" y="676700"/>
            <a:ext cx="7501800" cy="398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Las operaciones son acciones contenidas en  una clase, y definen su comportamiento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Dentro de un sistema, las operaciones suelen detectarse como </a:t>
            </a:r>
            <a:r>
              <a:rPr b="1" lang="en">
                <a:solidFill>
                  <a:schemeClr val="dk1"/>
                </a:solidFill>
              </a:rPr>
              <a:t>verbos.</a:t>
            </a:r>
            <a:endParaRPr b="1">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Desde la perspectiva de Diseño y Programación, se denominan </a:t>
            </a:r>
            <a:r>
              <a:rPr b="1" lang="en">
                <a:solidFill>
                  <a:schemeClr val="dk1"/>
                </a:solidFill>
              </a:rPr>
              <a:t>Métodos</a:t>
            </a:r>
            <a:endParaRPr b="1">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Desde la perspectiva de Análisis, se denominan </a:t>
            </a:r>
            <a:r>
              <a:rPr b="1" lang="en">
                <a:solidFill>
                  <a:schemeClr val="dk1"/>
                </a:solidFill>
              </a:rPr>
              <a:t>Operaciones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Puede tener opcionalmente valores de entrada (Parámetros) y valores de salida (Valores de Retorno)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Procedimientos </a:t>
            </a:r>
            <a:r>
              <a:rPr lang="en">
                <a:solidFill>
                  <a:schemeClr val="dk1"/>
                </a:solidFill>
              </a:rPr>
              <a:t>(no retornan un valor) vs. </a:t>
            </a:r>
            <a:r>
              <a:rPr b="1" lang="en">
                <a:solidFill>
                  <a:schemeClr val="dk1"/>
                </a:solidFill>
              </a:rPr>
              <a:t>Funciones </a:t>
            </a:r>
            <a:r>
              <a:rPr lang="en">
                <a:solidFill>
                  <a:schemeClr val="dk1"/>
                </a:solidFill>
              </a:rPr>
              <a:t>(retornan un valor)</a:t>
            </a:r>
            <a:endParaRPr>
              <a:solidFill>
                <a:schemeClr val="dk1"/>
              </a:solidFill>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un valor de entrada o parámetro?</a:t>
            </a:r>
            <a:endParaRPr/>
          </a:p>
        </p:txBody>
      </p:sp>
      <p:sp>
        <p:nvSpPr>
          <p:cNvPr id="241" name="Google Shape;241;p38"/>
          <p:cNvSpPr txBox="1"/>
          <p:nvPr>
            <p:ph idx="1" type="body"/>
          </p:nvPr>
        </p:nvSpPr>
        <p:spPr>
          <a:xfrm>
            <a:off x="311700" y="676700"/>
            <a:ext cx="8520600" cy="15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Los parámetros son valores enviados a una operación</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La operación toma los parámetros como </a:t>
            </a:r>
            <a:r>
              <a:rPr b="1" lang="en" sz="2000">
                <a:solidFill>
                  <a:schemeClr val="dk1"/>
                </a:solidFill>
              </a:rPr>
              <a:t>valores de entrada</a:t>
            </a:r>
            <a:r>
              <a:rPr lang="en" sz="2000">
                <a:solidFill>
                  <a:schemeClr val="dk1"/>
                </a:solidFill>
              </a:rPr>
              <a:t>, y</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así puede realizar las acciones necesarias</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Todos los parámetros deben tener un tipo de dato asociado</a:t>
            </a:r>
            <a:endParaRPr sz="2000">
              <a:solidFill>
                <a:schemeClr val="dk1"/>
              </a:solidFill>
            </a:endParaRPr>
          </a:p>
          <a:p>
            <a:pPr indent="0" lvl="0" marL="0" rtl="0" algn="l">
              <a:spcBef>
                <a:spcPts val="0"/>
              </a:spcBef>
              <a:spcAft>
                <a:spcPts val="1600"/>
              </a:spcAft>
              <a:buNone/>
            </a:pPr>
            <a:r>
              <a:t/>
            </a:r>
            <a:endParaRPr sz="2000"/>
          </a:p>
        </p:txBody>
      </p:sp>
      <p:pic>
        <p:nvPicPr>
          <p:cNvPr id="242" name="Google Shape;242;p38"/>
          <p:cNvPicPr preferRelativeResize="0"/>
          <p:nvPr/>
        </p:nvPicPr>
        <p:blipFill>
          <a:blip r:embed="rId3">
            <a:alphaModFix/>
          </a:blip>
          <a:stretch>
            <a:fillRect/>
          </a:stretch>
        </p:blipFill>
        <p:spPr>
          <a:xfrm>
            <a:off x="311688" y="2494288"/>
            <a:ext cx="2009775" cy="1971675"/>
          </a:xfrm>
          <a:prstGeom prst="rect">
            <a:avLst/>
          </a:prstGeom>
          <a:noFill/>
          <a:ln>
            <a:noFill/>
          </a:ln>
        </p:spPr>
      </p:pic>
      <p:sp>
        <p:nvSpPr>
          <p:cNvPr id="243" name="Google Shape;243;p38"/>
          <p:cNvSpPr txBox="1"/>
          <p:nvPr/>
        </p:nvSpPr>
        <p:spPr>
          <a:xfrm>
            <a:off x="2601200" y="2203400"/>
            <a:ext cx="5958300" cy="231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900"/>
              </a:spcBef>
              <a:spcAft>
                <a:spcPts val="0"/>
              </a:spcAft>
              <a:buClr>
                <a:schemeClr val="dk1"/>
              </a:buClr>
              <a:buSzPts val="1100"/>
              <a:buFont typeface="Arial"/>
              <a:buNone/>
            </a:pPr>
            <a:r>
              <a:rPr lang="en" sz="2000">
                <a:solidFill>
                  <a:schemeClr val="dk1"/>
                </a:solidFill>
              </a:rPr>
              <a:t>-Método encender() - sin parámetros</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000">
                <a:solidFill>
                  <a:schemeClr val="dk1"/>
                </a:solidFill>
              </a:rPr>
              <a:t>-Método acelerar(int) - recibe como parámetro  la cantidad de “km” a acelerar</a:t>
            </a:r>
            <a:endParaRPr sz="2000">
              <a:solidFill>
                <a:schemeClr val="dk1"/>
              </a:solidFill>
            </a:endParaRPr>
          </a:p>
          <a:p>
            <a:pPr indent="0" lvl="0" marL="0" rtl="0" algn="l">
              <a:lnSpc>
                <a:spcPct val="115000"/>
              </a:lnSpc>
              <a:spcBef>
                <a:spcPts val="1300"/>
              </a:spcBef>
              <a:spcAft>
                <a:spcPts val="0"/>
              </a:spcAft>
              <a:buClr>
                <a:schemeClr val="dk1"/>
              </a:buClr>
              <a:buSzPts val="1100"/>
              <a:buFont typeface="Arial"/>
              <a:buNone/>
            </a:pPr>
            <a:r>
              <a:rPr lang="en" sz="2000">
                <a:solidFill>
                  <a:schemeClr val="dk1"/>
                </a:solidFill>
              </a:rPr>
              <a:t>-Método frenar(int) - recibe como parámetro la cantidad de “km” que debe bajar de velocidad</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un valor de salida o valor de retorno?</a:t>
            </a:r>
            <a:endParaRPr/>
          </a:p>
        </p:txBody>
      </p:sp>
      <p:sp>
        <p:nvSpPr>
          <p:cNvPr id="249" name="Google Shape;249;p39"/>
          <p:cNvSpPr txBox="1"/>
          <p:nvPr>
            <p:ph idx="1" type="body"/>
          </p:nvPr>
        </p:nvSpPr>
        <p:spPr>
          <a:xfrm>
            <a:off x="311700" y="1128825"/>
            <a:ext cx="8520600" cy="3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El </a:t>
            </a:r>
            <a:r>
              <a:rPr b="1" lang="en" sz="2400">
                <a:solidFill>
                  <a:schemeClr val="dk1"/>
                </a:solidFill>
              </a:rPr>
              <a:t>valor de salida </a:t>
            </a:r>
            <a:r>
              <a:rPr lang="en" sz="2400">
                <a:solidFill>
                  <a:schemeClr val="dk1"/>
                </a:solidFill>
              </a:rPr>
              <a:t>de una operación es un </a:t>
            </a:r>
            <a:r>
              <a:rPr b="1" lang="en" sz="2400">
                <a:solidFill>
                  <a:schemeClr val="dk1"/>
                </a:solidFill>
              </a:rPr>
              <a:t>valor retornado </a:t>
            </a:r>
            <a:r>
              <a:rPr lang="en" sz="2400">
                <a:solidFill>
                  <a:schemeClr val="dk1"/>
                </a:solidFill>
              </a:rPr>
              <a:t>por la operación luego de realizar cierto procesamiento</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Los valores de entrada son </a:t>
            </a:r>
            <a:r>
              <a:rPr b="1" lang="en" sz="2400">
                <a:solidFill>
                  <a:schemeClr val="dk1"/>
                </a:solidFill>
              </a:rPr>
              <a:t>datos</a:t>
            </a:r>
            <a:r>
              <a:rPr lang="en" sz="2400">
                <a:solidFill>
                  <a:schemeClr val="dk1"/>
                </a:solidFill>
              </a:rPr>
              <a:t>, y los valores de salida son</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considerados </a:t>
            </a:r>
            <a:r>
              <a:rPr b="1" lang="en" sz="2400">
                <a:solidFill>
                  <a:schemeClr val="dk1"/>
                </a:solidFill>
              </a:rPr>
              <a:t>información</a:t>
            </a:r>
            <a:endParaRPr b="1"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Todos los valores de salida deben tener un tipo de dato  asociado</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Es posible retornar un </a:t>
            </a:r>
            <a:r>
              <a:rPr b="1" lang="en" sz="2400">
                <a:solidFill>
                  <a:schemeClr val="dk1"/>
                </a:solidFill>
              </a:rPr>
              <a:t>único valor de salida</a:t>
            </a:r>
            <a:endParaRPr b="1" sz="2400">
              <a:solidFill>
                <a:schemeClr val="dk1"/>
              </a:solidFill>
            </a:endParaRPr>
          </a:p>
          <a:p>
            <a:pPr indent="0" lvl="0" marL="0" rtl="0" algn="l">
              <a:spcBef>
                <a:spcPts val="0"/>
              </a:spcBef>
              <a:spcAft>
                <a:spcPts val="160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 #3 - Detección de operaciones</a:t>
            </a:r>
            <a:endParaRPr/>
          </a:p>
        </p:txBody>
      </p:sp>
      <p:sp>
        <p:nvSpPr>
          <p:cNvPr id="255" name="Google Shape;255;p40"/>
          <p:cNvSpPr txBox="1"/>
          <p:nvPr>
            <p:ph idx="1" type="body"/>
          </p:nvPr>
        </p:nvSpPr>
        <p:spPr>
          <a:xfrm>
            <a:off x="311700" y="676700"/>
            <a:ext cx="8520600" cy="9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A partir de las clases y los atributos detectados en los ejercicios  anteriores, identificar al menos dos operaciones que realiza  cada clase</a:t>
            </a:r>
            <a:endParaRPr sz="2000"/>
          </a:p>
        </p:txBody>
      </p:sp>
      <p:sp>
        <p:nvSpPr>
          <p:cNvPr id="256" name="Google Shape;256;p40"/>
          <p:cNvSpPr txBox="1"/>
          <p:nvPr/>
        </p:nvSpPr>
        <p:spPr>
          <a:xfrm>
            <a:off x="323925" y="1904275"/>
            <a:ext cx="8520600" cy="26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TIP</a:t>
            </a:r>
            <a:r>
              <a:rPr lang="en" sz="1800">
                <a:solidFill>
                  <a:schemeClr val="dk1"/>
                </a:solidFill>
              </a:rPr>
              <a:t>: las operaciones son verbos</a:t>
            </a:r>
            <a:endParaRPr sz="18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800">
                <a:solidFill>
                  <a:schemeClr val="dk1"/>
                </a:solidFill>
              </a:rPr>
              <a:t>PREGUNTA</a:t>
            </a:r>
            <a:r>
              <a:rPr lang="en" sz="1800">
                <a:solidFill>
                  <a:schemeClr val="dk1"/>
                </a:solidFill>
              </a:rPr>
              <a:t>: en que clase ubicarías las siguientes operaciones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informarSaldo()</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informarSucursales()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informarClientes()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depositarDinero(monto),</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informarDatosDeCuenta(nroDeCuenta)</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Ejercicio #3 - Solución</a:t>
            </a:r>
            <a:endParaRPr/>
          </a:p>
        </p:txBody>
      </p:sp>
      <p:sp>
        <p:nvSpPr>
          <p:cNvPr id="262" name="Google Shape;262;p41"/>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chemeClr val="dk1"/>
                </a:solidFill>
              </a:rPr>
              <a:t>Banco:</a:t>
            </a:r>
            <a:endParaRPr b="1"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informarCantidadDeEmpleados(), informarCantidadDeSucursales(),  </a:t>
            </a:r>
            <a:r>
              <a:rPr b="1" lang="en" sz="2200">
                <a:solidFill>
                  <a:srgbClr val="FF0000"/>
                </a:solidFill>
              </a:rPr>
              <a:t>informarSucursales(), </a:t>
            </a:r>
            <a:r>
              <a:rPr lang="en" sz="2200">
                <a:solidFill>
                  <a:schemeClr val="dk1"/>
                </a:solidFill>
              </a:rPr>
              <a:t>calcularFacturacionAnual(),  calcularFacturacionMensual(), </a:t>
            </a:r>
            <a:r>
              <a:rPr b="1" lang="en" sz="2200">
                <a:solidFill>
                  <a:srgbClr val="FF0000"/>
                </a:solidFill>
              </a:rPr>
              <a:t>informarClientes()</a:t>
            </a:r>
            <a:endParaRPr b="1" sz="2200">
              <a:solidFill>
                <a:srgbClr val="FF0000"/>
              </a:solidFill>
            </a:endParaRPr>
          </a:p>
          <a:p>
            <a:pPr indent="0" lvl="0" marL="0" rtl="0" algn="l">
              <a:spcBef>
                <a:spcPts val="0"/>
              </a:spcBef>
              <a:spcAft>
                <a:spcPts val="0"/>
              </a:spcAft>
              <a:buClr>
                <a:schemeClr val="dk1"/>
              </a:buClr>
              <a:buSzPts val="1100"/>
              <a:buFont typeface="Arial"/>
              <a:buNone/>
            </a:pPr>
            <a:r>
              <a:rPr b="1" lang="en" sz="2200">
                <a:solidFill>
                  <a:schemeClr val="dk1"/>
                </a:solidFill>
              </a:rPr>
              <a:t>Sucursal:</a:t>
            </a:r>
            <a:endParaRPr b="1"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informarDireccion(), informarCantidadDeEmpleados,  calcularFacturacionMensual(), calcularFacturacionAnual(),  </a:t>
            </a:r>
            <a:r>
              <a:rPr b="1" lang="en" sz="2200">
                <a:solidFill>
                  <a:srgbClr val="FF0000"/>
                </a:solidFill>
              </a:rPr>
              <a:t>informarClientes(), informarDatosDeCuenta(nroDeCuenta)</a:t>
            </a:r>
            <a:endParaRPr b="1" sz="2200">
              <a:solidFill>
                <a:srgbClr val="FF0000"/>
              </a:solidFill>
            </a:endParaRPr>
          </a:p>
          <a:p>
            <a:pPr indent="0" lvl="0" marL="0" rtl="0" algn="l">
              <a:spcBef>
                <a:spcPts val="0"/>
              </a:spcBef>
              <a:spcAft>
                <a:spcPts val="0"/>
              </a:spcAft>
              <a:buClr>
                <a:schemeClr val="dk1"/>
              </a:buClr>
              <a:buSzPts val="1100"/>
              <a:buFont typeface="Arial"/>
              <a:buNone/>
            </a:pPr>
            <a:r>
              <a:rPr b="1" lang="en" sz="2200">
                <a:solidFill>
                  <a:schemeClr val="dk1"/>
                </a:solidFill>
              </a:rPr>
              <a:t>ClientePyme: </a:t>
            </a:r>
            <a:r>
              <a:rPr lang="en" sz="2200">
                <a:solidFill>
                  <a:schemeClr val="dk1"/>
                </a:solidFill>
              </a:rPr>
              <a:t>infomarMovimientosEnCuentas(), informarDatos()</a:t>
            </a:r>
            <a:endParaRPr sz="2200">
              <a:solidFill>
                <a:schemeClr val="dk1"/>
              </a:solidFill>
            </a:endParaRPr>
          </a:p>
          <a:p>
            <a:pPr indent="0" lvl="0" marL="0" rtl="0" algn="l">
              <a:spcBef>
                <a:spcPts val="0"/>
              </a:spcBef>
              <a:spcAft>
                <a:spcPts val="160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6262500" y="1688325"/>
            <a:ext cx="2569800" cy="2880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Programa</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Videos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Contenido</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Laboratorio</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Descargas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Etc</a:t>
            </a:r>
            <a:endParaRPr sz="1800">
              <a:solidFill>
                <a:srgbClr val="595959"/>
              </a:solidFill>
            </a:endParaRPr>
          </a:p>
        </p:txBody>
      </p:sp>
      <p:pic>
        <p:nvPicPr>
          <p:cNvPr id="70" name="Google Shape;70;p15"/>
          <p:cNvPicPr preferRelativeResize="0"/>
          <p:nvPr/>
        </p:nvPicPr>
        <p:blipFill>
          <a:blip r:embed="rId3">
            <a:alphaModFix/>
          </a:blip>
          <a:stretch>
            <a:fillRect/>
          </a:stretch>
        </p:blipFill>
        <p:spPr>
          <a:xfrm>
            <a:off x="5796073" y="-675"/>
            <a:ext cx="2640147" cy="572700"/>
          </a:xfrm>
          <a:prstGeom prst="rect">
            <a:avLst/>
          </a:prstGeom>
          <a:noFill/>
          <a:ln>
            <a:noFill/>
          </a:ln>
        </p:spPr>
      </p:pic>
      <p:pic>
        <p:nvPicPr>
          <p:cNvPr id="71" name="Google Shape;71;p15"/>
          <p:cNvPicPr preferRelativeResize="0"/>
          <p:nvPr/>
        </p:nvPicPr>
        <p:blipFill>
          <a:blip r:embed="rId4">
            <a:alphaModFix/>
          </a:blip>
          <a:stretch>
            <a:fillRect/>
          </a:stretch>
        </p:blipFill>
        <p:spPr>
          <a:xfrm>
            <a:off x="152400" y="724425"/>
            <a:ext cx="5957699" cy="358506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 #3 - Solución</a:t>
            </a:r>
            <a:endParaRPr/>
          </a:p>
        </p:txBody>
      </p:sp>
      <p:sp>
        <p:nvSpPr>
          <p:cNvPr id="268" name="Google Shape;268;p42"/>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Calibri"/>
                <a:ea typeface="Calibri"/>
                <a:cs typeface="Calibri"/>
                <a:sym typeface="Calibri"/>
              </a:rPr>
              <a:t>ClienteCorporacion:  </a:t>
            </a:r>
            <a:r>
              <a:rPr lang="en" sz="2400">
                <a:solidFill>
                  <a:schemeClr val="dk1"/>
                </a:solidFill>
                <a:latin typeface="Calibri"/>
                <a:ea typeface="Calibri"/>
                <a:cs typeface="Calibri"/>
                <a:sym typeface="Calibri"/>
              </a:rPr>
              <a:t>infomarMovimientosEnCuentas(), informarDatos()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2400">
                <a:solidFill>
                  <a:schemeClr val="dk1"/>
                </a:solidFill>
                <a:latin typeface="Calibri"/>
                <a:ea typeface="Calibri"/>
                <a:cs typeface="Calibri"/>
                <a:sym typeface="Calibri"/>
              </a:rPr>
              <a:t>ClienteIndividuo: </a:t>
            </a:r>
            <a:r>
              <a:rPr lang="en" sz="2400">
                <a:solidFill>
                  <a:schemeClr val="dk1"/>
                </a:solidFill>
                <a:latin typeface="Calibri"/>
                <a:ea typeface="Calibri"/>
                <a:cs typeface="Calibri"/>
                <a:sym typeface="Calibri"/>
              </a:rPr>
              <a:t>infomarMovimientosEnCuenta(), informarDatos()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2400">
                <a:solidFill>
                  <a:schemeClr val="dk1"/>
                </a:solidFill>
                <a:latin typeface="Calibri"/>
                <a:ea typeface="Calibri"/>
                <a:cs typeface="Calibri"/>
                <a:sym typeface="Calibri"/>
              </a:rPr>
              <a:t>CajaDeAhorro: </a:t>
            </a:r>
            <a:r>
              <a:rPr b="1" lang="en" sz="2400">
                <a:solidFill>
                  <a:srgbClr val="FF0000"/>
                </a:solidFill>
                <a:latin typeface="Calibri"/>
                <a:ea typeface="Calibri"/>
                <a:cs typeface="Calibri"/>
                <a:sym typeface="Calibri"/>
              </a:rPr>
              <a:t>infomarSaldo(), </a:t>
            </a:r>
            <a:r>
              <a:rPr lang="en" sz="2400">
                <a:solidFill>
                  <a:schemeClr val="dk1"/>
                </a:solidFill>
                <a:latin typeface="Calibri"/>
                <a:ea typeface="Calibri"/>
                <a:cs typeface="Calibri"/>
                <a:sym typeface="Calibri"/>
              </a:rPr>
              <a:t>extraerDinero(monto),</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2400">
                <a:solidFill>
                  <a:srgbClr val="FF0000"/>
                </a:solidFill>
                <a:latin typeface="Calibri"/>
                <a:ea typeface="Calibri"/>
                <a:cs typeface="Calibri"/>
                <a:sym typeface="Calibri"/>
              </a:rPr>
              <a:t>depositarDinero(monto)</a:t>
            </a:r>
            <a:endParaRPr b="1" sz="2400">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2400">
                <a:solidFill>
                  <a:schemeClr val="dk1"/>
                </a:solidFill>
                <a:latin typeface="Calibri"/>
                <a:ea typeface="Calibri"/>
                <a:cs typeface="Calibri"/>
                <a:sym typeface="Calibri"/>
              </a:rPr>
              <a:t>CuentaCorriente: </a:t>
            </a:r>
            <a:r>
              <a:rPr b="1" lang="en" sz="2400">
                <a:solidFill>
                  <a:srgbClr val="FF0000"/>
                </a:solidFill>
                <a:latin typeface="Calibri"/>
                <a:ea typeface="Calibri"/>
                <a:cs typeface="Calibri"/>
                <a:sym typeface="Calibri"/>
              </a:rPr>
              <a:t>infomarSaldo(), </a:t>
            </a:r>
            <a:r>
              <a:rPr lang="en" sz="2400">
                <a:solidFill>
                  <a:schemeClr val="dk1"/>
                </a:solidFill>
                <a:latin typeface="Calibri"/>
                <a:ea typeface="Calibri"/>
                <a:cs typeface="Calibri"/>
                <a:sym typeface="Calibri"/>
              </a:rPr>
              <a:t>extraerDinero(monto),</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2400">
                <a:solidFill>
                  <a:srgbClr val="FF0000"/>
                </a:solidFill>
                <a:latin typeface="Calibri"/>
                <a:ea typeface="Calibri"/>
                <a:cs typeface="Calibri"/>
                <a:sym typeface="Calibri"/>
              </a:rPr>
              <a:t>depositarDinero(monto)</a:t>
            </a:r>
            <a:endParaRPr b="1" sz="2400">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2400">
                <a:solidFill>
                  <a:schemeClr val="dk1"/>
                </a:solidFill>
                <a:latin typeface="Calibri"/>
                <a:ea typeface="Calibri"/>
                <a:cs typeface="Calibri"/>
                <a:sym typeface="Calibri"/>
              </a:rPr>
              <a:t>Servicio: </a:t>
            </a:r>
            <a:r>
              <a:rPr lang="en" sz="2400">
                <a:solidFill>
                  <a:schemeClr val="dk1"/>
                </a:solidFill>
                <a:latin typeface="Calibri"/>
                <a:ea typeface="Calibri"/>
                <a:cs typeface="Calibri"/>
                <a:sym typeface="Calibri"/>
              </a:rPr>
              <a:t>informarNombre(), informarDescripcion()</a:t>
            </a:r>
            <a:endParaRPr sz="2400">
              <a:solidFill>
                <a:schemeClr val="dk1"/>
              </a:solidFill>
              <a:latin typeface="Calibri"/>
              <a:ea typeface="Calibri"/>
              <a:cs typeface="Calibri"/>
              <a:sym typeface="Calibri"/>
            </a:endParaRPr>
          </a:p>
          <a:p>
            <a:pPr indent="0" lvl="0" marL="0" rtl="0" algn="l">
              <a:spcBef>
                <a:spcPts val="0"/>
              </a:spcBef>
              <a:spcAft>
                <a:spcPts val="1600"/>
              </a:spcAft>
              <a:buNone/>
            </a:pPr>
            <a:r>
              <a:t/>
            </a:r>
            <a:endParaRPr b="1" sz="22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 #3 - Solución</a:t>
            </a:r>
            <a:endParaRPr/>
          </a:p>
        </p:txBody>
      </p:sp>
      <p:sp>
        <p:nvSpPr>
          <p:cNvPr id="274" name="Google Shape;274;p43"/>
          <p:cNvSpPr txBox="1"/>
          <p:nvPr>
            <p:ph idx="1" type="body"/>
          </p:nvPr>
        </p:nvSpPr>
        <p:spPr>
          <a:xfrm>
            <a:off x="311700" y="1413475"/>
            <a:ext cx="8520600" cy="201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alibri"/>
                <a:ea typeface="Calibri"/>
                <a:cs typeface="Calibri"/>
                <a:sym typeface="Calibri"/>
              </a:rPr>
              <a:t>GrupoFinanciero: </a:t>
            </a:r>
            <a:r>
              <a:rPr lang="en" sz="2400">
                <a:solidFill>
                  <a:schemeClr val="dk1"/>
                </a:solidFill>
                <a:latin typeface="Calibri"/>
                <a:ea typeface="Calibri"/>
                <a:cs typeface="Calibri"/>
                <a:sym typeface="Calibri"/>
              </a:rPr>
              <a:t>informarFechaDeAlta(), informarDescripcion()</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2400">
                <a:solidFill>
                  <a:schemeClr val="dk1"/>
                </a:solidFill>
                <a:latin typeface="Calibri"/>
                <a:ea typeface="Calibri"/>
                <a:cs typeface="Calibri"/>
                <a:sym typeface="Calibri"/>
              </a:rPr>
              <a:t>DirectorGeneral: </a:t>
            </a:r>
            <a:r>
              <a:rPr lang="en" sz="2400">
                <a:solidFill>
                  <a:schemeClr val="dk1"/>
                </a:solidFill>
                <a:latin typeface="Calibri"/>
                <a:ea typeface="Calibri"/>
                <a:cs typeface="Calibri"/>
                <a:sym typeface="Calibri"/>
              </a:rPr>
              <a:t>informarDatos()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2400">
                <a:solidFill>
                  <a:schemeClr val="dk1"/>
                </a:solidFill>
                <a:latin typeface="Calibri"/>
                <a:ea typeface="Calibri"/>
                <a:cs typeface="Calibri"/>
                <a:sym typeface="Calibri"/>
              </a:rPr>
              <a:t>DirectorRegional: </a:t>
            </a:r>
            <a:r>
              <a:rPr lang="en" sz="2400">
                <a:solidFill>
                  <a:schemeClr val="dk1"/>
                </a:solidFill>
                <a:latin typeface="Calibri"/>
                <a:ea typeface="Calibri"/>
                <a:cs typeface="Calibri"/>
                <a:sym typeface="Calibri"/>
              </a:rPr>
              <a:t>informarDatos()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alibri"/>
                <a:ea typeface="Calibri"/>
                <a:cs typeface="Calibri"/>
                <a:sym typeface="Calibri"/>
              </a:rPr>
              <a:t>DirectorDeSucursal: </a:t>
            </a:r>
            <a:r>
              <a:rPr lang="en" sz="2400">
                <a:solidFill>
                  <a:schemeClr val="dk1"/>
                </a:solidFill>
                <a:latin typeface="Calibri"/>
                <a:ea typeface="Calibri"/>
                <a:cs typeface="Calibri"/>
                <a:sym typeface="Calibri"/>
              </a:rPr>
              <a:t>informarDatos()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160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¿Preguntas?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¡Gracias!</a:t>
            </a:r>
            <a:endParaRPr/>
          </a:p>
          <a:p>
            <a:pPr indent="0" lvl="0" marL="0" rtl="0" algn="l">
              <a:spcBef>
                <a:spcPts val="0"/>
              </a:spcBef>
              <a:spcAft>
                <a:spcPts val="0"/>
              </a:spcAft>
              <a:buNone/>
            </a:pPr>
            <a:r>
              <a:rPr lang="en" sz="1400"/>
              <a:t>(Por favor apagar computadoras, revisar elementos personales…)</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Apéndice</a:t>
            </a:r>
            <a:r>
              <a:rPr lang="en"/>
              <a:t> - Codificación de una clase</a:t>
            </a:r>
            <a:endParaRPr/>
          </a:p>
        </p:txBody>
      </p:sp>
      <p:sp>
        <p:nvSpPr>
          <p:cNvPr id="290" name="Google Shape;290;p46"/>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class Banco {</a:t>
            </a:r>
            <a:endParaRPr/>
          </a:p>
          <a:p>
            <a:pPr indent="0" lvl="0" marL="0" rtl="0" algn="l">
              <a:spcBef>
                <a:spcPts val="1600"/>
              </a:spcBef>
              <a:spcAft>
                <a:spcPts val="0"/>
              </a:spcAft>
              <a:buClr>
                <a:schemeClr val="dk1"/>
              </a:buClr>
              <a:buSzPts val="1100"/>
              <a:buFont typeface="Arial"/>
              <a:buNone/>
            </a:pPr>
            <a:r>
              <a:t/>
            </a:r>
            <a:endParaRPr/>
          </a:p>
          <a:p>
            <a:pPr indent="0" lvl="0" marL="457200" rtl="0" algn="l">
              <a:spcBef>
                <a:spcPts val="1600"/>
              </a:spcBef>
              <a:spcAft>
                <a:spcPts val="0"/>
              </a:spcAft>
              <a:buClr>
                <a:schemeClr val="dk1"/>
              </a:buClr>
              <a:buSzPts val="1100"/>
              <a:buFont typeface="Arial"/>
              <a:buNone/>
            </a:pPr>
            <a:r>
              <a:rPr lang="en">
                <a:solidFill>
                  <a:srgbClr val="0097A7"/>
                </a:solidFill>
              </a:rPr>
              <a:t>// Atributos aquí</a:t>
            </a:r>
            <a:endParaRPr>
              <a:solidFill>
                <a:srgbClr val="0097A7"/>
              </a:solidFill>
            </a:endParaRPr>
          </a:p>
          <a:p>
            <a:pPr indent="0" lvl="0" marL="457200" rtl="0" algn="l">
              <a:spcBef>
                <a:spcPts val="1600"/>
              </a:spcBef>
              <a:spcAft>
                <a:spcPts val="0"/>
              </a:spcAft>
              <a:buClr>
                <a:schemeClr val="dk1"/>
              </a:buClr>
              <a:buSzPts val="1100"/>
              <a:buFont typeface="Arial"/>
              <a:buNone/>
            </a:pPr>
            <a:r>
              <a:t/>
            </a:r>
            <a:endParaRPr/>
          </a:p>
          <a:p>
            <a:pPr indent="0" lvl="0" marL="457200" rtl="0" algn="l">
              <a:spcBef>
                <a:spcPts val="1600"/>
              </a:spcBef>
              <a:spcAft>
                <a:spcPts val="0"/>
              </a:spcAft>
              <a:buClr>
                <a:schemeClr val="dk1"/>
              </a:buClr>
              <a:buSzPts val="1100"/>
              <a:buFont typeface="Arial"/>
              <a:buNone/>
            </a:pPr>
            <a:r>
              <a:rPr lang="en">
                <a:solidFill>
                  <a:srgbClr val="0097A7"/>
                </a:solidFill>
              </a:rPr>
              <a:t>// Métodos aquí</a:t>
            </a:r>
            <a:endParaRPr>
              <a:solidFill>
                <a:srgbClr val="0097A7"/>
              </a:solidFil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Apéndice - Codificación de Atributos</a:t>
            </a:r>
            <a:endParaRPr/>
          </a:p>
        </p:txBody>
      </p:sp>
      <p:sp>
        <p:nvSpPr>
          <p:cNvPr id="296" name="Google Shape;296;p47"/>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class ClientePyme {</a:t>
            </a:r>
            <a:endParaRPr/>
          </a:p>
          <a:p>
            <a:pPr indent="0" lvl="0" marL="457200" rtl="0" algn="l">
              <a:spcBef>
                <a:spcPts val="1600"/>
              </a:spcBef>
              <a:spcAft>
                <a:spcPts val="0"/>
              </a:spcAft>
              <a:buClr>
                <a:schemeClr val="dk1"/>
              </a:buClr>
              <a:buSzPts val="1100"/>
              <a:buFont typeface="Arial"/>
              <a:buNone/>
            </a:pPr>
            <a:r>
              <a:rPr lang="en">
                <a:solidFill>
                  <a:srgbClr val="0097A7"/>
                </a:solidFill>
              </a:rPr>
              <a:t>// Atributos aquí</a:t>
            </a:r>
            <a:br>
              <a:rPr lang="en"/>
            </a:br>
            <a:r>
              <a:rPr lang="en"/>
              <a:t>String razonSocial;</a:t>
            </a:r>
            <a:br>
              <a:rPr lang="en"/>
            </a:br>
            <a:r>
              <a:rPr lang="en"/>
              <a:t>String direccion;</a:t>
            </a:r>
            <a:br>
              <a:rPr lang="en"/>
            </a:br>
            <a:r>
              <a:rPr lang="en"/>
              <a:t>Date fechaDeAlta;</a:t>
            </a:r>
            <a:br>
              <a:rPr lang="en"/>
            </a:br>
            <a:r>
              <a:rPr lang="en"/>
              <a:t>CuentaCorriente cuenta;</a:t>
            </a:r>
            <a:endParaRPr/>
          </a:p>
          <a:p>
            <a:pPr indent="0" lvl="0" marL="457200" rtl="0" algn="l">
              <a:spcBef>
                <a:spcPts val="1600"/>
              </a:spcBef>
              <a:spcAft>
                <a:spcPts val="0"/>
              </a:spcAft>
              <a:buClr>
                <a:schemeClr val="dk1"/>
              </a:buClr>
              <a:buSzPts val="1100"/>
              <a:buFont typeface="Arial"/>
              <a:buNone/>
            </a:pPr>
            <a:r>
              <a:rPr lang="en">
                <a:solidFill>
                  <a:srgbClr val="0097A7"/>
                </a:solidFill>
              </a:rPr>
              <a:t>// Métodos aquí</a:t>
            </a:r>
            <a:endParaRPr>
              <a:solidFill>
                <a:srgbClr val="0097A7"/>
              </a:solidFill>
            </a:endParaRPr>
          </a:p>
          <a:p>
            <a:pPr indent="0" lvl="0" marL="0" rtl="0" algn="l">
              <a:spcBef>
                <a:spcPts val="1600"/>
              </a:spcBef>
              <a:spcAft>
                <a:spcPts val="0"/>
              </a:spcAft>
              <a:buClr>
                <a:schemeClr val="dk1"/>
              </a:buClr>
              <a:buSzPts val="1100"/>
              <a:buFont typeface="Arial"/>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Apéndice - Codificación de Operaciones</a:t>
            </a:r>
            <a:endParaRPr/>
          </a:p>
        </p:txBody>
      </p:sp>
      <p:sp>
        <p:nvSpPr>
          <p:cNvPr id="302" name="Google Shape;302;p48"/>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t>class CajaDeAhorro {</a:t>
            </a:r>
            <a:endParaRPr sz="1600"/>
          </a:p>
          <a:p>
            <a:pPr indent="0" lvl="0" marL="457200" rtl="0" algn="l">
              <a:lnSpc>
                <a:spcPct val="100000"/>
              </a:lnSpc>
              <a:spcBef>
                <a:spcPts val="0"/>
              </a:spcBef>
              <a:spcAft>
                <a:spcPts val="0"/>
              </a:spcAft>
              <a:buClr>
                <a:schemeClr val="dk1"/>
              </a:buClr>
              <a:buSzPts val="1100"/>
              <a:buFont typeface="Arial"/>
              <a:buNone/>
            </a:pPr>
            <a:r>
              <a:rPr lang="en" sz="1600">
                <a:solidFill>
                  <a:srgbClr val="0097A7"/>
                </a:solidFill>
              </a:rPr>
              <a:t>// Atributos aquí</a:t>
            </a:r>
            <a:endParaRPr sz="1600">
              <a:solidFill>
                <a:srgbClr val="0097A7"/>
              </a:solidFill>
            </a:endParaRPr>
          </a:p>
          <a:p>
            <a:pPr indent="0" lvl="0" marL="457200" rtl="0" algn="l">
              <a:lnSpc>
                <a:spcPct val="100000"/>
              </a:lnSpc>
              <a:spcBef>
                <a:spcPts val="0"/>
              </a:spcBef>
              <a:spcAft>
                <a:spcPts val="0"/>
              </a:spcAft>
              <a:buClr>
                <a:schemeClr val="dk1"/>
              </a:buClr>
              <a:buSzPts val="1100"/>
              <a:buFont typeface="Arial"/>
              <a:buNone/>
            </a:pPr>
            <a:r>
              <a:rPr lang="en" sz="1600"/>
              <a:t>float saldo;</a:t>
            </a:r>
            <a:endParaRPr sz="1600"/>
          </a:p>
          <a:p>
            <a:pPr indent="0" lvl="0" marL="457200" rtl="0" algn="l">
              <a:lnSpc>
                <a:spcPct val="100000"/>
              </a:lnSpc>
              <a:spcBef>
                <a:spcPts val="0"/>
              </a:spcBef>
              <a:spcAft>
                <a:spcPts val="0"/>
              </a:spcAft>
              <a:buClr>
                <a:schemeClr val="dk1"/>
              </a:buClr>
              <a:buSzPts val="1100"/>
              <a:buFont typeface="Arial"/>
              <a:buNone/>
            </a:pPr>
            <a:r>
              <a:rPr lang="en" sz="1600">
                <a:solidFill>
                  <a:srgbClr val="0097A7"/>
                </a:solidFill>
              </a:rPr>
              <a:t>// Métodos aquí</a:t>
            </a:r>
            <a:endParaRPr sz="1600">
              <a:solidFill>
                <a:srgbClr val="0097A7"/>
              </a:solidFill>
            </a:endParaRPr>
          </a:p>
          <a:p>
            <a:pPr indent="0" lvl="0" marL="457200" rtl="0" algn="l">
              <a:lnSpc>
                <a:spcPct val="100000"/>
              </a:lnSpc>
              <a:spcBef>
                <a:spcPts val="0"/>
              </a:spcBef>
              <a:spcAft>
                <a:spcPts val="0"/>
              </a:spcAft>
              <a:buClr>
                <a:schemeClr val="dk1"/>
              </a:buClr>
              <a:buSzPts val="1100"/>
              <a:buFont typeface="Arial"/>
              <a:buNone/>
            </a:pPr>
            <a:r>
              <a:rPr lang="en" sz="1600"/>
              <a:t>void informarSaldo() {</a:t>
            </a:r>
            <a:endParaRPr sz="1600"/>
          </a:p>
          <a:p>
            <a:pPr indent="0" lvl="0" marL="914400" rtl="0" algn="l">
              <a:lnSpc>
                <a:spcPct val="100000"/>
              </a:lnSpc>
              <a:spcBef>
                <a:spcPts val="0"/>
              </a:spcBef>
              <a:spcAft>
                <a:spcPts val="0"/>
              </a:spcAft>
              <a:buClr>
                <a:schemeClr val="dk1"/>
              </a:buClr>
              <a:buSzPts val="1100"/>
              <a:buFont typeface="Arial"/>
              <a:buNone/>
            </a:pPr>
            <a:r>
              <a:rPr lang="en" sz="1600">
                <a:solidFill>
                  <a:srgbClr val="0097A7"/>
                </a:solidFill>
              </a:rPr>
              <a:t>// Imprime el atributo saldo</a:t>
            </a:r>
            <a:endParaRPr sz="1600">
              <a:solidFill>
                <a:srgbClr val="0097A7"/>
              </a:solidFill>
            </a:endParaRPr>
          </a:p>
          <a:p>
            <a:pPr indent="0" lvl="0" marL="914400" rtl="0" algn="l">
              <a:lnSpc>
                <a:spcPct val="100000"/>
              </a:lnSpc>
              <a:spcBef>
                <a:spcPts val="0"/>
              </a:spcBef>
              <a:spcAft>
                <a:spcPts val="0"/>
              </a:spcAft>
              <a:buClr>
                <a:schemeClr val="dk1"/>
              </a:buClr>
              <a:buSzPts val="1100"/>
              <a:buFont typeface="Arial"/>
              <a:buNone/>
            </a:pPr>
            <a:r>
              <a:rPr lang="en" sz="1600"/>
              <a:t>print(saldo);</a:t>
            </a:r>
            <a:endParaRPr sz="1600"/>
          </a:p>
          <a:p>
            <a:pPr indent="0" lvl="0" marL="457200" rtl="0" algn="l">
              <a:lnSpc>
                <a:spcPct val="100000"/>
              </a:lnSpc>
              <a:spcBef>
                <a:spcPts val="0"/>
              </a:spcBef>
              <a:spcAft>
                <a:spcPts val="0"/>
              </a:spcAft>
              <a:buClr>
                <a:schemeClr val="dk1"/>
              </a:buClr>
              <a:buSzPts val="1100"/>
              <a:buFont typeface="Arial"/>
              <a:buNone/>
            </a:pPr>
            <a:r>
              <a:rPr lang="en" sz="1600"/>
              <a:t>}</a:t>
            </a:r>
            <a:endParaRPr sz="1600"/>
          </a:p>
          <a:p>
            <a:pPr indent="0" lvl="0" marL="457200" rtl="0" algn="l">
              <a:lnSpc>
                <a:spcPct val="100000"/>
              </a:lnSpc>
              <a:spcBef>
                <a:spcPts val="0"/>
              </a:spcBef>
              <a:spcAft>
                <a:spcPts val="0"/>
              </a:spcAft>
              <a:buClr>
                <a:schemeClr val="dk1"/>
              </a:buClr>
              <a:buSzPts val="1100"/>
              <a:buFont typeface="Arial"/>
              <a:buNone/>
            </a:pPr>
            <a:r>
              <a:t/>
            </a:r>
            <a:endParaRPr sz="1600"/>
          </a:p>
          <a:p>
            <a:pPr indent="0" lvl="0" marL="457200" rtl="0" algn="l">
              <a:lnSpc>
                <a:spcPct val="100000"/>
              </a:lnSpc>
              <a:spcBef>
                <a:spcPts val="0"/>
              </a:spcBef>
              <a:spcAft>
                <a:spcPts val="0"/>
              </a:spcAft>
              <a:buClr>
                <a:schemeClr val="dk1"/>
              </a:buClr>
              <a:buSzPts val="1100"/>
              <a:buFont typeface="Arial"/>
              <a:buNone/>
            </a:pPr>
            <a:r>
              <a:rPr lang="en" sz="1600"/>
              <a:t>float obtenerSaldo(){</a:t>
            </a:r>
            <a:endParaRPr sz="1600"/>
          </a:p>
          <a:p>
            <a:pPr indent="0" lvl="0" marL="914400" rtl="0" algn="l">
              <a:lnSpc>
                <a:spcPct val="100000"/>
              </a:lnSpc>
              <a:spcBef>
                <a:spcPts val="0"/>
              </a:spcBef>
              <a:spcAft>
                <a:spcPts val="0"/>
              </a:spcAft>
              <a:buClr>
                <a:schemeClr val="dk1"/>
              </a:buClr>
              <a:buSzPts val="1100"/>
              <a:buFont typeface="Arial"/>
              <a:buNone/>
            </a:pPr>
            <a:r>
              <a:rPr lang="en" sz="1600">
                <a:solidFill>
                  <a:srgbClr val="0097A7"/>
                </a:solidFill>
              </a:rPr>
              <a:t>// Retorna el saldo</a:t>
            </a:r>
            <a:endParaRPr sz="1600">
              <a:solidFill>
                <a:srgbClr val="0097A7"/>
              </a:solidFill>
            </a:endParaRPr>
          </a:p>
          <a:p>
            <a:pPr indent="0" lvl="0" marL="914400" rtl="0" algn="l">
              <a:lnSpc>
                <a:spcPct val="100000"/>
              </a:lnSpc>
              <a:spcBef>
                <a:spcPts val="0"/>
              </a:spcBef>
              <a:spcAft>
                <a:spcPts val="0"/>
              </a:spcAft>
              <a:buClr>
                <a:schemeClr val="dk1"/>
              </a:buClr>
              <a:buSzPts val="1100"/>
              <a:buFont typeface="Arial"/>
              <a:buNone/>
            </a:pPr>
            <a:r>
              <a:rPr lang="en" sz="1600"/>
              <a:t>return saldo;</a:t>
            </a:r>
            <a:endParaRPr sz="1600"/>
          </a:p>
          <a:p>
            <a:pPr indent="0" lvl="0" marL="457200" rtl="0" algn="l">
              <a:lnSpc>
                <a:spcPct val="100000"/>
              </a:lnSpc>
              <a:spcBef>
                <a:spcPts val="0"/>
              </a:spcBef>
              <a:spcAft>
                <a:spcPts val="0"/>
              </a:spcAft>
              <a:buClr>
                <a:schemeClr val="dk1"/>
              </a:buClr>
              <a:buSzPts val="1100"/>
              <a:buFont typeface="Arial"/>
              <a:buNone/>
            </a:pPr>
            <a:r>
              <a:rPr lang="en" sz="1600"/>
              <a:t>}</a:t>
            </a:r>
            <a:endParaRPr sz="1600"/>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Clr>
                <a:schemeClr val="dk1"/>
              </a:buClr>
              <a:buSzPts val="1100"/>
              <a:buFont typeface="Arial"/>
              <a:buNone/>
            </a:pPr>
            <a:r>
              <a:rPr lang="en" sz="1600"/>
              <a:t>}</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Apéndice - Codificación de Operaciones</a:t>
            </a:r>
            <a:endParaRPr/>
          </a:p>
        </p:txBody>
      </p:sp>
      <p:sp>
        <p:nvSpPr>
          <p:cNvPr id="308" name="Google Shape;308;p49"/>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t>class CajaDeAhorro {</a:t>
            </a:r>
            <a:endParaRPr sz="1600"/>
          </a:p>
          <a:p>
            <a:pPr indent="0" lvl="0" marL="457200" rtl="0" algn="l">
              <a:lnSpc>
                <a:spcPct val="100000"/>
              </a:lnSpc>
              <a:spcBef>
                <a:spcPts val="0"/>
              </a:spcBef>
              <a:spcAft>
                <a:spcPts val="0"/>
              </a:spcAft>
              <a:buClr>
                <a:schemeClr val="dk1"/>
              </a:buClr>
              <a:buSzPts val="1100"/>
              <a:buFont typeface="Arial"/>
              <a:buNone/>
            </a:pPr>
            <a:r>
              <a:rPr lang="en" sz="1600">
                <a:solidFill>
                  <a:srgbClr val="0097A7"/>
                </a:solidFill>
              </a:rPr>
              <a:t>// Atributos aquí</a:t>
            </a:r>
            <a:endParaRPr sz="1600">
              <a:solidFill>
                <a:srgbClr val="0097A7"/>
              </a:solidFill>
            </a:endParaRPr>
          </a:p>
          <a:p>
            <a:pPr indent="0" lvl="0" marL="457200" rtl="0" algn="l">
              <a:lnSpc>
                <a:spcPct val="100000"/>
              </a:lnSpc>
              <a:spcBef>
                <a:spcPts val="0"/>
              </a:spcBef>
              <a:spcAft>
                <a:spcPts val="0"/>
              </a:spcAft>
              <a:buClr>
                <a:schemeClr val="dk1"/>
              </a:buClr>
              <a:buSzPts val="1100"/>
              <a:buFont typeface="Arial"/>
              <a:buNone/>
            </a:pPr>
            <a:r>
              <a:rPr lang="en" sz="1600"/>
              <a:t>float saldo;</a:t>
            </a:r>
            <a:endParaRPr sz="1600"/>
          </a:p>
          <a:p>
            <a:pPr indent="0" lvl="0" marL="457200" rtl="0" algn="l">
              <a:lnSpc>
                <a:spcPct val="100000"/>
              </a:lnSpc>
              <a:spcBef>
                <a:spcPts val="0"/>
              </a:spcBef>
              <a:spcAft>
                <a:spcPts val="0"/>
              </a:spcAft>
              <a:buClr>
                <a:schemeClr val="dk1"/>
              </a:buClr>
              <a:buSzPts val="1100"/>
              <a:buFont typeface="Arial"/>
              <a:buNone/>
            </a:pPr>
            <a:r>
              <a:rPr lang="en" sz="1600">
                <a:solidFill>
                  <a:srgbClr val="0097A7"/>
                </a:solidFill>
              </a:rPr>
              <a:t>// Métodos aquí</a:t>
            </a:r>
            <a:endParaRPr sz="1600">
              <a:solidFill>
                <a:srgbClr val="0097A7"/>
              </a:solidFill>
            </a:endParaRPr>
          </a:p>
          <a:p>
            <a:pPr indent="0" lvl="0" marL="457200" rtl="0" algn="l">
              <a:lnSpc>
                <a:spcPct val="100000"/>
              </a:lnSpc>
              <a:spcBef>
                <a:spcPts val="0"/>
              </a:spcBef>
              <a:spcAft>
                <a:spcPts val="0"/>
              </a:spcAft>
              <a:buClr>
                <a:schemeClr val="dk1"/>
              </a:buClr>
              <a:buSzPts val="1100"/>
              <a:buFont typeface="Arial"/>
              <a:buNone/>
            </a:pPr>
            <a:r>
              <a:rPr lang="en" sz="1600"/>
              <a:t>void depositarDinero(float unMonto) {</a:t>
            </a:r>
            <a:endParaRPr sz="1600"/>
          </a:p>
          <a:p>
            <a:pPr indent="0" lvl="0" marL="914400" rtl="0" algn="l">
              <a:lnSpc>
                <a:spcPct val="100000"/>
              </a:lnSpc>
              <a:spcBef>
                <a:spcPts val="0"/>
              </a:spcBef>
              <a:spcAft>
                <a:spcPts val="0"/>
              </a:spcAft>
              <a:buClr>
                <a:schemeClr val="dk1"/>
              </a:buClr>
              <a:buSzPts val="1100"/>
              <a:buFont typeface="Arial"/>
              <a:buNone/>
            </a:pPr>
            <a:r>
              <a:rPr lang="en" sz="1600">
                <a:solidFill>
                  <a:srgbClr val="0097A7"/>
                </a:solidFill>
              </a:rPr>
              <a:t>// Actualiza el valor del atributo saldo</a:t>
            </a:r>
            <a:endParaRPr sz="1600">
              <a:solidFill>
                <a:srgbClr val="0097A7"/>
              </a:solidFill>
            </a:endParaRPr>
          </a:p>
          <a:p>
            <a:pPr indent="0" lvl="0" marL="914400" rtl="0" algn="l">
              <a:lnSpc>
                <a:spcPct val="100000"/>
              </a:lnSpc>
              <a:spcBef>
                <a:spcPts val="0"/>
              </a:spcBef>
              <a:spcAft>
                <a:spcPts val="0"/>
              </a:spcAft>
              <a:buClr>
                <a:schemeClr val="dk1"/>
              </a:buClr>
              <a:buSzPts val="1100"/>
              <a:buFont typeface="Arial"/>
              <a:buNone/>
            </a:pPr>
            <a:r>
              <a:rPr lang="en" sz="1600"/>
              <a:t>saldo = saldo + unMonto;</a:t>
            </a:r>
            <a:endParaRPr sz="1600"/>
          </a:p>
          <a:p>
            <a:pPr indent="0" lvl="0" marL="457200" rtl="0" algn="l">
              <a:lnSpc>
                <a:spcPct val="100000"/>
              </a:lnSpc>
              <a:spcBef>
                <a:spcPts val="0"/>
              </a:spcBef>
              <a:spcAft>
                <a:spcPts val="0"/>
              </a:spcAft>
              <a:buClr>
                <a:schemeClr val="dk1"/>
              </a:buClr>
              <a:buSzPts val="1100"/>
              <a:buFont typeface="Arial"/>
              <a:buNone/>
            </a:pPr>
            <a:r>
              <a:rPr lang="en" sz="1600"/>
              <a:t>}</a:t>
            </a:r>
            <a:endParaRPr sz="1600"/>
          </a:p>
          <a:p>
            <a:pPr indent="0" lvl="0" marL="0" rtl="0" algn="l">
              <a:lnSpc>
                <a:spcPct val="100000"/>
              </a:lnSpc>
              <a:spcBef>
                <a:spcPts val="0"/>
              </a:spcBef>
              <a:spcAft>
                <a:spcPts val="0"/>
              </a:spcAft>
              <a:buClr>
                <a:schemeClr val="dk1"/>
              </a:buClr>
              <a:buSzPts val="1100"/>
              <a:buFont typeface="Arial"/>
              <a:buNone/>
            </a:pPr>
            <a:r>
              <a:t/>
            </a:r>
            <a:endParaRPr sz="1600"/>
          </a:p>
          <a:p>
            <a:pPr indent="0" lvl="0" marL="457200" rtl="0" algn="l">
              <a:lnSpc>
                <a:spcPct val="100000"/>
              </a:lnSpc>
              <a:spcBef>
                <a:spcPts val="0"/>
              </a:spcBef>
              <a:spcAft>
                <a:spcPts val="0"/>
              </a:spcAft>
              <a:buClr>
                <a:schemeClr val="dk1"/>
              </a:buClr>
              <a:buSzPts val="1100"/>
              <a:buFont typeface="Arial"/>
              <a:buNone/>
            </a:pPr>
            <a:r>
              <a:rPr lang="en" sz="1600"/>
              <a:t>void extraerDinero(float unMonto){</a:t>
            </a:r>
            <a:endParaRPr sz="1600"/>
          </a:p>
          <a:p>
            <a:pPr indent="0" lvl="0" marL="914400" rtl="0" algn="l">
              <a:lnSpc>
                <a:spcPct val="100000"/>
              </a:lnSpc>
              <a:spcBef>
                <a:spcPts val="0"/>
              </a:spcBef>
              <a:spcAft>
                <a:spcPts val="0"/>
              </a:spcAft>
              <a:buClr>
                <a:schemeClr val="dk1"/>
              </a:buClr>
              <a:buSzPts val="1100"/>
              <a:buFont typeface="Arial"/>
              <a:buNone/>
            </a:pPr>
            <a:r>
              <a:rPr lang="en" sz="1600">
                <a:solidFill>
                  <a:srgbClr val="0097A7"/>
                </a:solidFill>
              </a:rPr>
              <a:t>// Actualiza el valor del atributo saldo, NO controla si monto &gt; saldo</a:t>
            </a:r>
            <a:endParaRPr sz="1600">
              <a:solidFill>
                <a:srgbClr val="0097A7"/>
              </a:solidFill>
            </a:endParaRPr>
          </a:p>
          <a:p>
            <a:pPr indent="0" lvl="0" marL="914400" rtl="0" algn="l">
              <a:lnSpc>
                <a:spcPct val="100000"/>
              </a:lnSpc>
              <a:spcBef>
                <a:spcPts val="0"/>
              </a:spcBef>
              <a:spcAft>
                <a:spcPts val="0"/>
              </a:spcAft>
              <a:buClr>
                <a:schemeClr val="dk1"/>
              </a:buClr>
              <a:buSzPts val="1100"/>
              <a:buFont typeface="Arial"/>
              <a:buNone/>
            </a:pPr>
            <a:r>
              <a:rPr lang="en" sz="1600"/>
              <a:t>saldo = saldo – unMonto;</a:t>
            </a:r>
            <a:endParaRPr sz="1600"/>
          </a:p>
          <a:p>
            <a:pPr indent="0" lvl="0" marL="457200" rtl="0" algn="l">
              <a:lnSpc>
                <a:spcPct val="100000"/>
              </a:lnSpc>
              <a:spcBef>
                <a:spcPts val="0"/>
              </a:spcBef>
              <a:spcAft>
                <a:spcPts val="0"/>
              </a:spcAft>
              <a:buClr>
                <a:schemeClr val="dk1"/>
              </a:buClr>
              <a:buSzPts val="1100"/>
              <a:buFont typeface="Arial"/>
              <a:buNone/>
            </a:pPr>
            <a:r>
              <a:rPr lang="en" sz="1600"/>
              <a:t>}</a:t>
            </a:r>
            <a:endParaRPr sz="1600"/>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Clr>
                <a:schemeClr val="dk1"/>
              </a:buClr>
              <a:buSzPts val="1100"/>
              <a:buFont typeface="Arial"/>
              <a:buNone/>
            </a:pPr>
            <a:r>
              <a:rPr lang="en" sz="1600"/>
              <a:t>}</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Laboratorio #1</a:t>
            </a:r>
            <a:endParaRPr/>
          </a:p>
        </p:txBody>
      </p:sp>
      <p:sp>
        <p:nvSpPr>
          <p:cNvPr id="314" name="Google Shape;314;p50"/>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700">
                <a:solidFill>
                  <a:schemeClr val="dk1"/>
                </a:solidFill>
                <a:highlight>
                  <a:srgbClr val="FFFFFF"/>
                </a:highlight>
              </a:rPr>
              <a:t>Dado el siguiente texto, detecta las clases existentes atributos y métodos.</a:t>
            </a:r>
            <a:endParaRPr sz="1700">
              <a:solidFill>
                <a:schemeClr val="dk1"/>
              </a:solidFill>
              <a:highlight>
                <a:srgbClr val="FFFFFF"/>
              </a:highlight>
            </a:endParaRPr>
          </a:p>
          <a:p>
            <a:pPr indent="0" lvl="0" marL="0" rtl="0" algn="just">
              <a:lnSpc>
                <a:spcPct val="150000"/>
              </a:lnSpc>
              <a:spcBef>
                <a:spcPts val="0"/>
              </a:spcBef>
              <a:spcAft>
                <a:spcPts val="0"/>
              </a:spcAft>
              <a:buNone/>
            </a:pPr>
            <a:r>
              <a:rPr lang="en" sz="1700">
                <a:solidFill>
                  <a:schemeClr val="dk1"/>
                </a:solidFill>
                <a:highlight>
                  <a:srgbClr val="FFFFFF"/>
                </a:highlight>
              </a:rPr>
              <a:t>Sea una empresa dedicada al alquiler de CD-ROMs de audio. Dicha empresa tiene un local de atención al público donde están expuestas las carátulas de los CDs más demandados y las últimas novedades, aunque también existen listados en papel de todos los títulos que se podrían alquilar. Cuando un cliente solicita en alquiler un título, se comprueba si hay ejemplares disponibles y si el cliente no tiene problemas por ejemplares no devueltos, quedando constancia de la fecha de alquiler y la fecha máxima de entrega; de forma que cuando el cliente devuelva el ejemplar se podrá comprobar si se le tiene que imponer una sanción. Cada cliente puede solicitar una relación de los CDs que ha alquilado previamente.</a:t>
            </a:r>
            <a:endParaRPr sz="1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Laboratorio #2</a:t>
            </a:r>
            <a:endParaRPr/>
          </a:p>
        </p:txBody>
      </p:sp>
      <p:sp>
        <p:nvSpPr>
          <p:cNvPr id="320" name="Google Shape;320;p51"/>
          <p:cNvSpPr txBox="1"/>
          <p:nvPr>
            <p:ph idx="1" type="body"/>
          </p:nvPr>
        </p:nvSpPr>
        <p:spPr>
          <a:xfrm>
            <a:off x="311700" y="600500"/>
            <a:ext cx="8520600" cy="398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500">
                <a:solidFill>
                  <a:schemeClr val="dk1"/>
                </a:solidFill>
                <a:highlight>
                  <a:srgbClr val="FFFFFF"/>
                </a:highlight>
              </a:rPr>
              <a:t>Dado el siguiente texto, detecta las clases existentes atributos y métodos.</a:t>
            </a:r>
            <a:endParaRPr sz="1500">
              <a:solidFill>
                <a:schemeClr val="dk1"/>
              </a:solidFill>
              <a:highlight>
                <a:srgbClr val="FFFFFF"/>
              </a:highlight>
            </a:endParaRPr>
          </a:p>
          <a:p>
            <a:pPr indent="0" lvl="0" marL="0" rtl="0" algn="just">
              <a:lnSpc>
                <a:spcPct val="150000"/>
              </a:lnSpc>
              <a:spcBef>
                <a:spcPts val="0"/>
              </a:spcBef>
              <a:spcAft>
                <a:spcPts val="0"/>
              </a:spcAft>
              <a:buNone/>
            </a:pPr>
            <a:r>
              <a:rPr lang="en" sz="1500">
                <a:solidFill>
                  <a:schemeClr val="dk1"/>
                </a:solidFill>
                <a:highlight>
                  <a:srgbClr val="FFFFFF"/>
                </a:highlight>
              </a:rPr>
              <a:t>Se tienen CLIENTES de los que se guarda un número de cliente, nombre, apellidos, lista de teléfonos, fax y correo electrónico. Los clientes realizan PEDIDOS. (Un pedido no puede ser realizado por dos clientes simultáneamente). Cada pedido tiene un número de pedido, una fecha asociada y una persona de contacto. Cada pedido aglutina varias LÍNEAS DE DETALLE, cada una con una cantidad y una referencia a un artículo. Los ARTÍCULOS tienen un descriptor, un identificador de familia y un identificador de modelo. Varias líneas de detalle correspondientes a uno o varios pedidos (bien en su totalidad, bien en parte) constituyen un ALBARÁN. Los albaranes contienen una fecha de entrega, una dirección de entrega y el nombre y apellido del receptor. Varias líneas de detalle correspondientes a uno o varios albaranes (bien en su totalidad, bien en parte) constituyen una FACTURA, la cual contiene un número de factura, una fecha de cobro y un modo de pago.</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Modalidad del curso</a:t>
            </a:r>
            <a:endParaRPr/>
          </a:p>
        </p:txBody>
      </p:sp>
      <p:pic>
        <p:nvPicPr>
          <p:cNvPr descr="computadora.png" id="77" name="Google Shape;77;p16"/>
          <p:cNvPicPr preferRelativeResize="0"/>
          <p:nvPr/>
        </p:nvPicPr>
        <p:blipFill>
          <a:blip r:embed="rId3">
            <a:alphaModFix/>
          </a:blip>
          <a:stretch>
            <a:fillRect/>
          </a:stretch>
        </p:blipFill>
        <p:spPr>
          <a:xfrm>
            <a:off x="1114350" y="1479423"/>
            <a:ext cx="2184650" cy="2184650"/>
          </a:xfrm>
          <a:prstGeom prst="rect">
            <a:avLst/>
          </a:prstGeom>
          <a:noFill/>
          <a:ln>
            <a:noFill/>
          </a:ln>
        </p:spPr>
      </p:pic>
      <p:pic>
        <p:nvPicPr>
          <p:cNvPr descr="no-symbol-39767_1280.png" id="78" name="Google Shape;78;p16"/>
          <p:cNvPicPr preferRelativeResize="0"/>
          <p:nvPr/>
        </p:nvPicPr>
        <p:blipFill>
          <a:blip r:embed="rId4">
            <a:alphaModFix/>
          </a:blip>
          <a:stretch>
            <a:fillRect/>
          </a:stretch>
        </p:blipFill>
        <p:spPr>
          <a:xfrm>
            <a:off x="457600" y="835878"/>
            <a:ext cx="3390224" cy="3390198"/>
          </a:xfrm>
          <a:prstGeom prst="rect">
            <a:avLst/>
          </a:prstGeom>
          <a:noFill/>
          <a:ln>
            <a:noFill/>
          </a:ln>
        </p:spPr>
      </p:pic>
      <p:sp>
        <p:nvSpPr>
          <p:cNvPr id="79" name="Google Shape;79;p16"/>
          <p:cNvSpPr txBox="1"/>
          <p:nvPr/>
        </p:nvSpPr>
        <p:spPr>
          <a:xfrm>
            <a:off x="4152100" y="1011025"/>
            <a:ext cx="4534800" cy="327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dk1"/>
                </a:solidFill>
              </a:rPr>
              <a:t>Este curso tiene como objetivo </a:t>
            </a:r>
            <a:r>
              <a:rPr b="1" lang="en" sz="2000">
                <a:solidFill>
                  <a:schemeClr val="dk1"/>
                </a:solidFill>
              </a:rPr>
              <a:t>comprender y realizar el Análisis  Orientado a Objetos </a:t>
            </a:r>
            <a:r>
              <a:rPr lang="en" sz="2000">
                <a:solidFill>
                  <a:schemeClr val="dk1"/>
                </a:solidFill>
              </a:rPr>
              <a:t>de un sistema</a:t>
            </a:r>
            <a:r>
              <a:rPr b="1" lang="en" sz="2000">
                <a:solidFill>
                  <a:schemeClr val="dk1"/>
                </a:solidFill>
              </a:rPr>
              <a:t>, </a:t>
            </a:r>
            <a:r>
              <a:rPr lang="en" sz="2000">
                <a:solidFill>
                  <a:schemeClr val="dk1"/>
                </a:solidFill>
              </a:rPr>
              <a:t>y no la implementación de los  objetos en un Lenguaje de Programación.</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000">
                <a:solidFill>
                  <a:schemeClr val="dk1"/>
                </a:solidFill>
              </a:rPr>
              <a:t>La codificación de los objetos se enseña en los cursos de las  carreras JAVA, .NET, PHP, todos con uso de PC.</a:t>
            </a:r>
            <a:endParaRPr sz="2000">
              <a:solidFill>
                <a:schemeClr val="dk1"/>
              </a:solidFill>
            </a:endParaRPr>
          </a:p>
          <a:p>
            <a:pPr indent="0" lvl="0" marL="0" rtl="0" algn="l">
              <a:spcBef>
                <a:spcPts val="0"/>
              </a:spcBef>
              <a:spcAft>
                <a:spcPts val="0"/>
              </a:spcAft>
              <a:buNone/>
            </a:pPr>
            <a:r>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Garantía de Aprendizaje</a:t>
            </a:r>
            <a:endParaRPr/>
          </a:p>
        </p:txBody>
      </p:sp>
      <p:sp>
        <p:nvSpPr>
          <p:cNvPr id="326" name="Google Shape;326;p52"/>
          <p:cNvSpPr txBox="1"/>
          <p:nvPr/>
        </p:nvSpPr>
        <p:spPr>
          <a:xfrm>
            <a:off x="2416575" y="1668750"/>
            <a:ext cx="5948400" cy="1806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Recuperar clases perdidas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Cambio de clase</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Suspender la capacitación</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Volver a cursar sin costo para, por ejemplo, reforzar conceptos, volver a reforzar las prácticas, etc.</a:t>
            </a:r>
            <a:endParaRPr sz="1800">
              <a:solidFill>
                <a:srgbClr val="595959"/>
              </a:solidFill>
            </a:endParaRPr>
          </a:p>
          <a:p>
            <a:pPr indent="0" lvl="0" marL="0" rtl="0" algn="l">
              <a:lnSpc>
                <a:spcPct val="115000"/>
              </a:lnSpc>
              <a:spcBef>
                <a:spcPts val="1600"/>
              </a:spcBef>
              <a:spcAft>
                <a:spcPts val="1600"/>
              </a:spcAft>
              <a:buNone/>
            </a:pPr>
            <a:r>
              <a:t/>
            </a:r>
            <a:endParaRPr sz="1800">
              <a:solidFill>
                <a:srgbClr val="595959"/>
              </a:solidFill>
            </a:endParaRPr>
          </a:p>
        </p:txBody>
      </p:sp>
      <p:pic>
        <p:nvPicPr>
          <p:cNvPr descr="sello-garantia-de-aprendizaje-negro.png" id="327" name="Google Shape;327;p52"/>
          <p:cNvPicPr preferRelativeResize="0"/>
          <p:nvPr/>
        </p:nvPicPr>
        <p:blipFill>
          <a:blip r:embed="rId3">
            <a:alphaModFix/>
          </a:blip>
          <a:stretch>
            <a:fillRect/>
          </a:stretch>
        </p:blipFill>
        <p:spPr>
          <a:xfrm>
            <a:off x="457499" y="1668750"/>
            <a:ext cx="1788927" cy="180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Paradigma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un paradigma?</a:t>
            </a:r>
            <a:endParaRPr/>
          </a:p>
        </p:txBody>
      </p:sp>
      <p:sp>
        <p:nvSpPr>
          <p:cNvPr id="90" name="Google Shape;90;p18"/>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rPr>
              <a:t>Un </a:t>
            </a:r>
            <a:r>
              <a:rPr b="1" lang="en" sz="2200">
                <a:solidFill>
                  <a:schemeClr val="dk1"/>
                </a:solidFill>
              </a:rPr>
              <a:t>Paradigma </a:t>
            </a:r>
            <a:r>
              <a:rPr lang="en" sz="2200">
                <a:solidFill>
                  <a:schemeClr val="dk1"/>
                </a:solidFill>
              </a:rPr>
              <a:t>es un modelo o patrón en cualquier</a:t>
            </a:r>
            <a:endParaRPr sz="2200">
              <a:solidFill>
                <a:schemeClr val="dk1"/>
              </a:solidFill>
            </a:endParaRPr>
          </a:p>
          <a:p>
            <a:pPr indent="0" lvl="0" marL="0" rtl="0" algn="l">
              <a:spcBef>
                <a:spcPts val="0"/>
              </a:spcBef>
              <a:spcAft>
                <a:spcPts val="0"/>
              </a:spcAft>
              <a:buNone/>
            </a:pPr>
            <a:r>
              <a:rPr lang="en" sz="2200">
                <a:solidFill>
                  <a:schemeClr val="dk1"/>
                </a:solidFill>
              </a:rPr>
              <a:t>disciplina científica.</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None/>
            </a:pPr>
            <a:r>
              <a:rPr lang="en" sz="2200">
                <a:solidFill>
                  <a:schemeClr val="dk1"/>
                </a:solidFill>
              </a:rPr>
              <a:t>Un </a:t>
            </a:r>
            <a:r>
              <a:rPr b="1" lang="en" sz="2200">
                <a:solidFill>
                  <a:schemeClr val="dk1"/>
                </a:solidFill>
              </a:rPr>
              <a:t>Paradigma de Programación </a:t>
            </a:r>
            <a:r>
              <a:rPr lang="en" sz="2200">
                <a:solidFill>
                  <a:schemeClr val="dk1"/>
                </a:solidFill>
              </a:rPr>
              <a:t>es una propuesta  tecnológica que es adoptada por una comunidad de  programadores cuyo núcleo central es incuestionable en  cuanto a que unívocamente trata de resolver uno o varios  problemas claramente delimitados.</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El </a:t>
            </a:r>
            <a:r>
              <a:rPr b="1" lang="en" sz="2200">
                <a:solidFill>
                  <a:schemeClr val="dk1"/>
                </a:solidFill>
              </a:rPr>
              <a:t>Paradigma de Programación Orientada a Objetos </a:t>
            </a:r>
            <a:r>
              <a:rPr lang="en" sz="2200">
                <a:solidFill>
                  <a:schemeClr val="dk1"/>
                </a:solidFill>
              </a:rPr>
              <a:t>es la</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implementación de un Paradigma de Programación</a:t>
            </a:r>
            <a:endParaRPr sz="2200">
              <a:solidFill>
                <a:schemeClr val="dk1"/>
              </a:solidFill>
            </a:endParaRPr>
          </a:p>
          <a:p>
            <a:pPr indent="0" lvl="0" marL="0" rtl="0" algn="l">
              <a:spcBef>
                <a:spcPts val="0"/>
              </a:spcBef>
              <a:spcAft>
                <a:spcPts val="1600"/>
              </a:spcAft>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poco de Historia...</a:t>
            </a:r>
            <a:endParaRPr/>
          </a:p>
        </p:txBody>
      </p:sp>
      <p:sp>
        <p:nvSpPr>
          <p:cNvPr id="96" name="Google Shape;96;p19"/>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1721650" y="786398"/>
            <a:ext cx="5700701" cy="357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poco de historia...</a:t>
            </a:r>
            <a:endParaRPr/>
          </a:p>
        </p:txBody>
      </p:sp>
      <p:sp>
        <p:nvSpPr>
          <p:cNvPr id="103" name="Google Shape;103;p20"/>
          <p:cNvSpPr txBox="1"/>
          <p:nvPr>
            <p:ph idx="1" type="body"/>
          </p:nvPr>
        </p:nvSpPr>
        <p:spPr>
          <a:xfrm>
            <a:off x="311700" y="676700"/>
            <a:ext cx="4180800" cy="47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Programación Lineal</a:t>
            </a:r>
            <a:endParaRPr/>
          </a:p>
        </p:txBody>
      </p:sp>
      <p:pic>
        <p:nvPicPr>
          <p:cNvPr id="104" name="Google Shape;104;p20"/>
          <p:cNvPicPr preferRelativeResize="0"/>
          <p:nvPr/>
        </p:nvPicPr>
        <p:blipFill>
          <a:blip r:embed="rId3">
            <a:alphaModFix/>
          </a:blip>
          <a:stretch>
            <a:fillRect/>
          </a:stretch>
        </p:blipFill>
        <p:spPr>
          <a:xfrm>
            <a:off x="311700" y="1148600"/>
            <a:ext cx="4180950" cy="682000"/>
          </a:xfrm>
          <a:prstGeom prst="rect">
            <a:avLst/>
          </a:prstGeom>
          <a:noFill/>
          <a:ln>
            <a:noFill/>
          </a:ln>
        </p:spPr>
      </p:pic>
      <p:pic>
        <p:nvPicPr>
          <p:cNvPr id="105" name="Google Shape;105;p20"/>
          <p:cNvPicPr preferRelativeResize="0"/>
          <p:nvPr/>
        </p:nvPicPr>
        <p:blipFill>
          <a:blip r:embed="rId4">
            <a:alphaModFix/>
          </a:blip>
          <a:stretch>
            <a:fillRect/>
          </a:stretch>
        </p:blipFill>
        <p:spPr>
          <a:xfrm>
            <a:off x="311700" y="2592175"/>
            <a:ext cx="4251150" cy="416350"/>
          </a:xfrm>
          <a:prstGeom prst="rect">
            <a:avLst/>
          </a:prstGeom>
          <a:noFill/>
          <a:ln>
            <a:noFill/>
          </a:ln>
        </p:spPr>
      </p:pic>
      <p:sp>
        <p:nvSpPr>
          <p:cNvPr id="106" name="Google Shape;106;p20"/>
          <p:cNvSpPr txBox="1"/>
          <p:nvPr>
            <p:ph idx="1" type="body"/>
          </p:nvPr>
        </p:nvSpPr>
        <p:spPr>
          <a:xfrm>
            <a:off x="311700" y="1889200"/>
            <a:ext cx="4180800" cy="47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Programación Estructurada</a:t>
            </a:r>
            <a:endParaRPr/>
          </a:p>
        </p:txBody>
      </p:sp>
      <p:sp>
        <p:nvSpPr>
          <p:cNvPr id="107" name="Google Shape;107;p20"/>
          <p:cNvSpPr txBox="1"/>
          <p:nvPr>
            <p:ph idx="1" type="body"/>
          </p:nvPr>
        </p:nvSpPr>
        <p:spPr>
          <a:xfrm>
            <a:off x="311700" y="2235050"/>
            <a:ext cx="3388800" cy="3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Concepto de función</a:t>
            </a:r>
            <a:endParaRPr sz="1400"/>
          </a:p>
        </p:txBody>
      </p:sp>
      <p:sp>
        <p:nvSpPr>
          <p:cNvPr id="108" name="Google Shape;108;p20"/>
          <p:cNvSpPr txBox="1"/>
          <p:nvPr>
            <p:ph idx="1" type="body"/>
          </p:nvPr>
        </p:nvSpPr>
        <p:spPr>
          <a:xfrm>
            <a:off x="311700" y="3036550"/>
            <a:ext cx="4251000" cy="47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Programación Orientada a Objetos</a:t>
            </a:r>
            <a:endParaRPr/>
          </a:p>
        </p:txBody>
      </p:sp>
      <p:pic>
        <p:nvPicPr>
          <p:cNvPr descr="oop[1].jpg" id="109" name="Google Shape;109;p20"/>
          <p:cNvPicPr preferRelativeResize="0"/>
          <p:nvPr/>
        </p:nvPicPr>
        <p:blipFill>
          <a:blip r:embed="rId5">
            <a:alphaModFix/>
          </a:blip>
          <a:stretch>
            <a:fillRect/>
          </a:stretch>
        </p:blipFill>
        <p:spPr>
          <a:xfrm>
            <a:off x="431900" y="3508450"/>
            <a:ext cx="1796600" cy="1104200"/>
          </a:xfrm>
          <a:prstGeom prst="rect">
            <a:avLst/>
          </a:prstGeom>
          <a:noFill/>
          <a:ln>
            <a:noFill/>
          </a:ln>
        </p:spPr>
      </p:pic>
      <p:sp>
        <p:nvSpPr>
          <p:cNvPr id="110" name="Google Shape;110;p20"/>
          <p:cNvSpPr txBox="1"/>
          <p:nvPr/>
        </p:nvSpPr>
        <p:spPr>
          <a:xfrm>
            <a:off x="2581575" y="3770100"/>
            <a:ext cx="191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 paso hacia adelante...</a:t>
            </a:r>
            <a:endParaRPr/>
          </a:p>
        </p:txBody>
      </p:sp>
      <p:pic>
        <p:nvPicPr>
          <p:cNvPr descr="Dibujo 1.jpg" id="111" name="Google Shape;111;p20"/>
          <p:cNvPicPr preferRelativeResize="0"/>
          <p:nvPr/>
        </p:nvPicPr>
        <p:blipFill>
          <a:blip r:embed="rId6">
            <a:alphaModFix/>
          </a:blip>
          <a:stretch>
            <a:fillRect/>
          </a:stretch>
        </p:blipFill>
        <p:spPr>
          <a:xfrm>
            <a:off x="6118925" y="731863"/>
            <a:ext cx="1674850" cy="367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Beneficios del Software Orientado a Objetos</a:t>
            </a:r>
            <a:endParaRPr/>
          </a:p>
        </p:txBody>
      </p:sp>
      <p:sp>
        <p:nvSpPr>
          <p:cNvPr id="117" name="Google Shape;117;p21"/>
          <p:cNvSpPr txBox="1"/>
          <p:nvPr>
            <p:ph idx="1" type="body"/>
          </p:nvPr>
        </p:nvSpPr>
        <p:spPr>
          <a:xfrm>
            <a:off x="540300" y="1501825"/>
            <a:ext cx="8520600" cy="218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Altamente Escalable</a:t>
            </a:r>
            <a:endParaRPr sz="2400"/>
          </a:p>
          <a:p>
            <a:pPr indent="-381000" lvl="0" marL="457200" rtl="0" algn="l">
              <a:spcBef>
                <a:spcPts val="0"/>
              </a:spcBef>
              <a:spcAft>
                <a:spcPts val="0"/>
              </a:spcAft>
              <a:buSzPts val="2400"/>
              <a:buChar char="●"/>
            </a:pPr>
            <a:r>
              <a:rPr lang="en" sz="2400"/>
              <a:t>Fácil de Mantener</a:t>
            </a:r>
            <a:endParaRPr sz="2400"/>
          </a:p>
          <a:p>
            <a:pPr indent="-381000" lvl="0" marL="457200" rtl="0" algn="l">
              <a:spcBef>
                <a:spcPts val="0"/>
              </a:spcBef>
              <a:spcAft>
                <a:spcPts val="0"/>
              </a:spcAft>
              <a:buSzPts val="2400"/>
              <a:buChar char="●"/>
            </a:pPr>
            <a:r>
              <a:rPr lang="en" sz="2400"/>
              <a:t>Fácil de Reutilizar</a:t>
            </a:r>
            <a:endParaRPr sz="2400"/>
          </a:p>
          <a:p>
            <a:pPr indent="-381000" lvl="0" marL="457200" rtl="0" algn="l">
              <a:spcBef>
                <a:spcPts val="0"/>
              </a:spcBef>
              <a:spcAft>
                <a:spcPts val="0"/>
              </a:spcAft>
              <a:buSzPts val="2400"/>
              <a:buChar char="●"/>
            </a:pPr>
            <a:r>
              <a:rPr lang="en" sz="2400"/>
              <a:t>Muy Simple</a:t>
            </a:r>
            <a:endParaRPr sz="2400"/>
          </a:p>
          <a:p>
            <a:pPr indent="0" lvl="0" marL="0" rtl="0" algn="l">
              <a:spcBef>
                <a:spcPts val="1600"/>
              </a:spcBef>
              <a:spcAft>
                <a:spcPts val="1600"/>
              </a:spcAft>
              <a:buNone/>
            </a:pPr>
            <a:r>
              <a:t/>
            </a:r>
            <a:endParaRPr/>
          </a:p>
        </p:txBody>
      </p:sp>
      <p:pic>
        <p:nvPicPr>
          <p:cNvPr descr="icon_growth.png" id="118" name="Google Shape;118;p21"/>
          <p:cNvPicPr preferRelativeResize="0"/>
          <p:nvPr/>
        </p:nvPicPr>
        <p:blipFill>
          <a:blip r:embed="rId3">
            <a:alphaModFix/>
          </a:blip>
          <a:stretch>
            <a:fillRect/>
          </a:stretch>
        </p:blipFill>
        <p:spPr>
          <a:xfrm>
            <a:off x="4740725" y="1143000"/>
            <a:ext cx="333375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