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64" r:id="rId5"/>
    <p:sldId id="276" r:id="rId6"/>
    <p:sldId id="277" r:id="rId7"/>
    <p:sldId id="278" r:id="rId8"/>
    <p:sldId id="279" r:id="rId9"/>
    <p:sldId id="281" r:id="rId10"/>
    <p:sldId id="266" r:id="rId11"/>
    <p:sldId id="268" r:id="rId12"/>
    <p:sldId id="269" r:id="rId13"/>
    <p:sldId id="270" r:id="rId14"/>
    <p:sldId id="280" r:id="rId15"/>
    <p:sldId id="274" r:id="rId16"/>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4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howGuides="1">
      <p:cViewPr varScale="1">
        <p:scale>
          <a:sx n="72" d="100"/>
          <a:sy n="72" d="100"/>
        </p:scale>
        <p:origin x="576" y="78"/>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pt-BR" dirty="0">
              <a:solidFill>
                <a:schemeClr val="tx2"/>
              </a:solidFill>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43E42634-1A4A-451A-B592-FA374027D2ED}" type="datetime1">
              <a:rPr lang="pt-BR" smtClean="0">
                <a:solidFill>
                  <a:schemeClr val="tx2"/>
                </a:solidFill>
              </a:rPr>
              <a:pPr algn="r" rtl="0"/>
              <a:t>12/04/2022</a:t>
            </a:fld>
            <a:endParaRPr lang="pt-BR" dirty="0">
              <a:solidFill>
                <a:schemeClr val="tx2"/>
              </a:solidFill>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pt-BR" dirty="0">
              <a:solidFill>
                <a:schemeClr val="tx2"/>
              </a:solidFill>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pt-BR" smtClean="0">
                <a:solidFill>
                  <a:schemeClr val="tx2"/>
                </a:solidFill>
              </a:rPr>
              <a:pPr algn="r" rtl="0"/>
              <a:t>‹nº›</a:t>
            </a:fld>
            <a:endParaRPr lang="pt-B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pt-BR" noProof="0"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EE37D643-C1E2-42EF-929B-3EB28FD403B3}" type="datetime1">
              <a:rPr lang="pt-BR" noProof="0" smtClean="0"/>
              <a:pPr/>
              <a:t>12/04/2022</a:t>
            </a:fld>
            <a:endParaRPr lang="pt-BR" noProof="0"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pt-BR" noProof="0"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pt-BR" noProof="0" smtClean="0"/>
              <a:pPr/>
              <a:t>‹nº›</a:t>
            </a:fld>
            <a:endParaRPr lang="pt-BR" noProof="0"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noProof="0"/>
              <a:t>Clique para editar o estilo do subtítulo Mestre</a:t>
            </a:r>
            <a:endParaRPr lang="pt-BR"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9AB14DAB-CD7C-449B-9020-DC7EF80255A1}" type="datetime1">
              <a:rPr lang="pt-BR" noProof="0" smtClean="0"/>
              <a:pPr/>
              <a:t>12/04/2022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591C5AD9-787D-40FA-8A4D-16A055B9AF81}" type="slidenum">
              <a:rPr lang="pt-BR" noProof="0" smtClean="0"/>
              <a:t>‹nº›</a:t>
            </a:fld>
            <a:endParaRPr lang="pt-BR"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852633" y="274638"/>
            <a:ext cx="1422030" cy="5897561"/>
          </a:xfrm>
        </p:spPr>
        <p:txBody>
          <a:bodyPr vert="eaVert" rtlCol="0"/>
          <a:lstStyle>
            <a:lvl1pPr rtl="0">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1117309" y="274638"/>
            <a:ext cx="8532178" cy="5897561"/>
          </a:xfrm>
        </p:spPr>
        <p:txBody>
          <a:bodyPr vert="eaVert"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5D7DDF4C-3D51-441F-9475-231C3DD096D5}" type="datetime1">
              <a:rPr lang="pt-BR" noProof="0" smtClean="0"/>
              <a:pPr/>
              <a:t>12/04/2022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591C5AD9-787D-40FA-8A4D-16A055B9AF81}" type="slidenum">
              <a:rPr lang="pt-BR" noProof="0" smtClean="0"/>
              <a:t>‹nº›</a:t>
            </a:fld>
            <a:endParaRPr lang="pt-BR"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008857E5-E6A8-43B1-99E3-9013B0F73B21}" type="datetime1">
              <a:rPr lang="pt-BR" noProof="0" smtClean="0"/>
              <a:pPr/>
              <a:t>12/04/2022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DA60BA0E-20D0-4E7C-B286-26C960A6788F}" type="slidenum">
              <a:rPr lang="pt-BR" noProof="0" smtClean="0"/>
              <a:t>‹nº›</a:t>
            </a:fld>
            <a:endParaRPr lang="pt-BR"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noProof="0"/>
              <a:t>Clique para editar os estilos de texto Mestres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lvl1pPr>
              <a:defRPr/>
            </a:lvl1pPr>
          </a:lstStyle>
          <a:p>
            <a:fld id="{0A20476A-E994-4F65-82F0-2149086059C3}" type="datetime1">
              <a:rPr lang="pt-BR" noProof="0" smtClean="0"/>
              <a:pPr/>
              <a:t>12/04/2022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B37DED6-D4C7-42EE-AB49-D2E39E64FDE4}" type="slidenum">
              <a:rPr lang="pt-BR" noProof="0" smtClean="0"/>
              <a:t>‹nº›</a:t>
            </a:fld>
            <a:endParaRPr lang="pt-BR"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2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2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lvl1pPr>
              <a:defRPr/>
            </a:lvl1pPr>
          </a:lstStyle>
          <a:p>
            <a:fld id="{1EAA3B65-3AB5-4F7E-BB0F-849715F58123}" type="datetime1">
              <a:rPr lang="pt-BR" noProof="0" smtClean="0"/>
              <a:pPr/>
              <a:t>12/04/2022</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p>
            <a:pPr rtl="0"/>
            <a:fld id="{EB37DED6-D4C7-42EE-AB49-D2E39E64FDE4}" type="slidenum">
              <a:rPr lang="pt-BR" noProof="0" smtClean="0"/>
              <a:t>‹nº›</a:t>
            </a:fld>
            <a:endParaRPr lang="pt-BR"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lvl1pPr>
              <a:defRPr/>
            </a:lvl1pPr>
          </a:lstStyle>
          <a:p>
            <a:fld id="{0C881986-56AF-4000-9474-C6ECB04703B6}" type="datetime1">
              <a:rPr lang="pt-BR" noProof="0" smtClean="0"/>
              <a:pPr/>
              <a:t>12/04/2022</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Número de Slide 4"/>
          <p:cNvSpPr>
            <a:spLocks noGrp="1"/>
          </p:cNvSpPr>
          <p:nvPr>
            <p:ph type="sldNum" sz="quarter" idx="12"/>
          </p:nvPr>
        </p:nvSpPr>
        <p:spPr/>
        <p:txBody>
          <a:bodyPr rtlCol="0"/>
          <a:lstStyle/>
          <a:p>
            <a:pPr rtl="0"/>
            <a:fld id="{EB37DED6-D4C7-42EE-AB49-D2E39E64FDE4}" type="slidenum">
              <a:rPr lang="pt-BR" noProof="0" smtClean="0"/>
              <a:t>‹nº›</a:t>
            </a:fld>
            <a:endParaRPr lang="pt-BR"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lvl1pPr>
              <a:defRPr/>
            </a:lvl1pPr>
          </a:lstStyle>
          <a:p>
            <a:fld id="{8064B192-45B2-4122-AC1B-A8E7679FEBBA}" type="datetime1">
              <a:rPr lang="pt-BR" noProof="0" smtClean="0"/>
              <a:pPr/>
              <a:t>12/04/2022</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Número de Slide 3"/>
          <p:cNvSpPr>
            <a:spLocks noGrp="1"/>
          </p:cNvSpPr>
          <p:nvPr>
            <p:ph type="sldNum" sz="quarter" idx="12"/>
          </p:nvPr>
        </p:nvSpPr>
        <p:spPr/>
        <p:txBody>
          <a:bodyPr rtlCol="0"/>
          <a:lstStyle/>
          <a:p>
            <a:pPr rtl="0"/>
            <a:fld id="{EB37DED6-D4C7-42EE-AB49-D2E39E64FDE4}" type="slidenum">
              <a:rPr lang="pt-BR" noProof="0" smtClean="0"/>
              <a:t>‹nº›</a:t>
            </a:fld>
            <a:endParaRPr lang="pt-BR"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pt-BR" noProof="0" dirty="0"/>
          </a:p>
        </p:txBody>
      </p:sp>
      <p:sp>
        <p:nvSpPr>
          <p:cNvPr id="2" name="Título 1"/>
          <p:cNvSpPr>
            <a:spLocks noGrp="1"/>
          </p:cNvSpPr>
          <p:nvPr>
            <p:ph type="title"/>
          </p:nvPr>
        </p:nvSpPr>
        <p:spPr>
          <a:xfrm>
            <a:off x="304721" y="1701800"/>
            <a:ext cx="3351927" cy="2844800"/>
          </a:xfrm>
        </p:spPr>
        <p:txBody>
          <a:bodyPr rtlCol="0" anchor="b">
            <a:normAutofit/>
          </a:bodyPr>
          <a:lstStyle>
            <a:lvl1pPr algn="l" rtl="0">
              <a:defRPr sz="2000" b="1"/>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4469236" y="482600"/>
            <a:ext cx="6805427" cy="5892800"/>
          </a:xfrm>
        </p:spPr>
        <p:txBody>
          <a:bodyPr rtlCol="0">
            <a:normAutofit/>
          </a:bodyPr>
          <a:lstStyle>
            <a:lvl1pPr algn="l" rtl="0">
              <a:defRPr sz="2400"/>
            </a:lvl1pPr>
            <a:lvl2pPr algn="l" rtl="0">
              <a:defRPr sz="2000"/>
            </a:lvl2pPr>
            <a:lvl3pPr algn="l" rtl="0">
              <a:defRPr sz="1800"/>
            </a:lvl3pPr>
            <a:lvl4pPr algn="l" rtl="0">
              <a:defRPr sz="1800"/>
            </a:lvl4pPr>
            <a:lvl5pPr algn="l" rtl="0">
              <a:defRPr sz="1800"/>
            </a:lvl5pPr>
            <a:lvl6pPr algn="l" rtl="0">
              <a:defRPr sz="1800"/>
            </a:lvl6pPr>
            <a:lvl7pPr algn="l" rtl="0">
              <a:defRPr sz="1800"/>
            </a:lvl7pPr>
            <a:lvl8pPr algn="l" rtl="0">
              <a:defRPr sz="1800"/>
            </a:lvl8pPr>
            <a:lvl9pPr algn="l" rtl="0">
              <a:defRPr sz="1800"/>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lvl1pPr>
          </a:lstStyle>
          <a:p>
            <a:fld id="{16FCF478-660E-4D9B-AA70-ED3296FC72C8}" type="datetime1">
              <a:rPr lang="pt-BR" noProof="0" smtClean="0"/>
              <a:pPr/>
              <a:t>12/04/2022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2DFBB78A-01B4-41F2-96B0-677A4A282832}" type="slidenum">
              <a:rPr lang="pt-BR" noProof="0" smtClean="0"/>
              <a:t>‹nº›</a:t>
            </a:fld>
            <a:endParaRPr lang="pt-BR"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pt-BR" noProof="0" dirty="0"/>
          </a:p>
        </p:txBody>
      </p:sp>
      <p:sp>
        <p:nvSpPr>
          <p:cNvPr id="2" name="Título 1"/>
          <p:cNvSpPr>
            <a:spLocks noGrp="1"/>
          </p:cNvSpPr>
          <p:nvPr>
            <p:ph type="title"/>
          </p:nvPr>
        </p:nvSpPr>
        <p:spPr>
          <a:xfrm>
            <a:off x="2437765" y="4800600"/>
            <a:ext cx="7313295" cy="762000"/>
          </a:xfrm>
        </p:spPr>
        <p:txBody>
          <a:bodyPr rtlCol="0" anchor="b">
            <a:normAutofit/>
          </a:bodyPr>
          <a:lstStyle>
            <a:lvl1pPr algn="l" rtl="0">
              <a:defRPr sz="2000" b="1"/>
            </a:lvl1pPr>
          </a:lstStyle>
          <a:p>
            <a:pPr rtl="0"/>
            <a:r>
              <a:rPr lang="pt-BR" noProof="0"/>
              <a:t>Clique para editar o título Mestre</a:t>
            </a:r>
            <a:endParaRPr lang="pt-BR" noProof="0" dirty="0"/>
          </a:p>
        </p:txBody>
      </p:sp>
      <p:sp>
        <p:nvSpPr>
          <p:cNvPr id="3" name="Espaço Reservado para Imagem 2"/>
          <p:cNvSpPr>
            <a:spLocks noGrp="1"/>
          </p:cNvSpPr>
          <p:nvPr>
            <p:ph type="pic" idx="1"/>
          </p:nvPr>
        </p:nvSpPr>
        <p:spPr>
          <a:xfrm>
            <a:off x="2437765" y="279401"/>
            <a:ext cx="7313295" cy="4448175"/>
          </a:xfrm>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lvl1pPr>
          </a:lstStyle>
          <a:p>
            <a:fld id="{E1D61CF9-B86E-4179-8BAA-B383019EA6D8}" type="datetime1">
              <a:rPr lang="pt-BR" noProof="0" smtClean="0"/>
              <a:pPr/>
              <a:t>12/04/2022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2DFBB78A-01B4-41F2-96B0-677A4A282832}" type="slidenum">
              <a:rPr lang="pt-BR" noProof="0" smtClean="0"/>
              <a:t>‹nº›</a:t>
            </a:fld>
            <a:endParaRPr lang="pt-BR"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tângulo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pt-BR" noProof="0" dirty="0"/>
          </a:p>
        </p:txBody>
      </p:sp>
      <p:sp>
        <p:nvSpPr>
          <p:cNvPr id="2" name="Espaço Reservado para Título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pt-BR" noProof="0" dirty="0"/>
              <a:t>Clique para editar o título mestre</a:t>
            </a:r>
          </a:p>
        </p:txBody>
      </p:sp>
      <p:sp>
        <p:nvSpPr>
          <p:cNvPr id="3" name="Espaço Reservado para Texto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defRPr>
            </a:lvl1pPr>
          </a:lstStyle>
          <a:p>
            <a:fld id="{CC371861-FAA0-4778-8E24-A7F7494E17A9}" type="datetime1">
              <a:rPr lang="pt-BR" noProof="0" smtClean="0"/>
              <a:pPr/>
              <a:t>12/04/2022</a:t>
            </a:fld>
            <a:endParaRPr lang="pt-BR" noProof="0" dirty="0"/>
          </a:p>
        </p:txBody>
      </p:sp>
      <p:sp>
        <p:nvSpPr>
          <p:cNvPr id="5" name="Espaço Reservado para Rodapé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defRPr>
            </a:lvl1pPr>
          </a:lstStyle>
          <a:p>
            <a:pPr rtl="0"/>
            <a:endParaRPr lang="pt-BR" noProof="0" dirty="0"/>
          </a:p>
        </p:txBody>
      </p:sp>
      <p:sp>
        <p:nvSpPr>
          <p:cNvPr id="6" name="Espaço Reservado para Número de Slide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defRPr>
            </a:lvl1pPr>
          </a:lstStyle>
          <a:p>
            <a:fld id="{EB37DED6-D4C7-42EE-AB49-D2E39E64FDE4}" type="slidenum">
              <a:rPr lang="pt-BR" noProof="0" smtClean="0"/>
              <a:pPr/>
              <a:t>‹nº›</a:t>
            </a:fld>
            <a:endParaRPr lang="pt-BR" noProof="0"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438228" y="364092"/>
            <a:ext cx="7008574" cy="1513718"/>
          </a:xfrm>
        </p:spPr>
        <p:txBody>
          <a:bodyPr rtlCol="0"/>
          <a:lstStyle/>
          <a:p>
            <a:pPr rtl="0"/>
            <a:r>
              <a:rPr lang="pt-BR" dirty="0" err="1">
                <a:solidFill>
                  <a:srgbClr val="8A402E"/>
                </a:solidFill>
              </a:rPr>
              <a:t>Coffe</a:t>
            </a:r>
            <a:r>
              <a:rPr lang="pt-BR" dirty="0">
                <a:solidFill>
                  <a:srgbClr val="8A402E"/>
                </a:solidFill>
              </a:rPr>
              <a:t> </a:t>
            </a:r>
            <a:r>
              <a:rPr lang="pt-BR" dirty="0" err="1">
                <a:solidFill>
                  <a:srgbClr val="8A402E"/>
                </a:solidFill>
              </a:rPr>
              <a:t>Book’s</a:t>
            </a:r>
            <a:r>
              <a:rPr lang="pt-BR" dirty="0">
                <a:solidFill>
                  <a:srgbClr val="8A402E"/>
                </a:solidFill>
              </a:rPr>
              <a:t> </a:t>
            </a:r>
          </a:p>
        </p:txBody>
      </p:sp>
      <p:sp>
        <p:nvSpPr>
          <p:cNvPr id="3" name="Subtítulo 2"/>
          <p:cNvSpPr>
            <a:spLocks noGrp="1"/>
          </p:cNvSpPr>
          <p:nvPr>
            <p:ph type="subTitle" idx="1"/>
          </p:nvPr>
        </p:nvSpPr>
        <p:spPr>
          <a:xfrm>
            <a:off x="4622189" y="2407124"/>
            <a:ext cx="7008574" cy="1244600"/>
          </a:xfrm>
        </p:spPr>
        <p:txBody>
          <a:bodyPr rtlCol="0"/>
          <a:lstStyle/>
          <a:p>
            <a:pPr rtl="0"/>
            <a:r>
              <a:rPr lang="pt-BR" dirty="0"/>
              <a:t>Trabalho interdisciplinar</a:t>
            </a:r>
          </a:p>
        </p:txBody>
      </p:sp>
      <p:pic>
        <p:nvPicPr>
          <p:cNvPr id="11" name="Imagem 10">
            <a:extLst>
              <a:ext uri="{FF2B5EF4-FFF2-40B4-BE49-F238E27FC236}">
                <a16:creationId xmlns:a16="http://schemas.microsoft.com/office/drawing/2014/main" id="{645A67CC-A901-42D9-ACD2-4CCA76BDE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2750" y="181053"/>
            <a:ext cx="2520280" cy="2665332"/>
          </a:xfrm>
          <a:prstGeom prst="rect">
            <a:avLst/>
          </a:prstGeom>
        </p:spPr>
      </p:pic>
      <p:sp>
        <p:nvSpPr>
          <p:cNvPr id="6" name="CaixaDeTexto 5">
            <a:extLst>
              <a:ext uri="{FF2B5EF4-FFF2-40B4-BE49-F238E27FC236}">
                <a16:creationId xmlns:a16="http://schemas.microsoft.com/office/drawing/2014/main" id="{1AA5890A-9F63-4AF9-B76C-5A1424A7A143}"/>
              </a:ext>
            </a:extLst>
          </p:cNvPr>
          <p:cNvSpPr txBox="1"/>
          <p:nvPr/>
        </p:nvSpPr>
        <p:spPr>
          <a:xfrm>
            <a:off x="5534763" y="3742801"/>
            <a:ext cx="6096000" cy="2767489"/>
          </a:xfrm>
          <a:prstGeom prst="rect">
            <a:avLst/>
          </a:prstGeom>
          <a:noFill/>
        </p:spPr>
        <p:txBody>
          <a:bodyPr wrap="square">
            <a:spAutoFit/>
          </a:bodyPr>
          <a:lstStyle/>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Scrum Master: Caio César</a:t>
            </a:r>
            <a:endParaRPr lang="pt-B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Product</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Owner</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Kayro</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Danyell</a:t>
            </a:r>
            <a:endParaRPr lang="pt-B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Equipe de Desenvolvimento</a:t>
            </a:r>
            <a:endParaRPr lang="pt-B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fontAlgn="base">
              <a:lnSpc>
                <a:spcPct val="107000"/>
              </a:lnSpc>
              <a:spcAft>
                <a:spcPts val="800"/>
              </a:spcAft>
              <a:buSzPts val="1000"/>
              <a:buFont typeface="Courier New" panose="02070309020205020404" pitchFamily="49" charset="0"/>
              <a:buChar char="o"/>
              <a:tabLst>
                <a:tab pos="914400" algn="l"/>
              </a:tabLst>
            </a:pP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Kayro</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Danyell</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(Desenvolvedor Front </a:t>
            </a: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End</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fontAlgn="base">
              <a:lnSpc>
                <a:spcPct val="107000"/>
              </a:lnSpc>
              <a:spcAft>
                <a:spcPts val="800"/>
              </a:spcAft>
              <a:buSzPts val="1000"/>
              <a:buFont typeface="Courier New" panose="02070309020205020404" pitchFamily="49" charset="0"/>
              <a:buChar char="o"/>
              <a:tabLst>
                <a:tab pos="914400" algn="l"/>
              </a:tabLst>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Caio César (Desenvolvedor Back </a:t>
            </a: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End</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fontAlgn="base">
              <a:lnSpc>
                <a:spcPct val="107000"/>
              </a:lnSpc>
              <a:spcAft>
                <a:spcPts val="800"/>
              </a:spcAft>
              <a:buSzPts val="1000"/>
              <a:buFont typeface="Courier New" panose="02070309020205020404" pitchFamily="49" charset="0"/>
              <a:buChar char="o"/>
              <a:tabLst>
                <a:tab pos="914400" algn="l"/>
              </a:tabLst>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João (Desenvolvedor Front </a:t>
            </a: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End</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fontAlgn="base">
              <a:lnSpc>
                <a:spcPct val="107000"/>
              </a:lnSpc>
              <a:spcAft>
                <a:spcPts val="800"/>
              </a:spcAft>
              <a:buSzPts val="1000"/>
              <a:buFont typeface="Courier New" panose="02070309020205020404" pitchFamily="49" charset="0"/>
              <a:buChar char="o"/>
              <a:tabLst>
                <a:tab pos="914400" algn="l"/>
              </a:tabLst>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Andressa (Designer de desenvolvedora Front </a:t>
            </a:r>
            <a:r>
              <a:rPr lang="pt-BR"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End</a:t>
            </a: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4D55111-DA39-4D4F-9C7C-2AF5EEC107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404664"/>
            <a:ext cx="9937104" cy="6192688"/>
          </a:xfrm>
          <a:prstGeom prst="rect">
            <a:avLst/>
          </a:prstGeom>
          <a:noFill/>
          <a:ln>
            <a:noFill/>
          </a:ln>
        </p:spPr>
      </p:pic>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408882D-64CC-4D78-9301-604855A42B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892" y="548680"/>
            <a:ext cx="9361040" cy="5832648"/>
          </a:xfrm>
          <a:prstGeom prst="rect">
            <a:avLst/>
          </a:prstGeom>
          <a:noFill/>
          <a:ln>
            <a:noFill/>
          </a:ln>
        </p:spPr>
      </p:pic>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endParaRPr lang="pt-BR" dirty="0"/>
          </a:p>
        </p:txBody>
      </p:sp>
      <p:sp>
        <p:nvSpPr>
          <p:cNvPr id="4" name="Espaço Reservado para Texto 3"/>
          <p:cNvSpPr>
            <a:spLocks noGrp="1"/>
          </p:cNvSpPr>
          <p:nvPr>
            <p:ph type="body" sz="half" idx="2"/>
          </p:nvPr>
        </p:nvSpPr>
        <p:spPr/>
        <p:txBody>
          <a:bodyPr rtlCol="0"/>
          <a:lstStyle/>
          <a:p>
            <a:pPr rtl="0"/>
            <a:endParaRPr lang="pt-BR" dirty="0"/>
          </a:p>
        </p:txBody>
      </p:sp>
      <p:pic>
        <p:nvPicPr>
          <p:cNvPr id="6" name="Espaço Reservado para Imagem 5">
            <a:extLst>
              <a:ext uri="{FF2B5EF4-FFF2-40B4-BE49-F238E27FC236}">
                <a16:creationId xmlns:a16="http://schemas.microsoft.com/office/drawing/2014/main" id="{FA45B653-0A54-474A-B571-31D16450C3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735" r="3735"/>
          <a:stretch>
            <a:fillRect/>
          </a:stretch>
        </p:blipFill>
        <p:spPr>
          <a:xfrm>
            <a:off x="-1" y="0"/>
            <a:ext cx="12188825" cy="6858000"/>
          </a:xfrm>
        </p:spPr>
      </p:pic>
      <p:sp>
        <p:nvSpPr>
          <p:cNvPr id="8" name="CaixaDeTexto 7">
            <a:extLst>
              <a:ext uri="{FF2B5EF4-FFF2-40B4-BE49-F238E27FC236}">
                <a16:creationId xmlns:a16="http://schemas.microsoft.com/office/drawing/2014/main" id="{4E80EA3F-BA31-4C0F-AA95-833506B88C76}"/>
              </a:ext>
            </a:extLst>
          </p:cNvPr>
          <p:cNvSpPr txBox="1"/>
          <p:nvPr/>
        </p:nvSpPr>
        <p:spPr>
          <a:xfrm>
            <a:off x="3000029" y="251767"/>
            <a:ext cx="5038599" cy="461665"/>
          </a:xfrm>
          <a:prstGeom prst="rect">
            <a:avLst/>
          </a:prstGeom>
          <a:noFill/>
        </p:spPr>
        <p:txBody>
          <a:bodyPr wrap="square">
            <a:spAutoFit/>
          </a:bodyPr>
          <a:lstStyle/>
          <a:p>
            <a:pPr rtl="0"/>
            <a:r>
              <a:rPr lang="pt-BR" dirty="0"/>
              <a:t>Link do protótipo navegável </a:t>
            </a:r>
          </a:p>
        </p:txBody>
      </p:sp>
      <p:sp>
        <p:nvSpPr>
          <p:cNvPr id="10" name="CaixaDeTexto 9">
            <a:extLst>
              <a:ext uri="{FF2B5EF4-FFF2-40B4-BE49-F238E27FC236}">
                <a16:creationId xmlns:a16="http://schemas.microsoft.com/office/drawing/2014/main" id="{1633329C-0D36-4363-AE79-D3A9C5010EE6}"/>
              </a:ext>
            </a:extLst>
          </p:cNvPr>
          <p:cNvSpPr txBox="1"/>
          <p:nvPr/>
        </p:nvSpPr>
        <p:spPr>
          <a:xfrm>
            <a:off x="549796" y="2632562"/>
            <a:ext cx="7632848" cy="738664"/>
          </a:xfrm>
          <a:prstGeom prst="rect">
            <a:avLst/>
          </a:prstGeom>
          <a:noFill/>
        </p:spPr>
        <p:txBody>
          <a:bodyPr wrap="square">
            <a:spAutoFit/>
          </a:bodyPr>
          <a:lstStyle/>
          <a:p>
            <a:r>
              <a:rPr lang="pt-BR" sz="1400" dirty="0"/>
              <a:t>https://www.canva.com/design/DAE9aeHCQWI/CgOOMfSOMpQNHBHHcK-jgQ/view?mode=prototype</a:t>
            </a:r>
          </a:p>
          <a:p>
            <a:endParaRPr lang="pt-BR" sz="1400" dirty="0"/>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1.	Introdução</a:t>
            </a:r>
          </a:p>
        </p:txBody>
      </p:sp>
      <p:sp>
        <p:nvSpPr>
          <p:cNvPr id="14" name="Espaço Reservado para Conteúdo 13"/>
          <p:cNvSpPr>
            <a:spLocks noGrp="1"/>
          </p:cNvSpPr>
          <p:nvPr>
            <p:ph idx="1"/>
          </p:nvPr>
        </p:nvSpPr>
        <p:spPr>
          <a:xfrm>
            <a:off x="1117309" y="1473200"/>
            <a:ext cx="10157354" cy="4699000"/>
          </a:xfrm>
        </p:spPr>
        <p:txBody>
          <a:bodyPr rtlCol="0">
            <a:normAutofit fontScale="25000" lnSpcReduction="20000"/>
          </a:bodyPr>
          <a:lstStyle/>
          <a:p>
            <a:pPr marL="0" indent="0" algn="just">
              <a:lnSpc>
                <a:spcPct val="107000"/>
              </a:lnSpc>
              <a:spcAft>
                <a:spcPts val="800"/>
              </a:spcAft>
              <a:buNone/>
            </a:pPr>
            <a:r>
              <a:rPr lang="pt-BR" sz="5600" dirty="0">
                <a:solidFill>
                  <a:srgbClr val="000000"/>
                </a:solidFill>
                <a:latin typeface="Arial" panose="020B0604020202020204" pitchFamily="34" charset="0"/>
                <a:cs typeface="Times New Roman" panose="02020603050405020304" pitchFamily="18" charset="0"/>
              </a:rPr>
              <a:t>É de conhecimento geral que a área de tecnologia da informação evolui muito rápido e também abrange um leque de conteúdo específicos, aos quais se dividem em suas diversas áreas.</a:t>
            </a:r>
          </a:p>
          <a:p>
            <a:pPr marL="0" indent="0" algn="just">
              <a:lnSpc>
                <a:spcPct val="107000"/>
              </a:lnSpc>
              <a:spcAft>
                <a:spcPts val="800"/>
              </a:spcAft>
              <a:buNone/>
            </a:pPr>
            <a:r>
              <a:rPr lang="pt-BR" sz="5600" dirty="0">
                <a:solidFill>
                  <a:srgbClr val="000000"/>
                </a:solidFill>
                <a:latin typeface="Arial" panose="020B0604020202020204" pitchFamily="34" charset="0"/>
                <a:cs typeface="Times New Roman" panose="02020603050405020304" pitchFamily="18" charset="0"/>
              </a:rPr>
              <a:t>A tecnologia da informação possui diversas áreas de atuação, tais como, divisões de informática, implantação de sistemas da informação, consultoria de sistemas da informação, planejamento, organização, controle administrativo, programação e desenvolvimento de softwares, analise e suporte, dentre outras.</a:t>
            </a:r>
          </a:p>
          <a:p>
            <a:pPr marL="0" indent="0" algn="just">
              <a:lnSpc>
                <a:spcPct val="107000"/>
              </a:lnSpc>
              <a:spcAft>
                <a:spcPts val="800"/>
              </a:spcAft>
              <a:buNone/>
            </a:pPr>
            <a:r>
              <a:rPr lang="pt-BR" sz="5600" dirty="0">
                <a:solidFill>
                  <a:srgbClr val="000000"/>
                </a:solidFill>
                <a:latin typeface="Arial" panose="020B0604020202020204" pitchFamily="34" charset="0"/>
                <a:cs typeface="Times New Roman" panose="02020603050405020304" pitchFamily="18" charset="0"/>
              </a:rPr>
              <a:t>Contudo, os profissionais buscam uma forma de desenvolverem suas habilidades através do conhecimento, aprofundando mais em um assunto especifico. </a:t>
            </a:r>
          </a:p>
          <a:p>
            <a:pPr marL="0" indent="0" algn="just">
              <a:lnSpc>
                <a:spcPct val="107000"/>
              </a:lnSpc>
              <a:spcAft>
                <a:spcPts val="800"/>
              </a:spcAft>
              <a:buNone/>
            </a:pPr>
            <a:r>
              <a:rPr lang="pt-BR" sz="5600" dirty="0">
                <a:solidFill>
                  <a:srgbClr val="000000"/>
                </a:solidFill>
                <a:latin typeface="Arial" panose="020B0604020202020204" pitchFamily="34" charset="0"/>
                <a:cs typeface="Times New Roman" panose="02020603050405020304" pitchFamily="18" charset="0"/>
              </a:rPr>
              <a:t>No entanto, a internet possui um leque profundo de conteúdo e informação, e atualmente vem sendo abordados assuntos como as fakes News, materiais ruins de aprendizado, fraudes, dentre outros problemas.</a:t>
            </a:r>
          </a:p>
          <a:p>
            <a:pPr marL="0" indent="0" algn="just">
              <a:lnSpc>
                <a:spcPct val="107000"/>
              </a:lnSpc>
              <a:spcAft>
                <a:spcPts val="800"/>
              </a:spcAft>
              <a:buNone/>
            </a:pPr>
            <a:r>
              <a:rPr lang="pt-BR" sz="5600" dirty="0">
                <a:solidFill>
                  <a:srgbClr val="000000"/>
                </a:solidFill>
                <a:latin typeface="Arial" panose="020B0604020202020204" pitchFamily="34" charset="0"/>
                <a:cs typeface="Times New Roman" panose="02020603050405020304" pitchFamily="18" charset="0"/>
              </a:rPr>
              <a:t>Visto que o profissional da tecnologia visa buscar foco e a economia do tempo, estudar conteúdos aos quais se tornam diferenciados pela qualidade, avaliação e cada vez mais atuais, torna-se necessário um sistema prático de pesquisa confiável, os livros, desde os primórdios da humanidade, são as fontes mais próximas da confiabilidade, agregando conteúdo e qualidade, trabalhar com os livros, hoje em dia, possui diversas formas em plataformas digitais, possibilitando fazer a leitura online em arquivos .</a:t>
            </a:r>
            <a:r>
              <a:rPr lang="pt-BR" sz="5600" dirty="0" err="1">
                <a:solidFill>
                  <a:srgbClr val="000000"/>
                </a:solidFill>
                <a:latin typeface="Arial" panose="020B0604020202020204" pitchFamily="34" charset="0"/>
                <a:cs typeface="Times New Roman" panose="02020603050405020304" pitchFamily="18" charset="0"/>
              </a:rPr>
              <a:t>pdf</a:t>
            </a:r>
            <a:r>
              <a:rPr lang="pt-BR" sz="5600" dirty="0">
                <a:solidFill>
                  <a:srgbClr val="000000"/>
                </a:solidFill>
                <a:latin typeface="Arial" panose="020B0604020202020204" pitchFamily="34" charset="0"/>
                <a:cs typeface="Times New Roman" panose="02020603050405020304" pitchFamily="18" charset="0"/>
              </a:rPr>
              <a:t>, ou até mesmo compra-los e fazer a moda antiga.</a:t>
            </a:r>
          </a:p>
          <a:p>
            <a:pPr marL="0" indent="0" algn="just">
              <a:lnSpc>
                <a:spcPct val="107000"/>
              </a:lnSpc>
              <a:spcAft>
                <a:spcPts val="800"/>
              </a:spcAft>
              <a:buNone/>
            </a:pPr>
            <a:r>
              <a:rPr lang="pt-BR" sz="5600" dirty="0">
                <a:solidFill>
                  <a:srgbClr val="000000"/>
                </a:solidFill>
                <a:latin typeface="Arial" panose="020B0604020202020204" pitchFamily="34" charset="0"/>
                <a:cs typeface="Times New Roman" panose="02020603050405020304" pitchFamily="18" charset="0"/>
              </a:rPr>
              <a:t>Assim, surgiu a </a:t>
            </a:r>
            <a:r>
              <a:rPr lang="pt-BR" sz="5600" dirty="0" err="1">
                <a:solidFill>
                  <a:srgbClr val="000000"/>
                </a:solidFill>
                <a:latin typeface="Arial" panose="020B0604020202020204" pitchFamily="34" charset="0"/>
                <a:cs typeface="Times New Roman" panose="02020603050405020304" pitchFamily="18" charset="0"/>
              </a:rPr>
              <a:t>Coffe</a:t>
            </a:r>
            <a:r>
              <a:rPr lang="pt-BR" sz="5600" dirty="0">
                <a:solidFill>
                  <a:srgbClr val="000000"/>
                </a:solidFill>
                <a:latin typeface="Arial" panose="020B0604020202020204" pitchFamily="34" charset="0"/>
                <a:cs typeface="Times New Roman" panose="02020603050405020304" pitchFamily="18" charset="0"/>
              </a:rPr>
              <a:t> </a:t>
            </a:r>
            <a:r>
              <a:rPr lang="pt-BR" sz="5600" dirty="0" err="1">
                <a:solidFill>
                  <a:srgbClr val="000000"/>
                </a:solidFill>
                <a:latin typeface="Arial" panose="020B0604020202020204" pitchFamily="34" charset="0"/>
                <a:cs typeface="Times New Roman" panose="02020603050405020304" pitchFamily="18" charset="0"/>
              </a:rPr>
              <a:t>Book’s</a:t>
            </a:r>
            <a:r>
              <a:rPr lang="pt-BR" sz="5600" dirty="0">
                <a:solidFill>
                  <a:srgbClr val="000000"/>
                </a:solidFill>
                <a:latin typeface="Arial" panose="020B0604020202020204" pitchFamily="34" charset="0"/>
                <a:cs typeface="Times New Roman" panose="02020603050405020304" pitchFamily="18" charset="0"/>
              </a:rPr>
              <a:t> uma plataforma de venda de livros online, que tem como objetivo a busca por qualidade, confiança e conteúdos atualizados sobre os diversos assuntos. Possuindo um sistema integrado que permite que o cliente, usuário faça sua própria avaliação, e também destacando avaliações de outros profissionais</a:t>
            </a:r>
          </a:p>
          <a:p>
            <a:pPr rtl="0"/>
            <a:endParaRPr lang="pt-BR"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t>1.1 Problema</a:t>
            </a:r>
          </a:p>
        </p:txBody>
      </p:sp>
      <p:sp>
        <p:nvSpPr>
          <p:cNvPr id="13" name="Espaço Reservado para Conteúdo 12">
            <a:extLst>
              <a:ext uri="{FF2B5EF4-FFF2-40B4-BE49-F238E27FC236}">
                <a16:creationId xmlns:a16="http://schemas.microsoft.com/office/drawing/2014/main" id="{5EBBBCEA-7A8E-467D-93FB-8195CCDDEA04}"/>
              </a:ext>
            </a:extLst>
          </p:cNvPr>
          <p:cNvSpPr>
            <a:spLocks noGrp="1"/>
          </p:cNvSpPr>
          <p:nvPr>
            <p:ph idx="1"/>
          </p:nvPr>
        </p:nvSpPr>
        <p:spPr>
          <a:xfrm>
            <a:off x="1015735" y="1340768"/>
            <a:ext cx="10157354" cy="4470400"/>
          </a:xfrm>
        </p:spPr>
        <p:txBody>
          <a:bodyPr>
            <a:normAutofit fontScale="62500" lnSpcReduction="20000"/>
          </a:bodyPr>
          <a:lstStyle/>
          <a:p>
            <a:pPr marL="0" indent="0" algn="just">
              <a:lnSpc>
                <a:spcPct val="107000"/>
              </a:lnSpc>
              <a:spcBef>
                <a:spcPts val="1800"/>
              </a:spcBef>
              <a:spcAft>
                <a:spcPts val="600"/>
              </a:spcAft>
              <a:buNone/>
            </a:pPr>
            <a:endParaRPr lang="pt-BR" sz="2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800"/>
              </a:spcBef>
              <a:spcAft>
                <a:spcPts val="600"/>
              </a:spcAft>
              <a:buNone/>
            </a:pPr>
            <a:r>
              <a:rPr lang="pt-BR" sz="2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Conforme abrangido acima, o problema é a dificuldade em encontrar conteúdos de boa qualidade, atualizados e bem avaliados, nas plataformas de vendas online.</a:t>
            </a:r>
          </a:p>
          <a:p>
            <a:pPr marL="0" indent="0" algn="just">
              <a:lnSpc>
                <a:spcPct val="107000"/>
              </a:lnSpc>
              <a:spcBef>
                <a:spcPts val="1800"/>
              </a:spcBef>
              <a:spcAft>
                <a:spcPts val="600"/>
              </a:spcAft>
              <a:buNone/>
            </a:pPr>
            <a:r>
              <a:rPr lang="pt-BR" sz="2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Objetivos</a:t>
            </a:r>
            <a:endParaRPr lang="pt-BR"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pt-BR" sz="2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 objetivo é a criação de uma plataforma que facilite a vida do estudante ou profissional da área de tecnologia da informação, com as vendas de um conteúdo direcionado para o que eles estão procurando no momento. </a:t>
            </a:r>
          </a:p>
          <a:p>
            <a:pPr marL="0" indent="0" algn="just">
              <a:lnSpc>
                <a:spcPct val="107000"/>
              </a:lnSpc>
              <a:spcAft>
                <a:spcPts val="800"/>
              </a:spcAft>
              <a:buNone/>
            </a:pPr>
            <a:r>
              <a:rPr lang="pt-BR" sz="2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Como objetivos específicos, podemos ressaltar:</a:t>
            </a:r>
            <a:endParaRPr lang="pt-BR"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pt-BR" sz="2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venda de livros que abrangem conteúdos e que enriquecem o conhecimento. </a:t>
            </a:r>
            <a:endParaRPr lang="pt-BR"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pt-BR" sz="2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Manter sempre atualizados, lembrando que a área de tecnologia está sempre em desenvolvimento.</a:t>
            </a:r>
            <a:endParaRPr lang="pt-BR"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Symbol" panose="05050102010706020507" pitchFamily="18" charset="2"/>
              <a:buChar char=""/>
              <a:tabLst>
                <a:tab pos="457200" algn="l"/>
              </a:tabLst>
            </a:pPr>
            <a:r>
              <a:rPr lang="pt-BR" sz="2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Permitir a aos usuários, clientes, empresas e profissionais, que avaliem os produtos.</a:t>
            </a:r>
            <a:endParaRPr lang="pt-BR"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dirty="0"/>
          </a:p>
        </p:txBody>
      </p:sp>
    </p:spTree>
    <p:extLst>
      <p:ext uri="{BB962C8B-B14F-4D97-AF65-F5344CB8AC3E}">
        <p14:creationId xmlns:p14="http://schemas.microsoft.com/office/powerpoint/2010/main" val="24749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dirty="0"/>
              <a:t>Justificativa</a:t>
            </a:r>
          </a:p>
        </p:txBody>
      </p:sp>
      <p:sp>
        <p:nvSpPr>
          <p:cNvPr id="5" name="Espaço Reservado para Conteúdo 4"/>
          <p:cNvSpPr>
            <a:spLocks noGrp="1"/>
          </p:cNvSpPr>
          <p:nvPr>
            <p:ph sz="half" idx="1"/>
          </p:nvPr>
        </p:nvSpPr>
        <p:spPr>
          <a:xfrm>
            <a:off x="1117308" y="1701800"/>
            <a:ext cx="10157353" cy="4470400"/>
          </a:xfrm>
        </p:spPr>
        <p:txBody>
          <a:bodyPr rtlCol="0"/>
          <a:lstStyle/>
          <a:p>
            <a:pPr marL="0" indent="0">
              <a:buNone/>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área de tecnologia da informação evolui muito rápido e os profissionais de TI precisam estar atentos a essa evolução, priorizando a qualidade da informação e uso dela. Assim, desenvolver uma plataforma que ofereça o melhor conteúdo e mais atualizado, torna mais fácil a vida do profissional de TI.</a:t>
            </a:r>
          </a:p>
          <a:p>
            <a:pPr marL="0" indent="0">
              <a:buNone/>
            </a:pPr>
            <a:endParaRPr lang="pt-BR"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pt-BR" sz="4800" dirty="0">
                <a:effectLst/>
                <a:latin typeface="Calibri" panose="020F0502020204030204" pitchFamily="34" charset="0"/>
                <a:ea typeface="Calibri" panose="020F0502020204030204" pitchFamily="34" charset="0"/>
                <a:cs typeface="Times New Roman" panose="02020603050405020304" pitchFamily="18" charset="0"/>
              </a:rPr>
              <a:t>Público alvo</a:t>
            </a:r>
          </a:p>
          <a:p>
            <a:pPr marL="0" indent="0">
              <a:buNone/>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 Projeto busca atingir um público diferenciado, especifico, ou seja, estudantes de níveis técnico, graduação, latu sensu, especializações, mestrado, doutorado da área de tecnologia, com conteúdo que facilitem sua jornada acadêmica profissional.</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rtl="0">
              <a:buNone/>
            </a:pPr>
            <a:endParaRPr lang="en-US" dirty="0"/>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n-US" dirty="0"/>
              <a:t>1.2	Especificação do Projeto</a:t>
            </a:r>
          </a:p>
        </p:txBody>
      </p:sp>
      <p:sp>
        <p:nvSpPr>
          <p:cNvPr id="5" name="Espaço Reservado para Conteúdo 4">
            <a:extLst>
              <a:ext uri="{FF2B5EF4-FFF2-40B4-BE49-F238E27FC236}">
                <a16:creationId xmlns:a16="http://schemas.microsoft.com/office/drawing/2014/main" id="{031C2A60-0B1C-45F5-B088-369BA0490F13}"/>
              </a:ext>
            </a:extLst>
          </p:cNvPr>
          <p:cNvSpPr>
            <a:spLocks noGrp="1"/>
          </p:cNvSpPr>
          <p:nvPr>
            <p:ph sz="half" idx="1"/>
          </p:nvPr>
        </p:nvSpPr>
        <p:spPr>
          <a:xfrm>
            <a:off x="1117309" y="1701800"/>
            <a:ext cx="4977103" cy="4470400"/>
          </a:xfrm>
        </p:spPr>
        <p:txBody>
          <a:bodyPr>
            <a:normAutofit/>
          </a:bodyPr>
          <a:lstStyle/>
          <a:p>
            <a:pPr marL="0" indent="0">
              <a:buNone/>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Acessar a informação de qualidade, os livros, de forma que os mesmos sejam atualizados, bem recomendados, confiáveis, e de caráter a desenvolver as habilidades dos diversos profissionais, com a participação dos usuários em um trabalho de imersão do conteúdo. Os detalhes levantados nesse processo foram consolidados na forma de personas e histórias de usuários.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pt-BR" dirty="0"/>
              <a:t>Personas</a:t>
            </a:r>
          </a:p>
          <a:p>
            <a:pPr marL="0" indent="0">
              <a:buNone/>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personas levantadas durante o processo de entendimento do problema são apresentadas na Figuras que se seguem.</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dirty="0"/>
          </a:p>
        </p:txBody>
      </p:sp>
      <p:pic>
        <p:nvPicPr>
          <p:cNvPr id="7" name="Imagem 6">
            <a:extLst>
              <a:ext uri="{FF2B5EF4-FFF2-40B4-BE49-F238E27FC236}">
                <a16:creationId xmlns:a16="http://schemas.microsoft.com/office/drawing/2014/main" id="{A82C4202-4931-494B-8811-70FBF3829B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2524" y="1556792"/>
            <a:ext cx="3600400" cy="4831778"/>
          </a:xfrm>
          <a:prstGeom prst="rect">
            <a:avLst/>
          </a:prstGeom>
          <a:noFill/>
          <a:ln>
            <a:noFill/>
          </a:ln>
        </p:spPr>
      </p:pic>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en-US" dirty="0"/>
              <a:t>1.2	Especificação do Projeto</a:t>
            </a:r>
          </a:p>
        </p:txBody>
      </p:sp>
      <p:sp>
        <p:nvSpPr>
          <p:cNvPr id="5" name="Espaço Reservado para Conteúdo 4">
            <a:extLst>
              <a:ext uri="{FF2B5EF4-FFF2-40B4-BE49-F238E27FC236}">
                <a16:creationId xmlns:a16="http://schemas.microsoft.com/office/drawing/2014/main" id="{031C2A60-0B1C-45F5-B088-369BA0490F13}"/>
              </a:ext>
            </a:extLst>
          </p:cNvPr>
          <p:cNvSpPr>
            <a:spLocks noGrp="1"/>
          </p:cNvSpPr>
          <p:nvPr>
            <p:ph sz="half" idx="1"/>
          </p:nvPr>
        </p:nvSpPr>
        <p:spPr>
          <a:xfrm>
            <a:off x="1117309" y="1701800"/>
            <a:ext cx="4977103" cy="4470400"/>
          </a:xfrm>
        </p:spPr>
        <p:txBody>
          <a:bodyPr>
            <a:normAutofit/>
          </a:bodyPr>
          <a:lstStyle/>
          <a:p>
            <a:pPr marL="0" indent="0">
              <a:buNone/>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Acessar a informação de qualidade, os livros, de forma que os mesmos sejam atualizados, bem recomendados, confiáveis, e de caráter a desenvolver as habilidades dos diversos profissionais, com a participação dos usuários em um trabalho de imersão do conteúdo. Os detalhes levantados nesse processo foram consolidados na forma de personas e histórias de usuários.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pt-BR" dirty="0"/>
              <a:t>Personas</a:t>
            </a:r>
          </a:p>
          <a:p>
            <a:pPr marL="0" indent="0">
              <a:buNone/>
            </a:pPr>
            <a:r>
              <a:rPr lang="pt-BR"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personas levantadas durante o processo de entendimento do problema são apresentadas na Figuras que se seguem.</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dirty="0"/>
          </a:p>
        </p:txBody>
      </p:sp>
      <p:pic>
        <p:nvPicPr>
          <p:cNvPr id="6" name="Imagem 5">
            <a:extLst>
              <a:ext uri="{FF2B5EF4-FFF2-40B4-BE49-F238E27FC236}">
                <a16:creationId xmlns:a16="http://schemas.microsoft.com/office/drawing/2014/main" id="{6152553F-A05F-4D8C-9BFB-3BA470FA5D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8548" y="1677392"/>
            <a:ext cx="3672408" cy="5027038"/>
          </a:xfrm>
          <a:prstGeom prst="rect">
            <a:avLst/>
          </a:prstGeom>
          <a:noFill/>
          <a:ln>
            <a:noFill/>
          </a:ln>
        </p:spPr>
      </p:pic>
    </p:spTree>
    <p:extLst>
      <p:ext uri="{BB962C8B-B14F-4D97-AF65-F5344CB8AC3E}">
        <p14:creationId xmlns:p14="http://schemas.microsoft.com/office/powerpoint/2010/main" val="263884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FD37B-C9F2-4B2C-96B5-0AD40EBE2167}"/>
              </a:ext>
            </a:extLst>
          </p:cNvPr>
          <p:cNvSpPr>
            <a:spLocks noGrp="1"/>
          </p:cNvSpPr>
          <p:nvPr>
            <p:ph type="title"/>
          </p:nvPr>
        </p:nvSpPr>
        <p:spPr>
          <a:xfrm>
            <a:off x="549797" y="76200"/>
            <a:ext cx="7560840" cy="904528"/>
          </a:xfrm>
        </p:spPr>
        <p:txBody>
          <a:bodyPr rtlCol="0"/>
          <a:lstStyle/>
          <a:p>
            <a:pPr algn="ctr" rtl="0"/>
            <a:r>
              <a:rPr lang="pt-BR" dirty="0"/>
              <a:t>História do usuário</a:t>
            </a:r>
          </a:p>
        </p:txBody>
      </p:sp>
      <p:graphicFrame>
        <p:nvGraphicFramePr>
          <p:cNvPr id="3" name="Tabela 2">
            <a:extLst>
              <a:ext uri="{FF2B5EF4-FFF2-40B4-BE49-F238E27FC236}">
                <a16:creationId xmlns:a16="http://schemas.microsoft.com/office/drawing/2014/main" id="{C91ADC0D-8E74-46AE-9C40-F369042800B5}"/>
              </a:ext>
            </a:extLst>
          </p:cNvPr>
          <p:cNvGraphicFramePr>
            <a:graphicFrameLocks noGrp="1"/>
          </p:cNvGraphicFramePr>
          <p:nvPr>
            <p:extLst>
              <p:ext uri="{D42A27DB-BD31-4B8C-83A1-F6EECF244321}">
                <p14:modId xmlns:p14="http://schemas.microsoft.com/office/powerpoint/2010/main" val="2864929543"/>
              </p:ext>
            </p:extLst>
          </p:nvPr>
        </p:nvGraphicFramePr>
        <p:xfrm>
          <a:off x="333773" y="1134430"/>
          <a:ext cx="7992888" cy="5620933"/>
        </p:xfrm>
        <a:graphic>
          <a:graphicData uri="http://schemas.openxmlformats.org/drawingml/2006/table">
            <a:tbl>
              <a:tblPr firstRow="1" firstCol="1" bandRow="1">
                <a:tableStyleId>{69012ECD-51FC-41F1-AA8D-1B2483CD663E}</a:tableStyleId>
              </a:tblPr>
              <a:tblGrid>
                <a:gridCol w="2664296">
                  <a:extLst>
                    <a:ext uri="{9D8B030D-6E8A-4147-A177-3AD203B41FA5}">
                      <a16:colId xmlns:a16="http://schemas.microsoft.com/office/drawing/2014/main" val="2205177246"/>
                    </a:ext>
                  </a:extLst>
                </a:gridCol>
                <a:gridCol w="2664296">
                  <a:extLst>
                    <a:ext uri="{9D8B030D-6E8A-4147-A177-3AD203B41FA5}">
                      <a16:colId xmlns:a16="http://schemas.microsoft.com/office/drawing/2014/main" val="3026342645"/>
                    </a:ext>
                  </a:extLst>
                </a:gridCol>
                <a:gridCol w="2664296">
                  <a:extLst>
                    <a:ext uri="{9D8B030D-6E8A-4147-A177-3AD203B41FA5}">
                      <a16:colId xmlns:a16="http://schemas.microsoft.com/office/drawing/2014/main" val="1608458982"/>
                    </a:ext>
                  </a:extLst>
                </a:gridCol>
              </a:tblGrid>
              <a:tr h="556684">
                <a:tc>
                  <a:txBody>
                    <a:bodyPr/>
                    <a:lstStyle/>
                    <a:p>
                      <a:pPr algn="ctr">
                        <a:lnSpc>
                          <a:spcPct val="107000"/>
                        </a:lnSpc>
                        <a:spcAft>
                          <a:spcPts val="800"/>
                        </a:spcAft>
                      </a:pPr>
                      <a:r>
                        <a:rPr lang="pt-BR" sz="1100">
                          <a:effectLst/>
                        </a:rPr>
                        <a:t>Eu como …  [PERSONA]</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gn="ctr">
                        <a:lnSpc>
                          <a:spcPct val="107000"/>
                        </a:lnSpc>
                        <a:spcAft>
                          <a:spcPts val="800"/>
                        </a:spcAft>
                      </a:pPr>
                      <a:r>
                        <a:rPr lang="pt-BR" sz="1100" dirty="0">
                          <a:effectLst/>
                        </a:rPr>
                        <a:t>… quero/desejo … </a:t>
                      </a:r>
                      <a:br>
                        <a:rPr lang="pt-BR" sz="1100" dirty="0">
                          <a:effectLst/>
                        </a:rPr>
                      </a:br>
                      <a:r>
                        <a:rPr lang="pt-BR" sz="1100" dirty="0">
                          <a:effectLst/>
                        </a:rPr>
                        <a:t>[O QUE]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gn="ctr">
                        <a:lnSpc>
                          <a:spcPct val="107000"/>
                        </a:lnSpc>
                        <a:spcAft>
                          <a:spcPts val="800"/>
                        </a:spcAft>
                      </a:pPr>
                      <a:r>
                        <a:rPr lang="pt-BR" sz="1100">
                          <a:effectLst/>
                        </a:rPr>
                        <a:t>… para ....</a:t>
                      </a:r>
                    </a:p>
                    <a:p>
                      <a:pPr algn="ctr">
                        <a:lnSpc>
                          <a:spcPct val="107000"/>
                        </a:lnSpc>
                        <a:spcAft>
                          <a:spcPts val="800"/>
                        </a:spcAft>
                      </a:pPr>
                      <a:r>
                        <a:rPr lang="pt-BR" sz="1100">
                          <a:effectLst/>
                        </a:rPr>
                        <a:t>[POR QUE]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712867217"/>
                  </a:ext>
                </a:extLst>
              </a:tr>
              <a:tr h="466183">
                <a:tc>
                  <a:txBody>
                    <a:bodyPr/>
                    <a:lstStyle/>
                    <a:p>
                      <a:pPr>
                        <a:lnSpc>
                          <a:spcPct val="107000"/>
                        </a:lnSpc>
                        <a:spcAft>
                          <a:spcPts val="800"/>
                        </a:spcAft>
                      </a:pPr>
                      <a:r>
                        <a:rPr lang="pt-BR" sz="1100" dirty="0">
                          <a:solidFill>
                            <a:schemeClr val="tx2"/>
                          </a:solidFill>
                          <a:effectLst/>
                        </a:rPr>
                        <a:t>Igor Carvalho</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visualizar livros no site e realizar compra de livros.</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tomar ciência dos fatos das áreas que me interessam</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2520273595"/>
                  </a:ext>
                </a:extLst>
              </a:tr>
              <a:tr h="466183">
                <a:tc>
                  <a:txBody>
                    <a:bodyPr/>
                    <a:lstStyle/>
                    <a:p>
                      <a:pPr algn="just">
                        <a:lnSpc>
                          <a:spcPct val="107000"/>
                        </a:lnSpc>
                        <a:spcAft>
                          <a:spcPts val="800"/>
                        </a:spcAft>
                      </a:pPr>
                      <a:r>
                        <a:rPr lang="pt-BR" sz="1100">
                          <a:solidFill>
                            <a:schemeClr val="tx2"/>
                          </a:solidFill>
                          <a:effectLst/>
                        </a:rPr>
                        <a:t>Igor Carvalho</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a:solidFill>
                            <a:schemeClr val="tx2"/>
                          </a:solidFill>
                          <a:effectLst/>
                        </a:rPr>
                        <a:t>visualizar previews dos livros que tenho interesse, alinhado com a minha expectativa de aprendizado.</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gastar menos tempo buscando informações sobre o produto em outras fontes</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783181312"/>
                  </a:ext>
                </a:extLst>
              </a:tr>
              <a:tr h="641592">
                <a:tc>
                  <a:txBody>
                    <a:bodyPr/>
                    <a:lstStyle/>
                    <a:p>
                      <a:pPr algn="just">
                        <a:lnSpc>
                          <a:spcPct val="107000"/>
                        </a:lnSpc>
                        <a:spcAft>
                          <a:spcPts val="800"/>
                        </a:spcAft>
                      </a:pPr>
                      <a:r>
                        <a:rPr lang="pt-BR" sz="1100" dirty="0">
                          <a:solidFill>
                            <a:schemeClr val="tx2"/>
                          </a:solidFill>
                          <a:effectLst/>
                        </a:rPr>
                        <a:t>Igor Carvalho</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a:solidFill>
                            <a:schemeClr val="tx2"/>
                          </a:solidFill>
                          <a:effectLst/>
                        </a:rPr>
                        <a:t>manter um registro dos meus pedidos já realizados no site</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Visualizar, depois e manter um histórico de produtos já adquiridos, a fim de saber o que já tenho e não efetuar compras repetidas </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1123662061"/>
                  </a:ext>
                </a:extLst>
              </a:tr>
              <a:tr h="466183">
                <a:tc>
                  <a:txBody>
                    <a:bodyPr/>
                    <a:lstStyle/>
                    <a:p>
                      <a:pPr algn="just">
                        <a:lnSpc>
                          <a:spcPct val="107000"/>
                        </a:lnSpc>
                        <a:spcAft>
                          <a:spcPts val="800"/>
                        </a:spcAft>
                      </a:pPr>
                      <a:r>
                        <a:rPr lang="pt-BR" sz="1100">
                          <a:solidFill>
                            <a:schemeClr val="tx2"/>
                          </a:solidFill>
                          <a:effectLst/>
                        </a:rPr>
                        <a:t>Juliane Santos</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a:solidFill>
                            <a:schemeClr val="tx2"/>
                          </a:solidFill>
                          <a:effectLst/>
                        </a:rPr>
                        <a:t>Ter autonomia de poder recomendar livros para minha equipe</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discutir com grupos de interesse comum</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2750597692"/>
                  </a:ext>
                </a:extLst>
              </a:tr>
              <a:tr h="466183">
                <a:tc>
                  <a:txBody>
                    <a:bodyPr/>
                    <a:lstStyle/>
                    <a:p>
                      <a:pPr algn="just">
                        <a:lnSpc>
                          <a:spcPct val="107000"/>
                        </a:lnSpc>
                        <a:spcAft>
                          <a:spcPts val="800"/>
                        </a:spcAft>
                      </a:pPr>
                      <a:r>
                        <a:rPr lang="pt-BR" sz="1100">
                          <a:solidFill>
                            <a:schemeClr val="tx2"/>
                          </a:solidFill>
                          <a:effectLst/>
                        </a:rPr>
                        <a:t>Juliane Santos</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a:solidFill>
                            <a:schemeClr val="tx2"/>
                          </a:solidFill>
                          <a:effectLst/>
                        </a:rPr>
                        <a:t>Indicações de produtos do site</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poder discutir com os amigos e colegas de trabalhos sobre temas de interesse</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4063580634"/>
                  </a:ext>
                </a:extLst>
              </a:tr>
              <a:tr h="466183">
                <a:tc>
                  <a:txBody>
                    <a:bodyPr/>
                    <a:lstStyle/>
                    <a:p>
                      <a:pPr algn="just">
                        <a:lnSpc>
                          <a:spcPct val="107000"/>
                        </a:lnSpc>
                        <a:spcAft>
                          <a:spcPts val="800"/>
                        </a:spcAft>
                      </a:pPr>
                      <a:r>
                        <a:rPr lang="pt-BR" sz="1100">
                          <a:solidFill>
                            <a:schemeClr val="tx2"/>
                          </a:solidFill>
                          <a:effectLst/>
                        </a:rPr>
                        <a:t>Juliane Santos</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a:solidFill>
                            <a:schemeClr val="tx2"/>
                          </a:solidFill>
                          <a:effectLst/>
                        </a:rPr>
                        <a:t>Pesquisa de produtos no site</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localizar tópicos específicos e conseguir maior objetividade em algumas leituras</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3397014325"/>
                  </a:ext>
                </a:extLst>
              </a:tr>
              <a:tr h="466183">
                <a:tc>
                  <a:txBody>
                    <a:bodyPr/>
                    <a:lstStyle/>
                    <a:p>
                      <a:pPr algn="just">
                        <a:lnSpc>
                          <a:spcPct val="107000"/>
                        </a:lnSpc>
                        <a:spcAft>
                          <a:spcPts val="800"/>
                        </a:spcAft>
                      </a:pPr>
                      <a:r>
                        <a:rPr lang="pt-BR" sz="1100">
                          <a:solidFill>
                            <a:schemeClr val="tx2"/>
                          </a:solidFill>
                          <a:effectLst/>
                        </a:rPr>
                        <a:t>Igor Carvalho</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a:solidFill>
                            <a:schemeClr val="tx2"/>
                          </a:solidFill>
                          <a:effectLst/>
                        </a:rPr>
                        <a:t>ler livros no celular</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ocupar o tempo quando estou esperando algo (</a:t>
                      </a:r>
                      <a:r>
                        <a:rPr lang="pt-BR" sz="1100" dirty="0" err="1">
                          <a:solidFill>
                            <a:schemeClr val="tx2"/>
                          </a:solidFill>
                          <a:effectLst/>
                        </a:rPr>
                        <a:t>ex</a:t>
                      </a:r>
                      <a:r>
                        <a:rPr lang="pt-BR" sz="1100" dirty="0">
                          <a:solidFill>
                            <a:schemeClr val="tx2"/>
                          </a:solidFill>
                          <a:effectLst/>
                        </a:rPr>
                        <a:t>: filas de supermercado)</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2610923951"/>
                  </a:ext>
                </a:extLst>
              </a:tr>
              <a:tr h="466183">
                <a:tc>
                  <a:txBody>
                    <a:bodyPr/>
                    <a:lstStyle/>
                    <a:p>
                      <a:pPr algn="just">
                        <a:lnSpc>
                          <a:spcPct val="107000"/>
                        </a:lnSpc>
                        <a:spcAft>
                          <a:spcPts val="800"/>
                        </a:spcAft>
                      </a:pPr>
                      <a:r>
                        <a:rPr lang="pt-BR" sz="1100">
                          <a:solidFill>
                            <a:schemeClr val="tx2"/>
                          </a:solidFill>
                          <a:effectLst/>
                        </a:rPr>
                        <a:t>Igor Carvalho e Juliane Santos</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a:solidFill>
                            <a:schemeClr val="tx2"/>
                          </a:solidFill>
                          <a:effectLst/>
                        </a:rPr>
                        <a:t>quero saber a editora e o nome do autor do livro</a:t>
                      </a:r>
                      <a:endParaRPr lang="pt-B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tc>
                  <a:txBody>
                    <a:bodyPr/>
                    <a:lstStyle/>
                    <a:p>
                      <a:pPr>
                        <a:lnSpc>
                          <a:spcPct val="107000"/>
                        </a:lnSpc>
                        <a:spcAft>
                          <a:spcPts val="800"/>
                        </a:spcAft>
                      </a:pPr>
                      <a:r>
                        <a:rPr lang="pt-BR" sz="1100" dirty="0">
                          <a:solidFill>
                            <a:schemeClr val="tx2"/>
                          </a:solidFill>
                          <a:effectLst/>
                        </a:rPr>
                        <a:t>confiar no conteúdo passado e na atualidade das notícias que recebo</a:t>
                      </a:r>
                      <a:endParaRPr lang="pt-B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91" marR="62091" marT="62091" marB="62091"/>
                </a:tc>
                <a:extLst>
                  <a:ext uri="{0D108BD9-81ED-4DB2-BD59-A6C34878D82A}">
                    <a16:rowId xmlns:a16="http://schemas.microsoft.com/office/drawing/2014/main" val="793846814"/>
                  </a:ext>
                </a:extLst>
              </a:tr>
            </a:tbl>
          </a:graphicData>
        </a:graphic>
      </p:graphicFrame>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endParaRPr lang="pt-BR" dirty="0"/>
          </a:p>
        </p:txBody>
      </p:sp>
      <p:sp>
        <p:nvSpPr>
          <p:cNvPr id="5" name="Espaço Reservado para Texto 4"/>
          <p:cNvSpPr>
            <a:spLocks noGrp="1"/>
          </p:cNvSpPr>
          <p:nvPr>
            <p:ph type="body" idx="1"/>
          </p:nvPr>
        </p:nvSpPr>
        <p:spPr/>
        <p:txBody>
          <a:bodyPr rtlCol="0"/>
          <a:lstStyle/>
          <a:p>
            <a:pPr rtl="0"/>
            <a:endParaRPr lang="pt-BR" dirty="0"/>
          </a:p>
        </p:txBody>
      </p:sp>
      <p:pic>
        <p:nvPicPr>
          <p:cNvPr id="8" name="Espaço Reservado para Conteúdo 7">
            <a:extLst>
              <a:ext uri="{FF2B5EF4-FFF2-40B4-BE49-F238E27FC236}">
                <a16:creationId xmlns:a16="http://schemas.microsoft.com/office/drawing/2014/main" id="{5FBE30F4-3EA0-4F80-B029-CFEF761F68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0"/>
            <a:ext cx="12188825" cy="6860944"/>
          </a:xfrm>
        </p:spPr>
      </p:pic>
      <p:sp>
        <p:nvSpPr>
          <p:cNvPr id="6" name="Espaço Reservado para Texto 5"/>
          <p:cNvSpPr>
            <a:spLocks noGrp="1"/>
          </p:cNvSpPr>
          <p:nvPr>
            <p:ph type="body" sz="quarter" idx="3"/>
          </p:nvPr>
        </p:nvSpPr>
        <p:spPr>
          <a:xfrm>
            <a:off x="2854052" y="232068"/>
            <a:ext cx="4973041" cy="512064"/>
          </a:xfrm>
        </p:spPr>
        <p:txBody>
          <a:bodyPr rtlCol="0"/>
          <a:lstStyle/>
          <a:p>
            <a:pPr rtl="0"/>
            <a:r>
              <a:rPr lang="pt-BR" dirty="0"/>
              <a:t>Telas de navegação</a:t>
            </a:r>
          </a:p>
        </p:txBody>
      </p:sp>
      <p:pic>
        <p:nvPicPr>
          <p:cNvPr id="9" name="Imagem 8">
            <a:extLst>
              <a:ext uri="{FF2B5EF4-FFF2-40B4-BE49-F238E27FC236}">
                <a16:creationId xmlns:a16="http://schemas.microsoft.com/office/drawing/2014/main" id="{56764427-0415-4762-B94E-58AFEA46968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955040"/>
            <a:ext cx="8267529" cy="5498295"/>
          </a:xfrm>
          <a:prstGeom prst="rect">
            <a:avLst/>
          </a:prstGeom>
          <a:noFill/>
          <a:ln>
            <a:noFill/>
          </a:ln>
        </p:spPr>
      </p:pic>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77395C0C-9269-4735-9DE9-4C072C1464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900" y="548681"/>
            <a:ext cx="9361040" cy="5760640"/>
          </a:xfrm>
          <a:prstGeom prst="rect">
            <a:avLst/>
          </a:prstGeom>
          <a:noFill/>
          <a:ln>
            <a:noFill/>
          </a:ln>
        </p:spPr>
      </p:pic>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vro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88_TF02787940_TF02787940.potx" id="{7706B11B-B88A-4A57-B367-3C7A915AC8F3}" vid="{D8549A6F-83F6-4158-B938-C367CEA2F6A0}"/>
    </a:ext>
  </a:extLst>
</a:theme>
</file>

<file path=ppt/theme/theme2.xml><?xml version="1.0" encoding="utf-8"?>
<a:theme xmlns:a="http://schemas.openxmlformats.org/drawingml/2006/main" name="Tema do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o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com pilha de livros em azul (widescreen)</Template>
  <TotalTime>295</TotalTime>
  <Words>973</Words>
  <Application>Microsoft Office PowerPoint</Application>
  <PresentationFormat>Personalizar</PresentationFormat>
  <Paragraphs>70</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Calibri</vt:lpstr>
      <vt:lpstr>Century Gothic</vt:lpstr>
      <vt:lpstr>Courier New</vt:lpstr>
      <vt:lpstr>Symbol</vt:lpstr>
      <vt:lpstr>Livros 16X9</vt:lpstr>
      <vt:lpstr>Coffe Book’s </vt:lpstr>
      <vt:lpstr>1. Introdução</vt:lpstr>
      <vt:lpstr>1.1 Problema</vt:lpstr>
      <vt:lpstr>Justificativa</vt:lpstr>
      <vt:lpstr>1.2 Especificação do Projeto</vt:lpstr>
      <vt:lpstr>1.2 Especificação do Projeto</vt:lpstr>
      <vt:lpstr>História do usuário</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 Book’s</dc:title>
  <dc:creator>Andressa Nunes</dc:creator>
  <cp:lastModifiedBy>Caio cesar</cp:lastModifiedBy>
  <cp:revision>4</cp:revision>
  <dcterms:created xsi:type="dcterms:W3CDTF">2022-04-11T17:48:16Z</dcterms:created>
  <dcterms:modified xsi:type="dcterms:W3CDTF">2022-04-12T16:17:05Z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