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4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73" r:id="rId9"/>
    <p:sldId id="276" r:id="rId10"/>
    <p:sldId id="262" r:id="rId11"/>
    <p:sldId id="274" r:id="rId12"/>
    <p:sldId id="271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2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29B77-2132-457E-AC5D-7D3413B1264E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66CC-EFA2-4B0E-8280-4FB90D3764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89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66CC-EFA2-4B0E-8280-4FB90D37641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5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16A-3E81-4F52-A006-55A77B3941E3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50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6715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76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4406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899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B71E-54E9-4284-B656-5BBB50D0D7E1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CEB-165C-4385-B73B-40006D4D35F0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4895-95C3-4B47-8774-E537D4E8BF35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262-196F-40A3-9B76-1461115F9A17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6EA2-EF3D-4F7E-8077-6B7E9E0626F1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E062-83A6-4DC6-AEAE-5EE7A37BD5CD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BADD-2A78-4B98-8160-04DCE9444755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219-791D-467D-A7BE-5F1630CF6C2A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BB4A-1E35-44DB-B099-EBA3FDA7B71A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1509-B893-46FE-86BB-5AFAA455F61C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9055-44E2-476F-8F78-C3484F836DEB}" type="datetime1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0440" y="3580711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 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b="1" dirty="0" smtClean="0">
                <a:solidFill>
                  <a:schemeClr val="tx1"/>
                </a:solidFill>
              </a:rPr>
              <a:t>UEMG</a:t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Universidade do Estado de Minas Gerais 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 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Curso de Sistemas de Informação</a:t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5</a:t>
            </a:r>
            <a:r>
              <a:rPr lang="pt-BR" sz="1800" dirty="0" smtClean="0">
                <a:solidFill>
                  <a:schemeClr val="tx1"/>
                </a:solidFill>
              </a:rPr>
              <a:t>º Período Noturno 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1º Semestre de 2016</a:t>
            </a:r>
            <a:r>
              <a:rPr lang="pt-BR" sz="1800" b="1" dirty="0" smtClean="0">
                <a:solidFill>
                  <a:schemeClr val="tx1"/>
                </a:solidFill>
              </a:rPr>
              <a:t/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/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Disciplina: </a:t>
            </a:r>
            <a:r>
              <a:rPr lang="pt-BR" sz="1800" dirty="0" smtClean="0">
                <a:solidFill>
                  <a:schemeClr val="tx1"/>
                </a:solidFill>
              </a:rPr>
              <a:t>Engenharia de Software I</a:t>
            </a:r>
            <a:r>
              <a:rPr lang="pt-BR" sz="1800" b="1" dirty="0" smtClean="0">
                <a:solidFill>
                  <a:schemeClr val="tx1"/>
                </a:solidFill>
              </a:rPr>
              <a:t/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b="1" dirty="0" smtClean="0">
                <a:solidFill>
                  <a:schemeClr val="tx1"/>
                </a:solidFill>
              </a:rPr>
              <a:t>Prof. </a:t>
            </a:r>
            <a:r>
              <a:rPr lang="pt-BR" sz="1800" dirty="0" smtClean="0">
                <a:solidFill>
                  <a:schemeClr val="tx1"/>
                </a:solidFill>
              </a:rPr>
              <a:t>Fernando Roberto Proença</a:t>
            </a:r>
            <a:r>
              <a:rPr lang="pt-BR" sz="1800" b="1" dirty="0" smtClean="0">
                <a:solidFill>
                  <a:schemeClr val="tx1"/>
                </a:solidFill>
              </a:rPr>
              <a:t/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/>
            </a:r>
            <a:br>
              <a:rPr lang="pt-BR" sz="1800" b="1" dirty="0" smtClean="0">
                <a:solidFill>
                  <a:schemeClr val="tx1"/>
                </a:solidFill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Alunos:</a:t>
            </a: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Anderson Veloso dos Santos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Junior César da </a:t>
            </a:r>
            <a:r>
              <a:rPr lang="pt-BR" sz="1800" dirty="0" smtClean="0">
                <a:solidFill>
                  <a:schemeClr val="tx1"/>
                </a:solidFill>
              </a:rPr>
              <a:t>Silva</a:t>
            </a: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Maria </a:t>
            </a:r>
            <a:r>
              <a:rPr lang="pt-BR" sz="1800" dirty="0">
                <a:solidFill>
                  <a:schemeClr val="tx1"/>
                </a:solidFill>
              </a:rPr>
              <a:t>Andressa de Paula Silva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Rafael de Oliveira </a:t>
            </a:r>
            <a:r>
              <a:rPr lang="pt-BR" sz="1800" dirty="0" smtClean="0">
                <a:solidFill>
                  <a:schemeClr val="tx1"/>
                </a:solidFill>
              </a:rPr>
              <a:t>Romano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  <p:pic>
        <p:nvPicPr>
          <p:cNvPr id="1026" name="Picture 2" descr="http://www.fespmg.edu.br/Content/downloads/Logotipos/UEMG_Passos_jpg/logotipo_UEMG_Passos_1_colori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36" y="5370491"/>
            <a:ext cx="4383997" cy="13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4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6" name="AutoShape 4" descr="data:image/jpeg;base64,/9j/4AAQSkZJRgABAQAAAQABAAD/2wCEAAkGBxASEhAPDxAUFBAQFRAPEA8QDw8PDw8QFBUXFxQVFBQYHCggGBolGxUUITEhJSosLi4uGh8zODMsNygtLi0BCgoKDg0OGxAQGiwmHyQ1LS8vNC8sLC8sNC4tLCwsLzAsLC4wLCwsLywsLC80NCwsLCwvLCw0LCwtLCwsLCwsLP/AABEIAP0AxwMBEQACEQEDEQH/xAAbAAEAAgMBAQAAAAAAAAAAAAAAAQYDBAUCB//EAEEQAAEDAgMEBwUGAwcFAAAAAAEAAgMEEQUSIQYxQVETImFxgZGhMlJyscEHFCNCYrKS0eEVJDM0Q1NjRIKi4/D/xAAaAQEAAwEBAQAAAAAAAAAAAAAAAgMEBQEG/8QAMxEBAAICAAQDBgUCBwAAAAAAAAECAxEEEiExBUFRExQiYXGRMoGhwdEzsSNCUnKS8PH/2gAMAwEAAhEDEQA/APuKAgICAgICAgICAgICAgICAgICAgICAgICAgICAg42K7UUVMcs9Q0P/wBtt5JP4WglV2y0r3lsweH8TnjdKdPWekfeWjT7e4c9wb05YTuMsUsbf4i2yh7zj9Wi3g3GRXmiu/pMT+6yRStcA5rg5p1DmkEEdhCvid9Ycy1ZrOpjUvaPBAQEBAQEBAQEBAQEBAQEBAQEBB5c4AXO4aknQAIR1fMNodr5q176bDn9HTt6stWL55DxbFyHb/8AHLN7ZPw9I9Xax4MXBxFssc2Tyjyj6+s/JxIsJZFe1yTqXuN3OPMlexSte0I5OKy5p3e38fZuZGyNIcBcbxbeEmISxZJrO6zpjwPHZMPlbqXUjiGyxHURg/6jOVuXFUxM4p3HZ074a+I45rbXtYj4Z9flL7DFIHAOabhwDgRuIO4hb4nb5OYmJ1L2jwQEBAQEBAQEBAQEBAQEBAQEBB83+0vHHyPGFUziC9uerkb+SI7o+8/y7VnyTz25I/N1uDrHDY/er9+1I+fq4NNTiJoawWa3QAK3UQwzebWmZncy2jUNIIdv+ajMLKTtzxOb5m5rcCLAEdhO/wAlHS+toh6rKYOZcklrha/EKu1dxqWzBmtS0Wr3hfPszxHpaMRON30znQnnlB6h8tPBS4W26anyUeOYYpxPtKx0vEW+/dblpccQEBAQEEXQSgICAgICAgICAgINLGcRbTwTVD/ZiY557SBoPE2Cje3LWZXcPhnNlrjjzl8m2fhe5r6qbWaqcZnk7wHatHYLcO1V4q6rue89WvxDPF8vJT8Nekfk35oxv5aqxihx52lxIHsNNnfqcOHcPU9yjpbNtdIZhMCMrvNNPa2KWoDSWP8AYdp3dqhMNNLuhsDV9DiE0F+rKPAnQj93os2G3LmmHY8Sxxl8Px3842+sBdB8olAQEGKWYDTigwdNdBIlQexIg9iVBkBQSgICAgICAgIKJ9q9QTDTUTd9ZM1rh/xRkOd6lqozdZrX1/Z1fDI5Iy5/9Nen1t0/lodBYADcNAr3K36tHEHFrdN+lviJs31N/BRlZTzlOFYaZT0bdA0Xc462H1JRHbHtDg4pxn6QFlr3IsRrY6AnmE095pVx8t9Gua7llcLjwK8mqyuTSMFmcJ3PaSHtZKQ7iC2NxHyCwR/UtL622vc8VZ89frMfs+z7L422rp2TCwf7ErB+SUDrDu4jsIW7Ffnrt8tx3Czw2aaeXePnDr3VjIlBgq58jb8dw70HINRdBImQZGyoMrZkHrpUGWnn1sdx+aDdQEBAQEBAQEFD2raJMVoY3booZ5fF3V+gWa8/40fR2MEa8OvPraI+0bdJ9Aw8VbzOb7Nw67Di6ZsY1td/8I/9gTm83s0+HTq4RSmEPzi1yDfcLAc/NS3tVy6VbaXHWPkyss9jLs4EOJ9og8uC9eKxUindclpYddRoPTReTOo2njxzkvFI7zOvu1sGflZNJ+hzR3yENHpmWDHHSbf96vruNtEZaY47RMfasf8Ajr4BicsLiYpC0PGSRotZzfHcdTqNQleas7gzUxZ68uSN+n1Wxk9VTPYRK+ZjcrsvSuLntsDY5rjXmrvaWr36uV7tiz1+GdfWI/v3dHCtvQ6VkNXTmDpSWxSiUSRF3BrjYZSpV4jc6tGkM/g01pNsV+aY6zGtTr1j1dfHKrrht9AAfE/0stLiua2dBkbMgytmQZGzIPYmQT0yDuQSZmtdzAKDIgICAgICAgom0EZ/tem/XSyNHe1xcfRZb/1vydrD18Ot8rx+sOw6ik4AqenP3DjTUcv3jL+bK87+BEdv2nyRP/KzSU9QARfTkXCyPO6vYhgGck3aHHXed/eNfmOxe86E4oUzHqd8P4brXfcCzg7qjedFXnvuOWPN0vCOHmMs5rx0p2/3T2/lrySBkbIxvdaR45C1mA+Fz4qGtRprjJz5JvPl0j92xhU93tHMhSrXaGXNyxMr7NibHb+AAv2AWCstVzcOS0OVtLMPuTrO0ErHMHJ2YA/VUZa/BLqcBm3xlP1+zPPPJEzpA51mNDnMJLmOaBcgA7tL2svOa2ONwl7LBxc8loiLT2nz35fX89usypB3Het75jt0lmZMgzsmQZWzIPQmQDMgs2FH8KM9n1KDbQEBAQEBAQU3bxxgmoMQt1aeR0UvZHKAL+YPms2f4bVv6Oz4XrNizcN52iJj616/rDem2i06rR33upTkZa8LHm4GKYs8vErdHNFtNLgX08i70Ud7X1wxEacufFZZPZzOJ5XKPYxufXMma10szxExouS89buDRvK8m8RG5WY+HtktFa+asYLhlRXTEwxmQj2RezQ2+he46BvM+V1DHWbTzS1cVnx4KRhrPb+/nP8ADuu2SiY61ZUPfIT12UYZlbzHSSDXwar4xermW4+IjWOvT5tGbAnRl7oGuDAbMfIQ4vbwJy+ybb05ZqjOaMndqOkqGb26De4G4A5nivE4iO8MNXiwmdFCP8KMiR594jcFC3xfDHZqwROCtstvxT0h1qrFjIwwMN3zfhNG+wPtHwFyl43GvV5wt/Z39pPavX7do/N345bWHAaLU4e99W3HMg2GTIMgmQeumQGvLiGt1LiAB2ncgv1PEGtawbmgN8kGRAQEBAQEBBp4vh0dRDJBKLskaWnmORHaDY+CjesXiayu4fPfBlrlp3h8zo6eSnk+41kgY5mkMrgQyojHslpOl+xYomazy3fSZKUz194wRuJ7x5xP8OzNTU0QzSOv2udp4AKzpDHWt7zqIVqv2pjiJbEXZTu0aTc8ufiqpyw6GPgbzG51+bJhew1XiBE9ZI6GAm7I3i87288ugYO/y5248M262YuK8Rx4Y9ng6z52/hfaijhw+kdHTNy5uoDe73OIN3E8SBfuWqI04FrTadypAZc3XqLoUrg0HN7NjftFl5L2N76K/Tfd5bx1LA5rtOI+WvkoxWJjqvtltXJzVnWl3d9nmGzQsAp+hcWgh8TnB478xIPjcp7Ouuj33vLvdp39Xmm+zqlgikEGZ1Q4dWaV13C2uUWADQeOnyStIjq8y8TfJHL2j0hUZGua4tcCHNNiDoQRwIU2d7Y9BnZMgyNnQSZkFm2Rw4uP3l46ouIgfzHi7u4ILcgICAgICAgICDTxPDIKhnRzxNkZycAbHmDvB7lG1K2jUwtw58mG3NjtMT8lYl+zaiO59QG+4KgloHIXBKo91o6keO8VHp/xh08H2NoKYh8UAMjdRLKTLIDzBduPcraYaV7QxcRx/EZ+l7Tr08lgVjGrO3VxFG78ocQeQJGn1QUT78LkAEkam3avJtCyMdpjcQ2KL8eSKInIxz2h1+Lb66+ijvfROKRSOaX1SOnY3RrGgDcA0BTUMqCCUFS2vw+F5bI1wE2gcG2Odtt5txGmqCuDDDzQYpqF7dd/cg0i43AFyToALkk8gEFp2f2VkeRJUgsZvEX53/F7o7N/cgvDGAAAAAAWAAsABwCD0gICAgICAgICAgICAgw1VMyRjo5GhzHCzmniEHy/aTBBSSgMddrhmaSNQL2yv596hau1+LPNOk9YYaUjfaxK9rXSOXJzz0WiPaGYsAzagWJsLm3FSVNWTFZHe09x7CT8kGVpB1QZGRBBmECD190B3oNjDadkLi9kbMzt5yjN4O4ILDDKHC48RxCDIgICAgICAgICAgICAgICCkfaHEc0L/ykFt+0G9vVBVIpLINoVIA3oIpHl77Dc3U/RBYIQg3ImoM7Qg8PksggVSDYpa0ggjxHMIO/FIHAEbig9oCAgICAgICAgICAgICDHPAx4LZGNc072uaHNPgUHLl2Xonf9O0fCXM+RQakuxVEdzXt+GV/1ugrsVDHE57Yi4sDiA55BcbaXuAEG/Eg2WOQZsyDRrJwEHKGIAneg3qaq7UFgwqstofZPoeaDuICAgICAgICAgICAgICAgINbEp8kUj+IabfEdB6oKXG1BsMQZmlB6cUGjWNuCgyYZsoyWndITlmkJfE/WzQNGgjiDvPggrolkie6KUZXsNnA+hHMHfdB3sLrQbC6C3UE9wGk9x+iDdQEBAQEBAQEBAQEBAQEBBx9ppbRtb7zr+A/qQgrjSgyMKDM0oPRKDUqhoUFzoWgRxgbgxlvIIORtRs62qaHMs2dg6jzucPdd2dvBBRWCSB5jlaWvbvB5cweI7Qgs2F4newJQWenrWkam3bwQZfvUfvjzCD02Zp3OHmgyXQEBAQEBAQEBAQEBBWdp5fxGt91vzP9Ag4RlQZY5UGyx6DICgxTtQWbAZc0EZ5XZ/CSEHQQaOK4VDUNyStvb2XjR7DzaeCChYrh01G4F3WiJsyUCwvycOB9EHhu0VhZBA2h7UG1FtA8jqtJ7g4oOtgdZWSSMHQubFe75HgtGXsvv8ABBbwgICAgICAgICAgIKVtPL+O8cg0f8AiD9UHBdMgyQzoOhBKg2mOQJTogsez0doGduZ3m4oOkgIMdRA17XMe0OY4Wc0i4IQUPHdhi28lIS5u8wuPWHwHj3H1QVF0WUlrgQ4aFpBDgeRB3INqkrXMIsguOz+PXsCe8ILhG8OAcNxQe0BAQEBAQEBAQEFC2pd+PL/ANv7WoK5K9BiiqrHVB26OS9kHTiQe3hBacL/AMGL4W/JBtoCAgIOdieB01RrNEHO3ZwS19viGqCs4nsE2xdTSOuP9OSzg7sD+HjdBXYqaoifk6CXPuyiN59QLEdqD6Hs1FM2H8cZXOcXBhIJa2wsDbjoTZB1kBAQEBAQEBAQEHz3ao/3iXvb+0IK9Kg0Z2oO1h0MjIo5XDqSF7WHich1v6+SDt00l0G0dyCxYG+8Lf05m+RP80HQQEBAQEBAQEBAQEBAQEBAQEBB882q/wAxL3t/aEHAeEGs6Mk2G86Acyg+l4vhYbRCJo/y7WuFv0jrHyLkFXo5LaIOrG64QdvZ5+j28iHeYt9EHYQEBAQEBAQEBAQEBAQEBAQEBB862lP94l+L6BBxnBBmwSLNUwD/AJGehug+qysDmuadzgWnuIsg+cOjLSW8WktPeDZBvUsyDt4HJaS3vgjxGo+RQWFAQEBAQEBAQEBAQQglAQEBAQEHzzH2XmlP6nemiDiytQdTY2nzVUZ4MD3nwFh6kIPpCCh7TQGOofbc+0g8d/qCg58cpCDq0FbZzXe6Qf5oLu08UEoCAgICAgICCEBAQEBAugICCHOABJ3C5Pcg+e1zrlzjvJJ80HKqEFl+z+n1mk5BrB46n5BBc0Fa21prsjlH5SWHudu9R6oKq0INmFBf6B944zza35IM6AgIJQQgICCUHlAugXQEC6AgXQV+txLMXAHQEttfkbIOXNWvAIa82IsRe4I7kHMlkzC/Hkg5s6C9bFQZabN/uPc7wFmj9qDv3QaONQdJBK3jlLh3t1HyQUJgug2omILlgcl4WD3bt9dPQhBv3QLoF0E3QEEICAg85kEZkC6CboIugZkEFyDiYxgnSEywODJDq5pv0ch7beye1BU698sRyzxuZwBOrHdzhoUGETA7kGB+9B9F2fAFNAP0A+dz9UG/mQTdBQoqeznN91zm+RIQdSnpmcUHRoqpsdwPZOpF93cg67XggEbjqCgnMgnMgXQRdBN0E3QLoMJcgjOgjOgjpEEdKg8GdB5NSEGM1zRxCDDNicJBa9zSDvDrEHvCCu12H0DrmOToXfoN2fwHTysg5Jw1+YBk0T2k+3mLS0cy0/QoLvT1jGtaxrtGgNHcBZBnFaOaCRVjmgqOIVbY5ZcxtdznDtBNwUHNn2hvpHc92p8kGeh+/SkZYi0H80n4bR56+QQXeguyNjHOzOaNXDQE7zbs1QbHTIJEqCRKg9dIgnpEEh6CQ9B4IQQWoPJag85EHkxoPBjQY5KdBgdQA7wgwuwph/KgxnB4/dHkgDCm8APJBP8AZ/JBBonc0Hh9HJwKDRqsLqH6ZmnsewO+aDBFhdYz2HMHwsa35IN+CnrB7TmlB0IopOPogztYUGUMKD2GlBOUoPYBQerIPQCDNlQQWoILUDKgjIgZEEZEDo0EdGggxIHQoBiCCOhQOiQT0SB0SCDEgkRoHRoJDEE9GgnIgnIgZUDKgyoIsgmyCLIFkCyBZAsgWQLIFkCyAQgWQCEABAyoACBZAsgWQLIJsgiyCbIJQLICBZBKAghAQEBAQLICBZAsgICBZAQLIFkBBKAghBKAgICAgICAgICAgICAgICAgICAgICAgIC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56889" y="787782"/>
            <a:ext cx="91743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3-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Vantagens e desvantagens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Das </a:t>
            </a:r>
            <a:r>
              <a:rPr lang="pt-BR" i="1" dirty="0" smtClean="0"/>
              <a:t>vantagens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Melhora a qualidade da especificação do </a:t>
            </a:r>
            <a:r>
              <a:rPr lang="pt-BR" i="1" dirty="0"/>
              <a:t>software</a:t>
            </a:r>
            <a:r>
              <a:rPr lang="pt-BR" dirty="0"/>
              <a:t> a ser desenvolvido, contribuindo para uma queda nos custos de desenvolvimento e manutenção</a:t>
            </a:r>
            <a:r>
              <a:rPr lang="pt-BR" dirty="0" smtClean="0"/>
              <a:t>;</a:t>
            </a:r>
          </a:p>
          <a:p>
            <a:pPr lvl="0" algn="just"/>
            <a:endParaRPr lang="pt-BR" dirty="0" smtClean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 smtClean="0"/>
              <a:t>Antecipa </a:t>
            </a:r>
            <a:r>
              <a:rPr lang="pt-BR" dirty="0"/>
              <a:t>o treinamento dos usuários</a:t>
            </a:r>
            <a:r>
              <a:rPr lang="pt-BR" dirty="0" smtClean="0"/>
              <a:t>;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Custos mais baixos</a:t>
            </a:r>
            <a:r>
              <a:rPr lang="pt-BR" dirty="0" smtClean="0"/>
              <a:t>;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Funcionalidade completa</a:t>
            </a:r>
            <a:r>
              <a:rPr lang="pt-BR" dirty="0" smtClean="0"/>
              <a:t>;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Facilita uma resposta mais rápida dos desenvolvedores</a:t>
            </a:r>
            <a:r>
              <a:rPr lang="pt-BR" dirty="0" smtClean="0"/>
              <a:t>;</a:t>
            </a:r>
          </a:p>
          <a:p>
            <a:pPr lvl="0" algn="just"/>
            <a:endParaRPr lang="pt-BR" dirty="0"/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Partes do protótipo podem ser aproveitadas no desenvolvimento do sistema.</a:t>
            </a:r>
          </a:p>
          <a:p>
            <a:pPr algn="just"/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5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6" name="AutoShape 4" descr="data:image/jpeg;base64,/9j/4AAQSkZJRgABAQAAAQABAAD/2wCEAAkGBxASEhAPDxAUFBAQFRAPEA8QDw8PDw8QFBUXFxQVFBQYHCggGBolGxUUITEhJSosLi4uGh8zODMsNygtLi0BCgoKDg0OGxAQGiwmHyQ1LS8vNC8sLC8sNC4tLCwsLzAsLC4wLCwsLywsLC80NCwsLCwvLCw0LCwtLCwsLCwsLP/AABEIAP0AxwMBEQACEQEDEQH/xAAbAAEAAgMBAQAAAAAAAAAAAAAAAQYDBAUCB//EAEEQAAEDAgMEBwUGAwcFAAAAAAEAAgMEEQUSIQYxQVETImFxgZGhMlJyscEHFCNCYrKS0eEVJDM0Q1NjRIKi4/D/xAAaAQEAAwEBAQAAAAAAAAAAAAAAAgMEBQEG/8QAMxEBAAICAAQDBgUCBwAAAAAAAAECAxEEEiExBUFRExQiYXGRMoGhwdEzsSNCUnKS8PH/2gAMAwEAAhEDEQA/APuKAgICAgICAgICAgICAgICAgICAgICAgICAgICAg42K7UUVMcs9Q0P/wBtt5JP4WglV2y0r3lsweH8TnjdKdPWekfeWjT7e4c9wb05YTuMsUsbf4i2yh7zj9Wi3g3GRXmiu/pMT+6yRStcA5rg5p1DmkEEdhCvid9Ycy1ZrOpjUvaPBAQEBAQEBAQEBAQEBAQEBAQEBB5c4AXO4aknQAIR1fMNodr5q176bDn9HTt6stWL55DxbFyHb/8AHLN7ZPw9I9Xax4MXBxFssc2Tyjyj6+s/JxIsJZFe1yTqXuN3OPMlexSte0I5OKy5p3e38fZuZGyNIcBcbxbeEmISxZJrO6zpjwPHZMPlbqXUjiGyxHURg/6jOVuXFUxM4p3HZ074a+I45rbXtYj4Z9flL7DFIHAOabhwDgRuIO4hb4nb5OYmJ1L2jwQEBAQEBAQEBAQEBAQEBAQEBB83+0vHHyPGFUziC9uerkb+SI7o+8/y7VnyTz25I/N1uDrHDY/er9+1I+fq4NNTiJoawWa3QAK3UQwzebWmZncy2jUNIIdv+ajMLKTtzxOb5m5rcCLAEdhO/wAlHS+toh6rKYOZcklrha/EKu1dxqWzBmtS0Wr3hfPszxHpaMRON30znQnnlB6h8tPBS4W26anyUeOYYpxPtKx0vEW+/dblpccQEBAQEEXQSgICAgICAgICAgINLGcRbTwTVD/ZiY557SBoPE2Cje3LWZXcPhnNlrjjzl8m2fhe5r6qbWaqcZnk7wHatHYLcO1V4q6rue89WvxDPF8vJT8Nekfk35oxv5aqxihx52lxIHsNNnfqcOHcPU9yjpbNtdIZhMCMrvNNPa2KWoDSWP8AYdp3dqhMNNLuhsDV9DiE0F+rKPAnQj93os2G3LmmHY8Sxxl8Px3842+sBdB8olAQEGKWYDTigwdNdBIlQexIg9iVBkBQSgICAgICAgIKJ9q9QTDTUTd9ZM1rh/xRkOd6lqozdZrX1/Z1fDI5Iy5/9Nen1t0/lodBYADcNAr3K36tHEHFrdN+lviJs31N/BRlZTzlOFYaZT0bdA0Xc462H1JRHbHtDg4pxn6QFlr3IsRrY6AnmE095pVx8t9Gua7llcLjwK8mqyuTSMFmcJ3PaSHtZKQ7iC2NxHyCwR/UtL622vc8VZ89frMfs+z7L422rp2TCwf7ErB+SUDrDu4jsIW7Ffnrt8tx3Czw2aaeXePnDr3VjIlBgq58jb8dw70HINRdBImQZGyoMrZkHrpUGWnn1sdx+aDdQEBAQEBAQEFD2raJMVoY3booZ5fF3V+gWa8/40fR2MEa8OvPraI+0bdJ9Aw8VbzOb7Nw67Di6ZsY1td/8I/9gTm83s0+HTq4RSmEPzi1yDfcLAc/NS3tVy6VbaXHWPkyss9jLs4EOJ9og8uC9eKxUindclpYddRoPTReTOo2njxzkvFI7zOvu1sGflZNJ+hzR3yENHpmWDHHSbf96vruNtEZaY47RMfasf8Ajr4BicsLiYpC0PGSRotZzfHcdTqNQleas7gzUxZ68uSN+n1Wxk9VTPYRK+ZjcrsvSuLntsDY5rjXmrvaWr36uV7tiz1+GdfWI/v3dHCtvQ6VkNXTmDpSWxSiUSRF3BrjYZSpV4jc6tGkM/g01pNsV+aY6zGtTr1j1dfHKrrht9AAfE/0stLiua2dBkbMgytmQZGzIPYmQT0yDuQSZmtdzAKDIgICAgICAgom0EZ/tem/XSyNHe1xcfRZb/1vydrD18Ot8rx+sOw6ik4AqenP3DjTUcv3jL+bK87+BEdv2nyRP/KzSU9QARfTkXCyPO6vYhgGck3aHHXed/eNfmOxe86E4oUzHqd8P4brXfcCzg7qjedFXnvuOWPN0vCOHmMs5rx0p2/3T2/lrySBkbIxvdaR45C1mA+Fz4qGtRprjJz5JvPl0j92xhU93tHMhSrXaGXNyxMr7NibHb+AAv2AWCstVzcOS0OVtLMPuTrO0ErHMHJ2YA/VUZa/BLqcBm3xlP1+zPPPJEzpA51mNDnMJLmOaBcgA7tL2svOa2ONwl7LBxc8loiLT2nz35fX89usypB3Het75jt0lmZMgzsmQZWzIPQmQDMgs2FH8KM9n1KDbQEBAQEBAQU3bxxgmoMQt1aeR0UvZHKAL+YPms2f4bVv6Oz4XrNizcN52iJj616/rDem2i06rR33upTkZa8LHm4GKYs8vErdHNFtNLgX08i70Ud7X1wxEacufFZZPZzOJ5XKPYxufXMma10szxExouS89buDRvK8m8RG5WY+HtktFa+asYLhlRXTEwxmQj2RezQ2+he46BvM+V1DHWbTzS1cVnx4KRhrPb+/nP8ADuu2SiY61ZUPfIT12UYZlbzHSSDXwar4xermW4+IjWOvT5tGbAnRl7oGuDAbMfIQ4vbwJy+ybb05ZqjOaMndqOkqGb26De4G4A5nivE4iO8MNXiwmdFCP8KMiR594jcFC3xfDHZqwROCtstvxT0h1qrFjIwwMN3zfhNG+wPtHwFyl43GvV5wt/Z39pPavX7do/N345bWHAaLU4e99W3HMg2GTIMgmQeumQGvLiGt1LiAB2ncgv1PEGtawbmgN8kGRAQEBAQEBBp4vh0dRDJBKLskaWnmORHaDY+CjesXiayu4fPfBlrlp3h8zo6eSnk+41kgY5mkMrgQyojHslpOl+xYomazy3fSZKUz194wRuJ7x5xP8OzNTU0QzSOv2udp4AKzpDHWt7zqIVqv2pjiJbEXZTu0aTc8ufiqpyw6GPgbzG51+bJhew1XiBE9ZI6GAm7I3i87288ugYO/y5248M262YuK8Rx4Y9ng6z52/hfaijhw+kdHTNy5uoDe73OIN3E8SBfuWqI04FrTadypAZc3XqLoUrg0HN7NjftFl5L2N76K/Tfd5bx1LA5rtOI+WvkoxWJjqvtltXJzVnWl3d9nmGzQsAp+hcWgh8TnB478xIPjcp7Ouuj33vLvdp39Xmm+zqlgikEGZ1Q4dWaV13C2uUWADQeOnyStIjq8y8TfJHL2j0hUZGua4tcCHNNiDoQRwIU2d7Y9BnZMgyNnQSZkFm2Rw4uP3l46ouIgfzHi7u4ILcgICAgICAgICDTxPDIKhnRzxNkZycAbHmDvB7lG1K2jUwtw58mG3NjtMT8lYl+zaiO59QG+4KgloHIXBKo91o6keO8VHp/xh08H2NoKYh8UAMjdRLKTLIDzBduPcraYaV7QxcRx/EZ+l7Tr08lgVjGrO3VxFG78ocQeQJGn1QUT78LkAEkam3avJtCyMdpjcQ2KL8eSKInIxz2h1+Lb66+ijvfROKRSOaX1SOnY3RrGgDcA0BTUMqCCUFS2vw+F5bI1wE2gcG2Odtt5txGmqCuDDDzQYpqF7dd/cg0i43AFyToALkk8gEFp2f2VkeRJUgsZvEX53/F7o7N/cgvDGAAAAAAWAAsABwCD0gICAgICAgICAgICAgw1VMyRjo5GhzHCzmniEHy/aTBBSSgMddrhmaSNQL2yv596hau1+LPNOk9YYaUjfaxK9rXSOXJzz0WiPaGYsAzagWJsLm3FSVNWTFZHe09x7CT8kGVpB1QZGRBBmECD190B3oNjDadkLi9kbMzt5yjN4O4ILDDKHC48RxCDIgICAgICAgICAgICAgICCkfaHEc0L/ykFt+0G9vVBVIpLINoVIA3oIpHl77Dc3U/RBYIQg3ImoM7Qg8PksggVSDYpa0ggjxHMIO/FIHAEbig9oCAgICAgICAgICAgICDHPAx4LZGNc072uaHNPgUHLl2Xonf9O0fCXM+RQakuxVEdzXt+GV/1ugrsVDHE57Yi4sDiA55BcbaXuAEG/Eg2WOQZsyDRrJwEHKGIAneg3qaq7UFgwqstofZPoeaDuICAgICAgICAgICAgICAgINbEp8kUj+IabfEdB6oKXG1BsMQZmlB6cUGjWNuCgyYZsoyWndITlmkJfE/WzQNGgjiDvPggrolkie6KUZXsNnA+hHMHfdB3sLrQbC6C3UE9wGk9x+iDdQEBAQEBAQEBAQEBAQEBBx9ppbRtb7zr+A/qQgrjSgyMKDM0oPRKDUqhoUFzoWgRxgbgxlvIIORtRs62qaHMs2dg6jzucPdd2dvBBRWCSB5jlaWvbvB5cweI7Qgs2F4newJQWenrWkam3bwQZfvUfvjzCD02Zp3OHmgyXQEBAQEBAQEBAQEBBWdp5fxGt91vzP9Ag4RlQZY5UGyx6DICgxTtQWbAZc0EZ5XZ/CSEHQQaOK4VDUNyStvb2XjR7DzaeCChYrh01G4F3WiJsyUCwvycOB9EHhu0VhZBA2h7UG1FtA8jqtJ7g4oOtgdZWSSMHQubFe75HgtGXsvv8ABBbwgICAgICAgICAgIKVtPL+O8cg0f8AiD9UHBdMgyQzoOhBKg2mOQJTogsez0doGduZ3m4oOkgIMdRA17XMe0OY4Wc0i4IQUPHdhi28lIS5u8wuPWHwHj3H1QVF0WUlrgQ4aFpBDgeRB3INqkrXMIsguOz+PXsCe8ILhG8OAcNxQe0BAQEBAQEBAQEFC2pd+PL/ANv7WoK5K9BiiqrHVB26OS9kHTiQe3hBacL/AMGL4W/JBtoCAgIOdieB01RrNEHO3ZwS19viGqCs4nsE2xdTSOuP9OSzg7sD+HjdBXYqaoifk6CXPuyiN59QLEdqD6Hs1FM2H8cZXOcXBhIJa2wsDbjoTZB1kBAQEBAQEBAQEHz3ao/3iXvb+0IK9Kg0Z2oO1h0MjIo5XDqSF7WHich1v6+SDt00l0G0dyCxYG+8Lf05m+RP80HQQEBAQEBAQEBAQEBAQEBAQEBB882q/wAxL3t/aEHAeEGs6Mk2G86Acyg+l4vhYbRCJo/y7WuFv0jrHyLkFXo5LaIOrG64QdvZ5+j28iHeYt9EHYQEBAQEBAQEBAQEBAQEBAQEBB862lP94l+L6BBxnBBmwSLNUwD/AJGehug+qysDmuadzgWnuIsg+cOjLSW8WktPeDZBvUsyDt4HJaS3vgjxGo+RQWFAQEBAQEBAQEBAQQglAQEBAQEHzzH2XmlP6nemiDiytQdTY2nzVUZ4MD3nwFh6kIPpCCh7TQGOofbc+0g8d/qCg58cpCDq0FbZzXe6Qf5oLu08UEoCAgICAgICCEBAQEBAugICCHOABJ3C5Pcg+e1zrlzjvJJ80HKqEFl+z+n1mk5BrB46n5BBc0Fa21prsjlH5SWHudu9R6oKq0INmFBf6B944zza35IM6AgIJQQgICCUHlAugXQEC6AgXQV+txLMXAHQEttfkbIOXNWvAIa82IsRe4I7kHMlkzC/Hkg5s6C9bFQZabN/uPc7wFmj9qDv3QaONQdJBK3jlLh3t1HyQUJgug2omILlgcl4WD3bt9dPQhBv3QLoF0E3QEEICAg85kEZkC6CboIugZkEFyDiYxgnSEywODJDq5pv0ch7beye1BU698sRyzxuZwBOrHdzhoUGETA7kGB+9B9F2fAFNAP0A+dz9UG/mQTdBQoqeznN91zm+RIQdSnpmcUHRoqpsdwPZOpF93cg67XggEbjqCgnMgnMgXQRdBN0E3QLoMJcgjOgjOgjpEEdKg8GdB5NSEGM1zRxCDDNicJBa9zSDvDrEHvCCu12H0DrmOToXfoN2fwHTysg5Jw1+YBk0T2k+3mLS0cy0/QoLvT1jGtaxrtGgNHcBZBnFaOaCRVjmgqOIVbY5ZcxtdznDtBNwUHNn2hvpHc92p8kGeh+/SkZYi0H80n4bR56+QQXeguyNjHOzOaNXDQE7zbs1QbHTIJEqCRKg9dIgnpEEh6CQ9B4IQQWoPJag85EHkxoPBjQY5KdBgdQA7wgwuwph/KgxnB4/dHkgDCm8APJBP8AZ/JBBonc0Hh9HJwKDRqsLqH6ZmnsewO+aDBFhdYz2HMHwsa35IN+CnrB7TmlB0IopOPogztYUGUMKD2GlBOUoPYBQerIPQCDNlQQWoILUDKgjIgZEEZEDo0EdGggxIHQoBiCCOhQOiQT0SB0SCDEgkRoHRoJDEE9GgnIgnIgZUDKgyoIsgmyCLIFkCyBZAsgWQLIFkCyAQgWQCEABAyoACBZAsgWQLIJsgiyCbIJQLICBZBKAghAQEBAQLICBZAsgICBZAQLIFkBBKAghBKAgICAgICAgICAgICAgICAgICAgICAgIC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56889" y="787782"/>
            <a:ext cx="91743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3-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Vantagens e desvantagens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Das </a:t>
            </a:r>
            <a:r>
              <a:rPr lang="pt-BR" i="1" dirty="0" smtClean="0"/>
              <a:t>desvantagens</a:t>
            </a:r>
            <a:r>
              <a:rPr lang="pt-BR" dirty="0" smtClean="0"/>
              <a:t>:</a:t>
            </a:r>
          </a:p>
          <a:p>
            <a:pPr algn="just"/>
            <a:endParaRPr lang="pt-BR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O custo na maioria dos casos é considerado alto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Verificação de erros limitada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Verificação de código fraca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O cliente tende a confundir o protótipo com uma versão do sistema, isso cria falsas expectativas com relação a prazos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Equipe de desenvolvedores e usuários podem perder entusiasmo após a apresentação de várias versões de protótipos</a:t>
            </a:r>
            <a:r>
              <a:rPr lang="pt-BR" dirty="0" smtClean="0"/>
              <a:t>;</a:t>
            </a:r>
          </a:p>
          <a:p>
            <a:pPr lvl="0"/>
            <a:endParaRPr lang="pt-BR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dirty="0"/>
              <a:t>Pode haver uma redução da disciplina da equipe que tende a enxergar a prototipação como um “treino” que não é para valer.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6889" y="787782"/>
            <a:ext cx="91743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Quando utilizar X Quando não utilizar 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O </a:t>
            </a:r>
            <a:r>
              <a:rPr lang="pt-BR" dirty="0"/>
              <a:t>desenvolvedor não tem certeza quanto à eficiência de um </a:t>
            </a:r>
            <a:r>
              <a:rPr lang="pt-BR" dirty="0" smtClean="0"/>
              <a:t>algoritmo; 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Quanto </a:t>
            </a:r>
            <a:r>
              <a:rPr lang="pt-BR" dirty="0"/>
              <a:t>à adaptabilidade de um sistema </a:t>
            </a:r>
            <a:r>
              <a:rPr lang="pt-BR" dirty="0" smtClean="0"/>
              <a:t>operacional;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Quanto </a:t>
            </a:r>
            <a:r>
              <a:rPr lang="pt-BR" dirty="0"/>
              <a:t>à forma em que deva ocorrer a interação entre o cliente e o </a:t>
            </a:r>
            <a:r>
              <a:rPr lang="pt-BR" dirty="0" smtClean="0"/>
              <a:t>sistema;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Quando </a:t>
            </a:r>
            <a:r>
              <a:rPr lang="pt-BR" dirty="0"/>
              <a:t>o cliente não for capaz de gerar requisitos </a:t>
            </a:r>
            <a:r>
              <a:rPr lang="pt-BR" dirty="0" smtClean="0"/>
              <a:t>definidos;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6889" y="787782"/>
            <a:ext cx="9174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Quando utilizar X Quando não utilizar </a:t>
            </a:r>
            <a:endParaRPr lang="pt-BR" sz="2400" b="1" dirty="0"/>
          </a:p>
          <a:p>
            <a:endParaRPr lang="pt-BR" dirty="0"/>
          </a:p>
          <a:p>
            <a:pPr algn="just"/>
            <a:r>
              <a:rPr lang="pt-BR" dirty="0"/>
              <a:t>De forma geral, o protótipo auxilia na identificação dos requisitos do </a:t>
            </a:r>
            <a:r>
              <a:rPr lang="pt-BR" i="1" dirty="0"/>
              <a:t>software</a:t>
            </a:r>
            <a:r>
              <a:rPr lang="pt-BR" dirty="0"/>
              <a:t>. Os protótipos podem ser descartados quando os usamos apenas para entender um determinado </a:t>
            </a:r>
            <a:r>
              <a:rPr lang="pt-BR" dirty="0" smtClean="0"/>
              <a:t>requisito.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28950" y="787782"/>
            <a:ext cx="82014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FIGUEIREDO, Eduardo. </a:t>
            </a:r>
            <a:r>
              <a:rPr lang="pt-BR" b="1" dirty="0"/>
              <a:t>Processos de Software</a:t>
            </a:r>
            <a:r>
              <a:rPr lang="pt-BR" dirty="0"/>
              <a:t>. Disponível em: &lt; http://homepages.dcc.ufmg.br/~figueiredo/disciplinas/aulas/processos-software_v01.pdf&gt;. Acessado em 26 de Março. 2016.</a:t>
            </a:r>
          </a:p>
          <a:p>
            <a:pPr algn="just"/>
            <a:r>
              <a:rPr lang="pt-BR" b="1" dirty="0"/>
              <a:t> </a:t>
            </a:r>
            <a:endParaRPr lang="pt-BR" dirty="0"/>
          </a:p>
          <a:p>
            <a:pPr algn="just"/>
            <a:r>
              <a:rPr lang="pt-BR" dirty="0"/>
              <a:t>GARCIA, Luís F. F. </a:t>
            </a:r>
            <a:r>
              <a:rPr lang="pt-BR" b="1" dirty="0"/>
              <a:t>Engenharia de Software I</a:t>
            </a:r>
            <a:r>
              <a:rPr lang="pt-BR" dirty="0"/>
              <a:t>. Canoas, ULBRA, 2013.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PÁDUA, Clarindo I. P. S. </a:t>
            </a:r>
            <a:r>
              <a:rPr lang="pt-BR" b="1" dirty="0"/>
              <a:t>Prototipação</a:t>
            </a:r>
            <a:r>
              <a:rPr lang="pt-BR" dirty="0"/>
              <a:t>. Disponível em: &lt;http://homepages.dcc.ufmg.br/~clarindo/arquivos/disciplinas/eu/material/transparencias/topicos/9-prototipacao.pdf&gt;. Acessado em 25 de Março. 2016.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PRESSMAN, Roger S. </a:t>
            </a:r>
            <a:r>
              <a:rPr lang="pt-BR" b="1" dirty="0"/>
              <a:t>Engenharia de Software</a:t>
            </a:r>
            <a:r>
              <a:rPr lang="pt-BR" dirty="0"/>
              <a:t>. 7ª edição. São Paulo, </a:t>
            </a:r>
            <a:r>
              <a:rPr lang="pt-BR" dirty="0" err="1"/>
              <a:t>Bookman</a:t>
            </a:r>
            <a:r>
              <a:rPr lang="pt-BR" dirty="0"/>
              <a:t>, 2011. 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9ª edição. São Paulo, Pearson, 2011.</a:t>
            </a:r>
          </a:p>
          <a:p>
            <a:r>
              <a:rPr lang="pt-BR" dirty="0"/>
              <a:t> </a:t>
            </a:r>
          </a:p>
          <a:p>
            <a:pPr algn="just"/>
            <a:endParaRPr lang="pt-BR" dirty="0"/>
          </a:p>
          <a:p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8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1105" y="2874160"/>
            <a:ext cx="8911687" cy="128089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Tópicos: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1- </a:t>
            </a:r>
            <a:r>
              <a:rPr lang="pt-BR" sz="2000" dirty="0" smtClean="0">
                <a:solidFill>
                  <a:schemeClr val="tx1"/>
                </a:solidFill>
              </a:rPr>
              <a:t>Modelos de Processos Gerais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2- </a:t>
            </a:r>
            <a:r>
              <a:rPr lang="pt-BR" sz="2000" dirty="0" smtClean="0">
                <a:solidFill>
                  <a:schemeClr val="tx1"/>
                </a:solidFill>
              </a:rPr>
              <a:t>Prototipação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3- </a:t>
            </a:r>
            <a:r>
              <a:rPr lang="pt-BR" sz="2000" dirty="0" smtClean="0">
                <a:solidFill>
                  <a:schemeClr val="tx1"/>
                </a:solidFill>
              </a:rPr>
              <a:t>Vantagens e desvantagens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4- </a:t>
            </a:r>
            <a:r>
              <a:rPr lang="pt-BR" sz="2000" dirty="0" smtClean="0">
                <a:solidFill>
                  <a:schemeClr val="tx1"/>
                </a:solidFill>
              </a:rPr>
              <a:t>Quando utilizar X Quando não utilizar</a:t>
            </a: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Referências 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61105" y="60973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 smtClean="0"/>
              <a:t>Modelos de Processos de Desenvolvimento de Software</a:t>
            </a:r>
          </a:p>
          <a:p>
            <a:pPr algn="ctr"/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/>
              <a:t>Prototipação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1-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Modelos de processos gerais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Modelos </a:t>
            </a:r>
            <a:r>
              <a:rPr lang="pt-BR" dirty="0"/>
              <a:t>de Processos de Desenvolvimento de </a:t>
            </a:r>
            <a:r>
              <a:rPr lang="pt-BR" dirty="0" smtClean="0"/>
              <a:t>Software englobam: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sp>
        <p:nvSpPr>
          <p:cNvPr id="2" name="Elipse 1"/>
          <p:cNvSpPr/>
          <p:nvPr/>
        </p:nvSpPr>
        <p:spPr>
          <a:xfrm>
            <a:off x="3863659" y="3918173"/>
            <a:ext cx="4906851" cy="129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050403" y="3538246"/>
            <a:ext cx="4533365" cy="989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378816" y="3003773"/>
            <a:ext cx="38765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9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1-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Modelos de processos gerais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O que são processos de software?</a:t>
            </a:r>
          </a:p>
          <a:p>
            <a:pPr algn="just"/>
            <a:endParaRPr lang="pt-BR" dirty="0"/>
          </a:p>
          <a:p>
            <a:pPr algn="ctr"/>
            <a:r>
              <a:rPr lang="pt-BR" dirty="0"/>
              <a:t>Os processos da engenharia de </a:t>
            </a:r>
            <a:r>
              <a:rPr lang="pt-BR" i="1" dirty="0"/>
              <a:t>software</a:t>
            </a:r>
            <a:r>
              <a:rPr lang="pt-BR" dirty="0"/>
              <a:t> possibilitam à equipe desenvolvedora criar suas próprias tarefas e ações, garantindo assim um desenvolvimento de alta qualidade dentro do prazo </a:t>
            </a:r>
            <a:r>
              <a:rPr lang="pt-BR" dirty="0" smtClean="0"/>
              <a:t>estipulado.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7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1-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Modelos de processos gerais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Os modelos mais usados: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ctr"/>
            <a:r>
              <a:rPr lang="pt-BR" dirty="0" smtClean="0"/>
              <a:t>1-Modelo cascata, modo sequencial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859109" y="2266683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4104419" y="2768959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  <a:endParaRPr lang="pt-BR" b="1" dirty="0"/>
          </a:p>
        </p:txBody>
      </p:sp>
      <p:sp>
        <p:nvSpPr>
          <p:cNvPr id="13" name="Retângulo 12"/>
          <p:cNvSpPr/>
          <p:nvPr/>
        </p:nvSpPr>
        <p:spPr>
          <a:xfrm>
            <a:off x="5349729" y="3271235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</a:t>
            </a:r>
            <a:endParaRPr lang="pt-BR" b="1" dirty="0"/>
          </a:p>
        </p:txBody>
      </p:sp>
      <p:sp>
        <p:nvSpPr>
          <p:cNvPr id="14" name="Retângulo 13"/>
          <p:cNvSpPr/>
          <p:nvPr/>
        </p:nvSpPr>
        <p:spPr>
          <a:xfrm>
            <a:off x="6595039" y="3773511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7969875" y="4275787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9344711" y="4778063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10662320" y="5280339"/>
            <a:ext cx="106894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643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1-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Modelos de processos gerais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/>
              <a:t>2</a:t>
            </a:r>
            <a:r>
              <a:rPr lang="pt-BR" dirty="0" smtClean="0"/>
              <a:t>-Modelo Incremental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3</a:t>
            </a:r>
            <a:r>
              <a:rPr lang="pt-BR" dirty="0" smtClean="0"/>
              <a:t>-Modelo orientado a reuso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ctr"/>
            <a:r>
              <a:rPr lang="pt-BR" dirty="0"/>
              <a:t>O</a:t>
            </a:r>
            <a:r>
              <a:rPr lang="pt-BR" dirty="0" smtClean="0"/>
              <a:t>s </a:t>
            </a:r>
            <a:r>
              <a:rPr lang="pt-BR" dirty="0"/>
              <a:t>modelos gerais não são de uso exclusivos, dando a opção de combinação entre diferentes modelos para as organizações durante o processo de desenvolvimento.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3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6889" y="787782"/>
            <a:ext cx="91743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Prototipação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 </a:t>
            </a:r>
            <a:endParaRPr lang="pt-BR" dirty="0"/>
          </a:p>
          <a:p>
            <a:pPr lvl="0" algn="just"/>
            <a:r>
              <a:rPr lang="pt-BR" u="sng" dirty="0" smtClean="0"/>
              <a:t>1º OBTER </a:t>
            </a:r>
            <a:r>
              <a:rPr lang="pt-BR" u="sng" dirty="0"/>
              <a:t>REQUISITOS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Desenvolvedor e cliente definem os objetivos gerais do software, identificam quais requisitos são conhecidos e as áreas que necessitam de definições adicionais. </a:t>
            </a:r>
          </a:p>
          <a:p>
            <a:pPr algn="just"/>
            <a:r>
              <a:rPr lang="pt-BR" dirty="0"/>
              <a:t> </a:t>
            </a:r>
          </a:p>
          <a:p>
            <a:pPr lvl="0" algn="just"/>
            <a:r>
              <a:rPr lang="pt-BR" u="sng" dirty="0" smtClean="0"/>
              <a:t>2º ELABORAR </a:t>
            </a:r>
            <a:r>
              <a:rPr lang="pt-BR" u="sng" dirty="0"/>
              <a:t>PROJETO </a:t>
            </a:r>
            <a:r>
              <a:rPr lang="pt-BR" u="sng" dirty="0" smtClean="0"/>
              <a:t>RÁPIDO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Representação dos aspectos do software que são visíveis ao usuário(abordagem de entrada e saída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  <a:p>
            <a:pPr lvl="0" algn="just"/>
            <a:r>
              <a:rPr lang="pt-BR" u="sng" dirty="0" smtClean="0"/>
              <a:t>3º CONSTRUIR </a:t>
            </a:r>
            <a:r>
              <a:rPr lang="pt-BR" u="sng" dirty="0"/>
              <a:t>PROTÓTIPO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Implementação rápida do projeto.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89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6889" y="787782"/>
            <a:ext cx="91743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Prototipação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 </a:t>
            </a:r>
            <a:endParaRPr lang="pt-BR" dirty="0"/>
          </a:p>
          <a:p>
            <a:pPr lvl="0" algn="just"/>
            <a:r>
              <a:rPr lang="pt-BR" u="sng" dirty="0" smtClean="0"/>
              <a:t>4º AVALIAR </a:t>
            </a:r>
            <a:r>
              <a:rPr lang="pt-BR" u="sng" dirty="0"/>
              <a:t>PROTÓTIPO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Cliente e desenvolvedor avaliam o protótipo.</a:t>
            </a:r>
          </a:p>
          <a:p>
            <a:pPr algn="just"/>
            <a:r>
              <a:rPr lang="pt-BR" dirty="0"/>
              <a:t> </a:t>
            </a:r>
          </a:p>
          <a:p>
            <a:pPr lvl="0" algn="just"/>
            <a:r>
              <a:rPr lang="pt-BR" u="sng" dirty="0" smtClean="0"/>
              <a:t>5º REFINAMENTO </a:t>
            </a:r>
            <a:r>
              <a:rPr lang="pt-BR" u="sng" dirty="0"/>
              <a:t>DO PROTÓTIPO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Cliente e desenvolvedor refinam os requisitos do software a ser desenvolvido.</a:t>
            </a:r>
          </a:p>
          <a:p>
            <a:pPr algn="just"/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6889" y="787782"/>
            <a:ext cx="91743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Prototipação</a:t>
            </a:r>
            <a:endParaRPr lang="pt-BR" sz="2400" b="1" dirty="0" smtClean="0">
              <a:latin typeface="Arial" pitchFamily="34" charset="0"/>
              <a:cs typeface="Arial" pitchFamily="34" charset="0"/>
            </a:endParaRPr>
          </a:p>
          <a:p>
            <a:endParaRPr lang="pt-BR" sz="2400" b="1" dirty="0"/>
          </a:p>
          <a:p>
            <a:pPr algn="just"/>
            <a:r>
              <a:rPr lang="pt-BR" dirty="0" smtClean="0"/>
              <a:t>Resumindo....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27399" t="56822" r="26178" b="23636"/>
          <a:stretch/>
        </p:blipFill>
        <p:spPr>
          <a:xfrm>
            <a:off x="2556889" y="2675465"/>
            <a:ext cx="8775111" cy="20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Personalizada 2">
      <a:dk1>
        <a:sysClr val="windowText" lastClr="000000"/>
      </a:dk1>
      <a:lt1>
        <a:sysClr val="window" lastClr="FFFFFF"/>
      </a:lt1>
      <a:dk2>
        <a:srgbClr val="39302A"/>
      </a:dk2>
      <a:lt2>
        <a:srgbClr val="FFFFFF"/>
      </a:lt2>
      <a:accent1>
        <a:srgbClr val="2998E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424</Words>
  <Application>Microsoft Office PowerPoint</Application>
  <PresentationFormat>Widescreen</PresentationFormat>
  <Paragraphs>174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3</vt:lpstr>
      <vt:lpstr>Cacho</vt:lpstr>
      <vt:lpstr>             UEMG Universidade do Estado de Minas Gerais    Curso de Sistemas de Informação 5º Período Noturno  1º Semestre de 2016  Disciplina: Engenharia de Software I  Prof. Fernando Roberto Proença  Alunos:  Anderson Veloso dos Santos Junior César da Silva Maria Andressa de Paula Silva Rafael de Oliveira Romano  </vt:lpstr>
      <vt:lpstr> Tópicos:  1- Modelos de Processos Gerais 2- Prototipação 3- Vantagens e desvantagens 4- Quando utilizar X Quando não utilizar Referências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Apresentado ao  Centro de Ciências UEMG  Univerdidade do Estado de Minas Gerais</dc:title>
  <dc:creator>Andressa</dc:creator>
  <cp:lastModifiedBy>Maria Andressa de Paula</cp:lastModifiedBy>
  <cp:revision>111</cp:revision>
  <dcterms:created xsi:type="dcterms:W3CDTF">2015-05-28T02:48:54Z</dcterms:created>
  <dcterms:modified xsi:type="dcterms:W3CDTF">2016-03-29T01:46:11Z</dcterms:modified>
</cp:coreProperties>
</file>