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4" r:id="rId1"/>
  </p:sldMasterIdLst>
  <p:notesMasterIdLst>
    <p:notesMasterId r:id="rId35"/>
  </p:notesMasterIdLst>
  <p:sldIdLst>
    <p:sldId id="256" r:id="rId2"/>
    <p:sldId id="257" r:id="rId3"/>
    <p:sldId id="258" r:id="rId4"/>
    <p:sldId id="281" r:id="rId5"/>
    <p:sldId id="291" r:id="rId6"/>
    <p:sldId id="282" r:id="rId7"/>
    <p:sldId id="283" r:id="rId8"/>
    <p:sldId id="284" r:id="rId9"/>
    <p:sldId id="277" r:id="rId10"/>
    <p:sldId id="285"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279" r:id="rId26"/>
    <p:sldId id="287" r:id="rId27"/>
    <p:sldId id="259" r:id="rId28"/>
    <p:sldId id="288" r:id="rId29"/>
    <p:sldId id="280" r:id="rId30"/>
    <p:sldId id="289" r:id="rId31"/>
    <p:sldId id="290" r:id="rId32"/>
    <p:sldId id="272"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4660" autoAdjust="0"/>
  </p:normalViewPr>
  <p:slideViewPr>
    <p:cSldViewPr snapToGrid="0">
      <p:cViewPr varScale="1">
        <p:scale>
          <a:sx n="74" d="100"/>
          <a:sy n="74" d="100"/>
        </p:scale>
        <p:origin x="528" y="72"/>
      </p:cViewPr>
      <p:guideLst>
        <p:guide orient="horz" pos="2160"/>
        <p:guide pos="3840"/>
      </p:guideLst>
    </p:cSldViewPr>
  </p:slideViewPr>
  <p:outlineViewPr>
    <p:cViewPr>
      <p:scale>
        <a:sx n="33" d="100"/>
        <a:sy n="33" d="100"/>
      </p:scale>
      <p:origin x="0" y="40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29B77-2132-457E-AC5D-7D3413B1264E}" type="datetimeFigureOut">
              <a:rPr lang="pt-BR" smtClean="0"/>
              <a:pPr/>
              <a:t>08/06/2016</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366CC-EFA2-4B0E-8280-4FB90D376412}" type="slidenum">
              <a:rPr lang="pt-BR" smtClean="0"/>
              <a:pPr/>
              <a:t>‹nº›</a:t>
            </a:fld>
            <a:endParaRPr lang="pt-BR"/>
          </a:p>
        </p:txBody>
      </p:sp>
    </p:spTree>
    <p:extLst>
      <p:ext uri="{BB962C8B-B14F-4D97-AF65-F5344CB8AC3E}">
        <p14:creationId xmlns:p14="http://schemas.microsoft.com/office/powerpoint/2010/main" val="1071892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5F9366CC-EFA2-4B0E-8280-4FB90D376412}" type="slidenum">
              <a:rPr lang="pt-BR" smtClean="0"/>
              <a:pPr/>
              <a:t>1</a:t>
            </a:fld>
            <a:endParaRPr lang="pt-BR"/>
          </a:p>
        </p:txBody>
      </p:sp>
    </p:spTree>
    <p:extLst>
      <p:ext uri="{BB962C8B-B14F-4D97-AF65-F5344CB8AC3E}">
        <p14:creationId xmlns:p14="http://schemas.microsoft.com/office/powerpoint/2010/main" val="403757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A41E216A-3E81-4F52-A006-55A77B3941E3}" type="datetime1">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37325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2F719055-44E2-476F-8F78-C3484F836DEB}" type="datetime1">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557350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2F719055-44E2-476F-8F78-C3484F836DEB}" type="datetime1">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667156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2F719055-44E2-476F-8F78-C3484F836DEB}" type="datetime1">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2994764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2F719055-44E2-476F-8F78-C3484F836DEB}" type="datetime1">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644065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2F719055-44E2-476F-8F78-C3484F836DEB}" type="datetime1">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5988998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CF76B71E-54E9-4284-B656-5BBB50D0D7E1}" type="datetime1">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41947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C746CEB-165C-4385-B73B-40006D4D35F0}" type="datetime1">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5571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smtClean="0"/>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179C4895-95C3-4B47-8774-E537D4E8BF35}" type="datetime1">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2797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AE4E0262-196F-40A3-9B76-1461115F9A17}" type="datetime1">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8460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85656EA2-EF3D-4F7E-8077-6B7E9E0626F1}" type="datetime1">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9132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965EE062-83A6-4DC6-AEAE-5EE7A37BD5CD}" type="datetime1">
              <a:rPr lang="en-US" smtClean="0"/>
              <a:pPr/>
              <a:t>6/8/2016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482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5DE8BADD-2A78-4B98-8160-04DCE9444755}" type="datetime1">
              <a:rPr lang="en-US" smtClean="0"/>
              <a:pPr/>
              <a:t>6/8/2016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0832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CB219-791D-467D-A7BE-5F1630CF6C2A}" type="datetime1">
              <a:rPr lang="en-US" smtClean="0"/>
              <a:pPr/>
              <a:t>6/8/2016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49481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smtClean="0"/>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DFB7BB4A-1E35-44DB-B099-EBA3FDA7B71A}" type="datetime1">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05217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90C31509-B893-46FE-86BB-5AFAA455F61C}" type="datetime1">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53980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F719055-44E2-476F-8F78-C3484F836DEB}" type="datetime1">
              <a:rPr lang="en-US" smtClean="0"/>
              <a:pPr/>
              <a:t>6/8/2016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4384101"/>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40440" y="3580711"/>
            <a:ext cx="8915399" cy="2262781"/>
          </a:xfrm>
        </p:spPr>
        <p:txBody>
          <a:bodyPr>
            <a:noAutofit/>
          </a:bodyPr>
          <a:lstStyle/>
          <a:p>
            <a:pPr algn="ctr"/>
            <a:r>
              <a:rPr lang="pt-BR" sz="1600" dirty="0" smtClean="0"/>
              <a:t/>
            </a:r>
            <a:br>
              <a:rPr lang="pt-BR" sz="1600" dirty="0" smtClean="0"/>
            </a:br>
            <a:r>
              <a:rPr lang="pt-BR" sz="1600" dirty="0" smtClean="0"/>
              <a:t/>
            </a:r>
            <a:br>
              <a:rPr lang="pt-BR" sz="1600" dirty="0" smtClean="0"/>
            </a:br>
            <a:r>
              <a:rPr lang="pt-BR" sz="1600" dirty="0" smtClean="0"/>
              <a:t/>
            </a:r>
            <a:br>
              <a:rPr lang="pt-BR" sz="1600" dirty="0" smtClean="0"/>
            </a:br>
            <a:r>
              <a:rPr lang="pt-BR" sz="1600" dirty="0" smtClean="0"/>
              <a:t/>
            </a:r>
            <a:br>
              <a:rPr lang="pt-BR" sz="1600" dirty="0" smtClean="0"/>
            </a:br>
            <a:r>
              <a:rPr lang="pt-BR" sz="1600" dirty="0" smtClean="0"/>
              <a:t/>
            </a:r>
            <a:br>
              <a:rPr lang="pt-BR" sz="1600" dirty="0" smtClean="0"/>
            </a:br>
            <a:r>
              <a:rPr lang="pt-BR" sz="1600" dirty="0" smtClean="0"/>
              <a:t> </a:t>
            </a:r>
            <a:br>
              <a:rPr lang="pt-BR" sz="1600" dirty="0" smtClean="0"/>
            </a:br>
            <a:r>
              <a:rPr lang="pt-BR" sz="1600" dirty="0" smtClean="0"/>
              <a:t/>
            </a:r>
            <a:br>
              <a:rPr lang="pt-BR" sz="1600" dirty="0" smtClean="0"/>
            </a:br>
            <a:r>
              <a:rPr lang="pt-BR" sz="1600" dirty="0" smtClean="0"/>
              <a:t/>
            </a:r>
            <a:br>
              <a:rPr lang="pt-BR" sz="1600" dirty="0" smtClean="0"/>
            </a:br>
            <a:r>
              <a:rPr lang="pt-BR" sz="1600" dirty="0" smtClean="0"/>
              <a:t/>
            </a:r>
            <a:br>
              <a:rPr lang="pt-BR" sz="1600" dirty="0" smtClean="0"/>
            </a:br>
            <a:r>
              <a:rPr lang="pt-BR" sz="1800" dirty="0" smtClean="0"/>
              <a:t/>
            </a:r>
            <a:br>
              <a:rPr lang="pt-BR" sz="1800" dirty="0" smtClean="0"/>
            </a:br>
            <a:r>
              <a:rPr lang="pt-BR" sz="1800" dirty="0" smtClean="0"/>
              <a:t/>
            </a:r>
            <a:br>
              <a:rPr lang="pt-BR" sz="1800" dirty="0" smtClean="0"/>
            </a:br>
            <a:r>
              <a:rPr lang="pt-BR" sz="1800" dirty="0" smtClean="0"/>
              <a:t/>
            </a:r>
            <a:br>
              <a:rPr lang="pt-BR" sz="1800" dirty="0" smtClean="0"/>
            </a:br>
            <a:r>
              <a:rPr lang="pt-BR" sz="1800" b="1" dirty="0" smtClean="0">
                <a:solidFill>
                  <a:schemeClr val="tx1"/>
                </a:solidFill>
              </a:rPr>
              <a:t>UEMG</a:t>
            </a:r>
            <a:br>
              <a:rPr lang="pt-BR" sz="1800" b="1" dirty="0" smtClean="0">
                <a:solidFill>
                  <a:schemeClr val="tx1"/>
                </a:solidFill>
              </a:rPr>
            </a:br>
            <a:r>
              <a:rPr lang="pt-BR" sz="1800" dirty="0" smtClean="0">
                <a:solidFill>
                  <a:schemeClr val="tx1"/>
                </a:solidFill>
              </a:rPr>
              <a:t>Universidade do Estado de Minas Gerais </a:t>
            </a:r>
            <a:br>
              <a:rPr lang="pt-BR" sz="1800" dirty="0" smtClean="0">
                <a:solidFill>
                  <a:schemeClr val="tx1"/>
                </a:solidFill>
              </a:rPr>
            </a:br>
            <a:r>
              <a:rPr lang="pt-BR" sz="1800" dirty="0" smtClean="0">
                <a:solidFill>
                  <a:schemeClr val="tx1"/>
                </a:solidFill>
              </a:rPr>
              <a:t> </a:t>
            </a:r>
            <a:br>
              <a:rPr lang="pt-BR" sz="1800" dirty="0" smtClean="0">
                <a:solidFill>
                  <a:schemeClr val="tx1"/>
                </a:solidFill>
              </a:rPr>
            </a:br>
            <a:r>
              <a:rPr lang="pt-BR" sz="1800" b="1" dirty="0" smtClean="0">
                <a:solidFill>
                  <a:schemeClr val="tx1"/>
                </a:solidFill>
              </a:rPr>
              <a:t>Curso de Sistemas de Informação</a:t>
            </a:r>
            <a:br>
              <a:rPr lang="pt-BR" sz="1800" b="1" dirty="0" smtClean="0">
                <a:solidFill>
                  <a:schemeClr val="tx1"/>
                </a:solidFill>
              </a:rPr>
            </a:br>
            <a:r>
              <a:rPr lang="pt-BR" sz="1800" dirty="0">
                <a:solidFill>
                  <a:schemeClr val="tx1"/>
                </a:solidFill>
              </a:rPr>
              <a:t>5</a:t>
            </a:r>
            <a:r>
              <a:rPr lang="pt-BR" sz="1800" dirty="0" smtClean="0">
                <a:solidFill>
                  <a:schemeClr val="tx1"/>
                </a:solidFill>
              </a:rPr>
              <a:t>º Período Noturno </a:t>
            </a:r>
            <a:br>
              <a:rPr lang="pt-BR" sz="1800" dirty="0" smtClean="0">
                <a:solidFill>
                  <a:schemeClr val="tx1"/>
                </a:solidFill>
              </a:rPr>
            </a:br>
            <a:r>
              <a:rPr lang="pt-BR" sz="1800" dirty="0" smtClean="0">
                <a:solidFill>
                  <a:schemeClr val="tx1"/>
                </a:solidFill>
              </a:rPr>
              <a:t>1º Semestre de 2016</a:t>
            </a:r>
            <a:r>
              <a:rPr lang="pt-BR" sz="1800" b="1" dirty="0" smtClean="0">
                <a:solidFill>
                  <a:schemeClr val="tx1"/>
                </a:solidFill>
              </a:rPr>
              <a:t/>
            </a:r>
            <a:br>
              <a:rPr lang="pt-BR" sz="1800" b="1" dirty="0" smtClean="0">
                <a:solidFill>
                  <a:schemeClr val="tx1"/>
                </a:solidFill>
              </a:rPr>
            </a:br>
            <a:r>
              <a:rPr lang="pt-BR" sz="1800" b="1" dirty="0" smtClean="0">
                <a:solidFill>
                  <a:schemeClr val="tx1"/>
                </a:solidFill>
              </a:rPr>
              <a:t/>
            </a:r>
            <a:br>
              <a:rPr lang="pt-BR" sz="1800" b="1" dirty="0" smtClean="0">
                <a:solidFill>
                  <a:schemeClr val="tx1"/>
                </a:solidFill>
              </a:rPr>
            </a:br>
            <a:r>
              <a:rPr lang="pt-BR" sz="1800" b="1" dirty="0" smtClean="0">
                <a:solidFill>
                  <a:schemeClr val="tx1"/>
                </a:solidFill>
              </a:rPr>
              <a:t>Disciplina: </a:t>
            </a:r>
            <a:r>
              <a:rPr lang="pt-BR" sz="1800" dirty="0" smtClean="0">
                <a:solidFill>
                  <a:schemeClr val="tx1"/>
                </a:solidFill>
              </a:rPr>
              <a:t>Engenharia de Software I</a:t>
            </a:r>
            <a:r>
              <a:rPr lang="pt-BR" sz="1800" b="1" dirty="0" smtClean="0">
                <a:solidFill>
                  <a:schemeClr val="tx1"/>
                </a:solidFill>
              </a:rPr>
              <a:t/>
            </a:r>
            <a:br>
              <a:rPr lang="pt-BR" sz="1800" b="1" dirty="0" smtClean="0">
                <a:solidFill>
                  <a:schemeClr val="tx1"/>
                </a:solidFill>
              </a:rPr>
            </a:br>
            <a:r>
              <a:rPr lang="pt-BR" sz="1800" b="1" dirty="0" smtClean="0">
                <a:solidFill>
                  <a:schemeClr val="tx1"/>
                </a:solidFill>
                <a:effectLst>
                  <a:outerShdw blurRad="38100" dist="38100" dir="2700000" algn="tl">
                    <a:srgbClr val="000000">
                      <a:alpha val="43137"/>
                    </a:srgbClr>
                  </a:outerShdw>
                </a:effectLst>
              </a:rPr>
              <a:t> </a:t>
            </a:r>
            <a:r>
              <a:rPr lang="pt-BR" sz="1800" b="1" dirty="0" smtClean="0">
                <a:solidFill>
                  <a:schemeClr val="tx1"/>
                </a:solidFill>
              </a:rPr>
              <a:t>Prof. </a:t>
            </a:r>
            <a:r>
              <a:rPr lang="pt-BR" sz="1800" dirty="0" smtClean="0">
                <a:solidFill>
                  <a:schemeClr val="tx1"/>
                </a:solidFill>
              </a:rPr>
              <a:t>Fernando Roberto Proença</a:t>
            </a:r>
            <a:r>
              <a:rPr lang="pt-BR" sz="1800" b="1" dirty="0" smtClean="0">
                <a:solidFill>
                  <a:schemeClr val="tx1"/>
                </a:solidFill>
              </a:rPr>
              <a:t/>
            </a:r>
            <a:br>
              <a:rPr lang="pt-BR" sz="1800" b="1" dirty="0" smtClean="0">
                <a:solidFill>
                  <a:schemeClr val="tx1"/>
                </a:solidFill>
              </a:rPr>
            </a:br>
            <a:r>
              <a:rPr lang="pt-BR" sz="1800" b="1" dirty="0" smtClean="0">
                <a:solidFill>
                  <a:schemeClr val="tx1"/>
                </a:solidFill>
              </a:rPr>
              <a:t/>
            </a:r>
            <a:br>
              <a:rPr lang="pt-BR" sz="1800" b="1" dirty="0" smtClean="0">
                <a:solidFill>
                  <a:schemeClr val="tx1"/>
                </a:solidFill>
              </a:rPr>
            </a:br>
            <a:r>
              <a:rPr lang="pt-BR" sz="1800" b="1" dirty="0" smtClean="0">
                <a:solidFill>
                  <a:schemeClr val="tx1"/>
                </a:solidFill>
              </a:rPr>
              <a:t>Alunos:</a:t>
            </a:r>
            <a:r>
              <a:rPr lang="pt-BR" sz="1800" dirty="0">
                <a:solidFill>
                  <a:schemeClr val="tx1"/>
                </a:solidFill>
              </a:rPr>
              <a:t/>
            </a:r>
            <a:br>
              <a:rPr lang="pt-BR" sz="1800" dirty="0">
                <a:solidFill>
                  <a:schemeClr val="tx1"/>
                </a:solidFill>
              </a:rPr>
            </a:br>
            <a:r>
              <a:rPr lang="pt-BR" sz="1800" dirty="0">
                <a:solidFill>
                  <a:schemeClr val="tx1"/>
                </a:solidFill>
              </a:rPr>
              <a:t/>
            </a:r>
            <a:br>
              <a:rPr lang="pt-BR" sz="1800" dirty="0">
                <a:solidFill>
                  <a:schemeClr val="tx1"/>
                </a:solidFill>
              </a:rPr>
            </a:br>
            <a:r>
              <a:rPr lang="pt-BR" sz="1800" dirty="0">
                <a:solidFill>
                  <a:schemeClr val="tx1"/>
                </a:solidFill>
              </a:rPr>
              <a:t>Anderson Veloso dos Santos</a:t>
            </a:r>
            <a:br>
              <a:rPr lang="pt-BR" sz="1800" dirty="0">
                <a:solidFill>
                  <a:schemeClr val="tx1"/>
                </a:solidFill>
              </a:rPr>
            </a:br>
            <a:r>
              <a:rPr lang="pt-BR" sz="1800" dirty="0">
                <a:solidFill>
                  <a:schemeClr val="tx1"/>
                </a:solidFill>
              </a:rPr>
              <a:t>Junior César da </a:t>
            </a:r>
            <a:r>
              <a:rPr lang="pt-BR" sz="1800" dirty="0" smtClean="0">
                <a:solidFill>
                  <a:schemeClr val="tx1"/>
                </a:solidFill>
              </a:rPr>
              <a:t>Silva</a:t>
            </a:r>
            <a:r>
              <a:rPr lang="pt-BR" sz="1800" dirty="0">
                <a:solidFill>
                  <a:schemeClr val="tx1"/>
                </a:solidFill>
              </a:rPr>
              <a:t/>
            </a:r>
            <a:br>
              <a:rPr lang="pt-BR" sz="1800" dirty="0">
                <a:solidFill>
                  <a:schemeClr val="tx1"/>
                </a:solidFill>
              </a:rPr>
            </a:br>
            <a:r>
              <a:rPr lang="pt-BR" sz="1800" dirty="0" smtClean="0">
                <a:solidFill>
                  <a:schemeClr val="tx1"/>
                </a:solidFill>
              </a:rPr>
              <a:t>Maria </a:t>
            </a:r>
            <a:r>
              <a:rPr lang="pt-BR" sz="1800" dirty="0">
                <a:solidFill>
                  <a:schemeClr val="tx1"/>
                </a:solidFill>
              </a:rPr>
              <a:t>Andressa de Paula Silva</a:t>
            </a:r>
            <a:br>
              <a:rPr lang="pt-BR" sz="1800" dirty="0">
                <a:solidFill>
                  <a:schemeClr val="tx1"/>
                </a:solidFill>
              </a:rPr>
            </a:br>
            <a:r>
              <a:rPr lang="pt-BR" sz="1800" dirty="0">
                <a:solidFill>
                  <a:schemeClr val="tx1"/>
                </a:solidFill>
              </a:rPr>
              <a:t>Rafael de Oliveira </a:t>
            </a:r>
            <a:r>
              <a:rPr lang="pt-BR" sz="1800" dirty="0" smtClean="0">
                <a:solidFill>
                  <a:schemeClr val="tx1"/>
                </a:solidFill>
              </a:rPr>
              <a:t>Romano</a:t>
            </a:r>
            <a:r>
              <a:rPr lang="pt-BR" sz="1600" dirty="0" smtClean="0"/>
              <a:t/>
            </a:r>
            <a:br>
              <a:rPr lang="pt-BR" sz="1600" dirty="0" smtClean="0"/>
            </a:br>
            <a:r>
              <a:rPr lang="pt-BR" sz="1600" dirty="0" smtClean="0"/>
              <a:t/>
            </a:r>
            <a:br>
              <a:rPr lang="pt-BR" sz="1600" dirty="0" smtClean="0"/>
            </a:br>
            <a:endParaRPr lang="pt-BR" sz="1600" dirty="0"/>
          </a:p>
        </p:txBody>
      </p:sp>
      <p:sp>
        <p:nvSpPr>
          <p:cNvPr id="4" name="Espaço Reservado para Número de Slide 3"/>
          <p:cNvSpPr>
            <a:spLocks noGrp="1"/>
          </p:cNvSpPr>
          <p:nvPr>
            <p:ph type="sldNum" sz="quarter" idx="12"/>
          </p:nvPr>
        </p:nvSpPr>
        <p:spPr/>
        <p:txBody>
          <a:bodyPr/>
          <a:lstStyle/>
          <a:p>
            <a:fld id="{D57F1E4F-1CFF-5643-939E-217C01CDF565}" type="slidenum">
              <a:rPr lang="en-US" b="1" smtClean="0"/>
              <a:pPr/>
              <a:t>1</a:t>
            </a:fld>
            <a:endParaRPr lang="en-US" b="1" dirty="0"/>
          </a:p>
        </p:txBody>
      </p:sp>
      <p:pic>
        <p:nvPicPr>
          <p:cNvPr id="1026" name="Picture 2" descr="http://www.fespmg.edu.br/Content/downloads/Logotipos/UEMG_Passos_jpg/logotipo_UEMG_Passos_1_colorid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8736" y="5370491"/>
            <a:ext cx="4383997" cy="1324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643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10</a:t>
            </a:fld>
            <a:endParaRPr lang="en-US" b="1" dirty="0"/>
          </a:p>
        </p:txBody>
      </p:sp>
      <p:sp>
        <p:nvSpPr>
          <p:cNvPr id="5" name="CaixaDeTexto 4"/>
          <p:cNvSpPr txBox="1"/>
          <p:nvPr/>
        </p:nvSpPr>
        <p:spPr>
          <a:xfrm>
            <a:off x="2556889" y="787782"/>
            <a:ext cx="9174378" cy="6001643"/>
          </a:xfrm>
          <a:prstGeom prst="rect">
            <a:avLst/>
          </a:prstGeom>
          <a:noFill/>
        </p:spPr>
        <p:txBody>
          <a:bodyPr wrap="square" rtlCol="0">
            <a:spAutoFit/>
          </a:bodyPr>
          <a:lstStyle/>
          <a:p>
            <a:r>
              <a:rPr lang="pt-BR" sz="2400" b="1" dirty="0" smtClean="0">
                <a:latin typeface="Arial" pitchFamily="34" charset="0"/>
                <a:cs typeface="Arial" pitchFamily="34" charset="0"/>
              </a:rPr>
              <a:t>2- Métodos Ágeis X Modelos Clássicos</a:t>
            </a:r>
          </a:p>
          <a:p>
            <a:pPr algn="just"/>
            <a:endParaRPr lang="pt-BR" dirty="0"/>
          </a:p>
          <a:p>
            <a:pPr algn="just"/>
            <a:endParaRPr lang="pt-BR" dirty="0" smtClean="0"/>
          </a:p>
          <a:p>
            <a:r>
              <a:rPr lang="pt-BR" dirty="0"/>
              <a:t> </a:t>
            </a:r>
          </a:p>
          <a:p>
            <a:pPr algn="just"/>
            <a:r>
              <a:rPr lang="pt-BR" dirty="0"/>
              <a:t>Processo de desenvolvimento rápido são projetados para desenvolver software útil rapidamente. </a:t>
            </a:r>
            <a:endParaRPr lang="pt-BR" dirty="0" smtClean="0"/>
          </a:p>
          <a:p>
            <a:pPr algn="just"/>
            <a:endParaRPr lang="pt-BR" dirty="0"/>
          </a:p>
          <a:p>
            <a:pPr algn="just"/>
            <a:r>
              <a:rPr lang="pt-BR" dirty="0" smtClean="0"/>
              <a:t>São </a:t>
            </a:r>
            <a:r>
              <a:rPr lang="pt-BR" dirty="0"/>
              <a:t>processos iterativos onde especificação, projeto, desenvolvimento e teste são intercalados. Assim, o software é entregue em partes, em incrementos com funcionalidades do sistema. Suas características são</a:t>
            </a:r>
            <a:r>
              <a:rPr lang="pt-BR" dirty="0" smtClean="0"/>
              <a:t>:</a:t>
            </a:r>
          </a:p>
          <a:p>
            <a:pPr algn="just"/>
            <a:endParaRPr lang="pt-BR" dirty="0"/>
          </a:p>
          <a:p>
            <a:pPr lvl="0" algn="just"/>
            <a:r>
              <a:rPr lang="pt-BR" dirty="0"/>
              <a:t>O documento de requisitos define características mais importantes. Os processos de especificação, projeto e implementação são concorrentes e a </a:t>
            </a:r>
            <a:r>
              <a:rPr lang="pt-BR" b="1" dirty="0"/>
              <a:t>documentação é minimizada </a:t>
            </a:r>
            <a:r>
              <a:rPr lang="pt-BR" dirty="0"/>
              <a:t>ou gerada automaticamente. </a:t>
            </a:r>
            <a:endParaRPr lang="pt-BR" dirty="0" smtClean="0"/>
          </a:p>
          <a:p>
            <a:pPr lvl="0" algn="just"/>
            <a:endParaRPr lang="pt-BR" dirty="0"/>
          </a:p>
          <a:p>
            <a:pPr lvl="0" algn="just"/>
            <a:r>
              <a:rPr lang="pt-BR" dirty="0"/>
              <a:t>Sistema desenvolvido em </a:t>
            </a:r>
            <a:r>
              <a:rPr lang="pt-BR" b="1" dirty="0"/>
              <a:t>incrementos</a:t>
            </a:r>
            <a:r>
              <a:rPr lang="pt-BR" b="1" dirty="0" smtClean="0"/>
              <a:t>.</a:t>
            </a:r>
          </a:p>
          <a:p>
            <a:pPr lvl="0" algn="just"/>
            <a:endParaRPr lang="pt-BR" dirty="0"/>
          </a:p>
          <a:p>
            <a:pPr lvl="0" algn="just"/>
            <a:r>
              <a:rPr lang="pt-BR" b="1" dirty="0"/>
              <a:t>Interface criada rapidamente </a:t>
            </a:r>
            <a:r>
              <a:rPr lang="pt-BR" dirty="0"/>
              <a:t>por desenhos e inserções de ícones.</a:t>
            </a:r>
          </a:p>
          <a:p>
            <a:pPr algn="just"/>
            <a:endParaRPr lang="pt-BR" dirty="0"/>
          </a:p>
          <a:p>
            <a:pPr algn="just"/>
            <a:endParaRPr lang="pt-BR" dirty="0">
              <a:latin typeface="Arial" pitchFamily="34" charset="0"/>
              <a:cs typeface="Arial" pitchFamily="34" charset="0"/>
            </a:endParaRPr>
          </a:p>
          <a:p>
            <a:endParaRPr lang="pt-BR" dirty="0"/>
          </a:p>
        </p:txBody>
      </p:sp>
    </p:spTree>
    <p:extLst>
      <p:ext uri="{BB962C8B-B14F-4D97-AF65-F5344CB8AC3E}">
        <p14:creationId xmlns:p14="http://schemas.microsoft.com/office/powerpoint/2010/main" val="2699693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11</a:t>
            </a:fld>
            <a:endParaRPr lang="en-US" b="1" dirty="0"/>
          </a:p>
        </p:txBody>
      </p:sp>
      <p:sp>
        <p:nvSpPr>
          <p:cNvPr id="5" name="CaixaDeTexto 4"/>
          <p:cNvSpPr txBox="1"/>
          <p:nvPr/>
        </p:nvSpPr>
        <p:spPr>
          <a:xfrm>
            <a:off x="2556889" y="787781"/>
            <a:ext cx="9174378" cy="6924973"/>
          </a:xfrm>
          <a:prstGeom prst="rect">
            <a:avLst/>
          </a:prstGeom>
          <a:noFill/>
        </p:spPr>
        <p:txBody>
          <a:bodyPr wrap="square" rtlCol="0">
            <a:spAutoFit/>
          </a:bodyPr>
          <a:lstStyle/>
          <a:p>
            <a:r>
              <a:rPr lang="pt-BR" sz="2400" b="1" dirty="0" smtClean="0">
                <a:latin typeface="Arial" pitchFamily="34" charset="0"/>
                <a:cs typeface="Arial" pitchFamily="34" charset="0"/>
              </a:rPr>
              <a:t>3- </a:t>
            </a:r>
            <a:r>
              <a:rPr lang="pt-BR" sz="2400" b="1" dirty="0" err="1" smtClean="0">
                <a:latin typeface="Arial" pitchFamily="34" charset="0"/>
                <a:cs typeface="Arial" pitchFamily="34" charset="0"/>
              </a:rPr>
              <a:t>Scrum</a:t>
            </a:r>
            <a:endParaRPr lang="pt-BR" sz="2400" b="1" dirty="0" smtClean="0">
              <a:latin typeface="Arial" pitchFamily="34" charset="0"/>
              <a:cs typeface="Arial" pitchFamily="34" charset="0"/>
            </a:endParaRPr>
          </a:p>
          <a:p>
            <a:endParaRPr lang="pt-BR" sz="2400" b="1" dirty="0"/>
          </a:p>
          <a:p>
            <a:r>
              <a:rPr lang="pt-BR" b="1" cap="all" dirty="0" smtClean="0"/>
              <a:t>3.1 - Definição</a:t>
            </a:r>
            <a:endParaRPr lang="pt-BR" dirty="0"/>
          </a:p>
          <a:p>
            <a:pPr algn="just">
              <a:lnSpc>
                <a:spcPct val="200000"/>
              </a:lnSpc>
            </a:pPr>
            <a:r>
              <a:rPr lang="pt-BR" dirty="0" smtClean="0"/>
              <a:t>É um framework (</a:t>
            </a:r>
            <a:r>
              <a:rPr lang="pt-BR" dirty="0"/>
              <a:t>é um conjunto de conceitos usado para resolver um problema</a:t>
            </a:r>
            <a:r>
              <a:rPr lang="pt-BR" dirty="0" smtClean="0"/>
              <a:t>) </a:t>
            </a:r>
            <a:r>
              <a:rPr lang="pt-BR" dirty="0"/>
              <a:t>dentro do qual pessoas podem tratar e resolver problemas complexos e adaptativos, enquanto produtiva e criativamente entregam produtos com o mais alto valor possível.</a:t>
            </a:r>
            <a:endParaRPr lang="pt-BR" dirty="0" smtClean="0"/>
          </a:p>
          <a:p>
            <a:pPr algn="just"/>
            <a:endParaRPr lang="pt-BR" dirty="0" smtClean="0"/>
          </a:p>
          <a:p>
            <a:pPr algn="just"/>
            <a:endParaRPr lang="pt-BR" dirty="0"/>
          </a:p>
          <a:p>
            <a:pPr algn="just"/>
            <a:endParaRPr lang="pt-BR" dirty="0" smtClean="0"/>
          </a:p>
          <a:p>
            <a:pPr algn="just"/>
            <a:endParaRPr lang="pt-BR" dirty="0"/>
          </a:p>
          <a:p>
            <a:pPr algn="just"/>
            <a:endParaRPr lang="pt-BR" dirty="0"/>
          </a:p>
          <a:p>
            <a:pPr algn="just"/>
            <a:endParaRPr lang="pt-BR" dirty="0">
              <a:latin typeface="Arial" pitchFamily="34" charset="0"/>
              <a:cs typeface="Arial" pitchFamily="34" charset="0"/>
            </a:endParaRPr>
          </a:p>
          <a:p>
            <a:endParaRPr lang="pt-BR" dirty="0" smtClean="0"/>
          </a:p>
          <a:p>
            <a:endParaRPr lang="pt-BR" dirty="0"/>
          </a:p>
          <a:p>
            <a:endParaRPr lang="pt-BR" dirty="0" smtClean="0"/>
          </a:p>
          <a:p>
            <a:endParaRPr lang="pt-BR" dirty="0"/>
          </a:p>
          <a:p>
            <a:endParaRPr lang="pt-BR" dirty="0" smtClean="0"/>
          </a:p>
          <a:p>
            <a:endParaRPr lang="pt-BR" dirty="0"/>
          </a:p>
          <a:p>
            <a:endParaRPr lang="pt-BR" dirty="0" smtClean="0"/>
          </a:p>
        </p:txBody>
      </p:sp>
    </p:spTree>
    <p:extLst>
      <p:ext uri="{BB962C8B-B14F-4D97-AF65-F5344CB8AC3E}">
        <p14:creationId xmlns:p14="http://schemas.microsoft.com/office/powerpoint/2010/main" val="19279944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2400" b="1" dirty="0" smtClean="0">
                <a:latin typeface="Arial" pitchFamily="34" charset="0"/>
                <a:cs typeface="Arial" pitchFamily="34" charset="0"/>
              </a:rPr>
              <a:t>3.2- Comparação</a:t>
            </a:r>
            <a:r>
              <a:rPr lang="pt-BR" b="1" dirty="0">
                <a:latin typeface="Arial" pitchFamily="34" charset="0"/>
                <a:cs typeface="Arial" pitchFamily="34" charset="0"/>
              </a:rPr>
              <a:t/>
            </a:r>
            <a:br>
              <a:rPr lang="pt-BR" b="1" dirty="0">
                <a:latin typeface="Arial" pitchFamily="34" charset="0"/>
                <a:cs typeface="Arial" pitchFamily="34" charset="0"/>
              </a:rPr>
            </a:br>
            <a:endParaRPr lang="pt-BR" dirty="0"/>
          </a:p>
        </p:txBody>
      </p:sp>
      <p:pic>
        <p:nvPicPr>
          <p:cNvPr id="5" name="Espaço Reservado para Conteú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5138" y="1108131"/>
            <a:ext cx="4716665" cy="4803719"/>
          </a:xfrm>
        </p:spPr>
      </p:pic>
      <p:sp>
        <p:nvSpPr>
          <p:cNvPr id="4" name="Espaço Reservado para Número de Slide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679667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b="1" dirty="0" smtClean="0">
                <a:latin typeface="Arial" pitchFamily="34" charset="0"/>
                <a:cs typeface="Arial" pitchFamily="34" charset="0"/>
              </a:rPr>
              <a:t>3.3- Teorias</a:t>
            </a:r>
            <a:endParaRPr lang="pt-BR" sz="2400" dirty="0"/>
          </a:p>
        </p:txBody>
      </p:sp>
      <p:sp>
        <p:nvSpPr>
          <p:cNvPr id="3" name="Espaço Reservado para Conteúdo 2"/>
          <p:cNvSpPr>
            <a:spLocks noGrp="1"/>
          </p:cNvSpPr>
          <p:nvPr>
            <p:ph idx="1"/>
          </p:nvPr>
        </p:nvSpPr>
        <p:spPr>
          <a:xfrm>
            <a:off x="2589212" y="1582615"/>
            <a:ext cx="8915400" cy="4328607"/>
          </a:xfrm>
        </p:spPr>
        <p:txBody>
          <a:bodyPr>
            <a:normAutofit/>
          </a:bodyPr>
          <a:lstStyle/>
          <a:p>
            <a:pPr marL="0" indent="0">
              <a:buNone/>
            </a:pPr>
            <a:r>
              <a:rPr lang="pt-BR" b="1" dirty="0" smtClean="0"/>
              <a:t>Transparência</a:t>
            </a:r>
            <a:endParaRPr lang="pt-BR" dirty="0"/>
          </a:p>
          <a:p>
            <a:pPr marL="0" indent="0">
              <a:buNone/>
            </a:pPr>
            <a:r>
              <a:rPr lang="pt-BR" dirty="0"/>
              <a:t>Aspectos significativos do processo devem estar visíveis aos responsáveis pelos resultados. </a:t>
            </a:r>
            <a:endParaRPr lang="pt-BR" dirty="0" smtClean="0"/>
          </a:p>
          <a:p>
            <a:pPr marL="0" indent="0">
              <a:buNone/>
            </a:pPr>
            <a:endParaRPr lang="pt-BR" dirty="0" smtClean="0"/>
          </a:p>
          <a:p>
            <a:pPr marL="0" indent="0">
              <a:buNone/>
            </a:pPr>
            <a:r>
              <a:rPr lang="pt-BR" b="1" dirty="0" smtClean="0"/>
              <a:t>Inspeção</a:t>
            </a:r>
            <a:endParaRPr lang="pt-BR" dirty="0"/>
          </a:p>
          <a:p>
            <a:pPr marL="0" indent="0">
              <a:buNone/>
            </a:pPr>
            <a:r>
              <a:rPr lang="pt-BR" dirty="0"/>
              <a:t>Os usuários </a:t>
            </a:r>
            <a:r>
              <a:rPr lang="pt-BR" dirty="0" err="1"/>
              <a:t>Scrum</a:t>
            </a:r>
            <a:r>
              <a:rPr lang="pt-BR" dirty="0"/>
              <a:t> devem, frequentemente, inspecionar os artefatos </a:t>
            </a:r>
            <a:r>
              <a:rPr lang="pt-BR" dirty="0" err="1"/>
              <a:t>Scrum</a:t>
            </a:r>
            <a:r>
              <a:rPr lang="pt-BR" dirty="0"/>
              <a:t> e o progresso em direção a detectar variações. </a:t>
            </a:r>
            <a:endParaRPr lang="pt-BR" dirty="0" smtClean="0"/>
          </a:p>
          <a:p>
            <a:pPr marL="0" indent="0">
              <a:buNone/>
            </a:pPr>
            <a:endParaRPr lang="pt-BR" dirty="0" smtClean="0"/>
          </a:p>
          <a:p>
            <a:pPr marL="0" indent="0">
              <a:buNone/>
            </a:pPr>
            <a:r>
              <a:rPr lang="pt-BR" b="1" dirty="0" smtClean="0"/>
              <a:t>Adaptação</a:t>
            </a:r>
            <a:endParaRPr lang="pt-BR" dirty="0"/>
          </a:p>
          <a:p>
            <a:pPr marL="0" indent="0">
              <a:buNone/>
            </a:pPr>
            <a:r>
              <a:rPr lang="pt-BR" dirty="0"/>
              <a:t>Se um inspetor determina que um ou mais aspectos de um processo desviou para fora dos limites aceitáveis, e que o produto resultado será inaceitável, o processo ou o material sendo produzido deve ser ajustado. </a:t>
            </a:r>
          </a:p>
          <a:p>
            <a:pPr marL="0" indent="0">
              <a:buNone/>
            </a:pPr>
            <a:endParaRPr lang="pt-BR"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590329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2400" b="1" dirty="0" smtClean="0">
                <a:latin typeface="Arial" pitchFamily="34" charset="0"/>
                <a:cs typeface="Arial" pitchFamily="34" charset="0"/>
              </a:rPr>
              <a:t>3.4- Composição</a:t>
            </a:r>
            <a:r>
              <a:rPr lang="pt-BR" b="1" dirty="0" smtClean="0">
                <a:latin typeface="Arial" pitchFamily="34" charset="0"/>
                <a:cs typeface="Arial" pitchFamily="34" charset="0"/>
              </a:rPr>
              <a:t/>
            </a:r>
            <a:br>
              <a:rPr lang="pt-BR" b="1" dirty="0" smtClean="0">
                <a:latin typeface="Arial" pitchFamily="34" charset="0"/>
                <a:cs typeface="Arial" pitchFamily="34" charset="0"/>
              </a:rPr>
            </a:br>
            <a:endParaRPr lang="pt-BR"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Espaço Reservado para Conteúdo 2"/>
          <p:cNvSpPr>
            <a:spLocks noGrp="1"/>
          </p:cNvSpPr>
          <p:nvPr>
            <p:ph idx="1"/>
          </p:nvPr>
        </p:nvSpPr>
        <p:spPr>
          <a:xfrm>
            <a:off x="2436812" y="1395046"/>
            <a:ext cx="8915400" cy="1031631"/>
          </a:xfrm>
        </p:spPr>
        <p:txBody>
          <a:bodyPr/>
          <a:lstStyle/>
          <a:p>
            <a:pPr marL="0" indent="0">
              <a:buNone/>
            </a:pPr>
            <a:r>
              <a:rPr lang="pt-BR" dirty="0"/>
              <a:t>O </a:t>
            </a:r>
            <a:r>
              <a:rPr lang="pt-BR" dirty="0" err="1" smtClean="0"/>
              <a:t>Scrum</a:t>
            </a:r>
            <a:r>
              <a:rPr lang="pt-BR" dirty="0" smtClean="0"/>
              <a:t> </a:t>
            </a:r>
            <a:r>
              <a:rPr lang="pt-BR" dirty="0"/>
              <a:t>consiste nos </a:t>
            </a:r>
            <a:r>
              <a:rPr lang="pt-BR" dirty="0" smtClean="0"/>
              <a:t>times associadas </a:t>
            </a:r>
            <a:r>
              <a:rPr lang="pt-BR" dirty="0"/>
              <a:t>a papéis, eventos, artefatos e regras. Cada componente dentro do framework serve a um propósito específico e é essencial para o uso e sucesso do </a:t>
            </a:r>
            <a:r>
              <a:rPr lang="pt-BR" dirty="0" err="1"/>
              <a:t>Scrum</a:t>
            </a:r>
            <a:r>
              <a:rPr lang="pt-BR" dirty="0"/>
              <a:t>.</a:t>
            </a:r>
          </a:p>
          <a:p>
            <a:pPr marL="0" indent="0">
              <a:buNone/>
            </a:pPr>
            <a:endParaRPr lang="pt-BR" dirty="0"/>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693" y="2485292"/>
            <a:ext cx="8546122" cy="3821723"/>
          </a:xfrm>
          <a:prstGeom prst="rect">
            <a:avLst/>
          </a:prstGeom>
          <a:noFill/>
          <a:ln>
            <a:noFill/>
          </a:ln>
        </p:spPr>
      </p:pic>
      <p:sp>
        <p:nvSpPr>
          <p:cNvPr id="7" name="Retângulo 6"/>
          <p:cNvSpPr/>
          <p:nvPr/>
        </p:nvSpPr>
        <p:spPr>
          <a:xfrm>
            <a:off x="7139354" y="5744308"/>
            <a:ext cx="1969477" cy="562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53767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b="1" dirty="0" smtClean="0">
                <a:latin typeface="Arial" panose="020B0604020202020204" pitchFamily="34" charset="0"/>
                <a:cs typeface="Arial" panose="020B0604020202020204" pitchFamily="34" charset="0"/>
              </a:rPr>
              <a:t>3.5 – O time </a:t>
            </a:r>
            <a:r>
              <a:rPr lang="pt-BR" sz="2400" b="1" dirty="0" err="1">
                <a:latin typeface="Arial" panose="020B0604020202020204" pitchFamily="34" charset="0"/>
                <a:cs typeface="Arial" panose="020B0604020202020204" pitchFamily="34" charset="0"/>
              </a:rPr>
              <a:t>S</a:t>
            </a:r>
            <a:r>
              <a:rPr lang="pt-BR" sz="2400" b="1" dirty="0" err="1" smtClean="0">
                <a:latin typeface="Arial" panose="020B0604020202020204" pitchFamily="34" charset="0"/>
                <a:cs typeface="Arial" panose="020B0604020202020204" pitchFamily="34" charset="0"/>
              </a:rPr>
              <a:t>crum</a:t>
            </a:r>
            <a:endParaRPr lang="pt-BR" sz="2400" b="1" dirty="0">
              <a:latin typeface="Arial" panose="020B0604020202020204" pitchFamily="34" charset="0"/>
              <a:cs typeface="Arial" panose="020B0604020202020204" pitchFamily="34" charset="0"/>
            </a:endParaRPr>
          </a:p>
        </p:txBody>
      </p:sp>
      <p:pic>
        <p:nvPicPr>
          <p:cNvPr id="5" name="Espaço Reservado para Conteú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9046" y="2249435"/>
            <a:ext cx="7655170" cy="4196860"/>
          </a:xfrm>
        </p:spPr>
      </p:pic>
      <p:sp>
        <p:nvSpPr>
          <p:cNvPr id="4" name="Espaço Reservado para Número de Slide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Retângulo 5"/>
          <p:cNvSpPr/>
          <p:nvPr/>
        </p:nvSpPr>
        <p:spPr>
          <a:xfrm>
            <a:off x="2919046" y="1326105"/>
            <a:ext cx="7831016" cy="923330"/>
          </a:xfrm>
          <a:prstGeom prst="rect">
            <a:avLst/>
          </a:prstGeom>
        </p:spPr>
        <p:txBody>
          <a:bodyPr wrap="square">
            <a:spAutoFit/>
          </a:bodyPr>
          <a:lstStyle/>
          <a:p>
            <a:r>
              <a:rPr lang="pt-BR" dirty="0"/>
              <a:t>O Time </a:t>
            </a:r>
            <a:r>
              <a:rPr lang="pt-BR" dirty="0" err="1"/>
              <a:t>Scrum</a:t>
            </a:r>
            <a:r>
              <a:rPr lang="pt-BR" dirty="0"/>
              <a:t> é composto pelo </a:t>
            </a:r>
            <a:r>
              <a:rPr lang="pt-BR" dirty="0" err="1"/>
              <a:t>Product</a:t>
            </a:r>
            <a:r>
              <a:rPr lang="pt-BR" dirty="0"/>
              <a:t> </a:t>
            </a:r>
            <a:r>
              <a:rPr lang="pt-BR" dirty="0" err="1"/>
              <a:t>Owner</a:t>
            </a:r>
            <a:r>
              <a:rPr lang="pt-BR" dirty="0"/>
              <a:t>, o Time de Desenvolvimento e o </a:t>
            </a:r>
            <a:r>
              <a:rPr lang="pt-BR" dirty="0" err="1"/>
              <a:t>Scrum</a:t>
            </a:r>
            <a:r>
              <a:rPr lang="pt-BR" dirty="0"/>
              <a:t> Master. Times </a:t>
            </a:r>
            <a:r>
              <a:rPr lang="pt-BR" dirty="0" err="1"/>
              <a:t>Scrum</a:t>
            </a:r>
            <a:r>
              <a:rPr lang="pt-BR" dirty="0"/>
              <a:t> são auto organizáveis e </a:t>
            </a:r>
            <a:r>
              <a:rPr lang="pt-BR" dirty="0" smtClean="0"/>
              <a:t>multifuncionais.</a:t>
            </a:r>
            <a:endParaRPr lang="pt-BR" dirty="0"/>
          </a:p>
        </p:txBody>
      </p:sp>
    </p:spTree>
    <p:extLst>
      <p:ext uri="{BB962C8B-B14F-4D97-AF65-F5344CB8AC3E}">
        <p14:creationId xmlns:p14="http://schemas.microsoft.com/office/powerpoint/2010/main" val="1484552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b="1" dirty="0" smtClean="0">
                <a:latin typeface="Arial" panose="020B0604020202020204" pitchFamily="34" charset="0"/>
                <a:cs typeface="Arial" panose="020B0604020202020204" pitchFamily="34" charset="0"/>
              </a:rPr>
              <a:t>3.5.1 – O </a:t>
            </a:r>
            <a:r>
              <a:rPr lang="pt-BR" sz="2400" b="1" dirty="0" err="1" smtClean="0">
                <a:latin typeface="Arial" panose="020B0604020202020204" pitchFamily="34" charset="0"/>
                <a:cs typeface="Arial" panose="020B0604020202020204" pitchFamily="34" charset="0"/>
              </a:rPr>
              <a:t>Product</a:t>
            </a:r>
            <a:r>
              <a:rPr lang="pt-BR" sz="2400" b="1" dirty="0" smtClean="0">
                <a:latin typeface="Arial" panose="020B0604020202020204" pitchFamily="34" charset="0"/>
                <a:cs typeface="Arial" panose="020B0604020202020204" pitchFamily="34" charset="0"/>
              </a:rPr>
              <a:t> </a:t>
            </a:r>
            <a:r>
              <a:rPr lang="pt-BR" sz="2400" b="1" dirty="0" err="1" smtClean="0">
                <a:latin typeface="Arial" panose="020B0604020202020204" pitchFamily="34" charset="0"/>
                <a:cs typeface="Arial" panose="020B0604020202020204" pitchFamily="34" charset="0"/>
              </a:rPr>
              <a:t>Owner</a:t>
            </a:r>
            <a:r>
              <a:rPr lang="pt-BR" sz="2400" b="1" dirty="0" smtClean="0">
                <a:latin typeface="Arial" panose="020B0604020202020204" pitchFamily="34" charset="0"/>
                <a:cs typeface="Arial" panose="020B0604020202020204" pitchFamily="34" charset="0"/>
              </a:rPr>
              <a:t>...</a:t>
            </a:r>
            <a:endParaRPr lang="pt-BR" sz="2400" b="1"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2589212" y="2133600"/>
            <a:ext cx="6786608" cy="3777622"/>
          </a:xfrm>
        </p:spPr>
        <p:txBody>
          <a:bodyPr/>
          <a:lstStyle/>
          <a:p>
            <a:pPr marL="0" indent="0">
              <a:lnSpc>
                <a:spcPct val="200000"/>
              </a:lnSpc>
              <a:buNone/>
            </a:pPr>
            <a:r>
              <a:rPr lang="pt-BR" dirty="0" smtClean="0"/>
              <a:t>...dono </a:t>
            </a:r>
            <a:r>
              <a:rPr lang="pt-BR" dirty="0"/>
              <a:t>do produto, é o responsável por maximizar o valor do produto e do trabalho do Time de Desenvolvimento</a:t>
            </a:r>
            <a:r>
              <a:rPr lang="pt-BR" dirty="0" smtClean="0"/>
              <a:t>.</a:t>
            </a:r>
          </a:p>
          <a:p>
            <a:pPr marL="0" indent="0">
              <a:lnSpc>
                <a:spcPct val="200000"/>
              </a:lnSpc>
              <a:buNone/>
            </a:pPr>
            <a:r>
              <a:rPr lang="pt-BR" dirty="0" smtClean="0"/>
              <a:t> ...pessoa </a:t>
            </a:r>
            <a:r>
              <a:rPr lang="pt-BR" dirty="0"/>
              <a:t>responsável por gerenciar o </a:t>
            </a:r>
            <a:r>
              <a:rPr lang="pt-BR" dirty="0" err="1"/>
              <a:t>Backlog</a:t>
            </a:r>
            <a:r>
              <a:rPr lang="pt-BR" dirty="0"/>
              <a:t> do </a:t>
            </a:r>
            <a:r>
              <a:rPr lang="pt-BR" dirty="0" smtClean="0"/>
              <a:t>Produto. </a:t>
            </a:r>
          </a:p>
          <a:p>
            <a:pPr marL="0" indent="0">
              <a:lnSpc>
                <a:spcPct val="200000"/>
              </a:lnSpc>
              <a:buNone/>
            </a:pPr>
            <a:r>
              <a:rPr lang="pt-BR" dirty="0"/>
              <a:t>A</a:t>
            </a:r>
            <a:r>
              <a:rPr lang="pt-BR" dirty="0" smtClean="0"/>
              <a:t>queles </a:t>
            </a:r>
            <a:r>
              <a:rPr lang="pt-BR" dirty="0"/>
              <a:t>que quiserem uma alteração nas prioridades dos itens de </a:t>
            </a:r>
            <a:r>
              <a:rPr lang="pt-BR" dirty="0" err="1"/>
              <a:t>Backlog</a:t>
            </a:r>
            <a:r>
              <a:rPr lang="pt-BR" dirty="0"/>
              <a:t> devem convencer o </a:t>
            </a:r>
            <a:r>
              <a:rPr lang="pt-BR" dirty="0" err="1"/>
              <a:t>Product</a:t>
            </a:r>
            <a:r>
              <a:rPr lang="pt-BR" dirty="0"/>
              <a:t> </a:t>
            </a:r>
            <a:r>
              <a:rPr lang="pt-BR" dirty="0" err="1" smtClean="0"/>
              <a:t>Owner</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Imagem 4"/>
          <p:cNvPicPr>
            <a:picLocks noChangeAspect="1"/>
          </p:cNvPicPr>
          <p:nvPr/>
        </p:nvPicPr>
        <p:blipFill rotWithShape="1">
          <a:blip r:embed="rId2"/>
          <a:srcRect l="41436" t="52246" r="39212" b="6910"/>
          <a:stretch/>
        </p:blipFill>
        <p:spPr>
          <a:xfrm>
            <a:off x="9375820" y="2133600"/>
            <a:ext cx="2517913" cy="2987898"/>
          </a:xfrm>
          <a:prstGeom prst="rect">
            <a:avLst/>
          </a:prstGeom>
        </p:spPr>
      </p:pic>
    </p:spTree>
    <p:extLst>
      <p:ext uri="{BB962C8B-B14F-4D97-AF65-F5344CB8AC3E}">
        <p14:creationId xmlns:p14="http://schemas.microsoft.com/office/powerpoint/2010/main" val="2850089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b="1" dirty="0" smtClean="0">
                <a:latin typeface="Arial" panose="020B0604020202020204" pitchFamily="34" charset="0"/>
                <a:cs typeface="Arial" panose="020B0604020202020204" pitchFamily="34" charset="0"/>
              </a:rPr>
              <a:t>3.5.2 – O time de desenvolvimento</a:t>
            </a:r>
            <a:endParaRPr lang="pt-BR" sz="2400" b="1"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2592925" y="1433938"/>
            <a:ext cx="8915400" cy="3777622"/>
          </a:xfrm>
        </p:spPr>
        <p:txBody>
          <a:bodyPr/>
          <a:lstStyle/>
          <a:p>
            <a:pPr marL="0" indent="0" algn="just">
              <a:lnSpc>
                <a:spcPct val="200000"/>
              </a:lnSpc>
              <a:buNone/>
            </a:pPr>
            <a:r>
              <a:rPr lang="pt-BR" dirty="0"/>
              <a:t>O Time de Desenvolvimento consiste de profissionais que realizam o trabalho de entregar uma versão usável que potencialmente incrementa o produto “Pronto” ao final de cada Sprint. Somente integrantes do Time de Desenvolvimento criam incrementos. </a:t>
            </a:r>
          </a:p>
          <a:p>
            <a:pPr marL="0" indent="0">
              <a:buNone/>
            </a:pPr>
            <a:endParaRPr lang="pt-BR"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Imagem 4"/>
          <p:cNvPicPr>
            <a:picLocks noChangeAspect="1"/>
          </p:cNvPicPr>
          <p:nvPr/>
        </p:nvPicPr>
        <p:blipFill rotWithShape="1">
          <a:blip r:embed="rId2"/>
          <a:srcRect l="10869" t="22139" r="71710" b="31030"/>
          <a:stretch/>
        </p:blipFill>
        <p:spPr>
          <a:xfrm>
            <a:off x="9237930" y="3181081"/>
            <a:ext cx="2266682" cy="3425780"/>
          </a:xfrm>
          <a:prstGeom prst="rect">
            <a:avLst/>
          </a:prstGeom>
        </p:spPr>
      </p:pic>
    </p:spTree>
    <p:extLst>
      <p:ext uri="{BB962C8B-B14F-4D97-AF65-F5344CB8AC3E}">
        <p14:creationId xmlns:p14="http://schemas.microsoft.com/office/powerpoint/2010/main" val="10039432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b="1" dirty="0" smtClean="0">
                <a:latin typeface="Arial" panose="020B0604020202020204" pitchFamily="34" charset="0"/>
                <a:cs typeface="Arial" panose="020B0604020202020204" pitchFamily="34" charset="0"/>
              </a:rPr>
              <a:t>3.5.3 – O </a:t>
            </a:r>
            <a:r>
              <a:rPr lang="pt-BR" sz="2400" b="1" dirty="0" err="1" smtClean="0">
                <a:latin typeface="Arial" panose="020B0604020202020204" pitchFamily="34" charset="0"/>
                <a:cs typeface="Arial" panose="020B0604020202020204" pitchFamily="34" charset="0"/>
              </a:rPr>
              <a:t>Scrum</a:t>
            </a:r>
            <a:r>
              <a:rPr lang="pt-BR" sz="2400" b="1" dirty="0" smtClean="0">
                <a:latin typeface="Arial" panose="020B0604020202020204" pitchFamily="34" charset="0"/>
                <a:cs typeface="Arial" panose="020B0604020202020204" pitchFamily="34" charset="0"/>
              </a:rPr>
              <a:t> Master</a:t>
            </a:r>
            <a:endParaRPr lang="pt-BR" sz="2400" b="1"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2592925" y="1541172"/>
            <a:ext cx="8915400" cy="3777622"/>
          </a:xfrm>
        </p:spPr>
        <p:txBody>
          <a:bodyPr/>
          <a:lstStyle/>
          <a:p>
            <a:pPr marL="0" indent="0" algn="just">
              <a:lnSpc>
                <a:spcPct val="200000"/>
              </a:lnSpc>
              <a:buNone/>
            </a:pPr>
            <a:r>
              <a:rPr lang="pt-BR" dirty="0"/>
              <a:t>O </a:t>
            </a:r>
            <a:r>
              <a:rPr lang="pt-BR" dirty="0" err="1"/>
              <a:t>Scrum</a:t>
            </a:r>
            <a:r>
              <a:rPr lang="pt-BR" dirty="0"/>
              <a:t> Master é responsável por garantir que o </a:t>
            </a:r>
            <a:r>
              <a:rPr lang="pt-BR" dirty="0" err="1"/>
              <a:t>Scrum</a:t>
            </a:r>
            <a:r>
              <a:rPr lang="pt-BR" dirty="0"/>
              <a:t> seja entendido e aplicado. O </a:t>
            </a:r>
            <a:r>
              <a:rPr lang="pt-BR" dirty="0" err="1"/>
              <a:t>Scrum</a:t>
            </a:r>
            <a:r>
              <a:rPr lang="pt-BR" dirty="0"/>
              <a:t> Master faz isso para garantir que o Time </a:t>
            </a:r>
            <a:r>
              <a:rPr lang="pt-BR" dirty="0" err="1"/>
              <a:t>Scrum</a:t>
            </a:r>
            <a:r>
              <a:rPr lang="pt-BR" dirty="0"/>
              <a:t> adere à teoria, práticas e regras do </a:t>
            </a:r>
            <a:r>
              <a:rPr lang="pt-BR" dirty="0" err="1"/>
              <a:t>Scrum</a:t>
            </a:r>
            <a:r>
              <a:rPr lang="pt-BR" dirty="0"/>
              <a:t>. O </a:t>
            </a:r>
            <a:r>
              <a:rPr lang="pt-BR" dirty="0" err="1"/>
              <a:t>Scrum</a:t>
            </a:r>
            <a:r>
              <a:rPr lang="pt-BR" dirty="0"/>
              <a:t> Master é um servo-líder para o Time </a:t>
            </a:r>
            <a:r>
              <a:rPr lang="pt-BR" dirty="0" err="1"/>
              <a:t>Scrum</a:t>
            </a:r>
            <a:r>
              <a:rPr lang="pt-BR" dirty="0"/>
              <a:t>. </a:t>
            </a:r>
          </a:p>
          <a:p>
            <a:pPr marL="0" indent="0">
              <a:buNone/>
            </a:pPr>
            <a:endParaRPr lang="pt-BR"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Imagem 4"/>
          <p:cNvPicPr>
            <a:picLocks noChangeAspect="1"/>
          </p:cNvPicPr>
          <p:nvPr/>
        </p:nvPicPr>
        <p:blipFill rotWithShape="1">
          <a:blip r:embed="rId2"/>
          <a:srcRect l="75109" t="21435" r="7668" b="30853"/>
          <a:stretch/>
        </p:blipFill>
        <p:spPr>
          <a:xfrm>
            <a:off x="9263688" y="3211042"/>
            <a:ext cx="2240924" cy="3490175"/>
          </a:xfrm>
          <a:prstGeom prst="rect">
            <a:avLst/>
          </a:prstGeom>
        </p:spPr>
      </p:pic>
    </p:spTree>
    <p:extLst>
      <p:ext uri="{BB962C8B-B14F-4D97-AF65-F5344CB8AC3E}">
        <p14:creationId xmlns:p14="http://schemas.microsoft.com/office/powerpoint/2010/main" val="2107683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b="1" dirty="0" smtClean="0">
                <a:latin typeface="Arial" panose="020B0604020202020204" pitchFamily="34" charset="0"/>
                <a:cs typeface="Arial" panose="020B0604020202020204" pitchFamily="34" charset="0"/>
              </a:rPr>
              <a:t>3.6 – Eventos </a:t>
            </a:r>
            <a:r>
              <a:rPr lang="pt-BR" sz="2400" b="1" dirty="0" err="1" smtClean="0">
                <a:latin typeface="Arial" panose="020B0604020202020204" pitchFamily="34" charset="0"/>
                <a:cs typeface="Arial" panose="020B0604020202020204" pitchFamily="34" charset="0"/>
              </a:rPr>
              <a:t>Scrum</a:t>
            </a:r>
            <a:endParaRPr lang="pt-BR" sz="2400" b="1"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2554043" y="1324708"/>
            <a:ext cx="8915400" cy="1254369"/>
          </a:xfrm>
        </p:spPr>
        <p:txBody>
          <a:bodyPr/>
          <a:lstStyle/>
          <a:p>
            <a:pPr marL="0" indent="0" algn="just">
              <a:buNone/>
            </a:pPr>
            <a:r>
              <a:rPr lang="pt-BR" dirty="0"/>
              <a:t>Eventos prescritos são usados no </a:t>
            </a:r>
            <a:r>
              <a:rPr lang="pt-BR" dirty="0" err="1"/>
              <a:t>Scrum</a:t>
            </a:r>
            <a:r>
              <a:rPr lang="pt-BR" dirty="0"/>
              <a:t> para criar uma rotina e minimizar a necessidade de reuniões não definidas no </a:t>
            </a:r>
            <a:r>
              <a:rPr lang="pt-BR" dirty="0" err="1"/>
              <a:t>Scrum</a:t>
            </a:r>
            <a:r>
              <a:rPr lang="pt-BR" dirty="0"/>
              <a:t>. Todos os eventos são eventos time-</a:t>
            </a:r>
            <a:r>
              <a:rPr lang="pt-BR" dirty="0" err="1"/>
              <a:t>boxed</a:t>
            </a:r>
            <a:r>
              <a:rPr lang="pt-BR" dirty="0"/>
              <a:t>, de tal modo que todo evento tem uma duração máxima.</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922" y="2823063"/>
            <a:ext cx="8780585" cy="2876550"/>
          </a:xfrm>
          <a:prstGeom prst="rect">
            <a:avLst/>
          </a:prstGeom>
        </p:spPr>
      </p:pic>
    </p:spTree>
    <p:extLst>
      <p:ext uri="{BB962C8B-B14F-4D97-AF65-F5344CB8AC3E}">
        <p14:creationId xmlns:p14="http://schemas.microsoft.com/office/powerpoint/2010/main" val="3830504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esseconhece.com.br/wp-content/uploads/2014/12/scrum-glossary-agile-terms.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78858" y="1890625"/>
            <a:ext cx="8013142" cy="428375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2361105" y="2487794"/>
            <a:ext cx="8911687" cy="1280890"/>
          </a:xfrm>
        </p:spPr>
        <p:txBody>
          <a:bodyPr>
            <a:noAutofit/>
          </a:bodyPr>
          <a:lstStyle/>
          <a:p>
            <a:r>
              <a:rPr lang="pt-BR" sz="4000" b="1" dirty="0" smtClean="0">
                <a:solidFill>
                  <a:schemeClr val="tx1"/>
                </a:solidFill>
              </a:rPr>
              <a:t/>
            </a:r>
            <a:br>
              <a:rPr lang="pt-BR" sz="4000" b="1" dirty="0" smtClean="0">
                <a:solidFill>
                  <a:schemeClr val="tx1"/>
                </a:solidFill>
              </a:rPr>
            </a:br>
            <a:r>
              <a:rPr lang="pt-BR" sz="2000" dirty="0" smtClean="0">
                <a:solidFill>
                  <a:schemeClr val="tx1"/>
                </a:solidFill>
              </a:rPr>
              <a:t>Tópicos:</a:t>
            </a:r>
            <a:br>
              <a:rPr lang="pt-BR" sz="2000" dirty="0" smtClean="0">
                <a:solidFill>
                  <a:schemeClr val="tx1"/>
                </a:solidFill>
              </a:rPr>
            </a:br>
            <a:r>
              <a:rPr lang="pt-BR" sz="2000" dirty="0" smtClean="0">
                <a:solidFill>
                  <a:schemeClr val="tx1"/>
                </a:solidFill>
              </a:rPr>
              <a:t/>
            </a:r>
            <a:br>
              <a:rPr lang="pt-BR" sz="2000" dirty="0" smtClean="0">
                <a:solidFill>
                  <a:schemeClr val="tx1"/>
                </a:solidFill>
              </a:rPr>
            </a:br>
            <a:r>
              <a:rPr lang="pt-BR" sz="2000" dirty="0" smtClean="0">
                <a:solidFill>
                  <a:schemeClr val="tx1"/>
                </a:solidFill>
              </a:rPr>
              <a:t>1- Métodos Ágeis</a:t>
            </a:r>
            <a:r>
              <a:rPr lang="pt-BR" sz="2000" dirty="0">
                <a:solidFill>
                  <a:schemeClr val="tx1"/>
                </a:solidFill>
              </a:rPr>
              <a:t/>
            </a:r>
            <a:br>
              <a:rPr lang="pt-BR" sz="2000" dirty="0">
                <a:solidFill>
                  <a:schemeClr val="tx1"/>
                </a:solidFill>
              </a:rPr>
            </a:br>
            <a:r>
              <a:rPr lang="pt-BR" sz="2000" dirty="0" smtClean="0">
                <a:solidFill>
                  <a:schemeClr val="tx1"/>
                </a:solidFill>
              </a:rPr>
              <a:t>2- </a:t>
            </a:r>
            <a:r>
              <a:rPr lang="pt-BR" sz="2000" dirty="0">
                <a:solidFill>
                  <a:schemeClr val="tx1"/>
                </a:solidFill>
              </a:rPr>
              <a:t>Métodos </a:t>
            </a:r>
            <a:r>
              <a:rPr lang="pt-BR" sz="2000" dirty="0" smtClean="0">
                <a:solidFill>
                  <a:schemeClr val="tx1"/>
                </a:solidFill>
              </a:rPr>
              <a:t>Ágeis X Modelos Clássicos</a:t>
            </a:r>
            <a:r>
              <a:rPr lang="pt-BR" sz="2000" dirty="0">
                <a:solidFill>
                  <a:schemeClr val="tx1"/>
                </a:solidFill>
              </a:rPr>
              <a:t/>
            </a:r>
            <a:br>
              <a:rPr lang="pt-BR" sz="2000" dirty="0">
                <a:solidFill>
                  <a:schemeClr val="tx1"/>
                </a:solidFill>
              </a:rPr>
            </a:br>
            <a:r>
              <a:rPr lang="pt-BR" sz="2000" dirty="0" smtClean="0">
                <a:solidFill>
                  <a:schemeClr val="tx1"/>
                </a:solidFill>
              </a:rPr>
              <a:t>3- Scrum</a:t>
            </a:r>
            <a:br>
              <a:rPr lang="pt-BR" sz="2000" dirty="0" smtClean="0">
                <a:solidFill>
                  <a:schemeClr val="tx1"/>
                </a:solidFill>
              </a:rPr>
            </a:br>
            <a:r>
              <a:rPr lang="pt-BR" sz="2000" dirty="0" smtClean="0">
                <a:solidFill>
                  <a:schemeClr val="tx1"/>
                </a:solidFill>
              </a:rPr>
              <a:t>4- Vantagens e Desvantagens</a:t>
            </a:r>
            <a:r>
              <a:rPr lang="pt-BR" sz="2000" dirty="0">
                <a:solidFill>
                  <a:schemeClr val="tx1"/>
                </a:solidFill>
              </a:rPr>
              <a:t/>
            </a:r>
            <a:br>
              <a:rPr lang="pt-BR" sz="2000" dirty="0">
                <a:solidFill>
                  <a:schemeClr val="tx1"/>
                </a:solidFill>
              </a:rPr>
            </a:br>
            <a:r>
              <a:rPr lang="pt-BR" sz="2000" dirty="0">
                <a:solidFill>
                  <a:schemeClr val="tx1"/>
                </a:solidFill>
              </a:rPr>
              <a:t>5</a:t>
            </a:r>
            <a:r>
              <a:rPr lang="pt-BR" sz="2000" dirty="0" smtClean="0">
                <a:solidFill>
                  <a:schemeClr val="tx1"/>
                </a:solidFill>
              </a:rPr>
              <a:t>- Quando utilizar X Quando não utilizar</a:t>
            </a:r>
            <a:br>
              <a:rPr lang="pt-BR" sz="2000" dirty="0" smtClean="0">
                <a:solidFill>
                  <a:schemeClr val="tx1"/>
                </a:solidFill>
              </a:rPr>
            </a:br>
            <a:r>
              <a:rPr lang="pt-BR" sz="2000" dirty="0" smtClean="0">
                <a:solidFill>
                  <a:schemeClr val="tx1"/>
                </a:solidFill>
              </a:rPr>
              <a:t>6- Exemplo</a:t>
            </a:r>
            <a:br>
              <a:rPr lang="pt-BR" sz="2000" dirty="0" smtClean="0">
                <a:solidFill>
                  <a:schemeClr val="tx1"/>
                </a:solidFill>
              </a:rPr>
            </a:br>
            <a:r>
              <a:rPr lang="pt-BR" sz="2000" dirty="0" smtClean="0">
                <a:solidFill>
                  <a:schemeClr val="tx1"/>
                </a:solidFill>
              </a:rPr>
              <a:t>Referências </a:t>
            </a:r>
            <a:r>
              <a:rPr lang="pt-BR" sz="2000" dirty="0">
                <a:solidFill>
                  <a:schemeClr val="tx1"/>
                </a:solidFill>
              </a:rPr>
              <a:t/>
            </a:r>
            <a:br>
              <a:rPr lang="pt-BR" sz="2000" dirty="0">
                <a:solidFill>
                  <a:schemeClr val="tx1"/>
                </a:solidFill>
              </a:rPr>
            </a:br>
            <a:r>
              <a:rPr lang="pt-BR" sz="2000" dirty="0">
                <a:solidFill>
                  <a:schemeClr val="tx1"/>
                </a:solidFill>
              </a:rPr>
              <a:t/>
            </a:r>
            <a:br>
              <a:rPr lang="pt-BR" sz="2000" dirty="0">
                <a:solidFill>
                  <a:schemeClr val="tx1"/>
                </a:solidFill>
              </a:rPr>
            </a:br>
            <a:r>
              <a:rPr lang="pt-BR" sz="2000" dirty="0">
                <a:solidFill>
                  <a:schemeClr val="tx1"/>
                </a:solidFill>
              </a:rPr>
              <a:t/>
            </a:r>
            <a:br>
              <a:rPr lang="pt-BR" sz="2000" dirty="0">
                <a:solidFill>
                  <a:schemeClr val="tx1"/>
                </a:solidFill>
              </a:rPr>
            </a:br>
            <a:endParaRPr lang="pt-BR" sz="4000" dirty="0">
              <a:solidFill>
                <a:schemeClr val="tx1"/>
              </a:solidFill>
            </a:endParaRPr>
          </a:p>
        </p:txBody>
      </p:sp>
      <p:sp>
        <p:nvSpPr>
          <p:cNvPr id="4" name="Espaço Reservado para Número de Slide 3"/>
          <p:cNvSpPr>
            <a:spLocks noGrp="1"/>
          </p:cNvSpPr>
          <p:nvPr>
            <p:ph type="sldNum" sz="quarter" idx="12"/>
          </p:nvPr>
        </p:nvSpPr>
        <p:spPr/>
        <p:txBody>
          <a:bodyPr/>
          <a:lstStyle/>
          <a:p>
            <a:fld id="{D57F1E4F-1CFF-5643-939E-217C01CDF565}" type="slidenum">
              <a:rPr lang="en-US" b="1" smtClean="0"/>
              <a:pPr/>
              <a:t>2</a:t>
            </a:fld>
            <a:endParaRPr lang="en-US" b="1" dirty="0"/>
          </a:p>
        </p:txBody>
      </p:sp>
      <p:sp>
        <p:nvSpPr>
          <p:cNvPr id="5" name="Título 1"/>
          <p:cNvSpPr txBox="1">
            <a:spLocks/>
          </p:cNvSpPr>
          <p:nvPr/>
        </p:nvSpPr>
        <p:spPr>
          <a:xfrm>
            <a:off x="2361105" y="609735"/>
            <a:ext cx="8911687"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4000" b="1" dirty="0" smtClean="0"/>
              <a:t>Métodos Ágeis</a:t>
            </a:r>
            <a:br>
              <a:rPr lang="pt-BR" sz="4000" b="1" dirty="0" smtClean="0"/>
            </a:br>
            <a:endParaRPr lang="pt-BR" sz="4000" b="1" dirty="0"/>
          </a:p>
          <a:p>
            <a:r>
              <a:rPr lang="pt-BR" sz="4000" b="1" dirty="0" smtClean="0"/>
              <a:t>SCRUM</a:t>
            </a:r>
            <a:r>
              <a:rPr lang="pt-BR" sz="4000" dirty="0" smtClean="0"/>
              <a:t/>
            </a:r>
            <a:br>
              <a:rPr lang="pt-BR" sz="4000" dirty="0" smtClean="0"/>
            </a:br>
            <a:r>
              <a:rPr lang="pt-BR" sz="2000" dirty="0" smtClean="0">
                <a:solidFill>
                  <a:schemeClr val="tx1"/>
                </a:solidFill>
              </a:rPr>
              <a:t/>
            </a:r>
            <a:br>
              <a:rPr lang="pt-BR" sz="2000" dirty="0" smtClean="0">
                <a:solidFill>
                  <a:schemeClr val="tx1"/>
                </a:solidFill>
              </a:rPr>
            </a:br>
            <a:r>
              <a:rPr lang="pt-BR" sz="2000" dirty="0" smtClean="0">
                <a:solidFill>
                  <a:schemeClr val="tx1"/>
                </a:solidFill>
              </a:rPr>
              <a:t/>
            </a:r>
            <a:br>
              <a:rPr lang="pt-BR" sz="2000" dirty="0" smtClean="0">
                <a:solidFill>
                  <a:schemeClr val="tx1"/>
                </a:solidFill>
              </a:rPr>
            </a:br>
            <a:r>
              <a:rPr lang="pt-BR" sz="2000" dirty="0" smtClean="0">
                <a:solidFill>
                  <a:schemeClr val="tx1"/>
                </a:solidFill>
              </a:rPr>
              <a:t/>
            </a:r>
            <a:br>
              <a:rPr lang="pt-BR" sz="2000" dirty="0" smtClean="0">
                <a:solidFill>
                  <a:schemeClr val="tx1"/>
                </a:solidFill>
              </a:rPr>
            </a:br>
            <a:endParaRPr lang="pt-BR" sz="4000" dirty="0">
              <a:solidFill>
                <a:schemeClr val="tx1"/>
              </a:solidFill>
            </a:endParaRPr>
          </a:p>
        </p:txBody>
      </p:sp>
    </p:spTree>
    <p:extLst>
      <p:ext uri="{BB962C8B-B14F-4D97-AF65-F5344CB8AC3E}">
        <p14:creationId xmlns:p14="http://schemas.microsoft.com/office/powerpoint/2010/main" val="3457576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b="1" dirty="0" smtClean="0">
                <a:latin typeface="Arial" panose="020B0604020202020204" pitchFamily="34" charset="0"/>
                <a:cs typeface="Arial" panose="020B0604020202020204" pitchFamily="34" charset="0"/>
              </a:rPr>
              <a:t>3.6.1 - Sprint</a:t>
            </a:r>
            <a:endParaRPr lang="pt-BR" sz="2400" b="1"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2507150" y="1535723"/>
            <a:ext cx="8915400" cy="1524000"/>
          </a:xfrm>
        </p:spPr>
        <p:txBody>
          <a:bodyPr/>
          <a:lstStyle/>
          <a:p>
            <a:pPr marL="0" indent="0">
              <a:buNone/>
            </a:pPr>
            <a:r>
              <a:rPr lang="pt-BR" dirty="0"/>
              <a:t>O coração do </a:t>
            </a:r>
            <a:r>
              <a:rPr lang="pt-BR" dirty="0" err="1"/>
              <a:t>Scrum</a:t>
            </a:r>
            <a:r>
              <a:rPr lang="pt-BR" dirty="0"/>
              <a:t> é a Sprint, um time-</a:t>
            </a:r>
            <a:r>
              <a:rPr lang="pt-BR" dirty="0" err="1"/>
              <a:t>boxed</a:t>
            </a:r>
            <a:r>
              <a:rPr lang="pt-BR" dirty="0"/>
              <a:t> de um mês ou menos, durante o qual um “Pronto”, versão incremental potencialmente utilizável do produto, é criado.</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9078" y="2983889"/>
            <a:ext cx="8710246" cy="2695575"/>
          </a:xfrm>
          <a:prstGeom prst="rect">
            <a:avLst/>
          </a:prstGeom>
        </p:spPr>
      </p:pic>
    </p:spTree>
    <p:extLst>
      <p:ext uri="{BB962C8B-B14F-4D97-AF65-F5344CB8AC3E}">
        <p14:creationId xmlns:p14="http://schemas.microsoft.com/office/powerpoint/2010/main" val="799557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400" b="1" dirty="0" smtClean="0">
                <a:latin typeface="Arial" panose="020B0604020202020204" pitchFamily="34" charset="0"/>
                <a:cs typeface="Arial" panose="020B0604020202020204" pitchFamily="34" charset="0"/>
              </a:rPr>
              <a:t>3.6.1.1- Componentes Sprint</a:t>
            </a:r>
            <a:endParaRPr lang="pt-BR" sz="2400" b="1" dirty="0">
              <a:latin typeface="Arial" panose="020B0604020202020204" pitchFamily="34" charset="0"/>
              <a:cs typeface="Arial" panose="020B0604020202020204" pitchFamily="34" charset="0"/>
            </a:endParaRPr>
          </a:p>
        </p:txBody>
      </p:sp>
      <p:graphicFrame>
        <p:nvGraphicFramePr>
          <p:cNvPr id="5" name="Espaço Reservado para Conteúdo 4"/>
          <p:cNvGraphicFramePr>
            <a:graphicFrameLocks noGrp="1"/>
          </p:cNvGraphicFramePr>
          <p:nvPr>
            <p:ph idx="1"/>
            <p:extLst/>
          </p:nvPr>
        </p:nvGraphicFramePr>
        <p:xfrm>
          <a:off x="2589213" y="2133596"/>
          <a:ext cx="8915400" cy="3749040"/>
        </p:xfrm>
        <a:graphic>
          <a:graphicData uri="http://schemas.openxmlformats.org/drawingml/2006/table">
            <a:tbl>
              <a:tblPr firstRow="1" bandRow="1">
                <a:tableStyleId>{5C22544A-7EE6-4342-B048-85BDC9FD1C3A}</a:tableStyleId>
              </a:tblPr>
              <a:tblGrid>
                <a:gridCol w="4457700"/>
                <a:gridCol w="4457700"/>
              </a:tblGrid>
              <a:tr h="1362347">
                <a:tc>
                  <a:txBody>
                    <a:bodyPr/>
                    <a:lstStyle/>
                    <a:p>
                      <a:pPr marL="0" indent="0">
                        <a:buNone/>
                      </a:pPr>
                      <a:r>
                        <a:rPr lang="pt-BR" b="1" dirty="0" smtClean="0"/>
                        <a:t>Reunião de planejamento da Sprint</a:t>
                      </a:r>
                    </a:p>
                    <a:p>
                      <a:pPr marL="0" indent="0" algn="just">
                        <a:buNone/>
                      </a:pPr>
                      <a:r>
                        <a:rPr lang="pt-BR" b="0" dirty="0" smtClean="0"/>
                        <a:t>Planeja-se o trabalho a ser realizado</a:t>
                      </a:r>
                    </a:p>
                    <a:p>
                      <a:pPr marL="0" indent="0" algn="just">
                        <a:buNone/>
                      </a:pPr>
                      <a:r>
                        <a:rPr lang="pt-BR" b="0" dirty="0" smtClean="0"/>
                        <a:t>Duração de +-8h para Sprint de 1 mês</a:t>
                      </a:r>
                    </a:p>
                    <a:p>
                      <a:pPr marL="0" indent="0">
                        <a:buNone/>
                      </a:pPr>
                      <a:endParaRPr lang="pt-BR" dirty="0" smtClean="0"/>
                    </a:p>
                    <a:p>
                      <a:endParaRPr lang="pt-BR" dirty="0"/>
                    </a:p>
                  </a:txBody>
                  <a:tcPr/>
                </a:tc>
                <a:tc>
                  <a:txBody>
                    <a:bodyPr/>
                    <a:lstStyle/>
                    <a:p>
                      <a:pPr marL="0" indent="0">
                        <a:buNone/>
                      </a:pPr>
                      <a:r>
                        <a:rPr lang="pt-BR" b="1" dirty="0" smtClean="0"/>
                        <a:t>Reunião Diária</a:t>
                      </a:r>
                    </a:p>
                    <a:p>
                      <a:pPr marL="0" indent="0" algn="just">
                        <a:buNone/>
                      </a:pPr>
                      <a:r>
                        <a:rPr lang="pt-BR" b="0" dirty="0" smtClean="0"/>
                        <a:t>Sincronizar as atividades e criar um plano para as próximas 24 horas</a:t>
                      </a:r>
                    </a:p>
                    <a:p>
                      <a:pPr marL="0" indent="0" algn="just">
                        <a:buNone/>
                      </a:pPr>
                      <a:r>
                        <a:rPr lang="pt-BR" b="0" dirty="0" smtClean="0"/>
                        <a:t>Duração 15 min</a:t>
                      </a:r>
                    </a:p>
                    <a:p>
                      <a:endParaRPr lang="pt-BR" dirty="0"/>
                    </a:p>
                  </a:txBody>
                  <a:tcPr/>
                </a:tc>
              </a:tr>
              <a:tr h="1873226">
                <a:tc>
                  <a:txBody>
                    <a:bodyPr/>
                    <a:lstStyle/>
                    <a:p>
                      <a:r>
                        <a:rPr lang="pt-BR" sz="1800" b="1" kern="1200" dirty="0" smtClean="0">
                          <a:solidFill>
                            <a:schemeClr val="dk1"/>
                          </a:solidFill>
                          <a:effectLst/>
                          <a:latin typeface="+mn-lt"/>
                          <a:ea typeface="+mn-ea"/>
                          <a:cs typeface="+mn-cs"/>
                        </a:rPr>
                        <a:t>Revisão da Sprint </a:t>
                      </a:r>
                      <a:endParaRPr lang="pt-BR" sz="1800" kern="1200" dirty="0" smtClean="0">
                        <a:solidFill>
                          <a:schemeClr val="dk1"/>
                        </a:solidFill>
                        <a:effectLst/>
                        <a:latin typeface="+mn-lt"/>
                        <a:ea typeface="+mn-ea"/>
                        <a:cs typeface="+mn-cs"/>
                      </a:endParaRPr>
                    </a:p>
                    <a:p>
                      <a:pPr algn="just"/>
                      <a:r>
                        <a:rPr lang="pt-BR" sz="1800" kern="1200" dirty="0" smtClean="0">
                          <a:solidFill>
                            <a:schemeClr val="dk1"/>
                          </a:solidFill>
                          <a:effectLst/>
                          <a:latin typeface="+mn-lt"/>
                          <a:ea typeface="+mn-ea"/>
                          <a:cs typeface="+mn-cs"/>
                        </a:rPr>
                        <a:t>A Revisão da Sprint é executada no final da Sprint para inspecionar o incremento e adaptar o </a:t>
                      </a:r>
                      <a:r>
                        <a:rPr lang="pt-BR" sz="1800" kern="1200" dirty="0" err="1" smtClean="0">
                          <a:solidFill>
                            <a:schemeClr val="dk1"/>
                          </a:solidFill>
                          <a:effectLst/>
                          <a:latin typeface="+mn-lt"/>
                          <a:ea typeface="+mn-ea"/>
                          <a:cs typeface="+mn-cs"/>
                        </a:rPr>
                        <a:t>Backlog</a:t>
                      </a:r>
                      <a:r>
                        <a:rPr lang="pt-BR" sz="1800" kern="1200" dirty="0" smtClean="0">
                          <a:solidFill>
                            <a:schemeClr val="dk1"/>
                          </a:solidFill>
                          <a:effectLst/>
                          <a:latin typeface="+mn-lt"/>
                          <a:ea typeface="+mn-ea"/>
                          <a:cs typeface="+mn-cs"/>
                        </a:rPr>
                        <a:t> do Produto se necessário. </a:t>
                      </a:r>
                      <a:endParaRPr lang="pt-B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kern="1200" dirty="0" smtClean="0">
                          <a:solidFill>
                            <a:schemeClr val="dk1"/>
                          </a:solidFill>
                          <a:effectLst/>
                          <a:latin typeface="+mn-lt"/>
                          <a:ea typeface="+mn-ea"/>
                          <a:cs typeface="+mn-cs"/>
                        </a:rPr>
                        <a:t>Retrospectiva da Sprint </a:t>
                      </a:r>
                      <a:endParaRPr lang="pt-BR" sz="1800" kern="1200" dirty="0" smtClean="0">
                        <a:solidFill>
                          <a:schemeClr val="dk1"/>
                        </a:solidFill>
                        <a:effectLst/>
                        <a:latin typeface="+mn-lt"/>
                        <a:ea typeface="+mn-ea"/>
                        <a:cs typeface="+mn-cs"/>
                      </a:endParaRPr>
                    </a:p>
                    <a:p>
                      <a:pPr marL="0" marR="0" indent="0" algn="just" defTabSz="4572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effectLst/>
                          <a:latin typeface="+mn-lt"/>
                          <a:ea typeface="+mn-ea"/>
                          <a:cs typeface="+mn-cs"/>
                        </a:rPr>
                        <a:t>A Retrospectiva da Sprint é uma oportunidade para o Time </a:t>
                      </a:r>
                      <a:r>
                        <a:rPr lang="pt-BR" sz="1800" kern="1200" dirty="0" err="1" smtClean="0">
                          <a:solidFill>
                            <a:schemeClr val="dk1"/>
                          </a:solidFill>
                          <a:effectLst/>
                          <a:latin typeface="+mn-lt"/>
                          <a:ea typeface="+mn-ea"/>
                          <a:cs typeface="+mn-cs"/>
                        </a:rPr>
                        <a:t>Scrum</a:t>
                      </a:r>
                      <a:r>
                        <a:rPr lang="pt-BR" sz="1800" kern="1200" dirty="0" smtClean="0">
                          <a:solidFill>
                            <a:schemeClr val="dk1"/>
                          </a:solidFill>
                          <a:effectLst/>
                          <a:latin typeface="+mn-lt"/>
                          <a:ea typeface="+mn-ea"/>
                          <a:cs typeface="+mn-cs"/>
                        </a:rPr>
                        <a:t> inspecionar a si próprio e criar um plano para melhorias a serem aplicadas na próxima Sprint. </a:t>
                      </a:r>
                    </a:p>
                    <a:p>
                      <a:pPr marL="0" marR="0" indent="0" algn="just" defTabSz="4572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effectLst/>
                          <a:latin typeface="+mn-lt"/>
                          <a:ea typeface="+mn-ea"/>
                          <a:cs typeface="+mn-cs"/>
                        </a:rPr>
                        <a:t>Duração 3h.</a:t>
                      </a:r>
                    </a:p>
                    <a:p>
                      <a:endParaRPr lang="pt-BR" dirty="0"/>
                    </a:p>
                  </a:txBody>
                  <a:tcPr/>
                </a:tc>
              </a:tr>
            </a:tbl>
          </a:graphicData>
        </a:graphic>
      </p:graphicFrame>
      <p:sp>
        <p:nvSpPr>
          <p:cNvPr id="4" name="Espaço Reservado para Número de Slide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811462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b="1" dirty="0" smtClean="0">
                <a:latin typeface="Arial" panose="020B0604020202020204" pitchFamily="34" charset="0"/>
                <a:cs typeface="Arial" panose="020B0604020202020204" pitchFamily="34" charset="0"/>
              </a:rPr>
              <a:t>3.7 – Artefatos do </a:t>
            </a:r>
            <a:r>
              <a:rPr lang="pt-BR" sz="2400" b="1" dirty="0" err="1" smtClean="0">
                <a:latin typeface="Arial" panose="020B0604020202020204" pitchFamily="34" charset="0"/>
                <a:cs typeface="Arial" panose="020B0604020202020204" pitchFamily="34" charset="0"/>
              </a:rPr>
              <a:t>Scrum</a:t>
            </a:r>
            <a:endParaRPr lang="pt-BR" sz="2400" b="1"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2589212" y="1301262"/>
            <a:ext cx="8915400" cy="4609960"/>
          </a:xfrm>
        </p:spPr>
        <p:txBody>
          <a:bodyPr/>
          <a:lstStyle/>
          <a:p>
            <a:pPr marL="0" indent="0">
              <a:buNone/>
            </a:pPr>
            <a:r>
              <a:rPr lang="pt-BR" dirty="0" smtClean="0">
                <a:latin typeface="Arial" panose="020B0604020202020204" pitchFamily="34" charset="0"/>
                <a:cs typeface="Arial" panose="020B0604020202020204" pitchFamily="34" charset="0"/>
              </a:rPr>
              <a:t>3.7.1 - </a:t>
            </a:r>
            <a:r>
              <a:rPr lang="pt-BR" dirty="0" err="1" smtClean="0">
                <a:latin typeface="Arial" panose="020B0604020202020204" pitchFamily="34" charset="0"/>
                <a:cs typeface="Arial" panose="020B0604020202020204" pitchFamily="34" charset="0"/>
              </a:rPr>
              <a:t>Backlog</a:t>
            </a:r>
            <a:r>
              <a:rPr lang="pt-BR" dirty="0" smtClean="0">
                <a:latin typeface="Arial" panose="020B0604020202020204" pitchFamily="34" charset="0"/>
                <a:cs typeface="Arial" panose="020B0604020202020204" pitchFamily="34" charset="0"/>
              </a:rPr>
              <a:t> do produto</a:t>
            </a:r>
          </a:p>
          <a:p>
            <a:pPr marL="0" indent="0">
              <a:buNone/>
            </a:pPr>
            <a:r>
              <a:rPr lang="pt-BR" dirty="0" smtClean="0"/>
              <a:t>É uma </a:t>
            </a:r>
            <a:r>
              <a:rPr lang="pt-BR" dirty="0"/>
              <a:t>lista ordenada de tudo que deve ser necessário no </a:t>
            </a:r>
            <a:r>
              <a:rPr lang="pt-BR" dirty="0" smtClean="0"/>
              <a:t>produto.</a:t>
            </a:r>
          </a:p>
          <a:p>
            <a:pPr marL="0" indent="0">
              <a:buNone/>
            </a:pPr>
            <a:r>
              <a:rPr lang="pt-BR" dirty="0" smtClean="0"/>
              <a:t>O Responsável é o </a:t>
            </a:r>
            <a:r>
              <a:rPr lang="pt-BR" dirty="0" err="1" smtClean="0"/>
              <a:t>Product</a:t>
            </a:r>
            <a:r>
              <a:rPr lang="pt-BR" dirty="0" smtClean="0"/>
              <a:t> </a:t>
            </a:r>
            <a:r>
              <a:rPr lang="pt-BR" dirty="0" err="1" smtClean="0"/>
              <a:t>Owner</a:t>
            </a:r>
            <a:r>
              <a:rPr lang="pt-BR" dirty="0" smtClean="0"/>
              <a:t>.</a:t>
            </a:r>
          </a:p>
          <a:p>
            <a:pPr marL="0" indent="0">
              <a:buNone/>
            </a:pPr>
            <a:endParaRPr lang="pt-BR"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404" y="2589335"/>
            <a:ext cx="4229100" cy="3695700"/>
          </a:xfrm>
          <a:prstGeom prst="rect">
            <a:avLst/>
          </a:prstGeom>
        </p:spPr>
      </p:pic>
    </p:spTree>
    <p:extLst>
      <p:ext uri="{BB962C8B-B14F-4D97-AF65-F5344CB8AC3E}">
        <p14:creationId xmlns:p14="http://schemas.microsoft.com/office/powerpoint/2010/main" val="133594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b="1" dirty="0" smtClean="0">
                <a:latin typeface="Arial" panose="020B0604020202020204" pitchFamily="34" charset="0"/>
                <a:cs typeface="Arial" panose="020B0604020202020204" pitchFamily="34" charset="0"/>
              </a:rPr>
              <a:t>3.7.2 - </a:t>
            </a:r>
            <a:r>
              <a:rPr lang="pt-BR" sz="2400" b="1" dirty="0" err="1">
                <a:latin typeface="Arial" panose="020B0604020202020204" pitchFamily="34" charset="0"/>
                <a:cs typeface="Arial" panose="020B0604020202020204" pitchFamily="34" charset="0"/>
              </a:rPr>
              <a:t>Backlog</a:t>
            </a:r>
            <a:r>
              <a:rPr lang="pt-BR" sz="2400" b="1" dirty="0">
                <a:latin typeface="Arial" panose="020B0604020202020204" pitchFamily="34" charset="0"/>
                <a:cs typeface="Arial" panose="020B0604020202020204" pitchFamily="34" charset="0"/>
              </a:rPr>
              <a:t> da Sprint </a:t>
            </a:r>
          </a:p>
        </p:txBody>
      </p:sp>
      <p:sp>
        <p:nvSpPr>
          <p:cNvPr id="3" name="Espaço Reservado para Conteúdo 2"/>
          <p:cNvSpPr>
            <a:spLocks noGrp="1"/>
          </p:cNvSpPr>
          <p:nvPr>
            <p:ph idx="1"/>
          </p:nvPr>
        </p:nvSpPr>
        <p:spPr/>
        <p:txBody>
          <a:bodyPr/>
          <a:lstStyle/>
          <a:p>
            <a:pPr marL="0" indent="0">
              <a:lnSpc>
                <a:spcPct val="200000"/>
              </a:lnSpc>
              <a:buNone/>
            </a:pPr>
            <a:r>
              <a:rPr lang="pt-BR" dirty="0"/>
              <a:t>O </a:t>
            </a:r>
            <a:r>
              <a:rPr lang="pt-BR" dirty="0" err="1"/>
              <a:t>Backlog</a:t>
            </a:r>
            <a:r>
              <a:rPr lang="pt-BR" dirty="0"/>
              <a:t> da Sprint é um conjunto de itens do </a:t>
            </a:r>
            <a:r>
              <a:rPr lang="pt-BR" dirty="0" err="1"/>
              <a:t>Backlog</a:t>
            </a:r>
            <a:r>
              <a:rPr lang="pt-BR" dirty="0"/>
              <a:t> do Produto selecionados para a Sprint, juntamente com o plano para entregar o incremento do produto e atingir o objetivo da Sprint.</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2044524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b="1" dirty="0" smtClean="0">
                <a:latin typeface="Arial" panose="020B0604020202020204" pitchFamily="34" charset="0"/>
                <a:cs typeface="Arial" panose="020B0604020202020204" pitchFamily="34" charset="0"/>
              </a:rPr>
              <a:t>3.8- Definição de “Pronto”</a:t>
            </a:r>
            <a:endParaRPr lang="pt-BR" sz="2400" b="1"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p:txBody>
          <a:bodyPr/>
          <a:lstStyle/>
          <a:p>
            <a:pPr marL="0" indent="0">
              <a:lnSpc>
                <a:spcPct val="200000"/>
              </a:lnSpc>
              <a:buNone/>
            </a:pPr>
            <a:r>
              <a:rPr lang="pt-BR" dirty="0"/>
              <a:t>Quando o item do </a:t>
            </a:r>
            <a:r>
              <a:rPr lang="pt-BR" dirty="0" err="1"/>
              <a:t>Backlog</a:t>
            </a:r>
            <a:r>
              <a:rPr lang="pt-BR" dirty="0"/>
              <a:t> do Produto ou um incremento é descrito como “Pronto”, todos devem entender o que o “Pronto” significa.</a:t>
            </a:r>
            <a:endParaRPr lang="pt-BR" dirty="0" smtClean="0"/>
          </a:p>
          <a:p>
            <a:pPr marL="0" indent="0">
              <a:lnSpc>
                <a:spcPct val="200000"/>
              </a:lnSpc>
              <a:buNone/>
            </a:pPr>
            <a:r>
              <a:rPr lang="pt-BR" dirty="0" smtClean="0"/>
              <a:t>Os </a:t>
            </a:r>
            <a:r>
              <a:rPr lang="pt-BR" dirty="0"/>
              <a:t>integrantes devem ter um entendimento compartilhado do que significa o trabalho estar </a:t>
            </a:r>
            <a:r>
              <a:rPr lang="pt-BR" dirty="0" smtClean="0"/>
              <a:t>completo.</a:t>
            </a:r>
            <a:endParaRPr lang="pt-BR"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558934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25</a:t>
            </a:fld>
            <a:endParaRPr lang="en-US" b="1" dirty="0"/>
          </a:p>
        </p:txBody>
      </p:sp>
      <p:sp>
        <p:nvSpPr>
          <p:cNvPr id="5" name="CaixaDeTexto 4"/>
          <p:cNvSpPr txBox="1"/>
          <p:nvPr/>
        </p:nvSpPr>
        <p:spPr>
          <a:xfrm>
            <a:off x="2556889" y="787782"/>
            <a:ext cx="9174378" cy="6001643"/>
          </a:xfrm>
          <a:prstGeom prst="rect">
            <a:avLst/>
          </a:prstGeom>
          <a:noFill/>
        </p:spPr>
        <p:txBody>
          <a:bodyPr wrap="square" rtlCol="0">
            <a:spAutoFit/>
          </a:bodyPr>
          <a:lstStyle/>
          <a:p>
            <a:r>
              <a:rPr lang="pt-BR" sz="2400" b="1" dirty="0">
                <a:latin typeface="Arial" pitchFamily="34" charset="0"/>
                <a:cs typeface="Arial" pitchFamily="34" charset="0"/>
              </a:rPr>
              <a:t>4</a:t>
            </a:r>
            <a:r>
              <a:rPr lang="pt-BR" sz="2400" b="1" dirty="0" smtClean="0">
                <a:latin typeface="Arial" pitchFamily="34" charset="0"/>
                <a:cs typeface="Arial" pitchFamily="34" charset="0"/>
              </a:rPr>
              <a:t>- Vantagens no uso de </a:t>
            </a:r>
            <a:r>
              <a:rPr lang="pt-BR" sz="2400" b="1" dirty="0" err="1" smtClean="0">
                <a:latin typeface="Arial" pitchFamily="34" charset="0"/>
                <a:cs typeface="Arial" pitchFamily="34" charset="0"/>
              </a:rPr>
              <a:t>Scrum</a:t>
            </a:r>
            <a:endParaRPr lang="pt-BR" sz="2400" b="1" dirty="0" smtClean="0">
              <a:latin typeface="Arial" pitchFamily="34" charset="0"/>
              <a:cs typeface="Arial" pitchFamily="34" charset="0"/>
            </a:endParaRPr>
          </a:p>
          <a:p>
            <a:pPr algn="just"/>
            <a:endParaRPr lang="pt-BR" dirty="0"/>
          </a:p>
          <a:p>
            <a:pPr marL="285750" indent="-285750" algn="just">
              <a:buFontTx/>
              <a:buChar char="-"/>
            </a:pPr>
            <a:r>
              <a:rPr lang="pt-BR" dirty="0" smtClean="0"/>
              <a:t>Motivação</a:t>
            </a:r>
            <a:r>
              <a:rPr lang="pt-BR" dirty="0"/>
              <a:t>: os programadores se sentem muito mais motivados devido ao seu interesse de entregar o Sprint no prazo</a:t>
            </a:r>
            <a:r>
              <a:rPr lang="pt-BR" dirty="0" smtClean="0"/>
              <a:t>.</a:t>
            </a:r>
          </a:p>
          <a:p>
            <a:pPr marL="285750" indent="-285750" algn="just">
              <a:buFontTx/>
              <a:buChar char="-"/>
            </a:pPr>
            <a:endParaRPr lang="pt-BR" dirty="0"/>
          </a:p>
          <a:p>
            <a:pPr marL="285750" indent="-285750" algn="just">
              <a:buFontTx/>
              <a:buChar char="-"/>
            </a:pPr>
            <a:r>
              <a:rPr lang="pt-BR" dirty="0" smtClean="0"/>
              <a:t>O </a:t>
            </a:r>
            <a:r>
              <a:rPr lang="pt-BR" dirty="0"/>
              <a:t>projeto pode ser visualizado: dentro da organização o projeto pode ser observado por todos. Em outras metodologias esta possibilidade não existia</a:t>
            </a:r>
            <a:r>
              <a:rPr lang="pt-BR" dirty="0" smtClean="0"/>
              <a:t>.</a:t>
            </a:r>
          </a:p>
          <a:p>
            <a:pPr marL="285750" indent="-285750" algn="just">
              <a:buFontTx/>
              <a:buChar char="-"/>
            </a:pPr>
            <a:endParaRPr lang="pt-BR" dirty="0"/>
          </a:p>
          <a:p>
            <a:pPr marL="285750" indent="-285750" algn="just">
              <a:buFontTx/>
              <a:buChar char="-"/>
            </a:pPr>
            <a:r>
              <a:rPr lang="pt-BR" dirty="0" smtClean="0"/>
              <a:t>Ausência </a:t>
            </a:r>
            <a:r>
              <a:rPr lang="pt-BR" dirty="0"/>
              <a:t>significante de bugs: como a qualidade é mais importante do que o prazo de entrega, o produto apresenta uma diminuição significativa de erros (bug</a:t>
            </a:r>
            <a:r>
              <a:rPr lang="pt-BR" dirty="0" smtClean="0"/>
              <a:t>).</a:t>
            </a:r>
          </a:p>
          <a:p>
            <a:pPr marL="285750" indent="-285750" algn="just">
              <a:buFontTx/>
              <a:buChar char="-"/>
            </a:pPr>
            <a:endParaRPr lang="pt-BR" dirty="0"/>
          </a:p>
          <a:p>
            <a:pPr algn="just"/>
            <a:r>
              <a:rPr lang="pt-BR" dirty="0"/>
              <a:t>- Alterar as prioridades: os programadores podem manejar as prioridades sem problemas, garantindo assim que </a:t>
            </a:r>
            <a:r>
              <a:rPr lang="pt-BR" dirty="0" err="1"/>
              <a:t>Sprints</a:t>
            </a:r>
            <a:r>
              <a:rPr lang="pt-BR" dirty="0"/>
              <a:t> que ainda não foram finalizados possam ser alterados sem problemas.</a:t>
            </a:r>
          </a:p>
          <a:p>
            <a:pPr algn="just"/>
            <a:endParaRPr lang="pt-BR" dirty="0"/>
          </a:p>
          <a:p>
            <a:pPr algn="just"/>
            <a:endParaRPr lang="pt-BR" dirty="0" smtClean="0"/>
          </a:p>
          <a:p>
            <a:pPr algn="just"/>
            <a:endParaRPr lang="pt-BR" dirty="0"/>
          </a:p>
          <a:p>
            <a:pPr algn="just"/>
            <a:endParaRPr lang="pt-BR" dirty="0"/>
          </a:p>
          <a:p>
            <a:pPr algn="just"/>
            <a:endParaRPr lang="pt-BR" dirty="0">
              <a:latin typeface="Arial" pitchFamily="34" charset="0"/>
              <a:cs typeface="Arial" pitchFamily="34" charset="0"/>
            </a:endParaRPr>
          </a:p>
          <a:p>
            <a:endParaRPr lang="pt-BR" dirty="0"/>
          </a:p>
        </p:txBody>
      </p:sp>
    </p:spTree>
    <p:extLst>
      <p:ext uri="{BB962C8B-B14F-4D97-AF65-F5344CB8AC3E}">
        <p14:creationId xmlns:p14="http://schemas.microsoft.com/office/powerpoint/2010/main" val="2621312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26</a:t>
            </a:fld>
            <a:endParaRPr lang="en-US" b="1" dirty="0"/>
          </a:p>
        </p:txBody>
      </p:sp>
      <p:sp>
        <p:nvSpPr>
          <p:cNvPr id="5" name="CaixaDeTexto 4"/>
          <p:cNvSpPr txBox="1"/>
          <p:nvPr/>
        </p:nvSpPr>
        <p:spPr>
          <a:xfrm>
            <a:off x="2556889" y="787782"/>
            <a:ext cx="9174378" cy="7109639"/>
          </a:xfrm>
          <a:prstGeom prst="rect">
            <a:avLst/>
          </a:prstGeom>
          <a:noFill/>
        </p:spPr>
        <p:txBody>
          <a:bodyPr wrap="square" rtlCol="0">
            <a:spAutoFit/>
          </a:bodyPr>
          <a:lstStyle/>
          <a:p>
            <a:r>
              <a:rPr lang="pt-BR" sz="2400" b="1" dirty="0">
                <a:latin typeface="Arial" pitchFamily="34" charset="0"/>
                <a:cs typeface="Arial" pitchFamily="34" charset="0"/>
              </a:rPr>
              <a:t>4</a:t>
            </a:r>
            <a:r>
              <a:rPr lang="pt-BR" sz="2400" b="1" dirty="0" smtClean="0">
                <a:latin typeface="Arial" pitchFamily="34" charset="0"/>
                <a:cs typeface="Arial" pitchFamily="34" charset="0"/>
              </a:rPr>
              <a:t>- Desvantagens no uso de </a:t>
            </a:r>
            <a:r>
              <a:rPr lang="pt-BR" sz="2400" b="1" dirty="0" err="1" smtClean="0">
                <a:latin typeface="Arial" pitchFamily="34" charset="0"/>
                <a:cs typeface="Arial" pitchFamily="34" charset="0"/>
              </a:rPr>
              <a:t>Scrum</a:t>
            </a:r>
            <a:endParaRPr lang="pt-BR" sz="2400" b="1" dirty="0" smtClean="0">
              <a:latin typeface="Arial" pitchFamily="34" charset="0"/>
              <a:cs typeface="Arial" pitchFamily="34" charset="0"/>
            </a:endParaRPr>
          </a:p>
          <a:p>
            <a:pPr algn="just"/>
            <a:endParaRPr lang="pt-BR" dirty="0" smtClean="0"/>
          </a:p>
          <a:p>
            <a:pPr algn="just"/>
            <a:endParaRPr lang="pt-BR" dirty="0"/>
          </a:p>
          <a:p>
            <a:pPr marL="285750" indent="-285750" algn="just">
              <a:buFontTx/>
              <a:buChar char="-"/>
            </a:pPr>
            <a:r>
              <a:rPr lang="pt-BR" dirty="0" smtClean="0"/>
              <a:t>Prazo</a:t>
            </a:r>
            <a:r>
              <a:rPr lang="pt-BR" dirty="0"/>
              <a:t>: como a qualidade é mais importante do que o resultado, pode ser que os prazos não sejam estipulados de forma coerente, levando a um atraso do resultado final, o que pode deixar os clientes com uma certa raiva, mas isso pode ser ajustado em equipe</a:t>
            </a:r>
            <a:r>
              <a:rPr lang="pt-BR" dirty="0" smtClean="0"/>
              <a:t>.</a:t>
            </a:r>
          </a:p>
          <a:p>
            <a:pPr marL="285750" indent="-285750" algn="just">
              <a:buFontTx/>
              <a:buChar char="-"/>
            </a:pPr>
            <a:endParaRPr lang="pt-BR" dirty="0"/>
          </a:p>
          <a:p>
            <a:pPr marL="285750" indent="-285750" algn="just">
              <a:buFontTx/>
              <a:buChar char="-"/>
            </a:pPr>
            <a:r>
              <a:rPr lang="pt-BR" dirty="0" smtClean="0"/>
              <a:t>Desordem </a:t>
            </a:r>
            <a:r>
              <a:rPr lang="pt-BR" dirty="0"/>
              <a:t>nas funções: a presença de papéis indefinidos nas funções presentes no projeto pode dar alguns problemas relacionados a comunicação interna e deixar os programadores confusos quanto as suas tarefas</a:t>
            </a:r>
            <a:r>
              <a:rPr lang="pt-BR" dirty="0" smtClean="0"/>
              <a:t>.</a:t>
            </a:r>
          </a:p>
          <a:p>
            <a:pPr marL="285750" indent="-285750" algn="just">
              <a:buFontTx/>
              <a:buChar char="-"/>
            </a:pPr>
            <a:endParaRPr lang="pt-BR" dirty="0"/>
          </a:p>
          <a:p>
            <a:pPr algn="just"/>
            <a:r>
              <a:rPr lang="pt-BR" dirty="0"/>
              <a:t>- Ausência de documentação: a falta de documentações sobre o andamento do projeto pode ser um grande problema. Por isso é importante documentar aspectos que sejam verdadeiramente importantes, mas não deixar de lado a documentação de tudo o que está acontecendo. Posteriormente, pode ficar difícil voltar em um determinado instante do projeto e lidar com a situação de não ter aquele momento documentado.</a:t>
            </a:r>
          </a:p>
          <a:p>
            <a:pPr algn="just"/>
            <a:endParaRPr lang="pt-BR" dirty="0"/>
          </a:p>
          <a:p>
            <a:pPr algn="just"/>
            <a:endParaRPr lang="pt-BR" dirty="0" smtClean="0"/>
          </a:p>
          <a:p>
            <a:pPr algn="just"/>
            <a:endParaRPr lang="pt-BR" dirty="0"/>
          </a:p>
          <a:p>
            <a:pPr algn="just"/>
            <a:endParaRPr lang="pt-BR" dirty="0"/>
          </a:p>
          <a:p>
            <a:pPr algn="just"/>
            <a:endParaRPr lang="pt-BR" dirty="0">
              <a:latin typeface="Arial" pitchFamily="34" charset="0"/>
              <a:cs typeface="Arial" pitchFamily="34" charset="0"/>
            </a:endParaRPr>
          </a:p>
          <a:p>
            <a:endParaRPr lang="pt-BR" dirty="0"/>
          </a:p>
        </p:txBody>
      </p:sp>
    </p:spTree>
    <p:extLst>
      <p:ext uri="{BB962C8B-B14F-4D97-AF65-F5344CB8AC3E}">
        <p14:creationId xmlns:p14="http://schemas.microsoft.com/office/powerpoint/2010/main" val="3683919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27</a:t>
            </a:fld>
            <a:endParaRPr lang="en-US" b="1" dirty="0"/>
          </a:p>
        </p:txBody>
      </p:sp>
      <p:sp>
        <p:nvSpPr>
          <p:cNvPr id="6" name="CaixaDeTexto 5"/>
          <p:cNvSpPr txBox="1"/>
          <p:nvPr/>
        </p:nvSpPr>
        <p:spPr>
          <a:xfrm>
            <a:off x="2531131" y="478689"/>
            <a:ext cx="9174378" cy="6555641"/>
          </a:xfrm>
          <a:prstGeom prst="rect">
            <a:avLst/>
          </a:prstGeom>
          <a:noFill/>
        </p:spPr>
        <p:txBody>
          <a:bodyPr wrap="square" rtlCol="0">
            <a:spAutoFit/>
          </a:bodyPr>
          <a:lstStyle/>
          <a:p>
            <a:r>
              <a:rPr lang="pt-BR" sz="2400" b="1" dirty="0">
                <a:latin typeface="Arial" pitchFamily="34" charset="0"/>
                <a:cs typeface="Arial" pitchFamily="34" charset="0"/>
              </a:rPr>
              <a:t>5</a:t>
            </a:r>
            <a:r>
              <a:rPr lang="pt-BR" sz="2400" b="1" dirty="0" smtClean="0">
                <a:latin typeface="Arial" pitchFamily="34" charset="0"/>
                <a:cs typeface="Arial" pitchFamily="34" charset="0"/>
              </a:rPr>
              <a:t>- Quando utilizar</a:t>
            </a:r>
          </a:p>
          <a:p>
            <a:pPr algn="just"/>
            <a:endParaRPr lang="pt-BR" dirty="0" smtClean="0"/>
          </a:p>
          <a:p>
            <a:pPr marL="285750" indent="-285750" algn="just">
              <a:buFontTx/>
              <a:buChar char="-"/>
            </a:pPr>
            <a:r>
              <a:rPr lang="pt-BR" dirty="0" smtClean="0"/>
              <a:t>Indivíduos </a:t>
            </a:r>
            <a:r>
              <a:rPr lang="pt-BR" dirty="0"/>
              <a:t>e relacionamentos ao invés de processos e </a:t>
            </a:r>
            <a:r>
              <a:rPr lang="pt-BR" dirty="0" smtClean="0"/>
              <a:t>ferramentas: </a:t>
            </a:r>
            <a:r>
              <a:rPr lang="pt-BR" dirty="0"/>
              <a:t>as chances de sucesso em um projeto são </a:t>
            </a:r>
            <a:r>
              <a:rPr lang="pt-BR" dirty="0" smtClean="0"/>
              <a:t>muito </a:t>
            </a:r>
            <a:r>
              <a:rPr lang="pt-BR" dirty="0"/>
              <a:t>maiores em times onde há uma boa comunicação, onde há entendimento e cooperação mutua</a:t>
            </a:r>
            <a:r>
              <a:rPr lang="pt-BR" dirty="0" smtClean="0"/>
              <a:t>.</a:t>
            </a:r>
          </a:p>
          <a:p>
            <a:pPr marL="285750" indent="-285750" algn="just">
              <a:buFontTx/>
              <a:buChar char="-"/>
            </a:pPr>
            <a:endParaRPr lang="pt-BR" dirty="0"/>
          </a:p>
          <a:p>
            <a:pPr marL="285750" indent="-285750" algn="just">
              <a:buFontTx/>
              <a:buChar char="-"/>
            </a:pPr>
            <a:r>
              <a:rPr lang="pt-BR" dirty="0" smtClean="0"/>
              <a:t>Software </a:t>
            </a:r>
            <a:r>
              <a:rPr lang="pt-BR" dirty="0"/>
              <a:t>funcionando ao invés de extensa documentação, com uma versão funcional do produto o cliente pode interagir e avaliar o software. O gerente de produto pode usar o software para avaliar se suas expectativas foram cumpridas e sua forma de comunicação com o time foi eficiente</a:t>
            </a:r>
            <a:r>
              <a:rPr lang="pt-BR" dirty="0" smtClean="0"/>
              <a:t>.</a:t>
            </a:r>
          </a:p>
          <a:p>
            <a:pPr marL="285750" indent="-285750" algn="just">
              <a:buFontTx/>
              <a:buChar char="-"/>
            </a:pPr>
            <a:endParaRPr lang="pt-BR" dirty="0"/>
          </a:p>
          <a:p>
            <a:pPr marL="285750" indent="-285750" algn="just">
              <a:buFontTx/>
              <a:buChar char="-"/>
            </a:pPr>
            <a:r>
              <a:rPr lang="pt-BR" dirty="0" smtClean="0"/>
              <a:t>A </a:t>
            </a:r>
            <a:r>
              <a:rPr lang="pt-BR" dirty="0"/>
              <a:t>negociação com o cliente ao invés de negociação de contrato, em projeto Scrum, o cliente e parte integra, do time trabalhando diariamente com os seus desenvolvedores e Scrum máster. No projeto ideal, o Scrum máster e desenvolvedores não precisam de tomar uma decisão sobre a regra de negócios o cliente está sempre disponível</a:t>
            </a:r>
            <a:r>
              <a:rPr lang="pt-BR" dirty="0" smtClean="0"/>
              <a:t>.</a:t>
            </a:r>
          </a:p>
          <a:p>
            <a:pPr marL="285750" indent="-285750" algn="just">
              <a:buFontTx/>
              <a:buChar char="-"/>
            </a:pPr>
            <a:endParaRPr lang="pt-BR" dirty="0"/>
          </a:p>
          <a:p>
            <a:pPr algn="just"/>
            <a:r>
              <a:rPr lang="pt-BR" dirty="0"/>
              <a:t>- Reação a mudanças ao invés de seguir um plano, ao invés do planejamento, o importante que o time possa sofrer mudanças que tornam o produto final melhor.</a:t>
            </a:r>
          </a:p>
          <a:p>
            <a:pPr algn="just"/>
            <a:endParaRPr lang="pt-BR" dirty="0"/>
          </a:p>
          <a:p>
            <a:pPr algn="just"/>
            <a:endParaRPr lang="pt-BR" dirty="0">
              <a:latin typeface="Arial" pitchFamily="34" charset="0"/>
              <a:cs typeface="Arial" pitchFamily="34" charset="0"/>
            </a:endParaRPr>
          </a:p>
          <a:p>
            <a:pPr algn="just"/>
            <a:endParaRPr lang="pt-BR" dirty="0"/>
          </a:p>
        </p:txBody>
      </p:sp>
    </p:spTree>
    <p:extLst>
      <p:ext uri="{BB962C8B-B14F-4D97-AF65-F5344CB8AC3E}">
        <p14:creationId xmlns:p14="http://schemas.microsoft.com/office/powerpoint/2010/main" val="518891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28</a:t>
            </a:fld>
            <a:endParaRPr lang="en-US" b="1" dirty="0"/>
          </a:p>
        </p:txBody>
      </p:sp>
      <p:sp>
        <p:nvSpPr>
          <p:cNvPr id="6" name="CaixaDeTexto 5"/>
          <p:cNvSpPr txBox="1"/>
          <p:nvPr/>
        </p:nvSpPr>
        <p:spPr>
          <a:xfrm>
            <a:off x="2556889" y="787782"/>
            <a:ext cx="9174378" cy="4062651"/>
          </a:xfrm>
          <a:prstGeom prst="rect">
            <a:avLst/>
          </a:prstGeom>
          <a:noFill/>
        </p:spPr>
        <p:txBody>
          <a:bodyPr wrap="square" rtlCol="0">
            <a:spAutoFit/>
          </a:bodyPr>
          <a:lstStyle/>
          <a:p>
            <a:r>
              <a:rPr lang="pt-BR" sz="2400" b="1" dirty="0">
                <a:latin typeface="Arial" pitchFamily="34" charset="0"/>
                <a:cs typeface="Arial" pitchFamily="34" charset="0"/>
              </a:rPr>
              <a:t>5</a:t>
            </a:r>
            <a:r>
              <a:rPr lang="pt-BR" sz="2400" b="1" dirty="0" smtClean="0">
                <a:latin typeface="Arial" pitchFamily="34" charset="0"/>
                <a:cs typeface="Arial" pitchFamily="34" charset="0"/>
              </a:rPr>
              <a:t>- Quando não utilizar</a:t>
            </a:r>
          </a:p>
          <a:p>
            <a:pPr marL="285750" indent="-285750" algn="just">
              <a:buFontTx/>
              <a:buChar char="-"/>
            </a:pPr>
            <a:endParaRPr lang="pt-BR" dirty="0" smtClean="0"/>
          </a:p>
          <a:p>
            <a:pPr marL="285750" indent="-285750" algn="just">
              <a:buFontTx/>
              <a:buChar char="-"/>
            </a:pPr>
            <a:r>
              <a:rPr lang="pt-BR" dirty="0" smtClean="0"/>
              <a:t>Quando </a:t>
            </a:r>
            <a:r>
              <a:rPr lang="pt-BR" dirty="0"/>
              <a:t>o gerente nomear um líder de equipe para ser Scrum </a:t>
            </a:r>
            <a:r>
              <a:rPr lang="pt-BR" dirty="0" err="1"/>
              <a:t>master</a:t>
            </a:r>
            <a:r>
              <a:rPr lang="pt-BR" dirty="0"/>
              <a:t>, Scrum máster pode ainda vestir a camisa do gerente expressando conduta mandatória sobre o time o que não é recomendado, visto que o time tem que saber gerenciar</a:t>
            </a:r>
            <a:r>
              <a:rPr lang="pt-BR" dirty="0" smtClean="0"/>
              <a:t>.</a:t>
            </a:r>
          </a:p>
          <a:p>
            <a:pPr marL="285750" indent="-285750" algn="just">
              <a:buFontTx/>
              <a:buChar char="-"/>
            </a:pPr>
            <a:endParaRPr lang="pt-BR" dirty="0"/>
          </a:p>
          <a:p>
            <a:pPr algn="just"/>
            <a:r>
              <a:rPr lang="pt-BR" dirty="0"/>
              <a:t>- O </a:t>
            </a:r>
            <a:r>
              <a:rPr lang="pt-BR" dirty="0" err="1"/>
              <a:t>product</a:t>
            </a:r>
            <a:r>
              <a:rPr lang="pt-BR" dirty="0"/>
              <a:t> </a:t>
            </a:r>
            <a:r>
              <a:rPr lang="pt-BR" dirty="0" err="1"/>
              <a:t>owner</a:t>
            </a:r>
            <a:r>
              <a:rPr lang="pt-BR" dirty="0"/>
              <a:t> não é presente ou então trabalha em muitos times ao mesmo tempo, o time com certeza terá duvidas no decorrer da Sprint, o time terá sugestões e a probabilidade de fazer algo que o cliente não queira é muito alta.</a:t>
            </a:r>
          </a:p>
          <a:p>
            <a:pPr marL="285750" indent="-285750" algn="just">
              <a:buFontTx/>
              <a:buChar char="-"/>
            </a:pPr>
            <a:endParaRPr lang="pt-BR" dirty="0"/>
          </a:p>
          <a:p>
            <a:pPr algn="just"/>
            <a:endParaRPr lang="pt-BR" dirty="0">
              <a:latin typeface="Arial" pitchFamily="34" charset="0"/>
              <a:cs typeface="Arial" pitchFamily="34" charset="0"/>
            </a:endParaRPr>
          </a:p>
          <a:p>
            <a:pPr algn="just"/>
            <a:endParaRPr lang="pt-BR" dirty="0"/>
          </a:p>
        </p:txBody>
      </p:sp>
    </p:spTree>
    <p:extLst>
      <p:ext uri="{BB962C8B-B14F-4D97-AF65-F5344CB8AC3E}">
        <p14:creationId xmlns:p14="http://schemas.microsoft.com/office/powerpoint/2010/main" val="2007202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29</a:t>
            </a:fld>
            <a:endParaRPr lang="en-US" b="1" dirty="0"/>
          </a:p>
        </p:txBody>
      </p:sp>
      <p:sp>
        <p:nvSpPr>
          <p:cNvPr id="6" name="CaixaDeTexto 5"/>
          <p:cNvSpPr txBox="1"/>
          <p:nvPr/>
        </p:nvSpPr>
        <p:spPr>
          <a:xfrm>
            <a:off x="2556889" y="787782"/>
            <a:ext cx="9174378" cy="5447645"/>
          </a:xfrm>
          <a:prstGeom prst="rect">
            <a:avLst/>
          </a:prstGeom>
          <a:noFill/>
        </p:spPr>
        <p:txBody>
          <a:bodyPr wrap="square" rtlCol="0">
            <a:spAutoFit/>
          </a:bodyPr>
          <a:lstStyle/>
          <a:p>
            <a:r>
              <a:rPr lang="pt-BR" sz="2400" b="1" dirty="0">
                <a:latin typeface="Arial" pitchFamily="34" charset="0"/>
                <a:cs typeface="Arial" pitchFamily="34" charset="0"/>
              </a:rPr>
              <a:t>6</a:t>
            </a:r>
            <a:r>
              <a:rPr lang="pt-BR" sz="2400" b="1" dirty="0" smtClean="0">
                <a:latin typeface="Arial" pitchFamily="34" charset="0"/>
                <a:cs typeface="Arial" pitchFamily="34" charset="0"/>
              </a:rPr>
              <a:t>- Exemplo</a:t>
            </a:r>
          </a:p>
          <a:p>
            <a:pPr algn="just"/>
            <a:endParaRPr lang="pt-BR" dirty="0" smtClean="0"/>
          </a:p>
          <a:p>
            <a:pPr algn="just"/>
            <a:r>
              <a:rPr lang="pt-BR" dirty="0" smtClean="0"/>
              <a:t>Para </a:t>
            </a:r>
            <a:r>
              <a:rPr lang="pt-BR" dirty="0"/>
              <a:t>exemplificar o processo, utilizaremos um exemplo: o desenvolvimento de um sistema web de streaming de vídeo para a Internet. Os papéis são: </a:t>
            </a:r>
            <a:endParaRPr lang="pt-BR" dirty="0" smtClean="0"/>
          </a:p>
          <a:p>
            <a:pPr algn="just"/>
            <a:endParaRPr lang="pt-BR" dirty="0"/>
          </a:p>
          <a:p>
            <a:pPr lvl="0" algn="ctr"/>
            <a:r>
              <a:rPr lang="pt-BR" b="1" dirty="0"/>
              <a:t>Proprietário do Produto</a:t>
            </a:r>
            <a:r>
              <a:rPr lang="pt-BR" dirty="0"/>
              <a:t>: Rafael.</a:t>
            </a:r>
          </a:p>
          <a:p>
            <a:pPr lvl="0" algn="ctr"/>
            <a:r>
              <a:rPr lang="pt-BR" b="1" dirty="0"/>
              <a:t>Scrum Master</a:t>
            </a:r>
            <a:r>
              <a:rPr lang="pt-BR" dirty="0"/>
              <a:t>: Anderson.</a:t>
            </a:r>
          </a:p>
          <a:p>
            <a:pPr lvl="0" algn="ctr"/>
            <a:r>
              <a:rPr lang="pt-BR" b="1" dirty="0"/>
              <a:t>Equipe de Desenvolvimento</a:t>
            </a:r>
            <a:r>
              <a:rPr lang="pt-BR" dirty="0"/>
              <a:t>: Andressa e Júnior.</a:t>
            </a:r>
          </a:p>
          <a:p>
            <a:pPr algn="just"/>
            <a:r>
              <a:rPr lang="pt-BR" dirty="0"/>
              <a:t> </a:t>
            </a:r>
          </a:p>
          <a:p>
            <a:pPr algn="just"/>
            <a:r>
              <a:rPr lang="pt-BR" u="sng" dirty="0" smtClean="0"/>
              <a:t>1º </a:t>
            </a:r>
            <a:r>
              <a:rPr lang="pt-BR" u="sng" dirty="0"/>
              <a:t>Escopo do </a:t>
            </a:r>
            <a:r>
              <a:rPr lang="pt-BR" u="sng" dirty="0" smtClean="0"/>
              <a:t>Projeto</a:t>
            </a:r>
            <a:r>
              <a:rPr lang="pt-BR" dirty="0" smtClean="0"/>
              <a:t>: O </a:t>
            </a:r>
            <a:r>
              <a:rPr lang="pt-BR" dirty="0"/>
              <a:t>Proprietário do Produto </a:t>
            </a:r>
            <a:r>
              <a:rPr lang="pt-BR" dirty="0" smtClean="0"/>
              <a:t>Rafael define </a:t>
            </a:r>
            <a:r>
              <a:rPr lang="pt-BR" dirty="0"/>
              <a:t>o escopo do projeto</a:t>
            </a:r>
            <a:r>
              <a:rPr lang="pt-BR" dirty="0" smtClean="0"/>
              <a:t>:</a:t>
            </a:r>
          </a:p>
          <a:p>
            <a:pPr algn="just"/>
            <a:endParaRPr lang="pt-BR" dirty="0"/>
          </a:p>
          <a:p>
            <a:pPr algn="just"/>
            <a:r>
              <a:rPr lang="pt-BR" dirty="0"/>
              <a:t>O software será um sistema Web de streaming de vídeo, que permitirá usuários na Internet mandem seus vídeos, que serão armazenados no sistema e poderão ser gerenciados por seus donos e vistos pelo resto do mundo através das visitas ao site. O sistema terá como funcionalidades principais a conversão dos vídeos mandados para um codec leve que permite qualidade e rapidez na visualização pela Internet.</a:t>
            </a:r>
          </a:p>
          <a:p>
            <a:pPr algn="just"/>
            <a:endParaRPr lang="pt-BR" dirty="0"/>
          </a:p>
        </p:txBody>
      </p:sp>
    </p:spTree>
    <p:extLst>
      <p:ext uri="{BB962C8B-B14F-4D97-AF65-F5344CB8AC3E}">
        <p14:creationId xmlns:p14="http://schemas.microsoft.com/office/powerpoint/2010/main" val="32443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3</a:t>
            </a:fld>
            <a:endParaRPr lang="en-US" b="1" dirty="0"/>
          </a:p>
        </p:txBody>
      </p:sp>
      <p:sp>
        <p:nvSpPr>
          <p:cNvPr id="5" name="CaixaDeTexto 4"/>
          <p:cNvSpPr txBox="1"/>
          <p:nvPr/>
        </p:nvSpPr>
        <p:spPr>
          <a:xfrm>
            <a:off x="2556889" y="787782"/>
            <a:ext cx="9174378" cy="4985980"/>
          </a:xfrm>
          <a:prstGeom prst="rect">
            <a:avLst/>
          </a:prstGeom>
          <a:noFill/>
        </p:spPr>
        <p:txBody>
          <a:bodyPr wrap="square" rtlCol="0">
            <a:spAutoFit/>
          </a:bodyPr>
          <a:lstStyle/>
          <a:p>
            <a:r>
              <a:rPr lang="pt-BR" sz="2400" b="1" dirty="0">
                <a:latin typeface="Arial" pitchFamily="34" charset="0"/>
                <a:cs typeface="Arial" pitchFamily="34" charset="0"/>
              </a:rPr>
              <a:t>1- </a:t>
            </a:r>
            <a:r>
              <a:rPr lang="pt-BR" sz="2400" b="1" dirty="0" smtClean="0">
                <a:latin typeface="Arial" pitchFamily="34" charset="0"/>
                <a:cs typeface="Arial" pitchFamily="34" charset="0"/>
              </a:rPr>
              <a:t>Início</a:t>
            </a:r>
          </a:p>
          <a:p>
            <a:endParaRPr lang="pt-BR" sz="2400" b="1" dirty="0" smtClean="0">
              <a:latin typeface="Arial" pitchFamily="34" charset="0"/>
              <a:cs typeface="Arial" pitchFamily="34" charset="0"/>
            </a:endParaRPr>
          </a:p>
          <a:p>
            <a:pPr algn="just"/>
            <a:endParaRPr lang="pt-BR" dirty="0"/>
          </a:p>
          <a:p>
            <a:pPr algn="just"/>
            <a:r>
              <a:rPr lang="pt-BR" dirty="0"/>
              <a:t>Entre os anos de 1980 e </a:t>
            </a:r>
            <a:r>
              <a:rPr lang="pt-BR" dirty="0" smtClean="0"/>
              <a:t>1990:</a:t>
            </a:r>
          </a:p>
          <a:p>
            <a:pPr algn="just"/>
            <a:endParaRPr lang="pt-BR" dirty="0"/>
          </a:p>
          <a:p>
            <a:pPr algn="just"/>
            <a:r>
              <a:rPr lang="pt-BR" dirty="0" smtClean="0"/>
              <a:t>A </a:t>
            </a:r>
            <a:r>
              <a:rPr lang="pt-BR" dirty="0"/>
              <a:t>ideia era de que para um software ser desenvolvido, necessitava de um projeto seguido à risca para se chegar em um produto final de qualidade e de acordo com os requisitos do cliente. </a:t>
            </a:r>
            <a:endParaRPr lang="pt-BR" dirty="0" smtClean="0"/>
          </a:p>
          <a:p>
            <a:pPr algn="just"/>
            <a:r>
              <a:rPr lang="pt-BR" dirty="0" smtClean="0"/>
              <a:t>Porém</a:t>
            </a:r>
            <a:r>
              <a:rPr lang="pt-BR" dirty="0"/>
              <a:t>, esta visão era para sistemas grandes, ou seja, sistemas </a:t>
            </a:r>
            <a:r>
              <a:rPr lang="pt-BR" dirty="0" smtClean="0"/>
              <a:t>críticos</a:t>
            </a:r>
            <a:r>
              <a:rPr lang="pt-BR" dirty="0"/>
              <a:t>.</a:t>
            </a:r>
            <a:endParaRPr lang="pt-BR" dirty="0" smtClean="0"/>
          </a:p>
          <a:p>
            <a:pPr algn="just"/>
            <a:endParaRPr lang="pt-BR" dirty="0" smtClean="0"/>
          </a:p>
          <a:p>
            <a:pPr algn="just"/>
            <a:r>
              <a:rPr lang="pt-BR" dirty="0" smtClean="0"/>
              <a:t>Com </a:t>
            </a:r>
            <a:r>
              <a:rPr lang="pt-BR" dirty="0"/>
              <a:t>isso, o tempo gasto planejando o software era maior que o tempo gasto desenvolvendo e realizando testes. </a:t>
            </a:r>
            <a:endParaRPr lang="pt-BR" dirty="0" smtClean="0"/>
          </a:p>
          <a:p>
            <a:pPr algn="just"/>
            <a:endParaRPr lang="pt-BR" dirty="0"/>
          </a:p>
          <a:p>
            <a:pPr algn="just"/>
            <a:endParaRPr lang="pt-BR" dirty="0"/>
          </a:p>
          <a:p>
            <a:pPr algn="just"/>
            <a:endParaRPr lang="pt-BR" dirty="0"/>
          </a:p>
          <a:p>
            <a:pPr algn="just"/>
            <a:endParaRPr lang="pt-BR" dirty="0">
              <a:latin typeface="Arial" pitchFamily="34" charset="0"/>
              <a:cs typeface="Arial" pitchFamily="34" charset="0"/>
            </a:endParaRPr>
          </a:p>
          <a:p>
            <a:endParaRPr lang="pt-BR" dirty="0"/>
          </a:p>
        </p:txBody>
      </p:sp>
      <p:pic>
        <p:nvPicPr>
          <p:cNvPr id="1026" name="Picture 2" descr="http://eaibeleza.com/wp-content/uploads/2014/12/se-organizar-planejar-2015-metas-ano-novo-abc-de-beleza-e-ai-beleza-850x5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090" y="4321110"/>
            <a:ext cx="3117701" cy="207969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www.ceresrh.com.br/wp-content/uploads/2012/02/iStock_000018375225XSmall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0992" y="4667238"/>
            <a:ext cx="2479393" cy="147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909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30</a:t>
            </a:fld>
            <a:endParaRPr lang="en-US" b="1" dirty="0"/>
          </a:p>
        </p:txBody>
      </p:sp>
      <p:sp>
        <p:nvSpPr>
          <p:cNvPr id="6" name="CaixaDeTexto 5"/>
          <p:cNvSpPr txBox="1"/>
          <p:nvPr/>
        </p:nvSpPr>
        <p:spPr>
          <a:xfrm>
            <a:off x="2556889" y="787782"/>
            <a:ext cx="9174378" cy="5447645"/>
          </a:xfrm>
          <a:prstGeom prst="rect">
            <a:avLst/>
          </a:prstGeom>
          <a:noFill/>
        </p:spPr>
        <p:txBody>
          <a:bodyPr wrap="square" rtlCol="0">
            <a:spAutoFit/>
          </a:bodyPr>
          <a:lstStyle/>
          <a:p>
            <a:r>
              <a:rPr lang="pt-BR" sz="2400" b="1" dirty="0">
                <a:latin typeface="Arial" pitchFamily="34" charset="0"/>
                <a:cs typeface="Arial" pitchFamily="34" charset="0"/>
              </a:rPr>
              <a:t>6</a:t>
            </a:r>
            <a:r>
              <a:rPr lang="pt-BR" sz="2400" b="1" dirty="0" smtClean="0">
                <a:latin typeface="Arial" pitchFamily="34" charset="0"/>
                <a:cs typeface="Arial" pitchFamily="34" charset="0"/>
              </a:rPr>
              <a:t>- Exemplo</a:t>
            </a:r>
          </a:p>
          <a:p>
            <a:pPr algn="just"/>
            <a:endParaRPr lang="pt-BR" dirty="0"/>
          </a:p>
          <a:p>
            <a:pPr algn="just"/>
            <a:r>
              <a:rPr lang="pt-BR" u="sng" dirty="0" smtClean="0"/>
              <a:t>2º Product Backlog</a:t>
            </a:r>
            <a:r>
              <a:rPr lang="pt-BR" dirty="0" smtClean="0"/>
              <a:t>: Com as funcionalidades levantadas, o Proprietário do Produto Rafael monta o Product Backlog, com as prioridades definidas de acordo com o valor de mercado/importância para o cliente.</a:t>
            </a:r>
          </a:p>
          <a:p>
            <a:pPr algn="just"/>
            <a:r>
              <a:rPr lang="pt-BR" dirty="0"/>
              <a:t> </a:t>
            </a:r>
          </a:p>
          <a:p>
            <a:pPr algn="just"/>
            <a:r>
              <a:rPr lang="pt-BR" u="sng" dirty="0" smtClean="0"/>
              <a:t>3º </a:t>
            </a:r>
            <a:r>
              <a:rPr lang="pt-BR" u="sng" dirty="0"/>
              <a:t>Reunião de Planejamento do </a:t>
            </a:r>
            <a:r>
              <a:rPr lang="pt-BR" u="sng" dirty="0" smtClean="0"/>
              <a:t>Sprint</a:t>
            </a:r>
            <a:r>
              <a:rPr lang="pt-BR" dirty="0" smtClean="0"/>
              <a:t>: Com </a:t>
            </a:r>
            <a:r>
              <a:rPr lang="pt-BR" dirty="0"/>
              <a:t>o Product Backlog definido, a reunião de planejamento é feita, o Proprietário do Produto Rafael apresenta o projeto aos demais membros da equipe SCRUM e toda a equipe define a quantidade de horas que cada tarefa deverá ocupar.</a:t>
            </a:r>
          </a:p>
          <a:p>
            <a:pPr algn="just"/>
            <a:r>
              <a:rPr lang="pt-BR" dirty="0"/>
              <a:t> </a:t>
            </a:r>
          </a:p>
          <a:p>
            <a:pPr algn="just"/>
            <a:r>
              <a:rPr lang="pt-BR" u="sng" dirty="0" smtClean="0"/>
              <a:t>4º </a:t>
            </a:r>
            <a:r>
              <a:rPr lang="pt-BR" u="sng" dirty="0"/>
              <a:t>Início do </a:t>
            </a:r>
            <a:r>
              <a:rPr lang="pt-BR" u="sng" dirty="0" smtClean="0"/>
              <a:t>Sprint</a:t>
            </a:r>
            <a:r>
              <a:rPr lang="pt-BR" dirty="0" smtClean="0"/>
              <a:t>: Com </a:t>
            </a:r>
            <a:r>
              <a:rPr lang="pt-BR" dirty="0"/>
              <a:t>as metas preparadas e as tarefas bem definidas, chega a hora de começar o ciclo de desenvolvimento, o Sprint. O objetivo do primeiro Sprint será apresentar uma interface básica onde os usuários poderão se cadastrar, mandar e visualizar vídeos em uma interface crua. Consideramos o esqueleto do sistema.</a:t>
            </a:r>
          </a:p>
          <a:p>
            <a:pPr algn="just"/>
            <a:endParaRPr lang="pt-BR" dirty="0"/>
          </a:p>
          <a:p>
            <a:pPr algn="just"/>
            <a:endParaRPr lang="pt-BR" dirty="0">
              <a:latin typeface="Arial" pitchFamily="34" charset="0"/>
              <a:cs typeface="Arial" pitchFamily="34" charset="0"/>
            </a:endParaRPr>
          </a:p>
          <a:p>
            <a:pPr algn="just"/>
            <a:endParaRPr lang="pt-BR" dirty="0"/>
          </a:p>
        </p:txBody>
      </p:sp>
    </p:spTree>
    <p:extLst>
      <p:ext uri="{BB962C8B-B14F-4D97-AF65-F5344CB8AC3E}">
        <p14:creationId xmlns:p14="http://schemas.microsoft.com/office/powerpoint/2010/main" val="806130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31</a:t>
            </a:fld>
            <a:endParaRPr lang="en-US" b="1" dirty="0"/>
          </a:p>
        </p:txBody>
      </p:sp>
      <p:sp>
        <p:nvSpPr>
          <p:cNvPr id="6" name="CaixaDeTexto 5"/>
          <p:cNvSpPr txBox="1"/>
          <p:nvPr/>
        </p:nvSpPr>
        <p:spPr>
          <a:xfrm>
            <a:off x="2518253" y="568841"/>
            <a:ext cx="9174378" cy="6278642"/>
          </a:xfrm>
          <a:prstGeom prst="rect">
            <a:avLst/>
          </a:prstGeom>
          <a:noFill/>
        </p:spPr>
        <p:txBody>
          <a:bodyPr wrap="square" rtlCol="0">
            <a:spAutoFit/>
          </a:bodyPr>
          <a:lstStyle/>
          <a:p>
            <a:r>
              <a:rPr lang="pt-BR" sz="2400" b="1" dirty="0">
                <a:latin typeface="Arial" pitchFamily="34" charset="0"/>
                <a:cs typeface="Arial" pitchFamily="34" charset="0"/>
              </a:rPr>
              <a:t>6</a:t>
            </a:r>
            <a:r>
              <a:rPr lang="pt-BR" sz="2400" b="1" dirty="0" smtClean="0">
                <a:latin typeface="Arial" pitchFamily="34" charset="0"/>
                <a:cs typeface="Arial" pitchFamily="34" charset="0"/>
              </a:rPr>
              <a:t>- Exemplo</a:t>
            </a:r>
          </a:p>
          <a:p>
            <a:pPr algn="just"/>
            <a:endParaRPr lang="pt-BR" dirty="0"/>
          </a:p>
          <a:p>
            <a:pPr algn="just"/>
            <a:r>
              <a:rPr lang="pt-BR" u="sng" dirty="0" smtClean="0"/>
              <a:t>5º Reuniões </a:t>
            </a:r>
            <a:r>
              <a:rPr lang="pt-BR" u="sng" dirty="0"/>
              <a:t>diárias </a:t>
            </a:r>
            <a:r>
              <a:rPr lang="pt-BR" u="sng" dirty="0" smtClean="0"/>
              <a:t>SCRUM</a:t>
            </a:r>
            <a:r>
              <a:rPr lang="pt-BR" dirty="0" smtClean="0"/>
              <a:t>: O </a:t>
            </a:r>
            <a:r>
              <a:rPr lang="pt-BR" dirty="0"/>
              <a:t>Scrum Master Anderson irá acompanhar o desenvolvimento através de reuniões diárias para se certificar que os desenvolvedores Andressa e Junior estejam completando suas tarefas, estejam bem de saúde, bem comprometidos com o projeto e se esforçando.</a:t>
            </a:r>
          </a:p>
          <a:p>
            <a:pPr algn="just"/>
            <a:r>
              <a:rPr lang="pt-BR" dirty="0"/>
              <a:t> </a:t>
            </a:r>
          </a:p>
          <a:p>
            <a:pPr algn="just"/>
            <a:r>
              <a:rPr lang="pt-BR" u="sng" dirty="0" smtClean="0"/>
              <a:t>6º </a:t>
            </a:r>
            <a:r>
              <a:rPr lang="pt-BR" u="sng" dirty="0" err="1"/>
              <a:t>Burndown</a:t>
            </a:r>
            <a:r>
              <a:rPr lang="pt-BR" u="sng" dirty="0"/>
              <a:t> </a:t>
            </a:r>
            <a:r>
              <a:rPr lang="pt-BR" u="sng" dirty="0" smtClean="0"/>
              <a:t>Chart</a:t>
            </a:r>
            <a:r>
              <a:rPr lang="pt-BR" dirty="0" smtClean="0"/>
              <a:t>: Com </a:t>
            </a:r>
            <a:r>
              <a:rPr lang="pt-BR" dirty="0"/>
              <a:t>as reuniões diárias, o Scrum Master Anderson poderá alimentar o </a:t>
            </a:r>
            <a:r>
              <a:rPr lang="pt-BR" dirty="0" err="1"/>
              <a:t>Burndown</a:t>
            </a:r>
            <a:r>
              <a:rPr lang="pt-BR" dirty="0"/>
              <a:t> Chart. Com o </a:t>
            </a:r>
            <a:r>
              <a:rPr lang="pt-BR" dirty="0" err="1"/>
              <a:t>Burndown</a:t>
            </a:r>
            <a:r>
              <a:rPr lang="pt-BR" dirty="0"/>
              <a:t> Chart, podemos ver o andamento do projeto ao longo do seu ciclo de desenvolvimento (Sprint). Também, no meio do projeto, podemos calcular facilmente a velocidade com que o projeto está andando e assim estimar uma data para que o Sprint seja concluído.</a:t>
            </a:r>
          </a:p>
          <a:p>
            <a:pPr algn="just"/>
            <a:r>
              <a:rPr lang="pt-BR" dirty="0"/>
              <a:t> </a:t>
            </a:r>
          </a:p>
          <a:p>
            <a:pPr algn="just"/>
            <a:r>
              <a:rPr lang="pt-BR" u="sng" dirty="0" smtClean="0"/>
              <a:t>7º </a:t>
            </a:r>
            <a:r>
              <a:rPr lang="pt-BR" u="sng" dirty="0"/>
              <a:t>Revisão final do </a:t>
            </a:r>
            <a:r>
              <a:rPr lang="pt-BR" u="sng" dirty="0" smtClean="0"/>
              <a:t>Sprint</a:t>
            </a:r>
            <a:r>
              <a:rPr lang="pt-BR" dirty="0" smtClean="0"/>
              <a:t>: Ao </a:t>
            </a:r>
            <a:r>
              <a:rPr lang="pt-BR" dirty="0"/>
              <a:t>final do ciclo de desenvolvimento (Sprint), toda a equipe se reúne para ver quais são os resultados. O Proprietário do Produto Rafael identifica todo o progresso e revisa o programa. Ele, junto com o cliente, concorda que os itens especificados para o Sprint foram completos e esta primeira versão do sistema web é satisfatória.</a:t>
            </a:r>
          </a:p>
          <a:p>
            <a:pPr algn="just"/>
            <a:endParaRPr lang="pt-BR" dirty="0"/>
          </a:p>
          <a:p>
            <a:pPr algn="just"/>
            <a:endParaRPr lang="pt-BR" dirty="0">
              <a:latin typeface="Arial" pitchFamily="34" charset="0"/>
              <a:cs typeface="Arial" pitchFamily="34" charset="0"/>
            </a:endParaRPr>
          </a:p>
          <a:p>
            <a:pPr algn="just"/>
            <a:endParaRPr lang="pt-BR" dirty="0"/>
          </a:p>
        </p:txBody>
      </p:sp>
    </p:spTree>
    <p:extLst>
      <p:ext uri="{BB962C8B-B14F-4D97-AF65-F5344CB8AC3E}">
        <p14:creationId xmlns:p14="http://schemas.microsoft.com/office/powerpoint/2010/main" val="2742340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32</a:t>
            </a:fld>
            <a:endParaRPr lang="en-US" b="1" dirty="0"/>
          </a:p>
        </p:txBody>
      </p:sp>
      <p:sp>
        <p:nvSpPr>
          <p:cNvPr id="5" name="CaixaDeTexto 4"/>
          <p:cNvSpPr txBox="1"/>
          <p:nvPr/>
        </p:nvSpPr>
        <p:spPr>
          <a:xfrm>
            <a:off x="2395470" y="208233"/>
            <a:ext cx="9504609" cy="8125301"/>
          </a:xfrm>
          <a:prstGeom prst="rect">
            <a:avLst/>
          </a:prstGeom>
          <a:noFill/>
        </p:spPr>
        <p:txBody>
          <a:bodyPr wrap="square" rtlCol="0">
            <a:spAutoFit/>
          </a:bodyPr>
          <a:lstStyle/>
          <a:p>
            <a:r>
              <a:rPr lang="pt-BR" sz="2400" b="1" dirty="0" smtClean="0">
                <a:latin typeface="Arial" pitchFamily="34" charset="0"/>
                <a:cs typeface="Arial" pitchFamily="34" charset="0"/>
              </a:rPr>
              <a:t>Referências</a:t>
            </a:r>
            <a:endParaRPr lang="pt-BR" dirty="0" smtClean="0"/>
          </a:p>
          <a:p>
            <a:r>
              <a:rPr lang="pt-BR" dirty="0"/>
              <a:t> </a:t>
            </a:r>
            <a:endParaRPr lang="pt-BR" dirty="0" smtClean="0"/>
          </a:p>
          <a:p>
            <a:pPr algn="just"/>
            <a:endParaRPr lang="pt-BR" dirty="0"/>
          </a:p>
          <a:p>
            <a:pPr algn="just"/>
            <a:r>
              <a:rPr lang="pt-BR" b="1" dirty="0"/>
              <a:t>Ágil e Alliance.</a:t>
            </a:r>
            <a:r>
              <a:rPr lang="pt-BR" dirty="0"/>
              <a:t> Disponível em:&lt;http://www.agilealliance.org/article/articles_by_category/17 &gt;. Acessado em 01 de Junho. 2016</a:t>
            </a:r>
            <a:r>
              <a:rPr lang="pt-BR" dirty="0" smtClean="0"/>
              <a:t>.</a:t>
            </a:r>
          </a:p>
          <a:p>
            <a:pPr algn="just"/>
            <a:endParaRPr lang="pt-BR" dirty="0"/>
          </a:p>
          <a:p>
            <a:pPr algn="just"/>
            <a:r>
              <a:rPr lang="pt-BR" b="1" dirty="0" err="1"/>
              <a:t>Code</a:t>
            </a:r>
            <a:r>
              <a:rPr lang="pt-BR" b="1" dirty="0"/>
              <a:t> Project.</a:t>
            </a:r>
            <a:r>
              <a:rPr lang="pt-BR" dirty="0"/>
              <a:t> Disponível em:&lt;http://www.codeproject.com/KB/architecture/scrum.aspx&gt;. Acessado em 01 de Junho. 2016</a:t>
            </a:r>
            <a:r>
              <a:rPr lang="pt-BR" dirty="0" smtClean="0"/>
              <a:t>.</a:t>
            </a:r>
          </a:p>
          <a:p>
            <a:pPr algn="just"/>
            <a:endParaRPr lang="pt-BR" dirty="0"/>
          </a:p>
          <a:p>
            <a:pPr algn="just"/>
            <a:r>
              <a:rPr lang="pt-BR" b="1" dirty="0"/>
              <a:t>Scrum Alliance.</a:t>
            </a:r>
            <a:r>
              <a:rPr lang="pt-BR" dirty="0"/>
              <a:t> Disponível em: &lt; http://www.scrumalliance.org/&gt;. Acessado em 01 de Junho. 2016</a:t>
            </a:r>
            <a:r>
              <a:rPr lang="pt-BR" dirty="0" smtClean="0"/>
              <a:t>.</a:t>
            </a:r>
          </a:p>
          <a:p>
            <a:pPr algn="just"/>
            <a:endParaRPr lang="pt-BR" dirty="0"/>
          </a:p>
          <a:p>
            <a:pPr algn="just"/>
            <a:r>
              <a:rPr lang="pt-BR" b="1" dirty="0"/>
              <a:t>Scrum </a:t>
            </a:r>
            <a:r>
              <a:rPr lang="pt-BR" b="1" dirty="0" err="1"/>
              <a:t>Guides</a:t>
            </a:r>
            <a:r>
              <a:rPr lang="pt-BR" b="1" dirty="0"/>
              <a:t>.</a:t>
            </a:r>
            <a:r>
              <a:rPr lang="pt-BR" dirty="0"/>
              <a:t> Disponível em: &lt; http://www.scrumguides.org/&gt;. Acessado em 25 de Maio. 2016.</a:t>
            </a:r>
          </a:p>
          <a:p>
            <a:pPr algn="just"/>
            <a:r>
              <a:rPr lang="pt-BR" dirty="0"/>
              <a:t> </a:t>
            </a:r>
          </a:p>
          <a:p>
            <a:pPr algn="just"/>
            <a:r>
              <a:rPr lang="pt-BR" dirty="0"/>
              <a:t>SOMMERVILLE, Ian. </a:t>
            </a:r>
            <a:r>
              <a:rPr lang="pt-BR" b="1" dirty="0"/>
              <a:t>Engenharia de Software</a:t>
            </a:r>
            <a:r>
              <a:rPr lang="pt-BR" dirty="0"/>
              <a:t>. 8ª edição. São Paulo, Pearson, 2008.</a:t>
            </a:r>
          </a:p>
          <a:p>
            <a:pPr algn="just"/>
            <a:r>
              <a:rPr lang="pt-BR" dirty="0"/>
              <a:t> </a:t>
            </a:r>
          </a:p>
          <a:p>
            <a:pPr algn="just"/>
            <a:r>
              <a:rPr lang="pt-BR" dirty="0"/>
              <a:t>VIEIRA, </a:t>
            </a:r>
            <a:r>
              <a:rPr lang="pt-BR" dirty="0" err="1"/>
              <a:t>Denisson</a:t>
            </a:r>
            <a:r>
              <a:rPr lang="pt-BR" dirty="0"/>
              <a:t>. </a:t>
            </a:r>
            <a:r>
              <a:rPr lang="pt-BR" b="1" dirty="0"/>
              <a:t>Scrum: A Metodologia Ágil Explicada de forma Definitiva. </a:t>
            </a:r>
            <a:r>
              <a:rPr lang="pt-BR" dirty="0"/>
              <a:t>Disponível em: &lt; http://www.mindmaster.com.br/scrum/&gt;. Acessado em 01 de Junho. 2016.</a:t>
            </a:r>
          </a:p>
          <a:p>
            <a:endParaRPr lang="pt-BR" dirty="0"/>
          </a:p>
          <a:p>
            <a:pPr algn="just"/>
            <a:endParaRPr lang="pt-BR" dirty="0"/>
          </a:p>
          <a:p>
            <a:endParaRPr lang="pt-BR" sz="2400" b="1" dirty="0" smtClean="0">
              <a:latin typeface="Arial" pitchFamily="34" charset="0"/>
              <a:cs typeface="Arial" pitchFamily="34" charset="0"/>
            </a:endParaRPr>
          </a:p>
          <a:p>
            <a:endParaRPr lang="pt-BR" sz="2400" b="1" dirty="0" smtClean="0">
              <a:latin typeface="Arial" pitchFamily="34" charset="0"/>
              <a:cs typeface="Arial" pitchFamily="34" charset="0"/>
            </a:endParaRPr>
          </a:p>
          <a:p>
            <a:endParaRPr lang="pt-BR" dirty="0"/>
          </a:p>
        </p:txBody>
      </p:sp>
    </p:spTree>
    <p:extLst>
      <p:ext uri="{BB962C8B-B14F-4D97-AF65-F5344CB8AC3E}">
        <p14:creationId xmlns:p14="http://schemas.microsoft.com/office/powerpoint/2010/main" val="819867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33</a:t>
            </a:fld>
            <a:endParaRPr lang="en-US" b="1" dirty="0"/>
          </a:p>
        </p:txBody>
      </p:sp>
      <p:sp>
        <p:nvSpPr>
          <p:cNvPr id="6" name="CaixaDeTexto 5"/>
          <p:cNvSpPr txBox="1"/>
          <p:nvPr/>
        </p:nvSpPr>
        <p:spPr>
          <a:xfrm>
            <a:off x="4537329" y="4277957"/>
            <a:ext cx="9174378" cy="1877437"/>
          </a:xfrm>
          <a:prstGeom prst="rect">
            <a:avLst/>
          </a:prstGeom>
          <a:noFill/>
        </p:spPr>
        <p:txBody>
          <a:bodyPr wrap="square" rtlCol="0">
            <a:spAutoFit/>
          </a:bodyPr>
          <a:lstStyle/>
          <a:p>
            <a:r>
              <a:rPr lang="pt-BR" sz="8000" b="1" dirty="0" smtClean="0">
                <a:latin typeface="Arial" pitchFamily="34" charset="0"/>
                <a:cs typeface="Arial" pitchFamily="34" charset="0"/>
              </a:rPr>
              <a:t>Dúvidas</a:t>
            </a:r>
            <a:endParaRPr lang="pt-BR" sz="8000" dirty="0"/>
          </a:p>
          <a:p>
            <a:pPr algn="just"/>
            <a:endParaRPr lang="pt-BR" dirty="0">
              <a:latin typeface="Arial" pitchFamily="34" charset="0"/>
              <a:cs typeface="Arial" pitchFamily="34" charset="0"/>
            </a:endParaRPr>
          </a:p>
          <a:p>
            <a:pPr algn="just"/>
            <a:endParaRPr lang="pt-BR" dirty="0"/>
          </a:p>
        </p:txBody>
      </p:sp>
      <p:pic>
        <p:nvPicPr>
          <p:cNvPr id="2052" name="Picture 4" descr="http://guiadoestudante.abril.com.br/imagem/duvidas-pos-graduaca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743" y="915631"/>
            <a:ext cx="5057775"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732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4</a:t>
            </a:fld>
            <a:endParaRPr lang="en-US" b="1" dirty="0"/>
          </a:p>
        </p:txBody>
      </p:sp>
      <p:sp>
        <p:nvSpPr>
          <p:cNvPr id="5" name="CaixaDeTexto 4"/>
          <p:cNvSpPr txBox="1"/>
          <p:nvPr/>
        </p:nvSpPr>
        <p:spPr>
          <a:xfrm>
            <a:off x="2556889" y="787782"/>
            <a:ext cx="9174378" cy="3877985"/>
          </a:xfrm>
          <a:prstGeom prst="rect">
            <a:avLst/>
          </a:prstGeom>
          <a:noFill/>
        </p:spPr>
        <p:txBody>
          <a:bodyPr wrap="square" rtlCol="0">
            <a:spAutoFit/>
          </a:bodyPr>
          <a:lstStyle/>
          <a:p>
            <a:r>
              <a:rPr lang="pt-BR" sz="2400" b="1" dirty="0">
                <a:latin typeface="Arial" pitchFamily="34" charset="0"/>
                <a:cs typeface="Arial" pitchFamily="34" charset="0"/>
              </a:rPr>
              <a:t>1- </a:t>
            </a:r>
            <a:r>
              <a:rPr lang="pt-BR" sz="2400" b="1" dirty="0" smtClean="0">
                <a:latin typeface="Arial" pitchFamily="34" charset="0"/>
                <a:cs typeface="Arial" pitchFamily="34" charset="0"/>
              </a:rPr>
              <a:t>Métodos Ágeis</a:t>
            </a:r>
          </a:p>
          <a:p>
            <a:endParaRPr lang="pt-BR" sz="2400" b="1" dirty="0" smtClean="0">
              <a:latin typeface="Arial" pitchFamily="34" charset="0"/>
              <a:cs typeface="Arial" pitchFamily="34" charset="0"/>
            </a:endParaRPr>
          </a:p>
          <a:p>
            <a:pPr algn="just"/>
            <a:endParaRPr lang="pt-BR" dirty="0"/>
          </a:p>
          <a:p>
            <a:pPr algn="just"/>
            <a:r>
              <a:rPr lang="pt-BR" dirty="0" smtClean="0"/>
              <a:t>Década </a:t>
            </a:r>
            <a:r>
              <a:rPr lang="pt-BR" dirty="0"/>
              <a:t>de </a:t>
            </a:r>
            <a:r>
              <a:rPr lang="pt-BR" dirty="0" smtClean="0"/>
              <a:t>1990:</a:t>
            </a:r>
          </a:p>
          <a:p>
            <a:pPr algn="just"/>
            <a:endParaRPr lang="pt-BR" dirty="0"/>
          </a:p>
          <a:p>
            <a:pPr algn="just"/>
            <a:r>
              <a:rPr lang="pt-BR" dirty="0" smtClean="0"/>
              <a:t>Chegaram </a:t>
            </a:r>
            <a:r>
              <a:rPr lang="pt-BR" dirty="0"/>
              <a:t>à conclusão que a equipe de desenvolvimento devia se concentrar somente no software e não mais em seu projeto e documentação. </a:t>
            </a:r>
          </a:p>
          <a:p>
            <a:pPr algn="just"/>
            <a:r>
              <a:rPr lang="pt-BR" dirty="0"/>
              <a:t>Foi então, que surgiu o conceito de desenvolvimento de software baseado em Métodos Ágeis. </a:t>
            </a:r>
          </a:p>
          <a:p>
            <a:pPr algn="just"/>
            <a:endParaRPr lang="pt-BR" dirty="0"/>
          </a:p>
          <a:p>
            <a:pPr algn="just"/>
            <a:endParaRPr lang="pt-BR" dirty="0"/>
          </a:p>
          <a:p>
            <a:pPr algn="just"/>
            <a:endParaRPr lang="pt-BR" dirty="0">
              <a:latin typeface="Arial" pitchFamily="34" charset="0"/>
              <a:cs typeface="Arial" pitchFamily="34" charset="0"/>
            </a:endParaRPr>
          </a:p>
          <a:p>
            <a:endParaRPr lang="pt-BR" dirty="0"/>
          </a:p>
        </p:txBody>
      </p:sp>
    </p:spTree>
    <p:extLst>
      <p:ext uri="{BB962C8B-B14F-4D97-AF65-F5344CB8AC3E}">
        <p14:creationId xmlns:p14="http://schemas.microsoft.com/office/powerpoint/2010/main" val="3693584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5</a:t>
            </a:fld>
            <a:endParaRPr lang="en-US" b="1" dirty="0"/>
          </a:p>
        </p:txBody>
      </p:sp>
      <p:sp>
        <p:nvSpPr>
          <p:cNvPr id="5" name="CaixaDeTexto 4"/>
          <p:cNvSpPr txBox="1"/>
          <p:nvPr/>
        </p:nvSpPr>
        <p:spPr>
          <a:xfrm>
            <a:off x="2556889" y="787782"/>
            <a:ext cx="9174378" cy="4616648"/>
          </a:xfrm>
          <a:prstGeom prst="rect">
            <a:avLst/>
          </a:prstGeom>
          <a:noFill/>
        </p:spPr>
        <p:txBody>
          <a:bodyPr wrap="square" rtlCol="0">
            <a:spAutoFit/>
          </a:bodyPr>
          <a:lstStyle/>
          <a:p>
            <a:r>
              <a:rPr lang="pt-BR" sz="2400" b="1" dirty="0">
                <a:latin typeface="Arial" pitchFamily="34" charset="0"/>
                <a:cs typeface="Arial" pitchFamily="34" charset="0"/>
              </a:rPr>
              <a:t>1- </a:t>
            </a:r>
            <a:r>
              <a:rPr lang="pt-BR" sz="2400" b="1" dirty="0" smtClean="0">
                <a:latin typeface="Arial" pitchFamily="34" charset="0"/>
                <a:cs typeface="Arial" pitchFamily="34" charset="0"/>
              </a:rPr>
              <a:t>Métodos Ágeis</a:t>
            </a:r>
          </a:p>
          <a:p>
            <a:endParaRPr lang="pt-BR" dirty="0"/>
          </a:p>
          <a:p>
            <a:pPr algn="just"/>
            <a:endParaRPr lang="pt-BR" dirty="0"/>
          </a:p>
          <a:p>
            <a:pPr algn="just"/>
            <a:r>
              <a:rPr lang="pt-BR" dirty="0"/>
              <a:t>Para a especificação, desenvolvimento e entrega de software, os métodos ágeis contam com a </a:t>
            </a:r>
            <a:r>
              <a:rPr lang="pt-BR" b="1" dirty="0"/>
              <a:t>abordagem iterativa</a:t>
            </a:r>
            <a:r>
              <a:rPr lang="pt-BR" dirty="0"/>
              <a:t>. </a:t>
            </a:r>
            <a:endParaRPr lang="pt-BR" dirty="0" smtClean="0"/>
          </a:p>
          <a:p>
            <a:pPr algn="just"/>
            <a:endParaRPr lang="pt-BR" dirty="0"/>
          </a:p>
          <a:p>
            <a:pPr algn="just"/>
            <a:r>
              <a:rPr lang="pt-BR" dirty="0" smtClean="0"/>
              <a:t>Foi </a:t>
            </a:r>
            <a:r>
              <a:rPr lang="pt-BR" dirty="0"/>
              <a:t>criada para auxiliar em desenvolvimento de aplicações em que </a:t>
            </a:r>
            <a:r>
              <a:rPr lang="pt-BR" b="1" dirty="0"/>
              <a:t>os requisitos mudam</a:t>
            </a:r>
            <a:r>
              <a:rPr lang="pt-BR" dirty="0"/>
              <a:t> durante o processo. </a:t>
            </a:r>
            <a:endParaRPr lang="pt-BR" dirty="0" smtClean="0"/>
          </a:p>
          <a:p>
            <a:pPr algn="just"/>
            <a:endParaRPr lang="pt-BR" dirty="0"/>
          </a:p>
          <a:p>
            <a:pPr algn="just"/>
            <a:r>
              <a:rPr lang="pt-BR" dirty="0" smtClean="0"/>
              <a:t>A </a:t>
            </a:r>
            <a:r>
              <a:rPr lang="pt-BR" dirty="0"/>
              <a:t>ideia é apoiar </a:t>
            </a:r>
            <a:r>
              <a:rPr lang="pt-BR" b="1" dirty="0"/>
              <a:t>aplicações de negócios</a:t>
            </a:r>
            <a:r>
              <a:rPr lang="pt-BR" dirty="0"/>
              <a:t>, onde a entrega do produto ao cliente é feita rapidamente, e assim podendo incluir novos requisito e/ou alterações. </a:t>
            </a:r>
          </a:p>
          <a:p>
            <a:pPr algn="just"/>
            <a:endParaRPr lang="pt-BR" dirty="0"/>
          </a:p>
          <a:p>
            <a:pPr algn="just"/>
            <a:endParaRPr lang="pt-BR" dirty="0"/>
          </a:p>
          <a:p>
            <a:pPr algn="just"/>
            <a:endParaRPr lang="pt-BR" dirty="0"/>
          </a:p>
          <a:p>
            <a:pPr algn="just"/>
            <a:endParaRPr lang="pt-BR" dirty="0">
              <a:latin typeface="Arial" pitchFamily="34" charset="0"/>
              <a:cs typeface="Arial" pitchFamily="34" charset="0"/>
            </a:endParaRPr>
          </a:p>
          <a:p>
            <a:endParaRPr lang="pt-BR" dirty="0"/>
          </a:p>
        </p:txBody>
      </p:sp>
      <p:sp>
        <p:nvSpPr>
          <p:cNvPr id="6" name="CaixaDeTexto 5"/>
          <p:cNvSpPr txBox="1"/>
          <p:nvPr/>
        </p:nvSpPr>
        <p:spPr>
          <a:xfrm>
            <a:off x="2556889" y="4250268"/>
            <a:ext cx="9174378" cy="2308324"/>
          </a:xfrm>
          <a:prstGeom prst="rect">
            <a:avLst/>
          </a:prstGeom>
          <a:noFill/>
        </p:spPr>
        <p:txBody>
          <a:bodyPr wrap="square" rtlCol="0">
            <a:spAutoFit/>
          </a:bodyPr>
          <a:lstStyle/>
          <a:p>
            <a:pPr algn="just"/>
            <a:endParaRPr lang="pt-BR" dirty="0"/>
          </a:p>
          <a:p>
            <a:pPr algn="just"/>
            <a:r>
              <a:rPr lang="pt-BR" dirty="0" smtClean="0"/>
              <a:t>A </a:t>
            </a:r>
            <a:r>
              <a:rPr lang="pt-BR" dirty="0"/>
              <a:t>ideia é apoiar </a:t>
            </a:r>
            <a:r>
              <a:rPr lang="pt-BR" b="1" dirty="0"/>
              <a:t>aplicações de negócios</a:t>
            </a:r>
            <a:r>
              <a:rPr lang="pt-BR" dirty="0"/>
              <a:t>, onde a entrega do produto ao cliente é feita rapidamente, e assim podendo incluir novos requisito e/ou alterações. </a:t>
            </a:r>
          </a:p>
          <a:p>
            <a:pPr algn="just"/>
            <a:endParaRPr lang="pt-BR" dirty="0"/>
          </a:p>
          <a:p>
            <a:pPr algn="just"/>
            <a:endParaRPr lang="pt-BR" dirty="0"/>
          </a:p>
          <a:p>
            <a:pPr algn="just"/>
            <a:endParaRPr lang="pt-BR" dirty="0"/>
          </a:p>
          <a:p>
            <a:pPr algn="just"/>
            <a:endParaRPr lang="pt-BR" dirty="0">
              <a:latin typeface="Arial" pitchFamily="34" charset="0"/>
              <a:cs typeface="Arial" pitchFamily="34" charset="0"/>
            </a:endParaRPr>
          </a:p>
          <a:p>
            <a:endParaRPr lang="pt-BR" dirty="0"/>
          </a:p>
        </p:txBody>
      </p:sp>
    </p:spTree>
    <p:extLst>
      <p:ext uri="{BB962C8B-B14F-4D97-AF65-F5344CB8AC3E}">
        <p14:creationId xmlns:p14="http://schemas.microsoft.com/office/powerpoint/2010/main" val="3546560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6</a:t>
            </a:fld>
            <a:endParaRPr lang="en-US" b="1" dirty="0"/>
          </a:p>
        </p:txBody>
      </p:sp>
      <p:sp>
        <p:nvSpPr>
          <p:cNvPr id="5" name="CaixaDeTexto 4"/>
          <p:cNvSpPr txBox="1"/>
          <p:nvPr/>
        </p:nvSpPr>
        <p:spPr>
          <a:xfrm>
            <a:off x="2544010" y="581720"/>
            <a:ext cx="9174378" cy="7109639"/>
          </a:xfrm>
          <a:prstGeom prst="rect">
            <a:avLst/>
          </a:prstGeom>
          <a:noFill/>
        </p:spPr>
        <p:txBody>
          <a:bodyPr wrap="square" rtlCol="0">
            <a:spAutoFit/>
          </a:bodyPr>
          <a:lstStyle/>
          <a:p>
            <a:r>
              <a:rPr lang="pt-BR" sz="2400" b="1" dirty="0">
                <a:latin typeface="Arial" pitchFamily="34" charset="0"/>
                <a:cs typeface="Arial" pitchFamily="34" charset="0"/>
              </a:rPr>
              <a:t>1- </a:t>
            </a:r>
            <a:r>
              <a:rPr lang="pt-BR" sz="2400" b="1" dirty="0" smtClean="0">
                <a:latin typeface="Arial" pitchFamily="34" charset="0"/>
                <a:cs typeface="Arial" pitchFamily="34" charset="0"/>
              </a:rPr>
              <a:t>Métodos Ágeis</a:t>
            </a:r>
          </a:p>
          <a:p>
            <a:pPr algn="just"/>
            <a:endParaRPr lang="pt-BR" dirty="0"/>
          </a:p>
          <a:p>
            <a:pPr algn="just"/>
            <a:r>
              <a:rPr lang="pt-BR" dirty="0"/>
              <a:t>O método ágil mais conhecido é o Extreme </a:t>
            </a:r>
            <a:r>
              <a:rPr lang="pt-BR" dirty="0" err="1"/>
              <a:t>Programming</a:t>
            </a:r>
            <a:r>
              <a:rPr lang="pt-BR" dirty="0"/>
              <a:t> (XP), entre outros como Scrum. </a:t>
            </a:r>
            <a:endParaRPr lang="pt-BR" dirty="0" smtClean="0"/>
          </a:p>
          <a:p>
            <a:pPr algn="just"/>
            <a:r>
              <a:rPr lang="pt-BR" dirty="0" smtClean="0"/>
              <a:t>Todos </a:t>
            </a:r>
            <a:r>
              <a:rPr lang="pt-BR" dirty="0"/>
              <a:t>os métodos, apesar de se basearem em uma entrega incremental, compartilhar os mesmos princípios, tais como</a:t>
            </a:r>
            <a:r>
              <a:rPr lang="pt-BR" dirty="0" smtClean="0"/>
              <a:t>:</a:t>
            </a:r>
          </a:p>
          <a:p>
            <a:pPr algn="just"/>
            <a:endParaRPr lang="pt-BR" dirty="0"/>
          </a:p>
          <a:p>
            <a:pPr lvl="0" algn="just"/>
            <a:r>
              <a:rPr lang="pt-BR" b="1" dirty="0"/>
              <a:t>Envolvimento do Cliente</a:t>
            </a:r>
            <a:r>
              <a:rPr lang="pt-BR" dirty="0"/>
              <a:t>: estão sempre envolvidos no processo de desenvolvimento, fornecendo os requisitos e avaliando as iterações do sistema</a:t>
            </a:r>
            <a:r>
              <a:rPr lang="pt-BR" dirty="0" smtClean="0"/>
              <a:t>.</a:t>
            </a:r>
          </a:p>
          <a:p>
            <a:pPr lvl="0" algn="just"/>
            <a:endParaRPr lang="pt-BR" dirty="0"/>
          </a:p>
          <a:p>
            <a:pPr lvl="0" algn="just"/>
            <a:r>
              <a:rPr lang="pt-BR" b="1" dirty="0" smtClean="0"/>
              <a:t>Entrega incremental</a:t>
            </a:r>
            <a:r>
              <a:rPr lang="pt-BR" dirty="0" smtClean="0"/>
              <a:t>: </a:t>
            </a:r>
            <a:r>
              <a:rPr lang="pt-BR" dirty="0"/>
              <a:t>o cliente especifica os requisitos a cada novo incremento do sistema</a:t>
            </a:r>
            <a:r>
              <a:rPr lang="pt-BR" dirty="0" smtClean="0"/>
              <a:t>.</a:t>
            </a:r>
          </a:p>
          <a:p>
            <a:pPr lvl="0" algn="just"/>
            <a:endParaRPr lang="pt-BR" dirty="0"/>
          </a:p>
          <a:p>
            <a:pPr lvl="0" algn="just"/>
            <a:r>
              <a:rPr lang="pt-BR" b="1" dirty="0"/>
              <a:t>Pessoas</a:t>
            </a:r>
            <a:r>
              <a:rPr lang="pt-BR" dirty="0"/>
              <a:t>: reconhecer e explorar as habilidades da equipe</a:t>
            </a:r>
            <a:r>
              <a:rPr lang="pt-BR" dirty="0" smtClean="0"/>
              <a:t>.</a:t>
            </a:r>
          </a:p>
          <a:p>
            <a:pPr lvl="0" algn="just"/>
            <a:endParaRPr lang="pt-BR" dirty="0"/>
          </a:p>
          <a:p>
            <a:pPr lvl="0" algn="just"/>
            <a:r>
              <a:rPr lang="pt-BR" b="1" dirty="0"/>
              <a:t>Mudanças</a:t>
            </a:r>
            <a:r>
              <a:rPr lang="pt-BR" dirty="0"/>
              <a:t>: projetar o sistema para acomodar mudanças, tendo em mente que os requisitos sempre irão mudar</a:t>
            </a:r>
            <a:r>
              <a:rPr lang="pt-BR" dirty="0" smtClean="0"/>
              <a:t>.</a:t>
            </a:r>
          </a:p>
          <a:p>
            <a:pPr lvl="0" algn="just"/>
            <a:endParaRPr lang="pt-BR" dirty="0"/>
          </a:p>
          <a:p>
            <a:pPr lvl="0" algn="just"/>
            <a:r>
              <a:rPr lang="pt-BR" b="1" dirty="0"/>
              <a:t>Simplicidade</a:t>
            </a:r>
            <a:r>
              <a:rPr lang="pt-BR" dirty="0"/>
              <a:t>: eliminar a complexidade do sistema, ele deve ser o mais simples possível.</a:t>
            </a:r>
          </a:p>
          <a:p>
            <a:pPr algn="just"/>
            <a:endParaRPr lang="pt-BR" dirty="0"/>
          </a:p>
          <a:p>
            <a:pPr algn="just"/>
            <a:endParaRPr lang="pt-BR" dirty="0"/>
          </a:p>
          <a:p>
            <a:pPr algn="just"/>
            <a:endParaRPr lang="pt-BR" dirty="0"/>
          </a:p>
          <a:p>
            <a:pPr algn="just"/>
            <a:endParaRPr lang="pt-BR" dirty="0">
              <a:latin typeface="Arial" pitchFamily="34" charset="0"/>
              <a:cs typeface="Arial" pitchFamily="34" charset="0"/>
            </a:endParaRPr>
          </a:p>
          <a:p>
            <a:endParaRPr lang="pt-BR" dirty="0"/>
          </a:p>
        </p:txBody>
      </p:sp>
    </p:spTree>
    <p:extLst>
      <p:ext uri="{BB962C8B-B14F-4D97-AF65-F5344CB8AC3E}">
        <p14:creationId xmlns:p14="http://schemas.microsoft.com/office/powerpoint/2010/main" val="2119171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7</a:t>
            </a:fld>
            <a:endParaRPr lang="en-US" b="1" dirty="0"/>
          </a:p>
        </p:txBody>
      </p:sp>
      <p:sp>
        <p:nvSpPr>
          <p:cNvPr id="5" name="CaixaDeTexto 4"/>
          <p:cNvSpPr txBox="1"/>
          <p:nvPr/>
        </p:nvSpPr>
        <p:spPr>
          <a:xfrm>
            <a:off x="2556889" y="787782"/>
            <a:ext cx="9174378" cy="6001643"/>
          </a:xfrm>
          <a:prstGeom prst="rect">
            <a:avLst/>
          </a:prstGeom>
          <a:noFill/>
        </p:spPr>
        <p:txBody>
          <a:bodyPr wrap="square" rtlCol="0">
            <a:spAutoFit/>
          </a:bodyPr>
          <a:lstStyle/>
          <a:p>
            <a:r>
              <a:rPr lang="pt-BR" sz="2400" b="1" dirty="0">
                <a:latin typeface="Arial" pitchFamily="34" charset="0"/>
                <a:cs typeface="Arial" pitchFamily="34" charset="0"/>
              </a:rPr>
              <a:t>1- </a:t>
            </a:r>
            <a:r>
              <a:rPr lang="pt-BR" sz="2400" b="1" dirty="0" smtClean="0">
                <a:latin typeface="Arial" pitchFamily="34" charset="0"/>
                <a:cs typeface="Arial" pitchFamily="34" charset="0"/>
              </a:rPr>
              <a:t>Métodos Ágeis</a:t>
            </a:r>
          </a:p>
          <a:p>
            <a:endParaRPr lang="pt-BR" dirty="0"/>
          </a:p>
          <a:p>
            <a:pPr algn="just"/>
            <a:r>
              <a:rPr lang="pt-BR" dirty="0" smtClean="0"/>
              <a:t>Os </a:t>
            </a:r>
            <a:r>
              <a:rPr lang="pt-BR" dirty="0"/>
              <a:t>princípios básicos dos métodos ágeis se tornam difíceis de </a:t>
            </a:r>
            <a:r>
              <a:rPr lang="pt-BR" dirty="0" smtClean="0"/>
              <a:t>entender:</a:t>
            </a:r>
          </a:p>
          <a:p>
            <a:pPr algn="just"/>
            <a:endParaRPr lang="pt-BR" dirty="0"/>
          </a:p>
          <a:p>
            <a:pPr lvl="0" algn="just"/>
            <a:r>
              <a:rPr lang="pt-BR" b="1" dirty="0"/>
              <a:t>Cliente</a:t>
            </a:r>
            <a:r>
              <a:rPr lang="pt-BR" dirty="0"/>
              <a:t>: o sucesso depende do cliente disposto a representar os </a:t>
            </a:r>
            <a:r>
              <a:rPr lang="pt-BR" dirty="0" err="1"/>
              <a:t>stakeholders</a:t>
            </a:r>
            <a:r>
              <a:rPr lang="pt-BR" dirty="0"/>
              <a:t> e dedicar tempo no processo de desenvolvimento</a:t>
            </a:r>
            <a:r>
              <a:rPr lang="pt-BR" dirty="0" smtClean="0"/>
              <a:t>.</a:t>
            </a:r>
          </a:p>
          <a:p>
            <a:pPr lvl="0" algn="just"/>
            <a:endParaRPr lang="pt-BR" dirty="0"/>
          </a:p>
          <a:p>
            <a:pPr lvl="0" algn="just"/>
            <a:r>
              <a:rPr lang="pt-BR" b="1" dirty="0" smtClean="0"/>
              <a:t>Equipe</a:t>
            </a:r>
            <a:r>
              <a:rPr lang="pt-BR" dirty="0"/>
              <a:t>: membros podem não ter a personalidade necessária para lidar com esse tipo de envolvimento intenso dos métodos ágeis ou ainda não interagir bem com outros membros da equipe</a:t>
            </a:r>
            <a:r>
              <a:rPr lang="pt-BR" dirty="0" smtClean="0"/>
              <a:t>.</a:t>
            </a:r>
          </a:p>
          <a:p>
            <a:pPr lvl="0" algn="just"/>
            <a:endParaRPr lang="pt-BR" dirty="0"/>
          </a:p>
          <a:p>
            <a:pPr lvl="0" algn="just"/>
            <a:r>
              <a:rPr lang="pt-BR" b="1" dirty="0"/>
              <a:t>Mudanças</a:t>
            </a:r>
            <a:r>
              <a:rPr lang="pt-BR" dirty="0"/>
              <a:t>: dificuldade na </a:t>
            </a:r>
            <a:r>
              <a:rPr lang="pt-BR" dirty="0" smtClean="0"/>
              <a:t>priorização </a:t>
            </a:r>
            <a:r>
              <a:rPr lang="pt-BR" dirty="0"/>
              <a:t>de mudanças pelo fato de cada </a:t>
            </a:r>
            <a:r>
              <a:rPr lang="pt-BR" dirty="0" err="1"/>
              <a:t>stakeholders</a:t>
            </a:r>
            <a:r>
              <a:rPr lang="pt-BR" dirty="0"/>
              <a:t> ter prioridade diferente em cada mudança</a:t>
            </a:r>
            <a:r>
              <a:rPr lang="pt-BR" dirty="0" smtClean="0"/>
              <a:t>.</a:t>
            </a:r>
          </a:p>
          <a:p>
            <a:pPr lvl="0" algn="just"/>
            <a:endParaRPr lang="pt-BR" dirty="0"/>
          </a:p>
          <a:p>
            <a:pPr lvl="0" algn="just"/>
            <a:r>
              <a:rPr lang="pt-BR" b="1" dirty="0"/>
              <a:t>Simplicidade</a:t>
            </a:r>
            <a:r>
              <a:rPr lang="pt-BR" dirty="0"/>
              <a:t>: por pressão dos cronogramas, pode não ser possível atender a simplificações desejadas no sistema.</a:t>
            </a:r>
          </a:p>
          <a:p>
            <a:pPr algn="just"/>
            <a:endParaRPr lang="pt-BR" dirty="0"/>
          </a:p>
          <a:p>
            <a:pPr algn="just"/>
            <a:endParaRPr lang="pt-BR" dirty="0"/>
          </a:p>
          <a:p>
            <a:pPr algn="just"/>
            <a:endParaRPr lang="pt-BR" dirty="0"/>
          </a:p>
          <a:p>
            <a:pPr algn="just"/>
            <a:endParaRPr lang="pt-BR" dirty="0">
              <a:latin typeface="Arial" pitchFamily="34" charset="0"/>
              <a:cs typeface="Arial" pitchFamily="34" charset="0"/>
            </a:endParaRPr>
          </a:p>
          <a:p>
            <a:endParaRPr lang="pt-BR" dirty="0"/>
          </a:p>
        </p:txBody>
      </p:sp>
    </p:spTree>
    <p:extLst>
      <p:ext uri="{BB962C8B-B14F-4D97-AF65-F5344CB8AC3E}">
        <p14:creationId xmlns:p14="http://schemas.microsoft.com/office/powerpoint/2010/main" val="3296743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8</a:t>
            </a:fld>
            <a:endParaRPr lang="en-US" b="1" dirty="0"/>
          </a:p>
        </p:txBody>
      </p:sp>
      <p:sp>
        <p:nvSpPr>
          <p:cNvPr id="5" name="CaixaDeTexto 4"/>
          <p:cNvSpPr txBox="1"/>
          <p:nvPr/>
        </p:nvSpPr>
        <p:spPr>
          <a:xfrm>
            <a:off x="2556889" y="787782"/>
            <a:ext cx="9174378" cy="3785652"/>
          </a:xfrm>
          <a:prstGeom prst="rect">
            <a:avLst/>
          </a:prstGeom>
          <a:noFill/>
        </p:spPr>
        <p:txBody>
          <a:bodyPr wrap="square" rtlCol="0">
            <a:spAutoFit/>
          </a:bodyPr>
          <a:lstStyle/>
          <a:p>
            <a:r>
              <a:rPr lang="pt-BR" sz="2400" b="1" dirty="0">
                <a:latin typeface="Arial" pitchFamily="34" charset="0"/>
                <a:cs typeface="Arial" pitchFamily="34" charset="0"/>
              </a:rPr>
              <a:t>1- </a:t>
            </a:r>
            <a:r>
              <a:rPr lang="pt-BR" sz="2400" b="1" dirty="0" smtClean="0">
                <a:latin typeface="Arial" pitchFamily="34" charset="0"/>
                <a:cs typeface="Arial" pitchFamily="34" charset="0"/>
              </a:rPr>
              <a:t>Métodos Ágeis</a:t>
            </a:r>
          </a:p>
          <a:p>
            <a:pPr algn="just"/>
            <a:endParaRPr lang="pt-BR" dirty="0"/>
          </a:p>
          <a:p>
            <a:pPr algn="just"/>
            <a:endParaRPr lang="pt-BR" dirty="0" smtClean="0"/>
          </a:p>
          <a:p>
            <a:pPr algn="just"/>
            <a:r>
              <a:rPr lang="pt-BR" dirty="0"/>
              <a:t>O contrato entre desenvolvedores e cliente pode ser feito com base em pagamentos pelo tempo de desenvolvimento do sistema, em vez do desenvolvimento de um conjunto de requisitos. Além disso, os métodos ágeis são adequados para desenvolvimentos de sistemas de pequenas e médias empresas; </a:t>
            </a:r>
            <a:r>
              <a:rPr lang="pt-BR" b="1" dirty="0"/>
              <a:t>não podendo ser usados para sistemas críticos.</a:t>
            </a:r>
          </a:p>
          <a:p>
            <a:pPr algn="just"/>
            <a:endParaRPr lang="pt-BR" dirty="0"/>
          </a:p>
          <a:p>
            <a:pPr algn="just"/>
            <a:endParaRPr lang="pt-BR" dirty="0"/>
          </a:p>
          <a:p>
            <a:pPr algn="just"/>
            <a:endParaRPr lang="pt-BR" dirty="0"/>
          </a:p>
          <a:p>
            <a:pPr algn="just"/>
            <a:endParaRPr lang="pt-BR" dirty="0">
              <a:latin typeface="Arial" pitchFamily="34" charset="0"/>
              <a:cs typeface="Arial" pitchFamily="34" charset="0"/>
            </a:endParaRPr>
          </a:p>
          <a:p>
            <a:endParaRPr lang="pt-BR" dirty="0"/>
          </a:p>
        </p:txBody>
      </p:sp>
      <p:pic>
        <p:nvPicPr>
          <p:cNvPr id="3074" name="Picture 2" descr="http://joaocristofolini.com.br/blog/wp-content/uploads/2015/09/amoedadotemp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753" y="3336538"/>
            <a:ext cx="5677392" cy="2901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686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D57F1E4F-1CFF-5643-939E-217C01CDF565}" type="slidenum">
              <a:rPr lang="en-US" b="1" smtClean="0"/>
              <a:pPr/>
              <a:t>9</a:t>
            </a:fld>
            <a:endParaRPr lang="en-US" b="1" dirty="0"/>
          </a:p>
        </p:txBody>
      </p:sp>
      <p:sp>
        <p:nvSpPr>
          <p:cNvPr id="5" name="CaixaDeTexto 4"/>
          <p:cNvSpPr txBox="1"/>
          <p:nvPr/>
        </p:nvSpPr>
        <p:spPr>
          <a:xfrm>
            <a:off x="2556889" y="787782"/>
            <a:ext cx="9174378" cy="5170646"/>
          </a:xfrm>
          <a:prstGeom prst="rect">
            <a:avLst/>
          </a:prstGeom>
          <a:noFill/>
        </p:spPr>
        <p:txBody>
          <a:bodyPr wrap="square" rtlCol="0">
            <a:spAutoFit/>
          </a:bodyPr>
          <a:lstStyle/>
          <a:p>
            <a:r>
              <a:rPr lang="pt-BR" sz="2400" b="1" dirty="0" smtClean="0">
                <a:latin typeface="Arial" pitchFamily="34" charset="0"/>
                <a:cs typeface="Arial" pitchFamily="34" charset="0"/>
              </a:rPr>
              <a:t>2- Métodos Ágeis X Modelos Clássicos</a:t>
            </a:r>
          </a:p>
          <a:p>
            <a:pPr algn="just"/>
            <a:endParaRPr lang="pt-BR" dirty="0"/>
          </a:p>
          <a:p>
            <a:pPr algn="just"/>
            <a:endParaRPr lang="pt-BR" dirty="0" smtClean="0"/>
          </a:p>
          <a:p>
            <a:pPr algn="just"/>
            <a:r>
              <a:rPr lang="pt-BR" dirty="0"/>
              <a:t>Desenvolver e fazer uma entrega rápida de um software muitas vezes se torna o requisito mais crítico. Em um ambiente com mudanças constantes, os clientes acham impossível prever várias necessidades. Muitos requisitos só se tornam claros após a entrega do produto final aos usuários</a:t>
            </a:r>
            <a:r>
              <a:rPr lang="pt-BR" dirty="0" smtClean="0"/>
              <a:t>.</a:t>
            </a:r>
          </a:p>
          <a:p>
            <a:pPr algn="just"/>
            <a:endParaRPr lang="pt-BR" dirty="0"/>
          </a:p>
          <a:p>
            <a:pPr algn="just"/>
            <a:r>
              <a:rPr lang="pt-BR" dirty="0"/>
              <a:t>Um modelo clássico de desenvolvimento de software (requisitos, projeto, construção e teste) não está voltado para o desenvolvimento rápido de software. A medida que os requisitos mudam, gera um retrabalho. </a:t>
            </a:r>
            <a:endParaRPr lang="pt-BR" dirty="0" smtClean="0"/>
          </a:p>
          <a:p>
            <a:pPr algn="just"/>
            <a:endParaRPr lang="pt-BR" dirty="0"/>
          </a:p>
          <a:p>
            <a:pPr algn="just"/>
            <a:r>
              <a:rPr lang="pt-BR" dirty="0" smtClean="0"/>
              <a:t>Um </a:t>
            </a:r>
            <a:r>
              <a:rPr lang="pt-BR" dirty="0"/>
              <a:t>modelo como por exemplo o cascata, é geralmente prolongado e só entregue ao cliente muito depois de ter sido especificado. </a:t>
            </a:r>
          </a:p>
          <a:p>
            <a:pPr algn="just"/>
            <a:endParaRPr lang="pt-BR" dirty="0"/>
          </a:p>
          <a:p>
            <a:pPr algn="just"/>
            <a:endParaRPr lang="pt-BR" dirty="0"/>
          </a:p>
          <a:p>
            <a:pPr algn="just"/>
            <a:endParaRPr lang="pt-BR" dirty="0">
              <a:latin typeface="Arial" pitchFamily="34" charset="0"/>
              <a:cs typeface="Arial" pitchFamily="34" charset="0"/>
            </a:endParaRPr>
          </a:p>
          <a:p>
            <a:endParaRPr lang="pt-BR" dirty="0"/>
          </a:p>
        </p:txBody>
      </p:sp>
    </p:spTree>
    <p:extLst>
      <p:ext uri="{BB962C8B-B14F-4D97-AF65-F5344CB8AC3E}">
        <p14:creationId xmlns:p14="http://schemas.microsoft.com/office/powerpoint/2010/main" val="2618709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acho">
  <a:themeElements>
    <a:clrScheme name="Personalizada 2">
      <a:dk1>
        <a:sysClr val="windowText" lastClr="000000"/>
      </a:dk1>
      <a:lt1>
        <a:sysClr val="window" lastClr="FFFFFF"/>
      </a:lt1>
      <a:dk2>
        <a:srgbClr val="39302A"/>
      </a:dk2>
      <a:lt2>
        <a:srgbClr val="FFFFFF"/>
      </a:lt2>
      <a:accent1>
        <a:srgbClr val="2998E3"/>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acho">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955</TotalTime>
  <Words>1978</Words>
  <Application>Microsoft Office PowerPoint</Application>
  <PresentationFormat>Widescreen</PresentationFormat>
  <Paragraphs>285</Paragraphs>
  <Slides>33</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33</vt:i4>
      </vt:variant>
    </vt:vector>
  </HeadingPairs>
  <TitlesOfParts>
    <vt:vector size="38" baseType="lpstr">
      <vt:lpstr>Arial</vt:lpstr>
      <vt:lpstr>Calibri</vt:lpstr>
      <vt:lpstr>Century Gothic</vt:lpstr>
      <vt:lpstr>Wingdings 3</vt:lpstr>
      <vt:lpstr>Cacho</vt:lpstr>
      <vt:lpstr>             UEMG Universidade do Estado de Minas Gerais    Curso de Sistemas de Informação 5º Período Noturno  1º Semestre de 2016  Disciplina: Engenharia de Software I  Prof. Fernando Roberto Proença  Alunos:  Anderson Veloso dos Santos Junior César da Silva Maria Andressa de Paula Silva Rafael de Oliveira Romano  </vt:lpstr>
      <vt:lpstr> Tópicos:  1- Métodos Ágeis 2- Métodos Ágeis X Modelos Clássicos 3- Scrum 4- Vantagens e Desvantagens 5- Quando utilizar X Quando não utilizar 6- Exemplo Referências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3.2- Comparação </vt:lpstr>
      <vt:lpstr>3.3- Teorias</vt:lpstr>
      <vt:lpstr>3.4- Composição </vt:lpstr>
      <vt:lpstr>3.5 – O time Scrum</vt:lpstr>
      <vt:lpstr>3.5.1 – O Product Owner...</vt:lpstr>
      <vt:lpstr>3.5.2 – O time de desenvolvimento</vt:lpstr>
      <vt:lpstr>3.5.3 – O Scrum Master</vt:lpstr>
      <vt:lpstr>3.6 – Eventos Scrum</vt:lpstr>
      <vt:lpstr>3.6.1 - Sprint</vt:lpstr>
      <vt:lpstr>3.6.1.1- Componentes Sprint</vt:lpstr>
      <vt:lpstr>3.7 – Artefatos do Scrum</vt:lpstr>
      <vt:lpstr>3.7.2 - Backlog da Sprint </vt:lpstr>
      <vt:lpstr>3.8- Definição de “Pronto”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Apresentado ao  Centro de Ciências UEMG  Univerdidade do Estado de Minas Gerais</dc:title>
  <dc:creator>Andressa</dc:creator>
  <cp:lastModifiedBy>Maria Andressa de Paula</cp:lastModifiedBy>
  <cp:revision>137</cp:revision>
  <dcterms:created xsi:type="dcterms:W3CDTF">2015-05-28T02:48:54Z</dcterms:created>
  <dcterms:modified xsi:type="dcterms:W3CDTF">2016-06-08T20:47:31Z</dcterms:modified>
</cp:coreProperties>
</file>