
<file path=[Content_Types].xml><?xml version="1.0" encoding="utf-8"?>
<Types xmlns="http://schemas.openxmlformats.org/package/2006/content-types">
  <Default Extension="png" ContentType="image/png"/>
  <Default Extension="bmp" ContentType="image/bmp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44" r:id="rId1"/>
  </p:sldMasterIdLst>
  <p:notesMasterIdLst>
    <p:notesMasterId r:id="rId21"/>
  </p:notesMasterIdLst>
  <p:sldIdLst>
    <p:sldId id="256" r:id="rId2"/>
    <p:sldId id="257" r:id="rId3"/>
    <p:sldId id="281" r:id="rId4"/>
    <p:sldId id="300" r:id="rId5"/>
    <p:sldId id="301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2" r:id="rId14"/>
    <p:sldId id="303" r:id="rId15"/>
    <p:sldId id="305" r:id="rId16"/>
    <p:sldId id="304" r:id="rId17"/>
    <p:sldId id="306" r:id="rId18"/>
    <p:sldId id="272" r:id="rId19"/>
    <p:sldId id="29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76" autoAdjust="0"/>
    <p:restoredTop sz="94660" autoAdjust="0"/>
  </p:normalViewPr>
  <p:slideViewPr>
    <p:cSldViewPr snapToGrid="0">
      <p:cViewPr varScale="1">
        <p:scale>
          <a:sx n="74" d="100"/>
          <a:sy n="74" d="100"/>
        </p:scale>
        <p:origin x="-522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03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29B77-2132-457E-AC5D-7D3413B1264E}" type="datetimeFigureOut">
              <a:rPr lang="pt-BR" smtClean="0"/>
              <a:pPr/>
              <a:t>07/11/2016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366CC-EFA2-4B0E-8280-4FB90D3764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892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366CC-EFA2-4B0E-8280-4FB90D376412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57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216A-3E81-4F52-A006-55A77B3941E3}" type="datetime1">
              <a:rPr lang="en-US" smtClean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325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9055-44E2-476F-8F78-C3484F836DEB}" type="datetime1">
              <a:rPr lang="en-US" smtClean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73508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9055-44E2-476F-8F78-C3484F836DEB}" type="datetime1">
              <a:rPr lang="en-US" smtClean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667156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9055-44E2-476F-8F78-C3484F836DEB}" type="datetime1">
              <a:rPr lang="en-US" smtClean="0"/>
              <a:pPr/>
              <a:t>11/7/2016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94764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9055-44E2-476F-8F78-C3484F836DEB}" type="datetime1">
              <a:rPr lang="en-US" smtClean="0"/>
              <a:pPr/>
              <a:t>11/7/2016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644065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9055-44E2-476F-8F78-C3484F836DEB}" type="datetime1">
              <a:rPr lang="en-US" smtClean="0"/>
              <a:pPr/>
              <a:t>11/7/2016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88998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B71E-54E9-4284-B656-5BBB50D0D7E1}" type="datetime1">
              <a:rPr lang="en-US" smtClean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947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6CEB-165C-4385-B73B-40006D4D35F0}" type="datetime1">
              <a:rPr lang="en-US" smtClean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717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C4895-95C3-4B47-8774-E537D4E8BF35}" type="datetime1">
              <a:rPr lang="en-US" smtClean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97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0262-196F-40A3-9B76-1461115F9A17}" type="datetime1">
              <a:rPr lang="en-US" smtClean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609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6EA2-EF3D-4F7E-8077-6B7E9E0626F1}" type="datetime1">
              <a:rPr lang="en-US" smtClean="0"/>
              <a:pPr/>
              <a:t>11/7/2016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321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E062-83A6-4DC6-AEAE-5EE7A37BD5CD}" type="datetime1">
              <a:rPr lang="en-US" smtClean="0"/>
              <a:pPr/>
              <a:t>11/7/2016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823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8BADD-2A78-4B98-8160-04DCE9444755}" type="datetime1">
              <a:rPr lang="en-US" smtClean="0"/>
              <a:pPr/>
              <a:t>11/7/2016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322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CB219-791D-467D-A7BE-5F1630CF6C2A}" type="datetime1">
              <a:rPr lang="en-US" smtClean="0"/>
              <a:pPr/>
              <a:t>11/7/2016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481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BB4A-1E35-44DB-B099-EBA3FDA7B71A}" type="datetime1">
              <a:rPr lang="en-US" smtClean="0"/>
              <a:pPr/>
              <a:t>11/7/2016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17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1509-B893-46FE-86BB-5AFAA455F61C}" type="datetime1">
              <a:rPr lang="en-US" smtClean="0"/>
              <a:pPr/>
              <a:t>11/7/2016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980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19055-44E2-476F-8F78-C3484F836DEB}" type="datetime1">
              <a:rPr lang="en-US" smtClean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84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  <p:sldLayoutId id="2147483956" r:id="rId12"/>
    <p:sldLayoutId id="2147483957" r:id="rId13"/>
    <p:sldLayoutId id="2147483958" r:id="rId14"/>
    <p:sldLayoutId id="2147483959" r:id="rId15"/>
    <p:sldLayoutId id="2147483960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b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b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b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b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40440" y="3913220"/>
            <a:ext cx="8915399" cy="2262781"/>
          </a:xfrm>
        </p:spPr>
        <p:txBody>
          <a:bodyPr>
            <a:noAutofit/>
          </a:bodyPr>
          <a:lstStyle/>
          <a:p>
            <a:pPr algn="ctr"/>
            <a:r>
              <a:rPr lang="pt-BR" sz="1600" dirty="0"/>
              <a:t/>
            </a:r>
            <a:br>
              <a:rPr lang="pt-BR" sz="1600" dirty="0"/>
            </a:br>
            <a:r>
              <a:rPr lang="pt-BR" sz="1600" dirty="0"/>
              <a:t/>
            </a:r>
            <a:br>
              <a:rPr lang="pt-BR" sz="1600" dirty="0"/>
            </a:br>
            <a:r>
              <a:rPr lang="pt-BR" sz="1600" dirty="0"/>
              <a:t/>
            </a:r>
            <a:br>
              <a:rPr lang="pt-BR" sz="1600" dirty="0"/>
            </a:br>
            <a:r>
              <a:rPr lang="pt-BR" sz="1600" dirty="0"/>
              <a:t/>
            </a:r>
            <a:br>
              <a:rPr lang="pt-BR" sz="1600" dirty="0"/>
            </a:br>
            <a:r>
              <a:rPr lang="pt-BR" sz="1600" dirty="0"/>
              <a:t/>
            </a:r>
            <a:br>
              <a:rPr lang="pt-BR" sz="1600" dirty="0"/>
            </a:br>
            <a:r>
              <a:rPr lang="pt-BR" sz="1600" dirty="0"/>
              <a:t> </a:t>
            </a:r>
            <a:br>
              <a:rPr lang="pt-BR" sz="1600" dirty="0"/>
            </a:br>
            <a:r>
              <a:rPr lang="pt-BR" sz="1600" dirty="0"/>
              <a:t/>
            </a:r>
            <a:br>
              <a:rPr lang="pt-BR" sz="1600" dirty="0"/>
            </a:br>
            <a:r>
              <a:rPr lang="pt-BR" sz="1600" dirty="0"/>
              <a:t/>
            </a:r>
            <a:br>
              <a:rPr lang="pt-BR" sz="1600" dirty="0"/>
            </a:br>
            <a:r>
              <a:rPr lang="pt-BR" sz="1600" dirty="0"/>
              <a:t/>
            </a:r>
            <a:br>
              <a:rPr lang="pt-BR" sz="1600" dirty="0"/>
            </a:br>
            <a:r>
              <a:rPr lang="pt-BR" sz="1800" dirty="0"/>
              <a:t/>
            </a:r>
            <a:br>
              <a:rPr lang="pt-BR" sz="1800" dirty="0"/>
            </a:br>
            <a:r>
              <a:rPr lang="pt-BR" sz="1800" dirty="0"/>
              <a:t/>
            </a:r>
            <a:br>
              <a:rPr lang="pt-BR" sz="1800" dirty="0"/>
            </a:br>
            <a:r>
              <a:rPr lang="pt-BR" sz="1800" dirty="0"/>
              <a:t/>
            </a:r>
            <a:br>
              <a:rPr lang="pt-BR" sz="1800" dirty="0"/>
            </a:br>
            <a:r>
              <a:rPr lang="pt-BR" sz="1800" b="1" dirty="0">
                <a:solidFill>
                  <a:schemeClr val="tx1"/>
                </a:solidFill>
              </a:rPr>
              <a:t>UEMG</a:t>
            </a:r>
            <a:br>
              <a:rPr lang="pt-BR" sz="1800" b="1" dirty="0">
                <a:solidFill>
                  <a:schemeClr val="tx1"/>
                </a:solidFill>
              </a:rPr>
            </a:br>
            <a:r>
              <a:rPr lang="pt-BR" sz="1800" dirty="0">
                <a:solidFill>
                  <a:schemeClr val="tx1"/>
                </a:solidFill>
              </a:rPr>
              <a:t>Universidade do Estado de Minas Gerais </a:t>
            </a:r>
            <a:br>
              <a:rPr lang="pt-BR" sz="1800" dirty="0">
                <a:solidFill>
                  <a:schemeClr val="tx1"/>
                </a:solidFill>
              </a:rPr>
            </a:br>
            <a:r>
              <a:rPr lang="pt-BR" sz="1800" dirty="0">
                <a:solidFill>
                  <a:schemeClr val="tx1"/>
                </a:solidFill>
              </a:rPr>
              <a:t> </a:t>
            </a:r>
            <a:br>
              <a:rPr lang="pt-BR" sz="1800" dirty="0">
                <a:solidFill>
                  <a:schemeClr val="tx1"/>
                </a:solidFill>
              </a:rPr>
            </a:br>
            <a:r>
              <a:rPr lang="pt-BR" sz="1800" b="1" dirty="0">
                <a:solidFill>
                  <a:schemeClr val="tx1"/>
                </a:solidFill>
              </a:rPr>
              <a:t>Curso de Sistemas de Informação</a:t>
            </a:r>
            <a:br>
              <a:rPr lang="pt-BR" sz="1800" b="1" dirty="0">
                <a:solidFill>
                  <a:schemeClr val="tx1"/>
                </a:solidFill>
              </a:rPr>
            </a:br>
            <a:r>
              <a:rPr lang="pt-BR" sz="1800" dirty="0">
                <a:solidFill>
                  <a:schemeClr val="tx1"/>
                </a:solidFill>
              </a:rPr>
              <a:t>6º Período Noturno </a:t>
            </a:r>
            <a:br>
              <a:rPr lang="pt-BR" sz="1800" dirty="0">
                <a:solidFill>
                  <a:schemeClr val="tx1"/>
                </a:solidFill>
              </a:rPr>
            </a:br>
            <a:r>
              <a:rPr lang="pt-BR" sz="1800" dirty="0">
                <a:solidFill>
                  <a:schemeClr val="tx1"/>
                </a:solidFill>
              </a:rPr>
              <a:t>2º Semestre de 2016</a:t>
            </a:r>
            <a:r>
              <a:rPr lang="pt-BR" sz="1800" b="1" dirty="0">
                <a:solidFill>
                  <a:schemeClr val="tx1"/>
                </a:solidFill>
              </a:rPr>
              <a:t/>
            </a:r>
            <a:br>
              <a:rPr lang="pt-BR" sz="1800" b="1" dirty="0">
                <a:solidFill>
                  <a:schemeClr val="tx1"/>
                </a:solidFill>
              </a:rPr>
            </a:br>
            <a:r>
              <a:rPr lang="pt-BR" sz="1800" b="1" dirty="0">
                <a:solidFill>
                  <a:schemeClr val="tx1"/>
                </a:solidFill>
              </a:rPr>
              <a:t/>
            </a:r>
            <a:br>
              <a:rPr lang="pt-BR" sz="1800" b="1" dirty="0">
                <a:solidFill>
                  <a:schemeClr val="tx1"/>
                </a:solidFill>
              </a:rPr>
            </a:br>
            <a:r>
              <a:rPr lang="pt-BR" sz="1800" b="1" dirty="0">
                <a:solidFill>
                  <a:schemeClr val="tx1"/>
                </a:solidFill>
              </a:rPr>
              <a:t>Disciplina: </a:t>
            </a:r>
            <a:r>
              <a:rPr lang="pt-BR" sz="1800" dirty="0">
                <a:solidFill>
                  <a:schemeClr val="tx1"/>
                </a:solidFill>
              </a:rPr>
              <a:t>Engenharia de Software II</a:t>
            </a:r>
            <a:r>
              <a:rPr lang="pt-BR" sz="1800" b="1" dirty="0">
                <a:solidFill>
                  <a:schemeClr val="tx1"/>
                </a:solidFill>
              </a:rPr>
              <a:t/>
            </a:r>
            <a:br>
              <a:rPr lang="pt-BR" sz="1800" b="1" dirty="0">
                <a:solidFill>
                  <a:schemeClr val="tx1"/>
                </a:solidFill>
              </a:rPr>
            </a:br>
            <a:r>
              <a:rPr lang="pt-BR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1800" b="1" dirty="0">
                <a:solidFill>
                  <a:schemeClr val="tx1"/>
                </a:solidFill>
              </a:rPr>
              <a:t>Prof. </a:t>
            </a:r>
            <a:r>
              <a:rPr lang="pt-BR" sz="1800" dirty="0">
                <a:solidFill>
                  <a:schemeClr val="tx1"/>
                </a:solidFill>
              </a:rPr>
              <a:t>João Paulo</a:t>
            </a:r>
            <a:br>
              <a:rPr lang="pt-BR" sz="1800" dirty="0">
                <a:solidFill>
                  <a:schemeClr val="tx1"/>
                </a:solidFill>
              </a:rPr>
            </a:br>
            <a:r>
              <a:rPr lang="pt-BR" sz="1800" b="1" dirty="0">
                <a:solidFill>
                  <a:schemeClr val="tx1"/>
                </a:solidFill>
              </a:rPr>
              <a:t/>
            </a:r>
            <a:br>
              <a:rPr lang="pt-BR" sz="1800" b="1" dirty="0">
                <a:solidFill>
                  <a:schemeClr val="tx1"/>
                </a:solidFill>
              </a:rPr>
            </a:br>
            <a:r>
              <a:rPr lang="pt-BR" sz="1800" b="1" dirty="0">
                <a:solidFill>
                  <a:schemeClr val="tx1"/>
                </a:solidFill>
              </a:rPr>
              <a:t>Alunos:</a:t>
            </a:r>
            <a:r>
              <a:rPr lang="pt-BR" sz="1800" dirty="0">
                <a:solidFill>
                  <a:schemeClr val="tx1"/>
                </a:solidFill>
              </a:rPr>
              <a:t/>
            </a:r>
            <a:br>
              <a:rPr lang="pt-BR" sz="1800" dirty="0">
                <a:solidFill>
                  <a:schemeClr val="tx1"/>
                </a:solidFill>
              </a:rPr>
            </a:br>
            <a:r>
              <a:rPr lang="pt-BR" sz="1800" dirty="0">
                <a:solidFill>
                  <a:schemeClr val="tx1"/>
                </a:solidFill>
              </a:rPr>
              <a:t/>
            </a:r>
            <a:br>
              <a:rPr lang="pt-BR" sz="1800" dirty="0">
                <a:solidFill>
                  <a:schemeClr val="tx1"/>
                </a:solidFill>
              </a:rPr>
            </a:br>
            <a:r>
              <a:rPr lang="pt-BR" sz="1800" dirty="0">
                <a:solidFill>
                  <a:schemeClr val="tx1"/>
                </a:solidFill>
              </a:rPr>
              <a:t>Anderson Veloso dos Santos</a:t>
            </a:r>
            <a:br>
              <a:rPr lang="pt-BR" sz="1800" dirty="0">
                <a:solidFill>
                  <a:schemeClr val="tx1"/>
                </a:solidFill>
              </a:rPr>
            </a:br>
            <a:r>
              <a:rPr lang="pt-BR" sz="1800" dirty="0">
                <a:solidFill>
                  <a:schemeClr val="tx1"/>
                </a:solidFill>
              </a:rPr>
              <a:t>Guilherme Reis Ferreira</a:t>
            </a:r>
            <a:br>
              <a:rPr lang="pt-BR" sz="1800" dirty="0">
                <a:solidFill>
                  <a:schemeClr val="tx1"/>
                </a:solidFill>
              </a:rPr>
            </a:br>
            <a:r>
              <a:rPr lang="pt-BR" sz="1800" dirty="0">
                <a:solidFill>
                  <a:schemeClr val="tx1"/>
                </a:solidFill>
              </a:rPr>
              <a:t>Junior César da Silva</a:t>
            </a:r>
            <a:br>
              <a:rPr lang="pt-BR" sz="1800" dirty="0">
                <a:solidFill>
                  <a:schemeClr val="tx1"/>
                </a:solidFill>
              </a:rPr>
            </a:br>
            <a:r>
              <a:rPr lang="pt-BR" sz="1800" dirty="0">
                <a:solidFill>
                  <a:schemeClr val="tx1"/>
                </a:solidFill>
              </a:rPr>
              <a:t>Maria Andressa de Paula Silva</a:t>
            </a:r>
            <a:br>
              <a:rPr lang="pt-BR" sz="1800" dirty="0">
                <a:solidFill>
                  <a:schemeClr val="tx1"/>
                </a:solidFill>
              </a:rPr>
            </a:br>
            <a:r>
              <a:rPr lang="pt-BR" sz="1800" dirty="0">
                <a:solidFill>
                  <a:schemeClr val="tx1"/>
                </a:solidFill>
              </a:rPr>
              <a:t>Rafael de Oliveira Romano</a:t>
            </a:r>
            <a:br>
              <a:rPr lang="pt-BR" sz="1800" dirty="0">
                <a:solidFill>
                  <a:schemeClr val="tx1"/>
                </a:solidFill>
              </a:rPr>
            </a:br>
            <a:r>
              <a:rPr lang="pt-BR" sz="1800" dirty="0">
                <a:solidFill>
                  <a:schemeClr val="tx1"/>
                </a:solidFill>
              </a:rPr>
              <a:t>Ricardo Botelho Mariano</a:t>
            </a:r>
            <a:br>
              <a:rPr lang="pt-BR" sz="1800" dirty="0">
                <a:solidFill>
                  <a:schemeClr val="tx1"/>
                </a:solidFill>
              </a:rPr>
            </a:br>
            <a:r>
              <a:rPr lang="pt-BR" sz="1600" dirty="0"/>
              <a:t/>
            </a:r>
            <a:br>
              <a:rPr lang="pt-BR" sz="1600" dirty="0"/>
            </a:br>
            <a:r>
              <a:rPr lang="pt-BR" sz="1600" dirty="0"/>
              <a:t/>
            </a:r>
            <a:br>
              <a:rPr lang="pt-BR" sz="1600" dirty="0"/>
            </a:br>
            <a:endParaRPr lang="pt-BR" sz="1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1</a:t>
            </a:fld>
            <a:endParaRPr lang="en-US" b="1" dirty="0"/>
          </a:p>
        </p:txBody>
      </p:sp>
      <p:pic>
        <p:nvPicPr>
          <p:cNvPr id="1026" name="Picture 2" descr="http://www.fespmg.edu.br/Content/downloads/Logotipos/UEMG_Passos_jpg/logotipo_UEMG_Passos_1_colorid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736" y="5370491"/>
            <a:ext cx="4383997" cy="132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64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10</a:t>
            </a:fld>
            <a:endParaRPr lang="en-US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2556889" y="787782"/>
            <a:ext cx="917437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Arial" pitchFamily="34" charset="0"/>
                <a:cs typeface="Arial" pitchFamily="34" charset="0"/>
              </a:rPr>
              <a:t>3- Exemplo</a:t>
            </a:r>
          </a:p>
          <a:p>
            <a:endParaRPr lang="pt-BR" sz="2400" b="1" dirty="0">
              <a:latin typeface="Arial" pitchFamily="34" charset="0"/>
              <a:cs typeface="Arial" pitchFamily="34" charset="0"/>
            </a:endParaRPr>
          </a:p>
          <a:p>
            <a:r>
              <a:rPr lang="pt-BR" dirty="0">
                <a:solidFill>
                  <a:prstClr val="black"/>
                </a:solidFill>
              </a:rPr>
              <a:t>Classe Debito Conta Corrente</a:t>
            </a:r>
          </a:p>
          <a:p>
            <a:endParaRPr lang="pt-BR" sz="2400" b="1" dirty="0">
              <a:latin typeface="Arial" pitchFamily="34" charset="0"/>
              <a:cs typeface="Arial" pitchFamily="34" charset="0"/>
            </a:endParaRPr>
          </a:p>
          <a:p>
            <a:endParaRPr lang="pt-BR" sz="2400" b="1" dirty="0">
              <a:latin typeface="Arial" pitchFamily="34" charset="0"/>
              <a:cs typeface="Arial" pitchFamily="34" charset="0"/>
            </a:endParaRPr>
          </a:p>
          <a:p>
            <a:pPr algn="just"/>
            <a:endParaRPr lang="pt-BR" dirty="0"/>
          </a:p>
          <a:p>
            <a:endParaRPr lang="pt-BR" dirty="0"/>
          </a:p>
          <a:p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>
              <a:latin typeface="Arial" pitchFamily="34" charset="0"/>
              <a:cs typeface="Arial" pitchFamily="34" charset="0"/>
            </a:endParaRPr>
          </a:p>
          <a:p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r="25372"/>
          <a:stretch/>
        </p:blipFill>
        <p:spPr>
          <a:xfrm>
            <a:off x="2556889" y="2228335"/>
            <a:ext cx="8325077" cy="2818554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4194629" y="2902857"/>
            <a:ext cx="6342742" cy="46445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4194629" y="3434734"/>
            <a:ext cx="6342742" cy="46445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194629" y="4047530"/>
            <a:ext cx="6342742" cy="46445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83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11</a:t>
            </a:fld>
            <a:endParaRPr lang="en-US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2556889" y="787782"/>
            <a:ext cx="917437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Arial" pitchFamily="34" charset="0"/>
                <a:cs typeface="Arial" pitchFamily="34" charset="0"/>
              </a:rPr>
              <a:t>3- Exemplo</a:t>
            </a:r>
          </a:p>
          <a:p>
            <a:endParaRPr lang="pt-BR" sz="2400" b="1" dirty="0">
              <a:latin typeface="Arial" pitchFamily="34" charset="0"/>
              <a:cs typeface="Arial" pitchFamily="34" charset="0"/>
            </a:endParaRPr>
          </a:p>
          <a:p>
            <a:r>
              <a:rPr lang="pt-BR" dirty="0">
                <a:solidFill>
                  <a:prstClr val="black"/>
                </a:solidFill>
              </a:rPr>
              <a:t>Usando o Princípio de SRP</a:t>
            </a:r>
          </a:p>
          <a:p>
            <a:endParaRPr lang="pt-BR" dirty="0">
              <a:solidFill>
                <a:prstClr val="black"/>
              </a:solidFill>
            </a:endParaRPr>
          </a:p>
          <a:p>
            <a:endParaRPr lang="pt-BR" dirty="0">
              <a:solidFill>
                <a:prstClr val="black"/>
              </a:solidFill>
            </a:endParaRPr>
          </a:p>
          <a:p>
            <a:endParaRPr lang="pt-BR" sz="2400" b="1" dirty="0">
              <a:latin typeface="Arial" pitchFamily="34" charset="0"/>
              <a:cs typeface="Arial" pitchFamily="34" charset="0"/>
            </a:endParaRPr>
          </a:p>
          <a:p>
            <a:endParaRPr lang="pt-BR" sz="2400" b="1" dirty="0">
              <a:latin typeface="Arial" pitchFamily="34" charset="0"/>
              <a:cs typeface="Arial" pitchFamily="34" charset="0"/>
            </a:endParaRPr>
          </a:p>
          <a:p>
            <a:pPr algn="just"/>
            <a:endParaRPr lang="pt-BR" dirty="0"/>
          </a:p>
          <a:p>
            <a:endParaRPr lang="pt-BR" dirty="0"/>
          </a:p>
          <a:p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>
              <a:latin typeface="Arial" pitchFamily="34" charset="0"/>
              <a:cs typeface="Arial" pitchFamily="34" charset="0"/>
            </a:endParaRPr>
          </a:p>
          <a:p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889" y="2151380"/>
            <a:ext cx="7053263" cy="376174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3491346" y="2169160"/>
            <a:ext cx="5888181" cy="117371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3491345" y="3445394"/>
            <a:ext cx="5888181" cy="117371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3491344" y="4717240"/>
            <a:ext cx="5888181" cy="117371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501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12</a:t>
            </a:fld>
            <a:endParaRPr lang="en-US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677658" y="787782"/>
            <a:ext cx="917437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Arial" pitchFamily="34" charset="0"/>
                <a:cs typeface="Arial" pitchFamily="34" charset="0"/>
              </a:rPr>
              <a:t>4- </a:t>
            </a:r>
            <a:r>
              <a:rPr lang="pt-BR" sz="2400" b="1" dirty="0" smtClean="0">
                <a:latin typeface="Arial" pitchFamily="34" charset="0"/>
                <a:cs typeface="Arial" pitchFamily="34" charset="0"/>
              </a:rPr>
              <a:t>Implementação Incorreta</a:t>
            </a:r>
            <a:endParaRPr lang="pt-BR" sz="2400" b="1" dirty="0">
              <a:latin typeface="Arial" pitchFamily="34" charset="0"/>
              <a:cs typeface="Arial" pitchFamily="34" charset="0"/>
            </a:endParaRPr>
          </a:p>
          <a:p>
            <a:endParaRPr lang="pt-BR" sz="2400" b="1" dirty="0">
              <a:latin typeface="Arial" pitchFamily="34" charset="0"/>
              <a:cs typeface="Arial" pitchFamily="34" charset="0"/>
            </a:endParaRPr>
          </a:p>
          <a:p>
            <a:endParaRPr lang="pt-BR" dirty="0">
              <a:solidFill>
                <a:prstClr val="black"/>
              </a:solidFill>
            </a:endParaRPr>
          </a:p>
          <a:p>
            <a:endParaRPr lang="pt-BR" dirty="0">
              <a:solidFill>
                <a:prstClr val="black"/>
              </a:solidFill>
            </a:endParaRPr>
          </a:p>
          <a:p>
            <a:endParaRPr lang="pt-BR" dirty="0">
              <a:solidFill>
                <a:prstClr val="black"/>
              </a:solidFill>
            </a:endParaRPr>
          </a:p>
          <a:p>
            <a:endParaRPr lang="pt-BR" sz="2400" b="1" dirty="0">
              <a:latin typeface="Arial" pitchFamily="34" charset="0"/>
              <a:cs typeface="Arial" pitchFamily="34" charset="0"/>
            </a:endParaRPr>
          </a:p>
          <a:p>
            <a:endParaRPr lang="pt-BR" sz="2400" b="1" dirty="0">
              <a:latin typeface="Arial" pitchFamily="34" charset="0"/>
              <a:cs typeface="Arial" pitchFamily="34" charset="0"/>
            </a:endParaRPr>
          </a:p>
          <a:p>
            <a:pPr algn="just"/>
            <a:endParaRPr lang="pt-BR" dirty="0"/>
          </a:p>
          <a:p>
            <a:endParaRPr lang="pt-BR" dirty="0"/>
          </a:p>
          <a:p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>
              <a:latin typeface="Arial" pitchFamily="34" charset="0"/>
              <a:cs typeface="Arial" pitchFamily="34" charset="0"/>
            </a:endParaRPr>
          </a:p>
          <a:p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616" y="1453662"/>
            <a:ext cx="8673886" cy="501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1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13</a:t>
            </a:fld>
            <a:endParaRPr lang="en-US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677658" y="787782"/>
            <a:ext cx="917437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Arial" pitchFamily="34" charset="0"/>
                <a:cs typeface="Arial" pitchFamily="34" charset="0"/>
              </a:rPr>
              <a:t>4- </a:t>
            </a:r>
            <a:r>
              <a:rPr lang="pt-BR" sz="2400" b="1" dirty="0">
                <a:latin typeface="Arial" pitchFamily="34" charset="0"/>
                <a:cs typeface="Arial" pitchFamily="34" charset="0"/>
              </a:rPr>
              <a:t>Implementação Incorreta</a:t>
            </a:r>
            <a:endParaRPr lang="pt-BR" sz="2400" b="1" dirty="0">
              <a:latin typeface="Arial" pitchFamily="34" charset="0"/>
              <a:cs typeface="Arial" pitchFamily="34" charset="0"/>
            </a:endParaRPr>
          </a:p>
          <a:p>
            <a:endParaRPr lang="pt-BR" sz="2400" b="1" dirty="0">
              <a:latin typeface="Arial" pitchFamily="34" charset="0"/>
              <a:cs typeface="Arial" pitchFamily="34" charset="0"/>
            </a:endParaRPr>
          </a:p>
          <a:p>
            <a:endParaRPr lang="pt-BR" dirty="0">
              <a:solidFill>
                <a:prstClr val="black"/>
              </a:solidFill>
            </a:endParaRPr>
          </a:p>
          <a:p>
            <a:endParaRPr lang="pt-BR" dirty="0">
              <a:solidFill>
                <a:prstClr val="black"/>
              </a:solidFill>
            </a:endParaRPr>
          </a:p>
          <a:p>
            <a:endParaRPr lang="pt-BR" dirty="0">
              <a:solidFill>
                <a:prstClr val="black"/>
              </a:solidFill>
            </a:endParaRPr>
          </a:p>
          <a:p>
            <a:endParaRPr lang="pt-BR" sz="2400" b="1" dirty="0">
              <a:latin typeface="Arial" pitchFamily="34" charset="0"/>
              <a:cs typeface="Arial" pitchFamily="34" charset="0"/>
            </a:endParaRPr>
          </a:p>
          <a:p>
            <a:endParaRPr lang="pt-BR" sz="2400" b="1" dirty="0">
              <a:latin typeface="Arial" pitchFamily="34" charset="0"/>
              <a:cs typeface="Arial" pitchFamily="34" charset="0"/>
            </a:endParaRPr>
          </a:p>
          <a:p>
            <a:pPr algn="just"/>
            <a:endParaRPr lang="pt-BR" dirty="0"/>
          </a:p>
          <a:p>
            <a:endParaRPr lang="pt-BR" dirty="0"/>
          </a:p>
          <a:p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>
              <a:latin typeface="Arial" pitchFamily="34" charset="0"/>
              <a:cs typeface="Arial" pitchFamily="34" charset="0"/>
            </a:endParaRPr>
          </a:p>
          <a:p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09" y="1418492"/>
            <a:ext cx="10058400" cy="543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4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14</a:t>
            </a:fld>
            <a:endParaRPr lang="en-US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677658" y="787782"/>
            <a:ext cx="917437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Arial" pitchFamily="34" charset="0"/>
                <a:cs typeface="Arial" pitchFamily="34" charset="0"/>
              </a:rPr>
              <a:t>4- </a:t>
            </a:r>
            <a:r>
              <a:rPr lang="pt-BR" sz="2400" b="1" dirty="0">
                <a:latin typeface="Arial" pitchFamily="34" charset="0"/>
                <a:cs typeface="Arial" pitchFamily="34" charset="0"/>
              </a:rPr>
              <a:t>Implementação </a:t>
            </a:r>
            <a:r>
              <a:rPr lang="pt-BR" sz="2400" b="1" dirty="0" smtClean="0">
                <a:latin typeface="Arial" pitchFamily="34" charset="0"/>
                <a:cs typeface="Arial" pitchFamily="34" charset="0"/>
              </a:rPr>
              <a:t>Correta</a:t>
            </a:r>
            <a:endParaRPr lang="pt-BR" sz="2400" b="1" dirty="0">
              <a:latin typeface="Arial" pitchFamily="34" charset="0"/>
              <a:cs typeface="Arial" pitchFamily="34" charset="0"/>
            </a:endParaRPr>
          </a:p>
          <a:p>
            <a:endParaRPr lang="pt-BR" sz="2400" b="1" dirty="0">
              <a:latin typeface="Arial" pitchFamily="34" charset="0"/>
              <a:cs typeface="Arial" pitchFamily="34" charset="0"/>
            </a:endParaRPr>
          </a:p>
          <a:p>
            <a:endParaRPr lang="pt-BR" dirty="0">
              <a:solidFill>
                <a:prstClr val="black"/>
              </a:solidFill>
            </a:endParaRPr>
          </a:p>
          <a:p>
            <a:endParaRPr lang="pt-BR" dirty="0">
              <a:solidFill>
                <a:prstClr val="black"/>
              </a:solidFill>
            </a:endParaRPr>
          </a:p>
          <a:p>
            <a:endParaRPr lang="pt-BR" dirty="0">
              <a:solidFill>
                <a:prstClr val="black"/>
              </a:solidFill>
            </a:endParaRPr>
          </a:p>
          <a:p>
            <a:endParaRPr lang="pt-BR" sz="2400" b="1" dirty="0">
              <a:latin typeface="Arial" pitchFamily="34" charset="0"/>
              <a:cs typeface="Arial" pitchFamily="34" charset="0"/>
            </a:endParaRPr>
          </a:p>
          <a:p>
            <a:endParaRPr lang="pt-BR" sz="2400" b="1" dirty="0">
              <a:latin typeface="Arial" pitchFamily="34" charset="0"/>
              <a:cs typeface="Arial" pitchFamily="34" charset="0"/>
            </a:endParaRPr>
          </a:p>
          <a:p>
            <a:pPr algn="just"/>
            <a:endParaRPr lang="pt-BR" dirty="0"/>
          </a:p>
          <a:p>
            <a:endParaRPr lang="pt-BR" dirty="0"/>
          </a:p>
          <a:p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>
              <a:latin typeface="Arial" pitchFamily="34" charset="0"/>
              <a:cs typeface="Arial" pitchFamily="34" charset="0"/>
            </a:endParaRPr>
          </a:p>
          <a:p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089" y="1688123"/>
            <a:ext cx="823443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92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15</a:t>
            </a:fld>
            <a:endParaRPr lang="en-US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677658" y="787782"/>
            <a:ext cx="917437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Arial" pitchFamily="34" charset="0"/>
                <a:cs typeface="Arial" pitchFamily="34" charset="0"/>
              </a:rPr>
              <a:t>4- </a:t>
            </a:r>
            <a:r>
              <a:rPr lang="pt-BR" sz="2400" b="1" dirty="0">
                <a:latin typeface="Arial" pitchFamily="34" charset="0"/>
                <a:cs typeface="Arial" pitchFamily="34" charset="0"/>
              </a:rPr>
              <a:t>Implementação </a:t>
            </a:r>
            <a:r>
              <a:rPr lang="pt-BR" sz="2400" b="1" dirty="0" smtClean="0">
                <a:latin typeface="Arial" pitchFamily="34" charset="0"/>
                <a:cs typeface="Arial" pitchFamily="34" charset="0"/>
              </a:rPr>
              <a:t>Correta</a:t>
            </a:r>
            <a:endParaRPr lang="pt-BR" sz="2400" b="1" dirty="0">
              <a:latin typeface="Arial" pitchFamily="34" charset="0"/>
              <a:cs typeface="Arial" pitchFamily="34" charset="0"/>
            </a:endParaRPr>
          </a:p>
          <a:p>
            <a:endParaRPr lang="pt-BR" sz="2400" b="1" dirty="0">
              <a:latin typeface="Arial" pitchFamily="34" charset="0"/>
              <a:cs typeface="Arial" pitchFamily="34" charset="0"/>
            </a:endParaRPr>
          </a:p>
          <a:p>
            <a:endParaRPr lang="pt-BR" dirty="0">
              <a:solidFill>
                <a:prstClr val="black"/>
              </a:solidFill>
            </a:endParaRPr>
          </a:p>
          <a:p>
            <a:endParaRPr lang="pt-BR" dirty="0">
              <a:solidFill>
                <a:prstClr val="black"/>
              </a:solidFill>
            </a:endParaRPr>
          </a:p>
          <a:p>
            <a:endParaRPr lang="pt-BR" dirty="0">
              <a:solidFill>
                <a:prstClr val="black"/>
              </a:solidFill>
            </a:endParaRPr>
          </a:p>
          <a:p>
            <a:endParaRPr lang="pt-BR" sz="2400" b="1" dirty="0">
              <a:latin typeface="Arial" pitchFamily="34" charset="0"/>
              <a:cs typeface="Arial" pitchFamily="34" charset="0"/>
            </a:endParaRPr>
          </a:p>
          <a:p>
            <a:endParaRPr lang="pt-BR" sz="2400" b="1" dirty="0">
              <a:latin typeface="Arial" pitchFamily="34" charset="0"/>
              <a:cs typeface="Arial" pitchFamily="34" charset="0"/>
            </a:endParaRPr>
          </a:p>
          <a:p>
            <a:pPr algn="just"/>
            <a:endParaRPr lang="pt-BR" dirty="0"/>
          </a:p>
          <a:p>
            <a:endParaRPr lang="pt-BR" dirty="0"/>
          </a:p>
          <a:p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>
              <a:latin typeface="Arial" pitchFamily="34" charset="0"/>
              <a:cs typeface="Arial" pitchFamily="34" charset="0"/>
            </a:endParaRPr>
          </a:p>
          <a:p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932" y="1684115"/>
            <a:ext cx="9581068" cy="472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95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16</a:t>
            </a:fld>
            <a:endParaRPr lang="en-US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677658" y="787782"/>
            <a:ext cx="917437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Arial" pitchFamily="34" charset="0"/>
                <a:cs typeface="Arial" pitchFamily="34" charset="0"/>
              </a:rPr>
              <a:t>4- </a:t>
            </a:r>
            <a:r>
              <a:rPr lang="pt-BR" sz="2400" b="1" dirty="0">
                <a:latin typeface="Arial" pitchFamily="34" charset="0"/>
                <a:cs typeface="Arial" pitchFamily="34" charset="0"/>
              </a:rPr>
              <a:t>Implementação </a:t>
            </a:r>
            <a:r>
              <a:rPr lang="pt-BR" sz="2400" b="1" dirty="0" smtClean="0">
                <a:latin typeface="Arial" pitchFamily="34" charset="0"/>
                <a:cs typeface="Arial" pitchFamily="34" charset="0"/>
              </a:rPr>
              <a:t>Correta</a:t>
            </a:r>
            <a:endParaRPr lang="pt-BR" sz="2400" b="1" dirty="0">
              <a:latin typeface="Arial" pitchFamily="34" charset="0"/>
              <a:cs typeface="Arial" pitchFamily="34" charset="0"/>
            </a:endParaRPr>
          </a:p>
          <a:p>
            <a:endParaRPr lang="pt-BR" sz="2400" b="1" dirty="0">
              <a:latin typeface="Arial" pitchFamily="34" charset="0"/>
              <a:cs typeface="Arial" pitchFamily="34" charset="0"/>
            </a:endParaRPr>
          </a:p>
          <a:p>
            <a:endParaRPr lang="pt-BR" dirty="0">
              <a:solidFill>
                <a:prstClr val="black"/>
              </a:solidFill>
            </a:endParaRPr>
          </a:p>
          <a:p>
            <a:endParaRPr lang="pt-BR" dirty="0">
              <a:solidFill>
                <a:prstClr val="black"/>
              </a:solidFill>
            </a:endParaRPr>
          </a:p>
          <a:p>
            <a:endParaRPr lang="pt-BR" dirty="0">
              <a:solidFill>
                <a:prstClr val="black"/>
              </a:solidFill>
            </a:endParaRPr>
          </a:p>
          <a:p>
            <a:endParaRPr lang="pt-BR" sz="2400" b="1" dirty="0">
              <a:latin typeface="Arial" pitchFamily="34" charset="0"/>
              <a:cs typeface="Arial" pitchFamily="34" charset="0"/>
            </a:endParaRPr>
          </a:p>
          <a:p>
            <a:endParaRPr lang="pt-BR" sz="2400" b="1" dirty="0">
              <a:latin typeface="Arial" pitchFamily="34" charset="0"/>
              <a:cs typeface="Arial" pitchFamily="34" charset="0"/>
            </a:endParaRPr>
          </a:p>
          <a:p>
            <a:pPr algn="just"/>
            <a:endParaRPr lang="pt-BR" dirty="0"/>
          </a:p>
          <a:p>
            <a:endParaRPr lang="pt-BR" dirty="0"/>
          </a:p>
          <a:p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>
              <a:latin typeface="Arial" pitchFamily="34" charset="0"/>
              <a:cs typeface="Arial" pitchFamily="34" charset="0"/>
            </a:endParaRPr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954" y="2390059"/>
            <a:ext cx="5868737" cy="414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86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17</a:t>
            </a:fld>
            <a:endParaRPr lang="en-US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677658" y="787782"/>
            <a:ext cx="917437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Arial" pitchFamily="34" charset="0"/>
                <a:cs typeface="Arial" pitchFamily="34" charset="0"/>
              </a:rPr>
              <a:t>4- </a:t>
            </a:r>
            <a:r>
              <a:rPr lang="pt-BR" sz="2400" b="1" dirty="0">
                <a:latin typeface="Arial" pitchFamily="34" charset="0"/>
                <a:cs typeface="Arial" pitchFamily="34" charset="0"/>
              </a:rPr>
              <a:t>Implementação </a:t>
            </a:r>
            <a:r>
              <a:rPr lang="pt-BR" sz="2400" b="1" dirty="0" smtClean="0">
                <a:latin typeface="Arial" pitchFamily="34" charset="0"/>
                <a:cs typeface="Arial" pitchFamily="34" charset="0"/>
              </a:rPr>
              <a:t>Correta</a:t>
            </a:r>
            <a:endParaRPr lang="pt-BR" sz="2400" b="1" dirty="0">
              <a:latin typeface="Arial" pitchFamily="34" charset="0"/>
              <a:cs typeface="Arial" pitchFamily="34" charset="0"/>
            </a:endParaRPr>
          </a:p>
          <a:p>
            <a:endParaRPr lang="pt-BR" sz="2400" b="1" dirty="0">
              <a:latin typeface="Arial" pitchFamily="34" charset="0"/>
              <a:cs typeface="Arial" pitchFamily="34" charset="0"/>
            </a:endParaRPr>
          </a:p>
          <a:p>
            <a:endParaRPr lang="pt-BR" dirty="0">
              <a:solidFill>
                <a:prstClr val="black"/>
              </a:solidFill>
            </a:endParaRPr>
          </a:p>
          <a:p>
            <a:endParaRPr lang="pt-BR" dirty="0">
              <a:solidFill>
                <a:prstClr val="black"/>
              </a:solidFill>
            </a:endParaRPr>
          </a:p>
          <a:p>
            <a:endParaRPr lang="pt-BR" dirty="0">
              <a:solidFill>
                <a:prstClr val="black"/>
              </a:solidFill>
            </a:endParaRPr>
          </a:p>
          <a:p>
            <a:endParaRPr lang="pt-BR" sz="2400" b="1" dirty="0">
              <a:latin typeface="Arial" pitchFamily="34" charset="0"/>
              <a:cs typeface="Arial" pitchFamily="34" charset="0"/>
            </a:endParaRPr>
          </a:p>
          <a:p>
            <a:endParaRPr lang="pt-BR" sz="2400" b="1" dirty="0">
              <a:latin typeface="Arial" pitchFamily="34" charset="0"/>
              <a:cs typeface="Arial" pitchFamily="34" charset="0"/>
            </a:endParaRPr>
          </a:p>
          <a:p>
            <a:pPr algn="just"/>
            <a:endParaRPr lang="pt-BR" dirty="0"/>
          </a:p>
          <a:p>
            <a:endParaRPr lang="pt-BR" dirty="0"/>
          </a:p>
          <a:p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>
              <a:latin typeface="Arial" pitchFamily="34" charset="0"/>
              <a:cs typeface="Arial" pitchFamily="34" charset="0"/>
            </a:endParaRPr>
          </a:p>
          <a:p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647" y="2342902"/>
            <a:ext cx="4649259" cy="342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49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18</a:t>
            </a:fld>
            <a:endParaRPr lang="en-US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2424045" y="787782"/>
            <a:ext cx="95046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Arial" pitchFamily="34" charset="0"/>
                <a:cs typeface="Arial" pitchFamily="34" charset="0"/>
              </a:rPr>
              <a:t>Referências</a:t>
            </a:r>
            <a:endParaRPr lang="pt-BR" dirty="0"/>
          </a:p>
          <a:p>
            <a:endParaRPr lang="pt-BR" dirty="0"/>
          </a:p>
          <a:p>
            <a:pPr lvl="0"/>
            <a:r>
              <a:rPr lang="pt-BR" dirty="0"/>
              <a:t>http://www.devmedia.com.br/conceitos-interfaces-programacao-orientada-a-objetos-parte-1/18695 </a:t>
            </a:r>
          </a:p>
          <a:p>
            <a:r>
              <a:rPr lang="pt-BR" dirty="0"/>
              <a:t> </a:t>
            </a:r>
          </a:p>
          <a:p>
            <a:pPr lvl="0"/>
            <a:r>
              <a:rPr lang="pt-BR" dirty="0"/>
              <a:t>http://eduardopires.net.br/2013/04/orientacao-a-objeto-solid/</a:t>
            </a:r>
          </a:p>
          <a:p>
            <a:pPr lvl="0"/>
            <a:endParaRPr lang="pt-BR" dirty="0"/>
          </a:p>
          <a:p>
            <a:pPr lvl="0"/>
            <a:r>
              <a:rPr lang="pt-BR" dirty="0"/>
              <a:t>http://eduardopires.net.br/2013/05/single-responsibility-principle-srp/</a:t>
            </a:r>
            <a:endParaRPr lang="pt-BR" sz="2400" b="1" dirty="0">
              <a:latin typeface="Arial" pitchFamily="34" charset="0"/>
              <a:cs typeface="Arial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986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19</a:t>
            </a:fld>
            <a:endParaRPr lang="en-US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4537329" y="4277957"/>
            <a:ext cx="917437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latin typeface="Arial" pitchFamily="34" charset="0"/>
                <a:cs typeface="Arial" pitchFamily="34" charset="0"/>
              </a:rPr>
              <a:t>Dúvidas</a:t>
            </a:r>
            <a:endParaRPr lang="pt-BR" sz="8000" dirty="0"/>
          </a:p>
          <a:p>
            <a:pPr algn="just"/>
            <a:endParaRPr lang="pt-BR" dirty="0">
              <a:latin typeface="Arial" pitchFamily="34" charset="0"/>
              <a:cs typeface="Arial" pitchFamily="34" charset="0"/>
            </a:endParaRPr>
          </a:p>
          <a:p>
            <a:pPr algn="just"/>
            <a:endParaRPr lang="pt-BR" dirty="0"/>
          </a:p>
        </p:txBody>
      </p:sp>
      <p:pic>
        <p:nvPicPr>
          <p:cNvPr id="2052" name="Picture 4" descr="http://guiadoestudante.abril.com.br/imagem/duvidas-pos-graduaca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743" y="915631"/>
            <a:ext cx="5057775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73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61105" y="2044882"/>
            <a:ext cx="8911687" cy="1280890"/>
          </a:xfrm>
        </p:spPr>
        <p:txBody>
          <a:bodyPr>
            <a:noAutofit/>
          </a:bodyPr>
          <a:lstStyle/>
          <a:p>
            <a:r>
              <a:rPr lang="pt-BR" sz="4000" b="1" dirty="0">
                <a:solidFill>
                  <a:schemeClr val="tx1"/>
                </a:solidFill>
              </a:rPr>
              <a:t/>
            </a:r>
            <a:br>
              <a:rPr lang="pt-BR" sz="4000" b="1" dirty="0">
                <a:solidFill>
                  <a:schemeClr val="tx1"/>
                </a:solidFill>
              </a:rPr>
            </a:br>
            <a:r>
              <a:rPr lang="pt-BR" sz="2000" dirty="0">
                <a:solidFill>
                  <a:schemeClr val="tx1"/>
                </a:solidFill>
              </a:rPr>
              <a:t>Tópicos:</a:t>
            </a:r>
            <a:br>
              <a:rPr lang="pt-BR" sz="2000" dirty="0">
                <a:solidFill>
                  <a:schemeClr val="tx1"/>
                </a:solidFill>
              </a:rPr>
            </a:br>
            <a:r>
              <a:rPr lang="pt-BR" sz="2000" dirty="0">
                <a:solidFill>
                  <a:schemeClr val="tx1"/>
                </a:solidFill>
              </a:rPr>
              <a:t/>
            </a:r>
            <a:br>
              <a:rPr lang="pt-BR" sz="2000" dirty="0">
                <a:solidFill>
                  <a:schemeClr val="tx1"/>
                </a:solidFill>
              </a:rPr>
            </a:br>
            <a:r>
              <a:rPr lang="pt-BR" sz="2000" dirty="0">
                <a:solidFill>
                  <a:schemeClr val="tx1"/>
                </a:solidFill>
              </a:rPr>
              <a:t>1- Introdução</a:t>
            </a:r>
            <a:br>
              <a:rPr lang="pt-BR" sz="2000" dirty="0">
                <a:solidFill>
                  <a:schemeClr val="tx1"/>
                </a:solidFill>
              </a:rPr>
            </a:br>
            <a:r>
              <a:rPr lang="pt-BR" sz="2000" dirty="0">
                <a:solidFill>
                  <a:schemeClr val="tx1"/>
                </a:solidFill>
              </a:rPr>
              <a:t>2- Vantagens</a:t>
            </a:r>
            <a:br>
              <a:rPr lang="pt-BR" sz="2000" dirty="0">
                <a:solidFill>
                  <a:schemeClr val="tx1"/>
                </a:solidFill>
              </a:rPr>
            </a:br>
            <a:r>
              <a:rPr lang="pt-BR" sz="2000" dirty="0">
                <a:solidFill>
                  <a:schemeClr val="tx1"/>
                </a:solidFill>
              </a:rPr>
              <a:t>3- Exemplo</a:t>
            </a:r>
            <a:br>
              <a:rPr lang="pt-BR" sz="2000" dirty="0">
                <a:solidFill>
                  <a:schemeClr val="tx1"/>
                </a:solidFill>
              </a:rPr>
            </a:br>
            <a:r>
              <a:rPr lang="pt-BR" sz="2000" dirty="0">
                <a:solidFill>
                  <a:schemeClr val="tx1"/>
                </a:solidFill>
              </a:rPr>
              <a:t>4- Implementação</a:t>
            </a:r>
            <a:br>
              <a:rPr lang="pt-BR" sz="2000" dirty="0">
                <a:solidFill>
                  <a:schemeClr val="tx1"/>
                </a:solidFill>
              </a:rPr>
            </a:br>
            <a:r>
              <a:rPr lang="pt-BR" sz="2000" dirty="0">
                <a:solidFill>
                  <a:schemeClr val="tx1"/>
                </a:solidFill>
              </a:rPr>
              <a:t>Referências </a:t>
            </a:r>
            <a:br>
              <a:rPr lang="pt-BR" sz="2000" dirty="0">
                <a:solidFill>
                  <a:schemeClr val="tx1"/>
                </a:solidFill>
              </a:rPr>
            </a:br>
            <a:r>
              <a:rPr lang="pt-BR" sz="2000" dirty="0">
                <a:solidFill>
                  <a:schemeClr val="tx1"/>
                </a:solidFill>
              </a:rPr>
              <a:t/>
            </a:r>
            <a:br>
              <a:rPr lang="pt-BR" sz="2000" dirty="0">
                <a:solidFill>
                  <a:schemeClr val="tx1"/>
                </a:solidFill>
              </a:rPr>
            </a:br>
            <a:r>
              <a:rPr lang="pt-BR" sz="2000" dirty="0">
                <a:solidFill>
                  <a:schemeClr val="tx1"/>
                </a:solidFill>
              </a:rPr>
              <a:t/>
            </a:r>
            <a:br>
              <a:rPr lang="pt-BR" sz="2000" dirty="0">
                <a:solidFill>
                  <a:schemeClr val="tx1"/>
                </a:solidFill>
              </a:rPr>
            </a:br>
            <a:endParaRPr lang="pt-BR" sz="4000" dirty="0">
              <a:solidFill>
                <a:schemeClr val="tx1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2</a:t>
            </a:fld>
            <a:endParaRPr lang="en-US" b="1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2361104" y="970344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800" b="1" dirty="0"/>
              <a:t>SRP (Single </a:t>
            </a:r>
            <a:r>
              <a:rPr lang="pt-BR" sz="3800" b="1" dirty="0" err="1"/>
              <a:t>Responsibility</a:t>
            </a:r>
            <a:r>
              <a:rPr lang="pt-BR" sz="3800" b="1" dirty="0"/>
              <a:t> </a:t>
            </a:r>
            <a:r>
              <a:rPr lang="pt-BR" sz="3800" b="1" dirty="0" err="1"/>
              <a:t>Principle</a:t>
            </a:r>
            <a:r>
              <a:rPr lang="pt-BR" sz="3800" b="1" dirty="0"/>
              <a:t>)</a:t>
            </a:r>
          </a:p>
          <a:p>
            <a:r>
              <a:rPr lang="pt-BR" sz="3800" b="1" dirty="0"/>
              <a:t>Princípio da Responsabilidade Única</a:t>
            </a:r>
          </a:p>
          <a:p>
            <a:r>
              <a:rPr lang="pt-BR" sz="2000" dirty="0">
                <a:solidFill>
                  <a:schemeClr val="tx1"/>
                </a:solidFill>
              </a:rPr>
              <a:t/>
            </a:r>
            <a:br>
              <a:rPr lang="pt-BR" sz="2000" dirty="0">
                <a:solidFill>
                  <a:schemeClr val="tx1"/>
                </a:solidFill>
              </a:rPr>
            </a:br>
            <a:r>
              <a:rPr lang="pt-BR" sz="2000" dirty="0">
                <a:solidFill>
                  <a:schemeClr val="tx1"/>
                </a:solidFill>
              </a:rPr>
              <a:t/>
            </a:r>
            <a:br>
              <a:rPr lang="pt-BR" sz="2000" dirty="0">
                <a:solidFill>
                  <a:schemeClr val="tx1"/>
                </a:solidFill>
              </a:rPr>
            </a:br>
            <a:endParaRPr lang="pt-BR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57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3</a:t>
            </a:fld>
            <a:endParaRPr lang="en-US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2334150" y="787781"/>
            <a:ext cx="917437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b="1" dirty="0">
              <a:latin typeface="Arial" pitchFamily="34" charset="0"/>
              <a:cs typeface="Arial" pitchFamily="34" charset="0"/>
            </a:endParaRPr>
          </a:p>
          <a:p>
            <a:pPr algn="just"/>
            <a:endParaRPr lang="pt-BR" dirty="0"/>
          </a:p>
          <a:p>
            <a:pPr algn="just"/>
            <a:r>
              <a:rPr lang="pt-BR" dirty="0"/>
              <a:t>SOLID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>
              <a:latin typeface="Arial" pitchFamily="34" charset="0"/>
              <a:cs typeface="Arial" pitchFamily="34" charset="0"/>
            </a:endParaRPr>
          </a:p>
          <a:p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12" y="2447350"/>
            <a:ext cx="11632184" cy="304037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2556889" y="2728686"/>
            <a:ext cx="7545054" cy="45975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58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Coesão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Coesão é o nível de integridade i de uma classe;</a:t>
            </a:r>
          </a:p>
          <a:p>
            <a:r>
              <a:rPr lang="pt-BR" dirty="0" smtClean="0"/>
              <a:t>A coesão mede grau que uma classe ou seus métodos fazem sentindo, ou seja, quão claro é o entendimento do que a classe ou método possui;</a:t>
            </a:r>
          </a:p>
          <a:p>
            <a:r>
              <a:rPr lang="pt-BR" dirty="0" smtClean="0"/>
              <a:t>Uma classe com </a:t>
            </a: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alta coesão</a:t>
            </a:r>
            <a:r>
              <a:rPr lang="pt-BR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</a:rPr>
              <a:t>possui</a:t>
            </a:r>
            <a:r>
              <a:rPr lang="pt-BR" b="1" dirty="0" smtClean="0"/>
              <a:t> </a:t>
            </a:r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</a:rPr>
              <a:t>responsabilidade bem definida </a:t>
            </a:r>
            <a:r>
              <a:rPr lang="pt-BR" dirty="0" smtClean="0"/>
              <a:t>e são difíceis de serem desmembradas em outras classes;</a:t>
            </a:r>
          </a:p>
          <a:p>
            <a:r>
              <a:rPr lang="pt-BR" dirty="0" smtClean="0"/>
              <a:t>Uma classe com </a:t>
            </a: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baixa coesão </a:t>
            </a:r>
            <a:r>
              <a:rPr lang="pt-BR" dirty="0" smtClean="0"/>
              <a:t>possui muitas responsabilidades, geralmente que pertencem a outras classes, e podem ser facilmente desmembradas em outras classes;</a:t>
            </a:r>
          </a:p>
          <a:p>
            <a:r>
              <a:rPr lang="pt-BR" b="1" dirty="0" smtClean="0"/>
              <a:t>Uma classe com baixa coesão </a:t>
            </a:r>
            <a:r>
              <a:rPr lang="pt-BR" b="1" dirty="0"/>
              <a:t>é </a:t>
            </a:r>
            <a:r>
              <a:rPr lang="pt-BR" b="1" dirty="0" smtClean="0"/>
              <a:t>difícil </a:t>
            </a:r>
            <a:r>
              <a:rPr lang="pt-BR" b="1" dirty="0" smtClean="0"/>
              <a:t>de entender, manter e reusar.</a:t>
            </a: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92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Acoplamento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Acoplamento entre classes ou subsistemas é uma medida da interconexão entre classes ou subsistemas.</a:t>
            </a:r>
          </a:p>
          <a:p>
            <a:r>
              <a:rPr lang="pt-BR" dirty="0" smtClean="0"/>
              <a:t>O acoplamento forte significa que as classes relacionadas precisam conhecer detalhes internos umas das outras, as alterações se propagam pelo sistema, e o sistema é potencialmente mais difícil de manter e entender.</a:t>
            </a:r>
          </a:p>
          <a:p>
            <a:r>
              <a:rPr lang="pt-BR" dirty="0" smtClean="0"/>
              <a:t>Acoplamento é o nível de dependência/conhecimento que pode existir entre classes;</a:t>
            </a:r>
          </a:p>
          <a:p>
            <a:r>
              <a:rPr lang="pt-BR" dirty="0" smtClean="0"/>
              <a:t>Uma classe com acoplamento fraco não é dependente de muitas classes para fazer o que ele tem que fazer;</a:t>
            </a:r>
          </a:p>
          <a:p>
            <a:r>
              <a:rPr lang="pt-BR" dirty="0" smtClean="0"/>
              <a:t>Uma classe com acoplamento forte dependente de muitas classes para fazer o seu serviço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21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6</a:t>
            </a:fld>
            <a:endParaRPr lang="en-US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2093199" y="787782"/>
            <a:ext cx="800560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rial" pitchFamily="34" charset="0"/>
                <a:cs typeface="Arial" pitchFamily="34" charset="0"/>
              </a:rPr>
              <a:t>1- </a:t>
            </a:r>
            <a:r>
              <a:rPr lang="pt-BR" sz="2400" b="1" dirty="0" smtClean="0">
                <a:latin typeface="Arial" pitchFamily="34" charset="0"/>
                <a:cs typeface="Arial" pitchFamily="34" charset="0"/>
              </a:rPr>
              <a:t>Introdução</a:t>
            </a:r>
          </a:p>
          <a:p>
            <a:pPr algn="ctr"/>
            <a:endParaRPr lang="pt-BR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/>
              <a:t>Este é o primeiro princípio</a:t>
            </a:r>
            <a:r>
              <a:rPr lang="pt-BR" dirty="0" smtClean="0"/>
              <a:t>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pt-BR" dirty="0"/>
          </a:p>
          <a:p>
            <a:pPr algn="ctr"/>
            <a:r>
              <a:rPr lang="pt-BR" dirty="0"/>
              <a:t>“Uma classe deve ter </a:t>
            </a:r>
            <a:r>
              <a:rPr lang="pt-BR" b="1" u="sng" dirty="0"/>
              <a:t>um</a:t>
            </a:r>
            <a:r>
              <a:rPr lang="pt-BR" u="sng" dirty="0"/>
              <a:t>, </a:t>
            </a:r>
            <a:r>
              <a:rPr lang="pt-BR" b="1" u="sng" dirty="0"/>
              <a:t>e apenas um</a:t>
            </a:r>
            <a:r>
              <a:rPr lang="pt-BR" dirty="0"/>
              <a:t>, motivo para ser modificada”</a:t>
            </a:r>
          </a:p>
          <a:p>
            <a:pPr algn="ctr"/>
            <a:r>
              <a:rPr lang="pt-BR" dirty="0"/>
              <a:t> 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>
              <a:latin typeface="Arial" pitchFamily="34" charset="0"/>
              <a:cs typeface="Arial" pitchFamily="34" charset="0"/>
            </a:endParaRPr>
          </a:p>
          <a:p>
            <a:pPr algn="ctr"/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416" y="2387531"/>
            <a:ext cx="7655169" cy="3247712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162344" y="5814646"/>
            <a:ext cx="5867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 A classe deve ter uma única responsabilidade,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Cada responsabilidade indica mudança.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142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7</a:t>
            </a:fld>
            <a:endParaRPr lang="en-US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2556889" y="787782"/>
            <a:ext cx="917437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Arial" pitchFamily="34" charset="0"/>
                <a:cs typeface="Arial" pitchFamily="34" charset="0"/>
              </a:rPr>
              <a:t>1- Introdução</a:t>
            </a:r>
          </a:p>
          <a:p>
            <a:endParaRPr lang="pt-BR" sz="2400" b="1" dirty="0">
              <a:latin typeface="Arial" pitchFamily="34" charset="0"/>
              <a:cs typeface="Arial" pitchFamily="34" charset="0"/>
            </a:endParaRPr>
          </a:p>
          <a:p>
            <a:pPr algn="just"/>
            <a:endParaRPr lang="pt-BR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/>
              <a:t>Uma classe com mais de um motivo para mudar possui mais de uma responsabilidade.</a:t>
            </a:r>
          </a:p>
          <a:p>
            <a:pPr algn="ctr"/>
            <a:endParaRPr lang="pt-BR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/>
              <a:t>Não é coesa;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/>
              <a:t> Afronta os princípios da orientação a objeto.</a:t>
            </a:r>
          </a:p>
          <a:p>
            <a:endParaRPr lang="pt-BR" dirty="0"/>
          </a:p>
          <a:p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>
              <a:latin typeface="Arial" pitchFamily="34" charset="0"/>
              <a:cs typeface="Arial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045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8</a:t>
            </a:fld>
            <a:endParaRPr lang="en-US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2556889" y="787782"/>
            <a:ext cx="9174378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Arial" pitchFamily="34" charset="0"/>
                <a:cs typeface="Arial" pitchFamily="34" charset="0"/>
              </a:rPr>
              <a:t>2- Vantagens</a:t>
            </a:r>
          </a:p>
          <a:p>
            <a:pPr algn="just"/>
            <a:endParaRPr lang="pt-BR" dirty="0"/>
          </a:p>
          <a:p>
            <a:endParaRPr lang="pt-BR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/>
              <a:t>Coesão;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/>
              <a:t>Facilidade de manutenção e compreensão;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/>
              <a:t>Facilidade em reuso;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/>
              <a:t>Alteração da responsabilidade não gera comprometimento em outras já que a classe possui uma única responsabilidade;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/>
              <a:t>Não há acoplamento.</a:t>
            </a:r>
          </a:p>
          <a:p>
            <a:endParaRPr lang="pt-BR" dirty="0"/>
          </a:p>
          <a:p>
            <a:r>
              <a:rPr lang="pt-BR" b="1" dirty="0" err="1"/>
              <a:t>Concluido</a:t>
            </a:r>
            <a:r>
              <a:rPr lang="pt-BR" b="1" dirty="0"/>
              <a:t>.....</a:t>
            </a:r>
          </a:p>
          <a:p>
            <a:r>
              <a:rPr lang="pt-BR" dirty="0"/>
              <a:t> O SRP é um dos mais importantes na orientação a objetos e com ele é possível projetar classes menores, mais coesas e de fácil entendimento.</a:t>
            </a:r>
          </a:p>
          <a:p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>
              <a:latin typeface="Arial" pitchFamily="34" charset="0"/>
              <a:cs typeface="Arial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824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9</a:t>
            </a:fld>
            <a:endParaRPr lang="en-US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2556889" y="787782"/>
            <a:ext cx="917437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Arial" pitchFamily="34" charset="0"/>
                <a:cs typeface="Arial" pitchFamily="34" charset="0"/>
              </a:rPr>
              <a:t>3- Exemplo</a:t>
            </a:r>
          </a:p>
          <a:p>
            <a:endParaRPr lang="pt-BR" sz="2400" b="1" dirty="0">
              <a:latin typeface="Arial" pitchFamily="34" charset="0"/>
              <a:cs typeface="Arial" pitchFamily="34" charset="0"/>
            </a:endParaRPr>
          </a:p>
          <a:p>
            <a:r>
              <a:rPr lang="pt-BR" dirty="0">
                <a:solidFill>
                  <a:prstClr val="black"/>
                </a:solidFill>
              </a:rPr>
              <a:t>Classe Debito Conta Corrente</a:t>
            </a:r>
          </a:p>
          <a:p>
            <a:endParaRPr lang="pt-BR" sz="2400" b="1" dirty="0">
              <a:latin typeface="Arial" pitchFamily="34" charset="0"/>
              <a:cs typeface="Arial" pitchFamily="34" charset="0"/>
            </a:endParaRPr>
          </a:p>
          <a:p>
            <a:endParaRPr lang="pt-BR" sz="2400" b="1" dirty="0">
              <a:latin typeface="Arial" pitchFamily="34" charset="0"/>
              <a:cs typeface="Arial" pitchFamily="34" charset="0"/>
            </a:endParaRPr>
          </a:p>
          <a:p>
            <a:pPr algn="just"/>
            <a:endParaRPr lang="pt-BR" dirty="0"/>
          </a:p>
          <a:p>
            <a:endParaRPr lang="pt-BR" dirty="0"/>
          </a:p>
          <a:p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>
              <a:latin typeface="Arial" pitchFamily="34" charset="0"/>
              <a:cs typeface="Arial" pitchFamily="34" charset="0"/>
            </a:endParaRPr>
          </a:p>
          <a:p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r="25372"/>
          <a:stretch/>
        </p:blipFill>
        <p:spPr>
          <a:xfrm>
            <a:off x="2556889" y="2228335"/>
            <a:ext cx="8325077" cy="281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91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cho">
  <a:themeElements>
    <a:clrScheme name="Personalizada 2">
      <a:dk1>
        <a:sysClr val="windowText" lastClr="000000"/>
      </a:dk1>
      <a:lt1>
        <a:sysClr val="window" lastClr="FFFFFF"/>
      </a:lt1>
      <a:dk2>
        <a:srgbClr val="39302A"/>
      </a:dk2>
      <a:lt2>
        <a:srgbClr val="FFFFFF"/>
      </a:lt2>
      <a:accent1>
        <a:srgbClr val="2998E3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acho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1465</TotalTime>
  <Words>391</Words>
  <Application>Microsoft Office PowerPoint</Application>
  <PresentationFormat>Personalizar</PresentationFormat>
  <Paragraphs>199</Paragraphs>
  <Slides>19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Cacho</vt:lpstr>
      <vt:lpstr>             UEMG Universidade do Estado de Minas Gerais    Curso de Sistemas de Informação 6º Período Noturno  2º Semestre de 2016  Disciplina: Engenharia de Software II  Prof. João Paulo  Alunos:  Anderson Veloso dos Santos Guilherme Reis Ferreira Junior César da Silva Maria Andressa de Paula Silva Rafael de Oliveira Romano Ricardo Botelho Mariano   </vt:lpstr>
      <vt:lpstr> Tópicos:  1- Introdução 2- Vantagens 3- Exemplo 4- Implementação Referências    </vt:lpstr>
      <vt:lpstr>Apresentação do PowerPoint</vt:lpstr>
      <vt:lpstr>Coesão</vt:lpstr>
      <vt:lpstr>Acoplamento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Apresentado ao  Centro de Ciências UEMG  Univerdidade do Estado de Minas Gerais</dc:title>
  <dc:creator>Andressa</dc:creator>
  <cp:lastModifiedBy>gUILHERME</cp:lastModifiedBy>
  <cp:revision>193</cp:revision>
  <dcterms:created xsi:type="dcterms:W3CDTF">2015-05-28T02:48:54Z</dcterms:created>
  <dcterms:modified xsi:type="dcterms:W3CDTF">2016-11-07T23:36:53Z</dcterms:modified>
</cp:coreProperties>
</file>