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7" r:id="rId5"/>
    <p:sldId id="268" r:id="rId6"/>
    <p:sldId id="279" r:id="rId7"/>
    <p:sldId id="280" r:id="rId8"/>
    <p:sldId id="278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77" r:id="rId19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>
      <p:cViewPr varScale="1">
        <p:scale>
          <a:sx n="72" d="100"/>
          <a:sy n="72" d="100"/>
        </p:scale>
        <p:origin x="660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900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999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146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334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45819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932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161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590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896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36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4638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5469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530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100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724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2" name="Espaço Reservado par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01/08/2016</a:t>
            </a:r>
            <a:endParaRPr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Espaço Reservado para o Número do Slid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01/08/2016</a:t>
            </a:r>
            <a:endParaRPr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01/08/2016</a:t>
            </a:r>
            <a:endParaRPr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BR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/>
            </a:gs>
            <a:gs pos="100000">
              <a:schemeClr val="accent1">
                <a:lumMod val="20000"/>
                <a:lumOff val="8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-32658"/>
            <a:ext cx="10229876" cy="2000251"/>
          </a:xfrm>
        </p:spPr>
        <p:txBody>
          <a:bodyPr rtlCol="0"/>
          <a:lstStyle/>
          <a:p>
            <a:pPr rtl="0"/>
            <a:r>
              <a:rPr lang="pt-BR" dirty="0">
                <a:solidFill>
                  <a:srgbClr val="FF0000"/>
                </a:solidFill>
              </a:rPr>
              <a:t>Tópicos em Sistemas de Informação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625176" y="2120652"/>
            <a:ext cx="8735325" cy="1752600"/>
          </a:xfrm>
        </p:spPr>
        <p:txBody>
          <a:bodyPr rtlCol="0"/>
          <a:lstStyle/>
          <a:p>
            <a:pPr rtl="0"/>
            <a:r>
              <a:rPr lang="pt-BR" dirty="0"/>
              <a:t>DESENVOLVIMENTO DE UM SISTEMA </a:t>
            </a:r>
            <a:r>
              <a:rPr lang="pt-BR"/>
              <a:t>de controle DE </a:t>
            </a:r>
            <a:r>
              <a:rPr lang="pt-BR" dirty="0"/>
              <a:t>ORDEM DE SERVIÇO</a:t>
            </a:r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EC76EE5-4B8F-4EF5-BA2D-C07035EE5C48}"/>
              </a:ext>
            </a:extLst>
          </p:cNvPr>
          <p:cNvSpPr txBox="1"/>
          <p:nvPr/>
        </p:nvSpPr>
        <p:spPr>
          <a:xfrm>
            <a:off x="1660978" y="3573016"/>
            <a:ext cx="263405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Anderson Veloso</a:t>
            </a:r>
          </a:p>
          <a:p>
            <a:r>
              <a:rPr lang="pt-BR" sz="2800" dirty="0">
                <a:solidFill>
                  <a:srgbClr val="FF0000"/>
                </a:solidFill>
              </a:rPr>
              <a:t>Gustavo Barros</a:t>
            </a:r>
          </a:p>
          <a:p>
            <a:r>
              <a:rPr lang="pt-BR" sz="2800" dirty="0">
                <a:solidFill>
                  <a:srgbClr val="FF0000"/>
                </a:solidFill>
              </a:rPr>
              <a:t>Junior Cesar</a:t>
            </a:r>
          </a:p>
          <a:p>
            <a:r>
              <a:rPr lang="pt-BR" sz="2800" dirty="0">
                <a:solidFill>
                  <a:srgbClr val="FF0000"/>
                </a:solidFill>
              </a:rPr>
              <a:t>Maria Andressa</a:t>
            </a:r>
          </a:p>
        </p:txBody>
      </p:sp>
      <p:pic>
        <p:nvPicPr>
          <p:cNvPr id="6" name="Picture 2" descr="http://www.fespmg.edu.br/Content/downloads/Logotipos/UEMG_Passos_jpg/logotipo_UEMG_Passos_1_colorido.jpg">
            <a:extLst>
              <a:ext uri="{FF2B5EF4-FFF2-40B4-BE49-F238E27FC236}">
                <a16:creationId xmlns:a16="http://schemas.microsoft.com/office/drawing/2014/main" id="{30B47AFF-2D2B-4631-8B86-FC9F6CF12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757" y="116632"/>
            <a:ext cx="3336368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063387" y="2780928"/>
            <a:ext cx="4971429" cy="864096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>
                <a:solidFill>
                  <a:srgbClr val="FF0000"/>
                </a:solidFill>
              </a:rPr>
              <a:t>Diagrama de Estado </a:t>
            </a:r>
            <a:br>
              <a:rPr lang="pt-BR" dirty="0">
                <a:solidFill>
                  <a:srgbClr val="FF0000"/>
                </a:solidFill>
              </a:rPr>
            </a:br>
            <a:br>
              <a:rPr lang="pt-BR" dirty="0">
                <a:solidFill>
                  <a:srgbClr val="FF0000"/>
                </a:solidFill>
              </a:rPr>
            </a:br>
            <a:r>
              <a:rPr lang="pt-BR" dirty="0">
                <a:solidFill>
                  <a:srgbClr val="FF0000"/>
                </a:solidFill>
              </a:rPr>
              <a:t>Usuário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Imagem 2" descr="Uma imagem contendo texto, mapa&#10;&#10;Descrição gerada com muito alta confiança">
            <a:extLst>
              <a:ext uri="{FF2B5EF4-FFF2-40B4-BE49-F238E27FC236}">
                <a16:creationId xmlns:a16="http://schemas.microsoft.com/office/drawing/2014/main" id="{25E8B754-2237-49BF-B3BD-FCAF77E2C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348" y="187123"/>
            <a:ext cx="5112568" cy="6483754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1FE38A-CDCE-43E8-8323-16E92B28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05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269876" y="404664"/>
            <a:ext cx="10729192" cy="864096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0000"/>
                </a:solidFill>
              </a:rPr>
              <a:t>Diagrama de Sequência – Abrir Ordem de Serviço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Imagem 2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38ECD4E5-C0DC-4AD1-8545-9D7B49AEE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76" y="1412776"/>
            <a:ext cx="9152381" cy="4819048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B2AFE9-0848-42DD-AF42-63BA4460B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47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269876" y="404664"/>
            <a:ext cx="10729192" cy="864096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0000"/>
                </a:solidFill>
              </a:rPr>
              <a:t>Diagrama de Sequência – Fechar Ordem de Serviço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Imagem 3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DE20DCB6-70E4-451B-85F3-F9E7A85CC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76" y="1268760"/>
            <a:ext cx="9009524" cy="5485714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075A52-27DD-40F8-85B9-431FEF14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06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459633" y="133224"/>
            <a:ext cx="10729192" cy="864096"/>
          </a:xfrm>
        </p:spPr>
        <p:txBody>
          <a:bodyPr rtlCol="0">
            <a:norm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Prototipação – </a:t>
            </a:r>
            <a:r>
              <a:rPr lang="pt-BR" dirty="0" err="1">
                <a:solidFill>
                  <a:srgbClr val="FF0000"/>
                </a:solidFill>
              </a:rPr>
              <a:t>Balsamiq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Mockups</a:t>
            </a:r>
            <a:r>
              <a:rPr lang="pt-BR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075A52-27DD-40F8-85B9-431FEF14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13</a:t>
            </a:fld>
            <a:endParaRPr lang="pt-BR"/>
          </a:p>
        </p:txBody>
      </p:sp>
      <p:pic>
        <p:nvPicPr>
          <p:cNvPr id="3" name="Imagem 2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ACD5C757-D823-424F-B559-C84848D4C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08" y="1067905"/>
            <a:ext cx="7704856" cy="543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6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459633" y="133224"/>
            <a:ext cx="10729192" cy="864096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0000"/>
                </a:solidFill>
              </a:rPr>
              <a:t>Diagrama Banco de Dados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075A52-27DD-40F8-85B9-431FEF14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14</a:t>
            </a:fld>
            <a:endParaRPr lang="pt-BR"/>
          </a:p>
        </p:txBody>
      </p:sp>
      <p:pic>
        <p:nvPicPr>
          <p:cNvPr id="4" name="Imagem 3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2774D99F-D974-4B21-936C-EC26042D62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09"/>
          <a:stretch/>
        </p:blipFill>
        <p:spPr>
          <a:xfrm>
            <a:off x="2792015" y="930277"/>
            <a:ext cx="6604793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6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828324" y="858886"/>
            <a:ext cx="10360501" cy="1223963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>
                <a:solidFill>
                  <a:srgbClr val="FF0000"/>
                </a:solidFill>
              </a:rPr>
              <a:t>Apresentação do Sistema</a:t>
            </a:r>
            <a:br>
              <a:rPr lang="pt-BR" dirty="0">
                <a:solidFill>
                  <a:srgbClr val="FF0000"/>
                </a:solidFill>
              </a:rPr>
            </a:br>
            <a:br>
              <a:rPr lang="pt-BR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828324" y="1751135"/>
            <a:ext cx="10360501" cy="4462272"/>
          </a:xfrm>
        </p:spPr>
        <p:txBody>
          <a:bodyPr rtlCol="0"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</a:rPr>
              <a:t>Front-</a:t>
            </a:r>
            <a:r>
              <a:rPr lang="pt-BR" dirty="0" err="1">
                <a:solidFill>
                  <a:srgbClr val="000000"/>
                </a:solidFill>
              </a:rPr>
              <a:t>end</a:t>
            </a:r>
            <a:endParaRPr lang="pt-BR" dirty="0">
              <a:solidFill>
                <a:srgbClr val="000000"/>
              </a:solidFill>
            </a:endParaRPr>
          </a:p>
          <a:p>
            <a:pPr marL="819096" lvl="1" indent="-514350"/>
            <a:r>
              <a:rPr lang="pt-BR" dirty="0">
                <a:solidFill>
                  <a:srgbClr val="000000"/>
                </a:solidFill>
              </a:rPr>
              <a:t>Framework Materialize</a:t>
            </a:r>
          </a:p>
          <a:p>
            <a:pPr marL="819096" lvl="1" indent="-514350"/>
            <a:r>
              <a:rPr lang="pt-BR" dirty="0">
                <a:solidFill>
                  <a:srgbClr val="000000"/>
                </a:solidFill>
              </a:rPr>
              <a:t>HTML</a:t>
            </a:r>
          </a:p>
          <a:p>
            <a:pPr marL="819096" lvl="1" indent="-514350"/>
            <a:r>
              <a:rPr lang="pt-BR" dirty="0">
                <a:solidFill>
                  <a:srgbClr val="000000"/>
                </a:solidFill>
              </a:rPr>
              <a:t>CSS	</a:t>
            </a:r>
          </a:p>
          <a:p>
            <a:pPr marL="819096" lvl="1" indent="-514350"/>
            <a:r>
              <a:rPr lang="pt-BR" dirty="0" err="1">
                <a:solidFill>
                  <a:srgbClr val="000000"/>
                </a:solidFill>
              </a:rPr>
              <a:t>JavaScript</a:t>
            </a:r>
            <a:endParaRPr lang="pt-BR" dirty="0">
              <a:solidFill>
                <a:srgbClr val="000000"/>
              </a:solidFill>
            </a:endParaRPr>
          </a:p>
          <a:p>
            <a:pPr marL="819096" lvl="1" indent="-514350"/>
            <a:endParaRPr lang="pt-BR" dirty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</a:rPr>
              <a:t>Back-</a:t>
            </a:r>
            <a:r>
              <a:rPr lang="pt-BR" dirty="0" err="1">
                <a:solidFill>
                  <a:srgbClr val="000000"/>
                </a:solidFill>
              </a:rPr>
              <a:t>end</a:t>
            </a:r>
            <a:endParaRPr lang="pt-BR" dirty="0">
              <a:solidFill>
                <a:srgbClr val="000000"/>
              </a:solidFill>
            </a:endParaRPr>
          </a:p>
          <a:p>
            <a:pPr marL="819096" lvl="1" indent="-514350"/>
            <a:r>
              <a:rPr lang="pt-BR" dirty="0">
                <a:solidFill>
                  <a:srgbClr val="000000"/>
                </a:solidFill>
              </a:rPr>
              <a:t>Framework </a:t>
            </a:r>
            <a:r>
              <a:rPr lang="pt-BR" dirty="0" err="1">
                <a:solidFill>
                  <a:srgbClr val="000000"/>
                </a:solidFill>
              </a:rPr>
              <a:t>Laravel</a:t>
            </a:r>
            <a:endParaRPr lang="pt-BR" dirty="0">
              <a:solidFill>
                <a:srgbClr val="000000"/>
              </a:solidFill>
            </a:endParaRPr>
          </a:p>
          <a:p>
            <a:pPr marL="819096" lvl="1" indent="-514350"/>
            <a:r>
              <a:rPr lang="pt-BR" dirty="0">
                <a:solidFill>
                  <a:srgbClr val="000000"/>
                </a:solidFill>
              </a:rPr>
              <a:t>Linguagem de Programação PHP</a:t>
            </a:r>
          </a:p>
          <a:p>
            <a:pPr marL="819096" lvl="1" indent="-514350"/>
            <a:r>
              <a:rPr lang="pt-BR" dirty="0">
                <a:solidFill>
                  <a:srgbClr val="000000"/>
                </a:solidFill>
              </a:rPr>
              <a:t>Banco de Dados MySQL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D4F24A6-D7DB-4F28-835F-72C65F74B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15</a:t>
            </a:fld>
            <a:endParaRPr lang="pt-BR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3E4854A-624A-4298-A01A-08D73610145B}"/>
              </a:ext>
            </a:extLst>
          </p:cNvPr>
          <p:cNvGrpSpPr/>
          <p:nvPr/>
        </p:nvGrpSpPr>
        <p:grpSpPr>
          <a:xfrm>
            <a:off x="6608217" y="323175"/>
            <a:ext cx="4320480" cy="1378622"/>
            <a:chOff x="7534572" y="308436"/>
            <a:chExt cx="4320480" cy="1378622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0BD56054-7DA5-4604-94E6-16239010BBB0}"/>
                </a:ext>
              </a:extLst>
            </p:cNvPr>
            <p:cNvSpPr/>
            <p:nvPr/>
          </p:nvSpPr>
          <p:spPr>
            <a:xfrm>
              <a:off x="7534572" y="308436"/>
              <a:ext cx="4320480" cy="1378622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>
                <a:solidFill>
                  <a:srgbClr val="FF0000"/>
                </a:solidFill>
              </a:endParaRPr>
            </a:p>
          </p:txBody>
        </p:sp>
        <p:sp>
          <p:nvSpPr>
            <p:cNvPr id="8" name="Título 12">
              <a:extLst>
                <a:ext uri="{FF2B5EF4-FFF2-40B4-BE49-F238E27FC236}">
                  <a16:creationId xmlns:a16="http://schemas.microsoft.com/office/drawing/2014/main" id="{F90C3B9B-8D80-41E2-8A30-56E1134BF6DD}"/>
                </a:ext>
              </a:extLst>
            </p:cNvPr>
            <p:cNvSpPr txBox="1">
              <a:spLocks/>
            </p:cNvSpPr>
            <p:nvPr/>
          </p:nvSpPr>
          <p:spPr>
            <a:xfrm>
              <a:off x="7777109" y="844147"/>
              <a:ext cx="3067685" cy="842911"/>
            </a:xfrm>
            <a:prstGeom prst="rect">
              <a:avLst/>
            </a:prstGeom>
          </p:spPr>
          <p:txBody>
            <a:bodyPr vert="horz" lIns="121899" tIns="60949" rIns="121899" bIns="60949" rtlCol="0" anchor="b">
              <a:noAutofit/>
            </a:bodyPr>
            <a:lstStyle>
              <a:lvl1pPr algn="l" defTabSz="121898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8800" dirty="0" err="1"/>
                <a:t>SiS</a:t>
              </a:r>
              <a:r>
                <a:rPr lang="pt-BR" sz="8800" dirty="0"/>
                <a:t> OS</a:t>
              </a:r>
              <a:endParaRPr lang="en-US" sz="8800" dirty="0"/>
            </a:p>
          </p:txBody>
        </p:sp>
        <p:pic>
          <p:nvPicPr>
            <p:cNvPr id="7" name="Gráfico 6" descr="Chave">
              <a:extLst>
                <a:ext uri="{FF2B5EF4-FFF2-40B4-BE49-F238E27FC236}">
                  <a16:creationId xmlns:a16="http://schemas.microsoft.com/office/drawing/2014/main" id="{CDEF40E6-B331-4139-94DE-1B13FF6E14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19667" b="21247"/>
            <a:stretch/>
          </p:blipFill>
          <p:spPr>
            <a:xfrm rot="17253738">
              <a:off x="10854120" y="635787"/>
              <a:ext cx="785054" cy="769608"/>
            </a:xfrm>
            <a:prstGeom prst="rect">
              <a:avLst/>
            </a:prstGeom>
          </p:spPr>
        </p:pic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AFE86794-9D72-4355-B7BE-C9EEF5F523C3}"/>
                </a:ext>
              </a:extLst>
            </p:cNvPr>
            <p:cNvSpPr/>
            <p:nvPr/>
          </p:nvSpPr>
          <p:spPr>
            <a:xfrm rot="3611674">
              <a:off x="11403222" y="1167339"/>
              <a:ext cx="314659" cy="49854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/>
            </a:p>
          </p:txBody>
        </p:sp>
      </p:grpSp>
    </p:spTree>
    <p:extLst>
      <p:ext uri="{BB962C8B-B14F-4D97-AF65-F5344CB8AC3E}">
        <p14:creationId xmlns:p14="http://schemas.microsoft.com/office/powerpoint/2010/main" val="288514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218883" y="404664"/>
            <a:ext cx="10360501" cy="804669"/>
          </a:xfrm>
        </p:spPr>
        <p:txBody>
          <a:bodyPr rtlCol="0"/>
          <a:lstStyle/>
          <a:p>
            <a:pPr rtl="0"/>
            <a:r>
              <a:rPr lang="en-US" dirty="0" err="1">
                <a:solidFill>
                  <a:srgbClr val="FF0000"/>
                </a:solidFill>
              </a:rPr>
              <a:t>Processos</a:t>
            </a:r>
            <a:r>
              <a:rPr lang="en-US" dirty="0">
                <a:solidFill>
                  <a:srgbClr val="FF0000"/>
                </a:solidFill>
              </a:rPr>
              <a:t> de </a:t>
            </a:r>
            <a:r>
              <a:rPr lang="en-US" dirty="0" err="1">
                <a:solidFill>
                  <a:srgbClr val="FF0000"/>
                </a:solidFill>
              </a:rPr>
              <a:t>Desenvolvimento</a:t>
            </a:r>
            <a:r>
              <a:rPr lang="en-US" dirty="0">
                <a:solidFill>
                  <a:srgbClr val="FF0000"/>
                </a:solidFill>
              </a:rPr>
              <a:t> do Sistema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218883" y="1701797"/>
            <a:ext cx="5091553" cy="4462272"/>
          </a:xfrm>
        </p:spPr>
        <p:txBody>
          <a:bodyPr rtlCol="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</a:rPr>
              <a:t>Levantamento de Requisitos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</a:rPr>
              <a:t>Modelagem de Diagramas UML</a:t>
            </a:r>
          </a:p>
          <a:p>
            <a:pPr lvl="1"/>
            <a:r>
              <a:rPr lang="pt-BR" dirty="0">
                <a:solidFill>
                  <a:srgbClr val="000000"/>
                </a:solidFill>
              </a:rPr>
              <a:t>Diagrama de Caso de Uso</a:t>
            </a:r>
          </a:p>
          <a:p>
            <a:pPr lvl="1"/>
            <a:r>
              <a:rPr lang="pt-BR" dirty="0">
                <a:solidFill>
                  <a:srgbClr val="000000"/>
                </a:solidFill>
              </a:rPr>
              <a:t>Diagrama de Classe</a:t>
            </a:r>
          </a:p>
          <a:p>
            <a:pPr lvl="1"/>
            <a:r>
              <a:rPr lang="pt-BR" dirty="0">
                <a:solidFill>
                  <a:srgbClr val="000000"/>
                </a:solidFill>
              </a:rPr>
              <a:t>Diagrama de Atividades</a:t>
            </a:r>
          </a:p>
          <a:p>
            <a:pPr lvl="1"/>
            <a:r>
              <a:rPr lang="pt-BR" dirty="0">
                <a:solidFill>
                  <a:srgbClr val="000000"/>
                </a:solidFill>
              </a:rPr>
              <a:t>Diagrama de Estado</a:t>
            </a:r>
          </a:p>
          <a:p>
            <a:pPr lvl="1"/>
            <a:r>
              <a:rPr lang="pt-BR" dirty="0">
                <a:solidFill>
                  <a:srgbClr val="000000"/>
                </a:solidFill>
              </a:rPr>
              <a:t>Diagrama de Sequência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</a:rPr>
              <a:t>Prototipação</a:t>
            </a:r>
          </a:p>
          <a:p>
            <a:pPr marL="0" indent="0">
              <a:buNone/>
            </a:pPr>
            <a:endParaRPr lang="pt-BR" dirty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Espaço Reservado para Conteúdo 13">
            <a:extLst>
              <a:ext uri="{FF2B5EF4-FFF2-40B4-BE49-F238E27FC236}">
                <a16:creationId xmlns:a16="http://schemas.microsoft.com/office/drawing/2014/main" id="{45B2C481-E94F-4C5E-851B-E58A352575CC}"/>
              </a:ext>
            </a:extLst>
          </p:cNvPr>
          <p:cNvSpPr txBox="1">
            <a:spLocks/>
          </p:cNvSpPr>
          <p:nvPr/>
        </p:nvSpPr>
        <p:spPr>
          <a:xfrm>
            <a:off x="6360031" y="1701797"/>
            <a:ext cx="5091553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4"/>
            </a:pPr>
            <a:r>
              <a:rPr lang="pt-BR" dirty="0">
                <a:solidFill>
                  <a:srgbClr val="000000"/>
                </a:solidFill>
              </a:rPr>
              <a:t>Modelagem do Banco de Dados</a:t>
            </a:r>
          </a:p>
          <a:p>
            <a:pPr lvl="1"/>
            <a:r>
              <a:rPr lang="pt-BR" dirty="0">
                <a:solidFill>
                  <a:srgbClr val="000000"/>
                </a:solidFill>
              </a:rPr>
              <a:t>Modelo Conceitual</a:t>
            </a:r>
          </a:p>
          <a:p>
            <a:pPr lvl="1"/>
            <a:r>
              <a:rPr lang="pt-BR" dirty="0">
                <a:solidFill>
                  <a:srgbClr val="000000"/>
                </a:solidFill>
              </a:rPr>
              <a:t>Modelo Relacional</a:t>
            </a:r>
          </a:p>
          <a:p>
            <a:pPr lvl="1"/>
            <a:r>
              <a:rPr lang="pt-BR" dirty="0">
                <a:solidFill>
                  <a:srgbClr val="000000"/>
                </a:solidFill>
              </a:rPr>
              <a:t>Diagrama de Banco de Dados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pt-BR" dirty="0">
                <a:solidFill>
                  <a:srgbClr val="000000"/>
                </a:solidFill>
              </a:rPr>
              <a:t>Implementação do sistema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341884" y="188640"/>
            <a:ext cx="10360501" cy="589880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>
                <a:solidFill>
                  <a:srgbClr val="FF0000"/>
                </a:solidFill>
              </a:rPr>
              <a:t>Diagrama de Caso de Uso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Imagem 4" descr="Uma imagem contendo texto, mapa&#10;&#10;Descrição gerada com muito alta confiança">
            <a:extLst>
              <a:ext uri="{FF2B5EF4-FFF2-40B4-BE49-F238E27FC236}">
                <a16:creationId xmlns:a16="http://schemas.microsoft.com/office/drawing/2014/main" id="{2C30B543-3278-4EB1-8D01-907A16216B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48"/>
          <a:stretch/>
        </p:blipFill>
        <p:spPr>
          <a:xfrm>
            <a:off x="1365978" y="787866"/>
            <a:ext cx="9334773" cy="5389443"/>
          </a:xfrm>
          <a:prstGeom prst="rect">
            <a:avLst/>
          </a:prstGeom>
        </p:spPr>
      </p:pic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106091-23E7-40C0-B095-8C884DABD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00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341884" y="188640"/>
            <a:ext cx="10360501" cy="589880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>
                <a:solidFill>
                  <a:srgbClr val="FF0000"/>
                </a:solidFill>
              </a:rPr>
              <a:t>Diagrama de Caso de Uso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Imagem 4" descr="Uma imagem contendo texto, mapa&#10;&#10;Descrição gerada com muito alta confiança">
            <a:extLst>
              <a:ext uri="{FF2B5EF4-FFF2-40B4-BE49-F238E27FC236}">
                <a16:creationId xmlns:a16="http://schemas.microsoft.com/office/drawing/2014/main" id="{2C30B543-3278-4EB1-8D01-907A16216B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" t="52284" r="-258" b="-4936"/>
          <a:stretch/>
        </p:blipFill>
        <p:spPr>
          <a:xfrm>
            <a:off x="1341884" y="1124744"/>
            <a:ext cx="9334773" cy="5389443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0A7DCC-9A01-4F29-A257-9F11685B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55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269876" y="404664"/>
            <a:ext cx="10360501" cy="445864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>
                <a:solidFill>
                  <a:srgbClr val="FF0000"/>
                </a:solidFill>
              </a:rPr>
              <a:t>Diagrama de Classe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Imagem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1FC9D4CD-9FD4-4990-B6D1-0E6936C8B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76" y="850528"/>
            <a:ext cx="8966054" cy="5602808"/>
          </a:xfrm>
          <a:prstGeom prst="rect">
            <a:avLst/>
          </a:prstGeom>
        </p:spPr>
      </p:pic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213A2A-FA27-4ECC-91D4-1AE7506B5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491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269876" y="404664"/>
            <a:ext cx="10729192" cy="864096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0000"/>
                </a:solidFill>
              </a:rPr>
              <a:t>Diagrama de Atividades – Cadastro de Funcionário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Imagem 2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BF3EB05D-6BCD-48DF-9C87-7B7D7C1783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76" y="1556792"/>
            <a:ext cx="10558908" cy="3927399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4BF242-60E2-418B-8EB9-53132412B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27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269876" y="404664"/>
            <a:ext cx="10729192" cy="864096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0000"/>
                </a:solidFill>
              </a:rPr>
              <a:t>Diagrama de Atividades – Cadastro de Ordem de Serviço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Imagem 3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147B290F-144D-4BB7-867A-B1E4579D3F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63"/>
          <a:stretch/>
        </p:blipFill>
        <p:spPr>
          <a:xfrm>
            <a:off x="1253901" y="1478087"/>
            <a:ext cx="10486900" cy="3901825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0F7B88-ED62-454D-A8C9-137EAEAA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12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269876" y="404664"/>
            <a:ext cx="10729192" cy="864096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0000"/>
                </a:solidFill>
              </a:rPr>
              <a:t>Diagrama de Estado – Ordem de Serviço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Imagem 2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0CE0676D-9E30-421B-9BD9-7E963C405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76" y="1412776"/>
            <a:ext cx="10393294" cy="3960440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DCC779-D965-4A43-894F-C546DCBE6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54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269876" y="404664"/>
            <a:ext cx="10729192" cy="864096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0000"/>
                </a:solidFill>
              </a:rPr>
              <a:t>Diagrama de Estado – Tarefa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Imagem 3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8143592B-E7A7-44A7-8AC9-D207D144B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76" y="1260946"/>
            <a:ext cx="8784976" cy="5154999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B0F806-97A7-4E65-9087-81B09299F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57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Personalizada 3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linhas de circuito triplas (widescreen)</Template>
  <TotalTime>237</TotalTime>
  <Words>177</Words>
  <Application>Microsoft Office PowerPoint</Application>
  <PresentationFormat>Personalizar</PresentationFormat>
  <Paragraphs>72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Arial</vt:lpstr>
      <vt:lpstr>Calibri</vt:lpstr>
      <vt:lpstr>Tecnologia 16x9</vt:lpstr>
      <vt:lpstr>Tópicos em Sistemas de Informação</vt:lpstr>
      <vt:lpstr>Processos de Desenvolvimento do Sistema</vt:lpstr>
      <vt:lpstr>Diagrama de Caso de Uso</vt:lpstr>
      <vt:lpstr>Diagrama de Caso de Uso</vt:lpstr>
      <vt:lpstr>Diagrama de Classe</vt:lpstr>
      <vt:lpstr>Diagrama de Atividades – Cadastro de Funcionário</vt:lpstr>
      <vt:lpstr>Diagrama de Atividades – Cadastro de Ordem de Serviço</vt:lpstr>
      <vt:lpstr>Diagrama de Estado – Ordem de Serviço</vt:lpstr>
      <vt:lpstr>Diagrama de Estado – Tarefa</vt:lpstr>
      <vt:lpstr>Diagrama de Estado   Usuário</vt:lpstr>
      <vt:lpstr>Diagrama de Sequência – Abrir Ordem de Serviço</vt:lpstr>
      <vt:lpstr>Diagrama de Sequência – Fechar Ordem de Serviço</vt:lpstr>
      <vt:lpstr>Prototipação – Balsamiq Mockups 3</vt:lpstr>
      <vt:lpstr>Diagrama Banco de Dados</vt:lpstr>
      <vt:lpstr>Apresentação do Sistema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Tópico em Sistemas de Informação</dc:title>
  <dc:creator>Maria Andressa de Paula e Silva</dc:creator>
  <cp:lastModifiedBy>Maria Andressa de Paula Silva</cp:lastModifiedBy>
  <cp:revision>22</cp:revision>
  <dcterms:created xsi:type="dcterms:W3CDTF">2017-11-30T18:13:26Z</dcterms:created>
  <dcterms:modified xsi:type="dcterms:W3CDTF">2017-12-01T22:25:25Z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