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59" r:id="rId4"/>
    <p:sldId id="264" r:id="rId5"/>
    <p:sldId id="265" r:id="rId6"/>
    <p:sldId id="266" r:id="rId7"/>
    <p:sldId id="267" r:id="rId8"/>
    <p:sldId id="261" r:id="rId9"/>
    <p:sldId id="262" r:id="rId10"/>
    <p:sldId id="263" r:id="rId11"/>
    <p:sldId id="268" r:id="rId12"/>
    <p:sldId id="269" r:id="rId13"/>
    <p:sldId id="270" r:id="rId14"/>
    <p:sldId id="271" r:id="rId15"/>
    <p:sldId id="272" r:id="rId16"/>
    <p:sldId id="273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DB68"/>
    <a:srgbClr val="15292F"/>
    <a:srgbClr val="C6FEE1"/>
    <a:srgbClr val="B6D9F0"/>
    <a:srgbClr val="FFFF00"/>
    <a:srgbClr val="CCCC00"/>
    <a:srgbClr val="FFFF66"/>
    <a:srgbClr val="FF9900"/>
    <a:srgbClr val="FFCC00"/>
    <a:srgbClr val="FFD5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4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FD9753-D2C8-4F39-9294-C52F8E75E3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C3765EB-7C67-44C8-AD37-25BF9474AE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1704471-50A6-4EDC-8CAD-EA74D7053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E5391-FBC0-4FA8-9144-AA784E3C95FA}" type="datetimeFigureOut">
              <a:rPr lang="pt-BR" smtClean="0"/>
              <a:t>23/10/2018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2AC74F6-85DD-4644-97A0-EBB70F4B0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55F9ACE-8B5D-4344-A2E8-1E88F9EC1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F9AD1-8DF4-4CB4-95E2-4A4E5E8D4F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622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333239-61CD-46F4-A72C-5F7CEB15A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882CE05-7420-48D3-93A9-7D342AB9B8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F9D886D-E41F-4B92-BF02-BAEEF93F3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E5391-FBC0-4FA8-9144-AA784E3C95FA}" type="datetimeFigureOut">
              <a:rPr lang="pt-BR" smtClean="0"/>
              <a:t>23/10/2018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F3EF710-6BD6-4F00-BAD1-435EEA712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C5B88E-C9A9-4493-A1DC-65742A00A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F9AD1-8DF4-4CB4-95E2-4A4E5E8D4F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7008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16E73E2-B5A1-489A-9FAD-5BB6A69339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984AA32-8F0B-4C23-98A2-23E5A330B1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DC082B7-AAF9-47AE-AB8A-6065668A1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E5391-FBC0-4FA8-9144-AA784E3C95FA}" type="datetimeFigureOut">
              <a:rPr lang="pt-BR" smtClean="0"/>
              <a:t>23/10/2018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DADBFE-ADD7-437E-9EE8-0440E8676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85145E1-3B84-4912-90C0-3AB430101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F9AD1-8DF4-4CB4-95E2-4A4E5E8D4F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6780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BB56EA-48E2-4126-957E-8F835D052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7A2390-D53C-4353-8E4D-5578299C8C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87FAAAE-4DDA-4553-A69D-975607585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E5391-FBC0-4FA8-9144-AA784E3C95FA}" type="datetimeFigureOut">
              <a:rPr lang="pt-BR" smtClean="0"/>
              <a:t>23/10/2018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8CF0F7-6574-4C7A-951B-C40C50E56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9908DC3-4B85-4C53-B654-D3314710E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F9AD1-8DF4-4CB4-95E2-4A4E5E8D4F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5140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E2A814-C954-4830-9FDC-B2D260E93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D6F6D95-70CD-43CD-A48C-E3601D43C1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3FBEC96-8129-4045-8F7C-635B2A6B4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E5391-FBC0-4FA8-9144-AA784E3C95FA}" type="datetimeFigureOut">
              <a:rPr lang="pt-BR" smtClean="0"/>
              <a:t>23/10/2018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75A7710-82C2-4B76-A566-3B7268F8C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5BF2C02-D030-43A8-950D-F20AA67A8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F9AD1-8DF4-4CB4-95E2-4A4E5E8D4F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8201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177C9A-097E-470E-AD2C-2D3F453D8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AF6B716-F575-48CD-9E55-D36ECE2184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35140A5-7B84-4128-B3E7-74C75FBBB1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2773DAE-5484-43C1-88DE-9D0CC80DE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E5391-FBC0-4FA8-9144-AA784E3C95FA}" type="datetimeFigureOut">
              <a:rPr lang="pt-BR" smtClean="0"/>
              <a:t>23/10/2018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B7272C4-DA5D-4959-B334-9DF9550E4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8CA5304-9998-49AD-A591-DAEF6C533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F9AD1-8DF4-4CB4-95E2-4A4E5E8D4F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7730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E915F0-79C7-45C8-876A-098AD9B51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76B028B-0913-4BBA-A3A0-5B3E803711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89714C2-107C-4BDD-AE20-9F5DA9A826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76A954E-72D9-44CD-994D-8C562E61B9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6743D50-EEE7-43B2-9CBA-51E4C53942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3C3E84F-A140-4EDD-9933-5EE68E372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E5391-FBC0-4FA8-9144-AA784E3C95FA}" type="datetimeFigureOut">
              <a:rPr lang="pt-BR" smtClean="0"/>
              <a:t>23/10/2018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525F708-DA94-4FB3-B4CA-319460A59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B408E3D-8347-4B5D-B0BC-7FB7E2E41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F9AD1-8DF4-4CB4-95E2-4A4E5E8D4F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6827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925FDF-1BDD-460D-B32E-CAEDA48CB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6E386DC-A516-4440-A5C8-0E91FF6AC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E5391-FBC0-4FA8-9144-AA784E3C95FA}" type="datetimeFigureOut">
              <a:rPr lang="pt-BR" smtClean="0"/>
              <a:t>23/10/2018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062582B-D19E-44B0-B3A2-D47AF8FBA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54576E5-3CD8-4BD5-BD6C-4EFC1A540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F9AD1-8DF4-4CB4-95E2-4A4E5E8D4F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9922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4E3C9E3-B577-46AA-A7F5-7B18AA607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E5391-FBC0-4FA8-9144-AA784E3C95FA}" type="datetimeFigureOut">
              <a:rPr lang="pt-BR" smtClean="0"/>
              <a:t>23/10/2018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D77EBF0-8838-4A9A-8BD1-DC305EAFA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E14FC1B-7517-4485-AD16-81BE9C7F6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F9AD1-8DF4-4CB4-95E2-4A4E5E8D4F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8701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494816-9B78-46BE-9D5D-94F71BDE7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774269-C507-4F12-B5D8-B0CCF83AFC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F783CE1-A093-487F-A061-5ACF8AD39E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0FE858A-C0C6-4BC1-98E7-12AB6C730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E5391-FBC0-4FA8-9144-AA784E3C95FA}" type="datetimeFigureOut">
              <a:rPr lang="pt-BR" smtClean="0"/>
              <a:t>23/10/2018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127F8EA-B4D7-4E0B-9F73-811D39C42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B0A7BA9-33B3-418D-8CDC-CF705CB30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F9AD1-8DF4-4CB4-95E2-4A4E5E8D4F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0523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DC5603-1307-4B96-AC7D-0153D3C9A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96BB78C-B53C-4246-A83F-D88220EBB4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3B43C64-1B3C-41CA-A3F2-A2F8EDB115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E3EA276-45DA-433E-AE87-73B3177F0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E5391-FBC0-4FA8-9144-AA784E3C95FA}" type="datetimeFigureOut">
              <a:rPr lang="pt-BR" smtClean="0"/>
              <a:t>23/10/2018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8A036EC-F4A9-46EB-9B5B-B09F6B3B3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0EFDEAF-1C57-4E09-8BDA-81544EEAF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F9AD1-8DF4-4CB4-95E2-4A4E5E8D4F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0920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B2083E2-5001-4A8D-8FEB-82544EC1F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5C054FB-92B0-47C1-B9A6-F69AA9B008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21C933C-BB39-4085-BABD-FA63EED204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EE5391-FBC0-4FA8-9144-AA784E3C95FA}" type="datetimeFigureOut">
              <a:rPr lang="pt-BR" smtClean="0"/>
              <a:t>23/10/2018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A1BD91E-70DE-42ED-AEC8-10270DC411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931CD07-5E05-49E0-AEA8-AE21CF2B7D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EF9AD1-8DF4-4CB4-95E2-4A4E5E8D4F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8791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tângulo 24">
            <a:extLst>
              <a:ext uri="{FF2B5EF4-FFF2-40B4-BE49-F238E27FC236}">
                <a16:creationId xmlns:a16="http://schemas.microsoft.com/office/drawing/2014/main" id="{35C84EC4-9C29-4DB9-A2C1-9C7339E3159E}"/>
              </a:ext>
            </a:extLst>
          </p:cNvPr>
          <p:cNvSpPr/>
          <p:nvPr/>
        </p:nvSpPr>
        <p:spPr>
          <a:xfrm>
            <a:off x="1206229" y="1120724"/>
            <a:ext cx="9608234" cy="494626"/>
          </a:xfrm>
          <a:prstGeom prst="rect">
            <a:avLst/>
          </a:prstGeom>
          <a:solidFill>
            <a:srgbClr val="15292F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EE03311A-244F-4A71-9251-CED44727752F}"/>
              </a:ext>
            </a:extLst>
          </p:cNvPr>
          <p:cNvSpPr/>
          <p:nvPr/>
        </p:nvSpPr>
        <p:spPr>
          <a:xfrm>
            <a:off x="4090657" y="3104468"/>
            <a:ext cx="4120791" cy="397566"/>
          </a:xfrm>
          <a:prstGeom prst="rect">
            <a:avLst/>
          </a:prstGeom>
          <a:noFill/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852982AC-DE81-4A2B-BA3B-C31BBAEDDA8E}"/>
              </a:ext>
            </a:extLst>
          </p:cNvPr>
          <p:cNvSpPr/>
          <p:nvPr/>
        </p:nvSpPr>
        <p:spPr>
          <a:xfrm>
            <a:off x="4090657" y="3721098"/>
            <a:ext cx="4120790" cy="397567"/>
          </a:xfrm>
          <a:prstGeom prst="rect">
            <a:avLst/>
          </a:prstGeom>
          <a:noFill/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7E64D90-0BFC-4733-87CB-CDE0BACB3880}"/>
              </a:ext>
            </a:extLst>
          </p:cNvPr>
          <p:cNvSpPr txBox="1"/>
          <p:nvPr/>
        </p:nvSpPr>
        <p:spPr>
          <a:xfrm>
            <a:off x="3455138" y="3088147"/>
            <a:ext cx="696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CNPJ: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8068217-925C-4A5B-BA02-37B9FB230440}"/>
              </a:ext>
            </a:extLst>
          </p:cNvPr>
          <p:cNvSpPr txBox="1"/>
          <p:nvPr/>
        </p:nvSpPr>
        <p:spPr>
          <a:xfrm>
            <a:off x="3328758" y="3655149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Senha: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8F0E94D2-AAF8-4DD5-B211-ACB550F1AA7C}"/>
              </a:ext>
            </a:extLst>
          </p:cNvPr>
          <p:cNvSpPr/>
          <p:nvPr/>
        </p:nvSpPr>
        <p:spPr>
          <a:xfrm>
            <a:off x="6904988" y="4357304"/>
            <a:ext cx="1306459" cy="397566"/>
          </a:xfrm>
          <a:prstGeom prst="rect">
            <a:avLst/>
          </a:prstGeom>
          <a:solidFill>
            <a:srgbClr val="03DB68"/>
          </a:solidFill>
          <a:ln>
            <a:solidFill>
              <a:srgbClr val="03DB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586E623-4632-40AE-A330-6EA43197EAC3}"/>
              </a:ext>
            </a:extLst>
          </p:cNvPr>
          <p:cNvSpPr txBox="1"/>
          <p:nvPr/>
        </p:nvSpPr>
        <p:spPr>
          <a:xfrm>
            <a:off x="7176862" y="4395431"/>
            <a:ext cx="770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Entrar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D528783E-A938-411F-9F69-2D5C5AF53E00}"/>
              </a:ext>
            </a:extLst>
          </p:cNvPr>
          <p:cNvSpPr/>
          <p:nvPr/>
        </p:nvSpPr>
        <p:spPr>
          <a:xfrm>
            <a:off x="1195754" y="1111348"/>
            <a:ext cx="9608234" cy="5008098"/>
          </a:xfrm>
          <a:prstGeom prst="rect">
            <a:avLst/>
          </a:prstGeom>
          <a:noFill/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44A41851-5B55-46CA-A196-9F1036F346AE}"/>
              </a:ext>
            </a:extLst>
          </p:cNvPr>
          <p:cNvSpPr txBox="1"/>
          <p:nvPr/>
        </p:nvSpPr>
        <p:spPr>
          <a:xfrm>
            <a:off x="2861236" y="504061"/>
            <a:ext cx="64695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Sistema de Gerenciamento de Solicitações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2F0968E-0484-446C-B3EC-124FA3DD9FD8}"/>
              </a:ext>
            </a:extLst>
          </p:cNvPr>
          <p:cNvSpPr txBox="1"/>
          <p:nvPr/>
        </p:nvSpPr>
        <p:spPr>
          <a:xfrm>
            <a:off x="5171297" y="2362184"/>
            <a:ext cx="9797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Login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EC9D7B67-1BC9-474F-8D60-A98926FB3FA8}"/>
              </a:ext>
            </a:extLst>
          </p:cNvPr>
          <p:cNvSpPr txBox="1"/>
          <p:nvPr/>
        </p:nvSpPr>
        <p:spPr>
          <a:xfrm>
            <a:off x="5844633" y="1183195"/>
            <a:ext cx="5918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</a:rPr>
              <a:t>SGS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E616C02A-A501-4ADE-8A0A-0CA14C70C569}"/>
              </a:ext>
            </a:extLst>
          </p:cNvPr>
          <p:cNvSpPr/>
          <p:nvPr/>
        </p:nvSpPr>
        <p:spPr>
          <a:xfrm>
            <a:off x="5373436" y="1206230"/>
            <a:ext cx="360155" cy="323614"/>
          </a:xfrm>
          <a:prstGeom prst="rect">
            <a:avLst/>
          </a:prstGeom>
          <a:solidFill>
            <a:schemeClr val="bg1"/>
          </a:solidFill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55C8199D-7BB4-429C-A4A5-A7D7C995A7E5}"/>
              </a:ext>
            </a:extLst>
          </p:cNvPr>
          <p:cNvSpPr txBox="1"/>
          <p:nvPr/>
        </p:nvSpPr>
        <p:spPr>
          <a:xfrm>
            <a:off x="4285712" y="6193855"/>
            <a:ext cx="31178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Login do Solicitador</a:t>
            </a:r>
          </a:p>
        </p:txBody>
      </p:sp>
    </p:spTree>
    <p:extLst>
      <p:ext uri="{BB962C8B-B14F-4D97-AF65-F5344CB8AC3E}">
        <p14:creationId xmlns:p14="http://schemas.microsoft.com/office/powerpoint/2010/main" val="6568831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tângulo 35">
            <a:extLst>
              <a:ext uri="{FF2B5EF4-FFF2-40B4-BE49-F238E27FC236}">
                <a16:creationId xmlns:a16="http://schemas.microsoft.com/office/drawing/2014/main" id="{72717C35-7450-4B42-8F96-32041860C4D7}"/>
              </a:ext>
            </a:extLst>
          </p:cNvPr>
          <p:cNvSpPr/>
          <p:nvPr/>
        </p:nvSpPr>
        <p:spPr>
          <a:xfrm>
            <a:off x="1377537" y="1120724"/>
            <a:ext cx="9436925" cy="494626"/>
          </a:xfrm>
          <a:prstGeom prst="rect">
            <a:avLst/>
          </a:prstGeom>
          <a:solidFill>
            <a:srgbClr val="15292F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EE03311A-244F-4A71-9251-CED44727752F}"/>
              </a:ext>
            </a:extLst>
          </p:cNvPr>
          <p:cNvSpPr/>
          <p:nvPr/>
        </p:nvSpPr>
        <p:spPr>
          <a:xfrm>
            <a:off x="8243093" y="2244780"/>
            <a:ext cx="2386056" cy="374700"/>
          </a:xfrm>
          <a:prstGeom prst="rect">
            <a:avLst/>
          </a:prstGeom>
          <a:noFill/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852982AC-DE81-4A2B-BA3B-C31BBAEDDA8E}"/>
              </a:ext>
            </a:extLst>
          </p:cNvPr>
          <p:cNvSpPr/>
          <p:nvPr/>
        </p:nvSpPr>
        <p:spPr>
          <a:xfrm>
            <a:off x="4883964" y="2833354"/>
            <a:ext cx="5745184" cy="587225"/>
          </a:xfrm>
          <a:prstGeom prst="rect">
            <a:avLst/>
          </a:prstGeom>
          <a:noFill/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8068217-925C-4A5B-BA02-37B9FB230440}"/>
              </a:ext>
            </a:extLst>
          </p:cNvPr>
          <p:cNvSpPr txBox="1"/>
          <p:nvPr/>
        </p:nvSpPr>
        <p:spPr>
          <a:xfrm>
            <a:off x="3825468" y="2824780"/>
            <a:ext cx="1154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Descrição: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8F0E94D2-AAF8-4DD5-B211-ACB550F1AA7C}"/>
              </a:ext>
            </a:extLst>
          </p:cNvPr>
          <p:cNvSpPr/>
          <p:nvPr/>
        </p:nvSpPr>
        <p:spPr>
          <a:xfrm>
            <a:off x="9396384" y="5425812"/>
            <a:ext cx="1306459" cy="397566"/>
          </a:xfrm>
          <a:prstGeom prst="rect">
            <a:avLst/>
          </a:prstGeom>
          <a:solidFill>
            <a:srgbClr val="03DB68"/>
          </a:solidFill>
          <a:ln>
            <a:solidFill>
              <a:srgbClr val="03DB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586E623-4632-40AE-A330-6EA43197EAC3}"/>
              </a:ext>
            </a:extLst>
          </p:cNvPr>
          <p:cNvSpPr txBox="1"/>
          <p:nvPr/>
        </p:nvSpPr>
        <p:spPr>
          <a:xfrm>
            <a:off x="9668258" y="5463939"/>
            <a:ext cx="777713" cy="369332"/>
          </a:xfrm>
          <a:prstGeom prst="rect">
            <a:avLst/>
          </a:prstGeom>
          <a:solidFill>
            <a:srgbClr val="03DB68"/>
          </a:solidFill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Enviar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D528783E-A938-411F-9F69-2D5C5AF53E00}"/>
              </a:ext>
            </a:extLst>
          </p:cNvPr>
          <p:cNvSpPr/>
          <p:nvPr/>
        </p:nvSpPr>
        <p:spPr>
          <a:xfrm>
            <a:off x="1195754" y="1111348"/>
            <a:ext cx="9608234" cy="5008098"/>
          </a:xfrm>
          <a:prstGeom prst="rect">
            <a:avLst/>
          </a:prstGeom>
          <a:noFill/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44A41851-5B55-46CA-A196-9F1036F346AE}"/>
              </a:ext>
            </a:extLst>
          </p:cNvPr>
          <p:cNvSpPr txBox="1"/>
          <p:nvPr/>
        </p:nvSpPr>
        <p:spPr>
          <a:xfrm>
            <a:off x="2861236" y="504061"/>
            <a:ext cx="64695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Sistema de Gerenciamento de Solicitações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2F0968E-0484-446C-B3EC-124FA3DD9FD8}"/>
              </a:ext>
            </a:extLst>
          </p:cNvPr>
          <p:cNvSpPr txBox="1"/>
          <p:nvPr/>
        </p:nvSpPr>
        <p:spPr>
          <a:xfrm>
            <a:off x="5991710" y="1691447"/>
            <a:ext cx="26171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Abrir Solicitação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49121E93-52CC-46A5-9B75-798204730BC3}"/>
              </a:ext>
            </a:extLst>
          </p:cNvPr>
          <p:cNvSpPr/>
          <p:nvPr/>
        </p:nvSpPr>
        <p:spPr>
          <a:xfrm>
            <a:off x="1214662" y="1111348"/>
            <a:ext cx="2368439" cy="5008098"/>
          </a:xfrm>
          <a:prstGeom prst="rect">
            <a:avLst/>
          </a:prstGeom>
          <a:solidFill>
            <a:srgbClr val="1529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59A7A439-00ED-4844-9423-EE2C8FFF1BAE}"/>
              </a:ext>
            </a:extLst>
          </p:cNvPr>
          <p:cNvSpPr txBox="1"/>
          <p:nvPr/>
        </p:nvSpPr>
        <p:spPr>
          <a:xfrm>
            <a:off x="6054159" y="5379102"/>
            <a:ext cx="918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Anexos: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936291DE-47CB-4C54-8E5F-B7C859D4BC95}"/>
              </a:ext>
            </a:extLst>
          </p:cNvPr>
          <p:cNvSpPr/>
          <p:nvPr/>
        </p:nvSpPr>
        <p:spPr>
          <a:xfrm>
            <a:off x="6941802" y="5381216"/>
            <a:ext cx="2368439" cy="397566"/>
          </a:xfrm>
          <a:prstGeom prst="rect">
            <a:avLst/>
          </a:prstGeom>
          <a:noFill/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5FDC72C2-E03F-42D1-9E55-7E7B08090268}"/>
              </a:ext>
            </a:extLst>
          </p:cNvPr>
          <p:cNvSpPr txBox="1"/>
          <p:nvPr/>
        </p:nvSpPr>
        <p:spPr>
          <a:xfrm>
            <a:off x="7484120" y="5404498"/>
            <a:ext cx="1758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Escolher Arquivo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96E24B0C-A2CE-48ED-BEDC-572A8F5FF39A}"/>
              </a:ext>
            </a:extLst>
          </p:cNvPr>
          <p:cNvSpPr txBox="1"/>
          <p:nvPr/>
        </p:nvSpPr>
        <p:spPr>
          <a:xfrm>
            <a:off x="1905612" y="1311713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MENU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3407BD47-9139-4996-90D1-CEB9C78CA038}"/>
              </a:ext>
            </a:extLst>
          </p:cNvPr>
          <p:cNvSpPr/>
          <p:nvPr/>
        </p:nvSpPr>
        <p:spPr>
          <a:xfrm>
            <a:off x="1364256" y="1962187"/>
            <a:ext cx="360155" cy="323614"/>
          </a:xfrm>
          <a:prstGeom prst="rect">
            <a:avLst/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F03B6800-85D2-4ADC-8E0D-7807940B5FE8}"/>
              </a:ext>
            </a:extLst>
          </p:cNvPr>
          <p:cNvSpPr/>
          <p:nvPr/>
        </p:nvSpPr>
        <p:spPr>
          <a:xfrm>
            <a:off x="1364254" y="3022501"/>
            <a:ext cx="360155" cy="323614"/>
          </a:xfrm>
          <a:prstGeom prst="rect">
            <a:avLst/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2C438151-C044-420F-A3AB-79A3B8714B0F}"/>
              </a:ext>
            </a:extLst>
          </p:cNvPr>
          <p:cNvSpPr/>
          <p:nvPr/>
        </p:nvSpPr>
        <p:spPr>
          <a:xfrm>
            <a:off x="1364253" y="3559493"/>
            <a:ext cx="360155" cy="323614"/>
          </a:xfrm>
          <a:prstGeom prst="rect">
            <a:avLst/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04EED8AD-47F4-40B3-9734-63EE40B27142}"/>
              </a:ext>
            </a:extLst>
          </p:cNvPr>
          <p:cNvSpPr txBox="1"/>
          <p:nvPr/>
        </p:nvSpPr>
        <p:spPr>
          <a:xfrm>
            <a:off x="1739754" y="1792706"/>
            <a:ext cx="16573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Painel de </a:t>
            </a:r>
          </a:p>
          <a:p>
            <a:r>
              <a:rPr lang="pt-BR" b="1" dirty="0">
                <a:solidFill>
                  <a:schemeClr val="bg1"/>
                </a:solidFill>
              </a:rPr>
              <a:t>Gerenciamento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C258EE09-B702-4C37-A0DB-F76AEC3FDD93}"/>
              </a:ext>
            </a:extLst>
          </p:cNvPr>
          <p:cNvSpPr txBox="1"/>
          <p:nvPr/>
        </p:nvSpPr>
        <p:spPr>
          <a:xfrm>
            <a:off x="1755807" y="3022501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Funcionários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C5F0114B-894C-44CB-934A-A5C1C4BA6830}"/>
              </a:ext>
            </a:extLst>
          </p:cNvPr>
          <p:cNvSpPr txBox="1"/>
          <p:nvPr/>
        </p:nvSpPr>
        <p:spPr>
          <a:xfrm>
            <a:off x="1755807" y="3536634"/>
            <a:ext cx="939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Clientes</a:t>
            </a: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6219E484-EB50-4F15-B464-0ED9AF6F738C}"/>
              </a:ext>
            </a:extLst>
          </p:cNvPr>
          <p:cNvCxnSpPr>
            <a:cxnSpLocks/>
          </p:cNvCxnSpPr>
          <p:nvPr/>
        </p:nvCxnSpPr>
        <p:spPr>
          <a:xfrm>
            <a:off x="1322049" y="1681045"/>
            <a:ext cx="21323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tângulo 33">
            <a:extLst>
              <a:ext uri="{FF2B5EF4-FFF2-40B4-BE49-F238E27FC236}">
                <a16:creationId xmlns:a16="http://schemas.microsoft.com/office/drawing/2014/main" id="{411E0287-ABD4-486F-889C-AF7A431F8B20}"/>
              </a:ext>
            </a:extLst>
          </p:cNvPr>
          <p:cNvSpPr/>
          <p:nvPr/>
        </p:nvSpPr>
        <p:spPr>
          <a:xfrm>
            <a:off x="10268993" y="1206230"/>
            <a:ext cx="360155" cy="323614"/>
          </a:xfrm>
          <a:prstGeom prst="rect">
            <a:avLst/>
          </a:prstGeom>
          <a:solidFill>
            <a:schemeClr val="bg1"/>
          </a:solidFill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B3FF9A18-7D07-4F64-841F-56C983C88AF5}"/>
              </a:ext>
            </a:extLst>
          </p:cNvPr>
          <p:cNvSpPr txBox="1"/>
          <p:nvPr/>
        </p:nvSpPr>
        <p:spPr>
          <a:xfrm>
            <a:off x="9164439" y="1215240"/>
            <a:ext cx="11035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</a:rPr>
              <a:t>Empresa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03757204-3378-4387-9345-36BD62EEC760}"/>
              </a:ext>
            </a:extLst>
          </p:cNvPr>
          <p:cNvSpPr txBox="1"/>
          <p:nvPr/>
        </p:nvSpPr>
        <p:spPr>
          <a:xfrm>
            <a:off x="2374754" y="6118135"/>
            <a:ext cx="73695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Responsável/Menu Expandido/Abrir Solicitação 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CE15B6BA-50EB-473D-B2F9-398FC1E4FDED}"/>
              </a:ext>
            </a:extLst>
          </p:cNvPr>
          <p:cNvSpPr txBox="1"/>
          <p:nvPr/>
        </p:nvSpPr>
        <p:spPr>
          <a:xfrm>
            <a:off x="7013579" y="2208275"/>
            <a:ext cx="1225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Solicitante:</a:t>
            </a: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B24F74A2-1276-46E4-BF34-4917D16E917D}"/>
              </a:ext>
            </a:extLst>
          </p:cNvPr>
          <p:cNvSpPr/>
          <p:nvPr/>
        </p:nvSpPr>
        <p:spPr>
          <a:xfrm>
            <a:off x="1200991" y="2398655"/>
            <a:ext cx="2387347" cy="494626"/>
          </a:xfrm>
          <a:prstGeom prst="rect">
            <a:avLst/>
          </a:prstGeom>
          <a:solidFill>
            <a:schemeClr val="bg1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2FC9EEFD-307B-41DF-BC8A-0742CB4AFD01}"/>
              </a:ext>
            </a:extLst>
          </p:cNvPr>
          <p:cNvSpPr/>
          <p:nvPr/>
        </p:nvSpPr>
        <p:spPr>
          <a:xfrm>
            <a:off x="1364255" y="2492344"/>
            <a:ext cx="360155" cy="323614"/>
          </a:xfrm>
          <a:prstGeom prst="rect">
            <a:avLst/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15292F"/>
              </a:solidFill>
            </a:endParaRP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977272E-674C-4BA3-857C-13B5C0AE39D4}"/>
              </a:ext>
            </a:extLst>
          </p:cNvPr>
          <p:cNvSpPr txBox="1"/>
          <p:nvPr/>
        </p:nvSpPr>
        <p:spPr>
          <a:xfrm>
            <a:off x="1755807" y="2470946"/>
            <a:ext cx="1740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15292F"/>
                </a:solidFill>
              </a:rPr>
              <a:t>Abrir Solicitação</a:t>
            </a: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0C410CA1-7064-4FD5-8D92-1CE7BB484749}"/>
              </a:ext>
            </a:extLst>
          </p:cNvPr>
          <p:cNvSpPr/>
          <p:nvPr/>
        </p:nvSpPr>
        <p:spPr>
          <a:xfrm>
            <a:off x="1364400" y="2494329"/>
            <a:ext cx="360155" cy="323614"/>
          </a:xfrm>
          <a:prstGeom prst="rect">
            <a:avLst/>
          </a:prstGeom>
          <a:noFill/>
          <a:ln w="41275"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15292F"/>
              </a:solidFill>
            </a:endParaRP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F6E063BA-FDF1-4411-B555-10EFA040E65F}"/>
              </a:ext>
            </a:extLst>
          </p:cNvPr>
          <p:cNvSpPr txBox="1"/>
          <p:nvPr/>
        </p:nvSpPr>
        <p:spPr>
          <a:xfrm>
            <a:off x="3825469" y="2201703"/>
            <a:ext cx="1058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Empresa:</a:t>
            </a:r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074411EA-EBD9-42E3-9597-BB94855785C5}"/>
              </a:ext>
            </a:extLst>
          </p:cNvPr>
          <p:cNvSpPr/>
          <p:nvPr/>
        </p:nvSpPr>
        <p:spPr>
          <a:xfrm>
            <a:off x="4865651" y="2268712"/>
            <a:ext cx="2069721" cy="397566"/>
          </a:xfrm>
          <a:prstGeom prst="rect">
            <a:avLst/>
          </a:prstGeom>
          <a:noFill/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5B15AA78-ECBF-490E-BCCA-F773DBFE7F9A}"/>
              </a:ext>
            </a:extLst>
          </p:cNvPr>
          <p:cNvSpPr/>
          <p:nvPr/>
        </p:nvSpPr>
        <p:spPr>
          <a:xfrm>
            <a:off x="8243092" y="3581109"/>
            <a:ext cx="2386056" cy="374700"/>
          </a:xfrm>
          <a:prstGeom prst="rect">
            <a:avLst/>
          </a:prstGeom>
          <a:noFill/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9A18C629-D735-466C-89EC-BA2642D55534}"/>
              </a:ext>
            </a:extLst>
          </p:cNvPr>
          <p:cNvSpPr txBox="1"/>
          <p:nvPr/>
        </p:nvSpPr>
        <p:spPr>
          <a:xfrm>
            <a:off x="7013578" y="3544604"/>
            <a:ext cx="1141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Categoria: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F26E955B-1889-41FB-8DAF-2C911A839FB3}"/>
              </a:ext>
            </a:extLst>
          </p:cNvPr>
          <p:cNvSpPr txBox="1"/>
          <p:nvPr/>
        </p:nvSpPr>
        <p:spPr>
          <a:xfrm>
            <a:off x="3825468" y="3538032"/>
            <a:ext cx="824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Status:</a:t>
            </a:r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429027EC-5D7E-42D7-BE4E-01ADD9ED3AC4}"/>
              </a:ext>
            </a:extLst>
          </p:cNvPr>
          <p:cNvSpPr/>
          <p:nvPr/>
        </p:nvSpPr>
        <p:spPr>
          <a:xfrm>
            <a:off x="4865650" y="3605041"/>
            <a:ext cx="2069721" cy="397566"/>
          </a:xfrm>
          <a:prstGeom prst="rect">
            <a:avLst/>
          </a:prstGeom>
          <a:noFill/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EB4702A8-BC9B-4155-BAB7-6A6533A45195}"/>
              </a:ext>
            </a:extLst>
          </p:cNvPr>
          <p:cNvSpPr/>
          <p:nvPr/>
        </p:nvSpPr>
        <p:spPr>
          <a:xfrm>
            <a:off x="8243092" y="4169928"/>
            <a:ext cx="2386056" cy="374700"/>
          </a:xfrm>
          <a:prstGeom prst="rect">
            <a:avLst/>
          </a:prstGeom>
          <a:noFill/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486CC38E-394C-46A9-97B3-B159C9C4C255}"/>
              </a:ext>
            </a:extLst>
          </p:cNvPr>
          <p:cNvSpPr txBox="1"/>
          <p:nvPr/>
        </p:nvSpPr>
        <p:spPr>
          <a:xfrm>
            <a:off x="7013578" y="4133423"/>
            <a:ext cx="1124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Atribuído: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F14D00FE-AF53-4C3F-9597-A28D72414C1D}"/>
              </a:ext>
            </a:extLst>
          </p:cNvPr>
          <p:cNvSpPr txBox="1"/>
          <p:nvPr/>
        </p:nvSpPr>
        <p:spPr>
          <a:xfrm>
            <a:off x="3825468" y="4126851"/>
            <a:ext cx="140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Responsável:</a:t>
            </a:r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B4D0A2B3-DBFA-469F-A890-8056BDA8CF2D}"/>
              </a:ext>
            </a:extLst>
          </p:cNvPr>
          <p:cNvSpPr/>
          <p:nvPr/>
        </p:nvSpPr>
        <p:spPr>
          <a:xfrm>
            <a:off x="5231109" y="4193860"/>
            <a:ext cx="1704262" cy="397566"/>
          </a:xfrm>
          <a:prstGeom prst="rect">
            <a:avLst/>
          </a:prstGeom>
          <a:noFill/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Retângulo 50">
            <a:extLst>
              <a:ext uri="{FF2B5EF4-FFF2-40B4-BE49-F238E27FC236}">
                <a16:creationId xmlns:a16="http://schemas.microsoft.com/office/drawing/2014/main" id="{254F4231-AA9F-49F7-9881-51E2433F7FF4}"/>
              </a:ext>
            </a:extLst>
          </p:cNvPr>
          <p:cNvSpPr/>
          <p:nvPr/>
        </p:nvSpPr>
        <p:spPr>
          <a:xfrm>
            <a:off x="4934340" y="4786321"/>
            <a:ext cx="5745183" cy="497982"/>
          </a:xfrm>
          <a:prstGeom prst="rect">
            <a:avLst/>
          </a:prstGeom>
          <a:noFill/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CA57D7FB-127D-4D27-8E5C-FE2070A5DDE7}"/>
              </a:ext>
            </a:extLst>
          </p:cNvPr>
          <p:cNvSpPr txBox="1"/>
          <p:nvPr/>
        </p:nvSpPr>
        <p:spPr>
          <a:xfrm>
            <a:off x="3830556" y="4776462"/>
            <a:ext cx="1306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Resposta:</a:t>
            </a:r>
          </a:p>
        </p:txBody>
      </p:sp>
      <p:sp>
        <p:nvSpPr>
          <p:cNvPr id="2" name="Triângulo isósceles 1">
            <a:extLst>
              <a:ext uri="{FF2B5EF4-FFF2-40B4-BE49-F238E27FC236}">
                <a16:creationId xmlns:a16="http://schemas.microsoft.com/office/drawing/2014/main" id="{051E1D29-A727-420C-A630-1FD937EA5D95}"/>
              </a:ext>
            </a:extLst>
          </p:cNvPr>
          <p:cNvSpPr/>
          <p:nvPr/>
        </p:nvSpPr>
        <p:spPr>
          <a:xfrm rot="10800000">
            <a:off x="6661110" y="2411398"/>
            <a:ext cx="179861" cy="141703"/>
          </a:xfrm>
          <a:prstGeom prst="triangle">
            <a:avLst/>
          </a:prstGeom>
          <a:solidFill>
            <a:srgbClr val="1529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Triângulo isósceles 52">
            <a:extLst>
              <a:ext uri="{FF2B5EF4-FFF2-40B4-BE49-F238E27FC236}">
                <a16:creationId xmlns:a16="http://schemas.microsoft.com/office/drawing/2014/main" id="{82C3268E-1D03-4A65-ABD4-3BFCB5D9F5DB}"/>
              </a:ext>
            </a:extLst>
          </p:cNvPr>
          <p:cNvSpPr/>
          <p:nvPr/>
        </p:nvSpPr>
        <p:spPr>
          <a:xfrm rot="10800000">
            <a:off x="6661057" y="3732972"/>
            <a:ext cx="179861" cy="141703"/>
          </a:xfrm>
          <a:prstGeom prst="triangle">
            <a:avLst/>
          </a:prstGeom>
          <a:solidFill>
            <a:srgbClr val="1529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Triângulo isósceles 53">
            <a:extLst>
              <a:ext uri="{FF2B5EF4-FFF2-40B4-BE49-F238E27FC236}">
                <a16:creationId xmlns:a16="http://schemas.microsoft.com/office/drawing/2014/main" id="{64D7F877-0F4F-46DE-9372-617812BF9925}"/>
              </a:ext>
            </a:extLst>
          </p:cNvPr>
          <p:cNvSpPr/>
          <p:nvPr/>
        </p:nvSpPr>
        <p:spPr>
          <a:xfrm rot="10800000">
            <a:off x="10330974" y="3714243"/>
            <a:ext cx="179861" cy="141703"/>
          </a:xfrm>
          <a:prstGeom prst="triangle">
            <a:avLst/>
          </a:prstGeom>
          <a:solidFill>
            <a:srgbClr val="1529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Triângulo isósceles 54">
            <a:extLst>
              <a:ext uri="{FF2B5EF4-FFF2-40B4-BE49-F238E27FC236}">
                <a16:creationId xmlns:a16="http://schemas.microsoft.com/office/drawing/2014/main" id="{FB4CB13B-1E9B-475A-9155-D21C827D3215}"/>
              </a:ext>
            </a:extLst>
          </p:cNvPr>
          <p:cNvSpPr/>
          <p:nvPr/>
        </p:nvSpPr>
        <p:spPr>
          <a:xfrm rot="10800000">
            <a:off x="6684899" y="4322219"/>
            <a:ext cx="179861" cy="141703"/>
          </a:xfrm>
          <a:prstGeom prst="triangle">
            <a:avLst/>
          </a:prstGeom>
          <a:solidFill>
            <a:srgbClr val="1529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Triângulo isósceles 55">
            <a:extLst>
              <a:ext uri="{FF2B5EF4-FFF2-40B4-BE49-F238E27FC236}">
                <a16:creationId xmlns:a16="http://schemas.microsoft.com/office/drawing/2014/main" id="{CE77C179-9C63-4E38-AF5E-325FF076F724}"/>
              </a:ext>
            </a:extLst>
          </p:cNvPr>
          <p:cNvSpPr/>
          <p:nvPr/>
        </p:nvSpPr>
        <p:spPr>
          <a:xfrm rot="10800000">
            <a:off x="10358160" y="4285644"/>
            <a:ext cx="179861" cy="141703"/>
          </a:xfrm>
          <a:prstGeom prst="triangle">
            <a:avLst/>
          </a:prstGeom>
          <a:solidFill>
            <a:srgbClr val="1529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DB344725-5A9D-483D-8E49-44DF840517E7}"/>
              </a:ext>
            </a:extLst>
          </p:cNvPr>
          <p:cNvSpPr/>
          <p:nvPr/>
        </p:nvSpPr>
        <p:spPr>
          <a:xfrm>
            <a:off x="1378117" y="4077293"/>
            <a:ext cx="360155" cy="323614"/>
          </a:xfrm>
          <a:prstGeom prst="rect">
            <a:avLst/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Retângulo 57">
            <a:extLst>
              <a:ext uri="{FF2B5EF4-FFF2-40B4-BE49-F238E27FC236}">
                <a16:creationId xmlns:a16="http://schemas.microsoft.com/office/drawing/2014/main" id="{30F3A5AD-C2D9-4527-99F3-177B67A61C00}"/>
              </a:ext>
            </a:extLst>
          </p:cNvPr>
          <p:cNvSpPr/>
          <p:nvPr/>
        </p:nvSpPr>
        <p:spPr>
          <a:xfrm>
            <a:off x="1378116" y="4614285"/>
            <a:ext cx="360155" cy="323614"/>
          </a:xfrm>
          <a:prstGeom prst="rect">
            <a:avLst/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E7CB2EC8-4FDC-4633-9D48-EE02169A6269}"/>
              </a:ext>
            </a:extLst>
          </p:cNvPr>
          <p:cNvSpPr txBox="1"/>
          <p:nvPr/>
        </p:nvSpPr>
        <p:spPr>
          <a:xfrm>
            <a:off x="1769670" y="4077293"/>
            <a:ext cx="962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Funções</a:t>
            </a:r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0D9237A4-C6E2-4529-9006-62DC03F4D670}"/>
              </a:ext>
            </a:extLst>
          </p:cNvPr>
          <p:cNvSpPr txBox="1"/>
          <p:nvPr/>
        </p:nvSpPr>
        <p:spPr>
          <a:xfrm>
            <a:off x="1769670" y="4591426"/>
            <a:ext cx="1092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Categoria</a:t>
            </a:r>
          </a:p>
        </p:txBody>
      </p:sp>
      <p:sp>
        <p:nvSpPr>
          <p:cNvPr id="61" name="Retângulo 60">
            <a:extLst>
              <a:ext uri="{FF2B5EF4-FFF2-40B4-BE49-F238E27FC236}">
                <a16:creationId xmlns:a16="http://schemas.microsoft.com/office/drawing/2014/main" id="{4027E9BE-B677-4D9B-8670-A066DA9AB29A}"/>
              </a:ext>
            </a:extLst>
          </p:cNvPr>
          <p:cNvSpPr/>
          <p:nvPr/>
        </p:nvSpPr>
        <p:spPr>
          <a:xfrm>
            <a:off x="1384484" y="5086367"/>
            <a:ext cx="360155" cy="323614"/>
          </a:xfrm>
          <a:prstGeom prst="rect">
            <a:avLst/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Retângulo 61">
            <a:extLst>
              <a:ext uri="{FF2B5EF4-FFF2-40B4-BE49-F238E27FC236}">
                <a16:creationId xmlns:a16="http://schemas.microsoft.com/office/drawing/2014/main" id="{714EBBB5-3567-4BBF-A034-1032454280A8}"/>
              </a:ext>
            </a:extLst>
          </p:cNvPr>
          <p:cNvSpPr/>
          <p:nvPr/>
        </p:nvSpPr>
        <p:spPr>
          <a:xfrm>
            <a:off x="1384483" y="5623359"/>
            <a:ext cx="360155" cy="323614"/>
          </a:xfrm>
          <a:prstGeom prst="rect">
            <a:avLst/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C7B7FBA1-4559-46BE-ACB6-79D0E19669B3}"/>
              </a:ext>
            </a:extLst>
          </p:cNvPr>
          <p:cNvSpPr txBox="1"/>
          <p:nvPr/>
        </p:nvSpPr>
        <p:spPr>
          <a:xfrm>
            <a:off x="1776037" y="5086367"/>
            <a:ext cx="1483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Alterar Senha</a:t>
            </a:r>
          </a:p>
        </p:txBody>
      </p:sp>
      <p:sp>
        <p:nvSpPr>
          <p:cNvPr id="64" name="CaixaDeTexto 63">
            <a:extLst>
              <a:ext uri="{FF2B5EF4-FFF2-40B4-BE49-F238E27FC236}">
                <a16:creationId xmlns:a16="http://schemas.microsoft.com/office/drawing/2014/main" id="{3FF1CF1E-64CC-4B07-BD03-85D836D2420B}"/>
              </a:ext>
            </a:extLst>
          </p:cNvPr>
          <p:cNvSpPr txBox="1"/>
          <p:nvPr/>
        </p:nvSpPr>
        <p:spPr>
          <a:xfrm>
            <a:off x="1776037" y="5600500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Sair</a:t>
            </a:r>
          </a:p>
        </p:txBody>
      </p:sp>
      <p:sp>
        <p:nvSpPr>
          <p:cNvPr id="65" name="Triângulo isósceles 64">
            <a:extLst>
              <a:ext uri="{FF2B5EF4-FFF2-40B4-BE49-F238E27FC236}">
                <a16:creationId xmlns:a16="http://schemas.microsoft.com/office/drawing/2014/main" id="{22B05A75-9D01-4349-BA0F-A0031CDD6BDA}"/>
              </a:ext>
            </a:extLst>
          </p:cNvPr>
          <p:cNvSpPr/>
          <p:nvPr/>
        </p:nvSpPr>
        <p:spPr>
          <a:xfrm rot="10800000">
            <a:off x="2639262" y="3674065"/>
            <a:ext cx="179861" cy="141703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Triângulo isósceles 65">
            <a:extLst>
              <a:ext uri="{FF2B5EF4-FFF2-40B4-BE49-F238E27FC236}">
                <a16:creationId xmlns:a16="http://schemas.microsoft.com/office/drawing/2014/main" id="{2A7A4C9D-4627-4F1F-BF50-3F00A7C89064}"/>
              </a:ext>
            </a:extLst>
          </p:cNvPr>
          <p:cNvSpPr/>
          <p:nvPr/>
        </p:nvSpPr>
        <p:spPr>
          <a:xfrm rot="10800000">
            <a:off x="2692676" y="4191107"/>
            <a:ext cx="179861" cy="141703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7" name="Triângulo isósceles 66">
            <a:extLst>
              <a:ext uri="{FF2B5EF4-FFF2-40B4-BE49-F238E27FC236}">
                <a16:creationId xmlns:a16="http://schemas.microsoft.com/office/drawing/2014/main" id="{1E32DE6B-E469-4E6F-8F20-2958F73F1332}"/>
              </a:ext>
            </a:extLst>
          </p:cNvPr>
          <p:cNvSpPr/>
          <p:nvPr/>
        </p:nvSpPr>
        <p:spPr>
          <a:xfrm rot="10800000">
            <a:off x="2834773" y="4715470"/>
            <a:ext cx="179861" cy="141703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" name="Triângulo isósceles 67">
            <a:extLst>
              <a:ext uri="{FF2B5EF4-FFF2-40B4-BE49-F238E27FC236}">
                <a16:creationId xmlns:a16="http://schemas.microsoft.com/office/drawing/2014/main" id="{A26FAA75-BDBF-4F36-B2B3-C37C929F68E7}"/>
              </a:ext>
            </a:extLst>
          </p:cNvPr>
          <p:cNvSpPr/>
          <p:nvPr/>
        </p:nvSpPr>
        <p:spPr>
          <a:xfrm rot="10800000">
            <a:off x="3099580" y="3136542"/>
            <a:ext cx="179861" cy="141703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" name="CaixaDeTexto 68">
            <a:extLst>
              <a:ext uri="{FF2B5EF4-FFF2-40B4-BE49-F238E27FC236}">
                <a16:creationId xmlns:a16="http://schemas.microsoft.com/office/drawing/2014/main" id="{5CE5A3AF-1BED-455E-A162-1F7E4244038E}"/>
              </a:ext>
            </a:extLst>
          </p:cNvPr>
          <p:cNvSpPr txBox="1"/>
          <p:nvPr/>
        </p:nvSpPr>
        <p:spPr>
          <a:xfrm>
            <a:off x="3789103" y="5418702"/>
            <a:ext cx="1077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Urgência:</a:t>
            </a:r>
          </a:p>
        </p:txBody>
      </p:sp>
      <p:sp>
        <p:nvSpPr>
          <p:cNvPr id="70" name="Retângulo 69">
            <a:extLst>
              <a:ext uri="{FF2B5EF4-FFF2-40B4-BE49-F238E27FC236}">
                <a16:creationId xmlns:a16="http://schemas.microsoft.com/office/drawing/2014/main" id="{D23659B1-DAFE-45B7-A279-18F7A4BCF8D0}"/>
              </a:ext>
            </a:extLst>
          </p:cNvPr>
          <p:cNvSpPr/>
          <p:nvPr/>
        </p:nvSpPr>
        <p:spPr>
          <a:xfrm>
            <a:off x="4806386" y="5403679"/>
            <a:ext cx="1306459" cy="397566"/>
          </a:xfrm>
          <a:prstGeom prst="rect">
            <a:avLst/>
          </a:prstGeom>
          <a:noFill/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1" name="Triângulo isósceles 70">
            <a:extLst>
              <a:ext uri="{FF2B5EF4-FFF2-40B4-BE49-F238E27FC236}">
                <a16:creationId xmlns:a16="http://schemas.microsoft.com/office/drawing/2014/main" id="{A8ABC9E5-344D-407E-9E4D-60AE77C2ADD4}"/>
              </a:ext>
            </a:extLst>
          </p:cNvPr>
          <p:cNvSpPr/>
          <p:nvPr/>
        </p:nvSpPr>
        <p:spPr>
          <a:xfrm rot="10800000">
            <a:off x="5917144" y="5532516"/>
            <a:ext cx="137878" cy="141703"/>
          </a:xfrm>
          <a:prstGeom prst="triangle">
            <a:avLst/>
          </a:prstGeom>
          <a:solidFill>
            <a:srgbClr val="1529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0405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tângulo 48">
            <a:extLst>
              <a:ext uri="{FF2B5EF4-FFF2-40B4-BE49-F238E27FC236}">
                <a16:creationId xmlns:a16="http://schemas.microsoft.com/office/drawing/2014/main" id="{44330094-419C-4A4E-9600-F0F331D5D3D3}"/>
              </a:ext>
            </a:extLst>
          </p:cNvPr>
          <p:cNvSpPr/>
          <p:nvPr/>
        </p:nvSpPr>
        <p:spPr>
          <a:xfrm>
            <a:off x="3464537" y="4270264"/>
            <a:ext cx="4821334" cy="1225614"/>
          </a:xfrm>
          <a:prstGeom prst="rect">
            <a:avLst/>
          </a:prstGeom>
          <a:solidFill>
            <a:srgbClr val="B6D9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1" name="Retângulo 90">
            <a:extLst>
              <a:ext uri="{FF2B5EF4-FFF2-40B4-BE49-F238E27FC236}">
                <a16:creationId xmlns:a16="http://schemas.microsoft.com/office/drawing/2014/main" id="{75ED2B00-DD8A-4482-B239-9BC67CABEEAF}"/>
              </a:ext>
            </a:extLst>
          </p:cNvPr>
          <p:cNvSpPr/>
          <p:nvPr/>
        </p:nvSpPr>
        <p:spPr>
          <a:xfrm>
            <a:off x="7635908" y="4313139"/>
            <a:ext cx="629833" cy="2966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35C84EC4-9C29-4DB9-A2C1-9C7339E3159E}"/>
              </a:ext>
            </a:extLst>
          </p:cNvPr>
          <p:cNvSpPr/>
          <p:nvPr/>
        </p:nvSpPr>
        <p:spPr>
          <a:xfrm>
            <a:off x="955622" y="532596"/>
            <a:ext cx="10511725" cy="567412"/>
          </a:xfrm>
          <a:prstGeom prst="rect">
            <a:avLst/>
          </a:prstGeom>
          <a:solidFill>
            <a:srgbClr val="15292F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852982AC-DE81-4A2B-BA3B-C31BBAEDDA8E}"/>
              </a:ext>
            </a:extLst>
          </p:cNvPr>
          <p:cNvSpPr/>
          <p:nvPr/>
        </p:nvSpPr>
        <p:spPr>
          <a:xfrm>
            <a:off x="3382539" y="3479450"/>
            <a:ext cx="7962993" cy="3555132"/>
          </a:xfrm>
          <a:prstGeom prst="rect">
            <a:avLst/>
          </a:prstGeom>
          <a:noFill/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D528783E-A938-411F-9F69-2D5C5AF53E00}"/>
              </a:ext>
            </a:extLst>
          </p:cNvPr>
          <p:cNvSpPr/>
          <p:nvPr/>
        </p:nvSpPr>
        <p:spPr>
          <a:xfrm>
            <a:off x="773839" y="523220"/>
            <a:ext cx="10693508" cy="5745058"/>
          </a:xfrm>
          <a:prstGeom prst="rect">
            <a:avLst/>
          </a:prstGeom>
          <a:noFill/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44A41851-5B55-46CA-A196-9F1036F346AE}"/>
              </a:ext>
            </a:extLst>
          </p:cNvPr>
          <p:cNvSpPr txBox="1"/>
          <p:nvPr/>
        </p:nvSpPr>
        <p:spPr>
          <a:xfrm>
            <a:off x="3010989" y="0"/>
            <a:ext cx="64695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Sistema de Gerenciamento de Solicitações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2F0968E-0484-446C-B3EC-124FA3DD9FD8}"/>
              </a:ext>
            </a:extLst>
          </p:cNvPr>
          <p:cNvSpPr txBox="1"/>
          <p:nvPr/>
        </p:nvSpPr>
        <p:spPr>
          <a:xfrm>
            <a:off x="5656329" y="1116353"/>
            <a:ext cx="4590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Painel de Gerenciamento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49121E93-52CC-46A5-9B75-798204730BC3}"/>
              </a:ext>
            </a:extLst>
          </p:cNvPr>
          <p:cNvSpPr/>
          <p:nvPr/>
        </p:nvSpPr>
        <p:spPr>
          <a:xfrm>
            <a:off x="792748" y="523220"/>
            <a:ext cx="550768" cy="5745058"/>
          </a:xfrm>
          <a:prstGeom prst="rect">
            <a:avLst/>
          </a:prstGeom>
          <a:solidFill>
            <a:srgbClr val="15292F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273400B-22B7-4BEA-8155-0F257D0D4A28}"/>
              </a:ext>
            </a:extLst>
          </p:cNvPr>
          <p:cNvSpPr/>
          <p:nvPr/>
        </p:nvSpPr>
        <p:spPr>
          <a:xfrm>
            <a:off x="957686" y="869863"/>
            <a:ext cx="219378" cy="52446"/>
          </a:xfrm>
          <a:prstGeom prst="rect">
            <a:avLst/>
          </a:prstGeom>
          <a:solidFill>
            <a:schemeClr val="bg1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BE05F422-C7CD-4693-9FBC-F29D39D3CAB2}"/>
              </a:ext>
            </a:extLst>
          </p:cNvPr>
          <p:cNvSpPr/>
          <p:nvPr/>
        </p:nvSpPr>
        <p:spPr>
          <a:xfrm>
            <a:off x="957686" y="962721"/>
            <a:ext cx="219378" cy="52446"/>
          </a:xfrm>
          <a:prstGeom prst="rect">
            <a:avLst/>
          </a:prstGeom>
          <a:solidFill>
            <a:schemeClr val="bg1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AD933229-8EF4-4B7C-8091-4276A7461907}"/>
              </a:ext>
            </a:extLst>
          </p:cNvPr>
          <p:cNvSpPr/>
          <p:nvPr/>
        </p:nvSpPr>
        <p:spPr>
          <a:xfrm>
            <a:off x="957686" y="1059538"/>
            <a:ext cx="219378" cy="52446"/>
          </a:xfrm>
          <a:prstGeom prst="rect">
            <a:avLst/>
          </a:prstGeom>
          <a:solidFill>
            <a:schemeClr val="bg1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943BAE2E-50E0-44CE-8D8B-6F3CFD84EB5B}"/>
              </a:ext>
            </a:extLst>
          </p:cNvPr>
          <p:cNvSpPr/>
          <p:nvPr/>
        </p:nvSpPr>
        <p:spPr>
          <a:xfrm>
            <a:off x="908834" y="1307799"/>
            <a:ext cx="341918" cy="341431"/>
          </a:xfrm>
          <a:prstGeom prst="rect">
            <a:avLst/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0E1B3873-1F92-42D8-8EB0-464B16E18323}"/>
              </a:ext>
            </a:extLst>
          </p:cNvPr>
          <p:cNvSpPr/>
          <p:nvPr/>
        </p:nvSpPr>
        <p:spPr>
          <a:xfrm>
            <a:off x="915868" y="1835226"/>
            <a:ext cx="341918" cy="341431"/>
          </a:xfrm>
          <a:prstGeom prst="rect">
            <a:avLst/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CDEE1C5B-FBD1-458E-BEBD-951BB3D30944}"/>
              </a:ext>
            </a:extLst>
          </p:cNvPr>
          <p:cNvSpPr/>
          <p:nvPr/>
        </p:nvSpPr>
        <p:spPr>
          <a:xfrm>
            <a:off x="915867" y="2423942"/>
            <a:ext cx="341918" cy="341431"/>
          </a:xfrm>
          <a:prstGeom prst="rect">
            <a:avLst/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18629727-BDCF-42CB-B46F-62F8CE4FE4CD}"/>
              </a:ext>
            </a:extLst>
          </p:cNvPr>
          <p:cNvSpPr/>
          <p:nvPr/>
        </p:nvSpPr>
        <p:spPr>
          <a:xfrm>
            <a:off x="915866" y="3021309"/>
            <a:ext cx="341918" cy="341431"/>
          </a:xfrm>
          <a:prstGeom prst="rect">
            <a:avLst/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979A8C95-5921-4BB8-8AE7-2C27BF23EDEE}"/>
              </a:ext>
            </a:extLst>
          </p:cNvPr>
          <p:cNvSpPr/>
          <p:nvPr/>
        </p:nvSpPr>
        <p:spPr>
          <a:xfrm>
            <a:off x="10944358" y="618102"/>
            <a:ext cx="401174" cy="371235"/>
          </a:xfrm>
          <a:prstGeom prst="rect">
            <a:avLst/>
          </a:prstGeom>
          <a:solidFill>
            <a:schemeClr val="bg1"/>
          </a:solidFill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EC9D7B67-1BC9-474F-8D60-A98926FB3FA8}"/>
              </a:ext>
            </a:extLst>
          </p:cNvPr>
          <p:cNvSpPr txBox="1"/>
          <p:nvPr/>
        </p:nvSpPr>
        <p:spPr>
          <a:xfrm>
            <a:off x="9839803" y="627112"/>
            <a:ext cx="12291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</a:rPr>
              <a:t>Empresa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271810DA-EE4A-423D-B961-8799913487F8}"/>
              </a:ext>
            </a:extLst>
          </p:cNvPr>
          <p:cNvSpPr txBox="1"/>
          <p:nvPr/>
        </p:nvSpPr>
        <p:spPr>
          <a:xfrm>
            <a:off x="3491836" y="7145253"/>
            <a:ext cx="62426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/>
              <a:t>Atribuído/Painel de Gerenciamento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9FAB1D3A-1301-48D6-9CD0-3DCFD9B62D79}"/>
              </a:ext>
            </a:extLst>
          </p:cNvPr>
          <p:cNvSpPr/>
          <p:nvPr/>
        </p:nvSpPr>
        <p:spPr>
          <a:xfrm>
            <a:off x="1351963" y="1109383"/>
            <a:ext cx="1858359" cy="5148825"/>
          </a:xfrm>
          <a:prstGeom prst="rect">
            <a:avLst/>
          </a:prstGeom>
          <a:solidFill>
            <a:srgbClr val="15292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EE06C89B-93ED-4FA4-9DBE-486D4CDB5922}"/>
              </a:ext>
            </a:extLst>
          </p:cNvPr>
          <p:cNvSpPr txBox="1"/>
          <p:nvPr/>
        </p:nvSpPr>
        <p:spPr>
          <a:xfrm>
            <a:off x="1223154" y="1155483"/>
            <a:ext cx="21145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>
                <a:solidFill>
                  <a:schemeClr val="bg1"/>
                </a:solidFill>
              </a:rPr>
              <a:t>Novas</a:t>
            </a:r>
          </a:p>
          <a:p>
            <a:pPr algn="ctr"/>
            <a:r>
              <a:rPr lang="pt-BR" sz="1600" b="1" dirty="0">
                <a:solidFill>
                  <a:schemeClr val="bg1"/>
                </a:solidFill>
              </a:rPr>
              <a:t> Solicitações</a:t>
            </a: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CDCBD15D-212A-4C41-B861-2840A90E4C8D}"/>
              </a:ext>
            </a:extLst>
          </p:cNvPr>
          <p:cNvCxnSpPr>
            <a:cxnSpLocks/>
          </p:cNvCxnSpPr>
          <p:nvPr/>
        </p:nvCxnSpPr>
        <p:spPr>
          <a:xfrm>
            <a:off x="1406767" y="1754369"/>
            <a:ext cx="174728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tângulo 30">
            <a:extLst>
              <a:ext uri="{FF2B5EF4-FFF2-40B4-BE49-F238E27FC236}">
                <a16:creationId xmlns:a16="http://schemas.microsoft.com/office/drawing/2014/main" id="{5CB35427-02FB-4818-BCB4-65ECC31C242A}"/>
              </a:ext>
            </a:extLst>
          </p:cNvPr>
          <p:cNvSpPr/>
          <p:nvPr/>
        </p:nvSpPr>
        <p:spPr>
          <a:xfrm>
            <a:off x="1468179" y="2119922"/>
            <a:ext cx="1644427" cy="276998"/>
          </a:xfrm>
          <a:prstGeom prst="rect">
            <a:avLst/>
          </a:prstGeom>
          <a:solidFill>
            <a:schemeClr val="bg1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F06CB7D5-57D6-4C43-BD97-412F964BA0B6}"/>
              </a:ext>
            </a:extLst>
          </p:cNvPr>
          <p:cNvSpPr txBox="1"/>
          <p:nvPr/>
        </p:nvSpPr>
        <p:spPr>
          <a:xfrm>
            <a:off x="1529518" y="1786119"/>
            <a:ext cx="5507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>
                <a:solidFill>
                  <a:schemeClr val="bg1"/>
                </a:solidFill>
              </a:rPr>
              <a:t>Nº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F872F24D-C25F-468C-B772-540E428A5903}"/>
              </a:ext>
            </a:extLst>
          </p:cNvPr>
          <p:cNvSpPr txBox="1"/>
          <p:nvPr/>
        </p:nvSpPr>
        <p:spPr>
          <a:xfrm>
            <a:off x="2080286" y="1795733"/>
            <a:ext cx="9935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>
                <a:solidFill>
                  <a:schemeClr val="bg1"/>
                </a:solidFill>
              </a:rPr>
              <a:t>CLIENTE</a:t>
            </a: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0738A391-02D9-4EFB-A1E2-A37632F0B794}"/>
              </a:ext>
            </a:extLst>
          </p:cNvPr>
          <p:cNvSpPr/>
          <p:nvPr/>
        </p:nvSpPr>
        <p:spPr>
          <a:xfrm>
            <a:off x="1466635" y="2520309"/>
            <a:ext cx="1644427" cy="276998"/>
          </a:xfrm>
          <a:prstGeom prst="rect">
            <a:avLst/>
          </a:prstGeom>
          <a:solidFill>
            <a:schemeClr val="bg1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0CB86D82-E9FD-46E9-A949-825BE0B8D5AA}"/>
              </a:ext>
            </a:extLst>
          </p:cNvPr>
          <p:cNvSpPr/>
          <p:nvPr/>
        </p:nvSpPr>
        <p:spPr>
          <a:xfrm>
            <a:off x="1466189" y="2944206"/>
            <a:ext cx="1644427" cy="276998"/>
          </a:xfrm>
          <a:prstGeom prst="rect">
            <a:avLst/>
          </a:prstGeom>
          <a:solidFill>
            <a:schemeClr val="bg1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C728E570-D2FB-430B-B0B1-72CB6D7EA93F}"/>
              </a:ext>
            </a:extLst>
          </p:cNvPr>
          <p:cNvSpPr/>
          <p:nvPr/>
        </p:nvSpPr>
        <p:spPr>
          <a:xfrm>
            <a:off x="1466188" y="3359799"/>
            <a:ext cx="1644427" cy="276998"/>
          </a:xfrm>
          <a:prstGeom prst="rect">
            <a:avLst/>
          </a:prstGeom>
          <a:solidFill>
            <a:schemeClr val="bg1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52829A9D-20B5-41DC-8C93-295D646F1E51}"/>
              </a:ext>
            </a:extLst>
          </p:cNvPr>
          <p:cNvSpPr txBox="1"/>
          <p:nvPr/>
        </p:nvSpPr>
        <p:spPr>
          <a:xfrm>
            <a:off x="1351228" y="2132231"/>
            <a:ext cx="18583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rgbClr val="15292F"/>
                </a:solidFill>
              </a:rPr>
              <a:t> 0130122  Desejo &amp; Sabor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533CB434-C90C-4BBF-BB97-EDC2032F1165}"/>
              </a:ext>
            </a:extLst>
          </p:cNvPr>
          <p:cNvSpPr txBox="1"/>
          <p:nvPr/>
        </p:nvSpPr>
        <p:spPr>
          <a:xfrm>
            <a:off x="1346625" y="2536915"/>
            <a:ext cx="18583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rgbClr val="15292F"/>
                </a:solidFill>
              </a:rPr>
              <a:t> 0130222  Desejo &amp; Sabor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F2200B62-B8BB-4311-89A2-FD024BCC1D74}"/>
              </a:ext>
            </a:extLst>
          </p:cNvPr>
          <p:cNvSpPr txBox="1"/>
          <p:nvPr/>
        </p:nvSpPr>
        <p:spPr>
          <a:xfrm>
            <a:off x="1362425" y="3387747"/>
            <a:ext cx="18583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rgbClr val="15292F"/>
                </a:solidFill>
              </a:rPr>
              <a:t> 0130123  Desejo &amp; Sabor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6B936A7F-E94A-47E4-BEBF-4FB23AF9DE02}"/>
              </a:ext>
            </a:extLst>
          </p:cNvPr>
          <p:cNvSpPr txBox="1"/>
          <p:nvPr/>
        </p:nvSpPr>
        <p:spPr>
          <a:xfrm>
            <a:off x="1355039" y="2942993"/>
            <a:ext cx="16444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rgbClr val="15292F"/>
                </a:solidFill>
              </a:rPr>
              <a:t> 0110123  Momentum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EB5478F9-94AF-4B33-BA89-54309D3C9CCE}"/>
              </a:ext>
            </a:extLst>
          </p:cNvPr>
          <p:cNvSpPr txBox="1"/>
          <p:nvPr/>
        </p:nvSpPr>
        <p:spPr>
          <a:xfrm>
            <a:off x="3310008" y="1410644"/>
            <a:ext cx="1285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Filtros:</a:t>
            </a:r>
          </a:p>
        </p:txBody>
      </p:sp>
      <p:graphicFrame>
        <p:nvGraphicFramePr>
          <p:cNvPr id="46" name="Tabela 45">
            <a:extLst>
              <a:ext uri="{FF2B5EF4-FFF2-40B4-BE49-F238E27FC236}">
                <a16:creationId xmlns:a16="http://schemas.microsoft.com/office/drawing/2014/main" id="{EA24015A-E597-46F7-96A9-09FBA8DDDC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2514268"/>
              </p:ext>
            </p:extLst>
          </p:nvPr>
        </p:nvGraphicFramePr>
        <p:xfrm>
          <a:off x="3543892" y="3705387"/>
          <a:ext cx="765278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6391">
                  <a:extLst>
                    <a:ext uri="{9D8B030D-6E8A-4147-A177-3AD203B41FA5}">
                      <a16:colId xmlns:a16="http://schemas.microsoft.com/office/drawing/2014/main" val="2889548396"/>
                    </a:ext>
                  </a:extLst>
                </a:gridCol>
                <a:gridCol w="3826391">
                  <a:extLst>
                    <a:ext uri="{9D8B030D-6E8A-4147-A177-3AD203B41FA5}">
                      <a16:colId xmlns:a16="http://schemas.microsoft.com/office/drawing/2014/main" val="34043092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rgbClr val="03DB68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rgbClr val="03DB6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9327523"/>
                  </a:ext>
                </a:extLst>
              </a:tr>
            </a:tbl>
          </a:graphicData>
        </a:graphic>
      </p:graphicFrame>
      <p:sp>
        <p:nvSpPr>
          <p:cNvPr id="47" name="CaixaDeTexto 46">
            <a:extLst>
              <a:ext uri="{FF2B5EF4-FFF2-40B4-BE49-F238E27FC236}">
                <a16:creationId xmlns:a16="http://schemas.microsoft.com/office/drawing/2014/main" id="{DBE1FE8A-BF71-4395-8226-B5A85A63CFAA}"/>
              </a:ext>
            </a:extLst>
          </p:cNvPr>
          <p:cNvSpPr txBox="1"/>
          <p:nvPr/>
        </p:nvSpPr>
        <p:spPr>
          <a:xfrm>
            <a:off x="4521261" y="3700478"/>
            <a:ext cx="45901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</a:rPr>
              <a:t>Atribuído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C8E2C3F8-B3B9-4764-A1C3-5842F89DFF2F}"/>
              </a:ext>
            </a:extLst>
          </p:cNvPr>
          <p:cNvSpPr txBox="1"/>
          <p:nvPr/>
        </p:nvSpPr>
        <p:spPr>
          <a:xfrm>
            <a:off x="8541901" y="3668734"/>
            <a:ext cx="25270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</a:rPr>
              <a:t>Responsável</a:t>
            </a: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9121B11D-B80C-457C-9DE0-A86261423025}"/>
              </a:ext>
            </a:extLst>
          </p:cNvPr>
          <p:cNvSpPr txBox="1"/>
          <p:nvPr/>
        </p:nvSpPr>
        <p:spPr>
          <a:xfrm>
            <a:off x="3491835" y="4354237"/>
            <a:ext cx="11009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0130122</a:t>
            </a:r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C7BB17DA-1626-4CDA-9142-249C74F2E5B6}"/>
              </a:ext>
            </a:extLst>
          </p:cNvPr>
          <p:cNvSpPr txBox="1"/>
          <p:nvPr/>
        </p:nvSpPr>
        <p:spPr>
          <a:xfrm>
            <a:off x="4592758" y="4371335"/>
            <a:ext cx="1597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Desejo e Sabor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D792EA23-F929-4413-B23F-5CA6CDF579BB}"/>
              </a:ext>
            </a:extLst>
          </p:cNvPr>
          <p:cNvSpPr txBox="1"/>
          <p:nvPr/>
        </p:nvSpPr>
        <p:spPr>
          <a:xfrm>
            <a:off x="3464537" y="4714923"/>
            <a:ext cx="4794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Abertura: 22/10/2018      Previsão: 24/10/2018</a:t>
            </a:r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ACE743D6-8739-49E5-BC92-0F841A664548}"/>
              </a:ext>
            </a:extLst>
          </p:cNvPr>
          <p:cNvSpPr txBox="1"/>
          <p:nvPr/>
        </p:nvSpPr>
        <p:spPr>
          <a:xfrm>
            <a:off x="3464537" y="5069510"/>
            <a:ext cx="2374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Status: Andamento</a:t>
            </a:r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EAE1ACE9-AD7F-4E7F-BA3D-B0A029CF428E}"/>
              </a:ext>
            </a:extLst>
          </p:cNvPr>
          <p:cNvSpPr txBox="1"/>
          <p:nvPr/>
        </p:nvSpPr>
        <p:spPr>
          <a:xfrm>
            <a:off x="3307145" y="3226394"/>
            <a:ext cx="1858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Funcionário: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934CFE4A-C96F-4875-8256-12172835EB84}"/>
              </a:ext>
            </a:extLst>
          </p:cNvPr>
          <p:cNvSpPr/>
          <p:nvPr/>
        </p:nvSpPr>
        <p:spPr>
          <a:xfrm>
            <a:off x="4670653" y="3245507"/>
            <a:ext cx="3787435" cy="273603"/>
          </a:xfrm>
          <a:prstGeom prst="rect">
            <a:avLst/>
          </a:prstGeom>
          <a:solidFill>
            <a:schemeClr val="bg1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Retângulo 61">
            <a:extLst>
              <a:ext uri="{FF2B5EF4-FFF2-40B4-BE49-F238E27FC236}">
                <a16:creationId xmlns:a16="http://schemas.microsoft.com/office/drawing/2014/main" id="{CF899397-FA88-49DC-A075-F0E129AAA519}"/>
              </a:ext>
            </a:extLst>
          </p:cNvPr>
          <p:cNvSpPr/>
          <p:nvPr/>
        </p:nvSpPr>
        <p:spPr>
          <a:xfrm>
            <a:off x="8581869" y="3189197"/>
            <a:ext cx="2589845" cy="354284"/>
          </a:xfrm>
          <a:prstGeom prst="rect">
            <a:avLst/>
          </a:prstGeom>
          <a:solidFill>
            <a:srgbClr val="03DB68"/>
          </a:solidFill>
          <a:ln>
            <a:solidFill>
              <a:srgbClr val="03DB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09FCBB45-CD48-4C2F-AC08-B85BE9D19FE0}"/>
              </a:ext>
            </a:extLst>
          </p:cNvPr>
          <p:cNvSpPr txBox="1"/>
          <p:nvPr/>
        </p:nvSpPr>
        <p:spPr>
          <a:xfrm>
            <a:off x="8748328" y="3211074"/>
            <a:ext cx="2644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Solicitações Concluídas</a:t>
            </a:r>
          </a:p>
        </p:txBody>
      </p:sp>
      <p:sp>
        <p:nvSpPr>
          <p:cNvPr id="64" name="Retângulo 63">
            <a:extLst>
              <a:ext uri="{FF2B5EF4-FFF2-40B4-BE49-F238E27FC236}">
                <a16:creationId xmlns:a16="http://schemas.microsoft.com/office/drawing/2014/main" id="{6A885F5C-286B-42FF-88E7-8BB40E2BAC26}"/>
              </a:ext>
            </a:extLst>
          </p:cNvPr>
          <p:cNvSpPr/>
          <p:nvPr/>
        </p:nvSpPr>
        <p:spPr>
          <a:xfrm>
            <a:off x="5606493" y="1834554"/>
            <a:ext cx="1342947" cy="303736"/>
          </a:xfrm>
          <a:prstGeom prst="rect">
            <a:avLst/>
          </a:prstGeom>
          <a:solidFill>
            <a:schemeClr val="bg1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445E2EA8-2D66-42C7-A3A2-2852332FA07B}"/>
              </a:ext>
            </a:extLst>
          </p:cNvPr>
          <p:cNvCxnSpPr/>
          <p:nvPr/>
        </p:nvCxnSpPr>
        <p:spPr>
          <a:xfrm flipV="1">
            <a:off x="3382539" y="1769512"/>
            <a:ext cx="7814135" cy="13911"/>
          </a:xfrm>
          <a:prstGeom prst="line">
            <a:avLst/>
          </a:prstGeom>
          <a:ln>
            <a:solidFill>
              <a:srgbClr val="1529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CaixaDeTexto 64">
            <a:extLst>
              <a:ext uri="{FF2B5EF4-FFF2-40B4-BE49-F238E27FC236}">
                <a16:creationId xmlns:a16="http://schemas.microsoft.com/office/drawing/2014/main" id="{01DEE037-CC57-4FBA-872C-523E7568165A}"/>
              </a:ext>
            </a:extLst>
          </p:cNvPr>
          <p:cNvSpPr txBox="1"/>
          <p:nvPr/>
        </p:nvSpPr>
        <p:spPr>
          <a:xfrm>
            <a:off x="3307145" y="1843875"/>
            <a:ext cx="2349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Número da Solicitação:</a:t>
            </a:r>
          </a:p>
        </p:txBody>
      </p:sp>
      <p:sp>
        <p:nvSpPr>
          <p:cNvPr id="66" name="CaixaDeTexto 65">
            <a:extLst>
              <a:ext uri="{FF2B5EF4-FFF2-40B4-BE49-F238E27FC236}">
                <a16:creationId xmlns:a16="http://schemas.microsoft.com/office/drawing/2014/main" id="{01242C26-F0D5-459E-AA93-6FD03E3422A2}"/>
              </a:ext>
            </a:extLst>
          </p:cNvPr>
          <p:cNvSpPr txBox="1"/>
          <p:nvPr/>
        </p:nvSpPr>
        <p:spPr>
          <a:xfrm>
            <a:off x="6996427" y="1811429"/>
            <a:ext cx="2349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Cliente:</a:t>
            </a:r>
          </a:p>
        </p:txBody>
      </p:sp>
      <p:sp>
        <p:nvSpPr>
          <p:cNvPr id="67" name="Retângulo 66">
            <a:extLst>
              <a:ext uri="{FF2B5EF4-FFF2-40B4-BE49-F238E27FC236}">
                <a16:creationId xmlns:a16="http://schemas.microsoft.com/office/drawing/2014/main" id="{2999A1E1-FF76-42E4-A47A-CDEC760775F2}"/>
              </a:ext>
            </a:extLst>
          </p:cNvPr>
          <p:cNvSpPr/>
          <p:nvPr/>
        </p:nvSpPr>
        <p:spPr>
          <a:xfrm>
            <a:off x="7870427" y="1843012"/>
            <a:ext cx="3301287" cy="283999"/>
          </a:xfrm>
          <a:prstGeom prst="rect">
            <a:avLst/>
          </a:prstGeom>
          <a:solidFill>
            <a:schemeClr val="bg1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" name="CaixaDeTexto 67">
            <a:extLst>
              <a:ext uri="{FF2B5EF4-FFF2-40B4-BE49-F238E27FC236}">
                <a16:creationId xmlns:a16="http://schemas.microsoft.com/office/drawing/2014/main" id="{C6A61CEA-5B57-47F3-9BA0-D8E5FAB2E907}"/>
              </a:ext>
            </a:extLst>
          </p:cNvPr>
          <p:cNvSpPr txBox="1"/>
          <p:nvPr/>
        </p:nvSpPr>
        <p:spPr>
          <a:xfrm>
            <a:off x="3346669" y="2251710"/>
            <a:ext cx="2349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Data de Abertura:</a:t>
            </a:r>
          </a:p>
        </p:txBody>
      </p:sp>
      <p:sp>
        <p:nvSpPr>
          <p:cNvPr id="69" name="Retângulo 68">
            <a:extLst>
              <a:ext uri="{FF2B5EF4-FFF2-40B4-BE49-F238E27FC236}">
                <a16:creationId xmlns:a16="http://schemas.microsoft.com/office/drawing/2014/main" id="{38C1738F-4102-4620-A978-AA6B033D36C0}"/>
              </a:ext>
            </a:extLst>
          </p:cNvPr>
          <p:cNvSpPr/>
          <p:nvPr/>
        </p:nvSpPr>
        <p:spPr>
          <a:xfrm>
            <a:off x="5221423" y="2281695"/>
            <a:ext cx="1502934" cy="301254"/>
          </a:xfrm>
          <a:prstGeom prst="rect">
            <a:avLst/>
          </a:prstGeom>
          <a:solidFill>
            <a:schemeClr val="bg1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0" name="Retângulo 69">
            <a:extLst>
              <a:ext uri="{FF2B5EF4-FFF2-40B4-BE49-F238E27FC236}">
                <a16:creationId xmlns:a16="http://schemas.microsoft.com/office/drawing/2014/main" id="{07D76B4C-359F-4973-BE82-E93F8C9F53B7}"/>
              </a:ext>
            </a:extLst>
          </p:cNvPr>
          <p:cNvSpPr/>
          <p:nvPr/>
        </p:nvSpPr>
        <p:spPr>
          <a:xfrm>
            <a:off x="6736080" y="2281695"/>
            <a:ext cx="368106" cy="325436"/>
          </a:xfrm>
          <a:prstGeom prst="rect">
            <a:avLst/>
          </a:prstGeom>
          <a:solidFill>
            <a:schemeClr val="bg1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8A399E0E-041A-4212-A2B1-06F678EED16D}"/>
              </a:ext>
            </a:extLst>
          </p:cNvPr>
          <p:cNvSpPr txBox="1"/>
          <p:nvPr/>
        </p:nvSpPr>
        <p:spPr>
          <a:xfrm>
            <a:off x="7367309" y="2222531"/>
            <a:ext cx="2349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Data de Previsão:</a:t>
            </a:r>
          </a:p>
        </p:txBody>
      </p:sp>
      <p:sp>
        <p:nvSpPr>
          <p:cNvPr id="72" name="Retângulo 71">
            <a:extLst>
              <a:ext uri="{FF2B5EF4-FFF2-40B4-BE49-F238E27FC236}">
                <a16:creationId xmlns:a16="http://schemas.microsoft.com/office/drawing/2014/main" id="{6BF7934D-B92E-4F0C-8AF5-18603701655D}"/>
              </a:ext>
            </a:extLst>
          </p:cNvPr>
          <p:cNvSpPr/>
          <p:nvPr/>
        </p:nvSpPr>
        <p:spPr>
          <a:xfrm>
            <a:off x="9242063" y="2252516"/>
            <a:ext cx="1502934" cy="301254"/>
          </a:xfrm>
          <a:prstGeom prst="rect">
            <a:avLst/>
          </a:prstGeom>
          <a:solidFill>
            <a:schemeClr val="bg1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3" name="Retângulo 72">
            <a:extLst>
              <a:ext uri="{FF2B5EF4-FFF2-40B4-BE49-F238E27FC236}">
                <a16:creationId xmlns:a16="http://schemas.microsoft.com/office/drawing/2014/main" id="{1C7FF243-0A4B-4EA4-B744-B875852E53DC}"/>
              </a:ext>
            </a:extLst>
          </p:cNvPr>
          <p:cNvSpPr/>
          <p:nvPr/>
        </p:nvSpPr>
        <p:spPr>
          <a:xfrm>
            <a:off x="10756720" y="2252516"/>
            <a:ext cx="368106" cy="325436"/>
          </a:xfrm>
          <a:prstGeom prst="rect">
            <a:avLst/>
          </a:prstGeom>
          <a:solidFill>
            <a:schemeClr val="bg1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0EB03E9D-AA39-46D6-B7A6-94E602600D72}"/>
              </a:ext>
            </a:extLst>
          </p:cNvPr>
          <p:cNvSpPr txBox="1"/>
          <p:nvPr/>
        </p:nvSpPr>
        <p:spPr>
          <a:xfrm>
            <a:off x="3334103" y="2685645"/>
            <a:ext cx="2349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Status:</a:t>
            </a:r>
          </a:p>
        </p:txBody>
      </p:sp>
      <p:sp>
        <p:nvSpPr>
          <p:cNvPr id="75" name="Retângulo 74">
            <a:extLst>
              <a:ext uri="{FF2B5EF4-FFF2-40B4-BE49-F238E27FC236}">
                <a16:creationId xmlns:a16="http://schemas.microsoft.com/office/drawing/2014/main" id="{02066919-55BE-4DFB-AC3B-C6EA1ADEA6FF}"/>
              </a:ext>
            </a:extLst>
          </p:cNvPr>
          <p:cNvSpPr/>
          <p:nvPr/>
        </p:nvSpPr>
        <p:spPr>
          <a:xfrm>
            <a:off x="4180177" y="2731133"/>
            <a:ext cx="1502934" cy="301254"/>
          </a:xfrm>
          <a:prstGeom prst="rect">
            <a:avLst/>
          </a:prstGeom>
          <a:solidFill>
            <a:schemeClr val="bg1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565A250D-F3E7-4678-9C53-0816A51ECD45}"/>
              </a:ext>
            </a:extLst>
          </p:cNvPr>
          <p:cNvSpPr txBox="1"/>
          <p:nvPr/>
        </p:nvSpPr>
        <p:spPr>
          <a:xfrm>
            <a:off x="6122107" y="2685307"/>
            <a:ext cx="2349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Nível de Urgência:</a:t>
            </a:r>
          </a:p>
        </p:txBody>
      </p:sp>
      <p:sp>
        <p:nvSpPr>
          <p:cNvPr id="78" name="Retângulo 77">
            <a:extLst>
              <a:ext uri="{FF2B5EF4-FFF2-40B4-BE49-F238E27FC236}">
                <a16:creationId xmlns:a16="http://schemas.microsoft.com/office/drawing/2014/main" id="{0E42A982-5122-4EA7-A2FD-C2A93CABF9DC}"/>
              </a:ext>
            </a:extLst>
          </p:cNvPr>
          <p:cNvSpPr/>
          <p:nvPr/>
        </p:nvSpPr>
        <p:spPr>
          <a:xfrm>
            <a:off x="7996861" y="2715292"/>
            <a:ext cx="1502934" cy="301254"/>
          </a:xfrm>
          <a:prstGeom prst="rect">
            <a:avLst/>
          </a:prstGeom>
          <a:solidFill>
            <a:schemeClr val="bg1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Triângulo isósceles 22">
            <a:extLst>
              <a:ext uri="{FF2B5EF4-FFF2-40B4-BE49-F238E27FC236}">
                <a16:creationId xmlns:a16="http://schemas.microsoft.com/office/drawing/2014/main" id="{3FE6CC72-1D7E-434A-A525-1B35517BFECD}"/>
              </a:ext>
            </a:extLst>
          </p:cNvPr>
          <p:cNvSpPr/>
          <p:nvPr/>
        </p:nvSpPr>
        <p:spPr>
          <a:xfrm rot="10800000">
            <a:off x="10990201" y="1941354"/>
            <a:ext cx="154744" cy="102043"/>
          </a:xfrm>
          <a:prstGeom prst="triangle">
            <a:avLst/>
          </a:prstGeom>
          <a:solidFill>
            <a:srgbClr val="15292F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0" name="Triângulo isósceles 79">
            <a:extLst>
              <a:ext uri="{FF2B5EF4-FFF2-40B4-BE49-F238E27FC236}">
                <a16:creationId xmlns:a16="http://schemas.microsoft.com/office/drawing/2014/main" id="{73D0A418-01B9-44A3-B85D-E1A0137F4EF5}"/>
              </a:ext>
            </a:extLst>
          </p:cNvPr>
          <p:cNvSpPr/>
          <p:nvPr/>
        </p:nvSpPr>
        <p:spPr>
          <a:xfrm rot="10800000">
            <a:off x="5440716" y="2827086"/>
            <a:ext cx="156521" cy="158810"/>
          </a:xfrm>
          <a:prstGeom prst="triangle">
            <a:avLst/>
          </a:prstGeom>
          <a:solidFill>
            <a:srgbClr val="15292F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1" name="Triângulo isósceles 80">
            <a:extLst>
              <a:ext uri="{FF2B5EF4-FFF2-40B4-BE49-F238E27FC236}">
                <a16:creationId xmlns:a16="http://schemas.microsoft.com/office/drawing/2014/main" id="{0FD10C48-C3C5-4186-AC10-A13F08FDD7DC}"/>
              </a:ext>
            </a:extLst>
          </p:cNvPr>
          <p:cNvSpPr/>
          <p:nvPr/>
        </p:nvSpPr>
        <p:spPr>
          <a:xfrm rot="10800000">
            <a:off x="9249096" y="2812313"/>
            <a:ext cx="156521" cy="158810"/>
          </a:xfrm>
          <a:prstGeom prst="triangle">
            <a:avLst/>
          </a:prstGeom>
          <a:solidFill>
            <a:srgbClr val="15292F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2" name="Conector reto 81">
            <a:extLst>
              <a:ext uri="{FF2B5EF4-FFF2-40B4-BE49-F238E27FC236}">
                <a16:creationId xmlns:a16="http://schemas.microsoft.com/office/drawing/2014/main" id="{EF3F278A-C531-4DA0-A7F0-224D1355B670}"/>
              </a:ext>
            </a:extLst>
          </p:cNvPr>
          <p:cNvCxnSpPr/>
          <p:nvPr/>
        </p:nvCxnSpPr>
        <p:spPr>
          <a:xfrm flipV="1">
            <a:off x="3380025" y="3131527"/>
            <a:ext cx="7814135" cy="13911"/>
          </a:xfrm>
          <a:prstGeom prst="line">
            <a:avLst/>
          </a:prstGeom>
          <a:ln>
            <a:solidFill>
              <a:srgbClr val="1529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tângulo 83">
            <a:extLst>
              <a:ext uri="{FF2B5EF4-FFF2-40B4-BE49-F238E27FC236}">
                <a16:creationId xmlns:a16="http://schemas.microsoft.com/office/drawing/2014/main" id="{044379C5-4720-46CF-8988-21A4A6DABBBC}"/>
              </a:ext>
            </a:extLst>
          </p:cNvPr>
          <p:cNvSpPr/>
          <p:nvPr/>
        </p:nvSpPr>
        <p:spPr>
          <a:xfrm>
            <a:off x="3482577" y="5606241"/>
            <a:ext cx="2356353" cy="91509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5" name="Retângulo 84">
            <a:extLst>
              <a:ext uri="{FF2B5EF4-FFF2-40B4-BE49-F238E27FC236}">
                <a16:creationId xmlns:a16="http://schemas.microsoft.com/office/drawing/2014/main" id="{4C52B412-2A4B-4A40-B7F5-7D737EA2027A}"/>
              </a:ext>
            </a:extLst>
          </p:cNvPr>
          <p:cNvSpPr/>
          <p:nvPr/>
        </p:nvSpPr>
        <p:spPr>
          <a:xfrm>
            <a:off x="6026401" y="5610885"/>
            <a:ext cx="2356353" cy="851430"/>
          </a:xfrm>
          <a:prstGeom prst="rect">
            <a:avLst/>
          </a:prstGeom>
          <a:solidFill>
            <a:srgbClr val="FFD5D5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6" name="CaixaDeTexto 85">
            <a:extLst>
              <a:ext uri="{FF2B5EF4-FFF2-40B4-BE49-F238E27FC236}">
                <a16:creationId xmlns:a16="http://schemas.microsoft.com/office/drawing/2014/main" id="{BAD8C119-FAF4-44D3-8844-9C5DEB3609F0}"/>
              </a:ext>
            </a:extLst>
          </p:cNvPr>
          <p:cNvSpPr txBox="1"/>
          <p:nvPr/>
        </p:nvSpPr>
        <p:spPr>
          <a:xfrm>
            <a:off x="3552795" y="5608763"/>
            <a:ext cx="1204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Imediato</a:t>
            </a:r>
          </a:p>
        </p:txBody>
      </p:sp>
      <p:sp>
        <p:nvSpPr>
          <p:cNvPr id="87" name="CaixaDeTexto 86">
            <a:extLst>
              <a:ext uri="{FF2B5EF4-FFF2-40B4-BE49-F238E27FC236}">
                <a16:creationId xmlns:a16="http://schemas.microsoft.com/office/drawing/2014/main" id="{911EDAD2-5CDA-4C2C-ABCF-90A6EFB5C6FE}"/>
              </a:ext>
            </a:extLst>
          </p:cNvPr>
          <p:cNvSpPr txBox="1"/>
          <p:nvPr/>
        </p:nvSpPr>
        <p:spPr>
          <a:xfrm>
            <a:off x="3552794" y="5998219"/>
            <a:ext cx="798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Alto</a:t>
            </a:r>
          </a:p>
        </p:txBody>
      </p:sp>
      <p:sp>
        <p:nvSpPr>
          <p:cNvPr id="88" name="CaixaDeTexto 87">
            <a:extLst>
              <a:ext uri="{FF2B5EF4-FFF2-40B4-BE49-F238E27FC236}">
                <a16:creationId xmlns:a16="http://schemas.microsoft.com/office/drawing/2014/main" id="{8E1A7123-0A85-4B9E-B428-541DCF3EE9B9}"/>
              </a:ext>
            </a:extLst>
          </p:cNvPr>
          <p:cNvSpPr txBox="1"/>
          <p:nvPr/>
        </p:nvSpPr>
        <p:spPr>
          <a:xfrm>
            <a:off x="5029871" y="5606241"/>
            <a:ext cx="798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Médio</a:t>
            </a:r>
          </a:p>
        </p:txBody>
      </p:sp>
      <p:sp>
        <p:nvSpPr>
          <p:cNvPr id="89" name="CaixaDeTexto 88">
            <a:extLst>
              <a:ext uri="{FF2B5EF4-FFF2-40B4-BE49-F238E27FC236}">
                <a16:creationId xmlns:a16="http://schemas.microsoft.com/office/drawing/2014/main" id="{56AF8B24-0236-451D-B606-F584E649C655}"/>
              </a:ext>
            </a:extLst>
          </p:cNvPr>
          <p:cNvSpPr txBox="1"/>
          <p:nvPr/>
        </p:nvSpPr>
        <p:spPr>
          <a:xfrm>
            <a:off x="5041295" y="5970649"/>
            <a:ext cx="798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Baixo</a:t>
            </a:r>
          </a:p>
        </p:txBody>
      </p:sp>
      <p:sp>
        <p:nvSpPr>
          <p:cNvPr id="90" name="CaixaDeTexto 89">
            <a:extLst>
              <a:ext uri="{FF2B5EF4-FFF2-40B4-BE49-F238E27FC236}">
                <a16:creationId xmlns:a16="http://schemas.microsoft.com/office/drawing/2014/main" id="{311FD605-A132-4143-8483-E0781143DEB8}"/>
              </a:ext>
            </a:extLst>
          </p:cNvPr>
          <p:cNvSpPr txBox="1"/>
          <p:nvPr/>
        </p:nvSpPr>
        <p:spPr>
          <a:xfrm>
            <a:off x="7659247" y="4265377"/>
            <a:ext cx="798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Alto</a:t>
            </a:r>
          </a:p>
        </p:txBody>
      </p:sp>
      <p:sp>
        <p:nvSpPr>
          <p:cNvPr id="92" name="CaixaDeTexto 91">
            <a:extLst>
              <a:ext uri="{FF2B5EF4-FFF2-40B4-BE49-F238E27FC236}">
                <a16:creationId xmlns:a16="http://schemas.microsoft.com/office/drawing/2014/main" id="{16749B5E-E980-4D48-B647-8D5D49BBFF3B}"/>
              </a:ext>
            </a:extLst>
          </p:cNvPr>
          <p:cNvSpPr txBox="1"/>
          <p:nvPr/>
        </p:nvSpPr>
        <p:spPr>
          <a:xfrm>
            <a:off x="7902827" y="4967979"/>
            <a:ext cx="2374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Solicitação em prazo</a:t>
            </a:r>
          </a:p>
        </p:txBody>
      </p:sp>
      <p:sp>
        <p:nvSpPr>
          <p:cNvPr id="93" name="CaixaDeTexto 92">
            <a:extLst>
              <a:ext uri="{FF2B5EF4-FFF2-40B4-BE49-F238E27FC236}">
                <a16:creationId xmlns:a16="http://schemas.microsoft.com/office/drawing/2014/main" id="{D7432E1E-272B-43FF-93DF-E70BA2002F93}"/>
              </a:ext>
            </a:extLst>
          </p:cNvPr>
          <p:cNvSpPr txBox="1"/>
          <p:nvPr/>
        </p:nvSpPr>
        <p:spPr>
          <a:xfrm>
            <a:off x="7973931" y="5889620"/>
            <a:ext cx="2374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Solicitação atrasada</a:t>
            </a:r>
          </a:p>
        </p:txBody>
      </p:sp>
      <p:sp>
        <p:nvSpPr>
          <p:cNvPr id="94" name="CaixaDeTexto 93">
            <a:extLst>
              <a:ext uri="{FF2B5EF4-FFF2-40B4-BE49-F238E27FC236}">
                <a16:creationId xmlns:a16="http://schemas.microsoft.com/office/drawing/2014/main" id="{F71A6216-1A59-416B-B88B-8A48CF41EE40}"/>
              </a:ext>
            </a:extLst>
          </p:cNvPr>
          <p:cNvSpPr txBox="1"/>
          <p:nvPr/>
        </p:nvSpPr>
        <p:spPr>
          <a:xfrm>
            <a:off x="3552794" y="6288472"/>
            <a:ext cx="2374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Solicitação para hoje</a:t>
            </a:r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1039EB9A-E34B-4C8B-9386-80672736DD4A}"/>
              </a:ext>
            </a:extLst>
          </p:cNvPr>
          <p:cNvSpPr txBox="1"/>
          <p:nvPr/>
        </p:nvSpPr>
        <p:spPr>
          <a:xfrm>
            <a:off x="3496061" y="6540038"/>
            <a:ext cx="2349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Total de Solicitações:</a:t>
            </a:r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97C565F8-7AED-4244-90E2-99B21E000F9E}"/>
              </a:ext>
            </a:extLst>
          </p:cNvPr>
          <p:cNvSpPr txBox="1"/>
          <p:nvPr/>
        </p:nvSpPr>
        <p:spPr>
          <a:xfrm>
            <a:off x="8074504" y="6520691"/>
            <a:ext cx="2349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Total de Solicitações:</a:t>
            </a:r>
          </a:p>
        </p:txBody>
      </p:sp>
    </p:spTree>
    <p:extLst>
      <p:ext uri="{BB962C8B-B14F-4D97-AF65-F5344CB8AC3E}">
        <p14:creationId xmlns:p14="http://schemas.microsoft.com/office/powerpoint/2010/main" val="4147230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tângulo 48">
            <a:extLst>
              <a:ext uri="{FF2B5EF4-FFF2-40B4-BE49-F238E27FC236}">
                <a16:creationId xmlns:a16="http://schemas.microsoft.com/office/drawing/2014/main" id="{44330094-419C-4A4E-9600-F0F331D5D3D3}"/>
              </a:ext>
            </a:extLst>
          </p:cNvPr>
          <p:cNvSpPr/>
          <p:nvPr/>
        </p:nvSpPr>
        <p:spPr>
          <a:xfrm>
            <a:off x="3464537" y="4270264"/>
            <a:ext cx="4821334" cy="1225614"/>
          </a:xfrm>
          <a:prstGeom prst="rect">
            <a:avLst/>
          </a:prstGeom>
          <a:solidFill>
            <a:srgbClr val="B6D9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1" name="Retângulo 90">
            <a:extLst>
              <a:ext uri="{FF2B5EF4-FFF2-40B4-BE49-F238E27FC236}">
                <a16:creationId xmlns:a16="http://schemas.microsoft.com/office/drawing/2014/main" id="{75ED2B00-DD8A-4482-B239-9BC67CABEEAF}"/>
              </a:ext>
            </a:extLst>
          </p:cNvPr>
          <p:cNvSpPr/>
          <p:nvPr/>
        </p:nvSpPr>
        <p:spPr>
          <a:xfrm>
            <a:off x="7635908" y="4313139"/>
            <a:ext cx="629833" cy="2966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35C84EC4-9C29-4DB9-A2C1-9C7339E3159E}"/>
              </a:ext>
            </a:extLst>
          </p:cNvPr>
          <p:cNvSpPr/>
          <p:nvPr/>
        </p:nvSpPr>
        <p:spPr>
          <a:xfrm>
            <a:off x="955622" y="532596"/>
            <a:ext cx="10511725" cy="567412"/>
          </a:xfrm>
          <a:prstGeom prst="rect">
            <a:avLst/>
          </a:prstGeom>
          <a:solidFill>
            <a:srgbClr val="15292F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852982AC-DE81-4A2B-BA3B-C31BBAEDDA8E}"/>
              </a:ext>
            </a:extLst>
          </p:cNvPr>
          <p:cNvSpPr/>
          <p:nvPr/>
        </p:nvSpPr>
        <p:spPr>
          <a:xfrm>
            <a:off x="3382539" y="3479450"/>
            <a:ext cx="7962993" cy="3555132"/>
          </a:xfrm>
          <a:prstGeom prst="rect">
            <a:avLst/>
          </a:prstGeom>
          <a:noFill/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D528783E-A938-411F-9F69-2D5C5AF53E00}"/>
              </a:ext>
            </a:extLst>
          </p:cNvPr>
          <p:cNvSpPr/>
          <p:nvPr/>
        </p:nvSpPr>
        <p:spPr>
          <a:xfrm>
            <a:off x="773839" y="523220"/>
            <a:ext cx="10693508" cy="5745058"/>
          </a:xfrm>
          <a:prstGeom prst="rect">
            <a:avLst/>
          </a:prstGeom>
          <a:noFill/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44A41851-5B55-46CA-A196-9F1036F346AE}"/>
              </a:ext>
            </a:extLst>
          </p:cNvPr>
          <p:cNvSpPr txBox="1"/>
          <p:nvPr/>
        </p:nvSpPr>
        <p:spPr>
          <a:xfrm>
            <a:off x="3010989" y="0"/>
            <a:ext cx="64695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Sistema de Gerenciamento de Solicitações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2F0968E-0484-446C-B3EC-124FA3DD9FD8}"/>
              </a:ext>
            </a:extLst>
          </p:cNvPr>
          <p:cNvSpPr txBox="1"/>
          <p:nvPr/>
        </p:nvSpPr>
        <p:spPr>
          <a:xfrm>
            <a:off x="5656329" y="1116353"/>
            <a:ext cx="4590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Painel de Gerenciamento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49121E93-52CC-46A5-9B75-798204730BC3}"/>
              </a:ext>
            </a:extLst>
          </p:cNvPr>
          <p:cNvSpPr/>
          <p:nvPr/>
        </p:nvSpPr>
        <p:spPr>
          <a:xfrm>
            <a:off x="792748" y="523220"/>
            <a:ext cx="550768" cy="5745058"/>
          </a:xfrm>
          <a:prstGeom prst="rect">
            <a:avLst/>
          </a:prstGeom>
          <a:solidFill>
            <a:srgbClr val="15292F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273400B-22B7-4BEA-8155-0F257D0D4A28}"/>
              </a:ext>
            </a:extLst>
          </p:cNvPr>
          <p:cNvSpPr/>
          <p:nvPr/>
        </p:nvSpPr>
        <p:spPr>
          <a:xfrm>
            <a:off x="957686" y="869863"/>
            <a:ext cx="219378" cy="52446"/>
          </a:xfrm>
          <a:prstGeom prst="rect">
            <a:avLst/>
          </a:prstGeom>
          <a:solidFill>
            <a:schemeClr val="bg1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BE05F422-C7CD-4693-9FBC-F29D39D3CAB2}"/>
              </a:ext>
            </a:extLst>
          </p:cNvPr>
          <p:cNvSpPr/>
          <p:nvPr/>
        </p:nvSpPr>
        <p:spPr>
          <a:xfrm>
            <a:off x="957686" y="962721"/>
            <a:ext cx="219378" cy="52446"/>
          </a:xfrm>
          <a:prstGeom prst="rect">
            <a:avLst/>
          </a:prstGeom>
          <a:solidFill>
            <a:schemeClr val="bg1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AD933229-8EF4-4B7C-8091-4276A7461907}"/>
              </a:ext>
            </a:extLst>
          </p:cNvPr>
          <p:cNvSpPr/>
          <p:nvPr/>
        </p:nvSpPr>
        <p:spPr>
          <a:xfrm>
            <a:off x="957686" y="1059538"/>
            <a:ext cx="219378" cy="52446"/>
          </a:xfrm>
          <a:prstGeom prst="rect">
            <a:avLst/>
          </a:prstGeom>
          <a:solidFill>
            <a:schemeClr val="bg1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943BAE2E-50E0-44CE-8D8B-6F3CFD84EB5B}"/>
              </a:ext>
            </a:extLst>
          </p:cNvPr>
          <p:cNvSpPr/>
          <p:nvPr/>
        </p:nvSpPr>
        <p:spPr>
          <a:xfrm>
            <a:off x="908834" y="1307799"/>
            <a:ext cx="341918" cy="341431"/>
          </a:xfrm>
          <a:prstGeom prst="rect">
            <a:avLst/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0E1B3873-1F92-42D8-8EB0-464B16E18323}"/>
              </a:ext>
            </a:extLst>
          </p:cNvPr>
          <p:cNvSpPr/>
          <p:nvPr/>
        </p:nvSpPr>
        <p:spPr>
          <a:xfrm>
            <a:off x="915868" y="1835226"/>
            <a:ext cx="341918" cy="341431"/>
          </a:xfrm>
          <a:prstGeom prst="rect">
            <a:avLst/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CDEE1C5B-FBD1-458E-BEBD-951BB3D30944}"/>
              </a:ext>
            </a:extLst>
          </p:cNvPr>
          <p:cNvSpPr/>
          <p:nvPr/>
        </p:nvSpPr>
        <p:spPr>
          <a:xfrm>
            <a:off x="915867" y="2423942"/>
            <a:ext cx="341918" cy="341431"/>
          </a:xfrm>
          <a:prstGeom prst="rect">
            <a:avLst/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18629727-BDCF-42CB-B46F-62F8CE4FE4CD}"/>
              </a:ext>
            </a:extLst>
          </p:cNvPr>
          <p:cNvSpPr/>
          <p:nvPr/>
        </p:nvSpPr>
        <p:spPr>
          <a:xfrm>
            <a:off x="915866" y="3021309"/>
            <a:ext cx="341918" cy="341431"/>
          </a:xfrm>
          <a:prstGeom prst="rect">
            <a:avLst/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979A8C95-5921-4BB8-8AE7-2C27BF23EDEE}"/>
              </a:ext>
            </a:extLst>
          </p:cNvPr>
          <p:cNvSpPr/>
          <p:nvPr/>
        </p:nvSpPr>
        <p:spPr>
          <a:xfrm>
            <a:off x="10944358" y="618102"/>
            <a:ext cx="401174" cy="371235"/>
          </a:xfrm>
          <a:prstGeom prst="rect">
            <a:avLst/>
          </a:prstGeom>
          <a:solidFill>
            <a:schemeClr val="bg1"/>
          </a:solidFill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EC9D7B67-1BC9-474F-8D60-A98926FB3FA8}"/>
              </a:ext>
            </a:extLst>
          </p:cNvPr>
          <p:cNvSpPr txBox="1"/>
          <p:nvPr/>
        </p:nvSpPr>
        <p:spPr>
          <a:xfrm>
            <a:off x="9839803" y="627112"/>
            <a:ext cx="12291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</a:rPr>
              <a:t>Empresa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271810DA-EE4A-423D-B961-8799913487F8}"/>
              </a:ext>
            </a:extLst>
          </p:cNvPr>
          <p:cNvSpPr txBox="1"/>
          <p:nvPr/>
        </p:nvSpPr>
        <p:spPr>
          <a:xfrm>
            <a:off x="3491836" y="7145253"/>
            <a:ext cx="62426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/>
              <a:t>8 Responsável/Painel de Gerenciamento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9FAB1D3A-1301-48D6-9CD0-3DCFD9B62D79}"/>
              </a:ext>
            </a:extLst>
          </p:cNvPr>
          <p:cNvSpPr/>
          <p:nvPr/>
        </p:nvSpPr>
        <p:spPr>
          <a:xfrm>
            <a:off x="1351963" y="1109383"/>
            <a:ext cx="1858359" cy="5148825"/>
          </a:xfrm>
          <a:prstGeom prst="rect">
            <a:avLst/>
          </a:prstGeom>
          <a:solidFill>
            <a:srgbClr val="15292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EE06C89B-93ED-4FA4-9DBE-486D4CDB5922}"/>
              </a:ext>
            </a:extLst>
          </p:cNvPr>
          <p:cNvSpPr txBox="1"/>
          <p:nvPr/>
        </p:nvSpPr>
        <p:spPr>
          <a:xfrm>
            <a:off x="1223154" y="1155483"/>
            <a:ext cx="21145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>
                <a:solidFill>
                  <a:schemeClr val="bg1"/>
                </a:solidFill>
              </a:rPr>
              <a:t>Novas</a:t>
            </a:r>
          </a:p>
          <a:p>
            <a:pPr algn="ctr"/>
            <a:r>
              <a:rPr lang="pt-BR" sz="1600" b="1" dirty="0">
                <a:solidFill>
                  <a:schemeClr val="bg1"/>
                </a:solidFill>
              </a:rPr>
              <a:t> Solicitações</a:t>
            </a: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CDCBD15D-212A-4C41-B861-2840A90E4C8D}"/>
              </a:ext>
            </a:extLst>
          </p:cNvPr>
          <p:cNvCxnSpPr>
            <a:cxnSpLocks/>
          </p:cNvCxnSpPr>
          <p:nvPr/>
        </p:nvCxnSpPr>
        <p:spPr>
          <a:xfrm>
            <a:off x="1406767" y="1754369"/>
            <a:ext cx="174728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tângulo 30">
            <a:extLst>
              <a:ext uri="{FF2B5EF4-FFF2-40B4-BE49-F238E27FC236}">
                <a16:creationId xmlns:a16="http://schemas.microsoft.com/office/drawing/2014/main" id="{5CB35427-02FB-4818-BCB4-65ECC31C242A}"/>
              </a:ext>
            </a:extLst>
          </p:cNvPr>
          <p:cNvSpPr/>
          <p:nvPr/>
        </p:nvSpPr>
        <p:spPr>
          <a:xfrm>
            <a:off x="1468179" y="2119922"/>
            <a:ext cx="1644427" cy="276998"/>
          </a:xfrm>
          <a:prstGeom prst="rect">
            <a:avLst/>
          </a:prstGeom>
          <a:solidFill>
            <a:schemeClr val="bg1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F06CB7D5-57D6-4C43-BD97-412F964BA0B6}"/>
              </a:ext>
            </a:extLst>
          </p:cNvPr>
          <p:cNvSpPr txBox="1"/>
          <p:nvPr/>
        </p:nvSpPr>
        <p:spPr>
          <a:xfrm>
            <a:off x="1529518" y="1786119"/>
            <a:ext cx="5507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>
                <a:solidFill>
                  <a:schemeClr val="bg1"/>
                </a:solidFill>
              </a:rPr>
              <a:t>Nº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F872F24D-C25F-468C-B772-540E428A5903}"/>
              </a:ext>
            </a:extLst>
          </p:cNvPr>
          <p:cNvSpPr txBox="1"/>
          <p:nvPr/>
        </p:nvSpPr>
        <p:spPr>
          <a:xfrm>
            <a:off x="2080286" y="1795733"/>
            <a:ext cx="9935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>
                <a:solidFill>
                  <a:schemeClr val="bg1"/>
                </a:solidFill>
              </a:rPr>
              <a:t>CLIENTE</a:t>
            </a: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0738A391-02D9-4EFB-A1E2-A37632F0B794}"/>
              </a:ext>
            </a:extLst>
          </p:cNvPr>
          <p:cNvSpPr/>
          <p:nvPr/>
        </p:nvSpPr>
        <p:spPr>
          <a:xfrm>
            <a:off x="1466635" y="2520309"/>
            <a:ext cx="1644427" cy="276998"/>
          </a:xfrm>
          <a:prstGeom prst="rect">
            <a:avLst/>
          </a:prstGeom>
          <a:solidFill>
            <a:schemeClr val="bg1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0CB86D82-E9FD-46E9-A949-825BE0B8D5AA}"/>
              </a:ext>
            </a:extLst>
          </p:cNvPr>
          <p:cNvSpPr/>
          <p:nvPr/>
        </p:nvSpPr>
        <p:spPr>
          <a:xfrm>
            <a:off x="1466189" y="2944206"/>
            <a:ext cx="1644427" cy="276998"/>
          </a:xfrm>
          <a:prstGeom prst="rect">
            <a:avLst/>
          </a:prstGeom>
          <a:solidFill>
            <a:schemeClr val="bg1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C728E570-D2FB-430B-B0B1-72CB6D7EA93F}"/>
              </a:ext>
            </a:extLst>
          </p:cNvPr>
          <p:cNvSpPr/>
          <p:nvPr/>
        </p:nvSpPr>
        <p:spPr>
          <a:xfrm>
            <a:off x="1466188" y="3359799"/>
            <a:ext cx="1644427" cy="276998"/>
          </a:xfrm>
          <a:prstGeom prst="rect">
            <a:avLst/>
          </a:prstGeom>
          <a:solidFill>
            <a:schemeClr val="bg1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52829A9D-20B5-41DC-8C93-295D646F1E51}"/>
              </a:ext>
            </a:extLst>
          </p:cNvPr>
          <p:cNvSpPr txBox="1"/>
          <p:nvPr/>
        </p:nvSpPr>
        <p:spPr>
          <a:xfrm>
            <a:off x="1351228" y="2132231"/>
            <a:ext cx="18583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rgbClr val="15292F"/>
                </a:solidFill>
              </a:rPr>
              <a:t> 0130122  Desejo &amp; Sabor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533CB434-C90C-4BBF-BB97-EDC2032F1165}"/>
              </a:ext>
            </a:extLst>
          </p:cNvPr>
          <p:cNvSpPr txBox="1"/>
          <p:nvPr/>
        </p:nvSpPr>
        <p:spPr>
          <a:xfrm>
            <a:off x="1346625" y="2536915"/>
            <a:ext cx="18583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rgbClr val="15292F"/>
                </a:solidFill>
              </a:rPr>
              <a:t> 0130222  Desejo &amp; Sabor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F2200B62-B8BB-4311-89A2-FD024BCC1D74}"/>
              </a:ext>
            </a:extLst>
          </p:cNvPr>
          <p:cNvSpPr txBox="1"/>
          <p:nvPr/>
        </p:nvSpPr>
        <p:spPr>
          <a:xfrm>
            <a:off x="1362425" y="3387747"/>
            <a:ext cx="18583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rgbClr val="15292F"/>
                </a:solidFill>
              </a:rPr>
              <a:t> 0130123  Desejo &amp; Sabor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6B936A7F-E94A-47E4-BEBF-4FB23AF9DE02}"/>
              </a:ext>
            </a:extLst>
          </p:cNvPr>
          <p:cNvSpPr txBox="1"/>
          <p:nvPr/>
        </p:nvSpPr>
        <p:spPr>
          <a:xfrm>
            <a:off x="1355039" y="2942993"/>
            <a:ext cx="16444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rgbClr val="15292F"/>
                </a:solidFill>
              </a:rPr>
              <a:t> 0110123  Momentum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EB5478F9-94AF-4B33-BA89-54309D3C9CCE}"/>
              </a:ext>
            </a:extLst>
          </p:cNvPr>
          <p:cNvSpPr txBox="1"/>
          <p:nvPr/>
        </p:nvSpPr>
        <p:spPr>
          <a:xfrm>
            <a:off x="3310008" y="1410644"/>
            <a:ext cx="1285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Filtros:</a:t>
            </a:r>
          </a:p>
        </p:txBody>
      </p:sp>
      <p:graphicFrame>
        <p:nvGraphicFramePr>
          <p:cNvPr id="46" name="Tabela 45">
            <a:extLst>
              <a:ext uri="{FF2B5EF4-FFF2-40B4-BE49-F238E27FC236}">
                <a16:creationId xmlns:a16="http://schemas.microsoft.com/office/drawing/2014/main" id="{EA24015A-E597-46F7-96A9-09FBA8DDDC5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543892" y="3705387"/>
          <a:ext cx="765278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6391">
                  <a:extLst>
                    <a:ext uri="{9D8B030D-6E8A-4147-A177-3AD203B41FA5}">
                      <a16:colId xmlns:a16="http://schemas.microsoft.com/office/drawing/2014/main" val="2889548396"/>
                    </a:ext>
                  </a:extLst>
                </a:gridCol>
                <a:gridCol w="3826391">
                  <a:extLst>
                    <a:ext uri="{9D8B030D-6E8A-4147-A177-3AD203B41FA5}">
                      <a16:colId xmlns:a16="http://schemas.microsoft.com/office/drawing/2014/main" val="34043092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rgbClr val="03DB68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rgbClr val="03DB6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9327523"/>
                  </a:ext>
                </a:extLst>
              </a:tr>
            </a:tbl>
          </a:graphicData>
        </a:graphic>
      </p:graphicFrame>
      <p:sp>
        <p:nvSpPr>
          <p:cNvPr id="47" name="CaixaDeTexto 46">
            <a:extLst>
              <a:ext uri="{FF2B5EF4-FFF2-40B4-BE49-F238E27FC236}">
                <a16:creationId xmlns:a16="http://schemas.microsoft.com/office/drawing/2014/main" id="{DBE1FE8A-BF71-4395-8226-B5A85A63CFAA}"/>
              </a:ext>
            </a:extLst>
          </p:cNvPr>
          <p:cNvSpPr txBox="1"/>
          <p:nvPr/>
        </p:nvSpPr>
        <p:spPr>
          <a:xfrm>
            <a:off x="8581869" y="3662196"/>
            <a:ext cx="45901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</a:rPr>
              <a:t>Atribuído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C8E2C3F8-B3B9-4764-A1C3-5842F89DFF2F}"/>
              </a:ext>
            </a:extLst>
          </p:cNvPr>
          <p:cNvSpPr txBox="1"/>
          <p:nvPr/>
        </p:nvSpPr>
        <p:spPr>
          <a:xfrm>
            <a:off x="4601725" y="3681879"/>
            <a:ext cx="25270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</a:rPr>
              <a:t>Responsável</a:t>
            </a: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9121B11D-B80C-457C-9DE0-A86261423025}"/>
              </a:ext>
            </a:extLst>
          </p:cNvPr>
          <p:cNvSpPr txBox="1"/>
          <p:nvPr/>
        </p:nvSpPr>
        <p:spPr>
          <a:xfrm>
            <a:off x="3491835" y="4354237"/>
            <a:ext cx="11009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0130122</a:t>
            </a:r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C7BB17DA-1626-4CDA-9142-249C74F2E5B6}"/>
              </a:ext>
            </a:extLst>
          </p:cNvPr>
          <p:cNvSpPr txBox="1"/>
          <p:nvPr/>
        </p:nvSpPr>
        <p:spPr>
          <a:xfrm>
            <a:off x="4592758" y="4371335"/>
            <a:ext cx="1597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Desejo e Sabor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D792EA23-F929-4413-B23F-5CA6CDF579BB}"/>
              </a:ext>
            </a:extLst>
          </p:cNvPr>
          <p:cNvSpPr txBox="1"/>
          <p:nvPr/>
        </p:nvSpPr>
        <p:spPr>
          <a:xfrm>
            <a:off x="3464537" y="4714923"/>
            <a:ext cx="4794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Abertura: 22/10/2018      Previsão: 24/10/2018</a:t>
            </a:r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ACE743D6-8739-49E5-BC92-0F841A664548}"/>
              </a:ext>
            </a:extLst>
          </p:cNvPr>
          <p:cNvSpPr txBox="1"/>
          <p:nvPr/>
        </p:nvSpPr>
        <p:spPr>
          <a:xfrm>
            <a:off x="3464537" y="5069510"/>
            <a:ext cx="2374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Status: Andamento</a:t>
            </a:r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EAE1ACE9-AD7F-4E7F-BA3D-B0A029CF428E}"/>
              </a:ext>
            </a:extLst>
          </p:cNvPr>
          <p:cNvSpPr txBox="1"/>
          <p:nvPr/>
        </p:nvSpPr>
        <p:spPr>
          <a:xfrm>
            <a:off x="3307145" y="3226394"/>
            <a:ext cx="1858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Funcionário: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934CFE4A-C96F-4875-8256-12172835EB84}"/>
              </a:ext>
            </a:extLst>
          </p:cNvPr>
          <p:cNvSpPr/>
          <p:nvPr/>
        </p:nvSpPr>
        <p:spPr>
          <a:xfrm>
            <a:off x="4670653" y="3245507"/>
            <a:ext cx="3787435" cy="273603"/>
          </a:xfrm>
          <a:prstGeom prst="rect">
            <a:avLst/>
          </a:prstGeom>
          <a:solidFill>
            <a:schemeClr val="bg1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Retângulo 61">
            <a:extLst>
              <a:ext uri="{FF2B5EF4-FFF2-40B4-BE49-F238E27FC236}">
                <a16:creationId xmlns:a16="http://schemas.microsoft.com/office/drawing/2014/main" id="{CF899397-FA88-49DC-A075-F0E129AAA519}"/>
              </a:ext>
            </a:extLst>
          </p:cNvPr>
          <p:cNvSpPr/>
          <p:nvPr/>
        </p:nvSpPr>
        <p:spPr>
          <a:xfrm>
            <a:off x="8581869" y="3189197"/>
            <a:ext cx="2589845" cy="354284"/>
          </a:xfrm>
          <a:prstGeom prst="rect">
            <a:avLst/>
          </a:prstGeom>
          <a:solidFill>
            <a:srgbClr val="03DB68"/>
          </a:solidFill>
          <a:ln>
            <a:solidFill>
              <a:srgbClr val="03DB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09FCBB45-CD48-4C2F-AC08-B85BE9D19FE0}"/>
              </a:ext>
            </a:extLst>
          </p:cNvPr>
          <p:cNvSpPr txBox="1"/>
          <p:nvPr/>
        </p:nvSpPr>
        <p:spPr>
          <a:xfrm>
            <a:off x="8748328" y="3211074"/>
            <a:ext cx="2644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Solicitaões</a:t>
            </a:r>
            <a:r>
              <a:rPr lang="pt-BR" dirty="0"/>
              <a:t> Concluídas</a:t>
            </a:r>
          </a:p>
        </p:txBody>
      </p:sp>
      <p:sp>
        <p:nvSpPr>
          <p:cNvPr id="64" name="Retângulo 63">
            <a:extLst>
              <a:ext uri="{FF2B5EF4-FFF2-40B4-BE49-F238E27FC236}">
                <a16:creationId xmlns:a16="http://schemas.microsoft.com/office/drawing/2014/main" id="{6A885F5C-286B-42FF-88E7-8BB40E2BAC26}"/>
              </a:ext>
            </a:extLst>
          </p:cNvPr>
          <p:cNvSpPr/>
          <p:nvPr/>
        </p:nvSpPr>
        <p:spPr>
          <a:xfrm>
            <a:off x="5606493" y="1834554"/>
            <a:ext cx="1342947" cy="303736"/>
          </a:xfrm>
          <a:prstGeom prst="rect">
            <a:avLst/>
          </a:prstGeom>
          <a:solidFill>
            <a:schemeClr val="bg1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445E2EA8-2D66-42C7-A3A2-2852332FA07B}"/>
              </a:ext>
            </a:extLst>
          </p:cNvPr>
          <p:cNvCxnSpPr/>
          <p:nvPr/>
        </p:nvCxnSpPr>
        <p:spPr>
          <a:xfrm flipV="1">
            <a:off x="3382539" y="1769512"/>
            <a:ext cx="7814135" cy="13911"/>
          </a:xfrm>
          <a:prstGeom prst="line">
            <a:avLst/>
          </a:prstGeom>
          <a:ln>
            <a:solidFill>
              <a:srgbClr val="1529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CaixaDeTexto 64">
            <a:extLst>
              <a:ext uri="{FF2B5EF4-FFF2-40B4-BE49-F238E27FC236}">
                <a16:creationId xmlns:a16="http://schemas.microsoft.com/office/drawing/2014/main" id="{01DEE037-CC57-4FBA-872C-523E7568165A}"/>
              </a:ext>
            </a:extLst>
          </p:cNvPr>
          <p:cNvSpPr txBox="1"/>
          <p:nvPr/>
        </p:nvSpPr>
        <p:spPr>
          <a:xfrm>
            <a:off x="3307145" y="1843875"/>
            <a:ext cx="2349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Número da Solicitação:</a:t>
            </a:r>
          </a:p>
        </p:txBody>
      </p:sp>
      <p:sp>
        <p:nvSpPr>
          <p:cNvPr id="66" name="CaixaDeTexto 65">
            <a:extLst>
              <a:ext uri="{FF2B5EF4-FFF2-40B4-BE49-F238E27FC236}">
                <a16:creationId xmlns:a16="http://schemas.microsoft.com/office/drawing/2014/main" id="{01242C26-F0D5-459E-AA93-6FD03E3422A2}"/>
              </a:ext>
            </a:extLst>
          </p:cNvPr>
          <p:cNvSpPr txBox="1"/>
          <p:nvPr/>
        </p:nvSpPr>
        <p:spPr>
          <a:xfrm>
            <a:off x="6996427" y="1811429"/>
            <a:ext cx="2349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Cliente:</a:t>
            </a:r>
          </a:p>
        </p:txBody>
      </p:sp>
      <p:sp>
        <p:nvSpPr>
          <p:cNvPr id="67" name="Retângulo 66">
            <a:extLst>
              <a:ext uri="{FF2B5EF4-FFF2-40B4-BE49-F238E27FC236}">
                <a16:creationId xmlns:a16="http://schemas.microsoft.com/office/drawing/2014/main" id="{2999A1E1-FF76-42E4-A47A-CDEC760775F2}"/>
              </a:ext>
            </a:extLst>
          </p:cNvPr>
          <p:cNvSpPr/>
          <p:nvPr/>
        </p:nvSpPr>
        <p:spPr>
          <a:xfrm>
            <a:off x="7870427" y="1843012"/>
            <a:ext cx="3301287" cy="283999"/>
          </a:xfrm>
          <a:prstGeom prst="rect">
            <a:avLst/>
          </a:prstGeom>
          <a:solidFill>
            <a:schemeClr val="bg1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" name="CaixaDeTexto 67">
            <a:extLst>
              <a:ext uri="{FF2B5EF4-FFF2-40B4-BE49-F238E27FC236}">
                <a16:creationId xmlns:a16="http://schemas.microsoft.com/office/drawing/2014/main" id="{C6A61CEA-5B57-47F3-9BA0-D8E5FAB2E907}"/>
              </a:ext>
            </a:extLst>
          </p:cNvPr>
          <p:cNvSpPr txBox="1"/>
          <p:nvPr/>
        </p:nvSpPr>
        <p:spPr>
          <a:xfrm>
            <a:off x="3346669" y="2251710"/>
            <a:ext cx="2349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Data de Abertura:</a:t>
            </a:r>
          </a:p>
        </p:txBody>
      </p:sp>
      <p:sp>
        <p:nvSpPr>
          <p:cNvPr id="69" name="Retângulo 68">
            <a:extLst>
              <a:ext uri="{FF2B5EF4-FFF2-40B4-BE49-F238E27FC236}">
                <a16:creationId xmlns:a16="http://schemas.microsoft.com/office/drawing/2014/main" id="{38C1738F-4102-4620-A978-AA6B033D36C0}"/>
              </a:ext>
            </a:extLst>
          </p:cNvPr>
          <p:cNvSpPr/>
          <p:nvPr/>
        </p:nvSpPr>
        <p:spPr>
          <a:xfrm>
            <a:off x="5221423" y="2281695"/>
            <a:ext cx="1502934" cy="301254"/>
          </a:xfrm>
          <a:prstGeom prst="rect">
            <a:avLst/>
          </a:prstGeom>
          <a:solidFill>
            <a:schemeClr val="bg1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0" name="Retângulo 69">
            <a:extLst>
              <a:ext uri="{FF2B5EF4-FFF2-40B4-BE49-F238E27FC236}">
                <a16:creationId xmlns:a16="http://schemas.microsoft.com/office/drawing/2014/main" id="{07D76B4C-359F-4973-BE82-E93F8C9F53B7}"/>
              </a:ext>
            </a:extLst>
          </p:cNvPr>
          <p:cNvSpPr/>
          <p:nvPr/>
        </p:nvSpPr>
        <p:spPr>
          <a:xfrm>
            <a:off x="6736080" y="2281695"/>
            <a:ext cx="368106" cy="325436"/>
          </a:xfrm>
          <a:prstGeom prst="rect">
            <a:avLst/>
          </a:prstGeom>
          <a:solidFill>
            <a:schemeClr val="bg1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8A399E0E-041A-4212-A2B1-06F678EED16D}"/>
              </a:ext>
            </a:extLst>
          </p:cNvPr>
          <p:cNvSpPr txBox="1"/>
          <p:nvPr/>
        </p:nvSpPr>
        <p:spPr>
          <a:xfrm>
            <a:off x="7367309" y="2222531"/>
            <a:ext cx="2349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Data de Previsão:</a:t>
            </a:r>
          </a:p>
        </p:txBody>
      </p:sp>
      <p:sp>
        <p:nvSpPr>
          <p:cNvPr id="72" name="Retângulo 71">
            <a:extLst>
              <a:ext uri="{FF2B5EF4-FFF2-40B4-BE49-F238E27FC236}">
                <a16:creationId xmlns:a16="http://schemas.microsoft.com/office/drawing/2014/main" id="{6BF7934D-B92E-4F0C-8AF5-18603701655D}"/>
              </a:ext>
            </a:extLst>
          </p:cNvPr>
          <p:cNvSpPr/>
          <p:nvPr/>
        </p:nvSpPr>
        <p:spPr>
          <a:xfrm>
            <a:off x="9242063" y="2252516"/>
            <a:ext cx="1502934" cy="301254"/>
          </a:xfrm>
          <a:prstGeom prst="rect">
            <a:avLst/>
          </a:prstGeom>
          <a:solidFill>
            <a:schemeClr val="bg1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3" name="Retângulo 72">
            <a:extLst>
              <a:ext uri="{FF2B5EF4-FFF2-40B4-BE49-F238E27FC236}">
                <a16:creationId xmlns:a16="http://schemas.microsoft.com/office/drawing/2014/main" id="{1C7FF243-0A4B-4EA4-B744-B875852E53DC}"/>
              </a:ext>
            </a:extLst>
          </p:cNvPr>
          <p:cNvSpPr/>
          <p:nvPr/>
        </p:nvSpPr>
        <p:spPr>
          <a:xfrm>
            <a:off x="10756720" y="2252516"/>
            <a:ext cx="368106" cy="325436"/>
          </a:xfrm>
          <a:prstGeom prst="rect">
            <a:avLst/>
          </a:prstGeom>
          <a:solidFill>
            <a:schemeClr val="bg1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0EB03E9D-AA39-46D6-B7A6-94E602600D72}"/>
              </a:ext>
            </a:extLst>
          </p:cNvPr>
          <p:cNvSpPr txBox="1"/>
          <p:nvPr/>
        </p:nvSpPr>
        <p:spPr>
          <a:xfrm>
            <a:off x="3334103" y="2685645"/>
            <a:ext cx="2349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Status:</a:t>
            </a:r>
          </a:p>
        </p:txBody>
      </p:sp>
      <p:sp>
        <p:nvSpPr>
          <p:cNvPr id="75" name="Retângulo 74">
            <a:extLst>
              <a:ext uri="{FF2B5EF4-FFF2-40B4-BE49-F238E27FC236}">
                <a16:creationId xmlns:a16="http://schemas.microsoft.com/office/drawing/2014/main" id="{02066919-55BE-4DFB-AC3B-C6EA1ADEA6FF}"/>
              </a:ext>
            </a:extLst>
          </p:cNvPr>
          <p:cNvSpPr/>
          <p:nvPr/>
        </p:nvSpPr>
        <p:spPr>
          <a:xfrm>
            <a:off x="4180177" y="2731133"/>
            <a:ext cx="1502934" cy="301254"/>
          </a:xfrm>
          <a:prstGeom prst="rect">
            <a:avLst/>
          </a:prstGeom>
          <a:solidFill>
            <a:schemeClr val="bg1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565A250D-F3E7-4678-9C53-0816A51ECD45}"/>
              </a:ext>
            </a:extLst>
          </p:cNvPr>
          <p:cNvSpPr txBox="1"/>
          <p:nvPr/>
        </p:nvSpPr>
        <p:spPr>
          <a:xfrm>
            <a:off x="6122107" y="2685307"/>
            <a:ext cx="2349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Nível de Urgência:</a:t>
            </a:r>
          </a:p>
        </p:txBody>
      </p:sp>
      <p:sp>
        <p:nvSpPr>
          <p:cNvPr id="78" name="Retângulo 77">
            <a:extLst>
              <a:ext uri="{FF2B5EF4-FFF2-40B4-BE49-F238E27FC236}">
                <a16:creationId xmlns:a16="http://schemas.microsoft.com/office/drawing/2014/main" id="{0E42A982-5122-4EA7-A2FD-C2A93CABF9DC}"/>
              </a:ext>
            </a:extLst>
          </p:cNvPr>
          <p:cNvSpPr/>
          <p:nvPr/>
        </p:nvSpPr>
        <p:spPr>
          <a:xfrm>
            <a:off x="7996861" y="2715292"/>
            <a:ext cx="1502934" cy="301254"/>
          </a:xfrm>
          <a:prstGeom prst="rect">
            <a:avLst/>
          </a:prstGeom>
          <a:solidFill>
            <a:schemeClr val="bg1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Triângulo isósceles 22">
            <a:extLst>
              <a:ext uri="{FF2B5EF4-FFF2-40B4-BE49-F238E27FC236}">
                <a16:creationId xmlns:a16="http://schemas.microsoft.com/office/drawing/2014/main" id="{3FE6CC72-1D7E-434A-A525-1B35517BFECD}"/>
              </a:ext>
            </a:extLst>
          </p:cNvPr>
          <p:cNvSpPr/>
          <p:nvPr/>
        </p:nvSpPr>
        <p:spPr>
          <a:xfrm rot="10800000">
            <a:off x="10990201" y="1941354"/>
            <a:ext cx="154744" cy="102043"/>
          </a:xfrm>
          <a:prstGeom prst="triangle">
            <a:avLst/>
          </a:prstGeom>
          <a:solidFill>
            <a:srgbClr val="15292F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0" name="Triângulo isósceles 79">
            <a:extLst>
              <a:ext uri="{FF2B5EF4-FFF2-40B4-BE49-F238E27FC236}">
                <a16:creationId xmlns:a16="http://schemas.microsoft.com/office/drawing/2014/main" id="{73D0A418-01B9-44A3-B85D-E1A0137F4EF5}"/>
              </a:ext>
            </a:extLst>
          </p:cNvPr>
          <p:cNvSpPr/>
          <p:nvPr/>
        </p:nvSpPr>
        <p:spPr>
          <a:xfrm rot="10800000">
            <a:off x="5440716" y="2827086"/>
            <a:ext cx="156521" cy="158810"/>
          </a:xfrm>
          <a:prstGeom prst="triangle">
            <a:avLst/>
          </a:prstGeom>
          <a:solidFill>
            <a:srgbClr val="15292F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1" name="Triângulo isósceles 80">
            <a:extLst>
              <a:ext uri="{FF2B5EF4-FFF2-40B4-BE49-F238E27FC236}">
                <a16:creationId xmlns:a16="http://schemas.microsoft.com/office/drawing/2014/main" id="{0FD10C48-C3C5-4186-AC10-A13F08FDD7DC}"/>
              </a:ext>
            </a:extLst>
          </p:cNvPr>
          <p:cNvSpPr/>
          <p:nvPr/>
        </p:nvSpPr>
        <p:spPr>
          <a:xfrm rot="10800000">
            <a:off x="9249096" y="2812313"/>
            <a:ext cx="156521" cy="158810"/>
          </a:xfrm>
          <a:prstGeom prst="triangle">
            <a:avLst/>
          </a:prstGeom>
          <a:solidFill>
            <a:srgbClr val="15292F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2" name="Conector reto 81">
            <a:extLst>
              <a:ext uri="{FF2B5EF4-FFF2-40B4-BE49-F238E27FC236}">
                <a16:creationId xmlns:a16="http://schemas.microsoft.com/office/drawing/2014/main" id="{EF3F278A-C531-4DA0-A7F0-224D1355B670}"/>
              </a:ext>
            </a:extLst>
          </p:cNvPr>
          <p:cNvCxnSpPr/>
          <p:nvPr/>
        </p:nvCxnSpPr>
        <p:spPr>
          <a:xfrm flipV="1">
            <a:off x="3380025" y="3131527"/>
            <a:ext cx="7814135" cy="13911"/>
          </a:xfrm>
          <a:prstGeom prst="line">
            <a:avLst/>
          </a:prstGeom>
          <a:ln>
            <a:solidFill>
              <a:srgbClr val="1529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tângulo 83">
            <a:extLst>
              <a:ext uri="{FF2B5EF4-FFF2-40B4-BE49-F238E27FC236}">
                <a16:creationId xmlns:a16="http://schemas.microsoft.com/office/drawing/2014/main" id="{044379C5-4720-46CF-8988-21A4A6DABBBC}"/>
              </a:ext>
            </a:extLst>
          </p:cNvPr>
          <p:cNvSpPr/>
          <p:nvPr/>
        </p:nvSpPr>
        <p:spPr>
          <a:xfrm>
            <a:off x="3482577" y="5606241"/>
            <a:ext cx="2356353" cy="91509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5" name="Retângulo 84">
            <a:extLst>
              <a:ext uri="{FF2B5EF4-FFF2-40B4-BE49-F238E27FC236}">
                <a16:creationId xmlns:a16="http://schemas.microsoft.com/office/drawing/2014/main" id="{4C52B412-2A4B-4A40-B7F5-7D737EA2027A}"/>
              </a:ext>
            </a:extLst>
          </p:cNvPr>
          <p:cNvSpPr/>
          <p:nvPr/>
        </p:nvSpPr>
        <p:spPr>
          <a:xfrm>
            <a:off x="6026401" y="5610885"/>
            <a:ext cx="2356353" cy="851430"/>
          </a:xfrm>
          <a:prstGeom prst="rect">
            <a:avLst/>
          </a:prstGeom>
          <a:solidFill>
            <a:srgbClr val="FFD5D5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6" name="CaixaDeTexto 85">
            <a:extLst>
              <a:ext uri="{FF2B5EF4-FFF2-40B4-BE49-F238E27FC236}">
                <a16:creationId xmlns:a16="http://schemas.microsoft.com/office/drawing/2014/main" id="{BAD8C119-FAF4-44D3-8844-9C5DEB3609F0}"/>
              </a:ext>
            </a:extLst>
          </p:cNvPr>
          <p:cNvSpPr txBox="1"/>
          <p:nvPr/>
        </p:nvSpPr>
        <p:spPr>
          <a:xfrm>
            <a:off x="3552795" y="5608763"/>
            <a:ext cx="1204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Imediato</a:t>
            </a:r>
          </a:p>
        </p:txBody>
      </p:sp>
      <p:sp>
        <p:nvSpPr>
          <p:cNvPr id="87" name="CaixaDeTexto 86">
            <a:extLst>
              <a:ext uri="{FF2B5EF4-FFF2-40B4-BE49-F238E27FC236}">
                <a16:creationId xmlns:a16="http://schemas.microsoft.com/office/drawing/2014/main" id="{911EDAD2-5CDA-4C2C-ABCF-90A6EFB5C6FE}"/>
              </a:ext>
            </a:extLst>
          </p:cNvPr>
          <p:cNvSpPr txBox="1"/>
          <p:nvPr/>
        </p:nvSpPr>
        <p:spPr>
          <a:xfrm>
            <a:off x="3552794" y="5998219"/>
            <a:ext cx="798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Alto</a:t>
            </a:r>
          </a:p>
        </p:txBody>
      </p:sp>
      <p:sp>
        <p:nvSpPr>
          <p:cNvPr id="88" name="CaixaDeTexto 87">
            <a:extLst>
              <a:ext uri="{FF2B5EF4-FFF2-40B4-BE49-F238E27FC236}">
                <a16:creationId xmlns:a16="http://schemas.microsoft.com/office/drawing/2014/main" id="{8E1A7123-0A85-4B9E-B428-541DCF3EE9B9}"/>
              </a:ext>
            </a:extLst>
          </p:cNvPr>
          <p:cNvSpPr txBox="1"/>
          <p:nvPr/>
        </p:nvSpPr>
        <p:spPr>
          <a:xfrm>
            <a:off x="5029871" y="5606241"/>
            <a:ext cx="798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Médio</a:t>
            </a:r>
          </a:p>
        </p:txBody>
      </p:sp>
      <p:sp>
        <p:nvSpPr>
          <p:cNvPr id="89" name="CaixaDeTexto 88">
            <a:extLst>
              <a:ext uri="{FF2B5EF4-FFF2-40B4-BE49-F238E27FC236}">
                <a16:creationId xmlns:a16="http://schemas.microsoft.com/office/drawing/2014/main" id="{56AF8B24-0236-451D-B606-F584E649C655}"/>
              </a:ext>
            </a:extLst>
          </p:cNvPr>
          <p:cNvSpPr txBox="1"/>
          <p:nvPr/>
        </p:nvSpPr>
        <p:spPr>
          <a:xfrm>
            <a:off x="5041295" y="5970649"/>
            <a:ext cx="798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Baixo</a:t>
            </a:r>
          </a:p>
        </p:txBody>
      </p:sp>
      <p:sp>
        <p:nvSpPr>
          <p:cNvPr id="90" name="CaixaDeTexto 89">
            <a:extLst>
              <a:ext uri="{FF2B5EF4-FFF2-40B4-BE49-F238E27FC236}">
                <a16:creationId xmlns:a16="http://schemas.microsoft.com/office/drawing/2014/main" id="{311FD605-A132-4143-8483-E0781143DEB8}"/>
              </a:ext>
            </a:extLst>
          </p:cNvPr>
          <p:cNvSpPr txBox="1"/>
          <p:nvPr/>
        </p:nvSpPr>
        <p:spPr>
          <a:xfrm>
            <a:off x="7659247" y="4265377"/>
            <a:ext cx="798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Alto</a:t>
            </a:r>
          </a:p>
        </p:txBody>
      </p:sp>
      <p:sp>
        <p:nvSpPr>
          <p:cNvPr id="92" name="CaixaDeTexto 91">
            <a:extLst>
              <a:ext uri="{FF2B5EF4-FFF2-40B4-BE49-F238E27FC236}">
                <a16:creationId xmlns:a16="http://schemas.microsoft.com/office/drawing/2014/main" id="{16749B5E-E980-4D48-B647-8D5D49BBFF3B}"/>
              </a:ext>
            </a:extLst>
          </p:cNvPr>
          <p:cNvSpPr txBox="1"/>
          <p:nvPr/>
        </p:nvSpPr>
        <p:spPr>
          <a:xfrm>
            <a:off x="7902827" y="4967979"/>
            <a:ext cx="2374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Solicitação em prazo</a:t>
            </a:r>
          </a:p>
        </p:txBody>
      </p:sp>
      <p:sp>
        <p:nvSpPr>
          <p:cNvPr id="93" name="CaixaDeTexto 92">
            <a:extLst>
              <a:ext uri="{FF2B5EF4-FFF2-40B4-BE49-F238E27FC236}">
                <a16:creationId xmlns:a16="http://schemas.microsoft.com/office/drawing/2014/main" id="{D7432E1E-272B-43FF-93DF-E70BA2002F93}"/>
              </a:ext>
            </a:extLst>
          </p:cNvPr>
          <p:cNvSpPr txBox="1"/>
          <p:nvPr/>
        </p:nvSpPr>
        <p:spPr>
          <a:xfrm>
            <a:off x="7973931" y="5889620"/>
            <a:ext cx="2374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Solicitação atrasada</a:t>
            </a:r>
          </a:p>
        </p:txBody>
      </p:sp>
      <p:sp>
        <p:nvSpPr>
          <p:cNvPr id="94" name="CaixaDeTexto 93">
            <a:extLst>
              <a:ext uri="{FF2B5EF4-FFF2-40B4-BE49-F238E27FC236}">
                <a16:creationId xmlns:a16="http://schemas.microsoft.com/office/drawing/2014/main" id="{F71A6216-1A59-416B-B88B-8A48CF41EE40}"/>
              </a:ext>
            </a:extLst>
          </p:cNvPr>
          <p:cNvSpPr txBox="1"/>
          <p:nvPr/>
        </p:nvSpPr>
        <p:spPr>
          <a:xfrm>
            <a:off x="3552794" y="6288472"/>
            <a:ext cx="2374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Solicitação para hoje</a:t>
            </a:r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B4457E12-A70F-4614-A0B9-2A17CF06BD9D}"/>
              </a:ext>
            </a:extLst>
          </p:cNvPr>
          <p:cNvSpPr txBox="1"/>
          <p:nvPr/>
        </p:nvSpPr>
        <p:spPr>
          <a:xfrm>
            <a:off x="3496061" y="6540038"/>
            <a:ext cx="2349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Total de Solicitações:</a:t>
            </a:r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8963E77C-37CD-46B1-95A5-25623033C4CF}"/>
              </a:ext>
            </a:extLst>
          </p:cNvPr>
          <p:cNvSpPr txBox="1"/>
          <p:nvPr/>
        </p:nvSpPr>
        <p:spPr>
          <a:xfrm>
            <a:off x="7843298" y="6520691"/>
            <a:ext cx="2349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Total de Solicitações:</a:t>
            </a:r>
          </a:p>
        </p:txBody>
      </p:sp>
    </p:spTree>
    <p:extLst>
      <p:ext uri="{BB962C8B-B14F-4D97-AF65-F5344CB8AC3E}">
        <p14:creationId xmlns:p14="http://schemas.microsoft.com/office/powerpoint/2010/main" val="15437706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tângulo 24">
            <a:extLst>
              <a:ext uri="{FF2B5EF4-FFF2-40B4-BE49-F238E27FC236}">
                <a16:creationId xmlns:a16="http://schemas.microsoft.com/office/drawing/2014/main" id="{35C84EC4-9C29-4DB9-A2C1-9C7339E3159E}"/>
              </a:ext>
            </a:extLst>
          </p:cNvPr>
          <p:cNvSpPr/>
          <p:nvPr/>
        </p:nvSpPr>
        <p:spPr>
          <a:xfrm>
            <a:off x="955622" y="532596"/>
            <a:ext cx="10511725" cy="567412"/>
          </a:xfrm>
          <a:prstGeom prst="rect">
            <a:avLst/>
          </a:prstGeom>
          <a:solidFill>
            <a:srgbClr val="15292F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D528783E-A938-411F-9F69-2D5C5AF53E00}"/>
              </a:ext>
            </a:extLst>
          </p:cNvPr>
          <p:cNvSpPr/>
          <p:nvPr/>
        </p:nvSpPr>
        <p:spPr>
          <a:xfrm>
            <a:off x="773839" y="523220"/>
            <a:ext cx="11239970" cy="5745058"/>
          </a:xfrm>
          <a:prstGeom prst="rect">
            <a:avLst/>
          </a:prstGeom>
          <a:noFill/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44A41851-5B55-46CA-A196-9F1036F346AE}"/>
              </a:ext>
            </a:extLst>
          </p:cNvPr>
          <p:cNvSpPr txBox="1"/>
          <p:nvPr/>
        </p:nvSpPr>
        <p:spPr>
          <a:xfrm>
            <a:off x="3010989" y="0"/>
            <a:ext cx="64695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Sistema de Gerenciamento de Solicitações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2F0968E-0484-446C-B3EC-124FA3DD9FD8}"/>
              </a:ext>
            </a:extLst>
          </p:cNvPr>
          <p:cNvSpPr txBox="1"/>
          <p:nvPr/>
        </p:nvSpPr>
        <p:spPr>
          <a:xfrm>
            <a:off x="5656329" y="1116353"/>
            <a:ext cx="4590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Painel de Gerenciamento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49121E93-52CC-46A5-9B75-798204730BC3}"/>
              </a:ext>
            </a:extLst>
          </p:cNvPr>
          <p:cNvSpPr/>
          <p:nvPr/>
        </p:nvSpPr>
        <p:spPr>
          <a:xfrm>
            <a:off x="792748" y="523220"/>
            <a:ext cx="550768" cy="5745058"/>
          </a:xfrm>
          <a:prstGeom prst="rect">
            <a:avLst/>
          </a:prstGeom>
          <a:solidFill>
            <a:srgbClr val="15292F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273400B-22B7-4BEA-8155-0F257D0D4A28}"/>
              </a:ext>
            </a:extLst>
          </p:cNvPr>
          <p:cNvSpPr/>
          <p:nvPr/>
        </p:nvSpPr>
        <p:spPr>
          <a:xfrm>
            <a:off x="957686" y="869863"/>
            <a:ext cx="219378" cy="52446"/>
          </a:xfrm>
          <a:prstGeom prst="rect">
            <a:avLst/>
          </a:prstGeom>
          <a:solidFill>
            <a:schemeClr val="bg1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BE05F422-C7CD-4693-9FBC-F29D39D3CAB2}"/>
              </a:ext>
            </a:extLst>
          </p:cNvPr>
          <p:cNvSpPr/>
          <p:nvPr/>
        </p:nvSpPr>
        <p:spPr>
          <a:xfrm>
            <a:off x="957686" y="962721"/>
            <a:ext cx="219378" cy="52446"/>
          </a:xfrm>
          <a:prstGeom prst="rect">
            <a:avLst/>
          </a:prstGeom>
          <a:solidFill>
            <a:schemeClr val="bg1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AD933229-8EF4-4B7C-8091-4276A7461907}"/>
              </a:ext>
            </a:extLst>
          </p:cNvPr>
          <p:cNvSpPr/>
          <p:nvPr/>
        </p:nvSpPr>
        <p:spPr>
          <a:xfrm>
            <a:off x="957686" y="1059538"/>
            <a:ext cx="219378" cy="52446"/>
          </a:xfrm>
          <a:prstGeom prst="rect">
            <a:avLst/>
          </a:prstGeom>
          <a:solidFill>
            <a:schemeClr val="bg1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943BAE2E-50E0-44CE-8D8B-6F3CFD84EB5B}"/>
              </a:ext>
            </a:extLst>
          </p:cNvPr>
          <p:cNvSpPr/>
          <p:nvPr/>
        </p:nvSpPr>
        <p:spPr>
          <a:xfrm>
            <a:off x="908834" y="1307799"/>
            <a:ext cx="341918" cy="341431"/>
          </a:xfrm>
          <a:prstGeom prst="rect">
            <a:avLst/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0E1B3873-1F92-42D8-8EB0-464B16E18323}"/>
              </a:ext>
            </a:extLst>
          </p:cNvPr>
          <p:cNvSpPr/>
          <p:nvPr/>
        </p:nvSpPr>
        <p:spPr>
          <a:xfrm>
            <a:off x="915868" y="1835226"/>
            <a:ext cx="341918" cy="341431"/>
          </a:xfrm>
          <a:prstGeom prst="rect">
            <a:avLst/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CDEE1C5B-FBD1-458E-BEBD-951BB3D30944}"/>
              </a:ext>
            </a:extLst>
          </p:cNvPr>
          <p:cNvSpPr/>
          <p:nvPr/>
        </p:nvSpPr>
        <p:spPr>
          <a:xfrm>
            <a:off x="915867" y="2423942"/>
            <a:ext cx="341918" cy="341431"/>
          </a:xfrm>
          <a:prstGeom prst="rect">
            <a:avLst/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18629727-BDCF-42CB-B46F-62F8CE4FE4CD}"/>
              </a:ext>
            </a:extLst>
          </p:cNvPr>
          <p:cNvSpPr/>
          <p:nvPr/>
        </p:nvSpPr>
        <p:spPr>
          <a:xfrm>
            <a:off x="915866" y="3021309"/>
            <a:ext cx="341918" cy="341431"/>
          </a:xfrm>
          <a:prstGeom prst="rect">
            <a:avLst/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979A8C95-5921-4BB8-8AE7-2C27BF23EDEE}"/>
              </a:ext>
            </a:extLst>
          </p:cNvPr>
          <p:cNvSpPr/>
          <p:nvPr/>
        </p:nvSpPr>
        <p:spPr>
          <a:xfrm>
            <a:off x="10944358" y="618102"/>
            <a:ext cx="401174" cy="371235"/>
          </a:xfrm>
          <a:prstGeom prst="rect">
            <a:avLst/>
          </a:prstGeom>
          <a:solidFill>
            <a:schemeClr val="bg1"/>
          </a:solidFill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EC9D7B67-1BC9-474F-8D60-A98926FB3FA8}"/>
              </a:ext>
            </a:extLst>
          </p:cNvPr>
          <p:cNvSpPr txBox="1"/>
          <p:nvPr/>
        </p:nvSpPr>
        <p:spPr>
          <a:xfrm>
            <a:off x="9839803" y="627112"/>
            <a:ext cx="12291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</a:rPr>
              <a:t>Empresa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271810DA-EE4A-423D-B961-8799913487F8}"/>
              </a:ext>
            </a:extLst>
          </p:cNvPr>
          <p:cNvSpPr txBox="1"/>
          <p:nvPr/>
        </p:nvSpPr>
        <p:spPr>
          <a:xfrm>
            <a:off x="2526526" y="6217496"/>
            <a:ext cx="8787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/>
              <a:t>9-Atribuído Responsável/ Tela de Solicitações </a:t>
            </a:r>
            <a:r>
              <a:rPr lang="pt-BR" sz="2800" b="1" dirty="0" err="1"/>
              <a:t>concluidas</a:t>
            </a:r>
            <a:endParaRPr lang="pt-BR" sz="2800" b="1" dirty="0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9FAB1D3A-1301-48D6-9CD0-3DCFD9B62D79}"/>
              </a:ext>
            </a:extLst>
          </p:cNvPr>
          <p:cNvSpPr/>
          <p:nvPr/>
        </p:nvSpPr>
        <p:spPr>
          <a:xfrm>
            <a:off x="1351963" y="1109383"/>
            <a:ext cx="1858359" cy="5148825"/>
          </a:xfrm>
          <a:prstGeom prst="rect">
            <a:avLst/>
          </a:prstGeom>
          <a:solidFill>
            <a:srgbClr val="15292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EE06C89B-93ED-4FA4-9DBE-486D4CDB5922}"/>
              </a:ext>
            </a:extLst>
          </p:cNvPr>
          <p:cNvSpPr txBox="1"/>
          <p:nvPr/>
        </p:nvSpPr>
        <p:spPr>
          <a:xfrm>
            <a:off x="1223154" y="1155483"/>
            <a:ext cx="21145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>
                <a:solidFill>
                  <a:schemeClr val="bg1"/>
                </a:solidFill>
              </a:rPr>
              <a:t>Novas</a:t>
            </a:r>
          </a:p>
          <a:p>
            <a:pPr algn="ctr"/>
            <a:r>
              <a:rPr lang="pt-BR" sz="1600" b="1" dirty="0">
                <a:solidFill>
                  <a:schemeClr val="bg1"/>
                </a:solidFill>
              </a:rPr>
              <a:t> Solicitações</a:t>
            </a: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CDCBD15D-212A-4C41-B861-2840A90E4C8D}"/>
              </a:ext>
            </a:extLst>
          </p:cNvPr>
          <p:cNvCxnSpPr>
            <a:cxnSpLocks/>
          </p:cNvCxnSpPr>
          <p:nvPr/>
        </p:nvCxnSpPr>
        <p:spPr>
          <a:xfrm>
            <a:off x="1406767" y="1754369"/>
            <a:ext cx="174728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tângulo 30">
            <a:extLst>
              <a:ext uri="{FF2B5EF4-FFF2-40B4-BE49-F238E27FC236}">
                <a16:creationId xmlns:a16="http://schemas.microsoft.com/office/drawing/2014/main" id="{5CB35427-02FB-4818-BCB4-65ECC31C242A}"/>
              </a:ext>
            </a:extLst>
          </p:cNvPr>
          <p:cNvSpPr/>
          <p:nvPr/>
        </p:nvSpPr>
        <p:spPr>
          <a:xfrm>
            <a:off x="1468179" y="2119922"/>
            <a:ext cx="1644427" cy="276998"/>
          </a:xfrm>
          <a:prstGeom prst="rect">
            <a:avLst/>
          </a:prstGeom>
          <a:solidFill>
            <a:schemeClr val="bg1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F06CB7D5-57D6-4C43-BD97-412F964BA0B6}"/>
              </a:ext>
            </a:extLst>
          </p:cNvPr>
          <p:cNvSpPr txBox="1"/>
          <p:nvPr/>
        </p:nvSpPr>
        <p:spPr>
          <a:xfrm>
            <a:off x="1529518" y="1786119"/>
            <a:ext cx="5507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>
                <a:solidFill>
                  <a:schemeClr val="bg1"/>
                </a:solidFill>
              </a:rPr>
              <a:t>Nº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F872F24D-C25F-468C-B772-540E428A5903}"/>
              </a:ext>
            </a:extLst>
          </p:cNvPr>
          <p:cNvSpPr txBox="1"/>
          <p:nvPr/>
        </p:nvSpPr>
        <p:spPr>
          <a:xfrm>
            <a:off x="2080286" y="1795733"/>
            <a:ext cx="9935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>
                <a:solidFill>
                  <a:schemeClr val="bg1"/>
                </a:solidFill>
              </a:rPr>
              <a:t>CLIENTE</a:t>
            </a: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0738A391-02D9-4EFB-A1E2-A37632F0B794}"/>
              </a:ext>
            </a:extLst>
          </p:cNvPr>
          <p:cNvSpPr/>
          <p:nvPr/>
        </p:nvSpPr>
        <p:spPr>
          <a:xfrm>
            <a:off x="1466635" y="2520309"/>
            <a:ext cx="1644427" cy="276998"/>
          </a:xfrm>
          <a:prstGeom prst="rect">
            <a:avLst/>
          </a:prstGeom>
          <a:solidFill>
            <a:schemeClr val="bg1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0CB86D82-E9FD-46E9-A949-825BE0B8D5AA}"/>
              </a:ext>
            </a:extLst>
          </p:cNvPr>
          <p:cNvSpPr/>
          <p:nvPr/>
        </p:nvSpPr>
        <p:spPr>
          <a:xfrm>
            <a:off x="1466189" y="2944206"/>
            <a:ext cx="1644427" cy="276998"/>
          </a:xfrm>
          <a:prstGeom prst="rect">
            <a:avLst/>
          </a:prstGeom>
          <a:solidFill>
            <a:schemeClr val="bg1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C728E570-D2FB-430B-B0B1-72CB6D7EA93F}"/>
              </a:ext>
            </a:extLst>
          </p:cNvPr>
          <p:cNvSpPr/>
          <p:nvPr/>
        </p:nvSpPr>
        <p:spPr>
          <a:xfrm>
            <a:off x="1466188" y="3359799"/>
            <a:ext cx="1644427" cy="276998"/>
          </a:xfrm>
          <a:prstGeom prst="rect">
            <a:avLst/>
          </a:prstGeom>
          <a:solidFill>
            <a:schemeClr val="bg1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52829A9D-20B5-41DC-8C93-295D646F1E51}"/>
              </a:ext>
            </a:extLst>
          </p:cNvPr>
          <p:cNvSpPr txBox="1"/>
          <p:nvPr/>
        </p:nvSpPr>
        <p:spPr>
          <a:xfrm>
            <a:off x="1351228" y="2132231"/>
            <a:ext cx="18583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rgbClr val="15292F"/>
                </a:solidFill>
              </a:rPr>
              <a:t> 0130122  Desejo &amp; Sabor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533CB434-C90C-4BBF-BB97-EDC2032F1165}"/>
              </a:ext>
            </a:extLst>
          </p:cNvPr>
          <p:cNvSpPr txBox="1"/>
          <p:nvPr/>
        </p:nvSpPr>
        <p:spPr>
          <a:xfrm>
            <a:off x="1346625" y="2536915"/>
            <a:ext cx="18583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rgbClr val="15292F"/>
                </a:solidFill>
              </a:rPr>
              <a:t> 0130222  Desejo &amp; Sabor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F2200B62-B8BB-4311-89A2-FD024BCC1D74}"/>
              </a:ext>
            </a:extLst>
          </p:cNvPr>
          <p:cNvSpPr txBox="1"/>
          <p:nvPr/>
        </p:nvSpPr>
        <p:spPr>
          <a:xfrm>
            <a:off x="1362425" y="3387747"/>
            <a:ext cx="18583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rgbClr val="15292F"/>
                </a:solidFill>
              </a:rPr>
              <a:t> 0130123  Desejo &amp; Sabor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6B936A7F-E94A-47E4-BEBF-4FB23AF9DE02}"/>
              </a:ext>
            </a:extLst>
          </p:cNvPr>
          <p:cNvSpPr txBox="1"/>
          <p:nvPr/>
        </p:nvSpPr>
        <p:spPr>
          <a:xfrm>
            <a:off x="1355039" y="2942993"/>
            <a:ext cx="16444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rgbClr val="15292F"/>
                </a:solidFill>
              </a:rPr>
              <a:t> 0110123  Momentum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EB5478F9-94AF-4B33-BA89-54309D3C9CCE}"/>
              </a:ext>
            </a:extLst>
          </p:cNvPr>
          <p:cNvSpPr txBox="1"/>
          <p:nvPr/>
        </p:nvSpPr>
        <p:spPr>
          <a:xfrm>
            <a:off x="3310008" y="1410644"/>
            <a:ext cx="1285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Filtros:</a:t>
            </a: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DBE1FE8A-BF71-4395-8226-B5A85A63CFAA}"/>
              </a:ext>
            </a:extLst>
          </p:cNvPr>
          <p:cNvSpPr txBox="1"/>
          <p:nvPr/>
        </p:nvSpPr>
        <p:spPr>
          <a:xfrm>
            <a:off x="8581869" y="3662196"/>
            <a:ext cx="45901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</a:rPr>
              <a:t>Atribuído</a:t>
            </a:r>
          </a:p>
        </p:txBody>
      </p:sp>
      <p:sp>
        <p:nvSpPr>
          <p:cNvPr id="64" name="Retângulo 63">
            <a:extLst>
              <a:ext uri="{FF2B5EF4-FFF2-40B4-BE49-F238E27FC236}">
                <a16:creationId xmlns:a16="http://schemas.microsoft.com/office/drawing/2014/main" id="{6A885F5C-286B-42FF-88E7-8BB40E2BAC26}"/>
              </a:ext>
            </a:extLst>
          </p:cNvPr>
          <p:cNvSpPr/>
          <p:nvPr/>
        </p:nvSpPr>
        <p:spPr>
          <a:xfrm>
            <a:off x="5606493" y="1834554"/>
            <a:ext cx="1342947" cy="303736"/>
          </a:xfrm>
          <a:prstGeom prst="rect">
            <a:avLst/>
          </a:prstGeom>
          <a:solidFill>
            <a:schemeClr val="bg1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445E2EA8-2D66-42C7-A3A2-2852332FA07B}"/>
              </a:ext>
            </a:extLst>
          </p:cNvPr>
          <p:cNvCxnSpPr/>
          <p:nvPr/>
        </p:nvCxnSpPr>
        <p:spPr>
          <a:xfrm flipV="1">
            <a:off x="3382539" y="1769512"/>
            <a:ext cx="7814135" cy="13911"/>
          </a:xfrm>
          <a:prstGeom prst="line">
            <a:avLst/>
          </a:prstGeom>
          <a:ln>
            <a:solidFill>
              <a:srgbClr val="1529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CaixaDeTexto 64">
            <a:extLst>
              <a:ext uri="{FF2B5EF4-FFF2-40B4-BE49-F238E27FC236}">
                <a16:creationId xmlns:a16="http://schemas.microsoft.com/office/drawing/2014/main" id="{01DEE037-CC57-4FBA-872C-523E7568165A}"/>
              </a:ext>
            </a:extLst>
          </p:cNvPr>
          <p:cNvSpPr txBox="1"/>
          <p:nvPr/>
        </p:nvSpPr>
        <p:spPr>
          <a:xfrm>
            <a:off x="3307145" y="1843875"/>
            <a:ext cx="2349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Número da Solicitação:</a:t>
            </a:r>
          </a:p>
        </p:txBody>
      </p:sp>
      <p:sp>
        <p:nvSpPr>
          <p:cNvPr id="66" name="CaixaDeTexto 65">
            <a:extLst>
              <a:ext uri="{FF2B5EF4-FFF2-40B4-BE49-F238E27FC236}">
                <a16:creationId xmlns:a16="http://schemas.microsoft.com/office/drawing/2014/main" id="{01242C26-F0D5-459E-AA93-6FD03E3422A2}"/>
              </a:ext>
            </a:extLst>
          </p:cNvPr>
          <p:cNvSpPr txBox="1"/>
          <p:nvPr/>
        </p:nvSpPr>
        <p:spPr>
          <a:xfrm>
            <a:off x="6996427" y="1811429"/>
            <a:ext cx="2349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Cliente:</a:t>
            </a:r>
          </a:p>
        </p:txBody>
      </p:sp>
      <p:sp>
        <p:nvSpPr>
          <p:cNvPr id="67" name="Retângulo 66">
            <a:extLst>
              <a:ext uri="{FF2B5EF4-FFF2-40B4-BE49-F238E27FC236}">
                <a16:creationId xmlns:a16="http://schemas.microsoft.com/office/drawing/2014/main" id="{2999A1E1-FF76-42E4-A47A-CDEC760775F2}"/>
              </a:ext>
            </a:extLst>
          </p:cNvPr>
          <p:cNvSpPr/>
          <p:nvPr/>
        </p:nvSpPr>
        <p:spPr>
          <a:xfrm>
            <a:off x="7870427" y="1843012"/>
            <a:ext cx="3301287" cy="283999"/>
          </a:xfrm>
          <a:prstGeom prst="rect">
            <a:avLst/>
          </a:prstGeom>
          <a:solidFill>
            <a:schemeClr val="bg1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" name="CaixaDeTexto 67">
            <a:extLst>
              <a:ext uri="{FF2B5EF4-FFF2-40B4-BE49-F238E27FC236}">
                <a16:creationId xmlns:a16="http://schemas.microsoft.com/office/drawing/2014/main" id="{C6A61CEA-5B57-47F3-9BA0-D8E5FAB2E907}"/>
              </a:ext>
            </a:extLst>
          </p:cNvPr>
          <p:cNvSpPr txBox="1"/>
          <p:nvPr/>
        </p:nvSpPr>
        <p:spPr>
          <a:xfrm>
            <a:off x="3346669" y="2251710"/>
            <a:ext cx="2349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Data de Abertura:</a:t>
            </a:r>
          </a:p>
        </p:txBody>
      </p:sp>
      <p:sp>
        <p:nvSpPr>
          <p:cNvPr id="69" name="Retângulo 68">
            <a:extLst>
              <a:ext uri="{FF2B5EF4-FFF2-40B4-BE49-F238E27FC236}">
                <a16:creationId xmlns:a16="http://schemas.microsoft.com/office/drawing/2014/main" id="{38C1738F-4102-4620-A978-AA6B033D36C0}"/>
              </a:ext>
            </a:extLst>
          </p:cNvPr>
          <p:cNvSpPr/>
          <p:nvPr/>
        </p:nvSpPr>
        <p:spPr>
          <a:xfrm>
            <a:off x="5221423" y="2281695"/>
            <a:ext cx="1502934" cy="301254"/>
          </a:xfrm>
          <a:prstGeom prst="rect">
            <a:avLst/>
          </a:prstGeom>
          <a:solidFill>
            <a:schemeClr val="bg1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0" name="Retângulo 69">
            <a:extLst>
              <a:ext uri="{FF2B5EF4-FFF2-40B4-BE49-F238E27FC236}">
                <a16:creationId xmlns:a16="http://schemas.microsoft.com/office/drawing/2014/main" id="{07D76B4C-359F-4973-BE82-E93F8C9F53B7}"/>
              </a:ext>
            </a:extLst>
          </p:cNvPr>
          <p:cNvSpPr/>
          <p:nvPr/>
        </p:nvSpPr>
        <p:spPr>
          <a:xfrm>
            <a:off x="6736080" y="2281695"/>
            <a:ext cx="368106" cy="325436"/>
          </a:xfrm>
          <a:prstGeom prst="rect">
            <a:avLst/>
          </a:prstGeom>
          <a:solidFill>
            <a:schemeClr val="bg1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8A399E0E-041A-4212-A2B1-06F678EED16D}"/>
              </a:ext>
            </a:extLst>
          </p:cNvPr>
          <p:cNvSpPr txBox="1"/>
          <p:nvPr/>
        </p:nvSpPr>
        <p:spPr>
          <a:xfrm>
            <a:off x="7367309" y="2222531"/>
            <a:ext cx="2349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Data de Conclusão:</a:t>
            </a:r>
          </a:p>
        </p:txBody>
      </p:sp>
      <p:sp>
        <p:nvSpPr>
          <p:cNvPr id="72" name="Retângulo 71">
            <a:extLst>
              <a:ext uri="{FF2B5EF4-FFF2-40B4-BE49-F238E27FC236}">
                <a16:creationId xmlns:a16="http://schemas.microsoft.com/office/drawing/2014/main" id="{6BF7934D-B92E-4F0C-8AF5-18603701655D}"/>
              </a:ext>
            </a:extLst>
          </p:cNvPr>
          <p:cNvSpPr/>
          <p:nvPr/>
        </p:nvSpPr>
        <p:spPr>
          <a:xfrm>
            <a:off x="9242063" y="2252516"/>
            <a:ext cx="1502934" cy="301254"/>
          </a:xfrm>
          <a:prstGeom prst="rect">
            <a:avLst/>
          </a:prstGeom>
          <a:solidFill>
            <a:schemeClr val="bg1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3" name="Retângulo 72">
            <a:extLst>
              <a:ext uri="{FF2B5EF4-FFF2-40B4-BE49-F238E27FC236}">
                <a16:creationId xmlns:a16="http://schemas.microsoft.com/office/drawing/2014/main" id="{1C7FF243-0A4B-4EA4-B744-B875852E53DC}"/>
              </a:ext>
            </a:extLst>
          </p:cNvPr>
          <p:cNvSpPr/>
          <p:nvPr/>
        </p:nvSpPr>
        <p:spPr>
          <a:xfrm>
            <a:off x="10756720" y="2252516"/>
            <a:ext cx="368106" cy="325436"/>
          </a:xfrm>
          <a:prstGeom prst="rect">
            <a:avLst/>
          </a:prstGeom>
          <a:solidFill>
            <a:schemeClr val="bg1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0EB03E9D-AA39-46D6-B7A6-94E602600D72}"/>
              </a:ext>
            </a:extLst>
          </p:cNvPr>
          <p:cNvSpPr txBox="1"/>
          <p:nvPr/>
        </p:nvSpPr>
        <p:spPr>
          <a:xfrm>
            <a:off x="3334103" y="2685645"/>
            <a:ext cx="2349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Categoria:</a:t>
            </a:r>
          </a:p>
        </p:txBody>
      </p:sp>
      <p:sp>
        <p:nvSpPr>
          <p:cNvPr id="75" name="Retângulo 74">
            <a:extLst>
              <a:ext uri="{FF2B5EF4-FFF2-40B4-BE49-F238E27FC236}">
                <a16:creationId xmlns:a16="http://schemas.microsoft.com/office/drawing/2014/main" id="{02066919-55BE-4DFB-AC3B-C6EA1ADEA6FF}"/>
              </a:ext>
            </a:extLst>
          </p:cNvPr>
          <p:cNvSpPr/>
          <p:nvPr/>
        </p:nvSpPr>
        <p:spPr>
          <a:xfrm>
            <a:off x="4519467" y="2732298"/>
            <a:ext cx="1502934" cy="301254"/>
          </a:xfrm>
          <a:prstGeom prst="rect">
            <a:avLst/>
          </a:prstGeom>
          <a:solidFill>
            <a:schemeClr val="bg1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565A250D-F3E7-4678-9C53-0816A51ECD45}"/>
              </a:ext>
            </a:extLst>
          </p:cNvPr>
          <p:cNvSpPr txBox="1"/>
          <p:nvPr/>
        </p:nvSpPr>
        <p:spPr>
          <a:xfrm>
            <a:off x="6122107" y="2685307"/>
            <a:ext cx="2349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Nível de Urgência:</a:t>
            </a:r>
          </a:p>
        </p:txBody>
      </p:sp>
      <p:sp>
        <p:nvSpPr>
          <p:cNvPr id="78" name="Retângulo 77">
            <a:extLst>
              <a:ext uri="{FF2B5EF4-FFF2-40B4-BE49-F238E27FC236}">
                <a16:creationId xmlns:a16="http://schemas.microsoft.com/office/drawing/2014/main" id="{0E42A982-5122-4EA7-A2FD-C2A93CABF9DC}"/>
              </a:ext>
            </a:extLst>
          </p:cNvPr>
          <p:cNvSpPr/>
          <p:nvPr/>
        </p:nvSpPr>
        <p:spPr>
          <a:xfrm>
            <a:off x="7996861" y="2715292"/>
            <a:ext cx="1502934" cy="301254"/>
          </a:xfrm>
          <a:prstGeom prst="rect">
            <a:avLst/>
          </a:prstGeom>
          <a:solidFill>
            <a:schemeClr val="bg1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Triângulo isósceles 22">
            <a:extLst>
              <a:ext uri="{FF2B5EF4-FFF2-40B4-BE49-F238E27FC236}">
                <a16:creationId xmlns:a16="http://schemas.microsoft.com/office/drawing/2014/main" id="{3FE6CC72-1D7E-434A-A525-1B35517BFECD}"/>
              </a:ext>
            </a:extLst>
          </p:cNvPr>
          <p:cNvSpPr/>
          <p:nvPr/>
        </p:nvSpPr>
        <p:spPr>
          <a:xfrm rot="10800000">
            <a:off x="10990201" y="1941354"/>
            <a:ext cx="154744" cy="102043"/>
          </a:xfrm>
          <a:prstGeom prst="triangle">
            <a:avLst/>
          </a:prstGeom>
          <a:solidFill>
            <a:srgbClr val="15292F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0" name="Triângulo isósceles 79">
            <a:extLst>
              <a:ext uri="{FF2B5EF4-FFF2-40B4-BE49-F238E27FC236}">
                <a16:creationId xmlns:a16="http://schemas.microsoft.com/office/drawing/2014/main" id="{73D0A418-01B9-44A3-B85D-E1A0137F4EF5}"/>
              </a:ext>
            </a:extLst>
          </p:cNvPr>
          <p:cNvSpPr/>
          <p:nvPr/>
        </p:nvSpPr>
        <p:spPr>
          <a:xfrm rot="10800000">
            <a:off x="5778341" y="2827086"/>
            <a:ext cx="156521" cy="158810"/>
          </a:xfrm>
          <a:prstGeom prst="triangle">
            <a:avLst/>
          </a:prstGeom>
          <a:solidFill>
            <a:srgbClr val="15292F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1" name="Triângulo isósceles 80">
            <a:extLst>
              <a:ext uri="{FF2B5EF4-FFF2-40B4-BE49-F238E27FC236}">
                <a16:creationId xmlns:a16="http://schemas.microsoft.com/office/drawing/2014/main" id="{0FD10C48-C3C5-4186-AC10-A13F08FDD7DC}"/>
              </a:ext>
            </a:extLst>
          </p:cNvPr>
          <p:cNvSpPr/>
          <p:nvPr/>
        </p:nvSpPr>
        <p:spPr>
          <a:xfrm rot="10800000">
            <a:off x="9249096" y="2812313"/>
            <a:ext cx="156521" cy="158810"/>
          </a:xfrm>
          <a:prstGeom prst="triangle">
            <a:avLst/>
          </a:prstGeom>
          <a:solidFill>
            <a:srgbClr val="15292F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6" name="Conector reto 75">
            <a:extLst>
              <a:ext uri="{FF2B5EF4-FFF2-40B4-BE49-F238E27FC236}">
                <a16:creationId xmlns:a16="http://schemas.microsoft.com/office/drawing/2014/main" id="{DC733E28-8F32-4674-AA25-62EBDE8918DF}"/>
              </a:ext>
            </a:extLst>
          </p:cNvPr>
          <p:cNvCxnSpPr/>
          <p:nvPr/>
        </p:nvCxnSpPr>
        <p:spPr>
          <a:xfrm flipV="1">
            <a:off x="3381079" y="3272003"/>
            <a:ext cx="7814135" cy="13911"/>
          </a:xfrm>
          <a:prstGeom prst="line">
            <a:avLst/>
          </a:prstGeom>
          <a:ln>
            <a:solidFill>
              <a:srgbClr val="1529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9" name="Tabela 78">
            <a:extLst>
              <a:ext uri="{FF2B5EF4-FFF2-40B4-BE49-F238E27FC236}">
                <a16:creationId xmlns:a16="http://schemas.microsoft.com/office/drawing/2014/main" id="{FC84D1E7-56C4-48F3-BBA1-05117E80D0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0262915"/>
              </p:ext>
            </p:extLst>
          </p:nvPr>
        </p:nvGraphicFramePr>
        <p:xfrm>
          <a:off x="3381079" y="3408377"/>
          <a:ext cx="8378884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5499">
                  <a:extLst>
                    <a:ext uri="{9D8B030D-6E8A-4147-A177-3AD203B41FA5}">
                      <a16:colId xmlns:a16="http://schemas.microsoft.com/office/drawing/2014/main" val="1214311235"/>
                    </a:ext>
                  </a:extLst>
                </a:gridCol>
                <a:gridCol w="1266093">
                  <a:extLst>
                    <a:ext uri="{9D8B030D-6E8A-4147-A177-3AD203B41FA5}">
                      <a16:colId xmlns:a16="http://schemas.microsoft.com/office/drawing/2014/main" val="567709411"/>
                    </a:ext>
                  </a:extLst>
                </a:gridCol>
                <a:gridCol w="1103423">
                  <a:extLst>
                    <a:ext uri="{9D8B030D-6E8A-4147-A177-3AD203B41FA5}">
                      <a16:colId xmlns:a16="http://schemas.microsoft.com/office/drawing/2014/main" val="1287829829"/>
                    </a:ext>
                  </a:extLst>
                </a:gridCol>
                <a:gridCol w="1344355">
                  <a:extLst>
                    <a:ext uri="{9D8B030D-6E8A-4147-A177-3AD203B41FA5}">
                      <a16:colId xmlns:a16="http://schemas.microsoft.com/office/drawing/2014/main" val="1577194061"/>
                    </a:ext>
                  </a:extLst>
                </a:gridCol>
                <a:gridCol w="1547446">
                  <a:extLst>
                    <a:ext uri="{9D8B030D-6E8A-4147-A177-3AD203B41FA5}">
                      <a16:colId xmlns:a16="http://schemas.microsoft.com/office/drawing/2014/main" val="1426856637"/>
                    </a:ext>
                  </a:extLst>
                </a:gridCol>
                <a:gridCol w="1025085">
                  <a:extLst>
                    <a:ext uri="{9D8B030D-6E8A-4147-A177-3AD203B41FA5}">
                      <a16:colId xmlns:a16="http://schemas.microsoft.com/office/drawing/2014/main" val="2960355438"/>
                    </a:ext>
                  </a:extLst>
                </a:gridCol>
                <a:gridCol w="1196983">
                  <a:extLst>
                    <a:ext uri="{9D8B030D-6E8A-4147-A177-3AD203B41FA5}">
                      <a16:colId xmlns:a16="http://schemas.microsoft.com/office/drawing/2014/main" val="3684080775"/>
                    </a:ext>
                  </a:extLst>
                </a:gridCol>
              </a:tblGrid>
              <a:tr h="238275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Número</a:t>
                      </a:r>
                    </a:p>
                  </a:txBody>
                  <a:tcPr>
                    <a:solidFill>
                      <a:srgbClr val="15292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Cliente</a:t>
                      </a:r>
                    </a:p>
                  </a:txBody>
                  <a:tcPr>
                    <a:solidFill>
                      <a:srgbClr val="15292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Data Abertura</a:t>
                      </a:r>
                    </a:p>
                  </a:txBody>
                  <a:tcPr>
                    <a:solidFill>
                      <a:srgbClr val="15292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Solicitante</a:t>
                      </a:r>
                    </a:p>
                  </a:txBody>
                  <a:tcPr>
                    <a:solidFill>
                      <a:srgbClr val="15292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Prévia</a:t>
                      </a:r>
                    </a:p>
                  </a:txBody>
                  <a:tcPr>
                    <a:solidFill>
                      <a:srgbClr val="15292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Categoria</a:t>
                      </a:r>
                    </a:p>
                  </a:txBody>
                  <a:tcPr>
                    <a:solidFill>
                      <a:srgbClr val="15292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Data Conclusão</a:t>
                      </a:r>
                    </a:p>
                  </a:txBody>
                  <a:tcPr>
                    <a:solidFill>
                      <a:srgbClr val="1529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499912"/>
                  </a:ext>
                </a:extLst>
              </a:tr>
            </a:tbl>
          </a:graphicData>
        </a:graphic>
      </p:graphicFrame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9667E001-DD04-479D-8CB1-24EC9BFCB9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2904945"/>
              </p:ext>
            </p:extLst>
          </p:nvPr>
        </p:nvGraphicFramePr>
        <p:xfrm>
          <a:off x="3307145" y="3783867"/>
          <a:ext cx="8452817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5366">
                  <a:extLst>
                    <a:ext uri="{9D8B030D-6E8A-4147-A177-3AD203B41FA5}">
                      <a16:colId xmlns:a16="http://schemas.microsoft.com/office/drawing/2014/main" val="302495875"/>
                    </a:ext>
                  </a:extLst>
                </a:gridCol>
                <a:gridCol w="1308295">
                  <a:extLst>
                    <a:ext uri="{9D8B030D-6E8A-4147-A177-3AD203B41FA5}">
                      <a16:colId xmlns:a16="http://schemas.microsoft.com/office/drawing/2014/main" val="3543912015"/>
                    </a:ext>
                  </a:extLst>
                </a:gridCol>
                <a:gridCol w="1069145">
                  <a:extLst>
                    <a:ext uri="{9D8B030D-6E8A-4147-A177-3AD203B41FA5}">
                      <a16:colId xmlns:a16="http://schemas.microsoft.com/office/drawing/2014/main" val="3285628175"/>
                    </a:ext>
                  </a:extLst>
                </a:gridCol>
                <a:gridCol w="1350498">
                  <a:extLst>
                    <a:ext uri="{9D8B030D-6E8A-4147-A177-3AD203B41FA5}">
                      <a16:colId xmlns:a16="http://schemas.microsoft.com/office/drawing/2014/main" val="2115963982"/>
                    </a:ext>
                  </a:extLst>
                </a:gridCol>
                <a:gridCol w="1519311">
                  <a:extLst>
                    <a:ext uri="{9D8B030D-6E8A-4147-A177-3AD203B41FA5}">
                      <a16:colId xmlns:a16="http://schemas.microsoft.com/office/drawing/2014/main" val="2081241688"/>
                    </a:ext>
                  </a:extLst>
                </a:gridCol>
                <a:gridCol w="1055077">
                  <a:extLst>
                    <a:ext uri="{9D8B030D-6E8A-4147-A177-3AD203B41FA5}">
                      <a16:colId xmlns:a16="http://schemas.microsoft.com/office/drawing/2014/main" val="117319620"/>
                    </a:ext>
                  </a:extLst>
                </a:gridCol>
                <a:gridCol w="1195125">
                  <a:extLst>
                    <a:ext uri="{9D8B030D-6E8A-4147-A177-3AD203B41FA5}">
                      <a16:colId xmlns:a16="http://schemas.microsoft.com/office/drawing/2014/main" val="2092374736"/>
                    </a:ext>
                  </a:extLst>
                </a:gridCol>
              </a:tblGrid>
              <a:tr h="242873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0130122</a:t>
                      </a:r>
                    </a:p>
                  </a:txBody>
                  <a:tcPr>
                    <a:solidFill>
                      <a:srgbClr val="C6FE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Desejo &amp; Sabor</a:t>
                      </a:r>
                    </a:p>
                  </a:txBody>
                  <a:tcPr>
                    <a:solidFill>
                      <a:srgbClr val="C6FE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22/10/2018</a:t>
                      </a:r>
                    </a:p>
                  </a:txBody>
                  <a:tcPr>
                    <a:solidFill>
                      <a:srgbClr val="C6FE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Ana Maria</a:t>
                      </a:r>
                    </a:p>
                  </a:txBody>
                  <a:tcPr>
                    <a:solidFill>
                      <a:srgbClr val="C6FE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Ao cadastrar um...</a:t>
                      </a:r>
                    </a:p>
                  </a:txBody>
                  <a:tcPr>
                    <a:solidFill>
                      <a:srgbClr val="C6FE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Suporte</a:t>
                      </a:r>
                    </a:p>
                  </a:txBody>
                  <a:tcPr>
                    <a:solidFill>
                      <a:srgbClr val="C6FE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22/10/2018</a:t>
                      </a:r>
                    </a:p>
                  </a:txBody>
                  <a:tcPr>
                    <a:solidFill>
                      <a:srgbClr val="C6FE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6334691"/>
                  </a:ext>
                </a:extLst>
              </a:tr>
            </a:tbl>
          </a:graphicData>
        </a:graphic>
      </p:graphicFrame>
      <p:graphicFrame>
        <p:nvGraphicFramePr>
          <p:cNvPr id="83" name="Tabela 82">
            <a:extLst>
              <a:ext uri="{FF2B5EF4-FFF2-40B4-BE49-F238E27FC236}">
                <a16:creationId xmlns:a16="http://schemas.microsoft.com/office/drawing/2014/main" id="{B1FEE09C-91F0-4811-BBC8-FD47B6986C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1287743"/>
              </p:ext>
            </p:extLst>
          </p:nvPr>
        </p:nvGraphicFramePr>
        <p:xfrm>
          <a:off x="3315356" y="4159357"/>
          <a:ext cx="8452817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5366">
                  <a:extLst>
                    <a:ext uri="{9D8B030D-6E8A-4147-A177-3AD203B41FA5}">
                      <a16:colId xmlns:a16="http://schemas.microsoft.com/office/drawing/2014/main" val="302495875"/>
                    </a:ext>
                  </a:extLst>
                </a:gridCol>
                <a:gridCol w="1308295">
                  <a:extLst>
                    <a:ext uri="{9D8B030D-6E8A-4147-A177-3AD203B41FA5}">
                      <a16:colId xmlns:a16="http://schemas.microsoft.com/office/drawing/2014/main" val="3543912015"/>
                    </a:ext>
                  </a:extLst>
                </a:gridCol>
                <a:gridCol w="1069145">
                  <a:extLst>
                    <a:ext uri="{9D8B030D-6E8A-4147-A177-3AD203B41FA5}">
                      <a16:colId xmlns:a16="http://schemas.microsoft.com/office/drawing/2014/main" val="3285628175"/>
                    </a:ext>
                  </a:extLst>
                </a:gridCol>
                <a:gridCol w="1350498">
                  <a:extLst>
                    <a:ext uri="{9D8B030D-6E8A-4147-A177-3AD203B41FA5}">
                      <a16:colId xmlns:a16="http://schemas.microsoft.com/office/drawing/2014/main" val="2115963982"/>
                    </a:ext>
                  </a:extLst>
                </a:gridCol>
                <a:gridCol w="1519311">
                  <a:extLst>
                    <a:ext uri="{9D8B030D-6E8A-4147-A177-3AD203B41FA5}">
                      <a16:colId xmlns:a16="http://schemas.microsoft.com/office/drawing/2014/main" val="2081241688"/>
                    </a:ext>
                  </a:extLst>
                </a:gridCol>
                <a:gridCol w="1055077">
                  <a:extLst>
                    <a:ext uri="{9D8B030D-6E8A-4147-A177-3AD203B41FA5}">
                      <a16:colId xmlns:a16="http://schemas.microsoft.com/office/drawing/2014/main" val="117319620"/>
                    </a:ext>
                  </a:extLst>
                </a:gridCol>
                <a:gridCol w="1195125">
                  <a:extLst>
                    <a:ext uri="{9D8B030D-6E8A-4147-A177-3AD203B41FA5}">
                      <a16:colId xmlns:a16="http://schemas.microsoft.com/office/drawing/2014/main" val="2092374736"/>
                    </a:ext>
                  </a:extLst>
                </a:gridCol>
              </a:tblGrid>
              <a:tr h="242873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0130122</a:t>
                      </a:r>
                    </a:p>
                  </a:txBody>
                  <a:tcPr>
                    <a:solidFill>
                      <a:srgbClr val="C6FE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Desejo &amp; Sabor</a:t>
                      </a:r>
                    </a:p>
                  </a:txBody>
                  <a:tcPr>
                    <a:solidFill>
                      <a:srgbClr val="C6FE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22/10/2018</a:t>
                      </a:r>
                    </a:p>
                  </a:txBody>
                  <a:tcPr>
                    <a:solidFill>
                      <a:srgbClr val="C6FE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Ana Maria</a:t>
                      </a:r>
                    </a:p>
                  </a:txBody>
                  <a:tcPr>
                    <a:solidFill>
                      <a:srgbClr val="C6FE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Ao cadastrar um...</a:t>
                      </a:r>
                    </a:p>
                  </a:txBody>
                  <a:tcPr>
                    <a:solidFill>
                      <a:srgbClr val="C6FE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Suporte</a:t>
                      </a:r>
                    </a:p>
                  </a:txBody>
                  <a:tcPr>
                    <a:solidFill>
                      <a:srgbClr val="C6FE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22/10/2018</a:t>
                      </a:r>
                    </a:p>
                  </a:txBody>
                  <a:tcPr>
                    <a:solidFill>
                      <a:srgbClr val="C6FE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63346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94087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tângulo 24">
            <a:extLst>
              <a:ext uri="{FF2B5EF4-FFF2-40B4-BE49-F238E27FC236}">
                <a16:creationId xmlns:a16="http://schemas.microsoft.com/office/drawing/2014/main" id="{35C84EC4-9C29-4DB9-A2C1-9C7339E3159E}"/>
              </a:ext>
            </a:extLst>
          </p:cNvPr>
          <p:cNvSpPr/>
          <p:nvPr/>
        </p:nvSpPr>
        <p:spPr>
          <a:xfrm>
            <a:off x="955622" y="532596"/>
            <a:ext cx="10511725" cy="567412"/>
          </a:xfrm>
          <a:prstGeom prst="rect">
            <a:avLst/>
          </a:prstGeom>
          <a:solidFill>
            <a:srgbClr val="15292F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D528783E-A938-411F-9F69-2D5C5AF53E00}"/>
              </a:ext>
            </a:extLst>
          </p:cNvPr>
          <p:cNvSpPr/>
          <p:nvPr/>
        </p:nvSpPr>
        <p:spPr>
          <a:xfrm>
            <a:off x="773839" y="523220"/>
            <a:ext cx="11239970" cy="5745058"/>
          </a:xfrm>
          <a:prstGeom prst="rect">
            <a:avLst/>
          </a:prstGeom>
          <a:noFill/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44A41851-5B55-46CA-A196-9F1036F346AE}"/>
              </a:ext>
            </a:extLst>
          </p:cNvPr>
          <p:cNvSpPr txBox="1"/>
          <p:nvPr/>
        </p:nvSpPr>
        <p:spPr>
          <a:xfrm>
            <a:off x="3010989" y="0"/>
            <a:ext cx="64695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Sistema de Gerenciamento de Solicitações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2F0968E-0484-446C-B3EC-124FA3DD9FD8}"/>
              </a:ext>
            </a:extLst>
          </p:cNvPr>
          <p:cNvSpPr txBox="1"/>
          <p:nvPr/>
        </p:nvSpPr>
        <p:spPr>
          <a:xfrm>
            <a:off x="5656329" y="1116353"/>
            <a:ext cx="4590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Painel de Gerenciamento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49121E93-52CC-46A5-9B75-798204730BC3}"/>
              </a:ext>
            </a:extLst>
          </p:cNvPr>
          <p:cNvSpPr/>
          <p:nvPr/>
        </p:nvSpPr>
        <p:spPr>
          <a:xfrm>
            <a:off x="792748" y="523220"/>
            <a:ext cx="550768" cy="5745058"/>
          </a:xfrm>
          <a:prstGeom prst="rect">
            <a:avLst/>
          </a:prstGeom>
          <a:solidFill>
            <a:srgbClr val="15292F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273400B-22B7-4BEA-8155-0F257D0D4A28}"/>
              </a:ext>
            </a:extLst>
          </p:cNvPr>
          <p:cNvSpPr/>
          <p:nvPr/>
        </p:nvSpPr>
        <p:spPr>
          <a:xfrm>
            <a:off x="957686" y="869863"/>
            <a:ext cx="219378" cy="52446"/>
          </a:xfrm>
          <a:prstGeom prst="rect">
            <a:avLst/>
          </a:prstGeom>
          <a:solidFill>
            <a:schemeClr val="bg1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BE05F422-C7CD-4693-9FBC-F29D39D3CAB2}"/>
              </a:ext>
            </a:extLst>
          </p:cNvPr>
          <p:cNvSpPr/>
          <p:nvPr/>
        </p:nvSpPr>
        <p:spPr>
          <a:xfrm>
            <a:off x="957686" y="962721"/>
            <a:ext cx="219378" cy="52446"/>
          </a:xfrm>
          <a:prstGeom prst="rect">
            <a:avLst/>
          </a:prstGeom>
          <a:solidFill>
            <a:schemeClr val="bg1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AD933229-8EF4-4B7C-8091-4276A7461907}"/>
              </a:ext>
            </a:extLst>
          </p:cNvPr>
          <p:cNvSpPr/>
          <p:nvPr/>
        </p:nvSpPr>
        <p:spPr>
          <a:xfrm>
            <a:off x="957686" y="1059538"/>
            <a:ext cx="219378" cy="52446"/>
          </a:xfrm>
          <a:prstGeom prst="rect">
            <a:avLst/>
          </a:prstGeom>
          <a:solidFill>
            <a:schemeClr val="bg1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943BAE2E-50E0-44CE-8D8B-6F3CFD84EB5B}"/>
              </a:ext>
            </a:extLst>
          </p:cNvPr>
          <p:cNvSpPr/>
          <p:nvPr/>
        </p:nvSpPr>
        <p:spPr>
          <a:xfrm>
            <a:off x="908834" y="1307799"/>
            <a:ext cx="341918" cy="341431"/>
          </a:xfrm>
          <a:prstGeom prst="rect">
            <a:avLst/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0E1B3873-1F92-42D8-8EB0-464B16E18323}"/>
              </a:ext>
            </a:extLst>
          </p:cNvPr>
          <p:cNvSpPr/>
          <p:nvPr/>
        </p:nvSpPr>
        <p:spPr>
          <a:xfrm>
            <a:off x="915868" y="1835226"/>
            <a:ext cx="341918" cy="341431"/>
          </a:xfrm>
          <a:prstGeom prst="rect">
            <a:avLst/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CDEE1C5B-FBD1-458E-BEBD-951BB3D30944}"/>
              </a:ext>
            </a:extLst>
          </p:cNvPr>
          <p:cNvSpPr/>
          <p:nvPr/>
        </p:nvSpPr>
        <p:spPr>
          <a:xfrm>
            <a:off x="915867" y="2423942"/>
            <a:ext cx="341918" cy="341431"/>
          </a:xfrm>
          <a:prstGeom prst="rect">
            <a:avLst/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18629727-BDCF-42CB-B46F-62F8CE4FE4CD}"/>
              </a:ext>
            </a:extLst>
          </p:cNvPr>
          <p:cNvSpPr/>
          <p:nvPr/>
        </p:nvSpPr>
        <p:spPr>
          <a:xfrm>
            <a:off x="915866" y="3021309"/>
            <a:ext cx="341918" cy="341431"/>
          </a:xfrm>
          <a:prstGeom prst="rect">
            <a:avLst/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979A8C95-5921-4BB8-8AE7-2C27BF23EDEE}"/>
              </a:ext>
            </a:extLst>
          </p:cNvPr>
          <p:cNvSpPr/>
          <p:nvPr/>
        </p:nvSpPr>
        <p:spPr>
          <a:xfrm>
            <a:off x="10944358" y="618102"/>
            <a:ext cx="401174" cy="371235"/>
          </a:xfrm>
          <a:prstGeom prst="rect">
            <a:avLst/>
          </a:prstGeom>
          <a:solidFill>
            <a:schemeClr val="bg1"/>
          </a:solidFill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EC9D7B67-1BC9-474F-8D60-A98926FB3FA8}"/>
              </a:ext>
            </a:extLst>
          </p:cNvPr>
          <p:cNvSpPr txBox="1"/>
          <p:nvPr/>
        </p:nvSpPr>
        <p:spPr>
          <a:xfrm>
            <a:off x="9839803" y="627112"/>
            <a:ext cx="12291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</a:rPr>
              <a:t>Empresa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271810DA-EE4A-423D-B961-8799913487F8}"/>
              </a:ext>
            </a:extLst>
          </p:cNvPr>
          <p:cNvSpPr txBox="1"/>
          <p:nvPr/>
        </p:nvSpPr>
        <p:spPr>
          <a:xfrm>
            <a:off x="2526526" y="6217496"/>
            <a:ext cx="8787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/>
              <a:t>10-Atribuído Responsável/ Detalhe Solicitações </a:t>
            </a:r>
            <a:r>
              <a:rPr lang="pt-BR" sz="2800" b="1" dirty="0" err="1"/>
              <a:t>concluidas</a:t>
            </a:r>
            <a:endParaRPr lang="pt-BR" sz="2800" b="1" dirty="0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9FAB1D3A-1301-48D6-9CD0-3DCFD9B62D79}"/>
              </a:ext>
            </a:extLst>
          </p:cNvPr>
          <p:cNvSpPr/>
          <p:nvPr/>
        </p:nvSpPr>
        <p:spPr>
          <a:xfrm>
            <a:off x="1351963" y="1109383"/>
            <a:ext cx="1858359" cy="5148825"/>
          </a:xfrm>
          <a:prstGeom prst="rect">
            <a:avLst/>
          </a:prstGeom>
          <a:solidFill>
            <a:srgbClr val="15292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EE06C89B-93ED-4FA4-9DBE-486D4CDB5922}"/>
              </a:ext>
            </a:extLst>
          </p:cNvPr>
          <p:cNvSpPr txBox="1"/>
          <p:nvPr/>
        </p:nvSpPr>
        <p:spPr>
          <a:xfrm>
            <a:off x="1223154" y="1155483"/>
            <a:ext cx="21145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>
                <a:solidFill>
                  <a:schemeClr val="bg1"/>
                </a:solidFill>
              </a:rPr>
              <a:t>Novas</a:t>
            </a:r>
          </a:p>
          <a:p>
            <a:pPr algn="ctr"/>
            <a:r>
              <a:rPr lang="pt-BR" sz="1600" b="1" dirty="0">
                <a:solidFill>
                  <a:schemeClr val="bg1"/>
                </a:solidFill>
              </a:rPr>
              <a:t> Solicitações</a:t>
            </a: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CDCBD15D-212A-4C41-B861-2840A90E4C8D}"/>
              </a:ext>
            </a:extLst>
          </p:cNvPr>
          <p:cNvCxnSpPr>
            <a:cxnSpLocks/>
          </p:cNvCxnSpPr>
          <p:nvPr/>
        </p:nvCxnSpPr>
        <p:spPr>
          <a:xfrm>
            <a:off x="1406767" y="1754369"/>
            <a:ext cx="174728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tângulo 30">
            <a:extLst>
              <a:ext uri="{FF2B5EF4-FFF2-40B4-BE49-F238E27FC236}">
                <a16:creationId xmlns:a16="http://schemas.microsoft.com/office/drawing/2014/main" id="{5CB35427-02FB-4818-BCB4-65ECC31C242A}"/>
              </a:ext>
            </a:extLst>
          </p:cNvPr>
          <p:cNvSpPr/>
          <p:nvPr/>
        </p:nvSpPr>
        <p:spPr>
          <a:xfrm>
            <a:off x="1468179" y="2119922"/>
            <a:ext cx="1644427" cy="276998"/>
          </a:xfrm>
          <a:prstGeom prst="rect">
            <a:avLst/>
          </a:prstGeom>
          <a:solidFill>
            <a:schemeClr val="bg1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F06CB7D5-57D6-4C43-BD97-412F964BA0B6}"/>
              </a:ext>
            </a:extLst>
          </p:cNvPr>
          <p:cNvSpPr txBox="1"/>
          <p:nvPr/>
        </p:nvSpPr>
        <p:spPr>
          <a:xfrm>
            <a:off x="1529518" y="1786119"/>
            <a:ext cx="5507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>
                <a:solidFill>
                  <a:schemeClr val="bg1"/>
                </a:solidFill>
              </a:rPr>
              <a:t>Nº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F872F24D-C25F-468C-B772-540E428A5903}"/>
              </a:ext>
            </a:extLst>
          </p:cNvPr>
          <p:cNvSpPr txBox="1"/>
          <p:nvPr/>
        </p:nvSpPr>
        <p:spPr>
          <a:xfrm>
            <a:off x="2080286" y="1795733"/>
            <a:ext cx="9935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>
                <a:solidFill>
                  <a:schemeClr val="bg1"/>
                </a:solidFill>
              </a:rPr>
              <a:t>CLIENTE</a:t>
            </a: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0738A391-02D9-4EFB-A1E2-A37632F0B794}"/>
              </a:ext>
            </a:extLst>
          </p:cNvPr>
          <p:cNvSpPr/>
          <p:nvPr/>
        </p:nvSpPr>
        <p:spPr>
          <a:xfrm>
            <a:off x="1466635" y="2520309"/>
            <a:ext cx="1644427" cy="276998"/>
          </a:xfrm>
          <a:prstGeom prst="rect">
            <a:avLst/>
          </a:prstGeom>
          <a:solidFill>
            <a:schemeClr val="bg1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0CB86D82-E9FD-46E9-A949-825BE0B8D5AA}"/>
              </a:ext>
            </a:extLst>
          </p:cNvPr>
          <p:cNvSpPr/>
          <p:nvPr/>
        </p:nvSpPr>
        <p:spPr>
          <a:xfrm>
            <a:off x="1466189" y="2944206"/>
            <a:ext cx="1644427" cy="276998"/>
          </a:xfrm>
          <a:prstGeom prst="rect">
            <a:avLst/>
          </a:prstGeom>
          <a:solidFill>
            <a:schemeClr val="bg1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C728E570-D2FB-430B-B0B1-72CB6D7EA93F}"/>
              </a:ext>
            </a:extLst>
          </p:cNvPr>
          <p:cNvSpPr/>
          <p:nvPr/>
        </p:nvSpPr>
        <p:spPr>
          <a:xfrm>
            <a:off x="1466188" y="3359799"/>
            <a:ext cx="1644427" cy="276998"/>
          </a:xfrm>
          <a:prstGeom prst="rect">
            <a:avLst/>
          </a:prstGeom>
          <a:solidFill>
            <a:schemeClr val="bg1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52829A9D-20B5-41DC-8C93-295D646F1E51}"/>
              </a:ext>
            </a:extLst>
          </p:cNvPr>
          <p:cNvSpPr txBox="1"/>
          <p:nvPr/>
        </p:nvSpPr>
        <p:spPr>
          <a:xfrm>
            <a:off x="1351228" y="2132231"/>
            <a:ext cx="18583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rgbClr val="15292F"/>
                </a:solidFill>
              </a:rPr>
              <a:t> 0130122  Desejo &amp; Sabor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533CB434-C90C-4BBF-BB97-EDC2032F1165}"/>
              </a:ext>
            </a:extLst>
          </p:cNvPr>
          <p:cNvSpPr txBox="1"/>
          <p:nvPr/>
        </p:nvSpPr>
        <p:spPr>
          <a:xfrm>
            <a:off x="1346625" y="2536915"/>
            <a:ext cx="18583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rgbClr val="15292F"/>
                </a:solidFill>
              </a:rPr>
              <a:t> 0130222  Desejo &amp; Sabor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F2200B62-B8BB-4311-89A2-FD024BCC1D74}"/>
              </a:ext>
            </a:extLst>
          </p:cNvPr>
          <p:cNvSpPr txBox="1"/>
          <p:nvPr/>
        </p:nvSpPr>
        <p:spPr>
          <a:xfrm>
            <a:off x="1362425" y="3387747"/>
            <a:ext cx="18583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rgbClr val="15292F"/>
                </a:solidFill>
              </a:rPr>
              <a:t> 0130123  Desejo &amp; Sabor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6B936A7F-E94A-47E4-BEBF-4FB23AF9DE02}"/>
              </a:ext>
            </a:extLst>
          </p:cNvPr>
          <p:cNvSpPr txBox="1"/>
          <p:nvPr/>
        </p:nvSpPr>
        <p:spPr>
          <a:xfrm>
            <a:off x="1355039" y="2942993"/>
            <a:ext cx="16444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rgbClr val="15292F"/>
                </a:solidFill>
              </a:rPr>
              <a:t> 0110123  Momentum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EB5478F9-94AF-4B33-BA89-54309D3C9CCE}"/>
              </a:ext>
            </a:extLst>
          </p:cNvPr>
          <p:cNvSpPr txBox="1"/>
          <p:nvPr/>
        </p:nvSpPr>
        <p:spPr>
          <a:xfrm>
            <a:off x="3310008" y="791652"/>
            <a:ext cx="1285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Filtros:</a:t>
            </a: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DBE1FE8A-BF71-4395-8226-B5A85A63CFAA}"/>
              </a:ext>
            </a:extLst>
          </p:cNvPr>
          <p:cNvSpPr txBox="1"/>
          <p:nvPr/>
        </p:nvSpPr>
        <p:spPr>
          <a:xfrm>
            <a:off x="8581869" y="3662196"/>
            <a:ext cx="45901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</a:rPr>
              <a:t>Atribuído</a:t>
            </a:r>
          </a:p>
        </p:txBody>
      </p:sp>
      <p:sp>
        <p:nvSpPr>
          <p:cNvPr id="64" name="Retângulo 63">
            <a:extLst>
              <a:ext uri="{FF2B5EF4-FFF2-40B4-BE49-F238E27FC236}">
                <a16:creationId xmlns:a16="http://schemas.microsoft.com/office/drawing/2014/main" id="{6A885F5C-286B-42FF-88E7-8BB40E2BAC26}"/>
              </a:ext>
            </a:extLst>
          </p:cNvPr>
          <p:cNvSpPr/>
          <p:nvPr/>
        </p:nvSpPr>
        <p:spPr>
          <a:xfrm>
            <a:off x="5606493" y="1215562"/>
            <a:ext cx="1342947" cy="303736"/>
          </a:xfrm>
          <a:prstGeom prst="rect">
            <a:avLst/>
          </a:prstGeom>
          <a:solidFill>
            <a:schemeClr val="bg1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445E2EA8-2D66-42C7-A3A2-2852332FA07B}"/>
              </a:ext>
            </a:extLst>
          </p:cNvPr>
          <p:cNvCxnSpPr/>
          <p:nvPr/>
        </p:nvCxnSpPr>
        <p:spPr>
          <a:xfrm flipV="1">
            <a:off x="3382539" y="1150520"/>
            <a:ext cx="7814135" cy="13911"/>
          </a:xfrm>
          <a:prstGeom prst="line">
            <a:avLst/>
          </a:prstGeom>
          <a:ln>
            <a:solidFill>
              <a:srgbClr val="1529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CaixaDeTexto 64">
            <a:extLst>
              <a:ext uri="{FF2B5EF4-FFF2-40B4-BE49-F238E27FC236}">
                <a16:creationId xmlns:a16="http://schemas.microsoft.com/office/drawing/2014/main" id="{01DEE037-CC57-4FBA-872C-523E7568165A}"/>
              </a:ext>
            </a:extLst>
          </p:cNvPr>
          <p:cNvSpPr txBox="1"/>
          <p:nvPr/>
        </p:nvSpPr>
        <p:spPr>
          <a:xfrm>
            <a:off x="3307145" y="1224883"/>
            <a:ext cx="2349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Número da Solicitação:</a:t>
            </a:r>
          </a:p>
        </p:txBody>
      </p:sp>
      <p:sp>
        <p:nvSpPr>
          <p:cNvPr id="66" name="CaixaDeTexto 65">
            <a:extLst>
              <a:ext uri="{FF2B5EF4-FFF2-40B4-BE49-F238E27FC236}">
                <a16:creationId xmlns:a16="http://schemas.microsoft.com/office/drawing/2014/main" id="{01242C26-F0D5-459E-AA93-6FD03E3422A2}"/>
              </a:ext>
            </a:extLst>
          </p:cNvPr>
          <p:cNvSpPr txBox="1"/>
          <p:nvPr/>
        </p:nvSpPr>
        <p:spPr>
          <a:xfrm>
            <a:off x="6996427" y="1192437"/>
            <a:ext cx="2349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Cliente:</a:t>
            </a:r>
          </a:p>
        </p:txBody>
      </p:sp>
      <p:sp>
        <p:nvSpPr>
          <p:cNvPr id="67" name="Retângulo 66">
            <a:extLst>
              <a:ext uri="{FF2B5EF4-FFF2-40B4-BE49-F238E27FC236}">
                <a16:creationId xmlns:a16="http://schemas.microsoft.com/office/drawing/2014/main" id="{2999A1E1-FF76-42E4-A47A-CDEC760775F2}"/>
              </a:ext>
            </a:extLst>
          </p:cNvPr>
          <p:cNvSpPr/>
          <p:nvPr/>
        </p:nvSpPr>
        <p:spPr>
          <a:xfrm>
            <a:off x="7870427" y="1224020"/>
            <a:ext cx="3301287" cy="283999"/>
          </a:xfrm>
          <a:prstGeom prst="rect">
            <a:avLst/>
          </a:prstGeom>
          <a:solidFill>
            <a:schemeClr val="bg1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" name="CaixaDeTexto 67">
            <a:extLst>
              <a:ext uri="{FF2B5EF4-FFF2-40B4-BE49-F238E27FC236}">
                <a16:creationId xmlns:a16="http://schemas.microsoft.com/office/drawing/2014/main" id="{C6A61CEA-5B57-47F3-9BA0-D8E5FAB2E907}"/>
              </a:ext>
            </a:extLst>
          </p:cNvPr>
          <p:cNvSpPr txBox="1"/>
          <p:nvPr/>
        </p:nvSpPr>
        <p:spPr>
          <a:xfrm>
            <a:off x="3346669" y="1632718"/>
            <a:ext cx="2349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Data de Abertura:</a:t>
            </a:r>
          </a:p>
        </p:txBody>
      </p:sp>
      <p:sp>
        <p:nvSpPr>
          <p:cNvPr id="69" name="Retângulo 68">
            <a:extLst>
              <a:ext uri="{FF2B5EF4-FFF2-40B4-BE49-F238E27FC236}">
                <a16:creationId xmlns:a16="http://schemas.microsoft.com/office/drawing/2014/main" id="{38C1738F-4102-4620-A978-AA6B033D36C0}"/>
              </a:ext>
            </a:extLst>
          </p:cNvPr>
          <p:cNvSpPr/>
          <p:nvPr/>
        </p:nvSpPr>
        <p:spPr>
          <a:xfrm>
            <a:off x="5094811" y="1085928"/>
            <a:ext cx="1502934" cy="301254"/>
          </a:xfrm>
          <a:prstGeom prst="rect">
            <a:avLst/>
          </a:prstGeom>
          <a:solidFill>
            <a:schemeClr val="bg1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0" name="Retângulo 69">
            <a:extLst>
              <a:ext uri="{FF2B5EF4-FFF2-40B4-BE49-F238E27FC236}">
                <a16:creationId xmlns:a16="http://schemas.microsoft.com/office/drawing/2014/main" id="{07D76B4C-359F-4973-BE82-E93F8C9F53B7}"/>
              </a:ext>
            </a:extLst>
          </p:cNvPr>
          <p:cNvSpPr/>
          <p:nvPr/>
        </p:nvSpPr>
        <p:spPr>
          <a:xfrm>
            <a:off x="6609468" y="1085928"/>
            <a:ext cx="368106" cy="325436"/>
          </a:xfrm>
          <a:prstGeom prst="rect">
            <a:avLst/>
          </a:prstGeom>
          <a:solidFill>
            <a:schemeClr val="bg1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8A399E0E-041A-4212-A2B1-06F678EED16D}"/>
              </a:ext>
            </a:extLst>
          </p:cNvPr>
          <p:cNvSpPr txBox="1"/>
          <p:nvPr/>
        </p:nvSpPr>
        <p:spPr>
          <a:xfrm>
            <a:off x="7240697" y="1026764"/>
            <a:ext cx="2349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Data de Conclusão:</a:t>
            </a:r>
          </a:p>
        </p:txBody>
      </p:sp>
      <p:sp>
        <p:nvSpPr>
          <p:cNvPr id="72" name="Retângulo 71">
            <a:extLst>
              <a:ext uri="{FF2B5EF4-FFF2-40B4-BE49-F238E27FC236}">
                <a16:creationId xmlns:a16="http://schemas.microsoft.com/office/drawing/2014/main" id="{6BF7934D-B92E-4F0C-8AF5-18603701655D}"/>
              </a:ext>
            </a:extLst>
          </p:cNvPr>
          <p:cNvSpPr/>
          <p:nvPr/>
        </p:nvSpPr>
        <p:spPr>
          <a:xfrm>
            <a:off x="9115451" y="1056749"/>
            <a:ext cx="1502934" cy="301254"/>
          </a:xfrm>
          <a:prstGeom prst="rect">
            <a:avLst/>
          </a:prstGeom>
          <a:solidFill>
            <a:schemeClr val="bg1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3" name="Retângulo 72">
            <a:extLst>
              <a:ext uri="{FF2B5EF4-FFF2-40B4-BE49-F238E27FC236}">
                <a16:creationId xmlns:a16="http://schemas.microsoft.com/office/drawing/2014/main" id="{1C7FF243-0A4B-4EA4-B744-B875852E53DC}"/>
              </a:ext>
            </a:extLst>
          </p:cNvPr>
          <p:cNvSpPr/>
          <p:nvPr/>
        </p:nvSpPr>
        <p:spPr>
          <a:xfrm>
            <a:off x="10630108" y="1056749"/>
            <a:ext cx="368106" cy="325436"/>
          </a:xfrm>
          <a:prstGeom prst="rect">
            <a:avLst/>
          </a:prstGeom>
          <a:solidFill>
            <a:schemeClr val="bg1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0EB03E9D-AA39-46D6-B7A6-94E602600D72}"/>
              </a:ext>
            </a:extLst>
          </p:cNvPr>
          <p:cNvSpPr txBox="1"/>
          <p:nvPr/>
        </p:nvSpPr>
        <p:spPr>
          <a:xfrm>
            <a:off x="3334103" y="2066653"/>
            <a:ext cx="2349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Categoria:</a:t>
            </a:r>
          </a:p>
        </p:txBody>
      </p:sp>
      <p:sp>
        <p:nvSpPr>
          <p:cNvPr id="75" name="Retângulo 74">
            <a:extLst>
              <a:ext uri="{FF2B5EF4-FFF2-40B4-BE49-F238E27FC236}">
                <a16:creationId xmlns:a16="http://schemas.microsoft.com/office/drawing/2014/main" id="{02066919-55BE-4DFB-AC3B-C6EA1ADEA6FF}"/>
              </a:ext>
            </a:extLst>
          </p:cNvPr>
          <p:cNvSpPr/>
          <p:nvPr/>
        </p:nvSpPr>
        <p:spPr>
          <a:xfrm>
            <a:off x="4392855" y="1536531"/>
            <a:ext cx="1502934" cy="301254"/>
          </a:xfrm>
          <a:prstGeom prst="rect">
            <a:avLst/>
          </a:prstGeom>
          <a:solidFill>
            <a:schemeClr val="bg1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565A250D-F3E7-4678-9C53-0816A51ECD45}"/>
              </a:ext>
            </a:extLst>
          </p:cNvPr>
          <p:cNvSpPr txBox="1"/>
          <p:nvPr/>
        </p:nvSpPr>
        <p:spPr>
          <a:xfrm>
            <a:off x="5995495" y="1489540"/>
            <a:ext cx="2349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Nível de Urgência:</a:t>
            </a:r>
          </a:p>
        </p:txBody>
      </p:sp>
      <p:sp>
        <p:nvSpPr>
          <p:cNvPr id="78" name="Retângulo 77">
            <a:extLst>
              <a:ext uri="{FF2B5EF4-FFF2-40B4-BE49-F238E27FC236}">
                <a16:creationId xmlns:a16="http://schemas.microsoft.com/office/drawing/2014/main" id="{0E42A982-5122-4EA7-A2FD-C2A93CABF9DC}"/>
              </a:ext>
            </a:extLst>
          </p:cNvPr>
          <p:cNvSpPr/>
          <p:nvPr/>
        </p:nvSpPr>
        <p:spPr>
          <a:xfrm>
            <a:off x="7870249" y="1519525"/>
            <a:ext cx="1502934" cy="301254"/>
          </a:xfrm>
          <a:prstGeom prst="rect">
            <a:avLst/>
          </a:prstGeom>
          <a:solidFill>
            <a:schemeClr val="bg1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Triângulo isósceles 22">
            <a:extLst>
              <a:ext uri="{FF2B5EF4-FFF2-40B4-BE49-F238E27FC236}">
                <a16:creationId xmlns:a16="http://schemas.microsoft.com/office/drawing/2014/main" id="{3FE6CC72-1D7E-434A-A525-1B35517BFECD}"/>
              </a:ext>
            </a:extLst>
          </p:cNvPr>
          <p:cNvSpPr/>
          <p:nvPr/>
        </p:nvSpPr>
        <p:spPr>
          <a:xfrm rot="10800000">
            <a:off x="10990201" y="1322362"/>
            <a:ext cx="154744" cy="102043"/>
          </a:xfrm>
          <a:prstGeom prst="triangle">
            <a:avLst/>
          </a:prstGeom>
          <a:solidFill>
            <a:srgbClr val="15292F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0" name="Triângulo isósceles 79">
            <a:extLst>
              <a:ext uri="{FF2B5EF4-FFF2-40B4-BE49-F238E27FC236}">
                <a16:creationId xmlns:a16="http://schemas.microsoft.com/office/drawing/2014/main" id="{73D0A418-01B9-44A3-B85D-E1A0137F4EF5}"/>
              </a:ext>
            </a:extLst>
          </p:cNvPr>
          <p:cNvSpPr/>
          <p:nvPr/>
        </p:nvSpPr>
        <p:spPr>
          <a:xfrm rot="10800000">
            <a:off x="5651729" y="1631319"/>
            <a:ext cx="156521" cy="158810"/>
          </a:xfrm>
          <a:prstGeom prst="triangle">
            <a:avLst/>
          </a:prstGeom>
          <a:solidFill>
            <a:srgbClr val="15292F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1" name="Triângulo isósceles 80">
            <a:extLst>
              <a:ext uri="{FF2B5EF4-FFF2-40B4-BE49-F238E27FC236}">
                <a16:creationId xmlns:a16="http://schemas.microsoft.com/office/drawing/2014/main" id="{0FD10C48-C3C5-4186-AC10-A13F08FDD7DC}"/>
              </a:ext>
            </a:extLst>
          </p:cNvPr>
          <p:cNvSpPr/>
          <p:nvPr/>
        </p:nvSpPr>
        <p:spPr>
          <a:xfrm rot="10800000">
            <a:off x="9122484" y="1616546"/>
            <a:ext cx="156521" cy="158810"/>
          </a:xfrm>
          <a:prstGeom prst="triangle">
            <a:avLst/>
          </a:prstGeom>
          <a:solidFill>
            <a:srgbClr val="15292F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6" name="Conector reto 75">
            <a:extLst>
              <a:ext uri="{FF2B5EF4-FFF2-40B4-BE49-F238E27FC236}">
                <a16:creationId xmlns:a16="http://schemas.microsoft.com/office/drawing/2014/main" id="{DC733E28-8F32-4674-AA25-62EBDE8918DF}"/>
              </a:ext>
            </a:extLst>
          </p:cNvPr>
          <p:cNvCxnSpPr/>
          <p:nvPr/>
        </p:nvCxnSpPr>
        <p:spPr>
          <a:xfrm flipV="1">
            <a:off x="3381079" y="2653011"/>
            <a:ext cx="7814135" cy="13911"/>
          </a:xfrm>
          <a:prstGeom prst="line">
            <a:avLst/>
          </a:prstGeom>
          <a:ln>
            <a:solidFill>
              <a:srgbClr val="1529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9" name="Tabela 78">
            <a:extLst>
              <a:ext uri="{FF2B5EF4-FFF2-40B4-BE49-F238E27FC236}">
                <a16:creationId xmlns:a16="http://schemas.microsoft.com/office/drawing/2014/main" id="{FC84D1E7-56C4-48F3-BBA1-05117E80D04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381079" y="3408377"/>
          <a:ext cx="8378884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5499">
                  <a:extLst>
                    <a:ext uri="{9D8B030D-6E8A-4147-A177-3AD203B41FA5}">
                      <a16:colId xmlns:a16="http://schemas.microsoft.com/office/drawing/2014/main" val="1214311235"/>
                    </a:ext>
                  </a:extLst>
                </a:gridCol>
                <a:gridCol w="1266093">
                  <a:extLst>
                    <a:ext uri="{9D8B030D-6E8A-4147-A177-3AD203B41FA5}">
                      <a16:colId xmlns:a16="http://schemas.microsoft.com/office/drawing/2014/main" val="567709411"/>
                    </a:ext>
                  </a:extLst>
                </a:gridCol>
                <a:gridCol w="1103423">
                  <a:extLst>
                    <a:ext uri="{9D8B030D-6E8A-4147-A177-3AD203B41FA5}">
                      <a16:colId xmlns:a16="http://schemas.microsoft.com/office/drawing/2014/main" val="1287829829"/>
                    </a:ext>
                  </a:extLst>
                </a:gridCol>
                <a:gridCol w="1344355">
                  <a:extLst>
                    <a:ext uri="{9D8B030D-6E8A-4147-A177-3AD203B41FA5}">
                      <a16:colId xmlns:a16="http://schemas.microsoft.com/office/drawing/2014/main" val="1577194061"/>
                    </a:ext>
                  </a:extLst>
                </a:gridCol>
                <a:gridCol w="1547446">
                  <a:extLst>
                    <a:ext uri="{9D8B030D-6E8A-4147-A177-3AD203B41FA5}">
                      <a16:colId xmlns:a16="http://schemas.microsoft.com/office/drawing/2014/main" val="1426856637"/>
                    </a:ext>
                  </a:extLst>
                </a:gridCol>
                <a:gridCol w="1025085">
                  <a:extLst>
                    <a:ext uri="{9D8B030D-6E8A-4147-A177-3AD203B41FA5}">
                      <a16:colId xmlns:a16="http://schemas.microsoft.com/office/drawing/2014/main" val="2960355438"/>
                    </a:ext>
                  </a:extLst>
                </a:gridCol>
                <a:gridCol w="1196983">
                  <a:extLst>
                    <a:ext uri="{9D8B030D-6E8A-4147-A177-3AD203B41FA5}">
                      <a16:colId xmlns:a16="http://schemas.microsoft.com/office/drawing/2014/main" val="3684080775"/>
                    </a:ext>
                  </a:extLst>
                </a:gridCol>
              </a:tblGrid>
              <a:tr h="238275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Número</a:t>
                      </a:r>
                    </a:p>
                  </a:txBody>
                  <a:tcPr>
                    <a:solidFill>
                      <a:srgbClr val="15292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Cliente</a:t>
                      </a:r>
                    </a:p>
                  </a:txBody>
                  <a:tcPr>
                    <a:solidFill>
                      <a:srgbClr val="15292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Data Abertura</a:t>
                      </a:r>
                    </a:p>
                  </a:txBody>
                  <a:tcPr>
                    <a:solidFill>
                      <a:srgbClr val="15292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Solicitante</a:t>
                      </a:r>
                    </a:p>
                  </a:txBody>
                  <a:tcPr>
                    <a:solidFill>
                      <a:srgbClr val="15292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Prévia</a:t>
                      </a:r>
                    </a:p>
                  </a:txBody>
                  <a:tcPr>
                    <a:solidFill>
                      <a:srgbClr val="15292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Categoria</a:t>
                      </a:r>
                    </a:p>
                  </a:txBody>
                  <a:tcPr>
                    <a:solidFill>
                      <a:srgbClr val="15292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Data Conclusão</a:t>
                      </a:r>
                    </a:p>
                  </a:txBody>
                  <a:tcPr>
                    <a:solidFill>
                      <a:srgbClr val="1529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499912"/>
                  </a:ext>
                </a:extLst>
              </a:tr>
            </a:tbl>
          </a:graphicData>
        </a:graphic>
      </p:graphicFrame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9667E001-DD04-479D-8CB1-24EC9BFCB97B}"/>
              </a:ext>
            </a:extLst>
          </p:cNvPr>
          <p:cNvGraphicFramePr>
            <a:graphicFrameLocks noGrp="1"/>
          </p:cNvGraphicFramePr>
          <p:nvPr/>
        </p:nvGraphicFramePr>
        <p:xfrm>
          <a:off x="3307145" y="3783867"/>
          <a:ext cx="8452817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5366">
                  <a:extLst>
                    <a:ext uri="{9D8B030D-6E8A-4147-A177-3AD203B41FA5}">
                      <a16:colId xmlns:a16="http://schemas.microsoft.com/office/drawing/2014/main" val="302495875"/>
                    </a:ext>
                  </a:extLst>
                </a:gridCol>
                <a:gridCol w="1308295">
                  <a:extLst>
                    <a:ext uri="{9D8B030D-6E8A-4147-A177-3AD203B41FA5}">
                      <a16:colId xmlns:a16="http://schemas.microsoft.com/office/drawing/2014/main" val="3543912015"/>
                    </a:ext>
                  </a:extLst>
                </a:gridCol>
                <a:gridCol w="1069145">
                  <a:extLst>
                    <a:ext uri="{9D8B030D-6E8A-4147-A177-3AD203B41FA5}">
                      <a16:colId xmlns:a16="http://schemas.microsoft.com/office/drawing/2014/main" val="3285628175"/>
                    </a:ext>
                  </a:extLst>
                </a:gridCol>
                <a:gridCol w="1350498">
                  <a:extLst>
                    <a:ext uri="{9D8B030D-6E8A-4147-A177-3AD203B41FA5}">
                      <a16:colId xmlns:a16="http://schemas.microsoft.com/office/drawing/2014/main" val="2115963982"/>
                    </a:ext>
                  </a:extLst>
                </a:gridCol>
                <a:gridCol w="1519311">
                  <a:extLst>
                    <a:ext uri="{9D8B030D-6E8A-4147-A177-3AD203B41FA5}">
                      <a16:colId xmlns:a16="http://schemas.microsoft.com/office/drawing/2014/main" val="2081241688"/>
                    </a:ext>
                  </a:extLst>
                </a:gridCol>
                <a:gridCol w="1055077">
                  <a:extLst>
                    <a:ext uri="{9D8B030D-6E8A-4147-A177-3AD203B41FA5}">
                      <a16:colId xmlns:a16="http://schemas.microsoft.com/office/drawing/2014/main" val="117319620"/>
                    </a:ext>
                  </a:extLst>
                </a:gridCol>
                <a:gridCol w="1195125">
                  <a:extLst>
                    <a:ext uri="{9D8B030D-6E8A-4147-A177-3AD203B41FA5}">
                      <a16:colId xmlns:a16="http://schemas.microsoft.com/office/drawing/2014/main" val="2092374736"/>
                    </a:ext>
                  </a:extLst>
                </a:gridCol>
              </a:tblGrid>
              <a:tr h="242873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0130122</a:t>
                      </a:r>
                    </a:p>
                  </a:txBody>
                  <a:tcPr>
                    <a:solidFill>
                      <a:srgbClr val="C6FE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Desejo &amp; Sabor</a:t>
                      </a:r>
                    </a:p>
                  </a:txBody>
                  <a:tcPr>
                    <a:solidFill>
                      <a:srgbClr val="C6FE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22/10/2018</a:t>
                      </a:r>
                    </a:p>
                  </a:txBody>
                  <a:tcPr>
                    <a:solidFill>
                      <a:srgbClr val="C6FE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Ana Maria</a:t>
                      </a:r>
                    </a:p>
                  </a:txBody>
                  <a:tcPr>
                    <a:solidFill>
                      <a:srgbClr val="C6FE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Ao cadastrar um...</a:t>
                      </a:r>
                    </a:p>
                  </a:txBody>
                  <a:tcPr>
                    <a:solidFill>
                      <a:srgbClr val="C6FE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Suporte</a:t>
                      </a:r>
                    </a:p>
                  </a:txBody>
                  <a:tcPr>
                    <a:solidFill>
                      <a:srgbClr val="C6FE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22/10/2018</a:t>
                      </a:r>
                    </a:p>
                  </a:txBody>
                  <a:tcPr>
                    <a:solidFill>
                      <a:srgbClr val="C6FE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6334691"/>
                  </a:ext>
                </a:extLst>
              </a:tr>
            </a:tbl>
          </a:graphicData>
        </a:graphic>
      </p:graphicFrame>
      <p:graphicFrame>
        <p:nvGraphicFramePr>
          <p:cNvPr id="83" name="Tabela 82">
            <a:extLst>
              <a:ext uri="{FF2B5EF4-FFF2-40B4-BE49-F238E27FC236}">
                <a16:creationId xmlns:a16="http://schemas.microsoft.com/office/drawing/2014/main" id="{B1FEE09C-91F0-4811-BBC8-FD47B6986CB7}"/>
              </a:ext>
            </a:extLst>
          </p:cNvPr>
          <p:cNvGraphicFramePr>
            <a:graphicFrameLocks noGrp="1"/>
          </p:cNvGraphicFramePr>
          <p:nvPr/>
        </p:nvGraphicFramePr>
        <p:xfrm>
          <a:off x="3315356" y="4159357"/>
          <a:ext cx="8452817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5366">
                  <a:extLst>
                    <a:ext uri="{9D8B030D-6E8A-4147-A177-3AD203B41FA5}">
                      <a16:colId xmlns:a16="http://schemas.microsoft.com/office/drawing/2014/main" val="302495875"/>
                    </a:ext>
                  </a:extLst>
                </a:gridCol>
                <a:gridCol w="1308295">
                  <a:extLst>
                    <a:ext uri="{9D8B030D-6E8A-4147-A177-3AD203B41FA5}">
                      <a16:colId xmlns:a16="http://schemas.microsoft.com/office/drawing/2014/main" val="3543912015"/>
                    </a:ext>
                  </a:extLst>
                </a:gridCol>
                <a:gridCol w="1069145">
                  <a:extLst>
                    <a:ext uri="{9D8B030D-6E8A-4147-A177-3AD203B41FA5}">
                      <a16:colId xmlns:a16="http://schemas.microsoft.com/office/drawing/2014/main" val="3285628175"/>
                    </a:ext>
                  </a:extLst>
                </a:gridCol>
                <a:gridCol w="1350498">
                  <a:extLst>
                    <a:ext uri="{9D8B030D-6E8A-4147-A177-3AD203B41FA5}">
                      <a16:colId xmlns:a16="http://schemas.microsoft.com/office/drawing/2014/main" val="2115963982"/>
                    </a:ext>
                  </a:extLst>
                </a:gridCol>
                <a:gridCol w="1519311">
                  <a:extLst>
                    <a:ext uri="{9D8B030D-6E8A-4147-A177-3AD203B41FA5}">
                      <a16:colId xmlns:a16="http://schemas.microsoft.com/office/drawing/2014/main" val="2081241688"/>
                    </a:ext>
                  </a:extLst>
                </a:gridCol>
                <a:gridCol w="1055077">
                  <a:extLst>
                    <a:ext uri="{9D8B030D-6E8A-4147-A177-3AD203B41FA5}">
                      <a16:colId xmlns:a16="http://schemas.microsoft.com/office/drawing/2014/main" val="117319620"/>
                    </a:ext>
                  </a:extLst>
                </a:gridCol>
                <a:gridCol w="1195125">
                  <a:extLst>
                    <a:ext uri="{9D8B030D-6E8A-4147-A177-3AD203B41FA5}">
                      <a16:colId xmlns:a16="http://schemas.microsoft.com/office/drawing/2014/main" val="2092374736"/>
                    </a:ext>
                  </a:extLst>
                </a:gridCol>
              </a:tblGrid>
              <a:tr h="242873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0130122</a:t>
                      </a:r>
                    </a:p>
                  </a:txBody>
                  <a:tcPr>
                    <a:solidFill>
                      <a:srgbClr val="C6FE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Desejo &amp; Sabor</a:t>
                      </a:r>
                    </a:p>
                  </a:txBody>
                  <a:tcPr>
                    <a:solidFill>
                      <a:srgbClr val="C6FE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22/10/2018</a:t>
                      </a:r>
                    </a:p>
                  </a:txBody>
                  <a:tcPr>
                    <a:solidFill>
                      <a:srgbClr val="C6FE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Ana Maria</a:t>
                      </a:r>
                    </a:p>
                  </a:txBody>
                  <a:tcPr>
                    <a:solidFill>
                      <a:srgbClr val="C6FE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Ao cadastrar um...</a:t>
                      </a:r>
                    </a:p>
                  </a:txBody>
                  <a:tcPr>
                    <a:solidFill>
                      <a:srgbClr val="C6FE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Suporte</a:t>
                      </a:r>
                    </a:p>
                  </a:txBody>
                  <a:tcPr>
                    <a:solidFill>
                      <a:srgbClr val="C6FE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22/10/2018</a:t>
                      </a:r>
                    </a:p>
                  </a:txBody>
                  <a:tcPr>
                    <a:solidFill>
                      <a:srgbClr val="C6FE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6334691"/>
                  </a:ext>
                </a:extLst>
              </a:tr>
            </a:tbl>
          </a:graphicData>
        </a:graphic>
      </p:graphicFrame>
      <p:sp>
        <p:nvSpPr>
          <p:cNvPr id="54" name="Elipse 53">
            <a:extLst>
              <a:ext uri="{FF2B5EF4-FFF2-40B4-BE49-F238E27FC236}">
                <a16:creationId xmlns:a16="http://schemas.microsoft.com/office/drawing/2014/main" id="{08D48F23-982B-492A-A747-B6476EDBA338}"/>
              </a:ext>
            </a:extLst>
          </p:cNvPr>
          <p:cNvSpPr/>
          <p:nvPr/>
        </p:nvSpPr>
        <p:spPr>
          <a:xfrm>
            <a:off x="4421102" y="1133973"/>
            <a:ext cx="144537" cy="141880"/>
          </a:xfrm>
          <a:prstGeom prst="ellipse">
            <a:avLst/>
          </a:prstGeom>
          <a:solidFill>
            <a:srgbClr val="15292F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Elipse 54">
            <a:extLst>
              <a:ext uri="{FF2B5EF4-FFF2-40B4-BE49-F238E27FC236}">
                <a16:creationId xmlns:a16="http://schemas.microsoft.com/office/drawing/2014/main" id="{CEBE2ECF-2671-4CBF-AB0A-FB9ECC58EE34}"/>
              </a:ext>
            </a:extLst>
          </p:cNvPr>
          <p:cNvSpPr/>
          <p:nvPr/>
        </p:nvSpPr>
        <p:spPr>
          <a:xfrm>
            <a:off x="5598140" y="1145325"/>
            <a:ext cx="144537" cy="141880"/>
          </a:xfrm>
          <a:prstGeom prst="ellipse">
            <a:avLst/>
          </a:prstGeom>
          <a:noFill/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AB425EE9-6ABA-4B01-8880-DD9430201410}"/>
              </a:ext>
            </a:extLst>
          </p:cNvPr>
          <p:cNvSpPr txBox="1"/>
          <p:nvPr/>
        </p:nvSpPr>
        <p:spPr>
          <a:xfrm>
            <a:off x="5776300" y="1036014"/>
            <a:ext cx="2113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Concluída</a:t>
            </a:r>
          </a:p>
        </p:txBody>
      </p:sp>
      <p:sp>
        <p:nvSpPr>
          <p:cNvPr id="57" name="Elipse 56">
            <a:extLst>
              <a:ext uri="{FF2B5EF4-FFF2-40B4-BE49-F238E27FC236}">
                <a16:creationId xmlns:a16="http://schemas.microsoft.com/office/drawing/2014/main" id="{D1F7C0EF-D592-4E63-8E22-335DC74DAEBE}"/>
              </a:ext>
            </a:extLst>
          </p:cNvPr>
          <p:cNvSpPr/>
          <p:nvPr/>
        </p:nvSpPr>
        <p:spPr>
          <a:xfrm>
            <a:off x="7128834" y="1145325"/>
            <a:ext cx="144537" cy="141880"/>
          </a:xfrm>
          <a:prstGeom prst="ellipse">
            <a:avLst/>
          </a:prstGeom>
          <a:solidFill>
            <a:schemeClr val="bg1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C0C6A009-08E4-4642-B656-691CADD38431}"/>
              </a:ext>
            </a:extLst>
          </p:cNvPr>
          <p:cNvSpPr txBox="1"/>
          <p:nvPr/>
        </p:nvSpPr>
        <p:spPr>
          <a:xfrm>
            <a:off x="7400032" y="1036014"/>
            <a:ext cx="2113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Todas</a:t>
            </a:r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id="{5AA59813-A70B-45D6-BDD5-0F5C0AB0E483}"/>
              </a:ext>
            </a:extLst>
          </p:cNvPr>
          <p:cNvSpPr/>
          <p:nvPr/>
        </p:nvSpPr>
        <p:spPr>
          <a:xfrm>
            <a:off x="3702374" y="670102"/>
            <a:ext cx="7785020" cy="5479488"/>
          </a:xfrm>
          <a:prstGeom prst="rect">
            <a:avLst/>
          </a:prstGeom>
          <a:solidFill>
            <a:schemeClr val="bg1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Elipse 59">
            <a:extLst>
              <a:ext uri="{FF2B5EF4-FFF2-40B4-BE49-F238E27FC236}">
                <a16:creationId xmlns:a16="http://schemas.microsoft.com/office/drawing/2014/main" id="{5C254877-E256-4B9D-8986-5A3D67740B84}"/>
              </a:ext>
            </a:extLst>
          </p:cNvPr>
          <p:cNvSpPr/>
          <p:nvPr/>
        </p:nvSpPr>
        <p:spPr>
          <a:xfrm>
            <a:off x="4512933" y="1325282"/>
            <a:ext cx="516656" cy="493662"/>
          </a:xfrm>
          <a:prstGeom prst="ellipse">
            <a:avLst/>
          </a:prstGeom>
          <a:solidFill>
            <a:srgbClr val="03DB68"/>
          </a:solidFill>
          <a:ln>
            <a:solidFill>
              <a:srgbClr val="03DB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Elipse 60">
            <a:extLst>
              <a:ext uri="{FF2B5EF4-FFF2-40B4-BE49-F238E27FC236}">
                <a16:creationId xmlns:a16="http://schemas.microsoft.com/office/drawing/2014/main" id="{301B6DD5-A917-4829-A85F-93032735621E}"/>
              </a:ext>
            </a:extLst>
          </p:cNvPr>
          <p:cNvSpPr/>
          <p:nvPr/>
        </p:nvSpPr>
        <p:spPr>
          <a:xfrm>
            <a:off x="5795937" y="1309700"/>
            <a:ext cx="516656" cy="493662"/>
          </a:xfrm>
          <a:prstGeom prst="ellipse">
            <a:avLst/>
          </a:prstGeom>
          <a:solidFill>
            <a:srgbClr val="03DB68"/>
          </a:solidFill>
          <a:ln>
            <a:solidFill>
              <a:srgbClr val="03DB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Elipse 61">
            <a:extLst>
              <a:ext uri="{FF2B5EF4-FFF2-40B4-BE49-F238E27FC236}">
                <a16:creationId xmlns:a16="http://schemas.microsoft.com/office/drawing/2014/main" id="{EDD17276-7F94-4A00-8DC5-0FA80F6D1C5D}"/>
              </a:ext>
            </a:extLst>
          </p:cNvPr>
          <p:cNvSpPr/>
          <p:nvPr/>
        </p:nvSpPr>
        <p:spPr>
          <a:xfrm>
            <a:off x="7102896" y="1306052"/>
            <a:ext cx="516656" cy="493662"/>
          </a:xfrm>
          <a:prstGeom prst="ellipse">
            <a:avLst/>
          </a:prstGeom>
          <a:solidFill>
            <a:srgbClr val="03DB68"/>
          </a:solidFill>
          <a:ln>
            <a:solidFill>
              <a:srgbClr val="03DB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Elipse 62">
            <a:extLst>
              <a:ext uri="{FF2B5EF4-FFF2-40B4-BE49-F238E27FC236}">
                <a16:creationId xmlns:a16="http://schemas.microsoft.com/office/drawing/2014/main" id="{684CD9B8-C041-49AF-8D0B-770110434414}"/>
              </a:ext>
            </a:extLst>
          </p:cNvPr>
          <p:cNvSpPr/>
          <p:nvPr/>
        </p:nvSpPr>
        <p:spPr>
          <a:xfrm>
            <a:off x="8389517" y="1277419"/>
            <a:ext cx="516656" cy="493662"/>
          </a:xfrm>
          <a:prstGeom prst="ellipse">
            <a:avLst/>
          </a:prstGeom>
          <a:solidFill>
            <a:srgbClr val="03DB68"/>
          </a:solidFill>
          <a:ln>
            <a:solidFill>
              <a:srgbClr val="03DB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2" name="Elipse 81">
            <a:extLst>
              <a:ext uri="{FF2B5EF4-FFF2-40B4-BE49-F238E27FC236}">
                <a16:creationId xmlns:a16="http://schemas.microsoft.com/office/drawing/2014/main" id="{758BDF69-47E0-4B33-BACD-79CE3192B567}"/>
              </a:ext>
            </a:extLst>
          </p:cNvPr>
          <p:cNvSpPr/>
          <p:nvPr/>
        </p:nvSpPr>
        <p:spPr>
          <a:xfrm>
            <a:off x="9676138" y="1271749"/>
            <a:ext cx="516656" cy="493662"/>
          </a:xfrm>
          <a:prstGeom prst="ellipse">
            <a:avLst/>
          </a:prstGeom>
          <a:solidFill>
            <a:srgbClr val="03DB68"/>
          </a:solidFill>
          <a:ln>
            <a:solidFill>
              <a:srgbClr val="03DB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CaixaDeTexto 83">
            <a:extLst>
              <a:ext uri="{FF2B5EF4-FFF2-40B4-BE49-F238E27FC236}">
                <a16:creationId xmlns:a16="http://schemas.microsoft.com/office/drawing/2014/main" id="{348F1DF0-0410-4DE7-8818-A871BE320A7B}"/>
              </a:ext>
            </a:extLst>
          </p:cNvPr>
          <p:cNvSpPr txBox="1"/>
          <p:nvPr/>
        </p:nvSpPr>
        <p:spPr>
          <a:xfrm>
            <a:off x="4498611" y="811612"/>
            <a:ext cx="19657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rgbClr val="15292F"/>
                </a:solidFill>
              </a:rPr>
              <a:t>Solicitação Número:</a:t>
            </a:r>
          </a:p>
        </p:txBody>
      </p:sp>
      <p:sp>
        <p:nvSpPr>
          <p:cNvPr id="85" name="CaixaDeTexto 84">
            <a:extLst>
              <a:ext uri="{FF2B5EF4-FFF2-40B4-BE49-F238E27FC236}">
                <a16:creationId xmlns:a16="http://schemas.microsoft.com/office/drawing/2014/main" id="{460103CC-9790-4596-9D3E-27CE2A60FE01}"/>
              </a:ext>
            </a:extLst>
          </p:cNvPr>
          <p:cNvSpPr txBox="1"/>
          <p:nvPr/>
        </p:nvSpPr>
        <p:spPr>
          <a:xfrm>
            <a:off x="4366758" y="1809458"/>
            <a:ext cx="15609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rgbClr val="15292F"/>
                </a:solidFill>
              </a:rPr>
              <a:t>Aberta</a:t>
            </a:r>
          </a:p>
        </p:txBody>
      </p:sp>
      <p:sp>
        <p:nvSpPr>
          <p:cNvPr id="86" name="CaixaDeTexto 85">
            <a:extLst>
              <a:ext uri="{FF2B5EF4-FFF2-40B4-BE49-F238E27FC236}">
                <a16:creationId xmlns:a16="http://schemas.microsoft.com/office/drawing/2014/main" id="{4398F245-A8C2-4AA8-B073-15237FA80192}"/>
              </a:ext>
            </a:extLst>
          </p:cNvPr>
          <p:cNvSpPr txBox="1"/>
          <p:nvPr/>
        </p:nvSpPr>
        <p:spPr>
          <a:xfrm>
            <a:off x="5471528" y="1806792"/>
            <a:ext cx="15609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rgbClr val="15292F"/>
                </a:solidFill>
              </a:rPr>
              <a:t>Classificada</a:t>
            </a:r>
          </a:p>
        </p:txBody>
      </p:sp>
      <p:sp>
        <p:nvSpPr>
          <p:cNvPr id="87" name="CaixaDeTexto 86">
            <a:extLst>
              <a:ext uri="{FF2B5EF4-FFF2-40B4-BE49-F238E27FC236}">
                <a16:creationId xmlns:a16="http://schemas.microsoft.com/office/drawing/2014/main" id="{1ABBD1B2-CE32-4DAF-8A14-8C990A891174}"/>
              </a:ext>
            </a:extLst>
          </p:cNvPr>
          <p:cNvSpPr txBox="1"/>
          <p:nvPr/>
        </p:nvSpPr>
        <p:spPr>
          <a:xfrm>
            <a:off x="6848694" y="1804692"/>
            <a:ext cx="15609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rgbClr val="15292F"/>
                </a:solidFill>
              </a:rPr>
              <a:t>Andamento</a:t>
            </a:r>
          </a:p>
        </p:txBody>
      </p:sp>
      <p:sp>
        <p:nvSpPr>
          <p:cNvPr id="88" name="CaixaDeTexto 87">
            <a:extLst>
              <a:ext uri="{FF2B5EF4-FFF2-40B4-BE49-F238E27FC236}">
                <a16:creationId xmlns:a16="http://schemas.microsoft.com/office/drawing/2014/main" id="{9022F277-E8FC-4447-AD89-8AC2D0FD49C8}"/>
              </a:ext>
            </a:extLst>
          </p:cNvPr>
          <p:cNvSpPr txBox="1"/>
          <p:nvPr/>
        </p:nvSpPr>
        <p:spPr>
          <a:xfrm>
            <a:off x="7998987" y="1804138"/>
            <a:ext cx="15609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rgbClr val="15292F"/>
                </a:solidFill>
              </a:rPr>
              <a:t>Homologação</a:t>
            </a:r>
          </a:p>
        </p:txBody>
      </p:sp>
      <p:sp>
        <p:nvSpPr>
          <p:cNvPr id="89" name="CaixaDeTexto 88">
            <a:extLst>
              <a:ext uri="{FF2B5EF4-FFF2-40B4-BE49-F238E27FC236}">
                <a16:creationId xmlns:a16="http://schemas.microsoft.com/office/drawing/2014/main" id="{33D99C76-5670-41C0-B118-AE25A97BBB65}"/>
              </a:ext>
            </a:extLst>
          </p:cNvPr>
          <p:cNvSpPr txBox="1"/>
          <p:nvPr/>
        </p:nvSpPr>
        <p:spPr>
          <a:xfrm>
            <a:off x="9448266" y="1800356"/>
            <a:ext cx="15609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rgbClr val="15292F"/>
                </a:solidFill>
              </a:rPr>
              <a:t>Concluída</a:t>
            </a:r>
          </a:p>
        </p:txBody>
      </p:sp>
      <p:sp>
        <p:nvSpPr>
          <p:cNvPr id="90" name="CaixaDeTexto 89">
            <a:extLst>
              <a:ext uri="{FF2B5EF4-FFF2-40B4-BE49-F238E27FC236}">
                <a16:creationId xmlns:a16="http://schemas.microsoft.com/office/drawing/2014/main" id="{0712A5FA-4B25-4DD2-B545-0A3FA30E02D0}"/>
              </a:ext>
            </a:extLst>
          </p:cNvPr>
          <p:cNvSpPr txBox="1"/>
          <p:nvPr/>
        </p:nvSpPr>
        <p:spPr>
          <a:xfrm>
            <a:off x="4630487" y="1398338"/>
            <a:ext cx="15609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1" name="CaixaDeTexto 90">
            <a:extLst>
              <a:ext uri="{FF2B5EF4-FFF2-40B4-BE49-F238E27FC236}">
                <a16:creationId xmlns:a16="http://schemas.microsoft.com/office/drawing/2014/main" id="{D86A722F-7CCC-4E1D-AB38-B2FD3073469D}"/>
              </a:ext>
            </a:extLst>
          </p:cNvPr>
          <p:cNvSpPr txBox="1"/>
          <p:nvPr/>
        </p:nvSpPr>
        <p:spPr>
          <a:xfrm>
            <a:off x="5923029" y="1381725"/>
            <a:ext cx="15609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2" name="CaixaDeTexto 91">
            <a:extLst>
              <a:ext uri="{FF2B5EF4-FFF2-40B4-BE49-F238E27FC236}">
                <a16:creationId xmlns:a16="http://schemas.microsoft.com/office/drawing/2014/main" id="{F2424D4B-02F7-4837-80FD-83F12DC82A29}"/>
              </a:ext>
            </a:extLst>
          </p:cNvPr>
          <p:cNvSpPr txBox="1"/>
          <p:nvPr/>
        </p:nvSpPr>
        <p:spPr>
          <a:xfrm>
            <a:off x="7228329" y="1381725"/>
            <a:ext cx="15609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93" name="CaixaDeTexto 92">
            <a:extLst>
              <a:ext uri="{FF2B5EF4-FFF2-40B4-BE49-F238E27FC236}">
                <a16:creationId xmlns:a16="http://schemas.microsoft.com/office/drawing/2014/main" id="{23F3AF2B-A901-4DDE-B59A-FE2945874670}"/>
              </a:ext>
            </a:extLst>
          </p:cNvPr>
          <p:cNvSpPr txBox="1"/>
          <p:nvPr/>
        </p:nvSpPr>
        <p:spPr>
          <a:xfrm>
            <a:off x="8510688" y="1355562"/>
            <a:ext cx="15609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94" name="CaixaDeTexto 93">
            <a:extLst>
              <a:ext uri="{FF2B5EF4-FFF2-40B4-BE49-F238E27FC236}">
                <a16:creationId xmlns:a16="http://schemas.microsoft.com/office/drawing/2014/main" id="{2360AB21-EDD2-4570-BD7F-73FE0600AA3D}"/>
              </a:ext>
            </a:extLst>
          </p:cNvPr>
          <p:cNvSpPr txBox="1"/>
          <p:nvPr/>
        </p:nvSpPr>
        <p:spPr>
          <a:xfrm>
            <a:off x="9800853" y="1352901"/>
            <a:ext cx="15609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bg1"/>
                </a:solidFill>
              </a:rPr>
              <a:t>5</a:t>
            </a:r>
          </a:p>
        </p:txBody>
      </p:sp>
      <p:cxnSp>
        <p:nvCxnSpPr>
          <p:cNvPr id="95" name="Conector reto 94">
            <a:extLst>
              <a:ext uri="{FF2B5EF4-FFF2-40B4-BE49-F238E27FC236}">
                <a16:creationId xmlns:a16="http://schemas.microsoft.com/office/drawing/2014/main" id="{33F41F10-8DDB-4948-B4C9-6179D3AF9CFD}"/>
              </a:ext>
            </a:extLst>
          </p:cNvPr>
          <p:cNvCxnSpPr/>
          <p:nvPr/>
        </p:nvCxnSpPr>
        <p:spPr>
          <a:xfrm>
            <a:off x="5029589" y="1567615"/>
            <a:ext cx="816397" cy="0"/>
          </a:xfrm>
          <a:prstGeom prst="line">
            <a:avLst/>
          </a:prstGeom>
          <a:ln>
            <a:solidFill>
              <a:srgbClr val="03DB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ector reto 95">
            <a:extLst>
              <a:ext uri="{FF2B5EF4-FFF2-40B4-BE49-F238E27FC236}">
                <a16:creationId xmlns:a16="http://schemas.microsoft.com/office/drawing/2014/main" id="{55724E56-74CC-4D9C-A1F2-611D098D00A2}"/>
              </a:ext>
            </a:extLst>
          </p:cNvPr>
          <p:cNvCxnSpPr/>
          <p:nvPr/>
        </p:nvCxnSpPr>
        <p:spPr>
          <a:xfrm>
            <a:off x="6337772" y="1551002"/>
            <a:ext cx="816397" cy="0"/>
          </a:xfrm>
          <a:prstGeom prst="line">
            <a:avLst/>
          </a:prstGeom>
          <a:ln>
            <a:solidFill>
              <a:srgbClr val="03DB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ector reto 96">
            <a:extLst>
              <a:ext uri="{FF2B5EF4-FFF2-40B4-BE49-F238E27FC236}">
                <a16:creationId xmlns:a16="http://schemas.microsoft.com/office/drawing/2014/main" id="{E1B901D0-4186-4A9D-A347-DF2211391233}"/>
              </a:ext>
            </a:extLst>
          </p:cNvPr>
          <p:cNvCxnSpPr>
            <a:cxnSpLocks/>
          </p:cNvCxnSpPr>
          <p:nvPr/>
        </p:nvCxnSpPr>
        <p:spPr>
          <a:xfrm>
            <a:off x="7619552" y="1533872"/>
            <a:ext cx="769965" cy="0"/>
          </a:xfrm>
          <a:prstGeom prst="line">
            <a:avLst/>
          </a:prstGeom>
          <a:ln>
            <a:solidFill>
              <a:srgbClr val="03DB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ector reto 97">
            <a:extLst>
              <a:ext uri="{FF2B5EF4-FFF2-40B4-BE49-F238E27FC236}">
                <a16:creationId xmlns:a16="http://schemas.microsoft.com/office/drawing/2014/main" id="{6C91FA4C-8047-4C7E-9032-A3C75B9727A0}"/>
              </a:ext>
            </a:extLst>
          </p:cNvPr>
          <p:cNvCxnSpPr>
            <a:cxnSpLocks/>
          </p:cNvCxnSpPr>
          <p:nvPr/>
        </p:nvCxnSpPr>
        <p:spPr>
          <a:xfrm>
            <a:off x="8906173" y="1518580"/>
            <a:ext cx="769965" cy="0"/>
          </a:xfrm>
          <a:prstGeom prst="line">
            <a:avLst/>
          </a:prstGeom>
          <a:ln>
            <a:solidFill>
              <a:srgbClr val="03DB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CaixaDeTexto 98">
            <a:extLst>
              <a:ext uri="{FF2B5EF4-FFF2-40B4-BE49-F238E27FC236}">
                <a16:creationId xmlns:a16="http://schemas.microsoft.com/office/drawing/2014/main" id="{0A2773F2-B509-48DB-AFBD-5B6AD9E0653D}"/>
              </a:ext>
            </a:extLst>
          </p:cNvPr>
          <p:cNvSpPr txBox="1"/>
          <p:nvPr/>
        </p:nvSpPr>
        <p:spPr>
          <a:xfrm>
            <a:off x="6272436" y="780283"/>
            <a:ext cx="15609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rgbClr val="15292F"/>
                </a:solidFill>
              </a:rPr>
              <a:t>0130222</a:t>
            </a:r>
          </a:p>
        </p:txBody>
      </p:sp>
      <p:sp>
        <p:nvSpPr>
          <p:cNvPr id="100" name="CaixaDeTexto 99">
            <a:extLst>
              <a:ext uri="{FF2B5EF4-FFF2-40B4-BE49-F238E27FC236}">
                <a16:creationId xmlns:a16="http://schemas.microsoft.com/office/drawing/2014/main" id="{5CC353B7-FCF7-4224-9117-BECB4EA0175F}"/>
              </a:ext>
            </a:extLst>
          </p:cNvPr>
          <p:cNvSpPr txBox="1"/>
          <p:nvPr/>
        </p:nvSpPr>
        <p:spPr>
          <a:xfrm>
            <a:off x="3889590" y="2164938"/>
            <a:ext cx="1878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rgbClr val="15292F"/>
                </a:solidFill>
              </a:rPr>
              <a:t>Data de abertura:</a:t>
            </a:r>
          </a:p>
        </p:txBody>
      </p:sp>
      <p:sp>
        <p:nvSpPr>
          <p:cNvPr id="101" name="CaixaDeTexto 100">
            <a:extLst>
              <a:ext uri="{FF2B5EF4-FFF2-40B4-BE49-F238E27FC236}">
                <a16:creationId xmlns:a16="http://schemas.microsoft.com/office/drawing/2014/main" id="{7A511319-1430-48B4-BA49-8F7FC7244EF4}"/>
              </a:ext>
            </a:extLst>
          </p:cNvPr>
          <p:cNvSpPr txBox="1"/>
          <p:nvPr/>
        </p:nvSpPr>
        <p:spPr>
          <a:xfrm>
            <a:off x="3897857" y="2466993"/>
            <a:ext cx="18784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rgbClr val="15292F"/>
                </a:solidFill>
              </a:rPr>
              <a:t>Cliente</a:t>
            </a:r>
            <a:r>
              <a:rPr lang="pt-BR" sz="1600" b="1" dirty="0">
                <a:solidFill>
                  <a:srgbClr val="15292F"/>
                </a:solidFill>
              </a:rPr>
              <a:t>:</a:t>
            </a:r>
          </a:p>
        </p:txBody>
      </p:sp>
      <p:sp>
        <p:nvSpPr>
          <p:cNvPr id="102" name="CaixaDeTexto 101">
            <a:extLst>
              <a:ext uri="{FF2B5EF4-FFF2-40B4-BE49-F238E27FC236}">
                <a16:creationId xmlns:a16="http://schemas.microsoft.com/office/drawing/2014/main" id="{27F484A9-5C58-4F43-87BF-5126712BC565}"/>
              </a:ext>
            </a:extLst>
          </p:cNvPr>
          <p:cNvSpPr txBox="1"/>
          <p:nvPr/>
        </p:nvSpPr>
        <p:spPr>
          <a:xfrm>
            <a:off x="3919586" y="3045862"/>
            <a:ext cx="18784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rgbClr val="15292F"/>
                </a:solidFill>
              </a:rPr>
              <a:t>Descrição</a:t>
            </a:r>
            <a:r>
              <a:rPr lang="pt-BR" sz="1600" b="1" dirty="0">
                <a:solidFill>
                  <a:srgbClr val="15292F"/>
                </a:solidFill>
              </a:rPr>
              <a:t>:</a:t>
            </a:r>
          </a:p>
        </p:txBody>
      </p:sp>
      <p:sp>
        <p:nvSpPr>
          <p:cNvPr id="103" name="CaixaDeTexto 102">
            <a:extLst>
              <a:ext uri="{FF2B5EF4-FFF2-40B4-BE49-F238E27FC236}">
                <a16:creationId xmlns:a16="http://schemas.microsoft.com/office/drawing/2014/main" id="{5A0513F4-9144-4B45-9954-17C506C81CD8}"/>
              </a:ext>
            </a:extLst>
          </p:cNvPr>
          <p:cNvSpPr txBox="1"/>
          <p:nvPr/>
        </p:nvSpPr>
        <p:spPr>
          <a:xfrm>
            <a:off x="6261880" y="2159926"/>
            <a:ext cx="1878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rgbClr val="15292F"/>
                </a:solidFill>
              </a:rPr>
              <a:t>Data de previsão:</a:t>
            </a:r>
          </a:p>
        </p:txBody>
      </p:sp>
      <p:sp>
        <p:nvSpPr>
          <p:cNvPr id="104" name="CaixaDeTexto 103">
            <a:extLst>
              <a:ext uri="{FF2B5EF4-FFF2-40B4-BE49-F238E27FC236}">
                <a16:creationId xmlns:a16="http://schemas.microsoft.com/office/drawing/2014/main" id="{D9159BCF-0CF0-44E4-978E-243BE33E3966}"/>
              </a:ext>
            </a:extLst>
          </p:cNvPr>
          <p:cNvSpPr txBox="1"/>
          <p:nvPr/>
        </p:nvSpPr>
        <p:spPr>
          <a:xfrm>
            <a:off x="8596024" y="2144768"/>
            <a:ext cx="1878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rgbClr val="15292F"/>
                </a:solidFill>
              </a:rPr>
              <a:t>Data de conclusão:</a:t>
            </a:r>
          </a:p>
        </p:txBody>
      </p:sp>
      <p:sp>
        <p:nvSpPr>
          <p:cNvPr id="105" name="CaixaDeTexto 104">
            <a:extLst>
              <a:ext uri="{FF2B5EF4-FFF2-40B4-BE49-F238E27FC236}">
                <a16:creationId xmlns:a16="http://schemas.microsoft.com/office/drawing/2014/main" id="{1EBE18D8-F82A-4789-AA8A-F62103E55940}"/>
              </a:ext>
            </a:extLst>
          </p:cNvPr>
          <p:cNvSpPr txBox="1"/>
          <p:nvPr/>
        </p:nvSpPr>
        <p:spPr>
          <a:xfrm>
            <a:off x="11047177" y="694499"/>
            <a:ext cx="4725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chemeClr val="bg2">
                    <a:lumMod val="75000"/>
                  </a:schemeClr>
                </a:solidFill>
              </a:rPr>
              <a:t>X</a:t>
            </a:r>
          </a:p>
        </p:txBody>
      </p:sp>
      <p:sp>
        <p:nvSpPr>
          <p:cNvPr id="106" name="CaixaDeTexto 105">
            <a:extLst>
              <a:ext uri="{FF2B5EF4-FFF2-40B4-BE49-F238E27FC236}">
                <a16:creationId xmlns:a16="http://schemas.microsoft.com/office/drawing/2014/main" id="{B38DD7B3-0846-434B-97D4-291A01937A83}"/>
              </a:ext>
            </a:extLst>
          </p:cNvPr>
          <p:cNvSpPr txBox="1"/>
          <p:nvPr/>
        </p:nvSpPr>
        <p:spPr>
          <a:xfrm>
            <a:off x="5241562" y="2157038"/>
            <a:ext cx="1878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22/10/2018</a:t>
            </a:r>
          </a:p>
        </p:txBody>
      </p:sp>
      <p:sp>
        <p:nvSpPr>
          <p:cNvPr id="107" name="CaixaDeTexto 106">
            <a:extLst>
              <a:ext uri="{FF2B5EF4-FFF2-40B4-BE49-F238E27FC236}">
                <a16:creationId xmlns:a16="http://schemas.microsoft.com/office/drawing/2014/main" id="{B80CB84D-BD77-49AF-861B-01E759169E0E}"/>
              </a:ext>
            </a:extLst>
          </p:cNvPr>
          <p:cNvSpPr txBox="1"/>
          <p:nvPr/>
        </p:nvSpPr>
        <p:spPr>
          <a:xfrm>
            <a:off x="7604682" y="2157796"/>
            <a:ext cx="1878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24/10/2018</a:t>
            </a:r>
          </a:p>
        </p:txBody>
      </p:sp>
      <p:sp>
        <p:nvSpPr>
          <p:cNvPr id="108" name="CaixaDeTexto 107">
            <a:extLst>
              <a:ext uri="{FF2B5EF4-FFF2-40B4-BE49-F238E27FC236}">
                <a16:creationId xmlns:a16="http://schemas.microsoft.com/office/drawing/2014/main" id="{5FC00A54-E8AA-4F7B-A3E8-BCFBAA00680A}"/>
              </a:ext>
            </a:extLst>
          </p:cNvPr>
          <p:cNvSpPr txBox="1"/>
          <p:nvPr/>
        </p:nvSpPr>
        <p:spPr>
          <a:xfrm>
            <a:off x="10063498" y="4211258"/>
            <a:ext cx="1878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</a:t>
            </a:r>
          </a:p>
        </p:txBody>
      </p:sp>
      <p:sp>
        <p:nvSpPr>
          <p:cNvPr id="109" name="CaixaDeTexto 108">
            <a:extLst>
              <a:ext uri="{FF2B5EF4-FFF2-40B4-BE49-F238E27FC236}">
                <a16:creationId xmlns:a16="http://schemas.microsoft.com/office/drawing/2014/main" id="{FBF6C269-088A-44A6-B833-7E0D2D3BFEF9}"/>
              </a:ext>
            </a:extLst>
          </p:cNvPr>
          <p:cNvSpPr txBox="1"/>
          <p:nvPr/>
        </p:nvSpPr>
        <p:spPr>
          <a:xfrm>
            <a:off x="4600180" y="2507034"/>
            <a:ext cx="1878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Desejo &amp; Sabor</a:t>
            </a:r>
          </a:p>
        </p:txBody>
      </p:sp>
      <p:sp>
        <p:nvSpPr>
          <p:cNvPr id="110" name="CaixaDeTexto 109">
            <a:extLst>
              <a:ext uri="{FF2B5EF4-FFF2-40B4-BE49-F238E27FC236}">
                <a16:creationId xmlns:a16="http://schemas.microsoft.com/office/drawing/2014/main" id="{A35C0DC4-7B8E-4E57-8A49-08669BCF9E39}"/>
              </a:ext>
            </a:extLst>
          </p:cNvPr>
          <p:cNvSpPr txBox="1"/>
          <p:nvPr/>
        </p:nvSpPr>
        <p:spPr>
          <a:xfrm>
            <a:off x="4799249" y="3080832"/>
            <a:ext cx="64498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Ao registrar um produto do tipo Bombom de morango, o sistema não está reconhecendo o código de barras do mesmo, gerando um erro. Este produto já está </a:t>
            </a:r>
          </a:p>
        </p:txBody>
      </p:sp>
      <p:sp>
        <p:nvSpPr>
          <p:cNvPr id="111" name="CaixaDeTexto 110">
            <a:extLst>
              <a:ext uri="{FF2B5EF4-FFF2-40B4-BE49-F238E27FC236}">
                <a16:creationId xmlns:a16="http://schemas.microsoft.com/office/drawing/2014/main" id="{A3F7BA3D-7039-41AC-A3CE-E615482308E2}"/>
              </a:ext>
            </a:extLst>
          </p:cNvPr>
          <p:cNvSpPr txBox="1"/>
          <p:nvPr/>
        </p:nvSpPr>
        <p:spPr>
          <a:xfrm>
            <a:off x="10088057" y="2141982"/>
            <a:ext cx="1878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24/10/2018</a:t>
            </a:r>
          </a:p>
        </p:txBody>
      </p:sp>
      <p:sp>
        <p:nvSpPr>
          <p:cNvPr id="112" name="CaixaDeTexto 111">
            <a:extLst>
              <a:ext uri="{FF2B5EF4-FFF2-40B4-BE49-F238E27FC236}">
                <a16:creationId xmlns:a16="http://schemas.microsoft.com/office/drawing/2014/main" id="{FB2FB8C5-18F4-4CC2-833C-DBFBA998F7DB}"/>
              </a:ext>
            </a:extLst>
          </p:cNvPr>
          <p:cNvSpPr txBox="1"/>
          <p:nvPr/>
        </p:nvSpPr>
        <p:spPr>
          <a:xfrm>
            <a:off x="3917495" y="3514014"/>
            <a:ext cx="9195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rgbClr val="15292F"/>
                </a:solidFill>
              </a:rPr>
              <a:t>Descrição Técnica</a:t>
            </a:r>
            <a:r>
              <a:rPr lang="pt-BR" sz="1600" b="1" dirty="0">
                <a:solidFill>
                  <a:srgbClr val="15292F"/>
                </a:solidFill>
              </a:rPr>
              <a:t>:</a:t>
            </a:r>
          </a:p>
        </p:txBody>
      </p:sp>
      <p:sp>
        <p:nvSpPr>
          <p:cNvPr id="114" name="CaixaDeTexto 113">
            <a:extLst>
              <a:ext uri="{FF2B5EF4-FFF2-40B4-BE49-F238E27FC236}">
                <a16:creationId xmlns:a16="http://schemas.microsoft.com/office/drawing/2014/main" id="{A8EB62A5-F7E8-49B1-9936-0155AE886F7D}"/>
              </a:ext>
            </a:extLst>
          </p:cNvPr>
          <p:cNvSpPr txBox="1"/>
          <p:nvPr/>
        </p:nvSpPr>
        <p:spPr>
          <a:xfrm>
            <a:off x="7694948" y="2456563"/>
            <a:ext cx="18784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rgbClr val="15292F"/>
                </a:solidFill>
              </a:rPr>
              <a:t>Categoria</a:t>
            </a:r>
            <a:r>
              <a:rPr lang="pt-BR" sz="1600" b="1" dirty="0">
                <a:solidFill>
                  <a:srgbClr val="15292F"/>
                </a:solidFill>
              </a:rPr>
              <a:t>:</a:t>
            </a:r>
          </a:p>
        </p:txBody>
      </p:sp>
      <p:sp>
        <p:nvSpPr>
          <p:cNvPr id="115" name="CaixaDeTexto 114">
            <a:extLst>
              <a:ext uri="{FF2B5EF4-FFF2-40B4-BE49-F238E27FC236}">
                <a16:creationId xmlns:a16="http://schemas.microsoft.com/office/drawing/2014/main" id="{88D60235-5B70-4FE8-AA5B-8405A18EF96B}"/>
              </a:ext>
            </a:extLst>
          </p:cNvPr>
          <p:cNvSpPr txBox="1"/>
          <p:nvPr/>
        </p:nvSpPr>
        <p:spPr>
          <a:xfrm>
            <a:off x="5864430" y="2465374"/>
            <a:ext cx="18784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rgbClr val="15292F"/>
                </a:solidFill>
              </a:rPr>
              <a:t>Solicitante</a:t>
            </a:r>
            <a:r>
              <a:rPr lang="pt-BR" sz="1600" b="1" dirty="0">
                <a:solidFill>
                  <a:srgbClr val="15292F"/>
                </a:solidFill>
              </a:rPr>
              <a:t>:</a:t>
            </a:r>
          </a:p>
        </p:txBody>
      </p:sp>
      <p:sp>
        <p:nvSpPr>
          <p:cNvPr id="116" name="CaixaDeTexto 115">
            <a:extLst>
              <a:ext uri="{FF2B5EF4-FFF2-40B4-BE49-F238E27FC236}">
                <a16:creationId xmlns:a16="http://schemas.microsoft.com/office/drawing/2014/main" id="{BF152B7D-D2C6-4EFE-BA33-BC730BB056A2}"/>
              </a:ext>
            </a:extLst>
          </p:cNvPr>
          <p:cNvSpPr txBox="1"/>
          <p:nvPr/>
        </p:nvSpPr>
        <p:spPr>
          <a:xfrm>
            <a:off x="6785406" y="2492958"/>
            <a:ext cx="1878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Ana Maria</a:t>
            </a:r>
          </a:p>
        </p:txBody>
      </p:sp>
      <p:sp>
        <p:nvSpPr>
          <p:cNvPr id="117" name="CaixaDeTexto 116">
            <a:extLst>
              <a:ext uri="{FF2B5EF4-FFF2-40B4-BE49-F238E27FC236}">
                <a16:creationId xmlns:a16="http://schemas.microsoft.com/office/drawing/2014/main" id="{8A65FB19-BC42-4BCA-8FF1-7C0C4848733C}"/>
              </a:ext>
            </a:extLst>
          </p:cNvPr>
          <p:cNvSpPr txBox="1"/>
          <p:nvPr/>
        </p:nvSpPr>
        <p:spPr>
          <a:xfrm>
            <a:off x="8541295" y="2475775"/>
            <a:ext cx="1878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Suporte</a:t>
            </a:r>
          </a:p>
        </p:txBody>
      </p:sp>
      <p:sp>
        <p:nvSpPr>
          <p:cNvPr id="118" name="CaixaDeTexto 117">
            <a:extLst>
              <a:ext uri="{FF2B5EF4-FFF2-40B4-BE49-F238E27FC236}">
                <a16:creationId xmlns:a16="http://schemas.microsoft.com/office/drawing/2014/main" id="{9CBC039C-C194-4B9C-8DC1-5292CFEFAD08}"/>
              </a:ext>
            </a:extLst>
          </p:cNvPr>
          <p:cNvSpPr txBox="1"/>
          <p:nvPr/>
        </p:nvSpPr>
        <p:spPr>
          <a:xfrm>
            <a:off x="4824512" y="3543594"/>
            <a:ext cx="64498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Ao registrar um produto do tipo Bombom de morango, o sistema não está reconhecendo o código de barras do mesmo, gerando um erro. Este produto já está </a:t>
            </a:r>
          </a:p>
        </p:txBody>
      </p:sp>
      <p:sp>
        <p:nvSpPr>
          <p:cNvPr id="120" name="CaixaDeTexto 119">
            <a:extLst>
              <a:ext uri="{FF2B5EF4-FFF2-40B4-BE49-F238E27FC236}">
                <a16:creationId xmlns:a16="http://schemas.microsoft.com/office/drawing/2014/main" id="{E9F3673B-6360-4B60-AFF9-38C52D0EF09E}"/>
              </a:ext>
            </a:extLst>
          </p:cNvPr>
          <p:cNvSpPr txBox="1"/>
          <p:nvPr/>
        </p:nvSpPr>
        <p:spPr>
          <a:xfrm>
            <a:off x="3908359" y="2801053"/>
            <a:ext cx="18784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rgbClr val="15292F"/>
                </a:solidFill>
              </a:rPr>
              <a:t>Responsável</a:t>
            </a:r>
            <a:r>
              <a:rPr lang="pt-BR" sz="1600" b="1" dirty="0">
                <a:solidFill>
                  <a:srgbClr val="15292F"/>
                </a:solidFill>
              </a:rPr>
              <a:t>:</a:t>
            </a:r>
          </a:p>
        </p:txBody>
      </p:sp>
      <p:sp>
        <p:nvSpPr>
          <p:cNvPr id="121" name="CaixaDeTexto 120">
            <a:extLst>
              <a:ext uri="{FF2B5EF4-FFF2-40B4-BE49-F238E27FC236}">
                <a16:creationId xmlns:a16="http://schemas.microsoft.com/office/drawing/2014/main" id="{05CEC350-DE58-4C3C-A3A3-D80F40F46991}"/>
              </a:ext>
            </a:extLst>
          </p:cNvPr>
          <p:cNvSpPr txBox="1"/>
          <p:nvPr/>
        </p:nvSpPr>
        <p:spPr>
          <a:xfrm>
            <a:off x="4910175" y="2813461"/>
            <a:ext cx="1878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Márcio</a:t>
            </a:r>
          </a:p>
        </p:txBody>
      </p:sp>
      <p:sp>
        <p:nvSpPr>
          <p:cNvPr id="122" name="CaixaDeTexto 121">
            <a:extLst>
              <a:ext uri="{FF2B5EF4-FFF2-40B4-BE49-F238E27FC236}">
                <a16:creationId xmlns:a16="http://schemas.microsoft.com/office/drawing/2014/main" id="{D470A28B-F833-44D2-865B-710ED2DD9389}"/>
              </a:ext>
            </a:extLst>
          </p:cNvPr>
          <p:cNvSpPr txBox="1"/>
          <p:nvPr/>
        </p:nvSpPr>
        <p:spPr>
          <a:xfrm>
            <a:off x="5536648" y="2783351"/>
            <a:ext cx="18784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rgbClr val="15292F"/>
                </a:solidFill>
              </a:rPr>
              <a:t>Atribuído</a:t>
            </a:r>
            <a:r>
              <a:rPr lang="pt-BR" sz="1600" b="1" dirty="0">
                <a:solidFill>
                  <a:srgbClr val="15292F"/>
                </a:solidFill>
              </a:rPr>
              <a:t>:</a:t>
            </a:r>
          </a:p>
        </p:txBody>
      </p:sp>
      <p:sp>
        <p:nvSpPr>
          <p:cNvPr id="123" name="CaixaDeTexto 122">
            <a:extLst>
              <a:ext uri="{FF2B5EF4-FFF2-40B4-BE49-F238E27FC236}">
                <a16:creationId xmlns:a16="http://schemas.microsoft.com/office/drawing/2014/main" id="{C29CB752-890D-4598-8702-22EB9ED8A1BE}"/>
              </a:ext>
            </a:extLst>
          </p:cNvPr>
          <p:cNvSpPr txBox="1"/>
          <p:nvPr/>
        </p:nvSpPr>
        <p:spPr>
          <a:xfrm>
            <a:off x="6366409" y="2810518"/>
            <a:ext cx="1878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Márcio</a:t>
            </a:r>
          </a:p>
        </p:txBody>
      </p:sp>
      <p:sp>
        <p:nvSpPr>
          <p:cNvPr id="124" name="CaixaDeTexto 123">
            <a:extLst>
              <a:ext uri="{FF2B5EF4-FFF2-40B4-BE49-F238E27FC236}">
                <a16:creationId xmlns:a16="http://schemas.microsoft.com/office/drawing/2014/main" id="{0A5147AF-F867-49A6-BD94-D4C663971F80}"/>
              </a:ext>
            </a:extLst>
          </p:cNvPr>
          <p:cNvSpPr txBox="1"/>
          <p:nvPr/>
        </p:nvSpPr>
        <p:spPr>
          <a:xfrm>
            <a:off x="9209112" y="2446973"/>
            <a:ext cx="18784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rgbClr val="15292F"/>
                </a:solidFill>
              </a:rPr>
              <a:t>Nível Urgência</a:t>
            </a:r>
            <a:r>
              <a:rPr lang="pt-BR" sz="1600" b="1" dirty="0">
                <a:solidFill>
                  <a:srgbClr val="15292F"/>
                </a:solidFill>
              </a:rPr>
              <a:t>:</a:t>
            </a:r>
          </a:p>
        </p:txBody>
      </p:sp>
      <p:sp>
        <p:nvSpPr>
          <p:cNvPr id="125" name="CaixaDeTexto 124">
            <a:extLst>
              <a:ext uri="{FF2B5EF4-FFF2-40B4-BE49-F238E27FC236}">
                <a16:creationId xmlns:a16="http://schemas.microsoft.com/office/drawing/2014/main" id="{7B418CC6-9BE5-477F-BFC9-D633413DABDA}"/>
              </a:ext>
            </a:extLst>
          </p:cNvPr>
          <p:cNvSpPr txBox="1"/>
          <p:nvPr/>
        </p:nvSpPr>
        <p:spPr>
          <a:xfrm>
            <a:off x="10425967" y="2486663"/>
            <a:ext cx="1878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Alto</a:t>
            </a:r>
          </a:p>
        </p:txBody>
      </p:sp>
      <p:sp>
        <p:nvSpPr>
          <p:cNvPr id="126" name="CaixaDeTexto 125">
            <a:extLst>
              <a:ext uri="{FF2B5EF4-FFF2-40B4-BE49-F238E27FC236}">
                <a16:creationId xmlns:a16="http://schemas.microsoft.com/office/drawing/2014/main" id="{3EE69F4D-91C5-4D09-AAB1-228E491C84CD}"/>
              </a:ext>
            </a:extLst>
          </p:cNvPr>
          <p:cNvSpPr txBox="1"/>
          <p:nvPr/>
        </p:nvSpPr>
        <p:spPr>
          <a:xfrm>
            <a:off x="3931020" y="4029207"/>
            <a:ext cx="18784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rgbClr val="15292F"/>
                </a:solidFill>
              </a:rPr>
              <a:t>Resposta</a:t>
            </a:r>
            <a:r>
              <a:rPr lang="pt-BR" sz="1600" b="1" dirty="0">
                <a:solidFill>
                  <a:srgbClr val="15292F"/>
                </a:solidFill>
              </a:rPr>
              <a:t>:</a:t>
            </a:r>
          </a:p>
        </p:txBody>
      </p:sp>
      <p:sp>
        <p:nvSpPr>
          <p:cNvPr id="127" name="CaixaDeTexto 126">
            <a:extLst>
              <a:ext uri="{FF2B5EF4-FFF2-40B4-BE49-F238E27FC236}">
                <a16:creationId xmlns:a16="http://schemas.microsoft.com/office/drawing/2014/main" id="{DD1451FB-A023-414A-AFBF-162EE6D15507}"/>
              </a:ext>
            </a:extLst>
          </p:cNvPr>
          <p:cNvSpPr txBox="1"/>
          <p:nvPr/>
        </p:nvSpPr>
        <p:spPr>
          <a:xfrm>
            <a:off x="4849775" y="4033002"/>
            <a:ext cx="64498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Ao registrar um produto do tipo Bombom de morango, o sistema não está reconhecendo o código de barras do mesmo, gerando um erro. Este produto já está </a:t>
            </a:r>
          </a:p>
        </p:txBody>
      </p:sp>
      <p:sp>
        <p:nvSpPr>
          <p:cNvPr id="128" name="CaixaDeTexto 127">
            <a:extLst>
              <a:ext uri="{FF2B5EF4-FFF2-40B4-BE49-F238E27FC236}">
                <a16:creationId xmlns:a16="http://schemas.microsoft.com/office/drawing/2014/main" id="{F31951C7-A488-4702-B810-1F0BC7F90922}"/>
              </a:ext>
            </a:extLst>
          </p:cNvPr>
          <p:cNvSpPr txBox="1"/>
          <p:nvPr/>
        </p:nvSpPr>
        <p:spPr>
          <a:xfrm>
            <a:off x="3952814" y="4563021"/>
            <a:ext cx="18784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rgbClr val="15292F"/>
                </a:solidFill>
              </a:rPr>
              <a:t>Histórico</a:t>
            </a:r>
            <a:r>
              <a:rPr lang="pt-BR" sz="1600" b="1" dirty="0">
                <a:solidFill>
                  <a:srgbClr val="15292F"/>
                </a:solidFill>
              </a:rPr>
              <a:t>: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3DB4071D-E738-4A12-A5D9-A165FC79D8D1}"/>
              </a:ext>
            </a:extLst>
          </p:cNvPr>
          <p:cNvSpPr/>
          <p:nvPr/>
        </p:nvSpPr>
        <p:spPr>
          <a:xfrm>
            <a:off x="4892035" y="4662290"/>
            <a:ext cx="6339236" cy="1439505"/>
          </a:xfrm>
          <a:prstGeom prst="roundRect">
            <a:avLst/>
          </a:prstGeom>
          <a:solidFill>
            <a:schemeClr val="bg1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9" name="CaixaDeTexto 128">
            <a:extLst>
              <a:ext uri="{FF2B5EF4-FFF2-40B4-BE49-F238E27FC236}">
                <a16:creationId xmlns:a16="http://schemas.microsoft.com/office/drawing/2014/main" id="{3A145F91-02EE-4D22-8BDA-40BDAD5A7265}"/>
              </a:ext>
            </a:extLst>
          </p:cNvPr>
          <p:cNvSpPr txBox="1"/>
          <p:nvPr/>
        </p:nvSpPr>
        <p:spPr>
          <a:xfrm>
            <a:off x="5062082" y="4699867"/>
            <a:ext cx="577795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Solicitação alterada para Concluída.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Homologação aprovada 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Solicitação alterada para Andamento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Descrição técnica adicionada.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Novo comentário: “</a:t>
            </a: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is simply dummy text of the printing and typesetting industry. Lorem Ipsum has been the industry's </a:t>
            </a:r>
            <a:r>
              <a:rPr lang="en-US" sz="14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standa</a:t>
            </a:r>
            <a:r>
              <a:rPr lang="pt-B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”</a:t>
            </a:r>
          </a:p>
          <a:p>
            <a:endParaRPr lang="pt-BR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CA9BEACE-AB2A-47F0-A6BD-54E35D0B642A}"/>
              </a:ext>
            </a:extLst>
          </p:cNvPr>
          <p:cNvCxnSpPr>
            <a:cxnSpLocks/>
          </p:cNvCxnSpPr>
          <p:nvPr/>
        </p:nvCxnSpPr>
        <p:spPr>
          <a:xfrm>
            <a:off x="10965642" y="4690418"/>
            <a:ext cx="24559" cy="1230625"/>
          </a:xfrm>
          <a:prstGeom prst="straightConnector1">
            <a:avLst/>
          </a:prstGeom>
          <a:ln w="127000">
            <a:solidFill>
              <a:schemeClr val="bg2">
                <a:lumMod val="50000"/>
              </a:schemeClr>
            </a:solidFill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40421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CBE57955-6BEA-4E51-9D0F-17E3F5A30312}"/>
              </a:ext>
            </a:extLst>
          </p:cNvPr>
          <p:cNvSpPr/>
          <p:nvPr/>
        </p:nvSpPr>
        <p:spPr>
          <a:xfrm>
            <a:off x="7664597" y="1253420"/>
            <a:ext cx="2015625" cy="3901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35C84EC4-9C29-4DB9-A2C1-9C7339E3159E}"/>
              </a:ext>
            </a:extLst>
          </p:cNvPr>
          <p:cNvSpPr/>
          <p:nvPr/>
        </p:nvSpPr>
        <p:spPr>
          <a:xfrm>
            <a:off x="955622" y="532596"/>
            <a:ext cx="10511725" cy="567412"/>
          </a:xfrm>
          <a:prstGeom prst="rect">
            <a:avLst/>
          </a:prstGeom>
          <a:solidFill>
            <a:srgbClr val="15292F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D528783E-A938-411F-9F69-2D5C5AF53E00}"/>
              </a:ext>
            </a:extLst>
          </p:cNvPr>
          <p:cNvSpPr/>
          <p:nvPr/>
        </p:nvSpPr>
        <p:spPr>
          <a:xfrm>
            <a:off x="773839" y="523220"/>
            <a:ext cx="11239970" cy="5745058"/>
          </a:xfrm>
          <a:prstGeom prst="rect">
            <a:avLst/>
          </a:prstGeom>
          <a:noFill/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44A41851-5B55-46CA-A196-9F1036F346AE}"/>
              </a:ext>
            </a:extLst>
          </p:cNvPr>
          <p:cNvSpPr txBox="1"/>
          <p:nvPr/>
        </p:nvSpPr>
        <p:spPr>
          <a:xfrm>
            <a:off x="3010989" y="0"/>
            <a:ext cx="64695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Sistema de Gerenciamento de Solicitações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49121E93-52CC-46A5-9B75-798204730BC3}"/>
              </a:ext>
            </a:extLst>
          </p:cNvPr>
          <p:cNvSpPr/>
          <p:nvPr/>
        </p:nvSpPr>
        <p:spPr>
          <a:xfrm>
            <a:off x="792748" y="523220"/>
            <a:ext cx="550768" cy="5745058"/>
          </a:xfrm>
          <a:prstGeom prst="rect">
            <a:avLst/>
          </a:prstGeom>
          <a:solidFill>
            <a:srgbClr val="15292F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273400B-22B7-4BEA-8155-0F257D0D4A28}"/>
              </a:ext>
            </a:extLst>
          </p:cNvPr>
          <p:cNvSpPr/>
          <p:nvPr/>
        </p:nvSpPr>
        <p:spPr>
          <a:xfrm>
            <a:off x="957686" y="869863"/>
            <a:ext cx="219378" cy="52446"/>
          </a:xfrm>
          <a:prstGeom prst="rect">
            <a:avLst/>
          </a:prstGeom>
          <a:solidFill>
            <a:schemeClr val="bg1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BE05F422-C7CD-4693-9FBC-F29D39D3CAB2}"/>
              </a:ext>
            </a:extLst>
          </p:cNvPr>
          <p:cNvSpPr/>
          <p:nvPr/>
        </p:nvSpPr>
        <p:spPr>
          <a:xfrm>
            <a:off x="957686" y="962721"/>
            <a:ext cx="219378" cy="52446"/>
          </a:xfrm>
          <a:prstGeom prst="rect">
            <a:avLst/>
          </a:prstGeom>
          <a:solidFill>
            <a:schemeClr val="bg1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AD933229-8EF4-4B7C-8091-4276A7461907}"/>
              </a:ext>
            </a:extLst>
          </p:cNvPr>
          <p:cNvSpPr/>
          <p:nvPr/>
        </p:nvSpPr>
        <p:spPr>
          <a:xfrm>
            <a:off x="957686" y="1059538"/>
            <a:ext cx="219378" cy="52446"/>
          </a:xfrm>
          <a:prstGeom prst="rect">
            <a:avLst/>
          </a:prstGeom>
          <a:solidFill>
            <a:schemeClr val="bg1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943BAE2E-50E0-44CE-8D8B-6F3CFD84EB5B}"/>
              </a:ext>
            </a:extLst>
          </p:cNvPr>
          <p:cNvSpPr/>
          <p:nvPr/>
        </p:nvSpPr>
        <p:spPr>
          <a:xfrm>
            <a:off x="908834" y="1307799"/>
            <a:ext cx="341918" cy="341431"/>
          </a:xfrm>
          <a:prstGeom prst="rect">
            <a:avLst/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0E1B3873-1F92-42D8-8EB0-464B16E18323}"/>
              </a:ext>
            </a:extLst>
          </p:cNvPr>
          <p:cNvSpPr/>
          <p:nvPr/>
        </p:nvSpPr>
        <p:spPr>
          <a:xfrm>
            <a:off x="915868" y="1835226"/>
            <a:ext cx="341918" cy="341431"/>
          </a:xfrm>
          <a:prstGeom prst="rect">
            <a:avLst/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CDEE1C5B-FBD1-458E-BEBD-951BB3D30944}"/>
              </a:ext>
            </a:extLst>
          </p:cNvPr>
          <p:cNvSpPr/>
          <p:nvPr/>
        </p:nvSpPr>
        <p:spPr>
          <a:xfrm>
            <a:off x="915867" y="2423942"/>
            <a:ext cx="341918" cy="341431"/>
          </a:xfrm>
          <a:prstGeom prst="rect">
            <a:avLst/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18629727-BDCF-42CB-B46F-62F8CE4FE4CD}"/>
              </a:ext>
            </a:extLst>
          </p:cNvPr>
          <p:cNvSpPr/>
          <p:nvPr/>
        </p:nvSpPr>
        <p:spPr>
          <a:xfrm>
            <a:off x="915866" y="3021309"/>
            <a:ext cx="341918" cy="341431"/>
          </a:xfrm>
          <a:prstGeom prst="rect">
            <a:avLst/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979A8C95-5921-4BB8-8AE7-2C27BF23EDEE}"/>
              </a:ext>
            </a:extLst>
          </p:cNvPr>
          <p:cNvSpPr/>
          <p:nvPr/>
        </p:nvSpPr>
        <p:spPr>
          <a:xfrm>
            <a:off x="10944358" y="618102"/>
            <a:ext cx="401174" cy="371235"/>
          </a:xfrm>
          <a:prstGeom prst="rect">
            <a:avLst/>
          </a:prstGeom>
          <a:solidFill>
            <a:schemeClr val="bg1"/>
          </a:solidFill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EC9D7B67-1BC9-474F-8D60-A98926FB3FA8}"/>
              </a:ext>
            </a:extLst>
          </p:cNvPr>
          <p:cNvSpPr txBox="1"/>
          <p:nvPr/>
        </p:nvSpPr>
        <p:spPr>
          <a:xfrm>
            <a:off x="9839803" y="627112"/>
            <a:ext cx="12291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</a:rPr>
              <a:t>Empresa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271810DA-EE4A-423D-B961-8799913487F8}"/>
              </a:ext>
            </a:extLst>
          </p:cNvPr>
          <p:cNvSpPr txBox="1"/>
          <p:nvPr/>
        </p:nvSpPr>
        <p:spPr>
          <a:xfrm>
            <a:off x="2526526" y="6217496"/>
            <a:ext cx="8787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/>
              <a:t>11-Atribuído Responsável/ Classificar solicitação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9FAB1D3A-1301-48D6-9CD0-3DCFD9B62D79}"/>
              </a:ext>
            </a:extLst>
          </p:cNvPr>
          <p:cNvSpPr/>
          <p:nvPr/>
        </p:nvSpPr>
        <p:spPr>
          <a:xfrm>
            <a:off x="1351963" y="1109383"/>
            <a:ext cx="1858359" cy="5148825"/>
          </a:xfrm>
          <a:prstGeom prst="rect">
            <a:avLst/>
          </a:prstGeom>
          <a:solidFill>
            <a:srgbClr val="15292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EE06C89B-93ED-4FA4-9DBE-486D4CDB5922}"/>
              </a:ext>
            </a:extLst>
          </p:cNvPr>
          <p:cNvSpPr txBox="1"/>
          <p:nvPr/>
        </p:nvSpPr>
        <p:spPr>
          <a:xfrm>
            <a:off x="1223154" y="1155483"/>
            <a:ext cx="21145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>
                <a:solidFill>
                  <a:schemeClr val="bg1"/>
                </a:solidFill>
              </a:rPr>
              <a:t>Novas</a:t>
            </a:r>
          </a:p>
          <a:p>
            <a:pPr algn="ctr"/>
            <a:r>
              <a:rPr lang="pt-BR" sz="1600" b="1" dirty="0">
                <a:solidFill>
                  <a:schemeClr val="bg1"/>
                </a:solidFill>
              </a:rPr>
              <a:t> Solicitações</a:t>
            </a: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CDCBD15D-212A-4C41-B861-2840A90E4C8D}"/>
              </a:ext>
            </a:extLst>
          </p:cNvPr>
          <p:cNvCxnSpPr>
            <a:cxnSpLocks/>
          </p:cNvCxnSpPr>
          <p:nvPr/>
        </p:nvCxnSpPr>
        <p:spPr>
          <a:xfrm>
            <a:off x="1406767" y="1754369"/>
            <a:ext cx="174728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tângulo 30">
            <a:extLst>
              <a:ext uri="{FF2B5EF4-FFF2-40B4-BE49-F238E27FC236}">
                <a16:creationId xmlns:a16="http://schemas.microsoft.com/office/drawing/2014/main" id="{5CB35427-02FB-4818-BCB4-65ECC31C242A}"/>
              </a:ext>
            </a:extLst>
          </p:cNvPr>
          <p:cNvSpPr/>
          <p:nvPr/>
        </p:nvSpPr>
        <p:spPr>
          <a:xfrm>
            <a:off x="1468179" y="2119922"/>
            <a:ext cx="1644427" cy="276998"/>
          </a:xfrm>
          <a:prstGeom prst="rect">
            <a:avLst/>
          </a:prstGeom>
          <a:solidFill>
            <a:schemeClr val="bg1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F06CB7D5-57D6-4C43-BD97-412F964BA0B6}"/>
              </a:ext>
            </a:extLst>
          </p:cNvPr>
          <p:cNvSpPr txBox="1"/>
          <p:nvPr/>
        </p:nvSpPr>
        <p:spPr>
          <a:xfrm>
            <a:off x="1529518" y="1786119"/>
            <a:ext cx="5507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>
                <a:solidFill>
                  <a:schemeClr val="bg1"/>
                </a:solidFill>
              </a:rPr>
              <a:t>Nº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F872F24D-C25F-468C-B772-540E428A5903}"/>
              </a:ext>
            </a:extLst>
          </p:cNvPr>
          <p:cNvSpPr txBox="1"/>
          <p:nvPr/>
        </p:nvSpPr>
        <p:spPr>
          <a:xfrm>
            <a:off x="2080286" y="1795733"/>
            <a:ext cx="9935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>
                <a:solidFill>
                  <a:schemeClr val="bg1"/>
                </a:solidFill>
              </a:rPr>
              <a:t>CLIENTE</a:t>
            </a: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0738A391-02D9-4EFB-A1E2-A37632F0B794}"/>
              </a:ext>
            </a:extLst>
          </p:cNvPr>
          <p:cNvSpPr/>
          <p:nvPr/>
        </p:nvSpPr>
        <p:spPr>
          <a:xfrm>
            <a:off x="1466635" y="2520309"/>
            <a:ext cx="1644427" cy="276998"/>
          </a:xfrm>
          <a:prstGeom prst="rect">
            <a:avLst/>
          </a:prstGeom>
          <a:solidFill>
            <a:schemeClr val="bg1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0CB86D82-E9FD-46E9-A949-825BE0B8D5AA}"/>
              </a:ext>
            </a:extLst>
          </p:cNvPr>
          <p:cNvSpPr/>
          <p:nvPr/>
        </p:nvSpPr>
        <p:spPr>
          <a:xfrm>
            <a:off x="1466189" y="2944206"/>
            <a:ext cx="1644427" cy="276998"/>
          </a:xfrm>
          <a:prstGeom prst="rect">
            <a:avLst/>
          </a:prstGeom>
          <a:solidFill>
            <a:schemeClr val="bg1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C728E570-D2FB-430B-B0B1-72CB6D7EA93F}"/>
              </a:ext>
            </a:extLst>
          </p:cNvPr>
          <p:cNvSpPr/>
          <p:nvPr/>
        </p:nvSpPr>
        <p:spPr>
          <a:xfrm>
            <a:off x="1466188" y="3359799"/>
            <a:ext cx="1644427" cy="276998"/>
          </a:xfrm>
          <a:prstGeom prst="rect">
            <a:avLst/>
          </a:prstGeom>
          <a:solidFill>
            <a:schemeClr val="bg1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52829A9D-20B5-41DC-8C93-295D646F1E51}"/>
              </a:ext>
            </a:extLst>
          </p:cNvPr>
          <p:cNvSpPr txBox="1"/>
          <p:nvPr/>
        </p:nvSpPr>
        <p:spPr>
          <a:xfrm>
            <a:off x="1351228" y="2132231"/>
            <a:ext cx="18583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rgbClr val="15292F"/>
                </a:solidFill>
              </a:rPr>
              <a:t> 0130122  Desejo &amp; Sabor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533CB434-C90C-4BBF-BB97-EDC2032F1165}"/>
              </a:ext>
            </a:extLst>
          </p:cNvPr>
          <p:cNvSpPr txBox="1"/>
          <p:nvPr/>
        </p:nvSpPr>
        <p:spPr>
          <a:xfrm>
            <a:off x="1346625" y="2536915"/>
            <a:ext cx="18583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rgbClr val="15292F"/>
                </a:solidFill>
              </a:rPr>
              <a:t> 0130222  Desejo &amp; Sabor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F2200B62-B8BB-4311-89A2-FD024BCC1D74}"/>
              </a:ext>
            </a:extLst>
          </p:cNvPr>
          <p:cNvSpPr txBox="1"/>
          <p:nvPr/>
        </p:nvSpPr>
        <p:spPr>
          <a:xfrm>
            <a:off x="1362425" y="3387747"/>
            <a:ext cx="18583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rgbClr val="15292F"/>
                </a:solidFill>
              </a:rPr>
              <a:t> 0130123  Desejo &amp; Sabor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6B936A7F-E94A-47E4-BEBF-4FB23AF9DE02}"/>
              </a:ext>
            </a:extLst>
          </p:cNvPr>
          <p:cNvSpPr txBox="1"/>
          <p:nvPr/>
        </p:nvSpPr>
        <p:spPr>
          <a:xfrm>
            <a:off x="1355039" y="2942993"/>
            <a:ext cx="16444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rgbClr val="15292F"/>
                </a:solidFill>
              </a:rPr>
              <a:t> 0110123  Momentum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EB5478F9-94AF-4B33-BA89-54309D3C9CCE}"/>
              </a:ext>
            </a:extLst>
          </p:cNvPr>
          <p:cNvSpPr txBox="1"/>
          <p:nvPr/>
        </p:nvSpPr>
        <p:spPr>
          <a:xfrm>
            <a:off x="3310008" y="791652"/>
            <a:ext cx="1285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Filtros:</a:t>
            </a: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DBE1FE8A-BF71-4395-8226-B5A85A63CFAA}"/>
              </a:ext>
            </a:extLst>
          </p:cNvPr>
          <p:cNvSpPr txBox="1"/>
          <p:nvPr/>
        </p:nvSpPr>
        <p:spPr>
          <a:xfrm>
            <a:off x="8581869" y="3662196"/>
            <a:ext cx="45901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</a:rPr>
              <a:t>Atribuído</a:t>
            </a:r>
          </a:p>
        </p:txBody>
      </p: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445E2EA8-2D66-42C7-A3A2-2852332FA07B}"/>
              </a:ext>
            </a:extLst>
          </p:cNvPr>
          <p:cNvCxnSpPr/>
          <p:nvPr/>
        </p:nvCxnSpPr>
        <p:spPr>
          <a:xfrm flipV="1">
            <a:off x="3382539" y="1150520"/>
            <a:ext cx="7814135" cy="13911"/>
          </a:xfrm>
          <a:prstGeom prst="line">
            <a:avLst/>
          </a:prstGeom>
          <a:ln>
            <a:solidFill>
              <a:srgbClr val="1529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CaixaDeTexto 64">
            <a:extLst>
              <a:ext uri="{FF2B5EF4-FFF2-40B4-BE49-F238E27FC236}">
                <a16:creationId xmlns:a16="http://schemas.microsoft.com/office/drawing/2014/main" id="{01DEE037-CC57-4FBA-872C-523E7568165A}"/>
              </a:ext>
            </a:extLst>
          </p:cNvPr>
          <p:cNvSpPr txBox="1"/>
          <p:nvPr/>
        </p:nvSpPr>
        <p:spPr>
          <a:xfrm>
            <a:off x="3307145" y="1224883"/>
            <a:ext cx="2349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Número da Solicitação:</a:t>
            </a:r>
          </a:p>
        </p:txBody>
      </p:sp>
      <p:sp>
        <p:nvSpPr>
          <p:cNvPr id="68" name="CaixaDeTexto 67">
            <a:extLst>
              <a:ext uri="{FF2B5EF4-FFF2-40B4-BE49-F238E27FC236}">
                <a16:creationId xmlns:a16="http://schemas.microsoft.com/office/drawing/2014/main" id="{C6A61CEA-5B57-47F3-9BA0-D8E5FAB2E907}"/>
              </a:ext>
            </a:extLst>
          </p:cNvPr>
          <p:cNvSpPr txBox="1"/>
          <p:nvPr/>
        </p:nvSpPr>
        <p:spPr>
          <a:xfrm>
            <a:off x="3346669" y="1632718"/>
            <a:ext cx="2349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Data de Abertura:</a:t>
            </a:r>
          </a:p>
        </p:txBody>
      </p: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8A399E0E-041A-4212-A2B1-06F678EED16D}"/>
              </a:ext>
            </a:extLst>
          </p:cNvPr>
          <p:cNvSpPr txBox="1"/>
          <p:nvPr/>
        </p:nvSpPr>
        <p:spPr>
          <a:xfrm>
            <a:off x="7240697" y="1026764"/>
            <a:ext cx="2349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Data de Conclusão:</a:t>
            </a:r>
          </a:p>
        </p:txBody>
      </p:sp>
      <p:sp>
        <p:nvSpPr>
          <p:cNvPr id="72" name="Retângulo 71">
            <a:extLst>
              <a:ext uri="{FF2B5EF4-FFF2-40B4-BE49-F238E27FC236}">
                <a16:creationId xmlns:a16="http://schemas.microsoft.com/office/drawing/2014/main" id="{6BF7934D-B92E-4F0C-8AF5-18603701655D}"/>
              </a:ext>
            </a:extLst>
          </p:cNvPr>
          <p:cNvSpPr/>
          <p:nvPr/>
        </p:nvSpPr>
        <p:spPr>
          <a:xfrm>
            <a:off x="9115451" y="1056749"/>
            <a:ext cx="1502934" cy="301254"/>
          </a:xfrm>
          <a:prstGeom prst="rect">
            <a:avLst/>
          </a:prstGeom>
          <a:solidFill>
            <a:schemeClr val="bg1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3" name="Retângulo 72">
            <a:extLst>
              <a:ext uri="{FF2B5EF4-FFF2-40B4-BE49-F238E27FC236}">
                <a16:creationId xmlns:a16="http://schemas.microsoft.com/office/drawing/2014/main" id="{1C7FF243-0A4B-4EA4-B744-B875852E53DC}"/>
              </a:ext>
            </a:extLst>
          </p:cNvPr>
          <p:cNvSpPr/>
          <p:nvPr/>
        </p:nvSpPr>
        <p:spPr>
          <a:xfrm>
            <a:off x="10630108" y="1056749"/>
            <a:ext cx="368106" cy="325436"/>
          </a:xfrm>
          <a:prstGeom prst="rect">
            <a:avLst/>
          </a:prstGeom>
          <a:solidFill>
            <a:schemeClr val="bg1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0EB03E9D-AA39-46D6-B7A6-94E602600D72}"/>
              </a:ext>
            </a:extLst>
          </p:cNvPr>
          <p:cNvSpPr txBox="1"/>
          <p:nvPr/>
        </p:nvSpPr>
        <p:spPr>
          <a:xfrm>
            <a:off x="3334103" y="2066653"/>
            <a:ext cx="2349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Categoria:</a:t>
            </a:r>
          </a:p>
        </p:txBody>
      </p:sp>
      <p:cxnSp>
        <p:nvCxnSpPr>
          <p:cNvPr id="76" name="Conector reto 75">
            <a:extLst>
              <a:ext uri="{FF2B5EF4-FFF2-40B4-BE49-F238E27FC236}">
                <a16:creationId xmlns:a16="http://schemas.microsoft.com/office/drawing/2014/main" id="{DC733E28-8F32-4674-AA25-62EBDE8918DF}"/>
              </a:ext>
            </a:extLst>
          </p:cNvPr>
          <p:cNvCxnSpPr/>
          <p:nvPr/>
        </p:nvCxnSpPr>
        <p:spPr>
          <a:xfrm flipV="1">
            <a:off x="3381079" y="2653011"/>
            <a:ext cx="7814135" cy="13911"/>
          </a:xfrm>
          <a:prstGeom prst="line">
            <a:avLst/>
          </a:prstGeom>
          <a:ln>
            <a:solidFill>
              <a:srgbClr val="1529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9" name="Tabela 78">
            <a:extLst>
              <a:ext uri="{FF2B5EF4-FFF2-40B4-BE49-F238E27FC236}">
                <a16:creationId xmlns:a16="http://schemas.microsoft.com/office/drawing/2014/main" id="{FC84D1E7-56C4-48F3-BBA1-05117E80D04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381079" y="3408377"/>
          <a:ext cx="8378884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5499">
                  <a:extLst>
                    <a:ext uri="{9D8B030D-6E8A-4147-A177-3AD203B41FA5}">
                      <a16:colId xmlns:a16="http://schemas.microsoft.com/office/drawing/2014/main" val="1214311235"/>
                    </a:ext>
                  </a:extLst>
                </a:gridCol>
                <a:gridCol w="1266093">
                  <a:extLst>
                    <a:ext uri="{9D8B030D-6E8A-4147-A177-3AD203B41FA5}">
                      <a16:colId xmlns:a16="http://schemas.microsoft.com/office/drawing/2014/main" val="567709411"/>
                    </a:ext>
                  </a:extLst>
                </a:gridCol>
                <a:gridCol w="1103423">
                  <a:extLst>
                    <a:ext uri="{9D8B030D-6E8A-4147-A177-3AD203B41FA5}">
                      <a16:colId xmlns:a16="http://schemas.microsoft.com/office/drawing/2014/main" val="1287829829"/>
                    </a:ext>
                  </a:extLst>
                </a:gridCol>
                <a:gridCol w="1344355">
                  <a:extLst>
                    <a:ext uri="{9D8B030D-6E8A-4147-A177-3AD203B41FA5}">
                      <a16:colId xmlns:a16="http://schemas.microsoft.com/office/drawing/2014/main" val="1577194061"/>
                    </a:ext>
                  </a:extLst>
                </a:gridCol>
                <a:gridCol w="1547446">
                  <a:extLst>
                    <a:ext uri="{9D8B030D-6E8A-4147-A177-3AD203B41FA5}">
                      <a16:colId xmlns:a16="http://schemas.microsoft.com/office/drawing/2014/main" val="1426856637"/>
                    </a:ext>
                  </a:extLst>
                </a:gridCol>
                <a:gridCol w="1025085">
                  <a:extLst>
                    <a:ext uri="{9D8B030D-6E8A-4147-A177-3AD203B41FA5}">
                      <a16:colId xmlns:a16="http://schemas.microsoft.com/office/drawing/2014/main" val="2960355438"/>
                    </a:ext>
                  </a:extLst>
                </a:gridCol>
                <a:gridCol w="1196983">
                  <a:extLst>
                    <a:ext uri="{9D8B030D-6E8A-4147-A177-3AD203B41FA5}">
                      <a16:colId xmlns:a16="http://schemas.microsoft.com/office/drawing/2014/main" val="3684080775"/>
                    </a:ext>
                  </a:extLst>
                </a:gridCol>
              </a:tblGrid>
              <a:tr h="238275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Número</a:t>
                      </a:r>
                    </a:p>
                  </a:txBody>
                  <a:tcPr>
                    <a:solidFill>
                      <a:srgbClr val="15292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Cliente</a:t>
                      </a:r>
                    </a:p>
                  </a:txBody>
                  <a:tcPr>
                    <a:solidFill>
                      <a:srgbClr val="15292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Data Abertura</a:t>
                      </a:r>
                    </a:p>
                  </a:txBody>
                  <a:tcPr>
                    <a:solidFill>
                      <a:srgbClr val="15292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Solicitante</a:t>
                      </a:r>
                    </a:p>
                  </a:txBody>
                  <a:tcPr>
                    <a:solidFill>
                      <a:srgbClr val="15292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Prévia</a:t>
                      </a:r>
                    </a:p>
                  </a:txBody>
                  <a:tcPr>
                    <a:solidFill>
                      <a:srgbClr val="15292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Categoria</a:t>
                      </a:r>
                    </a:p>
                  </a:txBody>
                  <a:tcPr>
                    <a:solidFill>
                      <a:srgbClr val="15292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Data Conclusão</a:t>
                      </a:r>
                    </a:p>
                  </a:txBody>
                  <a:tcPr>
                    <a:solidFill>
                      <a:srgbClr val="1529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499912"/>
                  </a:ext>
                </a:extLst>
              </a:tr>
            </a:tbl>
          </a:graphicData>
        </a:graphic>
      </p:graphicFrame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9667E001-DD04-479D-8CB1-24EC9BFCB97B}"/>
              </a:ext>
            </a:extLst>
          </p:cNvPr>
          <p:cNvGraphicFramePr>
            <a:graphicFrameLocks noGrp="1"/>
          </p:cNvGraphicFramePr>
          <p:nvPr/>
        </p:nvGraphicFramePr>
        <p:xfrm>
          <a:off x="3307145" y="3783867"/>
          <a:ext cx="8452817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5366">
                  <a:extLst>
                    <a:ext uri="{9D8B030D-6E8A-4147-A177-3AD203B41FA5}">
                      <a16:colId xmlns:a16="http://schemas.microsoft.com/office/drawing/2014/main" val="302495875"/>
                    </a:ext>
                  </a:extLst>
                </a:gridCol>
                <a:gridCol w="1308295">
                  <a:extLst>
                    <a:ext uri="{9D8B030D-6E8A-4147-A177-3AD203B41FA5}">
                      <a16:colId xmlns:a16="http://schemas.microsoft.com/office/drawing/2014/main" val="3543912015"/>
                    </a:ext>
                  </a:extLst>
                </a:gridCol>
                <a:gridCol w="1069145">
                  <a:extLst>
                    <a:ext uri="{9D8B030D-6E8A-4147-A177-3AD203B41FA5}">
                      <a16:colId xmlns:a16="http://schemas.microsoft.com/office/drawing/2014/main" val="3285628175"/>
                    </a:ext>
                  </a:extLst>
                </a:gridCol>
                <a:gridCol w="1350498">
                  <a:extLst>
                    <a:ext uri="{9D8B030D-6E8A-4147-A177-3AD203B41FA5}">
                      <a16:colId xmlns:a16="http://schemas.microsoft.com/office/drawing/2014/main" val="2115963982"/>
                    </a:ext>
                  </a:extLst>
                </a:gridCol>
                <a:gridCol w="1519311">
                  <a:extLst>
                    <a:ext uri="{9D8B030D-6E8A-4147-A177-3AD203B41FA5}">
                      <a16:colId xmlns:a16="http://schemas.microsoft.com/office/drawing/2014/main" val="2081241688"/>
                    </a:ext>
                  </a:extLst>
                </a:gridCol>
                <a:gridCol w="1055077">
                  <a:extLst>
                    <a:ext uri="{9D8B030D-6E8A-4147-A177-3AD203B41FA5}">
                      <a16:colId xmlns:a16="http://schemas.microsoft.com/office/drawing/2014/main" val="117319620"/>
                    </a:ext>
                  </a:extLst>
                </a:gridCol>
                <a:gridCol w="1195125">
                  <a:extLst>
                    <a:ext uri="{9D8B030D-6E8A-4147-A177-3AD203B41FA5}">
                      <a16:colId xmlns:a16="http://schemas.microsoft.com/office/drawing/2014/main" val="2092374736"/>
                    </a:ext>
                  </a:extLst>
                </a:gridCol>
              </a:tblGrid>
              <a:tr h="242873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0130122</a:t>
                      </a:r>
                    </a:p>
                  </a:txBody>
                  <a:tcPr>
                    <a:solidFill>
                      <a:srgbClr val="C6FE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Desejo &amp; Sabor</a:t>
                      </a:r>
                    </a:p>
                  </a:txBody>
                  <a:tcPr>
                    <a:solidFill>
                      <a:srgbClr val="C6FE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22/10/2018</a:t>
                      </a:r>
                    </a:p>
                  </a:txBody>
                  <a:tcPr>
                    <a:solidFill>
                      <a:srgbClr val="C6FE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Ana Maria</a:t>
                      </a:r>
                    </a:p>
                  </a:txBody>
                  <a:tcPr>
                    <a:solidFill>
                      <a:srgbClr val="C6FE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Ao cadastrar um...</a:t>
                      </a:r>
                    </a:p>
                  </a:txBody>
                  <a:tcPr>
                    <a:solidFill>
                      <a:srgbClr val="C6FE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Suporte</a:t>
                      </a:r>
                    </a:p>
                  </a:txBody>
                  <a:tcPr>
                    <a:solidFill>
                      <a:srgbClr val="C6FE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22/10/2018</a:t>
                      </a:r>
                    </a:p>
                  </a:txBody>
                  <a:tcPr>
                    <a:solidFill>
                      <a:srgbClr val="C6FE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6334691"/>
                  </a:ext>
                </a:extLst>
              </a:tr>
            </a:tbl>
          </a:graphicData>
        </a:graphic>
      </p:graphicFrame>
      <p:graphicFrame>
        <p:nvGraphicFramePr>
          <p:cNvPr id="83" name="Tabela 82">
            <a:extLst>
              <a:ext uri="{FF2B5EF4-FFF2-40B4-BE49-F238E27FC236}">
                <a16:creationId xmlns:a16="http://schemas.microsoft.com/office/drawing/2014/main" id="{B1FEE09C-91F0-4811-BBC8-FD47B6986CB7}"/>
              </a:ext>
            </a:extLst>
          </p:cNvPr>
          <p:cNvGraphicFramePr>
            <a:graphicFrameLocks noGrp="1"/>
          </p:cNvGraphicFramePr>
          <p:nvPr/>
        </p:nvGraphicFramePr>
        <p:xfrm>
          <a:off x="3315356" y="4159357"/>
          <a:ext cx="8452817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5366">
                  <a:extLst>
                    <a:ext uri="{9D8B030D-6E8A-4147-A177-3AD203B41FA5}">
                      <a16:colId xmlns:a16="http://schemas.microsoft.com/office/drawing/2014/main" val="302495875"/>
                    </a:ext>
                  </a:extLst>
                </a:gridCol>
                <a:gridCol w="1308295">
                  <a:extLst>
                    <a:ext uri="{9D8B030D-6E8A-4147-A177-3AD203B41FA5}">
                      <a16:colId xmlns:a16="http://schemas.microsoft.com/office/drawing/2014/main" val="3543912015"/>
                    </a:ext>
                  </a:extLst>
                </a:gridCol>
                <a:gridCol w="1069145">
                  <a:extLst>
                    <a:ext uri="{9D8B030D-6E8A-4147-A177-3AD203B41FA5}">
                      <a16:colId xmlns:a16="http://schemas.microsoft.com/office/drawing/2014/main" val="3285628175"/>
                    </a:ext>
                  </a:extLst>
                </a:gridCol>
                <a:gridCol w="1350498">
                  <a:extLst>
                    <a:ext uri="{9D8B030D-6E8A-4147-A177-3AD203B41FA5}">
                      <a16:colId xmlns:a16="http://schemas.microsoft.com/office/drawing/2014/main" val="2115963982"/>
                    </a:ext>
                  </a:extLst>
                </a:gridCol>
                <a:gridCol w="1519311">
                  <a:extLst>
                    <a:ext uri="{9D8B030D-6E8A-4147-A177-3AD203B41FA5}">
                      <a16:colId xmlns:a16="http://schemas.microsoft.com/office/drawing/2014/main" val="2081241688"/>
                    </a:ext>
                  </a:extLst>
                </a:gridCol>
                <a:gridCol w="1055077">
                  <a:extLst>
                    <a:ext uri="{9D8B030D-6E8A-4147-A177-3AD203B41FA5}">
                      <a16:colId xmlns:a16="http://schemas.microsoft.com/office/drawing/2014/main" val="117319620"/>
                    </a:ext>
                  </a:extLst>
                </a:gridCol>
                <a:gridCol w="1195125">
                  <a:extLst>
                    <a:ext uri="{9D8B030D-6E8A-4147-A177-3AD203B41FA5}">
                      <a16:colId xmlns:a16="http://schemas.microsoft.com/office/drawing/2014/main" val="2092374736"/>
                    </a:ext>
                  </a:extLst>
                </a:gridCol>
              </a:tblGrid>
              <a:tr h="242873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0130122</a:t>
                      </a:r>
                    </a:p>
                  </a:txBody>
                  <a:tcPr>
                    <a:solidFill>
                      <a:srgbClr val="C6FE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Desejo &amp; Sabor</a:t>
                      </a:r>
                    </a:p>
                  </a:txBody>
                  <a:tcPr>
                    <a:solidFill>
                      <a:srgbClr val="C6FE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22/10/2018</a:t>
                      </a:r>
                    </a:p>
                  </a:txBody>
                  <a:tcPr>
                    <a:solidFill>
                      <a:srgbClr val="C6FE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Ana Maria</a:t>
                      </a:r>
                    </a:p>
                  </a:txBody>
                  <a:tcPr>
                    <a:solidFill>
                      <a:srgbClr val="C6FE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Ao cadastrar um...</a:t>
                      </a:r>
                    </a:p>
                  </a:txBody>
                  <a:tcPr>
                    <a:solidFill>
                      <a:srgbClr val="C6FE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Suporte</a:t>
                      </a:r>
                    </a:p>
                  </a:txBody>
                  <a:tcPr>
                    <a:solidFill>
                      <a:srgbClr val="C6FE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22/10/2018</a:t>
                      </a:r>
                    </a:p>
                  </a:txBody>
                  <a:tcPr>
                    <a:solidFill>
                      <a:srgbClr val="C6FE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6334691"/>
                  </a:ext>
                </a:extLst>
              </a:tr>
            </a:tbl>
          </a:graphicData>
        </a:graphic>
      </p:graphicFrame>
      <p:sp>
        <p:nvSpPr>
          <p:cNvPr id="56" name="CaixaDeTexto 55">
            <a:extLst>
              <a:ext uri="{FF2B5EF4-FFF2-40B4-BE49-F238E27FC236}">
                <a16:creationId xmlns:a16="http://schemas.microsoft.com/office/drawing/2014/main" id="{AB425EE9-6ABA-4B01-8880-DD9430201410}"/>
              </a:ext>
            </a:extLst>
          </p:cNvPr>
          <p:cNvSpPr txBox="1"/>
          <p:nvPr/>
        </p:nvSpPr>
        <p:spPr>
          <a:xfrm>
            <a:off x="5776300" y="1036014"/>
            <a:ext cx="2113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Concluída</a:t>
            </a:r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C0C6A009-08E4-4642-B656-691CADD38431}"/>
              </a:ext>
            </a:extLst>
          </p:cNvPr>
          <p:cNvSpPr txBox="1"/>
          <p:nvPr/>
        </p:nvSpPr>
        <p:spPr>
          <a:xfrm>
            <a:off x="7400032" y="1036014"/>
            <a:ext cx="2113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Todas</a:t>
            </a:r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id="{5AA59813-A70B-45D6-BDD5-0F5C0AB0E483}"/>
              </a:ext>
            </a:extLst>
          </p:cNvPr>
          <p:cNvSpPr/>
          <p:nvPr/>
        </p:nvSpPr>
        <p:spPr>
          <a:xfrm>
            <a:off x="3295253" y="668633"/>
            <a:ext cx="8472920" cy="5479488"/>
          </a:xfrm>
          <a:prstGeom prst="rect">
            <a:avLst/>
          </a:prstGeom>
          <a:solidFill>
            <a:schemeClr val="bg1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CaixaDeTexto 83">
            <a:extLst>
              <a:ext uri="{FF2B5EF4-FFF2-40B4-BE49-F238E27FC236}">
                <a16:creationId xmlns:a16="http://schemas.microsoft.com/office/drawing/2014/main" id="{348F1DF0-0410-4DE7-8818-A871BE320A7B}"/>
              </a:ext>
            </a:extLst>
          </p:cNvPr>
          <p:cNvSpPr txBox="1"/>
          <p:nvPr/>
        </p:nvSpPr>
        <p:spPr>
          <a:xfrm>
            <a:off x="3906124" y="827713"/>
            <a:ext cx="19657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rgbClr val="15292F"/>
                </a:solidFill>
              </a:rPr>
              <a:t>Solicitação Número:</a:t>
            </a:r>
          </a:p>
        </p:txBody>
      </p:sp>
      <p:sp>
        <p:nvSpPr>
          <p:cNvPr id="99" name="CaixaDeTexto 98">
            <a:extLst>
              <a:ext uri="{FF2B5EF4-FFF2-40B4-BE49-F238E27FC236}">
                <a16:creationId xmlns:a16="http://schemas.microsoft.com/office/drawing/2014/main" id="{0A2773F2-B509-48DB-AFBD-5B6AD9E0653D}"/>
              </a:ext>
            </a:extLst>
          </p:cNvPr>
          <p:cNvSpPr txBox="1"/>
          <p:nvPr/>
        </p:nvSpPr>
        <p:spPr>
          <a:xfrm>
            <a:off x="5780895" y="780438"/>
            <a:ext cx="15609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rgbClr val="15292F"/>
                </a:solidFill>
              </a:rPr>
              <a:t>0130222</a:t>
            </a:r>
          </a:p>
        </p:txBody>
      </p:sp>
      <p:sp>
        <p:nvSpPr>
          <p:cNvPr id="100" name="CaixaDeTexto 99">
            <a:extLst>
              <a:ext uri="{FF2B5EF4-FFF2-40B4-BE49-F238E27FC236}">
                <a16:creationId xmlns:a16="http://schemas.microsoft.com/office/drawing/2014/main" id="{5CC353B7-FCF7-4224-9117-BECB4EA0175F}"/>
              </a:ext>
            </a:extLst>
          </p:cNvPr>
          <p:cNvSpPr txBox="1"/>
          <p:nvPr/>
        </p:nvSpPr>
        <p:spPr>
          <a:xfrm>
            <a:off x="3889590" y="1334926"/>
            <a:ext cx="1878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rgbClr val="15292F"/>
                </a:solidFill>
              </a:rPr>
              <a:t>Data de abertura:</a:t>
            </a:r>
          </a:p>
        </p:txBody>
      </p:sp>
      <p:sp>
        <p:nvSpPr>
          <p:cNvPr id="101" name="CaixaDeTexto 100">
            <a:extLst>
              <a:ext uri="{FF2B5EF4-FFF2-40B4-BE49-F238E27FC236}">
                <a16:creationId xmlns:a16="http://schemas.microsoft.com/office/drawing/2014/main" id="{7A511319-1430-48B4-BA49-8F7FC7244EF4}"/>
              </a:ext>
            </a:extLst>
          </p:cNvPr>
          <p:cNvSpPr txBox="1"/>
          <p:nvPr/>
        </p:nvSpPr>
        <p:spPr>
          <a:xfrm>
            <a:off x="3897857" y="1636981"/>
            <a:ext cx="18784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rgbClr val="15292F"/>
                </a:solidFill>
              </a:rPr>
              <a:t>Cliente</a:t>
            </a:r>
            <a:r>
              <a:rPr lang="pt-BR" sz="1600" b="1" dirty="0">
                <a:solidFill>
                  <a:srgbClr val="15292F"/>
                </a:solidFill>
              </a:rPr>
              <a:t>:</a:t>
            </a:r>
          </a:p>
        </p:txBody>
      </p:sp>
      <p:sp>
        <p:nvSpPr>
          <p:cNvPr id="102" name="CaixaDeTexto 101">
            <a:extLst>
              <a:ext uri="{FF2B5EF4-FFF2-40B4-BE49-F238E27FC236}">
                <a16:creationId xmlns:a16="http://schemas.microsoft.com/office/drawing/2014/main" id="{27F484A9-5C58-4F43-87BF-5126712BC565}"/>
              </a:ext>
            </a:extLst>
          </p:cNvPr>
          <p:cNvSpPr txBox="1"/>
          <p:nvPr/>
        </p:nvSpPr>
        <p:spPr>
          <a:xfrm>
            <a:off x="3906124" y="1947965"/>
            <a:ext cx="18784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rgbClr val="15292F"/>
                </a:solidFill>
              </a:rPr>
              <a:t>Descrição</a:t>
            </a:r>
            <a:r>
              <a:rPr lang="pt-BR" sz="1600" b="1" dirty="0">
                <a:solidFill>
                  <a:srgbClr val="15292F"/>
                </a:solidFill>
              </a:rPr>
              <a:t>:</a:t>
            </a:r>
          </a:p>
        </p:txBody>
      </p:sp>
      <p:sp>
        <p:nvSpPr>
          <p:cNvPr id="103" name="CaixaDeTexto 102">
            <a:extLst>
              <a:ext uri="{FF2B5EF4-FFF2-40B4-BE49-F238E27FC236}">
                <a16:creationId xmlns:a16="http://schemas.microsoft.com/office/drawing/2014/main" id="{5A0513F4-9144-4B45-9954-17C506C81CD8}"/>
              </a:ext>
            </a:extLst>
          </p:cNvPr>
          <p:cNvSpPr txBox="1"/>
          <p:nvPr/>
        </p:nvSpPr>
        <p:spPr>
          <a:xfrm>
            <a:off x="3909945" y="2808229"/>
            <a:ext cx="1878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rgbClr val="15292F"/>
                </a:solidFill>
              </a:rPr>
              <a:t>Data de previsão:</a:t>
            </a:r>
          </a:p>
        </p:txBody>
      </p:sp>
      <p:sp>
        <p:nvSpPr>
          <p:cNvPr id="105" name="CaixaDeTexto 104">
            <a:extLst>
              <a:ext uri="{FF2B5EF4-FFF2-40B4-BE49-F238E27FC236}">
                <a16:creationId xmlns:a16="http://schemas.microsoft.com/office/drawing/2014/main" id="{1EBE18D8-F82A-4789-AA8A-F62103E55940}"/>
              </a:ext>
            </a:extLst>
          </p:cNvPr>
          <p:cNvSpPr txBox="1"/>
          <p:nvPr/>
        </p:nvSpPr>
        <p:spPr>
          <a:xfrm>
            <a:off x="11047177" y="694499"/>
            <a:ext cx="4725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chemeClr val="bg2">
                    <a:lumMod val="75000"/>
                  </a:schemeClr>
                </a:solidFill>
              </a:rPr>
              <a:t>X</a:t>
            </a:r>
          </a:p>
        </p:txBody>
      </p:sp>
      <p:sp>
        <p:nvSpPr>
          <p:cNvPr id="106" name="CaixaDeTexto 105">
            <a:extLst>
              <a:ext uri="{FF2B5EF4-FFF2-40B4-BE49-F238E27FC236}">
                <a16:creationId xmlns:a16="http://schemas.microsoft.com/office/drawing/2014/main" id="{B38DD7B3-0846-434B-97D4-291A01937A83}"/>
              </a:ext>
            </a:extLst>
          </p:cNvPr>
          <p:cNvSpPr txBox="1"/>
          <p:nvPr/>
        </p:nvSpPr>
        <p:spPr>
          <a:xfrm>
            <a:off x="5241562" y="1327026"/>
            <a:ext cx="1878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22/10/2018</a:t>
            </a:r>
          </a:p>
        </p:txBody>
      </p:sp>
      <p:sp>
        <p:nvSpPr>
          <p:cNvPr id="108" name="CaixaDeTexto 107">
            <a:extLst>
              <a:ext uri="{FF2B5EF4-FFF2-40B4-BE49-F238E27FC236}">
                <a16:creationId xmlns:a16="http://schemas.microsoft.com/office/drawing/2014/main" id="{5FC00A54-E8AA-4F7B-A3E8-BCFBAA00680A}"/>
              </a:ext>
            </a:extLst>
          </p:cNvPr>
          <p:cNvSpPr txBox="1"/>
          <p:nvPr/>
        </p:nvSpPr>
        <p:spPr>
          <a:xfrm>
            <a:off x="10063498" y="3381246"/>
            <a:ext cx="1878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</a:t>
            </a:r>
          </a:p>
        </p:txBody>
      </p:sp>
      <p:sp>
        <p:nvSpPr>
          <p:cNvPr id="109" name="CaixaDeTexto 108">
            <a:extLst>
              <a:ext uri="{FF2B5EF4-FFF2-40B4-BE49-F238E27FC236}">
                <a16:creationId xmlns:a16="http://schemas.microsoft.com/office/drawing/2014/main" id="{FBF6C269-088A-44A6-B833-7E0D2D3BFEF9}"/>
              </a:ext>
            </a:extLst>
          </p:cNvPr>
          <p:cNvSpPr txBox="1"/>
          <p:nvPr/>
        </p:nvSpPr>
        <p:spPr>
          <a:xfrm>
            <a:off x="4600180" y="1677022"/>
            <a:ext cx="1878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Desejo &amp; Sabor</a:t>
            </a:r>
          </a:p>
        </p:txBody>
      </p:sp>
      <p:sp>
        <p:nvSpPr>
          <p:cNvPr id="110" name="CaixaDeTexto 109">
            <a:extLst>
              <a:ext uri="{FF2B5EF4-FFF2-40B4-BE49-F238E27FC236}">
                <a16:creationId xmlns:a16="http://schemas.microsoft.com/office/drawing/2014/main" id="{A35C0DC4-7B8E-4E57-8A49-08669BCF9E39}"/>
              </a:ext>
            </a:extLst>
          </p:cNvPr>
          <p:cNvSpPr txBox="1"/>
          <p:nvPr/>
        </p:nvSpPr>
        <p:spPr>
          <a:xfrm>
            <a:off x="4824512" y="1982475"/>
            <a:ext cx="60155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Ao registrar um produto do tipo Bombom de morango, o sistema não está reconhecendo o código de barras do mesmo, gerando um erro. Este produto já está </a:t>
            </a:r>
          </a:p>
        </p:txBody>
      </p:sp>
      <p:sp>
        <p:nvSpPr>
          <p:cNvPr id="112" name="CaixaDeTexto 111">
            <a:extLst>
              <a:ext uri="{FF2B5EF4-FFF2-40B4-BE49-F238E27FC236}">
                <a16:creationId xmlns:a16="http://schemas.microsoft.com/office/drawing/2014/main" id="{FB2FB8C5-18F4-4CC2-833C-DBFBA998F7DB}"/>
              </a:ext>
            </a:extLst>
          </p:cNvPr>
          <p:cNvSpPr txBox="1"/>
          <p:nvPr/>
        </p:nvSpPr>
        <p:spPr>
          <a:xfrm>
            <a:off x="3993454" y="4368727"/>
            <a:ext cx="9195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rgbClr val="15292F"/>
                </a:solidFill>
              </a:rPr>
              <a:t>Descrição Técnica</a:t>
            </a:r>
            <a:r>
              <a:rPr lang="pt-BR" sz="1600" b="1" dirty="0">
                <a:solidFill>
                  <a:srgbClr val="15292F"/>
                </a:solidFill>
              </a:rPr>
              <a:t>:</a:t>
            </a:r>
          </a:p>
        </p:txBody>
      </p:sp>
      <p:sp>
        <p:nvSpPr>
          <p:cNvPr id="114" name="CaixaDeTexto 113">
            <a:extLst>
              <a:ext uri="{FF2B5EF4-FFF2-40B4-BE49-F238E27FC236}">
                <a16:creationId xmlns:a16="http://schemas.microsoft.com/office/drawing/2014/main" id="{A8EB62A5-F7E8-49B1-9936-0155AE886F7D}"/>
              </a:ext>
            </a:extLst>
          </p:cNvPr>
          <p:cNvSpPr txBox="1"/>
          <p:nvPr/>
        </p:nvSpPr>
        <p:spPr>
          <a:xfrm>
            <a:off x="3952814" y="3523697"/>
            <a:ext cx="18784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rgbClr val="15292F"/>
                </a:solidFill>
              </a:rPr>
              <a:t>Categoria</a:t>
            </a:r>
            <a:r>
              <a:rPr lang="pt-BR" sz="1600" b="1" dirty="0">
                <a:solidFill>
                  <a:srgbClr val="15292F"/>
                </a:solidFill>
              </a:rPr>
              <a:t>:</a:t>
            </a:r>
          </a:p>
        </p:txBody>
      </p:sp>
      <p:sp>
        <p:nvSpPr>
          <p:cNvPr id="115" name="CaixaDeTexto 114">
            <a:extLst>
              <a:ext uri="{FF2B5EF4-FFF2-40B4-BE49-F238E27FC236}">
                <a16:creationId xmlns:a16="http://schemas.microsoft.com/office/drawing/2014/main" id="{88D60235-5B70-4FE8-AA5B-8405A18EF96B}"/>
              </a:ext>
            </a:extLst>
          </p:cNvPr>
          <p:cNvSpPr txBox="1"/>
          <p:nvPr/>
        </p:nvSpPr>
        <p:spPr>
          <a:xfrm>
            <a:off x="5864430" y="1635362"/>
            <a:ext cx="18784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rgbClr val="15292F"/>
                </a:solidFill>
              </a:rPr>
              <a:t>Solicitante</a:t>
            </a:r>
            <a:r>
              <a:rPr lang="pt-BR" sz="1600" b="1" dirty="0">
                <a:solidFill>
                  <a:srgbClr val="15292F"/>
                </a:solidFill>
              </a:rPr>
              <a:t>:</a:t>
            </a:r>
          </a:p>
        </p:txBody>
      </p:sp>
      <p:sp>
        <p:nvSpPr>
          <p:cNvPr id="116" name="CaixaDeTexto 115">
            <a:extLst>
              <a:ext uri="{FF2B5EF4-FFF2-40B4-BE49-F238E27FC236}">
                <a16:creationId xmlns:a16="http://schemas.microsoft.com/office/drawing/2014/main" id="{BF152B7D-D2C6-4EFE-BA33-BC730BB056A2}"/>
              </a:ext>
            </a:extLst>
          </p:cNvPr>
          <p:cNvSpPr txBox="1"/>
          <p:nvPr/>
        </p:nvSpPr>
        <p:spPr>
          <a:xfrm>
            <a:off x="6785406" y="1662946"/>
            <a:ext cx="1878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Ana Maria</a:t>
            </a:r>
          </a:p>
        </p:txBody>
      </p:sp>
      <p:sp>
        <p:nvSpPr>
          <p:cNvPr id="124" name="CaixaDeTexto 123">
            <a:extLst>
              <a:ext uri="{FF2B5EF4-FFF2-40B4-BE49-F238E27FC236}">
                <a16:creationId xmlns:a16="http://schemas.microsoft.com/office/drawing/2014/main" id="{0A5147AF-F867-49A6-BD94-D4C663971F80}"/>
              </a:ext>
            </a:extLst>
          </p:cNvPr>
          <p:cNvSpPr txBox="1"/>
          <p:nvPr/>
        </p:nvSpPr>
        <p:spPr>
          <a:xfrm>
            <a:off x="7522178" y="3568754"/>
            <a:ext cx="18784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rgbClr val="15292F"/>
                </a:solidFill>
              </a:rPr>
              <a:t>Nível Urgência</a:t>
            </a:r>
            <a:r>
              <a:rPr lang="pt-BR" sz="1600" b="1" dirty="0">
                <a:solidFill>
                  <a:srgbClr val="15292F"/>
                </a:solidFill>
              </a:rPr>
              <a:t>:</a:t>
            </a:r>
          </a:p>
        </p:txBody>
      </p:sp>
      <p:sp>
        <p:nvSpPr>
          <p:cNvPr id="126" name="CaixaDeTexto 125">
            <a:extLst>
              <a:ext uri="{FF2B5EF4-FFF2-40B4-BE49-F238E27FC236}">
                <a16:creationId xmlns:a16="http://schemas.microsoft.com/office/drawing/2014/main" id="{3EE69F4D-91C5-4D09-AAB1-228E491C84CD}"/>
              </a:ext>
            </a:extLst>
          </p:cNvPr>
          <p:cNvSpPr txBox="1"/>
          <p:nvPr/>
        </p:nvSpPr>
        <p:spPr>
          <a:xfrm>
            <a:off x="4029592" y="4959007"/>
            <a:ext cx="18784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rgbClr val="15292F"/>
                </a:solidFill>
              </a:rPr>
              <a:t>Resposta</a:t>
            </a:r>
            <a:r>
              <a:rPr lang="pt-BR" sz="1600" b="1" dirty="0">
                <a:solidFill>
                  <a:srgbClr val="15292F"/>
                </a:solidFill>
              </a:rPr>
              <a:t>: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774E6205-B674-4597-85F6-C16E1A6B80B5}"/>
              </a:ext>
            </a:extLst>
          </p:cNvPr>
          <p:cNvSpPr/>
          <p:nvPr/>
        </p:nvSpPr>
        <p:spPr>
          <a:xfrm>
            <a:off x="5434683" y="2828410"/>
            <a:ext cx="1544557" cy="275230"/>
          </a:xfrm>
          <a:prstGeom prst="rect">
            <a:avLst/>
          </a:prstGeom>
          <a:solidFill>
            <a:schemeClr val="bg1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9" name="Retângulo 118">
            <a:extLst>
              <a:ext uri="{FF2B5EF4-FFF2-40B4-BE49-F238E27FC236}">
                <a16:creationId xmlns:a16="http://schemas.microsoft.com/office/drawing/2014/main" id="{C23F156B-708C-4C5B-B957-A3ADA882B382}"/>
              </a:ext>
            </a:extLst>
          </p:cNvPr>
          <p:cNvSpPr/>
          <p:nvPr/>
        </p:nvSpPr>
        <p:spPr>
          <a:xfrm>
            <a:off x="6628133" y="2825951"/>
            <a:ext cx="331812" cy="262885"/>
          </a:xfrm>
          <a:prstGeom prst="rect">
            <a:avLst/>
          </a:prstGeom>
          <a:solidFill>
            <a:schemeClr val="bg1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1" name="CaixaDeTexto 130">
            <a:extLst>
              <a:ext uri="{FF2B5EF4-FFF2-40B4-BE49-F238E27FC236}">
                <a16:creationId xmlns:a16="http://schemas.microsoft.com/office/drawing/2014/main" id="{D1F86656-1E2C-42EF-962A-DCA85912AFD2}"/>
              </a:ext>
            </a:extLst>
          </p:cNvPr>
          <p:cNvSpPr txBox="1"/>
          <p:nvPr/>
        </p:nvSpPr>
        <p:spPr>
          <a:xfrm>
            <a:off x="3993454" y="3973776"/>
            <a:ext cx="18784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rgbClr val="15292F"/>
                </a:solidFill>
              </a:rPr>
              <a:t>Status</a:t>
            </a:r>
            <a:r>
              <a:rPr lang="pt-BR" sz="1600" b="1" dirty="0">
                <a:solidFill>
                  <a:srgbClr val="15292F"/>
                </a:solidFill>
              </a:rPr>
              <a:t>:</a:t>
            </a:r>
          </a:p>
        </p:txBody>
      </p:sp>
      <p:sp>
        <p:nvSpPr>
          <p:cNvPr id="21" name="Seta: para Baixo 20">
            <a:extLst>
              <a:ext uri="{FF2B5EF4-FFF2-40B4-BE49-F238E27FC236}">
                <a16:creationId xmlns:a16="http://schemas.microsoft.com/office/drawing/2014/main" id="{76B92603-82D7-4022-8DB3-79B425004933}"/>
              </a:ext>
            </a:extLst>
          </p:cNvPr>
          <p:cNvSpPr/>
          <p:nvPr/>
        </p:nvSpPr>
        <p:spPr>
          <a:xfrm>
            <a:off x="10789722" y="2040448"/>
            <a:ext cx="355223" cy="411524"/>
          </a:xfrm>
          <a:prstGeom prst="downArrow">
            <a:avLst/>
          </a:prstGeom>
          <a:solidFill>
            <a:srgbClr val="15292F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2" name="CaixaDeTexto 131">
            <a:extLst>
              <a:ext uri="{FF2B5EF4-FFF2-40B4-BE49-F238E27FC236}">
                <a16:creationId xmlns:a16="http://schemas.microsoft.com/office/drawing/2014/main" id="{3CC0752B-93DB-47C8-BC3F-DD7C47D7823A}"/>
              </a:ext>
            </a:extLst>
          </p:cNvPr>
          <p:cNvSpPr txBox="1"/>
          <p:nvPr/>
        </p:nvSpPr>
        <p:spPr>
          <a:xfrm>
            <a:off x="10611898" y="1688017"/>
            <a:ext cx="1878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err="1">
                <a:solidFill>
                  <a:srgbClr val="FF0000"/>
                </a:solidFill>
              </a:rPr>
              <a:t>Simbolo</a:t>
            </a:r>
            <a:r>
              <a:rPr lang="pt-BR" sz="1400" b="1" dirty="0">
                <a:solidFill>
                  <a:srgbClr val="FF0000"/>
                </a:solidFill>
              </a:rPr>
              <a:t> anexo</a:t>
            </a:r>
          </a:p>
        </p:txBody>
      </p: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DC92B314-B819-468B-AC3A-12C759AC818E}"/>
              </a:ext>
            </a:extLst>
          </p:cNvPr>
          <p:cNvCxnSpPr/>
          <p:nvPr/>
        </p:nvCxnSpPr>
        <p:spPr>
          <a:xfrm>
            <a:off x="3675406" y="2735314"/>
            <a:ext cx="7914048" cy="0"/>
          </a:xfrm>
          <a:prstGeom prst="line">
            <a:avLst/>
          </a:prstGeom>
          <a:ln>
            <a:solidFill>
              <a:srgbClr val="1529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CaixaDeTexto 133">
            <a:extLst>
              <a:ext uri="{FF2B5EF4-FFF2-40B4-BE49-F238E27FC236}">
                <a16:creationId xmlns:a16="http://schemas.microsoft.com/office/drawing/2014/main" id="{D4C90D30-E8DA-4027-A845-DA91B7A88EFE}"/>
              </a:ext>
            </a:extLst>
          </p:cNvPr>
          <p:cNvSpPr txBox="1"/>
          <p:nvPr/>
        </p:nvSpPr>
        <p:spPr>
          <a:xfrm>
            <a:off x="3907361" y="3171579"/>
            <a:ext cx="1878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rgbClr val="15292F"/>
                </a:solidFill>
              </a:rPr>
              <a:t>Responsável:</a:t>
            </a:r>
          </a:p>
        </p:txBody>
      </p:sp>
      <p:sp>
        <p:nvSpPr>
          <p:cNvPr id="135" name="Retângulo 134">
            <a:extLst>
              <a:ext uri="{FF2B5EF4-FFF2-40B4-BE49-F238E27FC236}">
                <a16:creationId xmlns:a16="http://schemas.microsoft.com/office/drawing/2014/main" id="{839B672C-43D1-4D9E-A630-C8E9645273FE}"/>
              </a:ext>
            </a:extLst>
          </p:cNvPr>
          <p:cNvSpPr/>
          <p:nvPr/>
        </p:nvSpPr>
        <p:spPr>
          <a:xfrm>
            <a:off x="5422119" y="3206911"/>
            <a:ext cx="2454876" cy="294615"/>
          </a:xfrm>
          <a:prstGeom prst="rect">
            <a:avLst/>
          </a:prstGeom>
          <a:solidFill>
            <a:schemeClr val="bg1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6" name="CaixaDeTexto 135">
            <a:extLst>
              <a:ext uri="{FF2B5EF4-FFF2-40B4-BE49-F238E27FC236}">
                <a16:creationId xmlns:a16="http://schemas.microsoft.com/office/drawing/2014/main" id="{3FB62D56-4DF5-4898-AD57-62E431134C08}"/>
              </a:ext>
            </a:extLst>
          </p:cNvPr>
          <p:cNvSpPr txBox="1"/>
          <p:nvPr/>
        </p:nvSpPr>
        <p:spPr>
          <a:xfrm>
            <a:off x="7991083" y="3197498"/>
            <a:ext cx="1878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rgbClr val="15292F"/>
                </a:solidFill>
              </a:rPr>
              <a:t>Atribuído:</a:t>
            </a:r>
          </a:p>
        </p:txBody>
      </p:sp>
      <p:sp>
        <p:nvSpPr>
          <p:cNvPr id="137" name="Retângulo 136">
            <a:extLst>
              <a:ext uri="{FF2B5EF4-FFF2-40B4-BE49-F238E27FC236}">
                <a16:creationId xmlns:a16="http://schemas.microsoft.com/office/drawing/2014/main" id="{A5C1430C-1DCA-4152-B4E2-8D7DB79521E9}"/>
              </a:ext>
            </a:extLst>
          </p:cNvPr>
          <p:cNvSpPr/>
          <p:nvPr/>
        </p:nvSpPr>
        <p:spPr>
          <a:xfrm>
            <a:off x="8937061" y="3218797"/>
            <a:ext cx="1927469" cy="282003"/>
          </a:xfrm>
          <a:prstGeom prst="rect">
            <a:avLst/>
          </a:prstGeom>
          <a:solidFill>
            <a:schemeClr val="bg1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8" name="Retângulo 137">
            <a:extLst>
              <a:ext uri="{FF2B5EF4-FFF2-40B4-BE49-F238E27FC236}">
                <a16:creationId xmlns:a16="http://schemas.microsoft.com/office/drawing/2014/main" id="{3B2CFCBC-4962-40EE-A166-9DA78BF88AB1}"/>
              </a:ext>
            </a:extLst>
          </p:cNvPr>
          <p:cNvSpPr/>
          <p:nvPr/>
        </p:nvSpPr>
        <p:spPr>
          <a:xfrm>
            <a:off x="4968814" y="3598548"/>
            <a:ext cx="2454876" cy="294615"/>
          </a:xfrm>
          <a:prstGeom prst="rect">
            <a:avLst/>
          </a:prstGeom>
          <a:solidFill>
            <a:schemeClr val="bg1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0" name="Retângulo 139">
            <a:extLst>
              <a:ext uri="{FF2B5EF4-FFF2-40B4-BE49-F238E27FC236}">
                <a16:creationId xmlns:a16="http://schemas.microsoft.com/office/drawing/2014/main" id="{ADD86D9A-1F48-4B76-9331-9E91A8C9C5E3}"/>
              </a:ext>
            </a:extLst>
          </p:cNvPr>
          <p:cNvSpPr/>
          <p:nvPr/>
        </p:nvSpPr>
        <p:spPr>
          <a:xfrm>
            <a:off x="8919682" y="3624977"/>
            <a:ext cx="1998791" cy="245461"/>
          </a:xfrm>
          <a:prstGeom prst="rect">
            <a:avLst/>
          </a:prstGeom>
          <a:solidFill>
            <a:schemeClr val="bg1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1" name="Retângulo 140">
            <a:extLst>
              <a:ext uri="{FF2B5EF4-FFF2-40B4-BE49-F238E27FC236}">
                <a16:creationId xmlns:a16="http://schemas.microsoft.com/office/drawing/2014/main" id="{14E832EA-FCDC-426F-BCD3-E7C8DD0FA51A}"/>
              </a:ext>
            </a:extLst>
          </p:cNvPr>
          <p:cNvSpPr/>
          <p:nvPr/>
        </p:nvSpPr>
        <p:spPr>
          <a:xfrm>
            <a:off x="4807155" y="4004656"/>
            <a:ext cx="2454876" cy="294615"/>
          </a:xfrm>
          <a:prstGeom prst="rect">
            <a:avLst/>
          </a:prstGeom>
          <a:solidFill>
            <a:schemeClr val="bg1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2" name="Retângulo 141">
            <a:extLst>
              <a:ext uri="{FF2B5EF4-FFF2-40B4-BE49-F238E27FC236}">
                <a16:creationId xmlns:a16="http://schemas.microsoft.com/office/drawing/2014/main" id="{3D960B9C-ADF2-4CCB-BDF8-0F1D4C5F57A5}"/>
              </a:ext>
            </a:extLst>
          </p:cNvPr>
          <p:cNvSpPr/>
          <p:nvPr/>
        </p:nvSpPr>
        <p:spPr>
          <a:xfrm>
            <a:off x="4854290" y="4451074"/>
            <a:ext cx="6010239" cy="432592"/>
          </a:xfrm>
          <a:prstGeom prst="rect">
            <a:avLst/>
          </a:prstGeom>
          <a:solidFill>
            <a:schemeClr val="bg1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3" name="Retângulo 142">
            <a:extLst>
              <a:ext uri="{FF2B5EF4-FFF2-40B4-BE49-F238E27FC236}">
                <a16:creationId xmlns:a16="http://schemas.microsoft.com/office/drawing/2014/main" id="{786D508C-ECDC-4F28-BF06-62A1D3F14DB2}"/>
              </a:ext>
            </a:extLst>
          </p:cNvPr>
          <p:cNvSpPr/>
          <p:nvPr/>
        </p:nvSpPr>
        <p:spPr>
          <a:xfrm>
            <a:off x="4916140" y="5057592"/>
            <a:ext cx="5923897" cy="446867"/>
          </a:xfrm>
          <a:prstGeom prst="rect">
            <a:avLst/>
          </a:prstGeom>
          <a:solidFill>
            <a:schemeClr val="bg1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4" name="Retângulo 143">
            <a:extLst>
              <a:ext uri="{FF2B5EF4-FFF2-40B4-BE49-F238E27FC236}">
                <a16:creationId xmlns:a16="http://schemas.microsoft.com/office/drawing/2014/main" id="{CEE00906-5E29-4BC9-943F-57FB8F6C6F13}"/>
              </a:ext>
            </a:extLst>
          </p:cNvPr>
          <p:cNvSpPr/>
          <p:nvPr/>
        </p:nvSpPr>
        <p:spPr>
          <a:xfrm>
            <a:off x="9480517" y="5651341"/>
            <a:ext cx="1396411" cy="376338"/>
          </a:xfrm>
          <a:prstGeom prst="rect">
            <a:avLst/>
          </a:prstGeom>
          <a:solidFill>
            <a:srgbClr val="03DB68"/>
          </a:solidFill>
          <a:ln>
            <a:solidFill>
              <a:srgbClr val="03DB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5" name="CaixaDeTexto 144">
            <a:extLst>
              <a:ext uri="{FF2B5EF4-FFF2-40B4-BE49-F238E27FC236}">
                <a16:creationId xmlns:a16="http://schemas.microsoft.com/office/drawing/2014/main" id="{2A2E13BA-3461-457F-9EA0-3154A8C820A1}"/>
              </a:ext>
            </a:extLst>
          </p:cNvPr>
          <p:cNvSpPr txBox="1"/>
          <p:nvPr/>
        </p:nvSpPr>
        <p:spPr>
          <a:xfrm>
            <a:off x="9787650" y="5674786"/>
            <a:ext cx="18784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rgbClr val="15292F"/>
                </a:solidFill>
              </a:rPr>
              <a:t>Salvar</a:t>
            </a:r>
          </a:p>
        </p:txBody>
      </p:sp>
      <p:sp>
        <p:nvSpPr>
          <p:cNvPr id="148" name="Triângulo isósceles 147">
            <a:extLst>
              <a:ext uri="{FF2B5EF4-FFF2-40B4-BE49-F238E27FC236}">
                <a16:creationId xmlns:a16="http://schemas.microsoft.com/office/drawing/2014/main" id="{2FFB0ED8-EAC3-4A3D-A5FD-063FA53DBE26}"/>
              </a:ext>
            </a:extLst>
          </p:cNvPr>
          <p:cNvSpPr/>
          <p:nvPr/>
        </p:nvSpPr>
        <p:spPr>
          <a:xfrm rot="10800000" flipH="1">
            <a:off x="7522178" y="3248919"/>
            <a:ext cx="331812" cy="268321"/>
          </a:xfrm>
          <a:prstGeom prst="triangle">
            <a:avLst/>
          </a:prstGeom>
          <a:solidFill>
            <a:srgbClr val="15292F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0" name="Triângulo isósceles 149">
            <a:extLst>
              <a:ext uri="{FF2B5EF4-FFF2-40B4-BE49-F238E27FC236}">
                <a16:creationId xmlns:a16="http://schemas.microsoft.com/office/drawing/2014/main" id="{BF480EC9-C3E3-4A09-A407-17E4A91D4A89}"/>
              </a:ext>
            </a:extLst>
          </p:cNvPr>
          <p:cNvSpPr/>
          <p:nvPr/>
        </p:nvSpPr>
        <p:spPr>
          <a:xfrm rot="10800000" flipH="1">
            <a:off x="10545116" y="3260040"/>
            <a:ext cx="331812" cy="268321"/>
          </a:xfrm>
          <a:prstGeom prst="triangle">
            <a:avLst/>
          </a:prstGeom>
          <a:solidFill>
            <a:srgbClr val="15292F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1" name="Triângulo isósceles 150">
            <a:extLst>
              <a:ext uri="{FF2B5EF4-FFF2-40B4-BE49-F238E27FC236}">
                <a16:creationId xmlns:a16="http://schemas.microsoft.com/office/drawing/2014/main" id="{78B031CC-55E0-4B6A-9C04-6472CDA54B9B}"/>
              </a:ext>
            </a:extLst>
          </p:cNvPr>
          <p:cNvSpPr/>
          <p:nvPr/>
        </p:nvSpPr>
        <p:spPr>
          <a:xfrm rot="10800000" flipH="1">
            <a:off x="7068726" y="3640943"/>
            <a:ext cx="331812" cy="268321"/>
          </a:xfrm>
          <a:prstGeom prst="triangle">
            <a:avLst/>
          </a:prstGeom>
          <a:solidFill>
            <a:srgbClr val="15292F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2" name="Triângulo isósceles 151">
            <a:extLst>
              <a:ext uri="{FF2B5EF4-FFF2-40B4-BE49-F238E27FC236}">
                <a16:creationId xmlns:a16="http://schemas.microsoft.com/office/drawing/2014/main" id="{5DC120CE-137E-4DA8-ABDB-D54665981420}"/>
              </a:ext>
            </a:extLst>
          </p:cNvPr>
          <p:cNvSpPr/>
          <p:nvPr/>
        </p:nvSpPr>
        <p:spPr>
          <a:xfrm rot="10800000" flipH="1">
            <a:off x="10506316" y="3626428"/>
            <a:ext cx="331812" cy="268321"/>
          </a:xfrm>
          <a:prstGeom prst="triangle">
            <a:avLst/>
          </a:prstGeom>
          <a:solidFill>
            <a:srgbClr val="15292F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3" name="Triângulo isósceles 152">
            <a:extLst>
              <a:ext uri="{FF2B5EF4-FFF2-40B4-BE49-F238E27FC236}">
                <a16:creationId xmlns:a16="http://schemas.microsoft.com/office/drawing/2014/main" id="{8C660A57-ECC6-4DD1-A2D5-00D5102896B5}"/>
              </a:ext>
            </a:extLst>
          </p:cNvPr>
          <p:cNvSpPr/>
          <p:nvPr/>
        </p:nvSpPr>
        <p:spPr>
          <a:xfrm rot="10800000" flipH="1">
            <a:off x="6919220" y="4021272"/>
            <a:ext cx="331812" cy="268321"/>
          </a:xfrm>
          <a:prstGeom prst="triangle">
            <a:avLst/>
          </a:prstGeom>
          <a:solidFill>
            <a:srgbClr val="15292F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4" name="CaixaDeTexto 153">
            <a:extLst>
              <a:ext uri="{FF2B5EF4-FFF2-40B4-BE49-F238E27FC236}">
                <a16:creationId xmlns:a16="http://schemas.microsoft.com/office/drawing/2014/main" id="{9E589BDC-D6A0-4713-88F4-EAC6720FAA67}"/>
              </a:ext>
            </a:extLst>
          </p:cNvPr>
          <p:cNvSpPr txBox="1"/>
          <p:nvPr/>
        </p:nvSpPr>
        <p:spPr>
          <a:xfrm>
            <a:off x="4977598" y="3996214"/>
            <a:ext cx="1878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Aberto</a:t>
            </a:r>
          </a:p>
        </p:txBody>
      </p:sp>
    </p:spTree>
    <p:extLst>
      <p:ext uri="{BB962C8B-B14F-4D97-AF65-F5344CB8AC3E}">
        <p14:creationId xmlns:p14="http://schemas.microsoft.com/office/powerpoint/2010/main" val="33629124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CBE57955-6BEA-4E51-9D0F-17E3F5A30312}"/>
              </a:ext>
            </a:extLst>
          </p:cNvPr>
          <p:cNvSpPr/>
          <p:nvPr/>
        </p:nvSpPr>
        <p:spPr>
          <a:xfrm>
            <a:off x="7664597" y="1253420"/>
            <a:ext cx="2015625" cy="3901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35C84EC4-9C29-4DB9-A2C1-9C7339E3159E}"/>
              </a:ext>
            </a:extLst>
          </p:cNvPr>
          <p:cNvSpPr/>
          <p:nvPr/>
        </p:nvSpPr>
        <p:spPr>
          <a:xfrm>
            <a:off x="955622" y="532596"/>
            <a:ext cx="10511725" cy="567412"/>
          </a:xfrm>
          <a:prstGeom prst="rect">
            <a:avLst/>
          </a:prstGeom>
          <a:solidFill>
            <a:srgbClr val="15292F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D528783E-A938-411F-9F69-2D5C5AF53E00}"/>
              </a:ext>
            </a:extLst>
          </p:cNvPr>
          <p:cNvSpPr/>
          <p:nvPr/>
        </p:nvSpPr>
        <p:spPr>
          <a:xfrm>
            <a:off x="773839" y="523220"/>
            <a:ext cx="11239970" cy="5745058"/>
          </a:xfrm>
          <a:prstGeom prst="rect">
            <a:avLst/>
          </a:prstGeom>
          <a:noFill/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44A41851-5B55-46CA-A196-9F1036F346AE}"/>
              </a:ext>
            </a:extLst>
          </p:cNvPr>
          <p:cNvSpPr txBox="1"/>
          <p:nvPr/>
        </p:nvSpPr>
        <p:spPr>
          <a:xfrm>
            <a:off x="3010989" y="0"/>
            <a:ext cx="64695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Sistema de Gerenciamento de Solicitações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49121E93-52CC-46A5-9B75-798204730BC3}"/>
              </a:ext>
            </a:extLst>
          </p:cNvPr>
          <p:cNvSpPr/>
          <p:nvPr/>
        </p:nvSpPr>
        <p:spPr>
          <a:xfrm>
            <a:off x="792748" y="523220"/>
            <a:ext cx="550768" cy="5745058"/>
          </a:xfrm>
          <a:prstGeom prst="rect">
            <a:avLst/>
          </a:prstGeom>
          <a:solidFill>
            <a:srgbClr val="15292F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273400B-22B7-4BEA-8155-0F257D0D4A28}"/>
              </a:ext>
            </a:extLst>
          </p:cNvPr>
          <p:cNvSpPr/>
          <p:nvPr/>
        </p:nvSpPr>
        <p:spPr>
          <a:xfrm>
            <a:off x="957686" y="869863"/>
            <a:ext cx="219378" cy="52446"/>
          </a:xfrm>
          <a:prstGeom prst="rect">
            <a:avLst/>
          </a:prstGeom>
          <a:solidFill>
            <a:schemeClr val="bg1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BE05F422-C7CD-4693-9FBC-F29D39D3CAB2}"/>
              </a:ext>
            </a:extLst>
          </p:cNvPr>
          <p:cNvSpPr/>
          <p:nvPr/>
        </p:nvSpPr>
        <p:spPr>
          <a:xfrm>
            <a:off x="957686" y="962721"/>
            <a:ext cx="219378" cy="52446"/>
          </a:xfrm>
          <a:prstGeom prst="rect">
            <a:avLst/>
          </a:prstGeom>
          <a:solidFill>
            <a:schemeClr val="bg1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AD933229-8EF4-4B7C-8091-4276A7461907}"/>
              </a:ext>
            </a:extLst>
          </p:cNvPr>
          <p:cNvSpPr/>
          <p:nvPr/>
        </p:nvSpPr>
        <p:spPr>
          <a:xfrm>
            <a:off x="957686" y="1059538"/>
            <a:ext cx="219378" cy="52446"/>
          </a:xfrm>
          <a:prstGeom prst="rect">
            <a:avLst/>
          </a:prstGeom>
          <a:solidFill>
            <a:schemeClr val="bg1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943BAE2E-50E0-44CE-8D8B-6F3CFD84EB5B}"/>
              </a:ext>
            </a:extLst>
          </p:cNvPr>
          <p:cNvSpPr/>
          <p:nvPr/>
        </p:nvSpPr>
        <p:spPr>
          <a:xfrm>
            <a:off x="908834" y="1307799"/>
            <a:ext cx="341918" cy="341431"/>
          </a:xfrm>
          <a:prstGeom prst="rect">
            <a:avLst/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0E1B3873-1F92-42D8-8EB0-464B16E18323}"/>
              </a:ext>
            </a:extLst>
          </p:cNvPr>
          <p:cNvSpPr/>
          <p:nvPr/>
        </p:nvSpPr>
        <p:spPr>
          <a:xfrm>
            <a:off x="915868" y="1835226"/>
            <a:ext cx="341918" cy="341431"/>
          </a:xfrm>
          <a:prstGeom prst="rect">
            <a:avLst/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CDEE1C5B-FBD1-458E-BEBD-951BB3D30944}"/>
              </a:ext>
            </a:extLst>
          </p:cNvPr>
          <p:cNvSpPr/>
          <p:nvPr/>
        </p:nvSpPr>
        <p:spPr>
          <a:xfrm>
            <a:off x="915867" y="2423942"/>
            <a:ext cx="341918" cy="341431"/>
          </a:xfrm>
          <a:prstGeom prst="rect">
            <a:avLst/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18629727-BDCF-42CB-B46F-62F8CE4FE4CD}"/>
              </a:ext>
            </a:extLst>
          </p:cNvPr>
          <p:cNvSpPr/>
          <p:nvPr/>
        </p:nvSpPr>
        <p:spPr>
          <a:xfrm>
            <a:off x="915866" y="3021309"/>
            <a:ext cx="341918" cy="341431"/>
          </a:xfrm>
          <a:prstGeom prst="rect">
            <a:avLst/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979A8C95-5921-4BB8-8AE7-2C27BF23EDEE}"/>
              </a:ext>
            </a:extLst>
          </p:cNvPr>
          <p:cNvSpPr/>
          <p:nvPr/>
        </p:nvSpPr>
        <p:spPr>
          <a:xfrm>
            <a:off x="10944358" y="618102"/>
            <a:ext cx="401174" cy="371235"/>
          </a:xfrm>
          <a:prstGeom prst="rect">
            <a:avLst/>
          </a:prstGeom>
          <a:solidFill>
            <a:schemeClr val="bg1"/>
          </a:solidFill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EC9D7B67-1BC9-474F-8D60-A98926FB3FA8}"/>
              </a:ext>
            </a:extLst>
          </p:cNvPr>
          <p:cNvSpPr txBox="1"/>
          <p:nvPr/>
        </p:nvSpPr>
        <p:spPr>
          <a:xfrm>
            <a:off x="9839803" y="627112"/>
            <a:ext cx="12291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</a:rPr>
              <a:t>Empresa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271810DA-EE4A-423D-B961-8799913487F8}"/>
              </a:ext>
            </a:extLst>
          </p:cNvPr>
          <p:cNvSpPr txBox="1"/>
          <p:nvPr/>
        </p:nvSpPr>
        <p:spPr>
          <a:xfrm>
            <a:off x="2526526" y="6217496"/>
            <a:ext cx="8787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/>
              <a:t>12-Atribuído Responsável/ Alterar solicitação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9FAB1D3A-1301-48D6-9CD0-3DCFD9B62D79}"/>
              </a:ext>
            </a:extLst>
          </p:cNvPr>
          <p:cNvSpPr/>
          <p:nvPr/>
        </p:nvSpPr>
        <p:spPr>
          <a:xfrm>
            <a:off x="1351963" y="1109383"/>
            <a:ext cx="1858359" cy="5148825"/>
          </a:xfrm>
          <a:prstGeom prst="rect">
            <a:avLst/>
          </a:prstGeom>
          <a:solidFill>
            <a:srgbClr val="15292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EE06C89B-93ED-4FA4-9DBE-486D4CDB5922}"/>
              </a:ext>
            </a:extLst>
          </p:cNvPr>
          <p:cNvSpPr txBox="1"/>
          <p:nvPr/>
        </p:nvSpPr>
        <p:spPr>
          <a:xfrm>
            <a:off x="1223154" y="1155483"/>
            <a:ext cx="21145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>
                <a:solidFill>
                  <a:schemeClr val="bg1"/>
                </a:solidFill>
              </a:rPr>
              <a:t>Novas</a:t>
            </a:r>
          </a:p>
          <a:p>
            <a:pPr algn="ctr"/>
            <a:r>
              <a:rPr lang="pt-BR" sz="1600" b="1" dirty="0">
                <a:solidFill>
                  <a:schemeClr val="bg1"/>
                </a:solidFill>
              </a:rPr>
              <a:t> Solicitações</a:t>
            </a: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CDCBD15D-212A-4C41-B861-2840A90E4C8D}"/>
              </a:ext>
            </a:extLst>
          </p:cNvPr>
          <p:cNvCxnSpPr>
            <a:cxnSpLocks/>
          </p:cNvCxnSpPr>
          <p:nvPr/>
        </p:nvCxnSpPr>
        <p:spPr>
          <a:xfrm>
            <a:off x="1406767" y="1754369"/>
            <a:ext cx="174728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tângulo 30">
            <a:extLst>
              <a:ext uri="{FF2B5EF4-FFF2-40B4-BE49-F238E27FC236}">
                <a16:creationId xmlns:a16="http://schemas.microsoft.com/office/drawing/2014/main" id="{5CB35427-02FB-4818-BCB4-65ECC31C242A}"/>
              </a:ext>
            </a:extLst>
          </p:cNvPr>
          <p:cNvSpPr/>
          <p:nvPr/>
        </p:nvSpPr>
        <p:spPr>
          <a:xfrm>
            <a:off x="1468179" y="2119922"/>
            <a:ext cx="1644427" cy="276998"/>
          </a:xfrm>
          <a:prstGeom prst="rect">
            <a:avLst/>
          </a:prstGeom>
          <a:solidFill>
            <a:schemeClr val="bg1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F06CB7D5-57D6-4C43-BD97-412F964BA0B6}"/>
              </a:ext>
            </a:extLst>
          </p:cNvPr>
          <p:cNvSpPr txBox="1"/>
          <p:nvPr/>
        </p:nvSpPr>
        <p:spPr>
          <a:xfrm>
            <a:off x="1529518" y="1786119"/>
            <a:ext cx="5507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>
                <a:solidFill>
                  <a:schemeClr val="bg1"/>
                </a:solidFill>
              </a:rPr>
              <a:t>Nº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F872F24D-C25F-468C-B772-540E428A5903}"/>
              </a:ext>
            </a:extLst>
          </p:cNvPr>
          <p:cNvSpPr txBox="1"/>
          <p:nvPr/>
        </p:nvSpPr>
        <p:spPr>
          <a:xfrm>
            <a:off x="2080286" y="1795733"/>
            <a:ext cx="9935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>
                <a:solidFill>
                  <a:schemeClr val="bg1"/>
                </a:solidFill>
              </a:rPr>
              <a:t>CLIENTE</a:t>
            </a: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0738A391-02D9-4EFB-A1E2-A37632F0B794}"/>
              </a:ext>
            </a:extLst>
          </p:cNvPr>
          <p:cNvSpPr/>
          <p:nvPr/>
        </p:nvSpPr>
        <p:spPr>
          <a:xfrm>
            <a:off x="1466635" y="2520309"/>
            <a:ext cx="1644427" cy="276998"/>
          </a:xfrm>
          <a:prstGeom prst="rect">
            <a:avLst/>
          </a:prstGeom>
          <a:solidFill>
            <a:schemeClr val="bg1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0CB86D82-E9FD-46E9-A949-825BE0B8D5AA}"/>
              </a:ext>
            </a:extLst>
          </p:cNvPr>
          <p:cNvSpPr/>
          <p:nvPr/>
        </p:nvSpPr>
        <p:spPr>
          <a:xfrm>
            <a:off x="1466189" y="2944206"/>
            <a:ext cx="1644427" cy="276998"/>
          </a:xfrm>
          <a:prstGeom prst="rect">
            <a:avLst/>
          </a:prstGeom>
          <a:solidFill>
            <a:schemeClr val="bg1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C728E570-D2FB-430B-B0B1-72CB6D7EA93F}"/>
              </a:ext>
            </a:extLst>
          </p:cNvPr>
          <p:cNvSpPr/>
          <p:nvPr/>
        </p:nvSpPr>
        <p:spPr>
          <a:xfrm>
            <a:off x="1466188" y="3359799"/>
            <a:ext cx="1644427" cy="276998"/>
          </a:xfrm>
          <a:prstGeom prst="rect">
            <a:avLst/>
          </a:prstGeom>
          <a:solidFill>
            <a:schemeClr val="bg1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52829A9D-20B5-41DC-8C93-295D646F1E51}"/>
              </a:ext>
            </a:extLst>
          </p:cNvPr>
          <p:cNvSpPr txBox="1"/>
          <p:nvPr/>
        </p:nvSpPr>
        <p:spPr>
          <a:xfrm>
            <a:off x="1351228" y="2132231"/>
            <a:ext cx="18583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rgbClr val="15292F"/>
                </a:solidFill>
              </a:rPr>
              <a:t> 0130122  Desejo &amp; Sabor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533CB434-C90C-4BBF-BB97-EDC2032F1165}"/>
              </a:ext>
            </a:extLst>
          </p:cNvPr>
          <p:cNvSpPr txBox="1"/>
          <p:nvPr/>
        </p:nvSpPr>
        <p:spPr>
          <a:xfrm>
            <a:off x="1346625" y="2536915"/>
            <a:ext cx="18583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rgbClr val="15292F"/>
                </a:solidFill>
              </a:rPr>
              <a:t> 0130222  Desejo &amp; Sabor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F2200B62-B8BB-4311-89A2-FD024BCC1D74}"/>
              </a:ext>
            </a:extLst>
          </p:cNvPr>
          <p:cNvSpPr txBox="1"/>
          <p:nvPr/>
        </p:nvSpPr>
        <p:spPr>
          <a:xfrm>
            <a:off x="1362425" y="3387747"/>
            <a:ext cx="18583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rgbClr val="15292F"/>
                </a:solidFill>
              </a:rPr>
              <a:t> 0130123  Desejo &amp; Sabor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6B936A7F-E94A-47E4-BEBF-4FB23AF9DE02}"/>
              </a:ext>
            </a:extLst>
          </p:cNvPr>
          <p:cNvSpPr txBox="1"/>
          <p:nvPr/>
        </p:nvSpPr>
        <p:spPr>
          <a:xfrm>
            <a:off x="1355039" y="2942993"/>
            <a:ext cx="16444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rgbClr val="15292F"/>
                </a:solidFill>
              </a:rPr>
              <a:t> 0110123  Momentum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EB5478F9-94AF-4B33-BA89-54309D3C9CCE}"/>
              </a:ext>
            </a:extLst>
          </p:cNvPr>
          <p:cNvSpPr txBox="1"/>
          <p:nvPr/>
        </p:nvSpPr>
        <p:spPr>
          <a:xfrm>
            <a:off x="3310008" y="791652"/>
            <a:ext cx="1285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Filtros:</a:t>
            </a: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DBE1FE8A-BF71-4395-8226-B5A85A63CFAA}"/>
              </a:ext>
            </a:extLst>
          </p:cNvPr>
          <p:cNvSpPr txBox="1"/>
          <p:nvPr/>
        </p:nvSpPr>
        <p:spPr>
          <a:xfrm>
            <a:off x="8581869" y="3662196"/>
            <a:ext cx="45901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</a:rPr>
              <a:t>Atribuído</a:t>
            </a:r>
          </a:p>
        </p:txBody>
      </p: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445E2EA8-2D66-42C7-A3A2-2852332FA07B}"/>
              </a:ext>
            </a:extLst>
          </p:cNvPr>
          <p:cNvCxnSpPr/>
          <p:nvPr/>
        </p:nvCxnSpPr>
        <p:spPr>
          <a:xfrm flipV="1">
            <a:off x="3382539" y="1150520"/>
            <a:ext cx="7814135" cy="13911"/>
          </a:xfrm>
          <a:prstGeom prst="line">
            <a:avLst/>
          </a:prstGeom>
          <a:ln>
            <a:solidFill>
              <a:srgbClr val="1529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CaixaDeTexto 64">
            <a:extLst>
              <a:ext uri="{FF2B5EF4-FFF2-40B4-BE49-F238E27FC236}">
                <a16:creationId xmlns:a16="http://schemas.microsoft.com/office/drawing/2014/main" id="{01DEE037-CC57-4FBA-872C-523E7568165A}"/>
              </a:ext>
            </a:extLst>
          </p:cNvPr>
          <p:cNvSpPr txBox="1"/>
          <p:nvPr/>
        </p:nvSpPr>
        <p:spPr>
          <a:xfrm>
            <a:off x="3307145" y="1224883"/>
            <a:ext cx="2349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Número da Solicitação:</a:t>
            </a:r>
          </a:p>
        </p:txBody>
      </p:sp>
      <p:sp>
        <p:nvSpPr>
          <p:cNvPr id="68" name="CaixaDeTexto 67">
            <a:extLst>
              <a:ext uri="{FF2B5EF4-FFF2-40B4-BE49-F238E27FC236}">
                <a16:creationId xmlns:a16="http://schemas.microsoft.com/office/drawing/2014/main" id="{C6A61CEA-5B57-47F3-9BA0-D8E5FAB2E907}"/>
              </a:ext>
            </a:extLst>
          </p:cNvPr>
          <p:cNvSpPr txBox="1"/>
          <p:nvPr/>
        </p:nvSpPr>
        <p:spPr>
          <a:xfrm>
            <a:off x="3346669" y="1632718"/>
            <a:ext cx="2349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Data de Abertura:</a:t>
            </a:r>
          </a:p>
        </p:txBody>
      </p: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8A399E0E-041A-4212-A2B1-06F678EED16D}"/>
              </a:ext>
            </a:extLst>
          </p:cNvPr>
          <p:cNvSpPr txBox="1"/>
          <p:nvPr/>
        </p:nvSpPr>
        <p:spPr>
          <a:xfrm>
            <a:off x="7240697" y="1026764"/>
            <a:ext cx="2349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Data de Conclusão:</a:t>
            </a:r>
          </a:p>
        </p:txBody>
      </p:sp>
      <p:sp>
        <p:nvSpPr>
          <p:cNvPr id="72" name="Retângulo 71">
            <a:extLst>
              <a:ext uri="{FF2B5EF4-FFF2-40B4-BE49-F238E27FC236}">
                <a16:creationId xmlns:a16="http://schemas.microsoft.com/office/drawing/2014/main" id="{6BF7934D-B92E-4F0C-8AF5-18603701655D}"/>
              </a:ext>
            </a:extLst>
          </p:cNvPr>
          <p:cNvSpPr/>
          <p:nvPr/>
        </p:nvSpPr>
        <p:spPr>
          <a:xfrm>
            <a:off x="9115451" y="1056749"/>
            <a:ext cx="1502934" cy="301254"/>
          </a:xfrm>
          <a:prstGeom prst="rect">
            <a:avLst/>
          </a:prstGeom>
          <a:solidFill>
            <a:schemeClr val="bg1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3" name="Retângulo 72">
            <a:extLst>
              <a:ext uri="{FF2B5EF4-FFF2-40B4-BE49-F238E27FC236}">
                <a16:creationId xmlns:a16="http://schemas.microsoft.com/office/drawing/2014/main" id="{1C7FF243-0A4B-4EA4-B744-B875852E53DC}"/>
              </a:ext>
            </a:extLst>
          </p:cNvPr>
          <p:cNvSpPr/>
          <p:nvPr/>
        </p:nvSpPr>
        <p:spPr>
          <a:xfrm>
            <a:off x="10630108" y="1056749"/>
            <a:ext cx="368106" cy="325436"/>
          </a:xfrm>
          <a:prstGeom prst="rect">
            <a:avLst/>
          </a:prstGeom>
          <a:solidFill>
            <a:schemeClr val="bg1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0EB03E9D-AA39-46D6-B7A6-94E602600D72}"/>
              </a:ext>
            </a:extLst>
          </p:cNvPr>
          <p:cNvSpPr txBox="1"/>
          <p:nvPr/>
        </p:nvSpPr>
        <p:spPr>
          <a:xfrm>
            <a:off x="3334103" y="2066653"/>
            <a:ext cx="2349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Categoria:</a:t>
            </a:r>
          </a:p>
        </p:txBody>
      </p:sp>
      <p:cxnSp>
        <p:nvCxnSpPr>
          <p:cNvPr id="76" name="Conector reto 75">
            <a:extLst>
              <a:ext uri="{FF2B5EF4-FFF2-40B4-BE49-F238E27FC236}">
                <a16:creationId xmlns:a16="http://schemas.microsoft.com/office/drawing/2014/main" id="{DC733E28-8F32-4674-AA25-62EBDE8918DF}"/>
              </a:ext>
            </a:extLst>
          </p:cNvPr>
          <p:cNvCxnSpPr/>
          <p:nvPr/>
        </p:nvCxnSpPr>
        <p:spPr>
          <a:xfrm flipV="1">
            <a:off x="3381079" y="2653011"/>
            <a:ext cx="7814135" cy="13911"/>
          </a:xfrm>
          <a:prstGeom prst="line">
            <a:avLst/>
          </a:prstGeom>
          <a:ln>
            <a:solidFill>
              <a:srgbClr val="1529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9" name="Tabela 78">
            <a:extLst>
              <a:ext uri="{FF2B5EF4-FFF2-40B4-BE49-F238E27FC236}">
                <a16:creationId xmlns:a16="http://schemas.microsoft.com/office/drawing/2014/main" id="{FC84D1E7-56C4-48F3-BBA1-05117E80D04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381079" y="3408377"/>
          <a:ext cx="8378884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5499">
                  <a:extLst>
                    <a:ext uri="{9D8B030D-6E8A-4147-A177-3AD203B41FA5}">
                      <a16:colId xmlns:a16="http://schemas.microsoft.com/office/drawing/2014/main" val="1214311235"/>
                    </a:ext>
                  </a:extLst>
                </a:gridCol>
                <a:gridCol w="1266093">
                  <a:extLst>
                    <a:ext uri="{9D8B030D-6E8A-4147-A177-3AD203B41FA5}">
                      <a16:colId xmlns:a16="http://schemas.microsoft.com/office/drawing/2014/main" val="567709411"/>
                    </a:ext>
                  </a:extLst>
                </a:gridCol>
                <a:gridCol w="1103423">
                  <a:extLst>
                    <a:ext uri="{9D8B030D-6E8A-4147-A177-3AD203B41FA5}">
                      <a16:colId xmlns:a16="http://schemas.microsoft.com/office/drawing/2014/main" val="1287829829"/>
                    </a:ext>
                  </a:extLst>
                </a:gridCol>
                <a:gridCol w="1344355">
                  <a:extLst>
                    <a:ext uri="{9D8B030D-6E8A-4147-A177-3AD203B41FA5}">
                      <a16:colId xmlns:a16="http://schemas.microsoft.com/office/drawing/2014/main" val="1577194061"/>
                    </a:ext>
                  </a:extLst>
                </a:gridCol>
                <a:gridCol w="1547446">
                  <a:extLst>
                    <a:ext uri="{9D8B030D-6E8A-4147-A177-3AD203B41FA5}">
                      <a16:colId xmlns:a16="http://schemas.microsoft.com/office/drawing/2014/main" val="1426856637"/>
                    </a:ext>
                  </a:extLst>
                </a:gridCol>
                <a:gridCol w="1025085">
                  <a:extLst>
                    <a:ext uri="{9D8B030D-6E8A-4147-A177-3AD203B41FA5}">
                      <a16:colId xmlns:a16="http://schemas.microsoft.com/office/drawing/2014/main" val="2960355438"/>
                    </a:ext>
                  </a:extLst>
                </a:gridCol>
                <a:gridCol w="1196983">
                  <a:extLst>
                    <a:ext uri="{9D8B030D-6E8A-4147-A177-3AD203B41FA5}">
                      <a16:colId xmlns:a16="http://schemas.microsoft.com/office/drawing/2014/main" val="3684080775"/>
                    </a:ext>
                  </a:extLst>
                </a:gridCol>
              </a:tblGrid>
              <a:tr h="238275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Número</a:t>
                      </a:r>
                    </a:p>
                  </a:txBody>
                  <a:tcPr>
                    <a:solidFill>
                      <a:srgbClr val="15292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Cliente</a:t>
                      </a:r>
                    </a:p>
                  </a:txBody>
                  <a:tcPr>
                    <a:solidFill>
                      <a:srgbClr val="15292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Data Abertura</a:t>
                      </a:r>
                    </a:p>
                  </a:txBody>
                  <a:tcPr>
                    <a:solidFill>
                      <a:srgbClr val="15292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Solicitante</a:t>
                      </a:r>
                    </a:p>
                  </a:txBody>
                  <a:tcPr>
                    <a:solidFill>
                      <a:srgbClr val="15292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Prévia</a:t>
                      </a:r>
                    </a:p>
                  </a:txBody>
                  <a:tcPr>
                    <a:solidFill>
                      <a:srgbClr val="15292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Categoria</a:t>
                      </a:r>
                    </a:p>
                  </a:txBody>
                  <a:tcPr>
                    <a:solidFill>
                      <a:srgbClr val="15292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Data Conclusão</a:t>
                      </a:r>
                    </a:p>
                  </a:txBody>
                  <a:tcPr>
                    <a:solidFill>
                      <a:srgbClr val="1529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499912"/>
                  </a:ext>
                </a:extLst>
              </a:tr>
            </a:tbl>
          </a:graphicData>
        </a:graphic>
      </p:graphicFrame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9667E001-DD04-479D-8CB1-24EC9BFCB97B}"/>
              </a:ext>
            </a:extLst>
          </p:cNvPr>
          <p:cNvGraphicFramePr>
            <a:graphicFrameLocks noGrp="1"/>
          </p:cNvGraphicFramePr>
          <p:nvPr/>
        </p:nvGraphicFramePr>
        <p:xfrm>
          <a:off x="3307145" y="3783867"/>
          <a:ext cx="8452817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5366">
                  <a:extLst>
                    <a:ext uri="{9D8B030D-6E8A-4147-A177-3AD203B41FA5}">
                      <a16:colId xmlns:a16="http://schemas.microsoft.com/office/drawing/2014/main" val="302495875"/>
                    </a:ext>
                  </a:extLst>
                </a:gridCol>
                <a:gridCol w="1308295">
                  <a:extLst>
                    <a:ext uri="{9D8B030D-6E8A-4147-A177-3AD203B41FA5}">
                      <a16:colId xmlns:a16="http://schemas.microsoft.com/office/drawing/2014/main" val="3543912015"/>
                    </a:ext>
                  </a:extLst>
                </a:gridCol>
                <a:gridCol w="1069145">
                  <a:extLst>
                    <a:ext uri="{9D8B030D-6E8A-4147-A177-3AD203B41FA5}">
                      <a16:colId xmlns:a16="http://schemas.microsoft.com/office/drawing/2014/main" val="3285628175"/>
                    </a:ext>
                  </a:extLst>
                </a:gridCol>
                <a:gridCol w="1350498">
                  <a:extLst>
                    <a:ext uri="{9D8B030D-6E8A-4147-A177-3AD203B41FA5}">
                      <a16:colId xmlns:a16="http://schemas.microsoft.com/office/drawing/2014/main" val="2115963982"/>
                    </a:ext>
                  </a:extLst>
                </a:gridCol>
                <a:gridCol w="1519311">
                  <a:extLst>
                    <a:ext uri="{9D8B030D-6E8A-4147-A177-3AD203B41FA5}">
                      <a16:colId xmlns:a16="http://schemas.microsoft.com/office/drawing/2014/main" val="2081241688"/>
                    </a:ext>
                  </a:extLst>
                </a:gridCol>
                <a:gridCol w="1055077">
                  <a:extLst>
                    <a:ext uri="{9D8B030D-6E8A-4147-A177-3AD203B41FA5}">
                      <a16:colId xmlns:a16="http://schemas.microsoft.com/office/drawing/2014/main" val="117319620"/>
                    </a:ext>
                  </a:extLst>
                </a:gridCol>
                <a:gridCol w="1195125">
                  <a:extLst>
                    <a:ext uri="{9D8B030D-6E8A-4147-A177-3AD203B41FA5}">
                      <a16:colId xmlns:a16="http://schemas.microsoft.com/office/drawing/2014/main" val="2092374736"/>
                    </a:ext>
                  </a:extLst>
                </a:gridCol>
              </a:tblGrid>
              <a:tr h="242873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0130122</a:t>
                      </a:r>
                    </a:p>
                  </a:txBody>
                  <a:tcPr>
                    <a:solidFill>
                      <a:srgbClr val="C6FE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Desejo &amp; Sabor</a:t>
                      </a:r>
                    </a:p>
                  </a:txBody>
                  <a:tcPr>
                    <a:solidFill>
                      <a:srgbClr val="C6FE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22/10/2018</a:t>
                      </a:r>
                    </a:p>
                  </a:txBody>
                  <a:tcPr>
                    <a:solidFill>
                      <a:srgbClr val="C6FE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Ana Maria</a:t>
                      </a:r>
                    </a:p>
                  </a:txBody>
                  <a:tcPr>
                    <a:solidFill>
                      <a:srgbClr val="C6FE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Ao cadastrar um...</a:t>
                      </a:r>
                    </a:p>
                  </a:txBody>
                  <a:tcPr>
                    <a:solidFill>
                      <a:srgbClr val="C6FE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Suporte</a:t>
                      </a:r>
                    </a:p>
                  </a:txBody>
                  <a:tcPr>
                    <a:solidFill>
                      <a:srgbClr val="C6FE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22/10/2018</a:t>
                      </a:r>
                    </a:p>
                  </a:txBody>
                  <a:tcPr>
                    <a:solidFill>
                      <a:srgbClr val="C6FE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6334691"/>
                  </a:ext>
                </a:extLst>
              </a:tr>
            </a:tbl>
          </a:graphicData>
        </a:graphic>
      </p:graphicFrame>
      <p:graphicFrame>
        <p:nvGraphicFramePr>
          <p:cNvPr id="83" name="Tabela 82">
            <a:extLst>
              <a:ext uri="{FF2B5EF4-FFF2-40B4-BE49-F238E27FC236}">
                <a16:creationId xmlns:a16="http://schemas.microsoft.com/office/drawing/2014/main" id="{B1FEE09C-91F0-4811-BBC8-FD47B6986CB7}"/>
              </a:ext>
            </a:extLst>
          </p:cNvPr>
          <p:cNvGraphicFramePr>
            <a:graphicFrameLocks noGrp="1"/>
          </p:cNvGraphicFramePr>
          <p:nvPr/>
        </p:nvGraphicFramePr>
        <p:xfrm>
          <a:off x="3315356" y="4159357"/>
          <a:ext cx="8452817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5366">
                  <a:extLst>
                    <a:ext uri="{9D8B030D-6E8A-4147-A177-3AD203B41FA5}">
                      <a16:colId xmlns:a16="http://schemas.microsoft.com/office/drawing/2014/main" val="302495875"/>
                    </a:ext>
                  </a:extLst>
                </a:gridCol>
                <a:gridCol w="1308295">
                  <a:extLst>
                    <a:ext uri="{9D8B030D-6E8A-4147-A177-3AD203B41FA5}">
                      <a16:colId xmlns:a16="http://schemas.microsoft.com/office/drawing/2014/main" val="3543912015"/>
                    </a:ext>
                  </a:extLst>
                </a:gridCol>
                <a:gridCol w="1069145">
                  <a:extLst>
                    <a:ext uri="{9D8B030D-6E8A-4147-A177-3AD203B41FA5}">
                      <a16:colId xmlns:a16="http://schemas.microsoft.com/office/drawing/2014/main" val="3285628175"/>
                    </a:ext>
                  </a:extLst>
                </a:gridCol>
                <a:gridCol w="1350498">
                  <a:extLst>
                    <a:ext uri="{9D8B030D-6E8A-4147-A177-3AD203B41FA5}">
                      <a16:colId xmlns:a16="http://schemas.microsoft.com/office/drawing/2014/main" val="2115963982"/>
                    </a:ext>
                  </a:extLst>
                </a:gridCol>
                <a:gridCol w="1519311">
                  <a:extLst>
                    <a:ext uri="{9D8B030D-6E8A-4147-A177-3AD203B41FA5}">
                      <a16:colId xmlns:a16="http://schemas.microsoft.com/office/drawing/2014/main" val="2081241688"/>
                    </a:ext>
                  </a:extLst>
                </a:gridCol>
                <a:gridCol w="1055077">
                  <a:extLst>
                    <a:ext uri="{9D8B030D-6E8A-4147-A177-3AD203B41FA5}">
                      <a16:colId xmlns:a16="http://schemas.microsoft.com/office/drawing/2014/main" val="117319620"/>
                    </a:ext>
                  </a:extLst>
                </a:gridCol>
                <a:gridCol w="1195125">
                  <a:extLst>
                    <a:ext uri="{9D8B030D-6E8A-4147-A177-3AD203B41FA5}">
                      <a16:colId xmlns:a16="http://schemas.microsoft.com/office/drawing/2014/main" val="2092374736"/>
                    </a:ext>
                  </a:extLst>
                </a:gridCol>
              </a:tblGrid>
              <a:tr h="242873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0130122</a:t>
                      </a:r>
                    </a:p>
                  </a:txBody>
                  <a:tcPr>
                    <a:solidFill>
                      <a:srgbClr val="C6FE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Desejo &amp; Sabor</a:t>
                      </a:r>
                    </a:p>
                  </a:txBody>
                  <a:tcPr>
                    <a:solidFill>
                      <a:srgbClr val="C6FE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22/10/2018</a:t>
                      </a:r>
                    </a:p>
                  </a:txBody>
                  <a:tcPr>
                    <a:solidFill>
                      <a:srgbClr val="C6FE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Ana Maria</a:t>
                      </a:r>
                    </a:p>
                  </a:txBody>
                  <a:tcPr>
                    <a:solidFill>
                      <a:srgbClr val="C6FE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Ao cadastrar um...</a:t>
                      </a:r>
                    </a:p>
                  </a:txBody>
                  <a:tcPr>
                    <a:solidFill>
                      <a:srgbClr val="C6FE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Suporte</a:t>
                      </a:r>
                    </a:p>
                  </a:txBody>
                  <a:tcPr>
                    <a:solidFill>
                      <a:srgbClr val="C6FE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22/10/2018</a:t>
                      </a:r>
                    </a:p>
                  </a:txBody>
                  <a:tcPr>
                    <a:solidFill>
                      <a:srgbClr val="C6FE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6334691"/>
                  </a:ext>
                </a:extLst>
              </a:tr>
            </a:tbl>
          </a:graphicData>
        </a:graphic>
      </p:graphicFrame>
      <p:sp>
        <p:nvSpPr>
          <p:cNvPr id="56" name="CaixaDeTexto 55">
            <a:extLst>
              <a:ext uri="{FF2B5EF4-FFF2-40B4-BE49-F238E27FC236}">
                <a16:creationId xmlns:a16="http://schemas.microsoft.com/office/drawing/2014/main" id="{AB425EE9-6ABA-4B01-8880-DD9430201410}"/>
              </a:ext>
            </a:extLst>
          </p:cNvPr>
          <p:cNvSpPr txBox="1"/>
          <p:nvPr/>
        </p:nvSpPr>
        <p:spPr>
          <a:xfrm>
            <a:off x="5776300" y="1036014"/>
            <a:ext cx="2113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Concluída</a:t>
            </a:r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C0C6A009-08E4-4642-B656-691CADD38431}"/>
              </a:ext>
            </a:extLst>
          </p:cNvPr>
          <p:cNvSpPr txBox="1"/>
          <p:nvPr/>
        </p:nvSpPr>
        <p:spPr>
          <a:xfrm>
            <a:off x="7400032" y="1036014"/>
            <a:ext cx="2113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Todas</a:t>
            </a:r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id="{5AA59813-A70B-45D6-BDD5-0F5C0AB0E483}"/>
              </a:ext>
            </a:extLst>
          </p:cNvPr>
          <p:cNvSpPr/>
          <p:nvPr/>
        </p:nvSpPr>
        <p:spPr>
          <a:xfrm>
            <a:off x="3295253" y="668633"/>
            <a:ext cx="8472920" cy="5479488"/>
          </a:xfrm>
          <a:prstGeom prst="rect">
            <a:avLst/>
          </a:prstGeom>
          <a:solidFill>
            <a:schemeClr val="bg1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CaixaDeTexto 83">
            <a:extLst>
              <a:ext uri="{FF2B5EF4-FFF2-40B4-BE49-F238E27FC236}">
                <a16:creationId xmlns:a16="http://schemas.microsoft.com/office/drawing/2014/main" id="{348F1DF0-0410-4DE7-8818-A871BE320A7B}"/>
              </a:ext>
            </a:extLst>
          </p:cNvPr>
          <p:cNvSpPr txBox="1"/>
          <p:nvPr/>
        </p:nvSpPr>
        <p:spPr>
          <a:xfrm>
            <a:off x="3906124" y="827713"/>
            <a:ext cx="19657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rgbClr val="15292F"/>
                </a:solidFill>
              </a:rPr>
              <a:t>Solicitação Número:</a:t>
            </a:r>
          </a:p>
        </p:txBody>
      </p:sp>
      <p:sp>
        <p:nvSpPr>
          <p:cNvPr id="99" name="CaixaDeTexto 98">
            <a:extLst>
              <a:ext uri="{FF2B5EF4-FFF2-40B4-BE49-F238E27FC236}">
                <a16:creationId xmlns:a16="http://schemas.microsoft.com/office/drawing/2014/main" id="{0A2773F2-B509-48DB-AFBD-5B6AD9E0653D}"/>
              </a:ext>
            </a:extLst>
          </p:cNvPr>
          <p:cNvSpPr txBox="1"/>
          <p:nvPr/>
        </p:nvSpPr>
        <p:spPr>
          <a:xfrm>
            <a:off x="5780895" y="780438"/>
            <a:ext cx="15609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rgbClr val="15292F"/>
                </a:solidFill>
              </a:rPr>
              <a:t>0130222</a:t>
            </a:r>
          </a:p>
        </p:txBody>
      </p:sp>
      <p:sp>
        <p:nvSpPr>
          <p:cNvPr id="100" name="CaixaDeTexto 99">
            <a:extLst>
              <a:ext uri="{FF2B5EF4-FFF2-40B4-BE49-F238E27FC236}">
                <a16:creationId xmlns:a16="http://schemas.microsoft.com/office/drawing/2014/main" id="{5CC353B7-FCF7-4224-9117-BECB4EA0175F}"/>
              </a:ext>
            </a:extLst>
          </p:cNvPr>
          <p:cNvSpPr txBox="1"/>
          <p:nvPr/>
        </p:nvSpPr>
        <p:spPr>
          <a:xfrm>
            <a:off x="3889590" y="1334926"/>
            <a:ext cx="1878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rgbClr val="15292F"/>
                </a:solidFill>
              </a:rPr>
              <a:t>Data de abertura:</a:t>
            </a:r>
          </a:p>
        </p:txBody>
      </p:sp>
      <p:sp>
        <p:nvSpPr>
          <p:cNvPr id="101" name="CaixaDeTexto 100">
            <a:extLst>
              <a:ext uri="{FF2B5EF4-FFF2-40B4-BE49-F238E27FC236}">
                <a16:creationId xmlns:a16="http://schemas.microsoft.com/office/drawing/2014/main" id="{7A511319-1430-48B4-BA49-8F7FC7244EF4}"/>
              </a:ext>
            </a:extLst>
          </p:cNvPr>
          <p:cNvSpPr txBox="1"/>
          <p:nvPr/>
        </p:nvSpPr>
        <p:spPr>
          <a:xfrm>
            <a:off x="3897857" y="1636981"/>
            <a:ext cx="18784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rgbClr val="15292F"/>
                </a:solidFill>
              </a:rPr>
              <a:t>Cliente</a:t>
            </a:r>
            <a:r>
              <a:rPr lang="pt-BR" sz="1600" b="1" dirty="0">
                <a:solidFill>
                  <a:srgbClr val="15292F"/>
                </a:solidFill>
              </a:rPr>
              <a:t>:</a:t>
            </a:r>
          </a:p>
        </p:txBody>
      </p:sp>
      <p:sp>
        <p:nvSpPr>
          <p:cNvPr id="102" name="CaixaDeTexto 101">
            <a:extLst>
              <a:ext uri="{FF2B5EF4-FFF2-40B4-BE49-F238E27FC236}">
                <a16:creationId xmlns:a16="http://schemas.microsoft.com/office/drawing/2014/main" id="{27F484A9-5C58-4F43-87BF-5126712BC565}"/>
              </a:ext>
            </a:extLst>
          </p:cNvPr>
          <p:cNvSpPr txBox="1"/>
          <p:nvPr/>
        </p:nvSpPr>
        <p:spPr>
          <a:xfrm>
            <a:off x="3906124" y="1947965"/>
            <a:ext cx="18784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rgbClr val="15292F"/>
                </a:solidFill>
              </a:rPr>
              <a:t>Descrição</a:t>
            </a:r>
            <a:r>
              <a:rPr lang="pt-BR" sz="1600" b="1" dirty="0">
                <a:solidFill>
                  <a:srgbClr val="15292F"/>
                </a:solidFill>
              </a:rPr>
              <a:t>:</a:t>
            </a:r>
          </a:p>
        </p:txBody>
      </p:sp>
      <p:sp>
        <p:nvSpPr>
          <p:cNvPr id="103" name="CaixaDeTexto 102">
            <a:extLst>
              <a:ext uri="{FF2B5EF4-FFF2-40B4-BE49-F238E27FC236}">
                <a16:creationId xmlns:a16="http://schemas.microsoft.com/office/drawing/2014/main" id="{5A0513F4-9144-4B45-9954-17C506C81CD8}"/>
              </a:ext>
            </a:extLst>
          </p:cNvPr>
          <p:cNvSpPr txBox="1"/>
          <p:nvPr/>
        </p:nvSpPr>
        <p:spPr>
          <a:xfrm>
            <a:off x="3909945" y="2808229"/>
            <a:ext cx="1878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rgbClr val="15292F"/>
                </a:solidFill>
              </a:rPr>
              <a:t>Data de previsão:</a:t>
            </a:r>
          </a:p>
        </p:txBody>
      </p:sp>
      <p:sp>
        <p:nvSpPr>
          <p:cNvPr id="105" name="CaixaDeTexto 104">
            <a:extLst>
              <a:ext uri="{FF2B5EF4-FFF2-40B4-BE49-F238E27FC236}">
                <a16:creationId xmlns:a16="http://schemas.microsoft.com/office/drawing/2014/main" id="{1EBE18D8-F82A-4789-AA8A-F62103E55940}"/>
              </a:ext>
            </a:extLst>
          </p:cNvPr>
          <p:cNvSpPr txBox="1"/>
          <p:nvPr/>
        </p:nvSpPr>
        <p:spPr>
          <a:xfrm>
            <a:off x="11047177" y="694499"/>
            <a:ext cx="4725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chemeClr val="bg2">
                    <a:lumMod val="75000"/>
                  </a:schemeClr>
                </a:solidFill>
              </a:rPr>
              <a:t>X</a:t>
            </a:r>
          </a:p>
        </p:txBody>
      </p:sp>
      <p:sp>
        <p:nvSpPr>
          <p:cNvPr id="106" name="CaixaDeTexto 105">
            <a:extLst>
              <a:ext uri="{FF2B5EF4-FFF2-40B4-BE49-F238E27FC236}">
                <a16:creationId xmlns:a16="http://schemas.microsoft.com/office/drawing/2014/main" id="{B38DD7B3-0846-434B-97D4-291A01937A83}"/>
              </a:ext>
            </a:extLst>
          </p:cNvPr>
          <p:cNvSpPr txBox="1"/>
          <p:nvPr/>
        </p:nvSpPr>
        <p:spPr>
          <a:xfrm>
            <a:off x="5241562" y="1327026"/>
            <a:ext cx="1878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22/10/2018</a:t>
            </a:r>
          </a:p>
        </p:txBody>
      </p:sp>
      <p:sp>
        <p:nvSpPr>
          <p:cNvPr id="108" name="CaixaDeTexto 107">
            <a:extLst>
              <a:ext uri="{FF2B5EF4-FFF2-40B4-BE49-F238E27FC236}">
                <a16:creationId xmlns:a16="http://schemas.microsoft.com/office/drawing/2014/main" id="{5FC00A54-E8AA-4F7B-A3E8-BCFBAA00680A}"/>
              </a:ext>
            </a:extLst>
          </p:cNvPr>
          <p:cNvSpPr txBox="1"/>
          <p:nvPr/>
        </p:nvSpPr>
        <p:spPr>
          <a:xfrm>
            <a:off x="10063498" y="3381246"/>
            <a:ext cx="1878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</a:t>
            </a:r>
          </a:p>
        </p:txBody>
      </p:sp>
      <p:sp>
        <p:nvSpPr>
          <p:cNvPr id="109" name="CaixaDeTexto 108">
            <a:extLst>
              <a:ext uri="{FF2B5EF4-FFF2-40B4-BE49-F238E27FC236}">
                <a16:creationId xmlns:a16="http://schemas.microsoft.com/office/drawing/2014/main" id="{FBF6C269-088A-44A6-B833-7E0D2D3BFEF9}"/>
              </a:ext>
            </a:extLst>
          </p:cNvPr>
          <p:cNvSpPr txBox="1"/>
          <p:nvPr/>
        </p:nvSpPr>
        <p:spPr>
          <a:xfrm>
            <a:off x="4600180" y="1677022"/>
            <a:ext cx="1878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Desejo &amp; Sabor</a:t>
            </a:r>
          </a:p>
        </p:txBody>
      </p:sp>
      <p:sp>
        <p:nvSpPr>
          <p:cNvPr id="110" name="CaixaDeTexto 109">
            <a:extLst>
              <a:ext uri="{FF2B5EF4-FFF2-40B4-BE49-F238E27FC236}">
                <a16:creationId xmlns:a16="http://schemas.microsoft.com/office/drawing/2014/main" id="{A35C0DC4-7B8E-4E57-8A49-08669BCF9E39}"/>
              </a:ext>
            </a:extLst>
          </p:cNvPr>
          <p:cNvSpPr txBox="1"/>
          <p:nvPr/>
        </p:nvSpPr>
        <p:spPr>
          <a:xfrm>
            <a:off x="4824512" y="1982475"/>
            <a:ext cx="60155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Ao registrar um produto do tipo Bombom de morango, o sistema não está reconhecendo o código de barras do mesmo, gerando um erro. Este produto já está </a:t>
            </a:r>
          </a:p>
        </p:txBody>
      </p:sp>
      <p:sp>
        <p:nvSpPr>
          <p:cNvPr id="112" name="CaixaDeTexto 111">
            <a:extLst>
              <a:ext uri="{FF2B5EF4-FFF2-40B4-BE49-F238E27FC236}">
                <a16:creationId xmlns:a16="http://schemas.microsoft.com/office/drawing/2014/main" id="{FB2FB8C5-18F4-4CC2-833C-DBFBA998F7DB}"/>
              </a:ext>
            </a:extLst>
          </p:cNvPr>
          <p:cNvSpPr txBox="1"/>
          <p:nvPr/>
        </p:nvSpPr>
        <p:spPr>
          <a:xfrm>
            <a:off x="3993454" y="4368727"/>
            <a:ext cx="9195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rgbClr val="15292F"/>
                </a:solidFill>
              </a:rPr>
              <a:t>Descrição Técnica</a:t>
            </a:r>
            <a:r>
              <a:rPr lang="pt-BR" sz="1600" b="1" dirty="0">
                <a:solidFill>
                  <a:srgbClr val="15292F"/>
                </a:solidFill>
              </a:rPr>
              <a:t>:</a:t>
            </a:r>
          </a:p>
        </p:txBody>
      </p:sp>
      <p:sp>
        <p:nvSpPr>
          <p:cNvPr id="114" name="CaixaDeTexto 113">
            <a:extLst>
              <a:ext uri="{FF2B5EF4-FFF2-40B4-BE49-F238E27FC236}">
                <a16:creationId xmlns:a16="http://schemas.microsoft.com/office/drawing/2014/main" id="{A8EB62A5-F7E8-49B1-9936-0155AE886F7D}"/>
              </a:ext>
            </a:extLst>
          </p:cNvPr>
          <p:cNvSpPr txBox="1"/>
          <p:nvPr/>
        </p:nvSpPr>
        <p:spPr>
          <a:xfrm>
            <a:off x="3952814" y="3523697"/>
            <a:ext cx="18784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rgbClr val="15292F"/>
                </a:solidFill>
              </a:rPr>
              <a:t>Categoria</a:t>
            </a:r>
            <a:r>
              <a:rPr lang="pt-BR" sz="1600" b="1" dirty="0">
                <a:solidFill>
                  <a:srgbClr val="15292F"/>
                </a:solidFill>
              </a:rPr>
              <a:t>:</a:t>
            </a:r>
          </a:p>
        </p:txBody>
      </p:sp>
      <p:sp>
        <p:nvSpPr>
          <p:cNvPr id="115" name="CaixaDeTexto 114">
            <a:extLst>
              <a:ext uri="{FF2B5EF4-FFF2-40B4-BE49-F238E27FC236}">
                <a16:creationId xmlns:a16="http://schemas.microsoft.com/office/drawing/2014/main" id="{88D60235-5B70-4FE8-AA5B-8405A18EF96B}"/>
              </a:ext>
            </a:extLst>
          </p:cNvPr>
          <p:cNvSpPr txBox="1"/>
          <p:nvPr/>
        </p:nvSpPr>
        <p:spPr>
          <a:xfrm>
            <a:off x="5864430" y="1635362"/>
            <a:ext cx="18784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rgbClr val="15292F"/>
                </a:solidFill>
              </a:rPr>
              <a:t>Solicitante</a:t>
            </a:r>
            <a:r>
              <a:rPr lang="pt-BR" sz="1600" b="1" dirty="0">
                <a:solidFill>
                  <a:srgbClr val="15292F"/>
                </a:solidFill>
              </a:rPr>
              <a:t>:</a:t>
            </a:r>
          </a:p>
        </p:txBody>
      </p:sp>
      <p:sp>
        <p:nvSpPr>
          <p:cNvPr id="116" name="CaixaDeTexto 115">
            <a:extLst>
              <a:ext uri="{FF2B5EF4-FFF2-40B4-BE49-F238E27FC236}">
                <a16:creationId xmlns:a16="http://schemas.microsoft.com/office/drawing/2014/main" id="{BF152B7D-D2C6-4EFE-BA33-BC730BB056A2}"/>
              </a:ext>
            </a:extLst>
          </p:cNvPr>
          <p:cNvSpPr txBox="1"/>
          <p:nvPr/>
        </p:nvSpPr>
        <p:spPr>
          <a:xfrm>
            <a:off x="6785406" y="1662946"/>
            <a:ext cx="1878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Ana Maria</a:t>
            </a:r>
          </a:p>
        </p:txBody>
      </p:sp>
      <p:sp>
        <p:nvSpPr>
          <p:cNvPr id="124" name="CaixaDeTexto 123">
            <a:extLst>
              <a:ext uri="{FF2B5EF4-FFF2-40B4-BE49-F238E27FC236}">
                <a16:creationId xmlns:a16="http://schemas.microsoft.com/office/drawing/2014/main" id="{0A5147AF-F867-49A6-BD94-D4C663971F80}"/>
              </a:ext>
            </a:extLst>
          </p:cNvPr>
          <p:cNvSpPr txBox="1"/>
          <p:nvPr/>
        </p:nvSpPr>
        <p:spPr>
          <a:xfrm>
            <a:off x="7522178" y="3568754"/>
            <a:ext cx="18784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rgbClr val="15292F"/>
                </a:solidFill>
              </a:rPr>
              <a:t>Nível Urgência</a:t>
            </a:r>
            <a:r>
              <a:rPr lang="pt-BR" sz="1600" b="1" dirty="0">
                <a:solidFill>
                  <a:srgbClr val="15292F"/>
                </a:solidFill>
              </a:rPr>
              <a:t>:</a:t>
            </a:r>
          </a:p>
        </p:txBody>
      </p:sp>
      <p:sp>
        <p:nvSpPr>
          <p:cNvPr id="126" name="CaixaDeTexto 125">
            <a:extLst>
              <a:ext uri="{FF2B5EF4-FFF2-40B4-BE49-F238E27FC236}">
                <a16:creationId xmlns:a16="http://schemas.microsoft.com/office/drawing/2014/main" id="{3EE69F4D-91C5-4D09-AAB1-228E491C84CD}"/>
              </a:ext>
            </a:extLst>
          </p:cNvPr>
          <p:cNvSpPr txBox="1"/>
          <p:nvPr/>
        </p:nvSpPr>
        <p:spPr>
          <a:xfrm>
            <a:off x="4029592" y="4959007"/>
            <a:ext cx="18784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rgbClr val="15292F"/>
                </a:solidFill>
              </a:rPr>
              <a:t>Resposta</a:t>
            </a:r>
            <a:r>
              <a:rPr lang="pt-BR" sz="1600" b="1" dirty="0">
                <a:solidFill>
                  <a:srgbClr val="15292F"/>
                </a:solidFill>
              </a:rPr>
              <a:t>: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774E6205-B674-4597-85F6-C16E1A6B80B5}"/>
              </a:ext>
            </a:extLst>
          </p:cNvPr>
          <p:cNvSpPr/>
          <p:nvPr/>
        </p:nvSpPr>
        <p:spPr>
          <a:xfrm>
            <a:off x="5434683" y="2828410"/>
            <a:ext cx="1544557" cy="275230"/>
          </a:xfrm>
          <a:prstGeom prst="rect">
            <a:avLst/>
          </a:prstGeom>
          <a:solidFill>
            <a:schemeClr val="bg1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9" name="Retângulo 118">
            <a:extLst>
              <a:ext uri="{FF2B5EF4-FFF2-40B4-BE49-F238E27FC236}">
                <a16:creationId xmlns:a16="http://schemas.microsoft.com/office/drawing/2014/main" id="{C23F156B-708C-4C5B-B957-A3ADA882B382}"/>
              </a:ext>
            </a:extLst>
          </p:cNvPr>
          <p:cNvSpPr/>
          <p:nvPr/>
        </p:nvSpPr>
        <p:spPr>
          <a:xfrm>
            <a:off x="6628133" y="2825951"/>
            <a:ext cx="331812" cy="262885"/>
          </a:xfrm>
          <a:prstGeom prst="rect">
            <a:avLst/>
          </a:prstGeom>
          <a:solidFill>
            <a:schemeClr val="bg1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1" name="CaixaDeTexto 130">
            <a:extLst>
              <a:ext uri="{FF2B5EF4-FFF2-40B4-BE49-F238E27FC236}">
                <a16:creationId xmlns:a16="http://schemas.microsoft.com/office/drawing/2014/main" id="{D1F86656-1E2C-42EF-962A-DCA85912AFD2}"/>
              </a:ext>
            </a:extLst>
          </p:cNvPr>
          <p:cNvSpPr txBox="1"/>
          <p:nvPr/>
        </p:nvSpPr>
        <p:spPr>
          <a:xfrm>
            <a:off x="3993454" y="3973776"/>
            <a:ext cx="18784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rgbClr val="15292F"/>
                </a:solidFill>
              </a:rPr>
              <a:t>Status</a:t>
            </a:r>
            <a:r>
              <a:rPr lang="pt-BR" sz="1600" b="1" dirty="0">
                <a:solidFill>
                  <a:srgbClr val="15292F"/>
                </a:solidFill>
              </a:rPr>
              <a:t>:</a:t>
            </a:r>
          </a:p>
        </p:txBody>
      </p:sp>
      <p:sp>
        <p:nvSpPr>
          <p:cNvPr id="21" name="Seta: para Baixo 20">
            <a:extLst>
              <a:ext uri="{FF2B5EF4-FFF2-40B4-BE49-F238E27FC236}">
                <a16:creationId xmlns:a16="http://schemas.microsoft.com/office/drawing/2014/main" id="{76B92603-82D7-4022-8DB3-79B425004933}"/>
              </a:ext>
            </a:extLst>
          </p:cNvPr>
          <p:cNvSpPr/>
          <p:nvPr/>
        </p:nvSpPr>
        <p:spPr>
          <a:xfrm>
            <a:off x="10789722" y="2040448"/>
            <a:ext cx="355223" cy="411524"/>
          </a:xfrm>
          <a:prstGeom prst="downArrow">
            <a:avLst/>
          </a:prstGeom>
          <a:solidFill>
            <a:srgbClr val="15292F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2" name="CaixaDeTexto 131">
            <a:extLst>
              <a:ext uri="{FF2B5EF4-FFF2-40B4-BE49-F238E27FC236}">
                <a16:creationId xmlns:a16="http://schemas.microsoft.com/office/drawing/2014/main" id="{3CC0752B-93DB-47C8-BC3F-DD7C47D7823A}"/>
              </a:ext>
            </a:extLst>
          </p:cNvPr>
          <p:cNvSpPr txBox="1"/>
          <p:nvPr/>
        </p:nvSpPr>
        <p:spPr>
          <a:xfrm>
            <a:off x="10611898" y="1688017"/>
            <a:ext cx="1878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err="1">
                <a:solidFill>
                  <a:srgbClr val="FF0000"/>
                </a:solidFill>
              </a:rPr>
              <a:t>Simbolo</a:t>
            </a:r>
            <a:r>
              <a:rPr lang="pt-BR" sz="1400" b="1" dirty="0">
                <a:solidFill>
                  <a:srgbClr val="FF0000"/>
                </a:solidFill>
              </a:rPr>
              <a:t> anexo</a:t>
            </a:r>
          </a:p>
        </p:txBody>
      </p:sp>
      <p:sp>
        <p:nvSpPr>
          <p:cNvPr id="134" name="CaixaDeTexto 133">
            <a:extLst>
              <a:ext uri="{FF2B5EF4-FFF2-40B4-BE49-F238E27FC236}">
                <a16:creationId xmlns:a16="http://schemas.microsoft.com/office/drawing/2014/main" id="{D4C90D30-E8DA-4027-A845-DA91B7A88EFE}"/>
              </a:ext>
            </a:extLst>
          </p:cNvPr>
          <p:cNvSpPr txBox="1"/>
          <p:nvPr/>
        </p:nvSpPr>
        <p:spPr>
          <a:xfrm>
            <a:off x="3907361" y="3171579"/>
            <a:ext cx="1878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rgbClr val="15292F"/>
                </a:solidFill>
              </a:rPr>
              <a:t>Responsável:</a:t>
            </a:r>
          </a:p>
        </p:txBody>
      </p:sp>
      <p:sp>
        <p:nvSpPr>
          <p:cNvPr id="135" name="Retângulo 134">
            <a:extLst>
              <a:ext uri="{FF2B5EF4-FFF2-40B4-BE49-F238E27FC236}">
                <a16:creationId xmlns:a16="http://schemas.microsoft.com/office/drawing/2014/main" id="{839B672C-43D1-4D9E-A630-C8E9645273FE}"/>
              </a:ext>
            </a:extLst>
          </p:cNvPr>
          <p:cNvSpPr/>
          <p:nvPr/>
        </p:nvSpPr>
        <p:spPr>
          <a:xfrm>
            <a:off x="5422119" y="3206911"/>
            <a:ext cx="2454876" cy="294615"/>
          </a:xfrm>
          <a:prstGeom prst="rect">
            <a:avLst/>
          </a:prstGeom>
          <a:solidFill>
            <a:schemeClr val="bg1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6" name="CaixaDeTexto 135">
            <a:extLst>
              <a:ext uri="{FF2B5EF4-FFF2-40B4-BE49-F238E27FC236}">
                <a16:creationId xmlns:a16="http://schemas.microsoft.com/office/drawing/2014/main" id="{3FB62D56-4DF5-4898-AD57-62E431134C08}"/>
              </a:ext>
            </a:extLst>
          </p:cNvPr>
          <p:cNvSpPr txBox="1"/>
          <p:nvPr/>
        </p:nvSpPr>
        <p:spPr>
          <a:xfrm>
            <a:off x="7991083" y="3197498"/>
            <a:ext cx="1878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rgbClr val="15292F"/>
                </a:solidFill>
              </a:rPr>
              <a:t>Atribuído:</a:t>
            </a:r>
          </a:p>
        </p:txBody>
      </p:sp>
      <p:sp>
        <p:nvSpPr>
          <p:cNvPr id="137" name="Retângulo 136">
            <a:extLst>
              <a:ext uri="{FF2B5EF4-FFF2-40B4-BE49-F238E27FC236}">
                <a16:creationId xmlns:a16="http://schemas.microsoft.com/office/drawing/2014/main" id="{A5C1430C-1DCA-4152-B4E2-8D7DB79521E9}"/>
              </a:ext>
            </a:extLst>
          </p:cNvPr>
          <p:cNvSpPr/>
          <p:nvPr/>
        </p:nvSpPr>
        <p:spPr>
          <a:xfrm>
            <a:off x="8937061" y="3218797"/>
            <a:ext cx="1927469" cy="282003"/>
          </a:xfrm>
          <a:prstGeom prst="rect">
            <a:avLst/>
          </a:prstGeom>
          <a:solidFill>
            <a:schemeClr val="bg1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8" name="Retângulo 137">
            <a:extLst>
              <a:ext uri="{FF2B5EF4-FFF2-40B4-BE49-F238E27FC236}">
                <a16:creationId xmlns:a16="http://schemas.microsoft.com/office/drawing/2014/main" id="{3B2CFCBC-4962-40EE-A166-9DA78BF88AB1}"/>
              </a:ext>
            </a:extLst>
          </p:cNvPr>
          <p:cNvSpPr/>
          <p:nvPr/>
        </p:nvSpPr>
        <p:spPr>
          <a:xfrm>
            <a:off x="4968814" y="3598548"/>
            <a:ext cx="2454876" cy="294615"/>
          </a:xfrm>
          <a:prstGeom prst="rect">
            <a:avLst/>
          </a:prstGeom>
          <a:solidFill>
            <a:schemeClr val="bg1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0" name="Retângulo 139">
            <a:extLst>
              <a:ext uri="{FF2B5EF4-FFF2-40B4-BE49-F238E27FC236}">
                <a16:creationId xmlns:a16="http://schemas.microsoft.com/office/drawing/2014/main" id="{ADD86D9A-1F48-4B76-9331-9E91A8C9C5E3}"/>
              </a:ext>
            </a:extLst>
          </p:cNvPr>
          <p:cNvSpPr/>
          <p:nvPr/>
        </p:nvSpPr>
        <p:spPr>
          <a:xfrm>
            <a:off x="8919682" y="3624977"/>
            <a:ext cx="1998791" cy="245461"/>
          </a:xfrm>
          <a:prstGeom prst="rect">
            <a:avLst/>
          </a:prstGeom>
          <a:solidFill>
            <a:schemeClr val="bg1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1" name="Retângulo 140">
            <a:extLst>
              <a:ext uri="{FF2B5EF4-FFF2-40B4-BE49-F238E27FC236}">
                <a16:creationId xmlns:a16="http://schemas.microsoft.com/office/drawing/2014/main" id="{14E832EA-FCDC-426F-BCD3-E7C8DD0FA51A}"/>
              </a:ext>
            </a:extLst>
          </p:cNvPr>
          <p:cNvSpPr/>
          <p:nvPr/>
        </p:nvSpPr>
        <p:spPr>
          <a:xfrm>
            <a:off x="4807155" y="4004656"/>
            <a:ext cx="2454876" cy="294615"/>
          </a:xfrm>
          <a:prstGeom prst="rect">
            <a:avLst/>
          </a:prstGeom>
          <a:solidFill>
            <a:schemeClr val="bg1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3" name="Retângulo 142">
            <a:extLst>
              <a:ext uri="{FF2B5EF4-FFF2-40B4-BE49-F238E27FC236}">
                <a16:creationId xmlns:a16="http://schemas.microsoft.com/office/drawing/2014/main" id="{786D508C-ECDC-4F28-BF06-62A1D3F14DB2}"/>
              </a:ext>
            </a:extLst>
          </p:cNvPr>
          <p:cNvSpPr/>
          <p:nvPr/>
        </p:nvSpPr>
        <p:spPr>
          <a:xfrm>
            <a:off x="4916153" y="5016060"/>
            <a:ext cx="5923897" cy="446867"/>
          </a:xfrm>
          <a:prstGeom prst="rect">
            <a:avLst/>
          </a:prstGeom>
          <a:solidFill>
            <a:schemeClr val="bg1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4" name="Retângulo 143">
            <a:extLst>
              <a:ext uri="{FF2B5EF4-FFF2-40B4-BE49-F238E27FC236}">
                <a16:creationId xmlns:a16="http://schemas.microsoft.com/office/drawing/2014/main" id="{CEE00906-5E29-4BC9-943F-57FB8F6C6F13}"/>
              </a:ext>
            </a:extLst>
          </p:cNvPr>
          <p:cNvSpPr/>
          <p:nvPr/>
        </p:nvSpPr>
        <p:spPr>
          <a:xfrm>
            <a:off x="9480517" y="5651341"/>
            <a:ext cx="1396411" cy="376338"/>
          </a:xfrm>
          <a:prstGeom prst="rect">
            <a:avLst/>
          </a:prstGeom>
          <a:solidFill>
            <a:srgbClr val="03DB68"/>
          </a:solidFill>
          <a:ln>
            <a:solidFill>
              <a:srgbClr val="03DB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5" name="CaixaDeTexto 144">
            <a:extLst>
              <a:ext uri="{FF2B5EF4-FFF2-40B4-BE49-F238E27FC236}">
                <a16:creationId xmlns:a16="http://schemas.microsoft.com/office/drawing/2014/main" id="{2A2E13BA-3461-457F-9EA0-3154A8C820A1}"/>
              </a:ext>
            </a:extLst>
          </p:cNvPr>
          <p:cNvSpPr txBox="1"/>
          <p:nvPr/>
        </p:nvSpPr>
        <p:spPr>
          <a:xfrm>
            <a:off x="9787650" y="5674786"/>
            <a:ext cx="18784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rgbClr val="15292F"/>
                </a:solidFill>
              </a:rPr>
              <a:t>Salvar</a:t>
            </a:r>
          </a:p>
        </p:txBody>
      </p:sp>
      <p:sp>
        <p:nvSpPr>
          <p:cNvPr id="148" name="Triângulo isósceles 147">
            <a:extLst>
              <a:ext uri="{FF2B5EF4-FFF2-40B4-BE49-F238E27FC236}">
                <a16:creationId xmlns:a16="http://schemas.microsoft.com/office/drawing/2014/main" id="{2FFB0ED8-EAC3-4A3D-A5FD-063FA53DBE26}"/>
              </a:ext>
            </a:extLst>
          </p:cNvPr>
          <p:cNvSpPr/>
          <p:nvPr/>
        </p:nvSpPr>
        <p:spPr>
          <a:xfrm rot="10800000" flipH="1">
            <a:off x="7522178" y="3248919"/>
            <a:ext cx="331812" cy="268321"/>
          </a:xfrm>
          <a:prstGeom prst="triangle">
            <a:avLst/>
          </a:prstGeom>
          <a:solidFill>
            <a:srgbClr val="15292F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0" name="Triângulo isósceles 149">
            <a:extLst>
              <a:ext uri="{FF2B5EF4-FFF2-40B4-BE49-F238E27FC236}">
                <a16:creationId xmlns:a16="http://schemas.microsoft.com/office/drawing/2014/main" id="{BF480EC9-C3E3-4A09-A407-17E4A91D4A89}"/>
              </a:ext>
            </a:extLst>
          </p:cNvPr>
          <p:cNvSpPr/>
          <p:nvPr/>
        </p:nvSpPr>
        <p:spPr>
          <a:xfrm rot="10800000" flipH="1">
            <a:off x="10545116" y="3260040"/>
            <a:ext cx="331812" cy="268321"/>
          </a:xfrm>
          <a:prstGeom prst="triangle">
            <a:avLst/>
          </a:prstGeom>
          <a:solidFill>
            <a:srgbClr val="15292F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1" name="Triângulo isósceles 150">
            <a:extLst>
              <a:ext uri="{FF2B5EF4-FFF2-40B4-BE49-F238E27FC236}">
                <a16:creationId xmlns:a16="http://schemas.microsoft.com/office/drawing/2014/main" id="{78B031CC-55E0-4B6A-9C04-6472CDA54B9B}"/>
              </a:ext>
            </a:extLst>
          </p:cNvPr>
          <p:cNvSpPr/>
          <p:nvPr/>
        </p:nvSpPr>
        <p:spPr>
          <a:xfrm rot="10800000" flipH="1">
            <a:off x="7068726" y="3640943"/>
            <a:ext cx="331812" cy="268321"/>
          </a:xfrm>
          <a:prstGeom prst="triangle">
            <a:avLst/>
          </a:prstGeom>
          <a:solidFill>
            <a:srgbClr val="15292F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2" name="Triângulo isósceles 151">
            <a:extLst>
              <a:ext uri="{FF2B5EF4-FFF2-40B4-BE49-F238E27FC236}">
                <a16:creationId xmlns:a16="http://schemas.microsoft.com/office/drawing/2014/main" id="{5DC120CE-137E-4DA8-ABDB-D54665981420}"/>
              </a:ext>
            </a:extLst>
          </p:cNvPr>
          <p:cNvSpPr/>
          <p:nvPr/>
        </p:nvSpPr>
        <p:spPr>
          <a:xfrm rot="10800000" flipH="1">
            <a:off x="10506316" y="3626428"/>
            <a:ext cx="331812" cy="268321"/>
          </a:xfrm>
          <a:prstGeom prst="triangle">
            <a:avLst/>
          </a:prstGeom>
          <a:solidFill>
            <a:srgbClr val="15292F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3" name="Triângulo isósceles 152">
            <a:extLst>
              <a:ext uri="{FF2B5EF4-FFF2-40B4-BE49-F238E27FC236}">
                <a16:creationId xmlns:a16="http://schemas.microsoft.com/office/drawing/2014/main" id="{8C660A57-ECC6-4DD1-A2D5-00D5102896B5}"/>
              </a:ext>
            </a:extLst>
          </p:cNvPr>
          <p:cNvSpPr/>
          <p:nvPr/>
        </p:nvSpPr>
        <p:spPr>
          <a:xfrm rot="10800000" flipH="1">
            <a:off x="6919220" y="4021272"/>
            <a:ext cx="331812" cy="268321"/>
          </a:xfrm>
          <a:prstGeom prst="triangle">
            <a:avLst/>
          </a:prstGeom>
          <a:solidFill>
            <a:srgbClr val="15292F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4" name="CaixaDeTexto 153">
            <a:extLst>
              <a:ext uri="{FF2B5EF4-FFF2-40B4-BE49-F238E27FC236}">
                <a16:creationId xmlns:a16="http://schemas.microsoft.com/office/drawing/2014/main" id="{9E589BDC-D6A0-4713-88F4-EAC6720FAA67}"/>
              </a:ext>
            </a:extLst>
          </p:cNvPr>
          <p:cNvSpPr txBox="1"/>
          <p:nvPr/>
        </p:nvSpPr>
        <p:spPr>
          <a:xfrm>
            <a:off x="4977598" y="3996214"/>
            <a:ext cx="1878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Classificado</a:t>
            </a:r>
          </a:p>
        </p:txBody>
      </p:sp>
      <p:sp>
        <p:nvSpPr>
          <p:cNvPr id="86" name="CaixaDeTexto 85">
            <a:extLst>
              <a:ext uri="{FF2B5EF4-FFF2-40B4-BE49-F238E27FC236}">
                <a16:creationId xmlns:a16="http://schemas.microsoft.com/office/drawing/2014/main" id="{2C582B47-01C5-4D9B-A9C3-8A2076FB9D31}"/>
              </a:ext>
            </a:extLst>
          </p:cNvPr>
          <p:cNvSpPr txBox="1"/>
          <p:nvPr/>
        </p:nvSpPr>
        <p:spPr>
          <a:xfrm>
            <a:off x="5521589" y="2816927"/>
            <a:ext cx="1878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24/10/2018</a:t>
            </a:r>
          </a:p>
        </p:txBody>
      </p:sp>
      <p:sp>
        <p:nvSpPr>
          <p:cNvPr id="87" name="CaixaDeTexto 86">
            <a:extLst>
              <a:ext uri="{FF2B5EF4-FFF2-40B4-BE49-F238E27FC236}">
                <a16:creationId xmlns:a16="http://schemas.microsoft.com/office/drawing/2014/main" id="{3AD080C1-14C4-4387-A6C4-3084C983B1F1}"/>
              </a:ext>
            </a:extLst>
          </p:cNvPr>
          <p:cNvSpPr txBox="1"/>
          <p:nvPr/>
        </p:nvSpPr>
        <p:spPr>
          <a:xfrm>
            <a:off x="5501179" y="3209162"/>
            <a:ext cx="1878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Daniela</a:t>
            </a:r>
          </a:p>
        </p:txBody>
      </p:sp>
      <p:sp>
        <p:nvSpPr>
          <p:cNvPr id="88" name="CaixaDeTexto 87">
            <a:extLst>
              <a:ext uri="{FF2B5EF4-FFF2-40B4-BE49-F238E27FC236}">
                <a16:creationId xmlns:a16="http://schemas.microsoft.com/office/drawing/2014/main" id="{F308201F-F0F8-47D4-854A-63E9CB6493AE}"/>
              </a:ext>
            </a:extLst>
          </p:cNvPr>
          <p:cNvSpPr txBox="1"/>
          <p:nvPr/>
        </p:nvSpPr>
        <p:spPr>
          <a:xfrm>
            <a:off x="8996217" y="3222410"/>
            <a:ext cx="1878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Leonardo</a:t>
            </a:r>
          </a:p>
        </p:txBody>
      </p:sp>
      <p:sp>
        <p:nvSpPr>
          <p:cNvPr id="89" name="CaixaDeTexto 88">
            <a:extLst>
              <a:ext uri="{FF2B5EF4-FFF2-40B4-BE49-F238E27FC236}">
                <a16:creationId xmlns:a16="http://schemas.microsoft.com/office/drawing/2014/main" id="{239C9BF4-C692-4777-B70D-1A60604430FB}"/>
              </a:ext>
            </a:extLst>
          </p:cNvPr>
          <p:cNvSpPr txBox="1"/>
          <p:nvPr/>
        </p:nvSpPr>
        <p:spPr>
          <a:xfrm>
            <a:off x="5065453" y="3602250"/>
            <a:ext cx="1878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Bug</a:t>
            </a:r>
          </a:p>
        </p:txBody>
      </p:sp>
      <p:sp>
        <p:nvSpPr>
          <p:cNvPr id="90" name="CaixaDeTexto 89">
            <a:extLst>
              <a:ext uri="{FF2B5EF4-FFF2-40B4-BE49-F238E27FC236}">
                <a16:creationId xmlns:a16="http://schemas.microsoft.com/office/drawing/2014/main" id="{E186446F-FA2D-4A39-A8D5-B3B0B62E94B0}"/>
              </a:ext>
            </a:extLst>
          </p:cNvPr>
          <p:cNvSpPr txBox="1"/>
          <p:nvPr/>
        </p:nvSpPr>
        <p:spPr>
          <a:xfrm>
            <a:off x="9017588" y="3603682"/>
            <a:ext cx="1878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Imediato</a:t>
            </a:r>
          </a:p>
        </p:txBody>
      </p:sp>
      <p:sp>
        <p:nvSpPr>
          <p:cNvPr id="91" name="CaixaDeTexto 90">
            <a:extLst>
              <a:ext uri="{FF2B5EF4-FFF2-40B4-BE49-F238E27FC236}">
                <a16:creationId xmlns:a16="http://schemas.microsoft.com/office/drawing/2014/main" id="{116E8144-1025-4743-A0E2-D63F2D1866E1}"/>
              </a:ext>
            </a:extLst>
          </p:cNvPr>
          <p:cNvSpPr txBox="1"/>
          <p:nvPr/>
        </p:nvSpPr>
        <p:spPr>
          <a:xfrm>
            <a:off x="4768085" y="4288308"/>
            <a:ext cx="60155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Ao registrar um produto do tipo Bombom de morango, o sistema não está reconhecendo o código de barras do mesmo, gerando um erro. Este produto já está </a:t>
            </a:r>
          </a:p>
        </p:txBody>
      </p:sp>
      <p:sp>
        <p:nvSpPr>
          <p:cNvPr id="95" name="Retângulo 94">
            <a:extLst>
              <a:ext uri="{FF2B5EF4-FFF2-40B4-BE49-F238E27FC236}">
                <a16:creationId xmlns:a16="http://schemas.microsoft.com/office/drawing/2014/main" id="{0C9B3A25-8EE9-43AE-A8BA-AA6FBA7DF7CE}"/>
              </a:ext>
            </a:extLst>
          </p:cNvPr>
          <p:cNvSpPr/>
          <p:nvPr/>
        </p:nvSpPr>
        <p:spPr>
          <a:xfrm>
            <a:off x="3927511" y="5504459"/>
            <a:ext cx="2355150" cy="446867"/>
          </a:xfrm>
          <a:prstGeom prst="rect">
            <a:avLst/>
          </a:prstGeom>
          <a:solidFill>
            <a:schemeClr val="bg1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4" name="CaixaDeTexto 93">
            <a:extLst>
              <a:ext uri="{FF2B5EF4-FFF2-40B4-BE49-F238E27FC236}">
                <a16:creationId xmlns:a16="http://schemas.microsoft.com/office/drawing/2014/main" id="{36F9DE0C-9039-430B-921D-99EFF3AF200E}"/>
              </a:ext>
            </a:extLst>
          </p:cNvPr>
          <p:cNvSpPr txBox="1"/>
          <p:nvPr/>
        </p:nvSpPr>
        <p:spPr>
          <a:xfrm>
            <a:off x="4029591" y="5504459"/>
            <a:ext cx="30904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rgbClr val="15292F"/>
                </a:solidFill>
              </a:rPr>
              <a:t>Adicionar novo comentário</a:t>
            </a:r>
            <a:endParaRPr lang="pt-BR" sz="1600" b="1" dirty="0">
              <a:solidFill>
                <a:srgbClr val="15292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5723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tângulo 24">
            <a:extLst>
              <a:ext uri="{FF2B5EF4-FFF2-40B4-BE49-F238E27FC236}">
                <a16:creationId xmlns:a16="http://schemas.microsoft.com/office/drawing/2014/main" id="{35C84EC4-9C29-4DB9-A2C1-9C7339E3159E}"/>
              </a:ext>
            </a:extLst>
          </p:cNvPr>
          <p:cNvSpPr/>
          <p:nvPr/>
        </p:nvSpPr>
        <p:spPr>
          <a:xfrm>
            <a:off x="1377537" y="1120724"/>
            <a:ext cx="9436925" cy="494626"/>
          </a:xfrm>
          <a:prstGeom prst="rect">
            <a:avLst/>
          </a:prstGeom>
          <a:solidFill>
            <a:srgbClr val="15292F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EE03311A-244F-4A71-9251-CED44727752F}"/>
              </a:ext>
            </a:extLst>
          </p:cNvPr>
          <p:cNvSpPr/>
          <p:nvPr/>
        </p:nvSpPr>
        <p:spPr>
          <a:xfrm>
            <a:off x="4740018" y="2693653"/>
            <a:ext cx="4120791" cy="397566"/>
          </a:xfrm>
          <a:prstGeom prst="rect">
            <a:avLst/>
          </a:prstGeom>
          <a:noFill/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852982AC-DE81-4A2B-BA3B-C31BBAEDDA8E}"/>
              </a:ext>
            </a:extLst>
          </p:cNvPr>
          <p:cNvSpPr/>
          <p:nvPr/>
        </p:nvSpPr>
        <p:spPr>
          <a:xfrm>
            <a:off x="4740018" y="3310283"/>
            <a:ext cx="4120790" cy="1261715"/>
          </a:xfrm>
          <a:prstGeom prst="rect">
            <a:avLst/>
          </a:prstGeom>
          <a:noFill/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7E64D90-0BFC-4733-87CB-CDE0BACB3880}"/>
              </a:ext>
            </a:extLst>
          </p:cNvPr>
          <p:cNvSpPr txBox="1"/>
          <p:nvPr/>
        </p:nvSpPr>
        <p:spPr>
          <a:xfrm>
            <a:off x="3512670" y="2693653"/>
            <a:ext cx="1225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Solicitante: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8068217-925C-4A5B-BA02-37B9FB230440}"/>
              </a:ext>
            </a:extLst>
          </p:cNvPr>
          <p:cNvSpPr txBox="1"/>
          <p:nvPr/>
        </p:nvSpPr>
        <p:spPr>
          <a:xfrm>
            <a:off x="3585856" y="3238350"/>
            <a:ext cx="1154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Descrição: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8F0E94D2-AAF8-4DD5-B211-ACB550F1AA7C}"/>
              </a:ext>
            </a:extLst>
          </p:cNvPr>
          <p:cNvSpPr/>
          <p:nvPr/>
        </p:nvSpPr>
        <p:spPr>
          <a:xfrm>
            <a:off x="7554349" y="5311058"/>
            <a:ext cx="1306459" cy="397566"/>
          </a:xfrm>
          <a:prstGeom prst="rect">
            <a:avLst/>
          </a:prstGeom>
          <a:solidFill>
            <a:srgbClr val="03DB68"/>
          </a:solidFill>
          <a:ln>
            <a:solidFill>
              <a:srgbClr val="03DB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586E623-4632-40AE-A330-6EA43197EAC3}"/>
              </a:ext>
            </a:extLst>
          </p:cNvPr>
          <p:cNvSpPr txBox="1"/>
          <p:nvPr/>
        </p:nvSpPr>
        <p:spPr>
          <a:xfrm>
            <a:off x="7826223" y="5349185"/>
            <a:ext cx="777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Enviar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D528783E-A938-411F-9F69-2D5C5AF53E00}"/>
              </a:ext>
            </a:extLst>
          </p:cNvPr>
          <p:cNvSpPr/>
          <p:nvPr/>
        </p:nvSpPr>
        <p:spPr>
          <a:xfrm>
            <a:off x="1195754" y="1111348"/>
            <a:ext cx="9608234" cy="5008098"/>
          </a:xfrm>
          <a:prstGeom prst="rect">
            <a:avLst/>
          </a:prstGeom>
          <a:noFill/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44A41851-5B55-46CA-A196-9F1036F346AE}"/>
              </a:ext>
            </a:extLst>
          </p:cNvPr>
          <p:cNvSpPr txBox="1"/>
          <p:nvPr/>
        </p:nvSpPr>
        <p:spPr>
          <a:xfrm>
            <a:off x="2861236" y="504061"/>
            <a:ext cx="64695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Sistema de Gerenciamento de Solicitações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2F0968E-0484-446C-B3EC-124FA3DD9FD8}"/>
              </a:ext>
            </a:extLst>
          </p:cNvPr>
          <p:cNvSpPr txBox="1"/>
          <p:nvPr/>
        </p:nvSpPr>
        <p:spPr>
          <a:xfrm>
            <a:off x="4937158" y="1863924"/>
            <a:ext cx="26171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Abrir Solicitação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49121E93-52CC-46A5-9B75-798204730BC3}"/>
              </a:ext>
            </a:extLst>
          </p:cNvPr>
          <p:cNvSpPr/>
          <p:nvPr/>
        </p:nvSpPr>
        <p:spPr>
          <a:xfrm>
            <a:off x="1214663" y="1111348"/>
            <a:ext cx="659345" cy="5008098"/>
          </a:xfrm>
          <a:prstGeom prst="rect">
            <a:avLst/>
          </a:prstGeom>
          <a:solidFill>
            <a:srgbClr val="15292F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273400B-22B7-4BEA-8155-0F257D0D4A28}"/>
              </a:ext>
            </a:extLst>
          </p:cNvPr>
          <p:cNvSpPr/>
          <p:nvPr/>
        </p:nvSpPr>
        <p:spPr>
          <a:xfrm>
            <a:off x="1445861" y="1457990"/>
            <a:ext cx="196947" cy="45719"/>
          </a:xfrm>
          <a:prstGeom prst="rect">
            <a:avLst/>
          </a:prstGeom>
          <a:solidFill>
            <a:schemeClr val="bg1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BE05F422-C7CD-4693-9FBC-F29D39D3CAB2}"/>
              </a:ext>
            </a:extLst>
          </p:cNvPr>
          <p:cNvSpPr/>
          <p:nvPr/>
        </p:nvSpPr>
        <p:spPr>
          <a:xfrm>
            <a:off x="1445861" y="1550848"/>
            <a:ext cx="196947" cy="45719"/>
          </a:xfrm>
          <a:prstGeom prst="rect">
            <a:avLst/>
          </a:prstGeom>
          <a:solidFill>
            <a:schemeClr val="bg1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AD933229-8EF4-4B7C-8091-4276A7461907}"/>
              </a:ext>
            </a:extLst>
          </p:cNvPr>
          <p:cNvSpPr/>
          <p:nvPr/>
        </p:nvSpPr>
        <p:spPr>
          <a:xfrm>
            <a:off x="1445861" y="1634413"/>
            <a:ext cx="196947" cy="45719"/>
          </a:xfrm>
          <a:prstGeom prst="rect">
            <a:avLst/>
          </a:prstGeom>
          <a:solidFill>
            <a:schemeClr val="bg1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943BAE2E-50E0-44CE-8D8B-6F3CFD84EB5B}"/>
              </a:ext>
            </a:extLst>
          </p:cNvPr>
          <p:cNvSpPr/>
          <p:nvPr/>
        </p:nvSpPr>
        <p:spPr>
          <a:xfrm>
            <a:off x="1364256" y="1962187"/>
            <a:ext cx="360155" cy="323614"/>
          </a:xfrm>
          <a:prstGeom prst="rect">
            <a:avLst/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0E1B3873-1F92-42D8-8EB0-464B16E18323}"/>
              </a:ext>
            </a:extLst>
          </p:cNvPr>
          <p:cNvSpPr/>
          <p:nvPr/>
        </p:nvSpPr>
        <p:spPr>
          <a:xfrm>
            <a:off x="1371290" y="2489614"/>
            <a:ext cx="360155" cy="323614"/>
          </a:xfrm>
          <a:prstGeom prst="rect">
            <a:avLst/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CDEE1C5B-FBD1-458E-BEBD-951BB3D30944}"/>
              </a:ext>
            </a:extLst>
          </p:cNvPr>
          <p:cNvSpPr/>
          <p:nvPr/>
        </p:nvSpPr>
        <p:spPr>
          <a:xfrm>
            <a:off x="1371289" y="3078330"/>
            <a:ext cx="360155" cy="323614"/>
          </a:xfrm>
          <a:prstGeom prst="rect">
            <a:avLst/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18629727-BDCF-42CB-B46F-62F8CE4FE4CD}"/>
              </a:ext>
            </a:extLst>
          </p:cNvPr>
          <p:cNvSpPr/>
          <p:nvPr/>
        </p:nvSpPr>
        <p:spPr>
          <a:xfrm>
            <a:off x="1371288" y="3675697"/>
            <a:ext cx="360155" cy="323614"/>
          </a:xfrm>
          <a:prstGeom prst="rect">
            <a:avLst/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59A7A439-00ED-4844-9423-EE2C8FFF1BAE}"/>
              </a:ext>
            </a:extLst>
          </p:cNvPr>
          <p:cNvSpPr txBox="1"/>
          <p:nvPr/>
        </p:nvSpPr>
        <p:spPr>
          <a:xfrm>
            <a:off x="3819484" y="4733655"/>
            <a:ext cx="918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Anexos: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936291DE-47CB-4C54-8E5F-B7C859D4BC95}"/>
              </a:ext>
            </a:extLst>
          </p:cNvPr>
          <p:cNvSpPr/>
          <p:nvPr/>
        </p:nvSpPr>
        <p:spPr>
          <a:xfrm>
            <a:off x="4740018" y="4737233"/>
            <a:ext cx="4120790" cy="397566"/>
          </a:xfrm>
          <a:prstGeom prst="rect">
            <a:avLst/>
          </a:prstGeom>
          <a:noFill/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5FDC72C2-E03F-42D1-9E55-7E7B08090268}"/>
              </a:ext>
            </a:extLst>
          </p:cNvPr>
          <p:cNvSpPr txBox="1"/>
          <p:nvPr/>
        </p:nvSpPr>
        <p:spPr>
          <a:xfrm>
            <a:off x="5861438" y="4762417"/>
            <a:ext cx="1758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Escolher Arquivo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979A8C95-5921-4BB8-8AE7-2C27BF23EDEE}"/>
              </a:ext>
            </a:extLst>
          </p:cNvPr>
          <p:cNvSpPr/>
          <p:nvPr/>
        </p:nvSpPr>
        <p:spPr>
          <a:xfrm>
            <a:off x="10268993" y="1206230"/>
            <a:ext cx="360155" cy="323614"/>
          </a:xfrm>
          <a:prstGeom prst="rect">
            <a:avLst/>
          </a:prstGeom>
          <a:solidFill>
            <a:schemeClr val="bg1"/>
          </a:solidFill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EC9D7B67-1BC9-474F-8D60-A98926FB3FA8}"/>
              </a:ext>
            </a:extLst>
          </p:cNvPr>
          <p:cNvSpPr txBox="1"/>
          <p:nvPr/>
        </p:nvSpPr>
        <p:spPr>
          <a:xfrm>
            <a:off x="9164439" y="1215240"/>
            <a:ext cx="11035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</a:rPr>
              <a:t>Empresa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271810DA-EE4A-423D-B961-8799913487F8}"/>
              </a:ext>
            </a:extLst>
          </p:cNvPr>
          <p:cNvSpPr txBox="1"/>
          <p:nvPr/>
        </p:nvSpPr>
        <p:spPr>
          <a:xfrm>
            <a:off x="2851172" y="6159212"/>
            <a:ext cx="7416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Solicitador/Menu Minimizado/Abrir Solicitação -</a:t>
            </a:r>
          </a:p>
        </p:txBody>
      </p:sp>
    </p:spTree>
    <p:extLst>
      <p:ext uri="{BB962C8B-B14F-4D97-AF65-F5344CB8AC3E}">
        <p14:creationId xmlns:p14="http://schemas.microsoft.com/office/powerpoint/2010/main" val="3321136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tângulo 35">
            <a:extLst>
              <a:ext uri="{FF2B5EF4-FFF2-40B4-BE49-F238E27FC236}">
                <a16:creationId xmlns:a16="http://schemas.microsoft.com/office/drawing/2014/main" id="{72717C35-7450-4B42-8F96-32041860C4D7}"/>
              </a:ext>
            </a:extLst>
          </p:cNvPr>
          <p:cNvSpPr/>
          <p:nvPr/>
        </p:nvSpPr>
        <p:spPr>
          <a:xfrm>
            <a:off x="1377537" y="1120724"/>
            <a:ext cx="9436925" cy="494626"/>
          </a:xfrm>
          <a:prstGeom prst="rect">
            <a:avLst/>
          </a:prstGeom>
          <a:solidFill>
            <a:srgbClr val="15292F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EE03311A-244F-4A71-9251-CED44727752F}"/>
              </a:ext>
            </a:extLst>
          </p:cNvPr>
          <p:cNvSpPr/>
          <p:nvPr/>
        </p:nvSpPr>
        <p:spPr>
          <a:xfrm>
            <a:off x="5552701" y="2818666"/>
            <a:ext cx="4120791" cy="397566"/>
          </a:xfrm>
          <a:prstGeom prst="rect">
            <a:avLst/>
          </a:prstGeom>
          <a:noFill/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852982AC-DE81-4A2B-BA3B-C31BBAEDDA8E}"/>
              </a:ext>
            </a:extLst>
          </p:cNvPr>
          <p:cNvSpPr/>
          <p:nvPr/>
        </p:nvSpPr>
        <p:spPr>
          <a:xfrm>
            <a:off x="5552701" y="3435296"/>
            <a:ext cx="4120790" cy="1261715"/>
          </a:xfrm>
          <a:prstGeom prst="rect">
            <a:avLst/>
          </a:prstGeom>
          <a:noFill/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8068217-925C-4A5B-BA02-37B9FB230440}"/>
              </a:ext>
            </a:extLst>
          </p:cNvPr>
          <p:cNvSpPr txBox="1"/>
          <p:nvPr/>
        </p:nvSpPr>
        <p:spPr>
          <a:xfrm>
            <a:off x="4438988" y="3435296"/>
            <a:ext cx="1154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Descrição: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8F0E94D2-AAF8-4DD5-B211-ACB550F1AA7C}"/>
              </a:ext>
            </a:extLst>
          </p:cNvPr>
          <p:cNvSpPr/>
          <p:nvPr/>
        </p:nvSpPr>
        <p:spPr>
          <a:xfrm>
            <a:off x="8367032" y="5436071"/>
            <a:ext cx="1306459" cy="397566"/>
          </a:xfrm>
          <a:prstGeom prst="rect">
            <a:avLst/>
          </a:prstGeom>
          <a:solidFill>
            <a:srgbClr val="03DB68"/>
          </a:solidFill>
          <a:ln>
            <a:solidFill>
              <a:srgbClr val="03DB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586E623-4632-40AE-A330-6EA43197EAC3}"/>
              </a:ext>
            </a:extLst>
          </p:cNvPr>
          <p:cNvSpPr txBox="1"/>
          <p:nvPr/>
        </p:nvSpPr>
        <p:spPr>
          <a:xfrm>
            <a:off x="8638906" y="5474198"/>
            <a:ext cx="777713" cy="369332"/>
          </a:xfrm>
          <a:prstGeom prst="rect">
            <a:avLst/>
          </a:prstGeom>
          <a:solidFill>
            <a:srgbClr val="03DB68"/>
          </a:solidFill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Enviar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D528783E-A938-411F-9F69-2D5C5AF53E00}"/>
              </a:ext>
            </a:extLst>
          </p:cNvPr>
          <p:cNvSpPr/>
          <p:nvPr/>
        </p:nvSpPr>
        <p:spPr>
          <a:xfrm>
            <a:off x="1195754" y="1111348"/>
            <a:ext cx="9608234" cy="5008098"/>
          </a:xfrm>
          <a:prstGeom prst="rect">
            <a:avLst/>
          </a:prstGeom>
          <a:noFill/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44A41851-5B55-46CA-A196-9F1036F346AE}"/>
              </a:ext>
            </a:extLst>
          </p:cNvPr>
          <p:cNvSpPr txBox="1"/>
          <p:nvPr/>
        </p:nvSpPr>
        <p:spPr>
          <a:xfrm>
            <a:off x="2861236" y="504061"/>
            <a:ext cx="64695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Sistema de Gerenciamento de Solicitações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2F0968E-0484-446C-B3EC-124FA3DD9FD8}"/>
              </a:ext>
            </a:extLst>
          </p:cNvPr>
          <p:cNvSpPr txBox="1"/>
          <p:nvPr/>
        </p:nvSpPr>
        <p:spPr>
          <a:xfrm>
            <a:off x="5991710" y="1915137"/>
            <a:ext cx="26171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Abrir Solicitação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49121E93-52CC-46A5-9B75-798204730BC3}"/>
              </a:ext>
            </a:extLst>
          </p:cNvPr>
          <p:cNvSpPr/>
          <p:nvPr/>
        </p:nvSpPr>
        <p:spPr>
          <a:xfrm>
            <a:off x="1214662" y="1111348"/>
            <a:ext cx="2368439" cy="5008098"/>
          </a:xfrm>
          <a:prstGeom prst="rect">
            <a:avLst/>
          </a:prstGeom>
          <a:solidFill>
            <a:srgbClr val="1529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59A7A439-00ED-4844-9423-EE2C8FFF1BAE}"/>
              </a:ext>
            </a:extLst>
          </p:cNvPr>
          <p:cNvSpPr txBox="1"/>
          <p:nvPr/>
        </p:nvSpPr>
        <p:spPr>
          <a:xfrm>
            <a:off x="4632167" y="4858668"/>
            <a:ext cx="918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Anexos: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936291DE-47CB-4C54-8E5F-B7C859D4BC95}"/>
              </a:ext>
            </a:extLst>
          </p:cNvPr>
          <p:cNvSpPr/>
          <p:nvPr/>
        </p:nvSpPr>
        <p:spPr>
          <a:xfrm>
            <a:off x="5552701" y="4862246"/>
            <a:ext cx="4120790" cy="397566"/>
          </a:xfrm>
          <a:prstGeom prst="rect">
            <a:avLst/>
          </a:prstGeom>
          <a:noFill/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5FDC72C2-E03F-42D1-9E55-7E7B08090268}"/>
              </a:ext>
            </a:extLst>
          </p:cNvPr>
          <p:cNvSpPr txBox="1"/>
          <p:nvPr/>
        </p:nvSpPr>
        <p:spPr>
          <a:xfrm>
            <a:off x="6674121" y="4887430"/>
            <a:ext cx="1758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Escolher Arquivo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96E24B0C-A2CE-48ED-BEDC-572A8F5FF39A}"/>
              </a:ext>
            </a:extLst>
          </p:cNvPr>
          <p:cNvSpPr txBox="1"/>
          <p:nvPr/>
        </p:nvSpPr>
        <p:spPr>
          <a:xfrm>
            <a:off x="1905612" y="1311713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MENU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3407BD47-9139-4996-90D1-CEB9C78CA038}"/>
              </a:ext>
            </a:extLst>
          </p:cNvPr>
          <p:cNvSpPr/>
          <p:nvPr/>
        </p:nvSpPr>
        <p:spPr>
          <a:xfrm>
            <a:off x="1364256" y="1962187"/>
            <a:ext cx="360155" cy="323614"/>
          </a:xfrm>
          <a:prstGeom prst="rect">
            <a:avLst/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F03B6800-85D2-4ADC-8E0D-7807940B5FE8}"/>
              </a:ext>
            </a:extLst>
          </p:cNvPr>
          <p:cNvSpPr/>
          <p:nvPr/>
        </p:nvSpPr>
        <p:spPr>
          <a:xfrm>
            <a:off x="1364254" y="3022501"/>
            <a:ext cx="360155" cy="323614"/>
          </a:xfrm>
          <a:prstGeom prst="rect">
            <a:avLst/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2C438151-C044-420F-A3AB-79A3B8714B0F}"/>
              </a:ext>
            </a:extLst>
          </p:cNvPr>
          <p:cNvSpPr/>
          <p:nvPr/>
        </p:nvSpPr>
        <p:spPr>
          <a:xfrm>
            <a:off x="1364253" y="3559493"/>
            <a:ext cx="360155" cy="323614"/>
          </a:xfrm>
          <a:prstGeom prst="rect">
            <a:avLst/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04EED8AD-47F4-40B3-9734-63EE40B27142}"/>
              </a:ext>
            </a:extLst>
          </p:cNvPr>
          <p:cNvSpPr txBox="1"/>
          <p:nvPr/>
        </p:nvSpPr>
        <p:spPr>
          <a:xfrm>
            <a:off x="1746066" y="1916469"/>
            <a:ext cx="1298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Solicitações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C258EE09-B702-4C37-A0DB-F76AEC3FDD93}"/>
              </a:ext>
            </a:extLst>
          </p:cNvPr>
          <p:cNvSpPr txBox="1"/>
          <p:nvPr/>
        </p:nvSpPr>
        <p:spPr>
          <a:xfrm>
            <a:off x="1755807" y="3022501"/>
            <a:ext cx="1483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Alterar Senha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C5F0114B-894C-44CB-934A-A5C1C4BA6830}"/>
              </a:ext>
            </a:extLst>
          </p:cNvPr>
          <p:cNvSpPr txBox="1"/>
          <p:nvPr/>
        </p:nvSpPr>
        <p:spPr>
          <a:xfrm>
            <a:off x="1755807" y="3536634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Sair</a:t>
            </a: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6219E484-EB50-4F15-B464-0ED9AF6F738C}"/>
              </a:ext>
            </a:extLst>
          </p:cNvPr>
          <p:cNvCxnSpPr>
            <a:cxnSpLocks/>
          </p:cNvCxnSpPr>
          <p:nvPr/>
        </p:nvCxnSpPr>
        <p:spPr>
          <a:xfrm>
            <a:off x="1322049" y="1681045"/>
            <a:ext cx="21323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tângulo 33">
            <a:extLst>
              <a:ext uri="{FF2B5EF4-FFF2-40B4-BE49-F238E27FC236}">
                <a16:creationId xmlns:a16="http://schemas.microsoft.com/office/drawing/2014/main" id="{411E0287-ABD4-486F-889C-AF7A431F8B20}"/>
              </a:ext>
            </a:extLst>
          </p:cNvPr>
          <p:cNvSpPr/>
          <p:nvPr/>
        </p:nvSpPr>
        <p:spPr>
          <a:xfrm>
            <a:off x="10268993" y="1206230"/>
            <a:ext cx="360155" cy="323614"/>
          </a:xfrm>
          <a:prstGeom prst="rect">
            <a:avLst/>
          </a:prstGeom>
          <a:solidFill>
            <a:schemeClr val="bg1"/>
          </a:solidFill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B3FF9A18-7D07-4F64-841F-56C983C88AF5}"/>
              </a:ext>
            </a:extLst>
          </p:cNvPr>
          <p:cNvSpPr txBox="1"/>
          <p:nvPr/>
        </p:nvSpPr>
        <p:spPr>
          <a:xfrm>
            <a:off x="9164439" y="1215240"/>
            <a:ext cx="11035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</a:rPr>
              <a:t>Empresa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03757204-3378-4387-9345-36BD62EEC760}"/>
              </a:ext>
            </a:extLst>
          </p:cNvPr>
          <p:cNvSpPr txBox="1"/>
          <p:nvPr/>
        </p:nvSpPr>
        <p:spPr>
          <a:xfrm>
            <a:off x="2851172" y="6159212"/>
            <a:ext cx="72209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Solicitador/Menu Expandido/Abrir Solicitação -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CE15B6BA-50EB-473D-B2F9-398FC1E4FDED}"/>
              </a:ext>
            </a:extLst>
          </p:cNvPr>
          <p:cNvSpPr txBox="1"/>
          <p:nvPr/>
        </p:nvSpPr>
        <p:spPr>
          <a:xfrm>
            <a:off x="4367558" y="2798681"/>
            <a:ext cx="1225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Solicitante:</a:t>
            </a: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8C376645-A812-472B-B452-78580CC717C2}"/>
              </a:ext>
            </a:extLst>
          </p:cNvPr>
          <p:cNvSpPr/>
          <p:nvPr/>
        </p:nvSpPr>
        <p:spPr>
          <a:xfrm>
            <a:off x="1200991" y="2398655"/>
            <a:ext cx="2387347" cy="494626"/>
          </a:xfrm>
          <a:prstGeom prst="rect">
            <a:avLst/>
          </a:prstGeom>
          <a:solidFill>
            <a:schemeClr val="bg1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35E3A609-45DE-47E1-9BA2-04C77C2D7083}"/>
              </a:ext>
            </a:extLst>
          </p:cNvPr>
          <p:cNvSpPr/>
          <p:nvPr/>
        </p:nvSpPr>
        <p:spPr>
          <a:xfrm>
            <a:off x="1364400" y="2494329"/>
            <a:ext cx="360155" cy="323614"/>
          </a:xfrm>
          <a:prstGeom prst="rect">
            <a:avLst/>
          </a:prstGeom>
          <a:noFill/>
          <a:ln w="41275"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15292F"/>
              </a:solidFill>
            </a:endParaRP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AB210523-A675-44CC-8B0B-3F2E0F6BC1CC}"/>
              </a:ext>
            </a:extLst>
          </p:cNvPr>
          <p:cNvSpPr txBox="1"/>
          <p:nvPr/>
        </p:nvSpPr>
        <p:spPr>
          <a:xfrm>
            <a:off x="1755807" y="2470946"/>
            <a:ext cx="1740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15292F"/>
                </a:solidFill>
              </a:rPr>
              <a:t>Abrir Solicitação</a:t>
            </a:r>
          </a:p>
        </p:txBody>
      </p:sp>
    </p:spTree>
    <p:extLst>
      <p:ext uri="{BB962C8B-B14F-4D97-AF65-F5344CB8AC3E}">
        <p14:creationId xmlns:p14="http://schemas.microsoft.com/office/powerpoint/2010/main" val="861009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tângulo 35">
            <a:extLst>
              <a:ext uri="{FF2B5EF4-FFF2-40B4-BE49-F238E27FC236}">
                <a16:creationId xmlns:a16="http://schemas.microsoft.com/office/drawing/2014/main" id="{72717C35-7450-4B42-8F96-32041860C4D7}"/>
              </a:ext>
            </a:extLst>
          </p:cNvPr>
          <p:cNvSpPr/>
          <p:nvPr/>
        </p:nvSpPr>
        <p:spPr>
          <a:xfrm>
            <a:off x="424173" y="542422"/>
            <a:ext cx="11343653" cy="567569"/>
          </a:xfrm>
          <a:prstGeom prst="rect">
            <a:avLst/>
          </a:prstGeom>
          <a:solidFill>
            <a:srgbClr val="15292F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D528783E-A938-411F-9F69-2D5C5AF53E00}"/>
              </a:ext>
            </a:extLst>
          </p:cNvPr>
          <p:cNvSpPr/>
          <p:nvPr/>
        </p:nvSpPr>
        <p:spPr>
          <a:xfrm>
            <a:off x="242389" y="533047"/>
            <a:ext cx="11549575" cy="5746652"/>
          </a:xfrm>
          <a:prstGeom prst="rect">
            <a:avLst/>
          </a:prstGeom>
          <a:noFill/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44A41851-5B55-46CA-A196-9F1036F346AE}"/>
              </a:ext>
            </a:extLst>
          </p:cNvPr>
          <p:cNvSpPr txBox="1"/>
          <p:nvPr/>
        </p:nvSpPr>
        <p:spPr>
          <a:xfrm>
            <a:off x="2894969" y="79692"/>
            <a:ext cx="64695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Sistema de Gerenciamento de Solicitações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2F0968E-0484-446C-B3EC-124FA3DD9FD8}"/>
              </a:ext>
            </a:extLst>
          </p:cNvPr>
          <p:cNvSpPr txBox="1"/>
          <p:nvPr/>
        </p:nvSpPr>
        <p:spPr>
          <a:xfrm>
            <a:off x="5837001" y="1148118"/>
            <a:ext cx="23159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/>
              <a:t>Solicitações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49121E93-52CC-46A5-9B75-798204730BC3}"/>
              </a:ext>
            </a:extLst>
          </p:cNvPr>
          <p:cNvSpPr/>
          <p:nvPr/>
        </p:nvSpPr>
        <p:spPr>
          <a:xfrm>
            <a:off x="261297" y="542423"/>
            <a:ext cx="2315966" cy="5746652"/>
          </a:xfrm>
          <a:prstGeom prst="rect">
            <a:avLst/>
          </a:prstGeom>
          <a:solidFill>
            <a:srgbClr val="15292F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5FDC72C2-E03F-42D1-9E55-7E7B08090268}"/>
              </a:ext>
            </a:extLst>
          </p:cNvPr>
          <p:cNvSpPr txBox="1"/>
          <p:nvPr/>
        </p:nvSpPr>
        <p:spPr>
          <a:xfrm>
            <a:off x="2718839" y="1647572"/>
            <a:ext cx="2113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Filtrar por: 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96E24B0C-A2CE-48ED-BEDC-572A8F5FF39A}"/>
              </a:ext>
            </a:extLst>
          </p:cNvPr>
          <p:cNvSpPr txBox="1"/>
          <p:nvPr/>
        </p:nvSpPr>
        <p:spPr>
          <a:xfrm>
            <a:off x="952248" y="733412"/>
            <a:ext cx="9638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bg1"/>
                </a:solidFill>
              </a:rPr>
              <a:t>MENU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F03B6800-85D2-4ADC-8E0D-7807940B5FE8}"/>
              </a:ext>
            </a:extLst>
          </p:cNvPr>
          <p:cNvSpPr/>
          <p:nvPr/>
        </p:nvSpPr>
        <p:spPr>
          <a:xfrm>
            <a:off x="410890" y="2500472"/>
            <a:ext cx="278428" cy="301627"/>
          </a:xfrm>
          <a:prstGeom prst="rect">
            <a:avLst/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2C438151-C044-420F-A3AB-79A3B8714B0F}"/>
              </a:ext>
            </a:extLst>
          </p:cNvPr>
          <p:cNvSpPr/>
          <p:nvPr/>
        </p:nvSpPr>
        <p:spPr>
          <a:xfrm>
            <a:off x="410889" y="3037464"/>
            <a:ext cx="278428" cy="301627"/>
          </a:xfrm>
          <a:prstGeom prst="rect">
            <a:avLst/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C258EE09-B702-4C37-A0DB-F76AEC3FDD93}"/>
              </a:ext>
            </a:extLst>
          </p:cNvPr>
          <p:cNvSpPr txBox="1"/>
          <p:nvPr/>
        </p:nvSpPr>
        <p:spPr>
          <a:xfrm>
            <a:off x="718032" y="2486404"/>
            <a:ext cx="17829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bg1"/>
                </a:solidFill>
              </a:rPr>
              <a:t>Alterar Senha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C5F0114B-894C-44CB-934A-A5C1C4BA6830}"/>
              </a:ext>
            </a:extLst>
          </p:cNvPr>
          <p:cNvSpPr txBox="1"/>
          <p:nvPr/>
        </p:nvSpPr>
        <p:spPr>
          <a:xfrm>
            <a:off x="718032" y="3000537"/>
            <a:ext cx="6555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bg1"/>
                </a:solidFill>
              </a:rPr>
              <a:t>Sair</a:t>
            </a: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6219E484-EB50-4F15-B464-0ED9AF6F738C}"/>
              </a:ext>
            </a:extLst>
          </p:cNvPr>
          <p:cNvCxnSpPr>
            <a:cxnSpLocks/>
          </p:cNvCxnSpPr>
          <p:nvPr/>
        </p:nvCxnSpPr>
        <p:spPr>
          <a:xfrm>
            <a:off x="368685" y="1102744"/>
            <a:ext cx="2132260" cy="724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tângulo 33">
            <a:extLst>
              <a:ext uri="{FF2B5EF4-FFF2-40B4-BE49-F238E27FC236}">
                <a16:creationId xmlns:a16="http://schemas.microsoft.com/office/drawing/2014/main" id="{411E0287-ABD4-486F-889C-AF7A431F8B20}"/>
              </a:ext>
            </a:extLst>
          </p:cNvPr>
          <p:cNvSpPr/>
          <p:nvPr/>
        </p:nvSpPr>
        <p:spPr>
          <a:xfrm>
            <a:off x="11186393" y="652282"/>
            <a:ext cx="403700" cy="362330"/>
          </a:xfrm>
          <a:prstGeom prst="rect">
            <a:avLst/>
          </a:prstGeom>
          <a:solidFill>
            <a:schemeClr val="bg1"/>
          </a:solidFill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B3FF9A18-7D07-4F64-841F-56C983C88AF5}"/>
              </a:ext>
            </a:extLst>
          </p:cNvPr>
          <p:cNvSpPr txBox="1"/>
          <p:nvPr/>
        </p:nvSpPr>
        <p:spPr>
          <a:xfrm>
            <a:off x="10081839" y="624147"/>
            <a:ext cx="13264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</a:rPr>
              <a:t>Empresa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03757204-3378-4387-9345-36BD62EEC760}"/>
              </a:ext>
            </a:extLst>
          </p:cNvPr>
          <p:cNvSpPr txBox="1"/>
          <p:nvPr/>
        </p:nvSpPr>
        <p:spPr>
          <a:xfrm>
            <a:off x="3271739" y="6252015"/>
            <a:ext cx="62783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Solicitador/Visualizar Solicitação/Aberta </a:t>
            </a: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8C376645-A812-472B-B452-78580CC717C2}"/>
              </a:ext>
            </a:extLst>
          </p:cNvPr>
          <p:cNvSpPr/>
          <p:nvPr/>
        </p:nvSpPr>
        <p:spPr>
          <a:xfrm>
            <a:off x="251843" y="1347641"/>
            <a:ext cx="2325420" cy="567569"/>
          </a:xfrm>
          <a:prstGeom prst="rect">
            <a:avLst/>
          </a:prstGeom>
          <a:solidFill>
            <a:schemeClr val="bg1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/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35E3A609-45DE-47E1-9BA2-04C77C2D7083}"/>
              </a:ext>
            </a:extLst>
          </p:cNvPr>
          <p:cNvSpPr/>
          <p:nvPr/>
        </p:nvSpPr>
        <p:spPr>
          <a:xfrm>
            <a:off x="411036" y="1972300"/>
            <a:ext cx="278428" cy="301627"/>
          </a:xfrm>
          <a:prstGeom prst="rect">
            <a:avLst/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>
              <a:solidFill>
                <a:schemeClr val="bg1"/>
              </a:solidFill>
            </a:endParaRP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AB210523-A675-44CC-8B0B-3F2E0F6BC1CC}"/>
              </a:ext>
            </a:extLst>
          </p:cNvPr>
          <p:cNvSpPr txBox="1"/>
          <p:nvPr/>
        </p:nvSpPr>
        <p:spPr>
          <a:xfrm>
            <a:off x="718032" y="1934849"/>
            <a:ext cx="20925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bg1"/>
                </a:solidFill>
              </a:rPr>
              <a:t>Abrir Solicitação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04EED8AD-47F4-40B3-9734-63EE40B27142}"/>
              </a:ext>
            </a:extLst>
          </p:cNvPr>
          <p:cNvSpPr txBox="1"/>
          <p:nvPr/>
        </p:nvSpPr>
        <p:spPr>
          <a:xfrm>
            <a:off x="701169" y="1491227"/>
            <a:ext cx="15609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rgbClr val="15292F"/>
                </a:solidFill>
              </a:rPr>
              <a:t>Solicitações</a:t>
            </a: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18BB4F1B-D0B7-46A4-B716-3B3F296945D5}"/>
              </a:ext>
            </a:extLst>
          </p:cNvPr>
          <p:cNvSpPr/>
          <p:nvPr/>
        </p:nvSpPr>
        <p:spPr>
          <a:xfrm>
            <a:off x="410921" y="1479474"/>
            <a:ext cx="278428" cy="301627"/>
          </a:xfrm>
          <a:prstGeom prst="rect">
            <a:avLst/>
          </a:prstGeom>
          <a:noFill/>
          <a:ln w="41275"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>
              <a:solidFill>
                <a:schemeClr val="bg1"/>
              </a:solidFill>
            </a:endParaRPr>
          </a:p>
        </p:txBody>
      </p:sp>
      <p:graphicFrame>
        <p:nvGraphicFramePr>
          <p:cNvPr id="15" name="Tabela 14">
            <a:extLst>
              <a:ext uri="{FF2B5EF4-FFF2-40B4-BE49-F238E27FC236}">
                <a16:creationId xmlns:a16="http://schemas.microsoft.com/office/drawing/2014/main" id="{117C6A6B-EC6F-4DCE-B5FA-EE45DB5415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8173758"/>
              </p:ext>
            </p:extLst>
          </p:nvPr>
        </p:nvGraphicFramePr>
        <p:xfrm>
          <a:off x="2748986" y="2112352"/>
          <a:ext cx="8871255" cy="3579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562">
                  <a:extLst>
                    <a:ext uri="{9D8B030D-6E8A-4147-A177-3AD203B41FA5}">
                      <a16:colId xmlns:a16="http://schemas.microsoft.com/office/drawing/2014/main" val="1214311235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567709411"/>
                    </a:ext>
                  </a:extLst>
                </a:gridCol>
                <a:gridCol w="1254036">
                  <a:extLst>
                    <a:ext uri="{9D8B030D-6E8A-4147-A177-3AD203B41FA5}">
                      <a16:colId xmlns:a16="http://schemas.microsoft.com/office/drawing/2014/main" val="1287829829"/>
                    </a:ext>
                  </a:extLst>
                </a:gridCol>
                <a:gridCol w="1716259">
                  <a:extLst>
                    <a:ext uri="{9D8B030D-6E8A-4147-A177-3AD203B41FA5}">
                      <a16:colId xmlns:a16="http://schemas.microsoft.com/office/drawing/2014/main" val="1577194061"/>
                    </a:ext>
                  </a:extLst>
                </a:gridCol>
                <a:gridCol w="1067132">
                  <a:extLst>
                    <a:ext uri="{9D8B030D-6E8A-4147-A177-3AD203B41FA5}">
                      <a16:colId xmlns:a16="http://schemas.microsoft.com/office/drawing/2014/main" val="1426856637"/>
                    </a:ext>
                  </a:extLst>
                </a:gridCol>
                <a:gridCol w="1363664">
                  <a:extLst>
                    <a:ext uri="{9D8B030D-6E8A-4147-A177-3AD203B41FA5}">
                      <a16:colId xmlns:a16="http://schemas.microsoft.com/office/drawing/2014/main" val="2960355438"/>
                    </a:ext>
                  </a:extLst>
                </a:gridCol>
                <a:gridCol w="1267322">
                  <a:extLst>
                    <a:ext uri="{9D8B030D-6E8A-4147-A177-3AD203B41FA5}">
                      <a16:colId xmlns:a16="http://schemas.microsoft.com/office/drawing/2014/main" val="3684080775"/>
                    </a:ext>
                  </a:extLst>
                </a:gridCol>
              </a:tblGrid>
              <a:tr h="357907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Número</a:t>
                      </a:r>
                    </a:p>
                  </a:txBody>
                  <a:tcPr>
                    <a:solidFill>
                      <a:srgbClr val="15292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Data Abertura</a:t>
                      </a:r>
                    </a:p>
                  </a:txBody>
                  <a:tcPr>
                    <a:solidFill>
                      <a:srgbClr val="15292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Solicitante</a:t>
                      </a:r>
                    </a:p>
                  </a:txBody>
                  <a:tcPr>
                    <a:solidFill>
                      <a:srgbClr val="15292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Prévia</a:t>
                      </a:r>
                    </a:p>
                  </a:txBody>
                  <a:tcPr>
                    <a:solidFill>
                      <a:srgbClr val="15292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Status</a:t>
                      </a:r>
                    </a:p>
                  </a:txBody>
                  <a:tcPr>
                    <a:solidFill>
                      <a:srgbClr val="15292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Data Previsão</a:t>
                      </a:r>
                    </a:p>
                  </a:txBody>
                  <a:tcPr>
                    <a:solidFill>
                      <a:srgbClr val="15292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Data Conclusão</a:t>
                      </a:r>
                    </a:p>
                  </a:txBody>
                  <a:tcPr>
                    <a:solidFill>
                      <a:srgbClr val="1529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499912"/>
                  </a:ext>
                </a:extLst>
              </a:tr>
            </a:tbl>
          </a:graphicData>
        </a:graphic>
      </p:graphicFrame>
      <p:graphicFrame>
        <p:nvGraphicFramePr>
          <p:cNvPr id="44" name="Tabela 43">
            <a:extLst>
              <a:ext uri="{FF2B5EF4-FFF2-40B4-BE49-F238E27FC236}">
                <a16:creationId xmlns:a16="http://schemas.microsoft.com/office/drawing/2014/main" id="{CD8E77BA-7B89-4B4D-9EA3-007B44B837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4422181"/>
              </p:ext>
            </p:extLst>
          </p:nvPr>
        </p:nvGraphicFramePr>
        <p:xfrm>
          <a:off x="2748985" y="2811907"/>
          <a:ext cx="8871255" cy="3579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563">
                  <a:extLst>
                    <a:ext uri="{9D8B030D-6E8A-4147-A177-3AD203B41FA5}">
                      <a16:colId xmlns:a16="http://schemas.microsoft.com/office/drawing/2014/main" val="1214311235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567709411"/>
                    </a:ext>
                  </a:extLst>
                </a:gridCol>
                <a:gridCol w="1254035">
                  <a:extLst>
                    <a:ext uri="{9D8B030D-6E8A-4147-A177-3AD203B41FA5}">
                      <a16:colId xmlns:a16="http://schemas.microsoft.com/office/drawing/2014/main" val="1287829829"/>
                    </a:ext>
                  </a:extLst>
                </a:gridCol>
                <a:gridCol w="1716259">
                  <a:extLst>
                    <a:ext uri="{9D8B030D-6E8A-4147-A177-3AD203B41FA5}">
                      <a16:colId xmlns:a16="http://schemas.microsoft.com/office/drawing/2014/main" val="1577194061"/>
                    </a:ext>
                  </a:extLst>
                </a:gridCol>
                <a:gridCol w="1081201">
                  <a:extLst>
                    <a:ext uri="{9D8B030D-6E8A-4147-A177-3AD203B41FA5}">
                      <a16:colId xmlns:a16="http://schemas.microsoft.com/office/drawing/2014/main" val="1426856637"/>
                    </a:ext>
                  </a:extLst>
                </a:gridCol>
                <a:gridCol w="1349595">
                  <a:extLst>
                    <a:ext uri="{9D8B030D-6E8A-4147-A177-3AD203B41FA5}">
                      <a16:colId xmlns:a16="http://schemas.microsoft.com/office/drawing/2014/main" val="2960355438"/>
                    </a:ext>
                  </a:extLst>
                </a:gridCol>
                <a:gridCol w="1267322">
                  <a:extLst>
                    <a:ext uri="{9D8B030D-6E8A-4147-A177-3AD203B41FA5}">
                      <a16:colId xmlns:a16="http://schemas.microsoft.com/office/drawing/2014/main" val="3684080775"/>
                    </a:ext>
                  </a:extLst>
                </a:gridCol>
              </a:tblGrid>
              <a:tr h="357907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0130122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22/10/2018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José Mauro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Ao registrar um prod...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Homologação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24/10/2018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_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499912"/>
                  </a:ext>
                </a:extLst>
              </a:tr>
            </a:tbl>
          </a:graphicData>
        </a:graphic>
      </p:graphicFrame>
      <p:graphicFrame>
        <p:nvGraphicFramePr>
          <p:cNvPr id="45" name="Tabela 44">
            <a:extLst>
              <a:ext uri="{FF2B5EF4-FFF2-40B4-BE49-F238E27FC236}">
                <a16:creationId xmlns:a16="http://schemas.microsoft.com/office/drawing/2014/main" id="{9D6D05DA-BB1C-41D8-AFBD-A01D7A5C41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2556670"/>
              </p:ext>
            </p:extLst>
          </p:nvPr>
        </p:nvGraphicFramePr>
        <p:xfrm>
          <a:off x="2748985" y="3291199"/>
          <a:ext cx="8871255" cy="3579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563">
                  <a:extLst>
                    <a:ext uri="{9D8B030D-6E8A-4147-A177-3AD203B41FA5}">
                      <a16:colId xmlns:a16="http://schemas.microsoft.com/office/drawing/2014/main" val="1214311235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567709411"/>
                    </a:ext>
                  </a:extLst>
                </a:gridCol>
                <a:gridCol w="1254035">
                  <a:extLst>
                    <a:ext uri="{9D8B030D-6E8A-4147-A177-3AD203B41FA5}">
                      <a16:colId xmlns:a16="http://schemas.microsoft.com/office/drawing/2014/main" val="1287829829"/>
                    </a:ext>
                  </a:extLst>
                </a:gridCol>
                <a:gridCol w="1716259">
                  <a:extLst>
                    <a:ext uri="{9D8B030D-6E8A-4147-A177-3AD203B41FA5}">
                      <a16:colId xmlns:a16="http://schemas.microsoft.com/office/drawing/2014/main" val="1577194061"/>
                    </a:ext>
                  </a:extLst>
                </a:gridCol>
                <a:gridCol w="1081201">
                  <a:extLst>
                    <a:ext uri="{9D8B030D-6E8A-4147-A177-3AD203B41FA5}">
                      <a16:colId xmlns:a16="http://schemas.microsoft.com/office/drawing/2014/main" val="1426856637"/>
                    </a:ext>
                  </a:extLst>
                </a:gridCol>
                <a:gridCol w="1349595">
                  <a:extLst>
                    <a:ext uri="{9D8B030D-6E8A-4147-A177-3AD203B41FA5}">
                      <a16:colId xmlns:a16="http://schemas.microsoft.com/office/drawing/2014/main" val="2960355438"/>
                    </a:ext>
                  </a:extLst>
                </a:gridCol>
                <a:gridCol w="1267322">
                  <a:extLst>
                    <a:ext uri="{9D8B030D-6E8A-4147-A177-3AD203B41FA5}">
                      <a16:colId xmlns:a16="http://schemas.microsoft.com/office/drawing/2014/main" val="3684080775"/>
                    </a:ext>
                  </a:extLst>
                </a:gridCol>
              </a:tblGrid>
              <a:tr h="357907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0130222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22/10/2018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Ana Maria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Ao registrar um prod...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Andamento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24/10/2018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_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499912"/>
                  </a:ext>
                </a:extLst>
              </a:tr>
            </a:tbl>
          </a:graphicData>
        </a:graphic>
      </p:graphicFrame>
      <p:graphicFrame>
        <p:nvGraphicFramePr>
          <p:cNvPr id="46" name="Tabela 45">
            <a:extLst>
              <a:ext uri="{FF2B5EF4-FFF2-40B4-BE49-F238E27FC236}">
                <a16:creationId xmlns:a16="http://schemas.microsoft.com/office/drawing/2014/main" id="{B7DB588C-0757-4A4E-A0BC-3B95756BD2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2595921"/>
              </p:ext>
            </p:extLst>
          </p:nvPr>
        </p:nvGraphicFramePr>
        <p:xfrm>
          <a:off x="2748985" y="3770491"/>
          <a:ext cx="8871255" cy="3579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563">
                  <a:extLst>
                    <a:ext uri="{9D8B030D-6E8A-4147-A177-3AD203B41FA5}">
                      <a16:colId xmlns:a16="http://schemas.microsoft.com/office/drawing/2014/main" val="1214311235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567709411"/>
                    </a:ext>
                  </a:extLst>
                </a:gridCol>
                <a:gridCol w="1254035">
                  <a:extLst>
                    <a:ext uri="{9D8B030D-6E8A-4147-A177-3AD203B41FA5}">
                      <a16:colId xmlns:a16="http://schemas.microsoft.com/office/drawing/2014/main" val="1287829829"/>
                    </a:ext>
                  </a:extLst>
                </a:gridCol>
                <a:gridCol w="1716259">
                  <a:extLst>
                    <a:ext uri="{9D8B030D-6E8A-4147-A177-3AD203B41FA5}">
                      <a16:colId xmlns:a16="http://schemas.microsoft.com/office/drawing/2014/main" val="1577194061"/>
                    </a:ext>
                  </a:extLst>
                </a:gridCol>
                <a:gridCol w="1081201">
                  <a:extLst>
                    <a:ext uri="{9D8B030D-6E8A-4147-A177-3AD203B41FA5}">
                      <a16:colId xmlns:a16="http://schemas.microsoft.com/office/drawing/2014/main" val="1426856637"/>
                    </a:ext>
                  </a:extLst>
                </a:gridCol>
                <a:gridCol w="1349595">
                  <a:extLst>
                    <a:ext uri="{9D8B030D-6E8A-4147-A177-3AD203B41FA5}">
                      <a16:colId xmlns:a16="http://schemas.microsoft.com/office/drawing/2014/main" val="2960355438"/>
                    </a:ext>
                  </a:extLst>
                </a:gridCol>
                <a:gridCol w="1267322">
                  <a:extLst>
                    <a:ext uri="{9D8B030D-6E8A-4147-A177-3AD203B41FA5}">
                      <a16:colId xmlns:a16="http://schemas.microsoft.com/office/drawing/2014/main" val="3684080775"/>
                    </a:ext>
                  </a:extLst>
                </a:gridCol>
              </a:tblGrid>
              <a:tr h="357907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0130123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23/10/2018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Paula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Como faço para...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Classificada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25/10/2018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_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499912"/>
                  </a:ext>
                </a:extLst>
              </a:tr>
            </a:tbl>
          </a:graphicData>
        </a:graphic>
      </p:graphicFrame>
      <p:graphicFrame>
        <p:nvGraphicFramePr>
          <p:cNvPr id="31" name="Tabela 30">
            <a:extLst>
              <a:ext uri="{FF2B5EF4-FFF2-40B4-BE49-F238E27FC236}">
                <a16:creationId xmlns:a16="http://schemas.microsoft.com/office/drawing/2014/main" id="{E99872EE-53E2-466C-B9CD-5D3C30C64C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394462"/>
              </p:ext>
            </p:extLst>
          </p:nvPr>
        </p:nvGraphicFramePr>
        <p:xfrm>
          <a:off x="2736917" y="4263903"/>
          <a:ext cx="8871255" cy="3579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563">
                  <a:extLst>
                    <a:ext uri="{9D8B030D-6E8A-4147-A177-3AD203B41FA5}">
                      <a16:colId xmlns:a16="http://schemas.microsoft.com/office/drawing/2014/main" val="1214311235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567709411"/>
                    </a:ext>
                  </a:extLst>
                </a:gridCol>
                <a:gridCol w="1254035">
                  <a:extLst>
                    <a:ext uri="{9D8B030D-6E8A-4147-A177-3AD203B41FA5}">
                      <a16:colId xmlns:a16="http://schemas.microsoft.com/office/drawing/2014/main" val="1287829829"/>
                    </a:ext>
                  </a:extLst>
                </a:gridCol>
                <a:gridCol w="1716259">
                  <a:extLst>
                    <a:ext uri="{9D8B030D-6E8A-4147-A177-3AD203B41FA5}">
                      <a16:colId xmlns:a16="http://schemas.microsoft.com/office/drawing/2014/main" val="1577194061"/>
                    </a:ext>
                  </a:extLst>
                </a:gridCol>
                <a:gridCol w="1081201">
                  <a:extLst>
                    <a:ext uri="{9D8B030D-6E8A-4147-A177-3AD203B41FA5}">
                      <a16:colId xmlns:a16="http://schemas.microsoft.com/office/drawing/2014/main" val="1426856637"/>
                    </a:ext>
                  </a:extLst>
                </a:gridCol>
                <a:gridCol w="1349595">
                  <a:extLst>
                    <a:ext uri="{9D8B030D-6E8A-4147-A177-3AD203B41FA5}">
                      <a16:colId xmlns:a16="http://schemas.microsoft.com/office/drawing/2014/main" val="2960355438"/>
                    </a:ext>
                  </a:extLst>
                </a:gridCol>
                <a:gridCol w="1267322">
                  <a:extLst>
                    <a:ext uri="{9D8B030D-6E8A-4147-A177-3AD203B41FA5}">
                      <a16:colId xmlns:a16="http://schemas.microsoft.com/office/drawing/2014/main" val="3684080775"/>
                    </a:ext>
                  </a:extLst>
                </a:gridCol>
              </a:tblGrid>
              <a:tr h="357907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0130223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23/10/2018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Paula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Não estou </a:t>
                      </a:r>
                      <a:r>
                        <a:rPr lang="pt-BR" sz="1200" dirty="0" err="1">
                          <a:solidFill>
                            <a:srgbClr val="15292F"/>
                          </a:solidFill>
                        </a:rPr>
                        <a:t>conse</a:t>
                      </a:r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...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Aberta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_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_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499912"/>
                  </a:ext>
                </a:extLst>
              </a:tr>
            </a:tbl>
          </a:graphicData>
        </a:graphic>
      </p:graphicFrame>
      <p:sp>
        <p:nvSpPr>
          <p:cNvPr id="2" name="Elipse 1">
            <a:extLst>
              <a:ext uri="{FF2B5EF4-FFF2-40B4-BE49-F238E27FC236}">
                <a16:creationId xmlns:a16="http://schemas.microsoft.com/office/drawing/2014/main" id="{21BB156D-A3FC-47C4-B6A7-D6BDB0264E4A}"/>
              </a:ext>
            </a:extLst>
          </p:cNvPr>
          <p:cNvSpPr/>
          <p:nvPr/>
        </p:nvSpPr>
        <p:spPr>
          <a:xfrm>
            <a:off x="3999073" y="1752965"/>
            <a:ext cx="144537" cy="141880"/>
          </a:xfrm>
          <a:prstGeom prst="ellipse">
            <a:avLst/>
          </a:prstGeom>
          <a:solidFill>
            <a:srgbClr val="15292F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261427F6-9B23-4227-B108-E9315148FC4D}"/>
              </a:ext>
            </a:extLst>
          </p:cNvPr>
          <p:cNvSpPr txBox="1"/>
          <p:nvPr/>
        </p:nvSpPr>
        <p:spPr>
          <a:xfrm>
            <a:off x="4177233" y="1643654"/>
            <a:ext cx="2113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Aberta</a:t>
            </a:r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8A528765-1CCD-40DB-A53A-DAA83769AB0C}"/>
              </a:ext>
            </a:extLst>
          </p:cNvPr>
          <p:cNvSpPr/>
          <p:nvPr/>
        </p:nvSpPr>
        <p:spPr>
          <a:xfrm>
            <a:off x="5176111" y="1764317"/>
            <a:ext cx="144537" cy="141880"/>
          </a:xfrm>
          <a:prstGeom prst="ellipse">
            <a:avLst/>
          </a:prstGeom>
          <a:noFill/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A4B33ECC-425A-4480-9DDE-E3B5FC3E0F35}"/>
              </a:ext>
            </a:extLst>
          </p:cNvPr>
          <p:cNvSpPr txBox="1"/>
          <p:nvPr/>
        </p:nvSpPr>
        <p:spPr>
          <a:xfrm>
            <a:off x="5354271" y="1655006"/>
            <a:ext cx="2113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Concluída</a:t>
            </a:r>
          </a:p>
        </p:txBody>
      </p:sp>
      <p:sp>
        <p:nvSpPr>
          <p:cNvPr id="48" name="Elipse 47">
            <a:extLst>
              <a:ext uri="{FF2B5EF4-FFF2-40B4-BE49-F238E27FC236}">
                <a16:creationId xmlns:a16="http://schemas.microsoft.com/office/drawing/2014/main" id="{97FF0D7F-1396-4C26-91B8-3403E2E5055B}"/>
              </a:ext>
            </a:extLst>
          </p:cNvPr>
          <p:cNvSpPr/>
          <p:nvPr/>
        </p:nvSpPr>
        <p:spPr>
          <a:xfrm>
            <a:off x="6706805" y="1764317"/>
            <a:ext cx="144537" cy="141880"/>
          </a:xfrm>
          <a:prstGeom prst="ellipse">
            <a:avLst/>
          </a:prstGeom>
          <a:solidFill>
            <a:schemeClr val="bg1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4F80DD7A-FBD1-406D-A303-59F0BF5412E8}"/>
              </a:ext>
            </a:extLst>
          </p:cNvPr>
          <p:cNvSpPr txBox="1"/>
          <p:nvPr/>
        </p:nvSpPr>
        <p:spPr>
          <a:xfrm>
            <a:off x="6978003" y="1655006"/>
            <a:ext cx="2113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Todas</a:t>
            </a:r>
          </a:p>
        </p:txBody>
      </p:sp>
      <p:cxnSp>
        <p:nvCxnSpPr>
          <p:cNvPr id="50" name="Conector reto 49">
            <a:extLst>
              <a:ext uri="{FF2B5EF4-FFF2-40B4-BE49-F238E27FC236}">
                <a16:creationId xmlns:a16="http://schemas.microsoft.com/office/drawing/2014/main" id="{87C41759-6863-4499-BDB2-63145DF7A0A2}"/>
              </a:ext>
            </a:extLst>
          </p:cNvPr>
          <p:cNvCxnSpPr>
            <a:cxnSpLocks/>
          </p:cNvCxnSpPr>
          <p:nvPr/>
        </p:nvCxnSpPr>
        <p:spPr>
          <a:xfrm flipV="1">
            <a:off x="2760258" y="1966041"/>
            <a:ext cx="8859982" cy="48120"/>
          </a:xfrm>
          <a:prstGeom prst="line">
            <a:avLst/>
          </a:prstGeom>
          <a:ln>
            <a:solidFill>
              <a:srgbClr val="1529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to 50">
            <a:extLst>
              <a:ext uri="{FF2B5EF4-FFF2-40B4-BE49-F238E27FC236}">
                <a16:creationId xmlns:a16="http://schemas.microsoft.com/office/drawing/2014/main" id="{C3CC19F7-8244-43ED-94BC-002ECD087D4D}"/>
              </a:ext>
            </a:extLst>
          </p:cNvPr>
          <p:cNvCxnSpPr>
            <a:cxnSpLocks/>
          </p:cNvCxnSpPr>
          <p:nvPr/>
        </p:nvCxnSpPr>
        <p:spPr>
          <a:xfrm flipV="1">
            <a:off x="2912658" y="2118441"/>
            <a:ext cx="8859982" cy="48120"/>
          </a:xfrm>
          <a:prstGeom prst="line">
            <a:avLst/>
          </a:prstGeom>
          <a:ln>
            <a:solidFill>
              <a:srgbClr val="1529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4C74BC84-8EF1-4718-9A76-28EFEB34948F}"/>
              </a:ext>
            </a:extLst>
          </p:cNvPr>
          <p:cNvSpPr txBox="1"/>
          <p:nvPr/>
        </p:nvSpPr>
        <p:spPr>
          <a:xfrm>
            <a:off x="10563611" y="4767375"/>
            <a:ext cx="2113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10/10</a:t>
            </a:r>
          </a:p>
        </p:txBody>
      </p:sp>
    </p:spTree>
    <p:extLst>
      <p:ext uri="{BB962C8B-B14F-4D97-AF65-F5344CB8AC3E}">
        <p14:creationId xmlns:p14="http://schemas.microsoft.com/office/powerpoint/2010/main" val="3442750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tângulo 35">
            <a:extLst>
              <a:ext uri="{FF2B5EF4-FFF2-40B4-BE49-F238E27FC236}">
                <a16:creationId xmlns:a16="http://schemas.microsoft.com/office/drawing/2014/main" id="{72717C35-7450-4B42-8F96-32041860C4D7}"/>
              </a:ext>
            </a:extLst>
          </p:cNvPr>
          <p:cNvSpPr/>
          <p:nvPr/>
        </p:nvSpPr>
        <p:spPr>
          <a:xfrm>
            <a:off x="424173" y="542422"/>
            <a:ext cx="11343653" cy="567569"/>
          </a:xfrm>
          <a:prstGeom prst="rect">
            <a:avLst/>
          </a:prstGeom>
          <a:solidFill>
            <a:srgbClr val="15292F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D528783E-A938-411F-9F69-2D5C5AF53E00}"/>
              </a:ext>
            </a:extLst>
          </p:cNvPr>
          <p:cNvSpPr/>
          <p:nvPr/>
        </p:nvSpPr>
        <p:spPr>
          <a:xfrm>
            <a:off x="242389" y="533047"/>
            <a:ext cx="11549575" cy="5746652"/>
          </a:xfrm>
          <a:prstGeom prst="rect">
            <a:avLst/>
          </a:prstGeom>
          <a:noFill/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44A41851-5B55-46CA-A196-9F1036F346AE}"/>
              </a:ext>
            </a:extLst>
          </p:cNvPr>
          <p:cNvSpPr txBox="1"/>
          <p:nvPr/>
        </p:nvSpPr>
        <p:spPr>
          <a:xfrm>
            <a:off x="2894969" y="79692"/>
            <a:ext cx="64695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Sistema de Gerenciamento de Solicitações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2F0968E-0484-446C-B3EC-124FA3DD9FD8}"/>
              </a:ext>
            </a:extLst>
          </p:cNvPr>
          <p:cNvSpPr txBox="1"/>
          <p:nvPr/>
        </p:nvSpPr>
        <p:spPr>
          <a:xfrm>
            <a:off x="5837001" y="1148118"/>
            <a:ext cx="23159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/>
              <a:t>Solicitações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49121E93-52CC-46A5-9B75-798204730BC3}"/>
              </a:ext>
            </a:extLst>
          </p:cNvPr>
          <p:cNvSpPr/>
          <p:nvPr/>
        </p:nvSpPr>
        <p:spPr>
          <a:xfrm>
            <a:off x="261297" y="542423"/>
            <a:ext cx="2315966" cy="5746652"/>
          </a:xfrm>
          <a:prstGeom prst="rect">
            <a:avLst/>
          </a:prstGeom>
          <a:solidFill>
            <a:srgbClr val="15292F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5FDC72C2-E03F-42D1-9E55-7E7B08090268}"/>
              </a:ext>
            </a:extLst>
          </p:cNvPr>
          <p:cNvSpPr txBox="1"/>
          <p:nvPr/>
        </p:nvSpPr>
        <p:spPr>
          <a:xfrm>
            <a:off x="2718839" y="1647572"/>
            <a:ext cx="2113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Filtrar por: 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96E24B0C-A2CE-48ED-BEDC-572A8F5FF39A}"/>
              </a:ext>
            </a:extLst>
          </p:cNvPr>
          <p:cNvSpPr txBox="1"/>
          <p:nvPr/>
        </p:nvSpPr>
        <p:spPr>
          <a:xfrm>
            <a:off x="952248" y="733412"/>
            <a:ext cx="9638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bg1"/>
                </a:solidFill>
              </a:rPr>
              <a:t>MENU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F03B6800-85D2-4ADC-8E0D-7807940B5FE8}"/>
              </a:ext>
            </a:extLst>
          </p:cNvPr>
          <p:cNvSpPr/>
          <p:nvPr/>
        </p:nvSpPr>
        <p:spPr>
          <a:xfrm>
            <a:off x="410890" y="2500472"/>
            <a:ext cx="278428" cy="301627"/>
          </a:xfrm>
          <a:prstGeom prst="rect">
            <a:avLst/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2C438151-C044-420F-A3AB-79A3B8714B0F}"/>
              </a:ext>
            </a:extLst>
          </p:cNvPr>
          <p:cNvSpPr/>
          <p:nvPr/>
        </p:nvSpPr>
        <p:spPr>
          <a:xfrm>
            <a:off x="410889" y="3037464"/>
            <a:ext cx="278428" cy="301627"/>
          </a:xfrm>
          <a:prstGeom prst="rect">
            <a:avLst/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C258EE09-B702-4C37-A0DB-F76AEC3FDD93}"/>
              </a:ext>
            </a:extLst>
          </p:cNvPr>
          <p:cNvSpPr txBox="1"/>
          <p:nvPr/>
        </p:nvSpPr>
        <p:spPr>
          <a:xfrm>
            <a:off x="718032" y="2486404"/>
            <a:ext cx="17829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bg1"/>
                </a:solidFill>
              </a:rPr>
              <a:t>Alterar Senha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C5F0114B-894C-44CB-934A-A5C1C4BA6830}"/>
              </a:ext>
            </a:extLst>
          </p:cNvPr>
          <p:cNvSpPr txBox="1"/>
          <p:nvPr/>
        </p:nvSpPr>
        <p:spPr>
          <a:xfrm>
            <a:off x="718032" y="3000537"/>
            <a:ext cx="6555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bg1"/>
                </a:solidFill>
              </a:rPr>
              <a:t>Sair</a:t>
            </a: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6219E484-EB50-4F15-B464-0ED9AF6F738C}"/>
              </a:ext>
            </a:extLst>
          </p:cNvPr>
          <p:cNvCxnSpPr>
            <a:cxnSpLocks/>
          </p:cNvCxnSpPr>
          <p:nvPr/>
        </p:nvCxnSpPr>
        <p:spPr>
          <a:xfrm>
            <a:off x="368685" y="1102744"/>
            <a:ext cx="2132260" cy="724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tângulo 33">
            <a:extLst>
              <a:ext uri="{FF2B5EF4-FFF2-40B4-BE49-F238E27FC236}">
                <a16:creationId xmlns:a16="http://schemas.microsoft.com/office/drawing/2014/main" id="{411E0287-ABD4-486F-889C-AF7A431F8B20}"/>
              </a:ext>
            </a:extLst>
          </p:cNvPr>
          <p:cNvSpPr/>
          <p:nvPr/>
        </p:nvSpPr>
        <p:spPr>
          <a:xfrm>
            <a:off x="11186393" y="652282"/>
            <a:ext cx="403700" cy="362330"/>
          </a:xfrm>
          <a:prstGeom prst="rect">
            <a:avLst/>
          </a:prstGeom>
          <a:solidFill>
            <a:schemeClr val="bg1"/>
          </a:solidFill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B3FF9A18-7D07-4F64-841F-56C983C88AF5}"/>
              </a:ext>
            </a:extLst>
          </p:cNvPr>
          <p:cNvSpPr txBox="1"/>
          <p:nvPr/>
        </p:nvSpPr>
        <p:spPr>
          <a:xfrm>
            <a:off x="10081839" y="624147"/>
            <a:ext cx="13264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</a:rPr>
              <a:t>Empresa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03757204-3378-4387-9345-36BD62EEC760}"/>
              </a:ext>
            </a:extLst>
          </p:cNvPr>
          <p:cNvSpPr txBox="1"/>
          <p:nvPr/>
        </p:nvSpPr>
        <p:spPr>
          <a:xfrm>
            <a:off x="3337714" y="6233853"/>
            <a:ext cx="68827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Solicitador/Visualizar Solicitação/Concluídas </a:t>
            </a: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8C376645-A812-472B-B452-78580CC717C2}"/>
              </a:ext>
            </a:extLst>
          </p:cNvPr>
          <p:cNvSpPr/>
          <p:nvPr/>
        </p:nvSpPr>
        <p:spPr>
          <a:xfrm>
            <a:off x="251843" y="1347641"/>
            <a:ext cx="2325420" cy="567569"/>
          </a:xfrm>
          <a:prstGeom prst="rect">
            <a:avLst/>
          </a:prstGeom>
          <a:solidFill>
            <a:schemeClr val="bg1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/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35E3A609-45DE-47E1-9BA2-04C77C2D7083}"/>
              </a:ext>
            </a:extLst>
          </p:cNvPr>
          <p:cNvSpPr/>
          <p:nvPr/>
        </p:nvSpPr>
        <p:spPr>
          <a:xfrm>
            <a:off x="411036" y="1972300"/>
            <a:ext cx="278428" cy="301627"/>
          </a:xfrm>
          <a:prstGeom prst="rect">
            <a:avLst/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>
              <a:solidFill>
                <a:schemeClr val="bg1"/>
              </a:solidFill>
            </a:endParaRP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AB210523-A675-44CC-8B0B-3F2E0F6BC1CC}"/>
              </a:ext>
            </a:extLst>
          </p:cNvPr>
          <p:cNvSpPr txBox="1"/>
          <p:nvPr/>
        </p:nvSpPr>
        <p:spPr>
          <a:xfrm>
            <a:off x="718032" y="1934849"/>
            <a:ext cx="20925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bg1"/>
                </a:solidFill>
              </a:rPr>
              <a:t>Abrir Solicitação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04EED8AD-47F4-40B3-9734-63EE40B27142}"/>
              </a:ext>
            </a:extLst>
          </p:cNvPr>
          <p:cNvSpPr txBox="1"/>
          <p:nvPr/>
        </p:nvSpPr>
        <p:spPr>
          <a:xfrm>
            <a:off x="701169" y="1491227"/>
            <a:ext cx="15609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rgbClr val="15292F"/>
                </a:solidFill>
              </a:rPr>
              <a:t>Solicitações</a:t>
            </a: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18BB4F1B-D0B7-46A4-B716-3B3F296945D5}"/>
              </a:ext>
            </a:extLst>
          </p:cNvPr>
          <p:cNvSpPr/>
          <p:nvPr/>
        </p:nvSpPr>
        <p:spPr>
          <a:xfrm>
            <a:off x="410921" y="1479474"/>
            <a:ext cx="278428" cy="301627"/>
          </a:xfrm>
          <a:prstGeom prst="rect">
            <a:avLst/>
          </a:prstGeom>
          <a:noFill/>
          <a:ln w="41275"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>
              <a:solidFill>
                <a:schemeClr val="bg1"/>
              </a:solidFill>
            </a:endParaRPr>
          </a:p>
        </p:txBody>
      </p:sp>
      <p:graphicFrame>
        <p:nvGraphicFramePr>
          <p:cNvPr id="15" name="Tabela 14">
            <a:extLst>
              <a:ext uri="{FF2B5EF4-FFF2-40B4-BE49-F238E27FC236}">
                <a16:creationId xmlns:a16="http://schemas.microsoft.com/office/drawing/2014/main" id="{117C6A6B-EC6F-4DCE-B5FA-EE45DB5415F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748986" y="2112352"/>
          <a:ext cx="8871255" cy="3579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562">
                  <a:extLst>
                    <a:ext uri="{9D8B030D-6E8A-4147-A177-3AD203B41FA5}">
                      <a16:colId xmlns:a16="http://schemas.microsoft.com/office/drawing/2014/main" val="1214311235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567709411"/>
                    </a:ext>
                  </a:extLst>
                </a:gridCol>
                <a:gridCol w="1254036">
                  <a:extLst>
                    <a:ext uri="{9D8B030D-6E8A-4147-A177-3AD203B41FA5}">
                      <a16:colId xmlns:a16="http://schemas.microsoft.com/office/drawing/2014/main" val="1287829829"/>
                    </a:ext>
                  </a:extLst>
                </a:gridCol>
                <a:gridCol w="1716259">
                  <a:extLst>
                    <a:ext uri="{9D8B030D-6E8A-4147-A177-3AD203B41FA5}">
                      <a16:colId xmlns:a16="http://schemas.microsoft.com/office/drawing/2014/main" val="1577194061"/>
                    </a:ext>
                  </a:extLst>
                </a:gridCol>
                <a:gridCol w="1067132">
                  <a:extLst>
                    <a:ext uri="{9D8B030D-6E8A-4147-A177-3AD203B41FA5}">
                      <a16:colId xmlns:a16="http://schemas.microsoft.com/office/drawing/2014/main" val="1426856637"/>
                    </a:ext>
                  </a:extLst>
                </a:gridCol>
                <a:gridCol w="1363664">
                  <a:extLst>
                    <a:ext uri="{9D8B030D-6E8A-4147-A177-3AD203B41FA5}">
                      <a16:colId xmlns:a16="http://schemas.microsoft.com/office/drawing/2014/main" val="2960355438"/>
                    </a:ext>
                  </a:extLst>
                </a:gridCol>
                <a:gridCol w="1267322">
                  <a:extLst>
                    <a:ext uri="{9D8B030D-6E8A-4147-A177-3AD203B41FA5}">
                      <a16:colId xmlns:a16="http://schemas.microsoft.com/office/drawing/2014/main" val="3684080775"/>
                    </a:ext>
                  </a:extLst>
                </a:gridCol>
              </a:tblGrid>
              <a:tr h="357907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Número</a:t>
                      </a:r>
                    </a:p>
                  </a:txBody>
                  <a:tcPr>
                    <a:solidFill>
                      <a:srgbClr val="15292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Data Abertura</a:t>
                      </a:r>
                    </a:p>
                  </a:txBody>
                  <a:tcPr>
                    <a:solidFill>
                      <a:srgbClr val="15292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Solicitante</a:t>
                      </a:r>
                    </a:p>
                  </a:txBody>
                  <a:tcPr>
                    <a:solidFill>
                      <a:srgbClr val="15292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Prévia</a:t>
                      </a:r>
                    </a:p>
                  </a:txBody>
                  <a:tcPr>
                    <a:solidFill>
                      <a:srgbClr val="15292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Status</a:t>
                      </a:r>
                    </a:p>
                  </a:txBody>
                  <a:tcPr>
                    <a:solidFill>
                      <a:srgbClr val="15292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Data Previsão</a:t>
                      </a:r>
                    </a:p>
                  </a:txBody>
                  <a:tcPr>
                    <a:solidFill>
                      <a:srgbClr val="15292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Data Conclusão</a:t>
                      </a:r>
                    </a:p>
                  </a:txBody>
                  <a:tcPr>
                    <a:solidFill>
                      <a:srgbClr val="1529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499912"/>
                  </a:ext>
                </a:extLst>
              </a:tr>
            </a:tbl>
          </a:graphicData>
        </a:graphic>
      </p:graphicFrame>
      <p:graphicFrame>
        <p:nvGraphicFramePr>
          <p:cNvPr id="44" name="Tabela 43">
            <a:extLst>
              <a:ext uri="{FF2B5EF4-FFF2-40B4-BE49-F238E27FC236}">
                <a16:creationId xmlns:a16="http://schemas.microsoft.com/office/drawing/2014/main" id="{CD8E77BA-7B89-4B4D-9EA3-007B44B837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3231322"/>
              </p:ext>
            </p:extLst>
          </p:nvPr>
        </p:nvGraphicFramePr>
        <p:xfrm>
          <a:off x="2748985" y="2811907"/>
          <a:ext cx="8871255" cy="3579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563">
                  <a:extLst>
                    <a:ext uri="{9D8B030D-6E8A-4147-A177-3AD203B41FA5}">
                      <a16:colId xmlns:a16="http://schemas.microsoft.com/office/drawing/2014/main" val="1214311235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567709411"/>
                    </a:ext>
                  </a:extLst>
                </a:gridCol>
                <a:gridCol w="1254035">
                  <a:extLst>
                    <a:ext uri="{9D8B030D-6E8A-4147-A177-3AD203B41FA5}">
                      <a16:colId xmlns:a16="http://schemas.microsoft.com/office/drawing/2014/main" val="1287829829"/>
                    </a:ext>
                  </a:extLst>
                </a:gridCol>
                <a:gridCol w="1716259">
                  <a:extLst>
                    <a:ext uri="{9D8B030D-6E8A-4147-A177-3AD203B41FA5}">
                      <a16:colId xmlns:a16="http://schemas.microsoft.com/office/drawing/2014/main" val="1577194061"/>
                    </a:ext>
                  </a:extLst>
                </a:gridCol>
                <a:gridCol w="1081201">
                  <a:extLst>
                    <a:ext uri="{9D8B030D-6E8A-4147-A177-3AD203B41FA5}">
                      <a16:colId xmlns:a16="http://schemas.microsoft.com/office/drawing/2014/main" val="1426856637"/>
                    </a:ext>
                  </a:extLst>
                </a:gridCol>
                <a:gridCol w="1349595">
                  <a:extLst>
                    <a:ext uri="{9D8B030D-6E8A-4147-A177-3AD203B41FA5}">
                      <a16:colId xmlns:a16="http://schemas.microsoft.com/office/drawing/2014/main" val="2960355438"/>
                    </a:ext>
                  </a:extLst>
                </a:gridCol>
                <a:gridCol w="1267322">
                  <a:extLst>
                    <a:ext uri="{9D8B030D-6E8A-4147-A177-3AD203B41FA5}">
                      <a16:colId xmlns:a16="http://schemas.microsoft.com/office/drawing/2014/main" val="3684080775"/>
                    </a:ext>
                  </a:extLst>
                </a:gridCol>
              </a:tblGrid>
              <a:tr h="357907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0130122</a:t>
                      </a:r>
                    </a:p>
                  </a:txBody>
                  <a:tcPr>
                    <a:solidFill>
                      <a:srgbClr val="CFF9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22/10/2018</a:t>
                      </a:r>
                    </a:p>
                  </a:txBody>
                  <a:tcPr>
                    <a:solidFill>
                      <a:srgbClr val="CFF9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José Mauro</a:t>
                      </a:r>
                    </a:p>
                  </a:txBody>
                  <a:tcPr>
                    <a:solidFill>
                      <a:srgbClr val="CFF9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Ao registrar um prod...</a:t>
                      </a:r>
                    </a:p>
                  </a:txBody>
                  <a:tcPr>
                    <a:solidFill>
                      <a:srgbClr val="CFF9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Concluída</a:t>
                      </a:r>
                    </a:p>
                  </a:txBody>
                  <a:tcPr>
                    <a:solidFill>
                      <a:srgbClr val="CFF9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22/10/2018</a:t>
                      </a:r>
                    </a:p>
                  </a:txBody>
                  <a:tcPr>
                    <a:solidFill>
                      <a:srgbClr val="CFF9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22/10/2018</a:t>
                      </a:r>
                    </a:p>
                  </a:txBody>
                  <a:tcPr>
                    <a:solidFill>
                      <a:srgbClr val="CFF9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499912"/>
                  </a:ext>
                </a:extLst>
              </a:tr>
            </a:tbl>
          </a:graphicData>
        </a:graphic>
      </p:graphicFrame>
      <p:graphicFrame>
        <p:nvGraphicFramePr>
          <p:cNvPr id="45" name="Tabela 44">
            <a:extLst>
              <a:ext uri="{FF2B5EF4-FFF2-40B4-BE49-F238E27FC236}">
                <a16:creationId xmlns:a16="http://schemas.microsoft.com/office/drawing/2014/main" id="{9D6D05DA-BB1C-41D8-AFBD-A01D7A5C41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0043906"/>
              </p:ext>
            </p:extLst>
          </p:nvPr>
        </p:nvGraphicFramePr>
        <p:xfrm>
          <a:off x="2748985" y="3291199"/>
          <a:ext cx="8871255" cy="3579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563">
                  <a:extLst>
                    <a:ext uri="{9D8B030D-6E8A-4147-A177-3AD203B41FA5}">
                      <a16:colId xmlns:a16="http://schemas.microsoft.com/office/drawing/2014/main" val="1214311235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567709411"/>
                    </a:ext>
                  </a:extLst>
                </a:gridCol>
                <a:gridCol w="1254035">
                  <a:extLst>
                    <a:ext uri="{9D8B030D-6E8A-4147-A177-3AD203B41FA5}">
                      <a16:colId xmlns:a16="http://schemas.microsoft.com/office/drawing/2014/main" val="1287829829"/>
                    </a:ext>
                  </a:extLst>
                </a:gridCol>
                <a:gridCol w="1716259">
                  <a:extLst>
                    <a:ext uri="{9D8B030D-6E8A-4147-A177-3AD203B41FA5}">
                      <a16:colId xmlns:a16="http://schemas.microsoft.com/office/drawing/2014/main" val="1577194061"/>
                    </a:ext>
                  </a:extLst>
                </a:gridCol>
                <a:gridCol w="1081201">
                  <a:extLst>
                    <a:ext uri="{9D8B030D-6E8A-4147-A177-3AD203B41FA5}">
                      <a16:colId xmlns:a16="http://schemas.microsoft.com/office/drawing/2014/main" val="1426856637"/>
                    </a:ext>
                  </a:extLst>
                </a:gridCol>
                <a:gridCol w="1349595">
                  <a:extLst>
                    <a:ext uri="{9D8B030D-6E8A-4147-A177-3AD203B41FA5}">
                      <a16:colId xmlns:a16="http://schemas.microsoft.com/office/drawing/2014/main" val="2960355438"/>
                    </a:ext>
                  </a:extLst>
                </a:gridCol>
                <a:gridCol w="1267322">
                  <a:extLst>
                    <a:ext uri="{9D8B030D-6E8A-4147-A177-3AD203B41FA5}">
                      <a16:colId xmlns:a16="http://schemas.microsoft.com/office/drawing/2014/main" val="3684080775"/>
                    </a:ext>
                  </a:extLst>
                </a:gridCol>
              </a:tblGrid>
              <a:tr h="357907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0130222</a:t>
                      </a:r>
                    </a:p>
                  </a:txBody>
                  <a:tcPr>
                    <a:solidFill>
                      <a:srgbClr val="CFF9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22/10/2018</a:t>
                      </a:r>
                    </a:p>
                  </a:txBody>
                  <a:tcPr>
                    <a:solidFill>
                      <a:srgbClr val="CFF9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Ana Maria</a:t>
                      </a:r>
                    </a:p>
                  </a:txBody>
                  <a:tcPr>
                    <a:solidFill>
                      <a:srgbClr val="CFF9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Ao registrar um prod...</a:t>
                      </a:r>
                    </a:p>
                  </a:txBody>
                  <a:tcPr>
                    <a:solidFill>
                      <a:srgbClr val="CFF9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Concluída</a:t>
                      </a:r>
                    </a:p>
                  </a:txBody>
                  <a:tcPr>
                    <a:solidFill>
                      <a:srgbClr val="CFF9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22/10/2018</a:t>
                      </a:r>
                    </a:p>
                  </a:txBody>
                  <a:tcPr>
                    <a:solidFill>
                      <a:srgbClr val="CFF9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22/10/2018</a:t>
                      </a:r>
                    </a:p>
                  </a:txBody>
                  <a:tcPr>
                    <a:solidFill>
                      <a:srgbClr val="CFF9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499912"/>
                  </a:ext>
                </a:extLst>
              </a:tr>
            </a:tbl>
          </a:graphicData>
        </a:graphic>
      </p:graphicFrame>
      <p:graphicFrame>
        <p:nvGraphicFramePr>
          <p:cNvPr id="46" name="Tabela 45">
            <a:extLst>
              <a:ext uri="{FF2B5EF4-FFF2-40B4-BE49-F238E27FC236}">
                <a16:creationId xmlns:a16="http://schemas.microsoft.com/office/drawing/2014/main" id="{B7DB588C-0757-4A4E-A0BC-3B95756BD2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9853841"/>
              </p:ext>
            </p:extLst>
          </p:nvPr>
        </p:nvGraphicFramePr>
        <p:xfrm>
          <a:off x="2748985" y="3770491"/>
          <a:ext cx="8871255" cy="3579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563">
                  <a:extLst>
                    <a:ext uri="{9D8B030D-6E8A-4147-A177-3AD203B41FA5}">
                      <a16:colId xmlns:a16="http://schemas.microsoft.com/office/drawing/2014/main" val="1214311235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567709411"/>
                    </a:ext>
                  </a:extLst>
                </a:gridCol>
                <a:gridCol w="1254035">
                  <a:extLst>
                    <a:ext uri="{9D8B030D-6E8A-4147-A177-3AD203B41FA5}">
                      <a16:colId xmlns:a16="http://schemas.microsoft.com/office/drawing/2014/main" val="1287829829"/>
                    </a:ext>
                  </a:extLst>
                </a:gridCol>
                <a:gridCol w="1716259">
                  <a:extLst>
                    <a:ext uri="{9D8B030D-6E8A-4147-A177-3AD203B41FA5}">
                      <a16:colId xmlns:a16="http://schemas.microsoft.com/office/drawing/2014/main" val="1577194061"/>
                    </a:ext>
                  </a:extLst>
                </a:gridCol>
                <a:gridCol w="1081201">
                  <a:extLst>
                    <a:ext uri="{9D8B030D-6E8A-4147-A177-3AD203B41FA5}">
                      <a16:colId xmlns:a16="http://schemas.microsoft.com/office/drawing/2014/main" val="1426856637"/>
                    </a:ext>
                  </a:extLst>
                </a:gridCol>
                <a:gridCol w="1349595">
                  <a:extLst>
                    <a:ext uri="{9D8B030D-6E8A-4147-A177-3AD203B41FA5}">
                      <a16:colId xmlns:a16="http://schemas.microsoft.com/office/drawing/2014/main" val="2960355438"/>
                    </a:ext>
                  </a:extLst>
                </a:gridCol>
                <a:gridCol w="1267322">
                  <a:extLst>
                    <a:ext uri="{9D8B030D-6E8A-4147-A177-3AD203B41FA5}">
                      <a16:colId xmlns:a16="http://schemas.microsoft.com/office/drawing/2014/main" val="3684080775"/>
                    </a:ext>
                  </a:extLst>
                </a:gridCol>
              </a:tblGrid>
              <a:tr h="357907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0130120</a:t>
                      </a:r>
                    </a:p>
                  </a:txBody>
                  <a:tcPr>
                    <a:solidFill>
                      <a:srgbClr val="CFF9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20/10/2018</a:t>
                      </a:r>
                    </a:p>
                  </a:txBody>
                  <a:tcPr>
                    <a:solidFill>
                      <a:srgbClr val="CFF9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Paula</a:t>
                      </a:r>
                    </a:p>
                  </a:txBody>
                  <a:tcPr>
                    <a:solidFill>
                      <a:srgbClr val="CFF9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Como faço para...</a:t>
                      </a:r>
                    </a:p>
                  </a:txBody>
                  <a:tcPr>
                    <a:solidFill>
                      <a:srgbClr val="CFF9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Concluída</a:t>
                      </a:r>
                    </a:p>
                  </a:txBody>
                  <a:tcPr>
                    <a:solidFill>
                      <a:srgbClr val="CFF9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21/10/2018</a:t>
                      </a:r>
                    </a:p>
                  </a:txBody>
                  <a:tcPr>
                    <a:solidFill>
                      <a:srgbClr val="CFF9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21/10/2018</a:t>
                      </a:r>
                    </a:p>
                  </a:txBody>
                  <a:tcPr>
                    <a:solidFill>
                      <a:srgbClr val="CFF9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499912"/>
                  </a:ext>
                </a:extLst>
              </a:tr>
            </a:tbl>
          </a:graphicData>
        </a:graphic>
      </p:graphicFrame>
      <p:graphicFrame>
        <p:nvGraphicFramePr>
          <p:cNvPr id="31" name="Tabela 30">
            <a:extLst>
              <a:ext uri="{FF2B5EF4-FFF2-40B4-BE49-F238E27FC236}">
                <a16:creationId xmlns:a16="http://schemas.microsoft.com/office/drawing/2014/main" id="{E99872EE-53E2-466C-B9CD-5D3C30C64C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7777765"/>
              </p:ext>
            </p:extLst>
          </p:nvPr>
        </p:nvGraphicFramePr>
        <p:xfrm>
          <a:off x="2736917" y="4263903"/>
          <a:ext cx="8871255" cy="3579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563">
                  <a:extLst>
                    <a:ext uri="{9D8B030D-6E8A-4147-A177-3AD203B41FA5}">
                      <a16:colId xmlns:a16="http://schemas.microsoft.com/office/drawing/2014/main" val="1214311235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567709411"/>
                    </a:ext>
                  </a:extLst>
                </a:gridCol>
                <a:gridCol w="1254035">
                  <a:extLst>
                    <a:ext uri="{9D8B030D-6E8A-4147-A177-3AD203B41FA5}">
                      <a16:colId xmlns:a16="http://schemas.microsoft.com/office/drawing/2014/main" val="1287829829"/>
                    </a:ext>
                  </a:extLst>
                </a:gridCol>
                <a:gridCol w="1716259">
                  <a:extLst>
                    <a:ext uri="{9D8B030D-6E8A-4147-A177-3AD203B41FA5}">
                      <a16:colId xmlns:a16="http://schemas.microsoft.com/office/drawing/2014/main" val="1577194061"/>
                    </a:ext>
                  </a:extLst>
                </a:gridCol>
                <a:gridCol w="1081201">
                  <a:extLst>
                    <a:ext uri="{9D8B030D-6E8A-4147-A177-3AD203B41FA5}">
                      <a16:colId xmlns:a16="http://schemas.microsoft.com/office/drawing/2014/main" val="1426856637"/>
                    </a:ext>
                  </a:extLst>
                </a:gridCol>
                <a:gridCol w="1349595">
                  <a:extLst>
                    <a:ext uri="{9D8B030D-6E8A-4147-A177-3AD203B41FA5}">
                      <a16:colId xmlns:a16="http://schemas.microsoft.com/office/drawing/2014/main" val="2960355438"/>
                    </a:ext>
                  </a:extLst>
                </a:gridCol>
                <a:gridCol w="1267322">
                  <a:extLst>
                    <a:ext uri="{9D8B030D-6E8A-4147-A177-3AD203B41FA5}">
                      <a16:colId xmlns:a16="http://schemas.microsoft.com/office/drawing/2014/main" val="3684080775"/>
                    </a:ext>
                  </a:extLst>
                </a:gridCol>
              </a:tblGrid>
              <a:tr h="357907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0130119</a:t>
                      </a:r>
                    </a:p>
                  </a:txBody>
                  <a:tcPr>
                    <a:solidFill>
                      <a:srgbClr val="CFF9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19/10/2018</a:t>
                      </a:r>
                    </a:p>
                  </a:txBody>
                  <a:tcPr>
                    <a:solidFill>
                      <a:srgbClr val="CFF9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Paula</a:t>
                      </a:r>
                    </a:p>
                  </a:txBody>
                  <a:tcPr>
                    <a:solidFill>
                      <a:srgbClr val="CFF9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Não estou </a:t>
                      </a:r>
                      <a:r>
                        <a:rPr lang="pt-BR" sz="1200" dirty="0" err="1">
                          <a:solidFill>
                            <a:srgbClr val="15292F"/>
                          </a:solidFill>
                        </a:rPr>
                        <a:t>conse</a:t>
                      </a:r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...</a:t>
                      </a:r>
                    </a:p>
                  </a:txBody>
                  <a:tcPr>
                    <a:solidFill>
                      <a:srgbClr val="CFF9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Concluída</a:t>
                      </a:r>
                    </a:p>
                  </a:txBody>
                  <a:tcPr>
                    <a:solidFill>
                      <a:srgbClr val="CFF9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20/10/2018</a:t>
                      </a:r>
                    </a:p>
                  </a:txBody>
                  <a:tcPr>
                    <a:solidFill>
                      <a:srgbClr val="CFF9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20/10/2018</a:t>
                      </a:r>
                    </a:p>
                  </a:txBody>
                  <a:tcPr>
                    <a:solidFill>
                      <a:srgbClr val="CFF9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499912"/>
                  </a:ext>
                </a:extLst>
              </a:tr>
            </a:tbl>
          </a:graphicData>
        </a:graphic>
      </p:graphicFrame>
      <p:sp>
        <p:nvSpPr>
          <p:cNvPr id="2" name="Elipse 1">
            <a:extLst>
              <a:ext uri="{FF2B5EF4-FFF2-40B4-BE49-F238E27FC236}">
                <a16:creationId xmlns:a16="http://schemas.microsoft.com/office/drawing/2014/main" id="{21BB156D-A3FC-47C4-B6A7-D6BDB0264E4A}"/>
              </a:ext>
            </a:extLst>
          </p:cNvPr>
          <p:cNvSpPr/>
          <p:nvPr/>
        </p:nvSpPr>
        <p:spPr>
          <a:xfrm>
            <a:off x="3999073" y="1752965"/>
            <a:ext cx="144537" cy="141880"/>
          </a:xfrm>
          <a:prstGeom prst="ellipse">
            <a:avLst/>
          </a:prstGeom>
          <a:solidFill>
            <a:schemeClr val="bg1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261427F6-9B23-4227-B108-E9315148FC4D}"/>
              </a:ext>
            </a:extLst>
          </p:cNvPr>
          <p:cNvSpPr txBox="1"/>
          <p:nvPr/>
        </p:nvSpPr>
        <p:spPr>
          <a:xfrm>
            <a:off x="4177233" y="1643654"/>
            <a:ext cx="2113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Aberta</a:t>
            </a:r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8A528765-1CCD-40DB-A53A-DAA83769AB0C}"/>
              </a:ext>
            </a:extLst>
          </p:cNvPr>
          <p:cNvSpPr/>
          <p:nvPr/>
        </p:nvSpPr>
        <p:spPr>
          <a:xfrm>
            <a:off x="5176111" y="1764317"/>
            <a:ext cx="144537" cy="141880"/>
          </a:xfrm>
          <a:prstGeom prst="ellipse">
            <a:avLst/>
          </a:prstGeom>
          <a:solidFill>
            <a:srgbClr val="15292F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A4B33ECC-425A-4480-9DDE-E3B5FC3E0F35}"/>
              </a:ext>
            </a:extLst>
          </p:cNvPr>
          <p:cNvSpPr txBox="1"/>
          <p:nvPr/>
        </p:nvSpPr>
        <p:spPr>
          <a:xfrm>
            <a:off x="5354271" y="1655006"/>
            <a:ext cx="2113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Concluída</a:t>
            </a:r>
          </a:p>
        </p:txBody>
      </p:sp>
      <p:sp>
        <p:nvSpPr>
          <p:cNvPr id="48" name="Elipse 47">
            <a:extLst>
              <a:ext uri="{FF2B5EF4-FFF2-40B4-BE49-F238E27FC236}">
                <a16:creationId xmlns:a16="http://schemas.microsoft.com/office/drawing/2014/main" id="{97FF0D7F-1396-4C26-91B8-3403E2E5055B}"/>
              </a:ext>
            </a:extLst>
          </p:cNvPr>
          <p:cNvSpPr/>
          <p:nvPr/>
        </p:nvSpPr>
        <p:spPr>
          <a:xfrm>
            <a:off x="6706805" y="1764317"/>
            <a:ext cx="144537" cy="141880"/>
          </a:xfrm>
          <a:prstGeom prst="ellipse">
            <a:avLst/>
          </a:prstGeom>
          <a:solidFill>
            <a:schemeClr val="bg1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4F80DD7A-FBD1-406D-A303-59F0BF5412E8}"/>
              </a:ext>
            </a:extLst>
          </p:cNvPr>
          <p:cNvSpPr txBox="1"/>
          <p:nvPr/>
        </p:nvSpPr>
        <p:spPr>
          <a:xfrm>
            <a:off x="6978003" y="1655006"/>
            <a:ext cx="2113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Todas</a:t>
            </a:r>
          </a:p>
        </p:txBody>
      </p:sp>
      <p:cxnSp>
        <p:nvCxnSpPr>
          <p:cNvPr id="50" name="Conector reto 49">
            <a:extLst>
              <a:ext uri="{FF2B5EF4-FFF2-40B4-BE49-F238E27FC236}">
                <a16:creationId xmlns:a16="http://schemas.microsoft.com/office/drawing/2014/main" id="{87C41759-6863-4499-BDB2-63145DF7A0A2}"/>
              </a:ext>
            </a:extLst>
          </p:cNvPr>
          <p:cNvCxnSpPr>
            <a:cxnSpLocks/>
          </p:cNvCxnSpPr>
          <p:nvPr/>
        </p:nvCxnSpPr>
        <p:spPr>
          <a:xfrm flipV="1">
            <a:off x="2760258" y="1966041"/>
            <a:ext cx="8859982" cy="48120"/>
          </a:xfrm>
          <a:prstGeom prst="line">
            <a:avLst/>
          </a:prstGeom>
          <a:ln>
            <a:solidFill>
              <a:srgbClr val="1529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2424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tângulo 35">
            <a:extLst>
              <a:ext uri="{FF2B5EF4-FFF2-40B4-BE49-F238E27FC236}">
                <a16:creationId xmlns:a16="http://schemas.microsoft.com/office/drawing/2014/main" id="{72717C35-7450-4B42-8F96-32041860C4D7}"/>
              </a:ext>
            </a:extLst>
          </p:cNvPr>
          <p:cNvSpPr/>
          <p:nvPr/>
        </p:nvSpPr>
        <p:spPr>
          <a:xfrm>
            <a:off x="424173" y="542422"/>
            <a:ext cx="11343653" cy="567569"/>
          </a:xfrm>
          <a:prstGeom prst="rect">
            <a:avLst/>
          </a:prstGeom>
          <a:solidFill>
            <a:srgbClr val="15292F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D528783E-A938-411F-9F69-2D5C5AF53E00}"/>
              </a:ext>
            </a:extLst>
          </p:cNvPr>
          <p:cNvSpPr/>
          <p:nvPr/>
        </p:nvSpPr>
        <p:spPr>
          <a:xfrm>
            <a:off x="242389" y="533047"/>
            <a:ext cx="11549575" cy="5746652"/>
          </a:xfrm>
          <a:prstGeom prst="rect">
            <a:avLst/>
          </a:prstGeom>
          <a:noFill/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44A41851-5B55-46CA-A196-9F1036F346AE}"/>
              </a:ext>
            </a:extLst>
          </p:cNvPr>
          <p:cNvSpPr txBox="1"/>
          <p:nvPr/>
        </p:nvSpPr>
        <p:spPr>
          <a:xfrm>
            <a:off x="2894969" y="79692"/>
            <a:ext cx="64695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Sistema de Gerenciamento de Solicitações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2F0968E-0484-446C-B3EC-124FA3DD9FD8}"/>
              </a:ext>
            </a:extLst>
          </p:cNvPr>
          <p:cNvSpPr txBox="1"/>
          <p:nvPr/>
        </p:nvSpPr>
        <p:spPr>
          <a:xfrm>
            <a:off x="5837001" y="1148118"/>
            <a:ext cx="23159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/>
              <a:t>Solicitações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49121E93-52CC-46A5-9B75-798204730BC3}"/>
              </a:ext>
            </a:extLst>
          </p:cNvPr>
          <p:cNvSpPr/>
          <p:nvPr/>
        </p:nvSpPr>
        <p:spPr>
          <a:xfrm>
            <a:off x="261297" y="542423"/>
            <a:ext cx="2315966" cy="5746652"/>
          </a:xfrm>
          <a:prstGeom prst="rect">
            <a:avLst/>
          </a:prstGeom>
          <a:solidFill>
            <a:srgbClr val="15292F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5FDC72C2-E03F-42D1-9E55-7E7B08090268}"/>
              </a:ext>
            </a:extLst>
          </p:cNvPr>
          <p:cNvSpPr txBox="1"/>
          <p:nvPr/>
        </p:nvSpPr>
        <p:spPr>
          <a:xfrm>
            <a:off x="2718839" y="1647572"/>
            <a:ext cx="2113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Filtrar por: 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96E24B0C-A2CE-48ED-BEDC-572A8F5FF39A}"/>
              </a:ext>
            </a:extLst>
          </p:cNvPr>
          <p:cNvSpPr txBox="1"/>
          <p:nvPr/>
        </p:nvSpPr>
        <p:spPr>
          <a:xfrm>
            <a:off x="952248" y="733412"/>
            <a:ext cx="9638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bg1"/>
                </a:solidFill>
              </a:rPr>
              <a:t>MENU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F03B6800-85D2-4ADC-8E0D-7807940B5FE8}"/>
              </a:ext>
            </a:extLst>
          </p:cNvPr>
          <p:cNvSpPr/>
          <p:nvPr/>
        </p:nvSpPr>
        <p:spPr>
          <a:xfrm>
            <a:off x="410890" y="2500472"/>
            <a:ext cx="278428" cy="301627"/>
          </a:xfrm>
          <a:prstGeom prst="rect">
            <a:avLst/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2C438151-C044-420F-A3AB-79A3B8714B0F}"/>
              </a:ext>
            </a:extLst>
          </p:cNvPr>
          <p:cNvSpPr/>
          <p:nvPr/>
        </p:nvSpPr>
        <p:spPr>
          <a:xfrm>
            <a:off x="410889" y="3037464"/>
            <a:ext cx="278428" cy="301627"/>
          </a:xfrm>
          <a:prstGeom prst="rect">
            <a:avLst/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C258EE09-B702-4C37-A0DB-F76AEC3FDD93}"/>
              </a:ext>
            </a:extLst>
          </p:cNvPr>
          <p:cNvSpPr txBox="1"/>
          <p:nvPr/>
        </p:nvSpPr>
        <p:spPr>
          <a:xfrm>
            <a:off x="718032" y="2486404"/>
            <a:ext cx="17829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bg1"/>
                </a:solidFill>
              </a:rPr>
              <a:t>Alterar Senha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C5F0114B-894C-44CB-934A-A5C1C4BA6830}"/>
              </a:ext>
            </a:extLst>
          </p:cNvPr>
          <p:cNvSpPr txBox="1"/>
          <p:nvPr/>
        </p:nvSpPr>
        <p:spPr>
          <a:xfrm>
            <a:off x="718032" y="3000537"/>
            <a:ext cx="6555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bg1"/>
                </a:solidFill>
              </a:rPr>
              <a:t>Sair</a:t>
            </a: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6219E484-EB50-4F15-B464-0ED9AF6F738C}"/>
              </a:ext>
            </a:extLst>
          </p:cNvPr>
          <p:cNvCxnSpPr>
            <a:cxnSpLocks/>
          </p:cNvCxnSpPr>
          <p:nvPr/>
        </p:nvCxnSpPr>
        <p:spPr>
          <a:xfrm>
            <a:off x="368685" y="1102744"/>
            <a:ext cx="2132260" cy="724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tângulo 33">
            <a:extLst>
              <a:ext uri="{FF2B5EF4-FFF2-40B4-BE49-F238E27FC236}">
                <a16:creationId xmlns:a16="http://schemas.microsoft.com/office/drawing/2014/main" id="{411E0287-ABD4-486F-889C-AF7A431F8B20}"/>
              </a:ext>
            </a:extLst>
          </p:cNvPr>
          <p:cNvSpPr/>
          <p:nvPr/>
        </p:nvSpPr>
        <p:spPr>
          <a:xfrm>
            <a:off x="11186393" y="652282"/>
            <a:ext cx="403700" cy="362330"/>
          </a:xfrm>
          <a:prstGeom prst="rect">
            <a:avLst/>
          </a:prstGeom>
          <a:solidFill>
            <a:schemeClr val="bg1"/>
          </a:solidFill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B3FF9A18-7D07-4F64-841F-56C983C88AF5}"/>
              </a:ext>
            </a:extLst>
          </p:cNvPr>
          <p:cNvSpPr txBox="1"/>
          <p:nvPr/>
        </p:nvSpPr>
        <p:spPr>
          <a:xfrm>
            <a:off x="10081839" y="624147"/>
            <a:ext cx="13264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</a:rPr>
              <a:t>Empresa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03757204-3378-4387-9345-36BD62EEC760}"/>
              </a:ext>
            </a:extLst>
          </p:cNvPr>
          <p:cNvSpPr txBox="1"/>
          <p:nvPr/>
        </p:nvSpPr>
        <p:spPr>
          <a:xfrm>
            <a:off x="2500945" y="6291644"/>
            <a:ext cx="74922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Solicitador/Visualizar detalhe Solicitação/Aberta </a:t>
            </a: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8C376645-A812-472B-B452-78580CC717C2}"/>
              </a:ext>
            </a:extLst>
          </p:cNvPr>
          <p:cNvSpPr/>
          <p:nvPr/>
        </p:nvSpPr>
        <p:spPr>
          <a:xfrm>
            <a:off x="251843" y="1347641"/>
            <a:ext cx="2325420" cy="567569"/>
          </a:xfrm>
          <a:prstGeom prst="rect">
            <a:avLst/>
          </a:prstGeom>
          <a:solidFill>
            <a:schemeClr val="bg1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/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35E3A609-45DE-47E1-9BA2-04C77C2D7083}"/>
              </a:ext>
            </a:extLst>
          </p:cNvPr>
          <p:cNvSpPr/>
          <p:nvPr/>
        </p:nvSpPr>
        <p:spPr>
          <a:xfrm>
            <a:off x="411036" y="1972300"/>
            <a:ext cx="278428" cy="301627"/>
          </a:xfrm>
          <a:prstGeom prst="rect">
            <a:avLst/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>
              <a:solidFill>
                <a:schemeClr val="bg1"/>
              </a:solidFill>
            </a:endParaRP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AB210523-A675-44CC-8B0B-3F2E0F6BC1CC}"/>
              </a:ext>
            </a:extLst>
          </p:cNvPr>
          <p:cNvSpPr txBox="1"/>
          <p:nvPr/>
        </p:nvSpPr>
        <p:spPr>
          <a:xfrm>
            <a:off x="718032" y="1934849"/>
            <a:ext cx="20925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bg1"/>
                </a:solidFill>
              </a:rPr>
              <a:t>Abrir Solicitação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04EED8AD-47F4-40B3-9734-63EE40B27142}"/>
              </a:ext>
            </a:extLst>
          </p:cNvPr>
          <p:cNvSpPr txBox="1"/>
          <p:nvPr/>
        </p:nvSpPr>
        <p:spPr>
          <a:xfrm>
            <a:off x="701169" y="1491227"/>
            <a:ext cx="15609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rgbClr val="15292F"/>
                </a:solidFill>
              </a:rPr>
              <a:t>Solicitações</a:t>
            </a: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18BB4F1B-D0B7-46A4-B716-3B3F296945D5}"/>
              </a:ext>
            </a:extLst>
          </p:cNvPr>
          <p:cNvSpPr/>
          <p:nvPr/>
        </p:nvSpPr>
        <p:spPr>
          <a:xfrm>
            <a:off x="410921" y="1479474"/>
            <a:ext cx="278428" cy="301627"/>
          </a:xfrm>
          <a:prstGeom prst="rect">
            <a:avLst/>
          </a:prstGeom>
          <a:noFill/>
          <a:ln w="41275"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>
              <a:solidFill>
                <a:schemeClr val="bg1"/>
              </a:solidFill>
            </a:endParaRPr>
          </a:p>
        </p:txBody>
      </p:sp>
      <p:graphicFrame>
        <p:nvGraphicFramePr>
          <p:cNvPr id="15" name="Tabela 14">
            <a:extLst>
              <a:ext uri="{FF2B5EF4-FFF2-40B4-BE49-F238E27FC236}">
                <a16:creationId xmlns:a16="http://schemas.microsoft.com/office/drawing/2014/main" id="{117C6A6B-EC6F-4DCE-B5FA-EE45DB5415F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748986" y="2112352"/>
          <a:ext cx="8871255" cy="3579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562">
                  <a:extLst>
                    <a:ext uri="{9D8B030D-6E8A-4147-A177-3AD203B41FA5}">
                      <a16:colId xmlns:a16="http://schemas.microsoft.com/office/drawing/2014/main" val="1214311235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567709411"/>
                    </a:ext>
                  </a:extLst>
                </a:gridCol>
                <a:gridCol w="1254036">
                  <a:extLst>
                    <a:ext uri="{9D8B030D-6E8A-4147-A177-3AD203B41FA5}">
                      <a16:colId xmlns:a16="http://schemas.microsoft.com/office/drawing/2014/main" val="1287829829"/>
                    </a:ext>
                  </a:extLst>
                </a:gridCol>
                <a:gridCol w="1716259">
                  <a:extLst>
                    <a:ext uri="{9D8B030D-6E8A-4147-A177-3AD203B41FA5}">
                      <a16:colId xmlns:a16="http://schemas.microsoft.com/office/drawing/2014/main" val="1577194061"/>
                    </a:ext>
                  </a:extLst>
                </a:gridCol>
                <a:gridCol w="1067132">
                  <a:extLst>
                    <a:ext uri="{9D8B030D-6E8A-4147-A177-3AD203B41FA5}">
                      <a16:colId xmlns:a16="http://schemas.microsoft.com/office/drawing/2014/main" val="1426856637"/>
                    </a:ext>
                  </a:extLst>
                </a:gridCol>
                <a:gridCol w="1363664">
                  <a:extLst>
                    <a:ext uri="{9D8B030D-6E8A-4147-A177-3AD203B41FA5}">
                      <a16:colId xmlns:a16="http://schemas.microsoft.com/office/drawing/2014/main" val="2960355438"/>
                    </a:ext>
                  </a:extLst>
                </a:gridCol>
                <a:gridCol w="1267322">
                  <a:extLst>
                    <a:ext uri="{9D8B030D-6E8A-4147-A177-3AD203B41FA5}">
                      <a16:colId xmlns:a16="http://schemas.microsoft.com/office/drawing/2014/main" val="3684080775"/>
                    </a:ext>
                  </a:extLst>
                </a:gridCol>
              </a:tblGrid>
              <a:tr h="357907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Número</a:t>
                      </a:r>
                    </a:p>
                  </a:txBody>
                  <a:tcPr>
                    <a:solidFill>
                      <a:srgbClr val="15292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Data Abertura</a:t>
                      </a:r>
                    </a:p>
                  </a:txBody>
                  <a:tcPr>
                    <a:solidFill>
                      <a:srgbClr val="15292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Solicitante</a:t>
                      </a:r>
                    </a:p>
                  </a:txBody>
                  <a:tcPr>
                    <a:solidFill>
                      <a:srgbClr val="15292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Prévia</a:t>
                      </a:r>
                    </a:p>
                  </a:txBody>
                  <a:tcPr>
                    <a:solidFill>
                      <a:srgbClr val="15292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Status</a:t>
                      </a:r>
                    </a:p>
                  </a:txBody>
                  <a:tcPr>
                    <a:solidFill>
                      <a:srgbClr val="15292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Data Previsão</a:t>
                      </a:r>
                    </a:p>
                  </a:txBody>
                  <a:tcPr>
                    <a:solidFill>
                      <a:srgbClr val="15292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Data Conclusão</a:t>
                      </a:r>
                    </a:p>
                  </a:txBody>
                  <a:tcPr>
                    <a:solidFill>
                      <a:srgbClr val="1529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499912"/>
                  </a:ext>
                </a:extLst>
              </a:tr>
            </a:tbl>
          </a:graphicData>
        </a:graphic>
      </p:graphicFrame>
      <p:graphicFrame>
        <p:nvGraphicFramePr>
          <p:cNvPr id="44" name="Tabela 43">
            <a:extLst>
              <a:ext uri="{FF2B5EF4-FFF2-40B4-BE49-F238E27FC236}">
                <a16:creationId xmlns:a16="http://schemas.microsoft.com/office/drawing/2014/main" id="{CD8E77BA-7B89-4B4D-9EA3-007B44B8373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748985" y="2811907"/>
          <a:ext cx="8871255" cy="3579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563">
                  <a:extLst>
                    <a:ext uri="{9D8B030D-6E8A-4147-A177-3AD203B41FA5}">
                      <a16:colId xmlns:a16="http://schemas.microsoft.com/office/drawing/2014/main" val="1214311235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567709411"/>
                    </a:ext>
                  </a:extLst>
                </a:gridCol>
                <a:gridCol w="1254035">
                  <a:extLst>
                    <a:ext uri="{9D8B030D-6E8A-4147-A177-3AD203B41FA5}">
                      <a16:colId xmlns:a16="http://schemas.microsoft.com/office/drawing/2014/main" val="1287829829"/>
                    </a:ext>
                  </a:extLst>
                </a:gridCol>
                <a:gridCol w="1716259">
                  <a:extLst>
                    <a:ext uri="{9D8B030D-6E8A-4147-A177-3AD203B41FA5}">
                      <a16:colId xmlns:a16="http://schemas.microsoft.com/office/drawing/2014/main" val="1577194061"/>
                    </a:ext>
                  </a:extLst>
                </a:gridCol>
                <a:gridCol w="1081201">
                  <a:extLst>
                    <a:ext uri="{9D8B030D-6E8A-4147-A177-3AD203B41FA5}">
                      <a16:colId xmlns:a16="http://schemas.microsoft.com/office/drawing/2014/main" val="1426856637"/>
                    </a:ext>
                  </a:extLst>
                </a:gridCol>
                <a:gridCol w="1349595">
                  <a:extLst>
                    <a:ext uri="{9D8B030D-6E8A-4147-A177-3AD203B41FA5}">
                      <a16:colId xmlns:a16="http://schemas.microsoft.com/office/drawing/2014/main" val="2960355438"/>
                    </a:ext>
                  </a:extLst>
                </a:gridCol>
                <a:gridCol w="1267322">
                  <a:extLst>
                    <a:ext uri="{9D8B030D-6E8A-4147-A177-3AD203B41FA5}">
                      <a16:colId xmlns:a16="http://schemas.microsoft.com/office/drawing/2014/main" val="3684080775"/>
                    </a:ext>
                  </a:extLst>
                </a:gridCol>
              </a:tblGrid>
              <a:tr h="357907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0130122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22/10/2018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José Mauro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Ao registrar um prod...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Homologação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24/10/2018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_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499912"/>
                  </a:ext>
                </a:extLst>
              </a:tr>
            </a:tbl>
          </a:graphicData>
        </a:graphic>
      </p:graphicFrame>
      <p:graphicFrame>
        <p:nvGraphicFramePr>
          <p:cNvPr id="45" name="Tabela 44">
            <a:extLst>
              <a:ext uri="{FF2B5EF4-FFF2-40B4-BE49-F238E27FC236}">
                <a16:creationId xmlns:a16="http://schemas.microsoft.com/office/drawing/2014/main" id="{9D6D05DA-BB1C-41D8-AFBD-A01D7A5C416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748985" y="3291199"/>
          <a:ext cx="8871255" cy="3579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563">
                  <a:extLst>
                    <a:ext uri="{9D8B030D-6E8A-4147-A177-3AD203B41FA5}">
                      <a16:colId xmlns:a16="http://schemas.microsoft.com/office/drawing/2014/main" val="1214311235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567709411"/>
                    </a:ext>
                  </a:extLst>
                </a:gridCol>
                <a:gridCol w="1254035">
                  <a:extLst>
                    <a:ext uri="{9D8B030D-6E8A-4147-A177-3AD203B41FA5}">
                      <a16:colId xmlns:a16="http://schemas.microsoft.com/office/drawing/2014/main" val="1287829829"/>
                    </a:ext>
                  </a:extLst>
                </a:gridCol>
                <a:gridCol w="1716259">
                  <a:extLst>
                    <a:ext uri="{9D8B030D-6E8A-4147-A177-3AD203B41FA5}">
                      <a16:colId xmlns:a16="http://schemas.microsoft.com/office/drawing/2014/main" val="1577194061"/>
                    </a:ext>
                  </a:extLst>
                </a:gridCol>
                <a:gridCol w="1081201">
                  <a:extLst>
                    <a:ext uri="{9D8B030D-6E8A-4147-A177-3AD203B41FA5}">
                      <a16:colId xmlns:a16="http://schemas.microsoft.com/office/drawing/2014/main" val="1426856637"/>
                    </a:ext>
                  </a:extLst>
                </a:gridCol>
                <a:gridCol w="1349595">
                  <a:extLst>
                    <a:ext uri="{9D8B030D-6E8A-4147-A177-3AD203B41FA5}">
                      <a16:colId xmlns:a16="http://schemas.microsoft.com/office/drawing/2014/main" val="2960355438"/>
                    </a:ext>
                  </a:extLst>
                </a:gridCol>
                <a:gridCol w="1267322">
                  <a:extLst>
                    <a:ext uri="{9D8B030D-6E8A-4147-A177-3AD203B41FA5}">
                      <a16:colId xmlns:a16="http://schemas.microsoft.com/office/drawing/2014/main" val="3684080775"/>
                    </a:ext>
                  </a:extLst>
                </a:gridCol>
              </a:tblGrid>
              <a:tr h="357907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0130222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22/10/2018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Ana Maria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Ao registrar um prod...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Andamento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24/10/2018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_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499912"/>
                  </a:ext>
                </a:extLst>
              </a:tr>
            </a:tbl>
          </a:graphicData>
        </a:graphic>
      </p:graphicFrame>
      <p:graphicFrame>
        <p:nvGraphicFramePr>
          <p:cNvPr id="46" name="Tabela 45">
            <a:extLst>
              <a:ext uri="{FF2B5EF4-FFF2-40B4-BE49-F238E27FC236}">
                <a16:creationId xmlns:a16="http://schemas.microsoft.com/office/drawing/2014/main" id="{B7DB588C-0757-4A4E-A0BC-3B95756BD2E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748985" y="3770491"/>
          <a:ext cx="8871255" cy="3579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563">
                  <a:extLst>
                    <a:ext uri="{9D8B030D-6E8A-4147-A177-3AD203B41FA5}">
                      <a16:colId xmlns:a16="http://schemas.microsoft.com/office/drawing/2014/main" val="1214311235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567709411"/>
                    </a:ext>
                  </a:extLst>
                </a:gridCol>
                <a:gridCol w="1254035">
                  <a:extLst>
                    <a:ext uri="{9D8B030D-6E8A-4147-A177-3AD203B41FA5}">
                      <a16:colId xmlns:a16="http://schemas.microsoft.com/office/drawing/2014/main" val="1287829829"/>
                    </a:ext>
                  </a:extLst>
                </a:gridCol>
                <a:gridCol w="1716259">
                  <a:extLst>
                    <a:ext uri="{9D8B030D-6E8A-4147-A177-3AD203B41FA5}">
                      <a16:colId xmlns:a16="http://schemas.microsoft.com/office/drawing/2014/main" val="1577194061"/>
                    </a:ext>
                  </a:extLst>
                </a:gridCol>
                <a:gridCol w="1081201">
                  <a:extLst>
                    <a:ext uri="{9D8B030D-6E8A-4147-A177-3AD203B41FA5}">
                      <a16:colId xmlns:a16="http://schemas.microsoft.com/office/drawing/2014/main" val="1426856637"/>
                    </a:ext>
                  </a:extLst>
                </a:gridCol>
                <a:gridCol w="1349595">
                  <a:extLst>
                    <a:ext uri="{9D8B030D-6E8A-4147-A177-3AD203B41FA5}">
                      <a16:colId xmlns:a16="http://schemas.microsoft.com/office/drawing/2014/main" val="2960355438"/>
                    </a:ext>
                  </a:extLst>
                </a:gridCol>
                <a:gridCol w="1267322">
                  <a:extLst>
                    <a:ext uri="{9D8B030D-6E8A-4147-A177-3AD203B41FA5}">
                      <a16:colId xmlns:a16="http://schemas.microsoft.com/office/drawing/2014/main" val="3684080775"/>
                    </a:ext>
                  </a:extLst>
                </a:gridCol>
              </a:tblGrid>
              <a:tr h="357907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0130123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23/10/2018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Paula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Como faço para...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Classificada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25/10/2018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_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499912"/>
                  </a:ext>
                </a:extLst>
              </a:tr>
            </a:tbl>
          </a:graphicData>
        </a:graphic>
      </p:graphicFrame>
      <p:graphicFrame>
        <p:nvGraphicFramePr>
          <p:cNvPr id="31" name="Tabela 30">
            <a:extLst>
              <a:ext uri="{FF2B5EF4-FFF2-40B4-BE49-F238E27FC236}">
                <a16:creationId xmlns:a16="http://schemas.microsoft.com/office/drawing/2014/main" id="{E99872EE-53E2-466C-B9CD-5D3C30C64C8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736917" y="4263903"/>
          <a:ext cx="8871255" cy="3579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563">
                  <a:extLst>
                    <a:ext uri="{9D8B030D-6E8A-4147-A177-3AD203B41FA5}">
                      <a16:colId xmlns:a16="http://schemas.microsoft.com/office/drawing/2014/main" val="1214311235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567709411"/>
                    </a:ext>
                  </a:extLst>
                </a:gridCol>
                <a:gridCol w="1254035">
                  <a:extLst>
                    <a:ext uri="{9D8B030D-6E8A-4147-A177-3AD203B41FA5}">
                      <a16:colId xmlns:a16="http://schemas.microsoft.com/office/drawing/2014/main" val="1287829829"/>
                    </a:ext>
                  </a:extLst>
                </a:gridCol>
                <a:gridCol w="1716259">
                  <a:extLst>
                    <a:ext uri="{9D8B030D-6E8A-4147-A177-3AD203B41FA5}">
                      <a16:colId xmlns:a16="http://schemas.microsoft.com/office/drawing/2014/main" val="1577194061"/>
                    </a:ext>
                  </a:extLst>
                </a:gridCol>
                <a:gridCol w="1081201">
                  <a:extLst>
                    <a:ext uri="{9D8B030D-6E8A-4147-A177-3AD203B41FA5}">
                      <a16:colId xmlns:a16="http://schemas.microsoft.com/office/drawing/2014/main" val="1426856637"/>
                    </a:ext>
                  </a:extLst>
                </a:gridCol>
                <a:gridCol w="1349595">
                  <a:extLst>
                    <a:ext uri="{9D8B030D-6E8A-4147-A177-3AD203B41FA5}">
                      <a16:colId xmlns:a16="http://schemas.microsoft.com/office/drawing/2014/main" val="2960355438"/>
                    </a:ext>
                  </a:extLst>
                </a:gridCol>
                <a:gridCol w="1267322">
                  <a:extLst>
                    <a:ext uri="{9D8B030D-6E8A-4147-A177-3AD203B41FA5}">
                      <a16:colId xmlns:a16="http://schemas.microsoft.com/office/drawing/2014/main" val="3684080775"/>
                    </a:ext>
                  </a:extLst>
                </a:gridCol>
              </a:tblGrid>
              <a:tr h="357907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0130223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23/10/2018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Paula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Não estou </a:t>
                      </a:r>
                      <a:r>
                        <a:rPr lang="pt-BR" sz="1200" dirty="0" err="1">
                          <a:solidFill>
                            <a:srgbClr val="15292F"/>
                          </a:solidFill>
                        </a:rPr>
                        <a:t>conse</a:t>
                      </a:r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...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Aberta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_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_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499912"/>
                  </a:ext>
                </a:extLst>
              </a:tr>
            </a:tbl>
          </a:graphicData>
        </a:graphic>
      </p:graphicFrame>
      <p:sp>
        <p:nvSpPr>
          <p:cNvPr id="2" name="Elipse 1">
            <a:extLst>
              <a:ext uri="{FF2B5EF4-FFF2-40B4-BE49-F238E27FC236}">
                <a16:creationId xmlns:a16="http://schemas.microsoft.com/office/drawing/2014/main" id="{21BB156D-A3FC-47C4-B6A7-D6BDB0264E4A}"/>
              </a:ext>
            </a:extLst>
          </p:cNvPr>
          <p:cNvSpPr/>
          <p:nvPr/>
        </p:nvSpPr>
        <p:spPr>
          <a:xfrm>
            <a:off x="3999073" y="1752965"/>
            <a:ext cx="144537" cy="141880"/>
          </a:xfrm>
          <a:prstGeom prst="ellipse">
            <a:avLst/>
          </a:prstGeom>
          <a:solidFill>
            <a:srgbClr val="15292F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261427F6-9B23-4227-B108-E9315148FC4D}"/>
              </a:ext>
            </a:extLst>
          </p:cNvPr>
          <p:cNvSpPr txBox="1"/>
          <p:nvPr/>
        </p:nvSpPr>
        <p:spPr>
          <a:xfrm>
            <a:off x="4177233" y="1643654"/>
            <a:ext cx="2113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Aberta</a:t>
            </a:r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8A528765-1CCD-40DB-A53A-DAA83769AB0C}"/>
              </a:ext>
            </a:extLst>
          </p:cNvPr>
          <p:cNvSpPr/>
          <p:nvPr/>
        </p:nvSpPr>
        <p:spPr>
          <a:xfrm>
            <a:off x="5176111" y="1764317"/>
            <a:ext cx="144537" cy="141880"/>
          </a:xfrm>
          <a:prstGeom prst="ellipse">
            <a:avLst/>
          </a:prstGeom>
          <a:noFill/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A4B33ECC-425A-4480-9DDE-E3B5FC3E0F35}"/>
              </a:ext>
            </a:extLst>
          </p:cNvPr>
          <p:cNvSpPr txBox="1"/>
          <p:nvPr/>
        </p:nvSpPr>
        <p:spPr>
          <a:xfrm>
            <a:off x="5354271" y="1655006"/>
            <a:ext cx="2113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Concluída</a:t>
            </a:r>
          </a:p>
        </p:txBody>
      </p:sp>
      <p:sp>
        <p:nvSpPr>
          <p:cNvPr id="48" name="Elipse 47">
            <a:extLst>
              <a:ext uri="{FF2B5EF4-FFF2-40B4-BE49-F238E27FC236}">
                <a16:creationId xmlns:a16="http://schemas.microsoft.com/office/drawing/2014/main" id="{97FF0D7F-1396-4C26-91B8-3403E2E5055B}"/>
              </a:ext>
            </a:extLst>
          </p:cNvPr>
          <p:cNvSpPr/>
          <p:nvPr/>
        </p:nvSpPr>
        <p:spPr>
          <a:xfrm>
            <a:off x="6706805" y="1764317"/>
            <a:ext cx="144537" cy="141880"/>
          </a:xfrm>
          <a:prstGeom prst="ellipse">
            <a:avLst/>
          </a:prstGeom>
          <a:solidFill>
            <a:schemeClr val="bg1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4F80DD7A-FBD1-406D-A303-59F0BF5412E8}"/>
              </a:ext>
            </a:extLst>
          </p:cNvPr>
          <p:cNvSpPr txBox="1"/>
          <p:nvPr/>
        </p:nvSpPr>
        <p:spPr>
          <a:xfrm>
            <a:off x="6978003" y="1655006"/>
            <a:ext cx="2113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Todas</a:t>
            </a:r>
          </a:p>
        </p:txBody>
      </p:sp>
      <p:cxnSp>
        <p:nvCxnSpPr>
          <p:cNvPr id="50" name="Conector reto 49">
            <a:extLst>
              <a:ext uri="{FF2B5EF4-FFF2-40B4-BE49-F238E27FC236}">
                <a16:creationId xmlns:a16="http://schemas.microsoft.com/office/drawing/2014/main" id="{87C41759-6863-4499-BDB2-63145DF7A0A2}"/>
              </a:ext>
            </a:extLst>
          </p:cNvPr>
          <p:cNvCxnSpPr>
            <a:cxnSpLocks/>
          </p:cNvCxnSpPr>
          <p:nvPr/>
        </p:nvCxnSpPr>
        <p:spPr>
          <a:xfrm flipV="1">
            <a:off x="2760258" y="1966041"/>
            <a:ext cx="8859982" cy="48120"/>
          </a:xfrm>
          <a:prstGeom prst="line">
            <a:avLst/>
          </a:prstGeom>
          <a:ln>
            <a:solidFill>
              <a:srgbClr val="1529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tângulo 3">
            <a:extLst>
              <a:ext uri="{FF2B5EF4-FFF2-40B4-BE49-F238E27FC236}">
                <a16:creationId xmlns:a16="http://schemas.microsoft.com/office/drawing/2014/main" id="{9B612DAF-DB33-41DC-BE6D-E368239BD8EC}"/>
              </a:ext>
            </a:extLst>
          </p:cNvPr>
          <p:cNvSpPr/>
          <p:nvPr/>
        </p:nvSpPr>
        <p:spPr>
          <a:xfrm>
            <a:off x="3267293" y="1800996"/>
            <a:ext cx="7785020" cy="4077387"/>
          </a:xfrm>
          <a:prstGeom prst="rect">
            <a:avLst/>
          </a:prstGeom>
          <a:solidFill>
            <a:schemeClr val="bg1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7A9E718C-0602-43E3-AC09-62BD444BFFFC}"/>
              </a:ext>
            </a:extLst>
          </p:cNvPr>
          <p:cNvSpPr/>
          <p:nvPr/>
        </p:nvSpPr>
        <p:spPr>
          <a:xfrm>
            <a:off x="4217516" y="2521049"/>
            <a:ext cx="516656" cy="493662"/>
          </a:xfrm>
          <a:prstGeom prst="ellipse">
            <a:avLst/>
          </a:prstGeom>
          <a:solidFill>
            <a:srgbClr val="03DB68"/>
          </a:solidFill>
          <a:ln>
            <a:solidFill>
              <a:srgbClr val="03DB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Elipse 50">
            <a:extLst>
              <a:ext uri="{FF2B5EF4-FFF2-40B4-BE49-F238E27FC236}">
                <a16:creationId xmlns:a16="http://schemas.microsoft.com/office/drawing/2014/main" id="{5182B9F0-A428-4A73-93F0-B611C89F14A5}"/>
              </a:ext>
            </a:extLst>
          </p:cNvPr>
          <p:cNvSpPr/>
          <p:nvPr/>
        </p:nvSpPr>
        <p:spPr>
          <a:xfrm>
            <a:off x="5500520" y="2505467"/>
            <a:ext cx="516656" cy="493662"/>
          </a:xfrm>
          <a:prstGeom prst="ellipse">
            <a:avLst/>
          </a:prstGeom>
          <a:solidFill>
            <a:srgbClr val="03DB68"/>
          </a:solidFill>
          <a:ln>
            <a:solidFill>
              <a:srgbClr val="03DB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Elipse 51">
            <a:extLst>
              <a:ext uri="{FF2B5EF4-FFF2-40B4-BE49-F238E27FC236}">
                <a16:creationId xmlns:a16="http://schemas.microsoft.com/office/drawing/2014/main" id="{901E2042-B3E5-4CFB-AE50-F53DB19BE85A}"/>
              </a:ext>
            </a:extLst>
          </p:cNvPr>
          <p:cNvSpPr/>
          <p:nvPr/>
        </p:nvSpPr>
        <p:spPr>
          <a:xfrm>
            <a:off x="6807479" y="2501819"/>
            <a:ext cx="516656" cy="493662"/>
          </a:xfrm>
          <a:prstGeom prst="ellipse">
            <a:avLst/>
          </a:prstGeom>
          <a:solidFill>
            <a:srgbClr val="03DB68"/>
          </a:solidFill>
          <a:ln>
            <a:solidFill>
              <a:srgbClr val="03DB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Elipse 52">
            <a:extLst>
              <a:ext uri="{FF2B5EF4-FFF2-40B4-BE49-F238E27FC236}">
                <a16:creationId xmlns:a16="http://schemas.microsoft.com/office/drawing/2014/main" id="{A47356DE-D125-4946-991E-ADB98BC169FB}"/>
              </a:ext>
            </a:extLst>
          </p:cNvPr>
          <p:cNvSpPr/>
          <p:nvPr/>
        </p:nvSpPr>
        <p:spPr>
          <a:xfrm>
            <a:off x="8094100" y="2473186"/>
            <a:ext cx="516656" cy="493662"/>
          </a:xfrm>
          <a:prstGeom prst="ellipse">
            <a:avLst/>
          </a:prstGeom>
          <a:solidFill>
            <a:schemeClr val="bg1"/>
          </a:solidFill>
          <a:ln>
            <a:solidFill>
              <a:srgbClr val="03DB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Elipse 53">
            <a:extLst>
              <a:ext uri="{FF2B5EF4-FFF2-40B4-BE49-F238E27FC236}">
                <a16:creationId xmlns:a16="http://schemas.microsoft.com/office/drawing/2014/main" id="{B632014D-7D43-4DEB-84F2-614BF8787ABD}"/>
              </a:ext>
            </a:extLst>
          </p:cNvPr>
          <p:cNvSpPr/>
          <p:nvPr/>
        </p:nvSpPr>
        <p:spPr>
          <a:xfrm>
            <a:off x="9380721" y="2467516"/>
            <a:ext cx="516656" cy="493662"/>
          </a:xfrm>
          <a:prstGeom prst="ellipse">
            <a:avLst/>
          </a:prstGeom>
          <a:solidFill>
            <a:schemeClr val="bg1"/>
          </a:solidFill>
          <a:ln>
            <a:solidFill>
              <a:srgbClr val="03DB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FA62672F-465E-451E-B344-A9269CCDDCBE}"/>
              </a:ext>
            </a:extLst>
          </p:cNvPr>
          <p:cNvSpPr txBox="1"/>
          <p:nvPr/>
        </p:nvSpPr>
        <p:spPr>
          <a:xfrm>
            <a:off x="4076582" y="1951105"/>
            <a:ext cx="19657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rgbClr val="15292F"/>
                </a:solidFill>
              </a:rPr>
              <a:t>Solicitação Número:</a:t>
            </a: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0F24D8B5-5B31-443F-9581-3B5BE66FE190}"/>
              </a:ext>
            </a:extLst>
          </p:cNvPr>
          <p:cNvSpPr txBox="1"/>
          <p:nvPr/>
        </p:nvSpPr>
        <p:spPr>
          <a:xfrm>
            <a:off x="4071341" y="3005225"/>
            <a:ext cx="15609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rgbClr val="15292F"/>
                </a:solidFill>
              </a:rPr>
              <a:t>Aberta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7519A088-8331-46EC-829D-CA0394E24FC5}"/>
              </a:ext>
            </a:extLst>
          </p:cNvPr>
          <p:cNvSpPr txBox="1"/>
          <p:nvPr/>
        </p:nvSpPr>
        <p:spPr>
          <a:xfrm>
            <a:off x="5176111" y="3002559"/>
            <a:ext cx="15609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rgbClr val="15292F"/>
                </a:solidFill>
              </a:rPr>
              <a:t>Classificada</a:t>
            </a:r>
          </a:p>
        </p:txBody>
      </p: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EFECB0DB-6939-45BA-91AA-104E251FB5D1}"/>
              </a:ext>
            </a:extLst>
          </p:cNvPr>
          <p:cNvSpPr txBox="1"/>
          <p:nvPr/>
        </p:nvSpPr>
        <p:spPr>
          <a:xfrm>
            <a:off x="6553277" y="3000459"/>
            <a:ext cx="15609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rgbClr val="15292F"/>
                </a:solidFill>
              </a:rPr>
              <a:t>Andamento</a:t>
            </a:r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56BF6736-17A9-4E25-AFB8-0B6D72BA4061}"/>
              </a:ext>
            </a:extLst>
          </p:cNvPr>
          <p:cNvSpPr txBox="1"/>
          <p:nvPr/>
        </p:nvSpPr>
        <p:spPr>
          <a:xfrm>
            <a:off x="7703570" y="2999905"/>
            <a:ext cx="15609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rgbClr val="15292F"/>
                </a:solidFill>
              </a:rPr>
              <a:t>Homologação</a:t>
            </a:r>
          </a:p>
        </p:txBody>
      </p:sp>
      <p:sp>
        <p:nvSpPr>
          <p:cNvPr id="61" name="CaixaDeTexto 60">
            <a:extLst>
              <a:ext uri="{FF2B5EF4-FFF2-40B4-BE49-F238E27FC236}">
                <a16:creationId xmlns:a16="http://schemas.microsoft.com/office/drawing/2014/main" id="{4A139AB2-59BA-4C5B-8C1F-5FC7FD38DFF7}"/>
              </a:ext>
            </a:extLst>
          </p:cNvPr>
          <p:cNvSpPr txBox="1"/>
          <p:nvPr/>
        </p:nvSpPr>
        <p:spPr>
          <a:xfrm>
            <a:off x="9152849" y="2996123"/>
            <a:ext cx="15609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rgbClr val="15292F"/>
                </a:solidFill>
              </a:rPr>
              <a:t>Concluída</a:t>
            </a:r>
          </a:p>
        </p:txBody>
      </p: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627DBC23-9164-4E35-8397-CB9DA2A3E434}"/>
              </a:ext>
            </a:extLst>
          </p:cNvPr>
          <p:cNvSpPr txBox="1"/>
          <p:nvPr/>
        </p:nvSpPr>
        <p:spPr>
          <a:xfrm>
            <a:off x="4335070" y="2594105"/>
            <a:ext cx="15609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2D9BB9DE-0F44-4EE5-8399-B609245EE33D}"/>
              </a:ext>
            </a:extLst>
          </p:cNvPr>
          <p:cNvSpPr txBox="1"/>
          <p:nvPr/>
        </p:nvSpPr>
        <p:spPr>
          <a:xfrm>
            <a:off x="5627612" y="2577492"/>
            <a:ext cx="15609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64" name="CaixaDeTexto 63">
            <a:extLst>
              <a:ext uri="{FF2B5EF4-FFF2-40B4-BE49-F238E27FC236}">
                <a16:creationId xmlns:a16="http://schemas.microsoft.com/office/drawing/2014/main" id="{819972F3-7997-4729-8DE7-6905F383FF65}"/>
              </a:ext>
            </a:extLst>
          </p:cNvPr>
          <p:cNvSpPr txBox="1"/>
          <p:nvPr/>
        </p:nvSpPr>
        <p:spPr>
          <a:xfrm>
            <a:off x="6932912" y="2577492"/>
            <a:ext cx="15609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65" name="CaixaDeTexto 64">
            <a:extLst>
              <a:ext uri="{FF2B5EF4-FFF2-40B4-BE49-F238E27FC236}">
                <a16:creationId xmlns:a16="http://schemas.microsoft.com/office/drawing/2014/main" id="{24451129-D8B8-4F60-82BC-EB3DE26D2854}"/>
              </a:ext>
            </a:extLst>
          </p:cNvPr>
          <p:cNvSpPr txBox="1"/>
          <p:nvPr/>
        </p:nvSpPr>
        <p:spPr>
          <a:xfrm>
            <a:off x="8215271" y="2551329"/>
            <a:ext cx="15609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rgbClr val="03DB68"/>
                </a:solidFill>
              </a:rPr>
              <a:t>4</a:t>
            </a:r>
          </a:p>
        </p:txBody>
      </p:sp>
      <p:sp>
        <p:nvSpPr>
          <p:cNvPr id="66" name="CaixaDeTexto 65">
            <a:extLst>
              <a:ext uri="{FF2B5EF4-FFF2-40B4-BE49-F238E27FC236}">
                <a16:creationId xmlns:a16="http://schemas.microsoft.com/office/drawing/2014/main" id="{CBD5150F-ADF7-401E-92F9-00CA8008AB65}"/>
              </a:ext>
            </a:extLst>
          </p:cNvPr>
          <p:cNvSpPr txBox="1"/>
          <p:nvPr/>
        </p:nvSpPr>
        <p:spPr>
          <a:xfrm>
            <a:off x="9505436" y="2548668"/>
            <a:ext cx="15609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rgbClr val="03DB68"/>
                </a:solidFill>
              </a:rPr>
              <a:t>5</a:t>
            </a: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96CC6EA7-DB57-461C-92A7-A138270D2D67}"/>
              </a:ext>
            </a:extLst>
          </p:cNvPr>
          <p:cNvCxnSpPr/>
          <p:nvPr/>
        </p:nvCxnSpPr>
        <p:spPr>
          <a:xfrm>
            <a:off x="4734172" y="2763382"/>
            <a:ext cx="816397" cy="0"/>
          </a:xfrm>
          <a:prstGeom prst="line">
            <a:avLst/>
          </a:prstGeom>
          <a:ln>
            <a:solidFill>
              <a:srgbClr val="03DB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to 66">
            <a:extLst>
              <a:ext uri="{FF2B5EF4-FFF2-40B4-BE49-F238E27FC236}">
                <a16:creationId xmlns:a16="http://schemas.microsoft.com/office/drawing/2014/main" id="{B1493231-AFBB-4023-A396-0C983D4A0505}"/>
              </a:ext>
            </a:extLst>
          </p:cNvPr>
          <p:cNvCxnSpPr/>
          <p:nvPr/>
        </p:nvCxnSpPr>
        <p:spPr>
          <a:xfrm>
            <a:off x="6042355" y="2746769"/>
            <a:ext cx="816397" cy="0"/>
          </a:xfrm>
          <a:prstGeom prst="line">
            <a:avLst/>
          </a:prstGeom>
          <a:ln>
            <a:solidFill>
              <a:srgbClr val="03DB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to 67">
            <a:extLst>
              <a:ext uri="{FF2B5EF4-FFF2-40B4-BE49-F238E27FC236}">
                <a16:creationId xmlns:a16="http://schemas.microsoft.com/office/drawing/2014/main" id="{7D523FC5-1D78-45DD-A09F-9085BAC9FE34}"/>
              </a:ext>
            </a:extLst>
          </p:cNvPr>
          <p:cNvCxnSpPr>
            <a:cxnSpLocks/>
          </p:cNvCxnSpPr>
          <p:nvPr/>
        </p:nvCxnSpPr>
        <p:spPr>
          <a:xfrm>
            <a:off x="7324135" y="2729639"/>
            <a:ext cx="769965" cy="0"/>
          </a:xfrm>
          <a:prstGeom prst="line">
            <a:avLst/>
          </a:prstGeom>
          <a:ln>
            <a:solidFill>
              <a:srgbClr val="03DB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to 68">
            <a:extLst>
              <a:ext uri="{FF2B5EF4-FFF2-40B4-BE49-F238E27FC236}">
                <a16:creationId xmlns:a16="http://schemas.microsoft.com/office/drawing/2014/main" id="{10939A9A-6E28-4D0A-9118-C7871EE5D473}"/>
              </a:ext>
            </a:extLst>
          </p:cNvPr>
          <p:cNvCxnSpPr>
            <a:cxnSpLocks/>
          </p:cNvCxnSpPr>
          <p:nvPr/>
        </p:nvCxnSpPr>
        <p:spPr>
          <a:xfrm>
            <a:off x="8610756" y="2714347"/>
            <a:ext cx="769965" cy="0"/>
          </a:xfrm>
          <a:prstGeom prst="line">
            <a:avLst/>
          </a:prstGeom>
          <a:ln>
            <a:solidFill>
              <a:srgbClr val="03DB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CaixaDeTexto 69">
            <a:extLst>
              <a:ext uri="{FF2B5EF4-FFF2-40B4-BE49-F238E27FC236}">
                <a16:creationId xmlns:a16="http://schemas.microsoft.com/office/drawing/2014/main" id="{2CFFA88B-F4C6-41C0-BEA1-B716FF4303C5}"/>
              </a:ext>
            </a:extLst>
          </p:cNvPr>
          <p:cNvSpPr txBox="1"/>
          <p:nvPr/>
        </p:nvSpPr>
        <p:spPr>
          <a:xfrm>
            <a:off x="5850407" y="1919776"/>
            <a:ext cx="15609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rgbClr val="15292F"/>
                </a:solidFill>
              </a:rPr>
              <a:t>0130222</a:t>
            </a:r>
          </a:p>
        </p:txBody>
      </p: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DC7987A2-1046-4F19-84A6-8716DBF785CB}"/>
              </a:ext>
            </a:extLst>
          </p:cNvPr>
          <p:cNvSpPr txBox="1"/>
          <p:nvPr/>
        </p:nvSpPr>
        <p:spPr>
          <a:xfrm>
            <a:off x="3467561" y="3684263"/>
            <a:ext cx="1878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rgbClr val="15292F"/>
                </a:solidFill>
              </a:rPr>
              <a:t>Data de abertura:</a:t>
            </a:r>
          </a:p>
        </p:txBody>
      </p:sp>
      <p:sp>
        <p:nvSpPr>
          <p:cNvPr id="72" name="CaixaDeTexto 71">
            <a:extLst>
              <a:ext uri="{FF2B5EF4-FFF2-40B4-BE49-F238E27FC236}">
                <a16:creationId xmlns:a16="http://schemas.microsoft.com/office/drawing/2014/main" id="{887335DF-0009-48B7-9508-9BA393854DC1}"/>
              </a:ext>
            </a:extLst>
          </p:cNvPr>
          <p:cNvSpPr txBox="1"/>
          <p:nvPr/>
        </p:nvSpPr>
        <p:spPr>
          <a:xfrm>
            <a:off x="3475828" y="4056658"/>
            <a:ext cx="18784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rgbClr val="15292F"/>
                </a:solidFill>
              </a:rPr>
              <a:t>Solicitante</a:t>
            </a:r>
            <a:r>
              <a:rPr lang="pt-BR" sz="1600" b="1" dirty="0">
                <a:solidFill>
                  <a:srgbClr val="15292F"/>
                </a:solidFill>
              </a:rPr>
              <a:t>:</a:t>
            </a:r>
          </a:p>
        </p:txBody>
      </p:sp>
      <p:sp>
        <p:nvSpPr>
          <p:cNvPr id="73" name="CaixaDeTexto 72">
            <a:extLst>
              <a:ext uri="{FF2B5EF4-FFF2-40B4-BE49-F238E27FC236}">
                <a16:creationId xmlns:a16="http://schemas.microsoft.com/office/drawing/2014/main" id="{C12D3862-1157-4A67-8C92-38602BE2EA99}"/>
              </a:ext>
            </a:extLst>
          </p:cNvPr>
          <p:cNvSpPr txBox="1"/>
          <p:nvPr/>
        </p:nvSpPr>
        <p:spPr>
          <a:xfrm>
            <a:off x="3482857" y="4480849"/>
            <a:ext cx="18784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rgbClr val="15292F"/>
                </a:solidFill>
              </a:rPr>
              <a:t>Descrição</a:t>
            </a:r>
            <a:r>
              <a:rPr lang="pt-BR" sz="1600" b="1" dirty="0">
                <a:solidFill>
                  <a:srgbClr val="15292F"/>
                </a:solidFill>
              </a:rPr>
              <a:t>:</a:t>
            </a:r>
          </a:p>
        </p:txBody>
      </p:sp>
      <p:sp>
        <p:nvSpPr>
          <p:cNvPr id="75" name="CaixaDeTexto 74">
            <a:extLst>
              <a:ext uri="{FF2B5EF4-FFF2-40B4-BE49-F238E27FC236}">
                <a16:creationId xmlns:a16="http://schemas.microsoft.com/office/drawing/2014/main" id="{5B7E17A5-BD11-452C-B744-3C22B27E3153}"/>
              </a:ext>
            </a:extLst>
          </p:cNvPr>
          <p:cNvSpPr txBox="1"/>
          <p:nvPr/>
        </p:nvSpPr>
        <p:spPr>
          <a:xfrm>
            <a:off x="5839851" y="3679251"/>
            <a:ext cx="1878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rgbClr val="15292F"/>
                </a:solidFill>
              </a:rPr>
              <a:t>Data de previsão:</a:t>
            </a:r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EC489FF2-1264-49DC-978C-2E0001EDAB88}"/>
              </a:ext>
            </a:extLst>
          </p:cNvPr>
          <p:cNvSpPr txBox="1"/>
          <p:nvPr/>
        </p:nvSpPr>
        <p:spPr>
          <a:xfrm>
            <a:off x="8173995" y="3664093"/>
            <a:ext cx="1878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rgbClr val="15292F"/>
                </a:solidFill>
              </a:rPr>
              <a:t>Data de conclusão:</a:t>
            </a:r>
          </a:p>
        </p:txBody>
      </p: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A68D6E0C-FA24-4694-89D9-57EF2D4C0043}"/>
              </a:ext>
            </a:extLst>
          </p:cNvPr>
          <p:cNvSpPr txBox="1"/>
          <p:nvPr/>
        </p:nvSpPr>
        <p:spPr>
          <a:xfrm>
            <a:off x="10613391" y="1750311"/>
            <a:ext cx="4725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chemeClr val="bg2">
                    <a:lumMod val="75000"/>
                  </a:schemeClr>
                </a:solidFill>
              </a:rPr>
              <a:t>X</a:t>
            </a:r>
          </a:p>
        </p:txBody>
      </p:sp>
      <p:sp>
        <p:nvSpPr>
          <p:cNvPr id="78" name="CaixaDeTexto 77">
            <a:extLst>
              <a:ext uri="{FF2B5EF4-FFF2-40B4-BE49-F238E27FC236}">
                <a16:creationId xmlns:a16="http://schemas.microsoft.com/office/drawing/2014/main" id="{1C9737A7-2F50-4A94-91BA-135F06505EDA}"/>
              </a:ext>
            </a:extLst>
          </p:cNvPr>
          <p:cNvSpPr txBox="1"/>
          <p:nvPr/>
        </p:nvSpPr>
        <p:spPr>
          <a:xfrm>
            <a:off x="4819533" y="3676363"/>
            <a:ext cx="1878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22/10/2018</a:t>
            </a:r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15C64B5F-D71C-44D2-8868-676FC511FBCD}"/>
              </a:ext>
            </a:extLst>
          </p:cNvPr>
          <p:cNvSpPr txBox="1"/>
          <p:nvPr/>
        </p:nvSpPr>
        <p:spPr>
          <a:xfrm>
            <a:off x="7182653" y="3677121"/>
            <a:ext cx="1878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24/10/2018</a:t>
            </a:r>
          </a:p>
        </p:txBody>
      </p: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F91F5B0B-D85C-4149-A1C0-95DB862DD25A}"/>
              </a:ext>
            </a:extLst>
          </p:cNvPr>
          <p:cNvSpPr txBox="1"/>
          <p:nvPr/>
        </p:nvSpPr>
        <p:spPr>
          <a:xfrm>
            <a:off x="9641469" y="3662621"/>
            <a:ext cx="1878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</a:t>
            </a:r>
          </a:p>
        </p:txBody>
      </p:sp>
      <p:sp>
        <p:nvSpPr>
          <p:cNvPr id="81" name="CaixaDeTexto 80">
            <a:extLst>
              <a:ext uri="{FF2B5EF4-FFF2-40B4-BE49-F238E27FC236}">
                <a16:creationId xmlns:a16="http://schemas.microsoft.com/office/drawing/2014/main" id="{D4FAE5A0-8A09-4EA5-867C-28D69CD72116}"/>
              </a:ext>
            </a:extLst>
          </p:cNvPr>
          <p:cNvSpPr txBox="1"/>
          <p:nvPr/>
        </p:nvSpPr>
        <p:spPr>
          <a:xfrm>
            <a:off x="4422079" y="4095894"/>
            <a:ext cx="1878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Ana Maria</a:t>
            </a:r>
          </a:p>
        </p:txBody>
      </p:sp>
      <p:sp>
        <p:nvSpPr>
          <p:cNvPr id="82" name="CaixaDeTexto 81">
            <a:extLst>
              <a:ext uri="{FF2B5EF4-FFF2-40B4-BE49-F238E27FC236}">
                <a16:creationId xmlns:a16="http://schemas.microsoft.com/office/drawing/2014/main" id="{5E892B0F-4A58-42D2-920A-A5640163ABE4}"/>
              </a:ext>
            </a:extLst>
          </p:cNvPr>
          <p:cNvSpPr txBox="1"/>
          <p:nvPr/>
        </p:nvSpPr>
        <p:spPr>
          <a:xfrm>
            <a:off x="4377220" y="4501684"/>
            <a:ext cx="644980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Ao registrar um produto do tipo Bombom de morango, o sistema não está reconhecendo o código de barras do mesmo, gerando um erro. Este produto já está cadastrado no sistema.</a:t>
            </a:r>
          </a:p>
        </p:txBody>
      </p:sp>
    </p:spTree>
    <p:extLst>
      <p:ext uri="{BB962C8B-B14F-4D97-AF65-F5344CB8AC3E}">
        <p14:creationId xmlns:p14="http://schemas.microsoft.com/office/powerpoint/2010/main" val="2307759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tângulo 35">
            <a:extLst>
              <a:ext uri="{FF2B5EF4-FFF2-40B4-BE49-F238E27FC236}">
                <a16:creationId xmlns:a16="http://schemas.microsoft.com/office/drawing/2014/main" id="{72717C35-7450-4B42-8F96-32041860C4D7}"/>
              </a:ext>
            </a:extLst>
          </p:cNvPr>
          <p:cNvSpPr/>
          <p:nvPr/>
        </p:nvSpPr>
        <p:spPr>
          <a:xfrm>
            <a:off x="424173" y="542422"/>
            <a:ext cx="11343653" cy="567569"/>
          </a:xfrm>
          <a:prstGeom prst="rect">
            <a:avLst/>
          </a:prstGeom>
          <a:solidFill>
            <a:srgbClr val="15292F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D528783E-A938-411F-9F69-2D5C5AF53E00}"/>
              </a:ext>
            </a:extLst>
          </p:cNvPr>
          <p:cNvSpPr/>
          <p:nvPr/>
        </p:nvSpPr>
        <p:spPr>
          <a:xfrm>
            <a:off x="242389" y="533047"/>
            <a:ext cx="11549575" cy="5746652"/>
          </a:xfrm>
          <a:prstGeom prst="rect">
            <a:avLst/>
          </a:prstGeom>
          <a:noFill/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44A41851-5B55-46CA-A196-9F1036F346AE}"/>
              </a:ext>
            </a:extLst>
          </p:cNvPr>
          <p:cNvSpPr txBox="1"/>
          <p:nvPr/>
        </p:nvSpPr>
        <p:spPr>
          <a:xfrm>
            <a:off x="2894969" y="79692"/>
            <a:ext cx="64695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Sistema de Gerenciamento de Solicitações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49121E93-52CC-46A5-9B75-798204730BC3}"/>
              </a:ext>
            </a:extLst>
          </p:cNvPr>
          <p:cNvSpPr/>
          <p:nvPr/>
        </p:nvSpPr>
        <p:spPr>
          <a:xfrm>
            <a:off x="261297" y="542423"/>
            <a:ext cx="2315966" cy="5746652"/>
          </a:xfrm>
          <a:prstGeom prst="rect">
            <a:avLst/>
          </a:prstGeom>
          <a:solidFill>
            <a:srgbClr val="15292F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96E24B0C-A2CE-48ED-BEDC-572A8F5FF39A}"/>
              </a:ext>
            </a:extLst>
          </p:cNvPr>
          <p:cNvSpPr txBox="1"/>
          <p:nvPr/>
        </p:nvSpPr>
        <p:spPr>
          <a:xfrm>
            <a:off x="952248" y="733412"/>
            <a:ext cx="9638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bg1"/>
                </a:solidFill>
              </a:rPr>
              <a:t>MENU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F03B6800-85D2-4ADC-8E0D-7807940B5FE8}"/>
              </a:ext>
            </a:extLst>
          </p:cNvPr>
          <p:cNvSpPr/>
          <p:nvPr/>
        </p:nvSpPr>
        <p:spPr>
          <a:xfrm>
            <a:off x="437242" y="2763840"/>
            <a:ext cx="278428" cy="301627"/>
          </a:xfrm>
          <a:prstGeom prst="rect">
            <a:avLst/>
          </a:prstGeom>
          <a:noFill/>
          <a:ln w="41275"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2C438151-C044-420F-A3AB-79A3B8714B0F}"/>
              </a:ext>
            </a:extLst>
          </p:cNvPr>
          <p:cNvSpPr/>
          <p:nvPr/>
        </p:nvSpPr>
        <p:spPr>
          <a:xfrm>
            <a:off x="410889" y="3037464"/>
            <a:ext cx="278428" cy="301627"/>
          </a:xfrm>
          <a:prstGeom prst="rect">
            <a:avLst/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C5F0114B-894C-44CB-934A-A5C1C4BA6830}"/>
              </a:ext>
            </a:extLst>
          </p:cNvPr>
          <p:cNvSpPr txBox="1"/>
          <p:nvPr/>
        </p:nvSpPr>
        <p:spPr>
          <a:xfrm>
            <a:off x="718032" y="3000537"/>
            <a:ext cx="6555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bg1"/>
                </a:solidFill>
              </a:rPr>
              <a:t>Sair</a:t>
            </a: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6219E484-EB50-4F15-B464-0ED9AF6F738C}"/>
              </a:ext>
            </a:extLst>
          </p:cNvPr>
          <p:cNvCxnSpPr>
            <a:cxnSpLocks/>
          </p:cNvCxnSpPr>
          <p:nvPr/>
        </p:nvCxnSpPr>
        <p:spPr>
          <a:xfrm>
            <a:off x="368685" y="1102744"/>
            <a:ext cx="2132260" cy="724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tângulo 33">
            <a:extLst>
              <a:ext uri="{FF2B5EF4-FFF2-40B4-BE49-F238E27FC236}">
                <a16:creationId xmlns:a16="http://schemas.microsoft.com/office/drawing/2014/main" id="{411E0287-ABD4-486F-889C-AF7A431F8B20}"/>
              </a:ext>
            </a:extLst>
          </p:cNvPr>
          <p:cNvSpPr/>
          <p:nvPr/>
        </p:nvSpPr>
        <p:spPr>
          <a:xfrm>
            <a:off x="11186393" y="652282"/>
            <a:ext cx="403700" cy="362330"/>
          </a:xfrm>
          <a:prstGeom prst="rect">
            <a:avLst/>
          </a:prstGeom>
          <a:solidFill>
            <a:schemeClr val="bg1"/>
          </a:solidFill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B3FF9A18-7D07-4F64-841F-56C983C88AF5}"/>
              </a:ext>
            </a:extLst>
          </p:cNvPr>
          <p:cNvSpPr txBox="1"/>
          <p:nvPr/>
        </p:nvSpPr>
        <p:spPr>
          <a:xfrm>
            <a:off x="10081839" y="624147"/>
            <a:ext cx="13264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</a:rPr>
              <a:t>Empresa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03757204-3378-4387-9345-36BD62EEC760}"/>
              </a:ext>
            </a:extLst>
          </p:cNvPr>
          <p:cNvSpPr txBox="1"/>
          <p:nvPr/>
        </p:nvSpPr>
        <p:spPr>
          <a:xfrm>
            <a:off x="4177233" y="6252015"/>
            <a:ext cx="40243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Solicitador/Alterar Senha </a:t>
            </a: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8C376645-A812-472B-B452-78580CC717C2}"/>
              </a:ext>
            </a:extLst>
          </p:cNvPr>
          <p:cNvSpPr/>
          <p:nvPr/>
        </p:nvSpPr>
        <p:spPr>
          <a:xfrm>
            <a:off x="256683" y="2376593"/>
            <a:ext cx="2317704" cy="567569"/>
          </a:xfrm>
          <a:prstGeom prst="rect">
            <a:avLst/>
          </a:prstGeom>
          <a:solidFill>
            <a:schemeClr val="bg1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/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35E3A609-45DE-47E1-9BA2-04C77C2D7083}"/>
              </a:ext>
            </a:extLst>
          </p:cNvPr>
          <p:cNvSpPr/>
          <p:nvPr/>
        </p:nvSpPr>
        <p:spPr>
          <a:xfrm>
            <a:off x="411036" y="1972300"/>
            <a:ext cx="278428" cy="301627"/>
          </a:xfrm>
          <a:prstGeom prst="rect">
            <a:avLst/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>
              <a:solidFill>
                <a:schemeClr val="bg1"/>
              </a:solidFill>
            </a:endParaRP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AB210523-A675-44CC-8B0B-3F2E0F6BC1CC}"/>
              </a:ext>
            </a:extLst>
          </p:cNvPr>
          <p:cNvSpPr txBox="1"/>
          <p:nvPr/>
        </p:nvSpPr>
        <p:spPr>
          <a:xfrm>
            <a:off x="718032" y="1934849"/>
            <a:ext cx="20925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bg1"/>
                </a:solidFill>
              </a:rPr>
              <a:t>Abrir Solicitação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04EED8AD-47F4-40B3-9734-63EE40B27142}"/>
              </a:ext>
            </a:extLst>
          </p:cNvPr>
          <p:cNvSpPr txBox="1"/>
          <p:nvPr/>
        </p:nvSpPr>
        <p:spPr>
          <a:xfrm>
            <a:off x="701169" y="1491227"/>
            <a:ext cx="15609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bg1"/>
                </a:solidFill>
              </a:rPr>
              <a:t>Solicitações</a:t>
            </a: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18BB4F1B-D0B7-46A4-B716-3B3F296945D5}"/>
              </a:ext>
            </a:extLst>
          </p:cNvPr>
          <p:cNvSpPr/>
          <p:nvPr/>
        </p:nvSpPr>
        <p:spPr>
          <a:xfrm>
            <a:off x="410921" y="1479474"/>
            <a:ext cx="278428" cy="301627"/>
          </a:xfrm>
          <a:prstGeom prst="rect">
            <a:avLst/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>
              <a:solidFill>
                <a:schemeClr val="bg1"/>
              </a:solidFill>
            </a:endParaRPr>
          </a:p>
        </p:txBody>
      </p:sp>
      <p:sp>
        <p:nvSpPr>
          <p:cNvPr id="51" name="Retângulo 50">
            <a:extLst>
              <a:ext uri="{FF2B5EF4-FFF2-40B4-BE49-F238E27FC236}">
                <a16:creationId xmlns:a16="http://schemas.microsoft.com/office/drawing/2014/main" id="{EB230F64-F1E4-47D1-AAFE-6693318199A0}"/>
              </a:ext>
            </a:extLst>
          </p:cNvPr>
          <p:cNvSpPr/>
          <p:nvPr/>
        </p:nvSpPr>
        <p:spPr>
          <a:xfrm>
            <a:off x="410889" y="2499955"/>
            <a:ext cx="278428" cy="301627"/>
          </a:xfrm>
          <a:prstGeom prst="rect">
            <a:avLst/>
          </a:prstGeom>
          <a:noFill/>
          <a:ln w="41275"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57D26471-FBB2-47FF-BA0C-EF1ECF53C4A9}"/>
              </a:ext>
            </a:extLst>
          </p:cNvPr>
          <p:cNvSpPr txBox="1"/>
          <p:nvPr/>
        </p:nvSpPr>
        <p:spPr>
          <a:xfrm>
            <a:off x="700003" y="2477711"/>
            <a:ext cx="17829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rgbClr val="15292F"/>
                </a:solidFill>
              </a:rPr>
              <a:t>Alterar Senha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29F75567-570E-4D2E-A5B6-532E5AEDCB5A}"/>
              </a:ext>
            </a:extLst>
          </p:cNvPr>
          <p:cNvSpPr/>
          <p:nvPr/>
        </p:nvSpPr>
        <p:spPr>
          <a:xfrm>
            <a:off x="5523630" y="2477711"/>
            <a:ext cx="4120791" cy="397566"/>
          </a:xfrm>
          <a:prstGeom prst="rect">
            <a:avLst/>
          </a:prstGeom>
          <a:noFill/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190131A8-2A5B-4608-910D-D1CF8E5191DE}"/>
              </a:ext>
            </a:extLst>
          </p:cNvPr>
          <p:cNvSpPr/>
          <p:nvPr/>
        </p:nvSpPr>
        <p:spPr>
          <a:xfrm>
            <a:off x="5523630" y="3094341"/>
            <a:ext cx="4120790" cy="397567"/>
          </a:xfrm>
          <a:prstGeom prst="rect">
            <a:avLst/>
          </a:prstGeom>
          <a:noFill/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Retângulo 54">
            <a:extLst>
              <a:ext uri="{FF2B5EF4-FFF2-40B4-BE49-F238E27FC236}">
                <a16:creationId xmlns:a16="http://schemas.microsoft.com/office/drawing/2014/main" id="{DE87D35F-7AA8-47E6-A434-6543DAB91DD6}"/>
              </a:ext>
            </a:extLst>
          </p:cNvPr>
          <p:cNvSpPr/>
          <p:nvPr/>
        </p:nvSpPr>
        <p:spPr>
          <a:xfrm>
            <a:off x="8322027" y="4346737"/>
            <a:ext cx="1306459" cy="397566"/>
          </a:xfrm>
          <a:prstGeom prst="rect">
            <a:avLst/>
          </a:prstGeom>
          <a:solidFill>
            <a:srgbClr val="03DB68"/>
          </a:solidFill>
          <a:ln>
            <a:solidFill>
              <a:srgbClr val="03DB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9B0B52DB-1483-46F0-AB86-477072FEB203}"/>
              </a:ext>
            </a:extLst>
          </p:cNvPr>
          <p:cNvSpPr txBox="1"/>
          <p:nvPr/>
        </p:nvSpPr>
        <p:spPr>
          <a:xfrm>
            <a:off x="8593901" y="4384864"/>
            <a:ext cx="845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Alterar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909BEB57-535F-443A-9EB1-27AC1837849E}"/>
              </a:ext>
            </a:extLst>
          </p:cNvPr>
          <p:cNvSpPr txBox="1"/>
          <p:nvPr/>
        </p:nvSpPr>
        <p:spPr>
          <a:xfrm>
            <a:off x="6604270" y="1735427"/>
            <a:ext cx="22146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Alterar Senha</a:t>
            </a:r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CD54F496-57A9-415A-AA7A-DBD67E0F260C}"/>
              </a:ext>
            </a:extLst>
          </p:cNvPr>
          <p:cNvSpPr txBox="1"/>
          <p:nvPr/>
        </p:nvSpPr>
        <p:spPr>
          <a:xfrm>
            <a:off x="4228736" y="2462322"/>
            <a:ext cx="1365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Senha Atual:</a:t>
            </a:r>
          </a:p>
        </p:txBody>
      </p: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DE3CA74F-4BB3-47BE-95F7-B039FEDFD2DB}"/>
              </a:ext>
            </a:extLst>
          </p:cNvPr>
          <p:cNvSpPr txBox="1"/>
          <p:nvPr/>
        </p:nvSpPr>
        <p:spPr>
          <a:xfrm>
            <a:off x="4228736" y="3080224"/>
            <a:ext cx="1356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Nova Senha:</a:t>
            </a:r>
          </a:p>
        </p:txBody>
      </p:sp>
      <p:sp>
        <p:nvSpPr>
          <p:cNvPr id="60" name="Retângulo 59">
            <a:extLst>
              <a:ext uri="{FF2B5EF4-FFF2-40B4-BE49-F238E27FC236}">
                <a16:creationId xmlns:a16="http://schemas.microsoft.com/office/drawing/2014/main" id="{0582089D-B911-49A5-8D5B-9EFB83604296}"/>
              </a:ext>
            </a:extLst>
          </p:cNvPr>
          <p:cNvSpPr/>
          <p:nvPr/>
        </p:nvSpPr>
        <p:spPr>
          <a:xfrm>
            <a:off x="5523630" y="3710972"/>
            <a:ext cx="4120790" cy="397567"/>
          </a:xfrm>
          <a:prstGeom prst="rect">
            <a:avLst/>
          </a:prstGeom>
          <a:noFill/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CaixaDeTexto 60">
            <a:extLst>
              <a:ext uri="{FF2B5EF4-FFF2-40B4-BE49-F238E27FC236}">
                <a16:creationId xmlns:a16="http://schemas.microsoft.com/office/drawing/2014/main" id="{39139CF8-55FF-44CE-8E5C-10B5D9CF0EA7}"/>
              </a:ext>
            </a:extLst>
          </p:cNvPr>
          <p:cNvSpPr txBox="1"/>
          <p:nvPr/>
        </p:nvSpPr>
        <p:spPr>
          <a:xfrm>
            <a:off x="4035799" y="3696449"/>
            <a:ext cx="1557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Repetir Senha:</a:t>
            </a:r>
          </a:p>
        </p:txBody>
      </p:sp>
    </p:spTree>
    <p:extLst>
      <p:ext uri="{BB962C8B-B14F-4D97-AF65-F5344CB8AC3E}">
        <p14:creationId xmlns:p14="http://schemas.microsoft.com/office/powerpoint/2010/main" val="1912356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tângulo 24">
            <a:extLst>
              <a:ext uri="{FF2B5EF4-FFF2-40B4-BE49-F238E27FC236}">
                <a16:creationId xmlns:a16="http://schemas.microsoft.com/office/drawing/2014/main" id="{35C84EC4-9C29-4DB9-A2C1-9C7339E3159E}"/>
              </a:ext>
            </a:extLst>
          </p:cNvPr>
          <p:cNvSpPr/>
          <p:nvPr/>
        </p:nvSpPr>
        <p:spPr>
          <a:xfrm>
            <a:off x="1206229" y="1120724"/>
            <a:ext cx="9608234" cy="494626"/>
          </a:xfrm>
          <a:prstGeom prst="rect">
            <a:avLst/>
          </a:prstGeom>
          <a:solidFill>
            <a:srgbClr val="15292F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EE03311A-244F-4A71-9251-CED44727752F}"/>
              </a:ext>
            </a:extLst>
          </p:cNvPr>
          <p:cNvSpPr/>
          <p:nvPr/>
        </p:nvSpPr>
        <p:spPr>
          <a:xfrm>
            <a:off x="4276195" y="3077961"/>
            <a:ext cx="4120791" cy="397566"/>
          </a:xfrm>
          <a:prstGeom prst="rect">
            <a:avLst/>
          </a:prstGeom>
          <a:noFill/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852982AC-DE81-4A2B-BA3B-C31BBAEDDA8E}"/>
              </a:ext>
            </a:extLst>
          </p:cNvPr>
          <p:cNvSpPr/>
          <p:nvPr/>
        </p:nvSpPr>
        <p:spPr>
          <a:xfrm>
            <a:off x="4276195" y="3694591"/>
            <a:ext cx="4120790" cy="397567"/>
          </a:xfrm>
          <a:prstGeom prst="rect">
            <a:avLst/>
          </a:prstGeom>
          <a:noFill/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7E64D90-0BFC-4733-87CB-CDE0BACB3880}"/>
              </a:ext>
            </a:extLst>
          </p:cNvPr>
          <p:cNvSpPr txBox="1"/>
          <p:nvPr/>
        </p:nvSpPr>
        <p:spPr>
          <a:xfrm>
            <a:off x="3365216" y="3077961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Usuário: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8068217-925C-4A5B-BA02-37B9FB230440}"/>
              </a:ext>
            </a:extLst>
          </p:cNvPr>
          <p:cNvSpPr txBox="1"/>
          <p:nvPr/>
        </p:nvSpPr>
        <p:spPr>
          <a:xfrm>
            <a:off x="3514296" y="3628642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Senha: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8F0E94D2-AAF8-4DD5-B211-ACB550F1AA7C}"/>
              </a:ext>
            </a:extLst>
          </p:cNvPr>
          <p:cNvSpPr/>
          <p:nvPr/>
        </p:nvSpPr>
        <p:spPr>
          <a:xfrm>
            <a:off x="7090526" y="4330797"/>
            <a:ext cx="1306459" cy="397566"/>
          </a:xfrm>
          <a:prstGeom prst="rect">
            <a:avLst/>
          </a:prstGeom>
          <a:solidFill>
            <a:srgbClr val="03DB68"/>
          </a:solidFill>
          <a:ln>
            <a:solidFill>
              <a:srgbClr val="03DB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586E623-4632-40AE-A330-6EA43197EAC3}"/>
              </a:ext>
            </a:extLst>
          </p:cNvPr>
          <p:cNvSpPr txBox="1"/>
          <p:nvPr/>
        </p:nvSpPr>
        <p:spPr>
          <a:xfrm>
            <a:off x="7362400" y="4368924"/>
            <a:ext cx="770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Entrar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D528783E-A938-411F-9F69-2D5C5AF53E00}"/>
              </a:ext>
            </a:extLst>
          </p:cNvPr>
          <p:cNvSpPr/>
          <p:nvPr/>
        </p:nvSpPr>
        <p:spPr>
          <a:xfrm>
            <a:off x="1195754" y="1111348"/>
            <a:ext cx="9608234" cy="5008098"/>
          </a:xfrm>
          <a:prstGeom prst="rect">
            <a:avLst/>
          </a:prstGeom>
          <a:noFill/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44A41851-5B55-46CA-A196-9F1036F346AE}"/>
              </a:ext>
            </a:extLst>
          </p:cNvPr>
          <p:cNvSpPr txBox="1"/>
          <p:nvPr/>
        </p:nvSpPr>
        <p:spPr>
          <a:xfrm>
            <a:off x="2861236" y="504061"/>
            <a:ext cx="64695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Sistema de Gerenciamento de Solicitações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2F0968E-0484-446C-B3EC-124FA3DD9FD8}"/>
              </a:ext>
            </a:extLst>
          </p:cNvPr>
          <p:cNvSpPr txBox="1"/>
          <p:nvPr/>
        </p:nvSpPr>
        <p:spPr>
          <a:xfrm>
            <a:off x="5356835" y="2335677"/>
            <a:ext cx="9797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Login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EC9D7B67-1BC9-474F-8D60-A98926FB3FA8}"/>
              </a:ext>
            </a:extLst>
          </p:cNvPr>
          <p:cNvSpPr txBox="1"/>
          <p:nvPr/>
        </p:nvSpPr>
        <p:spPr>
          <a:xfrm>
            <a:off x="5844633" y="1183195"/>
            <a:ext cx="5918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</a:rPr>
              <a:t>SGS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E616C02A-A501-4ADE-8A0A-0CA14C70C569}"/>
              </a:ext>
            </a:extLst>
          </p:cNvPr>
          <p:cNvSpPr/>
          <p:nvPr/>
        </p:nvSpPr>
        <p:spPr>
          <a:xfrm>
            <a:off x="5373436" y="1206230"/>
            <a:ext cx="360155" cy="323614"/>
          </a:xfrm>
          <a:prstGeom prst="rect">
            <a:avLst/>
          </a:prstGeom>
          <a:solidFill>
            <a:schemeClr val="bg1"/>
          </a:solidFill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402221A9-FD55-4CEA-85BB-73596A7A88D2}"/>
              </a:ext>
            </a:extLst>
          </p:cNvPr>
          <p:cNvSpPr txBox="1"/>
          <p:nvPr/>
        </p:nvSpPr>
        <p:spPr>
          <a:xfrm>
            <a:off x="3449653" y="6157573"/>
            <a:ext cx="51004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Login do Atribuído / Responsável</a:t>
            </a:r>
          </a:p>
        </p:txBody>
      </p:sp>
    </p:spTree>
    <p:extLst>
      <p:ext uri="{BB962C8B-B14F-4D97-AF65-F5344CB8AC3E}">
        <p14:creationId xmlns:p14="http://schemas.microsoft.com/office/powerpoint/2010/main" val="411296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tângulo 35">
            <a:extLst>
              <a:ext uri="{FF2B5EF4-FFF2-40B4-BE49-F238E27FC236}">
                <a16:creationId xmlns:a16="http://schemas.microsoft.com/office/drawing/2014/main" id="{72717C35-7450-4B42-8F96-32041860C4D7}"/>
              </a:ext>
            </a:extLst>
          </p:cNvPr>
          <p:cNvSpPr/>
          <p:nvPr/>
        </p:nvSpPr>
        <p:spPr>
          <a:xfrm>
            <a:off x="1377537" y="1120724"/>
            <a:ext cx="9436925" cy="494626"/>
          </a:xfrm>
          <a:prstGeom prst="rect">
            <a:avLst/>
          </a:prstGeom>
          <a:solidFill>
            <a:srgbClr val="15292F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EE03311A-244F-4A71-9251-CED44727752F}"/>
              </a:ext>
            </a:extLst>
          </p:cNvPr>
          <p:cNvSpPr/>
          <p:nvPr/>
        </p:nvSpPr>
        <p:spPr>
          <a:xfrm>
            <a:off x="8243093" y="2244780"/>
            <a:ext cx="2386056" cy="374700"/>
          </a:xfrm>
          <a:prstGeom prst="rect">
            <a:avLst/>
          </a:prstGeom>
          <a:noFill/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852982AC-DE81-4A2B-BA3B-C31BBAEDDA8E}"/>
              </a:ext>
            </a:extLst>
          </p:cNvPr>
          <p:cNvSpPr/>
          <p:nvPr/>
        </p:nvSpPr>
        <p:spPr>
          <a:xfrm>
            <a:off x="4883964" y="2833354"/>
            <a:ext cx="5745184" cy="587225"/>
          </a:xfrm>
          <a:prstGeom prst="rect">
            <a:avLst/>
          </a:prstGeom>
          <a:noFill/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8068217-925C-4A5B-BA02-37B9FB230440}"/>
              </a:ext>
            </a:extLst>
          </p:cNvPr>
          <p:cNvSpPr txBox="1"/>
          <p:nvPr/>
        </p:nvSpPr>
        <p:spPr>
          <a:xfrm>
            <a:off x="3825468" y="2824780"/>
            <a:ext cx="1154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Descrição: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8F0E94D2-AAF8-4DD5-B211-ACB550F1AA7C}"/>
              </a:ext>
            </a:extLst>
          </p:cNvPr>
          <p:cNvSpPr/>
          <p:nvPr/>
        </p:nvSpPr>
        <p:spPr>
          <a:xfrm>
            <a:off x="9396384" y="5425812"/>
            <a:ext cx="1306459" cy="397566"/>
          </a:xfrm>
          <a:prstGeom prst="rect">
            <a:avLst/>
          </a:prstGeom>
          <a:solidFill>
            <a:srgbClr val="03DB68"/>
          </a:solidFill>
          <a:ln>
            <a:solidFill>
              <a:srgbClr val="03DB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586E623-4632-40AE-A330-6EA43197EAC3}"/>
              </a:ext>
            </a:extLst>
          </p:cNvPr>
          <p:cNvSpPr txBox="1"/>
          <p:nvPr/>
        </p:nvSpPr>
        <p:spPr>
          <a:xfrm>
            <a:off x="9668258" y="5463939"/>
            <a:ext cx="777713" cy="369332"/>
          </a:xfrm>
          <a:prstGeom prst="rect">
            <a:avLst/>
          </a:prstGeom>
          <a:solidFill>
            <a:srgbClr val="03DB68"/>
          </a:solidFill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Enviar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D528783E-A938-411F-9F69-2D5C5AF53E00}"/>
              </a:ext>
            </a:extLst>
          </p:cNvPr>
          <p:cNvSpPr/>
          <p:nvPr/>
        </p:nvSpPr>
        <p:spPr>
          <a:xfrm>
            <a:off x="1195754" y="1111348"/>
            <a:ext cx="9608234" cy="5008098"/>
          </a:xfrm>
          <a:prstGeom prst="rect">
            <a:avLst/>
          </a:prstGeom>
          <a:noFill/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44A41851-5B55-46CA-A196-9F1036F346AE}"/>
              </a:ext>
            </a:extLst>
          </p:cNvPr>
          <p:cNvSpPr txBox="1"/>
          <p:nvPr/>
        </p:nvSpPr>
        <p:spPr>
          <a:xfrm>
            <a:off x="2861236" y="504061"/>
            <a:ext cx="64695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Sistema de Gerenciamento de Solicitações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2F0968E-0484-446C-B3EC-124FA3DD9FD8}"/>
              </a:ext>
            </a:extLst>
          </p:cNvPr>
          <p:cNvSpPr txBox="1"/>
          <p:nvPr/>
        </p:nvSpPr>
        <p:spPr>
          <a:xfrm>
            <a:off x="5991710" y="1691447"/>
            <a:ext cx="26171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Abrir Solicitação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49121E93-52CC-46A5-9B75-798204730BC3}"/>
              </a:ext>
            </a:extLst>
          </p:cNvPr>
          <p:cNvSpPr/>
          <p:nvPr/>
        </p:nvSpPr>
        <p:spPr>
          <a:xfrm>
            <a:off x="1214662" y="1111348"/>
            <a:ext cx="2368439" cy="5008098"/>
          </a:xfrm>
          <a:prstGeom prst="rect">
            <a:avLst/>
          </a:prstGeom>
          <a:solidFill>
            <a:srgbClr val="1529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59A7A439-00ED-4844-9423-EE2C8FFF1BAE}"/>
              </a:ext>
            </a:extLst>
          </p:cNvPr>
          <p:cNvSpPr txBox="1"/>
          <p:nvPr/>
        </p:nvSpPr>
        <p:spPr>
          <a:xfrm>
            <a:off x="6164745" y="5325158"/>
            <a:ext cx="918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Anexos: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936291DE-47CB-4C54-8E5F-B7C859D4BC95}"/>
              </a:ext>
            </a:extLst>
          </p:cNvPr>
          <p:cNvSpPr/>
          <p:nvPr/>
        </p:nvSpPr>
        <p:spPr>
          <a:xfrm>
            <a:off x="6982151" y="5397132"/>
            <a:ext cx="2368439" cy="397566"/>
          </a:xfrm>
          <a:prstGeom prst="rect">
            <a:avLst/>
          </a:prstGeom>
          <a:noFill/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5FDC72C2-E03F-42D1-9E55-7E7B08090268}"/>
              </a:ext>
            </a:extLst>
          </p:cNvPr>
          <p:cNvSpPr txBox="1"/>
          <p:nvPr/>
        </p:nvSpPr>
        <p:spPr>
          <a:xfrm>
            <a:off x="7259039" y="5404498"/>
            <a:ext cx="1758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Escolher Arquivo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96E24B0C-A2CE-48ED-BEDC-572A8F5FF39A}"/>
              </a:ext>
            </a:extLst>
          </p:cNvPr>
          <p:cNvSpPr txBox="1"/>
          <p:nvPr/>
        </p:nvSpPr>
        <p:spPr>
          <a:xfrm>
            <a:off x="1905612" y="1311713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MENU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3407BD47-9139-4996-90D1-CEB9C78CA038}"/>
              </a:ext>
            </a:extLst>
          </p:cNvPr>
          <p:cNvSpPr/>
          <p:nvPr/>
        </p:nvSpPr>
        <p:spPr>
          <a:xfrm>
            <a:off x="1364256" y="1962187"/>
            <a:ext cx="360155" cy="323614"/>
          </a:xfrm>
          <a:prstGeom prst="rect">
            <a:avLst/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F03B6800-85D2-4ADC-8E0D-7807940B5FE8}"/>
              </a:ext>
            </a:extLst>
          </p:cNvPr>
          <p:cNvSpPr/>
          <p:nvPr/>
        </p:nvSpPr>
        <p:spPr>
          <a:xfrm>
            <a:off x="1364254" y="3022501"/>
            <a:ext cx="360155" cy="323614"/>
          </a:xfrm>
          <a:prstGeom prst="rect">
            <a:avLst/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2C438151-C044-420F-A3AB-79A3B8714B0F}"/>
              </a:ext>
            </a:extLst>
          </p:cNvPr>
          <p:cNvSpPr/>
          <p:nvPr/>
        </p:nvSpPr>
        <p:spPr>
          <a:xfrm>
            <a:off x="1364253" y="3559493"/>
            <a:ext cx="360155" cy="323614"/>
          </a:xfrm>
          <a:prstGeom prst="rect">
            <a:avLst/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04EED8AD-47F4-40B3-9734-63EE40B27142}"/>
              </a:ext>
            </a:extLst>
          </p:cNvPr>
          <p:cNvSpPr txBox="1"/>
          <p:nvPr/>
        </p:nvSpPr>
        <p:spPr>
          <a:xfrm>
            <a:off x="1739754" y="1792706"/>
            <a:ext cx="16573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Painel de </a:t>
            </a:r>
          </a:p>
          <a:p>
            <a:r>
              <a:rPr lang="pt-BR" b="1" dirty="0">
                <a:solidFill>
                  <a:schemeClr val="bg1"/>
                </a:solidFill>
              </a:rPr>
              <a:t>Gerenciamento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C258EE09-B702-4C37-A0DB-F76AEC3FDD93}"/>
              </a:ext>
            </a:extLst>
          </p:cNvPr>
          <p:cNvSpPr txBox="1"/>
          <p:nvPr/>
        </p:nvSpPr>
        <p:spPr>
          <a:xfrm>
            <a:off x="1755807" y="3022501"/>
            <a:ext cx="1483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Alterar Senha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C5F0114B-894C-44CB-934A-A5C1C4BA6830}"/>
              </a:ext>
            </a:extLst>
          </p:cNvPr>
          <p:cNvSpPr txBox="1"/>
          <p:nvPr/>
        </p:nvSpPr>
        <p:spPr>
          <a:xfrm>
            <a:off x="1755807" y="3536634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Sair</a:t>
            </a: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6219E484-EB50-4F15-B464-0ED9AF6F738C}"/>
              </a:ext>
            </a:extLst>
          </p:cNvPr>
          <p:cNvCxnSpPr>
            <a:cxnSpLocks/>
          </p:cNvCxnSpPr>
          <p:nvPr/>
        </p:nvCxnSpPr>
        <p:spPr>
          <a:xfrm>
            <a:off x="1322049" y="1681045"/>
            <a:ext cx="21323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tângulo 33">
            <a:extLst>
              <a:ext uri="{FF2B5EF4-FFF2-40B4-BE49-F238E27FC236}">
                <a16:creationId xmlns:a16="http://schemas.microsoft.com/office/drawing/2014/main" id="{411E0287-ABD4-486F-889C-AF7A431F8B20}"/>
              </a:ext>
            </a:extLst>
          </p:cNvPr>
          <p:cNvSpPr/>
          <p:nvPr/>
        </p:nvSpPr>
        <p:spPr>
          <a:xfrm>
            <a:off x="10268993" y="1206230"/>
            <a:ext cx="360155" cy="323614"/>
          </a:xfrm>
          <a:prstGeom prst="rect">
            <a:avLst/>
          </a:prstGeom>
          <a:solidFill>
            <a:schemeClr val="bg1"/>
          </a:solidFill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B3FF9A18-7D07-4F64-841F-56C983C88AF5}"/>
              </a:ext>
            </a:extLst>
          </p:cNvPr>
          <p:cNvSpPr txBox="1"/>
          <p:nvPr/>
        </p:nvSpPr>
        <p:spPr>
          <a:xfrm>
            <a:off x="9164439" y="1215240"/>
            <a:ext cx="11035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</a:rPr>
              <a:t>Empresa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03757204-3378-4387-9345-36BD62EEC760}"/>
              </a:ext>
            </a:extLst>
          </p:cNvPr>
          <p:cNvSpPr txBox="1"/>
          <p:nvPr/>
        </p:nvSpPr>
        <p:spPr>
          <a:xfrm>
            <a:off x="2374754" y="6118135"/>
            <a:ext cx="72006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Atribuído/Menu Expandido/Abrir Solicitação 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CE15B6BA-50EB-473D-B2F9-398FC1E4FDED}"/>
              </a:ext>
            </a:extLst>
          </p:cNvPr>
          <p:cNvSpPr txBox="1"/>
          <p:nvPr/>
        </p:nvSpPr>
        <p:spPr>
          <a:xfrm>
            <a:off x="7013579" y="2208275"/>
            <a:ext cx="1225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Solicitante:</a:t>
            </a: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B24F74A2-1276-46E4-BF34-4917D16E917D}"/>
              </a:ext>
            </a:extLst>
          </p:cNvPr>
          <p:cNvSpPr/>
          <p:nvPr/>
        </p:nvSpPr>
        <p:spPr>
          <a:xfrm>
            <a:off x="1200991" y="2398655"/>
            <a:ext cx="2387347" cy="494626"/>
          </a:xfrm>
          <a:prstGeom prst="rect">
            <a:avLst/>
          </a:prstGeom>
          <a:solidFill>
            <a:schemeClr val="bg1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2FC9EEFD-307B-41DF-BC8A-0742CB4AFD01}"/>
              </a:ext>
            </a:extLst>
          </p:cNvPr>
          <p:cNvSpPr/>
          <p:nvPr/>
        </p:nvSpPr>
        <p:spPr>
          <a:xfrm>
            <a:off x="1364255" y="2492344"/>
            <a:ext cx="360155" cy="323614"/>
          </a:xfrm>
          <a:prstGeom prst="rect">
            <a:avLst/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15292F"/>
              </a:solidFill>
            </a:endParaRP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977272E-674C-4BA3-857C-13B5C0AE39D4}"/>
              </a:ext>
            </a:extLst>
          </p:cNvPr>
          <p:cNvSpPr txBox="1"/>
          <p:nvPr/>
        </p:nvSpPr>
        <p:spPr>
          <a:xfrm>
            <a:off x="1755807" y="2470946"/>
            <a:ext cx="1740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15292F"/>
                </a:solidFill>
              </a:rPr>
              <a:t>Abrir Solicitação</a:t>
            </a: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0C410CA1-7064-4FD5-8D92-1CE7BB484749}"/>
              </a:ext>
            </a:extLst>
          </p:cNvPr>
          <p:cNvSpPr/>
          <p:nvPr/>
        </p:nvSpPr>
        <p:spPr>
          <a:xfrm>
            <a:off x="1364400" y="2494329"/>
            <a:ext cx="360155" cy="323614"/>
          </a:xfrm>
          <a:prstGeom prst="rect">
            <a:avLst/>
          </a:prstGeom>
          <a:noFill/>
          <a:ln w="41275"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15292F"/>
              </a:solidFill>
            </a:endParaRP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F6E063BA-FDF1-4411-B555-10EFA040E65F}"/>
              </a:ext>
            </a:extLst>
          </p:cNvPr>
          <p:cNvSpPr txBox="1"/>
          <p:nvPr/>
        </p:nvSpPr>
        <p:spPr>
          <a:xfrm>
            <a:off x="3825469" y="2201703"/>
            <a:ext cx="1058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Empresa:</a:t>
            </a:r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074411EA-EBD9-42E3-9597-BB94855785C5}"/>
              </a:ext>
            </a:extLst>
          </p:cNvPr>
          <p:cNvSpPr/>
          <p:nvPr/>
        </p:nvSpPr>
        <p:spPr>
          <a:xfrm>
            <a:off x="4865651" y="2268712"/>
            <a:ext cx="2069721" cy="397566"/>
          </a:xfrm>
          <a:prstGeom prst="rect">
            <a:avLst/>
          </a:prstGeom>
          <a:noFill/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5B15AA78-ECBF-490E-BCCA-F773DBFE7F9A}"/>
              </a:ext>
            </a:extLst>
          </p:cNvPr>
          <p:cNvSpPr/>
          <p:nvPr/>
        </p:nvSpPr>
        <p:spPr>
          <a:xfrm>
            <a:off x="8243092" y="3581109"/>
            <a:ext cx="2386056" cy="374700"/>
          </a:xfrm>
          <a:prstGeom prst="rect">
            <a:avLst/>
          </a:prstGeom>
          <a:noFill/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9A18C629-D735-466C-89EC-BA2642D55534}"/>
              </a:ext>
            </a:extLst>
          </p:cNvPr>
          <p:cNvSpPr txBox="1"/>
          <p:nvPr/>
        </p:nvSpPr>
        <p:spPr>
          <a:xfrm>
            <a:off x="7013578" y="3544604"/>
            <a:ext cx="1141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Categoria: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F26E955B-1889-41FB-8DAF-2C911A839FB3}"/>
              </a:ext>
            </a:extLst>
          </p:cNvPr>
          <p:cNvSpPr txBox="1"/>
          <p:nvPr/>
        </p:nvSpPr>
        <p:spPr>
          <a:xfrm>
            <a:off x="3825468" y="3538032"/>
            <a:ext cx="824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Status:</a:t>
            </a:r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429027EC-5D7E-42D7-BE4E-01ADD9ED3AC4}"/>
              </a:ext>
            </a:extLst>
          </p:cNvPr>
          <p:cNvSpPr/>
          <p:nvPr/>
        </p:nvSpPr>
        <p:spPr>
          <a:xfrm>
            <a:off x="4865650" y="3605041"/>
            <a:ext cx="2069721" cy="397566"/>
          </a:xfrm>
          <a:prstGeom prst="rect">
            <a:avLst/>
          </a:prstGeom>
          <a:noFill/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EB4702A8-BC9B-4155-BAB7-6A6533A45195}"/>
              </a:ext>
            </a:extLst>
          </p:cNvPr>
          <p:cNvSpPr/>
          <p:nvPr/>
        </p:nvSpPr>
        <p:spPr>
          <a:xfrm>
            <a:off x="8243092" y="4169928"/>
            <a:ext cx="2386056" cy="374700"/>
          </a:xfrm>
          <a:prstGeom prst="rect">
            <a:avLst/>
          </a:prstGeom>
          <a:noFill/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486CC38E-394C-46A9-97B3-B159C9C4C255}"/>
              </a:ext>
            </a:extLst>
          </p:cNvPr>
          <p:cNvSpPr txBox="1"/>
          <p:nvPr/>
        </p:nvSpPr>
        <p:spPr>
          <a:xfrm>
            <a:off x="7013578" y="4133423"/>
            <a:ext cx="1124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Atribuído: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F14D00FE-AF53-4C3F-9597-A28D72414C1D}"/>
              </a:ext>
            </a:extLst>
          </p:cNvPr>
          <p:cNvSpPr txBox="1"/>
          <p:nvPr/>
        </p:nvSpPr>
        <p:spPr>
          <a:xfrm>
            <a:off x="3825468" y="4126851"/>
            <a:ext cx="140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Responsável:</a:t>
            </a:r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B4D0A2B3-DBFA-469F-A890-8056BDA8CF2D}"/>
              </a:ext>
            </a:extLst>
          </p:cNvPr>
          <p:cNvSpPr/>
          <p:nvPr/>
        </p:nvSpPr>
        <p:spPr>
          <a:xfrm>
            <a:off x="5231109" y="4193860"/>
            <a:ext cx="1704262" cy="397566"/>
          </a:xfrm>
          <a:prstGeom prst="rect">
            <a:avLst/>
          </a:prstGeom>
          <a:noFill/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Retângulo 50">
            <a:extLst>
              <a:ext uri="{FF2B5EF4-FFF2-40B4-BE49-F238E27FC236}">
                <a16:creationId xmlns:a16="http://schemas.microsoft.com/office/drawing/2014/main" id="{254F4231-AA9F-49F7-9881-51E2433F7FF4}"/>
              </a:ext>
            </a:extLst>
          </p:cNvPr>
          <p:cNvSpPr/>
          <p:nvPr/>
        </p:nvSpPr>
        <p:spPr>
          <a:xfrm>
            <a:off x="4934340" y="4786321"/>
            <a:ext cx="5745183" cy="497982"/>
          </a:xfrm>
          <a:prstGeom prst="rect">
            <a:avLst/>
          </a:prstGeom>
          <a:noFill/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CA57D7FB-127D-4D27-8E5C-FE2070A5DDE7}"/>
              </a:ext>
            </a:extLst>
          </p:cNvPr>
          <p:cNvSpPr txBox="1"/>
          <p:nvPr/>
        </p:nvSpPr>
        <p:spPr>
          <a:xfrm>
            <a:off x="3830556" y="4776462"/>
            <a:ext cx="1306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Resposta:</a:t>
            </a:r>
          </a:p>
        </p:txBody>
      </p:sp>
      <p:sp>
        <p:nvSpPr>
          <p:cNvPr id="2" name="Triângulo isósceles 1">
            <a:extLst>
              <a:ext uri="{FF2B5EF4-FFF2-40B4-BE49-F238E27FC236}">
                <a16:creationId xmlns:a16="http://schemas.microsoft.com/office/drawing/2014/main" id="{051E1D29-A727-420C-A630-1FD937EA5D95}"/>
              </a:ext>
            </a:extLst>
          </p:cNvPr>
          <p:cNvSpPr/>
          <p:nvPr/>
        </p:nvSpPr>
        <p:spPr>
          <a:xfrm rot="10639104">
            <a:off x="6661110" y="2411398"/>
            <a:ext cx="179861" cy="141703"/>
          </a:xfrm>
          <a:prstGeom prst="triangle">
            <a:avLst/>
          </a:prstGeom>
          <a:solidFill>
            <a:srgbClr val="1529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Triângulo isósceles 52">
            <a:extLst>
              <a:ext uri="{FF2B5EF4-FFF2-40B4-BE49-F238E27FC236}">
                <a16:creationId xmlns:a16="http://schemas.microsoft.com/office/drawing/2014/main" id="{82C3268E-1D03-4A65-ABD4-3BFCB5D9F5DB}"/>
              </a:ext>
            </a:extLst>
          </p:cNvPr>
          <p:cNvSpPr/>
          <p:nvPr/>
        </p:nvSpPr>
        <p:spPr>
          <a:xfrm rot="10639104">
            <a:off x="6661057" y="3732972"/>
            <a:ext cx="179861" cy="141703"/>
          </a:xfrm>
          <a:prstGeom prst="triangle">
            <a:avLst/>
          </a:prstGeom>
          <a:solidFill>
            <a:srgbClr val="1529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Triângulo isósceles 53">
            <a:extLst>
              <a:ext uri="{FF2B5EF4-FFF2-40B4-BE49-F238E27FC236}">
                <a16:creationId xmlns:a16="http://schemas.microsoft.com/office/drawing/2014/main" id="{64D7F877-0F4F-46DE-9372-617812BF9925}"/>
              </a:ext>
            </a:extLst>
          </p:cNvPr>
          <p:cNvSpPr/>
          <p:nvPr/>
        </p:nvSpPr>
        <p:spPr>
          <a:xfrm rot="10639104">
            <a:off x="10330974" y="3714243"/>
            <a:ext cx="179861" cy="141703"/>
          </a:xfrm>
          <a:prstGeom prst="triangle">
            <a:avLst/>
          </a:prstGeom>
          <a:solidFill>
            <a:srgbClr val="1529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Triângulo isósceles 54">
            <a:extLst>
              <a:ext uri="{FF2B5EF4-FFF2-40B4-BE49-F238E27FC236}">
                <a16:creationId xmlns:a16="http://schemas.microsoft.com/office/drawing/2014/main" id="{FB4CB13B-1E9B-475A-9155-D21C827D3215}"/>
              </a:ext>
            </a:extLst>
          </p:cNvPr>
          <p:cNvSpPr/>
          <p:nvPr/>
        </p:nvSpPr>
        <p:spPr>
          <a:xfrm rot="10639104">
            <a:off x="6684899" y="4322219"/>
            <a:ext cx="179861" cy="141703"/>
          </a:xfrm>
          <a:prstGeom prst="triangle">
            <a:avLst/>
          </a:prstGeom>
          <a:solidFill>
            <a:srgbClr val="1529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Triângulo isósceles 55">
            <a:extLst>
              <a:ext uri="{FF2B5EF4-FFF2-40B4-BE49-F238E27FC236}">
                <a16:creationId xmlns:a16="http://schemas.microsoft.com/office/drawing/2014/main" id="{CE77C179-9C63-4E38-AF5E-325FF076F724}"/>
              </a:ext>
            </a:extLst>
          </p:cNvPr>
          <p:cNvSpPr/>
          <p:nvPr/>
        </p:nvSpPr>
        <p:spPr>
          <a:xfrm rot="10639104">
            <a:off x="10358160" y="4285644"/>
            <a:ext cx="179861" cy="141703"/>
          </a:xfrm>
          <a:prstGeom prst="triangle">
            <a:avLst/>
          </a:prstGeom>
          <a:solidFill>
            <a:srgbClr val="1529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8842D2A8-1BEA-414E-AEB1-880F37E99F0D}"/>
              </a:ext>
            </a:extLst>
          </p:cNvPr>
          <p:cNvSpPr txBox="1"/>
          <p:nvPr/>
        </p:nvSpPr>
        <p:spPr>
          <a:xfrm>
            <a:off x="3789103" y="5418702"/>
            <a:ext cx="1077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Urgência:</a:t>
            </a:r>
          </a:p>
        </p:txBody>
      </p:sp>
      <p:sp>
        <p:nvSpPr>
          <p:cNvPr id="61" name="Retângulo 60">
            <a:extLst>
              <a:ext uri="{FF2B5EF4-FFF2-40B4-BE49-F238E27FC236}">
                <a16:creationId xmlns:a16="http://schemas.microsoft.com/office/drawing/2014/main" id="{3017A1F1-B7B1-44D2-966B-53CD1AD556C6}"/>
              </a:ext>
            </a:extLst>
          </p:cNvPr>
          <p:cNvSpPr/>
          <p:nvPr/>
        </p:nvSpPr>
        <p:spPr>
          <a:xfrm>
            <a:off x="4806386" y="5403679"/>
            <a:ext cx="1306459" cy="397566"/>
          </a:xfrm>
          <a:prstGeom prst="rect">
            <a:avLst/>
          </a:prstGeom>
          <a:noFill/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Triângulo isósceles 61">
            <a:extLst>
              <a:ext uri="{FF2B5EF4-FFF2-40B4-BE49-F238E27FC236}">
                <a16:creationId xmlns:a16="http://schemas.microsoft.com/office/drawing/2014/main" id="{2447CB76-344F-451F-8DA2-B0CBFB0800E3}"/>
              </a:ext>
            </a:extLst>
          </p:cNvPr>
          <p:cNvSpPr/>
          <p:nvPr/>
        </p:nvSpPr>
        <p:spPr>
          <a:xfrm rot="10800000">
            <a:off x="5917144" y="5532516"/>
            <a:ext cx="137878" cy="141703"/>
          </a:xfrm>
          <a:prstGeom prst="triangle">
            <a:avLst/>
          </a:prstGeom>
          <a:solidFill>
            <a:srgbClr val="1529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BB33A194-4989-4EEB-B6FF-C09209C64D61}"/>
              </a:ext>
            </a:extLst>
          </p:cNvPr>
          <p:cNvSpPr txBox="1"/>
          <p:nvPr/>
        </p:nvSpPr>
        <p:spPr>
          <a:xfrm>
            <a:off x="1755806" y="3948757"/>
            <a:ext cx="14832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Solicitações concluídas</a:t>
            </a:r>
          </a:p>
        </p:txBody>
      </p:sp>
      <p:sp>
        <p:nvSpPr>
          <p:cNvPr id="58" name="Retângulo 57">
            <a:extLst>
              <a:ext uri="{FF2B5EF4-FFF2-40B4-BE49-F238E27FC236}">
                <a16:creationId xmlns:a16="http://schemas.microsoft.com/office/drawing/2014/main" id="{BF745644-195D-4B3F-A529-349552504442}"/>
              </a:ext>
            </a:extLst>
          </p:cNvPr>
          <p:cNvSpPr/>
          <p:nvPr/>
        </p:nvSpPr>
        <p:spPr>
          <a:xfrm>
            <a:off x="1362492" y="4069029"/>
            <a:ext cx="360155" cy="323614"/>
          </a:xfrm>
          <a:prstGeom prst="rect">
            <a:avLst/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16492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2630</TotalTime>
  <Words>1483</Words>
  <Application>Microsoft Office PowerPoint</Application>
  <PresentationFormat>Widescreen</PresentationFormat>
  <Paragraphs>602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Maria Andressa de Paula</dc:creator>
  <cp:lastModifiedBy>Maria Andressa de Paula</cp:lastModifiedBy>
  <cp:revision>80</cp:revision>
  <dcterms:created xsi:type="dcterms:W3CDTF">2018-10-20T20:46:57Z</dcterms:created>
  <dcterms:modified xsi:type="dcterms:W3CDTF">2018-10-23T21:51:17Z</dcterms:modified>
</cp:coreProperties>
</file>