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untaingoatsoftware.com/blog/" TargetMode="External"/><Relationship Id="rId2" Type="http://schemas.openxmlformats.org/officeDocument/2006/relationships/hyperlink" Target="http://www.scrum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DC3D4-B23E-451E-82E9-8C72DB58A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Gerenciamento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B5C612-5D12-4139-A623-DEDACDC63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Guia PMBOK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C5E553-00EA-4415-9867-BA66C0545EC6}"/>
              </a:ext>
            </a:extLst>
          </p:cNvPr>
          <p:cNvSpPr txBox="1"/>
          <p:nvPr/>
        </p:nvSpPr>
        <p:spPr>
          <a:xfrm>
            <a:off x="9219500" y="6023295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Tábata</a:t>
            </a:r>
            <a:r>
              <a:rPr lang="pt-BR" dirty="0"/>
              <a:t> Vasconcelos</a:t>
            </a:r>
          </a:p>
        </p:txBody>
      </p:sp>
    </p:spTree>
    <p:extLst>
      <p:ext uri="{BB962C8B-B14F-4D97-AF65-F5344CB8AC3E}">
        <p14:creationId xmlns:p14="http://schemas.microsoft.com/office/powerpoint/2010/main" val="368490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C8084-10E3-4AEF-839F-FEB75160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Gerenciamento dos custos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84D2A-2A05-4AF0-A779-78A55427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Planejar o gerenciamento dos custos; </a:t>
            </a:r>
          </a:p>
          <a:p>
            <a:r>
              <a:rPr lang="pt-BR" dirty="0"/>
              <a:t>Estimar custos; </a:t>
            </a:r>
          </a:p>
          <a:p>
            <a:r>
              <a:rPr lang="pt-BR" dirty="0"/>
              <a:t>Determinar o orçamento; </a:t>
            </a:r>
          </a:p>
          <a:p>
            <a:r>
              <a:rPr lang="pt-BR" dirty="0"/>
              <a:t>Controlar os custos.</a:t>
            </a:r>
          </a:p>
        </p:txBody>
      </p:sp>
    </p:spTree>
    <p:extLst>
      <p:ext uri="{BB962C8B-B14F-4D97-AF65-F5344CB8AC3E}">
        <p14:creationId xmlns:p14="http://schemas.microsoft.com/office/powerpoint/2010/main" val="155035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5C2C8-2918-4BF9-81AF-BB5F3118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Gerenciamento da qualidade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98EA2-B1EA-4799-94F7-DEECACA8E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Planejar o gerenciamento da qualidade; </a:t>
            </a:r>
          </a:p>
          <a:p>
            <a:r>
              <a:rPr lang="pt-BR" dirty="0"/>
              <a:t>Realizar a garantia da qualidade; </a:t>
            </a:r>
          </a:p>
          <a:p>
            <a:r>
              <a:rPr lang="pt-BR" dirty="0"/>
              <a:t>Controlar a qualidade.</a:t>
            </a:r>
          </a:p>
        </p:txBody>
      </p:sp>
    </p:spTree>
    <p:extLst>
      <p:ext uri="{BB962C8B-B14F-4D97-AF65-F5344CB8AC3E}">
        <p14:creationId xmlns:p14="http://schemas.microsoft.com/office/powerpoint/2010/main" val="10063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EC943-14DB-4DA8-A324-042BCF54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 Gerenciamento dos recursos humanos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62038-4C2C-4D2C-BD58-48F39B29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Planejar o gerenciamento dos recursos humanos; </a:t>
            </a:r>
          </a:p>
          <a:p>
            <a:r>
              <a:rPr lang="pt-BR" dirty="0"/>
              <a:t>Mobilizar a equipe do projeto; </a:t>
            </a:r>
          </a:p>
          <a:p>
            <a:r>
              <a:rPr lang="pt-BR" dirty="0"/>
              <a:t>Desenvolver a equipe do projeto; </a:t>
            </a:r>
          </a:p>
          <a:p>
            <a:r>
              <a:rPr lang="pt-BR" dirty="0"/>
              <a:t>Gerenciar a equipe do projeto.</a:t>
            </a:r>
          </a:p>
        </p:txBody>
      </p:sp>
    </p:spTree>
    <p:extLst>
      <p:ext uri="{BB962C8B-B14F-4D97-AF65-F5344CB8AC3E}">
        <p14:creationId xmlns:p14="http://schemas.microsoft.com/office/powerpoint/2010/main" val="137706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510B8-051E-431F-BD31-FEC457FF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 Gerenciamento das comunicações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E404E-AB93-4FD8-B2A5-FFB15CB1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Planejar o gerenciamento das comunicações; </a:t>
            </a:r>
          </a:p>
          <a:p>
            <a:r>
              <a:rPr lang="pt-BR" dirty="0"/>
              <a:t>Gerenciar as comunicações; </a:t>
            </a:r>
          </a:p>
          <a:p>
            <a:r>
              <a:rPr lang="pt-BR" dirty="0"/>
              <a:t>Controlar as comunicações.</a:t>
            </a:r>
          </a:p>
        </p:txBody>
      </p:sp>
    </p:spTree>
    <p:extLst>
      <p:ext uri="{BB962C8B-B14F-4D97-AF65-F5344CB8AC3E}">
        <p14:creationId xmlns:p14="http://schemas.microsoft.com/office/powerpoint/2010/main" val="28627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02E30-FD05-4A93-939C-2F7D7D94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 Gerenciamento dos riscos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00283-5E57-4C7B-9815-71ACEFD3E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Planejar o gerenciamento dos riscos; </a:t>
            </a:r>
          </a:p>
          <a:p>
            <a:r>
              <a:rPr lang="pt-BR" dirty="0"/>
              <a:t>Identificar os riscos; </a:t>
            </a:r>
          </a:p>
          <a:p>
            <a:r>
              <a:rPr lang="pt-BR" dirty="0"/>
              <a:t>Realizar a análise qualitativa de riscos; </a:t>
            </a:r>
          </a:p>
          <a:p>
            <a:r>
              <a:rPr lang="pt-BR" dirty="0"/>
              <a:t>Realizar a análise quantitativa dos riscos; </a:t>
            </a:r>
          </a:p>
          <a:p>
            <a:r>
              <a:rPr lang="pt-BR" dirty="0"/>
              <a:t>Planejar as respostas aos riscos; </a:t>
            </a:r>
          </a:p>
          <a:p>
            <a:r>
              <a:rPr lang="pt-BR" dirty="0"/>
              <a:t>Controlar os riscos.</a:t>
            </a:r>
          </a:p>
        </p:txBody>
      </p:sp>
    </p:spTree>
    <p:extLst>
      <p:ext uri="{BB962C8B-B14F-4D97-AF65-F5344CB8AC3E}">
        <p14:creationId xmlns:p14="http://schemas.microsoft.com/office/powerpoint/2010/main" val="251212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04509-ECBB-4CAD-963A-045F5765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9. Gerenciamento das aquisições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06530-D359-4F76-A4CF-ED85BCD4E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Planejar o gerenciamento das aquisições; </a:t>
            </a:r>
          </a:p>
          <a:p>
            <a:r>
              <a:rPr lang="pt-BR" dirty="0"/>
              <a:t>Conduzir as aquisições; </a:t>
            </a:r>
          </a:p>
          <a:p>
            <a:r>
              <a:rPr lang="pt-BR" dirty="0"/>
              <a:t>Controlar as aquisições; </a:t>
            </a:r>
          </a:p>
          <a:p>
            <a:r>
              <a:rPr lang="pt-BR" dirty="0"/>
              <a:t>Encerrar as aquisições.</a:t>
            </a:r>
          </a:p>
        </p:txBody>
      </p:sp>
    </p:spTree>
    <p:extLst>
      <p:ext uri="{BB962C8B-B14F-4D97-AF65-F5344CB8AC3E}">
        <p14:creationId xmlns:p14="http://schemas.microsoft.com/office/powerpoint/2010/main" val="244426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38040-3840-4A77-AD9D-A22ED476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 Gerenciamento das partes interessadas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BD603-9965-4A20-9A89-010CEDEA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Identificar as partes interessadas; </a:t>
            </a:r>
          </a:p>
          <a:p>
            <a:r>
              <a:rPr lang="pt-BR" dirty="0"/>
              <a:t>Planejar o gerenciamento das partes interessadas; </a:t>
            </a:r>
          </a:p>
          <a:p>
            <a:r>
              <a:rPr lang="pt-BR" dirty="0"/>
              <a:t>Gerenciar o engajamento das partes interessadas; </a:t>
            </a:r>
          </a:p>
          <a:p>
            <a:r>
              <a:rPr lang="pt-BR" dirty="0"/>
              <a:t>Controlar o engajamento das partes interessadas.</a:t>
            </a:r>
          </a:p>
        </p:txBody>
      </p:sp>
    </p:spTree>
    <p:extLst>
      <p:ext uri="{BB962C8B-B14F-4D97-AF65-F5344CB8AC3E}">
        <p14:creationId xmlns:p14="http://schemas.microsoft.com/office/powerpoint/2010/main" val="423417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C8A46-CEAD-4934-A2CF-FF192600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Guia PMBOK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34EB8E-1EF0-4ACC-956D-E5BC1A49B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 todas as ferramentas burocratiza o processo</a:t>
            </a:r>
          </a:p>
        </p:txBody>
      </p:sp>
    </p:spTree>
    <p:extLst>
      <p:ext uri="{BB962C8B-B14F-4D97-AF65-F5344CB8AC3E}">
        <p14:creationId xmlns:p14="http://schemas.microsoft.com/office/powerpoint/2010/main" val="348121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956C1-F661-49FB-B530-882E07FE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padrões PMI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473FFF-9232-49A8-B5B2-5458E7A0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Padrão de gerenciamento de programas (The Standard For </a:t>
            </a:r>
            <a:r>
              <a:rPr lang="pt-BR" dirty="0" err="1"/>
              <a:t>Program</a:t>
            </a:r>
            <a:r>
              <a:rPr lang="pt-BR" dirty="0"/>
              <a:t> Management)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A8380D-2876-43BB-8A7B-6719AEF2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539" y="2558153"/>
            <a:ext cx="5121918" cy="4050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8129C25-1704-4D7C-AD37-DA9C7143CA15}"/>
              </a:ext>
            </a:extLst>
          </p:cNvPr>
          <p:cNvSpPr/>
          <p:nvPr/>
        </p:nvSpPr>
        <p:spPr>
          <a:xfrm>
            <a:off x="2716314" y="3642729"/>
            <a:ext cx="26900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Um projeto pode ou não fazer parte de um programa, mas um programa sempre terá projetos. </a:t>
            </a:r>
          </a:p>
        </p:txBody>
      </p:sp>
    </p:spTree>
    <p:extLst>
      <p:ext uri="{BB962C8B-B14F-4D97-AF65-F5344CB8AC3E}">
        <p14:creationId xmlns:p14="http://schemas.microsoft.com/office/powerpoint/2010/main" val="427613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60088-41B9-4FD4-B017-9DCC28E6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padrões PMI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9672C8-6203-4994-A8ED-ED55E89F1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Padrão de gerenciamento de portfólio (The Standard for Portfolio Management)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F9D030-D048-4CA4-84CA-20963FE5B7A2}"/>
              </a:ext>
            </a:extLst>
          </p:cNvPr>
          <p:cNvSpPr/>
          <p:nvPr/>
        </p:nvSpPr>
        <p:spPr>
          <a:xfrm>
            <a:off x="2451997" y="3401736"/>
            <a:ext cx="30847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gerenciamento de portfólios se concentra em assegurar que os projetos e programas sejam analisados a fim de priorizar a alocação de recursos da organização.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E94D5F-D528-459E-862D-CCD74DED3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32707"/>
            <a:ext cx="5817262" cy="2902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95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C3F24-E32D-44E6-9A38-DBE16871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Project Management </a:t>
            </a:r>
            <a:r>
              <a:rPr lang="pt-BR" dirty="0" err="1"/>
              <a:t>Institute</a:t>
            </a:r>
            <a:r>
              <a:rPr lang="pt-BR" dirty="0"/>
              <a:t> (PMI)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DA50C-FCE8-46D4-B1CA-4D612AD27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Fundada em 1969, o PMI está presente em mais de 185 países, representado por mais de 250 escritórios.</a:t>
            </a:r>
          </a:p>
        </p:txBody>
      </p:sp>
    </p:spTree>
    <p:extLst>
      <p:ext uri="{BB962C8B-B14F-4D97-AF65-F5344CB8AC3E}">
        <p14:creationId xmlns:p14="http://schemas.microsoft.com/office/powerpoint/2010/main" val="2282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886D4-E88D-4B2F-8E6A-40535669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padrões PMI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79DC57-76C1-4500-97E0-A2EFB008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Padrão de práticas para estimativas de projeto (</a:t>
            </a:r>
            <a:r>
              <a:rPr lang="pt-BR" dirty="0" err="1"/>
              <a:t>Practice</a:t>
            </a:r>
            <a:r>
              <a:rPr lang="pt-BR" dirty="0"/>
              <a:t> Standard for Project </a:t>
            </a:r>
            <a:r>
              <a:rPr lang="pt-BR" dirty="0" err="1"/>
              <a:t>Estimating</a:t>
            </a:r>
            <a:r>
              <a:rPr lang="pt-BR" dirty="0"/>
              <a:t>) </a:t>
            </a:r>
          </a:p>
          <a:p>
            <a:r>
              <a:rPr lang="pt-BR" dirty="0"/>
              <a:t>O guia </a:t>
            </a:r>
            <a:r>
              <a:rPr lang="pt-BR" dirty="0" err="1"/>
              <a:t>Practice</a:t>
            </a:r>
            <a:r>
              <a:rPr lang="pt-BR" dirty="0"/>
              <a:t> Standard for Project </a:t>
            </a:r>
            <a:r>
              <a:rPr lang="pt-BR" dirty="0" err="1"/>
              <a:t>Estimating</a:t>
            </a:r>
            <a:r>
              <a:rPr lang="pt-BR" dirty="0"/>
              <a:t>, que aborda as melhores práticas para realizar as estimativas de um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835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2C9FE-D32A-42E9-BE0F-B043BB1A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padrões PMI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DE6843-DEFF-4ADA-B1D2-5327EBC11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5240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Em 1988, o Boston Big </a:t>
            </a:r>
            <a:r>
              <a:rPr lang="pt-BR" dirty="0" err="1"/>
              <a:t>Dig</a:t>
            </a:r>
            <a:r>
              <a:rPr lang="pt-BR" dirty="0"/>
              <a:t>, um importante complexo rodoviário de Boston, foi orçado inicialmente em aproximadamente US$ 2,2 bilhões. O empreendimento atrasou cinco anos e o custo chegou a US$ 14 bilhões, seis vezes o valor estimado; </a:t>
            </a:r>
          </a:p>
          <a:p>
            <a:r>
              <a:rPr lang="pt-BR" dirty="0"/>
              <a:t>Em 1996, o </a:t>
            </a:r>
            <a:r>
              <a:rPr lang="pt-BR" dirty="0" err="1"/>
              <a:t>Bellagio</a:t>
            </a:r>
            <a:r>
              <a:rPr lang="pt-BR" dirty="0"/>
              <a:t> Hotel, em </a:t>
            </a:r>
            <a:r>
              <a:rPr lang="pt-BR" dirty="0" err="1"/>
              <a:t>Las</a:t>
            </a:r>
            <a:r>
              <a:rPr lang="pt-BR" dirty="0"/>
              <a:t> Vegas, teve o orçamento inicial estimado em US$ 1,2 bilhões. No entanto, o custo final foi de US$ 1,6 bilhões; </a:t>
            </a:r>
          </a:p>
          <a:p>
            <a:r>
              <a:rPr lang="pt-BR" dirty="0"/>
              <a:t>Em 1914 o Canal do Panamá era entregue para operação a US$ 23 milhões abaixo do orçamento estimado; </a:t>
            </a:r>
          </a:p>
          <a:p>
            <a:r>
              <a:rPr lang="pt-BR" dirty="0"/>
              <a:t>O Sydney Opera </a:t>
            </a:r>
            <a:r>
              <a:rPr lang="pt-BR" dirty="0" err="1"/>
              <a:t>House</a:t>
            </a:r>
            <a:r>
              <a:rPr lang="pt-BR" dirty="0"/>
              <a:t> foi originalmente estimado em US$ 7 milhões e os custos finais chegaram a US$ 102 milhões.</a:t>
            </a:r>
          </a:p>
        </p:txBody>
      </p:sp>
    </p:spTree>
    <p:extLst>
      <p:ext uri="{BB962C8B-B14F-4D97-AF65-F5344CB8AC3E}">
        <p14:creationId xmlns:p14="http://schemas.microsoft.com/office/powerpoint/2010/main" val="65044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5D74F-6125-4349-A914-72403525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Certificações do PMI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94502D-33A1-4385-B644-5D0E81B4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Project Management Professional (PMP): Para obter esta certificação, o profissional precisa satisfazer a alguns requisitos de educação e experiência profissional e aceitar um código de conduta profissional, além de se submeter e passar no exame de certificação PMP. </a:t>
            </a:r>
          </a:p>
          <a:p>
            <a:r>
              <a:rPr lang="pt-BR" dirty="0" err="1"/>
              <a:t>Certified</a:t>
            </a:r>
            <a:r>
              <a:rPr lang="pt-BR" dirty="0"/>
              <a:t> </a:t>
            </a:r>
            <a:r>
              <a:rPr lang="pt-BR" dirty="0" err="1"/>
              <a:t>Associate</a:t>
            </a:r>
            <a:r>
              <a:rPr lang="pt-BR" dirty="0"/>
              <a:t> in Project Management (CAPM): trata-se de um certificado para profissionais que estão iniciando na área de gerenciamento de projetos e possuem pouca ou nenhuma experiência.</a:t>
            </a:r>
          </a:p>
          <a:p>
            <a:r>
              <a:rPr lang="pt-BR" dirty="0" err="1"/>
              <a:t>Program</a:t>
            </a:r>
            <a:r>
              <a:rPr lang="pt-BR" dirty="0"/>
              <a:t> Management Professional (</a:t>
            </a:r>
            <a:r>
              <a:rPr lang="pt-BR" dirty="0" err="1"/>
              <a:t>PgMP</a:t>
            </a:r>
            <a:r>
              <a:rPr lang="pt-BR" dirty="0"/>
              <a:t>): Esta certificação é voltada para gerentes de programas que possuem experiência em atividades complexas que </a:t>
            </a:r>
            <a:r>
              <a:rPr lang="pt-BR" dirty="0" err="1"/>
              <a:t>abragem</a:t>
            </a:r>
            <a:r>
              <a:rPr lang="pt-BR" dirty="0"/>
              <a:t> funções, organizações presentes em diversas regiões geográficas e culturas.</a:t>
            </a:r>
          </a:p>
        </p:txBody>
      </p:sp>
    </p:spTree>
    <p:extLst>
      <p:ext uri="{BB962C8B-B14F-4D97-AF65-F5344CB8AC3E}">
        <p14:creationId xmlns:p14="http://schemas.microsoft.com/office/powerpoint/2010/main" val="271676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FFE46-A005-46E9-B332-EAD1D4D7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Certificações do PMI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282F4-C656-480E-A7A2-3D352CC1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Portfolio Management Professional (</a:t>
            </a:r>
            <a:r>
              <a:rPr lang="pt-BR" dirty="0" err="1"/>
              <a:t>PfMP</a:t>
            </a:r>
            <a:r>
              <a:rPr lang="pt-BR" dirty="0"/>
              <a:t>): reconhece avançadas habilidades necessárias para uma gestão coordenada de diversas carteiras de projetos, programas ou operações focadas nos objetivos estratégicos organizacionais.</a:t>
            </a:r>
          </a:p>
          <a:p>
            <a:r>
              <a:rPr lang="pt-BR" dirty="0"/>
              <a:t>PMI </a:t>
            </a:r>
            <a:r>
              <a:rPr lang="pt-BR" dirty="0" err="1"/>
              <a:t>Agile</a:t>
            </a:r>
            <a:r>
              <a:rPr lang="pt-BR" dirty="0"/>
              <a:t> </a:t>
            </a:r>
            <a:r>
              <a:rPr lang="pt-BR" dirty="0" err="1"/>
              <a:t>Certified</a:t>
            </a:r>
            <a:r>
              <a:rPr lang="pt-BR" dirty="0"/>
              <a:t> </a:t>
            </a:r>
            <a:r>
              <a:rPr lang="pt-BR" dirty="0" err="1"/>
              <a:t>Practitioner</a:t>
            </a:r>
            <a:r>
              <a:rPr lang="pt-BR" dirty="0"/>
              <a:t> (PMI-ACP): A certificação exige que o profissional tenha realizado treinamento em </a:t>
            </a:r>
            <a:r>
              <a:rPr lang="pt-BR" dirty="0" err="1"/>
              <a:t>metologias</a:t>
            </a:r>
            <a:r>
              <a:rPr lang="pt-BR" dirty="0"/>
              <a:t> ágeis e também trabalhado ou liderado times de projetos utilizando tais metodologias. </a:t>
            </a:r>
          </a:p>
          <a:p>
            <a:r>
              <a:rPr lang="pt-BR" dirty="0"/>
              <a:t>PMI Professional in Business </a:t>
            </a:r>
            <a:r>
              <a:rPr lang="pt-BR" dirty="0" err="1"/>
              <a:t>Analysis</a:t>
            </a:r>
            <a:r>
              <a:rPr lang="pt-BR" dirty="0"/>
              <a:t> (PMI-PBA): trata-se de um certificado voltado para profissionais com experiência em análise de negócios. Ele destaca a capacidade de trabalhar de forma eficaz com as partes interessadas para definir suas necessidades de negócios, definir o resultado de projetos e conduzi-lo a resultados bem-sucedidos do negócio da organização. </a:t>
            </a:r>
          </a:p>
        </p:txBody>
      </p:sp>
    </p:spTree>
    <p:extLst>
      <p:ext uri="{BB962C8B-B14F-4D97-AF65-F5344CB8AC3E}">
        <p14:creationId xmlns:p14="http://schemas.microsoft.com/office/powerpoint/2010/main" val="148965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B8D96-9972-4665-8EAF-D55D21F7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Certificações do PMI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3DDA1-1141-49AD-B85F-74F7AD40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PMI Risk Management Professional (PMI-RMP): focado aos profissionais de gerenciamento de riscos, reconhece as competências e habilidades para identificar e avaliar os riscos de um projeto, definir planos de ação para responder às ameaças e aproveitar as oportunidades. </a:t>
            </a:r>
          </a:p>
          <a:p>
            <a:r>
              <a:rPr lang="pt-BR" dirty="0"/>
              <a:t>PMI </a:t>
            </a:r>
            <a:r>
              <a:rPr lang="pt-BR" dirty="0" err="1"/>
              <a:t>Scheduling</a:t>
            </a:r>
            <a:r>
              <a:rPr lang="pt-BR" dirty="0"/>
              <a:t> Professional (PMI-SP): voltado para os profissionais com habilidades em gerenciamento do tempo ou prazo de projetos. Reconhece as competências e habilidades para desenvolver e manter atualizado o cronograma do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18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869DA-156A-4E9D-A401-6863A372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padrões de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CDDA7-746C-4A70-8609-61306374D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Project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Canvas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043F8C-293F-4700-BCB9-5BFBC330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350" y="2121278"/>
            <a:ext cx="6076284" cy="46022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279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6D4A6-7188-413B-A0CC-6A4CBE4D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padrões de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441BB4-3B1F-40A8-8C8A-3E969676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Abordagens tradicionais e o gerenciamento ágil de projetos</a:t>
            </a:r>
          </a:p>
          <a:p>
            <a:r>
              <a:rPr lang="pt-BR" dirty="0"/>
              <a:t>Abordagem linear ou em cascata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F41135-99C0-4DC4-AAD1-EF420583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296" y="2920482"/>
            <a:ext cx="6529985" cy="3554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393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B5828-D4CC-4A56-80EF-FBDBF79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padrões de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E35D5-6C4A-4C80-9256-09716191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Abordagens iterativas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DCD76C-20BF-4AE4-BDED-D1F11AF0E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8"/>
          <a:stretch/>
        </p:blipFill>
        <p:spPr>
          <a:xfrm>
            <a:off x="5756988" y="1972470"/>
            <a:ext cx="6335486" cy="4798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24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BD156-F0FD-410C-A3D6-A33CEA5A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padrões de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2FA4C9-9A50-4CFA-845C-36BEF061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Abordagens ágeis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115E4B-EAC6-4E56-B84D-B2644CD0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122" y="2623585"/>
            <a:ext cx="7795921" cy="39617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775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AD065-6871-4C2E-8692-5FCC2E78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CASCATA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7F751D-655E-490E-9770-F13BC4E4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Chamado de ciclo de vida clássico ou tradicional</a:t>
            </a:r>
          </a:p>
        </p:txBody>
      </p:sp>
    </p:spTree>
    <p:extLst>
      <p:ext uri="{BB962C8B-B14F-4D97-AF65-F5344CB8AC3E}">
        <p14:creationId xmlns:p14="http://schemas.microsoft.com/office/powerpoint/2010/main" val="35282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16B6-784B-46A5-9977-1122814E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Guia PMBOK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D8DDC0-A9B2-4475-95D5-61B02396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Fornece os conceitos fundamentais e boas práticas para gerenciamento de projetos.</a:t>
            </a:r>
          </a:p>
          <a:p>
            <a:r>
              <a:rPr lang="pt-BR" dirty="0"/>
              <a:t>É distribuído atualmente em 11 idiomas diferentes, além do original em inglês.</a:t>
            </a:r>
          </a:p>
        </p:txBody>
      </p:sp>
    </p:spTree>
    <p:extLst>
      <p:ext uri="{BB962C8B-B14F-4D97-AF65-F5344CB8AC3E}">
        <p14:creationId xmlns:p14="http://schemas.microsoft.com/office/powerpoint/2010/main" val="100867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78EC6-266A-4DA7-92BC-7E77C7E9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CASCATA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57C82-265F-48CE-8A00-32533411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Levantamento de requisitos ou necessidades junto ao cliente;</a:t>
            </a:r>
          </a:p>
          <a:p>
            <a:r>
              <a:rPr lang="pt-BR" dirty="0"/>
              <a:t>Planejamento onde definimos estimativas; </a:t>
            </a:r>
          </a:p>
          <a:p>
            <a:r>
              <a:rPr lang="pt-BR" dirty="0"/>
              <a:t>Modelagem onde fazemos a análise e projeto;</a:t>
            </a:r>
          </a:p>
          <a:p>
            <a:r>
              <a:rPr lang="pt-BR" dirty="0"/>
              <a:t>Construção onde codificamos e testamos;</a:t>
            </a:r>
          </a:p>
          <a:p>
            <a:r>
              <a:rPr lang="pt-BR" dirty="0"/>
              <a:t>Implantação ou emprego onde efetuamos a entrega;</a:t>
            </a:r>
          </a:p>
          <a:p>
            <a:r>
              <a:rPr lang="pt-BR" dirty="0"/>
              <a:t>Suporte e feedback do software concluído.</a:t>
            </a:r>
          </a:p>
        </p:txBody>
      </p:sp>
    </p:spTree>
    <p:extLst>
      <p:ext uri="{BB962C8B-B14F-4D97-AF65-F5344CB8AC3E}">
        <p14:creationId xmlns:p14="http://schemas.microsoft.com/office/powerpoint/2010/main" val="2483750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C07EE-C8CE-4266-897C-77C5ED01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332CF-BE2A-4AFC-8D64-3F96E987B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Pressman, R. Engenharia de Software: Uma abordagem Profissional. 7º edição. Editora Bookman.</a:t>
            </a:r>
          </a:p>
          <a:p>
            <a:r>
              <a:rPr lang="pt-BR" dirty="0"/>
              <a:t>Ken </a:t>
            </a:r>
            <a:r>
              <a:rPr lang="pt-BR" dirty="0" err="1"/>
              <a:t>Schwaber</a:t>
            </a:r>
            <a:r>
              <a:rPr lang="pt-BR" dirty="0"/>
              <a:t> e Jeff Sutherland. Scrum </a:t>
            </a:r>
            <a:r>
              <a:rPr lang="pt-BR" dirty="0" err="1"/>
              <a:t>Guide</a:t>
            </a:r>
            <a:r>
              <a:rPr lang="pt-BR" dirty="0"/>
              <a:t>. Disponível em </a:t>
            </a:r>
            <a:r>
              <a:rPr lang="pt-BR" b="1" dirty="0">
                <a:hlinkClick r:id="rId2"/>
              </a:rPr>
              <a:t>http://www.scrum.org</a:t>
            </a:r>
            <a:endParaRPr lang="pt-BR" dirty="0"/>
          </a:p>
          <a:p>
            <a:r>
              <a:rPr lang="pt-BR" dirty="0"/>
              <a:t>Mike </a:t>
            </a:r>
            <a:r>
              <a:rPr lang="pt-BR" dirty="0" err="1"/>
              <a:t>Cohns</a:t>
            </a:r>
            <a:r>
              <a:rPr lang="pt-BR" dirty="0"/>
              <a:t>: </a:t>
            </a:r>
            <a:r>
              <a:rPr lang="pt-BR" dirty="0" err="1"/>
              <a:t>Succeding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Agile</a:t>
            </a:r>
            <a:r>
              <a:rPr lang="pt-BR" dirty="0"/>
              <a:t>. Disponível em </a:t>
            </a:r>
            <a:r>
              <a:rPr lang="pt-BR" b="1" dirty="0">
                <a:hlinkClick r:id="rId3"/>
              </a:rPr>
              <a:t>http://www.mountaingoatsoftware.com/blog/</a:t>
            </a:r>
            <a:endParaRPr lang="pt-BR" dirty="0"/>
          </a:p>
          <a:p>
            <a:r>
              <a:rPr lang="pt-BR" dirty="0"/>
              <a:t>Project Management </a:t>
            </a:r>
            <a:r>
              <a:rPr lang="pt-BR" dirty="0" err="1"/>
              <a:t>Institute</a:t>
            </a:r>
            <a:r>
              <a:rPr lang="pt-BR" dirty="0"/>
              <a:t>. Um Guia do Conhecimento Em Gerenciamento de Projetos - Guia </a:t>
            </a:r>
            <a:r>
              <a:rPr lang="pt-BR" dirty="0" err="1"/>
              <a:t>Pmbok</a:t>
            </a:r>
            <a:r>
              <a:rPr lang="pt-BR" dirty="0"/>
              <a:t>- 5ª Ed. 2014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30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06BB7-60E8-4DF8-8BC0-B1AEBE07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 projeto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084A3C8-1A67-4B2F-9E8B-CDC204CB2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87"/>
          <a:stretch/>
        </p:blipFill>
        <p:spPr>
          <a:xfrm>
            <a:off x="5447377" y="3037309"/>
            <a:ext cx="6521114" cy="3529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8E2CBE8-45FC-471F-8DB1-C71FD8F60BC8}"/>
              </a:ext>
            </a:extLst>
          </p:cNvPr>
          <p:cNvSpPr/>
          <p:nvPr/>
        </p:nvSpPr>
        <p:spPr>
          <a:xfrm>
            <a:off x="1417551" y="1409941"/>
            <a:ext cx="2787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Grupos de processos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D7D3E10-3EF5-48C8-A6FC-3D7088F4A0F4}"/>
              </a:ext>
            </a:extLst>
          </p:cNvPr>
          <p:cNvSpPr/>
          <p:nvPr/>
        </p:nvSpPr>
        <p:spPr>
          <a:xfrm>
            <a:off x="1043031" y="1810051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Grupo de processos de iniciação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Grupo de processos de planejamento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Grupo de processos de execução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Grupo de processos de monitoramento e controle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Grupo de processos de encerramento</a:t>
            </a:r>
          </a:p>
        </p:txBody>
      </p:sp>
    </p:spTree>
    <p:extLst>
      <p:ext uri="{BB962C8B-B14F-4D97-AF65-F5344CB8AC3E}">
        <p14:creationId xmlns:p14="http://schemas.microsoft.com/office/powerpoint/2010/main" val="322136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467F4-E797-4451-B418-E335441A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A2C06-576D-4C13-B2A7-041E5424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Ciclo de vida preditivo (ex.: Projetos Momentum)</a:t>
            </a:r>
          </a:p>
          <a:p>
            <a:r>
              <a:rPr lang="pt-BR" dirty="0"/>
              <a:t>Ciclo de vida iterativo ou incremental (entregas parciais que agregam valor ao cliente)</a:t>
            </a:r>
          </a:p>
          <a:p>
            <a:r>
              <a:rPr lang="pt-BR" dirty="0"/>
              <a:t>Ciclo de vida adaptativo (quando o ambiente pode sofrer rápidas mudanças)</a:t>
            </a:r>
          </a:p>
        </p:txBody>
      </p:sp>
    </p:spTree>
    <p:extLst>
      <p:ext uri="{BB962C8B-B14F-4D97-AF65-F5344CB8AC3E}">
        <p14:creationId xmlns:p14="http://schemas.microsoft.com/office/powerpoint/2010/main" val="243542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643EC-30FD-4631-90BD-6DBF556A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de 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F14F0C-581E-4A4D-BCCC-C977E3C5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área de conhecimento representa um grupo completo de conceitos, termos e atividades que compõem um campo profissional, um campo de gerenciamento de projetos ou especialização.</a:t>
            </a:r>
          </a:p>
        </p:txBody>
      </p:sp>
    </p:spTree>
    <p:extLst>
      <p:ext uri="{BB962C8B-B14F-4D97-AF65-F5344CB8AC3E}">
        <p14:creationId xmlns:p14="http://schemas.microsoft.com/office/powerpoint/2010/main" val="30818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34509-4709-4504-BE1A-B84F0B5C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Gerenciamento da integração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DCA846-C619-42CE-B05E-3E18D8A2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o termo de abertura do projeto; </a:t>
            </a:r>
          </a:p>
          <a:p>
            <a:r>
              <a:rPr lang="pt-BR" dirty="0"/>
              <a:t>Desenvolver o plano de gerenciamento do projeto; </a:t>
            </a:r>
          </a:p>
          <a:p>
            <a:r>
              <a:rPr lang="pt-BR" dirty="0"/>
              <a:t>Orientar e gerenciar o trabalho do projeto; </a:t>
            </a:r>
          </a:p>
          <a:p>
            <a:r>
              <a:rPr lang="pt-BR" dirty="0"/>
              <a:t>Monitorar e controlar o trabalho do projeto; </a:t>
            </a:r>
          </a:p>
          <a:p>
            <a:r>
              <a:rPr lang="pt-BR" dirty="0"/>
              <a:t>Realizar o controle integrado de mudanças;  </a:t>
            </a:r>
          </a:p>
          <a:p>
            <a:r>
              <a:rPr lang="pt-BR" dirty="0"/>
              <a:t>Encerrar o projeto ou fase.</a:t>
            </a:r>
          </a:p>
        </p:txBody>
      </p:sp>
    </p:spTree>
    <p:extLst>
      <p:ext uri="{BB962C8B-B14F-4D97-AF65-F5344CB8AC3E}">
        <p14:creationId xmlns:p14="http://schemas.microsoft.com/office/powerpoint/2010/main" val="390510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5ECB0-4EB5-4642-B533-095F8DA2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Gerenciamento do escopo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4976BC-41C7-469D-B4B6-6CBE330DB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Planejar o gerenciamento do escopo; </a:t>
            </a:r>
          </a:p>
          <a:p>
            <a:r>
              <a:rPr lang="pt-BR" dirty="0"/>
              <a:t>Coletar os requisitos; </a:t>
            </a:r>
          </a:p>
          <a:p>
            <a:r>
              <a:rPr lang="pt-BR" dirty="0"/>
              <a:t>Definir o escopo; </a:t>
            </a:r>
          </a:p>
          <a:p>
            <a:r>
              <a:rPr lang="pt-BR" dirty="0"/>
              <a:t>Criar a Estrutura Analítica do Projeto (EAP); </a:t>
            </a:r>
          </a:p>
          <a:p>
            <a:r>
              <a:rPr lang="pt-BR" dirty="0"/>
              <a:t>Validar o escopo; </a:t>
            </a:r>
          </a:p>
          <a:p>
            <a:r>
              <a:rPr lang="pt-BR" dirty="0"/>
              <a:t>Controlar o escopo.</a:t>
            </a:r>
          </a:p>
        </p:txBody>
      </p:sp>
    </p:spTree>
    <p:extLst>
      <p:ext uri="{BB962C8B-B14F-4D97-AF65-F5344CB8AC3E}">
        <p14:creationId xmlns:p14="http://schemas.microsoft.com/office/powerpoint/2010/main" val="326494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B1708-091F-45BC-8B01-73C7B012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Gerenciamento do tempo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5317EA-81E1-49E0-B93F-66049392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Planejar o gerenciamento do cronograma; </a:t>
            </a:r>
          </a:p>
          <a:p>
            <a:r>
              <a:rPr lang="pt-BR" dirty="0"/>
              <a:t>Definir as atividades; </a:t>
            </a:r>
          </a:p>
          <a:p>
            <a:r>
              <a:rPr lang="pt-BR" dirty="0"/>
              <a:t>Sequenciar as atividades; </a:t>
            </a:r>
          </a:p>
          <a:p>
            <a:r>
              <a:rPr lang="pt-BR" dirty="0"/>
              <a:t>Estimar os recursos das atividades; </a:t>
            </a:r>
          </a:p>
          <a:p>
            <a:r>
              <a:rPr lang="pt-BR" dirty="0"/>
              <a:t>Estimar as durações das atividades; </a:t>
            </a:r>
          </a:p>
          <a:p>
            <a:r>
              <a:rPr lang="pt-BR" dirty="0"/>
              <a:t>Desenvolver o cronograma; </a:t>
            </a:r>
          </a:p>
          <a:p>
            <a:r>
              <a:rPr lang="pt-BR" dirty="0"/>
              <a:t>Controlar o cronograma.</a:t>
            </a:r>
          </a:p>
        </p:txBody>
      </p:sp>
    </p:spTree>
    <p:extLst>
      <p:ext uri="{BB962C8B-B14F-4D97-AF65-F5344CB8AC3E}">
        <p14:creationId xmlns:p14="http://schemas.microsoft.com/office/powerpoint/2010/main" val="258070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389</TotalTime>
  <Words>1188</Words>
  <Application>Microsoft Office PowerPoint</Application>
  <PresentationFormat>Widescreen</PresentationFormat>
  <Paragraphs>128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Cacho</vt:lpstr>
      <vt:lpstr>Gerenciamento de Projetos</vt:lpstr>
      <vt:lpstr>Project Management Institute (PMI)</vt:lpstr>
      <vt:lpstr>Guia PMBOK</vt:lpstr>
      <vt:lpstr>Ciclo de vida do projeto</vt:lpstr>
      <vt:lpstr>Ciclo de vida do projeto</vt:lpstr>
      <vt:lpstr>Áreas de Conhecimento</vt:lpstr>
      <vt:lpstr>1. Gerenciamento da integração do projeto</vt:lpstr>
      <vt:lpstr>2. Gerenciamento do escopo do projeto</vt:lpstr>
      <vt:lpstr>3. Gerenciamento do tempo do projeto</vt:lpstr>
      <vt:lpstr>4. Gerenciamento dos custos do projeto</vt:lpstr>
      <vt:lpstr>5. Gerenciamento da qualidade do projeto</vt:lpstr>
      <vt:lpstr>6. Gerenciamento dos recursos humanos do projeto</vt:lpstr>
      <vt:lpstr>7. Gerenciamento das comunicações do projeto</vt:lpstr>
      <vt:lpstr>8. Gerenciamento dos riscos do projeto</vt:lpstr>
      <vt:lpstr>9. Gerenciamento das aquisições do projeto</vt:lpstr>
      <vt:lpstr>10. Gerenciamento das partes interessadas do projeto</vt:lpstr>
      <vt:lpstr>utilizando o Guia PMBOK na prática</vt:lpstr>
      <vt:lpstr>Outros padrões PMI</vt:lpstr>
      <vt:lpstr>Outros padrões PMI</vt:lpstr>
      <vt:lpstr>Outros padrões PMI</vt:lpstr>
      <vt:lpstr>Outros padrões PMI</vt:lpstr>
      <vt:lpstr>Certificações do PMI</vt:lpstr>
      <vt:lpstr>Certificações do PMI</vt:lpstr>
      <vt:lpstr>Certificações do PMI</vt:lpstr>
      <vt:lpstr>Outros padrões de mercado</vt:lpstr>
      <vt:lpstr>Outros padrões de mercado</vt:lpstr>
      <vt:lpstr>Outros padrões de mercado</vt:lpstr>
      <vt:lpstr>Outros padrões de mercado</vt:lpstr>
      <vt:lpstr>ABORDAGEM CASCATA</vt:lpstr>
      <vt:lpstr>ABORDAGEM CASCATA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Praticas do PMI -</dc:title>
  <dc:creator>TABATA VASCONCELOS MOREIRA</dc:creator>
  <cp:lastModifiedBy>TABATA VASCONCELOS MOREIRA</cp:lastModifiedBy>
  <cp:revision>13</cp:revision>
  <dcterms:created xsi:type="dcterms:W3CDTF">2018-08-16T21:33:32Z</dcterms:created>
  <dcterms:modified xsi:type="dcterms:W3CDTF">2018-09-03T12:09:22Z</dcterms:modified>
</cp:coreProperties>
</file>