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1"/>
  </p:notesMasterIdLst>
  <p:sldIdLst>
    <p:sldId id="256" r:id="rId2"/>
    <p:sldId id="260" r:id="rId3"/>
    <p:sldId id="286" r:id="rId4"/>
    <p:sldId id="281" r:id="rId5"/>
    <p:sldId id="259" r:id="rId6"/>
    <p:sldId id="36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65" r:id="rId28"/>
    <p:sldId id="282" r:id="rId29"/>
    <p:sldId id="360" r:id="rId3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alanquin Dark" panose="020B0604020202020204" charset="0"/>
      <p:regular r:id="rId41"/>
      <p:bold r:id="rId42"/>
    </p:embeddedFont>
    <p:embeddedFont>
      <p:font typeface="Pathway Gothic One" panose="020B0604020202020204" charset="0"/>
      <p:regular r:id="rId43"/>
    </p:embeddedFont>
    <p:embeddedFont>
      <p:font typeface="Ubuntu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CD5D-D7CC-41CA-9DC8-B328E5BED2F0}">
  <a:tblStyle styleId="{6E8BCD5D-D7CC-41CA-9DC8-B328E5BED2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18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Google Shape;16;p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08636" y="415848"/>
            <a:ext cx="8126727" cy="4311804"/>
            <a:chOff x="325235" y="545148"/>
            <a:chExt cx="8126727" cy="4311804"/>
          </a:xfrm>
        </p:grpSpPr>
        <p:sp>
          <p:nvSpPr>
            <p:cNvPr id="18" name="Google Shape;18;p2"/>
            <p:cNvSpPr/>
            <p:nvPr/>
          </p:nvSpPr>
          <p:spPr>
            <a:xfrm>
              <a:off x="1124045" y="993192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21537" y="447835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4678" y="657530"/>
              <a:ext cx="63249" cy="48435"/>
            </a:xfrm>
            <a:custGeom>
              <a:avLst/>
              <a:gdLst/>
              <a:ahLst/>
              <a:cxnLst/>
              <a:rect l="l" t="t" r="r" b="b"/>
              <a:pathLst>
                <a:path w="2899" h="2220" extrusionOk="0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7373" y="4356567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73189" y="1990634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196" y="1911248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59" y="4173911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351" y="870643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9820" y="74261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41259" y="3143379"/>
              <a:ext cx="32792" cy="24217"/>
            </a:xfrm>
            <a:custGeom>
              <a:avLst/>
              <a:gdLst/>
              <a:ahLst/>
              <a:cxnLst/>
              <a:rect l="l" t="t" r="r" b="b"/>
              <a:pathLst>
                <a:path w="1503" h="1110" extrusionOk="0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216" y="1484032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98723" y="475312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42354" y="1648754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6586" y="612949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367" y="3112337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4953" y="2777460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4282" y="4820233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4568" y="566202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0805" y="1012376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5498" y="3732487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93959" y="4732046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63506" y="3134962"/>
              <a:ext cx="20312" cy="16429"/>
            </a:xfrm>
            <a:custGeom>
              <a:avLst/>
              <a:gdLst/>
              <a:ahLst/>
              <a:cxnLst/>
              <a:rect l="l" t="t" r="r" b="b"/>
              <a:pathLst>
                <a:path w="931" h="753" extrusionOk="0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80337" y="401921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96061" y="106150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3887" y="58182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1650" y="135369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5235" y="2341896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27786" y="545148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57866" y="2648507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88436" y="2006024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47617" y="450541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8455" y="2176851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97948" y="4592162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88175" y="983860"/>
            <a:ext cx="41682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001026" y="3404360"/>
            <a:ext cx="24861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" name="Google Shape;90;p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3" name="Google Shape;93;p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5861350" y="200050"/>
            <a:ext cx="3100075" cy="3618400"/>
          </a:xfrm>
          <a:custGeom>
            <a:avLst/>
            <a:gdLst/>
            <a:ahLst/>
            <a:cxnLst/>
            <a:rect l="l" t="t" r="r" b="b"/>
            <a:pathLst>
              <a:path w="124003" h="144736" extrusionOk="0">
                <a:moveTo>
                  <a:pt x="0" y="0"/>
                </a:moveTo>
                <a:cubicBezTo>
                  <a:pt x="3522" y="5582"/>
                  <a:pt x="11364" y="31367"/>
                  <a:pt x="21133" y="33493"/>
                </a:cubicBezTo>
                <a:cubicBezTo>
                  <a:pt x="30902" y="35620"/>
                  <a:pt x="48843" y="12228"/>
                  <a:pt x="58612" y="12759"/>
                </a:cubicBezTo>
                <a:cubicBezTo>
                  <a:pt x="68381" y="13291"/>
                  <a:pt x="70707" y="30369"/>
                  <a:pt x="79745" y="36682"/>
                </a:cubicBezTo>
                <a:cubicBezTo>
                  <a:pt x="88783" y="42995"/>
                  <a:pt x="109848" y="36616"/>
                  <a:pt x="112838" y="50638"/>
                </a:cubicBezTo>
                <a:cubicBezTo>
                  <a:pt x="115828" y="64660"/>
                  <a:pt x="95826" y="105130"/>
                  <a:pt x="97687" y="120813"/>
                </a:cubicBezTo>
                <a:cubicBezTo>
                  <a:pt x="99548" y="136496"/>
                  <a:pt x="119617" y="140749"/>
                  <a:pt x="124003" y="144736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404918" y="317096"/>
            <a:ext cx="8303552" cy="4509307"/>
            <a:chOff x="331813" y="197291"/>
            <a:chExt cx="8303552" cy="4509307"/>
          </a:xfrm>
        </p:grpSpPr>
        <p:sp>
          <p:nvSpPr>
            <p:cNvPr id="96" name="Google Shape;96;p4"/>
            <p:cNvSpPr/>
            <p:nvPr/>
          </p:nvSpPr>
          <p:spPr>
            <a:xfrm rot="10800000">
              <a:off x="7773305" y="4231195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5400000">
              <a:off x="355402" y="113762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178589" y="3336549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10800000">
              <a:off x="7651023" y="415848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8239481" y="424321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8254789" y="1523906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3316941" y="294961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508636" y="390191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1239088" y="19729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513739" y="43563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4577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3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73" name="Google Shape;1173;p3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74" name="Google Shape;1174;p3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6" name="Google Shape;1176;p3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77" name="Google Shape;1177;p3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79" name="Google Shape;1179;p3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1"/>
          <p:cNvGrpSpPr/>
          <p:nvPr/>
        </p:nvGrpSpPr>
        <p:grpSpPr>
          <a:xfrm rot="10800000" flipH="1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181" name="Google Shape;1181;p31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1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461092" y="2110003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516247" y="21524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544909" y="1777150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3" name="Google Shape;1193;p31"/>
          <p:cNvSpPr/>
          <p:nvPr/>
        </p:nvSpPr>
        <p:spPr>
          <a:xfrm>
            <a:off x="7437363" y="204525"/>
            <a:ext cx="1515500" cy="1639225"/>
          </a:xfrm>
          <a:custGeom>
            <a:avLst/>
            <a:gdLst/>
            <a:ahLst/>
            <a:cxnLst/>
            <a:rect l="l" t="t" r="r" b="b"/>
            <a:pathLst>
              <a:path w="60620" h="65569" extrusionOk="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3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96" name="Google Shape;1196;p3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97" name="Google Shape;1197;p3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9" name="Google Shape;1199;p3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00" name="Google Shape;1200;p3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2" name="Google Shape;1202;p3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32"/>
          <p:cNvSpPr/>
          <p:nvPr/>
        </p:nvSpPr>
        <p:spPr>
          <a:xfrm rot="10800000">
            <a:off x="7613350" y="204525"/>
            <a:ext cx="1335725" cy="2492025"/>
          </a:xfrm>
          <a:custGeom>
            <a:avLst/>
            <a:gdLst/>
            <a:ahLst/>
            <a:cxnLst/>
            <a:rect l="l" t="t" r="r" b="b"/>
            <a:pathLst>
              <a:path w="53429" h="99681" extrusionOk="0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2"/>
          <p:cNvGrpSpPr/>
          <p:nvPr/>
        </p:nvGrpSpPr>
        <p:grpSpPr>
          <a:xfrm>
            <a:off x="604046" y="980469"/>
            <a:ext cx="7935907" cy="3733300"/>
            <a:chOff x="476693" y="980469"/>
            <a:chExt cx="7935907" cy="3733300"/>
          </a:xfrm>
        </p:grpSpPr>
        <p:sp>
          <p:nvSpPr>
            <p:cNvPr id="1205" name="Google Shape;1205;p32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2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2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33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217" name="Google Shape;1217;p33"/>
            <p:cNvSpPr/>
            <p:nvPr/>
          </p:nvSpPr>
          <p:spPr>
            <a:xfrm>
              <a:off x="7420705" y="220874"/>
              <a:ext cx="1529050" cy="1089475"/>
            </a:xfrm>
            <a:custGeom>
              <a:avLst/>
              <a:gdLst/>
              <a:ahLst/>
              <a:cxnLst/>
              <a:rect l="l" t="t" r="r" b="b"/>
              <a:pathLst>
                <a:path w="61162" h="43579" extrusionOk="0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195325" y="3269275"/>
              <a:ext cx="687525" cy="1644650"/>
            </a:xfrm>
            <a:custGeom>
              <a:avLst/>
              <a:gdLst/>
              <a:ahLst/>
              <a:cxnLst/>
              <a:rect l="l" t="t" r="r" b="b"/>
              <a:pathLst>
                <a:path w="27501" h="65786" extrusionOk="0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3"/>
          <p:cNvGrpSpPr/>
          <p:nvPr/>
        </p:nvGrpSpPr>
        <p:grpSpPr>
          <a:xfrm rot="10800000">
            <a:off x="358788" y="419151"/>
            <a:ext cx="8426425" cy="4305199"/>
            <a:chOff x="297351" y="378360"/>
            <a:chExt cx="8426425" cy="4305199"/>
          </a:xfrm>
        </p:grpSpPr>
        <p:sp>
          <p:nvSpPr>
            <p:cNvPr id="1220" name="Google Shape;1220;p33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3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33" name="Google Shape;1233;p3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34" name="Google Shape;1234;p3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6" name="Google Shape;1236;p3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37" name="Google Shape;1237;p3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9" name="Google Shape;1239;p3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6075"/>
            <a:ext cx="7704000" cy="3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6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6" y="2716275"/>
            <a:ext cx="3228323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Ciclo 2: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Programación Básica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Módulo: CSS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Frameworks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1E8C85C-4076-8470-B318-87634EFFBDF5}"/>
              </a:ext>
            </a:extLst>
          </p:cNvPr>
          <p:cNvSpPr/>
          <p:nvPr/>
        </p:nvSpPr>
        <p:spPr>
          <a:xfrm>
            <a:off x="825301" y="540425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0447D6-7A4D-D60E-BDF9-977FDD4D527E}"/>
              </a:ext>
            </a:extLst>
          </p:cNvPr>
          <p:cNvSpPr/>
          <p:nvPr/>
        </p:nvSpPr>
        <p:spPr>
          <a:xfrm>
            <a:off x="654225" y="1075154"/>
            <a:ext cx="6820422" cy="384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Containers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sirven para crear una “caja” o “contenedor” sobre la que va el contenido de una página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Cuando le aplicas a un elemento HTML la clase container lo que ocurre es que a ese elemento se le aplica un ancho y un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padding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determinado y además se coloca en el centro de la página web.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rgbClr val="7030A0"/>
                </a:solidFill>
                <a:latin typeface="Ubuntu" panose="020B0504030602030204" pitchFamily="34" charset="0"/>
              </a:rPr>
              <a:t>container</a:t>
            </a: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&lt;p&gt;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Este párrafo va dentro de un container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&lt;/p&gt;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186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590DA0-842B-EAE8-64E3-3D6FEA70DF63}"/>
              </a:ext>
            </a:extLst>
          </p:cNvPr>
          <p:cNvSpPr/>
          <p:nvPr/>
        </p:nvSpPr>
        <p:spPr>
          <a:xfrm>
            <a:off x="1056870" y="590364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3BBFD9-49D6-49C2-3675-3B5EDA5CD2B7}"/>
              </a:ext>
            </a:extLst>
          </p:cNvPr>
          <p:cNvSpPr/>
          <p:nvPr/>
        </p:nvSpPr>
        <p:spPr>
          <a:xfrm>
            <a:off x="643510" y="1173606"/>
            <a:ext cx="682042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columnas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Para crear columnas, se debe crear un elemento HTML padre (&lt;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&gt;) con la etiqueta 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row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 Esta etiqueta le dice a Bootstrap que el contenido se va representar en columnas.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Bootstrap se basa en un sistema de 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12 columnas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es decir, teniendo 12 columnas en total, si quieres crear dos columnas de igual tamaño, tienes que crear 2 columnas de 6. Si quieres 3 columnas tienes que crear 3 columnas de 4 porque 3 * 4 = 12 columnas en total.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Para crear columnas tienes que usar la clase 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col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seguido de otra clase con el ancho que se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dedea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del 1 al 12, por ejemplo: col-6, col-3, col-2, etc.</a:t>
            </a:r>
          </a:p>
        </p:txBody>
      </p:sp>
    </p:spTree>
    <p:extLst>
      <p:ext uri="{BB962C8B-B14F-4D97-AF65-F5344CB8AC3E}">
        <p14:creationId xmlns:p14="http://schemas.microsoft.com/office/powerpoint/2010/main" val="284336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42C41D5-C242-E52F-B962-2BD200D64895}"/>
              </a:ext>
            </a:extLst>
          </p:cNvPr>
          <p:cNvSpPr/>
          <p:nvPr/>
        </p:nvSpPr>
        <p:spPr>
          <a:xfrm>
            <a:off x="760633" y="68640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FE1C2AD-7F59-EB44-0ACD-42A0FAEB5C3D}"/>
              </a:ext>
            </a:extLst>
          </p:cNvPr>
          <p:cNvSpPr/>
          <p:nvPr/>
        </p:nvSpPr>
        <p:spPr>
          <a:xfrm>
            <a:off x="947348" y="1253898"/>
            <a:ext cx="682042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 creado dos columnas de igual tamaño: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container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row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 col-6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Primera columna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 col-6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Segunda columna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69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3721984-36E5-7556-0630-F19938FE18C8}"/>
              </a:ext>
            </a:extLst>
          </p:cNvPr>
          <p:cNvSpPr/>
          <p:nvPr/>
        </p:nvSpPr>
        <p:spPr>
          <a:xfrm>
            <a:off x="788979" y="14606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BC7549-02D9-7979-7438-EF27C5A51CC3}"/>
              </a:ext>
            </a:extLst>
          </p:cNvPr>
          <p:cNvSpPr/>
          <p:nvPr/>
        </p:nvSpPr>
        <p:spPr>
          <a:xfrm>
            <a:off x="1089765" y="680794"/>
            <a:ext cx="6820422" cy="4420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 con columnas de diferente tamaño: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="container"&gt;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row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 col-2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Primera columna más pequeña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 col-6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Segunda columna mucho más grande que las otras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 col-2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Tercera columna más pequeña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188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526985-0632-B635-48E9-25E5AAC55888}"/>
              </a:ext>
            </a:extLst>
          </p:cNvPr>
          <p:cNvSpPr/>
          <p:nvPr/>
        </p:nvSpPr>
        <p:spPr>
          <a:xfrm>
            <a:off x="713970" y="13069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4C7586-1F9E-B499-696D-ED67663B53CB}"/>
              </a:ext>
            </a:extLst>
          </p:cNvPr>
          <p:cNvSpPr/>
          <p:nvPr/>
        </p:nvSpPr>
        <p:spPr>
          <a:xfrm>
            <a:off x="1089766" y="680794"/>
            <a:ext cx="6561191" cy="454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Ejemplo con columnas de igual tamaño: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&lt;div class="container"&gt;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&lt;div class="row"&gt;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&lt;div class="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1 of 2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&lt;div class="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1 of 2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&lt;div class="row"&gt;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&lt;div class="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1 of 3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&lt;div class="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1 of 3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&lt;div class="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1 of 3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&lt;/div&gt;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&lt;/div&gt;</a:t>
            </a: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955FBF-6A74-BAB8-9D59-F32C16811482}"/>
              </a:ext>
            </a:extLst>
          </p:cNvPr>
          <p:cNvSpPr/>
          <p:nvPr/>
        </p:nvSpPr>
        <p:spPr>
          <a:xfrm>
            <a:off x="1360708" y="1143769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ACB52D-6CD5-8E1E-13F1-8C7CF383B2CD}"/>
              </a:ext>
            </a:extLst>
          </p:cNvPr>
          <p:cNvSpPr/>
          <p:nvPr/>
        </p:nvSpPr>
        <p:spPr>
          <a:xfrm>
            <a:off x="947348" y="1727012"/>
            <a:ext cx="682042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 ancho de una columna para cierto dispositivo tienes los siguientes valores</a:t>
            </a: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xs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ancho de pantalla de más de 576px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sm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ancho de pantalla de más de 768px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md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ancho de pantalla de más de 992px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lg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ancho de pantalla de más de 1200px</a:t>
            </a:r>
          </a:p>
        </p:txBody>
      </p:sp>
    </p:spTree>
    <p:extLst>
      <p:ext uri="{BB962C8B-B14F-4D97-AF65-F5344CB8AC3E}">
        <p14:creationId xmlns:p14="http://schemas.microsoft.com/office/powerpoint/2010/main" val="395284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5F8018E-7883-FD18-38FD-3312FF303DC5}"/>
              </a:ext>
            </a:extLst>
          </p:cNvPr>
          <p:cNvSpPr/>
          <p:nvPr/>
        </p:nvSpPr>
        <p:spPr>
          <a:xfrm>
            <a:off x="1083911" y="82661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2DF04AF-2BAF-2666-B6AD-71F4E8ECC65E}"/>
              </a:ext>
            </a:extLst>
          </p:cNvPr>
          <p:cNvSpPr/>
          <p:nvPr/>
        </p:nvSpPr>
        <p:spPr>
          <a:xfrm>
            <a:off x="670551" y="1409861"/>
            <a:ext cx="7802899" cy="326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Botones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Para crear un botón se debe usar la clase 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btn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Botón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standart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--&gt;</a:t>
            </a:r>
          </a:p>
          <a:p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-default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"&gt;Default&lt;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Botón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primario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--&gt;</a:t>
            </a: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type="button" </a:t>
            </a:r>
            <a:r>
              <a:rPr lang="en-US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-primary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"&gt;Primary&lt;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endParaRPr lang="en-US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Botón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éxito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--&gt;</a:t>
            </a: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type="button" </a:t>
            </a:r>
            <a:r>
              <a:rPr lang="en-US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-success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"&gt;Success&lt;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DFFEDA-9565-0810-FE43-71F92E732FC9}"/>
              </a:ext>
            </a:extLst>
          </p:cNvPr>
          <p:cNvSpPr/>
          <p:nvPr/>
        </p:nvSpPr>
        <p:spPr>
          <a:xfrm>
            <a:off x="1083911" y="648469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FA257-A6FF-FCCD-86C8-C18C90BCD517}"/>
              </a:ext>
            </a:extLst>
          </p:cNvPr>
          <p:cNvSpPr/>
          <p:nvPr/>
        </p:nvSpPr>
        <p:spPr>
          <a:xfrm>
            <a:off x="670551" y="1231712"/>
            <a:ext cx="7802899" cy="384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Botón de información--&gt;</a:t>
            </a:r>
          </a:p>
          <a:p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btn-info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Info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Botón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 aviso --&gt;</a:t>
            </a: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type="button" </a:t>
            </a:r>
            <a:r>
              <a:rPr lang="en-US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-warning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"&gt;Warning&lt;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endParaRPr lang="en-US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Botón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 </a:t>
            </a:r>
            <a:r>
              <a:rPr lang="en-US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peligro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--&gt;</a:t>
            </a: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type="button" </a:t>
            </a:r>
            <a:r>
              <a:rPr lang="en-US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-danger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"&gt;Danger&lt;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endParaRPr lang="en-US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&lt;!-- 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Botón con énfasis en un link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--&gt;</a:t>
            </a:r>
          </a:p>
          <a:p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type="button" </a:t>
            </a:r>
            <a:r>
              <a:rPr lang="en-US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n-US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-link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"&gt;Link&lt;</a:t>
            </a:r>
            <a:r>
              <a:rPr lang="en-US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/button</a:t>
            </a:r>
            <a:r>
              <a:rPr lang="en-US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7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D5DD5F-4BC6-396A-49EB-84F24A8744F9}"/>
              </a:ext>
            </a:extLst>
          </p:cNvPr>
          <p:cNvSpPr/>
          <p:nvPr/>
        </p:nvSpPr>
        <p:spPr>
          <a:xfrm>
            <a:off x="696010" y="522375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563A267-F276-A4FE-4B43-F665A175CB2B}"/>
              </a:ext>
            </a:extLst>
          </p:cNvPr>
          <p:cNvSpPr/>
          <p:nvPr/>
        </p:nvSpPr>
        <p:spPr>
          <a:xfrm>
            <a:off x="1018556" y="1002865"/>
            <a:ext cx="7802899" cy="4420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Alertas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Las alertas sirven para mostrar un mensaje al usuario.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alert-primary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Mensaje de la alerta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alert-secondary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Mensaje de la alerta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alert-success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Mensaje de la alerta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6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4252398-5290-33D3-DA46-1AFFCA1BA75E}"/>
              </a:ext>
            </a:extLst>
          </p:cNvPr>
          <p:cNvSpPr/>
          <p:nvPr/>
        </p:nvSpPr>
        <p:spPr>
          <a:xfrm>
            <a:off x="1239035" y="781195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54AEE0E-8AF8-684C-8BD3-6D1E6B44D12B}"/>
              </a:ext>
            </a:extLst>
          </p:cNvPr>
          <p:cNvSpPr/>
          <p:nvPr/>
        </p:nvSpPr>
        <p:spPr>
          <a:xfrm>
            <a:off x="863253" y="1265942"/>
            <a:ext cx="7802899" cy="451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alert-danger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2100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Mensaje de la alerta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21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alert-warning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2100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Mensaje de la alerta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21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alert-info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2100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Mensaje de la alerta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7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40"/>
          <p:cNvGrpSpPr/>
          <p:nvPr/>
        </p:nvGrpSpPr>
        <p:grpSpPr>
          <a:xfrm rot="1081312" flipH="1">
            <a:off x="2291600" y="1747084"/>
            <a:ext cx="4038284" cy="2140991"/>
            <a:chOff x="2894499" y="1996162"/>
            <a:chExt cx="4038023" cy="2140852"/>
          </a:xfrm>
        </p:grpSpPr>
        <p:sp>
          <p:nvSpPr>
            <p:cNvPr id="1434" name="Google Shape;1434;p40"/>
            <p:cNvSpPr/>
            <p:nvPr/>
          </p:nvSpPr>
          <p:spPr>
            <a:xfrm>
              <a:off x="3695890" y="2171152"/>
              <a:ext cx="213186" cy="250231"/>
            </a:xfrm>
            <a:custGeom>
              <a:avLst/>
              <a:gdLst/>
              <a:ahLst/>
              <a:cxnLst/>
              <a:rect l="l" t="t" r="r" b="b"/>
              <a:pathLst>
                <a:path w="11728" h="13732" extrusionOk="0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959265" y="2728378"/>
              <a:ext cx="273208" cy="176521"/>
            </a:xfrm>
            <a:custGeom>
              <a:avLst/>
              <a:gdLst/>
              <a:ahLst/>
              <a:cxnLst/>
              <a:rect l="l" t="t" r="r" b="b"/>
              <a:pathLst>
                <a:path w="15030" h="9687" extrusionOk="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247978" y="2733772"/>
              <a:ext cx="831766" cy="574155"/>
            </a:xfrm>
            <a:custGeom>
              <a:avLst/>
              <a:gdLst/>
              <a:ahLst/>
              <a:cxnLst/>
              <a:rect l="l" t="t" r="r" b="b"/>
              <a:pathLst>
                <a:path w="45758" h="31508" extrusionOk="0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089178" y="3234636"/>
              <a:ext cx="983548" cy="79523"/>
            </a:xfrm>
            <a:custGeom>
              <a:avLst/>
              <a:gdLst/>
              <a:ahLst/>
              <a:cxnLst/>
              <a:rect l="l" t="t" r="r" b="b"/>
              <a:pathLst>
                <a:path w="54108" h="4364" extrusionOk="0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rgbClr val="1B6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076071" y="3239611"/>
              <a:ext cx="862795" cy="311769"/>
            </a:xfrm>
            <a:custGeom>
              <a:avLst/>
              <a:gdLst/>
              <a:ahLst/>
              <a:cxnLst/>
              <a:rect l="l" t="t" r="r" b="b"/>
              <a:pathLst>
                <a:path w="47465" h="17109" extrusionOk="0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rgbClr val="3D3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944919" y="3464130"/>
              <a:ext cx="939704" cy="672884"/>
            </a:xfrm>
            <a:custGeom>
              <a:avLst/>
              <a:gdLst/>
              <a:ahLst/>
              <a:cxnLst/>
              <a:rect l="l" t="t" r="r" b="b"/>
              <a:pathLst>
                <a:path w="51696" h="36926" extrusionOk="0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rgbClr val="232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40" name="Google Shape;1440;p40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441" name="Google Shape;1441;p40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avLst/>
                <a:gdLst/>
                <a:ahLst/>
                <a:cxnLst/>
                <a:rect l="l" t="t" r="r" b="b"/>
                <a:pathLst>
                  <a:path w="222144" h="116477" extrusionOk="0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602" extrusionOk="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7" extrusionOk="0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282" extrusionOk="0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31" extrusionOk="0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2341" extrusionOk="0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743" extrusionOk="0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328" extrusionOk="0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929" extrusionOk="0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01" extrusionOk="0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1" name="Google Shape;1451;p40"/>
          <p:cNvSpPr/>
          <p:nvPr/>
        </p:nvSpPr>
        <p:spPr>
          <a:xfrm>
            <a:off x="3916566" y="2107814"/>
            <a:ext cx="380283" cy="37736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3D3D7F"/>
          </a:solidFill>
          <a:ln w="9525" cap="flat" cmpd="sng">
            <a:solidFill>
              <a:srgbClr val="3D3D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2" name="Google Shape;1452;p40"/>
          <p:cNvSpPr/>
          <p:nvPr/>
        </p:nvSpPr>
        <p:spPr>
          <a:xfrm rot="5400000">
            <a:off x="1197565" y="858847"/>
            <a:ext cx="566827" cy="1296044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3" name="Google Shape;1453;p40"/>
          <p:cNvSpPr/>
          <p:nvPr/>
        </p:nvSpPr>
        <p:spPr>
          <a:xfrm>
            <a:off x="2240269" y="1506869"/>
            <a:ext cx="1846948" cy="520210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54" name="Google Shape;1454;p40"/>
          <p:cNvSpPr txBox="1"/>
          <p:nvPr/>
        </p:nvSpPr>
        <p:spPr>
          <a:xfrm>
            <a:off x="768403" y="1308537"/>
            <a:ext cx="1440617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Funcionamiento Boostrap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9" name="Google Shape;1459;p40"/>
          <p:cNvSpPr/>
          <p:nvPr/>
        </p:nvSpPr>
        <p:spPr>
          <a:xfrm>
            <a:off x="2342167" y="2701324"/>
            <a:ext cx="380283" cy="34573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232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0" name="Google Shape;1460;p40"/>
          <p:cNvSpPr/>
          <p:nvPr/>
        </p:nvSpPr>
        <p:spPr>
          <a:xfrm rot="5400000" flipH="1">
            <a:off x="779437" y="3182446"/>
            <a:ext cx="582212" cy="1286870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1" name="Google Shape;1461;p40"/>
          <p:cNvSpPr txBox="1"/>
          <p:nvPr/>
        </p:nvSpPr>
        <p:spPr>
          <a:xfrm>
            <a:off x="336494" y="3635206"/>
            <a:ext cx="1484797" cy="34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47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Marco Conceptual Frameworks CSS</a:t>
            </a:r>
            <a:endParaRPr sz="1200" b="1" i="0" u="none" strike="noStrike" cap="none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2" name="Google Shape;1462;p40"/>
          <p:cNvSpPr/>
          <p:nvPr/>
        </p:nvSpPr>
        <p:spPr>
          <a:xfrm rot="10800000" flipH="1">
            <a:off x="1711934" y="3248810"/>
            <a:ext cx="857094" cy="642740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4" name="Google Shape;1464;p40"/>
          <p:cNvSpPr/>
          <p:nvPr/>
        </p:nvSpPr>
        <p:spPr>
          <a:xfrm>
            <a:off x="5183226" y="2435504"/>
            <a:ext cx="380283" cy="37736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89B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5" name="Google Shape;1465;p40"/>
          <p:cNvSpPr/>
          <p:nvPr/>
        </p:nvSpPr>
        <p:spPr>
          <a:xfrm rot="-5400000" flipH="1">
            <a:off x="6622926" y="847599"/>
            <a:ext cx="580490" cy="1343143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40"/>
          <p:cNvSpPr/>
          <p:nvPr/>
        </p:nvSpPr>
        <p:spPr>
          <a:xfrm flipH="1">
            <a:off x="5290079" y="1575650"/>
            <a:ext cx="920271" cy="773811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9" name="Google Shape;1469;p40"/>
          <p:cNvSpPr txBox="1">
            <a:spLocks noGrp="1"/>
          </p:cNvSpPr>
          <p:nvPr>
            <p:ph type="title"/>
          </p:nvPr>
        </p:nvSpPr>
        <p:spPr>
          <a:xfrm>
            <a:off x="559744" y="178950"/>
            <a:ext cx="3396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232347"/>
                </a:solidFill>
              </a:rPr>
              <a:t>Agenda</a:t>
            </a:r>
            <a:endParaRPr dirty="0">
              <a:solidFill>
                <a:srgbClr val="232347"/>
              </a:solidFill>
            </a:endParaRPr>
          </a:p>
        </p:txBody>
      </p:sp>
      <p:pic>
        <p:nvPicPr>
          <p:cNvPr id="1487" name="Google Shape;14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72;p40">
            <a:extLst>
              <a:ext uri="{FF2B5EF4-FFF2-40B4-BE49-F238E27FC236}">
                <a16:creationId xmlns:a16="http://schemas.microsoft.com/office/drawing/2014/main" id="{487A91F0-3513-6FF8-55C6-29B7BDA4C5B3}"/>
              </a:ext>
            </a:extLst>
          </p:cNvPr>
          <p:cNvSpPr txBox="1"/>
          <p:nvPr/>
        </p:nvSpPr>
        <p:spPr>
          <a:xfrm>
            <a:off x="6287292" y="1324287"/>
            <a:ext cx="1328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rgbClr val="232347"/>
              </a:buClr>
              <a:buSzPts val="1400"/>
              <a:buFont typeface="Arial"/>
              <a:buNone/>
            </a:pPr>
            <a:r>
              <a:rPr lang="en" sz="1200" b="1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Práctica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90730AA-DCAE-2AE3-E062-533E24B0379A}"/>
              </a:ext>
            </a:extLst>
          </p:cNvPr>
          <p:cNvSpPr/>
          <p:nvPr/>
        </p:nvSpPr>
        <p:spPr>
          <a:xfrm>
            <a:off x="1228319" y="869182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8FCD0F-F8E4-2105-045D-76FB3288E78F}"/>
              </a:ext>
            </a:extLst>
          </p:cNvPr>
          <p:cNvSpPr/>
          <p:nvPr/>
        </p:nvSpPr>
        <p:spPr>
          <a:xfrm>
            <a:off x="852537" y="1353930"/>
            <a:ext cx="7802899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-light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2100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Mensaje de la alerta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21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class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alert-dark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2100" b="1" dirty="0">
                <a:solidFill>
                  <a:srgbClr val="002060"/>
                </a:solidFill>
                <a:latin typeface="Ubuntu" panose="020B0504030602030204" pitchFamily="34" charset="0"/>
              </a:rPr>
              <a:t>role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21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alert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Mensaje de la alerta</a:t>
            </a:r>
          </a:p>
          <a:p>
            <a:pPr algn="just"/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2100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21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21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21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8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683489-98E2-400E-AA25-CEE7A8827341}"/>
              </a:ext>
            </a:extLst>
          </p:cNvPr>
          <p:cNvSpPr/>
          <p:nvPr/>
        </p:nvSpPr>
        <p:spPr>
          <a:xfrm>
            <a:off x="1228320" y="774176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21C251-D6E9-6DEF-4F33-BD0885DBF4E3}"/>
              </a:ext>
            </a:extLst>
          </p:cNvPr>
          <p:cNvSpPr/>
          <p:nvPr/>
        </p:nvSpPr>
        <p:spPr>
          <a:xfrm>
            <a:off x="814959" y="1357418"/>
            <a:ext cx="780289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Breadcrumbs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Los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breadcrubs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o migas de pan, sirven para mostrar la situación del usuario dentro de una página. Indica al usuario dónde está y de dónde viene.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nav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>
                <a:solidFill>
                  <a:srgbClr val="403B56"/>
                </a:solidFill>
                <a:latin typeface="Ubuntu" panose="020B0504030602030204" pitchFamily="34" charset="0"/>
              </a:rPr>
              <a:t>aria-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label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breadcrumb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ol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breadcrumb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breadcrumb-item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"&gt;&lt;a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="#"&gt;Home&lt;/a&gt;&lt;/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breadcrumb-item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"&gt;&lt;a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="#"&gt;Sección&lt;/a&gt;&lt;/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breadcrumb-item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active" aria-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current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="page"&gt;Sección actual&lt;/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ol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nav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433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A9108E-0451-A85B-0AC2-8592767673BC}"/>
              </a:ext>
            </a:extLst>
          </p:cNvPr>
          <p:cNvSpPr/>
          <p:nvPr/>
        </p:nvSpPr>
        <p:spPr>
          <a:xfrm>
            <a:off x="1174741" y="762523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F4E77A-0BDC-D26D-1F1B-F3BE4616BBA2}"/>
              </a:ext>
            </a:extLst>
          </p:cNvPr>
          <p:cNvSpPr/>
          <p:nvPr/>
        </p:nvSpPr>
        <p:spPr>
          <a:xfrm>
            <a:off x="761381" y="1345765"/>
            <a:ext cx="7802899" cy="384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Las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o tarjetas, sirven para agrupar el contenido. Se suelen utilizar para crear listas de elementos, por ejemplo, artículos de blog, tweets, colecciones de elementos, etc.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width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18rem;"&gt;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card-body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&lt;h5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card-title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"&gt;Título de la tarjeta&lt;/h5&gt;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&lt;h6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card-subtitle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mb-2 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text-muted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"&gt;Subtítulo&lt;/h6&gt;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&lt;p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card-text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"&gt;Contenido de la tarjeta&lt;/p&gt;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&lt;a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-link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"&gt;Enlace 1&lt;/a&gt;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&lt;a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 </a:t>
            </a:r>
            <a:r>
              <a:rPr lang="es-CO" sz="187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card</a:t>
            </a:r>
            <a:r>
              <a:rPr lang="es-CO" sz="187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-link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"&gt;Enlace 2&lt;/a&gt;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87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640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8469A16-1EAD-9F54-D0CC-641326635876}"/>
              </a:ext>
            </a:extLst>
          </p:cNvPr>
          <p:cNvSpPr/>
          <p:nvPr/>
        </p:nvSpPr>
        <p:spPr>
          <a:xfrm>
            <a:off x="1303329" y="1148481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222A69-2FC9-13A6-BE89-204FFBD023A1}"/>
              </a:ext>
            </a:extLst>
          </p:cNvPr>
          <p:cNvSpPr/>
          <p:nvPr/>
        </p:nvSpPr>
        <p:spPr>
          <a:xfrm>
            <a:off x="889968" y="1731723"/>
            <a:ext cx="7802899" cy="211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border-primary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mb-3"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max-width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18rem;"&gt;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card-header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Header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card-body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text-primary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&lt;h5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card-title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"&gt;Tarjeta con borde&lt;/h5&gt;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&lt;p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card-text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Sontenido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 la tarjeta&lt;/p&gt;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825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270C03B-A005-6EBE-5F62-930F3F8731A9}"/>
              </a:ext>
            </a:extLst>
          </p:cNvPr>
          <p:cNvSpPr/>
          <p:nvPr/>
        </p:nvSpPr>
        <p:spPr>
          <a:xfrm>
            <a:off x="1260466" y="1086991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0D7782-E342-50A9-635D-A3DE2CAB0F09}"/>
              </a:ext>
            </a:extLst>
          </p:cNvPr>
          <p:cNvSpPr/>
          <p:nvPr/>
        </p:nvSpPr>
        <p:spPr>
          <a:xfrm>
            <a:off x="847106" y="1670233"/>
            <a:ext cx="7802899" cy="211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text-right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style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width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18rem;"&gt;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card-body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&lt;h5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card-title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"&gt;Tarjeta con alineación a la derecha&lt;/h5&gt;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&lt;p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card-text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"&gt;Contenido alineado a la derecha&lt;/p&gt;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&lt;a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btn-primary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"&gt;Botón dentro de la tarjeta&lt;/a&gt;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6380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D113EB-FFB8-8D45-47E9-C83262A22606}"/>
              </a:ext>
            </a:extLst>
          </p:cNvPr>
          <p:cNvSpPr/>
          <p:nvPr/>
        </p:nvSpPr>
        <p:spPr>
          <a:xfrm>
            <a:off x="1097675" y="342895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9F72E3-2A72-AEE4-18A0-CCCDFB9D5389}"/>
              </a:ext>
            </a:extLst>
          </p:cNvPr>
          <p:cNvSpPr/>
          <p:nvPr/>
        </p:nvSpPr>
        <p:spPr>
          <a:xfrm>
            <a:off x="435360" y="878946"/>
            <a:ext cx="7802899" cy="416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Collapse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Este elemento sirve para poder añadir un botón cuya funcionalidad sea poder ocular y mostrar cierto contenido, es decir, crear elementos colapsables.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72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72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btn-primary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b="1" dirty="0">
                <a:solidFill>
                  <a:srgbClr val="403B56"/>
                </a:solidFill>
                <a:latin typeface="Ubuntu" panose="020B0504030602030204" pitchFamily="34" charset="0"/>
              </a:rPr>
              <a:t>data-</a:t>
            </a:r>
            <a:r>
              <a:rPr lang="es-CO" sz="1725" b="1" dirty="0" err="1">
                <a:solidFill>
                  <a:srgbClr val="403B56"/>
                </a:solidFill>
                <a:latin typeface="Ubuntu" panose="020B0504030602030204" pitchFamily="34" charset="0"/>
              </a:rPr>
              <a:t>toggle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collapse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b="1" dirty="0">
                <a:solidFill>
                  <a:srgbClr val="403B56"/>
                </a:solidFill>
                <a:latin typeface="Ubuntu" panose="020B0504030602030204" pitchFamily="34" charset="0"/>
              </a:rPr>
              <a:t>data-target</a:t>
            </a:r>
            <a:r>
              <a:rPr lang="es-CO" sz="172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="#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collapseExample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b="1" dirty="0">
                <a:solidFill>
                  <a:srgbClr val="403B56"/>
                </a:solidFill>
                <a:latin typeface="Ubuntu" panose="020B0504030602030204" pitchFamily="34" charset="0"/>
              </a:rPr>
              <a:t>aria-</a:t>
            </a:r>
            <a:r>
              <a:rPr lang="es-CO" sz="1725" b="1" dirty="0" err="1">
                <a:solidFill>
                  <a:srgbClr val="403B56"/>
                </a:solidFill>
                <a:latin typeface="Ubuntu" panose="020B0504030602030204" pitchFamily="34" charset="0"/>
              </a:rPr>
              <a:t>expanded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false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b="1" dirty="0">
                <a:solidFill>
                  <a:srgbClr val="403B56"/>
                </a:solidFill>
                <a:latin typeface="Ubuntu" panose="020B0504030602030204" pitchFamily="34" charset="0"/>
              </a:rPr>
              <a:t>aria-</a:t>
            </a:r>
            <a:r>
              <a:rPr lang="es-CO" sz="172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controls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collapseExample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Haz clic para mostrar y ocultar el contenido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72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72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collapse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id="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collapseExample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card-body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Dentro de esta etiqueta puedes añadir todo el contenido que quieres que se muestre al pulsar el botón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060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A40BBC9-D26E-4A97-9583-95EB0F04FB74}"/>
              </a:ext>
            </a:extLst>
          </p:cNvPr>
          <p:cNvSpPr/>
          <p:nvPr/>
        </p:nvSpPr>
        <p:spPr>
          <a:xfrm>
            <a:off x="746115" y="726591"/>
            <a:ext cx="78028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Los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o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multiselect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sirven para que el usuario pueda escoger una opción para un conjunto de posibilidades.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87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725" b="1" dirty="0" err="1">
                <a:solidFill>
                  <a:srgbClr val="800000"/>
                </a:solidFill>
                <a:latin typeface="Ubuntu" panose="020B0504030602030204" pitchFamily="34" charset="0"/>
              </a:rPr>
              <a:t>div</a:t>
            </a:r>
            <a:r>
              <a:rPr lang="es-CO" sz="172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b="1" dirty="0" err="1">
                <a:solidFill>
                  <a:srgbClr val="403B56"/>
                </a:solidFill>
                <a:latin typeface="Ubuntu" panose="020B0504030602030204" pitchFamily="34" charset="0"/>
              </a:rPr>
              <a:t>class</a:t>
            </a:r>
            <a:r>
              <a:rPr lang="es-CO" sz="172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dropdown</a:t>
            </a:r>
            <a:r>
              <a:rPr lang="es-CO" sz="172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btn-primary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dropdown-toggle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id="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dropdownMenuButton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data-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toggle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aria-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haspopup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="true" aria-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expanded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="false"&gt;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Selecciona una opción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725" b="1" dirty="0">
                <a:solidFill>
                  <a:srgbClr val="800000"/>
                </a:solidFill>
                <a:latin typeface="Ubuntu" panose="020B0504030602030204" pitchFamily="34" charset="0"/>
              </a:rPr>
              <a:t>/</a:t>
            </a:r>
            <a:r>
              <a:rPr lang="es-CO" sz="1725" b="1" dirty="0" err="1">
                <a:solidFill>
                  <a:srgbClr val="800000"/>
                </a:solidFill>
                <a:latin typeface="Ubuntu" panose="020B0504030602030204" pitchFamily="34" charset="0"/>
              </a:rPr>
              <a:t>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dropdown-menu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aria-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labelledby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dropdownMenuButton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&lt;a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dropdown-item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="#"&gt;Opción 1&lt;/a&gt;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&lt;a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dropdown-item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="#"&gt;Opción 2&lt;/a&gt;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&lt;a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dropdown-item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="#"&gt;Opción 3&lt;/a&gt;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72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A4EDE9-B55F-6C36-B724-CA5F75646542}"/>
              </a:ext>
            </a:extLst>
          </p:cNvPr>
          <p:cNvSpPr/>
          <p:nvPr/>
        </p:nvSpPr>
        <p:spPr>
          <a:xfrm>
            <a:off x="968533" y="124910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</p:spTree>
    <p:extLst>
      <p:ext uri="{BB962C8B-B14F-4D97-AF65-F5344CB8AC3E}">
        <p14:creationId xmlns:p14="http://schemas.microsoft.com/office/powerpoint/2010/main" val="371607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028A7CF-FD9D-970A-2162-D68ED0B00470}"/>
              </a:ext>
            </a:extLst>
          </p:cNvPr>
          <p:cNvSpPr/>
          <p:nvPr/>
        </p:nvSpPr>
        <p:spPr>
          <a:xfrm>
            <a:off x="1472168" y="1599394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Elementos 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9BA749C-61F1-B18D-258F-DBDE7E0C2B2E}"/>
              </a:ext>
            </a:extLst>
          </p:cNvPr>
          <p:cNvSpPr/>
          <p:nvPr/>
        </p:nvSpPr>
        <p:spPr>
          <a:xfrm>
            <a:off x="885418" y="2099488"/>
            <a:ext cx="7802899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875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Modal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Los </a:t>
            </a:r>
            <a:r>
              <a:rPr lang="es-CO" sz="1875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popups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son ventanas emergentes que se abren cuando el usuario interacciona con cierto elemento </a:t>
            </a:r>
            <a:r>
              <a:rPr lang="es-CO" sz="1875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de una </a:t>
            </a:r>
            <a:r>
              <a:rPr lang="es-CO" sz="187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página como un botón o un enlace.</a:t>
            </a:r>
          </a:p>
        </p:txBody>
      </p:sp>
    </p:spTree>
    <p:extLst>
      <p:ext uri="{BB962C8B-B14F-4D97-AF65-F5344CB8AC3E}">
        <p14:creationId xmlns:p14="http://schemas.microsoft.com/office/powerpoint/2010/main" val="201353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83983D-A92F-C85C-55AE-DCD2DBADCDF9}"/>
              </a:ext>
            </a:extLst>
          </p:cNvPr>
          <p:cNvSpPr/>
          <p:nvPr/>
        </p:nvSpPr>
        <p:spPr>
          <a:xfrm>
            <a:off x="938996" y="254346"/>
            <a:ext cx="7802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btn-primary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data-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toggle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="modal" data-target="#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exampleModal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Abrir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popup</a:t>
            </a:r>
            <a:endParaRPr lang="es-CO" sz="1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1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fade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id="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exampleModal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tabindex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="-1" role="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dialog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aria-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labelledby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exampleModalLabel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aria-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hidden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="true"&gt;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dialog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role="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content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header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&lt;h5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title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id="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exampleModalLabel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"&gt;Título del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popup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&lt;/h5&gt;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close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data-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dismiss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="modal" aria-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label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Close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span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aria-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hidden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="true"&gt;&amp;times;&lt;/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span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Contenido del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popup</a:t>
            </a:r>
            <a:endParaRPr lang="es-CO" sz="12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footer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btn-secondary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data-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dismiss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="modal"&gt;Cerrar&lt;/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  &lt;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type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class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btn-primary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"&gt;Acción principal&lt;/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  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 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2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7773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6" y="2716275"/>
            <a:ext cx="3228323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Ciclo 2: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Programación Básica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Módulo: CSS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Frameworks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7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HTML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Imagen 4" descr="Imagen que contiene botiquín de primeros auxilios, dibujo, firmar, señal&#10;&#10;Descripción generada automáticamente">
            <a:extLst>
              <a:ext uri="{FF2B5EF4-FFF2-40B4-BE49-F238E27FC236}">
                <a16:creationId xmlns:a16="http://schemas.microsoft.com/office/drawing/2014/main" id="{1769E9BE-1CC0-E324-E3D9-AA4312BB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56" y="2105399"/>
            <a:ext cx="2257425" cy="1135856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80BD089-BBC7-8842-BE24-D990EF47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73" y="232654"/>
            <a:ext cx="2038487" cy="1141553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B75F266D-E73D-C52B-8BB2-65851DD01967}"/>
              </a:ext>
            </a:extLst>
          </p:cNvPr>
          <p:cNvSpPr/>
          <p:nvPr/>
        </p:nvSpPr>
        <p:spPr>
          <a:xfrm>
            <a:off x="4028969" y="1439971"/>
            <a:ext cx="350798" cy="630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622A4C3-B409-45C5-3669-AA58AD73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40" y="4022277"/>
            <a:ext cx="1603008" cy="754933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A968630-43E8-4AD1-D929-B7B42D0F2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453" y="4022277"/>
            <a:ext cx="1857535" cy="816439"/>
          </a:xfrm>
          <a:prstGeom prst="rect">
            <a:avLst/>
          </a:prstGeom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14086F00-A88B-A6FF-2EB3-2168C70CB851}"/>
              </a:ext>
            </a:extLst>
          </p:cNvPr>
          <p:cNvSpPr/>
          <p:nvPr/>
        </p:nvSpPr>
        <p:spPr>
          <a:xfrm>
            <a:off x="3989017" y="3203009"/>
            <a:ext cx="350798" cy="630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BBF17E5-DF5D-892D-3045-29414EDB95FD}"/>
              </a:ext>
            </a:extLst>
          </p:cNvPr>
          <p:cNvSpPr/>
          <p:nvPr/>
        </p:nvSpPr>
        <p:spPr>
          <a:xfrm>
            <a:off x="675409" y="3972448"/>
            <a:ext cx="7429500" cy="910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AA1511-43C1-6B06-31CA-856AFF9B32CF}"/>
              </a:ext>
            </a:extLst>
          </p:cNvPr>
          <p:cNvSpPr/>
          <p:nvPr/>
        </p:nvSpPr>
        <p:spPr>
          <a:xfrm>
            <a:off x="3727789" y="1578044"/>
            <a:ext cx="25561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Se construye con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8F1810-0697-9598-C8D8-CF3FC4CB43AF}"/>
              </a:ext>
            </a:extLst>
          </p:cNvPr>
          <p:cNvSpPr/>
          <p:nvPr/>
        </p:nvSpPr>
        <p:spPr>
          <a:xfrm>
            <a:off x="4054999" y="3431278"/>
            <a:ext cx="25561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Frameworks - construcción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F8D670E-3667-4DF0-8D37-B65C5321F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11" y="4047410"/>
            <a:ext cx="1282314" cy="7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8C3B6F68-909A-DA63-1078-E9594524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67" y="1348929"/>
            <a:ext cx="1639668" cy="2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55A3F7-5BD5-59CD-AF86-8ED8B60BBB5F}"/>
              </a:ext>
            </a:extLst>
          </p:cNvPr>
          <p:cNvSpPr/>
          <p:nvPr/>
        </p:nvSpPr>
        <p:spPr>
          <a:xfrm>
            <a:off x="1039841" y="1395316"/>
            <a:ext cx="6820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Los frameworks se utilizan en el ámbito de la programación de aplicaciones desde hace décadas. Recientemente han comenzado a utilizarse para programar y diseñar aplicaciones web, por lo que ya existen decenas de frameworks para CSS.</a:t>
            </a:r>
          </a:p>
        </p:txBody>
      </p:sp>
      <p:pic>
        <p:nvPicPr>
          <p:cNvPr id="3" name="Picture 2" descr="Episodio #65 - Framework CSS display none? | Programar es una mierda">
            <a:extLst>
              <a:ext uri="{FF2B5EF4-FFF2-40B4-BE49-F238E27FC236}">
                <a16:creationId xmlns:a16="http://schemas.microsoft.com/office/drawing/2014/main" id="{FFE1EDDD-C74A-9811-6DE4-BF4D7F27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13" y="2740584"/>
            <a:ext cx="3993258" cy="19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D187D40-2133-F3E2-B6F5-263EC897BBD6}"/>
              </a:ext>
            </a:extLst>
          </p:cNvPr>
          <p:cNvSpPr/>
          <p:nvPr/>
        </p:nvSpPr>
        <p:spPr>
          <a:xfrm>
            <a:off x="943401" y="90813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Frameworks CSS </a:t>
            </a:r>
          </a:p>
        </p:txBody>
      </p:sp>
    </p:spTree>
    <p:extLst>
      <p:ext uri="{BB962C8B-B14F-4D97-AF65-F5344CB8AC3E}">
        <p14:creationId xmlns:p14="http://schemas.microsoft.com/office/powerpoint/2010/main" val="132552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C05D47-6F06-4302-1BED-A7CCD07D7B02}"/>
              </a:ext>
            </a:extLst>
          </p:cNvPr>
          <p:cNvSpPr/>
          <p:nvPr/>
        </p:nvSpPr>
        <p:spPr>
          <a:xfrm>
            <a:off x="793382" y="1148283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Frameworks CSS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2C6995-9D35-8FDB-2892-BA22B440A251}"/>
              </a:ext>
            </a:extLst>
          </p:cNvPr>
          <p:cNvSpPr/>
          <p:nvPr/>
        </p:nvSpPr>
        <p:spPr>
          <a:xfrm>
            <a:off x="793382" y="1722130"/>
            <a:ext cx="6820422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Genéricamente, un </a:t>
            </a:r>
            <a:r>
              <a:rPr lang="es-CO" sz="195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framework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es un conjunto de herramientas, librerías, convenciones y buenas prácticas que pretenden encapsular las tareas repetitivas en módulos genéricos fácilmente reutilizables.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De la misma forma, un </a:t>
            </a:r>
            <a:r>
              <a:rPr lang="es-CO" sz="195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framework</a:t>
            </a:r>
            <a:r>
              <a:rPr lang="es-CO" sz="195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CSS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es un conjunto de herramientas, hojas de estilos y buenas prácticas que permiten al diseñador web olvidarse de las tareas repetitivas para centrarse en los elementos únicos de cada diseño en los que puede aportar valor.</a:t>
            </a:r>
          </a:p>
        </p:txBody>
      </p:sp>
    </p:spTree>
    <p:extLst>
      <p:ext uri="{BB962C8B-B14F-4D97-AF65-F5344CB8AC3E}">
        <p14:creationId xmlns:p14="http://schemas.microsoft.com/office/powerpoint/2010/main" val="386119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A64FAD-8367-B00A-E1A1-EC33EC4D7D00}"/>
              </a:ext>
            </a:extLst>
          </p:cNvPr>
          <p:cNvSpPr/>
          <p:nvPr/>
        </p:nvSpPr>
        <p:spPr>
          <a:xfrm>
            <a:off x="1061272" y="1197724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Algunos Frameworks CSS </a:t>
            </a:r>
          </a:p>
        </p:txBody>
      </p:sp>
      <p:pic>
        <p:nvPicPr>
          <p:cNvPr id="3" name="Picture 2" descr="JavaScript YUI Test Framework - DEV Community">
            <a:extLst>
              <a:ext uri="{FF2B5EF4-FFF2-40B4-BE49-F238E27FC236}">
                <a16:creationId xmlns:a16="http://schemas.microsoft.com/office/drawing/2014/main" id="{1AC759D4-0020-A4D4-EE08-F38D8CDAA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t="10710" r="13530" b="7965"/>
          <a:stretch/>
        </p:blipFill>
        <p:spPr bwMode="auto">
          <a:xfrm>
            <a:off x="835805" y="1926730"/>
            <a:ext cx="2482686" cy="1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roduccion a YAML - On The Dock">
            <a:extLst>
              <a:ext uri="{FF2B5EF4-FFF2-40B4-BE49-F238E27FC236}">
                <a16:creationId xmlns:a16="http://schemas.microsoft.com/office/drawing/2014/main" id="{FA24BAB6-56C0-C8CB-5CE9-BB08B6284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9" t="22813" r="11424" b="24078"/>
          <a:stretch/>
        </p:blipFill>
        <p:spPr bwMode="auto">
          <a:xfrm>
            <a:off x="5286424" y="2071059"/>
            <a:ext cx="1775565" cy="9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s mejores frameworks de css, que yo considero | Blog del equipo de  desarrollo de software en Qbit Mexhico">
            <a:extLst>
              <a:ext uri="{FF2B5EF4-FFF2-40B4-BE49-F238E27FC236}">
                <a16:creationId xmlns:a16="http://schemas.microsoft.com/office/drawing/2014/main" id="{5A470146-0535-46BC-A40A-39A96FA1A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 b="1671"/>
          <a:stretch/>
        </p:blipFill>
        <p:spPr bwMode="auto">
          <a:xfrm>
            <a:off x="2652305" y="3446071"/>
            <a:ext cx="3296204" cy="144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9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9D2A72-5BBE-A5FB-E702-227C58D46CF5}"/>
              </a:ext>
            </a:extLst>
          </p:cNvPr>
          <p:cNvSpPr/>
          <p:nvPr/>
        </p:nvSpPr>
        <p:spPr>
          <a:xfrm>
            <a:off x="989205" y="1090304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Algunos Frameworks CSS </a:t>
            </a:r>
          </a:p>
        </p:txBody>
      </p:sp>
      <p:pic>
        <p:nvPicPr>
          <p:cNvPr id="3" name="Picture 2" descr="tailwindcss - npm">
            <a:extLst>
              <a:ext uri="{FF2B5EF4-FFF2-40B4-BE49-F238E27FC236}">
                <a16:creationId xmlns:a16="http://schemas.microsoft.com/office/drawing/2014/main" id="{8F1DC98A-19DD-B3A3-DAF3-707F4586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7" y="1975248"/>
            <a:ext cx="3314700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ure.Css Reviews 2021: Details, Pricing, &amp;amp; Features | G2">
            <a:extLst>
              <a:ext uri="{FF2B5EF4-FFF2-40B4-BE49-F238E27FC236}">
                <a16:creationId xmlns:a16="http://schemas.microsoft.com/office/drawing/2014/main" id="{C3F75599-03CE-DBC6-7A72-2EAC1AE2E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5" b="28825"/>
          <a:stretch/>
        </p:blipFill>
        <p:spPr bwMode="auto">
          <a:xfrm>
            <a:off x="4802434" y="1975248"/>
            <a:ext cx="3502199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ulma: Free, open source, and modern CSS framework based on Flexbox">
            <a:extLst>
              <a:ext uri="{FF2B5EF4-FFF2-40B4-BE49-F238E27FC236}">
                <a16:creationId xmlns:a16="http://schemas.microsoft.com/office/drawing/2014/main" id="{E566D113-9D62-57B5-955E-375FF32EA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6" y="3253391"/>
            <a:ext cx="3114675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White Paper: Bootstrap, framework para crear una web responsive - acens blog">
            <a:extLst>
              <a:ext uri="{FF2B5EF4-FFF2-40B4-BE49-F238E27FC236}">
                <a16:creationId xmlns:a16="http://schemas.microsoft.com/office/drawing/2014/main" id="{823F399A-1592-1993-5E6A-DC20FE6E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660" y="2928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26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25935" y="98029"/>
            <a:ext cx="46577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1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 CSS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09E4F3-66BF-2E2D-FA5B-E3CC76BE02D9}"/>
              </a:ext>
            </a:extLst>
          </p:cNvPr>
          <p:cNvSpPr/>
          <p:nvPr/>
        </p:nvSpPr>
        <p:spPr>
          <a:xfrm>
            <a:off x="943401" y="119202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Bootstrap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121FC4-9DDD-797F-407A-27D322D21A8B}"/>
              </a:ext>
            </a:extLst>
          </p:cNvPr>
          <p:cNvSpPr/>
          <p:nvPr/>
        </p:nvSpPr>
        <p:spPr>
          <a:xfrm>
            <a:off x="943400" y="1765875"/>
            <a:ext cx="682042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Bootstrap es una librería de estilos CSS, es decir, es un archivo CSS que añades en tus proyectos para tener una serie de estilos ya preparados para utilizar.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Este tipo de librerías CSS suelen incluir estilos para los elementos más comunes de una página web, como por ejemplo, botones, tarjetas, 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navbars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etc. Además tiene una serie de estilos para crear columnas fácilmente.</a:t>
            </a:r>
          </a:p>
        </p:txBody>
      </p:sp>
    </p:spTree>
    <p:extLst>
      <p:ext uri="{BB962C8B-B14F-4D97-AF65-F5344CB8AC3E}">
        <p14:creationId xmlns:p14="http://schemas.microsoft.com/office/powerpoint/2010/main" val="278545824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of Human Space Flight! by Slidesgo">
  <a:themeElements>
    <a:clrScheme name="Simple Light">
      <a:dk1>
        <a:srgbClr val="FFFFFF"/>
      </a:dk1>
      <a:lt1>
        <a:srgbClr val="E8E5C3"/>
      </a:lt1>
      <a:dk2>
        <a:srgbClr val="BD1717"/>
      </a:dk2>
      <a:lt2>
        <a:srgbClr val="232347"/>
      </a:lt2>
      <a:accent1>
        <a:srgbClr val="FFFFFF"/>
      </a:accent1>
      <a:accent2>
        <a:srgbClr val="D1CEA6"/>
      </a:accent2>
      <a:accent3>
        <a:srgbClr val="BD1717"/>
      </a:accent3>
      <a:accent4>
        <a:srgbClr val="1A1A36"/>
      </a:accent4>
      <a:accent5>
        <a:srgbClr val="FFFFFF"/>
      </a:accent5>
      <a:accent6>
        <a:srgbClr val="E8E5C3"/>
      </a:accent6>
      <a:hlink>
        <a:srgbClr val="23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1995</Words>
  <Application>Microsoft Office PowerPoint</Application>
  <PresentationFormat>Presentación en pantalla (16:9)</PresentationFormat>
  <Paragraphs>270</Paragraphs>
  <Slides>29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Palanquin Dark</vt:lpstr>
      <vt:lpstr>Montserrat</vt:lpstr>
      <vt:lpstr>Pathway Gothic One</vt:lpstr>
      <vt:lpstr>Ubuntu</vt:lpstr>
      <vt:lpstr>Open Sans</vt:lpstr>
      <vt:lpstr>International Day of Human Space Flight! by Slidesgo</vt:lpstr>
      <vt:lpstr>Programa académico CAMPUS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académico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académico CAMPUS</dc:title>
  <dc:creator>SERGIO</dc:creator>
  <cp:lastModifiedBy>Sergio Arturo Medina Castillo</cp:lastModifiedBy>
  <cp:revision>128</cp:revision>
  <dcterms:modified xsi:type="dcterms:W3CDTF">2023-03-23T14:06:26Z</dcterms:modified>
</cp:coreProperties>
</file>