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Carlos Fuent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slide" Target="slides/slide19.xml"/><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1-08T13:28:02.273">
    <p:pos x="196" y="725"/>
    <p:text>Clasificación y Regresión, que es cada una y el listado</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7-11-08T13:28:45.922">
    <p:pos x="1513" y="1770"/>
    <p:text>Cambiar de color los que vamos a ver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Before we start, let’s take a quick temperature check</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gn="just">
              <a:lnSpc>
                <a:spcPct val="115000"/>
              </a:lnSpc>
              <a:spcBef>
                <a:spcPts val="0"/>
              </a:spcBef>
              <a:buNone/>
            </a:pPr>
            <a:r>
              <a:rPr lang="en" sz="1150">
                <a:solidFill>
                  <a:srgbClr val="555555"/>
                </a:solidFill>
                <a:highlight>
                  <a:srgbClr val="FFFFFF"/>
                </a:highlight>
              </a:rPr>
              <a:t>Note: I think this list is quite comprehensive but it’s definitely not exhaustive</a:t>
            </a:r>
          </a:p>
          <a:p>
            <a:pPr lvl="0" rtl="0" algn="just">
              <a:lnSpc>
                <a:spcPct val="115000"/>
              </a:lnSpc>
              <a:spcBef>
                <a:spcPts val="0"/>
              </a:spcBef>
              <a:buNone/>
            </a:pPr>
            <a:r>
              <a:t/>
            </a:r>
            <a:endParaRPr sz="1150">
              <a:solidFill>
                <a:srgbClr val="555555"/>
              </a:solidFill>
              <a:highlight>
                <a:srgbClr val="FFFFFF"/>
              </a:highlight>
            </a:endParaRPr>
          </a:p>
          <a:p>
            <a:pPr lvl="0" rtl="0" algn="just">
              <a:lnSpc>
                <a:spcPct val="115000"/>
              </a:lnSpc>
              <a:spcBef>
                <a:spcPts val="0"/>
              </a:spcBef>
              <a:spcAft>
                <a:spcPts val="1700"/>
              </a:spcAft>
              <a:buClr>
                <a:schemeClr val="dk1"/>
              </a:buClr>
              <a:buSzPct val="91666"/>
              <a:buFont typeface="Arial"/>
              <a:buNone/>
            </a:pPr>
            <a:r>
              <a:rPr lang="en" sz="1150">
                <a:solidFill>
                  <a:srgbClr val="555555"/>
                </a:solidFill>
                <a:highlight>
                  <a:srgbClr val="FFFFFF"/>
                </a:highlight>
              </a:rPr>
              <a:t>Supervised ML relies on data where the true label/class was indicated. Example: a linear regression model that predicts the price of a house, given a set of attributes about a house. Or, a classification model that can predict whether a picture is a cat or a dog. Once our algorithm learns how to classify images we can use it on new data and predict labels (‘cat’ or ‘dog’ in our case) on previously unseen images.</a:t>
            </a:r>
          </a:p>
          <a:p>
            <a:pPr lvl="0" rtl="0">
              <a:spcBef>
                <a:spcPts val="0"/>
              </a:spcBef>
              <a:buNone/>
            </a:pPr>
            <a:r>
              <a:rPr b="1" lang="en" sz="1150">
                <a:solidFill>
                  <a:srgbClr val="555555"/>
                </a:solidFill>
                <a:highlight>
                  <a:srgbClr val="FFFFFF"/>
                </a:highlight>
              </a:rPr>
              <a:t>unsupervised ML</a:t>
            </a:r>
            <a:r>
              <a:rPr lang="en" sz="1150">
                <a:solidFill>
                  <a:srgbClr val="555555"/>
                </a:solidFill>
                <a:highlight>
                  <a:srgbClr val="FFFFFF"/>
                </a:highlight>
              </a:rPr>
              <a:t> means that we deprive a learning algorithm of the labels we used in supervised learning. We just provide ML with a large amount of data and characteristic of each observation (single piece of data). As an example, imagine your friends were not very helpful and forgot to label the images of cats and dogs that they have sent. However, you still want to split this data into 2 categories. You can employ unsupervised ML (in this case a technique called clustering) to separate your images in two groups based on some inherent features(characteristics) of the pictures.</a:t>
            </a:r>
          </a:p>
          <a:p>
            <a:pPr lvl="0" rtl="0">
              <a:spcBef>
                <a:spcPts val="0"/>
              </a:spcBef>
              <a:buNone/>
            </a:pPr>
            <a:r>
              <a:t/>
            </a:r>
            <a:endParaRPr sz="1150">
              <a:solidFill>
                <a:srgbClr val="555555"/>
              </a:solidFill>
              <a:highlight>
                <a:srgbClr val="FFFFFF"/>
              </a:highlight>
            </a:endParaRPr>
          </a:p>
          <a:p>
            <a:pPr lvl="0" rtl="0">
              <a:spcBef>
                <a:spcPts val="0"/>
              </a:spcBef>
              <a:buNone/>
            </a:pPr>
            <a:r>
              <a:rPr lang="en" sz="1150">
                <a:solidFill>
                  <a:srgbClr val="555555"/>
                </a:solidFill>
                <a:highlight>
                  <a:srgbClr val="FFFFFF"/>
                </a:highlight>
              </a:rPr>
              <a:t>Today we will dive into classification algorithms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spTree>
      <p:nvGrpSpPr>
        <p:cNvPr id="53" name="Shape 53"/>
        <p:cNvGrpSpPr/>
        <p:nvPr/>
      </p:nvGrpSpPr>
      <p:grpSpPr>
        <a:xfrm>
          <a:off x="0" y="0"/>
          <a:ext cx="0" cy="0"/>
          <a:chOff x="0" y="0"/>
          <a:chExt cx="0" cy="0"/>
        </a:xfrm>
      </p:grpSpPr>
      <p:pic>
        <p:nvPicPr>
          <p:cNvPr id="54" name="Shape 54"/>
          <p:cNvPicPr preferRelativeResize="0"/>
          <p:nvPr/>
        </p:nvPicPr>
        <p:blipFill>
          <a:blip r:embed="rId2">
            <a:alphaModFix/>
          </a:blip>
          <a:stretch>
            <a:fillRect/>
          </a:stretch>
        </p:blipFill>
        <p:spPr>
          <a:xfrm>
            <a:off x="3162213" y="73224"/>
            <a:ext cx="2819524" cy="853575"/>
          </a:xfrm>
          <a:prstGeom prst="rect">
            <a:avLst/>
          </a:prstGeom>
          <a:noFill/>
          <a:ln>
            <a:noFill/>
          </a:ln>
        </p:spPr>
      </p:pic>
      <p:sp>
        <p:nvSpPr>
          <p:cNvPr id="55" name="Shape 55"/>
          <p:cNvSpPr txBox="1"/>
          <p:nvPr>
            <p:ph type="title"/>
          </p:nvPr>
        </p:nvSpPr>
        <p:spPr>
          <a:xfrm>
            <a:off x="457200" y="2101619"/>
            <a:ext cx="8229600" cy="1363200"/>
          </a:xfrm>
          <a:prstGeom prst="rect">
            <a:avLst/>
          </a:prstGeom>
        </p:spPr>
        <p:txBody>
          <a:bodyPr anchorCtr="0" anchor="ctr" bIns="76200" lIns="76200" rIns="76200" wrap="square" tIns="76200"/>
          <a:lstStyle>
            <a:lvl1pPr lvl="0" rtl="0" algn="ctr">
              <a:spcBef>
                <a:spcPts val="0"/>
              </a:spcBef>
              <a:buNone/>
              <a:defRPr sz="48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cxnSp>
        <p:nvCxnSpPr>
          <p:cNvPr id="56" name="Shape 56"/>
          <p:cNvCxnSpPr/>
          <p:nvPr/>
        </p:nvCxnSpPr>
        <p:spPr>
          <a:xfrm>
            <a:off x="1059300" y="2141325"/>
            <a:ext cx="7025400" cy="0"/>
          </a:xfrm>
          <a:prstGeom prst="straightConnector1">
            <a:avLst/>
          </a:prstGeom>
          <a:noFill/>
          <a:ln cap="flat" cmpd="sng" w="19050">
            <a:solidFill>
              <a:schemeClr val="dk2"/>
            </a:solidFill>
            <a:prstDash val="solid"/>
            <a:round/>
            <a:headEnd len="lg" w="lg" type="none"/>
            <a:tailEnd len="lg" w="lg" type="none"/>
          </a:ln>
        </p:spPr>
      </p:cxnSp>
      <p:cxnSp>
        <p:nvCxnSpPr>
          <p:cNvPr id="57" name="Shape 57"/>
          <p:cNvCxnSpPr/>
          <p:nvPr/>
        </p:nvCxnSpPr>
        <p:spPr>
          <a:xfrm>
            <a:off x="1059300" y="3515760"/>
            <a:ext cx="7025400" cy="0"/>
          </a:xfrm>
          <a:prstGeom prst="straightConnector1">
            <a:avLst/>
          </a:prstGeom>
          <a:noFill/>
          <a:ln cap="flat" cmpd="sng" w="19050">
            <a:solidFill>
              <a:schemeClr val="dk2"/>
            </a:solidFill>
            <a:prstDash val="solid"/>
            <a:round/>
            <a:headEnd len="lg" w="lg" type="none"/>
            <a:tailEnd len="lg" w="lg" type="none"/>
          </a:ln>
        </p:spPr>
      </p:cxnSp>
      <p:sp>
        <p:nvSpPr>
          <p:cNvPr id="58" name="Shape 58"/>
          <p:cNvSpPr txBox="1"/>
          <p:nvPr>
            <p:ph idx="1" type="body"/>
          </p:nvPr>
        </p:nvSpPr>
        <p:spPr>
          <a:xfrm>
            <a:off x="1966320" y="3597390"/>
            <a:ext cx="5211300" cy="1363200"/>
          </a:xfrm>
          <a:prstGeom prst="rect">
            <a:avLst/>
          </a:prstGeom>
        </p:spPr>
        <p:txBody>
          <a:bodyPr anchorCtr="0" anchor="t" bIns="76200" lIns="76200" rIns="76200" wrap="square" tIns="76200"/>
          <a:lstStyle>
            <a:lvl1pPr lvl="0" rtl="0" algn="ctr">
              <a:lnSpc>
                <a:spcPct val="115000"/>
              </a:lnSpc>
              <a:spcBef>
                <a:spcPts val="0"/>
              </a:spcBef>
              <a:defRPr i="1"/>
            </a:lvl1pPr>
            <a:lvl2pPr lvl="1" rtl="0" algn="ctr">
              <a:lnSpc>
                <a:spcPct val="115000"/>
              </a:lnSpc>
              <a:spcBef>
                <a:spcPts val="0"/>
              </a:spcBef>
              <a:defRPr i="1"/>
            </a:lvl2pPr>
            <a:lvl3pPr lvl="2" rtl="0" algn="ctr">
              <a:lnSpc>
                <a:spcPct val="115000"/>
              </a:lnSpc>
              <a:spcBef>
                <a:spcPts val="0"/>
              </a:spcBef>
              <a:defRPr i="1"/>
            </a:lvl3pPr>
            <a:lvl4pPr lvl="3" rtl="0" algn="ctr">
              <a:lnSpc>
                <a:spcPct val="115000"/>
              </a:lnSpc>
              <a:spcBef>
                <a:spcPts val="0"/>
              </a:spcBef>
              <a:defRPr i="1"/>
            </a:lvl4pPr>
            <a:lvl5pPr lvl="4" rtl="0" algn="ctr">
              <a:lnSpc>
                <a:spcPct val="115000"/>
              </a:lnSpc>
              <a:spcBef>
                <a:spcPts val="0"/>
              </a:spcBef>
              <a:defRPr i="1"/>
            </a:lvl5pPr>
            <a:lvl6pPr lvl="5" rtl="0" algn="ctr">
              <a:lnSpc>
                <a:spcPct val="115000"/>
              </a:lnSpc>
              <a:spcBef>
                <a:spcPts val="0"/>
              </a:spcBef>
              <a:defRPr i="1"/>
            </a:lvl6pPr>
            <a:lvl7pPr lvl="6" rtl="0" algn="ctr">
              <a:lnSpc>
                <a:spcPct val="115000"/>
              </a:lnSpc>
              <a:spcBef>
                <a:spcPts val="0"/>
              </a:spcBef>
              <a:defRPr i="1"/>
            </a:lvl7pPr>
            <a:lvl8pPr lvl="7" rtl="0" algn="ctr">
              <a:lnSpc>
                <a:spcPct val="115000"/>
              </a:lnSpc>
              <a:spcBef>
                <a:spcPts val="0"/>
              </a:spcBef>
              <a:defRPr i="1"/>
            </a:lvl8pPr>
            <a:lvl9pPr lvl="8" rtl="0" algn="ctr">
              <a:lnSpc>
                <a:spcPct val="115000"/>
              </a:lnSpc>
              <a:spcBef>
                <a:spcPts val="0"/>
              </a:spcBef>
              <a:defRPr i="1"/>
            </a:lvl9pPr>
          </a:lstStyle>
          <a:p/>
        </p:txBody>
      </p:sp>
      <p:sp>
        <p:nvSpPr>
          <p:cNvPr id="59" name="Shape 59"/>
          <p:cNvSpPr/>
          <p:nvPr/>
        </p:nvSpPr>
        <p:spPr>
          <a:xfrm>
            <a:off x="2812680" y="1351710"/>
            <a:ext cx="3567600" cy="482700"/>
          </a:xfrm>
          <a:prstGeom prst="rect">
            <a:avLst/>
          </a:prstGeom>
          <a:solidFill>
            <a:schemeClr val="dk1"/>
          </a:solidFill>
          <a:ln>
            <a:noFill/>
          </a:ln>
        </p:spPr>
        <p:txBody>
          <a:bodyPr anchorCtr="0" anchor="ctr" bIns="91425" lIns="91425" rIns="91425" wrap="square" tIns="91425">
            <a:noAutofit/>
          </a:bodyPr>
          <a:lstStyle/>
          <a:p>
            <a:pPr lvl="0" rtl="0" algn="l">
              <a:spcBef>
                <a:spcPts val="0"/>
              </a:spcBef>
              <a:buNone/>
            </a:pPr>
            <a:r>
              <a:t/>
            </a:r>
            <a:endParaRPr b="1" i="1" sz="1800">
              <a:solidFill>
                <a:srgbClr val="FFFFFF"/>
              </a:solidFill>
            </a:endParaRPr>
          </a:p>
        </p:txBody>
      </p:sp>
      <p:sp>
        <p:nvSpPr>
          <p:cNvPr id="60" name="Shape 60"/>
          <p:cNvSpPr txBox="1"/>
          <p:nvPr>
            <p:ph idx="2" type="subTitle"/>
          </p:nvPr>
        </p:nvSpPr>
        <p:spPr>
          <a:xfrm>
            <a:off x="2301300" y="1351704"/>
            <a:ext cx="4590300" cy="482700"/>
          </a:xfrm>
          <a:prstGeom prst="rect">
            <a:avLst/>
          </a:prstGeom>
        </p:spPr>
        <p:txBody>
          <a:bodyPr anchorCtr="0" anchor="ctr" bIns="76200" lIns="76200" rIns="76200" wrap="square" tIns="76200"/>
          <a:lstStyle>
            <a:lvl1pPr lvl="0" rtl="0" algn="ctr">
              <a:spcBef>
                <a:spcPts val="0"/>
              </a:spcBef>
              <a:buNone/>
              <a:defRPr b="1" i="1" sz="1800">
                <a:solidFill>
                  <a:srgbClr val="FFFFFF"/>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p:spTree>
      <p:nvGrpSpPr>
        <p:cNvPr id="61" name="Shape 61"/>
        <p:cNvGrpSpPr/>
        <p:nvPr/>
      </p:nvGrpSpPr>
      <p:grpSpPr>
        <a:xfrm>
          <a:off x="0" y="0"/>
          <a:ext cx="0" cy="0"/>
          <a:chOff x="0" y="0"/>
          <a:chExt cx="0" cy="0"/>
        </a:xfrm>
      </p:grpSpPr>
      <p:sp>
        <p:nvSpPr>
          <p:cNvPr id="62" name="Shape 62"/>
          <p:cNvSpPr txBox="1"/>
          <p:nvPr>
            <p:ph type="title"/>
          </p:nvPr>
        </p:nvSpPr>
        <p:spPr>
          <a:xfrm>
            <a:off x="457200" y="205988"/>
            <a:ext cx="8229600" cy="460500"/>
          </a:xfrm>
          <a:prstGeom prst="rect">
            <a:avLst/>
          </a:prstGeom>
        </p:spPr>
        <p:txBody>
          <a:bodyPr anchorCtr="0" anchor="t" bIns="76200" lIns="76200" rIns="76200" wrap="square" tIns="76200"/>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63" name="Shape 63"/>
          <p:cNvSpPr txBox="1"/>
          <p:nvPr>
            <p:ph idx="1" type="body"/>
          </p:nvPr>
        </p:nvSpPr>
        <p:spPr>
          <a:xfrm>
            <a:off x="457200" y="830633"/>
            <a:ext cx="8229600" cy="3725700"/>
          </a:xfrm>
          <a:prstGeom prst="rect">
            <a:avLst/>
          </a:prstGeom>
        </p:spPr>
        <p:txBody>
          <a:bodyPr anchorCtr="0" anchor="t" bIns="76200" lIns="76200" rIns="76200" wrap="square" tIns="76200"/>
          <a:lstStyle>
            <a:lvl1pPr lvl="0" rtl="0">
              <a:lnSpc>
                <a:spcPct val="115000"/>
              </a:lnSpc>
              <a:spcBef>
                <a:spcPts val="0"/>
              </a:spcBef>
              <a:defRPr/>
            </a:lvl1pPr>
            <a:lvl2pPr lvl="1" rtl="0">
              <a:lnSpc>
                <a:spcPct val="115000"/>
              </a:lnSpc>
              <a:spcBef>
                <a:spcPts val="0"/>
              </a:spcBef>
              <a:defRPr/>
            </a:lvl2pPr>
            <a:lvl3pPr lvl="2" rtl="0">
              <a:lnSpc>
                <a:spcPct val="115000"/>
              </a:lnSpc>
              <a:spcBef>
                <a:spcPts val="0"/>
              </a:spcBef>
              <a:defRPr/>
            </a:lvl3pPr>
            <a:lvl4pPr lvl="3" rtl="0">
              <a:lnSpc>
                <a:spcPct val="115000"/>
              </a:lnSpc>
              <a:spcBef>
                <a:spcPts val="0"/>
              </a:spcBef>
              <a:defRPr/>
            </a:lvl4pPr>
            <a:lvl5pPr lvl="4" rtl="0">
              <a:lnSpc>
                <a:spcPct val="115000"/>
              </a:lnSpc>
              <a:spcBef>
                <a:spcPts val="0"/>
              </a:spcBef>
              <a:defRPr/>
            </a:lvl5pPr>
            <a:lvl6pPr lvl="5" rtl="0">
              <a:lnSpc>
                <a:spcPct val="115000"/>
              </a:lnSpc>
              <a:spcBef>
                <a:spcPts val="0"/>
              </a:spcBef>
              <a:defRPr/>
            </a:lvl6pPr>
            <a:lvl7pPr lvl="6" rtl="0">
              <a:lnSpc>
                <a:spcPct val="115000"/>
              </a:lnSpc>
              <a:spcBef>
                <a:spcPts val="0"/>
              </a:spcBef>
              <a:defRPr/>
            </a:lvl7pPr>
            <a:lvl8pPr lvl="7" rtl="0">
              <a:lnSpc>
                <a:spcPct val="115000"/>
              </a:lnSpc>
              <a:spcBef>
                <a:spcPts val="0"/>
              </a:spcBef>
              <a:defRPr/>
            </a:lvl8pPr>
            <a:lvl9pPr lvl="8" rtl="0">
              <a:lnSpc>
                <a:spcPct val="115000"/>
              </a:lnSpc>
              <a:spcBef>
                <a:spcPts val="0"/>
              </a:spcBef>
              <a:defRPr/>
            </a:lvl9pPr>
          </a:lstStyle>
          <a:p/>
        </p:txBody>
      </p:sp>
      <p:cxnSp>
        <p:nvCxnSpPr>
          <p:cNvPr id="64" name="Shape 64"/>
          <p:cNvCxnSpPr/>
          <p:nvPr/>
        </p:nvCxnSpPr>
        <p:spPr>
          <a:xfrm>
            <a:off x="423360" y="766890"/>
            <a:ext cx="82974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de Content">
    <p:spTree>
      <p:nvGrpSpPr>
        <p:cNvPr id="65" name="Shape 65"/>
        <p:cNvGrpSpPr/>
        <p:nvPr/>
      </p:nvGrpSpPr>
      <p:grpSpPr>
        <a:xfrm>
          <a:off x="0" y="0"/>
          <a:ext cx="0" cy="0"/>
          <a:chOff x="0" y="0"/>
          <a:chExt cx="0" cy="0"/>
        </a:xfrm>
      </p:grpSpPr>
      <p:sp>
        <p:nvSpPr>
          <p:cNvPr id="66" name="Shape 66"/>
          <p:cNvSpPr txBox="1"/>
          <p:nvPr>
            <p:ph type="title"/>
          </p:nvPr>
        </p:nvSpPr>
        <p:spPr>
          <a:xfrm>
            <a:off x="457200" y="205988"/>
            <a:ext cx="8229600" cy="460500"/>
          </a:xfrm>
          <a:prstGeom prst="rect">
            <a:avLst/>
          </a:prstGeom>
        </p:spPr>
        <p:txBody>
          <a:bodyPr anchorCtr="0" anchor="t" bIns="76200" lIns="76200" rIns="76200" wrap="square" tIns="76200"/>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67" name="Shape 67"/>
          <p:cNvSpPr txBox="1"/>
          <p:nvPr>
            <p:ph idx="1" type="body"/>
          </p:nvPr>
        </p:nvSpPr>
        <p:spPr>
          <a:xfrm>
            <a:off x="4663320" y="830633"/>
            <a:ext cx="4023300" cy="3725700"/>
          </a:xfrm>
          <a:prstGeom prst="rect">
            <a:avLst/>
          </a:prstGeom>
        </p:spPr>
        <p:txBody>
          <a:bodyPr anchorCtr="0" anchor="t" bIns="76200" lIns="76200" rIns="76200" wrap="square" tIns="7620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68" name="Shape 68"/>
          <p:cNvCxnSpPr/>
          <p:nvPr/>
        </p:nvCxnSpPr>
        <p:spPr>
          <a:xfrm>
            <a:off x="423360" y="766890"/>
            <a:ext cx="82974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hecklist">
    <p:spTree>
      <p:nvGrpSpPr>
        <p:cNvPr id="69" name="Shape 69"/>
        <p:cNvGrpSpPr/>
        <p:nvPr/>
      </p:nvGrpSpPr>
      <p:grpSpPr>
        <a:xfrm>
          <a:off x="0" y="0"/>
          <a:ext cx="0" cy="0"/>
          <a:chOff x="0" y="0"/>
          <a:chExt cx="0" cy="0"/>
        </a:xfrm>
      </p:grpSpPr>
      <p:sp>
        <p:nvSpPr>
          <p:cNvPr id="70" name="Shape 70"/>
          <p:cNvSpPr txBox="1"/>
          <p:nvPr>
            <p:ph type="title"/>
          </p:nvPr>
        </p:nvSpPr>
        <p:spPr>
          <a:xfrm>
            <a:off x="457200" y="205988"/>
            <a:ext cx="8229600" cy="460500"/>
          </a:xfrm>
          <a:prstGeom prst="rect">
            <a:avLst/>
          </a:prstGeom>
        </p:spPr>
        <p:txBody>
          <a:bodyPr anchorCtr="0" anchor="t" bIns="76200" lIns="76200" rIns="76200" wrap="square" tIns="76200"/>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71" name="Shape 71"/>
          <p:cNvSpPr txBox="1"/>
          <p:nvPr>
            <p:ph idx="1" type="body"/>
          </p:nvPr>
        </p:nvSpPr>
        <p:spPr>
          <a:xfrm>
            <a:off x="457200" y="830633"/>
            <a:ext cx="8229600" cy="3725700"/>
          </a:xfrm>
          <a:prstGeom prst="rect">
            <a:avLst/>
          </a:prstGeom>
        </p:spPr>
        <p:txBody>
          <a:bodyPr anchorCtr="0" anchor="t" bIns="76200" lIns="76200" rIns="76200" wrap="square" tIns="76200"/>
          <a:lstStyle>
            <a:lvl1pPr lvl="0" rtl="0">
              <a:spcBef>
                <a:spcPts val="0"/>
              </a:spcBef>
              <a:buChar char="❏"/>
              <a:defRPr/>
            </a:lvl1pPr>
            <a:lvl2pPr lvl="1" rtl="0">
              <a:spcBef>
                <a:spcPts val="0"/>
              </a:spcBef>
              <a:buChar char="❏"/>
              <a:defRPr/>
            </a:lvl2pPr>
            <a:lvl3pPr lvl="2" rtl="0">
              <a:spcBef>
                <a:spcPts val="0"/>
              </a:spcBef>
              <a:buChar char="❏"/>
              <a:defRPr/>
            </a:lvl3pPr>
            <a:lvl4pPr lvl="3" rtl="0">
              <a:spcBef>
                <a:spcPts val="0"/>
              </a:spcBef>
              <a:buChar char="❏"/>
              <a:defRPr/>
            </a:lvl4pPr>
            <a:lvl5pPr lvl="4" rtl="0">
              <a:spcBef>
                <a:spcPts val="0"/>
              </a:spcBef>
              <a:buChar char="❏"/>
              <a:defRPr/>
            </a:lvl5pPr>
            <a:lvl6pPr lvl="5" rtl="0">
              <a:spcBef>
                <a:spcPts val="0"/>
              </a:spcBef>
              <a:buChar char="❏"/>
              <a:defRPr/>
            </a:lvl6pPr>
            <a:lvl7pPr lvl="6" rtl="0">
              <a:spcBef>
                <a:spcPts val="0"/>
              </a:spcBef>
              <a:buChar char="❏"/>
              <a:defRPr/>
            </a:lvl7pPr>
            <a:lvl8pPr lvl="7" rtl="0">
              <a:spcBef>
                <a:spcPts val="0"/>
              </a:spcBef>
              <a:buChar char="❏"/>
              <a:defRPr/>
            </a:lvl8pPr>
            <a:lvl9pPr lvl="8" rtl="0">
              <a:spcBef>
                <a:spcPts val="0"/>
              </a:spcBef>
              <a:buChar char="❏"/>
              <a:defRPr/>
            </a:lvl9pPr>
          </a:lstStyle>
          <a:p/>
        </p:txBody>
      </p:sp>
      <p:cxnSp>
        <p:nvCxnSpPr>
          <p:cNvPr id="72" name="Shape 72"/>
          <p:cNvCxnSpPr/>
          <p:nvPr/>
        </p:nvCxnSpPr>
        <p:spPr>
          <a:xfrm>
            <a:off x="423360" y="766890"/>
            <a:ext cx="82974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lt">
    <p:spTree>
      <p:nvGrpSpPr>
        <p:cNvPr id="73" name="Shape 73"/>
        <p:cNvGrpSpPr/>
        <p:nvPr/>
      </p:nvGrpSpPr>
      <p:grpSpPr>
        <a:xfrm>
          <a:off x="0" y="0"/>
          <a:ext cx="0" cy="0"/>
          <a:chOff x="0" y="0"/>
          <a:chExt cx="0" cy="0"/>
        </a:xfrm>
      </p:grpSpPr>
      <p:pic>
        <p:nvPicPr>
          <p:cNvPr id="74" name="Shape 74"/>
          <p:cNvPicPr preferRelativeResize="0"/>
          <p:nvPr/>
        </p:nvPicPr>
        <p:blipFill rotWithShape="1">
          <a:blip r:embed="rId2">
            <a:alphaModFix/>
          </a:blip>
          <a:srcRect b="0" l="7363" r="9" t="0"/>
          <a:stretch/>
        </p:blipFill>
        <p:spPr>
          <a:xfrm>
            <a:off x="423351" y="45650"/>
            <a:ext cx="2611750" cy="853575"/>
          </a:xfrm>
          <a:prstGeom prst="rect">
            <a:avLst/>
          </a:prstGeom>
          <a:noFill/>
          <a:ln>
            <a:noFill/>
          </a:ln>
        </p:spPr>
      </p:pic>
      <p:sp>
        <p:nvSpPr>
          <p:cNvPr id="75" name="Shape 75"/>
          <p:cNvSpPr txBox="1"/>
          <p:nvPr>
            <p:ph type="title"/>
          </p:nvPr>
        </p:nvSpPr>
        <p:spPr>
          <a:xfrm>
            <a:off x="457200" y="2397928"/>
            <a:ext cx="8229600" cy="1661700"/>
          </a:xfrm>
          <a:prstGeom prst="rect">
            <a:avLst/>
          </a:prstGeom>
        </p:spPr>
        <p:txBody>
          <a:bodyPr anchorCtr="0" anchor="b" bIns="76200" lIns="76200" rIns="76200" wrap="square" tIns="76200"/>
          <a:lstStyle>
            <a:lvl1pPr lvl="0" rtl="0">
              <a:spcBef>
                <a:spcPts val="0"/>
              </a:spcBef>
              <a:buNone/>
              <a:defRPr sz="5200"/>
            </a:lvl1pPr>
            <a:lvl2pPr lvl="1" rtl="0">
              <a:spcBef>
                <a:spcPts val="0"/>
              </a:spcBef>
              <a:buNone/>
              <a:defRPr sz="6000"/>
            </a:lvl2pPr>
            <a:lvl3pPr lvl="2" rtl="0">
              <a:spcBef>
                <a:spcPts val="0"/>
              </a:spcBef>
              <a:buNone/>
              <a:defRPr sz="6000"/>
            </a:lvl3pPr>
            <a:lvl4pPr lvl="3" rtl="0">
              <a:spcBef>
                <a:spcPts val="0"/>
              </a:spcBef>
              <a:buNone/>
              <a:defRPr sz="6000"/>
            </a:lvl4pPr>
            <a:lvl5pPr lvl="4" rtl="0">
              <a:spcBef>
                <a:spcPts val="0"/>
              </a:spcBef>
              <a:buNone/>
              <a:defRPr sz="6000"/>
            </a:lvl5pPr>
            <a:lvl6pPr lvl="5" rtl="0">
              <a:spcBef>
                <a:spcPts val="0"/>
              </a:spcBef>
              <a:buNone/>
              <a:defRPr sz="6000"/>
            </a:lvl6pPr>
            <a:lvl7pPr lvl="6" rtl="0">
              <a:spcBef>
                <a:spcPts val="0"/>
              </a:spcBef>
              <a:buNone/>
              <a:defRPr sz="6000"/>
            </a:lvl7pPr>
            <a:lvl8pPr lvl="7" rtl="0">
              <a:spcBef>
                <a:spcPts val="0"/>
              </a:spcBef>
              <a:buNone/>
              <a:defRPr sz="6000"/>
            </a:lvl8pPr>
            <a:lvl9pPr lvl="8" rtl="0">
              <a:spcBef>
                <a:spcPts val="0"/>
              </a:spcBef>
              <a:buNone/>
              <a:defRPr sz="6000"/>
            </a:lvl9pPr>
          </a:lstStyle>
          <a:p/>
        </p:txBody>
      </p:sp>
      <p:sp>
        <p:nvSpPr>
          <p:cNvPr id="76" name="Shape 76"/>
          <p:cNvSpPr txBox="1"/>
          <p:nvPr>
            <p:ph idx="1" type="body"/>
          </p:nvPr>
        </p:nvSpPr>
        <p:spPr>
          <a:xfrm>
            <a:off x="457200" y="4122473"/>
            <a:ext cx="8229600" cy="863400"/>
          </a:xfrm>
          <a:prstGeom prst="rect">
            <a:avLst/>
          </a:prstGeom>
        </p:spPr>
        <p:txBody>
          <a:bodyPr anchorCtr="0" anchor="t" bIns="76200" lIns="76200" rIns="76200" wrap="square" tIns="76200"/>
          <a:lstStyle>
            <a:lvl1pPr lvl="0" rtl="0">
              <a:lnSpc>
                <a:spcPct val="115000"/>
              </a:lnSpc>
              <a:spcBef>
                <a:spcPts val="0"/>
              </a:spcBef>
              <a:defRPr i="1"/>
            </a:lvl1pPr>
            <a:lvl2pPr lvl="1" rtl="0">
              <a:lnSpc>
                <a:spcPct val="115000"/>
              </a:lnSpc>
              <a:spcBef>
                <a:spcPts val="0"/>
              </a:spcBef>
              <a:defRPr i="1"/>
            </a:lvl2pPr>
            <a:lvl3pPr lvl="2" rtl="0">
              <a:lnSpc>
                <a:spcPct val="115000"/>
              </a:lnSpc>
              <a:spcBef>
                <a:spcPts val="0"/>
              </a:spcBef>
              <a:defRPr i="1"/>
            </a:lvl3pPr>
            <a:lvl4pPr lvl="3" rtl="0">
              <a:lnSpc>
                <a:spcPct val="115000"/>
              </a:lnSpc>
              <a:spcBef>
                <a:spcPts val="0"/>
              </a:spcBef>
              <a:defRPr i="1"/>
            </a:lvl4pPr>
            <a:lvl5pPr lvl="4" rtl="0">
              <a:lnSpc>
                <a:spcPct val="115000"/>
              </a:lnSpc>
              <a:spcBef>
                <a:spcPts val="0"/>
              </a:spcBef>
              <a:defRPr i="1"/>
            </a:lvl5pPr>
            <a:lvl6pPr lvl="5" rtl="0">
              <a:lnSpc>
                <a:spcPct val="115000"/>
              </a:lnSpc>
              <a:spcBef>
                <a:spcPts val="0"/>
              </a:spcBef>
              <a:defRPr i="1"/>
            </a:lvl6pPr>
            <a:lvl7pPr lvl="6" rtl="0">
              <a:lnSpc>
                <a:spcPct val="115000"/>
              </a:lnSpc>
              <a:spcBef>
                <a:spcPts val="0"/>
              </a:spcBef>
              <a:defRPr i="1"/>
            </a:lvl7pPr>
            <a:lvl8pPr lvl="7" rtl="0">
              <a:lnSpc>
                <a:spcPct val="115000"/>
              </a:lnSpc>
              <a:spcBef>
                <a:spcPts val="0"/>
              </a:spcBef>
              <a:defRPr i="1"/>
            </a:lvl8pPr>
            <a:lvl9pPr lvl="8" rtl="0">
              <a:lnSpc>
                <a:spcPct val="115000"/>
              </a:lnSpc>
              <a:spcBef>
                <a:spcPts val="0"/>
              </a:spcBef>
              <a:defRPr i="1"/>
            </a:lvl9pPr>
          </a:lstStyle>
          <a:p/>
        </p:txBody>
      </p:sp>
      <p:cxnSp>
        <p:nvCxnSpPr>
          <p:cNvPr id="77" name="Shape 77"/>
          <p:cNvCxnSpPr/>
          <p:nvPr/>
        </p:nvCxnSpPr>
        <p:spPr>
          <a:xfrm>
            <a:off x="423360" y="4058730"/>
            <a:ext cx="82974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lt Reversed">
    <p:bg>
      <p:bgPr>
        <a:solidFill>
          <a:srgbClr val="808184"/>
        </a:solidFill>
      </p:bgPr>
    </p:bg>
    <p:spTree>
      <p:nvGrpSpPr>
        <p:cNvPr id="78" name="Shape 78"/>
        <p:cNvGrpSpPr/>
        <p:nvPr/>
      </p:nvGrpSpPr>
      <p:grpSpPr>
        <a:xfrm>
          <a:off x="0" y="0"/>
          <a:ext cx="0" cy="0"/>
          <a:chOff x="0" y="0"/>
          <a:chExt cx="0" cy="0"/>
        </a:xfrm>
      </p:grpSpPr>
      <p:pic>
        <p:nvPicPr>
          <p:cNvPr id="79" name="Shape 79"/>
          <p:cNvPicPr preferRelativeResize="0"/>
          <p:nvPr/>
        </p:nvPicPr>
        <p:blipFill>
          <a:blip r:embed="rId2">
            <a:alphaModFix/>
          </a:blip>
          <a:stretch>
            <a:fillRect/>
          </a:stretch>
        </p:blipFill>
        <p:spPr>
          <a:xfrm>
            <a:off x="213060" y="48957"/>
            <a:ext cx="2819568" cy="853575"/>
          </a:xfrm>
          <a:prstGeom prst="rect">
            <a:avLst/>
          </a:prstGeom>
          <a:noFill/>
          <a:ln>
            <a:noFill/>
          </a:ln>
        </p:spPr>
      </p:pic>
      <p:sp>
        <p:nvSpPr>
          <p:cNvPr id="80" name="Shape 80"/>
          <p:cNvSpPr txBox="1"/>
          <p:nvPr>
            <p:ph type="title"/>
          </p:nvPr>
        </p:nvSpPr>
        <p:spPr>
          <a:xfrm>
            <a:off x="457200" y="2397928"/>
            <a:ext cx="8229600" cy="1661700"/>
          </a:xfrm>
          <a:prstGeom prst="rect">
            <a:avLst/>
          </a:prstGeom>
        </p:spPr>
        <p:txBody>
          <a:bodyPr anchorCtr="0" anchor="b" bIns="76200" lIns="76200" rIns="76200" wrap="square" tIns="76200"/>
          <a:lstStyle>
            <a:lvl1pPr lvl="0" rtl="0">
              <a:spcBef>
                <a:spcPts val="0"/>
              </a:spcBef>
              <a:buNone/>
              <a:defRPr sz="5200">
                <a:solidFill>
                  <a:srgbClr val="FFFFFF"/>
                </a:solidFill>
              </a:defRPr>
            </a:lvl1pPr>
            <a:lvl2pPr lvl="1" rtl="0">
              <a:spcBef>
                <a:spcPts val="0"/>
              </a:spcBef>
              <a:buNone/>
              <a:defRPr sz="5600">
                <a:solidFill>
                  <a:srgbClr val="FFFFFF"/>
                </a:solidFill>
              </a:defRPr>
            </a:lvl2pPr>
            <a:lvl3pPr lvl="2" rtl="0">
              <a:spcBef>
                <a:spcPts val="0"/>
              </a:spcBef>
              <a:buNone/>
              <a:defRPr sz="5600">
                <a:solidFill>
                  <a:srgbClr val="FFFFFF"/>
                </a:solidFill>
              </a:defRPr>
            </a:lvl3pPr>
            <a:lvl4pPr lvl="3" rtl="0">
              <a:spcBef>
                <a:spcPts val="0"/>
              </a:spcBef>
              <a:buNone/>
              <a:defRPr sz="5600">
                <a:solidFill>
                  <a:srgbClr val="FFFFFF"/>
                </a:solidFill>
              </a:defRPr>
            </a:lvl4pPr>
            <a:lvl5pPr lvl="4" rtl="0">
              <a:spcBef>
                <a:spcPts val="0"/>
              </a:spcBef>
              <a:buNone/>
              <a:defRPr sz="5600">
                <a:solidFill>
                  <a:srgbClr val="FFFFFF"/>
                </a:solidFill>
              </a:defRPr>
            </a:lvl5pPr>
            <a:lvl6pPr lvl="5" rtl="0">
              <a:spcBef>
                <a:spcPts val="0"/>
              </a:spcBef>
              <a:buNone/>
              <a:defRPr sz="5600">
                <a:solidFill>
                  <a:srgbClr val="FFFFFF"/>
                </a:solidFill>
              </a:defRPr>
            </a:lvl6pPr>
            <a:lvl7pPr lvl="6" rtl="0">
              <a:spcBef>
                <a:spcPts val="0"/>
              </a:spcBef>
              <a:buNone/>
              <a:defRPr sz="5600">
                <a:solidFill>
                  <a:srgbClr val="FFFFFF"/>
                </a:solidFill>
              </a:defRPr>
            </a:lvl7pPr>
            <a:lvl8pPr lvl="7" rtl="0">
              <a:spcBef>
                <a:spcPts val="0"/>
              </a:spcBef>
              <a:buNone/>
              <a:defRPr sz="5600">
                <a:solidFill>
                  <a:srgbClr val="FFFFFF"/>
                </a:solidFill>
              </a:defRPr>
            </a:lvl8pPr>
            <a:lvl9pPr lvl="8" rtl="0">
              <a:spcBef>
                <a:spcPts val="0"/>
              </a:spcBef>
              <a:buNone/>
              <a:defRPr sz="5600">
                <a:solidFill>
                  <a:srgbClr val="FFFFFF"/>
                </a:solidFill>
              </a:defRPr>
            </a:lvl9pPr>
          </a:lstStyle>
          <a:p/>
        </p:txBody>
      </p:sp>
      <p:sp>
        <p:nvSpPr>
          <p:cNvPr id="81" name="Shape 81"/>
          <p:cNvSpPr txBox="1"/>
          <p:nvPr>
            <p:ph idx="1" type="body"/>
          </p:nvPr>
        </p:nvSpPr>
        <p:spPr>
          <a:xfrm>
            <a:off x="457200" y="4122473"/>
            <a:ext cx="8229600" cy="863400"/>
          </a:xfrm>
          <a:prstGeom prst="rect">
            <a:avLst/>
          </a:prstGeom>
        </p:spPr>
        <p:txBody>
          <a:bodyPr anchorCtr="0" anchor="t" bIns="76200" lIns="76200" rIns="76200" wrap="square" tIns="76200"/>
          <a:lstStyle>
            <a:lvl1pPr lvl="0" rtl="0">
              <a:lnSpc>
                <a:spcPct val="115000"/>
              </a:lnSpc>
              <a:spcBef>
                <a:spcPts val="0"/>
              </a:spcBef>
              <a:buClr>
                <a:srgbClr val="FFFFFF"/>
              </a:buClr>
              <a:defRPr i="1">
                <a:solidFill>
                  <a:srgbClr val="FFFFFF"/>
                </a:solidFill>
              </a:defRPr>
            </a:lvl1pPr>
            <a:lvl2pPr lvl="1" rtl="0">
              <a:lnSpc>
                <a:spcPct val="115000"/>
              </a:lnSpc>
              <a:spcBef>
                <a:spcPts val="0"/>
              </a:spcBef>
              <a:buClr>
                <a:srgbClr val="FFFFFF"/>
              </a:buClr>
              <a:defRPr i="1">
                <a:solidFill>
                  <a:srgbClr val="FFFFFF"/>
                </a:solidFill>
              </a:defRPr>
            </a:lvl2pPr>
            <a:lvl3pPr lvl="2" rtl="0">
              <a:lnSpc>
                <a:spcPct val="115000"/>
              </a:lnSpc>
              <a:spcBef>
                <a:spcPts val="0"/>
              </a:spcBef>
              <a:buClr>
                <a:srgbClr val="FFFFFF"/>
              </a:buClr>
              <a:defRPr i="1">
                <a:solidFill>
                  <a:srgbClr val="FFFFFF"/>
                </a:solidFill>
              </a:defRPr>
            </a:lvl3pPr>
            <a:lvl4pPr lvl="3" rtl="0">
              <a:lnSpc>
                <a:spcPct val="115000"/>
              </a:lnSpc>
              <a:spcBef>
                <a:spcPts val="0"/>
              </a:spcBef>
              <a:buClr>
                <a:srgbClr val="FFFFFF"/>
              </a:buClr>
              <a:defRPr i="1">
                <a:solidFill>
                  <a:srgbClr val="FFFFFF"/>
                </a:solidFill>
              </a:defRPr>
            </a:lvl4pPr>
            <a:lvl5pPr lvl="4" rtl="0">
              <a:lnSpc>
                <a:spcPct val="115000"/>
              </a:lnSpc>
              <a:spcBef>
                <a:spcPts val="0"/>
              </a:spcBef>
              <a:buClr>
                <a:srgbClr val="FFFFFF"/>
              </a:buClr>
              <a:defRPr i="1">
                <a:solidFill>
                  <a:srgbClr val="FFFFFF"/>
                </a:solidFill>
              </a:defRPr>
            </a:lvl5pPr>
            <a:lvl6pPr lvl="5" rtl="0">
              <a:lnSpc>
                <a:spcPct val="115000"/>
              </a:lnSpc>
              <a:spcBef>
                <a:spcPts val="0"/>
              </a:spcBef>
              <a:buClr>
                <a:srgbClr val="FFFFFF"/>
              </a:buClr>
              <a:defRPr i="1">
                <a:solidFill>
                  <a:srgbClr val="FFFFFF"/>
                </a:solidFill>
              </a:defRPr>
            </a:lvl6pPr>
            <a:lvl7pPr lvl="6" rtl="0">
              <a:lnSpc>
                <a:spcPct val="115000"/>
              </a:lnSpc>
              <a:spcBef>
                <a:spcPts val="0"/>
              </a:spcBef>
              <a:buClr>
                <a:srgbClr val="FFFFFF"/>
              </a:buClr>
              <a:defRPr i="1">
                <a:solidFill>
                  <a:srgbClr val="FFFFFF"/>
                </a:solidFill>
              </a:defRPr>
            </a:lvl7pPr>
            <a:lvl8pPr lvl="7" rtl="0">
              <a:lnSpc>
                <a:spcPct val="115000"/>
              </a:lnSpc>
              <a:spcBef>
                <a:spcPts val="0"/>
              </a:spcBef>
              <a:buClr>
                <a:srgbClr val="FFFFFF"/>
              </a:buClr>
              <a:defRPr i="1">
                <a:solidFill>
                  <a:srgbClr val="FFFFFF"/>
                </a:solidFill>
              </a:defRPr>
            </a:lvl8pPr>
            <a:lvl9pPr lvl="8" rtl="0">
              <a:lnSpc>
                <a:spcPct val="115000"/>
              </a:lnSpc>
              <a:spcBef>
                <a:spcPts val="0"/>
              </a:spcBef>
              <a:buClr>
                <a:srgbClr val="FFFFFF"/>
              </a:buClr>
              <a:defRPr i="1">
                <a:solidFill>
                  <a:srgbClr val="FFFFFF"/>
                </a:solidFill>
              </a:defRPr>
            </a:lvl9pPr>
          </a:lstStyle>
          <a:p/>
        </p:txBody>
      </p:sp>
      <p:cxnSp>
        <p:nvCxnSpPr>
          <p:cNvPr id="82" name="Shape 82"/>
          <p:cNvCxnSpPr/>
          <p:nvPr/>
        </p:nvCxnSpPr>
        <p:spPr>
          <a:xfrm>
            <a:off x="423360" y="4058730"/>
            <a:ext cx="8297400" cy="0"/>
          </a:xfrm>
          <a:prstGeom prst="straightConnector1">
            <a:avLst/>
          </a:prstGeom>
          <a:noFill/>
          <a:ln cap="flat" cmpd="sng" w="19050">
            <a:solidFill>
              <a:srgbClr val="FFFFFF"/>
            </a:solidFill>
            <a:prstDash val="solid"/>
            <a:round/>
            <a:headEnd len="lg" w="lg" type="none"/>
            <a:tailEnd len="lg" w="lg"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ong Form">
    <p:spTree>
      <p:nvGrpSpPr>
        <p:cNvPr id="83" name="Shape 83"/>
        <p:cNvGrpSpPr/>
        <p:nvPr/>
      </p:nvGrpSpPr>
      <p:grpSpPr>
        <a:xfrm>
          <a:off x="0" y="0"/>
          <a:ext cx="0" cy="0"/>
          <a:chOff x="0" y="0"/>
          <a:chExt cx="0" cy="0"/>
        </a:xfrm>
      </p:grpSpPr>
      <p:sp>
        <p:nvSpPr>
          <p:cNvPr id="84" name="Shape 84"/>
          <p:cNvSpPr txBox="1"/>
          <p:nvPr>
            <p:ph type="title"/>
          </p:nvPr>
        </p:nvSpPr>
        <p:spPr>
          <a:xfrm>
            <a:off x="457200" y="205988"/>
            <a:ext cx="2391900" cy="460500"/>
          </a:xfrm>
          <a:prstGeom prst="rect">
            <a:avLst/>
          </a:prstGeom>
        </p:spPr>
        <p:txBody>
          <a:bodyPr anchorCtr="0" anchor="t" bIns="76200" lIns="76200" rIns="76200" wrap="square" tIns="76200"/>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85" name="Shape 85"/>
          <p:cNvSpPr txBox="1"/>
          <p:nvPr>
            <p:ph idx="1" type="body"/>
          </p:nvPr>
        </p:nvSpPr>
        <p:spPr>
          <a:xfrm>
            <a:off x="3153510" y="205988"/>
            <a:ext cx="5454600" cy="3725700"/>
          </a:xfrm>
          <a:prstGeom prst="rect">
            <a:avLst/>
          </a:prstGeom>
        </p:spPr>
        <p:txBody>
          <a:bodyPr anchorCtr="0" anchor="t" bIns="76200" lIns="76200" rIns="76200" wrap="square" tIns="76200"/>
          <a:lstStyle>
            <a:lvl1pPr lvl="0" rtl="0">
              <a:lnSpc>
                <a:spcPct val="10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86" name="Shape 86"/>
        <p:cNvGrpSpPr/>
        <p:nvPr/>
      </p:nvGrpSpPr>
      <p:grpSpPr>
        <a:xfrm>
          <a:off x="0" y="0"/>
          <a:ext cx="0" cy="0"/>
          <a:chOff x="0" y="0"/>
          <a:chExt cx="0" cy="0"/>
        </a:xfrm>
      </p:grpSpPr>
      <p:sp>
        <p:nvSpPr>
          <p:cNvPr id="87" name="Shape 87"/>
          <p:cNvSpPr txBox="1"/>
          <p:nvPr>
            <p:ph idx="1" type="body"/>
          </p:nvPr>
        </p:nvSpPr>
        <p:spPr>
          <a:xfrm>
            <a:off x="1424550" y="1708830"/>
            <a:ext cx="6294900" cy="1725900"/>
          </a:xfrm>
          <a:prstGeom prst="rect">
            <a:avLst/>
          </a:prstGeom>
        </p:spPr>
        <p:txBody>
          <a:bodyPr anchorCtr="0" anchor="ctr" bIns="76200" lIns="76200" rIns="76200" wrap="square" tIns="76200"/>
          <a:lstStyle>
            <a:lvl1pPr lvl="0" rtl="0" algn="ctr">
              <a:spcBef>
                <a:spcPts val="0"/>
              </a:spcBef>
              <a:buClr>
                <a:srgbClr val="B7B7B7"/>
              </a:buClr>
              <a:defRPr i="1">
                <a:solidFill>
                  <a:srgbClr val="B7B7B7"/>
                </a:solidFill>
              </a:defRPr>
            </a:lvl1pPr>
            <a:lvl2pPr lvl="1" rtl="0" algn="ctr">
              <a:spcBef>
                <a:spcPts val="0"/>
              </a:spcBef>
              <a:buClr>
                <a:srgbClr val="B7B7B7"/>
              </a:buClr>
              <a:defRPr i="1">
                <a:solidFill>
                  <a:srgbClr val="B7B7B7"/>
                </a:solidFill>
              </a:defRPr>
            </a:lvl2pPr>
            <a:lvl3pPr lvl="2" rtl="0" algn="ctr">
              <a:spcBef>
                <a:spcPts val="0"/>
              </a:spcBef>
              <a:buClr>
                <a:srgbClr val="B7B7B7"/>
              </a:buClr>
              <a:defRPr i="1">
                <a:solidFill>
                  <a:srgbClr val="B7B7B7"/>
                </a:solidFill>
              </a:defRPr>
            </a:lvl3pPr>
            <a:lvl4pPr lvl="3" rtl="0" algn="ctr">
              <a:spcBef>
                <a:spcPts val="0"/>
              </a:spcBef>
              <a:buClr>
                <a:srgbClr val="B7B7B7"/>
              </a:buClr>
              <a:defRPr i="1">
                <a:solidFill>
                  <a:srgbClr val="B7B7B7"/>
                </a:solidFill>
              </a:defRPr>
            </a:lvl4pPr>
            <a:lvl5pPr lvl="4" rtl="0" algn="ctr">
              <a:spcBef>
                <a:spcPts val="0"/>
              </a:spcBef>
              <a:buClr>
                <a:srgbClr val="B7B7B7"/>
              </a:buClr>
              <a:defRPr i="1">
                <a:solidFill>
                  <a:srgbClr val="B7B7B7"/>
                </a:solidFill>
              </a:defRPr>
            </a:lvl5pPr>
            <a:lvl6pPr lvl="5" rtl="0" algn="ctr">
              <a:spcBef>
                <a:spcPts val="0"/>
              </a:spcBef>
              <a:buClr>
                <a:srgbClr val="B7B7B7"/>
              </a:buClr>
              <a:defRPr i="1">
                <a:solidFill>
                  <a:srgbClr val="B7B7B7"/>
                </a:solidFill>
              </a:defRPr>
            </a:lvl6pPr>
            <a:lvl7pPr lvl="6" rtl="0" algn="ctr">
              <a:spcBef>
                <a:spcPts val="0"/>
              </a:spcBef>
              <a:buClr>
                <a:srgbClr val="B7B7B7"/>
              </a:buClr>
              <a:defRPr i="1">
                <a:solidFill>
                  <a:srgbClr val="B7B7B7"/>
                </a:solidFill>
              </a:defRPr>
            </a:lvl7pPr>
            <a:lvl8pPr lvl="7" rtl="0" algn="ctr">
              <a:spcBef>
                <a:spcPts val="0"/>
              </a:spcBef>
              <a:buClr>
                <a:srgbClr val="B7B7B7"/>
              </a:buClr>
              <a:defRPr i="1">
                <a:solidFill>
                  <a:srgbClr val="B7B7B7"/>
                </a:solidFill>
              </a:defRPr>
            </a:lvl8pPr>
            <a:lvl9pPr lvl="8" rtl="0" algn="ctr">
              <a:spcBef>
                <a:spcPts val="0"/>
              </a:spcBef>
              <a:buClr>
                <a:srgbClr val="B7B7B7"/>
              </a:buClr>
              <a:defRPr i="1">
                <a:solidFill>
                  <a:srgbClr val="B7B7B7"/>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with Title">
    <p:spTree>
      <p:nvGrpSpPr>
        <p:cNvPr id="88" name="Shape 88"/>
        <p:cNvGrpSpPr/>
        <p:nvPr/>
      </p:nvGrpSpPr>
      <p:grpSpPr>
        <a:xfrm>
          <a:off x="0" y="0"/>
          <a:ext cx="0" cy="0"/>
          <a:chOff x="0" y="0"/>
          <a:chExt cx="0" cy="0"/>
        </a:xfrm>
      </p:grpSpPr>
      <p:sp>
        <p:nvSpPr>
          <p:cNvPr id="89" name="Shape 89"/>
          <p:cNvSpPr txBox="1"/>
          <p:nvPr>
            <p:ph type="title"/>
          </p:nvPr>
        </p:nvSpPr>
        <p:spPr>
          <a:xfrm>
            <a:off x="1777710" y="278606"/>
            <a:ext cx="5588700" cy="853800"/>
          </a:xfrm>
          <a:prstGeom prst="rect">
            <a:avLst/>
          </a:prstGeom>
        </p:spPr>
        <p:txBody>
          <a:bodyPr anchorCtr="0" anchor="ctr" bIns="76200" lIns="76200" rIns="76200" wrap="square" tIns="76200"/>
          <a:lstStyle>
            <a:lvl1pPr lvl="0" rtl="0" algn="ctr">
              <a:spcBef>
                <a:spcPts val="0"/>
              </a:spcBef>
              <a:buNone/>
              <a:defRPr sz="30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cxnSp>
        <p:nvCxnSpPr>
          <p:cNvPr id="90" name="Shape 90"/>
          <p:cNvCxnSpPr/>
          <p:nvPr/>
        </p:nvCxnSpPr>
        <p:spPr>
          <a:xfrm>
            <a:off x="1826490" y="237420"/>
            <a:ext cx="5491200" cy="0"/>
          </a:xfrm>
          <a:prstGeom prst="straightConnector1">
            <a:avLst/>
          </a:prstGeom>
          <a:noFill/>
          <a:ln cap="flat" cmpd="sng" w="19050">
            <a:solidFill>
              <a:schemeClr val="dk2"/>
            </a:solidFill>
            <a:prstDash val="solid"/>
            <a:round/>
            <a:headEnd len="lg" w="lg" type="none"/>
            <a:tailEnd len="lg" w="lg" type="none"/>
          </a:ln>
        </p:spPr>
      </p:cxnSp>
      <p:cxnSp>
        <p:nvCxnSpPr>
          <p:cNvPr id="91" name="Shape 91"/>
          <p:cNvCxnSpPr/>
          <p:nvPr/>
        </p:nvCxnSpPr>
        <p:spPr>
          <a:xfrm>
            <a:off x="1826460" y="1178196"/>
            <a:ext cx="54912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spTree>
      <p:nvGrpSpPr>
        <p:cNvPr id="92" name="Shape 92"/>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losing">
    <p:bg>
      <p:bgPr>
        <a:solidFill>
          <a:srgbClr val="808184"/>
        </a:solidFill>
      </p:bgPr>
    </p:bg>
    <p:spTree>
      <p:nvGrpSpPr>
        <p:cNvPr id="93" name="Shape 93"/>
        <p:cNvGrpSpPr/>
        <p:nvPr/>
      </p:nvGrpSpPr>
      <p:grpSpPr>
        <a:xfrm>
          <a:off x="0" y="0"/>
          <a:ext cx="0" cy="0"/>
          <a:chOff x="0" y="0"/>
          <a:chExt cx="0" cy="0"/>
        </a:xfrm>
      </p:grpSpPr>
      <p:pic>
        <p:nvPicPr>
          <p:cNvPr id="94" name="Shape 94"/>
          <p:cNvPicPr preferRelativeResize="0"/>
          <p:nvPr/>
        </p:nvPicPr>
        <p:blipFill>
          <a:blip r:embed="rId2">
            <a:alphaModFix/>
          </a:blip>
          <a:stretch>
            <a:fillRect/>
          </a:stretch>
        </p:blipFill>
        <p:spPr>
          <a:xfrm>
            <a:off x="3162198" y="4205557"/>
            <a:ext cx="2819568" cy="853575"/>
          </a:xfrm>
          <a:prstGeom prst="rect">
            <a:avLst/>
          </a:prstGeom>
          <a:noFill/>
          <a:ln>
            <a:noFill/>
          </a:ln>
        </p:spPr>
      </p:pic>
      <p:sp>
        <p:nvSpPr>
          <p:cNvPr id="95" name="Shape 95"/>
          <p:cNvSpPr txBox="1"/>
          <p:nvPr>
            <p:ph type="title"/>
          </p:nvPr>
        </p:nvSpPr>
        <p:spPr>
          <a:xfrm>
            <a:off x="457200" y="560806"/>
            <a:ext cx="8229600" cy="1363200"/>
          </a:xfrm>
          <a:prstGeom prst="rect">
            <a:avLst/>
          </a:prstGeom>
        </p:spPr>
        <p:txBody>
          <a:bodyPr anchorCtr="0" anchor="b" bIns="76200" lIns="76200" rIns="76200" wrap="square" tIns="76200"/>
          <a:lstStyle>
            <a:lvl1pPr lvl="0" rtl="0" algn="ctr">
              <a:spcBef>
                <a:spcPts val="0"/>
              </a:spcBef>
              <a:buNone/>
              <a:defRPr sz="4800">
                <a:solidFill>
                  <a:srgbClr val="FFFFFF"/>
                </a:solidFill>
              </a:defRPr>
            </a:lvl1pPr>
            <a:lvl2pPr lvl="1" rtl="0">
              <a:spcBef>
                <a:spcPts val="0"/>
              </a:spcBef>
              <a:buNone/>
              <a:defRPr>
                <a:solidFill>
                  <a:srgbClr val="FFFFFF"/>
                </a:solidFill>
              </a:defRPr>
            </a:lvl2pPr>
            <a:lvl3pPr lvl="2" rtl="0">
              <a:spcBef>
                <a:spcPts val="0"/>
              </a:spcBef>
              <a:buNone/>
              <a:defRPr>
                <a:solidFill>
                  <a:srgbClr val="FFFFFF"/>
                </a:solidFill>
              </a:defRPr>
            </a:lvl3pPr>
            <a:lvl4pPr lvl="3" rtl="0">
              <a:spcBef>
                <a:spcPts val="0"/>
              </a:spcBef>
              <a:buNone/>
              <a:defRPr>
                <a:solidFill>
                  <a:srgbClr val="FFFFFF"/>
                </a:solidFill>
              </a:defRPr>
            </a:lvl4pPr>
            <a:lvl5pPr lvl="4" rtl="0">
              <a:spcBef>
                <a:spcPts val="0"/>
              </a:spcBef>
              <a:buNone/>
              <a:defRPr>
                <a:solidFill>
                  <a:srgbClr val="FFFFFF"/>
                </a:solidFill>
              </a:defRPr>
            </a:lvl5pPr>
            <a:lvl6pPr lvl="5" rtl="0">
              <a:spcBef>
                <a:spcPts val="0"/>
              </a:spcBef>
              <a:buNone/>
              <a:defRPr>
                <a:solidFill>
                  <a:srgbClr val="FFFFFF"/>
                </a:solidFill>
              </a:defRPr>
            </a:lvl6pPr>
            <a:lvl7pPr lvl="6" rtl="0">
              <a:spcBef>
                <a:spcPts val="0"/>
              </a:spcBef>
              <a:buNone/>
              <a:defRPr>
                <a:solidFill>
                  <a:srgbClr val="FFFFFF"/>
                </a:solidFill>
              </a:defRPr>
            </a:lvl7pPr>
            <a:lvl8pPr lvl="7" rtl="0">
              <a:spcBef>
                <a:spcPts val="0"/>
              </a:spcBef>
              <a:buNone/>
              <a:defRPr>
                <a:solidFill>
                  <a:srgbClr val="FFFFFF"/>
                </a:solidFill>
              </a:defRPr>
            </a:lvl8pPr>
            <a:lvl9pPr lvl="8" rtl="0">
              <a:spcBef>
                <a:spcPts val="0"/>
              </a:spcBef>
              <a:buNone/>
              <a:defRPr>
                <a:solidFill>
                  <a:srgbClr val="FFFFFF"/>
                </a:solidFill>
              </a:defRPr>
            </a:lvl9pPr>
          </a:lstStyle>
          <a:p/>
        </p:txBody>
      </p:sp>
      <p:cxnSp>
        <p:nvCxnSpPr>
          <p:cNvPr id="96" name="Shape 96"/>
          <p:cNvCxnSpPr/>
          <p:nvPr/>
        </p:nvCxnSpPr>
        <p:spPr>
          <a:xfrm>
            <a:off x="1059300" y="1965815"/>
            <a:ext cx="7025400" cy="0"/>
          </a:xfrm>
          <a:prstGeom prst="straightConnector1">
            <a:avLst/>
          </a:prstGeom>
          <a:noFill/>
          <a:ln cap="flat" cmpd="sng" w="19050">
            <a:solidFill>
              <a:srgbClr val="FFFFFF"/>
            </a:solidFill>
            <a:prstDash val="solid"/>
            <a:round/>
            <a:headEnd len="lg" w="lg" type="none"/>
            <a:tailEnd len="lg" w="lg" type="none"/>
          </a:ln>
        </p:spPr>
      </p:cxnSp>
      <p:sp>
        <p:nvSpPr>
          <p:cNvPr id="97" name="Shape 97"/>
          <p:cNvSpPr txBox="1"/>
          <p:nvPr>
            <p:ph idx="1" type="body"/>
          </p:nvPr>
        </p:nvSpPr>
        <p:spPr>
          <a:xfrm>
            <a:off x="1966320" y="2088630"/>
            <a:ext cx="5211300" cy="1732800"/>
          </a:xfrm>
          <a:prstGeom prst="rect">
            <a:avLst/>
          </a:prstGeom>
        </p:spPr>
        <p:txBody>
          <a:bodyPr anchorCtr="0" anchor="t" bIns="76200" lIns="76200" rIns="76200" wrap="square" tIns="76200"/>
          <a:lstStyle>
            <a:lvl1pPr lvl="0" rtl="0" algn="ctr">
              <a:spcBef>
                <a:spcPts val="0"/>
              </a:spcBef>
              <a:buClr>
                <a:srgbClr val="FFFFFF"/>
              </a:buClr>
              <a:defRPr i="1">
                <a:solidFill>
                  <a:srgbClr val="FFFFFF"/>
                </a:solidFill>
              </a:defRPr>
            </a:lvl1pPr>
            <a:lvl2pPr lvl="1" rtl="0" algn="ctr">
              <a:spcBef>
                <a:spcPts val="0"/>
              </a:spcBef>
              <a:buClr>
                <a:srgbClr val="FFFFFF"/>
              </a:buClr>
              <a:defRPr i="1">
                <a:solidFill>
                  <a:srgbClr val="FFFFFF"/>
                </a:solidFill>
              </a:defRPr>
            </a:lvl2pPr>
            <a:lvl3pPr lvl="2" rtl="0" algn="ctr">
              <a:spcBef>
                <a:spcPts val="0"/>
              </a:spcBef>
              <a:buClr>
                <a:srgbClr val="FFFFFF"/>
              </a:buClr>
              <a:defRPr i="1">
                <a:solidFill>
                  <a:srgbClr val="FFFFFF"/>
                </a:solidFill>
              </a:defRPr>
            </a:lvl3pPr>
            <a:lvl4pPr lvl="3" rtl="0" algn="ctr">
              <a:spcBef>
                <a:spcPts val="0"/>
              </a:spcBef>
              <a:buClr>
                <a:srgbClr val="FFFFFF"/>
              </a:buClr>
              <a:defRPr i="1">
                <a:solidFill>
                  <a:srgbClr val="FFFFFF"/>
                </a:solidFill>
              </a:defRPr>
            </a:lvl4pPr>
            <a:lvl5pPr lvl="4" rtl="0" algn="ctr">
              <a:spcBef>
                <a:spcPts val="0"/>
              </a:spcBef>
              <a:buClr>
                <a:srgbClr val="FFFFFF"/>
              </a:buClr>
              <a:defRPr i="1">
                <a:solidFill>
                  <a:srgbClr val="FFFFFF"/>
                </a:solidFill>
              </a:defRPr>
            </a:lvl5pPr>
            <a:lvl6pPr lvl="5" rtl="0" algn="ctr">
              <a:spcBef>
                <a:spcPts val="0"/>
              </a:spcBef>
              <a:buClr>
                <a:srgbClr val="FFFFFF"/>
              </a:buClr>
              <a:defRPr i="1">
                <a:solidFill>
                  <a:srgbClr val="FFFFFF"/>
                </a:solidFill>
              </a:defRPr>
            </a:lvl6pPr>
            <a:lvl7pPr lvl="6" rtl="0" algn="ctr">
              <a:spcBef>
                <a:spcPts val="0"/>
              </a:spcBef>
              <a:buClr>
                <a:srgbClr val="FFFFFF"/>
              </a:buClr>
              <a:defRPr i="1">
                <a:solidFill>
                  <a:srgbClr val="FFFFFF"/>
                </a:solidFill>
              </a:defRPr>
            </a:lvl7pPr>
            <a:lvl8pPr lvl="7" rtl="0" algn="ctr">
              <a:spcBef>
                <a:spcPts val="0"/>
              </a:spcBef>
              <a:buClr>
                <a:srgbClr val="FFFFFF"/>
              </a:buClr>
              <a:defRPr i="1">
                <a:solidFill>
                  <a:srgbClr val="FFFFFF"/>
                </a:solidFill>
              </a:defRPr>
            </a:lvl8pPr>
            <a:lvl9pPr lvl="8" rtl="0" algn="ctr">
              <a:spcBef>
                <a:spcPts val="0"/>
              </a:spcBef>
              <a:buClr>
                <a:srgbClr val="FFFFFF"/>
              </a:buClr>
              <a:defRPr i="1">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05988"/>
            <a:ext cx="8229600" cy="460500"/>
          </a:xfrm>
          <a:prstGeom prst="rect">
            <a:avLst/>
          </a:prstGeom>
          <a:noFill/>
          <a:ln>
            <a:noFill/>
          </a:ln>
        </p:spPr>
        <p:txBody>
          <a:bodyPr anchorCtr="0" anchor="t" bIns="76200" lIns="76200" rIns="76200" wrap="square" tIns="76200"/>
          <a:lstStyle>
            <a:lvl1pPr lvl="0" rtl="0">
              <a:spcBef>
                <a:spcPts val="0"/>
              </a:spcBef>
              <a:buSzPct val="100000"/>
              <a:buFont typeface="Open Sans"/>
              <a:buNone/>
              <a:defRPr b="1" sz="2400">
                <a:latin typeface="Open Sans"/>
                <a:ea typeface="Open Sans"/>
                <a:cs typeface="Open Sans"/>
                <a:sym typeface="Open Sans"/>
              </a:defRPr>
            </a:lvl1pPr>
            <a:lvl2pPr lvl="1" rtl="0">
              <a:spcBef>
                <a:spcPts val="0"/>
              </a:spcBef>
              <a:buSzPct val="100000"/>
              <a:buNone/>
              <a:defRPr b="1" sz="3000"/>
            </a:lvl2pPr>
            <a:lvl3pPr lvl="2" rtl="0">
              <a:spcBef>
                <a:spcPts val="0"/>
              </a:spcBef>
              <a:buSzPct val="100000"/>
              <a:buNone/>
              <a:defRPr b="1" sz="3000"/>
            </a:lvl3pPr>
            <a:lvl4pPr lvl="3" rtl="0">
              <a:spcBef>
                <a:spcPts val="0"/>
              </a:spcBef>
              <a:buSzPct val="100000"/>
              <a:buNone/>
              <a:defRPr b="1" sz="3000"/>
            </a:lvl4pPr>
            <a:lvl5pPr lvl="4" rtl="0">
              <a:spcBef>
                <a:spcPts val="0"/>
              </a:spcBef>
              <a:buSzPct val="100000"/>
              <a:buNone/>
              <a:defRPr b="1" sz="3000"/>
            </a:lvl5pPr>
            <a:lvl6pPr lvl="5" rtl="0">
              <a:spcBef>
                <a:spcPts val="0"/>
              </a:spcBef>
              <a:buSzPct val="100000"/>
              <a:buNone/>
              <a:defRPr b="1" sz="3000"/>
            </a:lvl6pPr>
            <a:lvl7pPr lvl="6" rtl="0">
              <a:spcBef>
                <a:spcPts val="0"/>
              </a:spcBef>
              <a:buSzPct val="100000"/>
              <a:buNone/>
              <a:defRPr b="1" sz="3000"/>
            </a:lvl7pPr>
            <a:lvl8pPr lvl="7" rtl="0">
              <a:spcBef>
                <a:spcPts val="0"/>
              </a:spcBef>
              <a:buSzPct val="100000"/>
              <a:buNone/>
              <a:defRPr b="1" sz="3000"/>
            </a:lvl8pPr>
            <a:lvl9pPr lvl="8" rtl="0">
              <a:spcBef>
                <a:spcPts val="0"/>
              </a:spcBef>
              <a:buSzPct val="100000"/>
              <a:buNone/>
              <a:defRPr b="1" sz="3000"/>
            </a:lvl9pPr>
          </a:lstStyle>
          <a:p/>
        </p:txBody>
      </p:sp>
      <p:sp>
        <p:nvSpPr>
          <p:cNvPr id="52" name="Shape 52"/>
          <p:cNvSpPr txBox="1"/>
          <p:nvPr>
            <p:ph idx="1" type="body"/>
          </p:nvPr>
        </p:nvSpPr>
        <p:spPr>
          <a:xfrm>
            <a:off x="457200" y="762885"/>
            <a:ext cx="8229600" cy="3725700"/>
          </a:xfrm>
          <a:prstGeom prst="rect">
            <a:avLst/>
          </a:prstGeom>
          <a:noFill/>
          <a:ln>
            <a:noFill/>
          </a:ln>
        </p:spPr>
        <p:txBody>
          <a:bodyPr anchorCtr="0" anchor="t" bIns="76200" lIns="76200" rIns="76200" wrap="square" tIns="76200"/>
          <a:lstStyle>
            <a:lvl1pPr lvl="0" rtl="0">
              <a:lnSpc>
                <a:spcPct val="100000"/>
              </a:lnSpc>
              <a:spcBef>
                <a:spcPts val="500"/>
              </a:spcBef>
              <a:spcAft>
                <a:spcPts val="1000"/>
              </a:spcAft>
              <a:buClr>
                <a:schemeClr val="dk1"/>
              </a:buClr>
              <a:buSzPct val="100000"/>
              <a:buFont typeface="Open Sans"/>
              <a:buChar char="●"/>
              <a:defRPr sz="1800">
                <a:solidFill>
                  <a:schemeClr val="dk1"/>
                </a:solidFill>
                <a:latin typeface="Open Sans"/>
                <a:ea typeface="Open Sans"/>
                <a:cs typeface="Open Sans"/>
                <a:sym typeface="Open Sans"/>
              </a:defRPr>
            </a:lvl1pPr>
            <a:lvl2pPr lvl="1" rtl="0">
              <a:lnSpc>
                <a:spcPct val="100000"/>
              </a:lnSpc>
              <a:spcBef>
                <a:spcPts val="400"/>
              </a:spcBef>
              <a:spcAft>
                <a:spcPts val="1000"/>
              </a:spcAft>
              <a:buClr>
                <a:schemeClr val="dk1"/>
              </a:buClr>
              <a:buFont typeface="Open Sans"/>
              <a:buChar char="○"/>
              <a:defRPr>
                <a:solidFill>
                  <a:schemeClr val="dk1"/>
                </a:solidFill>
                <a:latin typeface="Open Sans"/>
                <a:ea typeface="Open Sans"/>
                <a:cs typeface="Open Sans"/>
                <a:sym typeface="Open Sans"/>
              </a:defRPr>
            </a:lvl2pPr>
            <a:lvl3pPr lvl="2" rtl="0">
              <a:lnSpc>
                <a:spcPct val="100000"/>
              </a:lnSpc>
              <a:spcBef>
                <a:spcPts val="400"/>
              </a:spcBef>
              <a:spcAft>
                <a:spcPts val="1000"/>
              </a:spcAft>
              <a:buClr>
                <a:schemeClr val="dk1"/>
              </a:buClr>
              <a:buFont typeface="Open Sans"/>
              <a:buChar char="■"/>
              <a:defRPr>
                <a:solidFill>
                  <a:schemeClr val="dk1"/>
                </a:solidFill>
                <a:latin typeface="Open Sans"/>
                <a:ea typeface="Open Sans"/>
                <a:cs typeface="Open Sans"/>
                <a:sym typeface="Open Sans"/>
              </a:defRPr>
            </a:lvl3pPr>
            <a:lvl4pPr lvl="3" rtl="0">
              <a:lnSpc>
                <a:spcPct val="100000"/>
              </a:lnSpc>
              <a:spcBef>
                <a:spcPts val="300"/>
              </a:spcBef>
              <a:spcAft>
                <a:spcPts val="1000"/>
              </a:spcAft>
              <a:buClr>
                <a:schemeClr val="dk1"/>
              </a:buClr>
              <a:buFont typeface="Open Sans"/>
              <a:buChar char="●"/>
              <a:defRPr>
                <a:solidFill>
                  <a:schemeClr val="dk1"/>
                </a:solidFill>
                <a:latin typeface="Open Sans"/>
                <a:ea typeface="Open Sans"/>
                <a:cs typeface="Open Sans"/>
                <a:sym typeface="Open Sans"/>
              </a:defRPr>
            </a:lvl4pPr>
            <a:lvl5pPr lvl="4" rtl="0">
              <a:lnSpc>
                <a:spcPct val="100000"/>
              </a:lnSpc>
              <a:spcBef>
                <a:spcPts val="300"/>
              </a:spcBef>
              <a:spcAft>
                <a:spcPts val="1000"/>
              </a:spcAft>
              <a:buClr>
                <a:schemeClr val="dk1"/>
              </a:buClr>
              <a:buSzPct val="100000"/>
              <a:buFont typeface="Open Sans"/>
              <a:buChar char="○"/>
              <a:defRPr sz="1200">
                <a:solidFill>
                  <a:schemeClr val="dk1"/>
                </a:solidFill>
                <a:latin typeface="Open Sans"/>
                <a:ea typeface="Open Sans"/>
                <a:cs typeface="Open Sans"/>
                <a:sym typeface="Open Sans"/>
              </a:defRPr>
            </a:lvl5pPr>
            <a:lvl6pPr lvl="5" rtl="0">
              <a:lnSpc>
                <a:spcPct val="100000"/>
              </a:lnSpc>
              <a:spcBef>
                <a:spcPts val="300"/>
              </a:spcBef>
              <a:spcAft>
                <a:spcPts val="1000"/>
              </a:spcAft>
              <a:buClr>
                <a:schemeClr val="dk1"/>
              </a:buClr>
              <a:buSzPct val="100000"/>
              <a:buFont typeface="Open Sans"/>
              <a:buChar char="■"/>
              <a:defRPr sz="1000">
                <a:solidFill>
                  <a:schemeClr val="dk1"/>
                </a:solidFill>
                <a:latin typeface="Open Sans"/>
                <a:ea typeface="Open Sans"/>
                <a:cs typeface="Open Sans"/>
                <a:sym typeface="Open Sans"/>
              </a:defRPr>
            </a:lvl6pPr>
            <a:lvl7pPr lvl="6" rtl="0">
              <a:lnSpc>
                <a:spcPct val="100000"/>
              </a:lnSpc>
              <a:spcBef>
                <a:spcPts val="300"/>
              </a:spcBef>
              <a:spcAft>
                <a:spcPts val="1000"/>
              </a:spcAft>
              <a:buClr>
                <a:schemeClr val="dk1"/>
              </a:buClr>
              <a:buSzPct val="100000"/>
              <a:buFont typeface="Open Sans"/>
              <a:buChar char="●"/>
              <a:defRPr sz="1000">
                <a:solidFill>
                  <a:schemeClr val="dk1"/>
                </a:solidFill>
                <a:latin typeface="Open Sans"/>
                <a:ea typeface="Open Sans"/>
                <a:cs typeface="Open Sans"/>
                <a:sym typeface="Open Sans"/>
              </a:defRPr>
            </a:lvl7pPr>
            <a:lvl8pPr lvl="7" rtl="0">
              <a:lnSpc>
                <a:spcPct val="100000"/>
              </a:lnSpc>
              <a:spcBef>
                <a:spcPts val="300"/>
              </a:spcBef>
              <a:spcAft>
                <a:spcPts val="1000"/>
              </a:spcAft>
              <a:buClr>
                <a:schemeClr val="dk1"/>
              </a:buClr>
              <a:buSzPct val="100000"/>
              <a:buFont typeface="Open Sans"/>
              <a:buChar char="○"/>
              <a:defRPr sz="1000">
                <a:solidFill>
                  <a:schemeClr val="dk1"/>
                </a:solidFill>
                <a:latin typeface="Open Sans"/>
                <a:ea typeface="Open Sans"/>
                <a:cs typeface="Open Sans"/>
                <a:sym typeface="Open Sans"/>
              </a:defRPr>
            </a:lvl8pPr>
            <a:lvl9pPr lvl="8" rtl="0">
              <a:lnSpc>
                <a:spcPct val="100000"/>
              </a:lnSpc>
              <a:spcBef>
                <a:spcPts val="300"/>
              </a:spcBef>
              <a:spcAft>
                <a:spcPts val="1000"/>
              </a:spcAft>
              <a:buClr>
                <a:schemeClr val="dk1"/>
              </a:buClr>
              <a:buSzPct val="100000"/>
              <a:buFont typeface="Open Sans"/>
              <a:buChar char="■"/>
              <a:defRPr sz="1000">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 Id="rId4" Type="http://schemas.openxmlformats.org/officeDocument/2006/relationships/hyperlink" Target="https://www.safaribooksonline.com/library/view/hands-on-machine-learning/9781491962282/ch01.html#idm14065448474022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comments" Target="../comments/commen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ctrTitle"/>
          </p:nvPr>
        </p:nvSpPr>
        <p:spPr>
          <a:xfrm>
            <a:off x="304978" y="1545450"/>
            <a:ext cx="5235300" cy="2052600"/>
          </a:xfrm>
          <a:prstGeom prst="rect">
            <a:avLst/>
          </a:prstGeom>
        </p:spPr>
        <p:txBody>
          <a:bodyPr anchorCtr="0" anchor="b" bIns="91425" lIns="91425" rIns="91425" wrap="square" tIns="91425">
            <a:noAutofit/>
          </a:bodyPr>
          <a:lstStyle/>
          <a:p>
            <a:pPr lvl="0">
              <a:spcBef>
                <a:spcPts val="0"/>
              </a:spcBef>
              <a:buNone/>
            </a:pPr>
            <a:r>
              <a:rPr lang="en"/>
              <a:t>Que es Machine Learning?</a:t>
            </a:r>
          </a:p>
        </p:txBody>
      </p:sp>
      <p:pic>
        <p:nvPicPr>
          <p:cNvPr descr="BuenaPregunta.jpg" id="103" name="Shape 103"/>
          <p:cNvPicPr preferRelativeResize="0"/>
          <p:nvPr/>
        </p:nvPicPr>
        <p:blipFill>
          <a:blip r:embed="rId3">
            <a:alphaModFix/>
          </a:blip>
          <a:stretch>
            <a:fillRect/>
          </a:stretch>
        </p:blipFill>
        <p:spPr>
          <a:xfrm>
            <a:off x="5795699" y="1545452"/>
            <a:ext cx="2937300" cy="2937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Regresión</a:t>
            </a:r>
          </a:p>
        </p:txBody>
      </p:sp>
      <p:sp>
        <p:nvSpPr>
          <p:cNvPr id="158" name="Shape 15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t/>
            </a:r>
            <a:endParaRPr/>
          </a:p>
          <a:p>
            <a:pPr indent="-342900" lvl="0" marL="457200" rtl="0">
              <a:spcBef>
                <a:spcPts val="0"/>
              </a:spcBef>
              <a:spcAft>
                <a:spcPts val="0"/>
              </a:spcAft>
            </a:pPr>
            <a:r>
              <a:rPr lang="en"/>
              <a:t>La variable de salida toma valores continuos.</a:t>
            </a:r>
          </a:p>
          <a:p>
            <a:pPr indent="-342900" lvl="0" marL="457200">
              <a:spcBef>
                <a:spcPts val="0"/>
              </a:spcBef>
            </a:pPr>
            <a:r>
              <a:rPr lang="en"/>
              <a:t>Involucra estimación o predicción.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Ejemplos de algoritmos supervisados</a:t>
            </a:r>
          </a:p>
        </p:txBody>
      </p:sp>
      <p:sp>
        <p:nvSpPr>
          <p:cNvPr id="164" name="Shape 16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2700"/>
              </a:spcBef>
              <a:spcAft>
                <a:spcPts val="0"/>
              </a:spcAft>
              <a:buClr>
                <a:srgbClr val="333333"/>
              </a:buClr>
              <a:buSzPct val="100000"/>
              <a:buFont typeface="Arial"/>
            </a:pPr>
            <a:r>
              <a:rPr lang="en">
                <a:solidFill>
                  <a:srgbClr val="333333"/>
                </a:solidFill>
                <a:highlight>
                  <a:srgbClr val="FFFFFF"/>
                </a:highlight>
              </a:rPr>
              <a:t>k-Nearest Neighbors</a:t>
            </a:r>
          </a:p>
          <a:p>
            <a:pPr indent="-342900" lvl="0" marL="457200" rtl="0">
              <a:spcBef>
                <a:spcPts val="0"/>
              </a:spcBef>
              <a:spcAft>
                <a:spcPts val="0"/>
              </a:spcAft>
              <a:buClr>
                <a:srgbClr val="333333"/>
              </a:buClr>
              <a:buSzPct val="100000"/>
              <a:buFont typeface="Arial"/>
            </a:pPr>
            <a:r>
              <a:rPr lang="en">
                <a:solidFill>
                  <a:srgbClr val="333333"/>
                </a:solidFill>
                <a:highlight>
                  <a:srgbClr val="FFFFFF"/>
                </a:highlight>
              </a:rPr>
              <a:t>Linear Regression</a:t>
            </a:r>
          </a:p>
          <a:p>
            <a:pPr indent="-342900" lvl="0" marL="457200" rtl="0">
              <a:spcBef>
                <a:spcPts val="0"/>
              </a:spcBef>
              <a:spcAft>
                <a:spcPts val="0"/>
              </a:spcAft>
              <a:buClr>
                <a:srgbClr val="333333"/>
              </a:buClr>
              <a:buSzPct val="100000"/>
              <a:buFont typeface="Arial"/>
            </a:pPr>
            <a:r>
              <a:rPr lang="en">
                <a:solidFill>
                  <a:srgbClr val="333333"/>
                </a:solidFill>
                <a:highlight>
                  <a:srgbClr val="FFFFFF"/>
                </a:highlight>
              </a:rPr>
              <a:t>Logistic Regression</a:t>
            </a:r>
          </a:p>
          <a:p>
            <a:pPr indent="-342900" lvl="0" marL="457200" rtl="0">
              <a:spcBef>
                <a:spcPts val="0"/>
              </a:spcBef>
              <a:spcAft>
                <a:spcPts val="0"/>
              </a:spcAft>
              <a:buClr>
                <a:srgbClr val="333333"/>
              </a:buClr>
              <a:buSzPct val="100000"/>
              <a:buFont typeface="Arial"/>
            </a:pPr>
            <a:r>
              <a:rPr lang="en">
                <a:solidFill>
                  <a:srgbClr val="333333"/>
                </a:solidFill>
                <a:highlight>
                  <a:srgbClr val="FFFFFF"/>
                </a:highlight>
              </a:rPr>
              <a:t>Support Vector Machines (SVMs)</a:t>
            </a:r>
          </a:p>
          <a:p>
            <a:pPr indent="-342900" lvl="0" marL="457200" rtl="0">
              <a:spcBef>
                <a:spcPts val="0"/>
              </a:spcBef>
              <a:spcAft>
                <a:spcPts val="0"/>
              </a:spcAft>
              <a:buClr>
                <a:srgbClr val="333333"/>
              </a:buClr>
              <a:buSzPct val="100000"/>
              <a:buFont typeface="Arial"/>
            </a:pPr>
            <a:r>
              <a:rPr lang="en">
                <a:solidFill>
                  <a:srgbClr val="333333"/>
                </a:solidFill>
                <a:highlight>
                  <a:srgbClr val="FFFFFF"/>
                </a:highlight>
              </a:rPr>
              <a:t>Decision Trees and Random Forests</a:t>
            </a:r>
          </a:p>
          <a:p>
            <a:pPr indent="-342900" lvl="0" marL="457200" rtl="0">
              <a:spcBef>
                <a:spcPts val="0"/>
              </a:spcBef>
              <a:spcAft>
                <a:spcPts val="2200"/>
              </a:spcAft>
              <a:buClr>
                <a:srgbClr val="333333"/>
              </a:buClr>
              <a:buSzPct val="100000"/>
              <a:buFont typeface="Arial"/>
            </a:pPr>
            <a:r>
              <a:rPr lang="en">
                <a:solidFill>
                  <a:srgbClr val="333333"/>
                </a:solidFill>
                <a:highlight>
                  <a:srgbClr val="FFFFFF"/>
                </a:highlight>
              </a:rPr>
              <a:t>Neural networks</a:t>
            </a:r>
            <a:r>
              <a:rPr baseline="30000" lang="en">
                <a:solidFill>
                  <a:srgbClr val="070707"/>
                </a:solidFill>
                <a:highlight>
                  <a:srgbClr val="FFFFFF"/>
                </a:highlight>
                <a:hlinkClick r:id="rId4"/>
              </a:rPr>
              <a:t>2</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Aprendizaje No-Supervisado</a:t>
            </a:r>
          </a:p>
        </p:txBody>
      </p:sp>
      <p:sp>
        <p:nvSpPr>
          <p:cNvPr id="170" name="Shape 17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spcBef>
                <a:spcPts val="0"/>
              </a:spcBef>
              <a:spcAft>
                <a:spcPts val="0"/>
              </a:spcAft>
              <a:buClr>
                <a:srgbClr val="000000"/>
              </a:buClr>
            </a:pPr>
            <a:r>
              <a:rPr lang="en">
                <a:solidFill>
                  <a:srgbClr val="000000"/>
                </a:solidFill>
              </a:rPr>
              <a:t>Es el proceso de extraer una estructura de los datos, descubrir patrones ocultos de datos.</a:t>
            </a:r>
          </a:p>
          <a:p>
            <a:pPr indent="-342900" lvl="0" marL="457200">
              <a:spcBef>
                <a:spcPts val="0"/>
              </a:spcBef>
              <a:spcAft>
                <a:spcPts val="0"/>
              </a:spcAft>
              <a:buClr>
                <a:srgbClr val="000000"/>
              </a:buClr>
            </a:pPr>
            <a:r>
              <a:rPr lang="en">
                <a:solidFill>
                  <a:srgbClr val="000000"/>
                </a:solidFill>
              </a:rPr>
              <a:t>O también aprender la mejor forma de como representar a los datos.</a:t>
            </a:r>
          </a:p>
          <a:p>
            <a:pPr indent="-342900" lvl="0" marL="457200" rtl="0">
              <a:spcBef>
                <a:spcPts val="0"/>
              </a:spcBef>
              <a:spcAft>
                <a:spcPts val="0"/>
              </a:spcAft>
              <a:buClr>
                <a:srgbClr val="000000"/>
              </a:buClr>
            </a:pPr>
            <a:r>
              <a:rPr lang="en">
                <a:solidFill>
                  <a:srgbClr val="000000"/>
                </a:solidFill>
              </a:rPr>
              <a:t>Por ejemplo.- Agrupar los clientes en distintas categorías basado en su comportamiento de compra sin saber de antemano qué categorías podrían existir (clustering)</a:t>
            </a:r>
          </a:p>
          <a:p>
            <a:pPr indent="-342900" lvl="0" marL="457200">
              <a:spcBef>
                <a:spcPts val="0"/>
              </a:spcBef>
              <a:buClr>
                <a:srgbClr val="000000"/>
              </a:buClr>
            </a:pPr>
            <a:r>
              <a:rPr lang="en">
                <a:solidFill>
                  <a:srgbClr val="000000"/>
                </a:solidFill>
              </a:rPr>
              <a:t>No existe un resultado correcto o incorrecto en la identificación del número de agrupamientos que se pueden encontrar.</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Clustering</a:t>
            </a:r>
          </a:p>
        </p:txBody>
      </p:sp>
      <p:sp>
        <p:nvSpPr>
          <p:cNvPr id="176" name="Shape 17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t/>
            </a:r>
            <a:endParaRPr>
              <a:solidFill>
                <a:srgbClr val="000000"/>
              </a:solidFill>
            </a:endParaRPr>
          </a:p>
          <a:p>
            <a:pPr indent="-342900" lvl="0" marL="457200" rtl="0">
              <a:spcBef>
                <a:spcPts val="0"/>
              </a:spcBef>
              <a:spcAft>
                <a:spcPts val="0"/>
              </a:spcAft>
              <a:buClr>
                <a:srgbClr val="000000"/>
              </a:buClr>
            </a:pPr>
            <a:r>
              <a:rPr lang="en">
                <a:solidFill>
                  <a:srgbClr val="000000"/>
                </a:solidFill>
              </a:rPr>
              <a:t>Es una instancia de Aprendizaje No-Supervisado</a:t>
            </a:r>
          </a:p>
          <a:p>
            <a:pPr indent="-342900" lvl="0" marL="457200" rtl="0">
              <a:spcBef>
                <a:spcPts val="0"/>
              </a:spcBef>
              <a:spcAft>
                <a:spcPts val="0"/>
              </a:spcAft>
              <a:buClr>
                <a:srgbClr val="000000"/>
              </a:buClr>
            </a:pPr>
            <a:r>
              <a:rPr lang="en">
                <a:solidFill>
                  <a:srgbClr val="000000"/>
                </a:solidFill>
              </a:rPr>
              <a:t>Involucra el agrupamiento de datos en categorías basados en una medida determinada de similitud o distancia</a:t>
            </a:r>
          </a:p>
          <a:p>
            <a:pPr indent="-342900" lvl="0" marL="457200" rtl="0">
              <a:spcBef>
                <a:spcPts val="0"/>
              </a:spcBef>
              <a:buClr>
                <a:srgbClr val="000000"/>
              </a:buClr>
            </a:pPr>
            <a:r>
              <a:rPr lang="en">
                <a:solidFill>
                  <a:srgbClr val="000000"/>
                </a:solidFill>
              </a:rPr>
              <a:t>Consiste en la asignación de un conjunto de observaciones a subconjuntos llamados clusters de tal forma que las observaciones que están en un mismo cluster son similares en alguna forma.</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Dimension Reduction</a:t>
            </a:r>
          </a:p>
        </p:txBody>
      </p:sp>
      <p:sp>
        <p:nvSpPr>
          <p:cNvPr id="182" name="Shape 18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pPr>
            <a:r>
              <a:rPr lang="en">
                <a:solidFill>
                  <a:srgbClr val="000000"/>
                </a:solidFill>
              </a:rPr>
              <a:t>Escoger una base o representación matemática dentro de la cual se puede describir la mayoría pero no toda la variancia dentro de los datos, de este modo se retiene la información relevante mientras que se reduce la cantidad de información necesaria para representar</a:t>
            </a:r>
          </a:p>
          <a:p>
            <a:pPr indent="-342900" lvl="0" marL="457200" rtl="0">
              <a:spcBef>
                <a:spcPts val="0"/>
              </a:spcBef>
              <a:spcAft>
                <a:spcPts val="0"/>
              </a:spcAft>
              <a:buClr>
                <a:srgbClr val="000000"/>
              </a:buClr>
            </a:pPr>
            <a:r>
              <a:rPr lang="en">
                <a:solidFill>
                  <a:srgbClr val="000000"/>
                </a:solidFill>
              </a:rPr>
              <a:t>Es el proceso de reducir el número de variables aleatorias y obtener un conjunto de variables principales.</a:t>
            </a:r>
          </a:p>
          <a:p>
            <a:pPr indent="-342900" lvl="0" marL="457200" rtl="0">
              <a:spcBef>
                <a:spcPts val="0"/>
              </a:spcBef>
              <a:buClr>
                <a:srgbClr val="000000"/>
              </a:buClr>
            </a:pPr>
            <a:r>
              <a:rPr lang="en">
                <a:solidFill>
                  <a:srgbClr val="000000"/>
                </a:solidFill>
              </a:rPr>
              <a:t>Se puede dividir en Selección de features y Extracción de features.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Ejemplos de algoritmos no-supervisados</a:t>
            </a:r>
          </a:p>
        </p:txBody>
      </p:sp>
      <p:sp>
        <p:nvSpPr>
          <p:cNvPr id="188" name="Shape 188"/>
          <p:cNvSpPr txBox="1"/>
          <p:nvPr>
            <p:ph idx="1" type="body"/>
          </p:nvPr>
        </p:nvSpPr>
        <p:spPr>
          <a:xfrm>
            <a:off x="311700" y="1152475"/>
            <a:ext cx="8520600" cy="3728700"/>
          </a:xfrm>
          <a:prstGeom prst="rect">
            <a:avLst/>
          </a:prstGeom>
        </p:spPr>
        <p:txBody>
          <a:bodyPr anchorCtr="0" anchor="t" bIns="91425" lIns="91425" rIns="91425" wrap="square" tIns="91425">
            <a:noAutofit/>
          </a:bodyPr>
          <a:lstStyle/>
          <a:p>
            <a:pPr indent="-342900" lvl="0" marL="457200" rtl="0">
              <a:spcBef>
                <a:spcPts val="2700"/>
              </a:spcBef>
              <a:spcAft>
                <a:spcPts val="0"/>
              </a:spcAft>
              <a:buClr>
                <a:srgbClr val="333333"/>
              </a:buClr>
              <a:buSzPct val="100000"/>
              <a:buFont typeface="Arial"/>
            </a:pPr>
            <a:r>
              <a:rPr lang="en">
                <a:solidFill>
                  <a:srgbClr val="333333"/>
                </a:solidFill>
                <a:highlight>
                  <a:srgbClr val="FFFFFF"/>
                </a:highlight>
              </a:rPr>
              <a:t>Clustering</a:t>
            </a:r>
          </a:p>
          <a:p>
            <a:pPr indent="-342900" lvl="0" marL="457200" rtl="0">
              <a:spcBef>
                <a:spcPts val="0"/>
              </a:spcBef>
              <a:spcAft>
                <a:spcPts val="0"/>
              </a:spcAft>
              <a:buClr>
                <a:srgbClr val="333333"/>
              </a:buClr>
              <a:buSzPct val="100000"/>
              <a:buFont typeface="Arial"/>
            </a:pPr>
            <a:r>
              <a:rPr lang="en">
                <a:solidFill>
                  <a:srgbClr val="333333"/>
                </a:solidFill>
                <a:highlight>
                  <a:srgbClr val="FFFFFF"/>
                </a:highlight>
              </a:rPr>
              <a:t>k-Means</a:t>
            </a:r>
          </a:p>
          <a:p>
            <a:pPr indent="-342900" lvl="0" marL="457200" rtl="0">
              <a:spcBef>
                <a:spcPts val="0"/>
              </a:spcBef>
              <a:spcAft>
                <a:spcPts val="0"/>
              </a:spcAft>
              <a:buClr>
                <a:srgbClr val="333333"/>
              </a:buClr>
              <a:buSzPct val="100000"/>
              <a:buFont typeface="Arial"/>
            </a:pPr>
            <a:r>
              <a:rPr lang="en">
                <a:solidFill>
                  <a:srgbClr val="333333"/>
                </a:solidFill>
                <a:highlight>
                  <a:srgbClr val="FFFFFF"/>
                </a:highlight>
              </a:rPr>
              <a:t>Hierarchical Cluster Analysis (HCA)</a:t>
            </a:r>
          </a:p>
          <a:p>
            <a:pPr indent="-342900" lvl="0" marL="457200" rtl="0">
              <a:spcBef>
                <a:spcPts val="0"/>
              </a:spcBef>
              <a:spcAft>
                <a:spcPts val="0"/>
              </a:spcAft>
              <a:buClr>
                <a:srgbClr val="333333"/>
              </a:buClr>
              <a:buSzPct val="100000"/>
              <a:buFont typeface="Arial"/>
            </a:pPr>
            <a:r>
              <a:rPr lang="en">
                <a:solidFill>
                  <a:srgbClr val="333333"/>
                </a:solidFill>
                <a:highlight>
                  <a:srgbClr val="FFFFFF"/>
                </a:highlight>
              </a:rPr>
              <a:t>Expectation Maximization</a:t>
            </a:r>
          </a:p>
          <a:p>
            <a:pPr indent="-342900" lvl="0" marL="457200" rtl="0">
              <a:spcBef>
                <a:spcPts val="0"/>
              </a:spcBef>
              <a:spcAft>
                <a:spcPts val="0"/>
              </a:spcAft>
              <a:buClr>
                <a:srgbClr val="333333"/>
              </a:buClr>
              <a:buSzPct val="100000"/>
              <a:buFont typeface="Arial"/>
            </a:pPr>
            <a:r>
              <a:rPr lang="en">
                <a:solidFill>
                  <a:srgbClr val="333333"/>
                </a:solidFill>
                <a:highlight>
                  <a:srgbClr val="FFFFFF"/>
                </a:highlight>
              </a:rPr>
              <a:t>Visualization and dimensionality reduction</a:t>
            </a:r>
          </a:p>
          <a:p>
            <a:pPr indent="-342900" lvl="0" marL="457200" rtl="0">
              <a:spcBef>
                <a:spcPts val="0"/>
              </a:spcBef>
              <a:spcAft>
                <a:spcPts val="0"/>
              </a:spcAft>
              <a:buClr>
                <a:srgbClr val="333333"/>
              </a:buClr>
              <a:buSzPct val="100000"/>
              <a:buFont typeface="Arial"/>
            </a:pPr>
            <a:r>
              <a:rPr lang="en">
                <a:solidFill>
                  <a:srgbClr val="333333"/>
                </a:solidFill>
                <a:highlight>
                  <a:srgbClr val="FFFFFF"/>
                </a:highlight>
              </a:rPr>
              <a:t>Locally-Linear Embedding (LLE)</a:t>
            </a:r>
          </a:p>
          <a:p>
            <a:pPr indent="-342900" lvl="0" marL="457200" rtl="0">
              <a:spcBef>
                <a:spcPts val="0"/>
              </a:spcBef>
              <a:spcAft>
                <a:spcPts val="0"/>
              </a:spcAft>
              <a:buClr>
                <a:srgbClr val="333333"/>
              </a:buClr>
              <a:buSzPct val="100000"/>
              <a:buFont typeface="Arial"/>
            </a:pPr>
            <a:r>
              <a:rPr lang="en">
                <a:solidFill>
                  <a:srgbClr val="333333"/>
                </a:solidFill>
                <a:highlight>
                  <a:srgbClr val="FFFFFF"/>
                </a:highlight>
              </a:rPr>
              <a:t>t-distributed Stochastic Neighbor Embedding (t-SNE)</a:t>
            </a:r>
          </a:p>
          <a:p>
            <a:pPr indent="-342900" lvl="0" marL="457200" rtl="0">
              <a:spcBef>
                <a:spcPts val="0"/>
              </a:spcBef>
              <a:spcAft>
                <a:spcPts val="0"/>
              </a:spcAft>
              <a:buClr>
                <a:srgbClr val="333333"/>
              </a:buClr>
              <a:buSzPct val="100000"/>
              <a:buFont typeface="Arial"/>
            </a:pPr>
            <a:r>
              <a:rPr lang="en">
                <a:solidFill>
                  <a:srgbClr val="333333"/>
                </a:solidFill>
                <a:highlight>
                  <a:srgbClr val="FFFFFF"/>
                </a:highlight>
              </a:rPr>
              <a:t>Association rule learning</a:t>
            </a:r>
          </a:p>
          <a:p>
            <a:pPr indent="-342900" lvl="0" marL="457200" rtl="0">
              <a:spcBef>
                <a:spcPts val="0"/>
              </a:spcBef>
              <a:spcAft>
                <a:spcPts val="0"/>
              </a:spcAft>
              <a:buClr>
                <a:srgbClr val="333333"/>
              </a:buClr>
              <a:buSzPct val="100000"/>
              <a:buFont typeface="Arial"/>
            </a:pPr>
            <a:r>
              <a:rPr lang="en">
                <a:solidFill>
                  <a:srgbClr val="333333"/>
                </a:solidFill>
                <a:highlight>
                  <a:srgbClr val="FFFFFF"/>
                </a:highlight>
              </a:rPr>
              <a:t>Apriori</a:t>
            </a:r>
          </a:p>
          <a:p>
            <a:pPr indent="-342900" lvl="0" marL="457200" rtl="0">
              <a:spcBef>
                <a:spcPts val="0"/>
              </a:spcBef>
              <a:spcAft>
                <a:spcPts val="4400"/>
              </a:spcAft>
              <a:buClr>
                <a:srgbClr val="333333"/>
              </a:buClr>
              <a:buSzPct val="100000"/>
              <a:buFont typeface="Arial"/>
            </a:pPr>
            <a:r>
              <a:rPr lang="en">
                <a:solidFill>
                  <a:srgbClr val="333333"/>
                </a:solidFill>
                <a:highlight>
                  <a:srgbClr val="FFFFFF"/>
                </a:highlight>
              </a:rPr>
              <a:t>Eclat</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Aprendizaje Reforzado</a:t>
            </a:r>
          </a:p>
        </p:txBody>
      </p:sp>
      <p:sp>
        <p:nvSpPr>
          <p:cNvPr id="194" name="Shape 19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spcBef>
                <a:spcPts val="0"/>
              </a:spcBef>
              <a:spcAft>
                <a:spcPts val="0"/>
              </a:spcAft>
              <a:buClr>
                <a:srgbClr val="000000"/>
              </a:buClr>
            </a:pPr>
            <a:r>
              <a:rPr lang="en">
                <a:solidFill>
                  <a:srgbClr val="000000"/>
                </a:solidFill>
              </a:rPr>
              <a:t>El sistema que </a:t>
            </a:r>
            <a:r>
              <a:rPr lang="en">
                <a:solidFill>
                  <a:srgbClr val="000000"/>
                </a:solidFill>
              </a:rPr>
              <a:t>está</a:t>
            </a:r>
            <a:r>
              <a:rPr lang="en">
                <a:solidFill>
                  <a:srgbClr val="000000"/>
                </a:solidFill>
              </a:rPr>
              <a:t> aprendiendo, se llama </a:t>
            </a:r>
            <a:r>
              <a:rPr b="1" lang="en">
                <a:solidFill>
                  <a:srgbClr val="000000"/>
                </a:solidFill>
              </a:rPr>
              <a:t>agente</a:t>
            </a:r>
            <a:r>
              <a:rPr lang="en">
                <a:solidFill>
                  <a:srgbClr val="000000"/>
                </a:solidFill>
              </a:rPr>
              <a:t> en este contexto.</a:t>
            </a:r>
          </a:p>
          <a:p>
            <a:pPr indent="-342900" lvl="0" marL="457200">
              <a:spcBef>
                <a:spcPts val="0"/>
              </a:spcBef>
              <a:spcAft>
                <a:spcPts val="0"/>
              </a:spcAft>
              <a:buClr>
                <a:srgbClr val="000000"/>
              </a:buClr>
            </a:pPr>
            <a:r>
              <a:rPr lang="en">
                <a:solidFill>
                  <a:srgbClr val="000000"/>
                </a:solidFill>
              </a:rPr>
              <a:t>Puede observar el ambiente, seleccionar y </a:t>
            </a:r>
            <a:r>
              <a:rPr b="1" lang="en">
                <a:solidFill>
                  <a:srgbClr val="000000"/>
                </a:solidFill>
              </a:rPr>
              <a:t>realizar acciones</a:t>
            </a:r>
          </a:p>
          <a:p>
            <a:pPr indent="-342900" lvl="0" marL="457200">
              <a:spcBef>
                <a:spcPts val="0"/>
              </a:spcBef>
              <a:spcAft>
                <a:spcPts val="0"/>
              </a:spcAft>
              <a:buClr>
                <a:srgbClr val="000000"/>
              </a:buClr>
            </a:pPr>
            <a:r>
              <a:rPr lang="en">
                <a:solidFill>
                  <a:srgbClr val="000000"/>
                </a:solidFill>
              </a:rPr>
              <a:t>Puede obtener </a:t>
            </a:r>
            <a:r>
              <a:rPr b="1" lang="en">
                <a:solidFill>
                  <a:srgbClr val="000000"/>
                </a:solidFill>
              </a:rPr>
              <a:t>recompensas</a:t>
            </a:r>
            <a:r>
              <a:rPr lang="en">
                <a:solidFill>
                  <a:srgbClr val="000000"/>
                </a:solidFill>
              </a:rPr>
              <a:t> o </a:t>
            </a:r>
            <a:r>
              <a:rPr b="1" lang="en">
                <a:solidFill>
                  <a:srgbClr val="000000"/>
                </a:solidFill>
              </a:rPr>
              <a:t>castigos</a:t>
            </a:r>
            <a:r>
              <a:rPr lang="en">
                <a:solidFill>
                  <a:srgbClr val="000000"/>
                </a:solidFill>
              </a:rPr>
              <a:t> en base a sus acciones.</a:t>
            </a:r>
          </a:p>
          <a:p>
            <a:pPr indent="-342900" lvl="0" marL="457200">
              <a:spcBef>
                <a:spcPts val="0"/>
              </a:spcBef>
              <a:spcAft>
                <a:spcPts val="0"/>
              </a:spcAft>
              <a:buClr>
                <a:srgbClr val="000000"/>
              </a:buClr>
            </a:pPr>
            <a:r>
              <a:rPr lang="en">
                <a:solidFill>
                  <a:srgbClr val="000000"/>
                </a:solidFill>
              </a:rPr>
              <a:t>Debe aprender por </a:t>
            </a:r>
            <a:r>
              <a:rPr lang="en">
                <a:solidFill>
                  <a:srgbClr val="000000"/>
                </a:solidFill>
              </a:rPr>
              <a:t>sí</a:t>
            </a:r>
            <a:r>
              <a:rPr lang="en">
                <a:solidFill>
                  <a:srgbClr val="000000"/>
                </a:solidFill>
              </a:rPr>
              <a:t> mismo </a:t>
            </a:r>
            <a:r>
              <a:rPr lang="en">
                <a:solidFill>
                  <a:srgbClr val="000000"/>
                </a:solidFill>
              </a:rPr>
              <a:t>cuál</a:t>
            </a:r>
            <a:r>
              <a:rPr lang="en">
                <a:solidFill>
                  <a:srgbClr val="000000"/>
                </a:solidFill>
              </a:rPr>
              <a:t> es la mejor </a:t>
            </a:r>
            <a:r>
              <a:rPr b="1" lang="en">
                <a:solidFill>
                  <a:srgbClr val="000000"/>
                </a:solidFill>
              </a:rPr>
              <a:t>estrategia</a:t>
            </a:r>
            <a:r>
              <a:rPr lang="en">
                <a:solidFill>
                  <a:srgbClr val="000000"/>
                </a:solidFill>
              </a:rPr>
              <a:t>, conocida como </a:t>
            </a:r>
            <a:r>
              <a:rPr b="1" lang="en">
                <a:solidFill>
                  <a:srgbClr val="000000"/>
                </a:solidFill>
              </a:rPr>
              <a:t>política</a:t>
            </a:r>
            <a:r>
              <a:rPr lang="en">
                <a:solidFill>
                  <a:srgbClr val="000000"/>
                </a:solidFill>
              </a:rPr>
              <a:t>, para obtener el mayor número de recompensas</a:t>
            </a:r>
            <a:r>
              <a:rPr lang="en">
                <a:solidFill>
                  <a:srgbClr val="000000"/>
                </a:solidFill>
              </a:rPr>
              <a:t>.</a:t>
            </a:r>
          </a:p>
          <a:p>
            <a:pPr indent="-342900" lvl="0" marL="457200" rtl="0">
              <a:spcBef>
                <a:spcPts val="0"/>
              </a:spcBef>
              <a:spcAft>
                <a:spcPts val="0"/>
              </a:spcAft>
              <a:buClr>
                <a:srgbClr val="000000"/>
              </a:buClr>
            </a:pPr>
            <a:r>
              <a:rPr lang="en">
                <a:solidFill>
                  <a:srgbClr val="000000"/>
                </a:solidFill>
              </a:rPr>
              <a:t>La </a:t>
            </a:r>
            <a:r>
              <a:rPr lang="en">
                <a:solidFill>
                  <a:srgbClr val="000000"/>
                </a:solidFill>
              </a:rPr>
              <a:t>política</a:t>
            </a:r>
            <a:r>
              <a:rPr lang="en">
                <a:solidFill>
                  <a:srgbClr val="000000"/>
                </a:solidFill>
              </a:rPr>
              <a:t> define </a:t>
            </a:r>
            <a:r>
              <a:rPr lang="en">
                <a:solidFill>
                  <a:srgbClr val="000000"/>
                </a:solidFill>
              </a:rPr>
              <a:t>qué</a:t>
            </a:r>
            <a:r>
              <a:rPr lang="en">
                <a:solidFill>
                  <a:srgbClr val="000000"/>
                </a:solidFill>
              </a:rPr>
              <a:t> </a:t>
            </a:r>
            <a:r>
              <a:rPr lang="en">
                <a:solidFill>
                  <a:srgbClr val="000000"/>
                </a:solidFill>
              </a:rPr>
              <a:t>acción</a:t>
            </a:r>
            <a:r>
              <a:rPr lang="en">
                <a:solidFill>
                  <a:srgbClr val="000000"/>
                </a:solidFill>
              </a:rPr>
              <a:t> el agente debe escoger cuando </a:t>
            </a:r>
            <a:r>
              <a:rPr lang="en">
                <a:solidFill>
                  <a:srgbClr val="000000"/>
                </a:solidFill>
              </a:rPr>
              <a:t>está</a:t>
            </a:r>
            <a:r>
              <a:rPr lang="en">
                <a:solidFill>
                  <a:srgbClr val="000000"/>
                </a:solidFill>
              </a:rPr>
              <a:t> en una </a:t>
            </a:r>
            <a:r>
              <a:rPr lang="en">
                <a:solidFill>
                  <a:srgbClr val="000000"/>
                </a:solidFill>
              </a:rPr>
              <a:t>situación</a:t>
            </a:r>
            <a:r>
              <a:rPr lang="en">
                <a:solidFill>
                  <a:srgbClr val="000000"/>
                </a:solidFill>
              </a:rPr>
              <a:t> dada.</a:t>
            </a:r>
          </a:p>
          <a:p>
            <a:pPr indent="-342900" lvl="0" marL="457200" rtl="0">
              <a:spcBef>
                <a:spcPts val="0"/>
              </a:spcBef>
              <a:spcAft>
                <a:spcPts val="0"/>
              </a:spcAft>
              <a:buClr>
                <a:srgbClr val="000000"/>
              </a:buClr>
            </a:pPr>
            <a:r>
              <a:rPr lang="en">
                <a:solidFill>
                  <a:srgbClr val="000000"/>
                </a:solidFill>
              </a:rPr>
              <a:t>Se inspira en la psicología del comportamiento y tiene varias aplicaciones: Economía, genética y en los videojuegos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Deep Learning</a:t>
            </a:r>
          </a:p>
        </p:txBody>
      </p:sp>
      <p:sp>
        <p:nvSpPr>
          <p:cNvPr id="200" name="Shape 20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spcBef>
                <a:spcPts val="0"/>
              </a:spcBef>
              <a:spcAft>
                <a:spcPts val="0"/>
              </a:spcAft>
            </a:pPr>
            <a:r>
              <a:rPr lang="en"/>
              <a:t>Es una forma de Machine Learning que usa un modelo de </a:t>
            </a:r>
            <a:r>
              <a:rPr lang="en"/>
              <a:t>computación</a:t>
            </a:r>
            <a:r>
              <a:rPr lang="en"/>
              <a:t> inspirado en la estructura del cerebro humano (Red Neuronal).</a:t>
            </a:r>
          </a:p>
          <a:p>
            <a:pPr indent="-342900" lvl="0" marL="457200">
              <a:spcBef>
                <a:spcPts val="0"/>
              </a:spcBef>
              <a:spcAft>
                <a:spcPts val="0"/>
              </a:spcAft>
            </a:pPr>
            <a:r>
              <a:rPr lang="en"/>
              <a:t>Extracción</a:t>
            </a:r>
            <a:r>
              <a:rPr lang="en"/>
              <a:t> automática de features. (El programador necesita especificar a la computadora que tipo de cosas debe buscar, DL lo hace por </a:t>
            </a:r>
            <a:r>
              <a:rPr lang="en"/>
              <a:t>sí</a:t>
            </a:r>
            <a:r>
              <a:rPr lang="en"/>
              <a:t> misma).</a:t>
            </a:r>
          </a:p>
          <a:p>
            <a:pPr indent="-342900" lvl="0" marL="457200" rtl="0">
              <a:spcBef>
                <a:spcPts val="0"/>
              </a:spcBef>
              <a:spcAft>
                <a:spcPts val="0"/>
              </a:spcAft>
            </a:pPr>
            <a:r>
              <a:rPr lang="en"/>
              <a:t>Una </a:t>
            </a:r>
            <a:r>
              <a:rPr lang="en"/>
              <a:t>definición</a:t>
            </a:r>
            <a:r>
              <a:rPr lang="en"/>
              <a:t> </a:t>
            </a:r>
            <a:r>
              <a:rPr lang="en"/>
              <a:t>útil</a:t>
            </a:r>
            <a:r>
              <a:rPr lang="en"/>
              <a:t> es, deep learning es una red neuronal con </a:t>
            </a:r>
            <a:r>
              <a:rPr lang="en"/>
              <a:t>más</a:t>
            </a:r>
            <a:r>
              <a:rPr lang="en"/>
              <a:t> de dos capas.</a:t>
            </a:r>
          </a:p>
          <a:p>
            <a:pPr indent="-342900" lvl="0" marL="457200">
              <a:spcBef>
                <a:spcPts val="0"/>
              </a:spcBef>
            </a:pPr>
            <a:r>
              <a:rPr lang="en"/>
              <a:t>Es buena detectando patrones.</a:t>
            </a:r>
          </a:p>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205988"/>
            <a:ext cx="8229600" cy="460500"/>
          </a:xfrm>
          <a:prstGeom prst="rect">
            <a:avLst/>
          </a:prstGeom>
        </p:spPr>
        <p:txBody>
          <a:bodyPr anchorCtr="0" anchor="t" bIns="76200" lIns="76200" rIns="76200" wrap="square" tIns="76200">
            <a:noAutofit/>
          </a:bodyPr>
          <a:lstStyle/>
          <a:p>
            <a:pPr lvl="0" rtl="0">
              <a:spcBef>
                <a:spcPts val="0"/>
              </a:spcBef>
              <a:buNone/>
            </a:pPr>
            <a:r>
              <a:rPr lang="en"/>
              <a:t>Temperature check</a:t>
            </a:r>
          </a:p>
        </p:txBody>
      </p:sp>
      <p:sp>
        <p:nvSpPr>
          <p:cNvPr id="206" name="Shape 206"/>
          <p:cNvSpPr txBox="1"/>
          <p:nvPr>
            <p:ph idx="1" type="body"/>
          </p:nvPr>
        </p:nvSpPr>
        <p:spPr>
          <a:xfrm>
            <a:off x="457200" y="830625"/>
            <a:ext cx="4998900" cy="3725700"/>
          </a:xfrm>
          <a:prstGeom prst="rect">
            <a:avLst/>
          </a:prstGeom>
        </p:spPr>
        <p:txBody>
          <a:bodyPr anchorCtr="0" anchor="t" bIns="76200" lIns="76200" rIns="76200" wrap="square" tIns="76200">
            <a:noAutofit/>
          </a:bodyPr>
          <a:lstStyle/>
          <a:p>
            <a:pPr lvl="0" rtl="0">
              <a:spcBef>
                <a:spcPts val="0"/>
              </a:spcBef>
              <a:buNone/>
            </a:pPr>
            <a:r>
              <a:rPr lang="en"/>
              <a:t>On a scale of 0-5, how well do you know:</a:t>
            </a:r>
          </a:p>
          <a:p>
            <a:pPr indent="-342900" lvl="0" marL="457200" rtl="0">
              <a:spcBef>
                <a:spcPts val="0"/>
              </a:spcBef>
              <a:spcAft>
                <a:spcPts val="0"/>
              </a:spcAft>
            </a:pPr>
            <a:r>
              <a:rPr lang="en"/>
              <a:t>Python</a:t>
            </a:r>
          </a:p>
          <a:p>
            <a:pPr indent="-342900" lvl="0" marL="457200" rtl="0">
              <a:spcBef>
                <a:spcPts val="0"/>
              </a:spcBef>
              <a:spcAft>
                <a:spcPts val="0"/>
              </a:spcAft>
            </a:pPr>
            <a:r>
              <a:rPr lang="en"/>
              <a:t>Jupyter notebook</a:t>
            </a:r>
          </a:p>
          <a:p>
            <a:pPr indent="-342900" lvl="0" marL="457200" rtl="0">
              <a:spcBef>
                <a:spcPts val="0"/>
              </a:spcBef>
              <a:spcAft>
                <a:spcPts val="0"/>
              </a:spcAft>
            </a:pPr>
            <a:r>
              <a:rPr lang="en"/>
              <a:t>Pandas</a:t>
            </a:r>
          </a:p>
          <a:p>
            <a:pPr indent="-342900" lvl="0" marL="457200" rtl="0">
              <a:spcBef>
                <a:spcPts val="0"/>
              </a:spcBef>
              <a:spcAft>
                <a:spcPts val="0"/>
              </a:spcAft>
            </a:pPr>
            <a:r>
              <a:rPr lang="en"/>
              <a:t>Ideas around linear regression</a:t>
            </a:r>
          </a:p>
          <a:p>
            <a:pPr indent="-342900" lvl="0" marL="457200" rtl="0">
              <a:spcBef>
                <a:spcPts val="0"/>
              </a:spcBef>
            </a:pPr>
            <a:r>
              <a:rPr lang="en"/>
              <a:t>Ideas around classification models</a:t>
            </a:r>
          </a:p>
        </p:txBody>
      </p:sp>
      <p:pic>
        <p:nvPicPr>
          <p:cNvPr descr="hands-making-numbers-0-to-5-vector-22273133.jpg" id="207" name="Shape 207"/>
          <p:cNvPicPr preferRelativeResize="0"/>
          <p:nvPr/>
        </p:nvPicPr>
        <p:blipFill>
          <a:blip r:embed="rId3">
            <a:alphaModFix/>
          </a:blip>
          <a:stretch>
            <a:fillRect/>
          </a:stretch>
        </p:blipFill>
        <p:spPr>
          <a:xfrm>
            <a:off x="5742805" y="2618750"/>
            <a:ext cx="3401200" cy="2524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05988"/>
            <a:ext cx="8229600" cy="460500"/>
          </a:xfrm>
          <a:prstGeom prst="rect">
            <a:avLst/>
          </a:prstGeom>
        </p:spPr>
        <p:txBody>
          <a:bodyPr anchorCtr="0" anchor="t" bIns="76200" lIns="76200" rIns="76200" wrap="square" tIns="76200">
            <a:noAutofit/>
          </a:bodyPr>
          <a:lstStyle/>
          <a:p>
            <a:pPr lvl="0" rtl="0">
              <a:spcBef>
                <a:spcPts val="0"/>
              </a:spcBef>
              <a:buNone/>
            </a:pPr>
            <a:r>
              <a:rPr lang="en"/>
              <a:t>Overview of machine learning models </a:t>
            </a:r>
          </a:p>
        </p:txBody>
      </p:sp>
      <p:sp>
        <p:nvSpPr>
          <p:cNvPr id="213" name="Shape 213"/>
          <p:cNvSpPr/>
          <p:nvPr/>
        </p:nvSpPr>
        <p:spPr>
          <a:xfrm>
            <a:off x="3441900" y="833579"/>
            <a:ext cx="2260200" cy="505500"/>
          </a:xfrm>
          <a:prstGeom prst="roundRect">
            <a:avLst>
              <a:gd fmla="val 16667" name="adj"/>
            </a:avLst>
          </a:prstGeom>
          <a:solidFill>
            <a:srgbClr val="0B5394"/>
          </a:solidFill>
          <a:ln cap="flat" cmpd="sng" w="9525">
            <a:solidFill>
              <a:srgbClr val="0B5394"/>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FFFFFF"/>
                </a:solidFill>
                <a:latin typeface="Open Sans"/>
                <a:ea typeface="Open Sans"/>
                <a:cs typeface="Open Sans"/>
                <a:sym typeface="Open Sans"/>
              </a:rPr>
              <a:t>Machine learning</a:t>
            </a:r>
          </a:p>
        </p:txBody>
      </p:sp>
      <p:sp>
        <p:nvSpPr>
          <p:cNvPr id="214" name="Shape 214"/>
          <p:cNvSpPr/>
          <p:nvPr/>
        </p:nvSpPr>
        <p:spPr>
          <a:xfrm>
            <a:off x="5753050" y="1514534"/>
            <a:ext cx="2260200" cy="505500"/>
          </a:xfrm>
          <a:prstGeom prst="roundRect">
            <a:avLst>
              <a:gd fmla="val 16667" name="adj"/>
            </a:avLst>
          </a:prstGeom>
          <a:solidFill>
            <a:srgbClr val="3D85C6"/>
          </a:solidFill>
          <a:ln cap="flat" cmpd="sng" w="9525">
            <a:solidFill>
              <a:srgbClr val="3D85C6"/>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FFFFFF"/>
                </a:solidFill>
                <a:latin typeface="Open Sans"/>
                <a:ea typeface="Open Sans"/>
                <a:cs typeface="Open Sans"/>
                <a:sym typeface="Open Sans"/>
              </a:rPr>
              <a:t>Unsupervised learning</a:t>
            </a:r>
          </a:p>
        </p:txBody>
      </p:sp>
      <p:sp>
        <p:nvSpPr>
          <p:cNvPr id="215" name="Shape 215"/>
          <p:cNvSpPr/>
          <p:nvPr/>
        </p:nvSpPr>
        <p:spPr>
          <a:xfrm>
            <a:off x="1204300" y="1514534"/>
            <a:ext cx="2260200" cy="505500"/>
          </a:xfrm>
          <a:prstGeom prst="roundRect">
            <a:avLst>
              <a:gd fmla="val 16667" name="adj"/>
            </a:avLst>
          </a:prstGeom>
          <a:solidFill>
            <a:srgbClr val="3D85C6"/>
          </a:solidFill>
          <a:ln cap="flat" cmpd="sng" w="9525">
            <a:solidFill>
              <a:srgbClr val="3D85C6"/>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FFFFFF"/>
                </a:solidFill>
                <a:latin typeface="Open Sans"/>
                <a:ea typeface="Open Sans"/>
                <a:cs typeface="Open Sans"/>
                <a:sym typeface="Open Sans"/>
              </a:rPr>
              <a:t>Supervised learning</a:t>
            </a:r>
          </a:p>
        </p:txBody>
      </p:sp>
      <p:cxnSp>
        <p:nvCxnSpPr>
          <p:cNvPr id="216" name="Shape 216"/>
          <p:cNvCxnSpPr>
            <a:stCxn id="213" idx="2"/>
            <a:endCxn id="215" idx="0"/>
          </p:cNvCxnSpPr>
          <p:nvPr/>
        </p:nvCxnSpPr>
        <p:spPr>
          <a:xfrm flipH="1">
            <a:off x="2334300" y="1339079"/>
            <a:ext cx="2237700" cy="175500"/>
          </a:xfrm>
          <a:prstGeom prst="straightConnector1">
            <a:avLst/>
          </a:prstGeom>
          <a:noFill/>
          <a:ln cap="flat" cmpd="sng" w="9525">
            <a:solidFill>
              <a:schemeClr val="dk2"/>
            </a:solidFill>
            <a:prstDash val="solid"/>
            <a:round/>
            <a:headEnd len="lg" w="lg" type="none"/>
            <a:tailEnd len="lg" w="lg" type="none"/>
          </a:ln>
        </p:spPr>
      </p:cxnSp>
      <p:cxnSp>
        <p:nvCxnSpPr>
          <p:cNvPr id="217" name="Shape 217"/>
          <p:cNvCxnSpPr>
            <a:stCxn id="213" idx="2"/>
            <a:endCxn id="214" idx="0"/>
          </p:cNvCxnSpPr>
          <p:nvPr/>
        </p:nvCxnSpPr>
        <p:spPr>
          <a:xfrm>
            <a:off x="4572000" y="1339079"/>
            <a:ext cx="2311200" cy="175500"/>
          </a:xfrm>
          <a:prstGeom prst="straightConnector1">
            <a:avLst/>
          </a:prstGeom>
          <a:noFill/>
          <a:ln cap="flat" cmpd="sng" w="9525">
            <a:solidFill>
              <a:schemeClr val="dk2"/>
            </a:solidFill>
            <a:prstDash val="solid"/>
            <a:round/>
            <a:headEnd len="lg" w="lg" type="none"/>
            <a:tailEnd len="lg" w="lg" type="none"/>
          </a:ln>
        </p:spPr>
      </p:cxnSp>
      <p:sp>
        <p:nvSpPr>
          <p:cNvPr id="218" name="Shape 218"/>
          <p:cNvSpPr/>
          <p:nvPr/>
        </p:nvSpPr>
        <p:spPr>
          <a:xfrm>
            <a:off x="128400" y="2200325"/>
            <a:ext cx="2085000" cy="505500"/>
          </a:xfrm>
          <a:prstGeom prst="roundRect">
            <a:avLst>
              <a:gd fmla="val 16667" name="adj"/>
            </a:avLst>
          </a:prstGeom>
          <a:solidFill>
            <a:srgbClr val="4A86E8"/>
          </a:solidFill>
          <a:ln cap="flat" cmpd="sng" w="9525">
            <a:solidFill>
              <a:srgbClr val="4A86E8"/>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FFFFFF"/>
                </a:solidFill>
                <a:latin typeface="Open Sans"/>
                <a:ea typeface="Open Sans"/>
                <a:cs typeface="Open Sans"/>
                <a:sym typeface="Open Sans"/>
              </a:rPr>
              <a:t>Regression</a:t>
            </a:r>
          </a:p>
        </p:txBody>
      </p:sp>
      <p:sp>
        <p:nvSpPr>
          <p:cNvPr id="219" name="Shape 219"/>
          <p:cNvSpPr/>
          <p:nvPr/>
        </p:nvSpPr>
        <p:spPr>
          <a:xfrm>
            <a:off x="2402375" y="2195475"/>
            <a:ext cx="2085000" cy="505500"/>
          </a:xfrm>
          <a:prstGeom prst="roundRect">
            <a:avLst>
              <a:gd fmla="val 16667" name="adj"/>
            </a:avLst>
          </a:prstGeom>
          <a:solidFill>
            <a:srgbClr val="4A86E8"/>
          </a:solidFill>
          <a:ln cap="flat" cmpd="sng" w="9525">
            <a:solidFill>
              <a:srgbClr val="4A86E8"/>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FFFFFF"/>
                </a:solidFill>
                <a:latin typeface="Open Sans"/>
                <a:ea typeface="Open Sans"/>
                <a:cs typeface="Open Sans"/>
                <a:sym typeface="Open Sans"/>
              </a:rPr>
              <a:t>Classification</a:t>
            </a:r>
          </a:p>
        </p:txBody>
      </p:sp>
      <p:sp>
        <p:nvSpPr>
          <p:cNvPr id="220" name="Shape 220"/>
          <p:cNvSpPr/>
          <p:nvPr/>
        </p:nvSpPr>
        <p:spPr>
          <a:xfrm>
            <a:off x="4657933" y="2200325"/>
            <a:ext cx="2097000" cy="505500"/>
          </a:xfrm>
          <a:prstGeom prst="roundRect">
            <a:avLst>
              <a:gd fmla="val 16667" name="adj"/>
            </a:avLst>
          </a:prstGeom>
          <a:solidFill>
            <a:srgbClr val="4A86E8"/>
          </a:solidFill>
          <a:ln cap="flat" cmpd="sng" w="9525">
            <a:solidFill>
              <a:srgbClr val="4A86E8"/>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FFFFFF"/>
                </a:solidFill>
                <a:latin typeface="Open Sans"/>
                <a:ea typeface="Open Sans"/>
                <a:cs typeface="Open Sans"/>
                <a:sym typeface="Open Sans"/>
              </a:rPr>
              <a:t>Clustering</a:t>
            </a:r>
          </a:p>
        </p:txBody>
      </p:sp>
      <p:sp>
        <p:nvSpPr>
          <p:cNvPr id="221" name="Shape 221"/>
          <p:cNvSpPr/>
          <p:nvPr/>
        </p:nvSpPr>
        <p:spPr>
          <a:xfrm>
            <a:off x="6958900" y="2200325"/>
            <a:ext cx="2085000" cy="505500"/>
          </a:xfrm>
          <a:prstGeom prst="roundRect">
            <a:avLst>
              <a:gd fmla="val 16667" name="adj"/>
            </a:avLst>
          </a:prstGeom>
          <a:solidFill>
            <a:srgbClr val="4A86E8"/>
          </a:solidFill>
          <a:ln cap="flat" cmpd="sng" w="9525">
            <a:solidFill>
              <a:srgbClr val="4A86E8"/>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FFFFFF"/>
                </a:solidFill>
                <a:latin typeface="Open Sans"/>
                <a:ea typeface="Open Sans"/>
                <a:cs typeface="Open Sans"/>
                <a:sym typeface="Open Sans"/>
              </a:rPr>
              <a:t>Dimensionality Reduction</a:t>
            </a:r>
          </a:p>
        </p:txBody>
      </p:sp>
      <p:sp>
        <p:nvSpPr>
          <p:cNvPr id="222" name="Shape 222"/>
          <p:cNvSpPr/>
          <p:nvPr/>
        </p:nvSpPr>
        <p:spPr>
          <a:xfrm>
            <a:off x="116375" y="2809925"/>
            <a:ext cx="2097000" cy="337800"/>
          </a:xfrm>
          <a:prstGeom prst="roundRect">
            <a:avLst>
              <a:gd fmla="val 16667" name="adj"/>
            </a:avLst>
          </a:prstGeom>
          <a:solidFill>
            <a:srgbClr val="6D9EEB"/>
          </a:solidFill>
          <a:ln cap="flat" cmpd="sng" w="9525">
            <a:solidFill>
              <a:srgbClr val="6D9EE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latin typeface="Open Sans"/>
                <a:ea typeface="Open Sans"/>
                <a:cs typeface="Open Sans"/>
                <a:sym typeface="Open Sans"/>
              </a:rPr>
              <a:t>Linear Regression</a:t>
            </a:r>
          </a:p>
        </p:txBody>
      </p:sp>
      <p:sp>
        <p:nvSpPr>
          <p:cNvPr id="223" name="Shape 223"/>
          <p:cNvSpPr/>
          <p:nvPr/>
        </p:nvSpPr>
        <p:spPr>
          <a:xfrm>
            <a:off x="116375" y="3197708"/>
            <a:ext cx="2097000" cy="337800"/>
          </a:xfrm>
          <a:prstGeom prst="roundRect">
            <a:avLst>
              <a:gd fmla="val 16667" name="adj"/>
            </a:avLst>
          </a:prstGeom>
          <a:solidFill>
            <a:srgbClr val="6D9EEB"/>
          </a:solidFill>
          <a:ln cap="flat" cmpd="sng" w="9525">
            <a:solidFill>
              <a:srgbClr val="6D9EE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latin typeface="Open Sans"/>
                <a:ea typeface="Open Sans"/>
                <a:cs typeface="Open Sans"/>
                <a:sym typeface="Open Sans"/>
              </a:rPr>
              <a:t>Ordinary Least Squares (</a:t>
            </a:r>
            <a:r>
              <a:rPr lang="en" sz="1200">
                <a:solidFill>
                  <a:schemeClr val="lt1"/>
                </a:solidFill>
                <a:latin typeface="Open Sans"/>
                <a:ea typeface="Open Sans"/>
                <a:cs typeface="Open Sans"/>
                <a:sym typeface="Open Sans"/>
              </a:rPr>
              <a:t>OLS) </a:t>
            </a:r>
            <a:r>
              <a:rPr lang="en" sz="1200">
                <a:solidFill>
                  <a:srgbClr val="FFFFFF"/>
                </a:solidFill>
                <a:latin typeface="Open Sans"/>
                <a:ea typeface="Open Sans"/>
                <a:cs typeface="Open Sans"/>
                <a:sym typeface="Open Sans"/>
              </a:rPr>
              <a:t> Regression</a:t>
            </a:r>
          </a:p>
        </p:txBody>
      </p:sp>
      <p:sp>
        <p:nvSpPr>
          <p:cNvPr id="224" name="Shape 224"/>
          <p:cNvSpPr/>
          <p:nvPr/>
        </p:nvSpPr>
        <p:spPr>
          <a:xfrm>
            <a:off x="116375" y="3585490"/>
            <a:ext cx="2097000" cy="337800"/>
          </a:xfrm>
          <a:prstGeom prst="roundRect">
            <a:avLst>
              <a:gd fmla="val 16667" name="adj"/>
            </a:avLst>
          </a:prstGeom>
          <a:solidFill>
            <a:srgbClr val="6D9EEB"/>
          </a:solidFill>
          <a:ln cap="flat" cmpd="sng" w="9525">
            <a:solidFill>
              <a:srgbClr val="6D9EE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latin typeface="Open Sans"/>
                <a:ea typeface="Open Sans"/>
                <a:cs typeface="Open Sans"/>
                <a:sym typeface="Open Sans"/>
              </a:rPr>
              <a:t>LOESS (Local Regression) </a:t>
            </a:r>
          </a:p>
        </p:txBody>
      </p:sp>
      <p:sp>
        <p:nvSpPr>
          <p:cNvPr id="225" name="Shape 225"/>
          <p:cNvSpPr/>
          <p:nvPr/>
        </p:nvSpPr>
        <p:spPr>
          <a:xfrm>
            <a:off x="2402375" y="2809925"/>
            <a:ext cx="2097000" cy="337800"/>
          </a:xfrm>
          <a:prstGeom prst="roundRect">
            <a:avLst>
              <a:gd fmla="val 16667" name="adj"/>
            </a:avLst>
          </a:prstGeom>
          <a:solidFill>
            <a:srgbClr val="6D9EEB"/>
          </a:solidFill>
          <a:ln cap="flat" cmpd="sng" w="9525">
            <a:solidFill>
              <a:srgbClr val="6D9EE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latin typeface="Open Sans"/>
                <a:ea typeface="Open Sans"/>
                <a:cs typeface="Open Sans"/>
                <a:sym typeface="Open Sans"/>
              </a:rPr>
              <a:t>Logistic Regression</a:t>
            </a:r>
          </a:p>
        </p:txBody>
      </p:sp>
      <p:sp>
        <p:nvSpPr>
          <p:cNvPr id="226" name="Shape 226"/>
          <p:cNvSpPr/>
          <p:nvPr/>
        </p:nvSpPr>
        <p:spPr>
          <a:xfrm>
            <a:off x="2402375" y="3197708"/>
            <a:ext cx="2097000" cy="337800"/>
          </a:xfrm>
          <a:prstGeom prst="roundRect">
            <a:avLst>
              <a:gd fmla="val 16667" name="adj"/>
            </a:avLst>
          </a:prstGeom>
          <a:solidFill>
            <a:srgbClr val="6D9EEB"/>
          </a:solidFill>
          <a:ln cap="flat" cmpd="sng" w="9525">
            <a:solidFill>
              <a:srgbClr val="6D9EE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latin typeface="Open Sans"/>
                <a:ea typeface="Open Sans"/>
                <a:cs typeface="Open Sans"/>
                <a:sym typeface="Open Sans"/>
              </a:rPr>
              <a:t>K-Nearest Neighbours</a:t>
            </a:r>
          </a:p>
        </p:txBody>
      </p:sp>
      <p:sp>
        <p:nvSpPr>
          <p:cNvPr id="227" name="Shape 227"/>
          <p:cNvSpPr/>
          <p:nvPr/>
        </p:nvSpPr>
        <p:spPr>
          <a:xfrm>
            <a:off x="2402375" y="3585490"/>
            <a:ext cx="2097000" cy="337800"/>
          </a:xfrm>
          <a:prstGeom prst="roundRect">
            <a:avLst>
              <a:gd fmla="val 16667" name="adj"/>
            </a:avLst>
          </a:prstGeom>
          <a:solidFill>
            <a:srgbClr val="6D9EEB"/>
          </a:solidFill>
          <a:ln cap="flat" cmpd="sng" w="9525">
            <a:solidFill>
              <a:srgbClr val="6D9EE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latin typeface="Open Sans"/>
                <a:ea typeface="Open Sans"/>
                <a:cs typeface="Open Sans"/>
                <a:sym typeface="Open Sans"/>
              </a:rPr>
              <a:t>Support Vector Machine</a:t>
            </a:r>
          </a:p>
        </p:txBody>
      </p:sp>
      <p:sp>
        <p:nvSpPr>
          <p:cNvPr id="228" name="Shape 228"/>
          <p:cNvSpPr/>
          <p:nvPr/>
        </p:nvSpPr>
        <p:spPr>
          <a:xfrm>
            <a:off x="2402375" y="3973273"/>
            <a:ext cx="2097000" cy="337800"/>
          </a:xfrm>
          <a:prstGeom prst="roundRect">
            <a:avLst>
              <a:gd fmla="val 16667" name="adj"/>
            </a:avLst>
          </a:prstGeom>
          <a:solidFill>
            <a:srgbClr val="6D9EEB"/>
          </a:solidFill>
          <a:ln cap="flat" cmpd="sng" w="9525">
            <a:solidFill>
              <a:srgbClr val="6D9EE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Clr>
                <a:schemeClr val="dk1"/>
              </a:buClr>
              <a:buSzPct val="91666"/>
              <a:buFont typeface="Arial"/>
              <a:buNone/>
            </a:pPr>
            <a:r>
              <a:rPr lang="en" sz="1200">
                <a:solidFill>
                  <a:srgbClr val="FFFFFF"/>
                </a:solidFill>
                <a:latin typeface="Open Sans"/>
                <a:ea typeface="Open Sans"/>
                <a:cs typeface="Open Sans"/>
                <a:sym typeface="Open Sans"/>
              </a:rPr>
              <a:t>Decision Trees</a:t>
            </a:r>
          </a:p>
        </p:txBody>
      </p:sp>
      <p:sp>
        <p:nvSpPr>
          <p:cNvPr id="229" name="Shape 229"/>
          <p:cNvSpPr/>
          <p:nvPr/>
        </p:nvSpPr>
        <p:spPr>
          <a:xfrm>
            <a:off x="2402375" y="4347490"/>
            <a:ext cx="2097000" cy="337800"/>
          </a:xfrm>
          <a:prstGeom prst="roundRect">
            <a:avLst>
              <a:gd fmla="val 16667" name="adj"/>
            </a:avLst>
          </a:prstGeom>
          <a:solidFill>
            <a:srgbClr val="6D9EEB"/>
          </a:solidFill>
          <a:ln cap="flat" cmpd="sng" w="9525">
            <a:solidFill>
              <a:srgbClr val="6D9EE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latin typeface="Open Sans"/>
                <a:ea typeface="Open Sans"/>
                <a:cs typeface="Open Sans"/>
                <a:sym typeface="Open Sans"/>
              </a:rPr>
              <a:t>Naive Bayes</a:t>
            </a:r>
          </a:p>
        </p:txBody>
      </p:sp>
      <p:sp>
        <p:nvSpPr>
          <p:cNvPr id="230" name="Shape 230"/>
          <p:cNvSpPr/>
          <p:nvPr/>
        </p:nvSpPr>
        <p:spPr>
          <a:xfrm>
            <a:off x="2402375" y="4735273"/>
            <a:ext cx="2097000" cy="337800"/>
          </a:xfrm>
          <a:prstGeom prst="roundRect">
            <a:avLst>
              <a:gd fmla="val 16667" name="adj"/>
            </a:avLst>
          </a:prstGeom>
          <a:solidFill>
            <a:srgbClr val="6D9EEB"/>
          </a:solidFill>
          <a:ln cap="flat" cmpd="sng" w="9525">
            <a:solidFill>
              <a:srgbClr val="6D9EE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latin typeface="Open Sans"/>
                <a:ea typeface="Open Sans"/>
                <a:cs typeface="Open Sans"/>
                <a:sym typeface="Open Sans"/>
              </a:rPr>
              <a:t>Random Forests</a:t>
            </a:r>
          </a:p>
        </p:txBody>
      </p:sp>
      <p:sp>
        <p:nvSpPr>
          <p:cNvPr id="231" name="Shape 231"/>
          <p:cNvSpPr/>
          <p:nvPr/>
        </p:nvSpPr>
        <p:spPr>
          <a:xfrm>
            <a:off x="4657929" y="2809925"/>
            <a:ext cx="2097000" cy="337800"/>
          </a:xfrm>
          <a:prstGeom prst="roundRect">
            <a:avLst>
              <a:gd fmla="val 16667" name="adj"/>
            </a:avLst>
          </a:prstGeom>
          <a:solidFill>
            <a:srgbClr val="6D9EEB"/>
          </a:solidFill>
          <a:ln cap="flat" cmpd="sng" w="9525">
            <a:solidFill>
              <a:srgbClr val="6D9EE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latin typeface="Open Sans"/>
                <a:ea typeface="Open Sans"/>
                <a:cs typeface="Open Sans"/>
                <a:sym typeface="Open Sans"/>
              </a:rPr>
              <a:t>K-Means Clustering</a:t>
            </a:r>
          </a:p>
        </p:txBody>
      </p:sp>
      <p:sp>
        <p:nvSpPr>
          <p:cNvPr id="232" name="Shape 232"/>
          <p:cNvSpPr/>
          <p:nvPr/>
        </p:nvSpPr>
        <p:spPr>
          <a:xfrm>
            <a:off x="4657929" y="3197708"/>
            <a:ext cx="2097000" cy="337800"/>
          </a:xfrm>
          <a:prstGeom prst="roundRect">
            <a:avLst>
              <a:gd fmla="val 16667" name="adj"/>
            </a:avLst>
          </a:prstGeom>
          <a:solidFill>
            <a:srgbClr val="6D9EEB"/>
          </a:solidFill>
          <a:ln cap="flat" cmpd="sng" w="9525">
            <a:solidFill>
              <a:srgbClr val="6D9EE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latin typeface="Open Sans"/>
                <a:ea typeface="Open Sans"/>
                <a:cs typeface="Open Sans"/>
                <a:sym typeface="Open Sans"/>
              </a:rPr>
              <a:t>Hierarchical Clustering</a:t>
            </a:r>
          </a:p>
        </p:txBody>
      </p:sp>
      <p:sp>
        <p:nvSpPr>
          <p:cNvPr id="233" name="Shape 233"/>
          <p:cNvSpPr/>
          <p:nvPr/>
        </p:nvSpPr>
        <p:spPr>
          <a:xfrm>
            <a:off x="6934826" y="2809925"/>
            <a:ext cx="2097000" cy="337800"/>
          </a:xfrm>
          <a:prstGeom prst="roundRect">
            <a:avLst>
              <a:gd fmla="val 16667" name="adj"/>
            </a:avLst>
          </a:prstGeom>
          <a:solidFill>
            <a:srgbClr val="6D9EEB"/>
          </a:solidFill>
          <a:ln cap="flat" cmpd="sng" w="9525">
            <a:solidFill>
              <a:srgbClr val="6D9EE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latin typeface="Open Sans"/>
                <a:ea typeface="Open Sans"/>
                <a:cs typeface="Open Sans"/>
                <a:sym typeface="Open Sans"/>
              </a:rPr>
              <a:t>Principal Component Analysis (PCA)</a:t>
            </a:r>
          </a:p>
        </p:txBody>
      </p:sp>
      <p:sp>
        <p:nvSpPr>
          <p:cNvPr id="234" name="Shape 234"/>
          <p:cNvSpPr/>
          <p:nvPr/>
        </p:nvSpPr>
        <p:spPr>
          <a:xfrm>
            <a:off x="6934826" y="3197708"/>
            <a:ext cx="2097000" cy="337800"/>
          </a:xfrm>
          <a:prstGeom prst="roundRect">
            <a:avLst>
              <a:gd fmla="val 16667" name="adj"/>
            </a:avLst>
          </a:prstGeom>
          <a:solidFill>
            <a:srgbClr val="6D9EEB"/>
          </a:solidFill>
          <a:ln cap="flat" cmpd="sng" w="9525">
            <a:solidFill>
              <a:srgbClr val="6D9EE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latin typeface="Open Sans"/>
                <a:ea typeface="Open Sans"/>
                <a:cs typeface="Open Sans"/>
                <a:sym typeface="Open Sans"/>
              </a:rPr>
              <a:t>Linear Discriminant Analysis (LDA)</a:t>
            </a:r>
          </a:p>
        </p:txBody>
      </p:sp>
      <p:cxnSp>
        <p:nvCxnSpPr>
          <p:cNvPr id="235" name="Shape 235"/>
          <p:cNvCxnSpPr>
            <a:stCxn id="215" idx="2"/>
            <a:endCxn id="218" idx="0"/>
          </p:cNvCxnSpPr>
          <p:nvPr/>
        </p:nvCxnSpPr>
        <p:spPr>
          <a:xfrm flipH="1">
            <a:off x="1171000" y="2020034"/>
            <a:ext cx="1163400" cy="180300"/>
          </a:xfrm>
          <a:prstGeom prst="straightConnector1">
            <a:avLst/>
          </a:prstGeom>
          <a:noFill/>
          <a:ln cap="flat" cmpd="sng" w="9525">
            <a:solidFill>
              <a:schemeClr val="dk2"/>
            </a:solidFill>
            <a:prstDash val="solid"/>
            <a:round/>
            <a:headEnd len="lg" w="lg" type="none"/>
            <a:tailEnd len="lg" w="lg" type="none"/>
          </a:ln>
        </p:spPr>
      </p:cxnSp>
      <p:cxnSp>
        <p:nvCxnSpPr>
          <p:cNvPr id="236" name="Shape 236"/>
          <p:cNvCxnSpPr>
            <a:stCxn id="215" idx="2"/>
            <a:endCxn id="219" idx="0"/>
          </p:cNvCxnSpPr>
          <p:nvPr/>
        </p:nvCxnSpPr>
        <p:spPr>
          <a:xfrm>
            <a:off x="2334400" y="2020034"/>
            <a:ext cx="1110600" cy="175500"/>
          </a:xfrm>
          <a:prstGeom prst="straightConnector1">
            <a:avLst/>
          </a:prstGeom>
          <a:noFill/>
          <a:ln cap="flat" cmpd="sng" w="9525">
            <a:solidFill>
              <a:schemeClr val="dk2"/>
            </a:solidFill>
            <a:prstDash val="solid"/>
            <a:round/>
            <a:headEnd len="lg" w="lg" type="none"/>
            <a:tailEnd len="lg" w="lg" type="none"/>
          </a:ln>
        </p:spPr>
      </p:cxnSp>
      <p:cxnSp>
        <p:nvCxnSpPr>
          <p:cNvPr id="237" name="Shape 237"/>
          <p:cNvCxnSpPr>
            <a:stCxn id="214" idx="2"/>
            <a:endCxn id="220" idx="0"/>
          </p:cNvCxnSpPr>
          <p:nvPr/>
        </p:nvCxnSpPr>
        <p:spPr>
          <a:xfrm flipH="1">
            <a:off x="5706550" y="2020034"/>
            <a:ext cx="1176600" cy="180300"/>
          </a:xfrm>
          <a:prstGeom prst="straightConnector1">
            <a:avLst/>
          </a:prstGeom>
          <a:noFill/>
          <a:ln cap="flat" cmpd="sng" w="9525">
            <a:solidFill>
              <a:schemeClr val="dk2"/>
            </a:solidFill>
            <a:prstDash val="solid"/>
            <a:round/>
            <a:headEnd len="lg" w="lg" type="none"/>
            <a:tailEnd len="lg" w="lg" type="none"/>
          </a:ln>
        </p:spPr>
      </p:cxnSp>
      <p:cxnSp>
        <p:nvCxnSpPr>
          <p:cNvPr id="238" name="Shape 238"/>
          <p:cNvCxnSpPr/>
          <p:nvPr/>
        </p:nvCxnSpPr>
        <p:spPr>
          <a:xfrm>
            <a:off x="6861808" y="2020034"/>
            <a:ext cx="1118400" cy="1803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Machine Learning</a:t>
            </a:r>
          </a:p>
        </p:txBody>
      </p:sp>
      <p:sp>
        <p:nvSpPr>
          <p:cNvPr id="109" name="Shape 109"/>
          <p:cNvSpPr txBox="1"/>
          <p:nvPr>
            <p:ph idx="1" type="body"/>
          </p:nvPr>
        </p:nvSpPr>
        <p:spPr>
          <a:xfrm>
            <a:off x="311700" y="1152475"/>
            <a:ext cx="4293900" cy="3416400"/>
          </a:xfrm>
          <a:prstGeom prst="rect">
            <a:avLst/>
          </a:prstGeom>
        </p:spPr>
        <p:txBody>
          <a:bodyPr anchorCtr="0" anchor="t" bIns="91425" lIns="91425" rIns="91425" wrap="square" tIns="91425">
            <a:noAutofit/>
          </a:bodyPr>
          <a:lstStyle/>
          <a:p>
            <a:pPr indent="-342900" lvl="0" marL="457200">
              <a:spcBef>
                <a:spcPts val="0"/>
              </a:spcBef>
              <a:spcAft>
                <a:spcPts val="0"/>
              </a:spcAft>
              <a:buClr>
                <a:srgbClr val="000000"/>
              </a:buClr>
            </a:pPr>
            <a:r>
              <a:rPr lang="en">
                <a:solidFill>
                  <a:srgbClr val="000000"/>
                </a:solidFill>
              </a:rPr>
              <a:t>Es la extracción de conocimiento semi-automatizada de los datos.</a:t>
            </a:r>
          </a:p>
          <a:p>
            <a:pPr indent="-317500" lvl="1" marL="914400">
              <a:spcBef>
                <a:spcPts val="0"/>
              </a:spcBef>
              <a:spcAft>
                <a:spcPts val="0"/>
              </a:spcAft>
              <a:buClr>
                <a:srgbClr val="000000"/>
              </a:buClr>
            </a:pPr>
            <a:r>
              <a:rPr b="1" lang="en">
                <a:solidFill>
                  <a:srgbClr val="000000"/>
                </a:solidFill>
              </a:rPr>
              <a:t>Conocimiento</a:t>
            </a:r>
            <a:r>
              <a:rPr lang="en">
                <a:solidFill>
                  <a:srgbClr val="000000"/>
                </a:solidFill>
              </a:rPr>
              <a:t> a partir de los datos: Inicia con una pregunta que podría ser respondida con </a:t>
            </a:r>
            <a:r>
              <a:rPr b="1" lang="en">
                <a:solidFill>
                  <a:srgbClr val="000000"/>
                </a:solidFill>
              </a:rPr>
              <a:t>datos</a:t>
            </a:r>
            <a:r>
              <a:rPr lang="en">
                <a:solidFill>
                  <a:srgbClr val="000000"/>
                </a:solidFill>
              </a:rPr>
              <a:t>.</a:t>
            </a:r>
          </a:p>
          <a:p>
            <a:pPr indent="-317500" lvl="1" marL="914400">
              <a:spcBef>
                <a:spcPts val="0"/>
              </a:spcBef>
              <a:spcAft>
                <a:spcPts val="0"/>
              </a:spcAft>
              <a:buClr>
                <a:srgbClr val="000000"/>
              </a:buClr>
            </a:pPr>
            <a:r>
              <a:rPr b="1" lang="en">
                <a:solidFill>
                  <a:srgbClr val="000000"/>
                </a:solidFill>
              </a:rPr>
              <a:t>Extracción automatizada</a:t>
            </a:r>
            <a:r>
              <a:rPr lang="en">
                <a:solidFill>
                  <a:srgbClr val="000000"/>
                </a:solidFill>
              </a:rPr>
              <a:t>: Una computadora provee la respuesta.</a:t>
            </a:r>
          </a:p>
          <a:p>
            <a:pPr indent="-317500" lvl="1" marL="914400">
              <a:spcBef>
                <a:spcPts val="0"/>
              </a:spcBef>
              <a:buClr>
                <a:srgbClr val="000000"/>
              </a:buClr>
            </a:pPr>
            <a:r>
              <a:rPr b="1" lang="en">
                <a:solidFill>
                  <a:srgbClr val="000000"/>
                </a:solidFill>
              </a:rPr>
              <a:t>Semi-automatizado</a:t>
            </a:r>
            <a:r>
              <a:rPr lang="en">
                <a:solidFill>
                  <a:srgbClr val="000000"/>
                </a:solidFill>
              </a:rPr>
              <a:t>: Requiere </a:t>
            </a:r>
            <a:r>
              <a:rPr b="1" lang="en">
                <a:solidFill>
                  <a:srgbClr val="000000"/>
                </a:solidFill>
              </a:rPr>
              <a:t>toma de decisiones</a:t>
            </a:r>
            <a:r>
              <a:rPr lang="en">
                <a:solidFill>
                  <a:srgbClr val="000000"/>
                </a:solidFill>
              </a:rPr>
              <a:t> inteligentes por parte de humanos.</a:t>
            </a:r>
          </a:p>
        </p:txBody>
      </p:sp>
      <p:pic>
        <p:nvPicPr>
          <p:cNvPr id="110" name="Shape 110"/>
          <p:cNvPicPr preferRelativeResize="0"/>
          <p:nvPr/>
        </p:nvPicPr>
        <p:blipFill>
          <a:blip r:embed="rId3">
            <a:alphaModFix/>
          </a:blip>
          <a:stretch>
            <a:fillRect/>
          </a:stretch>
        </p:blipFill>
        <p:spPr>
          <a:xfrm>
            <a:off x="4811775" y="1152475"/>
            <a:ext cx="3673300" cy="3541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Definiciones</a:t>
            </a:r>
          </a:p>
        </p:txBody>
      </p:sp>
      <p:sp>
        <p:nvSpPr>
          <p:cNvPr id="116" name="Shape 116"/>
          <p:cNvSpPr txBox="1"/>
          <p:nvPr>
            <p:ph idx="1" type="body"/>
          </p:nvPr>
        </p:nvSpPr>
        <p:spPr>
          <a:xfrm>
            <a:off x="327200" y="1152475"/>
            <a:ext cx="8016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chemeClr val="dk1"/>
              </a:buClr>
            </a:pPr>
            <a:r>
              <a:rPr lang="en">
                <a:solidFill>
                  <a:schemeClr val="dk1"/>
                </a:solidFill>
              </a:rPr>
              <a:t>Es el arte de dar a la computadoras la habilidad de aprender para tomar decisiones de la datos sin ser explícitamente programada.</a:t>
            </a:r>
          </a:p>
          <a:p>
            <a:pPr lvl="0" rtl="0">
              <a:spcBef>
                <a:spcPts val="0"/>
              </a:spcBef>
              <a:spcAft>
                <a:spcPts val="0"/>
              </a:spcAft>
              <a:buNone/>
            </a:pPr>
            <a:r>
              <a:rPr lang="en">
                <a:solidFill>
                  <a:schemeClr val="dk1"/>
                </a:solidFill>
              </a:rPr>
              <a:t>	Arthur Samuel 1959</a:t>
            </a:r>
          </a:p>
          <a:p>
            <a:pPr lvl="0" rtl="0">
              <a:spcBef>
                <a:spcPts val="0"/>
              </a:spcBef>
              <a:spcAft>
                <a:spcPts val="0"/>
              </a:spcAft>
              <a:buNone/>
            </a:pPr>
            <a:r>
              <a:t/>
            </a:r>
            <a:endParaRPr>
              <a:solidFill>
                <a:schemeClr val="dk1"/>
              </a:solidFill>
            </a:endParaRPr>
          </a:p>
          <a:p>
            <a:pPr indent="-342900" lvl="0" marL="457200" rtl="0">
              <a:spcBef>
                <a:spcPts val="0"/>
              </a:spcBef>
              <a:spcAft>
                <a:spcPts val="0"/>
              </a:spcAft>
              <a:buClr>
                <a:schemeClr val="dk1"/>
              </a:buClr>
              <a:buChar char="●"/>
            </a:pPr>
            <a:r>
              <a:rPr lang="en">
                <a:solidFill>
                  <a:schemeClr val="dk1"/>
                </a:solidFill>
              </a:rPr>
              <a:t>Un programa de computación se dice que aprende de la experiencia E con respecto a una tarea T y alguna medida de rendimiento P, si su rendimiento en la tarea T, medido por P, mejora con la experiencia E.</a:t>
            </a:r>
          </a:p>
          <a:p>
            <a:pPr lvl="0" rtl="0">
              <a:spcBef>
                <a:spcPts val="0"/>
              </a:spcBef>
              <a:spcAft>
                <a:spcPts val="0"/>
              </a:spcAft>
              <a:buNone/>
            </a:pPr>
            <a:r>
              <a:rPr lang="en">
                <a:solidFill>
                  <a:schemeClr val="dk1"/>
                </a:solidFill>
              </a:rPr>
              <a:t>	Tom Mitchell 1998</a:t>
            </a:r>
          </a:p>
          <a:p>
            <a:pPr lvl="0" rtl="0">
              <a:spcBef>
                <a:spcPts val="0"/>
              </a:spcBef>
              <a:spcAft>
                <a:spcPts val="0"/>
              </a:spcAft>
              <a:buClr>
                <a:schemeClr val="dk1"/>
              </a:buClr>
              <a:buSzPct val="61111"/>
              <a:buFont typeface="Arial"/>
              <a:buNone/>
            </a:pPr>
            <a:r>
              <a:t/>
            </a:r>
            <a:endParaRPr>
              <a:solidFill>
                <a:schemeClr val="dk1"/>
              </a:solidFill>
            </a:endParaRPr>
          </a:p>
          <a:p>
            <a:pPr lvl="0" marR="0" rtl="0" algn="l">
              <a:lnSpc>
                <a:spcPct val="115000"/>
              </a:lnSpc>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EJEMPLOS</a:t>
            </a:r>
          </a:p>
        </p:txBody>
      </p:sp>
      <p:sp>
        <p:nvSpPr>
          <p:cNvPr id="122" name="Shape 12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chemeClr val="dk1"/>
              </a:buClr>
              <a:buSzPct val="100000"/>
            </a:pPr>
            <a:r>
              <a:rPr lang="en" sz="1800">
                <a:solidFill>
                  <a:schemeClr val="dk1"/>
                </a:solidFill>
              </a:rPr>
              <a:t>Aprender a </a:t>
            </a:r>
            <a:r>
              <a:rPr lang="en">
                <a:solidFill>
                  <a:schemeClr val="dk1"/>
                </a:solidFill>
              </a:rPr>
              <a:t>clasificar emails como spam o no spam.</a:t>
            </a:r>
          </a:p>
          <a:p>
            <a:pPr lvl="0" rtl="0">
              <a:spcBef>
                <a:spcPts val="0"/>
              </a:spcBef>
              <a:spcAft>
                <a:spcPts val="0"/>
              </a:spcAft>
              <a:buNone/>
            </a:pPr>
            <a:r>
              <a:t/>
            </a:r>
            <a:endParaRPr>
              <a:solidFill>
                <a:schemeClr val="dk1"/>
              </a:solidFill>
            </a:endParaRPr>
          </a:p>
          <a:p>
            <a:pPr indent="-342900" lvl="0" marL="457200" rtl="0">
              <a:spcBef>
                <a:spcPts val="0"/>
              </a:spcBef>
              <a:spcAft>
                <a:spcPts val="0"/>
              </a:spcAft>
              <a:buClr>
                <a:schemeClr val="dk1"/>
              </a:buClr>
              <a:buSzPct val="100000"/>
            </a:pPr>
            <a:r>
              <a:rPr lang="en" sz="1800">
                <a:solidFill>
                  <a:schemeClr val="dk1"/>
                </a:solidFill>
              </a:rPr>
              <a:t>Agrupar las entradas de wikipedia en diferentes categorías basado en las palabras que contiene.</a:t>
            </a:r>
          </a:p>
          <a:p>
            <a:pPr lvl="0" rtl="0">
              <a:spcBef>
                <a:spcPts val="0"/>
              </a:spcBef>
              <a:spcAft>
                <a:spcPts val="0"/>
              </a:spcAft>
              <a:buNone/>
            </a:pPr>
            <a:r>
              <a:t/>
            </a:r>
            <a:endParaRPr>
              <a:solidFill>
                <a:schemeClr val="dk1"/>
              </a:solidFill>
            </a:endParaRPr>
          </a:p>
          <a:p>
            <a:pPr indent="-342900" lvl="0" marL="457200" rtl="0">
              <a:spcBef>
                <a:spcPts val="0"/>
              </a:spcBef>
              <a:spcAft>
                <a:spcPts val="0"/>
              </a:spcAft>
              <a:buClr>
                <a:schemeClr val="dk1"/>
              </a:buClr>
            </a:pPr>
            <a:r>
              <a:rPr lang="en">
                <a:solidFill>
                  <a:schemeClr val="dk1"/>
                </a:solidFill>
              </a:rPr>
              <a:t>Reconocimiento de escritura a mano.</a:t>
            </a:r>
          </a:p>
          <a:p>
            <a:pPr lvl="0" rtl="0">
              <a:spcBef>
                <a:spcPts val="0"/>
              </a:spcBef>
              <a:spcAft>
                <a:spcPts val="0"/>
              </a:spcAft>
              <a:buNone/>
            </a:pPr>
            <a:r>
              <a:t/>
            </a:r>
            <a:endParaRPr>
              <a:solidFill>
                <a:schemeClr val="dk1"/>
              </a:solidFill>
            </a:endParaRPr>
          </a:p>
          <a:p>
            <a:pPr indent="-342900" lvl="0" marL="457200" rtl="0">
              <a:spcBef>
                <a:spcPts val="0"/>
              </a:spcBef>
              <a:spcAft>
                <a:spcPts val="0"/>
              </a:spcAft>
              <a:buClr>
                <a:schemeClr val="dk1"/>
              </a:buClr>
            </a:pPr>
            <a:r>
              <a:rPr lang="en">
                <a:solidFill>
                  <a:schemeClr val="dk1"/>
                </a:solidFill>
              </a:rPr>
              <a:t>Recomendaciones de productos en Amazon o en Netflix.</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ctrTitle"/>
          </p:nvPr>
        </p:nvSpPr>
        <p:spPr>
          <a:xfrm>
            <a:off x="304975" y="1545450"/>
            <a:ext cx="4731000" cy="2052600"/>
          </a:xfrm>
          <a:prstGeom prst="rect">
            <a:avLst/>
          </a:prstGeom>
        </p:spPr>
        <p:txBody>
          <a:bodyPr anchorCtr="0" anchor="b" bIns="91425" lIns="91425" rIns="91425" wrap="square" tIns="91425">
            <a:noAutofit/>
          </a:bodyPr>
          <a:lstStyle/>
          <a:p>
            <a:pPr lvl="0">
              <a:spcBef>
                <a:spcPts val="0"/>
              </a:spcBef>
              <a:buNone/>
            </a:pPr>
            <a:r>
              <a:rPr lang="en"/>
              <a:t>Categorias de Machine Learning</a:t>
            </a:r>
          </a:p>
        </p:txBody>
      </p:sp>
      <p:pic>
        <p:nvPicPr>
          <p:cNvPr id="128" name="Shape 128"/>
          <p:cNvPicPr preferRelativeResize="0"/>
          <p:nvPr/>
        </p:nvPicPr>
        <p:blipFill>
          <a:blip r:embed="rId3">
            <a:alphaModFix/>
          </a:blip>
          <a:stretch>
            <a:fillRect/>
          </a:stretch>
        </p:blipFill>
        <p:spPr>
          <a:xfrm>
            <a:off x="5228728" y="697025"/>
            <a:ext cx="2996397" cy="34365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Categorias de Machine Learning	</a:t>
            </a:r>
          </a:p>
        </p:txBody>
      </p:sp>
      <p:sp>
        <p:nvSpPr>
          <p:cNvPr id="134" name="Shape 13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spcBef>
                <a:spcPts val="0"/>
              </a:spcBef>
              <a:buClr>
                <a:srgbClr val="000000"/>
              </a:buClr>
            </a:pPr>
            <a:r>
              <a:rPr lang="en">
                <a:solidFill>
                  <a:srgbClr val="000000"/>
                </a:solidFill>
              </a:rPr>
              <a:t>Los sistemas de Machine Learning pueden ser clasificados de acuerdo a la cantidad y tipo de </a:t>
            </a:r>
            <a:r>
              <a:rPr lang="en">
                <a:solidFill>
                  <a:srgbClr val="000000"/>
                </a:solidFill>
              </a:rPr>
              <a:t>supervisión</a:t>
            </a:r>
            <a:r>
              <a:rPr lang="en">
                <a:solidFill>
                  <a:srgbClr val="000000"/>
                </a:solidFill>
              </a:rPr>
              <a:t> que requieren durante el entrenamiento.</a:t>
            </a:r>
          </a:p>
          <a:p>
            <a:pPr lvl="0" rtl="0">
              <a:spcBef>
                <a:spcPts val="0"/>
              </a:spcBef>
              <a:buNone/>
            </a:pPr>
            <a:r>
              <a:t/>
            </a:r>
            <a:endParaRPr>
              <a:solidFill>
                <a:srgbClr val="000000"/>
              </a:solidFill>
            </a:endParaRPr>
          </a:p>
          <a:p>
            <a:pPr indent="-342900" lvl="0" marL="457200">
              <a:spcBef>
                <a:spcPts val="0"/>
              </a:spcBef>
              <a:spcAft>
                <a:spcPts val="0"/>
              </a:spcAft>
              <a:buClr>
                <a:srgbClr val="000000"/>
              </a:buClr>
            </a:pPr>
            <a:r>
              <a:rPr lang="en">
                <a:solidFill>
                  <a:srgbClr val="000000"/>
                </a:solidFill>
              </a:rPr>
              <a:t>Existen 4 categorias:</a:t>
            </a:r>
          </a:p>
          <a:p>
            <a:pPr indent="-317500" lvl="1" marL="914400">
              <a:spcBef>
                <a:spcPts val="0"/>
              </a:spcBef>
              <a:spcAft>
                <a:spcPts val="0"/>
              </a:spcAft>
              <a:buClr>
                <a:srgbClr val="000000"/>
              </a:buClr>
            </a:pPr>
            <a:r>
              <a:rPr lang="en">
                <a:solidFill>
                  <a:srgbClr val="000000"/>
                </a:solidFill>
              </a:rPr>
              <a:t>Aprendizaje supervisado</a:t>
            </a:r>
          </a:p>
          <a:p>
            <a:pPr indent="-317500" lvl="1" marL="914400" rtl="0">
              <a:spcBef>
                <a:spcPts val="0"/>
              </a:spcBef>
              <a:spcAft>
                <a:spcPts val="0"/>
              </a:spcAft>
              <a:buClr>
                <a:srgbClr val="000000"/>
              </a:buClr>
            </a:pPr>
            <a:r>
              <a:rPr lang="en">
                <a:solidFill>
                  <a:srgbClr val="000000"/>
                </a:solidFill>
              </a:rPr>
              <a:t>Aprendizaje no-supervisado</a:t>
            </a:r>
          </a:p>
          <a:p>
            <a:pPr indent="-317500" lvl="1" marL="914400">
              <a:spcBef>
                <a:spcPts val="0"/>
              </a:spcBef>
              <a:buClr>
                <a:srgbClr val="000000"/>
              </a:buClr>
            </a:pPr>
            <a:r>
              <a:rPr lang="en">
                <a:solidFill>
                  <a:srgbClr val="000000"/>
                </a:solidFill>
              </a:rPr>
              <a:t>Aprendizaje reforzado</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Aprendizaje Supervisado</a:t>
            </a:r>
          </a:p>
        </p:txBody>
      </p:sp>
      <p:sp>
        <p:nvSpPr>
          <p:cNvPr id="140" name="Shape 14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pPr>
            <a:r>
              <a:rPr lang="en">
                <a:solidFill>
                  <a:srgbClr val="000000"/>
                </a:solidFill>
              </a:rPr>
              <a:t>También conocido como Modelamiento predictivo.</a:t>
            </a:r>
          </a:p>
          <a:p>
            <a:pPr indent="-342900" lvl="0" marL="457200" rtl="0">
              <a:spcBef>
                <a:spcPts val="0"/>
              </a:spcBef>
              <a:spcAft>
                <a:spcPts val="0"/>
              </a:spcAft>
              <a:buClr>
                <a:srgbClr val="000000"/>
              </a:buClr>
            </a:pPr>
            <a:r>
              <a:rPr lang="en">
                <a:solidFill>
                  <a:srgbClr val="000000"/>
                </a:solidFill>
              </a:rPr>
              <a:t>Proceso de realizar predicciones, usando datos.</a:t>
            </a:r>
          </a:p>
          <a:p>
            <a:pPr indent="-342900" lvl="0" marL="457200" rtl="0">
              <a:spcBef>
                <a:spcPts val="0"/>
              </a:spcBef>
              <a:spcAft>
                <a:spcPts val="0"/>
              </a:spcAft>
              <a:buClr>
                <a:srgbClr val="000000"/>
              </a:buClr>
            </a:pPr>
            <a:r>
              <a:rPr lang="en">
                <a:solidFill>
                  <a:srgbClr val="000000"/>
                </a:solidFill>
              </a:rPr>
              <a:t>En esta categoría los datos de entrenamiento incluyen las soluciones esperadas.</a:t>
            </a:r>
          </a:p>
          <a:p>
            <a:pPr indent="-342900" lvl="0" marL="457200">
              <a:spcBef>
                <a:spcPts val="0"/>
              </a:spcBef>
              <a:buClr>
                <a:srgbClr val="000000"/>
              </a:buClr>
            </a:pPr>
            <a:r>
              <a:rPr lang="en">
                <a:solidFill>
                  <a:srgbClr val="000000"/>
                </a:solidFill>
              </a:rPr>
              <a:t>Es supervisado, por que existe un resultado específico el cual queremos predecir. eje.- Detector de spam</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Clasificacion</a:t>
            </a:r>
          </a:p>
        </p:txBody>
      </p:sp>
      <p:sp>
        <p:nvSpPr>
          <p:cNvPr id="146" name="Shape 14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t/>
            </a:r>
            <a:endParaRPr/>
          </a:p>
          <a:p>
            <a:pPr indent="-342900" lvl="0" marL="457200">
              <a:spcBef>
                <a:spcPts val="0"/>
              </a:spcBef>
              <a:spcAft>
                <a:spcPts val="0"/>
              </a:spcAft>
            </a:pPr>
            <a:r>
              <a:rPr lang="en"/>
              <a:t>Es una instancia de Aprendizaje Supervisado</a:t>
            </a:r>
          </a:p>
          <a:p>
            <a:pPr indent="-342900" lvl="0" marL="457200">
              <a:spcBef>
                <a:spcPts val="0"/>
              </a:spcBef>
            </a:pPr>
            <a:r>
              <a:rPr lang="en"/>
              <a:t>Consiste en identificar a qué categoría pertenece una nueva observación, en base al conjunto de datos de entrenamiento que a su vez contiene observaciones o instancias cuya categoría se conoce.</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Clasificacion</a:t>
            </a:r>
          </a:p>
        </p:txBody>
      </p:sp>
      <p:sp>
        <p:nvSpPr>
          <p:cNvPr id="152" name="Shape 15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t/>
            </a:r>
            <a:endParaRPr/>
          </a:p>
          <a:p>
            <a:pPr indent="-342900" lvl="0" marL="457200">
              <a:spcBef>
                <a:spcPts val="0"/>
              </a:spcBef>
              <a:spcAft>
                <a:spcPts val="0"/>
              </a:spcAft>
            </a:pPr>
            <a:r>
              <a:rPr lang="en"/>
              <a:t>Es también un ejemplo de reconocimiento de patrones.</a:t>
            </a:r>
          </a:p>
          <a:p>
            <a:pPr indent="-342900" lvl="0" marL="457200">
              <a:spcBef>
                <a:spcPts val="0"/>
              </a:spcBef>
              <a:spcAft>
                <a:spcPts val="0"/>
              </a:spcAft>
            </a:pPr>
            <a:r>
              <a:rPr lang="en"/>
              <a:t>Un algoritmo que implementa la clasificación se le conoce como clasificador.</a:t>
            </a:r>
          </a:p>
          <a:p>
            <a:pPr indent="-342900" lvl="0" marL="457200">
              <a:spcBef>
                <a:spcPts val="0"/>
              </a:spcBef>
              <a:spcAft>
                <a:spcPts val="0"/>
              </a:spcAft>
            </a:pPr>
            <a:r>
              <a:rPr lang="en"/>
              <a:t>La variable de salida toma clases o tipos</a:t>
            </a:r>
          </a:p>
          <a:p>
            <a:pPr indent="-342900" lvl="0" marL="457200">
              <a:spcBef>
                <a:spcPts val="0"/>
              </a:spcBef>
            </a:pPr>
            <a:r>
              <a:rPr lang="en"/>
              <a:t>Involucra identificación de pertenencia a un grupo.</a:t>
            </a: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W Master - Black">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