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4"/>
  </p:sldMasterIdLst>
  <p:notesMasterIdLst>
    <p:notesMasterId r:id="rId40"/>
  </p:notesMasterIdLst>
  <p:handoutMasterIdLst>
    <p:handoutMasterId r:id="rId41"/>
  </p:handoutMasterIdLst>
  <p:sldIdLst>
    <p:sldId id="444" r:id="rId5"/>
    <p:sldId id="456" r:id="rId6"/>
    <p:sldId id="457" r:id="rId7"/>
    <p:sldId id="453" r:id="rId8"/>
    <p:sldId id="451" r:id="rId9"/>
    <p:sldId id="542" r:id="rId10"/>
    <p:sldId id="543" r:id="rId11"/>
    <p:sldId id="544" r:id="rId12"/>
    <p:sldId id="545" r:id="rId13"/>
    <p:sldId id="546" r:id="rId14"/>
    <p:sldId id="547" r:id="rId15"/>
    <p:sldId id="548" r:id="rId16"/>
    <p:sldId id="549" r:id="rId17"/>
    <p:sldId id="550" r:id="rId18"/>
    <p:sldId id="551" r:id="rId19"/>
    <p:sldId id="552" r:id="rId20"/>
    <p:sldId id="566" r:id="rId21"/>
    <p:sldId id="553" r:id="rId22"/>
    <p:sldId id="554" r:id="rId23"/>
    <p:sldId id="555" r:id="rId24"/>
    <p:sldId id="556" r:id="rId25"/>
    <p:sldId id="557" r:id="rId26"/>
    <p:sldId id="558" r:id="rId27"/>
    <p:sldId id="559" r:id="rId28"/>
    <p:sldId id="560" r:id="rId29"/>
    <p:sldId id="561" r:id="rId30"/>
    <p:sldId id="562" r:id="rId31"/>
    <p:sldId id="563" r:id="rId32"/>
    <p:sldId id="564" r:id="rId33"/>
    <p:sldId id="567" r:id="rId34"/>
    <p:sldId id="568" r:id="rId35"/>
    <p:sldId id="569" r:id="rId36"/>
    <p:sldId id="570" r:id="rId37"/>
    <p:sldId id="571" r:id="rId38"/>
    <p:sldId id="522" r:id="rId39"/>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E2C5"/>
    <a:srgbClr val="5F5F5F"/>
    <a:srgbClr val="808080"/>
    <a:srgbClr val="479B8F"/>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107" autoAdjust="0"/>
  </p:normalViewPr>
  <p:slideViewPr>
    <p:cSldViewPr>
      <p:cViewPr>
        <p:scale>
          <a:sx n="81" d="100"/>
          <a:sy n="81" d="100"/>
        </p:scale>
        <p:origin x="1505" y="230"/>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6397F7C-9109-41AA-AF3F-C9CBB169BBFF}" type="datetime1">
              <a:rPr lang="en-US"/>
              <a:pPr/>
              <a:t>12/3/2018</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7C415679-3D27-438F-AC74-489F5AF5739C}" type="slidenum">
              <a:rPr lang="en-US"/>
              <a:pPr/>
              <a:t>‹#›</a:t>
            </a:fld>
            <a:endParaRPr lang="en-US"/>
          </a:p>
        </p:txBody>
      </p:sp>
    </p:spTree>
    <p:extLst>
      <p:ext uri="{BB962C8B-B14F-4D97-AF65-F5344CB8AC3E}">
        <p14:creationId xmlns:p14="http://schemas.microsoft.com/office/powerpoint/2010/main" val="544668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7EF0411E-54B7-49D7-BF23-01683CC1CD67}" type="datetime1">
              <a:rPr lang="en-US"/>
              <a:pPr/>
              <a:t>12/3/2018</a:t>
            </a:fld>
            <a:endParaRPr lang="en-US"/>
          </a:p>
        </p:txBody>
      </p:sp>
      <p:sp>
        <p:nvSpPr>
          <p:cNvPr id="14340"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F2894214-72F6-4306-9C26-759FB68F50CD}" type="slidenum">
              <a:rPr lang="en-US"/>
              <a:pPr/>
              <a:t>‹#›</a:t>
            </a:fld>
            <a:endParaRPr lang="en-US"/>
          </a:p>
        </p:txBody>
      </p:sp>
    </p:spTree>
    <p:extLst>
      <p:ext uri="{BB962C8B-B14F-4D97-AF65-F5344CB8AC3E}">
        <p14:creationId xmlns:p14="http://schemas.microsoft.com/office/powerpoint/2010/main" val="50247015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defTabSz="461963" eaLnBrk="1" hangingPunct="1">
              <a:spcBef>
                <a:spcPct val="0"/>
              </a:spcBef>
              <a:defRPr/>
            </a:pPr>
            <a:r>
              <a:rPr lang="fr-FR" b="1" dirty="0">
                <a:ea typeface="ＭＳ Ｐゴシック" charset="0"/>
                <a:cs typeface="ＭＳ Ｐゴシック" charset="0"/>
              </a:rPr>
              <a:t>© SUPINFO International University </a:t>
            </a:r>
            <a:r>
              <a:rPr lang="fr-FR" dirty="0">
                <a:ea typeface="ＭＳ Ｐゴシック" charset="0"/>
                <a:cs typeface="ＭＳ Ｐゴシック" charset="0"/>
              </a:rPr>
              <a:t>- http://www.supinfo.com</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SUPINFO vous permet de partager ce document</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Vous êtes libre de :</a:t>
            </a:r>
          </a:p>
          <a:p>
            <a:pPr defTabSz="461963" eaLnBrk="1" hangingPunct="1">
              <a:spcBef>
                <a:spcPct val="0"/>
              </a:spcBef>
              <a:defRPr/>
            </a:pPr>
            <a:r>
              <a:rPr lang="fr-FR" i="1" dirty="0">
                <a:ea typeface="ＭＳ Ｐゴシック" charset="0"/>
                <a:cs typeface="ＭＳ Ｐゴシック" charset="0"/>
              </a:rPr>
              <a:t>Partager — reproduire, distribuer et communiquer ce document</a:t>
            </a:r>
            <a:br>
              <a:rPr lang="fr-FR" i="1" dirty="0">
                <a:ea typeface="ＭＳ Ｐゴシック" charset="0"/>
                <a:cs typeface="ＭＳ Ｐゴシック" charset="0"/>
              </a:rPr>
            </a:br>
            <a:r>
              <a:rPr lang="fr-FR" i="1" dirty="0">
                <a:ea typeface="ＭＳ Ｐゴシック" charset="0"/>
                <a:cs typeface="ＭＳ Ｐゴシック" charset="0"/>
              </a:rPr>
              <a:t>Remixer — modifier ce document</a:t>
            </a:r>
          </a:p>
          <a:p>
            <a:pPr defTabSz="461963" eaLnBrk="1" hangingPunct="1">
              <a:spcBef>
                <a:spcPct val="0"/>
              </a:spcBef>
              <a:defRPr/>
            </a:pPr>
            <a:endParaRPr lang="fr-FR" i="1" dirty="0">
              <a:ea typeface="ＭＳ Ｐゴシック" charset="0"/>
              <a:cs typeface="ＭＳ Ｐゴシック" charset="0"/>
            </a:endParaRPr>
          </a:p>
          <a:p>
            <a:pPr marL="171450" indent="-171450" defTabSz="461963" eaLnBrk="1" hangingPunct="1">
              <a:spcBef>
                <a:spcPct val="0"/>
              </a:spcBef>
              <a:buFont typeface="Arial"/>
              <a:buChar char="•"/>
              <a:defRPr/>
            </a:pPr>
            <a:r>
              <a:rPr lang="fr-FR" i="1" dirty="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University – Notamment en laissant obligatoirement la première et la dernière page du document, mais pas d'une manière qui suggérerait que SUPINFO International University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NOTE IMPORTANTE : Ce document est mis à disposition selon le contrat CC-BY-NC-SA </a:t>
            </a:r>
            <a:r>
              <a:rPr lang="fr-FR" i="1" dirty="0" err="1">
                <a:ea typeface="ＭＳ Ｐゴシック" charset="0"/>
                <a:cs typeface="ＭＳ Ｐゴシック" charset="0"/>
              </a:rPr>
              <a:t>Creative</a:t>
            </a:r>
            <a:r>
              <a:rPr lang="fr-FR" i="1" dirty="0">
                <a:ea typeface="ＭＳ Ｐゴシック" charset="0"/>
                <a:cs typeface="ＭＳ Ｐゴシック" charset="0"/>
              </a:rPr>
              <a:t> Commons disponible en ligne http://</a:t>
            </a:r>
            <a:r>
              <a:rPr lang="fr-FR" i="1" dirty="0" err="1">
                <a:ea typeface="ＭＳ Ｐゴシック" charset="0"/>
                <a:cs typeface="ＭＳ Ｐゴシック" charset="0"/>
              </a:rPr>
              <a:t>creativecommons.org</a:t>
            </a:r>
            <a:r>
              <a:rPr lang="fr-FR" i="1" dirty="0">
                <a:ea typeface="ＭＳ Ｐゴシック" charset="0"/>
                <a:cs typeface="ＭＳ Ｐゴシック" charset="0"/>
              </a:rPr>
              <a:t>/</a:t>
            </a:r>
            <a:r>
              <a:rPr lang="fr-FR" i="1" dirty="0" err="1">
                <a:ea typeface="ＭＳ Ｐゴシック" charset="0"/>
                <a:cs typeface="ＭＳ Ｐゴシック" charset="0"/>
              </a:rPr>
              <a:t>licenses</a:t>
            </a:r>
            <a:r>
              <a:rPr lang="fr-FR" i="1" dirty="0">
                <a:ea typeface="ＭＳ Ｐゴシック" charset="0"/>
                <a:cs typeface="ＭＳ Ｐゴシック" charset="0"/>
              </a:rPr>
              <a:t> ou par courrier postal à </a:t>
            </a:r>
            <a:r>
              <a:rPr lang="fr-FR" i="1" dirty="0" err="1">
                <a:ea typeface="ＭＳ Ｐゴシック" charset="0"/>
                <a:cs typeface="ＭＳ Ｐゴシック" charset="0"/>
              </a:rPr>
              <a:t>Creative</a:t>
            </a:r>
            <a:r>
              <a:rPr lang="fr-FR" i="1" dirty="0">
                <a:ea typeface="ＭＳ Ｐゴシック" charset="0"/>
                <a:cs typeface="ＭＳ Ｐゴシック" charset="0"/>
              </a:rPr>
              <a:t> Commons, 171 Second Street, Suite 300, San Francisco, </a:t>
            </a:r>
            <a:r>
              <a:rPr lang="fr-FR" i="1" dirty="0" err="1">
                <a:ea typeface="ＭＳ Ｐゴシック" charset="0"/>
                <a:cs typeface="ＭＳ Ｐゴシック" charset="0"/>
              </a:rPr>
              <a:t>California</a:t>
            </a:r>
            <a:r>
              <a:rPr lang="fr-FR" i="1" dirty="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a:ea typeface="ＭＳ Ｐゴシック" charset="0"/>
                <a:cs typeface="ＭＳ Ｐゴシック" charset="0"/>
              </a:rPr>
              <a:t>support@supinfo.com</a:t>
            </a:r>
            <a:r>
              <a:rPr lang="fr-FR" i="1" dirty="0">
                <a:ea typeface="ＭＳ Ｐゴシック" charset="0"/>
                <a:cs typeface="ＭＳ Ｐゴシック" charset="0"/>
              </a:rPr>
              <a:t>.</a:t>
            </a:r>
          </a:p>
          <a:p>
            <a:pPr defTabSz="461963" eaLnBrk="1" hangingPunct="1">
              <a:spcBef>
                <a:spcPct val="0"/>
              </a:spcBef>
              <a:defRPr/>
            </a:pPr>
            <a:endParaRPr lang="fr-FR" i="1" dirty="0">
              <a:ea typeface="ＭＳ Ｐゴシック" charset="0"/>
              <a:cs typeface="ＭＳ Ｐゴシック" charset="0"/>
            </a:endParaRPr>
          </a:p>
          <a:p>
            <a:pPr defTabSz="461963" eaLnBrk="1" hangingPunct="1">
              <a:spcBef>
                <a:spcPct val="0"/>
              </a:spcBef>
              <a:defRPr/>
            </a:pPr>
            <a:r>
              <a:rPr lang="fr-FR" i="1" dirty="0">
                <a:ea typeface="ＭＳ Ｐゴシック" charset="0"/>
                <a:cs typeface="ＭＳ Ｐゴシック" charset="0"/>
              </a:rPr>
              <a:t>© SUPINFO International University – EDUCINVEST - Rue Ducale, 29 - 1000 Brussels </a:t>
            </a:r>
            <a:r>
              <a:rPr lang="fr-FR" i="1" dirty="0" err="1">
                <a:ea typeface="ＭＳ Ｐゴシック" charset="0"/>
                <a:cs typeface="ＭＳ Ｐゴシック" charset="0"/>
              </a:rPr>
              <a:t>Belgium</a:t>
            </a:r>
            <a:r>
              <a:rPr lang="fr-FR" i="1" dirty="0">
                <a:ea typeface="ＭＳ Ｐゴシック" charset="0"/>
                <a:cs typeface="ＭＳ Ｐゴシック" charset="0"/>
              </a:rPr>
              <a:t> . www.supinfo.com </a:t>
            </a:r>
          </a:p>
          <a:p>
            <a:pPr defTabSz="461963" eaLnBrk="1" hangingPunct="1">
              <a:spcBef>
                <a:spcPct val="0"/>
              </a:spcBef>
            </a:pPr>
            <a:endParaRPr lang="fr-FR" dirty="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1</a:t>
            </a:fld>
            <a:endParaRPr lang="fr-FR" sz="900">
              <a:solidFill>
                <a:srgbClr val="5F5F5F"/>
              </a:solidFill>
            </a:endParaRPr>
          </a:p>
        </p:txBody>
      </p:sp>
    </p:spTree>
    <p:extLst>
      <p:ext uri="{BB962C8B-B14F-4D97-AF65-F5344CB8AC3E}">
        <p14:creationId xmlns:p14="http://schemas.microsoft.com/office/powerpoint/2010/main" val="4140498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Note that Main begins with a capital ‘M’ because</a:t>
            </a:r>
            <a:r>
              <a:rPr lang="en-US" baseline="0" dirty="0"/>
              <a:t> methods starts with an uppercase letter in Microsoft coding style</a:t>
            </a:r>
            <a:r>
              <a:rPr lang="en-US" dirty="0"/>
              <a:t>. </a:t>
            </a:r>
            <a:r>
              <a:rPr lang="en-US" dirty="0" err="1"/>
              <a:t>Console.Write</a:t>
            </a:r>
            <a:r>
              <a:rPr lang="en-US" dirty="0"/>
              <a:t> does text output to a console window. </a:t>
            </a:r>
          </a:p>
          <a:p>
            <a:endParaRPr lang="fr-FR" dirty="0"/>
          </a:p>
        </p:txBody>
      </p:sp>
      <p:sp>
        <p:nvSpPr>
          <p:cNvPr id="4" name="Espace réservé de l'en-tête 3"/>
          <p:cNvSpPr>
            <a:spLocks noGrp="1"/>
          </p:cNvSpPr>
          <p:nvPr>
            <p:ph type="hdr" sz="quarter" idx="10"/>
          </p:nvPr>
        </p:nvSpPr>
        <p:spPr/>
        <p:txBody>
          <a:bodyPr/>
          <a:lstStyle/>
          <a:p>
            <a:pPr>
              <a:defRPr/>
            </a:pPr>
            <a:r>
              <a:rPr lang="en-US"/>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12/3/2018</a:t>
            </a:fld>
            <a:endParaRPr lang="en-US"/>
          </a:p>
        </p:txBody>
      </p:sp>
      <p:sp>
        <p:nvSpPr>
          <p:cNvPr id="6" name="Espace réservé du pied de page 5"/>
          <p:cNvSpPr>
            <a:spLocks noGrp="1"/>
          </p:cNvSpPr>
          <p:nvPr>
            <p:ph type="ftr" sz="quarter" idx="12"/>
          </p:nvPr>
        </p:nvSpPr>
        <p:spPr/>
        <p:txBody>
          <a:bodyPr/>
          <a:lstStyle/>
          <a:p>
            <a:r>
              <a:rPr lang="en-US"/>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 purpose of this slide is to show the syntax of the 3 comment types. For </a:t>
            </a:r>
            <a:r>
              <a:rPr lang="en-US" dirty="0">
                <a:latin typeface="Courier New" pitchFamily="49" charset="0"/>
              </a:rPr>
              <a:t>///</a:t>
            </a:r>
            <a:r>
              <a:rPr lang="en-US" dirty="0"/>
              <a:t> the intent is just to show the syntax but not any specific XML tag – in particular, not to show what documentation comments might be </a:t>
            </a:r>
            <a:r>
              <a:rPr lang="en-US" dirty="0" err="1"/>
              <a:t>autogenerated</a:t>
            </a:r>
            <a:r>
              <a:rPr lang="en-US" dirty="0"/>
              <a:t>. The </a:t>
            </a:r>
            <a:r>
              <a:rPr lang="en-US" dirty="0" err="1"/>
              <a:t>autogenerated</a:t>
            </a:r>
            <a:r>
              <a:rPr lang="en-US" dirty="0"/>
              <a:t> comments varies depending on which wizard is used.</a:t>
            </a:r>
          </a:p>
          <a:p>
            <a:endParaRPr lang="fr-FR" dirty="0"/>
          </a:p>
        </p:txBody>
      </p:sp>
      <p:sp>
        <p:nvSpPr>
          <p:cNvPr id="4" name="Espace réservé de l'en-tête 3"/>
          <p:cNvSpPr>
            <a:spLocks noGrp="1"/>
          </p:cNvSpPr>
          <p:nvPr>
            <p:ph type="hdr" sz="quarter" idx="10"/>
          </p:nvPr>
        </p:nvSpPr>
        <p:spPr/>
        <p:txBody>
          <a:bodyPr/>
          <a:lstStyle/>
          <a:p>
            <a:pPr>
              <a:defRPr/>
            </a:pPr>
            <a:r>
              <a:rPr lang="en-US"/>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12/3/2018</a:t>
            </a:fld>
            <a:endParaRPr lang="en-US"/>
          </a:p>
        </p:txBody>
      </p:sp>
      <p:sp>
        <p:nvSpPr>
          <p:cNvPr id="6" name="Espace réservé du pied de page 5"/>
          <p:cNvSpPr>
            <a:spLocks noGrp="1"/>
          </p:cNvSpPr>
          <p:nvPr>
            <p:ph type="ftr" sz="quarter" idx="12"/>
          </p:nvPr>
        </p:nvSpPr>
        <p:spPr/>
        <p:txBody>
          <a:bodyPr/>
          <a:lstStyle/>
          <a:p>
            <a:r>
              <a:rPr lang="en-US"/>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 purpose of this slide is to show the syntax of the 3 comment types. For </a:t>
            </a:r>
            <a:r>
              <a:rPr lang="en-US" dirty="0">
                <a:latin typeface="Courier New" pitchFamily="49" charset="0"/>
              </a:rPr>
              <a:t>///</a:t>
            </a:r>
            <a:r>
              <a:rPr lang="en-US" dirty="0"/>
              <a:t> the intent is just to show the syntax but not any specific XML tag – in particular, not to show what documentation comments might be </a:t>
            </a:r>
            <a:r>
              <a:rPr lang="en-US" dirty="0" err="1"/>
              <a:t>autogenerated</a:t>
            </a:r>
            <a:r>
              <a:rPr lang="en-US" dirty="0"/>
              <a:t>. The </a:t>
            </a:r>
            <a:r>
              <a:rPr lang="en-US" dirty="0" err="1"/>
              <a:t>autogenerated</a:t>
            </a:r>
            <a:r>
              <a:rPr lang="en-US" dirty="0"/>
              <a:t> comments varies depending on which wizard is used.</a:t>
            </a:r>
          </a:p>
          <a:p>
            <a:endParaRPr lang="fr-FR"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solidFill>
                  <a:srgbClr val="000000"/>
                </a:solidFill>
              </a:rPr>
              <a:t>XML = extensible markup language</a:t>
            </a:r>
          </a:p>
          <a:p>
            <a:endParaRPr lang="fr-FR" dirty="0"/>
          </a:p>
        </p:txBody>
      </p:sp>
      <p:sp>
        <p:nvSpPr>
          <p:cNvPr id="4" name="Espace réservé de l'en-tête 3"/>
          <p:cNvSpPr>
            <a:spLocks noGrp="1"/>
          </p:cNvSpPr>
          <p:nvPr>
            <p:ph type="hdr" sz="quarter" idx="10"/>
          </p:nvPr>
        </p:nvSpPr>
        <p:spPr/>
        <p:txBody>
          <a:bodyPr/>
          <a:lstStyle/>
          <a:p>
            <a:pPr>
              <a:defRPr/>
            </a:pPr>
            <a:r>
              <a:rPr lang="en-US"/>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12/3/2018</a:t>
            </a:fld>
            <a:endParaRPr lang="en-US"/>
          </a:p>
        </p:txBody>
      </p:sp>
      <p:sp>
        <p:nvSpPr>
          <p:cNvPr id="6" name="Espace réservé du pied de page 5"/>
          <p:cNvSpPr>
            <a:spLocks noGrp="1"/>
          </p:cNvSpPr>
          <p:nvPr>
            <p:ph type="ftr" sz="quarter" idx="12"/>
          </p:nvPr>
        </p:nvSpPr>
        <p:spPr/>
        <p:txBody>
          <a:bodyPr/>
          <a:lstStyle/>
          <a:p>
            <a:r>
              <a:rPr lang="en-US"/>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The overall architecture of .NET is built on well-organized logical layers,</a:t>
            </a:r>
            <a:r>
              <a:rPr lang="en-US" baseline="0" dirty="0"/>
              <a:t> </a:t>
            </a:r>
            <a:r>
              <a:rPr lang="en-US" dirty="0"/>
              <a:t>with development supported through Visual Studio</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Don’t get caught explaining everything in detail here.</a:t>
            </a:r>
          </a:p>
          <a:p>
            <a:endParaRPr lang="en-US" dirty="0"/>
          </a:p>
          <a:p>
            <a:pPr algn="l"/>
            <a:r>
              <a:rPr lang="en-US" sz="1200" dirty="0">
                <a:solidFill>
                  <a:srgbClr val="000000"/>
                </a:solidFill>
              </a:rPr>
              <a:t>ASP = Active Server Pages     EF = Entity Framework      WCF = Windows Communication Foundation </a:t>
            </a:r>
          </a:p>
          <a:p>
            <a:pPr algn="l"/>
            <a:r>
              <a:rPr lang="en-US" sz="1200" dirty="0">
                <a:solidFill>
                  <a:srgbClr val="000000"/>
                </a:solidFill>
              </a:rPr>
              <a:t>WPF = Windows Presentation Foundation             WSA = Windows Store Apps (metro)</a:t>
            </a:r>
          </a:p>
        </p:txBody>
      </p:sp>
      <p:sp>
        <p:nvSpPr>
          <p:cNvPr id="4" name="Espace réservé de l'en-tête 3"/>
          <p:cNvSpPr>
            <a:spLocks noGrp="1"/>
          </p:cNvSpPr>
          <p:nvPr>
            <p:ph type="hdr" sz="quarter" idx="10"/>
          </p:nvPr>
        </p:nvSpPr>
        <p:spPr/>
        <p:txBody>
          <a:bodyPr/>
          <a:lstStyle/>
          <a:p>
            <a:pPr>
              <a:defRPr/>
            </a:pPr>
            <a:r>
              <a:rPr lang="en-US"/>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12/3/2018</a:t>
            </a:fld>
            <a:endParaRPr lang="en-US"/>
          </a:p>
        </p:txBody>
      </p:sp>
      <p:sp>
        <p:nvSpPr>
          <p:cNvPr id="6" name="Espace réservé du pied de page 5"/>
          <p:cNvSpPr>
            <a:spLocks noGrp="1"/>
          </p:cNvSpPr>
          <p:nvPr>
            <p:ph type="ftr" sz="quarter" idx="12"/>
          </p:nvPr>
        </p:nvSpPr>
        <p:spPr/>
        <p:txBody>
          <a:bodyPr/>
          <a:lstStyle/>
          <a:p>
            <a:r>
              <a:rPr lang="en-US"/>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12/3/2018</a:t>
            </a:fld>
            <a:endParaRPr lang="en-US"/>
          </a:p>
        </p:txBody>
      </p:sp>
      <p:sp>
        <p:nvSpPr>
          <p:cNvPr id="6" name="Espace réservé du pied de page 5"/>
          <p:cNvSpPr>
            <a:spLocks noGrp="1"/>
          </p:cNvSpPr>
          <p:nvPr>
            <p:ph type="ftr" sz="quarter" idx="12"/>
          </p:nvPr>
        </p:nvSpPr>
        <p:spPr/>
        <p:txBody>
          <a:bodyPr/>
          <a:lstStyle/>
          <a:p>
            <a:r>
              <a:rPr lang="en-US"/>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solidFill>
                  <a:srgbClr val="000000"/>
                </a:solidFill>
              </a:rPr>
              <a:t>DLL = dynamic link library</a:t>
            </a:r>
          </a:p>
          <a:p>
            <a:endParaRPr lang="fr-FR" dirty="0"/>
          </a:p>
        </p:txBody>
      </p:sp>
      <p:sp>
        <p:nvSpPr>
          <p:cNvPr id="4" name="Espace réservé de l'en-tête 3"/>
          <p:cNvSpPr>
            <a:spLocks noGrp="1"/>
          </p:cNvSpPr>
          <p:nvPr>
            <p:ph type="hdr" sz="quarter" idx="10"/>
          </p:nvPr>
        </p:nvSpPr>
        <p:spPr/>
        <p:txBody>
          <a:bodyPr/>
          <a:lstStyle/>
          <a:p>
            <a:pPr>
              <a:defRPr/>
            </a:pPr>
            <a:r>
              <a:rPr lang="en-US"/>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12/3/2018</a:t>
            </a:fld>
            <a:endParaRPr lang="en-US"/>
          </a:p>
        </p:txBody>
      </p:sp>
      <p:sp>
        <p:nvSpPr>
          <p:cNvPr id="6" name="Espace réservé du pied de page 5"/>
          <p:cNvSpPr>
            <a:spLocks noGrp="1"/>
          </p:cNvSpPr>
          <p:nvPr>
            <p:ph type="ftr" sz="quarter" idx="12"/>
          </p:nvPr>
        </p:nvSpPr>
        <p:spPr/>
        <p:txBody>
          <a:bodyPr/>
          <a:lstStyle/>
          <a:p>
            <a:r>
              <a:rPr lang="en-US"/>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12/3/2018</a:t>
            </a:fld>
            <a:endParaRPr lang="en-US"/>
          </a:p>
        </p:txBody>
      </p:sp>
      <p:sp>
        <p:nvSpPr>
          <p:cNvPr id="6" name="Espace réservé du pied de page 5"/>
          <p:cNvSpPr>
            <a:spLocks noGrp="1"/>
          </p:cNvSpPr>
          <p:nvPr>
            <p:ph type="ftr" sz="quarter" idx="12"/>
          </p:nvPr>
        </p:nvSpPr>
        <p:spPr/>
        <p:txBody>
          <a:bodyPr/>
          <a:lstStyle/>
          <a:p>
            <a:r>
              <a:rPr lang="en-US"/>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12/3/2018</a:t>
            </a:fld>
            <a:endParaRPr lang="en-US"/>
          </a:p>
        </p:txBody>
      </p:sp>
      <p:sp>
        <p:nvSpPr>
          <p:cNvPr id="6" name="Espace réservé du pied de page 5"/>
          <p:cNvSpPr>
            <a:spLocks noGrp="1"/>
          </p:cNvSpPr>
          <p:nvPr>
            <p:ph type="ftr" sz="quarter" idx="12"/>
          </p:nvPr>
        </p:nvSpPr>
        <p:spPr/>
        <p:txBody>
          <a:bodyPr/>
          <a:lstStyle/>
          <a:p>
            <a:r>
              <a:rPr lang="en-US"/>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12/3/2018</a:t>
            </a:fld>
            <a:endParaRPr lang="en-US"/>
          </a:p>
        </p:txBody>
      </p:sp>
      <p:sp>
        <p:nvSpPr>
          <p:cNvPr id="6" name="Espace réservé du pied de page 5"/>
          <p:cNvSpPr>
            <a:spLocks noGrp="1"/>
          </p:cNvSpPr>
          <p:nvPr>
            <p:ph type="ftr" sz="quarter" idx="12"/>
          </p:nvPr>
        </p:nvSpPr>
        <p:spPr/>
        <p:txBody>
          <a:bodyPr/>
          <a:lstStyle/>
          <a:p>
            <a:r>
              <a:rPr lang="en-US"/>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Point out that there is no LINK stage here.</a:t>
            </a:r>
          </a:p>
          <a:p>
            <a:r>
              <a:rPr lang="en-US" dirty="0"/>
              <a:t>The CLI is the minimal runtime environment necessary to support a C# program. The CLR/.NET Framework is Microsoft’s super-set of the CLI.</a:t>
            </a:r>
          </a:p>
          <a:p>
            <a:endParaRPr lang="fr-FR" dirty="0"/>
          </a:p>
        </p:txBody>
      </p:sp>
      <p:sp>
        <p:nvSpPr>
          <p:cNvPr id="4" name="Espace réservé de l'en-tête 3"/>
          <p:cNvSpPr>
            <a:spLocks noGrp="1"/>
          </p:cNvSpPr>
          <p:nvPr>
            <p:ph type="hdr" sz="quarter" idx="10"/>
          </p:nvPr>
        </p:nvSpPr>
        <p:spPr/>
        <p:txBody>
          <a:bodyPr/>
          <a:lstStyle/>
          <a:p>
            <a:pPr>
              <a:defRPr/>
            </a:pPr>
            <a:r>
              <a:rPr lang="en-US"/>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12/3/2018</a:t>
            </a:fld>
            <a:endParaRPr lang="en-US"/>
          </a:p>
        </p:txBody>
      </p:sp>
      <p:sp>
        <p:nvSpPr>
          <p:cNvPr id="6" name="Espace réservé du pied de page 5"/>
          <p:cNvSpPr>
            <a:spLocks noGrp="1"/>
          </p:cNvSpPr>
          <p:nvPr>
            <p:ph type="ftr" sz="quarter" idx="12"/>
          </p:nvPr>
        </p:nvSpPr>
        <p:spPr/>
        <p:txBody>
          <a:bodyPr/>
          <a:lstStyle/>
          <a:p>
            <a:r>
              <a:rPr lang="en-US"/>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12/3/2018</a:t>
            </a:fld>
            <a:endParaRPr lang="en-US"/>
          </a:p>
        </p:txBody>
      </p:sp>
      <p:sp>
        <p:nvSpPr>
          <p:cNvPr id="6" name="Espace réservé du pied de page 5"/>
          <p:cNvSpPr>
            <a:spLocks noGrp="1"/>
          </p:cNvSpPr>
          <p:nvPr>
            <p:ph type="ftr" sz="quarter" idx="12"/>
          </p:nvPr>
        </p:nvSpPr>
        <p:spPr/>
        <p:txBody>
          <a:bodyPr/>
          <a:lstStyle/>
          <a:p>
            <a:r>
              <a:rPr lang="en-US"/>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CLI </a:t>
            </a:r>
            <a:r>
              <a:rPr lang="fr-FR" dirty="0" err="1"/>
              <a:t>provides</a:t>
            </a:r>
            <a:r>
              <a:rPr lang="fr-FR" dirty="0"/>
              <a:t> </a:t>
            </a:r>
            <a:r>
              <a:rPr lang="fr-FR" dirty="0" err="1"/>
              <a:t>most</a:t>
            </a:r>
            <a:r>
              <a:rPr lang="fr-FR" dirty="0"/>
              <a:t> </a:t>
            </a:r>
            <a:r>
              <a:rPr lang="fr-FR" dirty="0" err="1"/>
              <a:t>runtime</a:t>
            </a:r>
            <a:r>
              <a:rPr lang="fr-FR" dirty="0"/>
              <a:t> services, </a:t>
            </a:r>
            <a:r>
              <a:rPr lang="fr-FR" dirty="0" err="1"/>
              <a:t>including</a:t>
            </a:r>
            <a:r>
              <a:rPr lang="fr-FR" dirty="0"/>
              <a:t>:</a:t>
            </a:r>
          </a:p>
          <a:p>
            <a:pPr lvl="1"/>
            <a:r>
              <a:rPr lang="en-US" dirty="0"/>
              <a:t>Cross-language integration</a:t>
            </a:r>
          </a:p>
          <a:p>
            <a:pPr lvl="1"/>
            <a:r>
              <a:rPr lang="en-US" dirty="0"/>
              <a:t>Garbage collection</a:t>
            </a:r>
          </a:p>
          <a:p>
            <a:pPr lvl="1"/>
            <a:r>
              <a:rPr lang="en-US" dirty="0"/>
              <a:t>Simple component access and interaction</a:t>
            </a:r>
          </a:p>
          <a:p>
            <a:pPr lvl="1"/>
            <a:r>
              <a:rPr lang="en-US" dirty="0"/>
              <a:t>Security and runtime validation</a:t>
            </a:r>
          </a:p>
          <a:p>
            <a:pPr lvl="1"/>
            <a:r>
              <a:rPr lang="en-US" dirty="0"/>
              <a:t>Database connection and communication</a:t>
            </a:r>
            <a:br>
              <a:rPr lang="en-US" dirty="0"/>
            </a:br>
            <a:r>
              <a:rPr lang="en-US" dirty="0"/>
              <a:t>Other typical runtime support</a:t>
            </a:r>
          </a:p>
          <a:p>
            <a:pPr lvl="1"/>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Discuss cross language support provided by the CLS/CLR. Versioning of components is automatic (</a:t>
            </a:r>
            <a:r>
              <a:rPr lang="en-US" dirty="0" err="1"/>
              <a:t>timestamping</a:t>
            </a:r>
            <a:r>
              <a:rPr lang="en-US" dirty="0"/>
              <a:t> etc. in an assembly). </a:t>
            </a:r>
          </a:p>
          <a:p>
            <a:pPr lvl="0"/>
            <a:endParaRPr lang="en-US" dirty="0"/>
          </a:p>
          <a:p>
            <a:endParaRPr lang="fr-FR" dirty="0"/>
          </a:p>
        </p:txBody>
      </p:sp>
      <p:sp>
        <p:nvSpPr>
          <p:cNvPr id="4" name="Espace réservé de l'en-tête 3"/>
          <p:cNvSpPr>
            <a:spLocks noGrp="1"/>
          </p:cNvSpPr>
          <p:nvPr>
            <p:ph type="hdr" sz="quarter" idx="10"/>
          </p:nvPr>
        </p:nvSpPr>
        <p:spPr/>
        <p:txBody>
          <a:bodyPr/>
          <a:lstStyle/>
          <a:p>
            <a:pPr>
              <a:defRPr/>
            </a:pPr>
            <a:r>
              <a:rPr lang="en-US"/>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12/3/2018</a:t>
            </a:fld>
            <a:endParaRPr lang="en-US"/>
          </a:p>
        </p:txBody>
      </p:sp>
      <p:sp>
        <p:nvSpPr>
          <p:cNvPr id="6" name="Espace réservé du pied de page 5"/>
          <p:cNvSpPr>
            <a:spLocks noGrp="1"/>
          </p:cNvSpPr>
          <p:nvPr>
            <p:ph type="ftr" sz="quarter" idx="12"/>
          </p:nvPr>
        </p:nvSpPr>
        <p:spPr/>
        <p:txBody>
          <a:bodyPr/>
          <a:lstStyle/>
          <a:p>
            <a:r>
              <a:rPr lang="en-US"/>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Discuss cross language support provided by the CLS/CLR. Versioning of components is automatic (</a:t>
            </a:r>
            <a:r>
              <a:rPr lang="en-US" dirty="0" err="1"/>
              <a:t>timestamping</a:t>
            </a:r>
            <a:r>
              <a:rPr lang="en-US" dirty="0"/>
              <a:t> etc. in an assembly). </a:t>
            </a:r>
          </a:p>
          <a:p>
            <a:endParaRPr lang="fr-FR" dirty="0"/>
          </a:p>
        </p:txBody>
      </p:sp>
      <p:sp>
        <p:nvSpPr>
          <p:cNvPr id="4" name="Espace réservé de l'en-tête 3"/>
          <p:cNvSpPr>
            <a:spLocks noGrp="1"/>
          </p:cNvSpPr>
          <p:nvPr>
            <p:ph type="hdr" sz="quarter" idx="10"/>
          </p:nvPr>
        </p:nvSpPr>
        <p:spPr/>
        <p:txBody>
          <a:bodyPr/>
          <a:lstStyle/>
          <a:p>
            <a:pPr>
              <a:defRPr/>
            </a:pPr>
            <a:r>
              <a:rPr lang="en-US"/>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12/3/2018</a:t>
            </a:fld>
            <a:endParaRPr lang="en-US"/>
          </a:p>
        </p:txBody>
      </p:sp>
      <p:sp>
        <p:nvSpPr>
          <p:cNvPr id="6" name="Espace réservé du pied de page 5"/>
          <p:cNvSpPr>
            <a:spLocks noGrp="1"/>
          </p:cNvSpPr>
          <p:nvPr>
            <p:ph type="ftr" sz="quarter" idx="12"/>
          </p:nvPr>
        </p:nvSpPr>
        <p:spPr/>
        <p:txBody>
          <a:bodyPr/>
          <a:lstStyle/>
          <a:p>
            <a:r>
              <a:rPr lang="en-US"/>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12/3/2018</a:t>
            </a:fld>
            <a:endParaRPr lang="en-US"/>
          </a:p>
        </p:txBody>
      </p:sp>
      <p:sp>
        <p:nvSpPr>
          <p:cNvPr id="6" name="Espace réservé du pied de page 5"/>
          <p:cNvSpPr>
            <a:spLocks noGrp="1"/>
          </p:cNvSpPr>
          <p:nvPr>
            <p:ph type="ftr" sz="quarter" idx="12"/>
          </p:nvPr>
        </p:nvSpPr>
        <p:spPr/>
        <p:txBody>
          <a:bodyPr/>
          <a:lstStyle/>
          <a:p>
            <a:r>
              <a:rPr lang="en-US"/>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12/3/2018</a:t>
            </a:fld>
            <a:endParaRPr lang="en-US"/>
          </a:p>
        </p:txBody>
      </p:sp>
      <p:sp>
        <p:nvSpPr>
          <p:cNvPr id="6" name="Espace réservé du pied de page 5"/>
          <p:cNvSpPr>
            <a:spLocks noGrp="1"/>
          </p:cNvSpPr>
          <p:nvPr>
            <p:ph type="ftr" sz="quarter" idx="12"/>
          </p:nvPr>
        </p:nvSpPr>
        <p:spPr/>
        <p:txBody>
          <a:bodyPr/>
          <a:lstStyle/>
          <a:p>
            <a:r>
              <a:rPr lang="en-US"/>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CIL + metadata.</a:t>
            </a:r>
          </a:p>
          <a:p>
            <a:r>
              <a:rPr lang="en-US" dirty="0"/>
              <a:t>2: false, true, true</a:t>
            </a:r>
          </a:p>
          <a:p>
            <a:endParaRPr lang="en-US" dirty="0"/>
          </a:p>
        </p:txBody>
      </p:sp>
      <p:sp>
        <p:nvSpPr>
          <p:cNvPr id="4" name="Header Placeholder 3"/>
          <p:cNvSpPr>
            <a:spLocks noGrp="1"/>
          </p:cNvSpPr>
          <p:nvPr>
            <p:ph type="hdr" sz="quarter" idx="10"/>
          </p:nvPr>
        </p:nvSpPr>
        <p:spPr/>
        <p:txBody>
          <a:bodyPr/>
          <a:lstStyle/>
          <a:p>
            <a:pPr>
              <a:defRPr/>
            </a:pPr>
            <a:r>
              <a:rPr lang="en-US"/>
              <a:t>[Title of the course]</a:t>
            </a:r>
          </a:p>
        </p:txBody>
      </p:sp>
      <p:sp>
        <p:nvSpPr>
          <p:cNvPr id="5" name="Date Placeholder 4"/>
          <p:cNvSpPr>
            <a:spLocks noGrp="1"/>
          </p:cNvSpPr>
          <p:nvPr>
            <p:ph type="dt" idx="11"/>
          </p:nvPr>
        </p:nvSpPr>
        <p:spPr/>
        <p:txBody>
          <a:bodyPr/>
          <a:lstStyle/>
          <a:p>
            <a:fld id="{7EF0411E-54B7-49D7-BF23-01683CC1CD67}" type="datetime1">
              <a:rPr lang="en-US" smtClean="0"/>
              <a:pPr/>
              <a:t>12/3/2018</a:t>
            </a:fld>
            <a:endParaRPr lang="en-US"/>
          </a:p>
        </p:txBody>
      </p:sp>
      <p:sp>
        <p:nvSpPr>
          <p:cNvPr id="6" name="Footer Placeholder 5"/>
          <p:cNvSpPr>
            <a:spLocks noGrp="1"/>
          </p:cNvSpPr>
          <p:nvPr>
            <p:ph type="ftr" sz="quarter" idx="12"/>
          </p:nvPr>
        </p:nvSpPr>
        <p:spPr/>
        <p:txBody>
          <a:bodyPr/>
          <a:lstStyle/>
          <a:p>
            <a:r>
              <a:rPr lang="en-US"/>
              <a:t>Copyright © 2004-2005 NameOfTheOrganization. All rights reserved.</a:t>
            </a:r>
          </a:p>
        </p:txBody>
      </p:sp>
      <p:sp>
        <p:nvSpPr>
          <p:cNvPr id="7" name="Slide Number Placeholder 6"/>
          <p:cNvSpPr>
            <a:spLocks noGrp="1"/>
          </p:cNvSpPr>
          <p:nvPr>
            <p:ph type="sldNum" sz="quarter" idx="13"/>
          </p:nvPr>
        </p:nvSpPr>
        <p:spPr/>
        <p:txBody>
          <a:bodyPr/>
          <a:lstStyle/>
          <a:p>
            <a:fld id="{F2894214-72F6-4306-9C26-759FB68F50CD}" type="slidenum">
              <a:rPr lang="en-US" smtClean="0"/>
              <a:pPr/>
              <a:t>31</a:t>
            </a:fld>
            <a:endParaRPr lang="en-US"/>
          </a:p>
        </p:txBody>
      </p:sp>
    </p:spTree>
    <p:extLst>
      <p:ext uri="{BB962C8B-B14F-4D97-AF65-F5344CB8AC3E}">
        <p14:creationId xmlns:p14="http://schemas.microsoft.com/office/powerpoint/2010/main" val="25347598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Typically by copying the “assembly of assemblies” directory</a:t>
            </a:r>
          </a:p>
          <a:p>
            <a:r>
              <a:rPr lang="en-US" dirty="0"/>
              <a:t>4: Cannot be run without the CLI/CLR</a:t>
            </a:r>
          </a:p>
          <a:p>
            <a:endParaRPr lang="en-US" dirty="0"/>
          </a:p>
        </p:txBody>
      </p:sp>
      <p:sp>
        <p:nvSpPr>
          <p:cNvPr id="4" name="Header Placeholder 3"/>
          <p:cNvSpPr>
            <a:spLocks noGrp="1"/>
          </p:cNvSpPr>
          <p:nvPr>
            <p:ph type="hdr" sz="quarter" idx="10"/>
          </p:nvPr>
        </p:nvSpPr>
        <p:spPr/>
        <p:txBody>
          <a:bodyPr/>
          <a:lstStyle/>
          <a:p>
            <a:pPr>
              <a:defRPr/>
            </a:pPr>
            <a:r>
              <a:rPr lang="en-US"/>
              <a:t>[Title of the course]</a:t>
            </a:r>
          </a:p>
        </p:txBody>
      </p:sp>
      <p:sp>
        <p:nvSpPr>
          <p:cNvPr id="5" name="Date Placeholder 4"/>
          <p:cNvSpPr>
            <a:spLocks noGrp="1"/>
          </p:cNvSpPr>
          <p:nvPr>
            <p:ph type="dt" idx="11"/>
          </p:nvPr>
        </p:nvSpPr>
        <p:spPr/>
        <p:txBody>
          <a:bodyPr/>
          <a:lstStyle/>
          <a:p>
            <a:fld id="{7EF0411E-54B7-49D7-BF23-01683CC1CD67}" type="datetime1">
              <a:rPr lang="en-US" smtClean="0"/>
              <a:pPr/>
              <a:t>12/3/2018</a:t>
            </a:fld>
            <a:endParaRPr lang="en-US"/>
          </a:p>
        </p:txBody>
      </p:sp>
      <p:sp>
        <p:nvSpPr>
          <p:cNvPr id="6" name="Footer Placeholder 5"/>
          <p:cNvSpPr>
            <a:spLocks noGrp="1"/>
          </p:cNvSpPr>
          <p:nvPr>
            <p:ph type="ftr" sz="quarter" idx="12"/>
          </p:nvPr>
        </p:nvSpPr>
        <p:spPr/>
        <p:txBody>
          <a:bodyPr/>
          <a:lstStyle/>
          <a:p>
            <a:r>
              <a:rPr lang="en-US"/>
              <a:t>Copyright © 2004-2005 NameOfTheOrganization. All rights reserved.</a:t>
            </a:r>
          </a:p>
        </p:txBody>
      </p:sp>
      <p:sp>
        <p:nvSpPr>
          <p:cNvPr id="7" name="Slide Number Placeholder 6"/>
          <p:cNvSpPr>
            <a:spLocks noGrp="1"/>
          </p:cNvSpPr>
          <p:nvPr>
            <p:ph type="sldNum" sz="quarter" idx="13"/>
          </p:nvPr>
        </p:nvSpPr>
        <p:spPr/>
        <p:txBody>
          <a:bodyPr/>
          <a:lstStyle/>
          <a:p>
            <a:fld id="{F2894214-72F6-4306-9C26-759FB68F50CD}" type="slidenum">
              <a:rPr lang="en-US" smtClean="0"/>
              <a:pPr/>
              <a:t>32</a:t>
            </a:fld>
            <a:endParaRPr lang="en-US"/>
          </a:p>
        </p:txBody>
      </p:sp>
    </p:spTree>
    <p:extLst>
      <p:ext uri="{BB962C8B-B14F-4D97-AF65-F5344CB8AC3E}">
        <p14:creationId xmlns:p14="http://schemas.microsoft.com/office/powerpoint/2010/main" val="8206315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12/3/2018</a:t>
            </a:fld>
            <a:endParaRPr lang="en-US"/>
          </a:p>
        </p:txBody>
      </p:sp>
      <p:sp>
        <p:nvSpPr>
          <p:cNvPr id="6" name="Espace réservé du pied de page 5"/>
          <p:cNvSpPr>
            <a:spLocks noGrp="1"/>
          </p:cNvSpPr>
          <p:nvPr>
            <p:ph type="ftr" sz="quarter" idx="12"/>
          </p:nvPr>
        </p:nvSpPr>
        <p:spPr/>
        <p:txBody>
          <a:bodyPr/>
          <a:lstStyle/>
          <a:p>
            <a:r>
              <a:rPr lang="en-US"/>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34</a:t>
            </a:fld>
            <a:endParaRPr lang="en-US"/>
          </a:p>
        </p:txBody>
      </p:sp>
    </p:spTree>
    <p:extLst>
      <p:ext uri="{BB962C8B-B14F-4D97-AF65-F5344CB8AC3E}">
        <p14:creationId xmlns:p14="http://schemas.microsoft.com/office/powerpoint/2010/main" val="3092489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12/3/2018</a:t>
            </a:fld>
            <a:endParaRPr lang="en-US"/>
          </a:p>
        </p:txBody>
      </p:sp>
      <p:sp>
        <p:nvSpPr>
          <p:cNvPr id="6" name="Espace réservé du pied de page 5"/>
          <p:cNvSpPr>
            <a:spLocks noGrp="1"/>
          </p:cNvSpPr>
          <p:nvPr>
            <p:ph type="ftr" sz="quarter" idx="12"/>
          </p:nvPr>
        </p:nvSpPr>
        <p:spPr/>
        <p:txBody>
          <a:bodyPr/>
          <a:lstStyle/>
          <a:p>
            <a:r>
              <a:rPr lang="en-US"/>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12/3/2018</a:t>
            </a:fld>
            <a:endParaRPr lang="en-US"/>
          </a:p>
        </p:txBody>
      </p:sp>
      <p:sp>
        <p:nvSpPr>
          <p:cNvPr id="6" name="Espace réservé du pied de page 5"/>
          <p:cNvSpPr>
            <a:spLocks noGrp="1"/>
          </p:cNvSpPr>
          <p:nvPr>
            <p:ph type="ftr" sz="quarter" idx="12"/>
          </p:nvPr>
        </p:nvSpPr>
        <p:spPr/>
        <p:txBody>
          <a:bodyPr/>
          <a:lstStyle/>
          <a:p>
            <a:r>
              <a:rPr lang="en-US"/>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a:t>These</a:t>
            </a:r>
            <a:r>
              <a:rPr lang="fr-FR" dirty="0"/>
              <a:t> </a:t>
            </a:r>
            <a:r>
              <a:rPr lang="fr-FR" dirty="0" err="1"/>
              <a:t>three</a:t>
            </a:r>
            <a:r>
              <a:rPr lang="fr-FR" dirty="0"/>
              <a:t> codes are </a:t>
            </a:r>
            <a:r>
              <a:rPr lang="fr-FR" dirty="0" err="1"/>
              <a:t>equivalent</a:t>
            </a:r>
            <a:endParaRPr lang="fr-FR" dirty="0"/>
          </a:p>
        </p:txBody>
      </p:sp>
      <p:sp>
        <p:nvSpPr>
          <p:cNvPr id="4" name="Espace réservé de l'en-tête 3"/>
          <p:cNvSpPr>
            <a:spLocks noGrp="1"/>
          </p:cNvSpPr>
          <p:nvPr>
            <p:ph type="hdr" sz="quarter" idx="10"/>
          </p:nvPr>
        </p:nvSpPr>
        <p:spPr/>
        <p:txBody>
          <a:bodyPr/>
          <a:lstStyle/>
          <a:p>
            <a:pPr>
              <a:defRPr/>
            </a:pPr>
            <a:r>
              <a:rPr lang="en-US"/>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12/3/2018</a:t>
            </a:fld>
            <a:endParaRPr lang="en-US"/>
          </a:p>
        </p:txBody>
      </p:sp>
      <p:sp>
        <p:nvSpPr>
          <p:cNvPr id="6" name="Espace réservé du pied de page 5"/>
          <p:cNvSpPr>
            <a:spLocks noGrp="1"/>
          </p:cNvSpPr>
          <p:nvPr>
            <p:ph type="ftr" sz="quarter" idx="12"/>
          </p:nvPr>
        </p:nvSpPr>
        <p:spPr/>
        <p:txBody>
          <a:bodyPr/>
          <a:lstStyle/>
          <a:p>
            <a:r>
              <a:rPr lang="en-US"/>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Usually hidden bugs had to do with garbage collection and pointer problems. C++ object oriented features are optional – many C++ programs are really structured programming perhaps with the odd use of classes rather than truly object oriented. Explain the ++ as being a post increment of C. C++ is a nice language, but has all sorts of pernicious problems, particularly memory allocation and deep storage copying etc. </a:t>
            </a:r>
          </a:p>
          <a:p>
            <a:endParaRPr lang="fr-FR" dirty="0"/>
          </a:p>
        </p:txBody>
      </p:sp>
      <p:sp>
        <p:nvSpPr>
          <p:cNvPr id="4" name="Espace réservé de l'en-tête 3"/>
          <p:cNvSpPr>
            <a:spLocks noGrp="1"/>
          </p:cNvSpPr>
          <p:nvPr>
            <p:ph type="hdr" sz="quarter" idx="10"/>
          </p:nvPr>
        </p:nvSpPr>
        <p:spPr/>
        <p:txBody>
          <a:bodyPr/>
          <a:lstStyle/>
          <a:p>
            <a:pPr>
              <a:defRPr/>
            </a:pPr>
            <a:r>
              <a:rPr lang="en-US"/>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12/3/2018</a:t>
            </a:fld>
            <a:endParaRPr lang="en-US"/>
          </a:p>
        </p:txBody>
      </p:sp>
      <p:sp>
        <p:nvSpPr>
          <p:cNvPr id="6" name="Espace réservé du pied de page 5"/>
          <p:cNvSpPr>
            <a:spLocks noGrp="1"/>
          </p:cNvSpPr>
          <p:nvPr>
            <p:ph type="ftr" sz="quarter" idx="12"/>
          </p:nvPr>
        </p:nvSpPr>
        <p:spPr/>
        <p:txBody>
          <a:bodyPr/>
          <a:lstStyle/>
          <a:p>
            <a:r>
              <a:rPr lang="en-US"/>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What we mean by multi-layer- language constructs to support direct data manipulation from the language for example.</a:t>
            </a:r>
          </a:p>
          <a:p>
            <a:r>
              <a:rPr lang="en-US" dirty="0"/>
              <a:t>Also for </a:t>
            </a:r>
            <a:r>
              <a:rPr lang="en-US" dirty="0" err="1"/>
              <a:t>muiti</a:t>
            </a:r>
            <a:r>
              <a:rPr lang="en-US" dirty="0"/>
              <a:t>-mission, mention Desktop windows programs, embedded-systems, enterprise apps etc.</a:t>
            </a:r>
          </a:p>
          <a:p>
            <a:endParaRPr lang="fr-FR" dirty="0"/>
          </a:p>
        </p:txBody>
      </p:sp>
      <p:sp>
        <p:nvSpPr>
          <p:cNvPr id="4" name="Espace réservé de l'en-tête 3"/>
          <p:cNvSpPr>
            <a:spLocks noGrp="1"/>
          </p:cNvSpPr>
          <p:nvPr>
            <p:ph type="hdr" sz="quarter" idx="10"/>
          </p:nvPr>
        </p:nvSpPr>
        <p:spPr/>
        <p:txBody>
          <a:bodyPr/>
          <a:lstStyle/>
          <a:p>
            <a:pPr>
              <a:defRPr/>
            </a:pPr>
            <a:r>
              <a:rPr lang="en-US"/>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12/3/2018</a:t>
            </a:fld>
            <a:endParaRPr lang="en-US"/>
          </a:p>
        </p:txBody>
      </p:sp>
      <p:sp>
        <p:nvSpPr>
          <p:cNvPr id="6" name="Espace réservé du pied de page 5"/>
          <p:cNvSpPr>
            <a:spLocks noGrp="1"/>
          </p:cNvSpPr>
          <p:nvPr>
            <p:ph type="ftr" sz="quarter" idx="12"/>
          </p:nvPr>
        </p:nvSpPr>
        <p:spPr/>
        <p:txBody>
          <a:bodyPr/>
          <a:lstStyle/>
          <a:p>
            <a:r>
              <a:rPr lang="en-US"/>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You can point out here that the language was initially called “COOL”</a:t>
            </a:r>
          </a:p>
          <a:p>
            <a:r>
              <a:rPr lang="en-US" sz="1200" b="0" i="0" kern="1200" dirty="0">
                <a:solidFill>
                  <a:schemeClr val="tx1"/>
                </a:solidFill>
                <a:effectLst/>
                <a:latin typeface="Arial" charset="0"/>
                <a:ea typeface="ＭＳ Ｐゴシック" charset="-128"/>
                <a:cs typeface="ＭＳ Ｐゴシック" charset="-128"/>
              </a:rPr>
              <a:t>Cool, which stood for "C-like Object Oriented Language“</a:t>
            </a:r>
            <a:endParaRPr lang="en-US" dirty="0"/>
          </a:p>
          <a:p>
            <a:r>
              <a:rPr lang="en-US" dirty="0"/>
              <a:t># is actually four plus signs as in C++++ = the “post increment” </a:t>
            </a:r>
            <a:r>
              <a:rPr lang="en-US"/>
              <a:t>of C++</a:t>
            </a:r>
            <a:endParaRPr lang="en-US" dirty="0"/>
          </a:p>
          <a:p>
            <a:endParaRPr lang="en-US" dirty="0"/>
          </a:p>
          <a:p>
            <a:pPr algn="l"/>
            <a:r>
              <a:rPr lang="en-US" sz="1200" dirty="0">
                <a:solidFill>
                  <a:srgbClr val="000000"/>
                </a:solidFill>
              </a:rPr>
              <a:t>ECMA = European Computer Manufacturers Association	       ISO = International Organization for </a:t>
            </a:r>
          </a:p>
          <a:p>
            <a:pPr algn="l"/>
            <a:r>
              <a:rPr lang="en-US" sz="1200" dirty="0">
                <a:solidFill>
                  <a:srgbClr val="000000"/>
                </a:solidFill>
              </a:rPr>
              <a:t>IEC = International </a:t>
            </a:r>
            <a:r>
              <a:rPr lang="en-US" sz="1200" dirty="0" err="1">
                <a:solidFill>
                  <a:srgbClr val="000000"/>
                </a:solidFill>
              </a:rPr>
              <a:t>Electrotechnical</a:t>
            </a:r>
            <a:r>
              <a:rPr lang="en-US" sz="1200" dirty="0">
                <a:solidFill>
                  <a:srgbClr val="000000"/>
                </a:solidFill>
              </a:rPr>
              <a:t> Commission 	       Standardization</a:t>
            </a:r>
          </a:p>
          <a:p>
            <a:endParaRPr lang="en-US" dirty="0"/>
          </a:p>
        </p:txBody>
      </p:sp>
      <p:sp>
        <p:nvSpPr>
          <p:cNvPr id="4" name="Espace réservé de l'en-tête 3"/>
          <p:cNvSpPr>
            <a:spLocks noGrp="1"/>
          </p:cNvSpPr>
          <p:nvPr>
            <p:ph type="hdr" sz="quarter" idx="10"/>
          </p:nvPr>
        </p:nvSpPr>
        <p:spPr/>
        <p:txBody>
          <a:bodyPr/>
          <a:lstStyle/>
          <a:p>
            <a:pPr>
              <a:defRPr/>
            </a:pPr>
            <a:r>
              <a:rPr lang="en-US"/>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12/3/2018</a:t>
            </a:fld>
            <a:endParaRPr lang="en-US"/>
          </a:p>
        </p:txBody>
      </p:sp>
      <p:sp>
        <p:nvSpPr>
          <p:cNvPr id="6" name="Espace réservé du pied de page 5"/>
          <p:cNvSpPr>
            <a:spLocks noGrp="1"/>
          </p:cNvSpPr>
          <p:nvPr>
            <p:ph type="ftr" sz="quarter" idx="12"/>
          </p:nvPr>
        </p:nvSpPr>
        <p:spPr/>
        <p:txBody>
          <a:bodyPr/>
          <a:lstStyle/>
          <a:p>
            <a:r>
              <a:rPr lang="en-US"/>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a:t>[Title of the course]</a:t>
            </a:r>
          </a:p>
        </p:txBody>
      </p:sp>
      <p:sp>
        <p:nvSpPr>
          <p:cNvPr id="5" name="Espace réservé de la date 4"/>
          <p:cNvSpPr>
            <a:spLocks noGrp="1"/>
          </p:cNvSpPr>
          <p:nvPr>
            <p:ph type="dt" idx="11"/>
          </p:nvPr>
        </p:nvSpPr>
        <p:spPr/>
        <p:txBody>
          <a:bodyPr/>
          <a:lstStyle/>
          <a:p>
            <a:fld id="{7EF0411E-54B7-49D7-BF23-01683CC1CD67}" type="datetime1">
              <a:rPr lang="en-US" smtClean="0"/>
              <a:pPr/>
              <a:t>12/3/2018</a:t>
            </a:fld>
            <a:endParaRPr lang="en-US"/>
          </a:p>
        </p:txBody>
      </p:sp>
      <p:sp>
        <p:nvSpPr>
          <p:cNvPr id="6" name="Espace réservé du pied de page 5"/>
          <p:cNvSpPr>
            <a:spLocks noGrp="1"/>
          </p:cNvSpPr>
          <p:nvPr>
            <p:ph type="ftr" sz="quarter" idx="12"/>
          </p:nvPr>
        </p:nvSpPr>
        <p:spPr/>
        <p:txBody>
          <a:bodyPr/>
          <a:lstStyle/>
          <a:p>
            <a:r>
              <a:rPr lang="en-US"/>
              <a:t>Copyright © 2004-2005 NameOfTheOrganization. All rights reserved.</a:t>
            </a:r>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13</a:t>
            </a:fld>
            <a:endParaRPr lang="en-US"/>
          </a:p>
        </p:txBody>
      </p:sp>
    </p:spTree>
    <p:extLst>
      <p:ext uri="{BB962C8B-B14F-4D97-AF65-F5344CB8AC3E}">
        <p14:creationId xmlns:p14="http://schemas.microsoft.com/office/powerpoint/2010/main" val="1690875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a:t>Cliquez et modifiez le titre</a:t>
            </a: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B40B297-F50D-484C-ACFB-7B14BBEC6D9D}" type="datetimeFigureOut">
              <a:rPr lang="fr-FR"/>
              <a:pPr/>
              <a:t>03/12/2018</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A90ED0-21BE-4D02-8F9A-847F055022D2}" type="slidenum">
              <a:rPr lang="fr-FR"/>
              <a:pPr/>
              <a:t>‹#›</a:t>
            </a:fld>
            <a:endParaRPr lang="fr-FR"/>
          </a:p>
        </p:txBody>
      </p:sp>
    </p:spTree>
    <p:extLst>
      <p:ext uri="{BB962C8B-B14F-4D97-AF65-F5344CB8AC3E}">
        <p14:creationId xmlns:p14="http://schemas.microsoft.com/office/powerpoint/2010/main" val="29944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152C86D-858F-4436-887E-FAA64C472B10}" type="datetimeFigureOut">
              <a:rPr lang="fr-FR"/>
              <a:pPr/>
              <a:t>03/12/2018</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C6402C7-27C9-430B-A647-BD0442B840CC}" type="slidenum">
              <a:rPr lang="fr-FR"/>
              <a:pPr/>
              <a:t>‹#›</a:t>
            </a:fld>
            <a:endParaRPr lang="fr-FR"/>
          </a:p>
        </p:txBody>
      </p:sp>
    </p:spTree>
    <p:extLst>
      <p:ext uri="{BB962C8B-B14F-4D97-AF65-F5344CB8AC3E}">
        <p14:creationId xmlns:p14="http://schemas.microsoft.com/office/powerpoint/2010/main" val="377067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1631552-3809-4475-B076-571F79DD8438}" type="datetimeFigureOut">
              <a:rPr lang="fr-FR"/>
              <a:pPr/>
              <a:t>03/12/2018</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C7DE801-10D8-4981-85E5-572F3102C766}" type="slidenum">
              <a:rPr lang="fr-FR"/>
              <a:pPr/>
              <a:t>‹#›</a:t>
            </a:fld>
            <a:endParaRPr lang="fr-FR"/>
          </a:p>
        </p:txBody>
      </p:sp>
    </p:spTree>
    <p:extLst>
      <p:ext uri="{BB962C8B-B14F-4D97-AF65-F5344CB8AC3E}">
        <p14:creationId xmlns:p14="http://schemas.microsoft.com/office/powerpoint/2010/main" val="301247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03/12/2018</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176867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1F0D905-E438-41C5-8546-C118A5946D7D}" type="datetimeFigureOut">
              <a:rPr lang="fr-FR"/>
              <a:pPr/>
              <a:t>03/12/2018</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C1FF16F-B8D2-48F4-BB40-50C6ADBAEB93}" type="slidenum">
              <a:rPr lang="fr-FR"/>
              <a:pPr/>
              <a:t>‹#›</a:t>
            </a:fld>
            <a:endParaRPr lang="fr-FR"/>
          </a:p>
        </p:txBody>
      </p:sp>
    </p:spTree>
    <p:extLst>
      <p:ext uri="{BB962C8B-B14F-4D97-AF65-F5344CB8AC3E}">
        <p14:creationId xmlns:p14="http://schemas.microsoft.com/office/powerpoint/2010/main" val="213350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a:t>Cliquez et modifiez le titre</a:t>
            </a: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a:t>Click to edit Master text styles</a:t>
            </a:r>
          </a:p>
        </p:txBody>
      </p:sp>
      <p:sp>
        <p:nvSpPr>
          <p:cNvPr id="6" name="Espace réservé de la date 4"/>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456FFFF1-2C65-4327-9840-2B43B23FD6B1}" type="datetimeFigureOut">
              <a:rPr lang="fr-FR"/>
              <a:pPr/>
              <a:t>03/12/2018</a:t>
            </a:fld>
            <a:endParaRPr lang="fr-FR"/>
          </a:p>
        </p:txBody>
      </p:sp>
      <p:sp>
        <p:nvSpPr>
          <p:cNvPr id="7" name="Espace réservé du pied de page 5"/>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9" name="Espace réservé du numéro de diapositive 6"/>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579B318-7D5E-4DF4-970F-6BCF490CBACA}" type="slidenum">
              <a:rPr lang="fr-FR"/>
              <a:pPr/>
              <a:t>‹#›</a:t>
            </a:fld>
            <a:endParaRPr lang="fr-FR"/>
          </a:p>
        </p:txBody>
      </p:sp>
    </p:spTree>
    <p:extLst>
      <p:ext uri="{BB962C8B-B14F-4D97-AF65-F5344CB8AC3E}">
        <p14:creationId xmlns:p14="http://schemas.microsoft.com/office/powerpoint/2010/main" val="171459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a:t>Click to edit Master text styles</a:t>
            </a:r>
          </a:p>
        </p:txBody>
      </p:sp>
      <p:sp>
        <p:nvSpPr>
          <p:cNvPr id="8" name="Espace réservé de la date 6"/>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F6554C8-55AE-4EFB-BB46-A79A617C7A68}" type="datetimeFigureOut">
              <a:rPr lang="fr-FR"/>
              <a:pPr/>
              <a:t>03/12/2018</a:t>
            </a:fld>
            <a:endParaRPr lang="fr-FR"/>
          </a:p>
        </p:txBody>
      </p:sp>
      <p:sp>
        <p:nvSpPr>
          <p:cNvPr id="9" name="Espace réservé du pied de page 7"/>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11" name="Espace réservé du numéro de diapositive 8"/>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3618072-F17A-45BB-8575-F110F243281F}" type="slidenum">
              <a:rPr lang="fr-FR"/>
              <a:pPr/>
              <a:t>‹#›</a:t>
            </a:fld>
            <a:endParaRPr lang="fr-FR"/>
          </a:p>
        </p:txBody>
      </p:sp>
    </p:spTree>
    <p:extLst>
      <p:ext uri="{BB962C8B-B14F-4D97-AF65-F5344CB8AC3E}">
        <p14:creationId xmlns:p14="http://schemas.microsoft.com/office/powerpoint/2010/main" val="192607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a:t>Cliquez et modifiez le titre</a:t>
            </a:r>
          </a:p>
        </p:txBody>
      </p:sp>
      <p:sp>
        <p:nvSpPr>
          <p:cNvPr id="6"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a:t>Click to edit Master text styles</a:t>
            </a:r>
          </a:p>
        </p:txBody>
      </p:sp>
      <p:sp>
        <p:nvSpPr>
          <p:cNvPr id="4" name="Espace réservé de la date 2"/>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A0FB1A-DC0F-4BA7-8E04-D8DDB0C51F6A}" type="datetimeFigureOut">
              <a:rPr lang="fr-FR"/>
              <a:pPr/>
              <a:t>03/12/2018</a:t>
            </a:fld>
            <a:endParaRPr lang="fr-FR"/>
          </a:p>
        </p:txBody>
      </p:sp>
      <p:sp>
        <p:nvSpPr>
          <p:cNvPr id="5" name="Espace réservé du pied de page 3"/>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4"/>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67239F0-C809-4D9B-BADE-E677263A850B}" type="slidenum">
              <a:rPr lang="fr-FR"/>
              <a:pPr/>
              <a:t>‹#›</a:t>
            </a:fld>
            <a:endParaRPr lang="fr-FR"/>
          </a:p>
        </p:txBody>
      </p:sp>
    </p:spTree>
    <p:extLst>
      <p:ext uri="{BB962C8B-B14F-4D97-AF65-F5344CB8AC3E}">
        <p14:creationId xmlns:p14="http://schemas.microsoft.com/office/powerpoint/2010/main" val="155317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B55CAE2-4705-4758-B174-288BF2998352}" type="datetimeFigureOut">
              <a:rPr lang="fr-FR"/>
              <a:pPr/>
              <a:t>03/12/2018</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788FAD3-7D0D-492B-87C9-E1D04BF51D86}" type="slidenum">
              <a:rPr lang="fr-FR"/>
              <a:pPr/>
              <a:t>‹#›</a:t>
            </a:fld>
            <a:endParaRPr lang="fr-FR"/>
          </a:p>
        </p:txBody>
      </p:sp>
    </p:spTree>
    <p:extLst>
      <p:ext uri="{BB962C8B-B14F-4D97-AF65-F5344CB8AC3E}">
        <p14:creationId xmlns:p14="http://schemas.microsoft.com/office/powerpoint/2010/main" val="41329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7A2DD87-EF16-4542-8E2C-04CB6C2EC50F}" type="datetimeFigureOut">
              <a:rPr lang="fr-FR"/>
              <a:pPr/>
              <a:t>03/12/2018</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66398663-00F0-4FB6-95EF-D9E088BC8153}" type="slidenum">
              <a:rPr lang="fr-FR"/>
              <a:pPr/>
              <a:t>‹#›</a:t>
            </a:fld>
            <a:endParaRPr lang="fr-FR"/>
          </a:p>
        </p:txBody>
      </p:sp>
    </p:spTree>
    <p:extLst>
      <p:ext uri="{BB962C8B-B14F-4D97-AF65-F5344CB8AC3E}">
        <p14:creationId xmlns:p14="http://schemas.microsoft.com/office/powerpoint/2010/main" val="50623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a:t>Faire glisser l'image vers l'espace réservé ou cliquer sur l'icône pour l'ajouter</a:t>
            </a:r>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977BE084-309E-469E-847E-32D69B823DBE}" type="datetimeFigureOut">
              <a:rPr lang="fr-FR"/>
              <a:pPr/>
              <a:t>03/12/2018</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075C14B-8D76-4463-8862-8299E72AFFA4}" type="slidenum">
              <a:rPr lang="fr-FR"/>
              <a:pPr/>
              <a:t>‹#›</a:t>
            </a:fld>
            <a:endParaRPr lang="fr-FR"/>
          </a:p>
        </p:txBody>
      </p:sp>
    </p:spTree>
    <p:extLst>
      <p:ext uri="{BB962C8B-B14F-4D97-AF65-F5344CB8AC3E}">
        <p14:creationId xmlns:p14="http://schemas.microsoft.com/office/powerpoint/2010/main" val="2262794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148263" y="0"/>
            <a:ext cx="4002087" cy="1990725"/>
          </a:xfrm>
          <a:prstGeom prst="rect">
            <a:avLst/>
          </a:prstGeom>
          <a:noFill/>
          <a:ln>
            <a:noFill/>
          </a:ln>
          <a:extLst>
            <a:ext uri="{909E8E84-426E-40dd-AFC4-6F175D3DCCD1}">
              <a14:hiddenFill xmlns="" xmlns:a14="http://schemas.microsoft.com/office/drawing/2010/main">
                <a:solidFill>
                  <a:srgbClr val="FFFFFF">
                    <a:alpha val="72940"/>
                  </a:srgbClr>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Espace réservé du titre 1"/>
          <p:cNvSpPr>
            <a:spLocks noGrp="1"/>
          </p:cNvSpPr>
          <p:nvPr>
            <p:ph type="title"/>
          </p:nvPr>
        </p:nvSpPr>
        <p:spPr bwMode="auto">
          <a:xfrm>
            <a:off x="1116013" y="336550"/>
            <a:ext cx="7777162"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blurRad="40000" dist="23000" dir="5400000" rotWithShape="0">
              <a:srgbClr val="808080">
                <a:alpha val="34999"/>
              </a:srgbClr>
            </a:outerShdw>
          </a:effectLst>
        </p:spPr>
        <p:txBody>
          <a:bodyPr anchor="ctr"/>
          <a:lstStyle/>
          <a:p>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740650" y="5305425"/>
            <a:ext cx="1362075" cy="433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84" r:id="rId1"/>
    <p:sldLayoutId id="2147484485" r:id="rId2"/>
    <p:sldLayoutId id="2147484486" r:id="rId3"/>
    <p:sldLayoutId id="2147484487" r:id="rId4"/>
    <p:sldLayoutId id="2147484488" r:id="rId5"/>
    <p:sldLayoutId id="2147484489" r:id="rId6"/>
    <p:sldLayoutId id="2147484490" r:id="rId7"/>
    <p:sldLayoutId id="2147484491" r:id="rId8"/>
    <p:sldLayoutId id="2147484492" r:id="rId9"/>
    <p:sldLayoutId id="2147484493" r:id="rId10"/>
    <p:sldLayoutId id="2147484494" r:id="rId11"/>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hyperlink" Target="https://msdn.microsoft.com/"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898525" y="2603500"/>
            <a:ext cx="7916863" cy="2092881"/>
          </a:xfrm>
          <a:prstGeom prst="rect">
            <a:avLst/>
          </a:prstGeom>
          <a:noFill/>
        </p:spPr>
        <p:txBody>
          <a:bodyPr>
            <a:spAutoFit/>
          </a:bodyPr>
          <a:lstStyle/>
          <a:p>
            <a:pPr>
              <a:defRPr/>
            </a:pPr>
            <a:r>
              <a:rPr lang="en-US" sz="3200" dirty="0">
                <a:latin typeface="Myriad Pro"/>
                <a:ea typeface="MS PGothic" charset="0"/>
                <a:cs typeface="Myriad Pro"/>
              </a:rPr>
              <a:t>Introduction</a:t>
            </a:r>
          </a:p>
          <a:p>
            <a:pPr>
              <a:defRPr/>
            </a:pPr>
            <a:endParaRPr lang="en-US" dirty="0">
              <a:solidFill>
                <a:schemeClr val="tx1">
                  <a:lumMod val="95000"/>
                  <a:lumOff val="5000"/>
                </a:schemeClr>
              </a:solidFill>
              <a:latin typeface="Verdana" charset="0"/>
              <a:ea typeface="ＭＳ Ｐゴシック" charset="0"/>
              <a:cs typeface="ＭＳ Ｐゴシック" charset="0"/>
            </a:endParaRPr>
          </a:p>
          <a:p>
            <a:pPr>
              <a:defRPr/>
            </a:pPr>
            <a:r>
              <a:rPr lang="en-US" dirty="0">
                <a:solidFill>
                  <a:schemeClr val="tx1">
                    <a:lumMod val="95000"/>
                    <a:lumOff val="5000"/>
                  </a:schemeClr>
                </a:solidFill>
                <a:latin typeface="Verdana" charset="0"/>
                <a:ea typeface="ＭＳ Ｐゴシック" charset="0"/>
                <a:cs typeface="ＭＳ Ｐゴシック" charset="0"/>
              </a:rPr>
              <a:t>2NET</a:t>
            </a:r>
            <a:endParaRPr lang="en-US" sz="1400" dirty="0">
              <a:solidFill>
                <a:schemeClr val="tx1">
                  <a:lumMod val="95000"/>
                  <a:lumOff val="5000"/>
                </a:schemeClr>
              </a:solidFill>
              <a:latin typeface="Verdana" charset="0"/>
              <a:ea typeface="ＭＳ Ｐゴシック" charset="0"/>
              <a:cs typeface="ＭＳ Ｐゴシック" charset="0"/>
            </a:endParaRPr>
          </a:p>
          <a:p>
            <a:pPr>
              <a:defRPr/>
            </a:pPr>
            <a:endParaRPr lang="en-US" sz="1400" dirty="0">
              <a:solidFill>
                <a:schemeClr val="tx1">
                  <a:lumMod val="95000"/>
                  <a:lumOff val="5000"/>
                </a:schemeClr>
              </a:solidFill>
              <a:latin typeface="Verdana" charset="0"/>
              <a:ea typeface="ＭＳ Ｐゴシック" charset="0"/>
              <a:cs typeface="ＭＳ Ｐゴシック" charset="0"/>
            </a:endParaRPr>
          </a:p>
          <a:p>
            <a:pPr>
              <a:defRPr/>
            </a:pPr>
            <a:endParaRPr lang="en-US" sz="1200" dirty="0">
              <a:solidFill>
                <a:schemeClr val="tx1">
                  <a:lumMod val="95000"/>
                  <a:lumOff val="5000"/>
                </a:schemeClr>
              </a:solidFill>
              <a:latin typeface="Verdana" charset="0"/>
              <a:ea typeface="ＭＳ Ｐゴシック" charset="0"/>
              <a:cs typeface="ＭＳ Ｐゴシック" charset="0"/>
            </a:endParaRPr>
          </a:p>
          <a:p>
            <a:pPr>
              <a:defRPr/>
            </a:pPr>
            <a:endParaRPr lang="en-US" sz="1200" dirty="0">
              <a:solidFill>
                <a:schemeClr val="tx1">
                  <a:lumMod val="95000"/>
                  <a:lumOff val="5000"/>
                </a:schemeClr>
              </a:solidFill>
              <a:latin typeface="Verdana" charset="0"/>
              <a:ea typeface="ＭＳ Ｐゴシック" charset="0"/>
              <a:cs typeface="ＭＳ Ｐゴシック" charset="0"/>
            </a:endParaRPr>
          </a:p>
          <a:p>
            <a:pPr>
              <a:defRPr/>
            </a:pPr>
            <a:endParaRPr lang="en-US" sz="1200" dirty="0">
              <a:solidFill>
                <a:schemeClr val="tx1">
                  <a:lumMod val="95000"/>
                  <a:lumOff val="5000"/>
                </a:schemeClr>
              </a:solidFill>
              <a:latin typeface="Verdana" charset="0"/>
              <a:ea typeface="ＭＳ Ｐゴシック" charset="0"/>
              <a:cs typeface="ＭＳ Ｐゴシック" charset="0"/>
            </a:endParaRPr>
          </a:p>
          <a:p>
            <a:pPr>
              <a:defRPr/>
            </a:pPr>
            <a:r>
              <a:rPr lang="en-US" sz="1200" dirty="0">
                <a:solidFill>
                  <a:schemeClr val="tx1">
                    <a:lumMod val="95000"/>
                    <a:lumOff val="5000"/>
                  </a:schemeClr>
                </a:solidFill>
                <a:latin typeface="Verdana" charset="0"/>
                <a:ea typeface="ＭＳ Ｐゴシック" charset="0"/>
                <a:cs typeface="ＭＳ Ｐゴシック" charset="0"/>
              </a:rPr>
              <a:t>SUPINFO Official Document</a:t>
            </a: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pic>
        <p:nvPicPr>
          <p:cNvPr id="3" name="Picture 2"/>
          <p:cNvPicPr>
            <a:picLocks noChangeAspect="1"/>
          </p:cNvPicPr>
          <p:nvPr/>
        </p:nvPicPr>
        <p:blipFill>
          <a:blip r:embed="rId4"/>
          <a:stretch>
            <a:fillRect/>
          </a:stretch>
        </p:blipFill>
        <p:spPr>
          <a:xfrm>
            <a:off x="7083942" y="3217540"/>
            <a:ext cx="1794226" cy="183676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a:ea typeface="ＭＳ Ｐゴシック" pitchFamily="34" charset="-128"/>
              </a:rPr>
              <a:t>Evolution from C</a:t>
            </a:r>
          </a:p>
        </p:txBody>
      </p:sp>
      <p:sp>
        <p:nvSpPr>
          <p:cNvPr id="18434" name="Espace réservé du contenu 2"/>
          <p:cNvSpPr>
            <a:spLocks noGrp="1"/>
          </p:cNvSpPr>
          <p:nvPr>
            <p:ph idx="1"/>
          </p:nvPr>
        </p:nvSpPr>
        <p:spPr>
          <a:xfrm>
            <a:off x="467544" y="1128713"/>
            <a:ext cx="8280920" cy="4230687"/>
          </a:xfrm>
        </p:spPr>
        <p:txBody>
          <a:bodyPr/>
          <a:lstStyle/>
          <a:p>
            <a:r>
              <a:rPr lang="en-US" dirty="0"/>
              <a:t>C language evolved into other languages such as </a:t>
            </a:r>
            <a:r>
              <a:rPr lang="en-US" b="1" dirty="0"/>
              <a:t>C++</a:t>
            </a:r>
          </a:p>
          <a:p>
            <a:pPr lvl="1"/>
            <a:r>
              <a:rPr lang="en-US" dirty="0">
                <a:ea typeface="ＭＳ Ｐゴシック" pitchFamily="34" charset="-128"/>
              </a:rPr>
              <a:t>Added </a:t>
            </a:r>
            <a:r>
              <a:rPr lang="en-US" b="1" dirty="0">
                <a:ea typeface="ＭＳ Ｐゴシック" pitchFamily="34" charset="-128"/>
              </a:rPr>
              <a:t>object orientation</a:t>
            </a:r>
          </a:p>
          <a:p>
            <a:r>
              <a:rPr lang="en-US" dirty="0">
                <a:ea typeface="ＭＳ Ｐゴシック" pitchFamily="34" charset="-128"/>
              </a:rPr>
              <a:t>Then </a:t>
            </a:r>
            <a:r>
              <a:rPr lang="en-US" b="1" dirty="0">
                <a:ea typeface="ＭＳ Ｐゴシック" pitchFamily="34" charset="-128"/>
              </a:rPr>
              <a:t>Java</a:t>
            </a:r>
            <a:endParaRPr lang="en-US" b="1" dirty="0">
              <a:latin typeface="Courier"/>
              <a:ea typeface="ＭＳ Ｐゴシック" pitchFamily="34" charset="-128"/>
              <a:cs typeface="Courier"/>
            </a:endParaRPr>
          </a:p>
          <a:p>
            <a:pPr lvl="1"/>
            <a:r>
              <a:rPr lang="en-US" dirty="0">
                <a:ea typeface="ＭＳ Ｐゴシック" pitchFamily="34" charset="-128"/>
              </a:rPr>
              <a:t>More portable, easier to program</a:t>
            </a:r>
          </a:p>
          <a:p>
            <a:pPr lvl="1"/>
            <a:r>
              <a:rPr lang="en-US" dirty="0">
                <a:ea typeface="ＭＳ Ｐゴシック" pitchFamily="34" charset="-128"/>
              </a:rPr>
              <a:t>Reduced performance</a:t>
            </a:r>
          </a:p>
          <a:p>
            <a:r>
              <a:rPr lang="en-US" dirty="0">
                <a:latin typeface="Calibri"/>
                <a:ea typeface="ＭＳ Ｐゴシック" pitchFamily="34" charset="-128"/>
                <a:cs typeface="Calibri"/>
              </a:rPr>
              <a:t>Then </a:t>
            </a:r>
            <a:r>
              <a:rPr lang="en-US" b="1" dirty="0">
                <a:ea typeface="ＭＳ Ｐゴシック" pitchFamily="34" charset="-128"/>
              </a:rPr>
              <a:t>JavaScript</a:t>
            </a:r>
          </a:p>
          <a:p>
            <a:pPr lvl="1"/>
            <a:r>
              <a:rPr lang="en-US" dirty="0">
                <a:latin typeface="Calibri"/>
                <a:ea typeface="ＭＳ Ｐゴシック" pitchFamily="34" charset="-128"/>
                <a:cs typeface="Calibri"/>
              </a:rPr>
              <a:t>Scripting and Web niches</a:t>
            </a:r>
          </a:p>
          <a:p>
            <a:r>
              <a:rPr lang="en-US" dirty="0">
                <a:latin typeface="Calibri"/>
                <a:ea typeface="ＭＳ Ｐゴシック" pitchFamily="34" charset="-128"/>
                <a:cs typeface="Calibri"/>
              </a:rPr>
              <a:t>Then…</a:t>
            </a:r>
          </a:p>
        </p:txBody>
      </p:sp>
      <p:sp>
        <p:nvSpPr>
          <p:cNvPr id="18435" name="Espace réservé du contenu 3"/>
          <p:cNvSpPr>
            <a:spLocks noGrp="1"/>
          </p:cNvSpPr>
          <p:nvPr>
            <p:ph sz="quarter" idx="13"/>
          </p:nvPr>
        </p:nvSpPr>
        <p:spPr/>
        <p:txBody>
          <a:bodyPr/>
          <a:lstStyle/>
          <a:p>
            <a:r>
              <a:rPr lang="en-US" dirty="0">
                <a:ea typeface="ＭＳ Ｐゴシック" pitchFamily="34" charset="-128"/>
              </a:rPr>
              <a:t>From C to C#</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226926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a:ea typeface="ＭＳ Ｐゴシック" pitchFamily="34" charset="-128"/>
              </a:rPr>
              <a:t>C# History</a:t>
            </a:r>
          </a:p>
        </p:txBody>
      </p:sp>
      <p:sp>
        <p:nvSpPr>
          <p:cNvPr id="18434" name="Espace réservé du contenu 2"/>
          <p:cNvSpPr>
            <a:spLocks noGrp="1"/>
          </p:cNvSpPr>
          <p:nvPr>
            <p:ph idx="1"/>
          </p:nvPr>
        </p:nvSpPr>
        <p:spPr>
          <a:xfrm>
            <a:off x="467544" y="985292"/>
            <a:ext cx="8280920" cy="4230687"/>
          </a:xfrm>
        </p:spPr>
        <p:txBody>
          <a:bodyPr/>
          <a:lstStyle/>
          <a:p>
            <a:r>
              <a:rPr lang="en-US" dirty="0"/>
              <a:t>Appeared in 2001, “first 21st-century language”</a:t>
            </a:r>
            <a:endParaRPr lang="en-US" b="1" dirty="0">
              <a:ea typeface="ＭＳ Ｐゴシック" pitchFamily="34" charset="-128"/>
            </a:endParaRPr>
          </a:p>
          <a:p>
            <a:pPr lvl="1"/>
            <a:r>
              <a:rPr lang="en-US" dirty="0">
                <a:ea typeface="ＭＳ Ｐゴシック" pitchFamily="34" charset="-128"/>
              </a:rPr>
              <a:t>Developed by Microsoft for .NET</a:t>
            </a:r>
            <a:endParaRPr lang="en-US" b="1" dirty="0">
              <a:latin typeface="Courier"/>
              <a:ea typeface="ＭＳ Ｐゴシック" pitchFamily="34" charset="-128"/>
              <a:cs typeface="Courier"/>
            </a:endParaRPr>
          </a:p>
          <a:p>
            <a:pPr lvl="1"/>
            <a:r>
              <a:rPr lang="en-US" dirty="0">
                <a:ea typeface="ＭＳ Ｐゴシック" pitchFamily="34" charset="-128"/>
              </a:rPr>
              <a:t>Follows C/C++/Java trend</a:t>
            </a:r>
          </a:p>
          <a:p>
            <a:pPr lvl="1"/>
            <a:r>
              <a:rPr lang="en-US" dirty="0">
                <a:ea typeface="ＭＳ Ｐゴシック" pitchFamily="34" charset="-128"/>
              </a:rPr>
              <a:t>Borrows from </a:t>
            </a:r>
            <a:r>
              <a:rPr lang="en-US" dirty="0"/>
              <a:t>Visual Basic, Smalltalk, Lisp, and others</a:t>
            </a:r>
          </a:p>
          <a:p>
            <a:r>
              <a:rPr lang="en-US" dirty="0">
                <a:ea typeface="ＭＳ Ｐゴシック" pitchFamily="34" charset="-128"/>
              </a:rPr>
              <a:t>Designed to be:</a:t>
            </a:r>
          </a:p>
          <a:p>
            <a:pPr lvl="1"/>
            <a:r>
              <a:rPr lang="en-US" dirty="0"/>
              <a:t>Easier to write and much less error-prone than C++</a:t>
            </a:r>
          </a:p>
          <a:p>
            <a:pPr lvl="1"/>
            <a:r>
              <a:rPr lang="en-US" dirty="0"/>
              <a:t>More efficient with better performance than Java</a:t>
            </a:r>
          </a:p>
          <a:p>
            <a:pPr lvl="1"/>
            <a:r>
              <a:rPr lang="en-US" dirty="0" err="1"/>
              <a:t>Multimission</a:t>
            </a:r>
            <a:r>
              <a:rPr lang="en-US" dirty="0"/>
              <a:t>: To be used for almost any kind of application</a:t>
            </a:r>
          </a:p>
          <a:p>
            <a:pPr lvl="1"/>
            <a:r>
              <a:rPr lang="en-US" dirty="0"/>
              <a:t>Multilayer: To be the best language in any application layer</a:t>
            </a:r>
          </a:p>
        </p:txBody>
      </p:sp>
      <p:sp>
        <p:nvSpPr>
          <p:cNvPr id="18435" name="Espace réservé du contenu 3"/>
          <p:cNvSpPr>
            <a:spLocks noGrp="1"/>
          </p:cNvSpPr>
          <p:nvPr>
            <p:ph sz="quarter" idx="13"/>
          </p:nvPr>
        </p:nvSpPr>
        <p:spPr/>
        <p:txBody>
          <a:bodyPr/>
          <a:lstStyle/>
          <a:p>
            <a:r>
              <a:rPr lang="en-US" dirty="0">
                <a:ea typeface="ＭＳ Ｐゴシック" pitchFamily="34" charset="-128"/>
              </a:rPr>
              <a:t>From C to C#</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842073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a:ea typeface="ＭＳ Ｐゴシック" pitchFamily="34" charset="-128"/>
              </a:rPr>
              <a:t>C# History</a:t>
            </a:r>
          </a:p>
        </p:txBody>
      </p:sp>
      <p:sp>
        <p:nvSpPr>
          <p:cNvPr id="18434" name="Espace réservé du contenu 2"/>
          <p:cNvSpPr>
            <a:spLocks noGrp="1"/>
          </p:cNvSpPr>
          <p:nvPr>
            <p:ph idx="1"/>
          </p:nvPr>
        </p:nvSpPr>
        <p:spPr>
          <a:xfrm>
            <a:off x="467544" y="985292"/>
            <a:ext cx="8280920" cy="4230687"/>
          </a:xfrm>
        </p:spPr>
        <p:txBody>
          <a:bodyPr/>
          <a:lstStyle/>
          <a:p>
            <a:r>
              <a:rPr lang="en-US" dirty="0"/>
              <a:t>C# is…</a:t>
            </a:r>
          </a:p>
          <a:p>
            <a:pPr lvl="1"/>
            <a:r>
              <a:rPr lang="en-US" b="1" dirty="0"/>
              <a:t>O</a:t>
            </a:r>
            <a:r>
              <a:rPr lang="en-US" dirty="0"/>
              <a:t>bject-</a:t>
            </a:r>
            <a:r>
              <a:rPr lang="en-US" b="1" dirty="0"/>
              <a:t>O</a:t>
            </a:r>
            <a:r>
              <a:rPr lang="en-US" dirty="0"/>
              <a:t>riented (OO): supports all modern OO concepts</a:t>
            </a:r>
          </a:p>
          <a:p>
            <a:pPr lvl="1"/>
            <a:r>
              <a:rPr lang="en-US" b="1" dirty="0"/>
              <a:t>C</a:t>
            </a:r>
            <a:r>
              <a:rPr lang="en-US" dirty="0"/>
              <a:t>omponent-</a:t>
            </a:r>
            <a:r>
              <a:rPr lang="en-US" b="1" dirty="0"/>
              <a:t>O</a:t>
            </a:r>
            <a:r>
              <a:rPr lang="en-US" dirty="0"/>
              <a:t>riented (</a:t>
            </a:r>
            <a:r>
              <a:rPr lang="en-US" b="1" dirty="0"/>
              <a:t>CO</a:t>
            </a:r>
            <a:r>
              <a:rPr lang="en-US" dirty="0"/>
              <a:t>): native CO features</a:t>
            </a:r>
          </a:p>
          <a:p>
            <a:pPr lvl="1"/>
            <a:r>
              <a:rPr lang="en-US" b="1" dirty="0"/>
              <a:t>Data-oriented</a:t>
            </a:r>
            <a:r>
              <a:rPr lang="en-US" dirty="0"/>
              <a:t>, with native SQL-like data-manipulation</a:t>
            </a:r>
          </a:p>
          <a:p>
            <a:pPr lvl="1"/>
            <a:endParaRPr lang="en-US" dirty="0"/>
          </a:p>
          <a:p>
            <a:r>
              <a:rPr lang="en-US" dirty="0"/>
              <a:t>C# is not Microsoft’s language </a:t>
            </a:r>
          </a:p>
          <a:p>
            <a:pPr lvl="1"/>
            <a:r>
              <a:rPr lang="en-US" dirty="0"/>
              <a:t>Standardized through ECMA and ISO/IEC</a:t>
            </a:r>
          </a:p>
          <a:p>
            <a:pPr lvl="1"/>
            <a:endParaRPr lang="en-US" dirty="0"/>
          </a:p>
          <a:p>
            <a:pPr lvl="1"/>
            <a:endParaRPr lang="en-US" dirty="0"/>
          </a:p>
        </p:txBody>
      </p:sp>
      <p:sp>
        <p:nvSpPr>
          <p:cNvPr id="18435" name="Espace réservé du contenu 3"/>
          <p:cNvSpPr>
            <a:spLocks noGrp="1"/>
          </p:cNvSpPr>
          <p:nvPr>
            <p:ph sz="quarter" idx="13"/>
          </p:nvPr>
        </p:nvSpPr>
        <p:spPr/>
        <p:txBody>
          <a:bodyPr/>
          <a:lstStyle/>
          <a:p>
            <a:r>
              <a:rPr lang="en-US" dirty="0">
                <a:ea typeface="ＭＳ Ｐゴシック" pitchFamily="34" charset="-128"/>
              </a:rPr>
              <a:t>From C to C#</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741810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a:t>C# Versions and Standards</a:t>
            </a:r>
            <a:endParaRPr lang="en-US"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r>
              <a:rPr lang="en-US" dirty="0"/>
              <a:t>Microsoft version is called </a:t>
            </a:r>
            <a:r>
              <a:rPr lang="en-US" b="1" dirty="0"/>
              <a:t>Visual C# .NET </a:t>
            </a:r>
            <a:r>
              <a:rPr lang="en-US" dirty="0"/>
              <a:t>®</a:t>
            </a:r>
          </a:p>
          <a:p>
            <a:pPr lvl="1"/>
            <a:r>
              <a:rPr lang="en-US" dirty="0"/>
              <a:t>Feb. 2002: V1 - Pre-standard version</a:t>
            </a:r>
          </a:p>
          <a:p>
            <a:pPr lvl="2"/>
            <a:r>
              <a:rPr lang="en-US" dirty="0"/>
              <a:t>Had most language features</a:t>
            </a:r>
          </a:p>
          <a:p>
            <a:pPr lvl="1"/>
            <a:r>
              <a:rPr lang="en-US" dirty="0"/>
              <a:t>Nov. 2005: V2</a:t>
            </a:r>
          </a:p>
          <a:p>
            <a:pPr lvl="2"/>
            <a:r>
              <a:rPr lang="en-US" dirty="0"/>
              <a:t>Fully compliant with 23270 1st edition</a:t>
            </a:r>
          </a:p>
          <a:p>
            <a:pPr lvl="1"/>
            <a:r>
              <a:rPr lang="en-US" dirty="0"/>
              <a:t>Dec. 2007: V3</a:t>
            </a:r>
          </a:p>
          <a:p>
            <a:pPr lvl="2"/>
            <a:r>
              <a:rPr lang="en-US" dirty="0"/>
              <a:t>Fully compliant with ECMA-344 4th edition</a:t>
            </a:r>
          </a:p>
          <a:p>
            <a:pPr lvl="1"/>
            <a:r>
              <a:rPr lang="en-US" dirty="0"/>
              <a:t>Apr. 2010: V4 - Extended features</a:t>
            </a:r>
          </a:p>
          <a:p>
            <a:pPr lvl="1"/>
            <a:r>
              <a:rPr lang="en-US" dirty="0"/>
              <a:t>Aug. 2012: V5 - Extended features</a:t>
            </a:r>
          </a:p>
        </p:txBody>
      </p:sp>
      <p:sp>
        <p:nvSpPr>
          <p:cNvPr id="18435" name="Espace réservé du contenu 3"/>
          <p:cNvSpPr>
            <a:spLocks noGrp="1"/>
          </p:cNvSpPr>
          <p:nvPr>
            <p:ph sz="quarter" idx="13"/>
          </p:nvPr>
        </p:nvSpPr>
        <p:spPr/>
        <p:txBody>
          <a:bodyPr/>
          <a:lstStyle/>
          <a:p>
            <a:r>
              <a:rPr lang="en-US" dirty="0">
                <a:ea typeface="ＭＳ Ｐゴシック" pitchFamily="34" charset="-128"/>
              </a:rPr>
              <a:t>From C to C#</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003924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a:t>Hello world in C#</a:t>
            </a:r>
            <a:endParaRPr lang="en-US" dirty="0">
              <a:ea typeface="ＭＳ Ｐゴシック" pitchFamily="34" charset="-128"/>
            </a:endParaRPr>
          </a:p>
        </p:txBody>
      </p:sp>
      <p:sp>
        <p:nvSpPr>
          <p:cNvPr id="18434" name="Espace réservé du contenu 2"/>
          <p:cNvSpPr>
            <a:spLocks noGrp="1"/>
          </p:cNvSpPr>
          <p:nvPr>
            <p:ph idx="1"/>
          </p:nvPr>
        </p:nvSpPr>
        <p:spPr>
          <a:xfrm>
            <a:off x="467544" y="1273324"/>
            <a:ext cx="8280920" cy="4032448"/>
          </a:xfrm>
        </p:spPr>
        <p:txBody>
          <a:bodyPr/>
          <a:lstStyle/>
          <a:p>
            <a:endParaRPr lang="en-US" dirty="0"/>
          </a:p>
          <a:p>
            <a:endParaRPr lang="en-US" dirty="0"/>
          </a:p>
          <a:p>
            <a:endParaRPr lang="en-US" dirty="0"/>
          </a:p>
          <a:p>
            <a:pPr marL="0" indent="0">
              <a:buNone/>
            </a:pPr>
            <a:endParaRPr lang="en-US" dirty="0"/>
          </a:p>
          <a:p>
            <a:r>
              <a:rPr lang="en-US" dirty="0"/>
              <a:t>Similar syntax for same output as C programs</a:t>
            </a:r>
          </a:p>
          <a:p>
            <a:pPr lvl="1"/>
            <a:r>
              <a:rPr lang="en-US" dirty="0">
                <a:latin typeface="Courier New" pitchFamily="49" charset="0"/>
              </a:rPr>
              <a:t>Main</a:t>
            </a:r>
            <a:r>
              <a:rPr lang="en-US" dirty="0"/>
              <a:t> </a:t>
            </a:r>
            <a:r>
              <a:rPr lang="en-US" i="1" dirty="0">
                <a:latin typeface="Century Schoolbook" pitchFamily="18" charset="0"/>
              </a:rPr>
              <a:t>method</a:t>
            </a:r>
            <a:r>
              <a:rPr lang="en-US" dirty="0"/>
              <a:t> (function) in a </a:t>
            </a:r>
            <a:r>
              <a:rPr lang="en-US" dirty="0">
                <a:latin typeface="Calibri"/>
                <a:cs typeface="Calibri"/>
              </a:rPr>
              <a:t>class</a:t>
            </a:r>
          </a:p>
          <a:p>
            <a:pPr lvl="1"/>
            <a:r>
              <a:rPr lang="en-US" dirty="0" err="1">
                <a:latin typeface="Courier New" pitchFamily="49" charset="0"/>
              </a:rPr>
              <a:t>Console.Write</a:t>
            </a:r>
            <a:r>
              <a:rPr lang="en-US" dirty="0"/>
              <a:t> from the .NET framework library</a:t>
            </a:r>
          </a:p>
          <a:p>
            <a:pPr lvl="1"/>
            <a:r>
              <a:rPr lang="en-US" dirty="0"/>
              <a:t>Mostly same tokens and keywords</a:t>
            </a:r>
          </a:p>
        </p:txBody>
      </p:sp>
      <p:sp>
        <p:nvSpPr>
          <p:cNvPr id="18435" name="Espace réservé du contenu 3"/>
          <p:cNvSpPr>
            <a:spLocks noGrp="1"/>
          </p:cNvSpPr>
          <p:nvPr>
            <p:ph sz="quarter" idx="13"/>
          </p:nvPr>
        </p:nvSpPr>
        <p:spPr/>
        <p:txBody>
          <a:bodyPr/>
          <a:lstStyle/>
          <a:p>
            <a:r>
              <a:rPr lang="en-US" dirty="0">
                <a:ea typeface="ＭＳ Ｐゴシック" pitchFamily="34" charset="-128"/>
              </a:rPr>
              <a:t>From C to C#</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4"/>
          <p:cNvSpPr/>
          <p:nvPr/>
        </p:nvSpPr>
        <p:spPr>
          <a:xfrm>
            <a:off x="179512" y="985292"/>
            <a:ext cx="8785225" cy="2232248"/>
          </a:xfrm>
          <a:prstGeom prst="roundRect">
            <a:avLst>
              <a:gd name="adj" fmla="val 9632"/>
            </a:avLst>
          </a:prstGeom>
        </p:spPr>
        <p:style>
          <a:lnRef idx="2">
            <a:schemeClr val="dk1"/>
          </a:lnRef>
          <a:fillRef idx="1">
            <a:schemeClr val="lt1"/>
          </a:fillRef>
          <a:effectRef idx="0">
            <a:schemeClr val="dk1"/>
          </a:effectRef>
          <a:fontRef idx="minor">
            <a:schemeClr val="dk1"/>
          </a:fontRef>
        </p:style>
        <p:txBody>
          <a:bodyPr anchor="ctr"/>
          <a:lstStyle/>
          <a:p>
            <a:pPr lvl="0" eaLnBrk="1" hangingPunct="1">
              <a:lnSpc>
                <a:spcPct val="90000"/>
              </a:lnSpc>
            </a:pPr>
            <a:r>
              <a:rPr lang="en-US" sz="1600" b="1" dirty="0">
                <a:solidFill>
                  <a:srgbClr val="0070C0"/>
                </a:solidFill>
                <a:latin typeface="Courier New" pitchFamily="49" charset="0"/>
              </a:rPr>
              <a:t>using</a:t>
            </a:r>
            <a:r>
              <a:rPr lang="en-US" sz="1600" b="1" dirty="0">
                <a:solidFill>
                  <a:srgbClr val="000000"/>
                </a:solidFill>
                <a:latin typeface="Courier New" pitchFamily="49" charset="0"/>
              </a:rPr>
              <a:t> System;</a:t>
            </a:r>
          </a:p>
          <a:p>
            <a:pPr lvl="0" eaLnBrk="1" hangingPunct="1">
              <a:lnSpc>
                <a:spcPct val="90000"/>
              </a:lnSpc>
            </a:pPr>
            <a:r>
              <a:rPr lang="en-US" sz="1600" b="1" dirty="0">
                <a:solidFill>
                  <a:srgbClr val="0070C0"/>
                </a:solidFill>
                <a:latin typeface="Courier New" pitchFamily="49" charset="0"/>
              </a:rPr>
              <a:t>public</a:t>
            </a:r>
            <a:r>
              <a:rPr lang="en-US" sz="1600" b="1" dirty="0">
                <a:solidFill>
                  <a:srgbClr val="000000"/>
                </a:solidFill>
                <a:latin typeface="Courier New" pitchFamily="49" charset="0"/>
              </a:rPr>
              <a:t> </a:t>
            </a:r>
            <a:r>
              <a:rPr lang="en-US" sz="1600" b="1" dirty="0">
                <a:solidFill>
                  <a:srgbClr val="0070C0"/>
                </a:solidFill>
                <a:latin typeface="Courier New" pitchFamily="49" charset="0"/>
              </a:rPr>
              <a:t>class</a:t>
            </a:r>
            <a:r>
              <a:rPr lang="en-US" sz="1600" b="1" dirty="0">
                <a:solidFill>
                  <a:srgbClr val="000000"/>
                </a:solidFill>
                <a:latin typeface="Courier New" pitchFamily="49" charset="0"/>
              </a:rPr>
              <a:t> HelloWorld</a:t>
            </a:r>
          </a:p>
          <a:p>
            <a:pPr lvl="0" eaLnBrk="1" hangingPunct="1">
              <a:lnSpc>
                <a:spcPct val="90000"/>
              </a:lnSpc>
            </a:pPr>
            <a:r>
              <a:rPr lang="en-US" sz="1600" b="1" dirty="0">
                <a:solidFill>
                  <a:srgbClr val="000000"/>
                </a:solidFill>
                <a:latin typeface="Courier New" pitchFamily="49" charset="0"/>
              </a:rPr>
              <a:t>{</a:t>
            </a:r>
          </a:p>
          <a:p>
            <a:pPr lvl="0" eaLnBrk="1" hangingPunct="1">
              <a:lnSpc>
                <a:spcPct val="90000"/>
              </a:lnSpc>
            </a:pPr>
            <a:r>
              <a:rPr lang="en-US" sz="1600" b="1" dirty="0">
                <a:solidFill>
                  <a:srgbClr val="000000"/>
                </a:solidFill>
                <a:latin typeface="Courier New" pitchFamily="49" charset="0"/>
              </a:rPr>
              <a:t>    </a:t>
            </a:r>
            <a:r>
              <a:rPr lang="en-US" sz="1600" b="1" dirty="0">
                <a:solidFill>
                  <a:srgbClr val="0070C0"/>
                </a:solidFill>
                <a:latin typeface="Courier New" pitchFamily="49" charset="0"/>
              </a:rPr>
              <a:t>public</a:t>
            </a:r>
            <a:r>
              <a:rPr lang="en-US" sz="1600" b="1" dirty="0">
                <a:solidFill>
                  <a:srgbClr val="000000"/>
                </a:solidFill>
                <a:latin typeface="Courier New" pitchFamily="49" charset="0"/>
              </a:rPr>
              <a:t> </a:t>
            </a:r>
            <a:r>
              <a:rPr lang="en-US" sz="1600" b="1" dirty="0">
                <a:solidFill>
                  <a:srgbClr val="0070C0"/>
                </a:solidFill>
                <a:latin typeface="Courier New" pitchFamily="49" charset="0"/>
              </a:rPr>
              <a:t>static</a:t>
            </a:r>
            <a:r>
              <a:rPr lang="en-US" sz="1600" b="1" dirty="0">
                <a:solidFill>
                  <a:srgbClr val="000000"/>
                </a:solidFill>
                <a:latin typeface="Courier New" pitchFamily="49" charset="0"/>
              </a:rPr>
              <a:t> </a:t>
            </a:r>
            <a:r>
              <a:rPr lang="en-US" sz="1600" b="1" dirty="0">
                <a:solidFill>
                  <a:srgbClr val="0070C0"/>
                </a:solidFill>
                <a:latin typeface="Courier New" pitchFamily="49" charset="0"/>
              </a:rPr>
              <a:t>int </a:t>
            </a:r>
            <a:r>
              <a:rPr lang="en-US" sz="1600" b="1" dirty="0">
                <a:solidFill>
                  <a:srgbClr val="000000"/>
                </a:solidFill>
                <a:latin typeface="Courier New" pitchFamily="49" charset="0"/>
              </a:rPr>
              <a:t>Main()</a:t>
            </a:r>
          </a:p>
          <a:p>
            <a:pPr lvl="0" eaLnBrk="1" hangingPunct="1">
              <a:lnSpc>
                <a:spcPct val="90000"/>
              </a:lnSpc>
            </a:pPr>
            <a:r>
              <a:rPr lang="en-US" sz="1600" b="1" dirty="0">
                <a:solidFill>
                  <a:srgbClr val="000000"/>
                </a:solidFill>
                <a:latin typeface="Courier New" pitchFamily="49" charset="0"/>
              </a:rPr>
              <a:t>    {</a:t>
            </a:r>
          </a:p>
          <a:p>
            <a:pPr lvl="0" eaLnBrk="1" hangingPunct="1">
              <a:lnSpc>
                <a:spcPct val="90000"/>
              </a:lnSpc>
            </a:pPr>
            <a:r>
              <a:rPr lang="en-US" sz="1600" b="1" dirty="0">
                <a:solidFill>
                  <a:srgbClr val="000000"/>
                </a:solidFill>
                <a:latin typeface="Courier New" pitchFamily="49" charset="0"/>
              </a:rPr>
              <a:t>	</a:t>
            </a:r>
            <a:r>
              <a:rPr lang="en-US" sz="1600" b="1" dirty="0" err="1">
                <a:solidFill>
                  <a:srgbClr val="000000"/>
                </a:solidFill>
                <a:latin typeface="Courier New" pitchFamily="49" charset="0"/>
              </a:rPr>
              <a:t>Console.Write</a:t>
            </a:r>
            <a:r>
              <a:rPr lang="en-US" sz="1600" b="1" dirty="0">
                <a:solidFill>
                  <a:srgbClr val="000000"/>
                </a:solidFill>
                <a:latin typeface="Courier New" pitchFamily="49" charset="0"/>
              </a:rPr>
              <a:t>(</a:t>
            </a:r>
            <a:r>
              <a:rPr lang="en-US" sz="1600" b="1" dirty="0">
                <a:solidFill>
                  <a:srgbClr val="00B050"/>
                </a:solidFill>
                <a:latin typeface="Courier New" pitchFamily="49" charset="0"/>
              </a:rPr>
              <a:t>"Hello world!\n"</a:t>
            </a:r>
            <a:r>
              <a:rPr lang="en-US" sz="1600" b="1" dirty="0">
                <a:solidFill>
                  <a:srgbClr val="000000"/>
                </a:solidFill>
                <a:latin typeface="Courier New" pitchFamily="49" charset="0"/>
              </a:rPr>
              <a:t>);</a:t>
            </a:r>
          </a:p>
          <a:p>
            <a:pPr lvl="0" eaLnBrk="1" hangingPunct="1">
              <a:lnSpc>
                <a:spcPct val="90000"/>
              </a:lnSpc>
            </a:pPr>
            <a:r>
              <a:rPr lang="en-US" sz="1600" b="1" dirty="0">
                <a:solidFill>
                  <a:srgbClr val="000000"/>
                </a:solidFill>
                <a:latin typeface="Courier New" pitchFamily="49" charset="0"/>
              </a:rPr>
              <a:t>	return </a:t>
            </a:r>
            <a:r>
              <a:rPr lang="en-US" sz="1600" b="1" dirty="0">
                <a:solidFill>
                  <a:srgbClr val="FFC000"/>
                </a:solidFill>
                <a:latin typeface="Courier New" pitchFamily="49" charset="0"/>
              </a:rPr>
              <a:t>0</a:t>
            </a:r>
            <a:r>
              <a:rPr lang="en-US" sz="1600" b="1" dirty="0">
                <a:solidFill>
                  <a:srgbClr val="000000"/>
                </a:solidFill>
                <a:latin typeface="Courier New" pitchFamily="49" charset="0"/>
              </a:rPr>
              <a:t>;</a:t>
            </a:r>
          </a:p>
          <a:p>
            <a:pPr lvl="0" eaLnBrk="1" hangingPunct="1">
              <a:lnSpc>
                <a:spcPct val="90000"/>
              </a:lnSpc>
            </a:pPr>
            <a:r>
              <a:rPr lang="en-US" sz="1600" b="1" dirty="0">
                <a:solidFill>
                  <a:srgbClr val="000000"/>
                </a:solidFill>
                <a:latin typeface="Courier New" pitchFamily="49" charset="0"/>
              </a:rPr>
              <a:t>    }</a:t>
            </a:r>
          </a:p>
          <a:p>
            <a:pPr lvl="0" eaLnBrk="1" hangingPunct="1">
              <a:lnSpc>
                <a:spcPct val="90000"/>
              </a:lnSpc>
            </a:pPr>
            <a:r>
              <a:rPr lang="en-US" sz="1600" b="1" dirty="0">
                <a:solidFill>
                  <a:srgbClr val="000000"/>
                </a:solidFill>
                <a:latin typeface="Courier New" pitchFamily="49" charset="0"/>
              </a:rPr>
              <a:t>}</a:t>
            </a:r>
          </a:p>
        </p:txBody>
      </p:sp>
    </p:spTree>
    <p:extLst>
      <p:ext uri="{BB962C8B-B14F-4D97-AF65-F5344CB8AC3E}">
        <p14:creationId xmlns:p14="http://schemas.microsoft.com/office/powerpoint/2010/main" val="2704464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a:t>Comments</a:t>
            </a:r>
            <a:endParaRPr lang="en-US"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From C to C#</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Espace réservé du contenu 2"/>
          <p:cNvSpPr>
            <a:spLocks noGrp="1"/>
          </p:cNvSpPr>
          <p:nvPr>
            <p:ph idx="1"/>
          </p:nvPr>
        </p:nvSpPr>
        <p:spPr>
          <a:xfrm>
            <a:off x="467544" y="1128713"/>
            <a:ext cx="8280920" cy="4230687"/>
          </a:xfrm>
        </p:spPr>
        <p:txBody>
          <a:bodyPr/>
          <a:lstStyle/>
          <a:p>
            <a:r>
              <a:rPr lang="en-US" dirty="0"/>
              <a:t>Not tokenized: considered </a:t>
            </a:r>
            <a:r>
              <a:rPr lang="en-US" i="1" dirty="0">
                <a:latin typeface="Century Schoolbook" pitchFamily="18" charset="0"/>
              </a:rPr>
              <a:t>whitespace</a:t>
            </a:r>
            <a:r>
              <a:rPr lang="en-US" dirty="0"/>
              <a:t> by compiler</a:t>
            </a:r>
          </a:p>
          <a:p>
            <a:endParaRPr lang="en-US" dirty="0"/>
          </a:p>
          <a:p>
            <a:r>
              <a:rPr lang="en-US" dirty="0"/>
              <a:t>Three different styles</a:t>
            </a:r>
          </a:p>
          <a:p>
            <a:pPr lvl="1"/>
            <a:r>
              <a:rPr lang="en-US" i="1" dirty="0">
                <a:latin typeface="Century Schoolbook" pitchFamily="18" charset="0"/>
              </a:rPr>
              <a:t>Multiline</a:t>
            </a:r>
            <a:r>
              <a:rPr lang="en-US" dirty="0"/>
              <a:t> starts with </a:t>
            </a:r>
            <a:r>
              <a:rPr lang="en-US" dirty="0">
                <a:latin typeface="Courier New" pitchFamily="49" charset="0"/>
              </a:rPr>
              <a:t>/*</a:t>
            </a:r>
            <a:r>
              <a:rPr lang="en-US" dirty="0"/>
              <a:t> and ends with </a:t>
            </a:r>
            <a:r>
              <a:rPr lang="en-US" dirty="0">
                <a:latin typeface="Courier New" pitchFamily="49" charset="0"/>
              </a:rPr>
              <a:t>*/</a:t>
            </a:r>
          </a:p>
          <a:p>
            <a:pPr lvl="1"/>
            <a:r>
              <a:rPr lang="en-US" i="1" dirty="0">
                <a:latin typeface="Century Schoolbook" pitchFamily="18" charset="0"/>
              </a:rPr>
              <a:t>Single-line</a:t>
            </a:r>
            <a:r>
              <a:rPr lang="en-US" dirty="0"/>
              <a:t> starts with </a:t>
            </a:r>
            <a:r>
              <a:rPr lang="en-US" dirty="0">
                <a:latin typeface="Courier New" pitchFamily="49" charset="0"/>
              </a:rPr>
              <a:t>//</a:t>
            </a:r>
            <a:r>
              <a:rPr lang="en-US" dirty="0"/>
              <a:t> and finishes at the end of the line</a:t>
            </a:r>
          </a:p>
          <a:p>
            <a:pPr lvl="1"/>
            <a:r>
              <a:rPr lang="en-US" i="1" dirty="0">
                <a:latin typeface="Century Schoolbook" pitchFamily="18" charset="0"/>
              </a:rPr>
              <a:t>XML-based</a:t>
            </a:r>
            <a:r>
              <a:rPr lang="en-US" dirty="0"/>
              <a:t> documentation uses </a:t>
            </a:r>
            <a:r>
              <a:rPr lang="en-US" dirty="0">
                <a:latin typeface="Courier New" pitchFamily="49" charset="0"/>
              </a:rPr>
              <a:t>///</a:t>
            </a:r>
          </a:p>
        </p:txBody>
      </p:sp>
    </p:spTree>
    <p:extLst>
      <p:ext uri="{BB962C8B-B14F-4D97-AF65-F5344CB8AC3E}">
        <p14:creationId xmlns:p14="http://schemas.microsoft.com/office/powerpoint/2010/main" val="1158656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a:t>Comments example</a:t>
            </a:r>
            <a:endParaRPr lang="en-US"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From C to C#</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4"/>
          <p:cNvSpPr/>
          <p:nvPr/>
        </p:nvSpPr>
        <p:spPr>
          <a:xfrm>
            <a:off x="179512" y="985292"/>
            <a:ext cx="8785225" cy="3672408"/>
          </a:xfrm>
          <a:prstGeom prst="roundRect">
            <a:avLst>
              <a:gd name="adj" fmla="val 9632"/>
            </a:avLst>
          </a:prstGeom>
        </p:spPr>
        <p:style>
          <a:lnRef idx="2">
            <a:schemeClr val="dk1"/>
          </a:lnRef>
          <a:fillRef idx="1">
            <a:schemeClr val="lt1"/>
          </a:fillRef>
          <a:effectRef idx="0">
            <a:schemeClr val="dk1"/>
          </a:effectRef>
          <a:fontRef idx="minor">
            <a:schemeClr val="dk1"/>
          </a:fontRef>
        </p:style>
        <p:txBody>
          <a:bodyPr anchor="ctr"/>
          <a:lstStyle/>
          <a:p>
            <a:pPr lvl="0">
              <a:lnSpc>
                <a:spcPct val="90000"/>
              </a:lnSpc>
              <a:buClr>
                <a:srgbClr val="DA2128"/>
              </a:buClr>
            </a:pPr>
            <a:r>
              <a:rPr lang="en-US" sz="1600" b="1" dirty="0">
                <a:solidFill>
                  <a:srgbClr val="00B050"/>
                </a:solidFill>
                <a:latin typeface="Courier New" pitchFamily="49" charset="0"/>
              </a:rPr>
              <a:t>///&lt;summary&gt;</a:t>
            </a:r>
          </a:p>
          <a:p>
            <a:pPr lvl="0">
              <a:lnSpc>
                <a:spcPct val="90000"/>
              </a:lnSpc>
              <a:buClr>
                <a:srgbClr val="DA2128"/>
              </a:buClr>
            </a:pPr>
            <a:r>
              <a:rPr lang="en-US" sz="1600" b="1" dirty="0">
                <a:solidFill>
                  <a:srgbClr val="00B050"/>
                </a:solidFill>
                <a:latin typeface="Courier New" pitchFamily="49" charset="0"/>
              </a:rPr>
              <a:t>/// This will be included in the documentation and IntelliSense</a:t>
            </a:r>
          </a:p>
          <a:p>
            <a:pPr lvl="0">
              <a:lnSpc>
                <a:spcPct val="90000"/>
              </a:lnSpc>
              <a:buClr>
                <a:srgbClr val="DA2128"/>
              </a:buClr>
            </a:pPr>
            <a:r>
              <a:rPr lang="en-US" sz="1600" b="1" dirty="0">
                <a:solidFill>
                  <a:srgbClr val="00B050"/>
                </a:solidFill>
                <a:latin typeface="Courier New" pitchFamily="49" charset="0"/>
              </a:rPr>
              <a:t>///&lt;/summary&gt;</a:t>
            </a:r>
          </a:p>
          <a:p>
            <a:pPr lvl="0">
              <a:lnSpc>
                <a:spcPct val="90000"/>
              </a:lnSpc>
              <a:buClr>
                <a:srgbClr val="DA2128"/>
              </a:buClr>
            </a:pPr>
            <a:endParaRPr lang="en-US" sz="1600" b="1" dirty="0">
              <a:solidFill>
                <a:srgbClr val="000000"/>
              </a:solidFill>
              <a:latin typeface="Courier New" pitchFamily="49" charset="0"/>
            </a:endParaRPr>
          </a:p>
          <a:p>
            <a:pPr lvl="0" eaLnBrk="1" hangingPunct="1">
              <a:lnSpc>
                <a:spcPct val="90000"/>
              </a:lnSpc>
            </a:pPr>
            <a:r>
              <a:rPr lang="en-US" sz="1600" b="1" dirty="0">
                <a:solidFill>
                  <a:srgbClr val="0070C0"/>
                </a:solidFill>
                <a:latin typeface="Courier New" pitchFamily="49" charset="0"/>
              </a:rPr>
              <a:t>public static</a:t>
            </a:r>
            <a:r>
              <a:rPr lang="en-US" sz="1600" b="1" dirty="0">
                <a:solidFill>
                  <a:srgbClr val="000000"/>
                </a:solidFill>
                <a:latin typeface="Courier New" pitchFamily="49" charset="0"/>
              </a:rPr>
              <a:t> </a:t>
            </a:r>
            <a:r>
              <a:rPr lang="en-US" sz="1600" b="1" dirty="0" err="1">
                <a:solidFill>
                  <a:srgbClr val="0070C0"/>
                </a:solidFill>
                <a:latin typeface="Courier New" pitchFamily="49" charset="0"/>
              </a:rPr>
              <a:t>int</a:t>
            </a:r>
            <a:r>
              <a:rPr lang="en-US" sz="1600" b="1" dirty="0">
                <a:solidFill>
                  <a:srgbClr val="0070C0"/>
                </a:solidFill>
                <a:latin typeface="Courier New" pitchFamily="49" charset="0"/>
              </a:rPr>
              <a:t> </a:t>
            </a:r>
            <a:r>
              <a:rPr lang="en-US" sz="1600" b="1" dirty="0">
                <a:solidFill>
                  <a:srgbClr val="000000"/>
                </a:solidFill>
                <a:latin typeface="Courier New" pitchFamily="49" charset="0"/>
              </a:rPr>
              <a:t>Main()</a:t>
            </a:r>
          </a:p>
          <a:p>
            <a:pPr lvl="0">
              <a:lnSpc>
                <a:spcPct val="90000"/>
              </a:lnSpc>
              <a:spcBef>
                <a:spcPts val="200"/>
              </a:spcBef>
              <a:buClr>
                <a:srgbClr val="DA2128"/>
              </a:buClr>
            </a:pPr>
            <a:r>
              <a:rPr lang="en-US" sz="1600" b="1" dirty="0">
                <a:solidFill>
                  <a:srgbClr val="000000"/>
                </a:solidFill>
                <a:latin typeface="Courier New" pitchFamily="49" charset="0"/>
              </a:rPr>
              <a:t>{</a:t>
            </a:r>
          </a:p>
          <a:p>
            <a:pPr lvl="0">
              <a:lnSpc>
                <a:spcPct val="80000"/>
              </a:lnSpc>
              <a:spcBef>
                <a:spcPts val="200"/>
              </a:spcBef>
              <a:buClr>
                <a:srgbClr val="DA2128"/>
              </a:buClr>
            </a:pPr>
            <a:endParaRPr lang="en-US" sz="500" b="1" dirty="0">
              <a:solidFill>
                <a:srgbClr val="000000"/>
              </a:solidFill>
              <a:latin typeface="Courier New" pitchFamily="49" charset="0"/>
            </a:endParaRPr>
          </a:p>
          <a:p>
            <a:pPr lvl="0" eaLnBrk="1" hangingPunct="1">
              <a:lnSpc>
                <a:spcPct val="90000"/>
              </a:lnSpc>
            </a:pPr>
            <a:r>
              <a:rPr lang="en-US" sz="1600" b="1" dirty="0">
                <a:solidFill>
                  <a:srgbClr val="00B050"/>
                </a:solidFill>
                <a:latin typeface="Courier New" pitchFamily="49" charset="0"/>
              </a:rPr>
              <a:t>/* This style of comment can go over </a:t>
            </a:r>
          </a:p>
          <a:p>
            <a:pPr lvl="0">
              <a:lnSpc>
                <a:spcPct val="90000"/>
              </a:lnSpc>
              <a:spcBef>
                <a:spcPts val="200"/>
              </a:spcBef>
              <a:buClr>
                <a:srgbClr val="DA2128"/>
              </a:buClr>
            </a:pPr>
            <a:r>
              <a:rPr lang="en-US" sz="1600" b="1" dirty="0">
                <a:solidFill>
                  <a:srgbClr val="00B050"/>
                </a:solidFill>
                <a:latin typeface="Courier New" pitchFamily="49" charset="0"/>
              </a:rPr>
              <a:t>   over multiple lines. */</a:t>
            </a:r>
          </a:p>
          <a:p>
            <a:pPr lvl="0">
              <a:lnSpc>
                <a:spcPct val="90000"/>
              </a:lnSpc>
              <a:buClr>
                <a:srgbClr val="DA2128"/>
              </a:buClr>
            </a:pPr>
            <a:endParaRPr lang="en-US" sz="1600" b="1" dirty="0">
              <a:solidFill>
                <a:srgbClr val="000000"/>
              </a:solidFill>
              <a:latin typeface="Courier New" pitchFamily="49" charset="0"/>
            </a:endParaRPr>
          </a:p>
          <a:p>
            <a:pPr lvl="0">
              <a:lnSpc>
                <a:spcPct val="90000"/>
              </a:lnSpc>
              <a:buClr>
                <a:srgbClr val="DA2128"/>
              </a:buClr>
            </a:pPr>
            <a:r>
              <a:rPr lang="en-US" sz="1600" b="1" dirty="0">
                <a:solidFill>
                  <a:srgbClr val="000000"/>
                </a:solidFill>
                <a:latin typeface="Courier New" pitchFamily="49" charset="0"/>
              </a:rPr>
              <a:t>    </a:t>
            </a:r>
            <a:r>
              <a:rPr lang="en-US" sz="1600" b="1" dirty="0" err="1">
                <a:solidFill>
                  <a:srgbClr val="0070C0"/>
                </a:solidFill>
                <a:latin typeface="Courier New" pitchFamily="49" charset="0"/>
              </a:rPr>
              <a:t>int</a:t>
            </a:r>
            <a:r>
              <a:rPr lang="en-US" sz="1600" b="1" dirty="0">
                <a:solidFill>
                  <a:srgbClr val="0070C0"/>
                </a:solidFill>
                <a:latin typeface="Courier New" pitchFamily="49" charset="0"/>
              </a:rPr>
              <a:t> </a:t>
            </a:r>
            <a:r>
              <a:rPr lang="en-US" sz="1600" b="1" dirty="0" err="1">
                <a:solidFill>
                  <a:srgbClr val="000000"/>
                </a:solidFill>
                <a:latin typeface="Courier New" pitchFamily="49" charset="0"/>
              </a:rPr>
              <a:t>i</a:t>
            </a:r>
            <a:r>
              <a:rPr lang="en-US" sz="1600" b="1" dirty="0">
                <a:solidFill>
                  <a:srgbClr val="000000"/>
                </a:solidFill>
                <a:latin typeface="Courier New" pitchFamily="49" charset="0"/>
              </a:rPr>
              <a:t> = </a:t>
            </a:r>
            <a:r>
              <a:rPr lang="en-US" sz="1600" b="1" dirty="0">
                <a:solidFill>
                  <a:srgbClr val="FFC000"/>
                </a:solidFill>
                <a:latin typeface="Courier New" pitchFamily="49" charset="0"/>
              </a:rPr>
              <a:t>100</a:t>
            </a:r>
            <a:r>
              <a:rPr lang="en-US" sz="1600" b="1" dirty="0">
                <a:solidFill>
                  <a:srgbClr val="000000"/>
                </a:solidFill>
                <a:latin typeface="Courier New" pitchFamily="49" charset="0"/>
              </a:rPr>
              <a:t>;   </a:t>
            </a:r>
            <a:r>
              <a:rPr lang="en-US" sz="1600" b="1" dirty="0">
                <a:solidFill>
                  <a:srgbClr val="00B050"/>
                </a:solidFill>
                <a:latin typeface="Courier New" pitchFamily="49" charset="0"/>
              </a:rPr>
              <a:t>// This style goes to the end of the line.</a:t>
            </a:r>
          </a:p>
          <a:p>
            <a:pPr lvl="0">
              <a:lnSpc>
                <a:spcPct val="90000"/>
              </a:lnSpc>
              <a:buClr>
                <a:srgbClr val="DA2128"/>
              </a:buClr>
            </a:pPr>
            <a:r>
              <a:rPr lang="en-US" sz="1600" b="1" dirty="0">
                <a:solidFill>
                  <a:srgbClr val="000000"/>
                </a:solidFill>
                <a:latin typeface="Courier New" pitchFamily="49" charset="0"/>
              </a:rPr>
              <a:t>}</a:t>
            </a:r>
          </a:p>
        </p:txBody>
      </p:sp>
    </p:spTree>
    <p:extLst>
      <p:ext uri="{BB962C8B-B14F-4D97-AF65-F5344CB8AC3E}">
        <p14:creationId xmlns:p14="http://schemas.microsoft.com/office/powerpoint/2010/main" val="2101096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a:t>Questions?</a:t>
            </a:r>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2636046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a:t>Development environment</a:t>
            </a:r>
          </a:p>
        </p:txBody>
      </p:sp>
      <p:sp>
        <p:nvSpPr>
          <p:cNvPr id="3" name="Espace réservé du texte 2"/>
          <p:cNvSpPr>
            <a:spLocks noGrp="1"/>
          </p:cNvSpPr>
          <p:nvPr>
            <p:ph type="body" idx="1"/>
          </p:nvPr>
        </p:nvSpPr>
        <p:spPr>
          <a:xfrm>
            <a:off x="722313" y="2422525"/>
            <a:ext cx="7772400" cy="1249363"/>
          </a:xfrm>
        </p:spPr>
        <p:txBody>
          <a:bodyPr/>
          <a:lstStyle/>
          <a:p>
            <a:r>
              <a:rPr lang="en-US" dirty="0">
                <a:ea typeface="ＭＳ Ｐゴシック" pitchFamily="34" charset="-128"/>
              </a:rPr>
              <a:t>Introduction</a:t>
            </a:r>
          </a:p>
        </p:txBody>
      </p:sp>
    </p:spTree>
    <p:extLst>
      <p:ext uri="{BB962C8B-B14F-4D97-AF65-F5344CB8AC3E}">
        <p14:creationId xmlns:p14="http://schemas.microsoft.com/office/powerpoint/2010/main" val="2215577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a:t>.NET Architecture Overview</a:t>
            </a:r>
            <a:endParaRPr lang="en-US"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Development environment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23" name="shape11"/>
          <p:cNvSpPr>
            <a:spLocks noChangeArrowheads="1"/>
          </p:cNvSpPr>
          <p:nvPr/>
        </p:nvSpPr>
        <p:spPr bwMode="auto">
          <a:xfrm>
            <a:off x="920502" y="1057300"/>
            <a:ext cx="6927850" cy="3888432"/>
          </a:xfrm>
          <a:prstGeom prst="rect">
            <a:avLst/>
          </a:prstGeom>
          <a:solidFill>
            <a:srgbClr val="99CCFF"/>
          </a:solidFill>
          <a:ln w="12700">
            <a:solidFill>
              <a:srgbClr val="000080"/>
            </a:solidFill>
            <a:miter lim="800000"/>
            <a:headEnd type="none" w="sm" len="sm"/>
            <a:tailEnd type="none" w="sm" len="sm"/>
          </a:ln>
          <a:effectLst/>
        </p:spPr>
        <p:txBody>
          <a:bodyPr wrap="none"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400" b="1" i="0" u="none" strike="noStrike" kern="0" cap="none" spc="0" normalizeH="0" baseline="0" noProof="0" dirty="0">
              <a:ln>
                <a:noFill/>
              </a:ln>
              <a:solidFill>
                <a:sysClr val="windowText" lastClr="000000"/>
              </a:solidFill>
              <a:effectLst/>
              <a:uLnTx/>
              <a:uFillTx/>
            </a:endParaRPr>
          </a:p>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400" b="1" i="0" u="none" strike="noStrike" kern="0" cap="none" spc="0" normalizeH="0" baseline="0" noProof="0" dirty="0">
              <a:ln>
                <a:noFill/>
              </a:ln>
              <a:solidFill>
                <a:sysClr val="windowText" lastClr="000000"/>
              </a:solidFill>
              <a:effectLst/>
              <a:uLnTx/>
              <a:uFillTx/>
            </a:endParaRPr>
          </a:p>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Any operating system, database, compact device, or SOA</a:t>
            </a:r>
          </a:p>
        </p:txBody>
      </p:sp>
      <p:sp>
        <p:nvSpPr>
          <p:cNvPr id="24" name="shape10"/>
          <p:cNvSpPr>
            <a:spLocks noChangeArrowheads="1"/>
          </p:cNvSpPr>
          <p:nvPr/>
        </p:nvSpPr>
        <p:spPr bwMode="auto">
          <a:xfrm>
            <a:off x="7849939" y="1057301"/>
            <a:ext cx="898525" cy="3024336"/>
          </a:xfrm>
          <a:prstGeom prst="rect">
            <a:avLst/>
          </a:prstGeom>
          <a:noFill/>
          <a:ln w="12700">
            <a:solidFill>
              <a:srgbClr val="000080"/>
            </a:solidFill>
            <a:miter lim="800000"/>
            <a:headEnd type="none" w="sm" len="sm"/>
            <a:tailEnd type="none" w="sm" len="sm"/>
          </a:ln>
          <a:effectLst/>
        </p:spPr>
        <p:txBody>
          <a:bodyPr vert="eaVert"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Visual Studio</a:t>
            </a:r>
          </a:p>
        </p:txBody>
      </p:sp>
      <p:sp>
        <p:nvSpPr>
          <p:cNvPr id="25" name="shape9"/>
          <p:cNvSpPr>
            <a:spLocks noChangeArrowheads="1"/>
          </p:cNvSpPr>
          <p:nvPr/>
        </p:nvSpPr>
        <p:spPr bwMode="auto">
          <a:xfrm>
            <a:off x="1077663" y="3663778"/>
            <a:ext cx="6480000" cy="360000"/>
          </a:xfrm>
          <a:prstGeom prst="rect">
            <a:avLst/>
          </a:prstGeom>
          <a:solidFill>
            <a:srgbClr val="CCFFCC"/>
          </a:solidFill>
          <a:ln w="12700">
            <a:solidFill>
              <a:srgbClr val="000080"/>
            </a:solidFill>
            <a:miter lim="800000"/>
            <a:headEnd type="none" w="sm" len="sm"/>
            <a:tailEnd type="none" w="sm" len="sm"/>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Deployment—Assembly component model</a:t>
            </a:r>
          </a:p>
        </p:txBody>
      </p:sp>
      <p:sp>
        <p:nvSpPr>
          <p:cNvPr id="26" name="shape8"/>
          <p:cNvSpPr>
            <a:spLocks noChangeArrowheads="1"/>
          </p:cNvSpPr>
          <p:nvPr/>
        </p:nvSpPr>
        <p:spPr bwMode="auto">
          <a:xfrm>
            <a:off x="1077664" y="2684052"/>
            <a:ext cx="6480000" cy="360000"/>
          </a:xfrm>
          <a:prstGeom prst="rect">
            <a:avLst/>
          </a:prstGeom>
          <a:solidFill>
            <a:srgbClr val="FFCCFF"/>
          </a:solidFill>
          <a:ln w="12700">
            <a:solidFill>
              <a:srgbClr val="000080"/>
            </a:solidFill>
            <a:miter lim="800000"/>
            <a:headEnd type="none" w="sm" len="sm"/>
            <a:tailEnd type="none" w="sm" len="sm"/>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Class libraries (I/O, utility classes)</a:t>
            </a:r>
          </a:p>
        </p:txBody>
      </p:sp>
      <p:sp>
        <p:nvSpPr>
          <p:cNvPr id="27" name="shape7"/>
          <p:cNvSpPr>
            <a:spLocks noChangeArrowheads="1"/>
          </p:cNvSpPr>
          <p:nvPr/>
        </p:nvSpPr>
        <p:spPr bwMode="auto">
          <a:xfrm>
            <a:off x="1077664" y="2194189"/>
            <a:ext cx="6480000" cy="360000"/>
          </a:xfrm>
          <a:prstGeom prst="rect">
            <a:avLst/>
          </a:prstGeom>
          <a:solidFill>
            <a:srgbClr val="FFCC99"/>
          </a:solidFill>
          <a:ln w="12700">
            <a:solidFill>
              <a:srgbClr val="000080"/>
            </a:solidFill>
            <a:miter lim="800000"/>
            <a:headEnd type="none" w="sm" len="sm"/>
            <a:tailEnd type="none" w="sm" len="sm"/>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Application frameworks (ASP, WPF, WSA etc.)</a:t>
            </a:r>
          </a:p>
        </p:txBody>
      </p:sp>
      <p:sp>
        <p:nvSpPr>
          <p:cNvPr id="28" name="shape6"/>
          <p:cNvSpPr>
            <a:spLocks noChangeArrowheads="1"/>
          </p:cNvSpPr>
          <p:nvPr/>
        </p:nvSpPr>
        <p:spPr bwMode="auto">
          <a:xfrm>
            <a:off x="1077664" y="1704326"/>
            <a:ext cx="6480000" cy="360000"/>
          </a:xfrm>
          <a:prstGeom prst="rect">
            <a:avLst/>
          </a:prstGeom>
          <a:solidFill>
            <a:srgbClr val="FFFFCC"/>
          </a:solidFill>
          <a:ln w="12700">
            <a:solidFill>
              <a:srgbClr val="000080"/>
            </a:solidFill>
            <a:miter lim="800000"/>
            <a:headEnd type="none" w="sm" len="sm"/>
            <a:tailEnd type="none" w="sm" len="sm"/>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sng" strike="noStrike" kern="0" cap="none" spc="0" normalizeH="0" baseline="0" noProof="0" dirty="0">
                <a:ln>
                  <a:noFill/>
                </a:ln>
                <a:solidFill>
                  <a:sysClr val="windowText" lastClr="000000"/>
                </a:solidFill>
                <a:effectLst/>
                <a:uLnTx/>
                <a:uFillTx/>
              </a:rPr>
              <a:t>C</a:t>
            </a:r>
            <a:r>
              <a:rPr kumimoji="0" lang="en-US" sz="1800" b="0" i="0" u="none" strike="noStrike" kern="0" cap="none" spc="0" normalizeH="0" baseline="0" noProof="0" dirty="0">
                <a:ln>
                  <a:noFill/>
                </a:ln>
                <a:solidFill>
                  <a:sysClr val="windowText" lastClr="000000"/>
                </a:solidFill>
                <a:effectLst/>
                <a:uLnTx/>
                <a:uFillTx/>
              </a:rPr>
              <a:t>ommon </a:t>
            </a:r>
            <a:r>
              <a:rPr kumimoji="0" lang="en-US" sz="1800" b="0" i="0" u="sng" strike="noStrike" kern="0" cap="none" spc="0" normalizeH="0" baseline="0" noProof="0" dirty="0">
                <a:ln>
                  <a:noFill/>
                </a:ln>
                <a:solidFill>
                  <a:sysClr val="windowText" lastClr="000000"/>
                </a:solidFill>
                <a:effectLst/>
                <a:uLnTx/>
                <a:uFillTx/>
              </a:rPr>
              <a:t>I</a:t>
            </a:r>
            <a:r>
              <a:rPr kumimoji="0" lang="en-US" sz="1800" b="0" i="0" u="none" strike="noStrike" kern="0" cap="none" spc="0" normalizeH="0" baseline="0" noProof="0" dirty="0">
                <a:ln>
                  <a:noFill/>
                </a:ln>
                <a:solidFill>
                  <a:sysClr val="windowText" lastClr="000000"/>
                </a:solidFill>
                <a:effectLst/>
                <a:uLnTx/>
                <a:uFillTx/>
              </a:rPr>
              <a:t>ntermediate </a:t>
            </a:r>
            <a:r>
              <a:rPr kumimoji="0" lang="en-US" sz="1800" b="0" i="0" u="sng" strike="noStrike" kern="0" cap="none" spc="0" normalizeH="0" baseline="0" noProof="0" dirty="0">
                <a:ln>
                  <a:noFill/>
                </a:ln>
                <a:solidFill>
                  <a:sysClr val="windowText" lastClr="000000"/>
                </a:solidFill>
                <a:effectLst/>
                <a:uLnTx/>
                <a:uFillTx/>
              </a:rPr>
              <a:t>L</a:t>
            </a:r>
            <a:r>
              <a:rPr kumimoji="0" lang="en-US" sz="1800" b="0" i="0" u="none" strike="noStrike" kern="0" cap="none" spc="0" normalizeH="0" baseline="0" noProof="0" dirty="0">
                <a:ln>
                  <a:noFill/>
                </a:ln>
                <a:solidFill>
                  <a:sysClr val="windowText" lastClr="000000"/>
                </a:solidFill>
                <a:effectLst/>
                <a:uLnTx/>
                <a:uFillTx/>
              </a:rPr>
              <a:t>anguage (CIL)</a:t>
            </a:r>
          </a:p>
        </p:txBody>
      </p:sp>
      <p:sp>
        <p:nvSpPr>
          <p:cNvPr id="30" name="Rectangle 11"/>
          <p:cNvSpPr>
            <a:spLocks noChangeArrowheads="1"/>
          </p:cNvSpPr>
          <p:nvPr/>
        </p:nvSpPr>
        <p:spPr bwMode="auto">
          <a:xfrm>
            <a:off x="1077664" y="1214463"/>
            <a:ext cx="493815" cy="360000"/>
          </a:xfrm>
          <a:prstGeom prst="rect">
            <a:avLst/>
          </a:prstGeom>
          <a:solidFill>
            <a:srgbClr val="FFFFCC"/>
          </a:solidFill>
          <a:ln w="12700">
            <a:solidFill>
              <a:srgbClr val="000080"/>
            </a:solidFill>
            <a:miter lim="800000"/>
            <a:headEnd type="none" w="sm" len="sm"/>
            <a:tailEnd type="none" w="sm" len="sm"/>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C#</a:t>
            </a:r>
          </a:p>
        </p:txBody>
      </p:sp>
      <p:sp>
        <p:nvSpPr>
          <p:cNvPr id="31" name="Rectangle 12"/>
          <p:cNvSpPr>
            <a:spLocks noChangeArrowheads="1"/>
          </p:cNvSpPr>
          <p:nvPr/>
        </p:nvSpPr>
        <p:spPr bwMode="auto">
          <a:xfrm>
            <a:off x="1707239" y="1214463"/>
            <a:ext cx="1073348" cy="360000"/>
          </a:xfrm>
          <a:prstGeom prst="rect">
            <a:avLst/>
          </a:prstGeom>
          <a:solidFill>
            <a:srgbClr val="FFFFCC"/>
          </a:solidFill>
          <a:ln w="12700">
            <a:solidFill>
              <a:srgbClr val="000080"/>
            </a:solidFill>
            <a:miter lim="800000"/>
            <a:headEnd type="none" w="sm" len="sm"/>
            <a:tailEnd type="none" w="sm" len="sm"/>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VB.NET</a:t>
            </a:r>
          </a:p>
        </p:txBody>
      </p:sp>
      <p:sp>
        <p:nvSpPr>
          <p:cNvPr id="32" name="Rectangle 13"/>
          <p:cNvSpPr>
            <a:spLocks noChangeArrowheads="1"/>
          </p:cNvSpPr>
          <p:nvPr/>
        </p:nvSpPr>
        <p:spPr bwMode="auto">
          <a:xfrm>
            <a:off x="2916347" y="1214463"/>
            <a:ext cx="1073348" cy="360000"/>
          </a:xfrm>
          <a:prstGeom prst="rect">
            <a:avLst/>
          </a:prstGeom>
          <a:solidFill>
            <a:srgbClr val="FFFFCC"/>
          </a:solidFill>
          <a:ln w="12700">
            <a:solidFill>
              <a:srgbClr val="000080"/>
            </a:solidFill>
            <a:miter lim="800000"/>
            <a:headEnd type="none" w="sm" len="sm"/>
            <a:tailEnd type="none" w="sm" len="sm"/>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C++/CLI</a:t>
            </a:r>
          </a:p>
        </p:txBody>
      </p:sp>
      <p:sp>
        <p:nvSpPr>
          <p:cNvPr id="33" name="Rectangle 14"/>
          <p:cNvSpPr>
            <a:spLocks noChangeArrowheads="1"/>
          </p:cNvSpPr>
          <p:nvPr/>
        </p:nvSpPr>
        <p:spPr bwMode="auto">
          <a:xfrm>
            <a:off x="4125455" y="1214463"/>
            <a:ext cx="477044" cy="360000"/>
          </a:xfrm>
          <a:prstGeom prst="rect">
            <a:avLst/>
          </a:prstGeom>
          <a:solidFill>
            <a:srgbClr val="FFFFCC"/>
          </a:solidFill>
          <a:ln w="12700">
            <a:solidFill>
              <a:srgbClr val="000080"/>
            </a:solidFill>
            <a:miter lim="800000"/>
            <a:headEnd type="none" w="sm" len="sm"/>
            <a:tailEnd type="none" w="sm" len="sm"/>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F#</a:t>
            </a:r>
          </a:p>
        </p:txBody>
      </p:sp>
      <p:sp>
        <p:nvSpPr>
          <p:cNvPr id="34" name="Rectangle 15"/>
          <p:cNvSpPr>
            <a:spLocks noChangeArrowheads="1"/>
          </p:cNvSpPr>
          <p:nvPr/>
        </p:nvSpPr>
        <p:spPr bwMode="auto">
          <a:xfrm>
            <a:off x="4738261" y="1214463"/>
            <a:ext cx="2819403" cy="360000"/>
          </a:xfrm>
          <a:prstGeom prst="rect">
            <a:avLst/>
          </a:prstGeom>
          <a:solidFill>
            <a:srgbClr val="FFFFCC"/>
          </a:solidFill>
          <a:ln w="12700">
            <a:solidFill>
              <a:srgbClr val="000080"/>
            </a:solidFill>
            <a:miter lim="800000"/>
            <a:headEnd type="none" w="sm" len="sm"/>
            <a:tailEnd type="none" w="sm" len="sm"/>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Many Others…</a:t>
            </a:r>
            <a:endParaRPr kumimoji="0" lang="en-US" sz="1800" b="1" i="0" u="none" strike="noStrike" kern="0" cap="none" spc="0" normalizeH="0" baseline="0" noProof="0" dirty="0">
              <a:ln>
                <a:noFill/>
              </a:ln>
              <a:solidFill>
                <a:sysClr val="windowText" lastClr="000000"/>
              </a:solidFill>
              <a:effectLst/>
              <a:uLnTx/>
              <a:uFillTx/>
            </a:endParaRPr>
          </a:p>
        </p:txBody>
      </p:sp>
      <p:sp>
        <p:nvSpPr>
          <p:cNvPr id="35" name="shape4"/>
          <p:cNvSpPr>
            <a:spLocks noChangeArrowheads="1"/>
          </p:cNvSpPr>
          <p:nvPr/>
        </p:nvSpPr>
        <p:spPr bwMode="auto">
          <a:xfrm>
            <a:off x="1077663" y="3173915"/>
            <a:ext cx="6480000" cy="360000"/>
          </a:xfrm>
          <a:prstGeom prst="rect">
            <a:avLst/>
          </a:prstGeom>
          <a:solidFill>
            <a:srgbClr val="CCCCFF"/>
          </a:solidFill>
          <a:ln w="12700">
            <a:solidFill>
              <a:srgbClr val="000080"/>
            </a:solidFill>
            <a:miter lim="800000"/>
            <a:headEnd type="none" w="sm" len="sm"/>
            <a:tailEnd type="none" w="sm" len="sm"/>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Communication</a:t>
            </a:r>
            <a:r>
              <a:rPr kumimoji="0" lang="en-US" sz="1800" b="0" i="0" u="none" strike="noStrike" kern="0" cap="none" spc="0" normalizeH="0" baseline="0" noProof="0">
                <a:ln>
                  <a:noFill/>
                </a:ln>
                <a:solidFill>
                  <a:sysClr val="windowText" lastClr="000000"/>
                </a:solidFill>
                <a:effectLst/>
                <a:uLnTx/>
                <a:uFillTx/>
              </a:rPr>
              <a:t>, database, </a:t>
            </a:r>
            <a:r>
              <a:rPr kumimoji="0" lang="en-US" sz="1800" b="0" i="0" u="none" strike="noStrike" kern="0" cap="none" spc="0" normalizeH="0" baseline="0" noProof="0" dirty="0">
                <a:ln>
                  <a:noFill/>
                </a:ln>
                <a:solidFill>
                  <a:sysClr val="windowText" lastClr="000000"/>
                </a:solidFill>
                <a:effectLst/>
                <a:uLnTx/>
                <a:uFillTx/>
              </a:rPr>
              <a:t>and entity frameworks (EF, WCF)</a:t>
            </a:r>
            <a:endParaRPr kumimoji="0" lang="en-US" sz="1800" b="1" i="0" u="none" strike="noStrike" kern="0" cap="none" spc="0" normalizeH="0" baseline="0" noProof="0" dirty="0">
              <a:ln>
                <a:noFill/>
              </a:ln>
              <a:solidFill>
                <a:srgbClr val="FFCC99"/>
              </a:solidFill>
              <a:effectLst/>
              <a:uLnTx/>
              <a:uFillTx/>
            </a:endParaRPr>
          </a:p>
        </p:txBody>
      </p:sp>
      <p:sp>
        <p:nvSpPr>
          <p:cNvPr id="36" name="shape3"/>
          <p:cNvSpPr>
            <a:spLocks noChangeArrowheads="1"/>
          </p:cNvSpPr>
          <p:nvPr/>
        </p:nvSpPr>
        <p:spPr bwMode="auto">
          <a:xfrm>
            <a:off x="1077664" y="4153644"/>
            <a:ext cx="6480000" cy="360000"/>
          </a:xfrm>
          <a:prstGeom prst="rect">
            <a:avLst/>
          </a:prstGeom>
          <a:solidFill>
            <a:srgbClr val="CCFFFF"/>
          </a:solidFill>
          <a:ln w="12700">
            <a:solidFill>
              <a:srgbClr val="000080"/>
            </a:solidFill>
            <a:miter lim="800000"/>
            <a:headEnd type="none" w="sm" len="sm"/>
            <a:tailEnd type="none" w="sm" len="sm"/>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sng" strike="noStrike" kern="0" cap="none" spc="0" normalizeH="0" baseline="0" noProof="0" dirty="0">
                <a:ln>
                  <a:noFill/>
                </a:ln>
                <a:solidFill>
                  <a:srgbClr val="000000"/>
                </a:solidFill>
                <a:effectLst/>
                <a:uLnTx/>
                <a:uFillTx/>
              </a:rPr>
              <a:t>C</a:t>
            </a:r>
            <a:r>
              <a:rPr kumimoji="0" lang="en-US" sz="1800" b="0" i="0" u="none" strike="noStrike" kern="0" cap="none" spc="0" normalizeH="0" baseline="0" noProof="0" dirty="0">
                <a:ln>
                  <a:noFill/>
                </a:ln>
                <a:solidFill>
                  <a:srgbClr val="000000"/>
                </a:solidFill>
                <a:effectLst/>
                <a:uLnTx/>
                <a:uFillTx/>
              </a:rPr>
              <a:t>ommon </a:t>
            </a:r>
            <a:r>
              <a:rPr kumimoji="0" lang="en-US" sz="1800" b="0" i="0" u="sng" strike="noStrike" kern="0" cap="none" spc="0" normalizeH="0" baseline="0" noProof="0" dirty="0">
                <a:ln>
                  <a:noFill/>
                </a:ln>
                <a:solidFill>
                  <a:srgbClr val="000000"/>
                </a:solidFill>
                <a:effectLst/>
                <a:uLnTx/>
                <a:uFillTx/>
              </a:rPr>
              <a:t>L</a:t>
            </a:r>
            <a:r>
              <a:rPr kumimoji="0" lang="en-US" sz="1800" b="0" i="0" u="none" strike="noStrike" kern="0" cap="none" spc="0" normalizeH="0" baseline="0" noProof="0" dirty="0">
                <a:ln>
                  <a:noFill/>
                </a:ln>
                <a:solidFill>
                  <a:srgbClr val="000000"/>
                </a:solidFill>
                <a:effectLst/>
                <a:uLnTx/>
                <a:uFillTx/>
              </a:rPr>
              <a:t>anguage </a:t>
            </a:r>
            <a:r>
              <a:rPr kumimoji="0" lang="en-US" sz="1800" b="0" i="0" u="sng" strike="noStrike" kern="0" cap="none" spc="0" normalizeH="0" baseline="0" noProof="0" dirty="0">
                <a:ln>
                  <a:noFill/>
                </a:ln>
                <a:solidFill>
                  <a:srgbClr val="000000"/>
                </a:solidFill>
                <a:effectLst/>
                <a:uLnTx/>
                <a:uFillTx/>
              </a:rPr>
              <a:t>I</a:t>
            </a:r>
            <a:r>
              <a:rPr kumimoji="0" lang="en-US" sz="1800" b="0" i="0" u="none" strike="noStrike" kern="0" cap="none" spc="0" normalizeH="0" baseline="0" noProof="0" dirty="0">
                <a:ln>
                  <a:noFill/>
                </a:ln>
                <a:solidFill>
                  <a:srgbClr val="000000"/>
                </a:solidFill>
                <a:effectLst/>
                <a:uLnTx/>
                <a:uFillTx/>
              </a:rPr>
              <a:t>nfrastructure (CLI)</a:t>
            </a:r>
          </a:p>
        </p:txBody>
      </p:sp>
      <p:sp>
        <p:nvSpPr>
          <p:cNvPr id="37" name="shape2"/>
          <p:cNvSpPr>
            <a:spLocks noChangeArrowheads="1"/>
          </p:cNvSpPr>
          <p:nvPr/>
        </p:nvSpPr>
        <p:spPr bwMode="auto">
          <a:xfrm>
            <a:off x="883989" y="1074763"/>
            <a:ext cx="7862400" cy="3006000"/>
          </a:xfrm>
          <a:prstGeom prst="rect">
            <a:avLst/>
          </a:prstGeom>
          <a:noFill/>
          <a:ln w="63500">
            <a:solidFill>
              <a:srgbClr val="DA2128"/>
            </a:solidFill>
            <a:miter lim="800000"/>
            <a:headEnd/>
            <a:tailEnd/>
          </a:ln>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258740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re 1"/>
          <p:cNvSpPr>
            <a:spLocks noGrp="1"/>
          </p:cNvSpPr>
          <p:nvPr>
            <p:ph type="title"/>
          </p:nvPr>
        </p:nvSpPr>
        <p:spPr>
          <a:xfrm>
            <a:off x="1116013" y="336550"/>
            <a:ext cx="7777162" cy="504825"/>
          </a:xfrm>
        </p:spPr>
        <p:txBody>
          <a:bodyPr/>
          <a:lstStyle/>
          <a:p>
            <a:r>
              <a:rPr lang="en-US">
                <a:ea typeface="ＭＳ Ｐゴシック" pitchFamily="34" charset="-128"/>
              </a:rPr>
              <a:t>Objectives</a:t>
            </a:r>
          </a:p>
        </p:txBody>
      </p:sp>
      <p:sp>
        <p:nvSpPr>
          <p:cNvPr id="34818" name="Espace réservé du contenu 2"/>
          <p:cNvSpPr>
            <a:spLocks noGrp="1"/>
          </p:cNvSpPr>
          <p:nvPr>
            <p:ph idx="1"/>
          </p:nvPr>
        </p:nvSpPr>
        <p:spPr/>
        <p:txBody>
          <a:bodyPr/>
          <a:lstStyle/>
          <a:p>
            <a:pPr marL="0" indent="0">
              <a:buNone/>
            </a:pPr>
            <a:r>
              <a:rPr lang="en-US" dirty="0">
                <a:ea typeface="ＭＳ Ｐゴシック" pitchFamily="34" charset="-128"/>
              </a:rPr>
              <a:t>By completing this course, you’ll be able to:</a:t>
            </a:r>
          </a:p>
          <a:p>
            <a:pPr lvl="1" eaLnBrk="1" hangingPunct="1"/>
            <a:endParaRPr lang="en-US" sz="2400" dirty="0"/>
          </a:p>
          <a:p>
            <a:pPr lvl="1" eaLnBrk="1" hangingPunct="1"/>
            <a:r>
              <a:rPr lang="en-US" dirty="0"/>
              <a:t>Explain C# history</a:t>
            </a:r>
          </a:p>
          <a:p>
            <a:pPr lvl="1" eaLnBrk="1" hangingPunct="1"/>
            <a:r>
              <a:rPr lang="en-US" dirty="0"/>
              <a:t>Approach some elementary features of the language</a:t>
            </a:r>
          </a:p>
          <a:p>
            <a:pPr lvl="1" eaLnBrk="1" hangingPunct="1"/>
            <a:r>
              <a:rPr lang="en-US" dirty="0"/>
              <a:t>Use our development tools</a:t>
            </a:r>
          </a:p>
        </p:txBody>
      </p:sp>
      <p:sp>
        <p:nvSpPr>
          <p:cNvPr id="34819" name="Espace réservé du contenu 3"/>
          <p:cNvSpPr>
            <a:spLocks noGrp="1"/>
          </p:cNvSpPr>
          <p:nvPr>
            <p:ph sz="quarter" idx="13"/>
          </p:nvPr>
        </p:nvSpPr>
        <p:spPr/>
        <p:txBody>
          <a:bodyPr/>
          <a:lstStyle/>
          <a:p>
            <a:r>
              <a:rPr lang="en-US" dirty="0">
                <a:ea typeface="ＭＳ Ｐゴシック" pitchFamily="34" charset="-128"/>
              </a:rPr>
              <a:t>Introduction</a:t>
            </a:r>
          </a:p>
        </p:txBody>
      </p:sp>
      <p:pic>
        <p:nvPicPr>
          <p:cNvPr id="1027" name="Picture 3" descr="D:\Users\Renaud\Desktop\StageFinEtudesSupinfo\Icons-New\v3\Objectiv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21197"/>
            <a:ext cx="648072" cy="648072"/>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a:t>Visual Studio Overview</a:t>
            </a:r>
            <a:endParaRPr lang="en-US"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Development environment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Espace réservé du contenu 2"/>
          <p:cNvSpPr>
            <a:spLocks noGrp="1"/>
          </p:cNvSpPr>
          <p:nvPr>
            <p:ph idx="1"/>
          </p:nvPr>
        </p:nvSpPr>
        <p:spPr>
          <a:xfrm>
            <a:off x="467544" y="1128713"/>
            <a:ext cx="8280920" cy="4230687"/>
          </a:xfrm>
        </p:spPr>
        <p:txBody>
          <a:bodyPr/>
          <a:lstStyle/>
          <a:p>
            <a:r>
              <a:rPr lang="en-US" dirty="0"/>
              <a:t>Visual Studio</a:t>
            </a:r>
            <a:r>
              <a:rPr lang="en-US" baseline="30000" dirty="0"/>
              <a:t>®:</a:t>
            </a:r>
            <a:r>
              <a:rPr lang="en-US" dirty="0"/>
              <a:t> The “mother ship” for .NET and C#</a:t>
            </a:r>
          </a:p>
          <a:p>
            <a:pPr lvl="1"/>
            <a:r>
              <a:rPr lang="en-US" dirty="0"/>
              <a:t>Various flavors—Express (free), Professional, </a:t>
            </a:r>
            <a:r>
              <a:rPr lang="en-US" dirty="0" err="1"/>
              <a:t>etc</a:t>
            </a:r>
            <a:endParaRPr lang="en-US" dirty="0"/>
          </a:p>
          <a:p>
            <a:endParaRPr lang="en-US" dirty="0"/>
          </a:p>
          <a:p>
            <a:r>
              <a:rPr lang="en-US" dirty="0"/>
              <a:t>You will need at least </a:t>
            </a:r>
            <a:r>
              <a:rPr lang="en-US" dirty="0">
                <a:solidFill>
                  <a:srgbClr val="FF0000"/>
                </a:solidFill>
              </a:rPr>
              <a:t>VS 2013 Professional</a:t>
            </a:r>
          </a:p>
          <a:p>
            <a:pPr lvl="1"/>
            <a:r>
              <a:rPr lang="en-US" dirty="0"/>
              <a:t>SQL Server 2012 Local DB</a:t>
            </a:r>
          </a:p>
          <a:p>
            <a:pPr lvl="1"/>
            <a:r>
              <a:rPr lang="en-US" dirty="0"/>
              <a:t>C# V5</a:t>
            </a:r>
          </a:p>
          <a:p>
            <a:pPr lvl="1"/>
            <a:r>
              <a:rPr lang="en-US" dirty="0"/>
              <a:t>.NET Frameworks through version 4.5</a:t>
            </a:r>
          </a:p>
          <a:p>
            <a:pPr lvl="1"/>
            <a:r>
              <a:rPr lang="en-US" dirty="0"/>
              <a:t>Entity Framework release 6</a:t>
            </a:r>
          </a:p>
        </p:txBody>
      </p:sp>
      <p:grpSp>
        <p:nvGrpSpPr>
          <p:cNvPr id="7" name="shape3"/>
          <p:cNvGrpSpPr>
            <a:grpSpLocks/>
          </p:cNvGrpSpPr>
          <p:nvPr/>
        </p:nvGrpSpPr>
        <p:grpSpPr bwMode="auto">
          <a:xfrm>
            <a:off x="6920510" y="3217540"/>
            <a:ext cx="2035615" cy="1846477"/>
            <a:chOff x="3872" y="1323"/>
            <a:chExt cx="1639" cy="1648"/>
          </a:xfrm>
        </p:grpSpPr>
        <p:sp>
          <p:nvSpPr>
            <p:cNvPr id="8" name="Freeform 232"/>
            <p:cNvSpPr>
              <a:spLocks/>
            </p:cNvSpPr>
            <p:nvPr/>
          </p:nvSpPr>
          <p:spPr bwMode="white">
            <a:xfrm>
              <a:off x="3872" y="1323"/>
              <a:ext cx="1637" cy="1643"/>
            </a:xfrm>
            <a:custGeom>
              <a:avLst/>
              <a:gdLst/>
              <a:ahLst/>
              <a:cxnLst>
                <a:cxn ang="0">
                  <a:pos x="1296" y="0"/>
                </a:cxn>
                <a:cxn ang="0">
                  <a:pos x="0" y="1649"/>
                </a:cxn>
                <a:cxn ang="0">
                  <a:pos x="2398" y="3285"/>
                </a:cxn>
                <a:cxn ang="0">
                  <a:pos x="3274" y="2763"/>
                </a:cxn>
                <a:cxn ang="0">
                  <a:pos x="1296" y="0"/>
                </a:cxn>
              </a:cxnLst>
              <a:rect l="0" t="0" r="r" b="b"/>
              <a:pathLst>
                <a:path w="3274" h="3285">
                  <a:moveTo>
                    <a:pt x="1296" y="0"/>
                  </a:moveTo>
                  <a:lnTo>
                    <a:pt x="0" y="1649"/>
                  </a:lnTo>
                  <a:lnTo>
                    <a:pt x="2398" y="3285"/>
                  </a:lnTo>
                  <a:lnTo>
                    <a:pt x="3274" y="2763"/>
                  </a:lnTo>
                  <a:lnTo>
                    <a:pt x="1296" y="0"/>
                  </a:lnTo>
                  <a:close/>
                </a:path>
              </a:pathLst>
            </a:custGeom>
            <a:solidFill>
              <a:srgbClr val="00A5FF"/>
            </a:solidFill>
            <a:ln w="9525">
              <a:noFill/>
              <a:round/>
              <a:headEnd/>
              <a:tailEnd/>
            </a:ln>
          </p:spPr>
          <p:txBody>
            <a:bodyPr/>
            <a:lstStyle/>
            <a:p>
              <a:endParaRPr lang="en-US" dirty="0"/>
            </a:p>
          </p:txBody>
        </p:sp>
        <p:sp>
          <p:nvSpPr>
            <p:cNvPr id="10" name="Freeform 233"/>
            <p:cNvSpPr>
              <a:spLocks/>
            </p:cNvSpPr>
            <p:nvPr/>
          </p:nvSpPr>
          <p:spPr bwMode="auto">
            <a:xfrm>
              <a:off x="4243" y="1346"/>
              <a:ext cx="1268" cy="787"/>
            </a:xfrm>
            <a:custGeom>
              <a:avLst/>
              <a:gdLst/>
              <a:ahLst/>
              <a:cxnLst>
                <a:cxn ang="0">
                  <a:pos x="1254" y="88"/>
                </a:cxn>
                <a:cxn ang="0">
                  <a:pos x="1146" y="93"/>
                </a:cxn>
                <a:cxn ang="0">
                  <a:pos x="1043" y="118"/>
                </a:cxn>
                <a:cxn ang="0">
                  <a:pos x="945" y="159"/>
                </a:cxn>
                <a:cxn ang="0">
                  <a:pos x="855" y="214"/>
                </a:cxn>
                <a:cxn ang="0">
                  <a:pos x="753" y="254"/>
                </a:cxn>
                <a:cxn ang="0">
                  <a:pos x="590" y="239"/>
                </a:cxn>
                <a:cxn ang="0">
                  <a:pos x="408" y="239"/>
                </a:cxn>
                <a:cxn ang="0">
                  <a:pos x="232" y="265"/>
                </a:cxn>
                <a:cxn ang="0">
                  <a:pos x="92" y="332"/>
                </a:cxn>
                <a:cxn ang="0">
                  <a:pos x="8" y="454"/>
                </a:cxn>
                <a:cxn ang="0">
                  <a:pos x="13" y="588"/>
                </a:cxn>
                <a:cxn ang="0">
                  <a:pos x="88" y="720"/>
                </a:cxn>
                <a:cxn ang="0">
                  <a:pos x="211" y="843"/>
                </a:cxn>
                <a:cxn ang="0">
                  <a:pos x="362" y="950"/>
                </a:cxn>
                <a:cxn ang="0">
                  <a:pos x="513" y="1035"/>
                </a:cxn>
                <a:cxn ang="0">
                  <a:pos x="575" y="1110"/>
                </a:cxn>
                <a:cxn ang="0">
                  <a:pos x="621" y="1205"/>
                </a:cxn>
                <a:cxn ang="0">
                  <a:pos x="696" y="1307"/>
                </a:cxn>
                <a:cxn ang="0">
                  <a:pos x="801" y="1405"/>
                </a:cxn>
                <a:cxn ang="0">
                  <a:pos x="940" y="1490"/>
                </a:cxn>
                <a:cxn ang="0">
                  <a:pos x="1109" y="1549"/>
                </a:cxn>
                <a:cxn ang="0">
                  <a:pos x="1263" y="1574"/>
                </a:cxn>
                <a:cxn ang="0">
                  <a:pos x="1399" y="1567"/>
                </a:cxn>
                <a:cxn ang="0">
                  <a:pos x="1518" y="1536"/>
                </a:cxn>
                <a:cxn ang="0">
                  <a:pos x="1623" y="1485"/>
                </a:cxn>
                <a:cxn ang="0">
                  <a:pos x="1718" y="1420"/>
                </a:cxn>
                <a:cxn ang="0">
                  <a:pos x="1838" y="1435"/>
                </a:cxn>
                <a:cxn ang="0">
                  <a:pos x="2013" y="1441"/>
                </a:cxn>
                <a:cxn ang="0">
                  <a:pos x="2208" y="1425"/>
                </a:cxn>
                <a:cxn ang="0">
                  <a:pos x="2385" y="1372"/>
                </a:cxn>
                <a:cxn ang="0">
                  <a:pos x="2504" y="1269"/>
                </a:cxn>
                <a:cxn ang="0">
                  <a:pos x="2535" y="1166"/>
                </a:cxn>
                <a:cxn ang="0">
                  <a:pos x="2517" y="1073"/>
                </a:cxn>
                <a:cxn ang="0">
                  <a:pos x="2453" y="965"/>
                </a:cxn>
                <a:cxn ang="0">
                  <a:pos x="2332" y="845"/>
                </a:cxn>
                <a:cxn ang="0">
                  <a:pos x="2144" y="714"/>
                </a:cxn>
                <a:cxn ang="0">
                  <a:pos x="1964" y="588"/>
                </a:cxn>
                <a:cxn ang="0">
                  <a:pos x="1926" y="496"/>
                </a:cxn>
                <a:cxn ang="0">
                  <a:pos x="1874" y="406"/>
                </a:cxn>
                <a:cxn ang="0">
                  <a:pos x="1806" y="323"/>
                </a:cxn>
                <a:cxn ang="0">
                  <a:pos x="1723" y="247"/>
                </a:cxn>
                <a:cxn ang="0">
                  <a:pos x="1625" y="187"/>
                </a:cxn>
                <a:cxn ang="0">
                  <a:pos x="1615" y="100"/>
                </a:cxn>
                <a:cxn ang="0">
                  <a:pos x="1567" y="31"/>
                </a:cxn>
                <a:cxn ang="0">
                  <a:pos x="1494" y="0"/>
                </a:cxn>
                <a:cxn ang="0">
                  <a:pos x="1408" y="16"/>
                </a:cxn>
                <a:cxn ang="0">
                  <a:pos x="1343" y="72"/>
                </a:cxn>
              </a:cxnLst>
              <a:rect l="0" t="0" r="r" b="b"/>
              <a:pathLst>
                <a:path w="2535" h="1574">
                  <a:moveTo>
                    <a:pt x="1328" y="96"/>
                  </a:moveTo>
                  <a:lnTo>
                    <a:pt x="1291" y="92"/>
                  </a:lnTo>
                  <a:lnTo>
                    <a:pt x="1254" y="88"/>
                  </a:lnTo>
                  <a:lnTo>
                    <a:pt x="1218" y="87"/>
                  </a:lnTo>
                  <a:lnTo>
                    <a:pt x="1182" y="88"/>
                  </a:lnTo>
                  <a:lnTo>
                    <a:pt x="1146" y="93"/>
                  </a:lnTo>
                  <a:lnTo>
                    <a:pt x="1112" y="100"/>
                  </a:lnTo>
                  <a:lnTo>
                    <a:pt x="1076" y="108"/>
                  </a:lnTo>
                  <a:lnTo>
                    <a:pt x="1043" y="118"/>
                  </a:lnTo>
                  <a:lnTo>
                    <a:pt x="1009" y="129"/>
                  </a:lnTo>
                  <a:lnTo>
                    <a:pt x="978" y="142"/>
                  </a:lnTo>
                  <a:lnTo>
                    <a:pt x="945" y="159"/>
                  </a:lnTo>
                  <a:lnTo>
                    <a:pt x="914" y="175"/>
                  </a:lnTo>
                  <a:lnTo>
                    <a:pt x="884" y="195"/>
                  </a:lnTo>
                  <a:lnTo>
                    <a:pt x="855" y="214"/>
                  </a:lnTo>
                  <a:lnTo>
                    <a:pt x="827" y="236"/>
                  </a:lnTo>
                  <a:lnTo>
                    <a:pt x="799" y="259"/>
                  </a:lnTo>
                  <a:lnTo>
                    <a:pt x="753" y="254"/>
                  </a:lnTo>
                  <a:lnTo>
                    <a:pt x="703" y="249"/>
                  </a:lnTo>
                  <a:lnTo>
                    <a:pt x="648" y="244"/>
                  </a:lnTo>
                  <a:lnTo>
                    <a:pt x="590" y="239"/>
                  </a:lnTo>
                  <a:lnTo>
                    <a:pt x="531" y="237"/>
                  </a:lnTo>
                  <a:lnTo>
                    <a:pt x="470" y="237"/>
                  </a:lnTo>
                  <a:lnTo>
                    <a:pt x="408" y="239"/>
                  </a:lnTo>
                  <a:lnTo>
                    <a:pt x="347" y="244"/>
                  </a:lnTo>
                  <a:lnTo>
                    <a:pt x="290" y="252"/>
                  </a:lnTo>
                  <a:lnTo>
                    <a:pt x="232" y="265"/>
                  </a:lnTo>
                  <a:lnTo>
                    <a:pt x="182" y="282"/>
                  </a:lnTo>
                  <a:lnTo>
                    <a:pt x="133" y="304"/>
                  </a:lnTo>
                  <a:lnTo>
                    <a:pt x="92" y="332"/>
                  </a:lnTo>
                  <a:lnTo>
                    <a:pt x="56" y="365"/>
                  </a:lnTo>
                  <a:lnTo>
                    <a:pt x="28" y="406"/>
                  </a:lnTo>
                  <a:lnTo>
                    <a:pt x="8" y="454"/>
                  </a:lnTo>
                  <a:lnTo>
                    <a:pt x="0" y="498"/>
                  </a:lnTo>
                  <a:lnTo>
                    <a:pt x="2" y="544"/>
                  </a:lnTo>
                  <a:lnTo>
                    <a:pt x="13" y="588"/>
                  </a:lnTo>
                  <a:lnTo>
                    <a:pt x="31" y="632"/>
                  </a:lnTo>
                  <a:lnTo>
                    <a:pt x="57" y="676"/>
                  </a:lnTo>
                  <a:lnTo>
                    <a:pt x="88" y="720"/>
                  </a:lnTo>
                  <a:lnTo>
                    <a:pt x="126" y="763"/>
                  </a:lnTo>
                  <a:lnTo>
                    <a:pt x="167" y="804"/>
                  </a:lnTo>
                  <a:lnTo>
                    <a:pt x="211" y="843"/>
                  </a:lnTo>
                  <a:lnTo>
                    <a:pt x="260" y="881"/>
                  </a:lnTo>
                  <a:lnTo>
                    <a:pt x="309" y="917"/>
                  </a:lnTo>
                  <a:lnTo>
                    <a:pt x="362" y="950"/>
                  </a:lnTo>
                  <a:lnTo>
                    <a:pt x="413" y="981"/>
                  </a:lnTo>
                  <a:lnTo>
                    <a:pt x="463" y="1010"/>
                  </a:lnTo>
                  <a:lnTo>
                    <a:pt x="513" y="1035"/>
                  </a:lnTo>
                  <a:lnTo>
                    <a:pt x="560" y="1058"/>
                  </a:lnTo>
                  <a:lnTo>
                    <a:pt x="567" y="1082"/>
                  </a:lnTo>
                  <a:lnTo>
                    <a:pt x="575" y="1110"/>
                  </a:lnTo>
                  <a:lnTo>
                    <a:pt x="588" y="1141"/>
                  </a:lnTo>
                  <a:lnTo>
                    <a:pt x="603" y="1173"/>
                  </a:lnTo>
                  <a:lnTo>
                    <a:pt x="621" y="1205"/>
                  </a:lnTo>
                  <a:lnTo>
                    <a:pt x="642" y="1238"/>
                  </a:lnTo>
                  <a:lnTo>
                    <a:pt x="667" y="1272"/>
                  </a:lnTo>
                  <a:lnTo>
                    <a:pt x="696" y="1307"/>
                  </a:lnTo>
                  <a:lnTo>
                    <a:pt x="727" y="1341"/>
                  </a:lnTo>
                  <a:lnTo>
                    <a:pt x="763" y="1374"/>
                  </a:lnTo>
                  <a:lnTo>
                    <a:pt x="801" y="1405"/>
                  </a:lnTo>
                  <a:lnTo>
                    <a:pt x="843" y="1436"/>
                  </a:lnTo>
                  <a:lnTo>
                    <a:pt x="891" y="1464"/>
                  </a:lnTo>
                  <a:lnTo>
                    <a:pt x="940" y="1490"/>
                  </a:lnTo>
                  <a:lnTo>
                    <a:pt x="994" y="1515"/>
                  </a:lnTo>
                  <a:lnTo>
                    <a:pt x="1053" y="1534"/>
                  </a:lnTo>
                  <a:lnTo>
                    <a:pt x="1109" y="1549"/>
                  </a:lnTo>
                  <a:lnTo>
                    <a:pt x="1163" y="1561"/>
                  </a:lnTo>
                  <a:lnTo>
                    <a:pt x="1214" y="1569"/>
                  </a:lnTo>
                  <a:lnTo>
                    <a:pt x="1263" y="1574"/>
                  </a:lnTo>
                  <a:lnTo>
                    <a:pt x="1310" y="1574"/>
                  </a:lnTo>
                  <a:lnTo>
                    <a:pt x="1354" y="1572"/>
                  </a:lnTo>
                  <a:lnTo>
                    <a:pt x="1399" y="1567"/>
                  </a:lnTo>
                  <a:lnTo>
                    <a:pt x="1440" y="1559"/>
                  </a:lnTo>
                  <a:lnTo>
                    <a:pt x="1479" y="1549"/>
                  </a:lnTo>
                  <a:lnTo>
                    <a:pt x="1518" y="1536"/>
                  </a:lnTo>
                  <a:lnTo>
                    <a:pt x="1554" y="1521"/>
                  </a:lnTo>
                  <a:lnTo>
                    <a:pt x="1590" y="1505"/>
                  </a:lnTo>
                  <a:lnTo>
                    <a:pt x="1623" y="1485"/>
                  </a:lnTo>
                  <a:lnTo>
                    <a:pt x="1656" y="1466"/>
                  </a:lnTo>
                  <a:lnTo>
                    <a:pt x="1687" y="1443"/>
                  </a:lnTo>
                  <a:lnTo>
                    <a:pt x="1718" y="1420"/>
                  </a:lnTo>
                  <a:lnTo>
                    <a:pt x="1749" y="1425"/>
                  </a:lnTo>
                  <a:lnTo>
                    <a:pt x="1790" y="1431"/>
                  </a:lnTo>
                  <a:lnTo>
                    <a:pt x="1838" y="1435"/>
                  </a:lnTo>
                  <a:lnTo>
                    <a:pt x="1892" y="1439"/>
                  </a:lnTo>
                  <a:lnTo>
                    <a:pt x="1951" y="1441"/>
                  </a:lnTo>
                  <a:lnTo>
                    <a:pt x="2013" y="1441"/>
                  </a:lnTo>
                  <a:lnTo>
                    <a:pt x="2078" y="1439"/>
                  </a:lnTo>
                  <a:lnTo>
                    <a:pt x="2144" y="1433"/>
                  </a:lnTo>
                  <a:lnTo>
                    <a:pt x="2208" y="1425"/>
                  </a:lnTo>
                  <a:lnTo>
                    <a:pt x="2270" y="1412"/>
                  </a:lnTo>
                  <a:lnTo>
                    <a:pt x="2331" y="1394"/>
                  </a:lnTo>
                  <a:lnTo>
                    <a:pt x="2385" y="1372"/>
                  </a:lnTo>
                  <a:lnTo>
                    <a:pt x="2432" y="1344"/>
                  </a:lnTo>
                  <a:lnTo>
                    <a:pt x="2473" y="1310"/>
                  </a:lnTo>
                  <a:lnTo>
                    <a:pt x="2504" y="1269"/>
                  </a:lnTo>
                  <a:lnTo>
                    <a:pt x="2525" y="1222"/>
                  </a:lnTo>
                  <a:lnTo>
                    <a:pt x="2532" y="1195"/>
                  </a:lnTo>
                  <a:lnTo>
                    <a:pt x="2535" y="1166"/>
                  </a:lnTo>
                  <a:lnTo>
                    <a:pt x="2534" y="1136"/>
                  </a:lnTo>
                  <a:lnTo>
                    <a:pt x="2527" y="1105"/>
                  </a:lnTo>
                  <a:lnTo>
                    <a:pt x="2517" y="1073"/>
                  </a:lnTo>
                  <a:lnTo>
                    <a:pt x="2502" y="1038"/>
                  </a:lnTo>
                  <a:lnTo>
                    <a:pt x="2481" y="1002"/>
                  </a:lnTo>
                  <a:lnTo>
                    <a:pt x="2453" y="965"/>
                  </a:lnTo>
                  <a:lnTo>
                    <a:pt x="2421" y="927"/>
                  </a:lnTo>
                  <a:lnTo>
                    <a:pt x="2380" y="886"/>
                  </a:lnTo>
                  <a:lnTo>
                    <a:pt x="2332" y="845"/>
                  </a:lnTo>
                  <a:lnTo>
                    <a:pt x="2278" y="802"/>
                  </a:lnTo>
                  <a:lnTo>
                    <a:pt x="2214" y="758"/>
                  </a:lnTo>
                  <a:lnTo>
                    <a:pt x="2144" y="714"/>
                  </a:lnTo>
                  <a:lnTo>
                    <a:pt x="2064" y="666"/>
                  </a:lnTo>
                  <a:lnTo>
                    <a:pt x="1973" y="619"/>
                  </a:lnTo>
                  <a:lnTo>
                    <a:pt x="1964" y="588"/>
                  </a:lnTo>
                  <a:lnTo>
                    <a:pt x="1954" y="558"/>
                  </a:lnTo>
                  <a:lnTo>
                    <a:pt x="1941" y="527"/>
                  </a:lnTo>
                  <a:lnTo>
                    <a:pt x="1926" y="496"/>
                  </a:lnTo>
                  <a:lnTo>
                    <a:pt x="1911" y="467"/>
                  </a:lnTo>
                  <a:lnTo>
                    <a:pt x="1893" y="436"/>
                  </a:lnTo>
                  <a:lnTo>
                    <a:pt x="1874" y="406"/>
                  </a:lnTo>
                  <a:lnTo>
                    <a:pt x="1854" y="378"/>
                  </a:lnTo>
                  <a:lnTo>
                    <a:pt x="1831" y="349"/>
                  </a:lnTo>
                  <a:lnTo>
                    <a:pt x="1806" y="323"/>
                  </a:lnTo>
                  <a:lnTo>
                    <a:pt x="1780" y="296"/>
                  </a:lnTo>
                  <a:lnTo>
                    <a:pt x="1752" y="272"/>
                  </a:lnTo>
                  <a:lnTo>
                    <a:pt x="1723" y="247"/>
                  </a:lnTo>
                  <a:lnTo>
                    <a:pt x="1692" y="226"/>
                  </a:lnTo>
                  <a:lnTo>
                    <a:pt x="1659" y="205"/>
                  </a:lnTo>
                  <a:lnTo>
                    <a:pt x="1625" y="187"/>
                  </a:lnTo>
                  <a:lnTo>
                    <a:pt x="1626" y="157"/>
                  </a:lnTo>
                  <a:lnTo>
                    <a:pt x="1623" y="128"/>
                  </a:lnTo>
                  <a:lnTo>
                    <a:pt x="1615" y="100"/>
                  </a:lnTo>
                  <a:lnTo>
                    <a:pt x="1602" y="74"/>
                  </a:lnTo>
                  <a:lnTo>
                    <a:pt x="1585" y="51"/>
                  </a:lnTo>
                  <a:lnTo>
                    <a:pt x="1567" y="31"/>
                  </a:lnTo>
                  <a:lnTo>
                    <a:pt x="1546" y="16"/>
                  </a:lnTo>
                  <a:lnTo>
                    <a:pt x="1523" y="6"/>
                  </a:lnTo>
                  <a:lnTo>
                    <a:pt x="1494" y="0"/>
                  </a:lnTo>
                  <a:lnTo>
                    <a:pt x="1464" y="0"/>
                  </a:lnTo>
                  <a:lnTo>
                    <a:pt x="1436" y="5"/>
                  </a:lnTo>
                  <a:lnTo>
                    <a:pt x="1408" y="16"/>
                  </a:lnTo>
                  <a:lnTo>
                    <a:pt x="1384" y="31"/>
                  </a:lnTo>
                  <a:lnTo>
                    <a:pt x="1361" y="49"/>
                  </a:lnTo>
                  <a:lnTo>
                    <a:pt x="1343" y="72"/>
                  </a:lnTo>
                  <a:lnTo>
                    <a:pt x="1328" y="96"/>
                  </a:lnTo>
                  <a:close/>
                </a:path>
              </a:pathLst>
            </a:custGeom>
            <a:solidFill>
              <a:srgbClr val="000000"/>
            </a:solidFill>
            <a:ln w="9525">
              <a:noFill/>
              <a:round/>
              <a:headEnd/>
              <a:tailEnd/>
            </a:ln>
          </p:spPr>
          <p:txBody>
            <a:bodyPr/>
            <a:lstStyle/>
            <a:p>
              <a:endParaRPr lang="en-US" dirty="0"/>
            </a:p>
          </p:txBody>
        </p:sp>
        <p:sp>
          <p:nvSpPr>
            <p:cNvPr id="11" name="Freeform 234"/>
            <p:cNvSpPr>
              <a:spLocks/>
            </p:cNvSpPr>
            <p:nvPr/>
          </p:nvSpPr>
          <p:spPr bwMode="white">
            <a:xfrm>
              <a:off x="4296" y="1506"/>
              <a:ext cx="1166" cy="520"/>
            </a:xfrm>
            <a:custGeom>
              <a:avLst/>
              <a:gdLst/>
              <a:ahLst/>
              <a:cxnLst>
                <a:cxn ang="0">
                  <a:pos x="331" y="577"/>
                </a:cxn>
                <a:cxn ang="0">
                  <a:pos x="197" y="485"/>
                </a:cxn>
                <a:cxn ang="0">
                  <a:pos x="95" y="390"/>
                </a:cxn>
                <a:cxn ang="0">
                  <a:pos x="28" y="300"/>
                </a:cxn>
                <a:cxn ang="0">
                  <a:pos x="0" y="216"/>
                </a:cxn>
                <a:cxn ang="0">
                  <a:pos x="13" y="144"/>
                </a:cxn>
                <a:cxn ang="0">
                  <a:pos x="58" y="87"/>
                </a:cxn>
                <a:cxn ang="0">
                  <a:pos x="126" y="46"/>
                </a:cxn>
                <a:cxn ang="0">
                  <a:pos x="218" y="18"/>
                </a:cxn>
                <a:cxn ang="0">
                  <a:pos x="330" y="4"/>
                </a:cxn>
                <a:cxn ang="0">
                  <a:pos x="457" y="2"/>
                </a:cxn>
                <a:cxn ang="0">
                  <a:pos x="597" y="10"/>
                </a:cxn>
                <a:cxn ang="0">
                  <a:pos x="747" y="28"/>
                </a:cxn>
                <a:cxn ang="0">
                  <a:pos x="903" y="56"/>
                </a:cxn>
                <a:cxn ang="0">
                  <a:pos x="1063" y="92"/>
                </a:cxn>
                <a:cxn ang="0">
                  <a:pos x="1225" y="136"/>
                </a:cxn>
                <a:cxn ang="0">
                  <a:pos x="1399" y="192"/>
                </a:cxn>
                <a:cxn ang="0">
                  <a:pos x="1573" y="256"/>
                </a:cxn>
                <a:cxn ang="0">
                  <a:pos x="1732" y="323"/>
                </a:cxn>
                <a:cxn ang="0">
                  <a:pos x="1876" y="393"/>
                </a:cxn>
                <a:cxn ang="0">
                  <a:pos x="2002" y="465"/>
                </a:cxn>
                <a:cxn ang="0">
                  <a:pos x="2112" y="539"/>
                </a:cxn>
                <a:cxn ang="0">
                  <a:pos x="2200" y="613"/>
                </a:cxn>
                <a:cxn ang="0">
                  <a:pos x="2267" y="685"/>
                </a:cxn>
                <a:cxn ang="0">
                  <a:pos x="2313" y="754"/>
                </a:cxn>
                <a:cxn ang="0">
                  <a:pos x="2333" y="821"/>
                </a:cxn>
                <a:cxn ang="0">
                  <a:pos x="2326" y="885"/>
                </a:cxn>
                <a:cxn ang="0">
                  <a:pos x="2256" y="975"/>
                </a:cxn>
                <a:cxn ang="0">
                  <a:pos x="2134" y="1022"/>
                </a:cxn>
                <a:cxn ang="0">
                  <a:pos x="1990" y="1040"/>
                </a:cxn>
                <a:cxn ang="0">
                  <a:pos x="1845" y="1039"/>
                </a:cxn>
                <a:cxn ang="0">
                  <a:pos x="1725" y="1027"/>
                </a:cxn>
                <a:cxn ang="0">
                  <a:pos x="1745" y="965"/>
                </a:cxn>
                <a:cxn ang="0">
                  <a:pos x="1815" y="850"/>
                </a:cxn>
                <a:cxn ang="0">
                  <a:pos x="1866" y="726"/>
                </a:cxn>
                <a:cxn ang="0">
                  <a:pos x="1769" y="644"/>
                </a:cxn>
                <a:cxn ang="0">
                  <a:pos x="1659" y="565"/>
                </a:cxn>
                <a:cxn ang="0">
                  <a:pos x="1538" y="490"/>
                </a:cxn>
                <a:cxn ang="0">
                  <a:pos x="1404" y="423"/>
                </a:cxn>
                <a:cxn ang="0">
                  <a:pos x="1258" y="365"/>
                </a:cxn>
                <a:cxn ang="0">
                  <a:pos x="1122" y="325"/>
                </a:cxn>
                <a:cxn ang="0">
                  <a:pos x="998" y="298"/>
                </a:cxn>
                <a:cxn ang="0">
                  <a:pos x="868" y="282"/>
                </a:cxn>
                <a:cxn ang="0">
                  <a:pos x="731" y="280"/>
                </a:cxn>
                <a:cxn ang="0">
                  <a:pos x="575" y="290"/>
                </a:cxn>
                <a:cxn ang="0">
                  <a:pos x="446" y="390"/>
                </a:cxn>
                <a:cxn ang="0">
                  <a:pos x="436" y="636"/>
                </a:cxn>
              </a:cxnLst>
              <a:rect l="0" t="0" r="r" b="b"/>
              <a:pathLst>
                <a:path w="2333" h="1042">
                  <a:moveTo>
                    <a:pt x="436" y="636"/>
                  </a:moveTo>
                  <a:lnTo>
                    <a:pt x="382" y="606"/>
                  </a:lnTo>
                  <a:lnTo>
                    <a:pt x="331" y="577"/>
                  </a:lnTo>
                  <a:lnTo>
                    <a:pt x="282" y="547"/>
                  </a:lnTo>
                  <a:lnTo>
                    <a:pt x="238" y="516"/>
                  </a:lnTo>
                  <a:lnTo>
                    <a:pt x="197" y="485"/>
                  </a:lnTo>
                  <a:lnTo>
                    <a:pt x="159" y="454"/>
                  </a:lnTo>
                  <a:lnTo>
                    <a:pt x="125" y="423"/>
                  </a:lnTo>
                  <a:lnTo>
                    <a:pt x="95" y="390"/>
                  </a:lnTo>
                  <a:lnTo>
                    <a:pt x="69" y="361"/>
                  </a:lnTo>
                  <a:lnTo>
                    <a:pt x="46" y="329"/>
                  </a:lnTo>
                  <a:lnTo>
                    <a:pt x="28" y="300"/>
                  </a:lnTo>
                  <a:lnTo>
                    <a:pt x="15" y="270"/>
                  </a:lnTo>
                  <a:lnTo>
                    <a:pt x="5" y="243"/>
                  </a:lnTo>
                  <a:lnTo>
                    <a:pt x="0" y="216"/>
                  </a:lnTo>
                  <a:lnTo>
                    <a:pt x="0" y="190"/>
                  </a:lnTo>
                  <a:lnTo>
                    <a:pt x="5" y="166"/>
                  </a:lnTo>
                  <a:lnTo>
                    <a:pt x="13" y="144"/>
                  </a:lnTo>
                  <a:lnTo>
                    <a:pt x="25" y="123"/>
                  </a:lnTo>
                  <a:lnTo>
                    <a:pt x="40" y="105"/>
                  </a:lnTo>
                  <a:lnTo>
                    <a:pt x="58" y="87"/>
                  </a:lnTo>
                  <a:lnTo>
                    <a:pt x="77" y="72"/>
                  </a:lnTo>
                  <a:lnTo>
                    <a:pt x="100" y="59"/>
                  </a:lnTo>
                  <a:lnTo>
                    <a:pt x="126" y="46"/>
                  </a:lnTo>
                  <a:lnTo>
                    <a:pt x="154" y="36"/>
                  </a:lnTo>
                  <a:lnTo>
                    <a:pt x="185" y="26"/>
                  </a:lnTo>
                  <a:lnTo>
                    <a:pt x="218" y="18"/>
                  </a:lnTo>
                  <a:lnTo>
                    <a:pt x="254" y="13"/>
                  </a:lnTo>
                  <a:lnTo>
                    <a:pt x="290" y="8"/>
                  </a:lnTo>
                  <a:lnTo>
                    <a:pt x="330" y="4"/>
                  </a:lnTo>
                  <a:lnTo>
                    <a:pt x="371" y="2"/>
                  </a:lnTo>
                  <a:lnTo>
                    <a:pt x="413" y="0"/>
                  </a:lnTo>
                  <a:lnTo>
                    <a:pt x="457" y="2"/>
                  </a:lnTo>
                  <a:lnTo>
                    <a:pt x="502" y="4"/>
                  </a:lnTo>
                  <a:lnTo>
                    <a:pt x="549" y="5"/>
                  </a:lnTo>
                  <a:lnTo>
                    <a:pt x="597" y="10"/>
                  </a:lnTo>
                  <a:lnTo>
                    <a:pt x="646" y="15"/>
                  </a:lnTo>
                  <a:lnTo>
                    <a:pt x="696" y="22"/>
                  </a:lnTo>
                  <a:lnTo>
                    <a:pt x="747" y="28"/>
                  </a:lnTo>
                  <a:lnTo>
                    <a:pt x="798" y="36"/>
                  </a:lnTo>
                  <a:lnTo>
                    <a:pt x="850" y="46"/>
                  </a:lnTo>
                  <a:lnTo>
                    <a:pt x="903" y="56"/>
                  </a:lnTo>
                  <a:lnTo>
                    <a:pt x="957" y="67"/>
                  </a:lnTo>
                  <a:lnTo>
                    <a:pt x="1011" y="79"/>
                  </a:lnTo>
                  <a:lnTo>
                    <a:pt x="1063" y="92"/>
                  </a:lnTo>
                  <a:lnTo>
                    <a:pt x="1117" y="107"/>
                  </a:lnTo>
                  <a:lnTo>
                    <a:pt x="1171" y="121"/>
                  </a:lnTo>
                  <a:lnTo>
                    <a:pt x="1225" y="136"/>
                  </a:lnTo>
                  <a:lnTo>
                    <a:pt x="1278" y="153"/>
                  </a:lnTo>
                  <a:lnTo>
                    <a:pt x="1340" y="172"/>
                  </a:lnTo>
                  <a:lnTo>
                    <a:pt x="1399" y="192"/>
                  </a:lnTo>
                  <a:lnTo>
                    <a:pt x="1458" y="213"/>
                  </a:lnTo>
                  <a:lnTo>
                    <a:pt x="1517" y="234"/>
                  </a:lnTo>
                  <a:lnTo>
                    <a:pt x="1573" y="256"/>
                  </a:lnTo>
                  <a:lnTo>
                    <a:pt x="1627" y="277"/>
                  </a:lnTo>
                  <a:lnTo>
                    <a:pt x="1681" y="300"/>
                  </a:lnTo>
                  <a:lnTo>
                    <a:pt x="1732" y="323"/>
                  </a:lnTo>
                  <a:lnTo>
                    <a:pt x="1781" y="346"/>
                  </a:lnTo>
                  <a:lnTo>
                    <a:pt x="1830" y="369"/>
                  </a:lnTo>
                  <a:lnTo>
                    <a:pt x="1876" y="393"/>
                  </a:lnTo>
                  <a:lnTo>
                    <a:pt x="1920" y="418"/>
                  </a:lnTo>
                  <a:lnTo>
                    <a:pt x="1962" y="441"/>
                  </a:lnTo>
                  <a:lnTo>
                    <a:pt x="2002" y="465"/>
                  </a:lnTo>
                  <a:lnTo>
                    <a:pt x="2041" y="490"/>
                  </a:lnTo>
                  <a:lnTo>
                    <a:pt x="2077" y="514"/>
                  </a:lnTo>
                  <a:lnTo>
                    <a:pt x="2112" y="539"/>
                  </a:lnTo>
                  <a:lnTo>
                    <a:pt x="2143" y="564"/>
                  </a:lnTo>
                  <a:lnTo>
                    <a:pt x="2172" y="588"/>
                  </a:lnTo>
                  <a:lnTo>
                    <a:pt x="2200" y="613"/>
                  </a:lnTo>
                  <a:lnTo>
                    <a:pt x="2225" y="636"/>
                  </a:lnTo>
                  <a:lnTo>
                    <a:pt x="2247" y="660"/>
                  </a:lnTo>
                  <a:lnTo>
                    <a:pt x="2267" y="685"/>
                  </a:lnTo>
                  <a:lnTo>
                    <a:pt x="2285" y="708"/>
                  </a:lnTo>
                  <a:lnTo>
                    <a:pt x="2300" y="731"/>
                  </a:lnTo>
                  <a:lnTo>
                    <a:pt x="2313" y="754"/>
                  </a:lnTo>
                  <a:lnTo>
                    <a:pt x="2321" y="777"/>
                  </a:lnTo>
                  <a:lnTo>
                    <a:pt x="2328" y="799"/>
                  </a:lnTo>
                  <a:lnTo>
                    <a:pt x="2333" y="821"/>
                  </a:lnTo>
                  <a:lnTo>
                    <a:pt x="2333" y="844"/>
                  </a:lnTo>
                  <a:lnTo>
                    <a:pt x="2331" y="863"/>
                  </a:lnTo>
                  <a:lnTo>
                    <a:pt x="2326" y="885"/>
                  </a:lnTo>
                  <a:lnTo>
                    <a:pt x="2310" y="919"/>
                  </a:lnTo>
                  <a:lnTo>
                    <a:pt x="2285" y="949"/>
                  </a:lnTo>
                  <a:lnTo>
                    <a:pt x="2256" y="975"/>
                  </a:lnTo>
                  <a:lnTo>
                    <a:pt x="2220" y="994"/>
                  </a:lnTo>
                  <a:lnTo>
                    <a:pt x="2179" y="1011"/>
                  </a:lnTo>
                  <a:lnTo>
                    <a:pt x="2134" y="1022"/>
                  </a:lnTo>
                  <a:lnTo>
                    <a:pt x="2089" y="1032"/>
                  </a:lnTo>
                  <a:lnTo>
                    <a:pt x="2039" y="1037"/>
                  </a:lnTo>
                  <a:lnTo>
                    <a:pt x="1990" y="1040"/>
                  </a:lnTo>
                  <a:lnTo>
                    <a:pt x="1940" y="1042"/>
                  </a:lnTo>
                  <a:lnTo>
                    <a:pt x="1892" y="1040"/>
                  </a:lnTo>
                  <a:lnTo>
                    <a:pt x="1845" y="1039"/>
                  </a:lnTo>
                  <a:lnTo>
                    <a:pt x="1800" y="1035"/>
                  </a:lnTo>
                  <a:lnTo>
                    <a:pt x="1759" y="1032"/>
                  </a:lnTo>
                  <a:lnTo>
                    <a:pt x="1725" y="1027"/>
                  </a:lnTo>
                  <a:lnTo>
                    <a:pt x="1694" y="1024"/>
                  </a:lnTo>
                  <a:lnTo>
                    <a:pt x="1718" y="996"/>
                  </a:lnTo>
                  <a:lnTo>
                    <a:pt x="1745" y="965"/>
                  </a:lnTo>
                  <a:lnTo>
                    <a:pt x="1769" y="930"/>
                  </a:lnTo>
                  <a:lnTo>
                    <a:pt x="1792" y="891"/>
                  </a:lnTo>
                  <a:lnTo>
                    <a:pt x="1815" y="850"/>
                  </a:lnTo>
                  <a:lnTo>
                    <a:pt x="1835" y="809"/>
                  </a:lnTo>
                  <a:lnTo>
                    <a:pt x="1851" y="767"/>
                  </a:lnTo>
                  <a:lnTo>
                    <a:pt x="1866" y="726"/>
                  </a:lnTo>
                  <a:lnTo>
                    <a:pt x="1835" y="698"/>
                  </a:lnTo>
                  <a:lnTo>
                    <a:pt x="1804" y="672"/>
                  </a:lnTo>
                  <a:lnTo>
                    <a:pt x="1769" y="644"/>
                  </a:lnTo>
                  <a:lnTo>
                    <a:pt x="1735" y="618"/>
                  </a:lnTo>
                  <a:lnTo>
                    <a:pt x="1699" y="590"/>
                  </a:lnTo>
                  <a:lnTo>
                    <a:pt x="1659" y="565"/>
                  </a:lnTo>
                  <a:lnTo>
                    <a:pt x="1620" y="539"/>
                  </a:lnTo>
                  <a:lnTo>
                    <a:pt x="1581" y="514"/>
                  </a:lnTo>
                  <a:lnTo>
                    <a:pt x="1538" y="490"/>
                  </a:lnTo>
                  <a:lnTo>
                    <a:pt x="1494" y="467"/>
                  </a:lnTo>
                  <a:lnTo>
                    <a:pt x="1450" y="444"/>
                  </a:lnTo>
                  <a:lnTo>
                    <a:pt x="1404" y="423"/>
                  </a:lnTo>
                  <a:lnTo>
                    <a:pt x="1356" y="403"/>
                  </a:lnTo>
                  <a:lnTo>
                    <a:pt x="1309" y="383"/>
                  </a:lnTo>
                  <a:lnTo>
                    <a:pt x="1258" y="365"/>
                  </a:lnTo>
                  <a:lnTo>
                    <a:pt x="1207" y="349"/>
                  </a:lnTo>
                  <a:lnTo>
                    <a:pt x="1165" y="336"/>
                  </a:lnTo>
                  <a:lnTo>
                    <a:pt x="1122" y="325"/>
                  </a:lnTo>
                  <a:lnTo>
                    <a:pt x="1081" y="315"/>
                  </a:lnTo>
                  <a:lnTo>
                    <a:pt x="1039" y="306"/>
                  </a:lnTo>
                  <a:lnTo>
                    <a:pt x="998" y="298"/>
                  </a:lnTo>
                  <a:lnTo>
                    <a:pt x="955" y="292"/>
                  </a:lnTo>
                  <a:lnTo>
                    <a:pt x="913" y="287"/>
                  </a:lnTo>
                  <a:lnTo>
                    <a:pt x="868" y="282"/>
                  </a:lnTo>
                  <a:lnTo>
                    <a:pt x="824" y="280"/>
                  </a:lnTo>
                  <a:lnTo>
                    <a:pt x="778" y="279"/>
                  </a:lnTo>
                  <a:lnTo>
                    <a:pt x="731" y="280"/>
                  </a:lnTo>
                  <a:lnTo>
                    <a:pt x="682" y="282"/>
                  </a:lnTo>
                  <a:lnTo>
                    <a:pt x="629" y="285"/>
                  </a:lnTo>
                  <a:lnTo>
                    <a:pt x="575" y="290"/>
                  </a:lnTo>
                  <a:lnTo>
                    <a:pt x="520" y="297"/>
                  </a:lnTo>
                  <a:lnTo>
                    <a:pt x="461" y="305"/>
                  </a:lnTo>
                  <a:lnTo>
                    <a:pt x="446" y="390"/>
                  </a:lnTo>
                  <a:lnTo>
                    <a:pt x="436" y="475"/>
                  </a:lnTo>
                  <a:lnTo>
                    <a:pt x="431" y="559"/>
                  </a:lnTo>
                  <a:lnTo>
                    <a:pt x="436" y="636"/>
                  </a:lnTo>
                  <a:close/>
                </a:path>
              </a:pathLst>
            </a:custGeom>
            <a:solidFill>
              <a:srgbClr val="7F7F7F"/>
            </a:solidFill>
            <a:ln w="9525">
              <a:noFill/>
              <a:round/>
              <a:headEnd/>
              <a:tailEnd/>
            </a:ln>
          </p:spPr>
          <p:txBody>
            <a:bodyPr/>
            <a:lstStyle/>
            <a:p>
              <a:endParaRPr lang="en-US" dirty="0"/>
            </a:p>
          </p:txBody>
        </p:sp>
        <p:sp>
          <p:nvSpPr>
            <p:cNvPr id="12" name="Freeform 235"/>
            <p:cNvSpPr>
              <a:spLocks/>
            </p:cNvSpPr>
            <p:nvPr/>
          </p:nvSpPr>
          <p:spPr bwMode="white">
            <a:xfrm>
              <a:off x="4706" y="1431"/>
              <a:ext cx="474" cy="200"/>
            </a:xfrm>
            <a:custGeom>
              <a:avLst/>
              <a:gdLst/>
              <a:ahLst/>
              <a:cxnLst>
                <a:cxn ang="0">
                  <a:pos x="949" y="400"/>
                </a:cxn>
                <a:cxn ang="0">
                  <a:pos x="932" y="367"/>
                </a:cxn>
                <a:cxn ang="0">
                  <a:pos x="914" y="336"/>
                </a:cxn>
                <a:cxn ang="0">
                  <a:pos x="893" y="306"/>
                </a:cxn>
                <a:cxn ang="0">
                  <a:pos x="872" y="277"/>
                </a:cxn>
                <a:cxn ang="0">
                  <a:pos x="849" y="249"/>
                </a:cxn>
                <a:cxn ang="0">
                  <a:pos x="824" y="221"/>
                </a:cxn>
                <a:cxn ang="0">
                  <a:pos x="798" y="197"/>
                </a:cxn>
                <a:cxn ang="0">
                  <a:pos x="772" y="172"/>
                </a:cxn>
                <a:cxn ang="0">
                  <a:pos x="744" y="149"/>
                </a:cxn>
                <a:cxn ang="0">
                  <a:pos x="716" y="126"/>
                </a:cxn>
                <a:cxn ang="0">
                  <a:pos x="687" y="107"/>
                </a:cxn>
                <a:cxn ang="0">
                  <a:pos x="657" y="89"/>
                </a:cxn>
                <a:cxn ang="0">
                  <a:pos x="628" y="72"/>
                </a:cxn>
                <a:cxn ang="0">
                  <a:pos x="598" y="58"/>
                </a:cxn>
                <a:cxn ang="0">
                  <a:pos x="567" y="44"/>
                </a:cxn>
                <a:cxn ang="0">
                  <a:pos x="537" y="33"/>
                </a:cxn>
                <a:cxn ang="0">
                  <a:pos x="505" y="23"/>
                </a:cxn>
                <a:cxn ang="0">
                  <a:pos x="470" y="15"/>
                </a:cxn>
                <a:cxn ang="0">
                  <a:pos x="436" y="8"/>
                </a:cxn>
                <a:cxn ang="0">
                  <a:pos x="400" y="3"/>
                </a:cxn>
                <a:cxn ang="0">
                  <a:pos x="366" y="0"/>
                </a:cxn>
                <a:cxn ang="0">
                  <a:pos x="329" y="0"/>
                </a:cxn>
                <a:cxn ang="0">
                  <a:pos x="293" y="0"/>
                </a:cxn>
                <a:cxn ang="0">
                  <a:pos x="257" y="3"/>
                </a:cxn>
                <a:cxn ang="0">
                  <a:pos x="223" y="8"/>
                </a:cxn>
                <a:cxn ang="0">
                  <a:pos x="189" y="17"/>
                </a:cxn>
                <a:cxn ang="0">
                  <a:pos x="154" y="25"/>
                </a:cxn>
                <a:cxn ang="0">
                  <a:pos x="120" y="36"/>
                </a:cxn>
                <a:cxn ang="0">
                  <a:pos x="89" y="49"/>
                </a:cxn>
                <a:cxn ang="0">
                  <a:pos x="58" y="64"/>
                </a:cxn>
                <a:cxn ang="0">
                  <a:pos x="28" y="82"/>
                </a:cxn>
                <a:cxn ang="0">
                  <a:pos x="0" y="102"/>
                </a:cxn>
                <a:cxn ang="0">
                  <a:pos x="66" y="115"/>
                </a:cxn>
                <a:cxn ang="0">
                  <a:pos x="130" y="128"/>
                </a:cxn>
                <a:cxn ang="0">
                  <a:pos x="190" y="141"/>
                </a:cxn>
                <a:cxn ang="0">
                  <a:pos x="249" y="156"/>
                </a:cxn>
                <a:cxn ang="0">
                  <a:pos x="308" y="171"/>
                </a:cxn>
                <a:cxn ang="0">
                  <a:pos x="366" y="187"/>
                </a:cxn>
                <a:cxn ang="0">
                  <a:pos x="423" y="203"/>
                </a:cxn>
                <a:cxn ang="0">
                  <a:pos x="479" y="221"/>
                </a:cxn>
                <a:cxn ang="0">
                  <a:pos x="534" y="239"/>
                </a:cxn>
                <a:cxn ang="0">
                  <a:pos x="592" y="259"/>
                </a:cxn>
                <a:cxn ang="0">
                  <a:pos x="647" y="279"/>
                </a:cxn>
                <a:cxn ang="0">
                  <a:pos x="705" y="300"/>
                </a:cxn>
                <a:cxn ang="0">
                  <a:pos x="763" y="323"/>
                </a:cxn>
                <a:cxn ang="0">
                  <a:pos x="824" y="347"/>
                </a:cxn>
                <a:cxn ang="0">
                  <a:pos x="885" y="374"/>
                </a:cxn>
                <a:cxn ang="0">
                  <a:pos x="949" y="400"/>
                </a:cxn>
              </a:cxnLst>
              <a:rect l="0" t="0" r="r" b="b"/>
              <a:pathLst>
                <a:path w="949" h="400">
                  <a:moveTo>
                    <a:pt x="949" y="400"/>
                  </a:moveTo>
                  <a:lnTo>
                    <a:pt x="932" y="367"/>
                  </a:lnTo>
                  <a:lnTo>
                    <a:pt x="914" y="336"/>
                  </a:lnTo>
                  <a:lnTo>
                    <a:pt x="893" y="306"/>
                  </a:lnTo>
                  <a:lnTo>
                    <a:pt x="872" y="277"/>
                  </a:lnTo>
                  <a:lnTo>
                    <a:pt x="849" y="249"/>
                  </a:lnTo>
                  <a:lnTo>
                    <a:pt x="824" y="221"/>
                  </a:lnTo>
                  <a:lnTo>
                    <a:pt x="798" y="197"/>
                  </a:lnTo>
                  <a:lnTo>
                    <a:pt x="772" y="172"/>
                  </a:lnTo>
                  <a:lnTo>
                    <a:pt x="744" y="149"/>
                  </a:lnTo>
                  <a:lnTo>
                    <a:pt x="716" y="126"/>
                  </a:lnTo>
                  <a:lnTo>
                    <a:pt x="687" y="107"/>
                  </a:lnTo>
                  <a:lnTo>
                    <a:pt x="657" y="89"/>
                  </a:lnTo>
                  <a:lnTo>
                    <a:pt x="628" y="72"/>
                  </a:lnTo>
                  <a:lnTo>
                    <a:pt x="598" y="58"/>
                  </a:lnTo>
                  <a:lnTo>
                    <a:pt x="567" y="44"/>
                  </a:lnTo>
                  <a:lnTo>
                    <a:pt x="537" y="33"/>
                  </a:lnTo>
                  <a:lnTo>
                    <a:pt x="505" y="23"/>
                  </a:lnTo>
                  <a:lnTo>
                    <a:pt x="470" y="15"/>
                  </a:lnTo>
                  <a:lnTo>
                    <a:pt x="436" y="8"/>
                  </a:lnTo>
                  <a:lnTo>
                    <a:pt x="400" y="3"/>
                  </a:lnTo>
                  <a:lnTo>
                    <a:pt x="366" y="0"/>
                  </a:lnTo>
                  <a:lnTo>
                    <a:pt x="329" y="0"/>
                  </a:lnTo>
                  <a:lnTo>
                    <a:pt x="293" y="0"/>
                  </a:lnTo>
                  <a:lnTo>
                    <a:pt x="257" y="3"/>
                  </a:lnTo>
                  <a:lnTo>
                    <a:pt x="223" y="8"/>
                  </a:lnTo>
                  <a:lnTo>
                    <a:pt x="189" y="17"/>
                  </a:lnTo>
                  <a:lnTo>
                    <a:pt x="154" y="25"/>
                  </a:lnTo>
                  <a:lnTo>
                    <a:pt x="120" y="36"/>
                  </a:lnTo>
                  <a:lnTo>
                    <a:pt x="89" y="49"/>
                  </a:lnTo>
                  <a:lnTo>
                    <a:pt x="58" y="64"/>
                  </a:lnTo>
                  <a:lnTo>
                    <a:pt x="28" y="82"/>
                  </a:lnTo>
                  <a:lnTo>
                    <a:pt x="0" y="102"/>
                  </a:lnTo>
                  <a:lnTo>
                    <a:pt x="66" y="115"/>
                  </a:lnTo>
                  <a:lnTo>
                    <a:pt x="130" y="128"/>
                  </a:lnTo>
                  <a:lnTo>
                    <a:pt x="190" y="141"/>
                  </a:lnTo>
                  <a:lnTo>
                    <a:pt x="249" y="156"/>
                  </a:lnTo>
                  <a:lnTo>
                    <a:pt x="308" y="171"/>
                  </a:lnTo>
                  <a:lnTo>
                    <a:pt x="366" y="187"/>
                  </a:lnTo>
                  <a:lnTo>
                    <a:pt x="423" y="203"/>
                  </a:lnTo>
                  <a:lnTo>
                    <a:pt x="479" y="221"/>
                  </a:lnTo>
                  <a:lnTo>
                    <a:pt x="534" y="239"/>
                  </a:lnTo>
                  <a:lnTo>
                    <a:pt x="592" y="259"/>
                  </a:lnTo>
                  <a:lnTo>
                    <a:pt x="647" y="279"/>
                  </a:lnTo>
                  <a:lnTo>
                    <a:pt x="705" y="300"/>
                  </a:lnTo>
                  <a:lnTo>
                    <a:pt x="763" y="323"/>
                  </a:lnTo>
                  <a:lnTo>
                    <a:pt x="824" y="347"/>
                  </a:lnTo>
                  <a:lnTo>
                    <a:pt x="885" y="374"/>
                  </a:lnTo>
                  <a:lnTo>
                    <a:pt x="949" y="400"/>
                  </a:lnTo>
                  <a:close/>
                </a:path>
              </a:pathLst>
            </a:custGeom>
            <a:solidFill>
              <a:srgbClr val="7F7F7F"/>
            </a:solidFill>
            <a:ln w="9525">
              <a:noFill/>
              <a:round/>
              <a:headEnd/>
              <a:tailEnd/>
            </a:ln>
          </p:spPr>
          <p:txBody>
            <a:bodyPr/>
            <a:lstStyle/>
            <a:p>
              <a:endParaRPr lang="en-US" dirty="0"/>
            </a:p>
          </p:txBody>
        </p:sp>
        <p:sp>
          <p:nvSpPr>
            <p:cNvPr id="13" name="Freeform 236"/>
            <p:cNvSpPr>
              <a:spLocks/>
            </p:cNvSpPr>
            <p:nvPr/>
          </p:nvSpPr>
          <p:spPr bwMode="white">
            <a:xfrm>
              <a:off x="4560" y="1688"/>
              <a:ext cx="614" cy="401"/>
            </a:xfrm>
            <a:custGeom>
              <a:avLst/>
              <a:gdLst/>
              <a:ahLst/>
              <a:cxnLst>
                <a:cxn ang="0">
                  <a:pos x="1210" y="434"/>
                </a:cxn>
                <a:cxn ang="0">
                  <a:pos x="1159" y="526"/>
                </a:cxn>
                <a:cxn ang="0">
                  <a:pos x="1091" y="611"/>
                </a:cxn>
                <a:cxn ang="0">
                  <a:pos x="1005" y="687"/>
                </a:cxn>
                <a:cxn ang="0">
                  <a:pos x="904" y="746"/>
                </a:cxn>
                <a:cxn ang="0">
                  <a:pos x="788" y="787"/>
                </a:cxn>
                <a:cxn ang="0">
                  <a:pos x="658" y="803"/>
                </a:cxn>
                <a:cxn ang="0">
                  <a:pos x="516" y="790"/>
                </a:cxn>
                <a:cxn ang="0">
                  <a:pos x="362" y="741"/>
                </a:cxn>
                <a:cxn ang="0">
                  <a:pos x="229" y="667"/>
                </a:cxn>
                <a:cxn ang="0">
                  <a:pos x="132" y="574"/>
                </a:cxn>
                <a:cxn ang="0">
                  <a:pos x="64" y="469"/>
                </a:cxn>
                <a:cxn ang="0">
                  <a:pos x="23" y="359"/>
                </a:cxn>
                <a:cxn ang="0">
                  <a:pos x="1" y="251"/>
                </a:cxn>
                <a:cxn ang="0">
                  <a:pos x="0" y="146"/>
                </a:cxn>
                <a:cxn ang="0">
                  <a:pos x="13" y="56"/>
                </a:cxn>
                <a:cxn ang="0">
                  <a:pos x="62" y="10"/>
                </a:cxn>
                <a:cxn ang="0">
                  <a:pos x="137" y="4"/>
                </a:cxn>
                <a:cxn ang="0">
                  <a:pos x="216" y="0"/>
                </a:cxn>
                <a:cxn ang="0">
                  <a:pos x="296" y="4"/>
                </a:cxn>
                <a:cxn ang="0">
                  <a:pos x="376" y="10"/>
                </a:cxn>
                <a:cxn ang="0">
                  <a:pos x="458" y="23"/>
                </a:cxn>
                <a:cxn ang="0">
                  <a:pos x="540" y="40"/>
                </a:cxn>
                <a:cxn ang="0">
                  <a:pos x="622" y="61"/>
                </a:cxn>
                <a:cxn ang="0">
                  <a:pos x="702" y="86"/>
                </a:cxn>
                <a:cxn ang="0">
                  <a:pos x="781" y="113"/>
                </a:cxn>
                <a:cxn ang="0">
                  <a:pos x="860" y="146"/>
                </a:cxn>
                <a:cxn ang="0">
                  <a:pos x="933" y="184"/>
                </a:cxn>
                <a:cxn ang="0">
                  <a:pos x="1005" y="223"/>
                </a:cxn>
                <a:cxn ang="0">
                  <a:pos x="1074" y="266"/>
                </a:cxn>
                <a:cxn ang="0">
                  <a:pos x="1140" y="312"/>
                </a:cxn>
                <a:cxn ang="0">
                  <a:pos x="1200" y="361"/>
                </a:cxn>
              </a:cxnLst>
              <a:rect l="0" t="0" r="r" b="b"/>
              <a:pathLst>
                <a:path w="1228" h="803">
                  <a:moveTo>
                    <a:pt x="1228" y="387"/>
                  </a:moveTo>
                  <a:lnTo>
                    <a:pt x="1210" y="434"/>
                  </a:lnTo>
                  <a:lnTo>
                    <a:pt x="1187" y="480"/>
                  </a:lnTo>
                  <a:lnTo>
                    <a:pt x="1159" y="526"/>
                  </a:lnTo>
                  <a:lnTo>
                    <a:pt x="1128" y="569"/>
                  </a:lnTo>
                  <a:lnTo>
                    <a:pt x="1091" y="611"/>
                  </a:lnTo>
                  <a:lnTo>
                    <a:pt x="1050" y="651"/>
                  </a:lnTo>
                  <a:lnTo>
                    <a:pt x="1005" y="687"/>
                  </a:lnTo>
                  <a:lnTo>
                    <a:pt x="956" y="718"/>
                  </a:lnTo>
                  <a:lnTo>
                    <a:pt x="904" y="746"/>
                  </a:lnTo>
                  <a:lnTo>
                    <a:pt x="846" y="769"/>
                  </a:lnTo>
                  <a:lnTo>
                    <a:pt x="788" y="787"/>
                  </a:lnTo>
                  <a:lnTo>
                    <a:pt x="724" y="798"/>
                  </a:lnTo>
                  <a:lnTo>
                    <a:pt x="658" y="803"/>
                  </a:lnTo>
                  <a:lnTo>
                    <a:pt x="588" y="800"/>
                  </a:lnTo>
                  <a:lnTo>
                    <a:pt x="516" y="790"/>
                  </a:lnTo>
                  <a:lnTo>
                    <a:pt x="440" y="770"/>
                  </a:lnTo>
                  <a:lnTo>
                    <a:pt x="362" y="741"/>
                  </a:lnTo>
                  <a:lnTo>
                    <a:pt x="291" y="706"/>
                  </a:lnTo>
                  <a:lnTo>
                    <a:pt x="229" y="667"/>
                  </a:lnTo>
                  <a:lnTo>
                    <a:pt x="177" y="621"/>
                  </a:lnTo>
                  <a:lnTo>
                    <a:pt x="132" y="574"/>
                  </a:lnTo>
                  <a:lnTo>
                    <a:pt x="95" y="523"/>
                  </a:lnTo>
                  <a:lnTo>
                    <a:pt x="64" y="469"/>
                  </a:lnTo>
                  <a:lnTo>
                    <a:pt x="41" y="415"/>
                  </a:lnTo>
                  <a:lnTo>
                    <a:pt x="23" y="359"/>
                  </a:lnTo>
                  <a:lnTo>
                    <a:pt x="10" y="305"/>
                  </a:lnTo>
                  <a:lnTo>
                    <a:pt x="1" y="251"/>
                  </a:lnTo>
                  <a:lnTo>
                    <a:pt x="0" y="197"/>
                  </a:lnTo>
                  <a:lnTo>
                    <a:pt x="0" y="146"/>
                  </a:lnTo>
                  <a:lnTo>
                    <a:pt x="5" y="99"/>
                  </a:lnTo>
                  <a:lnTo>
                    <a:pt x="13" y="56"/>
                  </a:lnTo>
                  <a:lnTo>
                    <a:pt x="24" y="17"/>
                  </a:lnTo>
                  <a:lnTo>
                    <a:pt x="62" y="10"/>
                  </a:lnTo>
                  <a:lnTo>
                    <a:pt x="100" y="7"/>
                  </a:lnTo>
                  <a:lnTo>
                    <a:pt x="137" y="4"/>
                  </a:lnTo>
                  <a:lnTo>
                    <a:pt x="177" y="2"/>
                  </a:lnTo>
                  <a:lnTo>
                    <a:pt x="216" y="0"/>
                  </a:lnTo>
                  <a:lnTo>
                    <a:pt x="255" y="2"/>
                  </a:lnTo>
                  <a:lnTo>
                    <a:pt x="296" y="4"/>
                  </a:lnTo>
                  <a:lnTo>
                    <a:pt x="337" y="7"/>
                  </a:lnTo>
                  <a:lnTo>
                    <a:pt x="376" y="10"/>
                  </a:lnTo>
                  <a:lnTo>
                    <a:pt x="417" y="17"/>
                  </a:lnTo>
                  <a:lnTo>
                    <a:pt x="458" y="23"/>
                  </a:lnTo>
                  <a:lnTo>
                    <a:pt x="499" y="30"/>
                  </a:lnTo>
                  <a:lnTo>
                    <a:pt x="540" y="40"/>
                  </a:lnTo>
                  <a:lnTo>
                    <a:pt x="581" y="50"/>
                  </a:lnTo>
                  <a:lnTo>
                    <a:pt x="622" y="61"/>
                  </a:lnTo>
                  <a:lnTo>
                    <a:pt x="663" y="73"/>
                  </a:lnTo>
                  <a:lnTo>
                    <a:pt x="702" y="86"/>
                  </a:lnTo>
                  <a:lnTo>
                    <a:pt x="742" y="99"/>
                  </a:lnTo>
                  <a:lnTo>
                    <a:pt x="781" y="113"/>
                  </a:lnTo>
                  <a:lnTo>
                    <a:pt x="820" y="130"/>
                  </a:lnTo>
                  <a:lnTo>
                    <a:pt x="860" y="146"/>
                  </a:lnTo>
                  <a:lnTo>
                    <a:pt x="897" y="164"/>
                  </a:lnTo>
                  <a:lnTo>
                    <a:pt x="933" y="184"/>
                  </a:lnTo>
                  <a:lnTo>
                    <a:pt x="971" y="202"/>
                  </a:lnTo>
                  <a:lnTo>
                    <a:pt x="1005" y="223"/>
                  </a:lnTo>
                  <a:lnTo>
                    <a:pt x="1041" y="244"/>
                  </a:lnTo>
                  <a:lnTo>
                    <a:pt x="1074" y="266"/>
                  </a:lnTo>
                  <a:lnTo>
                    <a:pt x="1107" y="289"/>
                  </a:lnTo>
                  <a:lnTo>
                    <a:pt x="1140" y="312"/>
                  </a:lnTo>
                  <a:lnTo>
                    <a:pt x="1171" y="336"/>
                  </a:lnTo>
                  <a:lnTo>
                    <a:pt x="1200" y="361"/>
                  </a:lnTo>
                  <a:lnTo>
                    <a:pt x="1228" y="387"/>
                  </a:lnTo>
                  <a:close/>
                </a:path>
              </a:pathLst>
            </a:custGeom>
            <a:solidFill>
              <a:srgbClr val="7F7F7F"/>
            </a:solidFill>
            <a:ln w="9525">
              <a:noFill/>
              <a:round/>
              <a:headEnd/>
              <a:tailEnd/>
            </a:ln>
          </p:spPr>
          <p:txBody>
            <a:bodyPr/>
            <a:lstStyle/>
            <a:p>
              <a:endParaRPr lang="en-US" dirty="0"/>
            </a:p>
          </p:txBody>
        </p:sp>
        <p:sp>
          <p:nvSpPr>
            <p:cNvPr id="14" name="Freeform 237"/>
            <p:cNvSpPr>
              <a:spLocks/>
            </p:cNvSpPr>
            <p:nvPr/>
          </p:nvSpPr>
          <p:spPr bwMode="auto">
            <a:xfrm>
              <a:off x="4078" y="2009"/>
              <a:ext cx="914" cy="962"/>
            </a:xfrm>
            <a:custGeom>
              <a:avLst/>
              <a:gdLst/>
              <a:ahLst/>
              <a:cxnLst>
                <a:cxn ang="0">
                  <a:pos x="1156" y="25"/>
                </a:cxn>
                <a:cxn ang="0">
                  <a:pos x="1222" y="4"/>
                </a:cxn>
                <a:cxn ang="0">
                  <a:pos x="1294" y="0"/>
                </a:cxn>
                <a:cxn ang="0">
                  <a:pos x="1367" y="15"/>
                </a:cxn>
                <a:cxn ang="0">
                  <a:pos x="1439" y="43"/>
                </a:cxn>
                <a:cxn ang="0">
                  <a:pos x="1505" y="82"/>
                </a:cxn>
                <a:cxn ang="0">
                  <a:pos x="1557" y="133"/>
                </a:cxn>
                <a:cxn ang="0">
                  <a:pos x="1593" y="192"/>
                </a:cxn>
                <a:cxn ang="0">
                  <a:pos x="1611" y="272"/>
                </a:cxn>
                <a:cxn ang="0">
                  <a:pos x="1662" y="588"/>
                </a:cxn>
                <a:cxn ang="0">
                  <a:pos x="1734" y="1045"/>
                </a:cxn>
                <a:cxn ang="0">
                  <a:pos x="1801" y="1453"/>
                </a:cxn>
                <a:cxn ang="0">
                  <a:pos x="1828" y="1624"/>
                </a:cxn>
                <a:cxn ang="0">
                  <a:pos x="1811" y="1702"/>
                </a:cxn>
                <a:cxn ang="0">
                  <a:pos x="1764" y="1773"/>
                </a:cxn>
                <a:cxn ang="0">
                  <a:pos x="1690" y="1832"/>
                </a:cxn>
                <a:cxn ang="0">
                  <a:pos x="1605" y="1871"/>
                </a:cxn>
                <a:cxn ang="0">
                  <a:pos x="1521" y="1897"/>
                </a:cxn>
                <a:cxn ang="0">
                  <a:pos x="1428" y="1913"/>
                </a:cxn>
                <a:cxn ang="0">
                  <a:pos x="1326" y="1923"/>
                </a:cxn>
                <a:cxn ang="0">
                  <a:pos x="1215" y="1922"/>
                </a:cxn>
                <a:cxn ang="0">
                  <a:pos x="1095" y="1912"/>
                </a:cxn>
                <a:cxn ang="0">
                  <a:pos x="971" y="1890"/>
                </a:cxn>
                <a:cxn ang="0">
                  <a:pos x="842" y="1858"/>
                </a:cxn>
                <a:cxn ang="0">
                  <a:pos x="670" y="1795"/>
                </a:cxn>
                <a:cxn ang="0">
                  <a:pos x="475" y="1694"/>
                </a:cxn>
                <a:cxn ang="0">
                  <a:pos x="308" y="1571"/>
                </a:cxn>
                <a:cxn ang="0">
                  <a:pos x="172" y="1435"/>
                </a:cxn>
                <a:cxn ang="0">
                  <a:pos x="72" y="1294"/>
                </a:cxn>
                <a:cxn ang="0">
                  <a:pos x="13" y="1157"/>
                </a:cxn>
                <a:cxn ang="0">
                  <a:pos x="0" y="1031"/>
                </a:cxn>
                <a:cxn ang="0">
                  <a:pos x="37" y="926"/>
                </a:cxn>
                <a:cxn ang="0">
                  <a:pos x="123" y="844"/>
                </a:cxn>
                <a:cxn ang="0">
                  <a:pos x="252" y="741"/>
                </a:cxn>
                <a:cxn ang="0">
                  <a:pos x="414" y="610"/>
                </a:cxn>
                <a:cxn ang="0">
                  <a:pos x="591" y="467"/>
                </a:cxn>
                <a:cxn ang="0">
                  <a:pos x="768" y="328"/>
                </a:cxn>
                <a:cxn ang="0">
                  <a:pos x="927" y="202"/>
                </a:cxn>
                <a:cxn ang="0">
                  <a:pos x="1050" y="105"/>
                </a:cxn>
                <a:cxn ang="0">
                  <a:pos x="1118" y="51"/>
                </a:cxn>
              </a:cxnLst>
              <a:rect l="0" t="0" r="r" b="b"/>
              <a:pathLst>
                <a:path w="1828" h="1923">
                  <a:moveTo>
                    <a:pt x="1128" y="43"/>
                  </a:moveTo>
                  <a:lnTo>
                    <a:pt x="1156" y="25"/>
                  </a:lnTo>
                  <a:lnTo>
                    <a:pt x="1187" y="12"/>
                  </a:lnTo>
                  <a:lnTo>
                    <a:pt x="1222" y="4"/>
                  </a:lnTo>
                  <a:lnTo>
                    <a:pt x="1258" y="0"/>
                  </a:lnTo>
                  <a:lnTo>
                    <a:pt x="1294" y="0"/>
                  </a:lnTo>
                  <a:lnTo>
                    <a:pt x="1331" y="5"/>
                  </a:lnTo>
                  <a:lnTo>
                    <a:pt x="1367" y="15"/>
                  </a:lnTo>
                  <a:lnTo>
                    <a:pt x="1405" y="27"/>
                  </a:lnTo>
                  <a:lnTo>
                    <a:pt x="1439" y="43"/>
                  </a:lnTo>
                  <a:lnTo>
                    <a:pt x="1474" y="61"/>
                  </a:lnTo>
                  <a:lnTo>
                    <a:pt x="1505" y="82"/>
                  </a:lnTo>
                  <a:lnTo>
                    <a:pt x="1533" y="107"/>
                  </a:lnTo>
                  <a:lnTo>
                    <a:pt x="1557" y="133"/>
                  </a:lnTo>
                  <a:lnTo>
                    <a:pt x="1577" y="161"/>
                  </a:lnTo>
                  <a:lnTo>
                    <a:pt x="1593" y="192"/>
                  </a:lnTo>
                  <a:lnTo>
                    <a:pt x="1603" y="223"/>
                  </a:lnTo>
                  <a:lnTo>
                    <a:pt x="1611" y="272"/>
                  </a:lnTo>
                  <a:lnTo>
                    <a:pt x="1631" y="402"/>
                  </a:lnTo>
                  <a:lnTo>
                    <a:pt x="1662" y="588"/>
                  </a:lnTo>
                  <a:lnTo>
                    <a:pt x="1696" y="811"/>
                  </a:lnTo>
                  <a:lnTo>
                    <a:pt x="1734" y="1045"/>
                  </a:lnTo>
                  <a:lnTo>
                    <a:pt x="1772" y="1266"/>
                  </a:lnTo>
                  <a:lnTo>
                    <a:pt x="1801" y="1453"/>
                  </a:lnTo>
                  <a:lnTo>
                    <a:pt x="1824" y="1581"/>
                  </a:lnTo>
                  <a:lnTo>
                    <a:pt x="1828" y="1624"/>
                  </a:lnTo>
                  <a:lnTo>
                    <a:pt x="1824" y="1664"/>
                  </a:lnTo>
                  <a:lnTo>
                    <a:pt x="1811" y="1702"/>
                  </a:lnTo>
                  <a:lnTo>
                    <a:pt x="1791" y="1738"/>
                  </a:lnTo>
                  <a:lnTo>
                    <a:pt x="1764" y="1773"/>
                  </a:lnTo>
                  <a:lnTo>
                    <a:pt x="1729" y="1804"/>
                  </a:lnTo>
                  <a:lnTo>
                    <a:pt x="1690" y="1832"/>
                  </a:lnTo>
                  <a:lnTo>
                    <a:pt x="1642" y="1856"/>
                  </a:lnTo>
                  <a:lnTo>
                    <a:pt x="1605" y="1871"/>
                  </a:lnTo>
                  <a:lnTo>
                    <a:pt x="1565" y="1886"/>
                  </a:lnTo>
                  <a:lnTo>
                    <a:pt x="1521" y="1897"/>
                  </a:lnTo>
                  <a:lnTo>
                    <a:pt x="1477" y="1907"/>
                  </a:lnTo>
                  <a:lnTo>
                    <a:pt x="1428" y="1913"/>
                  </a:lnTo>
                  <a:lnTo>
                    <a:pt x="1379" y="1920"/>
                  </a:lnTo>
                  <a:lnTo>
                    <a:pt x="1326" y="1923"/>
                  </a:lnTo>
                  <a:lnTo>
                    <a:pt x="1271" y="1923"/>
                  </a:lnTo>
                  <a:lnTo>
                    <a:pt x="1215" y="1922"/>
                  </a:lnTo>
                  <a:lnTo>
                    <a:pt x="1156" y="1918"/>
                  </a:lnTo>
                  <a:lnTo>
                    <a:pt x="1095" y="1912"/>
                  </a:lnTo>
                  <a:lnTo>
                    <a:pt x="1035" y="1902"/>
                  </a:lnTo>
                  <a:lnTo>
                    <a:pt x="971" y="1890"/>
                  </a:lnTo>
                  <a:lnTo>
                    <a:pt x="907" y="1876"/>
                  </a:lnTo>
                  <a:lnTo>
                    <a:pt x="842" y="1858"/>
                  </a:lnTo>
                  <a:lnTo>
                    <a:pt x="774" y="1836"/>
                  </a:lnTo>
                  <a:lnTo>
                    <a:pt x="670" y="1795"/>
                  </a:lnTo>
                  <a:lnTo>
                    <a:pt x="568" y="1748"/>
                  </a:lnTo>
                  <a:lnTo>
                    <a:pt x="475" y="1694"/>
                  </a:lnTo>
                  <a:lnTo>
                    <a:pt x="388" y="1635"/>
                  </a:lnTo>
                  <a:lnTo>
                    <a:pt x="308" y="1571"/>
                  </a:lnTo>
                  <a:lnTo>
                    <a:pt x="236" y="1504"/>
                  </a:lnTo>
                  <a:lnTo>
                    <a:pt x="172" y="1435"/>
                  </a:lnTo>
                  <a:lnTo>
                    <a:pt x="118" y="1365"/>
                  </a:lnTo>
                  <a:lnTo>
                    <a:pt x="72" y="1294"/>
                  </a:lnTo>
                  <a:lnTo>
                    <a:pt x="37" y="1224"/>
                  </a:lnTo>
                  <a:lnTo>
                    <a:pt x="13" y="1157"/>
                  </a:lnTo>
                  <a:lnTo>
                    <a:pt x="1" y="1091"/>
                  </a:lnTo>
                  <a:lnTo>
                    <a:pt x="0" y="1031"/>
                  </a:lnTo>
                  <a:lnTo>
                    <a:pt x="13" y="975"/>
                  </a:lnTo>
                  <a:lnTo>
                    <a:pt x="37" y="926"/>
                  </a:lnTo>
                  <a:lnTo>
                    <a:pt x="77" y="883"/>
                  </a:lnTo>
                  <a:lnTo>
                    <a:pt x="123" y="844"/>
                  </a:lnTo>
                  <a:lnTo>
                    <a:pt x="182" y="796"/>
                  </a:lnTo>
                  <a:lnTo>
                    <a:pt x="252" y="741"/>
                  </a:lnTo>
                  <a:lnTo>
                    <a:pt x="329" y="677"/>
                  </a:lnTo>
                  <a:lnTo>
                    <a:pt x="414" y="610"/>
                  </a:lnTo>
                  <a:lnTo>
                    <a:pt x="501" y="539"/>
                  </a:lnTo>
                  <a:lnTo>
                    <a:pt x="591" y="467"/>
                  </a:lnTo>
                  <a:lnTo>
                    <a:pt x="681" y="397"/>
                  </a:lnTo>
                  <a:lnTo>
                    <a:pt x="768" y="328"/>
                  </a:lnTo>
                  <a:lnTo>
                    <a:pt x="851" y="263"/>
                  </a:lnTo>
                  <a:lnTo>
                    <a:pt x="927" y="202"/>
                  </a:lnTo>
                  <a:lnTo>
                    <a:pt x="994" y="150"/>
                  </a:lnTo>
                  <a:lnTo>
                    <a:pt x="1050" y="105"/>
                  </a:lnTo>
                  <a:lnTo>
                    <a:pt x="1092" y="73"/>
                  </a:lnTo>
                  <a:lnTo>
                    <a:pt x="1118" y="51"/>
                  </a:lnTo>
                  <a:lnTo>
                    <a:pt x="1128" y="43"/>
                  </a:lnTo>
                  <a:close/>
                </a:path>
              </a:pathLst>
            </a:custGeom>
            <a:solidFill>
              <a:srgbClr val="000000"/>
            </a:solidFill>
            <a:ln w="9525">
              <a:noFill/>
              <a:round/>
              <a:headEnd/>
              <a:tailEnd/>
            </a:ln>
          </p:spPr>
          <p:txBody>
            <a:bodyPr/>
            <a:lstStyle/>
            <a:p>
              <a:endParaRPr lang="en-US" dirty="0"/>
            </a:p>
          </p:txBody>
        </p:sp>
        <p:sp>
          <p:nvSpPr>
            <p:cNvPr id="15" name="Freeform 238"/>
            <p:cNvSpPr>
              <a:spLocks/>
            </p:cNvSpPr>
            <p:nvPr/>
          </p:nvSpPr>
          <p:spPr bwMode="white">
            <a:xfrm>
              <a:off x="4945" y="1377"/>
              <a:ext cx="76" cy="48"/>
            </a:xfrm>
            <a:custGeom>
              <a:avLst/>
              <a:gdLst/>
              <a:ahLst/>
              <a:cxnLst>
                <a:cxn ang="0">
                  <a:pos x="0" y="49"/>
                </a:cxn>
                <a:cxn ang="0">
                  <a:pos x="16" y="53"/>
                </a:cxn>
                <a:cxn ang="0">
                  <a:pos x="34" y="57"/>
                </a:cxn>
                <a:cxn ang="0">
                  <a:pos x="55" y="62"/>
                </a:cxn>
                <a:cxn ang="0">
                  <a:pos x="76" y="69"/>
                </a:cxn>
                <a:cxn ang="0">
                  <a:pos x="98" y="75"/>
                </a:cxn>
                <a:cxn ang="0">
                  <a:pos x="119" y="82"/>
                </a:cxn>
                <a:cxn ang="0">
                  <a:pos x="137" y="89"/>
                </a:cxn>
                <a:cxn ang="0">
                  <a:pos x="152" y="95"/>
                </a:cxn>
                <a:cxn ang="0">
                  <a:pos x="150" y="80"/>
                </a:cxn>
                <a:cxn ang="0">
                  <a:pos x="147" y="64"/>
                </a:cxn>
                <a:cxn ang="0">
                  <a:pos x="142" y="49"/>
                </a:cxn>
                <a:cxn ang="0">
                  <a:pos x="135" y="36"/>
                </a:cxn>
                <a:cxn ang="0">
                  <a:pos x="127" y="25"/>
                </a:cxn>
                <a:cxn ang="0">
                  <a:pos x="117" y="13"/>
                </a:cxn>
                <a:cxn ang="0">
                  <a:pos x="108" y="7"/>
                </a:cxn>
                <a:cxn ang="0">
                  <a:pos x="96" y="2"/>
                </a:cxn>
                <a:cxn ang="0">
                  <a:pos x="80" y="0"/>
                </a:cxn>
                <a:cxn ang="0">
                  <a:pos x="63" y="0"/>
                </a:cxn>
                <a:cxn ang="0">
                  <a:pos x="49" y="5"/>
                </a:cxn>
                <a:cxn ang="0">
                  <a:pos x="36" y="10"/>
                </a:cxn>
                <a:cxn ang="0">
                  <a:pos x="24" y="20"/>
                </a:cxn>
                <a:cxn ang="0">
                  <a:pos x="13" y="28"/>
                </a:cxn>
                <a:cxn ang="0">
                  <a:pos x="4" y="39"/>
                </a:cxn>
                <a:cxn ang="0">
                  <a:pos x="0" y="49"/>
                </a:cxn>
              </a:cxnLst>
              <a:rect l="0" t="0" r="r" b="b"/>
              <a:pathLst>
                <a:path w="152" h="95">
                  <a:moveTo>
                    <a:pt x="0" y="49"/>
                  </a:moveTo>
                  <a:lnTo>
                    <a:pt x="16" y="53"/>
                  </a:lnTo>
                  <a:lnTo>
                    <a:pt x="34" y="57"/>
                  </a:lnTo>
                  <a:lnTo>
                    <a:pt x="55" y="62"/>
                  </a:lnTo>
                  <a:lnTo>
                    <a:pt x="76" y="69"/>
                  </a:lnTo>
                  <a:lnTo>
                    <a:pt x="98" y="75"/>
                  </a:lnTo>
                  <a:lnTo>
                    <a:pt x="119" y="82"/>
                  </a:lnTo>
                  <a:lnTo>
                    <a:pt x="137" y="89"/>
                  </a:lnTo>
                  <a:lnTo>
                    <a:pt x="152" y="95"/>
                  </a:lnTo>
                  <a:lnTo>
                    <a:pt x="150" y="80"/>
                  </a:lnTo>
                  <a:lnTo>
                    <a:pt x="147" y="64"/>
                  </a:lnTo>
                  <a:lnTo>
                    <a:pt x="142" y="49"/>
                  </a:lnTo>
                  <a:lnTo>
                    <a:pt x="135" y="36"/>
                  </a:lnTo>
                  <a:lnTo>
                    <a:pt x="127" y="25"/>
                  </a:lnTo>
                  <a:lnTo>
                    <a:pt x="117" y="13"/>
                  </a:lnTo>
                  <a:lnTo>
                    <a:pt x="108" y="7"/>
                  </a:lnTo>
                  <a:lnTo>
                    <a:pt x="96" y="2"/>
                  </a:lnTo>
                  <a:lnTo>
                    <a:pt x="80" y="0"/>
                  </a:lnTo>
                  <a:lnTo>
                    <a:pt x="63" y="0"/>
                  </a:lnTo>
                  <a:lnTo>
                    <a:pt x="49" y="5"/>
                  </a:lnTo>
                  <a:lnTo>
                    <a:pt x="36" y="10"/>
                  </a:lnTo>
                  <a:lnTo>
                    <a:pt x="24" y="20"/>
                  </a:lnTo>
                  <a:lnTo>
                    <a:pt x="13" y="28"/>
                  </a:lnTo>
                  <a:lnTo>
                    <a:pt x="4" y="39"/>
                  </a:lnTo>
                  <a:lnTo>
                    <a:pt x="0" y="49"/>
                  </a:lnTo>
                  <a:close/>
                </a:path>
              </a:pathLst>
            </a:custGeom>
            <a:solidFill>
              <a:srgbClr val="FF0000"/>
            </a:solidFill>
            <a:ln w="9525">
              <a:noFill/>
              <a:round/>
              <a:headEnd/>
              <a:tailEnd/>
            </a:ln>
          </p:spPr>
          <p:txBody>
            <a:bodyPr/>
            <a:lstStyle/>
            <a:p>
              <a:endParaRPr lang="en-US" dirty="0"/>
            </a:p>
          </p:txBody>
        </p:sp>
        <p:sp>
          <p:nvSpPr>
            <p:cNvPr id="16" name="Freeform 239"/>
            <p:cNvSpPr>
              <a:spLocks/>
            </p:cNvSpPr>
            <p:nvPr/>
          </p:nvSpPr>
          <p:spPr bwMode="auto">
            <a:xfrm>
              <a:off x="4778" y="1805"/>
              <a:ext cx="123" cy="123"/>
            </a:xfrm>
            <a:custGeom>
              <a:avLst/>
              <a:gdLst/>
              <a:ahLst/>
              <a:cxnLst>
                <a:cxn ang="0">
                  <a:pos x="123" y="0"/>
                </a:cxn>
                <a:cxn ang="0">
                  <a:pos x="99" y="1"/>
                </a:cxn>
                <a:cxn ang="0">
                  <a:pos x="76" y="9"/>
                </a:cxn>
                <a:cxn ang="0">
                  <a:pos x="54" y="21"/>
                </a:cxn>
                <a:cxn ang="0">
                  <a:pos x="36" y="36"/>
                </a:cxn>
                <a:cxn ang="0">
                  <a:pos x="22" y="54"/>
                </a:cxn>
                <a:cxn ang="0">
                  <a:pos x="10" y="75"/>
                </a:cxn>
                <a:cxn ang="0">
                  <a:pos x="4" y="98"/>
                </a:cxn>
                <a:cxn ang="0">
                  <a:pos x="0" y="122"/>
                </a:cxn>
                <a:cxn ang="0">
                  <a:pos x="4" y="147"/>
                </a:cxn>
                <a:cxn ang="0">
                  <a:pos x="10" y="170"/>
                </a:cxn>
                <a:cxn ang="0">
                  <a:pos x="22" y="191"/>
                </a:cxn>
                <a:cxn ang="0">
                  <a:pos x="36" y="209"/>
                </a:cxn>
                <a:cxn ang="0">
                  <a:pos x="54" y="224"/>
                </a:cxn>
                <a:cxn ang="0">
                  <a:pos x="76" y="236"/>
                </a:cxn>
                <a:cxn ang="0">
                  <a:pos x="99" y="242"/>
                </a:cxn>
                <a:cxn ang="0">
                  <a:pos x="123" y="245"/>
                </a:cxn>
                <a:cxn ang="0">
                  <a:pos x="148" y="242"/>
                </a:cxn>
                <a:cxn ang="0">
                  <a:pos x="172" y="236"/>
                </a:cxn>
                <a:cxn ang="0">
                  <a:pos x="194" y="224"/>
                </a:cxn>
                <a:cxn ang="0">
                  <a:pos x="212" y="209"/>
                </a:cxn>
                <a:cxn ang="0">
                  <a:pos x="226" y="191"/>
                </a:cxn>
                <a:cxn ang="0">
                  <a:pos x="238" y="170"/>
                </a:cxn>
                <a:cxn ang="0">
                  <a:pos x="244" y="147"/>
                </a:cxn>
                <a:cxn ang="0">
                  <a:pos x="248" y="122"/>
                </a:cxn>
                <a:cxn ang="0">
                  <a:pos x="244" y="98"/>
                </a:cxn>
                <a:cxn ang="0">
                  <a:pos x="238" y="75"/>
                </a:cxn>
                <a:cxn ang="0">
                  <a:pos x="226" y="54"/>
                </a:cxn>
                <a:cxn ang="0">
                  <a:pos x="212" y="36"/>
                </a:cxn>
                <a:cxn ang="0">
                  <a:pos x="194" y="21"/>
                </a:cxn>
                <a:cxn ang="0">
                  <a:pos x="172" y="9"/>
                </a:cxn>
                <a:cxn ang="0">
                  <a:pos x="148" y="1"/>
                </a:cxn>
                <a:cxn ang="0">
                  <a:pos x="123" y="0"/>
                </a:cxn>
              </a:cxnLst>
              <a:rect l="0" t="0" r="r" b="b"/>
              <a:pathLst>
                <a:path w="248" h="245">
                  <a:moveTo>
                    <a:pt x="123" y="0"/>
                  </a:moveTo>
                  <a:lnTo>
                    <a:pt x="99" y="1"/>
                  </a:lnTo>
                  <a:lnTo>
                    <a:pt x="76" y="9"/>
                  </a:lnTo>
                  <a:lnTo>
                    <a:pt x="54" y="21"/>
                  </a:lnTo>
                  <a:lnTo>
                    <a:pt x="36" y="36"/>
                  </a:lnTo>
                  <a:lnTo>
                    <a:pt x="22" y="54"/>
                  </a:lnTo>
                  <a:lnTo>
                    <a:pt x="10" y="75"/>
                  </a:lnTo>
                  <a:lnTo>
                    <a:pt x="4" y="98"/>
                  </a:lnTo>
                  <a:lnTo>
                    <a:pt x="0" y="122"/>
                  </a:lnTo>
                  <a:lnTo>
                    <a:pt x="4" y="147"/>
                  </a:lnTo>
                  <a:lnTo>
                    <a:pt x="10" y="170"/>
                  </a:lnTo>
                  <a:lnTo>
                    <a:pt x="22" y="191"/>
                  </a:lnTo>
                  <a:lnTo>
                    <a:pt x="36" y="209"/>
                  </a:lnTo>
                  <a:lnTo>
                    <a:pt x="54" y="224"/>
                  </a:lnTo>
                  <a:lnTo>
                    <a:pt x="76" y="236"/>
                  </a:lnTo>
                  <a:lnTo>
                    <a:pt x="99" y="242"/>
                  </a:lnTo>
                  <a:lnTo>
                    <a:pt x="123" y="245"/>
                  </a:lnTo>
                  <a:lnTo>
                    <a:pt x="148" y="242"/>
                  </a:lnTo>
                  <a:lnTo>
                    <a:pt x="172" y="236"/>
                  </a:lnTo>
                  <a:lnTo>
                    <a:pt x="194" y="224"/>
                  </a:lnTo>
                  <a:lnTo>
                    <a:pt x="212" y="209"/>
                  </a:lnTo>
                  <a:lnTo>
                    <a:pt x="226" y="191"/>
                  </a:lnTo>
                  <a:lnTo>
                    <a:pt x="238" y="170"/>
                  </a:lnTo>
                  <a:lnTo>
                    <a:pt x="244" y="147"/>
                  </a:lnTo>
                  <a:lnTo>
                    <a:pt x="248" y="122"/>
                  </a:lnTo>
                  <a:lnTo>
                    <a:pt x="244" y="98"/>
                  </a:lnTo>
                  <a:lnTo>
                    <a:pt x="238" y="75"/>
                  </a:lnTo>
                  <a:lnTo>
                    <a:pt x="226" y="54"/>
                  </a:lnTo>
                  <a:lnTo>
                    <a:pt x="212" y="36"/>
                  </a:lnTo>
                  <a:lnTo>
                    <a:pt x="194" y="21"/>
                  </a:lnTo>
                  <a:lnTo>
                    <a:pt x="172" y="9"/>
                  </a:lnTo>
                  <a:lnTo>
                    <a:pt x="148" y="1"/>
                  </a:lnTo>
                  <a:lnTo>
                    <a:pt x="123" y="0"/>
                  </a:lnTo>
                  <a:close/>
                </a:path>
              </a:pathLst>
            </a:custGeom>
            <a:solidFill>
              <a:srgbClr val="000000"/>
            </a:solidFill>
            <a:ln w="9525">
              <a:noFill/>
              <a:round/>
              <a:headEnd/>
              <a:tailEnd/>
            </a:ln>
          </p:spPr>
          <p:txBody>
            <a:bodyPr/>
            <a:lstStyle/>
            <a:p>
              <a:endParaRPr lang="en-US" dirty="0"/>
            </a:p>
          </p:txBody>
        </p:sp>
        <p:sp>
          <p:nvSpPr>
            <p:cNvPr id="17" name="Freeform 240"/>
            <p:cNvSpPr>
              <a:spLocks/>
            </p:cNvSpPr>
            <p:nvPr/>
          </p:nvSpPr>
          <p:spPr bwMode="auto">
            <a:xfrm>
              <a:off x="4602" y="1777"/>
              <a:ext cx="122" cy="123"/>
            </a:xfrm>
            <a:custGeom>
              <a:avLst/>
              <a:gdLst/>
              <a:ahLst/>
              <a:cxnLst>
                <a:cxn ang="0">
                  <a:pos x="125" y="0"/>
                </a:cxn>
                <a:cxn ang="0">
                  <a:pos x="100" y="4"/>
                </a:cxn>
                <a:cxn ang="0">
                  <a:pos x="76" y="10"/>
                </a:cxn>
                <a:cxn ang="0">
                  <a:pos x="54" y="22"/>
                </a:cxn>
                <a:cxn ang="0">
                  <a:pos x="36" y="36"/>
                </a:cxn>
                <a:cxn ang="0">
                  <a:pos x="22" y="54"/>
                </a:cxn>
                <a:cxn ang="0">
                  <a:pos x="10" y="76"/>
                </a:cxn>
                <a:cxn ang="0">
                  <a:pos x="4" y="99"/>
                </a:cxn>
                <a:cxn ang="0">
                  <a:pos x="0" y="123"/>
                </a:cxn>
                <a:cxn ang="0">
                  <a:pos x="4" y="148"/>
                </a:cxn>
                <a:cxn ang="0">
                  <a:pos x="10" y="172"/>
                </a:cxn>
                <a:cxn ang="0">
                  <a:pos x="22" y="194"/>
                </a:cxn>
                <a:cxn ang="0">
                  <a:pos x="36" y="212"/>
                </a:cxn>
                <a:cxn ang="0">
                  <a:pos x="54" y="226"/>
                </a:cxn>
                <a:cxn ang="0">
                  <a:pos x="76" y="238"/>
                </a:cxn>
                <a:cxn ang="0">
                  <a:pos x="100" y="244"/>
                </a:cxn>
                <a:cxn ang="0">
                  <a:pos x="125" y="248"/>
                </a:cxn>
                <a:cxn ang="0">
                  <a:pos x="149" y="244"/>
                </a:cxn>
                <a:cxn ang="0">
                  <a:pos x="171" y="238"/>
                </a:cxn>
                <a:cxn ang="0">
                  <a:pos x="192" y="226"/>
                </a:cxn>
                <a:cxn ang="0">
                  <a:pos x="210" y="212"/>
                </a:cxn>
                <a:cxn ang="0">
                  <a:pos x="225" y="194"/>
                </a:cxn>
                <a:cxn ang="0">
                  <a:pos x="236" y="172"/>
                </a:cxn>
                <a:cxn ang="0">
                  <a:pos x="243" y="148"/>
                </a:cxn>
                <a:cxn ang="0">
                  <a:pos x="246" y="123"/>
                </a:cxn>
                <a:cxn ang="0">
                  <a:pos x="243" y="99"/>
                </a:cxn>
                <a:cxn ang="0">
                  <a:pos x="236" y="76"/>
                </a:cxn>
                <a:cxn ang="0">
                  <a:pos x="225" y="54"/>
                </a:cxn>
                <a:cxn ang="0">
                  <a:pos x="210" y="36"/>
                </a:cxn>
                <a:cxn ang="0">
                  <a:pos x="192" y="22"/>
                </a:cxn>
                <a:cxn ang="0">
                  <a:pos x="171" y="10"/>
                </a:cxn>
                <a:cxn ang="0">
                  <a:pos x="149" y="4"/>
                </a:cxn>
                <a:cxn ang="0">
                  <a:pos x="125" y="0"/>
                </a:cxn>
              </a:cxnLst>
              <a:rect l="0" t="0" r="r" b="b"/>
              <a:pathLst>
                <a:path w="246" h="248">
                  <a:moveTo>
                    <a:pt x="125" y="0"/>
                  </a:moveTo>
                  <a:lnTo>
                    <a:pt x="100" y="4"/>
                  </a:lnTo>
                  <a:lnTo>
                    <a:pt x="76" y="10"/>
                  </a:lnTo>
                  <a:lnTo>
                    <a:pt x="54" y="22"/>
                  </a:lnTo>
                  <a:lnTo>
                    <a:pt x="36" y="36"/>
                  </a:lnTo>
                  <a:lnTo>
                    <a:pt x="22" y="54"/>
                  </a:lnTo>
                  <a:lnTo>
                    <a:pt x="10" y="76"/>
                  </a:lnTo>
                  <a:lnTo>
                    <a:pt x="4" y="99"/>
                  </a:lnTo>
                  <a:lnTo>
                    <a:pt x="0" y="123"/>
                  </a:lnTo>
                  <a:lnTo>
                    <a:pt x="4" y="148"/>
                  </a:lnTo>
                  <a:lnTo>
                    <a:pt x="10" y="172"/>
                  </a:lnTo>
                  <a:lnTo>
                    <a:pt x="22" y="194"/>
                  </a:lnTo>
                  <a:lnTo>
                    <a:pt x="36" y="212"/>
                  </a:lnTo>
                  <a:lnTo>
                    <a:pt x="54" y="226"/>
                  </a:lnTo>
                  <a:lnTo>
                    <a:pt x="76" y="238"/>
                  </a:lnTo>
                  <a:lnTo>
                    <a:pt x="100" y="244"/>
                  </a:lnTo>
                  <a:lnTo>
                    <a:pt x="125" y="248"/>
                  </a:lnTo>
                  <a:lnTo>
                    <a:pt x="149" y="244"/>
                  </a:lnTo>
                  <a:lnTo>
                    <a:pt x="171" y="238"/>
                  </a:lnTo>
                  <a:lnTo>
                    <a:pt x="192" y="226"/>
                  </a:lnTo>
                  <a:lnTo>
                    <a:pt x="210" y="212"/>
                  </a:lnTo>
                  <a:lnTo>
                    <a:pt x="225" y="194"/>
                  </a:lnTo>
                  <a:lnTo>
                    <a:pt x="236" y="172"/>
                  </a:lnTo>
                  <a:lnTo>
                    <a:pt x="243" y="148"/>
                  </a:lnTo>
                  <a:lnTo>
                    <a:pt x="246" y="123"/>
                  </a:lnTo>
                  <a:lnTo>
                    <a:pt x="243" y="99"/>
                  </a:lnTo>
                  <a:lnTo>
                    <a:pt x="236" y="76"/>
                  </a:lnTo>
                  <a:lnTo>
                    <a:pt x="225" y="54"/>
                  </a:lnTo>
                  <a:lnTo>
                    <a:pt x="210" y="36"/>
                  </a:lnTo>
                  <a:lnTo>
                    <a:pt x="192" y="22"/>
                  </a:lnTo>
                  <a:lnTo>
                    <a:pt x="171" y="10"/>
                  </a:lnTo>
                  <a:lnTo>
                    <a:pt x="149" y="4"/>
                  </a:lnTo>
                  <a:lnTo>
                    <a:pt x="125" y="0"/>
                  </a:lnTo>
                  <a:close/>
                </a:path>
              </a:pathLst>
            </a:custGeom>
            <a:solidFill>
              <a:srgbClr val="000000"/>
            </a:solidFill>
            <a:ln w="9525">
              <a:noFill/>
              <a:round/>
              <a:headEnd/>
              <a:tailEnd/>
            </a:ln>
          </p:spPr>
          <p:txBody>
            <a:bodyPr/>
            <a:lstStyle/>
            <a:p>
              <a:endParaRPr lang="en-US" dirty="0"/>
            </a:p>
          </p:txBody>
        </p:sp>
        <p:sp>
          <p:nvSpPr>
            <p:cNvPr id="18" name="Freeform 241"/>
            <p:cNvSpPr>
              <a:spLocks/>
            </p:cNvSpPr>
            <p:nvPr/>
          </p:nvSpPr>
          <p:spPr bwMode="auto">
            <a:xfrm>
              <a:off x="4943" y="1886"/>
              <a:ext cx="124" cy="123"/>
            </a:xfrm>
            <a:custGeom>
              <a:avLst/>
              <a:gdLst/>
              <a:ahLst/>
              <a:cxnLst>
                <a:cxn ang="0">
                  <a:pos x="123" y="0"/>
                </a:cxn>
                <a:cxn ang="0">
                  <a:pos x="99" y="1"/>
                </a:cxn>
                <a:cxn ang="0">
                  <a:pos x="76" y="10"/>
                </a:cxn>
                <a:cxn ang="0">
                  <a:pos x="54" y="21"/>
                </a:cxn>
                <a:cxn ang="0">
                  <a:pos x="36" y="36"/>
                </a:cxn>
                <a:cxn ang="0">
                  <a:pos x="22" y="54"/>
                </a:cxn>
                <a:cxn ang="0">
                  <a:pos x="10" y="75"/>
                </a:cxn>
                <a:cxn ang="0">
                  <a:pos x="4" y="98"/>
                </a:cxn>
                <a:cxn ang="0">
                  <a:pos x="0" y="123"/>
                </a:cxn>
                <a:cxn ang="0">
                  <a:pos x="4" y="147"/>
                </a:cxn>
                <a:cxn ang="0">
                  <a:pos x="10" y="170"/>
                </a:cxn>
                <a:cxn ang="0">
                  <a:pos x="22" y="191"/>
                </a:cxn>
                <a:cxn ang="0">
                  <a:pos x="36" y="209"/>
                </a:cxn>
                <a:cxn ang="0">
                  <a:pos x="54" y="224"/>
                </a:cxn>
                <a:cxn ang="0">
                  <a:pos x="76" y="236"/>
                </a:cxn>
                <a:cxn ang="0">
                  <a:pos x="99" y="242"/>
                </a:cxn>
                <a:cxn ang="0">
                  <a:pos x="123" y="245"/>
                </a:cxn>
                <a:cxn ang="0">
                  <a:pos x="148" y="242"/>
                </a:cxn>
                <a:cxn ang="0">
                  <a:pos x="172" y="236"/>
                </a:cxn>
                <a:cxn ang="0">
                  <a:pos x="194" y="224"/>
                </a:cxn>
                <a:cxn ang="0">
                  <a:pos x="212" y="209"/>
                </a:cxn>
                <a:cxn ang="0">
                  <a:pos x="226" y="191"/>
                </a:cxn>
                <a:cxn ang="0">
                  <a:pos x="238" y="170"/>
                </a:cxn>
                <a:cxn ang="0">
                  <a:pos x="244" y="147"/>
                </a:cxn>
                <a:cxn ang="0">
                  <a:pos x="248" y="123"/>
                </a:cxn>
                <a:cxn ang="0">
                  <a:pos x="244" y="98"/>
                </a:cxn>
                <a:cxn ang="0">
                  <a:pos x="238" y="75"/>
                </a:cxn>
                <a:cxn ang="0">
                  <a:pos x="226" y="54"/>
                </a:cxn>
                <a:cxn ang="0">
                  <a:pos x="212" y="36"/>
                </a:cxn>
                <a:cxn ang="0">
                  <a:pos x="194" y="21"/>
                </a:cxn>
                <a:cxn ang="0">
                  <a:pos x="172" y="10"/>
                </a:cxn>
                <a:cxn ang="0">
                  <a:pos x="148" y="1"/>
                </a:cxn>
                <a:cxn ang="0">
                  <a:pos x="123" y="0"/>
                </a:cxn>
              </a:cxnLst>
              <a:rect l="0" t="0" r="r" b="b"/>
              <a:pathLst>
                <a:path w="248" h="245">
                  <a:moveTo>
                    <a:pt x="123" y="0"/>
                  </a:moveTo>
                  <a:lnTo>
                    <a:pt x="99" y="1"/>
                  </a:lnTo>
                  <a:lnTo>
                    <a:pt x="76" y="10"/>
                  </a:lnTo>
                  <a:lnTo>
                    <a:pt x="54" y="21"/>
                  </a:lnTo>
                  <a:lnTo>
                    <a:pt x="36" y="36"/>
                  </a:lnTo>
                  <a:lnTo>
                    <a:pt x="22" y="54"/>
                  </a:lnTo>
                  <a:lnTo>
                    <a:pt x="10" y="75"/>
                  </a:lnTo>
                  <a:lnTo>
                    <a:pt x="4" y="98"/>
                  </a:lnTo>
                  <a:lnTo>
                    <a:pt x="0" y="123"/>
                  </a:lnTo>
                  <a:lnTo>
                    <a:pt x="4" y="147"/>
                  </a:lnTo>
                  <a:lnTo>
                    <a:pt x="10" y="170"/>
                  </a:lnTo>
                  <a:lnTo>
                    <a:pt x="22" y="191"/>
                  </a:lnTo>
                  <a:lnTo>
                    <a:pt x="36" y="209"/>
                  </a:lnTo>
                  <a:lnTo>
                    <a:pt x="54" y="224"/>
                  </a:lnTo>
                  <a:lnTo>
                    <a:pt x="76" y="236"/>
                  </a:lnTo>
                  <a:lnTo>
                    <a:pt x="99" y="242"/>
                  </a:lnTo>
                  <a:lnTo>
                    <a:pt x="123" y="245"/>
                  </a:lnTo>
                  <a:lnTo>
                    <a:pt x="148" y="242"/>
                  </a:lnTo>
                  <a:lnTo>
                    <a:pt x="172" y="236"/>
                  </a:lnTo>
                  <a:lnTo>
                    <a:pt x="194" y="224"/>
                  </a:lnTo>
                  <a:lnTo>
                    <a:pt x="212" y="209"/>
                  </a:lnTo>
                  <a:lnTo>
                    <a:pt x="226" y="191"/>
                  </a:lnTo>
                  <a:lnTo>
                    <a:pt x="238" y="170"/>
                  </a:lnTo>
                  <a:lnTo>
                    <a:pt x="244" y="147"/>
                  </a:lnTo>
                  <a:lnTo>
                    <a:pt x="248" y="123"/>
                  </a:lnTo>
                  <a:lnTo>
                    <a:pt x="244" y="98"/>
                  </a:lnTo>
                  <a:lnTo>
                    <a:pt x="238" y="75"/>
                  </a:lnTo>
                  <a:lnTo>
                    <a:pt x="226" y="54"/>
                  </a:lnTo>
                  <a:lnTo>
                    <a:pt x="212" y="36"/>
                  </a:lnTo>
                  <a:lnTo>
                    <a:pt x="194" y="21"/>
                  </a:lnTo>
                  <a:lnTo>
                    <a:pt x="172" y="10"/>
                  </a:lnTo>
                  <a:lnTo>
                    <a:pt x="148" y="1"/>
                  </a:lnTo>
                  <a:lnTo>
                    <a:pt x="123" y="0"/>
                  </a:lnTo>
                  <a:close/>
                </a:path>
              </a:pathLst>
            </a:custGeom>
            <a:solidFill>
              <a:srgbClr val="000000"/>
            </a:solidFill>
            <a:ln w="9525">
              <a:noFill/>
              <a:round/>
              <a:headEnd/>
              <a:tailEnd/>
            </a:ln>
          </p:spPr>
          <p:txBody>
            <a:bodyPr/>
            <a:lstStyle/>
            <a:p>
              <a:endParaRPr lang="en-US" dirty="0"/>
            </a:p>
          </p:txBody>
        </p:sp>
        <p:sp>
          <p:nvSpPr>
            <p:cNvPr id="19" name="Freeform 242"/>
            <p:cNvSpPr>
              <a:spLocks/>
            </p:cNvSpPr>
            <p:nvPr/>
          </p:nvSpPr>
          <p:spPr bwMode="black">
            <a:xfrm>
              <a:off x="4810" y="1837"/>
              <a:ext cx="62" cy="61"/>
            </a:xfrm>
            <a:custGeom>
              <a:avLst/>
              <a:gdLst/>
              <a:ahLst/>
              <a:cxnLst>
                <a:cxn ang="0">
                  <a:pos x="63" y="0"/>
                </a:cxn>
                <a:cxn ang="0">
                  <a:pos x="49" y="1"/>
                </a:cxn>
                <a:cxn ang="0">
                  <a:pos x="38" y="4"/>
                </a:cxn>
                <a:cxn ang="0">
                  <a:pos x="28" y="9"/>
                </a:cxn>
                <a:cxn ang="0">
                  <a:pos x="18" y="18"/>
                </a:cxn>
                <a:cxn ang="0">
                  <a:pos x="10" y="26"/>
                </a:cxn>
                <a:cxn ang="0">
                  <a:pos x="5" y="36"/>
                </a:cxn>
                <a:cxn ang="0">
                  <a:pos x="2" y="47"/>
                </a:cxn>
                <a:cxn ang="0">
                  <a:pos x="0" y="60"/>
                </a:cxn>
                <a:cxn ang="0">
                  <a:pos x="2" y="72"/>
                </a:cxn>
                <a:cxn ang="0">
                  <a:pos x="5" y="83"/>
                </a:cxn>
                <a:cxn ang="0">
                  <a:pos x="10" y="93"/>
                </a:cxn>
                <a:cxn ang="0">
                  <a:pos x="18" y="103"/>
                </a:cxn>
                <a:cxn ang="0">
                  <a:pos x="28" y="111"/>
                </a:cxn>
                <a:cxn ang="0">
                  <a:pos x="38" y="116"/>
                </a:cxn>
                <a:cxn ang="0">
                  <a:pos x="49" y="119"/>
                </a:cxn>
                <a:cxn ang="0">
                  <a:pos x="63" y="121"/>
                </a:cxn>
                <a:cxn ang="0">
                  <a:pos x="76" y="119"/>
                </a:cxn>
                <a:cxn ang="0">
                  <a:pos x="87" y="116"/>
                </a:cxn>
                <a:cxn ang="0">
                  <a:pos x="97" y="111"/>
                </a:cxn>
                <a:cxn ang="0">
                  <a:pos x="107" y="103"/>
                </a:cxn>
                <a:cxn ang="0">
                  <a:pos x="115" y="93"/>
                </a:cxn>
                <a:cxn ang="0">
                  <a:pos x="120" y="83"/>
                </a:cxn>
                <a:cxn ang="0">
                  <a:pos x="123" y="72"/>
                </a:cxn>
                <a:cxn ang="0">
                  <a:pos x="125" y="60"/>
                </a:cxn>
                <a:cxn ang="0">
                  <a:pos x="123" y="47"/>
                </a:cxn>
                <a:cxn ang="0">
                  <a:pos x="120" y="36"/>
                </a:cxn>
                <a:cxn ang="0">
                  <a:pos x="115" y="26"/>
                </a:cxn>
                <a:cxn ang="0">
                  <a:pos x="107" y="18"/>
                </a:cxn>
                <a:cxn ang="0">
                  <a:pos x="97" y="9"/>
                </a:cxn>
                <a:cxn ang="0">
                  <a:pos x="87" y="4"/>
                </a:cxn>
                <a:cxn ang="0">
                  <a:pos x="76" y="1"/>
                </a:cxn>
                <a:cxn ang="0">
                  <a:pos x="63" y="0"/>
                </a:cxn>
              </a:cxnLst>
              <a:rect l="0" t="0" r="r" b="b"/>
              <a:pathLst>
                <a:path w="125" h="121">
                  <a:moveTo>
                    <a:pt x="63" y="0"/>
                  </a:moveTo>
                  <a:lnTo>
                    <a:pt x="49" y="1"/>
                  </a:lnTo>
                  <a:lnTo>
                    <a:pt x="38" y="4"/>
                  </a:lnTo>
                  <a:lnTo>
                    <a:pt x="28" y="9"/>
                  </a:lnTo>
                  <a:lnTo>
                    <a:pt x="18" y="18"/>
                  </a:lnTo>
                  <a:lnTo>
                    <a:pt x="10" y="26"/>
                  </a:lnTo>
                  <a:lnTo>
                    <a:pt x="5" y="36"/>
                  </a:lnTo>
                  <a:lnTo>
                    <a:pt x="2" y="47"/>
                  </a:lnTo>
                  <a:lnTo>
                    <a:pt x="0" y="60"/>
                  </a:lnTo>
                  <a:lnTo>
                    <a:pt x="2" y="72"/>
                  </a:lnTo>
                  <a:lnTo>
                    <a:pt x="5" y="83"/>
                  </a:lnTo>
                  <a:lnTo>
                    <a:pt x="10" y="93"/>
                  </a:lnTo>
                  <a:lnTo>
                    <a:pt x="18" y="103"/>
                  </a:lnTo>
                  <a:lnTo>
                    <a:pt x="28" y="111"/>
                  </a:lnTo>
                  <a:lnTo>
                    <a:pt x="38" y="116"/>
                  </a:lnTo>
                  <a:lnTo>
                    <a:pt x="49" y="119"/>
                  </a:lnTo>
                  <a:lnTo>
                    <a:pt x="63" y="121"/>
                  </a:lnTo>
                  <a:lnTo>
                    <a:pt x="76" y="119"/>
                  </a:lnTo>
                  <a:lnTo>
                    <a:pt x="87" y="116"/>
                  </a:lnTo>
                  <a:lnTo>
                    <a:pt x="97" y="111"/>
                  </a:lnTo>
                  <a:lnTo>
                    <a:pt x="107" y="103"/>
                  </a:lnTo>
                  <a:lnTo>
                    <a:pt x="115" y="93"/>
                  </a:lnTo>
                  <a:lnTo>
                    <a:pt x="120" y="83"/>
                  </a:lnTo>
                  <a:lnTo>
                    <a:pt x="123" y="72"/>
                  </a:lnTo>
                  <a:lnTo>
                    <a:pt x="125" y="60"/>
                  </a:lnTo>
                  <a:lnTo>
                    <a:pt x="123" y="47"/>
                  </a:lnTo>
                  <a:lnTo>
                    <a:pt x="120" y="36"/>
                  </a:lnTo>
                  <a:lnTo>
                    <a:pt x="115" y="26"/>
                  </a:lnTo>
                  <a:lnTo>
                    <a:pt x="107" y="18"/>
                  </a:lnTo>
                  <a:lnTo>
                    <a:pt x="97" y="9"/>
                  </a:lnTo>
                  <a:lnTo>
                    <a:pt x="87" y="4"/>
                  </a:lnTo>
                  <a:lnTo>
                    <a:pt x="76" y="1"/>
                  </a:lnTo>
                  <a:lnTo>
                    <a:pt x="63" y="0"/>
                  </a:lnTo>
                  <a:close/>
                </a:path>
              </a:pathLst>
            </a:custGeom>
            <a:solidFill>
              <a:srgbClr val="FF0000"/>
            </a:solidFill>
            <a:ln w="9525">
              <a:noFill/>
              <a:round/>
              <a:headEnd/>
              <a:tailEnd/>
            </a:ln>
          </p:spPr>
          <p:txBody>
            <a:bodyPr/>
            <a:lstStyle/>
            <a:p>
              <a:endParaRPr lang="en-US" dirty="0"/>
            </a:p>
          </p:txBody>
        </p:sp>
        <p:sp>
          <p:nvSpPr>
            <p:cNvPr id="20" name="Freeform 243"/>
            <p:cNvSpPr>
              <a:spLocks/>
            </p:cNvSpPr>
            <p:nvPr/>
          </p:nvSpPr>
          <p:spPr bwMode="black">
            <a:xfrm>
              <a:off x="4633" y="1808"/>
              <a:ext cx="61" cy="60"/>
            </a:xfrm>
            <a:custGeom>
              <a:avLst/>
              <a:gdLst/>
              <a:ahLst/>
              <a:cxnLst>
                <a:cxn ang="0">
                  <a:pos x="62" y="0"/>
                </a:cxn>
                <a:cxn ang="0">
                  <a:pos x="49" y="1"/>
                </a:cxn>
                <a:cxn ang="0">
                  <a:pos x="37" y="4"/>
                </a:cxn>
                <a:cxn ang="0">
                  <a:pos x="27" y="9"/>
                </a:cxn>
                <a:cxn ang="0">
                  <a:pos x="18" y="18"/>
                </a:cxn>
                <a:cxn ang="0">
                  <a:pos x="9" y="27"/>
                </a:cxn>
                <a:cxn ang="0">
                  <a:pos x="4" y="37"/>
                </a:cxn>
                <a:cxn ang="0">
                  <a:pos x="1" y="49"/>
                </a:cxn>
                <a:cxn ang="0">
                  <a:pos x="0" y="60"/>
                </a:cxn>
                <a:cxn ang="0">
                  <a:pos x="1" y="73"/>
                </a:cxn>
                <a:cxn ang="0">
                  <a:pos x="4" y="85"/>
                </a:cxn>
                <a:cxn ang="0">
                  <a:pos x="9" y="95"/>
                </a:cxn>
                <a:cxn ang="0">
                  <a:pos x="18" y="103"/>
                </a:cxn>
                <a:cxn ang="0">
                  <a:pos x="27" y="111"/>
                </a:cxn>
                <a:cxn ang="0">
                  <a:pos x="37" y="116"/>
                </a:cxn>
                <a:cxn ang="0">
                  <a:pos x="49" y="119"/>
                </a:cxn>
                <a:cxn ang="0">
                  <a:pos x="62" y="121"/>
                </a:cxn>
                <a:cxn ang="0">
                  <a:pos x="75" y="119"/>
                </a:cxn>
                <a:cxn ang="0">
                  <a:pos x="86" y="116"/>
                </a:cxn>
                <a:cxn ang="0">
                  <a:pos x="96" y="111"/>
                </a:cxn>
                <a:cxn ang="0">
                  <a:pos x="104" y="103"/>
                </a:cxn>
                <a:cxn ang="0">
                  <a:pos x="113" y="95"/>
                </a:cxn>
                <a:cxn ang="0">
                  <a:pos x="117" y="85"/>
                </a:cxn>
                <a:cxn ang="0">
                  <a:pos x="121" y="73"/>
                </a:cxn>
                <a:cxn ang="0">
                  <a:pos x="122" y="60"/>
                </a:cxn>
                <a:cxn ang="0">
                  <a:pos x="121" y="49"/>
                </a:cxn>
                <a:cxn ang="0">
                  <a:pos x="117" y="37"/>
                </a:cxn>
                <a:cxn ang="0">
                  <a:pos x="113" y="27"/>
                </a:cxn>
                <a:cxn ang="0">
                  <a:pos x="104" y="18"/>
                </a:cxn>
                <a:cxn ang="0">
                  <a:pos x="96" y="9"/>
                </a:cxn>
                <a:cxn ang="0">
                  <a:pos x="86" y="4"/>
                </a:cxn>
                <a:cxn ang="0">
                  <a:pos x="75" y="1"/>
                </a:cxn>
                <a:cxn ang="0">
                  <a:pos x="62" y="0"/>
                </a:cxn>
              </a:cxnLst>
              <a:rect l="0" t="0" r="r" b="b"/>
              <a:pathLst>
                <a:path w="122" h="121">
                  <a:moveTo>
                    <a:pt x="62" y="0"/>
                  </a:moveTo>
                  <a:lnTo>
                    <a:pt x="49" y="1"/>
                  </a:lnTo>
                  <a:lnTo>
                    <a:pt x="37" y="4"/>
                  </a:lnTo>
                  <a:lnTo>
                    <a:pt x="27" y="9"/>
                  </a:lnTo>
                  <a:lnTo>
                    <a:pt x="18" y="18"/>
                  </a:lnTo>
                  <a:lnTo>
                    <a:pt x="9" y="27"/>
                  </a:lnTo>
                  <a:lnTo>
                    <a:pt x="4" y="37"/>
                  </a:lnTo>
                  <a:lnTo>
                    <a:pt x="1" y="49"/>
                  </a:lnTo>
                  <a:lnTo>
                    <a:pt x="0" y="60"/>
                  </a:lnTo>
                  <a:lnTo>
                    <a:pt x="1" y="73"/>
                  </a:lnTo>
                  <a:lnTo>
                    <a:pt x="4" y="85"/>
                  </a:lnTo>
                  <a:lnTo>
                    <a:pt x="9" y="95"/>
                  </a:lnTo>
                  <a:lnTo>
                    <a:pt x="18" y="103"/>
                  </a:lnTo>
                  <a:lnTo>
                    <a:pt x="27" y="111"/>
                  </a:lnTo>
                  <a:lnTo>
                    <a:pt x="37" y="116"/>
                  </a:lnTo>
                  <a:lnTo>
                    <a:pt x="49" y="119"/>
                  </a:lnTo>
                  <a:lnTo>
                    <a:pt x="62" y="121"/>
                  </a:lnTo>
                  <a:lnTo>
                    <a:pt x="75" y="119"/>
                  </a:lnTo>
                  <a:lnTo>
                    <a:pt x="86" y="116"/>
                  </a:lnTo>
                  <a:lnTo>
                    <a:pt x="96" y="111"/>
                  </a:lnTo>
                  <a:lnTo>
                    <a:pt x="104" y="103"/>
                  </a:lnTo>
                  <a:lnTo>
                    <a:pt x="113" y="95"/>
                  </a:lnTo>
                  <a:lnTo>
                    <a:pt x="117" y="85"/>
                  </a:lnTo>
                  <a:lnTo>
                    <a:pt x="121" y="73"/>
                  </a:lnTo>
                  <a:lnTo>
                    <a:pt x="122" y="60"/>
                  </a:lnTo>
                  <a:lnTo>
                    <a:pt x="121" y="49"/>
                  </a:lnTo>
                  <a:lnTo>
                    <a:pt x="117" y="37"/>
                  </a:lnTo>
                  <a:lnTo>
                    <a:pt x="113" y="27"/>
                  </a:lnTo>
                  <a:lnTo>
                    <a:pt x="104" y="18"/>
                  </a:lnTo>
                  <a:lnTo>
                    <a:pt x="96" y="9"/>
                  </a:lnTo>
                  <a:lnTo>
                    <a:pt x="86" y="4"/>
                  </a:lnTo>
                  <a:lnTo>
                    <a:pt x="75" y="1"/>
                  </a:lnTo>
                  <a:lnTo>
                    <a:pt x="62" y="0"/>
                  </a:lnTo>
                  <a:close/>
                </a:path>
              </a:pathLst>
            </a:custGeom>
            <a:solidFill>
              <a:srgbClr val="FF0000"/>
            </a:solidFill>
            <a:ln w="9525">
              <a:noFill/>
              <a:round/>
              <a:headEnd/>
              <a:tailEnd/>
            </a:ln>
          </p:spPr>
          <p:txBody>
            <a:bodyPr/>
            <a:lstStyle/>
            <a:p>
              <a:endParaRPr lang="en-US" dirty="0"/>
            </a:p>
          </p:txBody>
        </p:sp>
        <p:sp>
          <p:nvSpPr>
            <p:cNvPr id="21" name="Freeform 244"/>
            <p:cNvSpPr>
              <a:spLocks/>
            </p:cNvSpPr>
            <p:nvPr/>
          </p:nvSpPr>
          <p:spPr bwMode="black">
            <a:xfrm>
              <a:off x="4973" y="1916"/>
              <a:ext cx="63" cy="60"/>
            </a:xfrm>
            <a:custGeom>
              <a:avLst/>
              <a:gdLst/>
              <a:ahLst/>
              <a:cxnLst>
                <a:cxn ang="0">
                  <a:pos x="62" y="0"/>
                </a:cxn>
                <a:cxn ang="0">
                  <a:pos x="49" y="1"/>
                </a:cxn>
                <a:cxn ang="0">
                  <a:pos x="38" y="5"/>
                </a:cxn>
                <a:cxn ang="0">
                  <a:pos x="28" y="10"/>
                </a:cxn>
                <a:cxn ang="0">
                  <a:pos x="18" y="18"/>
                </a:cxn>
                <a:cxn ang="0">
                  <a:pos x="10" y="28"/>
                </a:cxn>
                <a:cxn ang="0">
                  <a:pos x="5" y="37"/>
                </a:cxn>
                <a:cxn ang="0">
                  <a:pos x="1" y="49"/>
                </a:cxn>
                <a:cxn ang="0">
                  <a:pos x="0" y="60"/>
                </a:cxn>
                <a:cxn ang="0">
                  <a:pos x="1" y="73"/>
                </a:cxn>
                <a:cxn ang="0">
                  <a:pos x="5" y="85"/>
                </a:cxn>
                <a:cxn ang="0">
                  <a:pos x="10" y="95"/>
                </a:cxn>
                <a:cxn ang="0">
                  <a:pos x="18" y="103"/>
                </a:cxn>
                <a:cxn ang="0">
                  <a:pos x="28" y="111"/>
                </a:cxn>
                <a:cxn ang="0">
                  <a:pos x="38" y="116"/>
                </a:cxn>
                <a:cxn ang="0">
                  <a:pos x="49" y="119"/>
                </a:cxn>
                <a:cxn ang="0">
                  <a:pos x="62" y="121"/>
                </a:cxn>
                <a:cxn ang="0">
                  <a:pos x="75" y="119"/>
                </a:cxn>
                <a:cxn ang="0">
                  <a:pos x="87" y="116"/>
                </a:cxn>
                <a:cxn ang="0">
                  <a:pos x="96" y="111"/>
                </a:cxn>
                <a:cxn ang="0">
                  <a:pos x="106" y="103"/>
                </a:cxn>
                <a:cxn ang="0">
                  <a:pos x="114" y="95"/>
                </a:cxn>
                <a:cxn ang="0">
                  <a:pos x="119" y="85"/>
                </a:cxn>
                <a:cxn ang="0">
                  <a:pos x="123" y="73"/>
                </a:cxn>
                <a:cxn ang="0">
                  <a:pos x="124" y="60"/>
                </a:cxn>
                <a:cxn ang="0">
                  <a:pos x="123" y="49"/>
                </a:cxn>
                <a:cxn ang="0">
                  <a:pos x="119" y="37"/>
                </a:cxn>
                <a:cxn ang="0">
                  <a:pos x="114" y="28"/>
                </a:cxn>
                <a:cxn ang="0">
                  <a:pos x="106" y="18"/>
                </a:cxn>
                <a:cxn ang="0">
                  <a:pos x="96" y="10"/>
                </a:cxn>
                <a:cxn ang="0">
                  <a:pos x="87" y="5"/>
                </a:cxn>
                <a:cxn ang="0">
                  <a:pos x="75" y="1"/>
                </a:cxn>
                <a:cxn ang="0">
                  <a:pos x="62" y="0"/>
                </a:cxn>
              </a:cxnLst>
              <a:rect l="0" t="0" r="r" b="b"/>
              <a:pathLst>
                <a:path w="124" h="121">
                  <a:moveTo>
                    <a:pt x="62" y="0"/>
                  </a:moveTo>
                  <a:lnTo>
                    <a:pt x="49" y="1"/>
                  </a:lnTo>
                  <a:lnTo>
                    <a:pt x="38" y="5"/>
                  </a:lnTo>
                  <a:lnTo>
                    <a:pt x="28" y="10"/>
                  </a:lnTo>
                  <a:lnTo>
                    <a:pt x="18" y="18"/>
                  </a:lnTo>
                  <a:lnTo>
                    <a:pt x="10" y="28"/>
                  </a:lnTo>
                  <a:lnTo>
                    <a:pt x="5" y="37"/>
                  </a:lnTo>
                  <a:lnTo>
                    <a:pt x="1" y="49"/>
                  </a:lnTo>
                  <a:lnTo>
                    <a:pt x="0" y="60"/>
                  </a:lnTo>
                  <a:lnTo>
                    <a:pt x="1" y="73"/>
                  </a:lnTo>
                  <a:lnTo>
                    <a:pt x="5" y="85"/>
                  </a:lnTo>
                  <a:lnTo>
                    <a:pt x="10" y="95"/>
                  </a:lnTo>
                  <a:lnTo>
                    <a:pt x="18" y="103"/>
                  </a:lnTo>
                  <a:lnTo>
                    <a:pt x="28" y="111"/>
                  </a:lnTo>
                  <a:lnTo>
                    <a:pt x="38" y="116"/>
                  </a:lnTo>
                  <a:lnTo>
                    <a:pt x="49" y="119"/>
                  </a:lnTo>
                  <a:lnTo>
                    <a:pt x="62" y="121"/>
                  </a:lnTo>
                  <a:lnTo>
                    <a:pt x="75" y="119"/>
                  </a:lnTo>
                  <a:lnTo>
                    <a:pt x="87" y="116"/>
                  </a:lnTo>
                  <a:lnTo>
                    <a:pt x="96" y="111"/>
                  </a:lnTo>
                  <a:lnTo>
                    <a:pt x="106" y="103"/>
                  </a:lnTo>
                  <a:lnTo>
                    <a:pt x="114" y="95"/>
                  </a:lnTo>
                  <a:lnTo>
                    <a:pt x="119" y="85"/>
                  </a:lnTo>
                  <a:lnTo>
                    <a:pt x="123" y="73"/>
                  </a:lnTo>
                  <a:lnTo>
                    <a:pt x="124" y="60"/>
                  </a:lnTo>
                  <a:lnTo>
                    <a:pt x="123" y="49"/>
                  </a:lnTo>
                  <a:lnTo>
                    <a:pt x="119" y="37"/>
                  </a:lnTo>
                  <a:lnTo>
                    <a:pt x="114" y="28"/>
                  </a:lnTo>
                  <a:lnTo>
                    <a:pt x="106" y="18"/>
                  </a:lnTo>
                  <a:lnTo>
                    <a:pt x="96" y="10"/>
                  </a:lnTo>
                  <a:lnTo>
                    <a:pt x="87" y="5"/>
                  </a:lnTo>
                  <a:lnTo>
                    <a:pt x="75" y="1"/>
                  </a:lnTo>
                  <a:lnTo>
                    <a:pt x="62" y="0"/>
                  </a:lnTo>
                  <a:close/>
                </a:path>
              </a:pathLst>
            </a:custGeom>
            <a:solidFill>
              <a:srgbClr val="FF0000"/>
            </a:solidFill>
            <a:ln w="9525">
              <a:noFill/>
              <a:round/>
              <a:headEnd/>
              <a:tailEnd/>
            </a:ln>
          </p:spPr>
          <p:txBody>
            <a:bodyPr/>
            <a:lstStyle/>
            <a:p>
              <a:endParaRPr lang="en-US" dirty="0"/>
            </a:p>
          </p:txBody>
        </p:sp>
        <p:sp>
          <p:nvSpPr>
            <p:cNvPr id="22" name="Freeform 245"/>
            <p:cNvSpPr>
              <a:spLocks/>
            </p:cNvSpPr>
            <p:nvPr/>
          </p:nvSpPr>
          <p:spPr bwMode="white">
            <a:xfrm>
              <a:off x="4135" y="2465"/>
              <a:ext cx="810" cy="464"/>
            </a:xfrm>
            <a:custGeom>
              <a:avLst/>
              <a:gdLst/>
              <a:ahLst/>
              <a:cxnLst>
                <a:cxn ang="0">
                  <a:pos x="861" y="97"/>
                </a:cxn>
                <a:cxn ang="0">
                  <a:pos x="720" y="54"/>
                </a:cxn>
                <a:cxn ang="0">
                  <a:pos x="571" y="23"/>
                </a:cxn>
                <a:cxn ang="0">
                  <a:pos x="422" y="5"/>
                </a:cxn>
                <a:cxn ang="0">
                  <a:pos x="283" y="0"/>
                </a:cxn>
                <a:cxn ang="0">
                  <a:pos x="164" y="12"/>
                </a:cxn>
                <a:cxn ang="0">
                  <a:pos x="70" y="38"/>
                </a:cxn>
                <a:cxn ang="0">
                  <a:pos x="14" y="82"/>
                </a:cxn>
                <a:cxn ang="0">
                  <a:pos x="0" y="152"/>
                </a:cxn>
                <a:cxn ang="0">
                  <a:pos x="13" y="244"/>
                </a:cxn>
                <a:cxn ang="0">
                  <a:pos x="54" y="341"/>
                </a:cxn>
                <a:cxn ang="0">
                  <a:pos x="119" y="442"/>
                </a:cxn>
                <a:cxn ang="0">
                  <a:pos x="206" y="542"/>
                </a:cxn>
                <a:cxn ang="0">
                  <a:pos x="316" y="637"/>
                </a:cxn>
                <a:cxn ang="0">
                  <a:pos x="444" y="724"/>
                </a:cxn>
                <a:cxn ang="0">
                  <a:pos x="589" y="799"/>
                </a:cxn>
                <a:cxn ang="0">
                  <a:pos x="748" y="860"/>
                </a:cxn>
                <a:cxn ang="0">
                  <a:pos x="904" y="901"/>
                </a:cxn>
                <a:cxn ang="0">
                  <a:pos x="1051" y="924"/>
                </a:cxn>
                <a:cxn ang="0">
                  <a:pos x="1189" y="929"/>
                </a:cxn>
                <a:cxn ang="0">
                  <a:pos x="1313" y="916"/>
                </a:cxn>
                <a:cxn ang="0">
                  <a:pos x="1423" y="886"/>
                </a:cxn>
                <a:cxn ang="0">
                  <a:pos x="1513" y="840"/>
                </a:cxn>
                <a:cxn ang="0">
                  <a:pos x="1583" y="778"/>
                </a:cxn>
                <a:cxn ang="0">
                  <a:pos x="1620" y="711"/>
                </a:cxn>
                <a:cxn ang="0">
                  <a:pos x="1608" y="642"/>
                </a:cxn>
                <a:cxn ang="0">
                  <a:pos x="1557" y="562"/>
                </a:cxn>
                <a:cxn ang="0">
                  <a:pos x="1475" y="475"/>
                </a:cxn>
                <a:cxn ang="0">
                  <a:pos x="1369" y="388"/>
                </a:cxn>
                <a:cxn ang="0">
                  <a:pos x="1248" y="301"/>
                </a:cxn>
                <a:cxn ang="0">
                  <a:pos x="1118" y="221"/>
                </a:cxn>
                <a:cxn ang="0">
                  <a:pos x="989" y="152"/>
                </a:cxn>
              </a:cxnLst>
              <a:rect l="0" t="0" r="r" b="b"/>
              <a:pathLst>
                <a:path w="1620" h="929">
                  <a:moveTo>
                    <a:pt x="925" y="123"/>
                  </a:moveTo>
                  <a:lnTo>
                    <a:pt x="861" y="97"/>
                  </a:lnTo>
                  <a:lnTo>
                    <a:pt x="792" y="74"/>
                  </a:lnTo>
                  <a:lnTo>
                    <a:pt x="720" y="54"/>
                  </a:lnTo>
                  <a:lnTo>
                    <a:pt x="645" y="38"/>
                  </a:lnTo>
                  <a:lnTo>
                    <a:pt x="571" y="23"/>
                  </a:lnTo>
                  <a:lnTo>
                    <a:pt x="496" y="12"/>
                  </a:lnTo>
                  <a:lnTo>
                    <a:pt x="422" y="5"/>
                  </a:lnTo>
                  <a:lnTo>
                    <a:pt x="352" y="0"/>
                  </a:lnTo>
                  <a:lnTo>
                    <a:pt x="283" y="0"/>
                  </a:lnTo>
                  <a:lnTo>
                    <a:pt x="221" y="3"/>
                  </a:lnTo>
                  <a:lnTo>
                    <a:pt x="164" y="12"/>
                  </a:lnTo>
                  <a:lnTo>
                    <a:pt x="113" y="23"/>
                  </a:lnTo>
                  <a:lnTo>
                    <a:pt x="70" y="38"/>
                  </a:lnTo>
                  <a:lnTo>
                    <a:pt x="37" y="57"/>
                  </a:lnTo>
                  <a:lnTo>
                    <a:pt x="14" y="82"/>
                  </a:lnTo>
                  <a:lnTo>
                    <a:pt x="3" y="110"/>
                  </a:lnTo>
                  <a:lnTo>
                    <a:pt x="0" y="152"/>
                  </a:lnTo>
                  <a:lnTo>
                    <a:pt x="3" y="197"/>
                  </a:lnTo>
                  <a:lnTo>
                    <a:pt x="13" y="244"/>
                  </a:lnTo>
                  <a:lnTo>
                    <a:pt x="29" y="292"/>
                  </a:lnTo>
                  <a:lnTo>
                    <a:pt x="54" y="341"/>
                  </a:lnTo>
                  <a:lnTo>
                    <a:pt x="83" y="392"/>
                  </a:lnTo>
                  <a:lnTo>
                    <a:pt x="119" y="442"/>
                  </a:lnTo>
                  <a:lnTo>
                    <a:pt x="160" y="493"/>
                  </a:lnTo>
                  <a:lnTo>
                    <a:pt x="206" y="542"/>
                  </a:lnTo>
                  <a:lnTo>
                    <a:pt x="259" y="590"/>
                  </a:lnTo>
                  <a:lnTo>
                    <a:pt x="316" y="637"/>
                  </a:lnTo>
                  <a:lnTo>
                    <a:pt x="378" y="681"/>
                  </a:lnTo>
                  <a:lnTo>
                    <a:pt x="444" y="724"/>
                  </a:lnTo>
                  <a:lnTo>
                    <a:pt x="514" y="763"/>
                  </a:lnTo>
                  <a:lnTo>
                    <a:pt x="589" y="799"/>
                  </a:lnTo>
                  <a:lnTo>
                    <a:pt x="668" y="832"/>
                  </a:lnTo>
                  <a:lnTo>
                    <a:pt x="748" y="860"/>
                  </a:lnTo>
                  <a:lnTo>
                    <a:pt x="827" y="883"/>
                  </a:lnTo>
                  <a:lnTo>
                    <a:pt x="904" y="901"/>
                  </a:lnTo>
                  <a:lnTo>
                    <a:pt x="979" y="916"/>
                  </a:lnTo>
                  <a:lnTo>
                    <a:pt x="1051" y="924"/>
                  </a:lnTo>
                  <a:lnTo>
                    <a:pt x="1122" y="929"/>
                  </a:lnTo>
                  <a:lnTo>
                    <a:pt x="1189" y="929"/>
                  </a:lnTo>
                  <a:lnTo>
                    <a:pt x="1253" y="925"/>
                  </a:lnTo>
                  <a:lnTo>
                    <a:pt x="1313" y="916"/>
                  </a:lnTo>
                  <a:lnTo>
                    <a:pt x="1371" y="904"/>
                  </a:lnTo>
                  <a:lnTo>
                    <a:pt x="1423" y="886"/>
                  </a:lnTo>
                  <a:lnTo>
                    <a:pt x="1470" y="865"/>
                  </a:lnTo>
                  <a:lnTo>
                    <a:pt x="1513" y="840"/>
                  </a:lnTo>
                  <a:lnTo>
                    <a:pt x="1551" y="811"/>
                  </a:lnTo>
                  <a:lnTo>
                    <a:pt x="1583" y="778"/>
                  </a:lnTo>
                  <a:lnTo>
                    <a:pt x="1610" y="740"/>
                  </a:lnTo>
                  <a:lnTo>
                    <a:pt x="1620" y="711"/>
                  </a:lnTo>
                  <a:lnTo>
                    <a:pt x="1620" y="678"/>
                  </a:lnTo>
                  <a:lnTo>
                    <a:pt x="1608" y="642"/>
                  </a:lnTo>
                  <a:lnTo>
                    <a:pt x="1587" y="603"/>
                  </a:lnTo>
                  <a:lnTo>
                    <a:pt x="1557" y="562"/>
                  </a:lnTo>
                  <a:lnTo>
                    <a:pt x="1520" y="519"/>
                  </a:lnTo>
                  <a:lnTo>
                    <a:pt x="1475" y="475"/>
                  </a:lnTo>
                  <a:lnTo>
                    <a:pt x="1425" y="431"/>
                  </a:lnTo>
                  <a:lnTo>
                    <a:pt x="1369" y="388"/>
                  </a:lnTo>
                  <a:lnTo>
                    <a:pt x="1310" y="344"/>
                  </a:lnTo>
                  <a:lnTo>
                    <a:pt x="1248" y="301"/>
                  </a:lnTo>
                  <a:lnTo>
                    <a:pt x="1184" y="260"/>
                  </a:lnTo>
                  <a:lnTo>
                    <a:pt x="1118" y="221"/>
                  </a:lnTo>
                  <a:lnTo>
                    <a:pt x="1053" y="185"/>
                  </a:lnTo>
                  <a:lnTo>
                    <a:pt x="989" y="152"/>
                  </a:lnTo>
                  <a:lnTo>
                    <a:pt x="925" y="123"/>
                  </a:lnTo>
                  <a:close/>
                </a:path>
              </a:pathLst>
            </a:custGeom>
            <a:solidFill>
              <a:srgbClr val="FF0000"/>
            </a:solidFill>
            <a:ln w="9525">
              <a:noFill/>
              <a:round/>
              <a:headEnd/>
              <a:tailEnd/>
            </a:ln>
          </p:spPr>
          <p:txBody>
            <a:bodyPr/>
            <a:lstStyle/>
            <a:p>
              <a:endParaRPr lang="en-US" dirty="0"/>
            </a:p>
          </p:txBody>
        </p:sp>
        <p:sp>
          <p:nvSpPr>
            <p:cNvPr id="23" name="Freeform 246"/>
            <p:cNvSpPr>
              <a:spLocks/>
            </p:cNvSpPr>
            <p:nvPr/>
          </p:nvSpPr>
          <p:spPr bwMode="white">
            <a:xfrm>
              <a:off x="4231" y="2057"/>
              <a:ext cx="694" cy="629"/>
            </a:xfrm>
            <a:custGeom>
              <a:avLst/>
              <a:gdLst/>
              <a:ahLst/>
              <a:cxnLst>
                <a:cxn ang="0">
                  <a:pos x="867" y="38"/>
                </a:cxn>
                <a:cxn ang="0">
                  <a:pos x="921" y="10"/>
                </a:cxn>
                <a:cxn ang="0">
                  <a:pos x="978" y="0"/>
                </a:cxn>
                <a:cxn ang="0">
                  <a:pos x="1035" y="7"/>
                </a:cxn>
                <a:cxn ang="0">
                  <a:pos x="1089" y="27"/>
                </a:cxn>
                <a:cxn ang="0">
                  <a:pos x="1139" y="59"/>
                </a:cxn>
                <a:cxn ang="0">
                  <a:pos x="1178" y="104"/>
                </a:cxn>
                <a:cxn ang="0">
                  <a:pos x="1206" y="158"/>
                </a:cxn>
                <a:cxn ang="0">
                  <a:pos x="1221" y="225"/>
                </a:cxn>
                <a:cxn ang="0">
                  <a:pos x="1260" y="469"/>
                </a:cxn>
                <a:cxn ang="0">
                  <a:pos x="1317" y="826"/>
                </a:cxn>
                <a:cxn ang="0">
                  <a:pos x="1371" y="1150"/>
                </a:cxn>
                <a:cxn ang="0">
                  <a:pos x="1356" y="1224"/>
                </a:cxn>
                <a:cxn ang="0">
                  <a:pos x="1286" y="1160"/>
                </a:cxn>
                <a:cxn ang="0">
                  <a:pos x="1212" y="1098"/>
                </a:cxn>
                <a:cxn ang="0">
                  <a:pos x="1134" y="1040"/>
                </a:cxn>
                <a:cxn ang="0">
                  <a:pos x="1053" y="986"/>
                </a:cxn>
                <a:cxn ang="0">
                  <a:pos x="970" y="937"/>
                </a:cxn>
                <a:cxn ang="0">
                  <a:pos x="883" y="893"/>
                </a:cxn>
                <a:cxn ang="0">
                  <a:pos x="795" y="852"/>
                </a:cxn>
                <a:cxn ang="0">
                  <a:pos x="705" y="816"/>
                </a:cxn>
                <a:cxn ang="0">
                  <a:pos x="613" y="787"/>
                </a:cxn>
                <a:cxn ang="0">
                  <a:pos x="520" y="760"/>
                </a:cxn>
                <a:cxn ang="0">
                  <a:pos x="426" y="741"/>
                </a:cxn>
                <a:cxn ang="0">
                  <a:pos x="331" y="728"/>
                </a:cxn>
                <a:cxn ang="0">
                  <a:pos x="236" y="719"/>
                </a:cxn>
                <a:cxn ang="0">
                  <a:pos x="141" y="716"/>
                </a:cxn>
                <a:cxn ang="0">
                  <a:pos x="48" y="721"/>
                </a:cxn>
                <a:cxn ang="0">
                  <a:pos x="40" y="693"/>
                </a:cxn>
                <a:cxn ang="0">
                  <a:pos x="146" y="606"/>
                </a:cxn>
                <a:cxn ang="0">
                  <a:pos x="276" y="502"/>
                </a:cxn>
                <a:cxn ang="0">
                  <a:pos x="418" y="390"/>
                </a:cxn>
                <a:cxn ang="0">
                  <a:pos x="559" y="279"/>
                </a:cxn>
                <a:cxn ang="0">
                  <a:pos x="683" y="181"/>
                </a:cxn>
                <a:cxn ang="0">
                  <a:pos x="780" y="107"/>
                </a:cxn>
                <a:cxn ang="0">
                  <a:pos x="834" y="64"/>
                </a:cxn>
              </a:cxnLst>
              <a:rect l="0" t="0" r="r" b="b"/>
              <a:pathLst>
                <a:path w="1389" h="1258">
                  <a:moveTo>
                    <a:pt x="842" y="58"/>
                  </a:moveTo>
                  <a:lnTo>
                    <a:pt x="867" y="38"/>
                  </a:lnTo>
                  <a:lnTo>
                    <a:pt x="895" y="22"/>
                  </a:lnTo>
                  <a:lnTo>
                    <a:pt x="921" y="10"/>
                  </a:lnTo>
                  <a:lnTo>
                    <a:pt x="950" y="4"/>
                  </a:lnTo>
                  <a:lnTo>
                    <a:pt x="978" y="0"/>
                  </a:lnTo>
                  <a:lnTo>
                    <a:pt x="1008" y="2"/>
                  </a:lnTo>
                  <a:lnTo>
                    <a:pt x="1035" y="7"/>
                  </a:lnTo>
                  <a:lnTo>
                    <a:pt x="1063" y="15"/>
                  </a:lnTo>
                  <a:lnTo>
                    <a:pt x="1089" y="27"/>
                  </a:lnTo>
                  <a:lnTo>
                    <a:pt x="1114" y="41"/>
                  </a:lnTo>
                  <a:lnTo>
                    <a:pt x="1139" y="59"/>
                  </a:lnTo>
                  <a:lnTo>
                    <a:pt x="1158" y="79"/>
                  </a:lnTo>
                  <a:lnTo>
                    <a:pt x="1178" y="104"/>
                  </a:lnTo>
                  <a:lnTo>
                    <a:pt x="1193" y="128"/>
                  </a:lnTo>
                  <a:lnTo>
                    <a:pt x="1206" y="158"/>
                  </a:lnTo>
                  <a:lnTo>
                    <a:pt x="1214" y="187"/>
                  </a:lnTo>
                  <a:lnTo>
                    <a:pt x="1221" y="225"/>
                  </a:lnTo>
                  <a:lnTo>
                    <a:pt x="1235" y="325"/>
                  </a:lnTo>
                  <a:lnTo>
                    <a:pt x="1260" y="469"/>
                  </a:lnTo>
                  <a:lnTo>
                    <a:pt x="1288" y="642"/>
                  </a:lnTo>
                  <a:lnTo>
                    <a:pt x="1317" y="826"/>
                  </a:lnTo>
                  <a:lnTo>
                    <a:pt x="1345" y="1001"/>
                  </a:lnTo>
                  <a:lnTo>
                    <a:pt x="1371" y="1150"/>
                  </a:lnTo>
                  <a:lnTo>
                    <a:pt x="1389" y="1258"/>
                  </a:lnTo>
                  <a:lnTo>
                    <a:pt x="1356" y="1224"/>
                  </a:lnTo>
                  <a:lnTo>
                    <a:pt x="1322" y="1191"/>
                  </a:lnTo>
                  <a:lnTo>
                    <a:pt x="1286" y="1160"/>
                  </a:lnTo>
                  <a:lnTo>
                    <a:pt x="1250" y="1129"/>
                  </a:lnTo>
                  <a:lnTo>
                    <a:pt x="1212" y="1098"/>
                  </a:lnTo>
                  <a:lnTo>
                    <a:pt x="1173" y="1068"/>
                  </a:lnTo>
                  <a:lnTo>
                    <a:pt x="1134" y="1040"/>
                  </a:lnTo>
                  <a:lnTo>
                    <a:pt x="1094" y="1013"/>
                  </a:lnTo>
                  <a:lnTo>
                    <a:pt x="1053" y="986"/>
                  </a:lnTo>
                  <a:lnTo>
                    <a:pt x="1013" y="962"/>
                  </a:lnTo>
                  <a:lnTo>
                    <a:pt x="970" y="937"/>
                  </a:lnTo>
                  <a:lnTo>
                    <a:pt x="927" y="914"/>
                  </a:lnTo>
                  <a:lnTo>
                    <a:pt x="883" y="893"/>
                  </a:lnTo>
                  <a:lnTo>
                    <a:pt x="839" y="872"/>
                  </a:lnTo>
                  <a:lnTo>
                    <a:pt x="795" y="852"/>
                  </a:lnTo>
                  <a:lnTo>
                    <a:pt x="750" y="834"/>
                  </a:lnTo>
                  <a:lnTo>
                    <a:pt x="705" y="816"/>
                  </a:lnTo>
                  <a:lnTo>
                    <a:pt x="659" y="801"/>
                  </a:lnTo>
                  <a:lnTo>
                    <a:pt x="613" y="787"/>
                  </a:lnTo>
                  <a:lnTo>
                    <a:pt x="565" y="772"/>
                  </a:lnTo>
                  <a:lnTo>
                    <a:pt x="520" y="760"/>
                  </a:lnTo>
                  <a:lnTo>
                    <a:pt x="472" y="751"/>
                  </a:lnTo>
                  <a:lnTo>
                    <a:pt x="426" y="741"/>
                  </a:lnTo>
                  <a:lnTo>
                    <a:pt x="379" y="733"/>
                  </a:lnTo>
                  <a:lnTo>
                    <a:pt x="331" y="728"/>
                  </a:lnTo>
                  <a:lnTo>
                    <a:pt x="284" y="723"/>
                  </a:lnTo>
                  <a:lnTo>
                    <a:pt x="236" y="719"/>
                  </a:lnTo>
                  <a:lnTo>
                    <a:pt x="189" y="718"/>
                  </a:lnTo>
                  <a:lnTo>
                    <a:pt x="141" y="716"/>
                  </a:lnTo>
                  <a:lnTo>
                    <a:pt x="94" y="718"/>
                  </a:lnTo>
                  <a:lnTo>
                    <a:pt x="48" y="721"/>
                  </a:lnTo>
                  <a:lnTo>
                    <a:pt x="0" y="726"/>
                  </a:lnTo>
                  <a:lnTo>
                    <a:pt x="40" y="693"/>
                  </a:lnTo>
                  <a:lnTo>
                    <a:pt x="89" y="652"/>
                  </a:lnTo>
                  <a:lnTo>
                    <a:pt x="146" y="606"/>
                  </a:lnTo>
                  <a:lnTo>
                    <a:pt x="208" y="556"/>
                  </a:lnTo>
                  <a:lnTo>
                    <a:pt x="276" y="502"/>
                  </a:lnTo>
                  <a:lnTo>
                    <a:pt x="346" y="446"/>
                  </a:lnTo>
                  <a:lnTo>
                    <a:pt x="418" y="390"/>
                  </a:lnTo>
                  <a:lnTo>
                    <a:pt x="490" y="333"/>
                  </a:lnTo>
                  <a:lnTo>
                    <a:pt x="559" y="279"/>
                  </a:lnTo>
                  <a:lnTo>
                    <a:pt x="624" y="228"/>
                  </a:lnTo>
                  <a:lnTo>
                    <a:pt x="683" y="181"/>
                  </a:lnTo>
                  <a:lnTo>
                    <a:pt x="736" y="140"/>
                  </a:lnTo>
                  <a:lnTo>
                    <a:pt x="780" y="107"/>
                  </a:lnTo>
                  <a:lnTo>
                    <a:pt x="813" y="81"/>
                  </a:lnTo>
                  <a:lnTo>
                    <a:pt x="834" y="64"/>
                  </a:lnTo>
                  <a:lnTo>
                    <a:pt x="842" y="58"/>
                  </a:lnTo>
                  <a:close/>
                </a:path>
              </a:pathLst>
            </a:custGeom>
            <a:solidFill>
              <a:srgbClr val="7FFF00"/>
            </a:solidFill>
            <a:ln w="9525">
              <a:noFill/>
              <a:round/>
              <a:headEnd/>
              <a:tailEnd/>
            </a:ln>
          </p:spPr>
          <p:txBody>
            <a:bodyPr/>
            <a:lstStyle/>
            <a:p>
              <a:endParaRPr lang="en-US" dirty="0"/>
            </a:p>
          </p:txBody>
        </p:sp>
        <p:sp>
          <p:nvSpPr>
            <p:cNvPr id="24" name="Freeform 247"/>
            <p:cNvSpPr>
              <a:spLocks/>
            </p:cNvSpPr>
            <p:nvPr/>
          </p:nvSpPr>
          <p:spPr bwMode="auto">
            <a:xfrm>
              <a:off x="3998" y="1962"/>
              <a:ext cx="282" cy="280"/>
            </a:xfrm>
            <a:custGeom>
              <a:avLst/>
              <a:gdLst/>
              <a:ahLst/>
              <a:cxnLst>
                <a:cxn ang="0">
                  <a:pos x="257" y="0"/>
                </a:cxn>
                <a:cxn ang="0">
                  <a:pos x="257" y="256"/>
                </a:cxn>
                <a:cxn ang="0">
                  <a:pos x="0" y="256"/>
                </a:cxn>
                <a:cxn ang="0">
                  <a:pos x="0" y="307"/>
                </a:cxn>
                <a:cxn ang="0">
                  <a:pos x="257" y="307"/>
                </a:cxn>
                <a:cxn ang="0">
                  <a:pos x="257" y="561"/>
                </a:cxn>
                <a:cxn ang="0">
                  <a:pos x="308" y="561"/>
                </a:cxn>
                <a:cxn ang="0">
                  <a:pos x="308" y="307"/>
                </a:cxn>
                <a:cxn ang="0">
                  <a:pos x="564" y="307"/>
                </a:cxn>
                <a:cxn ang="0">
                  <a:pos x="564" y="256"/>
                </a:cxn>
                <a:cxn ang="0">
                  <a:pos x="308" y="256"/>
                </a:cxn>
                <a:cxn ang="0">
                  <a:pos x="308" y="0"/>
                </a:cxn>
                <a:cxn ang="0">
                  <a:pos x="257" y="0"/>
                </a:cxn>
              </a:cxnLst>
              <a:rect l="0" t="0" r="r" b="b"/>
              <a:pathLst>
                <a:path w="564" h="561">
                  <a:moveTo>
                    <a:pt x="257" y="0"/>
                  </a:moveTo>
                  <a:lnTo>
                    <a:pt x="257" y="256"/>
                  </a:lnTo>
                  <a:lnTo>
                    <a:pt x="0" y="256"/>
                  </a:lnTo>
                  <a:lnTo>
                    <a:pt x="0" y="307"/>
                  </a:lnTo>
                  <a:lnTo>
                    <a:pt x="257" y="307"/>
                  </a:lnTo>
                  <a:lnTo>
                    <a:pt x="257" y="561"/>
                  </a:lnTo>
                  <a:lnTo>
                    <a:pt x="308" y="561"/>
                  </a:lnTo>
                  <a:lnTo>
                    <a:pt x="308" y="307"/>
                  </a:lnTo>
                  <a:lnTo>
                    <a:pt x="564" y="307"/>
                  </a:lnTo>
                  <a:lnTo>
                    <a:pt x="564" y="256"/>
                  </a:lnTo>
                  <a:lnTo>
                    <a:pt x="308" y="256"/>
                  </a:lnTo>
                  <a:lnTo>
                    <a:pt x="308" y="0"/>
                  </a:lnTo>
                  <a:lnTo>
                    <a:pt x="257" y="0"/>
                  </a:lnTo>
                  <a:close/>
                </a:path>
              </a:pathLst>
            </a:custGeom>
            <a:solidFill>
              <a:srgbClr val="000000"/>
            </a:solidFill>
            <a:ln w="9525">
              <a:noFill/>
              <a:round/>
              <a:headEnd/>
              <a:tailEnd/>
            </a:ln>
          </p:spPr>
          <p:txBody>
            <a:bodyPr/>
            <a:lstStyle/>
            <a:p>
              <a:endParaRPr lang="en-US" dirty="0"/>
            </a:p>
          </p:txBody>
        </p:sp>
        <p:sp>
          <p:nvSpPr>
            <p:cNvPr id="25" name="Freeform 248"/>
            <p:cNvSpPr>
              <a:spLocks/>
            </p:cNvSpPr>
            <p:nvPr/>
          </p:nvSpPr>
          <p:spPr bwMode="auto">
            <a:xfrm>
              <a:off x="4029" y="1993"/>
              <a:ext cx="220" cy="218"/>
            </a:xfrm>
            <a:custGeom>
              <a:avLst/>
              <a:gdLst/>
              <a:ahLst/>
              <a:cxnLst>
                <a:cxn ang="0">
                  <a:pos x="0" y="39"/>
                </a:cxn>
                <a:cxn ang="0">
                  <a:pos x="184" y="219"/>
                </a:cxn>
                <a:cxn ang="0">
                  <a:pos x="5" y="399"/>
                </a:cxn>
                <a:cxn ang="0">
                  <a:pos x="41" y="435"/>
                </a:cxn>
                <a:cxn ang="0">
                  <a:pos x="220" y="255"/>
                </a:cxn>
                <a:cxn ang="0">
                  <a:pos x="403" y="432"/>
                </a:cxn>
                <a:cxn ang="0">
                  <a:pos x="439" y="396"/>
                </a:cxn>
                <a:cxn ang="0">
                  <a:pos x="256" y="218"/>
                </a:cxn>
                <a:cxn ang="0">
                  <a:pos x="436" y="36"/>
                </a:cxn>
                <a:cxn ang="0">
                  <a:pos x="398" y="0"/>
                </a:cxn>
                <a:cxn ang="0">
                  <a:pos x="220" y="182"/>
                </a:cxn>
                <a:cxn ang="0">
                  <a:pos x="36" y="3"/>
                </a:cxn>
                <a:cxn ang="0">
                  <a:pos x="0" y="39"/>
                </a:cxn>
              </a:cxnLst>
              <a:rect l="0" t="0" r="r" b="b"/>
              <a:pathLst>
                <a:path w="439" h="435">
                  <a:moveTo>
                    <a:pt x="0" y="39"/>
                  </a:moveTo>
                  <a:lnTo>
                    <a:pt x="184" y="219"/>
                  </a:lnTo>
                  <a:lnTo>
                    <a:pt x="5" y="399"/>
                  </a:lnTo>
                  <a:lnTo>
                    <a:pt x="41" y="435"/>
                  </a:lnTo>
                  <a:lnTo>
                    <a:pt x="220" y="255"/>
                  </a:lnTo>
                  <a:lnTo>
                    <a:pt x="403" y="432"/>
                  </a:lnTo>
                  <a:lnTo>
                    <a:pt x="439" y="396"/>
                  </a:lnTo>
                  <a:lnTo>
                    <a:pt x="256" y="218"/>
                  </a:lnTo>
                  <a:lnTo>
                    <a:pt x="436" y="36"/>
                  </a:lnTo>
                  <a:lnTo>
                    <a:pt x="398" y="0"/>
                  </a:lnTo>
                  <a:lnTo>
                    <a:pt x="220" y="182"/>
                  </a:lnTo>
                  <a:lnTo>
                    <a:pt x="36" y="3"/>
                  </a:lnTo>
                  <a:lnTo>
                    <a:pt x="0" y="39"/>
                  </a:lnTo>
                  <a:close/>
                </a:path>
              </a:pathLst>
            </a:custGeom>
            <a:solidFill>
              <a:srgbClr val="000000"/>
            </a:solidFill>
            <a:ln w="9525">
              <a:noFill/>
              <a:round/>
              <a:headEnd/>
              <a:tailEnd/>
            </a:ln>
          </p:spPr>
          <p:txBody>
            <a:bodyPr/>
            <a:lstStyle/>
            <a:p>
              <a:endParaRPr lang="en-US" dirty="0"/>
            </a:p>
          </p:txBody>
        </p:sp>
        <p:sp>
          <p:nvSpPr>
            <p:cNvPr id="26" name="Freeform 249"/>
            <p:cNvSpPr>
              <a:spLocks/>
            </p:cNvSpPr>
            <p:nvPr/>
          </p:nvSpPr>
          <p:spPr bwMode="auto">
            <a:xfrm>
              <a:off x="5101" y="2154"/>
              <a:ext cx="281" cy="281"/>
            </a:xfrm>
            <a:custGeom>
              <a:avLst/>
              <a:gdLst/>
              <a:ahLst/>
              <a:cxnLst>
                <a:cxn ang="0">
                  <a:pos x="256" y="0"/>
                </a:cxn>
                <a:cxn ang="0">
                  <a:pos x="256" y="256"/>
                </a:cxn>
                <a:cxn ang="0">
                  <a:pos x="0" y="256"/>
                </a:cxn>
                <a:cxn ang="0">
                  <a:pos x="0" y="307"/>
                </a:cxn>
                <a:cxn ang="0">
                  <a:pos x="256" y="307"/>
                </a:cxn>
                <a:cxn ang="0">
                  <a:pos x="256" y="562"/>
                </a:cxn>
                <a:cxn ang="0">
                  <a:pos x="307" y="562"/>
                </a:cxn>
                <a:cxn ang="0">
                  <a:pos x="307" y="307"/>
                </a:cxn>
                <a:cxn ang="0">
                  <a:pos x="562" y="307"/>
                </a:cxn>
                <a:cxn ang="0">
                  <a:pos x="562" y="256"/>
                </a:cxn>
                <a:cxn ang="0">
                  <a:pos x="307" y="256"/>
                </a:cxn>
                <a:cxn ang="0">
                  <a:pos x="307" y="0"/>
                </a:cxn>
                <a:cxn ang="0">
                  <a:pos x="256" y="0"/>
                </a:cxn>
              </a:cxnLst>
              <a:rect l="0" t="0" r="r" b="b"/>
              <a:pathLst>
                <a:path w="562" h="562">
                  <a:moveTo>
                    <a:pt x="256" y="0"/>
                  </a:moveTo>
                  <a:lnTo>
                    <a:pt x="256" y="256"/>
                  </a:lnTo>
                  <a:lnTo>
                    <a:pt x="0" y="256"/>
                  </a:lnTo>
                  <a:lnTo>
                    <a:pt x="0" y="307"/>
                  </a:lnTo>
                  <a:lnTo>
                    <a:pt x="256" y="307"/>
                  </a:lnTo>
                  <a:lnTo>
                    <a:pt x="256" y="562"/>
                  </a:lnTo>
                  <a:lnTo>
                    <a:pt x="307" y="562"/>
                  </a:lnTo>
                  <a:lnTo>
                    <a:pt x="307" y="307"/>
                  </a:lnTo>
                  <a:lnTo>
                    <a:pt x="562" y="307"/>
                  </a:lnTo>
                  <a:lnTo>
                    <a:pt x="562" y="256"/>
                  </a:lnTo>
                  <a:lnTo>
                    <a:pt x="307" y="256"/>
                  </a:lnTo>
                  <a:lnTo>
                    <a:pt x="307" y="0"/>
                  </a:lnTo>
                  <a:lnTo>
                    <a:pt x="256" y="0"/>
                  </a:lnTo>
                  <a:close/>
                </a:path>
              </a:pathLst>
            </a:custGeom>
            <a:solidFill>
              <a:srgbClr val="000000"/>
            </a:solidFill>
            <a:ln w="9525">
              <a:noFill/>
              <a:round/>
              <a:headEnd/>
              <a:tailEnd/>
            </a:ln>
          </p:spPr>
          <p:txBody>
            <a:bodyPr/>
            <a:lstStyle/>
            <a:p>
              <a:endParaRPr lang="en-US" dirty="0"/>
            </a:p>
          </p:txBody>
        </p:sp>
        <p:sp>
          <p:nvSpPr>
            <p:cNvPr id="27" name="Freeform 250"/>
            <p:cNvSpPr>
              <a:spLocks/>
            </p:cNvSpPr>
            <p:nvPr/>
          </p:nvSpPr>
          <p:spPr bwMode="auto">
            <a:xfrm>
              <a:off x="5132" y="2185"/>
              <a:ext cx="219" cy="219"/>
            </a:xfrm>
            <a:custGeom>
              <a:avLst/>
              <a:gdLst/>
              <a:ahLst/>
              <a:cxnLst>
                <a:cxn ang="0">
                  <a:pos x="0" y="39"/>
                </a:cxn>
                <a:cxn ang="0">
                  <a:pos x="181" y="219"/>
                </a:cxn>
                <a:cxn ang="0">
                  <a:pos x="3" y="401"/>
                </a:cxn>
                <a:cxn ang="0">
                  <a:pos x="39" y="437"/>
                </a:cxn>
                <a:cxn ang="0">
                  <a:pos x="219" y="255"/>
                </a:cxn>
                <a:cxn ang="0">
                  <a:pos x="401" y="434"/>
                </a:cxn>
                <a:cxn ang="0">
                  <a:pos x="437" y="398"/>
                </a:cxn>
                <a:cxn ang="0">
                  <a:pos x="253" y="217"/>
                </a:cxn>
                <a:cxn ang="0">
                  <a:pos x="434" y="36"/>
                </a:cxn>
                <a:cxn ang="0">
                  <a:pos x="398" y="0"/>
                </a:cxn>
                <a:cxn ang="0">
                  <a:pos x="217" y="181"/>
                </a:cxn>
                <a:cxn ang="0">
                  <a:pos x="36" y="3"/>
                </a:cxn>
                <a:cxn ang="0">
                  <a:pos x="0" y="39"/>
                </a:cxn>
              </a:cxnLst>
              <a:rect l="0" t="0" r="r" b="b"/>
              <a:pathLst>
                <a:path w="437" h="437">
                  <a:moveTo>
                    <a:pt x="0" y="39"/>
                  </a:moveTo>
                  <a:lnTo>
                    <a:pt x="181" y="219"/>
                  </a:lnTo>
                  <a:lnTo>
                    <a:pt x="3" y="401"/>
                  </a:lnTo>
                  <a:lnTo>
                    <a:pt x="39" y="437"/>
                  </a:lnTo>
                  <a:lnTo>
                    <a:pt x="219" y="255"/>
                  </a:lnTo>
                  <a:lnTo>
                    <a:pt x="401" y="434"/>
                  </a:lnTo>
                  <a:lnTo>
                    <a:pt x="437" y="398"/>
                  </a:lnTo>
                  <a:lnTo>
                    <a:pt x="253" y="217"/>
                  </a:lnTo>
                  <a:lnTo>
                    <a:pt x="434" y="36"/>
                  </a:lnTo>
                  <a:lnTo>
                    <a:pt x="398" y="0"/>
                  </a:lnTo>
                  <a:lnTo>
                    <a:pt x="217" y="181"/>
                  </a:lnTo>
                  <a:lnTo>
                    <a:pt x="36" y="3"/>
                  </a:lnTo>
                  <a:lnTo>
                    <a:pt x="0" y="39"/>
                  </a:lnTo>
                  <a:close/>
                </a:path>
              </a:pathLst>
            </a:custGeom>
            <a:solidFill>
              <a:srgbClr val="000000"/>
            </a:solidFill>
            <a:ln w="9525">
              <a:noFill/>
              <a:round/>
              <a:headEnd/>
              <a:tailEnd/>
            </a:ln>
          </p:spPr>
          <p:txBody>
            <a:bodyPr/>
            <a:lstStyle/>
            <a:p>
              <a:endParaRPr lang="en-US" dirty="0"/>
            </a:p>
          </p:txBody>
        </p:sp>
        <p:sp>
          <p:nvSpPr>
            <p:cNvPr id="28" name="Freeform 251"/>
            <p:cNvSpPr>
              <a:spLocks/>
            </p:cNvSpPr>
            <p:nvPr/>
          </p:nvSpPr>
          <p:spPr bwMode="auto">
            <a:xfrm>
              <a:off x="3873" y="1330"/>
              <a:ext cx="282" cy="282"/>
            </a:xfrm>
            <a:custGeom>
              <a:avLst/>
              <a:gdLst/>
              <a:ahLst/>
              <a:cxnLst>
                <a:cxn ang="0">
                  <a:pos x="257" y="0"/>
                </a:cxn>
                <a:cxn ang="0">
                  <a:pos x="257" y="255"/>
                </a:cxn>
                <a:cxn ang="0">
                  <a:pos x="0" y="255"/>
                </a:cxn>
                <a:cxn ang="0">
                  <a:pos x="0" y="306"/>
                </a:cxn>
                <a:cxn ang="0">
                  <a:pos x="257" y="306"/>
                </a:cxn>
                <a:cxn ang="0">
                  <a:pos x="257" y="563"/>
                </a:cxn>
                <a:cxn ang="0">
                  <a:pos x="308" y="563"/>
                </a:cxn>
                <a:cxn ang="0">
                  <a:pos x="308" y="306"/>
                </a:cxn>
                <a:cxn ang="0">
                  <a:pos x="563" y="306"/>
                </a:cxn>
                <a:cxn ang="0">
                  <a:pos x="563" y="255"/>
                </a:cxn>
                <a:cxn ang="0">
                  <a:pos x="308" y="255"/>
                </a:cxn>
                <a:cxn ang="0">
                  <a:pos x="308" y="0"/>
                </a:cxn>
                <a:cxn ang="0">
                  <a:pos x="257" y="0"/>
                </a:cxn>
              </a:cxnLst>
              <a:rect l="0" t="0" r="r" b="b"/>
              <a:pathLst>
                <a:path w="563" h="563">
                  <a:moveTo>
                    <a:pt x="257" y="0"/>
                  </a:moveTo>
                  <a:lnTo>
                    <a:pt x="257" y="255"/>
                  </a:lnTo>
                  <a:lnTo>
                    <a:pt x="0" y="255"/>
                  </a:lnTo>
                  <a:lnTo>
                    <a:pt x="0" y="306"/>
                  </a:lnTo>
                  <a:lnTo>
                    <a:pt x="257" y="306"/>
                  </a:lnTo>
                  <a:lnTo>
                    <a:pt x="257" y="563"/>
                  </a:lnTo>
                  <a:lnTo>
                    <a:pt x="308" y="563"/>
                  </a:lnTo>
                  <a:lnTo>
                    <a:pt x="308" y="306"/>
                  </a:lnTo>
                  <a:lnTo>
                    <a:pt x="563" y="306"/>
                  </a:lnTo>
                  <a:lnTo>
                    <a:pt x="563" y="255"/>
                  </a:lnTo>
                  <a:lnTo>
                    <a:pt x="308" y="255"/>
                  </a:lnTo>
                  <a:lnTo>
                    <a:pt x="308" y="0"/>
                  </a:lnTo>
                  <a:lnTo>
                    <a:pt x="257" y="0"/>
                  </a:lnTo>
                  <a:close/>
                </a:path>
              </a:pathLst>
            </a:custGeom>
            <a:solidFill>
              <a:srgbClr val="000000"/>
            </a:solidFill>
            <a:ln w="9525">
              <a:noFill/>
              <a:round/>
              <a:headEnd/>
              <a:tailEnd/>
            </a:ln>
          </p:spPr>
          <p:txBody>
            <a:bodyPr/>
            <a:lstStyle/>
            <a:p>
              <a:endParaRPr lang="en-US" dirty="0"/>
            </a:p>
          </p:txBody>
        </p:sp>
        <p:sp>
          <p:nvSpPr>
            <p:cNvPr id="29" name="Freeform 252"/>
            <p:cNvSpPr>
              <a:spLocks/>
            </p:cNvSpPr>
            <p:nvPr/>
          </p:nvSpPr>
          <p:spPr bwMode="auto">
            <a:xfrm>
              <a:off x="3905" y="1361"/>
              <a:ext cx="218" cy="219"/>
            </a:xfrm>
            <a:custGeom>
              <a:avLst/>
              <a:gdLst/>
              <a:ahLst/>
              <a:cxnLst>
                <a:cxn ang="0">
                  <a:pos x="0" y="39"/>
                </a:cxn>
                <a:cxn ang="0">
                  <a:pos x="181" y="219"/>
                </a:cxn>
                <a:cxn ang="0">
                  <a:pos x="3" y="401"/>
                </a:cxn>
                <a:cxn ang="0">
                  <a:pos x="39" y="437"/>
                </a:cxn>
                <a:cxn ang="0">
                  <a:pos x="219" y="255"/>
                </a:cxn>
                <a:cxn ang="0">
                  <a:pos x="401" y="434"/>
                </a:cxn>
                <a:cxn ang="0">
                  <a:pos x="437" y="398"/>
                </a:cxn>
                <a:cxn ang="0">
                  <a:pos x="253" y="218"/>
                </a:cxn>
                <a:cxn ang="0">
                  <a:pos x="434" y="36"/>
                </a:cxn>
                <a:cxn ang="0">
                  <a:pos x="397" y="0"/>
                </a:cxn>
                <a:cxn ang="0">
                  <a:pos x="217" y="183"/>
                </a:cxn>
                <a:cxn ang="0">
                  <a:pos x="36" y="3"/>
                </a:cxn>
                <a:cxn ang="0">
                  <a:pos x="0" y="39"/>
                </a:cxn>
              </a:cxnLst>
              <a:rect l="0" t="0" r="r" b="b"/>
              <a:pathLst>
                <a:path w="437" h="437">
                  <a:moveTo>
                    <a:pt x="0" y="39"/>
                  </a:moveTo>
                  <a:lnTo>
                    <a:pt x="181" y="219"/>
                  </a:lnTo>
                  <a:lnTo>
                    <a:pt x="3" y="401"/>
                  </a:lnTo>
                  <a:lnTo>
                    <a:pt x="39" y="437"/>
                  </a:lnTo>
                  <a:lnTo>
                    <a:pt x="219" y="255"/>
                  </a:lnTo>
                  <a:lnTo>
                    <a:pt x="401" y="434"/>
                  </a:lnTo>
                  <a:lnTo>
                    <a:pt x="437" y="398"/>
                  </a:lnTo>
                  <a:lnTo>
                    <a:pt x="253" y="218"/>
                  </a:lnTo>
                  <a:lnTo>
                    <a:pt x="434" y="36"/>
                  </a:lnTo>
                  <a:lnTo>
                    <a:pt x="397" y="0"/>
                  </a:lnTo>
                  <a:lnTo>
                    <a:pt x="217" y="183"/>
                  </a:lnTo>
                  <a:lnTo>
                    <a:pt x="36" y="3"/>
                  </a:lnTo>
                  <a:lnTo>
                    <a:pt x="0" y="39"/>
                  </a:lnTo>
                  <a:close/>
                </a:path>
              </a:pathLst>
            </a:custGeom>
            <a:solidFill>
              <a:srgbClr val="000000"/>
            </a:solidFill>
            <a:ln w="9525">
              <a:noFill/>
              <a:round/>
              <a:headEnd/>
              <a:tailEnd/>
            </a:ln>
          </p:spPr>
          <p:txBody>
            <a:bodyPr/>
            <a:lstStyle/>
            <a:p>
              <a:endParaRPr lang="en-US" dirty="0"/>
            </a:p>
          </p:txBody>
        </p:sp>
      </p:grpSp>
    </p:spTree>
    <p:extLst>
      <p:ext uri="{BB962C8B-B14F-4D97-AF65-F5344CB8AC3E}">
        <p14:creationId xmlns:p14="http://schemas.microsoft.com/office/powerpoint/2010/main" val="2271006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a:t>Visual Studio Solution and Projects</a:t>
            </a:r>
            <a:endParaRPr lang="en-US"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Development environment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Espace réservé du contenu 2"/>
          <p:cNvSpPr>
            <a:spLocks noGrp="1"/>
          </p:cNvSpPr>
          <p:nvPr>
            <p:ph idx="1"/>
          </p:nvPr>
        </p:nvSpPr>
        <p:spPr>
          <a:xfrm>
            <a:off x="467544" y="1128713"/>
            <a:ext cx="8280920" cy="4230687"/>
          </a:xfrm>
        </p:spPr>
        <p:txBody>
          <a:bodyPr/>
          <a:lstStyle/>
          <a:p>
            <a:r>
              <a:rPr lang="en-US" i="1" dirty="0">
                <a:latin typeface="Century Schoolbook"/>
                <a:cs typeface="Century Schoolbook"/>
              </a:rPr>
              <a:t>S</a:t>
            </a:r>
            <a:r>
              <a:rPr lang="en-US" i="1" dirty="0">
                <a:latin typeface="Century Schoolbook" pitchFamily="18" charset="0"/>
              </a:rPr>
              <a:t>olution</a:t>
            </a:r>
            <a:r>
              <a:rPr lang="en-US" dirty="0"/>
              <a:t>: the entire application (</a:t>
            </a:r>
            <a:r>
              <a:rPr lang="en-US" dirty="0">
                <a:latin typeface="Courier New" pitchFamily="49" charset="0"/>
              </a:rPr>
              <a:t>.</a:t>
            </a:r>
            <a:r>
              <a:rPr lang="en-US" dirty="0" err="1">
                <a:latin typeface="Courier New" pitchFamily="49" charset="0"/>
              </a:rPr>
              <a:t>sln</a:t>
            </a:r>
            <a:r>
              <a:rPr lang="en-US" dirty="0"/>
              <a:t>)</a:t>
            </a:r>
          </a:p>
          <a:p>
            <a:pPr lvl="1"/>
            <a:r>
              <a:rPr lang="en-US" dirty="0"/>
              <a:t>Possibly many projects</a:t>
            </a:r>
          </a:p>
          <a:p>
            <a:r>
              <a:rPr lang="en-US" i="1" dirty="0">
                <a:latin typeface="Century Schoolbook" pitchFamily="18" charset="0"/>
              </a:rPr>
              <a:t>Project</a:t>
            </a:r>
            <a:r>
              <a:rPr lang="en-US" dirty="0"/>
              <a:t>: collection of files developed together</a:t>
            </a:r>
          </a:p>
          <a:p>
            <a:pPr lvl="1"/>
            <a:r>
              <a:rPr lang="en-US" dirty="0"/>
              <a:t>Could result in a component class library (</a:t>
            </a:r>
            <a:r>
              <a:rPr lang="en-US" dirty="0">
                <a:latin typeface="Courier New" pitchFamily="49" charset="0"/>
              </a:rPr>
              <a:t>.</a:t>
            </a:r>
            <a:r>
              <a:rPr lang="en-US" dirty="0" err="1">
                <a:latin typeface="Courier New" pitchFamily="49" charset="0"/>
              </a:rPr>
              <a:t>dll</a:t>
            </a:r>
            <a:r>
              <a:rPr lang="en-US" dirty="0"/>
              <a:t>)</a:t>
            </a:r>
          </a:p>
          <a:p>
            <a:pPr lvl="1"/>
            <a:r>
              <a:rPr lang="en-US" dirty="0"/>
              <a:t>Or could result in an executable (</a:t>
            </a:r>
            <a:r>
              <a:rPr lang="en-US" dirty="0">
                <a:latin typeface="Courier New" pitchFamily="49" charset="0"/>
              </a:rPr>
              <a:t>.exe</a:t>
            </a:r>
            <a:r>
              <a:rPr lang="en-US" dirty="0"/>
              <a:t>)</a:t>
            </a:r>
          </a:p>
          <a:p>
            <a:endParaRPr lang="en-US" dirty="0"/>
          </a:p>
          <a:p>
            <a:r>
              <a:rPr lang="en-US" dirty="0"/>
              <a:t>Same project can be included in different solutions</a:t>
            </a:r>
          </a:p>
        </p:txBody>
      </p:sp>
    </p:spTree>
    <p:extLst>
      <p:ext uri="{BB962C8B-B14F-4D97-AF65-F5344CB8AC3E}">
        <p14:creationId xmlns:p14="http://schemas.microsoft.com/office/powerpoint/2010/main" val="2508218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a:t>Visual Studio</a:t>
            </a:r>
            <a:endParaRPr lang="en-US"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Development environment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Espace réservé du contenu 2"/>
          <p:cNvSpPr>
            <a:spLocks noGrp="1"/>
          </p:cNvSpPr>
          <p:nvPr>
            <p:ph idx="1"/>
          </p:nvPr>
        </p:nvSpPr>
        <p:spPr>
          <a:xfrm>
            <a:off x="467544" y="1128713"/>
            <a:ext cx="8280920" cy="4230687"/>
          </a:xfrm>
        </p:spPr>
        <p:txBody>
          <a:bodyPr/>
          <a:lstStyle/>
          <a:p>
            <a:endParaRPr lang="en-US" i="1" dirty="0">
              <a:latin typeface="Century Schoolbook"/>
              <a:cs typeface="Century Schoolbook"/>
            </a:endParaRPr>
          </a:p>
          <a:p>
            <a:r>
              <a:rPr lang="en-US" i="1" dirty="0">
                <a:latin typeface="Century Schoolbook"/>
                <a:cs typeface="Century Schoolbook"/>
              </a:rPr>
              <a:t>S</a:t>
            </a:r>
            <a:r>
              <a:rPr lang="en-US" i="1" dirty="0">
                <a:latin typeface="Century Schoolbook" pitchFamily="18" charset="0"/>
              </a:rPr>
              <a:t>olution</a:t>
            </a:r>
            <a:r>
              <a:rPr lang="en-US" dirty="0"/>
              <a:t>: </a:t>
            </a:r>
          </a:p>
          <a:p>
            <a:pPr lvl="1"/>
            <a:r>
              <a:rPr lang="en-US" dirty="0"/>
              <a:t>Entire application (</a:t>
            </a:r>
            <a:r>
              <a:rPr lang="en-US" dirty="0">
                <a:latin typeface="Courier New" pitchFamily="49" charset="0"/>
              </a:rPr>
              <a:t>.</a:t>
            </a:r>
            <a:r>
              <a:rPr lang="en-US" dirty="0" err="1">
                <a:latin typeface="Courier New" pitchFamily="49" charset="0"/>
              </a:rPr>
              <a:t>sln</a:t>
            </a:r>
            <a:r>
              <a:rPr lang="en-US" dirty="0"/>
              <a:t>)</a:t>
            </a:r>
          </a:p>
          <a:p>
            <a:endParaRPr lang="en-US" dirty="0"/>
          </a:p>
          <a:p>
            <a:r>
              <a:rPr lang="en-US" i="1" dirty="0">
                <a:latin typeface="Century Schoolbook" pitchFamily="18" charset="0"/>
              </a:rPr>
              <a:t>Project</a:t>
            </a:r>
            <a:r>
              <a:rPr lang="en-US" dirty="0"/>
              <a:t>: </a:t>
            </a:r>
          </a:p>
          <a:p>
            <a:pPr lvl="1"/>
            <a:r>
              <a:rPr lang="en-US" dirty="0"/>
              <a:t>Collection of files</a:t>
            </a:r>
          </a:p>
        </p:txBody>
      </p:sp>
      <p:pic>
        <p:nvPicPr>
          <p:cNvPr id="7" name="shape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9864" y="430663"/>
            <a:ext cx="2764624" cy="4731093"/>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3" name="Elbow Connector 2"/>
          <p:cNvCxnSpPr/>
          <p:nvPr/>
        </p:nvCxnSpPr>
        <p:spPr>
          <a:xfrm flipV="1">
            <a:off x="2483768" y="2641476"/>
            <a:ext cx="3960440" cy="720080"/>
          </a:xfrm>
          <a:prstGeom prst="bentConnector3">
            <a:avLst>
              <a:gd name="adj1" fmla="val 74394"/>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Elbow Connector 12"/>
          <p:cNvCxnSpPr/>
          <p:nvPr/>
        </p:nvCxnSpPr>
        <p:spPr>
          <a:xfrm flipV="1">
            <a:off x="2483768" y="1417340"/>
            <a:ext cx="3816424" cy="576064"/>
          </a:xfrm>
          <a:prstGeom prst="bentConnector3">
            <a:avLst>
              <a:gd name="adj1" fmla="val 34072"/>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Elbow Connector 15"/>
          <p:cNvCxnSpPr/>
          <p:nvPr/>
        </p:nvCxnSpPr>
        <p:spPr>
          <a:xfrm flipV="1">
            <a:off x="2483768" y="1633364"/>
            <a:ext cx="3960440" cy="1728192"/>
          </a:xfrm>
          <a:prstGeom prst="bentConnector3">
            <a:avLst>
              <a:gd name="adj1" fmla="val 74394"/>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531249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a:t>Managed code</a:t>
            </a:r>
            <a:endParaRPr lang="en-US"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Development environment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Espace réservé du contenu 2"/>
          <p:cNvSpPr>
            <a:spLocks noGrp="1"/>
          </p:cNvSpPr>
          <p:nvPr>
            <p:ph idx="1"/>
          </p:nvPr>
        </p:nvSpPr>
        <p:spPr>
          <a:xfrm>
            <a:off x="467544" y="1128713"/>
            <a:ext cx="8424936" cy="4230687"/>
          </a:xfrm>
        </p:spPr>
        <p:txBody>
          <a:bodyPr/>
          <a:lstStyle/>
          <a:p>
            <a:r>
              <a:rPr lang="en-US" dirty="0"/>
              <a:t>Few steps from a solution to the program execution!</a:t>
            </a:r>
          </a:p>
          <a:p>
            <a:pPr marL="914400" lvl="1" indent="-457200">
              <a:buFont typeface="+mj-lt"/>
              <a:buAutoNum type="arabicPeriod"/>
            </a:pPr>
            <a:r>
              <a:rPr lang="en-US" dirty="0"/>
              <a:t>C# compilers generate</a:t>
            </a:r>
          </a:p>
          <a:p>
            <a:pPr lvl="2"/>
            <a:r>
              <a:rPr lang="en-US" i="1" dirty="0">
                <a:latin typeface="Century Schoolbook" pitchFamily="18" charset="0"/>
              </a:rPr>
              <a:t>Common Intermediate Language </a:t>
            </a:r>
            <a:r>
              <a:rPr lang="en-US" dirty="0"/>
              <a:t>(</a:t>
            </a:r>
            <a:r>
              <a:rPr lang="en-US" i="1" dirty="0">
                <a:latin typeface="Century Schoolbook" pitchFamily="18" charset="0"/>
              </a:rPr>
              <a:t>CIL</a:t>
            </a:r>
            <a:r>
              <a:rPr lang="en-US" dirty="0"/>
              <a:t>)</a:t>
            </a:r>
          </a:p>
          <a:p>
            <a:pPr lvl="2"/>
            <a:r>
              <a:rPr lang="en-US" i="1" dirty="0">
                <a:latin typeface="Century Schoolbook" pitchFamily="18" charset="0"/>
              </a:rPr>
              <a:t>Metadata</a:t>
            </a:r>
            <a:r>
              <a:rPr lang="en-US" dirty="0"/>
              <a:t> describing the contents </a:t>
            </a:r>
            <a:r>
              <a:rPr lang="en-US" dirty="0" err="1"/>
              <a:t>of</a:t>
            </a:r>
            <a:r>
              <a:rPr lang="en-US" dirty="0" err="1">
                <a:latin typeface="Courier New" pitchFamily="49" charset="0"/>
                <a:cs typeface="Courier New" pitchFamily="49" charset="0"/>
              </a:rPr>
              <a:t>.exe</a:t>
            </a:r>
            <a:r>
              <a:rPr lang="en-US" dirty="0"/>
              <a:t> or </a:t>
            </a:r>
            <a:r>
              <a:rPr lang="en-US" dirty="0">
                <a:latin typeface="Courier New" pitchFamily="49" charset="0"/>
                <a:cs typeface="Courier New" pitchFamily="49" charset="0"/>
              </a:rPr>
              <a:t>.</a:t>
            </a:r>
            <a:r>
              <a:rPr lang="en-US" dirty="0" err="1">
                <a:latin typeface="Courier New" pitchFamily="49" charset="0"/>
                <a:cs typeface="Courier New" pitchFamily="49" charset="0"/>
              </a:rPr>
              <a:t>dll</a:t>
            </a:r>
            <a:r>
              <a:rPr lang="en-US" dirty="0"/>
              <a:t> file produced</a:t>
            </a:r>
          </a:p>
          <a:p>
            <a:pPr lvl="3"/>
            <a:r>
              <a:rPr lang="en-US" dirty="0"/>
              <a:t>No “include files” or “copy books” needed</a:t>
            </a:r>
          </a:p>
          <a:p>
            <a:pPr lvl="1"/>
            <a:endParaRPr lang="en-US" i="1" u="sng" dirty="0">
              <a:latin typeface="Century Schoolbook" pitchFamily="18" charset="0"/>
            </a:endParaRPr>
          </a:p>
          <a:p>
            <a:pPr marL="914400" lvl="1" indent="-457200">
              <a:buFont typeface="+mj-lt"/>
              <a:buAutoNum type="arabicPeriod"/>
            </a:pPr>
            <a:r>
              <a:rPr lang="en-US" dirty="0">
                <a:latin typeface="Calibri"/>
                <a:cs typeface="Calibri"/>
              </a:rPr>
              <a:t> </a:t>
            </a:r>
            <a:r>
              <a:rPr lang="en-US" i="1" u="sng" dirty="0">
                <a:latin typeface="Century Schoolbook" pitchFamily="18" charset="0"/>
              </a:rPr>
              <a:t>J</a:t>
            </a:r>
            <a:r>
              <a:rPr lang="en-US" i="1" dirty="0">
                <a:latin typeface="Century Schoolbook" pitchFamily="18" charset="0"/>
              </a:rPr>
              <a:t>ust-</a:t>
            </a:r>
            <a:r>
              <a:rPr lang="en-US" i="1" u="sng" dirty="0">
                <a:latin typeface="Century Schoolbook" pitchFamily="18" charset="0"/>
              </a:rPr>
              <a:t>I</a:t>
            </a:r>
            <a:r>
              <a:rPr lang="en-US" i="1" dirty="0">
                <a:latin typeface="Century Schoolbook" pitchFamily="18" charset="0"/>
              </a:rPr>
              <a:t>n-</a:t>
            </a:r>
            <a:r>
              <a:rPr lang="en-US" i="1" u="sng" dirty="0">
                <a:latin typeface="Century Schoolbook" pitchFamily="18" charset="0"/>
              </a:rPr>
              <a:t>T</a:t>
            </a:r>
            <a:r>
              <a:rPr lang="en-US" i="1" dirty="0">
                <a:latin typeface="Century Schoolbook" pitchFamily="18" charset="0"/>
              </a:rPr>
              <a:t>ime</a:t>
            </a:r>
            <a:r>
              <a:rPr lang="en-US" dirty="0"/>
              <a:t> (</a:t>
            </a:r>
            <a:r>
              <a:rPr lang="en-US" i="1" dirty="0">
                <a:latin typeface="Century Schoolbook" pitchFamily="18" charset="0"/>
              </a:rPr>
              <a:t>JIT</a:t>
            </a:r>
            <a:r>
              <a:rPr lang="en-US" dirty="0"/>
              <a:t>) translator</a:t>
            </a:r>
          </a:p>
          <a:p>
            <a:pPr lvl="2"/>
            <a:r>
              <a:rPr lang="en-US" dirty="0"/>
              <a:t>Creates native binary at program execution or optionally installation</a:t>
            </a:r>
          </a:p>
          <a:p>
            <a:pPr lvl="2"/>
            <a:r>
              <a:rPr lang="en-US" dirty="0"/>
              <a:t>You will not likely notice this translation step!</a:t>
            </a:r>
          </a:p>
          <a:p>
            <a:pPr lvl="1"/>
            <a:endParaRPr lang="en-US" dirty="0"/>
          </a:p>
        </p:txBody>
      </p:sp>
    </p:spTree>
    <p:extLst>
      <p:ext uri="{BB962C8B-B14F-4D97-AF65-F5344CB8AC3E}">
        <p14:creationId xmlns:p14="http://schemas.microsoft.com/office/powerpoint/2010/main" val="2737382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a:t>Managed code</a:t>
            </a:r>
            <a:endParaRPr lang="en-US"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Development environment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Espace réservé du contenu 2"/>
          <p:cNvSpPr>
            <a:spLocks noGrp="1"/>
          </p:cNvSpPr>
          <p:nvPr>
            <p:ph idx="1"/>
          </p:nvPr>
        </p:nvSpPr>
        <p:spPr>
          <a:xfrm>
            <a:off x="467544" y="1128713"/>
            <a:ext cx="8424936" cy="4230687"/>
          </a:xfrm>
        </p:spPr>
        <p:txBody>
          <a:bodyPr/>
          <a:lstStyle/>
          <a:p>
            <a:r>
              <a:rPr lang="en-US" dirty="0"/>
              <a:t>Few steps from a solution to the program execution!</a:t>
            </a:r>
          </a:p>
          <a:p>
            <a:pPr marL="914400" lvl="1" indent="-457200">
              <a:buFont typeface="+mj-lt"/>
              <a:buAutoNum type="arabicPeriod" startAt="3"/>
            </a:pPr>
            <a:r>
              <a:rPr lang="en-US" dirty="0"/>
              <a:t>To run a .NET program:</a:t>
            </a:r>
          </a:p>
          <a:p>
            <a:pPr lvl="2"/>
            <a:r>
              <a:rPr lang="en-US" dirty="0"/>
              <a:t>The </a:t>
            </a:r>
            <a:r>
              <a:rPr lang="en-US" i="1" dirty="0">
                <a:latin typeface="Century Schoolbook" pitchFamily="18" charset="0"/>
              </a:rPr>
              <a:t>Common Language Infrastructure (CLI)</a:t>
            </a:r>
            <a:r>
              <a:rPr lang="en-US" dirty="0"/>
              <a:t> must be installed</a:t>
            </a:r>
          </a:p>
          <a:p>
            <a:pPr lvl="2"/>
            <a:r>
              <a:rPr lang="en-US" dirty="0"/>
              <a:t>Microsoft’s version is called </a:t>
            </a:r>
            <a:r>
              <a:rPr lang="en-US" i="1" u="sng" dirty="0">
                <a:latin typeface="Century Schoolbook" pitchFamily="18" charset="0"/>
              </a:rPr>
              <a:t>C</a:t>
            </a:r>
            <a:r>
              <a:rPr lang="en-US" i="1" dirty="0">
                <a:latin typeface="Century Schoolbook" pitchFamily="18" charset="0"/>
              </a:rPr>
              <a:t>ommon </a:t>
            </a:r>
            <a:r>
              <a:rPr lang="en-US" i="1" u="sng" dirty="0">
                <a:latin typeface="Century Schoolbook" pitchFamily="18" charset="0"/>
              </a:rPr>
              <a:t>L</a:t>
            </a:r>
            <a:r>
              <a:rPr lang="en-US" i="1" dirty="0">
                <a:latin typeface="Century Schoolbook" pitchFamily="18" charset="0"/>
              </a:rPr>
              <a:t>anguage </a:t>
            </a:r>
            <a:r>
              <a:rPr lang="en-US" i="1" u="sng" dirty="0">
                <a:latin typeface="Century Schoolbook" pitchFamily="18" charset="0"/>
              </a:rPr>
              <a:t>R</a:t>
            </a:r>
            <a:r>
              <a:rPr lang="en-US" i="1" dirty="0">
                <a:latin typeface="Century Schoolbook" pitchFamily="18" charset="0"/>
              </a:rPr>
              <a:t>untime </a:t>
            </a:r>
            <a:r>
              <a:rPr lang="en-US" dirty="0"/>
              <a:t>(</a:t>
            </a:r>
            <a:r>
              <a:rPr lang="en-US" i="1" dirty="0">
                <a:latin typeface="Century Schoolbook" pitchFamily="18" charset="0"/>
              </a:rPr>
              <a:t>CLR</a:t>
            </a:r>
            <a:r>
              <a:rPr lang="en-US" dirty="0"/>
              <a:t>)</a:t>
            </a:r>
          </a:p>
          <a:p>
            <a:pPr lvl="2"/>
            <a:r>
              <a:rPr lang="en-US" dirty="0"/>
              <a:t>Automatically installed on most Windows platforms</a:t>
            </a:r>
          </a:p>
          <a:p>
            <a:pPr marL="457200" lvl="1" indent="0">
              <a:buNone/>
            </a:pPr>
            <a:r>
              <a:rPr lang="en-US" dirty="0"/>
              <a:t> </a:t>
            </a:r>
          </a:p>
          <a:p>
            <a:pPr marL="914400" lvl="1" indent="-457200">
              <a:buFont typeface="+mj-lt"/>
              <a:buAutoNum type="arabicPeriod" startAt="4"/>
            </a:pPr>
            <a:r>
              <a:rPr lang="en-US" dirty="0"/>
              <a:t>Native binary and the CLI are placed in folders </a:t>
            </a:r>
          </a:p>
          <a:p>
            <a:pPr lvl="2"/>
            <a:r>
              <a:rPr lang="en-US" dirty="0"/>
              <a:t>System-specific directory </a:t>
            </a:r>
          </a:p>
          <a:p>
            <a:pPr lvl="2"/>
            <a:r>
              <a:rPr lang="en-US" dirty="0"/>
              <a:t>Includes the </a:t>
            </a:r>
            <a:r>
              <a:rPr lang="en-US" i="1" u="sng" dirty="0">
                <a:latin typeface="Century Schoolbook" pitchFamily="18" charset="0"/>
              </a:rPr>
              <a:t>G</a:t>
            </a:r>
            <a:r>
              <a:rPr lang="en-US" i="1" dirty="0">
                <a:latin typeface="Century Schoolbook" pitchFamily="18" charset="0"/>
              </a:rPr>
              <a:t>lobal </a:t>
            </a:r>
            <a:r>
              <a:rPr lang="en-US" i="1" u="sng" dirty="0">
                <a:latin typeface="Century Schoolbook" pitchFamily="18" charset="0"/>
              </a:rPr>
              <a:t>A</a:t>
            </a:r>
            <a:r>
              <a:rPr lang="en-US" i="1" dirty="0">
                <a:latin typeface="Century Schoolbook" pitchFamily="18" charset="0"/>
              </a:rPr>
              <a:t>ssembly </a:t>
            </a:r>
            <a:r>
              <a:rPr lang="en-US" i="1" u="sng" dirty="0">
                <a:latin typeface="Century Schoolbook" pitchFamily="18" charset="0"/>
              </a:rPr>
              <a:t>C</a:t>
            </a:r>
            <a:r>
              <a:rPr lang="en-US" i="1" dirty="0">
                <a:latin typeface="Century Schoolbook" pitchFamily="18" charset="0"/>
              </a:rPr>
              <a:t>ache (GAC)</a:t>
            </a:r>
            <a:endParaRPr lang="en-US" dirty="0">
              <a:latin typeface="Courier New" pitchFamily="49" charset="0"/>
              <a:cs typeface="Courier New" pitchFamily="49" charset="0"/>
            </a:endParaRPr>
          </a:p>
          <a:p>
            <a:pPr lvl="2"/>
            <a:r>
              <a:rPr lang="en-US" dirty="0">
                <a:latin typeface="Calibri"/>
                <a:cs typeface="Calibri"/>
              </a:rPr>
              <a:t>Should be </a:t>
            </a:r>
            <a:r>
              <a:rPr lang="en-US" dirty="0">
                <a:latin typeface="Courier New" pitchFamily="49" charset="0"/>
                <a:cs typeface="Courier New" pitchFamily="49" charset="0"/>
              </a:rPr>
              <a:t>C:\Windows\</a:t>
            </a:r>
            <a:r>
              <a:rPr lang="en-US" dirty="0" err="1">
                <a:latin typeface="Courier New" pitchFamily="49" charset="0"/>
                <a:cs typeface="Courier New" pitchFamily="49" charset="0"/>
              </a:rPr>
              <a:t>Microsoft.NET</a:t>
            </a:r>
            <a:r>
              <a:rPr lang="en-US" dirty="0">
                <a:latin typeface="Courier New" pitchFamily="49" charset="0"/>
                <a:cs typeface="Courier New" pitchFamily="49" charset="0"/>
              </a:rPr>
              <a:t>\Assembly</a:t>
            </a:r>
            <a:endParaRPr lang="en-US" dirty="0"/>
          </a:p>
        </p:txBody>
      </p:sp>
    </p:spTree>
    <p:extLst>
      <p:ext uri="{BB962C8B-B14F-4D97-AF65-F5344CB8AC3E}">
        <p14:creationId xmlns:p14="http://schemas.microsoft.com/office/powerpoint/2010/main" val="928590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a:t>Compilation &amp; Runtime environment</a:t>
            </a:r>
          </a:p>
        </p:txBody>
      </p:sp>
      <p:sp>
        <p:nvSpPr>
          <p:cNvPr id="18435" name="Espace réservé du contenu 3"/>
          <p:cNvSpPr>
            <a:spLocks noGrp="1"/>
          </p:cNvSpPr>
          <p:nvPr>
            <p:ph sz="quarter" idx="13"/>
          </p:nvPr>
        </p:nvSpPr>
        <p:spPr/>
        <p:txBody>
          <a:bodyPr/>
          <a:lstStyle/>
          <a:p>
            <a:r>
              <a:rPr lang="en-US" dirty="0">
                <a:ea typeface="ＭＳ Ｐゴシック" pitchFamily="34" charset="-128"/>
              </a:rPr>
              <a:t>Development environment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sp>
        <p:nvSpPr>
          <p:cNvPr id="41" name="shape26"/>
          <p:cNvSpPr>
            <a:spLocks noChangeArrowheads="1"/>
          </p:cNvSpPr>
          <p:nvPr/>
        </p:nvSpPr>
        <p:spPr bwMode="auto">
          <a:xfrm flipV="1">
            <a:off x="4449763" y="1830441"/>
            <a:ext cx="620712" cy="771525"/>
          </a:xfrm>
          <a:prstGeom prst="foldedCorner">
            <a:avLst>
              <a:gd name="adj" fmla="val 19181"/>
            </a:avLst>
          </a:prstGeom>
          <a:solidFill>
            <a:srgbClr val="85C446"/>
          </a:solidFill>
          <a:ln w="12700">
            <a:solidFill>
              <a:srgbClr val="000080"/>
            </a:solidFill>
            <a:round/>
            <a:headEnd/>
            <a:tailEnd/>
          </a:ln>
          <a:effec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2" name="AutoShape 1116"/>
          <p:cNvSpPr>
            <a:spLocks noChangeArrowheads="1"/>
          </p:cNvSpPr>
          <p:nvPr/>
        </p:nvSpPr>
        <p:spPr bwMode="auto">
          <a:xfrm flipV="1">
            <a:off x="4643438" y="1962203"/>
            <a:ext cx="620712" cy="771525"/>
          </a:xfrm>
          <a:prstGeom prst="foldedCorner">
            <a:avLst>
              <a:gd name="adj" fmla="val 19181"/>
            </a:avLst>
          </a:prstGeom>
          <a:solidFill>
            <a:srgbClr val="85C446"/>
          </a:solidFill>
          <a:ln w="12700">
            <a:solidFill>
              <a:srgbClr val="000080"/>
            </a:solidFill>
            <a:round/>
            <a:headEnd/>
            <a:tailEnd/>
          </a:ln>
          <a:effec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3" name="Text Box 1117"/>
          <p:cNvSpPr txBox="1">
            <a:spLocks noChangeArrowheads="1"/>
          </p:cNvSpPr>
          <p:nvPr/>
        </p:nvSpPr>
        <p:spPr bwMode="auto">
          <a:xfrm>
            <a:off x="4667250" y="2103491"/>
            <a:ext cx="501650" cy="501650"/>
          </a:xfrm>
          <a:prstGeom prst="rect">
            <a:avLst/>
          </a:prstGeom>
          <a:noFill/>
          <a:ln w="12700">
            <a:noFill/>
            <a:miter lim="800000"/>
            <a:headEnd/>
            <a:tailEnd/>
          </a:ln>
          <a:effectLst/>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C</a:t>
            </a: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10011</a:t>
            </a:r>
          </a:p>
        </p:txBody>
      </p:sp>
      <p:sp>
        <p:nvSpPr>
          <p:cNvPr id="44" name="shape24"/>
          <p:cNvSpPr>
            <a:spLocks noChangeArrowheads="1"/>
          </p:cNvSpPr>
          <p:nvPr/>
        </p:nvSpPr>
        <p:spPr bwMode="auto">
          <a:xfrm flipV="1">
            <a:off x="720725" y="2921053"/>
            <a:ext cx="620713" cy="771525"/>
          </a:xfrm>
          <a:prstGeom prst="foldedCorner">
            <a:avLst>
              <a:gd name="adj" fmla="val 19181"/>
            </a:avLst>
          </a:prstGeom>
          <a:solidFill>
            <a:srgbClr val="FFFFCC"/>
          </a:solidFill>
          <a:ln w="12700">
            <a:solidFill>
              <a:srgbClr val="000080"/>
            </a:solidFill>
            <a:round/>
            <a:headEnd/>
            <a:tailEnd/>
          </a:ln>
          <a:effec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5" name="AutoShape 1106"/>
          <p:cNvSpPr>
            <a:spLocks noChangeArrowheads="1"/>
          </p:cNvSpPr>
          <p:nvPr/>
        </p:nvSpPr>
        <p:spPr bwMode="auto">
          <a:xfrm flipV="1">
            <a:off x="557213" y="1833616"/>
            <a:ext cx="620712" cy="771525"/>
          </a:xfrm>
          <a:prstGeom prst="foldedCorner">
            <a:avLst>
              <a:gd name="adj" fmla="val 19181"/>
            </a:avLst>
          </a:prstGeom>
          <a:solidFill>
            <a:srgbClr val="85C446"/>
          </a:solidFill>
          <a:ln w="12700">
            <a:solidFill>
              <a:srgbClr val="000080"/>
            </a:solidFill>
            <a:round/>
            <a:headEnd/>
            <a:tailEnd/>
          </a:ln>
          <a:effec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6" name="Line 1107"/>
          <p:cNvSpPr>
            <a:spLocks noChangeShapeType="1"/>
          </p:cNvSpPr>
          <p:nvPr/>
        </p:nvSpPr>
        <p:spPr bwMode="auto">
          <a:xfrm>
            <a:off x="709613" y="2055866"/>
            <a:ext cx="295275" cy="0"/>
          </a:xfrm>
          <a:prstGeom prst="line">
            <a:avLst/>
          </a:prstGeom>
          <a:noFill/>
          <a:ln w="28575">
            <a:solidFill>
              <a:srgbClr val="000080"/>
            </a:solidFill>
            <a:round/>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7" name="Line 1108"/>
          <p:cNvSpPr>
            <a:spLocks noChangeShapeType="1"/>
          </p:cNvSpPr>
          <p:nvPr/>
        </p:nvSpPr>
        <p:spPr bwMode="auto">
          <a:xfrm>
            <a:off x="709613" y="2136828"/>
            <a:ext cx="182562" cy="0"/>
          </a:xfrm>
          <a:prstGeom prst="line">
            <a:avLst/>
          </a:prstGeom>
          <a:noFill/>
          <a:ln w="28575">
            <a:solidFill>
              <a:srgbClr val="000080"/>
            </a:solidFill>
            <a:round/>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8" name="Line 1109"/>
          <p:cNvSpPr>
            <a:spLocks noChangeShapeType="1"/>
          </p:cNvSpPr>
          <p:nvPr/>
        </p:nvSpPr>
        <p:spPr bwMode="auto">
          <a:xfrm>
            <a:off x="709613" y="2219378"/>
            <a:ext cx="295275" cy="0"/>
          </a:xfrm>
          <a:prstGeom prst="line">
            <a:avLst/>
          </a:prstGeom>
          <a:noFill/>
          <a:ln w="28575">
            <a:solidFill>
              <a:srgbClr val="000080"/>
            </a:solidFill>
            <a:round/>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9" name="Text Box 1110"/>
          <p:cNvSpPr txBox="1">
            <a:spLocks noChangeArrowheads="1"/>
          </p:cNvSpPr>
          <p:nvPr/>
        </p:nvSpPr>
        <p:spPr bwMode="auto">
          <a:xfrm>
            <a:off x="568325" y="1828853"/>
            <a:ext cx="222250" cy="228600"/>
          </a:xfrm>
          <a:prstGeom prst="rect">
            <a:avLst/>
          </a:prstGeom>
          <a:noFill/>
          <a:ln w="12700">
            <a:noFill/>
            <a:miter lim="800000"/>
            <a:headEnd/>
            <a:tailEnd/>
          </a:ln>
          <a:effectLst/>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a:t>
            </a:r>
          </a:p>
        </p:txBody>
      </p:sp>
      <p:sp>
        <p:nvSpPr>
          <p:cNvPr id="50" name="Text Box 1111"/>
          <p:cNvSpPr txBox="1">
            <a:spLocks noChangeArrowheads="1"/>
          </p:cNvSpPr>
          <p:nvPr/>
        </p:nvSpPr>
        <p:spPr bwMode="auto">
          <a:xfrm>
            <a:off x="568325" y="2214616"/>
            <a:ext cx="222250" cy="228600"/>
          </a:xfrm>
          <a:prstGeom prst="rect">
            <a:avLst/>
          </a:prstGeom>
          <a:noFill/>
          <a:ln w="12700">
            <a:noFill/>
            <a:miter lim="800000"/>
            <a:headEnd/>
            <a:tailEnd/>
          </a:ln>
          <a:effectLst/>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a:t>
            </a:r>
          </a:p>
        </p:txBody>
      </p:sp>
      <p:sp>
        <p:nvSpPr>
          <p:cNvPr id="51" name="shape21"/>
          <p:cNvSpPr>
            <a:spLocks noChangeArrowheads="1"/>
          </p:cNvSpPr>
          <p:nvPr/>
        </p:nvSpPr>
        <p:spPr bwMode="auto">
          <a:xfrm flipV="1">
            <a:off x="720725" y="2921053"/>
            <a:ext cx="620713" cy="771525"/>
          </a:xfrm>
          <a:prstGeom prst="foldedCorner">
            <a:avLst>
              <a:gd name="adj" fmla="val 19181"/>
            </a:avLst>
          </a:prstGeom>
          <a:solidFill>
            <a:srgbClr val="85C446"/>
          </a:solidFill>
          <a:ln w="12700">
            <a:solidFill>
              <a:srgbClr val="000080"/>
            </a:solidFill>
            <a:round/>
            <a:headEnd/>
            <a:tailEnd/>
          </a:ln>
          <a:effec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2" name="shape20"/>
          <p:cNvSpPr txBox="1">
            <a:spLocks noChangeArrowheads="1"/>
          </p:cNvSpPr>
          <p:nvPr/>
        </p:nvSpPr>
        <p:spPr bwMode="auto">
          <a:xfrm>
            <a:off x="2311400" y="1981253"/>
            <a:ext cx="1143000" cy="685800"/>
          </a:xfrm>
          <a:prstGeom prst="rect">
            <a:avLst/>
          </a:prstGeom>
          <a:solidFill>
            <a:srgbClr val="CCECFF"/>
          </a:solidFill>
          <a:ln w="12700">
            <a:solidFill>
              <a:srgbClr val="000080"/>
            </a:solidFill>
            <a:miter lim="800000"/>
            <a:headEnd/>
            <a:tailEnd/>
          </a:ln>
          <a:effectLst/>
        </p:spPr>
        <p:txBody>
          <a:bodyPr anchor="ctr" anchorCtr="1"/>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ysClr val="windowText" lastClr="000000"/>
                </a:solidFill>
                <a:effectLst/>
                <a:uLnTx/>
                <a:uFillTx/>
              </a:rPr>
              <a:t>C# compiler</a:t>
            </a:r>
            <a:endParaRPr kumimoji="0" lang="en-US" sz="1200" b="0" i="0" u="none" strike="noStrike" kern="0" cap="none" spc="0" normalizeH="0" baseline="0" noProof="0" dirty="0">
              <a:ln>
                <a:noFill/>
              </a:ln>
              <a:solidFill>
                <a:sysClr val="windowText" lastClr="000000"/>
              </a:solidFill>
              <a:effectLst/>
              <a:uLnTx/>
              <a:uFillTx/>
            </a:endParaRPr>
          </a:p>
        </p:txBody>
      </p:sp>
      <p:sp>
        <p:nvSpPr>
          <p:cNvPr id="53" name="shape19"/>
          <p:cNvSpPr>
            <a:spLocks noChangeArrowheads="1"/>
          </p:cNvSpPr>
          <p:nvPr/>
        </p:nvSpPr>
        <p:spPr bwMode="auto">
          <a:xfrm>
            <a:off x="1473200" y="2133653"/>
            <a:ext cx="731838" cy="36512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DA2128"/>
          </a:solidFill>
          <a:ln w="12700">
            <a:solidFill>
              <a:srgbClr val="00008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4" name="shape18"/>
          <p:cNvSpPr>
            <a:spLocks noChangeArrowheads="1"/>
          </p:cNvSpPr>
          <p:nvPr/>
        </p:nvSpPr>
        <p:spPr bwMode="auto">
          <a:xfrm>
            <a:off x="3606800" y="2133653"/>
            <a:ext cx="730250" cy="36512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DA2128"/>
          </a:solidFill>
          <a:ln w="12700">
            <a:solidFill>
              <a:srgbClr val="00008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5" name="shape17"/>
          <p:cNvSpPr txBox="1">
            <a:spLocks noChangeArrowheads="1"/>
          </p:cNvSpPr>
          <p:nvPr/>
        </p:nvSpPr>
        <p:spPr bwMode="auto">
          <a:xfrm>
            <a:off x="6469063" y="3490365"/>
            <a:ext cx="1335087" cy="858838"/>
          </a:xfrm>
          <a:prstGeom prst="rect">
            <a:avLst/>
          </a:prstGeom>
          <a:solidFill>
            <a:srgbClr val="85C446"/>
          </a:solidFill>
          <a:ln w="12700">
            <a:solidFill>
              <a:srgbClr val="000080"/>
            </a:solidFill>
            <a:miter lim="800000"/>
            <a:headEnd/>
            <a:tailEnd/>
          </a:ln>
          <a:effectLst/>
        </p:spPr>
        <p:txBody>
          <a:bodyPr anchor="ctr" anchorCtr="1"/>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ysClr val="windowText" lastClr="000000"/>
                </a:solidFill>
                <a:effectLst/>
                <a:uLnTx/>
                <a:uFillTx/>
              </a:rPr>
              <a:t>Native binary</a:t>
            </a:r>
          </a:p>
        </p:txBody>
      </p:sp>
      <p:sp>
        <p:nvSpPr>
          <p:cNvPr id="56" name="shape16"/>
          <p:cNvSpPr>
            <a:spLocks noChangeArrowheads="1"/>
          </p:cNvSpPr>
          <p:nvPr/>
        </p:nvSpPr>
        <p:spPr bwMode="auto">
          <a:xfrm rot="5400000">
            <a:off x="6808355" y="2897162"/>
            <a:ext cx="639131" cy="37456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DA2128"/>
          </a:solidFill>
          <a:ln w="12700">
            <a:solidFill>
              <a:srgbClr val="00008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7" name="shape15"/>
          <p:cNvSpPr>
            <a:spLocks noChangeShapeType="1"/>
          </p:cNvSpPr>
          <p:nvPr/>
        </p:nvSpPr>
        <p:spPr bwMode="auto">
          <a:xfrm rot="20400000">
            <a:off x="1473200" y="2819453"/>
            <a:ext cx="762000" cy="0"/>
          </a:xfrm>
          <a:prstGeom prst="line">
            <a:avLst/>
          </a:prstGeom>
          <a:noFill/>
          <a:ln w="12700">
            <a:solidFill>
              <a:srgbClr val="000080"/>
            </a:solidFill>
            <a:round/>
            <a:headEnd/>
            <a:tailEnd type="triangle" w="lg" len="lg"/>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8" name="shape14"/>
          <p:cNvSpPr>
            <a:spLocks noChangeArrowheads="1"/>
          </p:cNvSpPr>
          <p:nvPr/>
        </p:nvSpPr>
        <p:spPr bwMode="auto">
          <a:xfrm>
            <a:off x="1425243" y="1426249"/>
            <a:ext cx="2915313" cy="290015"/>
          </a:xfrm>
          <a:prstGeom prst="wedgeRectCallout">
            <a:avLst>
              <a:gd name="adj1" fmla="val -67787"/>
              <a:gd name="adj2" fmla="val 120811"/>
            </a:avLst>
          </a:prstGeom>
          <a:solidFill>
            <a:srgbClr val="000080"/>
          </a:solidFill>
          <a:ln w="12700">
            <a:noFill/>
            <a:miter lim="800000"/>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FF"/>
                </a:solidFill>
                <a:effectLst/>
                <a:uLnTx/>
                <a:uFillTx/>
              </a:rPr>
              <a:t>C# source files (extension </a:t>
            </a:r>
            <a:r>
              <a:rPr kumimoji="0" lang="en-US" sz="1400" b="1" i="0" u="none" strike="noStrike" kern="0" cap="none" spc="0" normalizeH="0" baseline="0" noProof="0" dirty="0">
                <a:ln>
                  <a:noFill/>
                </a:ln>
                <a:solidFill>
                  <a:srgbClr val="FFFFFF"/>
                </a:solidFill>
                <a:effectLst/>
                <a:uLnTx/>
                <a:uFillTx/>
                <a:latin typeface="Courier New" pitchFamily="49" charset="0"/>
              </a:rPr>
              <a:t>.cs</a:t>
            </a:r>
            <a:r>
              <a:rPr kumimoji="0" lang="en-US" sz="1400" b="1" i="0" u="none" strike="noStrike" kern="0" cap="none" spc="0" normalizeH="0" baseline="0" noProof="0" dirty="0">
                <a:ln>
                  <a:noFill/>
                </a:ln>
                <a:solidFill>
                  <a:srgbClr val="FFFFFF"/>
                </a:solidFill>
                <a:effectLst/>
                <a:uLnTx/>
                <a:uFillTx/>
              </a:rPr>
              <a:t>)</a:t>
            </a:r>
          </a:p>
        </p:txBody>
      </p:sp>
      <p:sp>
        <p:nvSpPr>
          <p:cNvPr id="59" name="shape13"/>
          <p:cNvSpPr>
            <a:spLocks noChangeArrowheads="1"/>
          </p:cNvSpPr>
          <p:nvPr/>
        </p:nvSpPr>
        <p:spPr bwMode="auto">
          <a:xfrm rot="5400000">
            <a:off x="5887244" y="3561009"/>
            <a:ext cx="365125" cy="681037"/>
          </a:xfrm>
          <a:prstGeom prst="upDownArrow">
            <a:avLst>
              <a:gd name="adj1" fmla="val 50000"/>
              <a:gd name="adj2" fmla="val 37304"/>
            </a:avLst>
          </a:prstGeom>
          <a:solidFill>
            <a:srgbClr val="DA2128"/>
          </a:solidFill>
          <a:ln w="12700">
            <a:solidFill>
              <a:srgbClr val="00008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0" name="shape12"/>
          <p:cNvSpPr>
            <a:spLocks noChangeArrowheads="1"/>
          </p:cNvSpPr>
          <p:nvPr/>
        </p:nvSpPr>
        <p:spPr bwMode="auto">
          <a:xfrm>
            <a:off x="5588000" y="2133653"/>
            <a:ext cx="730250" cy="36512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DA2128"/>
          </a:solidFill>
          <a:ln w="12700">
            <a:solidFill>
              <a:srgbClr val="00008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1" name="shape11"/>
          <p:cNvSpPr txBox="1">
            <a:spLocks noChangeArrowheads="1"/>
          </p:cNvSpPr>
          <p:nvPr/>
        </p:nvSpPr>
        <p:spPr bwMode="auto">
          <a:xfrm>
            <a:off x="6426200" y="1981253"/>
            <a:ext cx="1371600" cy="685800"/>
          </a:xfrm>
          <a:prstGeom prst="rect">
            <a:avLst/>
          </a:prstGeom>
          <a:solidFill>
            <a:srgbClr val="CCECFF"/>
          </a:solidFill>
          <a:ln w="12700">
            <a:solidFill>
              <a:srgbClr val="000080"/>
            </a:solidFill>
            <a:miter lim="800000"/>
            <a:headEnd/>
            <a:tailEnd/>
          </a:ln>
          <a:effectLst/>
        </p:spPr>
        <p:txBody>
          <a:bodyPr anchor="ctr" anchorCtr="1"/>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ysClr val="windowText" lastClr="000000"/>
                </a:solidFill>
                <a:effectLst/>
                <a:uLnTx/>
                <a:uFillTx/>
              </a:rPr>
              <a:t>JIT translator</a:t>
            </a:r>
            <a:endParaRPr kumimoji="0" lang="en-US" sz="1200" b="0" i="0" u="none" strike="noStrike" kern="0" cap="none" spc="0" normalizeH="0" baseline="0" noProof="0" dirty="0">
              <a:ln>
                <a:noFill/>
              </a:ln>
              <a:solidFill>
                <a:sysClr val="windowText" lastClr="000000"/>
              </a:solidFill>
              <a:effectLst/>
              <a:uLnTx/>
              <a:uFillTx/>
            </a:endParaRPr>
          </a:p>
        </p:txBody>
      </p:sp>
      <p:sp>
        <p:nvSpPr>
          <p:cNvPr id="62" name="shape10"/>
          <p:cNvSpPr txBox="1">
            <a:spLocks noChangeArrowheads="1"/>
          </p:cNvSpPr>
          <p:nvPr/>
        </p:nvSpPr>
        <p:spPr bwMode="auto">
          <a:xfrm>
            <a:off x="4221163" y="3490365"/>
            <a:ext cx="1447800" cy="838200"/>
          </a:xfrm>
          <a:prstGeom prst="rect">
            <a:avLst/>
          </a:prstGeom>
          <a:solidFill>
            <a:srgbClr val="CCECFF"/>
          </a:solidFill>
          <a:ln w="12700">
            <a:solidFill>
              <a:srgbClr val="000080"/>
            </a:solidFill>
            <a:miter lim="800000"/>
            <a:headEnd/>
            <a:tailEnd/>
          </a:ln>
          <a:effectLst/>
        </p:spPr>
        <p:txBody>
          <a:bodyPr anchor="ctr" anchorCtr="1"/>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ysClr val="windowText" lastClr="000000"/>
                </a:solidFill>
                <a:effectLst/>
                <a:uLnTx/>
                <a:uFillTx/>
              </a:rPr>
              <a:t>Native CLI</a:t>
            </a:r>
          </a:p>
        </p:txBody>
      </p:sp>
      <p:sp>
        <p:nvSpPr>
          <p:cNvPr id="63" name="shape9"/>
          <p:cNvSpPr>
            <a:spLocks noChangeArrowheads="1"/>
          </p:cNvSpPr>
          <p:nvPr/>
        </p:nvSpPr>
        <p:spPr bwMode="auto">
          <a:xfrm>
            <a:off x="1684904" y="3531607"/>
            <a:ext cx="2287021" cy="966415"/>
          </a:xfrm>
          <a:prstGeom prst="wedgeRectCallout">
            <a:avLst>
              <a:gd name="adj1" fmla="val -82893"/>
              <a:gd name="adj2" fmla="val -78008"/>
            </a:avLst>
          </a:prstGeom>
          <a:solidFill>
            <a:srgbClr val="000080"/>
          </a:solidFill>
          <a:ln w="12700">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FF"/>
                </a:solidFill>
                <a:effectLst/>
                <a:uLnTx/>
                <a:uFillTx/>
              </a:rPr>
              <a:t>Solution and project control files (extensions </a:t>
            </a:r>
            <a:r>
              <a:rPr kumimoji="0" lang="en-US" sz="1400" b="1" i="0" u="none" strike="noStrike" kern="0" cap="none" spc="0" normalizeH="0" baseline="0" noProof="0" dirty="0">
                <a:ln>
                  <a:noFill/>
                </a:ln>
                <a:solidFill>
                  <a:srgbClr val="FFFFFF"/>
                </a:solidFill>
                <a:effectLst/>
                <a:uLnTx/>
                <a:uFillTx/>
                <a:latin typeface="Courier New" pitchFamily="49" charset="0"/>
              </a:rPr>
              <a:t>.sln</a:t>
            </a:r>
            <a:r>
              <a:rPr kumimoji="0" lang="en-US" sz="1400" b="1" i="0" u="none" strike="noStrike" kern="0" cap="none" spc="0" normalizeH="0" baseline="0" noProof="0" dirty="0">
                <a:ln>
                  <a:noFill/>
                </a:ln>
                <a:solidFill>
                  <a:srgbClr val="FFFFFF"/>
                </a:solidFill>
                <a:effectLst/>
                <a:uLnTx/>
                <a:uFillTx/>
                <a:latin typeface="Arial"/>
              </a:rPr>
              <a:t> and </a:t>
            </a:r>
            <a:r>
              <a:rPr kumimoji="0" lang="en-US" sz="1400" b="1" i="0" u="none" strike="noStrike" kern="0" cap="none" spc="0" normalizeH="0" baseline="0" noProof="0" dirty="0">
                <a:ln>
                  <a:noFill/>
                </a:ln>
                <a:solidFill>
                  <a:srgbClr val="FFFFFF"/>
                </a:solidFill>
                <a:effectLst/>
                <a:uLnTx/>
                <a:uFillTx/>
                <a:latin typeface="Courier New" pitchFamily="49" charset="0"/>
              </a:rPr>
              <a:t>.csproj</a:t>
            </a:r>
            <a:r>
              <a:rPr kumimoji="0" lang="en-US" sz="1400" b="1" i="0" u="none" strike="noStrike" kern="0" cap="none" spc="0" normalizeH="0" baseline="0" noProof="0" dirty="0">
                <a:ln>
                  <a:noFill/>
                </a:ln>
                <a:solidFill>
                  <a:srgbClr val="FFFFFF"/>
                </a:solidFill>
                <a:effectLst/>
                <a:uLnTx/>
                <a:uFillTx/>
              </a:rPr>
              <a:t>)</a:t>
            </a:r>
          </a:p>
        </p:txBody>
      </p:sp>
      <p:sp>
        <p:nvSpPr>
          <p:cNvPr id="64" name="shape22"/>
          <p:cNvSpPr>
            <a:spLocks noChangeArrowheads="1"/>
          </p:cNvSpPr>
          <p:nvPr/>
        </p:nvSpPr>
        <p:spPr bwMode="auto">
          <a:xfrm flipV="1">
            <a:off x="690563" y="1966966"/>
            <a:ext cx="620712" cy="771525"/>
          </a:xfrm>
          <a:prstGeom prst="foldedCorner">
            <a:avLst>
              <a:gd name="adj" fmla="val 19181"/>
            </a:avLst>
          </a:prstGeom>
          <a:solidFill>
            <a:srgbClr val="85C446"/>
          </a:solidFill>
          <a:ln w="12700">
            <a:solidFill>
              <a:srgbClr val="000080"/>
            </a:solidFill>
            <a:round/>
            <a:headEnd/>
            <a:tailEnd/>
          </a:ln>
          <a:effec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5" name="shape8"/>
          <p:cNvSpPr>
            <a:spLocks noChangeShapeType="1"/>
          </p:cNvSpPr>
          <p:nvPr/>
        </p:nvSpPr>
        <p:spPr bwMode="auto">
          <a:xfrm>
            <a:off x="842963" y="2189216"/>
            <a:ext cx="295275" cy="0"/>
          </a:xfrm>
          <a:prstGeom prst="line">
            <a:avLst/>
          </a:prstGeom>
          <a:noFill/>
          <a:ln w="28575">
            <a:solidFill>
              <a:srgbClr val="000080"/>
            </a:solidFill>
            <a:round/>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6" name="shape7"/>
          <p:cNvSpPr>
            <a:spLocks noChangeShapeType="1"/>
          </p:cNvSpPr>
          <p:nvPr/>
        </p:nvSpPr>
        <p:spPr bwMode="auto">
          <a:xfrm>
            <a:off x="842963" y="2270178"/>
            <a:ext cx="182562" cy="0"/>
          </a:xfrm>
          <a:prstGeom prst="line">
            <a:avLst/>
          </a:prstGeom>
          <a:noFill/>
          <a:ln w="28575">
            <a:solidFill>
              <a:srgbClr val="000080"/>
            </a:solidFill>
            <a:round/>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7" name="shape6"/>
          <p:cNvSpPr>
            <a:spLocks noChangeShapeType="1"/>
          </p:cNvSpPr>
          <p:nvPr/>
        </p:nvSpPr>
        <p:spPr bwMode="auto">
          <a:xfrm>
            <a:off x="842963" y="2352728"/>
            <a:ext cx="295275" cy="0"/>
          </a:xfrm>
          <a:prstGeom prst="line">
            <a:avLst/>
          </a:prstGeom>
          <a:noFill/>
          <a:ln w="28575">
            <a:solidFill>
              <a:srgbClr val="000080"/>
            </a:solidFill>
            <a:round/>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8" name="shape5"/>
          <p:cNvSpPr txBox="1">
            <a:spLocks noChangeArrowheads="1"/>
          </p:cNvSpPr>
          <p:nvPr/>
        </p:nvSpPr>
        <p:spPr bwMode="auto">
          <a:xfrm>
            <a:off x="701675" y="1962203"/>
            <a:ext cx="222250" cy="228600"/>
          </a:xfrm>
          <a:prstGeom prst="rect">
            <a:avLst/>
          </a:prstGeom>
          <a:noFill/>
          <a:ln w="12700">
            <a:noFill/>
            <a:miter lim="800000"/>
            <a:headEnd/>
            <a:tailEnd/>
          </a:ln>
          <a:effectLst/>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a:t>
            </a:r>
          </a:p>
        </p:txBody>
      </p:sp>
      <p:sp>
        <p:nvSpPr>
          <p:cNvPr id="69" name="shape4"/>
          <p:cNvSpPr txBox="1">
            <a:spLocks noChangeArrowheads="1"/>
          </p:cNvSpPr>
          <p:nvPr/>
        </p:nvSpPr>
        <p:spPr bwMode="auto">
          <a:xfrm>
            <a:off x="701675" y="2347966"/>
            <a:ext cx="222250" cy="228600"/>
          </a:xfrm>
          <a:prstGeom prst="rect">
            <a:avLst/>
          </a:prstGeom>
          <a:noFill/>
          <a:ln w="12700">
            <a:noFill/>
            <a:miter lim="800000"/>
            <a:headEnd/>
            <a:tailEnd/>
          </a:ln>
          <a:effectLst/>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a:t>
            </a:r>
          </a:p>
        </p:txBody>
      </p:sp>
      <p:sp>
        <p:nvSpPr>
          <p:cNvPr id="70" name="shape3"/>
          <p:cNvSpPr>
            <a:spLocks noChangeArrowheads="1"/>
          </p:cNvSpPr>
          <p:nvPr/>
        </p:nvSpPr>
        <p:spPr bwMode="auto">
          <a:xfrm flipV="1">
            <a:off x="4835525" y="2086028"/>
            <a:ext cx="620713" cy="771525"/>
          </a:xfrm>
          <a:prstGeom prst="foldedCorner">
            <a:avLst>
              <a:gd name="adj" fmla="val 19181"/>
            </a:avLst>
          </a:prstGeom>
          <a:solidFill>
            <a:srgbClr val="85C446"/>
          </a:solidFill>
          <a:ln w="12700">
            <a:solidFill>
              <a:srgbClr val="000080"/>
            </a:solidFill>
            <a:round/>
            <a:headEnd/>
            <a:tailEnd/>
          </a:ln>
          <a:effec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1" name="shape2"/>
          <p:cNvSpPr txBox="1">
            <a:spLocks noChangeArrowheads="1"/>
          </p:cNvSpPr>
          <p:nvPr/>
        </p:nvSpPr>
        <p:spPr bwMode="auto">
          <a:xfrm>
            <a:off x="4859338" y="2227316"/>
            <a:ext cx="501650" cy="501650"/>
          </a:xfrm>
          <a:prstGeom prst="rect">
            <a:avLst/>
          </a:prstGeom>
          <a:noFill/>
          <a:ln w="12700">
            <a:noFill/>
            <a:miter lim="800000"/>
            <a:headEnd/>
            <a:tailEnd/>
          </a:ln>
          <a:effectLst/>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11010</a:t>
            </a: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10011</a:t>
            </a:r>
          </a:p>
        </p:txBody>
      </p:sp>
      <p:sp>
        <p:nvSpPr>
          <p:cNvPr id="72" name="shape1"/>
          <p:cNvSpPr>
            <a:spLocks noChangeArrowheads="1"/>
          </p:cNvSpPr>
          <p:nvPr/>
        </p:nvSpPr>
        <p:spPr bwMode="auto">
          <a:xfrm>
            <a:off x="5335896" y="1417340"/>
            <a:ext cx="3570712" cy="298924"/>
          </a:xfrm>
          <a:prstGeom prst="wedgeRectCallout">
            <a:avLst>
              <a:gd name="adj1" fmla="val -65140"/>
              <a:gd name="adj2" fmla="val 121124"/>
            </a:avLst>
          </a:prstGeom>
          <a:solidFill>
            <a:srgbClr val="000080"/>
          </a:solidFill>
          <a:ln w="12700">
            <a:noFill/>
            <a:miter lim="800000"/>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FF"/>
                </a:solidFill>
                <a:effectLst/>
                <a:uLnTx/>
                <a:uFillTx/>
              </a:rPr>
              <a:t>CIL and metadata in </a:t>
            </a:r>
            <a:r>
              <a:rPr kumimoji="0" lang="en-US" sz="1400" b="1" i="0" u="none" strike="noStrike" kern="0" cap="none" spc="0" normalizeH="0" baseline="0" noProof="0" dirty="0">
                <a:ln>
                  <a:noFill/>
                </a:ln>
                <a:solidFill>
                  <a:srgbClr val="FFFFFF"/>
                </a:solidFill>
                <a:effectLst/>
                <a:uLnTx/>
                <a:uFillTx/>
                <a:latin typeface="Courier New" pitchFamily="49" charset="0"/>
              </a:rPr>
              <a:t>.dll</a:t>
            </a:r>
            <a:r>
              <a:rPr kumimoji="0" lang="en-US" sz="1400" b="1" i="0" u="none" strike="noStrike" kern="0" cap="none" spc="0" normalizeH="0" baseline="0" noProof="0" dirty="0">
                <a:ln>
                  <a:noFill/>
                </a:ln>
                <a:solidFill>
                  <a:srgbClr val="FFFFFF"/>
                </a:solidFill>
                <a:effectLst/>
                <a:uLnTx/>
                <a:uFillTx/>
              </a:rPr>
              <a:t> or </a:t>
            </a:r>
            <a:r>
              <a:rPr kumimoji="0" lang="en-US" sz="1400" b="1" i="0" u="none" strike="noStrike" kern="0" cap="none" spc="0" normalizeH="0" baseline="0" noProof="0" dirty="0">
                <a:ln>
                  <a:noFill/>
                </a:ln>
                <a:solidFill>
                  <a:srgbClr val="FFFFFF"/>
                </a:solidFill>
                <a:effectLst/>
                <a:uLnTx/>
                <a:uFillTx/>
                <a:latin typeface="Courier New" pitchFamily="49" charset="0"/>
              </a:rPr>
              <a:t>.exe</a:t>
            </a:r>
            <a:r>
              <a:rPr kumimoji="0" lang="en-US" sz="1400" b="1" i="0" u="none" strike="noStrike" kern="0" cap="none" spc="0" normalizeH="0" baseline="0" noProof="0" dirty="0">
                <a:ln>
                  <a:noFill/>
                </a:ln>
                <a:solidFill>
                  <a:srgbClr val="FFFFFF"/>
                </a:solidFill>
                <a:effectLst/>
                <a:uLnTx/>
                <a:uFillTx/>
              </a:rPr>
              <a:t> files</a:t>
            </a:r>
          </a:p>
        </p:txBody>
      </p:sp>
      <p:pic>
        <p:nvPicPr>
          <p:cNvPr id="73" name="Picture 2" descr="D:\Users\Renaud\Desktop\StageFinEtudesSupinfo\Icons-New\v3\PPT\Resources_Multimedi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25" y="121568"/>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714769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a:t>Common Language Infrastructure</a:t>
            </a:r>
            <a:endParaRPr lang="en-US"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Development environment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Espace réservé du contenu 2"/>
          <p:cNvSpPr>
            <a:spLocks noGrp="1"/>
          </p:cNvSpPr>
          <p:nvPr>
            <p:ph idx="1"/>
          </p:nvPr>
        </p:nvSpPr>
        <p:spPr>
          <a:xfrm>
            <a:off x="467544" y="1128713"/>
            <a:ext cx="8424936" cy="4230687"/>
          </a:xfrm>
        </p:spPr>
        <p:txBody>
          <a:bodyPr/>
          <a:lstStyle/>
          <a:p>
            <a:r>
              <a:rPr lang="en-US" dirty="0"/>
              <a:t>.NET programs are:</a:t>
            </a:r>
          </a:p>
          <a:p>
            <a:pPr lvl="1"/>
            <a:r>
              <a:rPr lang="en-US" dirty="0"/>
              <a:t>Managed and executed by the CLI</a:t>
            </a:r>
          </a:p>
          <a:p>
            <a:pPr lvl="1"/>
            <a:r>
              <a:rPr lang="en-US" dirty="0"/>
              <a:t>Not the native operating system</a:t>
            </a:r>
          </a:p>
          <a:p>
            <a:pPr lvl="1"/>
            <a:endParaRPr lang="en-US" dirty="0"/>
          </a:p>
          <a:p>
            <a:r>
              <a:rPr lang="en-US" dirty="0"/>
              <a:t>CLI provides most runtime services*</a:t>
            </a:r>
          </a:p>
          <a:p>
            <a:pPr lvl="1"/>
            <a:r>
              <a:rPr lang="en-US" dirty="0"/>
              <a:t>See a list in comments</a:t>
            </a:r>
          </a:p>
        </p:txBody>
      </p:sp>
    </p:spTree>
    <p:extLst>
      <p:ext uri="{BB962C8B-B14F-4D97-AF65-F5344CB8AC3E}">
        <p14:creationId xmlns:p14="http://schemas.microsoft.com/office/powerpoint/2010/main" val="23933630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a:t>Common Language Infrastructure</a:t>
            </a:r>
            <a:endParaRPr lang="en-US"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Development environment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Espace réservé du contenu 2"/>
          <p:cNvSpPr>
            <a:spLocks noGrp="1"/>
          </p:cNvSpPr>
          <p:nvPr>
            <p:ph idx="1"/>
          </p:nvPr>
        </p:nvSpPr>
        <p:spPr>
          <a:xfrm>
            <a:off x="323528" y="1128713"/>
            <a:ext cx="8712968" cy="4230687"/>
          </a:xfrm>
        </p:spPr>
        <p:txBody>
          <a:bodyPr/>
          <a:lstStyle/>
          <a:p>
            <a:r>
              <a:rPr lang="en-US" dirty="0"/>
              <a:t>Implementations &amp; C# compilers for many platforms</a:t>
            </a:r>
          </a:p>
          <a:p>
            <a:pPr lvl="1"/>
            <a:r>
              <a:rPr lang="en-US" dirty="0"/>
              <a:t>Implementations:</a:t>
            </a:r>
          </a:p>
          <a:p>
            <a:pPr lvl="2"/>
            <a:r>
              <a:rPr lang="en-US" dirty="0"/>
              <a:t>Windows: Common Language Runtime (CLR)</a:t>
            </a:r>
          </a:p>
          <a:p>
            <a:pPr lvl="2"/>
            <a:r>
              <a:rPr lang="en-US" dirty="0"/>
              <a:t>UNIX/Linux: The </a:t>
            </a:r>
            <a:r>
              <a:rPr lang="en-US" u="sng" dirty="0"/>
              <a:t>M</a:t>
            </a:r>
            <a:r>
              <a:rPr lang="en-US" dirty="0"/>
              <a:t>ono-</a:t>
            </a:r>
            <a:r>
              <a:rPr lang="en-US" u="sng" dirty="0"/>
              <a:t>P</a:t>
            </a:r>
            <a:r>
              <a:rPr lang="en-US" dirty="0"/>
              <a:t>roject (MPCLI)</a:t>
            </a:r>
          </a:p>
          <a:p>
            <a:pPr lvl="2"/>
            <a:r>
              <a:rPr lang="en-US" dirty="0" err="1"/>
              <a:t>iPad</a:t>
            </a:r>
            <a:r>
              <a:rPr lang="en-US" dirty="0"/>
              <a:t>: </a:t>
            </a:r>
            <a:r>
              <a:rPr lang="en-US" dirty="0" err="1"/>
              <a:t>MonoTouch</a:t>
            </a:r>
            <a:r>
              <a:rPr lang="en-US" dirty="0"/>
              <a:t>, Android: </a:t>
            </a:r>
            <a:r>
              <a:rPr lang="en-US" dirty="0" err="1"/>
              <a:t>MonoDroid</a:t>
            </a:r>
            <a:endParaRPr lang="en-US" dirty="0"/>
          </a:p>
          <a:p>
            <a:pPr lvl="2"/>
            <a:endParaRPr lang="en-US" dirty="0"/>
          </a:p>
          <a:p>
            <a:pPr lvl="1"/>
            <a:r>
              <a:rPr lang="en-US" dirty="0"/>
              <a:t>Microsoft reference implementation: </a:t>
            </a:r>
            <a:r>
              <a:rPr lang="en-US" u="sng" dirty="0"/>
              <a:t>S</a:t>
            </a:r>
            <a:r>
              <a:rPr lang="en-US" dirty="0"/>
              <a:t>hared </a:t>
            </a:r>
            <a:r>
              <a:rPr lang="en-US" u="sng" dirty="0"/>
              <a:t>S</a:t>
            </a:r>
            <a:r>
              <a:rPr lang="en-US" dirty="0"/>
              <a:t>ource CLI (SSCLI)</a:t>
            </a:r>
          </a:p>
          <a:p>
            <a:pPr lvl="2"/>
            <a:r>
              <a:rPr lang="en-US" dirty="0"/>
              <a:t>Code name Rotor implemented for FreeBSD</a:t>
            </a:r>
          </a:p>
        </p:txBody>
      </p:sp>
    </p:spTree>
    <p:extLst>
      <p:ext uri="{BB962C8B-B14F-4D97-AF65-F5344CB8AC3E}">
        <p14:creationId xmlns:p14="http://schemas.microsoft.com/office/powerpoint/2010/main" val="2523489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a:t>Assemblies</a:t>
            </a:r>
            <a:endParaRPr lang="en-US"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Development environment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Espace réservé du contenu 2"/>
          <p:cNvSpPr>
            <a:spLocks noGrp="1"/>
          </p:cNvSpPr>
          <p:nvPr>
            <p:ph idx="1"/>
          </p:nvPr>
        </p:nvSpPr>
        <p:spPr>
          <a:xfrm>
            <a:off x="323528" y="1128713"/>
            <a:ext cx="8712968" cy="4230687"/>
          </a:xfrm>
        </p:spPr>
        <p:txBody>
          <a:bodyPr/>
          <a:lstStyle/>
          <a:p>
            <a:r>
              <a:rPr lang="en-US" dirty="0"/>
              <a:t>A single .EXE or .DLL is called an </a:t>
            </a:r>
            <a:r>
              <a:rPr lang="en-US" i="1" dirty="0">
                <a:latin typeface="Century Schoolbook" pitchFamily="18" charset="0"/>
              </a:rPr>
              <a:t>assembly</a:t>
            </a:r>
            <a:endParaRPr lang="en-US" dirty="0">
              <a:latin typeface="Courier New" pitchFamily="49" charset="0"/>
              <a:cs typeface="Courier New" pitchFamily="49" charset="0"/>
            </a:endParaRPr>
          </a:p>
          <a:p>
            <a:pPr lvl="1"/>
            <a:r>
              <a:rPr lang="en-US" dirty="0"/>
              <a:t>Sometimes also called a component</a:t>
            </a:r>
          </a:p>
          <a:p>
            <a:endParaRPr lang="en-US" dirty="0"/>
          </a:p>
          <a:p>
            <a:r>
              <a:rPr lang="en-US" dirty="0"/>
              <a:t>“Assemble all assemblies” in a single </a:t>
            </a:r>
            <a:br>
              <a:rPr lang="en-US" dirty="0"/>
            </a:br>
            <a:r>
              <a:rPr lang="en-US" dirty="0"/>
              <a:t>directory or directory tree</a:t>
            </a:r>
          </a:p>
          <a:p>
            <a:pPr lvl="1"/>
            <a:r>
              <a:rPr lang="en-US" dirty="0"/>
              <a:t>Often including other related files </a:t>
            </a:r>
            <a:br>
              <a:rPr lang="en-US" dirty="0"/>
            </a:br>
            <a:r>
              <a:rPr lang="en-US" dirty="0"/>
              <a:t>such as icons and images</a:t>
            </a:r>
          </a:p>
        </p:txBody>
      </p:sp>
      <p:grpSp>
        <p:nvGrpSpPr>
          <p:cNvPr id="7" name="shape2"/>
          <p:cNvGrpSpPr>
            <a:grpSpLocks/>
          </p:cNvGrpSpPr>
          <p:nvPr/>
        </p:nvGrpSpPr>
        <p:grpSpPr bwMode="auto">
          <a:xfrm>
            <a:off x="6732240" y="3202033"/>
            <a:ext cx="2219147" cy="1887715"/>
            <a:chOff x="2770" y="1904"/>
            <a:chExt cx="2592" cy="1836"/>
          </a:xfrm>
        </p:grpSpPr>
        <p:sp>
          <p:nvSpPr>
            <p:cNvPr id="8" name="Freeform 135"/>
            <p:cNvSpPr>
              <a:spLocks/>
            </p:cNvSpPr>
            <p:nvPr/>
          </p:nvSpPr>
          <p:spPr bwMode="white">
            <a:xfrm>
              <a:off x="2822" y="1904"/>
              <a:ext cx="2081" cy="1370"/>
            </a:xfrm>
            <a:custGeom>
              <a:avLst/>
              <a:gdLst/>
              <a:ahLst/>
              <a:cxnLst>
                <a:cxn ang="0">
                  <a:pos x="712" y="0"/>
                </a:cxn>
                <a:cxn ang="0">
                  <a:pos x="685" y="1"/>
                </a:cxn>
                <a:cxn ang="0">
                  <a:pos x="661" y="7"/>
                </a:cxn>
                <a:cxn ang="0">
                  <a:pos x="639" y="13"/>
                </a:cxn>
                <a:cxn ang="0">
                  <a:pos x="618" y="22"/>
                </a:cxn>
                <a:cxn ang="0">
                  <a:pos x="599" y="31"/>
                </a:cxn>
                <a:cxn ang="0">
                  <a:pos x="579" y="40"/>
                </a:cxn>
                <a:cxn ang="0">
                  <a:pos x="559" y="50"/>
                </a:cxn>
                <a:cxn ang="0">
                  <a:pos x="538" y="57"/>
                </a:cxn>
                <a:cxn ang="0">
                  <a:pos x="6" y="1001"/>
                </a:cxn>
                <a:cxn ang="0">
                  <a:pos x="1" y="1012"/>
                </a:cxn>
                <a:cxn ang="0">
                  <a:pos x="0" y="1023"/>
                </a:cxn>
                <a:cxn ang="0">
                  <a:pos x="0" y="1033"/>
                </a:cxn>
                <a:cxn ang="0">
                  <a:pos x="2" y="1044"/>
                </a:cxn>
                <a:cxn ang="0">
                  <a:pos x="7" y="1054"/>
                </a:cxn>
                <a:cxn ang="0">
                  <a:pos x="14" y="1063"/>
                </a:cxn>
                <a:cxn ang="0">
                  <a:pos x="23" y="1072"/>
                </a:cxn>
                <a:cxn ang="0">
                  <a:pos x="35" y="1082"/>
                </a:cxn>
                <a:cxn ang="0">
                  <a:pos x="48" y="1089"/>
                </a:cxn>
                <a:cxn ang="0">
                  <a:pos x="62" y="1097"/>
                </a:cxn>
                <a:cxn ang="0">
                  <a:pos x="79" y="1105"/>
                </a:cxn>
                <a:cxn ang="0">
                  <a:pos x="97" y="1112"/>
                </a:cxn>
                <a:cxn ang="0">
                  <a:pos x="117" y="1118"/>
                </a:cxn>
                <a:cxn ang="0">
                  <a:pos x="138" y="1123"/>
                </a:cxn>
                <a:cxn ang="0">
                  <a:pos x="161" y="1128"/>
                </a:cxn>
                <a:cxn ang="0">
                  <a:pos x="185" y="1134"/>
                </a:cxn>
                <a:cxn ang="0">
                  <a:pos x="1232" y="1370"/>
                </a:cxn>
                <a:cxn ang="0">
                  <a:pos x="1287" y="1196"/>
                </a:cxn>
                <a:cxn ang="0">
                  <a:pos x="1209" y="1173"/>
                </a:cxn>
                <a:cxn ang="0">
                  <a:pos x="1228" y="1105"/>
                </a:cxn>
                <a:cxn ang="0">
                  <a:pos x="1241" y="1049"/>
                </a:cxn>
                <a:cxn ang="0">
                  <a:pos x="1296" y="1062"/>
                </a:cxn>
                <a:cxn ang="0">
                  <a:pos x="1365" y="1062"/>
                </a:cxn>
                <a:cxn ang="0">
                  <a:pos x="1411" y="912"/>
                </a:cxn>
                <a:cxn ang="0">
                  <a:pos x="1302" y="870"/>
                </a:cxn>
                <a:cxn ang="0">
                  <a:pos x="1357" y="784"/>
                </a:cxn>
                <a:cxn ang="0">
                  <a:pos x="1576" y="820"/>
                </a:cxn>
                <a:cxn ang="0">
                  <a:pos x="1597" y="723"/>
                </a:cxn>
                <a:cxn ang="0">
                  <a:pos x="1549" y="713"/>
                </a:cxn>
                <a:cxn ang="0">
                  <a:pos x="1549" y="665"/>
                </a:cxn>
                <a:cxn ang="0">
                  <a:pos x="1597" y="635"/>
                </a:cxn>
                <a:cxn ang="0">
                  <a:pos x="1655" y="635"/>
                </a:cxn>
                <a:cxn ang="0">
                  <a:pos x="1705" y="684"/>
                </a:cxn>
                <a:cxn ang="0">
                  <a:pos x="1705" y="761"/>
                </a:cxn>
                <a:cxn ang="0">
                  <a:pos x="1646" y="761"/>
                </a:cxn>
                <a:cxn ang="0">
                  <a:pos x="1637" y="820"/>
                </a:cxn>
                <a:cxn ang="0">
                  <a:pos x="1723" y="840"/>
                </a:cxn>
                <a:cxn ang="0">
                  <a:pos x="1655" y="932"/>
                </a:cxn>
                <a:cxn ang="0">
                  <a:pos x="1688" y="966"/>
                </a:cxn>
                <a:cxn ang="0">
                  <a:pos x="1827" y="996"/>
                </a:cxn>
                <a:cxn ang="0">
                  <a:pos x="2081" y="302"/>
                </a:cxn>
                <a:cxn ang="0">
                  <a:pos x="2023" y="195"/>
                </a:cxn>
                <a:cxn ang="0">
                  <a:pos x="712" y="0"/>
                </a:cxn>
              </a:cxnLst>
              <a:rect l="0" t="0" r="r" b="b"/>
              <a:pathLst>
                <a:path w="2081" h="1370">
                  <a:moveTo>
                    <a:pt x="712" y="0"/>
                  </a:moveTo>
                  <a:lnTo>
                    <a:pt x="685" y="1"/>
                  </a:lnTo>
                  <a:lnTo>
                    <a:pt x="661" y="7"/>
                  </a:lnTo>
                  <a:lnTo>
                    <a:pt x="639" y="13"/>
                  </a:lnTo>
                  <a:lnTo>
                    <a:pt x="618" y="22"/>
                  </a:lnTo>
                  <a:lnTo>
                    <a:pt x="599" y="31"/>
                  </a:lnTo>
                  <a:lnTo>
                    <a:pt x="579" y="40"/>
                  </a:lnTo>
                  <a:lnTo>
                    <a:pt x="559" y="50"/>
                  </a:lnTo>
                  <a:lnTo>
                    <a:pt x="538" y="57"/>
                  </a:lnTo>
                  <a:lnTo>
                    <a:pt x="6" y="1001"/>
                  </a:lnTo>
                  <a:lnTo>
                    <a:pt x="1" y="1012"/>
                  </a:lnTo>
                  <a:lnTo>
                    <a:pt x="0" y="1023"/>
                  </a:lnTo>
                  <a:lnTo>
                    <a:pt x="0" y="1033"/>
                  </a:lnTo>
                  <a:lnTo>
                    <a:pt x="2" y="1044"/>
                  </a:lnTo>
                  <a:lnTo>
                    <a:pt x="7" y="1054"/>
                  </a:lnTo>
                  <a:lnTo>
                    <a:pt x="14" y="1063"/>
                  </a:lnTo>
                  <a:lnTo>
                    <a:pt x="23" y="1072"/>
                  </a:lnTo>
                  <a:lnTo>
                    <a:pt x="35" y="1082"/>
                  </a:lnTo>
                  <a:lnTo>
                    <a:pt x="48" y="1089"/>
                  </a:lnTo>
                  <a:lnTo>
                    <a:pt x="62" y="1097"/>
                  </a:lnTo>
                  <a:lnTo>
                    <a:pt x="79" y="1105"/>
                  </a:lnTo>
                  <a:lnTo>
                    <a:pt x="97" y="1112"/>
                  </a:lnTo>
                  <a:lnTo>
                    <a:pt x="117" y="1118"/>
                  </a:lnTo>
                  <a:lnTo>
                    <a:pt x="138" y="1123"/>
                  </a:lnTo>
                  <a:lnTo>
                    <a:pt x="161" y="1128"/>
                  </a:lnTo>
                  <a:lnTo>
                    <a:pt x="185" y="1134"/>
                  </a:lnTo>
                  <a:lnTo>
                    <a:pt x="1232" y="1370"/>
                  </a:lnTo>
                  <a:lnTo>
                    <a:pt x="1287" y="1196"/>
                  </a:lnTo>
                  <a:lnTo>
                    <a:pt x="1209" y="1173"/>
                  </a:lnTo>
                  <a:lnTo>
                    <a:pt x="1228" y="1105"/>
                  </a:lnTo>
                  <a:lnTo>
                    <a:pt x="1241" y="1049"/>
                  </a:lnTo>
                  <a:lnTo>
                    <a:pt x="1296" y="1062"/>
                  </a:lnTo>
                  <a:lnTo>
                    <a:pt x="1365" y="1062"/>
                  </a:lnTo>
                  <a:lnTo>
                    <a:pt x="1411" y="912"/>
                  </a:lnTo>
                  <a:lnTo>
                    <a:pt x="1302" y="870"/>
                  </a:lnTo>
                  <a:lnTo>
                    <a:pt x="1357" y="784"/>
                  </a:lnTo>
                  <a:lnTo>
                    <a:pt x="1576" y="820"/>
                  </a:lnTo>
                  <a:lnTo>
                    <a:pt x="1597" y="723"/>
                  </a:lnTo>
                  <a:lnTo>
                    <a:pt x="1549" y="713"/>
                  </a:lnTo>
                  <a:lnTo>
                    <a:pt x="1549" y="665"/>
                  </a:lnTo>
                  <a:lnTo>
                    <a:pt x="1597" y="635"/>
                  </a:lnTo>
                  <a:lnTo>
                    <a:pt x="1655" y="635"/>
                  </a:lnTo>
                  <a:lnTo>
                    <a:pt x="1705" y="684"/>
                  </a:lnTo>
                  <a:lnTo>
                    <a:pt x="1705" y="761"/>
                  </a:lnTo>
                  <a:lnTo>
                    <a:pt x="1646" y="761"/>
                  </a:lnTo>
                  <a:lnTo>
                    <a:pt x="1637" y="820"/>
                  </a:lnTo>
                  <a:lnTo>
                    <a:pt x="1723" y="840"/>
                  </a:lnTo>
                  <a:lnTo>
                    <a:pt x="1655" y="932"/>
                  </a:lnTo>
                  <a:lnTo>
                    <a:pt x="1688" y="966"/>
                  </a:lnTo>
                  <a:lnTo>
                    <a:pt x="1827" y="996"/>
                  </a:lnTo>
                  <a:lnTo>
                    <a:pt x="2081" y="302"/>
                  </a:lnTo>
                  <a:lnTo>
                    <a:pt x="2023" y="195"/>
                  </a:lnTo>
                  <a:lnTo>
                    <a:pt x="712" y="0"/>
                  </a:lnTo>
                  <a:close/>
                </a:path>
              </a:pathLst>
            </a:custGeom>
            <a:solidFill>
              <a:srgbClr val="BFBFBF"/>
            </a:solidFill>
            <a:ln w="9525">
              <a:noFill/>
              <a:round/>
              <a:headEnd/>
              <a:tailEnd/>
            </a:ln>
          </p:spPr>
          <p:txBody>
            <a:bodyPr/>
            <a:lstStyle/>
            <a:p>
              <a:endParaRPr lang="en-US" dirty="0"/>
            </a:p>
          </p:txBody>
        </p:sp>
        <p:sp>
          <p:nvSpPr>
            <p:cNvPr id="10" name="Freeform 136"/>
            <p:cNvSpPr>
              <a:spLocks/>
            </p:cNvSpPr>
            <p:nvPr/>
          </p:nvSpPr>
          <p:spPr bwMode="white">
            <a:xfrm>
              <a:off x="4149" y="3220"/>
              <a:ext cx="536" cy="456"/>
            </a:xfrm>
            <a:custGeom>
              <a:avLst/>
              <a:gdLst/>
              <a:ahLst/>
              <a:cxnLst>
                <a:cxn ang="0">
                  <a:pos x="288" y="0"/>
                </a:cxn>
                <a:cxn ang="0">
                  <a:pos x="536" y="129"/>
                </a:cxn>
                <a:cxn ang="0">
                  <a:pos x="305" y="456"/>
                </a:cxn>
                <a:cxn ang="0">
                  <a:pos x="0" y="288"/>
                </a:cxn>
                <a:cxn ang="0">
                  <a:pos x="89" y="185"/>
                </a:cxn>
                <a:cxn ang="0">
                  <a:pos x="43" y="136"/>
                </a:cxn>
                <a:cxn ang="0">
                  <a:pos x="61" y="78"/>
                </a:cxn>
                <a:cxn ang="0">
                  <a:pos x="113" y="5"/>
                </a:cxn>
                <a:cxn ang="0">
                  <a:pos x="176" y="25"/>
                </a:cxn>
                <a:cxn ang="0">
                  <a:pos x="226" y="63"/>
                </a:cxn>
                <a:cxn ang="0">
                  <a:pos x="288" y="0"/>
                </a:cxn>
              </a:cxnLst>
              <a:rect l="0" t="0" r="r" b="b"/>
              <a:pathLst>
                <a:path w="536" h="456">
                  <a:moveTo>
                    <a:pt x="288" y="0"/>
                  </a:moveTo>
                  <a:lnTo>
                    <a:pt x="536" y="129"/>
                  </a:lnTo>
                  <a:lnTo>
                    <a:pt x="305" y="456"/>
                  </a:lnTo>
                  <a:lnTo>
                    <a:pt x="0" y="288"/>
                  </a:lnTo>
                  <a:lnTo>
                    <a:pt x="89" y="185"/>
                  </a:lnTo>
                  <a:lnTo>
                    <a:pt x="43" y="136"/>
                  </a:lnTo>
                  <a:lnTo>
                    <a:pt x="61" y="78"/>
                  </a:lnTo>
                  <a:lnTo>
                    <a:pt x="113" y="5"/>
                  </a:lnTo>
                  <a:lnTo>
                    <a:pt x="176" y="25"/>
                  </a:lnTo>
                  <a:lnTo>
                    <a:pt x="226" y="63"/>
                  </a:lnTo>
                  <a:lnTo>
                    <a:pt x="288" y="0"/>
                  </a:lnTo>
                  <a:close/>
                </a:path>
              </a:pathLst>
            </a:custGeom>
            <a:solidFill>
              <a:srgbClr val="BFBFBF"/>
            </a:solidFill>
            <a:ln w="9525">
              <a:noFill/>
              <a:round/>
              <a:headEnd/>
              <a:tailEnd/>
            </a:ln>
          </p:spPr>
          <p:txBody>
            <a:bodyPr/>
            <a:lstStyle/>
            <a:p>
              <a:endParaRPr lang="en-US" dirty="0"/>
            </a:p>
          </p:txBody>
        </p:sp>
        <p:sp>
          <p:nvSpPr>
            <p:cNvPr id="11" name="Freeform 137"/>
            <p:cNvSpPr>
              <a:spLocks/>
            </p:cNvSpPr>
            <p:nvPr/>
          </p:nvSpPr>
          <p:spPr bwMode="white">
            <a:xfrm>
              <a:off x="4550" y="2819"/>
              <a:ext cx="425" cy="397"/>
            </a:xfrm>
            <a:custGeom>
              <a:avLst/>
              <a:gdLst/>
              <a:ahLst/>
              <a:cxnLst>
                <a:cxn ang="0">
                  <a:pos x="239" y="174"/>
                </a:cxn>
                <a:cxn ang="0">
                  <a:pos x="64" y="226"/>
                </a:cxn>
                <a:cxn ang="0">
                  <a:pos x="42" y="236"/>
                </a:cxn>
                <a:cxn ang="0">
                  <a:pos x="24" y="245"/>
                </a:cxn>
                <a:cxn ang="0">
                  <a:pos x="12" y="254"/>
                </a:cxn>
                <a:cxn ang="0">
                  <a:pos x="4" y="263"/>
                </a:cxn>
                <a:cxn ang="0">
                  <a:pos x="0" y="276"/>
                </a:cxn>
                <a:cxn ang="0">
                  <a:pos x="2" y="290"/>
                </a:cxn>
                <a:cxn ang="0">
                  <a:pos x="6" y="309"/>
                </a:cxn>
                <a:cxn ang="0">
                  <a:pos x="15" y="332"/>
                </a:cxn>
                <a:cxn ang="0">
                  <a:pos x="136" y="333"/>
                </a:cxn>
                <a:cxn ang="0">
                  <a:pos x="152" y="397"/>
                </a:cxn>
                <a:cxn ang="0">
                  <a:pos x="425" y="339"/>
                </a:cxn>
                <a:cxn ang="0">
                  <a:pos x="402" y="160"/>
                </a:cxn>
                <a:cxn ang="0">
                  <a:pos x="316" y="172"/>
                </a:cxn>
                <a:cxn ang="0">
                  <a:pos x="308" y="120"/>
                </a:cxn>
                <a:cxn ang="0">
                  <a:pos x="335" y="95"/>
                </a:cxn>
                <a:cxn ang="0">
                  <a:pos x="339" y="75"/>
                </a:cxn>
                <a:cxn ang="0">
                  <a:pos x="340" y="57"/>
                </a:cxn>
                <a:cxn ang="0">
                  <a:pos x="335" y="39"/>
                </a:cxn>
                <a:cxn ang="0">
                  <a:pos x="327" y="22"/>
                </a:cxn>
                <a:cxn ang="0">
                  <a:pos x="314" y="10"/>
                </a:cxn>
                <a:cxn ang="0">
                  <a:pos x="297" y="1"/>
                </a:cxn>
                <a:cxn ang="0">
                  <a:pos x="277" y="0"/>
                </a:cxn>
                <a:cxn ang="0">
                  <a:pos x="252" y="4"/>
                </a:cxn>
                <a:cxn ang="0">
                  <a:pos x="234" y="10"/>
                </a:cxn>
                <a:cxn ang="0">
                  <a:pos x="219" y="22"/>
                </a:cxn>
                <a:cxn ang="0">
                  <a:pos x="209" y="38"/>
                </a:cxn>
                <a:cxn ang="0">
                  <a:pos x="205" y="54"/>
                </a:cxn>
                <a:cxn ang="0">
                  <a:pos x="205" y="73"/>
                </a:cxn>
                <a:cxn ang="0">
                  <a:pos x="211" y="88"/>
                </a:cxn>
                <a:cxn ang="0">
                  <a:pos x="226" y="101"/>
                </a:cxn>
                <a:cxn ang="0">
                  <a:pos x="248" y="109"/>
                </a:cxn>
                <a:cxn ang="0">
                  <a:pos x="239" y="174"/>
                </a:cxn>
              </a:cxnLst>
              <a:rect l="0" t="0" r="r" b="b"/>
              <a:pathLst>
                <a:path w="425" h="397">
                  <a:moveTo>
                    <a:pt x="239" y="174"/>
                  </a:moveTo>
                  <a:lnTo>
                    <a:pt x="64" y="226"/>
                  </a:lnTo>
                  <a:lnTo>
                    <a:pt x="42" y="236"/>
                  </a:lnTo>
                  <a:lnTo>
                    <a:pt x="24" y="245"/>
                  </a:lnTo>
                  <a:lnTo>
                    <a:pt x="12" y="254"/>
                  </a:lnTo>
                  <a:lnTo>
                    <a:pt x="4" y="263"/>
                  </a:lnTo>
                  <a:lnTo>
                    <a:pt x="0" y="276"/>
                  </a:lnTo>
                  <a:lnTo>
                    <a:pt x="2" y="290"/>
                  </a:lnTo>
                  <a:lnTo>
                    <a:pt x="6" y="309"/>
                  </a:lnTo>
                  <a:lnTo>
                    <a:pt x="15" y="332"/>
                  </a:lnTo>
                  <a:lnTo>
                    <a:pt x="136" y="333"/>
                  </a:lnTo>
                  <a:lnTo>
                    <a:pt x="152" y="397"/>
                  </a:lnTo>
                  <a:lnTo>
                    <a:pt x="425" y="339"/>
                  </a:lnTo>
                  <a:lnTo>
                    <a:pt x="402" y="160"/>
                  </a:lnTo>
                  <a:lnTo>
                    <a:pt x="316" y="172"/>
                  </a:lnTo>
                  <a:lnTo>
                    <a:pt x="308" y="120"/>
                  </a:lnTo>
                  <a:lnTo>
                    <a:pt x="335" y="95"/>
                  </a:lnTo>
                  <a:lnTo>
                    <a:pt x="339" y="75"/>
                  </a:lnTo>
                  <a:lnTo>
                    <a:pt x="340" y="57"/>
                  </a:lnTo>
                  <a:lnTo>
                    <a:pt x="335" y="39"/>
                  </a:lnTo>
                  <a:lnTo>
                    <a:pt x="327" y="22"/>
                  </a:lnTo>
                  <a:lnTo>
                    <a:pt x="314" y="10"/>
                  </a:lnTo>
                  <a:lnTo>
                    <a:pt x="297" y="1"/>
                  </a:lnTo>
                  <a:lnTo>
                    <a:pt x="277" y="0"/>
                  </a:lnTo>
                  <a:lnTo>
                    <a:pt x="252" y="4"/>
                  </a:lnTo>
                  <a:lnTo>
                    <a:pt x="234" y="10"/>
                  </a:lnTo>
                  <a:lnTo>
                    <a:pt x="219" y="22"/>
                  </a:lnTo>
                  <a:lnTo>
                    <a:pt x="209" y="38"/>
                  </a:lnTo>
                  <a:lnTo>
                    <a:pt x="205" y="54"/>
                  </a:lnTo>
                  <a:lnTo>
                    <a:pt x="205" y="73"/>
                  </a:lnTo>
                  <a:lnTo>
                    <a:pt x="211" y="88"/>
                  </a:lnTo>
                  <a:lnTo>
                    <a:pt x="226" y="101"/>
                  </a:lnTo>
                  <a:lnTo>
                    <a:pt x="248" y="109"/>
                  </a:lnTo>
                  <a:lnTo>
                    <a:pt x="239" y="174"/>
                  </a:lnTo>
                  <a:close/>
                </a:path>
              </a:pathLst>
            </a:custGeom>
            <a:solidFill>
              <a:srgbClr val="BFBFBF"/>
            </a:solidFill>
            <a:ln w="9525">
              <a:noFill/>
              <a:round/>
              <a:headEnd/>
              <a:tailEnd/>
            </a:ln>
          </p:spPr>
          <p:txBody>
            <a:bodyPr/>
            <a:lstStyle/>
            <a:p>
              <a:endParaRPr lang="en-US" dirty="0"/>
            </a:p>
          </p:txBody>
        </p:sp>
        <p:sp>
          <p:nvSpPr>
            <p:cNvPr id="12" name="Freeform 138"/>
            <p:cNvSpPr>
              <a:spLocks/>
            </p:cNvSpPr>
            <p:nvPr/>
          </p:nvSpPr>
          <p:spPr bwMode="white">
            <a:xfrm>
              <a:off x="4970" y="2901"/>
              <a:ext cx="392" cy="479"/>
            </a:xfrm>
            <a:custGeom>
              <a:avLst/>
              <a:gdLst/>
              <a:ahLst/>
              <a:cxnLst>
                <a:cxn ang="0">
                  <a:pos x="247" y="0"/>
                </a:cxn>
                <a:cxn ang="0">
                  <a:pos x="392" y="69"/>
                </a:cxn>
                <a:cxn ang="0">
                  <a:pos x="151" y="479"/>
                </a:cxn>
                <a:cxn ang="0">
                  <a:pos x="0" y="409"/>
                </a:cxn>
                <a:cxn ang="0">
                  <a:pos x="247" y="0"/>
                </a:cxn>
              </a:cxnLst>
              <a:rect l="0" t="0" r="r" b="b"/>
              <a:pathLst>
                <a:path w="392" h="479">
                  <a:moveTo>
                    <a:pt x="247" y="0"/>
                  </a:moveTo>
                  <a:lnTo>
                    <a:pt x="392" y="69"/>
                  </a:lnTo>
                  <a:lnTo>
                    <a:pt x="151" y="479"/>
                  </a:lnTo>
                  <a:lnTo>
                    <a:pt x="0" y="409"/>
                  </a:lnTo>
                  <a:lnTo>
                    <a:pt x="247" y="0"/>
                  </a:lnTo>
                  <a:close/>
                </a:path>
              </a:pathLst>
            </a:custGeom>
            <a:solidFill>
              <a:srgbClr val="BFBFBF"/>
            </a:solidFill>
            <a:ln w="9525">
              <a:noFill/>
              <a:round/>
              <a:headEnd/>
              <a:tailEnd/>
            </a:ln>
          </p:spPr>
          <p:txBody>
            <a:bodyPr/>
            <a:lstStyle/>
            <a:p>
              <a:endParaRPr lang="en-US" dirty="0"/>
            </a:p>
          </p:txBody>
        </p:sp>
        <p:sp>
          <p:nvSpPr>
            <p:cNvPr id="13" name="Freeform 139"/>
            <p:cNvSpPr>
              <a:spLocks/>
            </p:cNvSpPr>
            <p:nvPr/>
          </p:nvSpPr>
          <p:spPr bwMode="black">
            <a:xfrm>
              <a:off x="4475" y="2851"/>
              <a:ext cx="430" cy="419"/>
            </a:xfrm>
            <a:custGeom>
              <a:avLst/>
              <a:gdLst/>
              <a:ahLst/>
              <a:cxnLst>
                <a:cxn ang="0">
                  <a:pos x="249" y="193"/>
                </a:cxn>
                <a:cxn ang="0">
                  <a:pos x="71" y="244"/>
                </a:cxn>
                <a:cxn ang="0">
                  <a:pos x="48" y="248"/>
                </a:cxn>
                <a:cxn ang="0">
                  <a:pos x="28" y="254"/>
                </a:cxn>
                <a:cxn ang="0">
                  <a:pos x="14" y="264"/>
                </a:cxn>
                <a:cxn ang="0">
                  <a:pos x="4" y="275"/>
                </a:cxn>
                <a:cxn ang="0">
                  <a:pos x="0" y="288"/>
                </a:cxn>
                <a:cxn ang="0">
                  <a:pos x="1" y="305"/>
                </a:cxn>
                <a:cxn ang="0">
                  <a:pos x="9" y="326"/>
                </a:cxn>
                <a:cxn ang="0">
                  <a:pos x="22" y="350"/>
                </a:cxn>
                <a:cxn ang="0">
                  <a:pos x="143" y="350"/>
                </a:cxn>
                <a:cxn ang="0">
                  <a:pos x="155" y="419"/>
                </a:cxn>
                <a:cxn ang="0">
                  <a:pos x="428" y="355"/>
                </a:cxn>
                <a:cxn ang="0">
                  <a:pos x="430" y="314"/>
                </a:cxn>
                <a:cxn ang="0">
                  <a:pos x="411" y="183"/>
                </a:cxn>
                <a:cxn ang="0">
                  <a:pos x="323" y="191"/>
                </a:cxn>
                <a:cxn ang="0">
                  <a:pos x="315" y="136"/>
                </a:cxn>
                <a:cxn ang="0">
                  <a:pos x="327" y="132"/>
                </a:cxn>
                <a:cxn ang="0">
                  <a:pos x="339" y="124"/>
                </a:cxn>
                <a:cxn ang="0">
                  <a:pos x="348" y="115"/>
                </a:cxn>
                <a:cxn ang="0">
                  <a:pos x="355" y="103"/>
                </a:cxn>
                <a:cxn ang="0">
                  <a:pos x="359" y="88"/>
                </a:cxn>
                <a:cxn ang="0">
                  <a:pos x="361" y="71"/>
                </a:cxn>
                <a:cxn ang="0">
                  <a:pos x="359" y="51"/>
                </a:cxn>
                <a:cxn ang="0">
                  <a:pos x="353" y="29"/>
                </a:cxn>
                <a:cxn ang="0">
                  <a:pos x="311" y="0"/>
                </a:cxn>
                <a:cxn ang="0">
                  <a:pos x="268" y="20"/>
                </a:cxn>
                <a:cxn ang="0">
                  <a:pos x="210" y="30"/>
                </a:cxn>
                <a:cxn ang="0">
                  <a:pos x="212" y="50"/>
                </a:cxn>
                <a:cxn ang="0">
                  <a:pos x="213" y="65"/>
                </a:cxn>
                <a:cxn ang="0">
                  <a:pos x="215" y="77"/>
                </a:cxn>
                <a:cxn ang="0">
                  <a:pos x="217" y="88"/>
                </a:cxn>
                <a:cxn ang="0">
                  <a:pos x="221" y="95"/>
                </a:cxn>
                <a:cxn ang="0">
                  <a:pos x="228" y="105"/>
                </a:cxn>
                <a:cxn ang="0">
                  <a:pos x="238" y="114"/>
                </a:cxn>
                <a:cxn ang="0">
                  <a:pos x="254" y="125"/>
                </a:cxn>
                <a:cxn ang="0">
                  <a:pos x="249" y="193"/>
                </a:cxn>
              </a:cxnLst>
              <a:rect l="0" t="0" r="r" b="b"/>
              <a:pathLst>
                <a:path w="430" h="419">
                  <a:moveTo>
                    <a:pt x="249" y="193"/>
                  </a:moveTo>
                  <a:lnTo>
                    <a:pt x="71" y="244"/>
                  </a:lnTo>
                  <a:lnTo>
                    <a:pt x="48" y="248"/>
                  </a:lnTo>
                  <a:lnTo>
                    <a:pt x="28" y="254"/>
                  </a:lnTo>
                  <a:lnTo>
                    <a:pt x="14" y="264"/>
                  </a:lnTo>
                  <a:lnTo>
                    <a:pt x="4" y="275"/>
                  </a:lnTo>
                  <a:lnTo>
                    <a:pt x="0" y="288"/>
                  </a:lnTo>
                  <a:lnTo>
                    <a:pt x="1" y="305"/>
                  </a:lnTo>
                  <a:lnTo>
                    <a:pt x="9" y="326"/>
                  </a:lnTo>
                  <a:lnTo>
                    <a:pt x="22" y="350"/>
                  </a:lnTo>
                  <a:lnTo>
                    <a:pt x="143" y="350"/>
                  </a:lnTo>
                  <a:lnTo>
                    <a:pt x="155" y="419"/>
                  </a:lnTo>
                  <a:lnTo>
                    <a:pt x="428" y="355"/>
                  </a:lnTo>
                  <a:lnTo>
                    <a:pt x="430" y="314"/>
                  </a:lnTo>
                  <a:lnTo>
                    <a:pt x="411" y="183"/>
                  </a:lnTo>
                  <a:lnTo>
                    <a:pt x="323" y="191"/>
                  </a:lnTo>
                  <a:lnTo>
                    <a:pt x="315" y="136"/>
                  </a:lnTo>
                  <a:lnTo>
                    <a:pt x="327" y="132"/>
                  </a:lnTo>
                  <a:lnTo>
                    <a:pt x="339" y="124"/>
                  </a:lnTo>
                  <a:lnTo>
                    <a:pt x="348" y="115"/>
                  </a:lnTo>
                  <a:lnTo>
                    <a:pt x="355" y="103"/>
                  </a:lnTo>
                  <a:lnTo>
                    <a:pt x="359" y="88"/>
                  </a:lnTo>
                  <a:lnTo>
                    <a:pt x="361" y="71"/>
                  </a:lnTo>
                  <a:lnTo>
                    <a:pt x="359" y="51"/>
                  </a:lnTo>
                  <a:lnTo>
                    <a:pt x="353" y="29"/>
                  </a:lnTo>
                  <a:lnTo>
                    <a:pt x="311" y="0"/>
                  </a:lnTo>
                  <a:lnTo>
                    <a:pt x="268" y="20"/>
                  </a:lnTo>
                  <a:lnTo>
                    <a:pt x="210" y="30"/>
                  </a:lnTo>
                  <a:lnTo>
                    <a:pt x="212" y="50"/>
                  </a:lnTo>
                  <a:lnTo>
                    <a:pt x="213" y="65"/>
                  </a:lnTo>
                  <a:lnTo>
                    <a:pt x="215" y="77"/>
                  </a:lnTo>
                  <a:lnTo>
                    <a:pt x="217" y="88"/>
                  </a:lnTo>
                  <a:lnTo>
                    <a:pt x="221" y="95"/>
                  </a:lnTo>
                  <a:lnTo>
                    <a:pt x="228" y="105"/>
                  </a:lnTo>
                  <a:lnTo>
                    <a:pt x="238" y="114"/>
                  </a:lnTo>
                  <a:lnTo>
                    <a:pt x="254" y="125"/>
                  </a:lnTo>
                  <a:lnTo>
                    <a:pt x="249" y="193"/>
                  </a:lnTo>
                  <a:close/>
                </a:path>
              </a:pathLst>
            </a:custGeom>
            <a:solidFill>
              <a:srgbClr val="00335B"/>
            </a:solidFill>
            <a:ln w="9525">
              <a:noFill/>
              <a:round/>
              <a:headEnd/>
              <a:tailEnd/>
            </a:ln>
          </p:spPr>
          <p:txBody>
            <a:bodyPr/>
            <a:lstStyle/>
            <a:p>
              <a:endParaRPr lang="en-US" dirty="0"/>
            </a:p>
          </p:txBody>
        </p:sp>
        <p:sp>
          <p:nvSpPr>
            <p:cNvPr id="14" name="Freeform 140"/>
            <p:cNvSpPr>
              <a:spLocks/>
            </p:cNvSpPr>
            <p:nvPr/>
          </p:nvSpPr>
          <p:spPr bwMode="black">
            <a:xfrm>
              <a:off x="4906" y="2963"/>
              <a:ext cx="395" cy="473"/>
            </a:xfrm>
            <a:custGeom>
              <a:avLst/>
              <a:gdLst/>
              <a:ahLst/>
              <a:cxnLst>
                <a:cxn ang="0">
                  <a:pos x="253" y="0"/>
                </a:cxn>
                <a:cxn ang="0">
                  <a:pos x="377" y="28"/>
                </a:cxn>
                <a:cxn ang="0">
                  <a:pos x="395" y="67"/>
                </a:cxn>
                <a:cxn ang="0">
                  <a:pos x="156" y="473"/>
                </a:cxn>
                <a:cxn ang="0">
                  <a:pos x="5" y="400"/>
                </a:cxn>
                <a:cxn ang="0">
                  <a:pos x="0" y="359"/>
                </a:cxn>
                <a:cxn ang="0">
                  <a:pos x="253" y="0"/>
                </a:cxn>
              </a:cxnLst>
              <a:rect l="0" t="0" r="r" b="b"/>
              <a:pathLst>
                <a:path w="395" h="473">
                  <a:moveTo>
                    <a:pt x="253" y="0"/>
                  </a:moveTo>
                  <a:lnTo>
                    <a:pt x="377" y="28"/>
                  </a:lnTo>
                  <a:lnTo>
                    <a:pt x="395" y="67"/>
                  </a:lnTo>
                  <a:lnTo>
                    <a:pt x="156" y="473"/>
                  </a:lnTo>
                  <a:lnTo>
                    <a:pt x="5" y="400"/>
                  </a:lnTo>
                  <a:lnTo>
                    <a:pt x="0" y="359"/>
                  </a:lnTo>
                  <a:lnTo>
                    <a:pt x="253" y="0"/>
                  </a:lnTo>
                  <a:close/>
                </a:path>
              </a:pathLst>
            </a:custGeom>
            <a:solidFill>
              <a:srgbClr val="00335B"/>
            </a:solidFill>
            <a:ln w="9525">
              <a:noFill/>
              <a:round/>
              <a:headEnd/>
              <a:tailEnd/>
            </a:ln>
          </p:spPr>
          <p:txBody>
            <a:bodyPr/>
            <a:lstStyle/>
            <a:p>
              <a:endParaRPr lang="en-US" dirty="0"/>
            </a:p>
          </p:txBody>
        </p:sp>
        <p:sp>
          <p:nvSpPr>
            <p:cNvPr id="15" name="Freeform 141"/>
            <p:cNvSpPr>
              <a:spLocks/>
            </p:cNvSpPr>
            <p:nvPr/>
          </p:nvSpPr>
          <p:spPr bwMode="black">
            <a:xfrm>
              <a:off x="4092" y="3288"/>
              <a:ext cx="526" cy="452"/>
            </a:xfrm>
            <a:custGeom>
              <a:avLst/>
              <a:gdLst/>
              <a:ahLst/>
              <a:cxnLst>
                <a:cxn ang="0">
                  <a:pos x="286" y="0"/>
                </a:cxn>
                <a:cxn ang="0">
                  <a:pos x="511" y="79"/>
                </a:cxn>
                <a:cxn ang="0">
                  <a:pos x="526" y="125"/>
                </a:cxn>
                <a:cxn ang="0">
                  <a:pos x="303" y="452"/>
                </a:cxn>
                <a:cxn ang="0">
                  <a:pos x="0" y="280"/>
                </a:cxn>
                <a:cxn ang="0">
                  <a:pos x="1" y="230"/>
                </a:cxn>
                <a:cxn ang="0">
                  <a:pos x="88" y="185"/>
                </a:cxn>
                <a:cxn ang="0">
                  <a:pos x="42" y="135"/>
                </a:cxn>
                <a:cxn ang="0">
                  <a:pos x="36" y="79"/>
                </a:cxn>
                <a:cxn ang="0">
                  <a:pos x="112" y="5"/>
                </a:cxn>
                <a:cxn ang="0">
                  <a:pos x="174" y="26"/>
                </a:cxn>
                <a:cxn ang="0">
                  <a:pos x="224" y="64"/>
                </a:cxn>
                <a:cxn ang="0">
                  <a:pos x="286" y="0"/>
                </a:cxn>
              </a:cxnLst>
              <a:rect l="0" t="0" r="r" b="b"/>
              <a:pathLst>
                <a:path w="526" h="452">
                  <a:moveTo>
                    <a:pt x="286" y="0"/>
                  </a:moveTo>
                  <a:lnTo>
                    <a:pt x="511" y="79"/>
                  </a:lnTo>
                  <a:lnTo>
                    <a:pt x="526" y="125"/>
                  </a:lnTo>
                  <a:lnTo>
                    <a:pt x="303" y="452"/>
                  </a:lnTo>
                  <a:lnTo>
                    <a:pt x="0" y="280"/>
                  </a:lnTo>
                  <a:lnTo>
                    <a:pt x="1" y="230"/>
                  </a:lnTo>
                  <a:lnTo>
                    <a:pt x="88" y="185"/>
                  </a:lnTo>
                  <a:lnTo>
                    <a:pt x="42" y="135"/>
                  </a:lnTo>
                  <a:lnTo>
                    <a:pt x="36" y="79"/>
                  </a:lnTo>
                  <a:lnTo>
                    <a:pt x="112" y="5"/>
                  </a:lnTo>
                  <a:lnTo>
                    <a:pt x="174" y="26"/>
                  </a:lnTo>
                  <a:lnTo>
                    <a:pt x="224" y="64"/>
                  </a:lnTo>
                  <a:lnTo>
                    <a:pt x="286" y="0"/>
                  </a:lnTo>
                  <a:close/>
                </a:path>
              </a:pathLst>
            </a:custGeom>
            <a:solidFill>
              <a:srgbClr val="00335B"/>
            </a:solidFill>
            <a:ln w="9525">
              <a:noFill/>
              <a:round/>
              <a:headEnd/>
              <a:tailEnd/>
            </a:ln>
          </p:spPr>
          <p:txBody>
            <a:bodyPr/>
            <a:lstStyle/>
            <a:p>
              <a:endParaRPr lang="en-US" dirty="0"/>
            </a:p>
          </p:txBody>
        </p:sp>
        <p:sp>
          <p:nvSpPr>
            <p:cNvPr id="16" name="Freeform 142"/>
            <p:cNvSpPr>
              <a:spLocks/>
            </p:cNvSpPr>
            <p:nvPr/>
          </p:nvSpPr>
          <p:spPr bwMode="black">
            <a:xfrm>
              <a:off x="2770" y="1924"/>
              <a:ext cx="2064" cy="1369"/>
            </a:xfrm>
            <a:custGeom>
              <a:avLst/>
              <a:gdLst/>
              <a:ahLst/>
              <a:cxnLst>
                <a:cxn ang="0">
                  <a:pos x="697" y="0"/>
                </a:cxn>
                <a:cxn ang="0">
                  <a:pos x="669" y="1"/>
                </a:cxn>
                <a:cxn ang="0">
                  <a:pos x="644" y="6"/>
                </a:cxn>
                <a:cxn ang="0">
                  <a:pos x="622" y="13"/>
                </a:cxn>
                <a:cxn ang="0">
                  <a:pos x="601" y="20"/>
                </a:cxn>
                <a:cxn ang="0">
                  <a:pos x="582" y="31"/>
                </a:cxn>
                <a:cxn ang="0">
                  <a:pos x="562" y="40"/>
                </a:cxn>
                <a:cxn ang="0">
                  <a:pos x="543" y="49"/>
                </a:cxn>
                <a:cxn ang="0">
                  <a:pos x="522" y="58"/>
                </a:cxn>
                <a:cxn ang="0">
                  <a:pos x="5" y="973"/>
                </a:cxn>
                <a:cxn ang="0">
                  <a:pos x="0" y="1003"/>
                </a:cxn>
                <a:cxn ang="0">
                  <a:pos x="3" y="1032"/>
                </a:cxn>
                <a:cxn ang="0">
                  <a:pos x="14" y="1056"/>
                </a:cxn>
                <a:cxn ang="0">
                  <a:pos x="33" y="1080"/>
                </a:cxn>
                <a:cxn ang="0">
                  <a:pos x="58" y="1099"/>
                </a:cxn>
                <a:cxn ang="0">
                  <a:pos x="89" y="1115"/>
                </a:cxn>
                <a:cxn ang="0">
                  <a:pos x="126" y="1127"/>
                </a:cxn>
                <a:cxn ang="0">
                  <a:pos x="168" y="1133"/>
                </a:cxn>
                <a:cxn ang="0">
                  <a:pos x="1215" y="1369"/>
                </a:cxn>
                <a:cxn ang="0">
                  <a:pos x="1270" y="1196"/>
                </a:cxn>
                <a:cxn ang="0">
                  <a:pos x="1193" y="1172"/>
                </a:cxn>
                <a:cxn ang="0">
                  <a:pos x="1212" y="1105"/>
                </a:cxn>
                <a:cxn ang="0">
                  <a:pos x="1227" y="1049"/>
                </a:cxn>
                <a:cxn ang="0">
                  <a:pos x="1280" y="1062"/>
                </a:cxn>
                <a:cxn ang="0">
                  <a:pos x="1348" y="1062"/>
                </a:cxn>
                <a:cxn ang="0">
                  <a:pos x="1395" y="910"/>
                </a:cxn>
                <a:cxn ang="0">
                  <a:pos x="1287" y="870"/>
                </a:cxn>
                <a:cxn ang="0">
                  <a:pos x="1341" y="784"/>
                </a:cxn>
                <a:cxn ang="0">
                  <a:pos x="1560" y="820"/>
                </a:cxn>
                <a:cxn ang="0">
                  <a:pos x="1581" y="723"/>
                </a:cxn>
                <a:cxn ang="0">
                  <a:pos x="1533" y="714"/>
                </a:cxn>
                <a:cxn ang="0">
                  <a:pos x="1533" y="664"/>
                </a:cxn>
                <a:cxn ang="0">
                  <a:pos x="1581" y="633"/>
                </a:cxn>
                <a:cxn ang="0">
                  <a:pos x="1640" y="633"/>
                </a:cxn>
                <a:cxn ang="0">
                  <a:pos x="1689" y="684"/>
                </a:cxn>
                <a:cxn ang="0">
                  <a:pos x="1689" y="762"/>
                </a:cxn>
                <a:cxn ang="0">
                  <a:pos x="1631" y="762"/>
                </a:cxn>
                <a:cxn ang="0">
                  <a:pos x="1620" y="820"/>
                </a:cxn>
                <a:cxn ang="0">
                  <a:pos x="1707" y="840"/>
                </a:cxn>
                <a:cxn ang="0">
                  <a:pos x="1640" y="933"/>
                </a:cxn>
                <a:cxn ang="0">
                  <a:pos x="1671" y="965"/>
                </a:cxn>
                <a:cxn ang="0">
                  <a:pos x="1812" y="995"/>
                </a:cxn>
                <a:cxn ang="0">
                  <a:pos x="2064" y="302"/>
                </a:cxn>
                <a:cxn ang="0">
                  <a:pos x="2007" y="195"/>
                </a:cxn>
                <a:cxn ang="0">
                  <a:pos x="697" y="0"/>
                </a:cxn>
              </a:cxnLst>
              <a:rect l="0" t="0" r="r" b="b"/>
              <a:pathLst>
                <a:path w="2064" h="1369">
                  <a:moveTo>
                    <a:pt x="697" y="0"/>
                  </a:moveTo>
                  <a:lnTo>
                    <a:pt x="669" y="1"/>
                  </a:lnTo>
                  <a:lnTo>
                    <a:pt x="644" y="6"/>
                  </a:lnTo>
                  <a:lnTo>
                    <a:pt x="622" y="13"/>
                  </a:lnTo>
                  <a:lnTo>
                    <a:pt x="601" y="20"/>
                  </a:lnTo>
                  <a:lnTo>
                    <a:pt x="582" y="31"/>
                  </a:lnTo>
                  <a:lnTo>
                    <a:pt x="562" y="40"/>
                  </a:lnTo>
                  <a:lnTo>
                    <a:pt x="543" y="49"/>
                  </a:lnTo>
                  <a:lnTo>
                    <a:pt x="522" y="58"/>
                  </a:lnTo>
                  <a:lnTo>
                    <a:pt x="5" y="973"/>
                  </a:lnTo>
                  <a:lnTo>
                    <a:pt x="0" y="1003"/>
                  </a:lnTo>
                  <a:lnTo>
                    <a:pt x="3" y="1032"/>
                  </a:lnTo>
                  <a:lnTo>
                    <a:pt x="14" y="1056"/>
                  </a:lnTo>
                  <a:lnTo>
                    <a:pt x="33" y="1080"/>
                  </a:lnTo>
                  <a:lnTo>
                    <a:pt x="58" y="1099"/>
                  </a:lnTo>
                  <a:lnTo>
                    <a:pt x="89" y="1115"/>
                  </a:lnTo>
                  <a:lnTo>
                    <a:pt x="126" y="1127"/>
                  </a:lnTo>
                  <a:lnTo>
                    <a:pt x="168" y="1133"/>
                  </a:lnTo>
                  <a:lnTo>
                    <a:pt x="1215" y="1369"/>
                  </a:lnTo>
                  <a:lnTo>
                    <a:pt x="1270" y="1196"/>
                  </a:lnTo>
                  <a:lnTo>
                    <a:pt x="1193" y="1172"/>
                  </a:lnTo>
                  <a:lnTo>
                    <a:pt x="1212" y="1105"/>
                  </a:lnTo>
                  <a:lnTo>
                    <a:pt x="1227" y="1049"/>
                  </a:lnTo>
                  <a:lnTo>
                    <a:pt x="1280" y="1062"/>
                  </a:lnTo>
                  <a:lnTo>
                    <a:pt x="1348" y="1062"/>
                  </a:lnTo>
                  <a:lnTo>
                    <a:pt x="1395" y="910"/>
                  </a:lnTo>
                  <a:lnTo>
                    <a:pt x="1287" y="870"/>
                  </a:lnTo>
                  <a:lnTo>
                    <a:pt x="1341" y="784"/>
                  </a:lnTo>
                  <a:lnTo>
                    <a:pt x="1560" y="820"/>
                  </a:lnTo>
                  <a:lnTo>
                    <a:pt x="1581" y="723"/>
                  </a:lnTo>
                  <a:lnTo>
                    <a:pt x="1533" y="714"/>
                  </a:lnTo>
                  <a:lnTo>
                    <a:pt x="1533" y="664"/>
                  </a:lnTo>
                  <a:lnTo>
                    <a:pt x="1581" y="633"/>
                  </a:lnTo>
                  <a:lnTo>
                    <a:pt x="1640" y="633"/>
                  </a:lnTo>
                  <a:lnTo>
                    <a:pt x="1689" y="684"/>
                  </a:lnTo>
                  <a:lnTo>
                    <a:pt x="1689" y="762"/>
                  </a:lnTo>
                  <a:lnTo>
                    <a:pt x="1631" y="762"/>
                  </a:lnTo>
                  <a:lnTo>
                    <a:pt x="1620" y="820"/>
                  </a:lnTo>
                  <a:lnTo>
                    <a:pt x="1707" y="840"/>
                  </a:lnTo>
                  <a:lnTo>
                    <a:pt x="1640" y="933"/>
                  </a:lnTo>
                  <a:lnTo>
                    <a:pt x="1671" y="965"/>
                  </a:lnTo>
                  <a:lnTo>
                    <a:pt x="1812" y="995"/>
                  </a:lnTo>
                  <a:lnTo>
                    <a:pt x="2064" y="302"/>
                  </a:lnTo>
                  <a:lnTo>
                    <a:pt x="2007" y="195"/>
                  </a:lnTo>
                  <a:lnTo>
                    <a:pt x="697" y="0"/>
                  </a:lnTo>
                  <a:close/>
                </a:path>
              </a:pathLst>
            </a:custGeom>
            <a:solidFill>
              <a:srgbClr val="00335B"/>
            </a:solidFill>
            <a:ln w="9525">
              <a:noFill/>
              <a:round/>
              <a:headEnd/>
              <a:tailEnd/>
            </a:ln>
          </p:spPr>
          <p:txBody>
            <a:bodyPr/>
            <a:lstStyle/>
            <a:p>
              <a:endParaRPr lang="en-US" dirty="0"/>
            </a:p>
          </p:txBody>
        </p:sp>
        <p:sp>
          <p:nvSpPr>
            <p:cNvPr id="17" name="Freeform 143"/>
            <p:cNvSpPr>
              <a:spLocks/>
            </p:cNvSpPr>
            <p:nvPr/>
          </p:nvSpPr>
          <p:spPr bwMode="blackWhite">
            <a:xfrm>
              <a:off x="2773" y="1913"/>
              <a:ext cx="2024" cy="1331"/>
            </a:xfrm>
            <a:custGeom>
              <a:avLst/>
              <a:gdLst/>
              <a:ahLst/>
              <a:cxnLst>
                <a:cxn ang="0">
                  <a:pos x="654" y="0"/>
                </a:cxn>
                <a:cxn ang="0">
                  <a:pos x="627" y="1"/>
                </a:cxn>
                <a:cxn ang="0">
                  <a:pos x="602" y="7"/>
                </a:cxn>
                <a:cxn ang="0">
                  <a:pos x="580" y="13"/>
                </a:cxn>
                <a:cxn ang="0">
                  <a:pos x="559" y="22"/>
                </a:cxn>
                <a:cxn ang="0">
                  <a:pos x="540" y="31"/>
                </a:cxn>
                <a:cxn ang="0">
                  <a:pos x="520" y="42"/>
                </a:cxn>
                <a:cxn ang="0">
                  <a:pos x="501" y="51"/>
                </a:cxn>
                <a:cxn ang="0">
                  <a:pos x="480" y="59"/>
                </a:cxn>
                <a:cxn ang="0">
                  <a:pos x="0" y="981"/>
                </a:cxn>
                <a:cxn ang="0">
                  <a:pos x="4" y="1003"/>
                </a:cxn>
                <a:cxn ang="0">
                  <a:pos x="11" y="1022"/>
                </a:cxn>
                <a:cxn ang="0">
                  <a:pos x="19" y="1039"/>
                </a:cxn>
                <a:cxn ang="0">
                  <a:pos x="29" y="1053"/>
                </a:cxn>
                <a:cxn ang="0">
                  <a:pos x="43" y="1066"/>
                </a:cxn>
                <a:cxn ang="0">
                  <a:pos x="62" y="1076"/>
                </a:cxn>
                <a:cxn ang="0">
                  <a:pos x="85" y="1087"/>
                </a:cxn>
                <a:cxn ang="0">
                  <a:pos x="114" y="1096"/>
                </a:cxn>
                <a:cxn ang="0">
                  <a:pos x="1179" y="1331"/>
                </a:cxn>
                <a:cxn ang="0">
                  <a:pos x="1229" y="1203"/>
                </a:cxn>
                <a:cxn ang="0">
                  <a:pos x="1172" y="1155"/>
                </a:cxn>
                <a:cxn ang="0">
                  <a:pos x="1172" y="1105"/>
                </a:cxn>
                <a:cxn ang="0">
                  <a:pos x="1190" y="1018"/>
                </a:cxn>
                <a:cxn ang="0">
                  <a:pos x="1238" y="1018"/>
                </a:cxn>
                <a:cxn ang="0">
                  <a:pos x="1307" y="1057"/>
                </a:cxn>
                <a:cxn ang="0">
                  <a:pos x="1364" y="901"/>
                </a:cxn>
                <a:cxn ang="0">
                  <a:pos x="1319" y="887"/>
                </a:cxn>
                <a:cxn ang="0">
                  <a:pos x="1285" y="873"/>
                </a:cxn>
                <a:cxn ang="0">
                  <a:pos x="1260" y="859"/>
                </a:cxn>
                <a:cxn ang="0">
                  <a:pos x="1246" y="844"/>
                </a:cxn>
                <a:cxn ang="0">
                  <a:pos x="1239" y="830"/>
                </a:cxn>
                <a:cxn ang="0">
                  <a:pos x="1241" y="817"/>
                </a:cxn>
                <a:cxn ang="0">
                  <a:pos x="1248" y="804"/>
                </a:cxn>
                <a:cxn ang="0">
                  <a:pos x="1263" y="794"/>
                </a:cxn>
                <a:cxn ang="0">
                  <a:pos x="1281" y="785"/>
                </a:cxn>
                <a:cxn ang="0">
                  <a:pos x="1306" y="778"/>
                </a:cxn>
                <a:cxn ang="0">
                  <a:pos x="1333" y="774"/>
                </a:cxn>
                <a:cxn ang="0">
                  <a:pos x="1363" y="773"/>
                </a:cxn>
                <a:cxn ang="0">
                  <a:pos x="1397" y="774"/>
                </a:cxn>
                <a:cxn ang="0">
                  <a:pos x="1431" y="779"/>
                </a:cxn>
                <a:cxn ang="0">
                  <a:pos x="1465" y="790"/>
                </a:cxn>
                <a:cxn ang="0">
                  <a:pos x="1500" y="803"/>
                </a:cxn>
                <a:cxn ang="0">
                  <a:pos x="1539" y="725"/>
                </a:cxn>
                <a:cxn ang="0">
                  <a:pos x="1491" y="714"/>
                </a:cxn>
                <a:cxn ang="0">
                  <a:pos x="1491" y="665"/>
                </a:cxn>
                <a:cxn ang="0">
                  <a:pos x="1539" y="636"/>
                </a:cxn>
                <a:cxn ang="0">
                  <a:pos x="1598" y="636"/>
                </a:cxn>
                <a:cxn ang="0">
                  <a:pos x="1622" y="654"/>
                </a:cxn>
                <a:cxn ang="0">
                  <a:pos x="1641" y="667"/>
                </a:cxn>
                <a:cxn ang="0">
                  <a:pos x="1651" y="678"/>
                </a:cxn>
                <a:cxn ang="0">
                  <a:pos x="1658" y="687"/>
                </a:cxn>
                <a:cxn ang="0">
                  <a:pos x="1660" y="699"/>
                </a:cxn>
                <a:cxn ang="0">
                  <a:pos x="1658" y="714"/>
                </a:cxn>
                <a:cxn ang="0">
                  <a:pos x="1652" y="735"/>
                </a:cxn>
                <a:cxn ang="0">
                  <a:pos x="1646" y="764"/>
                </a:cxn>
                <a:cxn ang="0">
                  <a:pos x="1588" y="764"/>
                </a:cxn>
                <a:cxn ang="0">
                  <a:pos x="1578" y="822"/>
                </a:cxn>
                <a:cxn ang="0">
                  <a:pos x="1665" y="842"/>
                </a:cxn>
                <a:cxn ang="0">
                  <a:pos x="1638" y="940"/>
                </a:cxn>
                <a:cxn ang="0">
                  <a:pos x="1788" y="966"/>
                </a:cxn>
                <a:cxn ang="0">
                  <a:pos x="2024" y="304"/>
                </a:cxn>
                <a:cxn ang="0">
                  <a:pos x="1965" y="196"/>
                </a:cxn>
                <a:cxn ang="0">
                  <a:pos x="654" y="0"/>
                </a:cxn>
              </a:cxnLst>
              <a:rect l="0" t="0" r="r" b="b"/>
              <a:pathLst>
                <a:path w="2024" h="1331">
                  <a:moveTo>
                    <a:pt x="654" y="0"/>
                  </a:moveTo>
                  <a:lnTo>
                    <a:pt x="627" y="1"/>
                  </a:lnTo>
                  <a:lnTo>
                    <a:pt x="602" y="7"/>
                  </a:lnTo>
                  <a:lnTo>
                    <a:pt x="580" y="13"/>
                  </a:lnTo>
                  <a:lnTo>
                    <a:pt x="559" y="22"/>
                  </a:lnTo>
                  <a:lnTo>
                    <a:pt x="540" y="31"/>
                  </a:lnTo>
                  <a:lnTo>
                    <a:pt x="520" y="42"/>
                  </a:lnTo>
                  <a:lnTo>
                    <a:pt x="501" y="51"/>
                  </a:lnTo>
                  <a:lnTo>
                    <a:pt x="480" y="59"/>
                  </a:lnTo>
                  <a:lnTo>
                    <a:pt x="0" y="981"/>
                  </a:lnTo>
                  <a:lnTo>
                    <a:pt x="4" y="1003"/>
                  </a:lnTo>
                  <a:lnTo>
                    <a:pt x="11" y="1022"/>
                  </a:lnTo>
                  <a:lnTo>
                    <a:pt x="19" y="1039"/>
                  </a:lnTo>
                  <a:lnTo>
                    <a:pt x="29" y="1053"/>
                  </a:lnTo>
                  <a:lnTo>
                    <a:pt x="43" y="1066"/>
                  </a:lnTo>
                  <a:lnTo>
                    <a:pt x="62" y="1076"/>
                  </a:lnTo>
                  <a:lnTo>
                    <a:pt x="85" y="1087"/>
                  </a:lnTo>
                  <a:lnTo>
                    <a:pt x="114" y="1096"/>
                  </a:lnTo>
                  <a:lnTo>
                    <a:pt x="1179" y="1331"/>
                  </a:lnTo>
                  <a:lnTo>
                    <a:pt x="1229" y="1203"/>
                  </a:lnTo>
                  <a:lnTo>
                    <a:pt x="1172" y="1155"/>
                  </a:lnTo>
                  <a:lnTo>
                    <a:pt x="1172" y="1105"/>
                  </a:lnTo>
                  <a:lnTo>
                    <a:pt x="1190" y="1018"/>
                  </a:lnTo>
                  <a:lnTo>
                    <a:pt x="1238" y="1018"/>
                  </a:lnTo>
                  <a:lnTo>
                    <a:pt x="1307" y="1057"/>
                  </a:lnTo>
                  <a:lnTo>
                    <a:pt x="1364" y="901"/>
                  </a:lnTo>
                  <a:lnTo>
                    <a:pt x="1319" y="887"/>
                  </a:lnTo>
                  <a:lnTo>
                    <a:pt x="1285" y="873"/>
                  </a:lnTo>
                  <a:lnTo>
                    <a:pt x="1260" y="859"/>
                  </a:lnTo>
                  <a:lnTo>
                    <a:pt x="1246" y="844"/>
                  </a:lnTo>
                  <a:lnTo>
                    <a:pt x="1239" y="830"/>
                  </a:lnTo>
                  <a:lnTo>
                    <a:pt x="1241" y="817"/>
                  </a:lnTo>
                  <a:lnTo>
                    <a:pt x="1248" y="804"/>
                  </a:lnTo>
                  <a:lnTo>
                    <a:pt x="1263" y="794"/>
                  </a:lnTo>
                  <a:lnTo>
                    <a:pt x="1281" y="785"/>
                  </a:lnTo>
                  <a:lnTo>
                    <a:pt x="1306" y="778"/>
                  </a:lnTo>
                  <a:lnTo>
                    <a:pt x="1333" y="774"/>
                  </a:lnTo>
                  <a:lnTo>
                    <a:pt x="1363" y="773"/>
                  </a:lnTo>
                  <a:lnTo>
                    <a:pt x="1397" y="774"/>
                  </a:lnTo>
                  <a:lnTo>
                    <a:pt x="1431" y="779"/>
                  </a:lnTo>
                  <a:lnTo>
                    <a:pt x="1465" y="790"/>
                  </a:lnTo>
                  <a:lnTo>
                    <a:pt x="1500" y="803"/>
                  </a:lnTo>
                  <a:lnTo>
                    <a:pt x="1539" y="725"/>
                  </a:lnTo>
                  <a:lnTo>
                    <a:pt x="1491" y="714"/>
                  </a:lnTo>
                  <a:lnTo>
                    <a:pt x="1491" y="665"/>
                  </a:lnTo>
                  <a:lnTo>
                    <a:pt x="1539" y="636"/>
                  </a:lnTo>
                  <a:lnTo>
                    <a:pt x="1598" y="636"/>
                  </a:lnTo>
                  <a:lnTo>
                    <a:pt x="1622" y="654"/>
                  </a:lnTo>
                  <a:lnTo>
                    <a:pt x="1641" y="667"/>
                  </a:lnTo>
                  <a:lnTo>
                    <a:pt x="1651" y="678"/>
                  </a:lnTo>
                  <a:lnTo>
                    <a:pt x="1658" y="687"/>
                  </a:lnTo>
                  <a:lnTo>
                    <a:pt x="1660" y="699"/>
                  </a:lnTo>
                  <a:lnTo>
                    <a:pt x="1658" y="714"/>
                  </a:lnTo>
                  <a:lnTo>
                    <a:pt x="1652" y="735"/>
                  </a:lnTo>
                  <a:lnTo>
                    <a:pt x="1646" y="764"/>
                  </a:lnTo>
                  <a:lnTo>
                    <a:pt x="1588" y="764"/>
                  </a:lnTo>
                  <a:lnTo>
                    <a:pt x="1578" y="822"/>
                  </a:lnTo>
                  <a:lnTo>
                    <a:pt x="1665" y="842"/>
                  </a:lnTo>
                  <a:lnTo>
                    <a:pt x="1638" y="940"/>
                  </a:lnTo>
                  <a:lnTo>
                    <a:pt x="1788" y="966"/>
                  </a:lnTo>
                  <a:lnTo>
                    <a:pt x="2024" y="304"/>
                  </a:lnTo>
                  <a:lnTo>
                    <a:pt x="1965" y="196"/>
                  </a:lnTo>
                  <a:lnTo>
                    <a:pt x="654" y="0"/>
                  </a:lnTo>
                  <a:close/>
                </a:path>
              </a:pathLst>
            </a:custGeom>
            <a:solidFill>
              <a:srgbClr val="D18E00"/>
            </a:solidFill>
            <a:ln w="9525">
              <a:noFill/>
              <a:round/>
              <a:headEnd/>
              <a:tailEnd/>
            </a:ln>
          </p:spPr>
          <p:txBody>
            <a:bodyPr/>
            <a:lstStyle/>
            <a:p>
              <a:endParaRPr lang="en-US" dirty="0"/>
            </a:p>
          </p:txBody>
        </p:sp>
        <p:sp>
          <p:nvSpPr>
            <p:cNvPr id="18" name="Freeform 144"/>
            <p:cNvSpPr>
              <a:spLocks/>
            </p:cNvSpPr>
            <p:nvPr/>
          </p:nvSpPr>
          <p:spPr bwMode="black">
            <a:xfrm>
              <a:off x="3136" y="2069"/>
              <a:ext cx="1305" cy="842"/>
            </a:xfrm>
            <a:custGeom>
              <a:avLst/>
              <a:gdLst/>
              <a:ahLst/>
              <a:cxnLst>
                <a:cxn ang="0">
                  <a:pos x="1128" y="240"/>
                </a:cxn>
                <a:cxn ang="0">
                  <a:pos x="1024" y="252"/>
                </a:cxn>
                <a:cxn ang="0">
                  <a:pos x="935" y="262"/>
                </a:cxn>
                <a:cxn ang="0">
                  <a:pos x="857" y="269"/>
                </a:cxn>
                <a:cxn ang="0">
                  <a:pos x="785" y="270"/>
                </a:cxn>
                <a:cxn ang="0">
                  <a:pos x="715" y="262"/>
                </a:cxn>
                <a:cxn ang="0">
                  <a:pos x="641" y="243"/>
                </a:cxn>
                <a:cxn ang="0">
                  <a:pos x="560" y="209"/>
                </a:cxn>
                <a:cxn ang="0">
                  <a:pos x="502" y="135"/>
                </a:cxn>
                <a:cxn ang="0">
                  <a:pos x="437" y="50"/>
                </a:cxn>
                <a:cxn ang="0">
                  <a:pos x="321" y="2"/>
                </a:cxn>
                <a:cxn ang="0">
                  <a:pos x="311" y="79"/>
                </a:cxn>
                <a:cxn ang="0">
                  <a:pos x="136" y="157"/>
                </a:cxn>
                <a:cxn ang="0">
                  <a:pos x="175" y="304"/>
                </a:cxn>
                <a:cxn ang="0">
                  <a:pos x="350" y="285"/>
                </a:cxn>
                <a:cxn ang="0">
                  <a:pos x="392" y="343"/>
                </a:cxn>
                <a:cxn ang="0">
                  <a:pos x="413" y="390"/>
                </a:cxn>
                <a:cxn ang="0">
                  <a:pos x="413" y="441"/>
                </a:cxn>
                <a:cxn ang="0">
                  <a:pos x="389" y="509"/>
                </a:cxn>
                <a:cxn ang="0">
                  <a:pos x="136" y="627"/>
                </a:cxn>
                <a:cxn ang="0">
                  <a:pos x="10" y="636"/>
                </a:cxn>
                <a:cxn ang="0">
                  <a:pos x="97" y="705"/>
                </a:cxn>
                <a:cxn ang="0">
                  <a:pos x="302" y="695"/>
                </a:cxn>
                <a:cxn ang="0">
                  <a:pos x="350" y="745"/>
                </a:cxn>
                <a:cxn ang="0">
                  <a:pos x="195" y="773"/>
                </a:cxn>
                <a:cxn ang="0">
                  <a:pos x="321" y="842"/>
                </a:cxn>
                <a:cxn ang="0">
                  <a:pos x="496" y="784"/>
                </a:cxn>
                <a:cxn ang="0">
                  <a:pos x="758" y="617"/>
                </a:cxn>
                <a:cxn ang="0">
                  <a:pos x="811" y="602"/>
                </a:cxn>
                <a:cxn ang="0">
                  <a:pos x="854" y="596"/>
                </a:cxn>
                <a:cxn ang="0">
                  <a:pos x="891" y="593"/>
                </a:cxn>
                <a:cxn ang="0">
                  <a:pos x="921" y="591"/>
                </a:cxn>
                <a:cxn ang="0">
                  <a:pos x="949" y="583"/>
                </a:cxn>
                <a:cxn ang="0">
                  <a:pos x="981" y="567"/>
                </a:cxn>
                <a:cxn ang="0">
                  <a:pos x="1016" y="537"/>
                </a:cxn>
                <a:cxn ang="0">
                  <a:pos x="1057" y="492"/>
                </a:cxn>
                <a:cxn ang="0">
                  <a:pos x="1155" y="648"/>
                </a:cxn>
                <a:cxn ang="0">
                  <a:pos x="1137" y="519"/>
                </a:cxn>
                <a:cxn ang="0">
                  <a:pos x="1283" y="509"/>
                </a:cxn>
                <a:cxn ang="0">
                  <a:pos x="1302" y="363"/>
                </a:cxn>
                <a:cxn ang="0">
                  <a:pos x="1293" y="229"/>
                </a:cxn>
                <a:cxn ang="0">
                  <a:pos x="1305" y="149"/>
                </a:cxn>
                <a:cxn ang="0">
                  <a:pos x="1292" y="96"/>
                </a:cxn>
                <a:cxn ang="0">
                  <a:pos x="1241" y="38"/>
                </a:cxn>
                <a:cxn ang="0">
                  <a:pos x="1212" y="40"/>
                </a:cxn>
                <a:cxn ang="0">
                  <a:pos x="1232" y="97"/>
                </a:cxn>
                <a:cxn ang="0">
                  <a:pos x="1231" y="143"/>
                </a:cxn>
                <a:cxn ang="0">
                  <a:pos x="1207" y="197"/>
                </a:cxn>
              </a:cxnLst>
              <a:rect l="0" t="0" r="r" b="b"/>
              <a:pathLst>
                <a:path w="1305" h="842">
                  <a:moveTo>
                    <a:pt x="1188" y="235"/>
                  </a:moveTo>
                  <a:lnTo>
                    <a:pt x="1128" y="240"/>
                  </a:lnTo>
                  <a:lnTo>
                    <a:pt x="1074" y="245"/>
                  </a:lnTo>
                  <a:lnTo>
                    <a:pt x="1024" y="252"/>
                  </a:lnTo>
                  <a:lnTo>
                    <a:pt x="978" y="257"/>
                  </a:lnTo>
                  <a:lnTo>
                    <a:pt x="935" y="262"/>
                  </a:lnTo>
                  <a:lnTo>
                    <a:pt x="895" y="266"/>
                  </a:lnTo>
                  <a:lnTo>
                    <a:pt x="857" y="269"/>
                  </a:lnTo>
                  <a:lnTo>
                    <a:pt x="820" y="270"/>
                  </a:lnTo>
                  <a:lnTo>
                    <a:pt x="785" y="270"/>
                  </a:lnTo>
                  <a:lnTo>
                    <a:pt x="750" y="268"/>
                  </a:lnTo>
                  <a:lnTo>
                    <a:pt x="715" y="262"/>
                  </a:lnTo>
                  <a:lnTo>
                    <a:pt x="678" y="255"/>
                  </a:lnTo>
                  <a:lnTo>
                    <a:pt x="641" y="243"/>
                  </a:lnTo>
                  <a:lnTo>
                    <a:pt x="601" y="229"/>
                  </a:lnTo>
                  <a:lnTo>
                    <a:pt x="560" y="209"/>
                  </a:lnTo>
                  <a:lnTo>
                    <a:pt x="515" y="187"/>
                  </a:lnTo>
                  <a:lnTo>
                    <a:pt x="502" y="135"/>
                  </a:lnTo>
                  <a:lnTo>
                    <a:pt x="564" y="50"/>
                  </a:lnTo>
                  <a:lnTo>
                    <a:pt x="437" y="50"/>
                  </a:lnTo>
                  <a:lnTo>
                    <a:pt x="375" y="46"/>
                  </a:lnTo>
                  <a:lnTo>
                    <a:pt x="321" y="2"/>
                  </a:lnTo>
                  <a:lnTo>
                    <a:pt x="319" y="49"/>
                  </a:lnTo>
                  <a:lnTo>
                    <a:pt x="311" y="79"/>
                  </a:lnTo>
                  <a:lnTo>
                    <a:pt x="204" y="118"/>
                  </a:lnTo>
                  <a:lnTo>
                    <a:pt x="136" y="157"/>
                  </a:lnTo>
                  <a:lnTo>
                    <a:pt x="117" y="255"/>
                  </a:lnTo>
                  <a:lnTo>
                    <a:pt x="175" y="304"/>
                  </a:lnTo>
                  <a:lnTo>
                    <a:pt x="254" y="313"/>
                  </a:lnTo>
                  <a:lnTo>
                    <a:pt x="350" y="285"/>
                  </a:lnTo>
                  <a:lnTo>
                    <a:pt x="373" y="316"/>
                  </a:lnTo>
                  <a:lnTo>
                    <a:pt x="392" y="343"/>
                  </a:lnTo>
                  <a:lnTo>
                    <a:pt x="405" y="368"/>
                  </a:lnTo>
                  <a:lnTo>
                    <a:pt x="413" y="390"/>
                  </a:lnTo>
                  <a:lnTo>
                    <a:pt x="415" y="415"/>
                  </a:lnTo>
                  <a:lnTo>
                    <a:pt x="413" y="441"/>
                  </a:lnTo>
                  <a:lnTo>
                    <a:pt x="403" y="472"/>
                  </a:lnTo>
                  <a:lnTo>
                    <a:pt x="389" y="509"/>
                  </a:lnTo>
                  <a:lnTo>
                    <a:pt x="252" y="608"/>
                  </a:lnTo>
                  <a:lnTo>
                    <a:pt x="136" y="627"/>
                  </a:lnTo>
                  <a:lnTo>
                    <a:pt x="78" y="608"/>
                  </a:lnTo>
                  <a:lnTo>
                    <a:pt x="10" y="636"/>
                  </a:lnTo>
                  <a:lnTo>
                    <a:pt x="0" y="695"/>
                  </a:lnTo>
                  <a:lnTo>
                    <a:pt x="97" y="705"/>
                  </a:lnTo>
                  <a:lnTo>
                    <a:pt x="175" y="725"/>
                  </a:lnTo>
                  <a:lnTo>
                    <a:pt x="302" y="695"/>
                  </a:lnTo>
                  <a:lnTo>
                    <a:pt x="453" y="627"/>
                  </a:lnTo>
                  <a:lnTo>
                    <a:pt x="350" y="745"/>
                  </a:lnTo>
                  <a:lnTo>
                    <a:pt x="291" y="773"/>
                  </a:lnTo>
                  <a:lnTo>
                    <a:pt x="195" y="773"/>
                  </a:lnTo>
                  <a:lnTo>
                    <a:pt x="185" y="832"/>
                  </a:lnTo>
                  <a:lnTo>
                    <a:pt x="321" y="842"/>
                  </a:lnTo>
                  <a:lnTo>
                    <a:pt x="409" y="842"/>
                  </a:lnTo>
                  <a:lnTo>
                    <a:pt x="496" y="784"/>
                  </a:lnTo>
                  <a:lnTo>
                    <a:pt x="612" y="627"/>
                  </a:lnTo>
                  <a:lnTo>
                    <a:pt x="758" y="617"/>
                  </a:lnTo>
                  <a:lnTo>
                    <a:pt x="786" y="608"/>
                  </a:lnTo>
                  <a:lnTo>
                    <a:pt x="811" y="602"/>
                  </a:lnTo>
                  <a:lnTo>
                    <a:pt x="835" y="599"/>
                  </a:lnTo>
                  <a:lnTo>
                    <a:pt x="854" y="596"/>
                  </a:lnTo>
                  <a:lnTo>
                    <a:pt x="874" y="595"/>
                  </a:lnTo>
                  <a:lnTo>
                    <a:pt x="891" y="593"/>
                  </a:lnTo>
                  <a:lnTo>
                    <a:pt x="906" y="592"/>
                  </a:lnTo>
                  <a:lnTo>
                    <a:pt x="921" y="591"/>
                  </a:lnTo>
                  <a:lnTo>
                    <a:pt x="935" y="588"/>
                  </a:lnTo>
                  <a:lnTo>
                    <a:pt x="949" y="583"/>
                  </a:lnTo>
                  <a:lnTo>
                    <a:pt x="965" y="576"/>
                  </a:lnTo>
                  <a:lnTo>
                    <a:pt x="981" y="567"/>
                  </a:lnTo>
                  <a:lnTo>
                    <a:pt x="998" y="554"/>
                  </a:lnTo>
                  <a:lnTo>
                    <a:pt x="1016" y="537"/>
                  </a:lnTo>
                  <a:lnTo>
                    <a:pt x="1035" y="518"/>
                  </a:lnTo>
                  <a:lnTo>
                    <a:pt x="1057" y="492"/>
                  </a:lnTo>
                  <a:lnTo>
                    <a:pt x="1119" y="617"/>
                  </a:lnTo>
                  <a:lnTo>
                    <a:pt x="1155" y="648"/>
                  </a:lnTo>
                  <a:lnTo>
                    <a:pt x="1176" y="586"/>
                  </a:lnTo>
                  <a:lnTo>
                    <a:pt x="1137" y="519"/>
                  </a:lnTo>
                  <a:lnTo>
                    <a:pt x="1188" y="488"/>
                  </a:lnTo>
                  <a:lnTo>
                    <a:pt x="1283" y="509"/>
                  </a:lnTo>
                  <a:lnTo>
                    <a:pt x="1302" y="450"/>
                  </a:lnTo>
                  <a:lnTo>
                    <a:pt x="1302" y="363"/>
                  </a:lnTo>
                  <a:lnTo>
                    <a:pt x="1283" y="285"/>
                  </a:lnTo>
                  <a:lnTo>
                    <a:pt x="1293" y="229"/>
                  </a:lnTo>
                  <a:lnTo>
                    <a:pt x="1301" y="184"/>
                  </a:lnTo>
                  <a:lnTo>
                    <a:pt x="1305" y="149"/>
                  </a:lnTo>
                  <a:lnTo>
                    <a:pt x="1302" y="120"/>
                  </a:lnTo>
                  <a:lnTo>
                    <a:pt x="1292" y="96"/>
                  </a:lnTo>
                  <a:lnTo>
                    <a:pt x="1272" y="68"/>
                  </a:lnTo>
                  <a:lnTo>
                    <a:pt x="1241" y="38"/>
                  </a:lnTo>
                  <a:lnTo>
                    <a:pt x="1196" y="0"/>
                  </a:lnTo>
                  <a:lnTo>
                    <a:pt x="1212" y="40"/>
                  </a:lnTo>
                  <a:lnTo>
                    <a:pt x="1225" y="71"/>
                  </a:lnTo>
                  <a:lnTo>
                    <a:pt x="1232" y="97"/>
                  </a:lnTo>
                  <a:lnTo>
                    <a:pt x="1235" y="119"/>
                  </a:lnTo>
                  <a:lnTo>
                    <a:pt x="1231" y="143"/>
                  </a:lnTo>
                  <a:lnTo>
                    <a:pt x="1222" y="167"/>
                  </a:lnTo>
                  <a:lnTo>
                    <a:pt x="1207" y="197"/>
                  </a:lnTo>
                  <a:lnTo>
                    <a:pt x="1188" y="235"/>
                  </a:lnTo>
                  <a:close/>
                </a:path>
              </a:pathLst>
            </a:custGeom>
            <a:solidFill>
              <a:srgbClr val="B76B05"/>
            </a:solidFill>
            <a:ln w="9525">
              <a:noFill/>
              <a:round/>
              <a:headEnd/>
              <a:tailEnd/>
            </a:ln>
          </p:spPr>
          <p:txBody>
            <a:bodyPr/>
            <a:lstStyle/>
            <a:p>
              <a:endParaRPr lang="en-US" dirty="0"/>
            </a:p>
          </p:txBody>
        </p:sp>
        <p:sp>
          <p:nvSpPr>
            <p:cNvPr id="19" name="Freeform 145"/>
            <p:cNvSpPr>
              <a:spLocks/>
            </p:cNvSpPr>
            <p:nvPr/>
          </p:nvSpPr>
          <p:spPr bwMode="blackWhite">
            <a:xfrm>
              <a:off x="3246" y="2103"/>
              <a:ext cx="67" cy="127"/>
            </a:xfrm>
            <a:custGeom>
              <a:avLst/>
              <a:gdLst/>
              <a:ahLst/>
              <a:cxnLst>
                <a:cxn ang="0">
                  <a:pos x="67" y="118"/>
                </a:cxn>
                <a:cxn ang="0">
                  <a:pos x="16" y="0"/>
                </a:cxn>
                <a:cxn ang="0">
                  <a:pos x="0" y="17"/>
                </a:cxn>
                <a:cxn ang="0">
                  <a:pos x="56" y="127"/>
                </a:cxn>
                <a:cxn ang="0">
                  <a:pos x="67" y="118"/>
                </a:cxn>
              </a:cxnLst>
              <a:rect l="0" t="0" r="r" b="b"/>
              <a:pathLst>
                <a:path w="67" h="127">
                  <a:moveTo>
                    <a:pt x="67" y="118"/>
                  </a:moveTo>
                  <a:lnTo>
                    <a:pt x="16" y="0"/>
                  </a:lnTo>
                  <a:lnTo>
                    <a:pt x="0" y="17"/>
                  </a:lnTo>
                  <a:lnTo>
                    <a:pt x="56" y="127"/>
                  </a:lnTo>
                  <a:lnTo>
                    <a:pt x="67" y="118"/>
                  </a:lnTo>
                  <a:close/>
                </a:path>
              </a:pathLst>
            </a:custGeom>
            <a:solidFill>
              <a:srgbClr val="8C4400"/>
            </a:solidFill>
            <a:ln w="9525">
              <a:noFill/>
              <a:round/>
              <a:headEnd/>
              <a:tailEnd/>
            </a:ln>
          </p:spPr>
          <p:txBody>
            <a:bodyPr/>
            <a:lstStyle/>
            <a:p>
              <a:endParaRPr lang="en-US" dirty="0"/>
            </a:p>
          </p:txBody>
        </p:sp>
        <p:sp>
          <p:nvSpPr>
            <p:cNvPr id="20" name="Freeform 146"/>
            <p:cNvSpPr>
              <a:spLocks/>
            </p:cNvSpPr>
            <p:nvPr/>
          </p:nvSpPr>
          <p:spPr bwMode="blackWhite">
            <a:xfrm>
              <a:off x="3216" y="2150"/>
              <a:ext cx="72" cy="85"/>
            </a:xfrm>
            <a:custGeom>
              <a:avLst/>
              <a:gdLst/>
              <a:ahLst/>
              <a:cxnLst>
                <a:cxn ang="0">
                  <a:pos x="72" y="65"/>
                </a:cxn>
                <a:cxn ang="0">
                  <a:pos x="0" y="0"/>
                </a:cxn>
                <a:cxn ang="0">
                  <a:pos x="17" y="33"/>
                </a:cxn>
                <a:cxn ang="0">
                  <a:pos x="66" y="85"/>
                </a:cxn>
                <a:cxn ang="0">
                  <a:pos x="72" y="65"/>
                </a:cxn>
              </a:cxnLst>
              <a:rect l="0" t="0" r="r" b="b"/>
              <a:pathLst>
                <a:path w="72" h="85">
                  <a:moveTo>
                    <a:pt x="72" y="65"/>
                  </a:moveTo>
                  <a:lnTo>
                    <a:pt x="0" y="0"/>
                  </a:lnTo>
                  <a:lnTo>
                    <a:pt x="17" y="33"/>
                  </a:lnTo>
                  <a:lnTo>
                    <a:pt x="66" y="85"/>
                  </a:lnTo>
                  <a:lnTo>
                    <a:pt x="72" y="65"/>
                  </a:lnTo>
                  <a:close/>
                </a:path>
              </a:pathLst>
            </a:custGeom>
            <a:solidFill>
              <a:srgbClr val="8C4400"/>
            </a:solidFill>
            <a:ln w="9525">
              <a:noFill/>
              <a:round/>
              <a:headEnd/>
              <a:tailEnd/>
            </a:ln>
          </p:spPr>
          <p:txBody>
            <a:bodyPr/>
            <a:lstStyle/>
            <a:p>
              <a:endParaRPr lang="en-US" dirty="0"/>
            </a:p>
          </p:txBody>
        </p:sp>
        <p:sp>
          <p:nvSpPr>
            <p:cNvPr id="21" name="Freeform 147"/>
            <p:cNvSpPr>
              <a:spLocks/>
            </p:cNvSpPr>
            <p:nvPr/>
          </p:nvSpPr>
          <p:spPr bwMode="blackWhite">
            <a:xfrm>
              <a:off x="3186" y="2197"/>
              <a:ext cx="99" cy="71"/>
            </a:xfrm>
            <a:custGeom>
              <a:avLst/>
              <a:gdLst/>
              <a:ahLst/>
              <a:cxnLst>
                <a:cxn ang="0">
                  <a:pos x="86" y="59"/>
                </a:cxn>
                <a:cxn ang="0">
                  <a:pos x="13" y="0"/>
                </a:cxn>
                <a:cxn ang="0">
                  <a:pos x="0" y="16"/>
                </a:cxn>
                <a:cxn ang="0">
                  <a:pos x="99" y="71"/>
                </a:cxn>
                <a:cxn ang="0">
                  <a:pos x="86" y="59"/>
                </a:cxn>
              </a:cxnLst>
              <a:rect l="0" t="0" r="r" b="b"/>
              <a:pathLst>
                <a:path w="99" h="71">
                  <a:moveTo>
                    <a:pt x="86" y="59"/>
                  </a:moveTo>
                  <a:lnTo>
                    <a:pt x="13" y="0"/>
                  </a:lnTo>
                  <a:lnTo>
                    <a:pt x="0" y="16"/>
                  </a:lnTo>
                  <a:lnTo>
                    <a:pt x="99" y="71"/>
                  </a:lnTo>
                  <a:lnTo>
                    <a:pt x="86" y="59"/>
                  </a:lnTo>
                  <a:close/>
                </a:path>
              </a:pathLst>
            </a:custGeom>
            <a:solidFill>
              <a:srgbClr val="8C4400"/>
            </a:solidFill>
            <a:ln w="9525">
              <a:noFill/>
              <a:round/>
              <a:headEnd/>
              <a:tailEnd/>
            </a:ln>
          </p:spPr>
          <p:txBody>
            <a:bodyPr/>
            <a:lstStyle/>
            <a:p>
              <a:endParaRPr lang="en-US" dirty="0"/>
            </a:p>
          </p:txBody>
        </p:sp>
        <p:sp>
          <p:nvSpPr>
            <p:cNvPr id="22" name="Freeform 148"/>
            <p:cNvSpPr>
              <a:spLocks/>
            </p:cNvSpPr>
            <p:nvPr/>
          </p:nvSpPr>
          <p:spPr bwMode="blackWhite">
            <a:xfrm>
              <a:off x="3446" y="2172"/>
              <a:ext cx="75" cy="63"/>
            </a:xfrm>
            <a:custGeom>
              <a:avLst/>
              <a:gdLst/>
              <a:ahLst/>
              <a:cxnLst>
                <a:cxn ang="0">
                  <a:pos x="0" y="24"/>
                </a:cxn>
                <a:cxn ang="0">
                  <a:pos x="34" y="0"/>
                </a:cxn>
                <a:cxn ang="0">
                  <a:pos x="75" y="15"/>
                </a:cxn>
                <a:cxn ang="0">
                  <a:pos x="73" y="47"/>
                </a:cxn>
                <a:cxn ang="0">
                  <a:pos x="40" y="63"/>
                </a:cxn>
                <a:cxn ang="0">
                  <a:pos x="17" y="58"/>
                </a:cxn>
                <a:cxn ang="0">
                  <a:pos x="0" y="24"/>
                </a:cxn>
              </a:cxnLst>
              <a:rect l="0" t="0" r="r" b="b"/>
              <a:pathLst>
                <a:path w="75" h="63">
                  <a:moveTo>
                    <a:pt x="0" y="24"/>
                  </a:moveTo>
                  <a:lnTo>
                    <a:pt x="34" y="0"/>
                  </a:lnTo>
                  <a:lnTo>
                    <a:pt x="75" y="15"/>
                  </a:lnTo>
                  <a:lnTo>
                    <a:pt x="73" y="47"/>
                  </a:lnTo>
                  <a:lnTo>
                    <a:pt x="40" y="63"/>
                  </a:lnTo>
                  <a:lnTo>
                    <a:pt x="17" y="58"/>
                  </a:lnTo>
                  <a:lnTo>
                    <a:pt x="0" y="24"/>
                  </a:lnTo>
                  <a:close/>
                </a:path>
              </a:pathLst>
            </a:custGeom>
            <a:solidFill>
              <a:srgbClr val="8C4400"/>
            </a:solidFill>
            <a:ln w="9525">
              <a:noFill/>
              <a:round/>
              <a:headEnd/>
              <a:tailEnd/>
            </a:ln>
          </p:spPr>
          <p:txBody>
            <a:bodyPr/>
            <a:lstStyle/>
            <a:p>
              <a:endParaRPr lang="en-US" dirty="0"/>
            </a:p>
          </p:txBody>
        </p:sp>
        <p:sp>
          <p:nvSpPr>
            <p:cNvPr id="23" name="Freeform 149"/>
            <p:cNvSpPr>
              <a:spLocks/>
            </p:cNvSpPr>
            <p:nvPr/>
          </p:nvSpPr>
          <p:spPr bwMode="black">
            <a:xfrm>
              <a:off x="3470" y="2191"/>
              <a:ext cx="32" cy="31"/>
            </a:xfrm>
            <a:custGeom>
              <a:avLst/>
              <a:gdLst/>
              <a:ahLst/>
              <a:cxnLst>
                <a:cxn ang="0">
                  <a:pos x="0" y="0"/>
                </a:cxn>
                <a:cxn ang="0">
                  <a:pos x="28" y="0"/>
                </a:cxn>
                <a:cxn ang="0">
                  <a:pos x="32" y="19"/>
                </a:cxn>
                <a:cxn ang="0">
                  <a:pos x="12" y="31"/>
                </a:cxn>
                <a:cxn ang="0">
                  <a:pos x="20" y="11"/>
                </a:cxn>
                <a:cxn ang="0">
                  <a:pos x="0" y="0"/>
                </a:cxn>
              </a:cxnLst>
              <a:rect l="0" t="0" r="r" b="b"/>
              <a:pathLst>
                <a:path w="32" h="31">
                  <a:moveTo>
                    <a:pt x="0" y="0"/>
                  </a:moveTo>
                  <a:lnTo>
                    <a:pt x="28" y="0"/>
                  </a:lnTo>
                  <a:lnTo>
                    <a:pt x="32" y="19"/>
                  </a:lnTo>
                  <a:lnTo>
                    <a:pt x="12" y="31"/>
                  </a:lnTo>
                  <a:lnTo>
                    <a:pt x="20" y="11"/>
                  </a:lnTo>
                  <a:lnTo>
                    <a:pt x="0" y="0"/>
                  </a:lnTo>
                  <a:close/>
                </a:path>
              </a:pathLst>
            </a:custGeom>
            <a:solidFill>
              <a:srgbClr val="D18E00"/>
            </a:solidFill>
            <a:ln w="9525">
              <a:noFill/>
              <a:round/>
              <a:headEnd/>
              <a:tailEnd/>
            </a:ln>
          </p:spPr>
          <p:txBody>
            <a:bodyPr/>
            <a:lstStyle/>
            <a:p>
              <a:endParaRPr lang="en-US" dirty="0"/>
            </a:p>
          </p:txBody>
        </p:sp>
        <p:sp>
          <p:nvSpPr>
            <p:cNvPr id="24" name="Freeform 150"/>
            <p:cNvSpPr>
              <a:spLocks/>
            </p:cNvSpPr>
            <p:nvPr/>
          </p:nvSpPr>
          <p:spPr bwMode="blackWhite">
            <a:xfrm>
              <a:off x="3577" y="2127"/>
              <a:ext cx="112" cy="71"/>
            </a:xfrm>
            <a:custGeom>
              <a:avLst/>
              <a:gdLst/>
              <a:ahLst/>
              <a:cxnLst>
                <a:cxn ang="0">
                  <a:pos x="0" y="21"/>
                </a:cxn>
                <a:cxn ang="0">
                  <a:pos x="56" y="0"/>
                </a:cxn>
                <a:cxn ang="0">
                  <a:pos x="112" y="0"/>
                </a:cxn>
                <a:cxn ang="0">
                  <a:pos x="93" y="47"/>
                </a:cxn>
                <a:cxn ang="0">
                  <a:pos x="51" y="71"/>
                </a:cxn>
                <a:cxn ang="0">
                  <a:pos x="61" y="42"/>
                </a:cxn>
                <a:cxn ang="0">
                  <a:pos x="25" y="42"/>
                </a:cxn>
                <a:cxn ang="0">
                  <a:pos x="0" y="21"/>
                </a:cxn>
              </a:cxnLst>
              <a:rect l="0" t="0" r="r" b="b"/>
              <a:pathLst>
                <a:path w="112" h="71">
                  <a:moveTo>
                    <a:pt x="0" y="21"/>
                  </a:moveTo>
                  <a:lnTo>
                    <a:pt x="56" y="0"/>
                  </a:lnTo>
                  <a:lnTo>
                    <a:pt x="112" y="0"/>
                  </a:lnTo>
                  <a:lnTo>
                    <a:pt x="93" y="47"/>
                  </a:lnTo>
                  <a:lnTo>
                    <a:pt x="51" y="71"/>
                  </a:lnTo>
                  <a:lnTo>
                    <a:pt x="61" y="42"/>
                  </a:lnTo>
                  <a:lnTo>
                    <a:pt x="25" y="42"/>
                  </a:lnTo>
                  <a:lnTo>
                    <a:pt x="0" y="21"/>
                  </a:lnTo>
                  <a:close/>
                </a:path>
              </a:pathLst>
            </a:custGeom>
            <a:solidFill>
              <a:srgbClr val="8C4400"/>
            </a:solidFill>
            <a:ln w="9525">
              <a:noFill/>
              <a:round/>
              <a:headEnd/>
              <a:tailEnd/>
            </a:ln>
          </p:spPr>
          <p:txBody>
            <a:bodyPr/>
            <a:lstStyle/>
            <a:p>
              <a:endParaRPr lang="en-US" dirty="0"/>
            </a:p>
          </p:txBody>
        </p:sp>
        <p:sp>
          <p:nvSpPr>
            <p:cNvPr id="25" name="Freeform 151"/>
            <p:cNvSpPr>
              <a:spLocks/>
            </p:cNvSpPr>
            <p:nvPr/>
          </p:nvSpPr>
          <p:spPr bwMode="blackWhite">
            <a:xfrm>
              <a:off x="3296" y="2245"/>
              <a:ext cx="51" cy="32"/>
            </a:xfrm>
            <a:custGeom>
              <a:avLst/>
              <a:gdLst/>
              <a:ahLst/>
              <a:cxnLst>
                <a:cxn ang="0">
                  <a:pos x="0" y="32"/>
                </a:cxn>
                <a:cxn ang="0">
                  <a:pos x="0" y="0"/>
                </a:cxn>
                <a:cxn ang="0">
                  <a:pos x="40" y="0"/>
                </a:cxn>
                <a:cxn ang="0">
                  <a:pos x="51" y="26"/>
                </a:cxn>
                <a:cxn ang="0">
                  <a:pos x="0" y="32"/>
                </a:cxn>
              </a:cxnLst>
              <a:rect l="0" t="0" r="r" b="b"/>
              <a:pathLst>
                <a:path w="51" h="32">
                  <a:moveTo>
                    <a:pt x="0" y="32"/>
                  </a:moveTo>
                  <a:lnTo>
                    <a:pt x="0" y="0"/>
                  </a:lnTo>
                  <a:lnTo>
                    <a:pt x="40" y="0"/>
                  </a:lnTo>
                  <a:lnTo>
                    <a:pt x="51" y="26"/>
                  </a:lnTo>
                  <a:lnTo>
                    <a:pt x="0" y="32"/>
                  </a:lnTo>
                  <a:close/>
                </a:path>
              </a:pathLst>
            </a:custGeom>
            <a:solidFill>
              <a:srgbClr val="8C4400"/>
            </a:solidFill>
            <a:ln w="9525">
              <a:noFill/>
              <a:round/>
              <a:headEnd/>
              <a:tailEnd/>
            </a:ln>
          </p:spPr>
          <p:txBody>
            <a:bodyPr/>
            <a:lstStyle/>
            <a:p>
              <a:endParaRPr lang="en-US" dirty="0"/>
            </a:p>
          </p:txBody>
        </p:sp>
        <p:sp>
          <p:nvSpPr>
            <p:cNvPr id="26" name="Freeform 152"/>
            <p:cNvSpPr>
              <a:spLocks/>
            </p:cNvSpPr>
            <p:nvPr/>
          </p:nvSpPr>
          <p:spPr bwMode="blackWhite">
            <a:xfrm>
              <a:off x="3259" y="2301"/>
              <a:ext cx="185" cy="63"/>
            </a:xfrm>
            <a:custGeom>
              <a:avLst/>
              <a:gdLst/>
              <a:ahLst/>
              <a:cxnLst>
                <a:cxn ang="0">
                  <a:pos x="0" y="11"/>
                </a:cxn>
                <a:cxn ang="0">
                  <a:pos x="37" y="37"/>
                </a:cxn>
                <a:cxn ang="0">
                  <a:pos x="109" y="37"/>
                </a:cxn>
                <a:cxn ang="0">
                  <a:pos x="185" y="0"/>
                </a:cxn>
                <a:cxn ang="0">
                  <a:pos x="170" y="26"/>
                </a:cxn>
                <a:cxn ang="0">
                  <a:pos x="138" y="46"/>
                </a:cxn>
                <a:cxn ang="0">
                  <a:pos x="72" y="63"/>
                </a:cxn>
                <a:cxn ang="0">
                  <a:pos x="46" y="58"/>
                </a:cxn>
                <a:cxn ang="0">
                  <a:pos x="43" y="55"/>
                </a:cxn>
                <a:cxn ang="0">
                  <a:pos x="38" y="49"/>
                </a:cxn>
                <a:cxn ang="0">
                  <a:pos x="30" y="40"/>
                </a:cxn>
                <a:cxn ang="0">
                  <a:pos x="21" y="30"/>
                </a:cxn>
                <a:cxn ang="0">
                  <a:pos x="12" y="21"/>
                </a:cxn>
                <a:cxn ang="0">
                  <a:pos x="6" y="13"/>
                </a:cxn>
                <a:cxn ang="0">
                  <a:pos x="0" y="10"/>
                </a:cxn>
                <a:cxn ang="0">
                  <a:pos x="0" y="11"/>
                </a:cxn>
              </a:cxnLst>
              <a:rect l="0" t="0" r="r" b="b"/>
              <a:pathLst>
                <a:path w="185" h="63">
                  <a:moveTo>
                    <a:pt x="0" y="11"/>
                  </a:moveTo>
                  <a:lnTo>
                    <a:pt x="37" y="37"/>
                  </a:lnTo>
                  <a:lnTo>
                    <a:pt x="109" y="37"/>
                  </a:lnTo>
                  <a:lnTo>
                    <a:pt x="185" y="0"/>
                  </a:lnTo>
                  <a:lnTo>
                    <a:pt x="170" y="26"/>
                  </a:lnTo>
                  <a:lnTo>
                    <a:pt x="138" y="46"/>
                  </a:lnTo>
                  <a:lnTo>
                    <a:pt x="72" y="63"/>
                  </a:lnTo>
                  <a:lnTo>
                    <a:pt x="46" y="58"/>
                  </a:lnTo>
                  <a:lnTo>
                    <a:pt x="43" y="55"/>
                  </a:lnTo>
                  <a:lnTo>
                    <a:pt x="38" y="49"/>
                  </a:lnTo>
                  <a:lnTo>
                    <a:pt x="30" y="40"/>
                  </a:lnTo>
                  <a:lnTo>
                    <a:pt x="21" y="30"/>
                  </a:lnTo>
                  <a:lnTo>
                    <a:pt x="12" y="21"/>
                  </a:lnTo>
                  <a:lnTo>
                    <a:pt x="6" y="13"/>
                  </a:lnTo>
                  <a:lnTo>
                    <a:pt x="0" y="10"/>
                  </a:lnTo>
                  <a:lnTo>
                    <a:pt x="0" y="11"/>
                  </a:lnTo>
                  <a:close/>
                </a:path>
              </a:pathLst>
            </a:custGeom>
            <a:solidFill>
              <a:srgbClr val="8C4400"/>
            </a:solidFill>
            <a:ln w="9525">
              <a:noFill/>
              <a:round/>
              <a:headEnd/>
              <a:tailEnd/>
            </a:ln>
          </p:spPr>
          <p:txBody>
            <a:bodyPr/>
            <a:lstStyle/>
            <a:p>
              <a:endParaRPr lang="en-US" dirty="0"/>
            </a:p>
          </p:txBody>
        </p:sp>
        <p:sp>
          <p:nvSpPr>
            <p:cNvPr id="27" name="Freeform 153"/>
            <p:cNvSpPr>
              <a:spLocks/>
            </p:cNvSpPr>
            <p:nvPr/>
          </p:nvSpPr>
          <p:spPr bwMode="blackWhite">
            <a:xfrm>
              <a:off x="3480" y="2209"/>
              <a:ext cx="824" cy="571"/>
            </a:xfrm>
            <a:custGeom>
              <a:avLst/>
              <a:gdLst/>
              <a:ahLst/>
              <a:cxnLst>
                <a:cxn ang="0">
                  <a:pos x="158" y="0"/>
                </a:cxn>
                <a:cxn ang="0">
                  <a:pos x="209" y="31"/>
                </a:cxn>
                <a:cxn ang="0">
                  <a:pos x="265" y="92"/>
                </a:cxn>
                <a:cxn ang="0">
                  <a:pos x="363" y="133"/>
                </a:cxn>
                <a:cxn ang="0">
                  <a:pos x="450" y="133"/>
                </a:cxn>
                <a:cxn ang="0">
                  <a:pos x="768" y="108"/>
                </a:cxn>
                <a:cxn ang="0">
                  <a:pos x="824" y="103"/>
                </a:cxn>
                <a:cxn ang="0">
                  <a:pos x="814" y="155"/>
                </a:cxn>
                <a:cxn ang="0">
                  <a:pos x="768" y="185"/>
                </a:cxn>
                <a:cxn ang="0">
                  <a:pos x="737" y="165"/>
                </a:cxn>
                <a:cxn ang="0">
                  <a:pos x="681" y="165"/>
                </a:cxn>
                <a:cxn ang="0">
                  <a:pos x="665" y="201"/>
                </a:cxn>
                <a:cxn ang="0">
                  <a:pos x="644" y="253"/>
                </a:cxn>
                <a:cxn ang="0">
                  <a:pos x="583" y="274"/>
                </a:cxn>
                <a:cxn ang="0">
                  <a:pos x="544" y="274"/>
                </a:cxn>
                <a:cxn ang="0">
                  <a:pos x="562" y="201"/>
                </a:cxn>
                <a:cxn ang="0">
                  <a:pos x="512" y="165"/>
                </a:cxn>
                <a:cxn ang="0">
                  <a:pos x="414" y="191"/>
                </a:cxn>
                <a:cxn ang="0">
                  <a:pos x="323" y="237"/>
                </a:cxn>
                <a:cxn ang="0">
                  <a:pos x="347" y="300"/>
                </a:cxn>
                <a:cxn ang="0">
                  <a:pos x="347" y="361"/>
                </a:cxn>
                <a:cxn ang="0">
                  <a:pos x="363" y="413"/>
                </a:cxn>
                <a:cxn ang="0">
                  <a:pos x="338" y="448"/>
                </a:cxn>
                <a:cxn ang="0">
                  <a:pos x="265" y="474"/>
                </a:cxn>
                <a:cxn ang="0">
                  <a:pos x="235" y="530"/>
                </a:cxn>
                <a:cxn ang="0">
                  <a:pos x="194" y="562"/>
                </a:cxn>
                <a:cxn ang="0">
                  <a:pos x="148" y="571"/>
                </a:cxn>
                <a:cxn ang="0">
                  <a:pos x="87" y="526"/>
                </a:cxn>
                <a:cxn ang="0">
                  <a:pos x="113" y="479"/>
                </a:cxn>
                <a:cxn ang="0">
                  <a:pos x="148" y="433"/>
                </a:cxn>
                <a:cxn ang="0">
                  <a:pos x="113" y="387"/>
                </a:cxn>
                <a:cxn ang="0">
                  <a:pos x="82" y="340"/>
                </a:cxn>
                <a:cxn ang="0">
                  <a:pos x="82" y="309"/>
                </a:cxn>
                <a:cxn ang="0">
                  <a:pos x="143" y="284"/>
                </a:cxn>
                <a:cxn ang="0">
                  <a:pos x="153" y="227"/>
                </a:cxn>
                <a:cxn ang="0">
                  <a:pos x="127" y="195"/>
                </a:cxn>
                <a:cxn ang="0">
                  <a:pos x="71" y="211"/>
                </a:cxn>
                <a:cxn ang="0">
                  <a:pos x="0" y="133"/>
                </a:cxn>
                <a:cxn ang="0">
                  <a:pos x="66" y="133"/>
                </a:cxn>
                <a:cxn ang="0">
                  <a:pos x="132" y="133"/>
                </a:cxn>
                <a:cxn ang="0">
                  <a:pos x="169" y="129"/>
                </a:cxn>
                <a:cxn ang="0">
                  <a:pos x="185" y="165"/>
                </a:cxn>
                <a:cxn ang="0">
                  <a:pos x="179" y="221"/>
                </a:cxn>
                <a:cxn ang="0">
                  <a:pos x="209" y="237"/>
                </a:cxn>
                <a:cxn ang="0">
                  <a:pos x="241" y="201"/>
                </a:cxn>
                <a:cxn ang="0">
                  <a:pos x="225" y="129"/>
                </a:cxn>
                <a:cxn ang="0">
                  <a:pos x="190" y="98"/>
                </a:cxn>
                <a:cxn ang="0">
                  <a:pos x="132" y="78"/>
                </a:cxn>
                <a:cxn ang="0">
                  <a:pos x="132" y="42"/>
                </a:cxn>
                <a:cxn ang="0">
                  <a:pos x="158" y="0"/>
                </a:cxn>
              </a:cxnLst>
              <a:rect l="0" t="0" r="r" b="b"/>
              <a:pathLst>
                <a:path w="824" h="571">
                  <a:moveTo>
                    <a:pt x="158" y="0"/>
                  </a:moveTo>
                  <a:lnTo>
                    <a:pt x="209" y="31"/>
                  </a:lnTo>
                  <a:lnTo>
                    <a:pt x="265" y="92"/>
                  </a:lnTo>
                  <a:lnTo>
                    <a:pt x="363" y="133"/>
                  </a:lnTo>
                  <a:lnTo>
                    <a:pt x="450" y="133"/>
                  </a:lnTo>
                  <a:lnTo>
                    <a:pt x="768" y="108"/>
                  </a:lnTo>
                  <a:lnTo>
                    <a:pt x="824" y="103"/>
                  </a:lnTo>
                  <a:lnTo>
                    <a:pt x="814" y="155"/>
                  </a:lnTo>
                  <a:lnTo>
                    <a:pt x="768" y="185"/>
                  </a:lnTo>
                  <a:lnTo>
                    <a:pt x="737" y="165"/>
                  </a:lnTo>
                  <a:lnTo>
                    <a:pt x="681" y="165"/>
                  </a:lnTo>
                  <a:lnTo>
                    <a:pt x="665" y="201"/>
                  </a:lnTo>
                  <a:lnTo>
                    <a:pt x="644" y="253"/>
                  </a:lnTo>
                  <a:lnTo>
                    <a:pt x="583" y="274"/>
                  </a:lnTo>
                  <a:lnTo>
                    <a:pt x="544" y="274"/>
                  </a:lnTo>
                  <a:lnTo>
                    <a:pt x="562" y="201"/>
                  </a:lnTo>
                  <a:lnTo>
                    <a:pt x="512" y="165"/>
                  </a:lnTo>
                  <a:lnTo>
                    <a:pt x="414" y="191"/>
                  </a:lnTo>
                  <a:lnTo>
                    <a:pt x="323" y="237"/>
                  </a:lnTo>
                  <a:lnTo>
                    <a:pt x="347" y="300"/>
                  </a:lnTo>
                  <a:lnTo>
                    <a:pt x="347" y="361"/>
                  </a:lnTo>
                  <a:lnTo>
                    <a:pt x="363" y="413"/>
                  </a:lnTo>
                  <a:lnTo>
                    <a:pt x="338" y="448"/>
                  </a:lnTo>
                  <a:lnTo>
                    <a:pt x="265" y="474"/>
                  </a:lnTo>
                  <a:lnTo>
                    <a:pt x="235" y="530"/>
                  </a:lnTo>
                  <a:lnTo>
                    <a:pt x="194" y="562"/>
                  </a:lnTo>
                  <a:lnTo>
                    <a:pt x="148" y="571"/>
                  </a:lnTo>
                  <a:lnTo>
                    <a:pt x="87" y="526"/>
                  </a:lnTo>
                  <a:lnTo>
                    <a:pt x="113" y="479"/>
                  </a:lnTo>
                  <a:lnTo>
                    <a:pt x="148" y="433"/>
                  </a:lnTo>
                  <a:lnTo>
                    <a:pt x="113" y="387"/>
                  </a:lnTo>
                  <a:lnTo>
                    <a:pt x="82" y="340"/>
                  </a:lnTo>
                  <a:lnTo>
                    <a:pt x="82" y="309"/>
                  </a:lnTo>
                  <a:lnTo>
                    <a:pt x="143" y="284"/>
                  </a:lnTo>
                  <a:lnTo>
                    <a:pt x="153" y="227"/>
                  </a:lnTo>
                  <a:lnTo>
                    <a:pt x="127" y="195"/>
                  </a:lnTo>
                  <a:lnTo>
                    <a:pt x="71" y="211"/>
                  </a:lnTo>
                  <a:lnTo>
                    <a:pt x="0" y="133"/>
                  </a:lnTo>
                  <a:lnTo>
                    <a:pt x="66" y="133"/>
                  </a:lnTo>
                  <a:lnTo>
                    <a:pt x="132" y="133"/>
                  </a:lnTo>
                  <a:lnTo>
                    <a:pt x="169" y="129"/>
                  </a:lnTo>
                  <a:lnTo>
                    <a:pt x="185" y="165"/>
                  </a:lnTo>
                  <a:lnTo>
                    <a:pt x="179" y="221"/>
                  </a:lnTo>
                  <a:lnTo>
                    <a:pt x="209" y="237"/>
                  </a:lnTo>
                  <a:lnTo>
                    <a:pt x="241" y="201"/>
                  </a:lnTo>
                  <a:lnTo>
                    <a:pt x="225" y="129"/>
                  </a:lnTo>
                  <a:lnTo>
                    <a:pt x="190" y="98"/>
                  </a:lnTo>
                  <a:lnTo>
                    <a:pt x="132" y="78"/>
                  </a:lnTo>
                  <a:lnTo>
                    <a:pt x="132" y="42"/>
                  </a:lnTo>
                  <a:lnTo>
                    <a:pt x="158" y="0"/>
                  </a:lnTo>
                  <a:close/>
                </a:path>
              </a:pathLst>
            </a:custGeom>
            <a:solidFill>
              <a:srgbClr val="8C4400"/>
            </a:solidFill>
            <a:ln w="9525">
              <a:noFill/>
              <a:round/>
              <a:headEnd/>
              <a:tailEnd/>
            </a:ln>
          </p:spPr>
          <p:txBody>
            <a:bodyPr/>
            <a:lstStyle/>
            <a:p>
              <a:endParaRPr lang="en-US" dirty="0"/>
            </a:p>
          </p:txBody>
        </p:sp>
        <p:sp>
          <p:nvSpPr>
            <p:cNvPr id="28" name="Freeform 154"/>
            <p:cNvSpPr>
              <a:spLocks/>
            </p:cNvSpPr>
            <p:nvPr/>
          </p:nvSpPr>
          <p:spPr bwMode="blackWhite">
            <a:xfrm>
              <a:off x="3976" y="2528"/>
              <a:ext cx="118" cy="87"/>
            </a:xfrm>
            <a:custGeom>
              <a:avLst/>
              <a:gdLst/>
              <a:ahLst/>
              <a:cxnLst>
                <a:cxn ang="0">
                  <a:pos x="0" y="42"/>
                </a:cxn>
                <a:cxn ang="0">
                  <a:pos x="36" y="0"/>
                </a:cxn>
                <a:cxn ang="0">
                  <a:pos x="78" y="0"/>
                </a:cxn>
                <a:cxn ang="0">
                  <a:pos x="118" y="42"/>
                </a:cxn>
                <a:cxn ang="0">
                  <a:pos x="78" y="73"/>
                </a:cxn>
                <a:cxn ang="0">
                  <a:pos x="36" y="87"/>
                </a:cxn>
                <a:cxn ang="0">
                  <a:pos x="0" y="42"/>
                </a:cxn>
              </a:cxnLst>
              <a:rect l="0" t="0" r="r" b="b"/>
              <a:pathLst>
                <a:path w="118" h="87">
                  <a:moveTo>
                    <a:pt x="0" y="42"/>
                  </a:moveTo>
                  <a:lnTo>
                    <a:pt x="36" y="0"/>
                  </a:lnTo>
                  <a:lnTo>
                    <a:pt x="78" y="0"/>
                  </a:lnTo>
                  <a:lnTo>
                    <a:pt x="118" y="42"/>
                  </a:lnTo>
                  <a:lnTo>
                    <a:pt x="78" y="73"/>
                  </a:lnTo>
                  <a:lnTo>
                    <a:pt x="36" y="87"/>
                  </a:lnTo>
                  <a:lnTo>
                    <a:pt x="0" y="42"/>
                  </a:lnTo>
                  <a:close/>
                </a:path>
              </a:pathLst>
            </a:custGeom>
            <a:solidFill>
              <a:srgbClr val="8C4400"/>
            </a:solidFill>
            <a:ln w="9525">
              <a:noFill/>
              <a:round/>
              <a:headEnd/>
              <a:tailEnd/>
            </a:ln>
          </p:spPr>
          <p:txBody>
            <a:bodyPr/>
            <a:lstStyle/>
            <a:p>
              <a:endParaRPr lang="en-US" dirty="0"/>
            </a:p>
          </p:txBody>
        </p:sp>
        <p:sp>
          <p:nvSpPr>
            <p:cNvPr id="29" name="Freeform 155"/>
            <p:cNvSpPr>
              <a:spLocks/>
            </p:cNvSpPr>
            <p:nvPr/>
          </p:nvSpPr>
          <p:spPr bwMode="blackWhite">
            <a:xfrm>
              <a:off x="4345" y="2075"/>
              <a:ext cx="88" cy="215"/>
            </a:xfrm>
            <a:custGeom>
              <a:avLst/>
              <a:gdLst/>
              <a:ahLst/>
              <a:cxnLst>
                <a:cxn ang="0">
                  <a:pos x="0" y="0"/>
                </a:cxn>
                <a:cxn ang="0">
                  <a:pos x="41" y="36"/>
                </a:cxn>
                <a:cxn ang="0">
                  <a:pos x="88" y="113"/>
                </a:cxn>
                <a:cxn ang="0">
                  <a:pos x="82" y="215"/>
                </a:cxn>
                <a:cxn ang="0">
                  <a:pos x="57" y="150"/>
                </a:cxn>
                <a:cxn ang="0">
                  <a:pos x="20" y="150"/>
                </a:cxn>
                <a:cxn ang="0">
                  <a:pos x="26" y="108"/>
                </a:cxn>
                <a:cxn ang="0">
                  <a:pos x="15" y="47"/>
                </a:cxn>
                <a:cxn ang="0">
                  <a:pos x="0" y="0"/>
                </a:cxn>
              </a:cxnLst>
              <a:rect l="0" t="0" r="r" b="b"/>
              <a:pathLst>
                <a:path w="88" h="215">
                  <a:moveTo>
                    <a:pt x="0" y="0"/>
                  </a:moveTo>
                  <a:lnTo>
                    <a:pt x="41" y="36"/>
                  </a:lnTo>
                  <a:lnTo>
                    <a:pt x="88" y="113"/>
                  </a:lnTo>
                  <a:lnTo>
                    <a:pt x="82" y="215"/>
                  </a:lnTo>
                  <a:lnTo>
                    <a:pt x="57" y="150"/>
                  </a:lnTo>
                  <a:lnTo>
                    <a:pt x="20" y="150"/>
                  </a:lnTo>
                  <a:lnTo>
                    <a:pt x="26" y="108"/>
                  </a:lnTo>
                  <a:lnTo>
                    <a:pt x="15" y="47"/>
                  </a:lnTo>
                  <a:lnTo>
                    <a:pt x="0" y="0"/>
                  </a:lnTo>
                  <a:close/>
                </a:path>
              </a:pathLst>
            </a:custGeom>
            <a:solidFill>
              <a:srgbClr val="8C4400"/>
            </a:solidFill>
            <a:ln w="9525">
              <a:noFill/>
              <a:round/>
              <a:headEnd/>
              <a:tailEnd/>
            </a:ln>
          </p:spPr>
          <p:txBody>
            <a:bodyPr/>
            <a:lstStyle/>
            <a:p>
              <a:endParaRPr lang="en-US" dirty="0"/>
            </a:p>
          </p:txBody>
        </p:sp>
        <p:sp>
          <p:nvSpPr>
            <p:cNvPr id="30" name="Freeform 156"/>
            <p:cNvSpPr>
              <a:spLocks/>
            </p:cNvSpPr>
            <p:nvPr/>
          </p:nvSpPr>
          <p:spPr bwMode="blackWhite">
            <a:xfrm>
              <a:off x="3162" y="2570"/>
              <a:ext cx="410" cy="190"/>
            </a:xfrm>
            <a:custGeom>
              <a:avLst/>
              <a:gdLst/>
              <a:ahLst/>
              <a:cxnLst>
                <a:cxn ang="0">
                  <a:pos x="338" y="42"/>
                </a:cxn>
                <a:cxn ang="0">
                  <a:pos x="256" y="98"/>
                </a:cxn>
                <a:cxn ang="0">
                  <a:pos x="206" y="113"/>
                </a:cxn>
                <a:cxn ang="0">
                  <a:pos x="153" y="129"/>
                </a:cxn>
                <a:cxn ang="0">
                  <a:pos x="129" y="129"/>
                </a:cxn>
                <a:cxn ang="0">
                  <a:pos x="62" y="101"/>
                </a:cxn>
                <a:cxn ang="0">
                  <a:pos x="15" y="108"/>
                </a:cxn>
                <a:cxn ang="0">
                  <a:pos x="0" y="144"/>
                </a:cxn>
                <a:cxn ang="0">
                  <a:pos x="66" y="154"/>
                </a:cxn>
                <a:cxn ang="0">
                  <a:pos x="97" y="160"/>
                </a:cxn>
                <a:cxn ang="0">
                  <a:pos x="139" y="190"/>
                </a:cxn>
                <a:cxn ang="0">
                  <a:pos x="220" y="180"/>
                </a:cxn>
                <a:cxn ang="0">
                  <a:pos x="246" y="124"/>
                </a:cxn>
                <a:cxn ang="0">
                  <a:pos x="277" y="124"/>
                </a:cxn>
                <a:cxn ang="0">
                  <a:pos x="286" y="165"/>
                </a:cxn>
                <a:cxn ang="0">
                  <a:pos x="349" y="150"/>
                </a:cxn>
                <a:cxn ang="0">
                  <a:pos x="410" y="124"/>
                </a:cxn>
                <a:cxn ang="0">
                  <a:pos x="410" y="87"/>
                </a:cxn>
                <a:cxn ang="0">
                  <a:pos x="374" y="0"/>
                </a:cxn>
                <a:cxn ang="0">
                  <a:pos x="338" y="42"/>
                </a:cxn>
              </a:cxnLst>
              <a:rect l="0" t="0" r="r" b="b"/>
              <a:pathLst>
                <a:path w="410" h="190">
                  <a:moveTo>
                    <a:pt x="338" y="42"/>
                  </a:moveTo>
                  <a:lnTo>
                    <a:pt x="256" y="98"/>
                  </a:lnTo>
                  <a:lnTo>
                    <a:pt x="206" y="113"/>
                  </a:lnTo>
                  <a:lnTo>
                    <a:pt x="153" y="129"/>
                  </a:lnTo>
                  <a:lnTo>
                    <a:pt x="129" y="129"/>
                  </a:lnTo>
                  <a:lnTo>
                    <a:pt x="62" y="101"/>
                  </a:lnTo>
                  <a:lnTo>
                    <a:pt x="15" y="108"/>
                  </a:lnTo>
                  <a:lnTo>
                    <a:pt x="0" y="144"/>
                  </a:lnTo>
                  <a:lnTo>
                    <a:pt x="66" y="154"/>
                  </a:lnTo>
                  <a:lnTo>
                    <a:pt x="97" y="160"/>
                  </a:lnTo>
                  <a:lnTo>
                    <a:pt x="139" y="190"/>
                  </a:lnTo>
                  <a:lnTo>
                    <a:pt x="220" y="180"/>
                  </a:lnTo>
                  <a:lnTo>
                    <a:pt x="246" y="124"/>
                  </a:lnTo>
                  <a:lnTo>
                    <a:pt x="277" y="124"/>
                  </a:lnTo>
                  <a:lnTo>
                    <a:pt x="286" y="165"/>
                  </a:lnTo>
                  <a:lnTo>
                    <a:pt x="349" y="150"/>
                  </a:lnTo>
                  <a:lnTo>
                    <a:pt x="410" y="124"/>
                  </a:lnTo>
                  <a:lnTo>
                    <a:pt x="410" y="87"/>
                  </a:lnTo>
                  <a:lnTo>
                    <a:pt x="374" y="0"/>
                  </a:lnTo>
                  <a:lnTo>
                    <a:pt x="338" y="42"/>
                  </a:lnTo>
                  <a:close/>
                </a:path>
              </a:pathLst>
            </a:custGeom>
            <a:solidFill>
              <a:srgbClr val="8C4400"/>
            </a:solidFill>
            <a:ln w="9525">
              <a:noFill/>
              <a:round/>
              <a:headEnd/>
              <a:tailEnd/>
            </a:ln>
          </p:spPr>
          <p:txBody>
            <a:bodyPr/>
            <a:lstStyle/>
            <a:p>
              <a:endParaRPr lang="en-US" dirty="0"/>
            </a:p>
          </p:txBody>
        </p:sp>
        <p:sp>
          <p:nvSpPr>
            <p:cNvPr id="31" name="Freeform 157"/>
            <p:cNvSpPr>
              <a:spLocks/>
            </p:cNvSpPr>
            <p:nvPr/>
          </p:nvSpPr>
          <p:spPr bwMode="blackWhite">
            <a:xfrm>
              <a:off x="4278" y="2380"/>
              <a:ext cx="155" cy="211"/>
            </a:xfrm>
            <a:custGeom>
              <a:avLst/>
              <a:gdLst/>
              <a:ahLst/>
              <a:cxnLst>
                <a:cxn ang="0">
                  <a:pos x="133" y="0"/>
                </a:cxn>
                <a:cxn ang="0">
                  <a:pos x="155" y="87"/>
                </a:cxn>
                <a:cxn ang="0">
                  <a:pos x="149" y="143"/>
                </a:cxn>
                <a:cxn ang="0">
                  <a:pos x="133" y="200"/>
                </a:cxn>
                <a:cxn ang="0">
                  <a:pos x="93" y="190"/>
                </a:cxn>
                <a:cxn ang="0">
                  <a:pos x="47" y="190"/>
                </a:cxn>
                <a:cxn ang="0">
                  <a:pos x="0" y="211"/>
                </a:cxn>
                <a:cxn ang="0">
                  <a:pos x="0" y="164"/>
                </a:cxn>
                <a:cxn ang="0">
                  <a:pos x="31" y="118"/>
                </a:cxn>
                <a:cxn ang="0">
                  <a:pos x="67" y="66"/>
                </a:cxn>
                <a:cxn ang="0">
                  <a:pos x="0" y="61"/>
                </a:cxn>
                <a:cxn ang="0">
                  <a:pos x="16" y="14"/>
                </a:cxn>
                <a:cxn ang="0">
                  <a:pos x="87" y="40"/>
                </a:cxn>
                <a:cxn ang="0">
                  <a:pos x="119" y="56"/>
                </a:cxn>
                <a:cxn ang="0">
                  <a:pos x="133" y="0"/>
                </a:cxn>
              </a:cxnLst>
              <a:rect l="0" t="0" r="r" b="b"/>
              <a:pathLst>
                <a:path w="155" h="211">
                  <a:moveTo>
                    <a:pt x="133" y="0"/>
                  </a:moveTo>
                  <a:lnTo>
                    <a:pt x="155" y="87"/>
                  </a:lnTo>
                  <a:lnTo>
                    <a:pt x="149" y="143"/>
                  </a:lnTo>
                  <a:lnTo>
                    <a:pt x="133" y="200"/>
                  </a:lnTo>
                  <a:lnTo>
                    <a:pt x="93" y="190"/>
                  </a:lnTo>
                  <a:lnTo>
                    <a:pt x="47" y="190"/>
                  </a:lnTo>
                  <a:lnTo>
                    <a:pt x="0" y="211"/>
                  </a:lnTo>
                  <a:lnTo>
                    <a:pt x="0" y="164"/>
                  </a:lnTo>
                  <a:lnTo>
                    <a:pt x="31" y="118"/>
                  </a:lnTo>
                  <a:lnTo>
                    <a:pt x="67" y="66"/>
                  </a:lnTo>
                  <a:lnTo>
                    <a:pt x="0" y="61"/>
                  </a:lnTo>
                  <a:lnTo>
                    <a:pt x="16" y="14"/>
                  </a:lnTo>
                  <a:lnTo>
                    <a:pt x="87" y="40"/>
                  </a:lnTo>
                  <a:lnTo>
                    <a:pt x="119" y="56"/>
                  </a:lnTo>
                  <a:lnTo>
                    <a:pt x="133" y="0"/>
                  </a:lnTo>
                  <a:close/>
                </a:path>
              </a:pathLst>
            </a:custGeom>
            <a:solidFill>
              <a:srgbClr val="8C4400"/>
            </a:solidFill>
            <a:ln w="9525">
              <a:noFill/>
              <a:round/>
              <a:headEnd/>
              <a:tailEnd/>
            </a:ln>
          </p:spPr>
          <p:txBody>
            <a:bodyPr/>
            <a:lstStyle/>
            <a:p>
              <a:endParaRPr lang="en-US" dirty="0"/>
            </a:p>
          </p:txBody>
        </p:sp>
        <p:sp>
          <p:nvSpPr>
            <p:cNvPr id="32" name="Freeform 158"/>
            <p:cNvSpPr>
              <a:spLocks/>
            </p:cNvSpPr>
            <p:nvPr/>
          </p:nvSpPr>
          <p:spPr bwMode="black">
            <a:xfrm>
              <a:off x="3590" y="1948"/>
              <a:ext cx="76" cy="176"/>
            </a:xfrm>
            <a:custGeom>
              <a:avLst/>
              <a:gdLst/>
              <a:ahLst/>
              <a:cxnLst>
                <a:cxn ang="0">
                  <a:pos x="76" y="2"/>
                </a:cxn>
                <a:cxn ang="0">
                  <a:pos x="29" y="115"/>
                </a:cxn>
                <a:cxn ang="0">
                  <a:pos x="42" y="129"/>
                </a:cxn>
                <a:cxn ang="0">
                  <a:pos x="51" y="141"/>
                </a:cxn>
                <a:cxn ang="0">
                  <a:pos x="56" y="155"/>
                </a:cxn>
                <a:cxn ang="0">
                  <a:pos x="58" y="176"/>
                </a:cxn>
                <a:cxn ang="0">
                  <a:pos x="39" y="176"/>
                </a:cxn>
                <a:cxn ang="0">
                  <a:pos x="39" y="161"/>
                </a:cxn>
                <a:cxn ang="0">
                  <a:pos x="37" y="150"/>
                </a:cxn>
                <a:cxn ang="0">
                  <a:pos x="32" y="144"/>
                </a:cxn>
                <a:cxn ang="0">
                  <a:pos x="19" y="133"/>
                </a:cxn>
                <a:cxn ang="0">
                  <a:pos x="0" y="133"/>
                </a:cxn>
                <a:cxn ang="0">
                  <a:pos x="63" y="0"/>
                </a:cxn>
                <a:cxn ang="0">
                  <a:pos x="76" y="2"/>
                </a:cxn>
              </a:cxnLst>
              <a:rect l="0" t="0" r="r" b="b"/>
              <a:pathLst>
                <a:path w="76" h="176">
                  <a:moveTo>
                    <a:pt x="76" y="2"/>
                  </a:moveTo>
                  <a:lnTo>
                    <a:pt x="29" y="115"/>
                  </a:lnTo>
                  <a:lnTo>
                    <a:pt x="42" y="129"/>
                  </a:lnTo>
                  <a:lnTo>
                    <a:pt x="51" y="141"/>
                  </a:lnTo>
                  <a:lnTo>
                    <a:pt x="56" y="155"/>
                  </a:lnTo>
                  <a:lnTo>
                    <a:pt x="58" y="176"/>
                  </a:lnTo>
                  <a:lnTo>
                    <a:pt x="39" y="176"/>
                  </a:lnTo>
                  <a:lnTo>
                    <a:pt x="39" y="161"/>
                  </a:lnTo>
                  <a:lnTo>
                    <a:pt x="37" y="150"/>
                  </a:lnTo>
                  <a:lnTo>
                    <a:pt x="32" y="144"/>
                  </a:lnTo>
                  <a:lnTo>
                    <a:pt x="19" y="133"/>
                  </a:lnTo>
                  <a:lnTo>
                    <a:pt x="0" y="133"/>
                  </a:lnTo>
                  <a:lnTo>
                    <a:pt x="63" y="0"/>
                  </a:lnTo>
                  <a:lnTo>
                    <a:pt x="76" y="2"/>
                  </a:lnTo>
                  <a:close/>
                </a:path>
              </a:pathLst>
            </a:custGeom>
            <a:solidFill>
              <a:srgbClr val="8C4400"/>
            </a:solidFill>
            <a:ln w="9525">
              <a:noFill/>
              <a:round/>
              <a:headEnd/>
              <a:tailEnd/>
            </a:ln>
          </p:spPr>
          <p:txBody>
            <a:bodyPr/>
            <a:lstStyle/>
            <a:p>
              <a:endParaRPr lang="en-US" dirty="0"/>
            </a:p>
          </p:txBody>
        </p:sp>
        <p:sp>
          <p:nvSpPr>
            <p:cNvPr id="33" name="Freeform 159"/>
            <p:cNvSpPr>
              <a:spLocks/>
            </p:cNvSpPr>
            <p:nvPr/>
          </p:nvSpPr>
          <p:spPr bwMode="black">
            <a:xfrm>
              <a:off x="3280" y="2124"/>
              <a:ext cx="368" cy="136"/>
            </a:xfrm>
            <a:custGeom>
              <a:avLst/>
              <a:gdLst/>
              <a:ahLst/>
              <a:cxnLst>
                <a:cxn ang="0">
                  <a:pos x="349" y="0"/>
                </a:cxn>
                <a:cxn ang="0">
                  <a:pos x="347" y="11"/>
                </a:cxn>
                <a:cxn ang="0">
                  <a:pos x="344" y="18"/>
                </a:cxn>
                <a:cxn ang="0">
                  <a:pos x="339" y="25"/>
                </a:cxn>
                <a:cxn ang="0">
                  <a:pos x="332" y="30"/>
                </a:cxn>
                <a:cxn ang="0">
                  <a:pos x="325" y="35"/>
                </a:cxn>
                <a:cxn ang="0">
                  <a:pos x="314" y="41"/>
                </a:cxn>
                <a:cxn ang="0">
                  <a:pos x="302" y="45"/>
                </a:cxn>
                <a:cxn ang="0">
                  <a:pos x="289" y="50"/>
                </a:cxn>
                <a:cxn ang="0">
                  <a:pos x="265" y="50"/>
                </a:cxn>
                <a:cxn ang="0">
                  <a:pos x="229" y="121"/>
                </a:cxn>
                <a:cxn ang="0">
                  <a:pos x="9" y="88"/>
                </a:cxn>
                <a:cxn ang="0">
                  <a:pos x="0" y="103"/>
                </a:cxn>
                <a:cxn ang="0">
                  <a:pos x="236" y="136"/>
                </a:cxn>
                <a:cxn ang="0">
                  <a:pos x="275" y="59"/>
                </a:cxn>
                <a:cxn ang="0">
                  <a:pos x="296" y="58"/>
                </a:cxn>
                <a:cxn ang="0">
                  <a:pos x="314" y="54"/>
                </a:cxn>
                <a:cxn ang="0">
                  <a:pos x="329" y="48"/>
                </a:cxn>
                <a:cxn ang="0">
                  <a:pos x="342" y="41"/>
                </a:cxn>
                <a:cxn ang="0">
                  <a:pos x="352" y="33"/>
                </a:cxn>
                <a:cxn ang="0">
                  <a:pos x="360" y="22"/>
                </a:cxn>
                <a:cxn ang="0">
                  <a:pos x="365" y="12"/>
                </a:cxn>
                <a:cxn ang="0">
                  <a:pos x="368" y="0"/>
                </a:cxn>
                <a:cxn ang="0">
                  <a:pos x="349" y="0"/>
                </a:cxn>
              </a:cxnLst>
              <a:rect l="0" t="0" r="r" b="b"/>
              <a:pathLst>
                <a:path w="368" h="136">
                  <a:moveTo>
                    <a:pt x="349" y="0"/>
                  </a:moveTo>
                  <a:lnTo>
                    <a:pt x="347" y="11"/>
                  </a:lnTo>
                  <a:lnTo>
                    <a:pt x="344" y="18"/>
                  </a:lnTo>
                  <a:lnTo>
                    <a:pt x="339" y="25"/>
                  </a:lnTo>
                  <a:lnTo>
                    <a:pt x="332" y="30"/>
                  </a:lnTo>
                  <a:lnTo>
                    <a:pt x="325" y="35"/>
                  </a:lnTo>
                  <a:lnTo>
                    <a:pt x="314" y="41"/>
                  </a:lnTo>
                  <a:lnTo>
                    <a:pt x="302" y="45"/>
                  </a:lnTo>
                  <a:lnTo>
                    <a:pt x="289" y="50"/>
                  </a:lnTo>
                  <a:lnTo>
                    <a:pt x="265" y="50"/>
                  </a:lnTo>
                  <a:lnTo>
                    <a:pt x="229" y="121"/>
                  </a:lnTo>
                  <a:lnTo>
                    <a:pt x="9" y="88"/>
                  </a:lnTo>
                  <a:lnTo>
                    <a:pt x="0" y="103"/>
                  </a:lnTo>
                  <a:lnTo>
                    <a:pt x="236" y="136"/>
                  </a:lnTo>
                  <a:lnTo>
                    <a:pt x="275" y="59"/>
                  </a:lnTo>
                  <a:lnTo>
                    <a:pt x="296" y="58"/>
                  </a:lnTo>
                  <a:lnTo>
                    <a:pt x="314" y="54"/>
                  </a:lnTo>
                  <a:lnTo>
                    <a:pt x="329" y="48"/>
                  </a:lnTo>
                  <a:lnTo>
                    <a:pt x="342" y="41"/>
                  </a:lnTo>
                  <a:lnTo>
                    <a:pt x="352" y="33"/>
                  </a:lnTo>
                  <a:lnTo>
                    <a:pt x="360" y="22"/>
                  </a:lnTo>
                  <a:lnTo>
                    <a:pt x="365" y="12"/>
                  </a:lnTo>
                  <a:lnTo>
                    <a:pt x="368" y="0"/>
                  </a:lnTo>
                  <a:lnTo>
                    <a:pt x="349" y="0"/>
                  </a:lnTo>
                  <a:close/>
                </a:path>
              </a:pathLst>
            </a:custGeom>
            <a:solidFill>
              <a:srgbClr val="00335B"/>
            </a:solidFill>
            <a:ln w="9525">
              <a:noFill/>
              <a:round/>
              <a:headEnd/>
              <a:tailEnd/>
            </a:ln>
          </p:spPr>
          <p:txBody>
            <a:bodyPr/>
            <a:lstStyle/>
            <a:p>
              <a:endParaRPr lang="en-US" dirty="0"/>
            </a:p>
          </p:txBody>
        </p:sp>
        <p:sp>
          <p:nvSpPr>
            <p:cNvPr id="34" name="Freeform 160"/>
            <p:cNvSpPr>
              <a:spLocks/>
            </p:cNvSpPr>
            <p:nvPr/>
          </p:nvSpPr>
          <p:spPr bwMode="black">
            <a:xfrm>
              <a:off x="3138" y="2179"/>
              <a:ext cx="155" cy="43"/>
            </a:xfrm>
            <a:custGeom>
              <a:avLst/>
              <a:gdLst/>
              <a:ahLst/>
              <a:cxnLst>
                <a:cxn ang="0">
                  <a:pos x="11" y="0"/>
                </a:cxn>
                <a:cxn ang="0">
                  <a:pos x="155" y="36"/>
                </a:cxn>
                <a:cxn ang="0">
                  <a:pos x="149" y="43"/>
                </a:cxn>
                <a:cxn ang="0">
                  <a:pos x="0" y="17"/>
                </a:cxn>
                <a:cxn ang="0">
                  <a:pos x="11" y="0"/>
                </a:cxn>
              </a:cxnLst>
              <a:rect l="0" t="0" r="r" b="b"/>
              <a:pathLst>
                <a:path w="155" h="43">
                  <a:moveTo>
                    <a:pt x="11" y="0"/>
                  </a:moveTo>
                  <a:lnTo>
                    <a:pt x="155" y="36"/>
                  </a:lnTo>
                  <a:lnTo>
                    <a:pt x="149" y="43"/>
                  </a:lnTo>
                  <a:lnTo>
                    <a:pt x="0" y="17"/>
                  </a:lnTo>
                  <a:lnTo>
                    <a:pt x="11" y="0"/>
                  </a:lnTo>
                  <a:close/>
                </a:path>
              </a:pathLst>
            </a:custGeom>
            <a:solidFill>
              <a:srgbClr val="8C4400"/>
            </a:solidFill>
            <a:ln w="9525">
              <a:noFill/>
              <a:round/>
              <a:headEnd/>
              <a:tailEnd/>
            </a:ln>
          </p:spPr>
          <p:txBody>
            <a:bodyPr/>
            <a:lstStyle/>
            <a:p>
              <a:endParaRPr lang="en-US" dirty="0"/>
            </a:p>
          </p:txBody>
        </p:sp>
        <p:sp>
          <p:nvSpPr>
            <p:cNvPr id="35" name="Freeform 161"/>
            <p:cNvSpPr>
              <a:spLocks/>
            </p:cNvSpPr>
            <p:nvPr/>
          </p:nvSpPr>
          <p:spPr bwMode="black">
            <a:xfrm>
              <a:off x="3452" y="2221"/>
              <a:ext cx="82" cy="142"/>
            </a:xfrm>
            <a:custGeom>
              <a:avLst/>
              <a:gdLst/>
              <a:ahLst/>
              <a:cxnLst>
                <a:cxn ang="0">
                  <a:pos x="51" y="35"/>
                </a:cxn>
                <a:cxn ang="0">
                  <a:pos x="0" y="142"/>
                </a:cxn>
                <a:cxn ang="0">
                  <a:pos x="20" y="142"/>
                </a:cxn>
                <a:cxn ang="0">
                  <a:pos x="82" y="0"/>
                </a:cxn>
                <a:cxn ang="0">
                  <a:pos x="51" y="35"/>
                </a:cxn>
              </a:cxnLst>
              <a:rect l="0" t="0" r="r" b="b"/>
              <a:pathLst>
                <a:path w="82" h="142">
                  <a:moveTo>
                    <a:pt x="51" y="35"/>
                  </a:moveTo>
                  <a:lnTo>
                    <a:pt x="0" y="142"/>
                  </a:lnTo>
                  <a:lnTo>
                    <a:pt x="20" y="142"/>
                  </a:lnTo>
                  <a:lnTo>
                    <a:pt x="82" y="0"/>
                  </a:lnTo>
                  <a:lnTo>
                    <a:pt x="51" y="35"/>
                  </a:lnTo>
                  <a:close/>
                </a:path>
              </a:pathLst>
            </a:custGeom>
            <a:solidFill>
              <a:srgbClr val="00335B"/>
            </a:solidFill>
            <a:ln w="9525">
              <a:noFill/>
              <a:round/>
              <a:headEnd/>
              <a:tailEnd/>
            </a:ln>
          </p:spPr>
          <p:txBody>
            <a:bodyPr/>
            <a:lstStyle/>
            <a:p>
              <a:endParaRPr lang="en-US" dirty="0"/>
            </a:p>
          </p:txBody>
        </p:sp>
        <p:sp>
          <p:nvSpPr>
            <p:cNvPr id="36" name="Freeform 162"/>
            <p:cNvSpPr>
              <a:spLocks/>
            </p:cNvSpPr>
            <p:nvPr/>
          </p:nvSpPr>
          <p:spPr bwMode="black">
            <a:xfrm>
              <a:off x="2922" y="2352"/>
              <a:ext cx="543" cy="343"/>
            </a:xfrm>
            <a:custGeom>
              <a:avLst/>
              <a:gdLst/>
              <a:ahLst/>
              <a:cxnLst>
                <a:cxn ang="0">
                  <a:pos x="543" y="15"/>
                </a:cxn>
                <a:cxn ang="0">
                  <a:pos x="487" y="144"/>
                </a:cxn>
                <a:cxn ang="0">
                  <a:pos x="374" y="118"/>
                </a:cxn>
                <a:cxn ang="0">
                  <a:pos x="376" y="93"/>
                </a:cxn>
                <a:cxn ang="0">
                  <a:pos x="367" y="73"/>
                </a:cxn>
                <a:cxn ang="0">
                  <a:pos x="358" y="60"/>
                </a:cxn>
                <a:cxn ang="0">
                  <a:pos x="348" y="54"/>
                </a:cxn>
                <a:cxn ang="0">
                  <a:pos x="337" y="51"/>
                </a:cxn>
                <a:cxn ang="0">
                  <a:pos x="324" y="52"/>
                </a:cxn>
                <a:cxn ang="0">
                  <a:pos x="309" y="56"/>
                </a:cxn>
                <a:cxn ang="0">
                  <a:pos x="292" y="63"/>
                </a:cxn>
                <a:cxn ang="0">
                  <a:pos x="271" y="69"/>
                </a:cxn>
                <a:cxn ang="0">
                  <a:pos x="257" y="98"/>
                </a:cxn>
                <a:cxn ang="0">
                  <a:pos x="246" y="121"/>
                </a:cxn>
                <a:cxn ang="0">
                  <a:pos x="241" y="140"/>
                </a:cxn>
                <a:cxn ang="0">
                  <a:pos x="241" y="155"/>
                </a:cxn>
                <a:cxn ang="0">
                  <a:pos x="249" y="170"/>
                </a:cxn>
                <a:cxn ang="0">
                  <a:pos x="262" y="181"/>
                </a:cxn>
                <a:cxn ang="0">
                  <a:pos x="283" y="193"/>
                </a:cxn>
                <a:cxn ang="0">
                  <a:pos x="313" y="205"/>
                </a:cxn>
                <a:cxn ang="0">
                  <a:pos x="358" y="189"/>
                </a:cxn>
                <a:cxn ang="0">
                  <a:pos x="449" y="211"/>
                </a:cxn>
                <a:cxn ang="0">
                  <a:pos x="388" y="343"/>
                </a:cxn>
                <a:cxn ang="0">
                  <a:pos x="0" y="263"/>
                </a:cxn>
                <a:cxn ang="0">
                  <a:pos x="6" y="245"/>
                </a:cxn>
                <a:cxn ang="0">
                  <a:pos x="386" y="323"/>
                </a:cxn>
                <a:cxn ang="0">
                  <a:pos x="426" y="227"/>
                </a:cxn>
                <a:cxn ang="0">
                  <a:pos x="350" y="205"/>
                </a:cxn>
                <a:cxn ang="0">
                  <a:pos x="322" y="223"/>
                </a:cxn>
                <a:cxn ang="0">
                  <a:pos x="281" y="215"/>
                </a:cxn>
                <a:cxn ang="0">
                  <a:pos x="253" y="197"/>
                </a:cxn>
                <a:cxn ang="0">
                  <a:pos x="233" y="177"/>
                </a:cxn>
                <a:cxn ang="0">
                  <a:pos x="224" y="159"/>
                </a:cxn>
                <a:cxn ang="0">
                  <a:pos x="221" y="140"/>
                </a:cxn>
                <a:cxn ang="0">
                  <a:pos x="225" y="119"/>
                </a:cxn>
                <a:cxn ang="0">
                  <a:pos x="237" y="97"/>
                </a:cxn>
                <a:cxn ang="0">
                  <a:pos x="253" y="73"/>
                </a:cxn>
                <a:cxn ang="0">
                  <a:pos x="274" y="46"/>
                </a:cxn>
                <a:cxn ang="0">
                  <a:pos x="300" y="39"/>
                </a:cxn>
                <a:cxn ang="0">
                  <a:pos x="320" y="35"/>
                </a:cxn>
                <a:cxn ang="0">
                  <a:pos x="339" y="34"/>
                </a:cxn>
                <a:cxn ang="0">
                  <a:pos x="354" y="35"/>
                </a:cxn>
                <a:cxn ang="0">
                  <a:pos x="367" y="42"/>
                </a:cxn>
                <a:cxn ang="0">
                  <a:pos x="378" y="54"/>
                </a:cxn>
                <a:cxn ang="0">
                  <a:pos x="386" y="72"/>
                </a:cxn>
                <a:cxn ang="0">
                  <a:pos x="393" y="98"/>
                </a:cxn>
                <a:cxn ang="0">
                  <a:pos x="473" y="124"/>
                </a:cxn>
                <a:cxn ang="0">
                  <a:pos x="531" y="0"/>
                </a:cxn>
                <a:cxn ang="0">
                  <a:pos x="543" y="15"/>
                </a:cxn>
              </a:cxnLst>
              <a:rect l="0" t="0" r="r" b="b"/>
              <a:pathLst>
                <a:path w="543" h="343">
                  <a:moveTo>
                    <a:pt x="543" y="15"/>
                  </a:moveTo>
                  <a:lnTo>
                    <a:pt x="487" y="144"/>
                  </a:lnTo>
                  <a:lnTo>
                    <a:pt x="374" y="118"/>
                  </a:lnTo>
                  <a:lnTo>
                    <a:pt x="376" y="93"/>
                  </a:lnTo>
                  <a:lnTo>
                    <a:pt x="367" y="73"/>
                  </a:lnTo>
                  <a:lnTo>
                    <a:pt x="358" y="60"/>
                  </a:lnTo>
                  <a:lnTo>
                    <a:pt x="348" y="54"/>
                  </a:lnTo>
                  <a:lnTo>
                    <a:pt x="337" y="51"/>
                  </a:lnTo>
                  <a:lnTo>
                    <a:pt x="324" y="52"/>
                  </a:lnTo>
                  <a:lnTo>
                    <a:pt x="309" y="56"/>
                  </a:lnTo>
                  <a:lnTo>
                    <a:pt x="292" y="63"/>
                  </a:lnTo>
                  <a:lnTo>
                    <a:pt x="271" y="69"/>
                  </a:lnTo>
                  <a:lnTo>
                    <a:pt x="257" y="98"/>
                  </a:lnTo>
                  <a:lnTo>
                    <a:pt x="246" y="121"/>
                  </a:lnTo>
                  <a:lnTo>
                    <a:pt x="241" y="140"/>
                  </a:lnTo>
                  <a:lnTo>
                    <a:pt x="241" y="155"/>
                  </a:lnTo>
                  <a:lnTo>
                    <a:pt x="249" y="170"/>
                  </a:lnTo>
                  <a:lnTo>
                    <a:pt x="262" y="181"/>
                  </a:lnTo>
                  <a:lnTo>
                    <a:pt x="283" y="193"/>
                  </a:lnTo>
                  <a:lnTo>
                    <a:pt x="313" y="205"/>
                  </a:lnTo>
                  <a:lnTo>
                    <a:pt x="358" y="189"/>
                  </a:lnTo>
                  <a:lnTo>
                    <a:pt x="449" y="211"/>
                  </a:lnTo>
                  <a:lnTo>
                    <a:pt x="388" y="343"/>
                  </a:lnTo>
                  <a:lnTo>
                    <a:pt x="0" y="263"/>
                  </a:lnTo>
                  <a:lnTo>
                    <a:pt x="6" y="245"/>
                  </a:lnTo>
                  <a:lnTo>
                    <a:pt x="386" y="323"/>
                  </a:lnTo>
                  <a:lnTo>
                    <a:pt x="426" y="227"/>
                  </a:lnTo>
                  <a:lnTo>
                    <a:pt x="350" y="205"/>
                  </a:lnTo>
                  <a:lnTo>
                    <a:pt x="322" y="223"/>
                  </a:lnTo>
                  <a:lnTo>
                    <a:pt x="281" y="215"/>
                  </a:lnTo>
                  <a:lnTo>
                    <a:pt x="253" y="197"/>
                  </a:lnTo>
                  <a:lnTo>
                    <a:pt x="233" y="177"/>
                  </a:lnTo>
                  <a:lnTo>
                    <a:pt x="224" y="159"/>
                  </a:lnTo>
                  <a:lnTo>
                    <a:pt x="221" y="140"/>
                  </a:lnTo>
                  <a:lnTo>
                    <a:pt x="225" y="119"/>
                  </a:lnTo>
                  <a:lnTo>
                    <a:pt x="237" y="97"/>
                  </a:lnTo>
                  <a:lnTo>
                    <a:pt x="253" y="73"/>
                  </a:lnTo>
                  <a:lnTo>
                    <a:pt x="274" y="46"/>
                  </a:lnTo>
                  <a:lnTo>
                    <a:pt x="300" y="39"/>
                  </a:lnTo>
                  <a:lnTo>
                    <a:pt x="320" y="35"/>
                  </a:lnTo>
                  <a:lnTo>
                    <a:pt x="339" y="34"/>
                  </a:lnTo>
                  <a:lnTo>
                    <a:pt x="354" y="35"/>
                  </a:lnTo>
                  <a:lnTo>
                    <a:pt x="367" y="42"/>
                  </a:lnTo>
                  <a:lnTo>
                    <a:pt x="378" y="54"/>
                  </a:lnTo>
                  <a:lnTo>
                    <a:pt x="386" y="72"/>
                  </a:lnTo>
                  <a:lnTo>
                    <a:pt x="393" y="98"/>
                  </a:lnTo>
                  <a:lnTo>
                    <a:pt x="473" y="124"/>
                  </a:lnTo>
                  <a:lnTo>
                    <a:pt x="531" y="0"/>
                  </a:lnTo>
                  <a:lnTo>
                    <a:pt x="543" y="15"/>
                  </a:lnTo>
                  <a:close/>
                </a:path>
              </a:pathLst>
            </a:custGeom>
            <a:solidFill>
              <a:srgbClr val="8C4400"/>
            </a:solidFill>
            <a:ln w="9525">
              <a:noFill/>
              <a:round/>
              <a:headEnd/>
              <a:tailEnd/>
            </a:ln>
          </p:spPr>
          <p:txBody>
            <a:bodyPr/>
            <a:lstStyle/>
            <a:p>
              <a:endParaRPr lang="en-US" dirty="0"/>
            </a:p>
          </p:txBody>
        </p:sp>
        <p:sp>
          <p:nvSpPr>
            <p:cNvPr id="37" name="Freeform 163"/>
            <p:cNvSpPr>
              <a:spLocks/>
            </p:cNvSpPr>
            <p:nvPr/>
          </p:nvSpPr>
          <p:spPr bwMode="black">
            <a:xfrm>
              <a:off x="2839" y="2627"/>
              <a:ext cx="280" cy="395"/>
            </a:xfrm>
            <a:custGeom>
              <a:avLst/>
              <a:gdLst/>
              <a:ahLst/>
              <a:cxnLst>
                <a:cxn ang="0">
                  <a:pos x="280" y="15"/>
                </a:cxn>
                <a:cxn ang="0">
                  <a:pos x="173" y="224"/>
                </a:cxn>
                <a:cxn ang="0">
                  <a:pos x="65" y="198"/>
                </a:cxn>
                <a:cxn ang="0">
                  <a:pos x="24" y="273"/>
                </a:cxn>
                <a:cxn ang="0">
                  <a:pos x="149" y="309"/>
                </a:cxn>
                <a:cxn ang="0">
                  <a:pos x="104" y="395"/>
                </a:cxn>
                <a:cxn ang="0">
                  <a:pos x="84" y="389"/>
                </a:cxn>
                <a:cxn ang="0">
                  <a:pos x="118" y="323"/>
                </a:cxn>
                <a:cxn ang="0">
                  <a:pos x="0" y="289"/>
                </a:cxn>
                <a:cxn ang="0">
                  <a:pos x="58" y="177"/>
                </a:cxn>
                <a:cxn ang="0">
                  <a:pos x="162" y="203"/>
                </a:cxn>
                <a:cxn ang="0">
                  <a:pos x="267" y="0"/>
                </a:cxn>
                <a:cxn ang="0">
                  <a:pos x="280" y="15"/>
                </a:cxn>
              </a:cxnLst>
              <a:rect l="0" t="0" r="r" b="b"/>
              <a:pathLst>
                <a:path w="280" h="395">
                  <a:moveTo>
                    <a:pt x="280" y="15"/>
                  </a:moveTo>
                  <a:lnTo>
                    <a:pt x="173" y="224"/>
                  </a:lnTo>
                  <a:lnTo>
                    <a:pt x="65" y="198"/>
                  </a:lnTo>
                  <a:lnTo>
                    <a:pt x="24" y="273"/>
                  </a:lnTo>
                  <a:lnTo>
                    <a:pt x="149" y="309"/>
                  </a:lnTo>
                  <a:lnTo>
                    <a:pt x="104" y="395"/>
                  </a:lnTo>
                  <a:lnTo>
                    <a:pt x="84" y="389"/>
                  </a:lnTo>
                  <a:lnTo>
                    <a:pt x="118" y="323"/>
                  </a:lnTo>
                  <a:lnTo>
                    <a:pt x="0" y="289"/>
                  </a:lnTo>
                  <a:lnTo>
                    <a:pt x="58" y="177"/>
                  </a:lnTo>
                  <a:lnTo>
                    <a:pt x="162" y="203"/>
                  </a:lnTo>
                  <a:lnTo>
                    <a:pt x="267" y="0"/>
                  </a:lnTo>
                  <a:lnTo>
                    <a:pt x="280" y="15"/>
                  </a:lnTo>
                  <a:close/>
                </a:path>
              </a:pathLst>
            </a:custGeom>
            <a:solidFill>
              <a:srgbClr val="8C4400"/>
            </a:solidFill>
            <a:ln w="9525">
              <a:noFill/>
              <a:round/>
              <a:headEnd/>
              <a:tailEnd/>
            </a:ln>
          </p:spPr>
          <p:txBody>
            <a:bodyPr/>
            <a:lstStyle/>
            <a:p>
              <a:endParaRPr lang="en-US" dirty="0"/>
            </a:p>
          </p:txBody>
        </p:sp>
        <p:sp>
          <p:nvSpPr>
            <p:cNvPr id="38" name="Freeform 164"/>
            <p:cNvSpPr>
              <a:spLocks/>
            </p:cNvSpPr>
            <p:nvPr/>
          </p:nvSpPr>
          <p:spPr bwMode="black">
            <a:xfrm>
              <a:off x="3310" y="2681"/>
              <a:ext cx="141" cy="80"/>
            </a:xfrm>
            <a:custGeom>
              <a:avLst/>
              <a:gdLst/>
              <a:ahLst/>
              <a:cxnLst>
                <a:cxn ang="0">
                  <a:pos x="4" y="0"/>
                </a:cxn>
                <a:cxn ang="0">
                  <a:pos x="108" y="19"/>
                </a:cxn>
                <a:cxn ang="0">
                  <a:pos x="141" y="65"/>
                </a:cxn>
                <a:cxn ang="0">
                  <a:pos x="130" y="80"/>
                </a:cxn>
                <a:cxn ang="0">
                  <a:pos x="104" y="39"/>
                </a:cxn>
                <a:cxn ang="0">
                  <a:pos x="1" y="13"/>
                </a:cxn>
                <a:cxn ang="0">
                  <a:pos x="1" y="11"/>
                </a:cxn>
                <a:cxn ang="0">
                  <a:pos x="0" y="9"/>
                </a:cxn>
                <a:cxn ang="0">
                  <a:pos x="1" y="5"/>
                </a:cxn>
                <a:cxn ang="0">
                  <a:pos x="4" y="0"/>
                </a:cxn>
              </a:cxnLst>
              <a:rect l="0" t="0" r="r" b="b"/>
              <a:pathLst>
                <a:path w="141" h="80">
                  <a:moveTo>
                    <a:pt x="4" y="0"/>
                  </a:moveTo>
                  <a:lnTo>
                    <a:pt x="108" y="19"/>
                  </a:lnTo>
                  <a:lnTo>
                    <a:pt x="141" y="65"/>
                  </a:lnTo>
                  <a:lnTo>
                    <a:pt x="130" y="80"/>
                  </a:lnTo>
                  <a:lnTo>
                    <a:pt x="104" y="39"/>
                  </a:lnTo>
                  <a:lnTo>
                    <a:pt x="1" y="13"/>
                  </a:lnTo>
                  <a:lnTo>
                    <a:pt x="1" y="11"/>
                  </a:lnTo>
                  <a:lnTo>
                    <a:pt x="0" y="9"/>
                  </a:lnTo>
                  <a:lnTo>
                    <a:pt x="1" y="5"/>
                  </a:lnTo>
                  <a:lnTo>
                    <a:pt x="4" y="0"/>
                  </a:lnTo>
                  <a:close/>
                </a:path>
              </a:pathLst>
            </a:custGeom>
            <a:solidFill>
              <a:srgbClr val="00335B"/>
            </a:solidFill>
            <a:ln w="9525">
              <a:noFill/>
              <a:round/>
              <a:headEnd/>
              <a:tailEnd/>
            </a:ln>
          </p:spPr>
          <p:txBody>
            <a:bodyPr/>
            <a:lstStyle/>
            <a:p>
              <a:endParaRPr lang="en-US" dirty="0"/>
            </a:p>
          </p:txBody>
        </p:sp>
        <p:sp>
          <p:nvSpPr>
            <p:cNvPr id="39" name="Freeform 165"/>
            <p:cNvSpPr>
              <a:spLocks/>
            </p:cNvSpPr>
            <p:nvPr/>
          </p:nvSpPr>
          <p:spPr bwMode="black">
            <a:xfrm>
              <a:off x="3435" y="2744"/>
              <a:ext cx="34" cy="84"/>
            </a:xfrm>
            <a:custGeom>
              <a:avLst/>
              <a:gdLst/>
              <a:ahLst/>
              <a:cxnLst>
                <a:cxn ang="0">
                  <a:pos x="12" y="0"/>
                </a:cxn>
                <a:cxn ang="0">
                  <a:pos x="34" y="84"/>
                </a:cxn>
                <a:cxn ang="0">
                  <a:pos x="16" y="84"/>
                </a:cxn>
                <a:cxn ang="0">
                  <a:pos x="0" y="23"/>
                </a:cxn>
                <a:cxn ang="0">
                  <a:pos x="12" y="0"/>
                </a:cxn>
              </a:cxnLst>
              <a:rect l="0" t="0" r="r" b="b"/>
              <a:pathLst>
                <a:path w="34" h="84">
                  <a:moveTo>
                    <a:pt x="12" y="0"/>
                  </a:moveTo>
                  <a:lnTo>
                    <a:pt x="34" y="84"/>
                  </a:lnTo>
                  <a:lnTo>
                    <a:pt x="16" y="84"/>
                  </a:lnTo>
                  <a:lnTo>
                    <a:pt x="0" y="23"/>
                  </a:lnTo>
                  <a:lnTo>
                    <a:pt x="12" y="0"/>
                  </a:lnTo>
                  <a:close/>
                </a:path>
              </a:pathLst>
            </a:custGeom>
            <a:solidFill>
              <a:srgbClr val="8C4400"/>
            </a:solidFill>
            <a:ln w="9525">
              <a:noFill/>
              <a:round/>
              <a:headEnd/>
              <a:tailEnd/>
            </a:ln>
          </p:spPr>
          <p:txBody>
            <a:bodyPr/>
            <a:lstStyle/>
            <a:p>
              <a:endParaRPr lang="en-US" dirty="0"/>
            </a:p>
          </p:txBody>
        </p:sp>
        <p:sp>
          <p:nvSpPr>
            <p:cNvPr id="40" name="Freeform 166"/>
            <p:cNvSpPr>
              <a:spLocks/>
            </p:cNvSpPr>
            <p:nvPr/>
          </p:nvSpPr>
          <p:spPr bwMode="black">
            <a:xfrm>
              <a:off x="3314" y="2823"/>
              <a:ext cx="151" cy="80"/>
            </a:xfrm>
            <a:custGeom>
              <a:avLst/>
              <a:gdLst/>
              <a:ahLst/>
              <a:cxnLst>
                <a:cxn ang="0">
                  <a:pos x="133" y="0"/>
                </a:cxn>
                <a:cxn ang="0">
                  <a:pos x="44" y="22"/>
                </a:cxn>
                <a:cxn ang="0">
                  <a:pos x="11" y="44"/>
                </a:cxn>
                <a:cxn ang="0">
                  <a:pos x="0" y="80"/>
                </a:cxn>
                <a:cxn ang="0">
                  <a:pos x="22" y="80"/>
                </a:cxn>
                <a:cxn ang="0">
                  <a:pos x="29" y="48"/>
                </a:cxn>
                <a:cxn ang="0">
                  <a:pos x="63" y="28"/>
                </a:cxn>
                <a:cxn ang="0">
                  <a:pos x="151" y="9"/>
                </a:cxn>
                <a:cxn ang="0">
                  <a:pos x="133" y="0"/>
                </a:cxn>
              </a:cxnLst>
              <a:rect l="0" t="0" r="r" b="b"/>
              <a:pathLst>
                <a:path w="151" h="80">
                  <a:moveTo>
                    <a:pt x="133" y="0"/>
                  </a:moveTo>
                  <a:lnTo>
                    <a:pt x="44" y="22"/>
                  </a:lnTo>
                  <a:lnTo>
                    <a:pt x="11" y="44"/>
                  </a:lnTo>
                  <a:lnTo>
                    <a:pt x="0" y="80"/>
                  </a:lnTo>
                  <a:lnTo>
                    <a:pt x="22" y="80"/>
                  </a:lnTo>
                  <a:lnTo>
                    <a:pt x="29" y="48"/>
                  </a:lnTo>
                  <a:lnTo>
                    <a:pt x="63" y="28"/>
                  </a:lnTo>
                  <a:lnTo>
                    <a:pt x="151" y="9"/>
                  </a:lnTo>
                  <a:lnTo>
                    <a:pt x="133" y="0"/>
                  </a:lnTo>
                  <a:close/>
                </a:path>
              </a:pathLst>
            </a:custGeom>
            <a:solidFill>
              <a:srgbClr val="00335B"/>
            </a:solidFill>
            <a:ln w="9525">
              <a:noFill/>
              <a:round/>
              <a:headEnd/>
              <a:tailEnd/>
            </a:ln>
          </p:spPr>
          <p:txBody>
            <a:bodyPr/>
            <a:lstStyle/>
            <a:p>
              <a:endParaRPr lang="en-US" dirty="0"/>
            </a:p>
          </p:txBody>
        </p:sp>
        <p:sp>
          <p:nvSpPr>
            <p:cNvPr id="41" name="Freeform 167"/>
            <p:cNvSpPr>
              <a:spLocks/>
            </p:cNvSpPr>
            <p:nvPr/>
          </p:nvSpPr>
          <p:spPr bwMode="black">
            <a:xfrm>
              <a:off x="3283" y="2900"/>
              <a:ext cx="79" cy="203"/>
            </a:xfrm>
            <a:custGeom>
              <a:avLst/>
              <a:gdLst/>
              <a:ahLst/>
              <a:cxnLst>
                <a:cxn ang="0">
                  <a:pos x="53" y="0"/>
                </a:cxn>
                <a:cxn ang="0">
                  <a:pos x="68" y="19"/>
                </a:cxn>
                <a:cxn ang="0">
                  <a:pos x="79" y="48"/>
                </a:cxn>
                <a:cxn ang="0">
                  <a:pos x="68" y="89"/>
                </a:cxn>
                <a:cxn ang="0">
                  <a:pos x="15" y="203"/>
                </a:cxn>
                <a:cxn ang="0">
                  <a:pos x="0" y="194"/>
                </a:cxn>
                <a:cxn ang="0">
                  <a:pos x="60" y="56"/>
                </a:cxn>
                <a:cxn ang="0">
                  <a:pos x="53" y="37"/>
                </a:cxn>
                <a:cxn ang="0">
                  <a:pos x="35" y="0"/>
                </a:cxn>
                <a:cxn ang="0">
                  <a:pos x="53" y="0"/>
                </a:cxn>
              </a:cxnLst>
              <a:rect l="0" t="0" r="r" b="b"/>
              <a:pathLst>
                <a:path w="79" h="203">
                  <a:moveTo>
                    <a:pt x="53" y="0"/>
                  </a:moveTo>
                  <a:lnTo>
                    <a:pt x="68" y="19"/>
                  </a:lnTo>
                  <a:lnTo>
                    <a:pt x="79" y="48"/>
                  </a:lnTo>
                  <a:lnTo>
                    <a:pt x="68" y="89"/>
                  </a:lnTo>
                  <a:lnTo>
                    <a:pt x="15" y="203"/>
                  </a:lnTo>
                  <a:lnTo>
                    <a:pt x="0" y="194"/>
                  </a:lnTo>
                  <a:lnTo>
                    <a:pt x="60" y="56"/>
                  </a:lnTo>
                  <a:lnTo>
                    <a:pt x="53" y="37"/>
                  </a:lnTo>
                  <a:lnTo>
                    <a:pt x="35" y="0"/>
                  </a:lnTo>
                  <a:lnTo>
                    <a:pt x="53" y="0"/>
                  </a:lnTo>
                  <a:close/>
                </a:path>
              </a:pathLst>
            </a:custGeom>
            <a:solidFill>
              <a:srgbClr val="8C4400"/>
            </a:solidFill>
            <a:ln w="9525">
              <a:noFill/>
              <a:round/>
              <a:headEnd/>
              <a:tailEnd/>
            </a:ln>
          </p:spPr>
          <p:txBody>
            <a:bodyPr/>
            <a:lstStyle/>
            <a:p>
              <a:endParaRPr lang="en-US" dirty="0"/>
            </a:p>
          </p:txBody>
        </p:sp>
        <p:sp>
          <p:nvSpPr>
            <p:cNvPr id="42" name="Freeform 168"/>
            <p:cNvSpPr>
              <a:spLocks/>
            </p:cNvSpPr>
            <p:nvPr/>
          </p:nvSpPr>
          <p:spPr bwMode="black">
            <a:xfrm>
              <a:off x="3509" y="2244"/>
              <a:ext cx="213" cy="46"/>
            </a:xfrm>
            <a:custGeom>
              <a:avLst/>
              <a:gdLst/>
              <a:ahLst/>
              <a:cxnLst>
                <a:cxn ang="0">
                  <a:pos x="10" y="0"/>
                </a:cxn>
                <a:cxn ang="0">
                  <a:pos x="213" y="33"/>
                </a:cxn>
                <a:cxn ang="0">
                  <a:pos x="213" y="46"/>
                </a:cxn>
                <a:cxn ang="0">
                  <a:pos x="0" y="16"/>
                </a:cxn>
                <a:cxn ang="0">
                  <a:pos x="10" y="0"/>
                </a:cxn>
              </a:cxnLst>
              <a:rect l="0" t="0" r="r" b="b"/>
              <a:pathLst>
                <a:path w="213" h="46">
                  <a:moveTo>
                    <a:pt x="10" y="0"/>
                  </a:moveTo>
                  <a:lnTo>
                    <a:pt x="213" y="33"/>
                  </a:lnTo>
                  <a:lnTo>
                    <a:pt x="213" y="46"/>
                  </a:lnTo>
                  <a:lnTo>
                    <a:pt x="0" y="16"/>
                  </a:lnTo>
                  <a:lnTo>
                    <a:pt x="10" y="0"/>
                  </a:lnTo>
                  <a:close/>
                </a:path>
              </a:pathLst>
            </a:custGeom>
            <a:solidFill>
              <a:srgbClr val="00335B"/>
            </a:solidFill>
            <a:ln w="9525">
              <a:noFill/>
              <a:round/>
              <a:headEnd/>
              <a:tailEnd/>
            </a:ln>
          </p:spPr>
          <p:txBody>
            <a:bodyPr/>
            <a:lstStyle/>
            <a:p>
              <a:endParaRPr lang="en-US" dirty="0"/>
            </a:p>
          </p:txBody>
        </p:sp>
        <p:sp>
          <p:nvSpPr>
            <p:cNvPr id="43" name="Freeform 169"/>
            <p:cNvSpPr>
              <a:spLocks/>
            </p:cNvSpPr>
            <p:nvPr/>
          </p:nvSpPr>
          <p:spPr bwMode="black">
            <a:xfrm>
              <a:off x="3714" y="2011"/>
              <a:ext cx="379" cy="293"/>
            </a:xfrm>
            <a:custGeom>
              <a:avLst/>
              <a:gdLst/>
              <a:ahLst/>
              <a:cxnLst>
                <a:cxn ang="0">
                  <a:pos x="7" y="266"/>
                </a:cxn>
                <a:cxn ang="0">
                  <a:pos x="117" y="283"/>
                </a:cxn>
                <a:cxn ang="0">
                  <a:pos x="133" y="236"/>
                </a:cxn>
                <a:cxn ang="0">
                  <a:pos x="83" y="207"/>
                </a:cxn>
                <a:cxn ang="0">
                  <a:pos x="79" y="161"/>
                </a:cxn>
                <a:cxn ang="0">
                  <a:pos x="139" y="143"/>
                </a:cxn>
                <a:cxn ang="0">
                  <a:pos x="221" y="143"/>
                </a:cxn>
                <a:cxn ang="0">
                  <a:pos x="271" y="128"/>
                </a:cxn>
                <a:cxn ang="0">
                  <a:pos x="335" y="78"/>
                </a:cxn>
                <a:cxn ang="0">
                  <a:pos x="361" y="0"/>
                </a:cxn>
                <a:cxn ang="0">
                  <a:pos x="379" y="4"/>
                </a:cxn>
                <a:cxn ang="0">
                  <a:pos x="345" y="82"/>
                </a:cxn>
                <a:cxn ang="0">
                  <a:pos x="275" y="139"/>
                </a:cxn>
                <a:cxn ang="0">
                  <a:pos x="218" y="158"/>
                </a:cxn>
                <a:cxn ang="0">
                  <a:pos x="136" y="154"/>
                </a:cxn>
                <a:cxn ang="0">
                  <a:pos x="94" y="165"/>
                </a:cxn>
                <a:cxn ang="0">
                  <a:pos x="98" y="199"/>
                </a:cxn>
                <a:cxn ang="0">
                  <a:pos x="151" y="227"/>
                </a:cxn>
                <a:cxn ang="0">
                  <a:pos x="128" y="293"/>
                </a:cxn>
                <a:cxn ang="0">
                  <a:pos x="0" y="275"/>
                </a:cxn>
                <a:cxn ang="0">
                  <a:pos x="7" y="266"/>
                </a:cxn>
              </a:cxnLst>
              <a:rect l="0" t="0" r="r" b="b"/>
              <a:pathLst>
                <a:path w="379" h="293">
                  <a:moveTo>
                    <a:pt x="7" y="266"/>
                  </a:moveTo>
                  <a:lnTo>
                    <a:pt x="117" y="283"/>
                  </a:lnTo>
                  <a:lnTo>
                    <a:pt x="133" y="236"/>
                  </a:lnTo>
                  <a:lnTo>
                    <a:pt x="83" y="207"/>
                  </a:lnTo>
                  <a:lnTo>
                    <a:pt x="79" y="161"/>
                  </a:lnTo>
                  <a:lnTo>
                    <a:pt x="139" y="143"/>
                  </a:lnTo>
                  <a:lnTo>
                    <a:pt x="221" y="143"/>
                  </a:lnTo>
                  <a:lnTo>
                    <a:pt x="271" y="128"/>
                  </a:lnTo>
                  <a:lnTo>
                    <a:pt x="335" y="78"/>
                  </a:lnTo>
                  <a:lnTo>
                    <a:pt x="361" y="0"/>
                  </a:lnTo>
                  <a:lnTo>
                    <a:pt x="379" y="4"/>
                  </a:lnTo>
                  <a:lnTo>
                    <a:pt x="345" y="82"/>
                  </a:lnTo>
                  <a:lnTo>
                    <a:pt x="275" y="139"/>
                  </a:lnTo>
                  <a:lnTo>
                    <a:pt x="218" y="158"/>
                  </a:lnTo>
                  <a:lnTo>
                    <a:pt x="136" y="154"/>
                  </a:lnTo>
                  <a:lnTo>
                    <a:pt x="94" y="165"/>
                  </a:lnTo>
                  <a:lnTo>
                    <a:pt x="98" y="199"/>
                  </a:lnTo>
                  <a:lnTo>
                    <a:pt x="151" y="227"/>
                  </a:lnTo>
                  <a:lnTo>
                    <a:pt x="128" y="293"/>
                  </a:lnTo>
                  <a:lnTo>
                    <a:pt x="0" y="275"/>
                  </a:lnTo>
                  <a:lnTo>
                    <a:pt x="7" y="266"/>
                  </a:lnTo>
                  <a:close/>
                </a:path>
              </a:pathLst>
            </a:custGeom>
            <a:solidFill>
              <a:srgbClr val="8C4400"/>
            </a:solidFill>
            <a:ln w="9525">
              <a:noFill/>
              <a:round/>
              <a:headEnd/>
              <a:tailEnd/>
            </a:ln>
          </p:spPr>
          <p:txBody>
            <a:bodyPr/>
            <a:lstStyle/>
            <a:p>
              <a:endParaRPr lang="en-US" dirty="0"/>
            </a:p>
          </p:txBody>
        </p:sp>
        <p:sp>
          <p:nvSpPr>
            <p:cNvPr id="44" name="Freeform 170"/>
            <p:cNvSpPr>
              <a:spLocks/>
            </p:cNvSpPr>
            <p:nvPr/>
          </p:nvSpPr>
          <p:spPr bwMode="black">
            <a:xfrm>
              <a:off x="3816" y="2291"/>
              <a:ext cx="82" cy="47"/>
            </a:xfrm>
            <a:custGeom>
              <a:avLst/>
              <a:gdLst/>
              <a:ahLst/>
              <a:cxnLst>
                <a:cxn ang="0">
                  <a:pos x="27" y="0"/>
                </a:cxn>
                <a:cxn ang="0">
                  <a:pos x="82" y="17"/>
                </a:cxn>
                <a:cxn ang="0">
                  <a:pos x="67" y="47"/>
                </a:cxn>
                <a:cxn ang="0">
                  <a:pos x="50" y="47"/>
                </a:cxn>
                <a:cxn ang="0">
                  <a:pos x="67" y="21"/>
                </a:cxn>
                <a:cxn ang="0">
                  <a:pos x="0" y="9"/>
                </a:cxn>
                <a:cxn ang="0">
                  <a:pos x="27" y="0"/>
                </a:cxn>
              </a:cxnLst>
              <a:rect l="0" t="0" r="r" b="b"/>
              <a:pathLst>
                <a:path w="82" h="47">
                  <a:moveTo>
                    <a:pt x="27" y="0"/>
                  </a:moveTo>
                  <a:lnTo>
                    <a:pt x="82" y="17"/>
                  </a:lnTo>
                  <a:lnTo>
                    <a:pt x="67" y="47"/>
                  </a:lnTo>
                  <a:lnTo>
                    <a:pt x="50" y="47"/>
                  </a:lnTo>
                  <a:lnTo>
                    <a:pt x="67" y="21"/>
                  </a:lnTo>
                  <a:lnTo>
                    <a:pt x="0" y="9"/>
                  </a:lnTo>
                  <a:lnTo>
                    <a:pt x="27" y="0"/>
                  </a:lnTo>
                  <a:close/>
                </a:path>
              </a:pathLst>
            </a:custGeom>
            <a:solidFill>
              <a:srgbClr val="8C4400"/>
            </a:solidFill>
            <a:ln w="9525">
              <a:noFill/>
              <a:round/>
              <a:headEnd/>
              <a:tailEnd/>
            </a:ln>
          </p:spPr>
          <p:txBody>
            <a:bodyPr/>
            <a:lstStyle/>
            <a:p>
              <a:endParaRPr lang="en-US" dirty="0"/>
            </a:p>
          </p:txBody>
        </p:sp>
        <p:sp>
          <p:nvSpPr>
            <p:cNvPr id="45" name="Freeform 171"/>
            <p:cNvSpPr>
              <a:spLocks/>
            </p:cNvSpPr>
            <p:nvPr/>
          </p:nvSpPr>
          <p:spPr bwMode="black">
            <a:xfrm>
              <a:off x="3502" y="2334"/>
              <a:ext cx="377" cy="412"/>
            </a:xfrm>
            <a:custGeom>
              <a:avLst/>
              <a:gdLst/>
              <a:ahLst/>
              <a:cxnLst>
                <a:cxn ang="0">
                  <a:pos x="366" y="0"/>
                </a:cxn>
                <a:cxn ang="0">
                  <a:pos x="329" y="77"/>
                </a:cxn>
                <a:cxn ang="0">
                  <a:pos x="216" y="68"/>
                </a:cxn>
                <a:cxn ang="0">
                  <a:pos x="202" y="27"/>
                </a:cxn>
                <a:cxn ang="0">
                  <a:pos x="163" y="20"/>
                </a:cxn>
                <a:cxn ang="0">
                  <a:pos x="0" y="397"/>
                </a:cxn>
                <a:cxn ang="0">
                  <a:pos x="17" y="412"/>
                </a:cxn>
                <a:cxn ang="0">
                  <a:pos x="173" y="42"/>
                </a:cxn>
                <a:cxn ang="0">
                  <a:pos x="190" y="42"/>
                </a:cxn>
                <a:cxn ang="0">
                  <a:pos x="209" y="79"/>
                </a:cxn>
                <a:cxn ang="0">
                  <a:pos x="336" y="91"/>
                </a:cxn>
                <a:cxn ang="0">
                  <a:pos x="377" y="4"/>
                </a:cxn>
                <a:cxn ang="0">
                  <a:pos x="366" y="0"/>
                </a:cxn>
              </a:cxnLst>
              <a:rect l="0" t="0" r="r" b="b"/>
              <a:pathLst>
                <a:path w="377" h="412">
                  <a:moveTo>
                    <a:pt x="366" y="0"/>
                  </a:moveTo>
                  <a:lnTo>
                    <a:pt x="329" y="77"/>
                  </a:lnTo>
                  <a:lnTo>
                    <a:pt x="216" y="68"/>
                  </a:lnTo>
                  <a:lnTo>
                    <a:pt x="202" y="27"/>
                  </a:lnTo>
                  <a:lnTo>
                    <a:pt x="163" y="20"/>
                  </a:lnTo>
                  <a:lnTo>
                    <a:pt x="0" y="397"/>
                  </a:lnTo>
                  <a:lnTo>
                    <a:pt x="17" y="412"/>
                  </a:lnTo>
                  <a:lnTo>
                    <a:pt x="173" y="42"/>
                  </a:lnTo>
                  <a:lnTo>
                    <a:pt x="190" y="42"/>
                  </a:lnTo>
                  <a:lnTo>
                    <a:pt x="209" y="79"/>
                  </a:lnTo>
                  <a:lnTo>
                    <a:pt x="336" y="91"/>
                  </a:lnTo>
                  <a:lnTo>
                    <a:pt x="377" y="4"/>
                  </a:lnTo>
                  <a:lnTo>
                    <a:pt x="366" y="0"/>
                  </a:lnTo>
                  <a:close/>
                </a:path>
              </a:pathLst>
            </a:custGeom>
            <a:solidFill>
              <a:srgbClr val="00335B"/>
            </a:solidFill>
            <a:ln w="9525">
              <a:noFill/>
              <a:round/>
              <a:headEnd/>
              <a:tailEnd/>
            </a:ln>
          </p:spPr>
          <p:txBody>
            <a:bodyPr/>
            <a:lstStyle/>
            <a:p>
              <a:endParaRPr lang="en-US" dirty="0"/>
            </a:p>
          </p:txBody>
        </p:sp>
        <p:sp>
          <p:nvSpPr>
            <p:cNvPr id="46" name="Freeform 172"/>
            <p:cNvSpPr>
              <a:spLocks/>
            </p:cNvSpPr>
            <p:nvPr/>
          </p:nvSpPr>
          <p:spPr bwMode="black">
            <a:xfrm>
              <a:off x="3422" y="2701"/>
              <a:ext cx="115" cy="46"/>
            </a:xfrm>
            <a:custGeom>
              <a:avLst/>
              <a:gdLst/>
              <a:ahLst/>
              <a:cxnLst>
                <a:cxn ang="0">
                  <a:pos x="0" y="0"/>
                </a:cxn>
                <a:cxn ang="0">
                  <a:pos x="108" y="32"/>
                </a:cxn>
                <a:cxn ang="0">
                  <a:pos x="115" y="46"/>
                </a:cxn>
                <a:cxn ang="0">
                  <a:pos x="8" y="19"/>
                </a:cxn>
                <a:cxn ang="0">
                  <a:pos x="7" y="15"/>
                </a:cxn>
                <a:cxn ang="0">
                  <a:pos x="3" y="7"/>
                </a:cxn>
                <a:cxn ang="0">
                  <a:pos x="0" y="0"/>
                </a:cxn>
                <a:cxn ang="0">
                  <a:pos x="0" y="0"/>
                </a:cxn>
              </a:cxnLst>
              <a:rect l="0" t="0" r="r" b="b"/>
              <a:pathLst>
                <a:path w="115" h="46">
                  <a:moveTo>
                    <a:pt x="0" y="0"/>
                  </a:moveTo>
                  <a:lnTo>
                    <a:pt x="108" y="32"/>
                  </a:lnTo>
                  <a:lnTo>
                    <a:pt x="115" y="46"/>
                  </a:lnTo>
                  <a:lnTo>
                    <a:pt x="8" y="19"/>
                  </a:lnTo>
                  <a:lnTo>
                    <a:pt x="7" y="15"/>
                  </a:lnTo>
                  <a:lnTo>
                    <a:pt x="3" y="7"/>
                  </a:lnTo>
                  <a:lnTo>
                    <a:pt x="0" y="0"/>
                  </a:lnTo>
                  <a:lnTo>
                    <a:pt x="0" y="0"/>
                  </a:lnTo>
                  <a:close/>
                </a:path>
              </a:pathLst>
            </a:custGeom>
            <a:solidFill>
              <a:srgbClr val="00335B"/>
            </a:solidFill>
            <a:ln w="9525">
              <a:noFill/>
              <a:round/>
              <a:headEnd/>
              <a:tailEnd/>
            </a:ln>
          </p:spPr>
          <p:txBody>
            <a:bodyPr/>
            <a:lstStyle/>
            <a:p>
              <a:endParaRPr lang="en-US" dirty="0"/>
            </a:p>
          </p:txBody>
        </p:sp>
        <p:sp>
          <p:nvSpPr>
            <p:cNvPr id="47" name="Freeform 173"/>
            <p:cNvSpPr>
              <a:spLocks/>
            </p:cNvSpPr>
            <p:nvPr/>
          </p:nvSpPr>
          <p:spPr bwMode="black">
            <a:xfrm>
              <a:off x="3498" y="2733"/>
              <a:ext cx="357" cy="419"/>
            </a:xfrm>
            <a:custGeom>
              <a:avLst/>
              <a:gdLst/>
              <a:ahLst/>
              <a:cxnLst>
                <a:cxn ang="0">
                  <a:pos x="45" y="0"/>
                </a:cxn>
                <a:cxn ang="0">
                  <a:pos x="357" y="65"/>
                </a:cxn>
                <a:cxn ang="0">
                  <a:pos x="286" y="229"/>
                </a:cxn>
                <a:cxn ang="0">
                  <a:pos x="338" y="260"/>
                </a:cxn>
                <a:cxn ang="0">
                  <a:pos x="338" y="309"/>
                </a:cxn>
                <a:cxn ang="0">
                  <a:pos x="316" y="340"/>
                </a:cxn>
                <a:cxn ang="0">
                  <a:pos x="294" y="358"/>
                </a:cxn>
                <a:cxn ang="0">
                  <a:pos x="272" y="365"/>
                </a:cxn>
                <a:cxn ang="0">
                  <a:pos x="251" y="361"/>
                </a:cxn>
                <a:cxn ang="0">
                  <a:pos x="232" y="349"/>
                </a:cxn>
                <a:cxn ang="0">
                  <a:pos x="213" y="327"/>
                </a:cxn>
                <a:cxn ang="0">
                  <a:pos x="196" y="299"/>
                </a:cxn>
                <a:cxn ang="0">
                  <a:pos x="181" y="266"/>
                </a:cxn>
                <a:cxn ang="0">
                  <a:pos x="105" y="269"/>
                </a:cxn>
                <a:cxn ang="0">
                  <a:pos x="36" y="419"/>
                </a:cxn>
                <a:cxn ang="0">
                  <a:pos x="17" y="412"/>
                </a:cxn>
                <a:cxn ang="0">
                  <a:pos x="91" y="249"/>
                </a:cxn>
                <a:cxn ang="0">
                  <a:pos x="195" y="249"/>
                </a:cxn>
                <a:cxn ang="0">
                  <a:pos x="210" y="280"/>
                </a:cxn>
                <a:cxn ang="0">
                  <a:pos x="225" y="306"/>
                </a:cxn>
                <a:cxn ang="0">
                  <a:pos x="242" y="327"/>
                </a:cxn>
                <a:cxn ang="0">
                  <a:pos x="260" y="340"/>
                </a:cxn>
                <a:cxn ang="0">
                  <a:pos x="279" y="344"/>
                </a:cxn>
                <a:cxn ang="0">
                  <a:pos x="295" y="336"/>
                </a:cxn>
                <a:cxn ang="0">
                  <a:pos x="310" y="316"/>
                </a:cxn>
                <a:cxn ang="0">
                  <a:pos x="323" y="283"/>
                </a:cxn>
                <a:cxn ang="0">
                  <a:pos x="267" y="236"/>
                </a:cxn>
                <a:cxn ang="0">
                  <a:pos x="337" y="84"/>
                </a:cxn>
                <a:cxn ang="0">
                  <a:pos x="0" y="6"/>
                </a:cxn>
                <a:cxn ang="0">
                  <a:pos x="45" y="0"/>
                </a:cxn>
              </a:cxnLst>
              <a:rect l="0" t="0" r="r" b="b"/>
              <a:pathLst>
                <a:path w="357" h="419">
                  <a:moveTo>
                    <a:pt x="45" y="0"/>
                  </a:moveTo>
                  <a:lnTo>
                    <a:pt x="357" y="65"/>
                  </a:lnTo>
                  <a:lnTo>
                    <a:pt x="286" y="229"/>
                  </a:lnTo>
                  <a:lnTo>
                    <a:pt x="338" y="260"/>
                  </a:lnTo>
                  <a:lnTo>
                    <a:pt x="338" y="309"/>
                  </a:lnTo>
                  <a:lnTo>
                    <a:pt x="316" y="340"/>
                  </a:lnTo>
                  <a:lnTo>
                    <a:pt x="294" y="358"/>
                  </a:lnTo>
                  <a:lnTo>
                    <a:pt x="272" y="365"/>
                  </a:lnTo>
                  <a:lnTo>
                    <a:pt x="251" y="361"/>
                  </a:lnTo>
                  <a:lnTo>
                    <a:pt x="232" y="349"/>
                  </a:lnTo>
                  <a:lnTo>
                    <a:pt x="213" y="327"/>
                  </a:lnTo>
                  <a:lnTo>
                    <a:pt x="196" y="299"/>
                  </a:lnTo>
                  <a:lnTo>
                    <a:pt x="181" y="266"/>
                  </a:lnTo>
                  <a:lnTo>
                    <a:pt x="105" y="269"/>
                  </a:lnTo>
                  <a:lnTo>
                    <a:pt x="36" y="419"/>
                  </a:lnTo>
                  <a:lnTo>
                    <a:pt x="17" y="412"/>
                  </a:lnTo>
                  <a:lnTo>
                    <a:pt x="91" y="249"/>
                  </a:lnTo>
                  <a:lnTo>
                    <a:pt x="195" y="249"/>
                  </a:lnTo>
                  <a:lnTo>
                    <a:pt x="210" y="280"/>
                  </a:lnTo>
                  <a:lnTo>
                    <a:pt x="225" y="306"/>
                  </a:lnTo>
                  <a:lnTo>
                    <a:pt x="242" y="327"/>
                  </a:lnTo>
                  <a:lnTo>
                    <a:pt x="260" y="340"/>
                  </a:lnTo>
                  <a:lnTo>
                    <a:pt x="279" y="344"/>
                  </a:lnTo>
                  <a:lnTo>
                    <a:pt x="295" y="336"/>
                  </a:lnTo>
                  <a:lnTo>
                    <a:pt x="310" y="316"/>
                  </a:lnTo>
                  <a:lnTo>
                    <a:pt x="323" y="283"/>
                  </a:lnTo>
                  <a:lnTo>
                    <a:pt x="267" y="236"/>
                  </a:lnTo>
                  <a:lnTo>
                    <a:pt x="337" y="84"/>
                  </a:lnTo>
                  <a:lnTo>
                    <a:pt x="0" y="6"/>
                  </a:lnTo>
                  <a:lnTo>
                    <a:pt x="45" y="0"/>
                  </a:lnTo>
                  <a:close/>
                </a:path>
              </a:pathLst>
            </a:custGeom>
            <a:solidFill>
              <a:srgbClr val="8C4400"/>
            </a:solidFill>
            <a:ln w="9525">
              <a:noFill/>
              <a:round/>
              <a:headEnd/>
              <a:tailEnd/>
            </a:ln>
          </p:spPr>
          <p:txBody>
            <a:bodyPr/>
            <a:lstStyle/>
            <a:p>
              <a:endParaRPr lang="en-US" dirty="0"/>
            </a:p>
          </p:txBody>
        </p:sp>
        <p:sp>
          <p:nvSpPr>
            <p:cNvPr id="48" name="Freeform 174"/>
            <p:cNvSpPr>
              <a:spLocks/>
            </p:cNvSpPr>
            <p:nvPr/>
          </p:nvSpPr>
          <p:spPr bwMode="black">
            <a:xfrm>
              <a:off x="3878" y="2305"/>
              <a:ext cx="301" cy="64"/>
            </a:xfrm>
            <a:custGeom>
              <a:avLst/>
              <a:gdLst/>
              <a:ahLst/>
              <a:cxnLst>
                <a:cxn ang="0">
                  <a:pos x="0" y="0"/>
                </a:cxn>
                <a:cxn ang="0">
                  <a:pos x="301" y="47"/>
                </a:cxn>
                <a:cxn ang="0">
                  <a:pos x="291" y="64"/>
                </a:cxn>
                <a:cxn ang="0">
                  <a:pos x="1" y="16"/>
                </a:cxn>
                <a:cxn ang="0">
                  <a:pos x="0" y="0"/>
                </a:cxn>
              </a:cxnLst>
              <a:rect l="0" t="0" r="r" b="b"/>
              <a:pathLst>
                <a:path w="301" h="64">
                  <a:moveTo>
                    <a:pt x="0" y="0"/>
                  </a:moveTo>
                  <a:lnTo>
                    <a:pt x="301" y="47"/>
                  </a:lnTo>
                  <a:lnTo>
                    <a:pt x="291" y="64"/>
                  </a:lnTo>
                  <a:lnTo>
                    <a:pt x="1" y="16"/>
                  </a:lnTo>
                  <a:lnTo>
                    <a:pt x="0" y="0"/>
                  </a:lnTo>
                  <a:close/>
                </a:path>
              </a:pathLst>
            </a:custGeom>
            <a:solidFill>
              <a:srgbClr val="00335B"/>
            </a:solidFill>
            <a:ln w="9525">
              <a:noFill/>
              <a:round/>
              <a:headEnd/>
              <a:tailEnd/>
            </a:ln>
          </p:spPr>
          <p:txBody>
            <a:bodyPr/>
            <a:lstStyle/>
            <a:p>
              <a:endParaRPr lang="en-US" dirty="0"/>
            </a:p>
          </p:txBody>
        </p:sp>
        <p:sp>
          <p:nvSpPr>
            <p:cNvPr id="49" name="Freeform 175"/>
            <p:cNvSpPr>
              <a:spLocks/>
            </p:cNvSpPr>
            <p:nvPr/>
          </p:nvSpPr>
          <p:spPr bwMode="black">
            <a:xfrm>
              <a:off x="4058" y="2364"/>
              <a:ext cx="148" cy="344"/>
            </a:xfrm>
            <a:custGeom>
              <a:avLst/>
              <a:gdLst/>
              <a:ahLst/>
              <a:cxnLst>
                <a:cxn ang="0">
                  <a:pos x="129" y="5"/>
                </a:cxn>
                <a:cxn ang="0">
                  <a:pos x="0" y="344"/>
                </a:cxn>
                <a:cxn ang="0">
                  <a:pos x="17" y="344"/>
                </a:cxn>
                <a:cxn ang="0">
                  <a:pos x="148" y="0"/>
                </a:cxn>
                <a:cxn ang="0">
                  <a:pos x="129" y="5"/>
                </a:cxn>
              </a:cxnLst>
              <a:rect l="0" t="0" r="r" b="b"/>
              <a:pathLst>
                <a:path w="148" h="344">
                  <a:moveTo>
                    <a:pt x="129" y="5"/>
                  </a:moveTo>
                  <a:lnTo>
                    <a:pt x="0" y="344"/>
                  </a:lnTo>
                  <a:lnTo>
                    <a:pt x="17" y="344"/>
                  </a:lnTo>
                  <a:lnTo>
                    <a:pt x="148" y="0"/>
                  </a:lnTo>
                  <a:lnTo>
                    <a:pt x="129" y="5"/>
                  </a:lnTo>
                  <a:close/>
                </a:path>
              </a:pathLst>
            </a:custGeom>
            <a:solidFill>
              <a:srgbClr val="00335B"/>
            </a:solidFill>
            <a:ln w="9525">
              <a:noFill/>
              <a:round/>
              <a:headEnd/>
              <a:tailEnd/>
            </a:ln>
          </p:spPr>
          <p:txBody>
            <a:bodyPr/>
            <a:lstStyle/>
            <a:p>
              <a:endParaRPr lang="en-US" dirty="0"/>
            </a:p>
          </p:txBody>
        </p:sp>
        <p:sp>
          <p:nvSpPr>
            <p:cNvPr id="50" name="Freeform 176"/>
            <p:cNvSpPr>
              <a:spLocks/>
            </p:cNvSpPr>
            <p:nvPr/>
          </p:nvSpPr>
          <p:spPr bwMode="black">
            <a:xfrm>
              <a:off x="4179" y="2352"/>
              <a:ext cx="267" cy="58"/>
            </a:xfrm>
            <a:custGeom>
              <a:avLst/>
              <a:gdLst/>
              <a:ahLst/>
              <a:cxnLst>
                <a:cxn ang="0">
                  <a:pos x="262" y="46"/>
                </a:cxn>
                <a:cxn ang="0">
                  <a:pos x="0" y="0"/>
                </a:cxn>
                <a:cxn ang="0">
                  <a:pos x="0" y="17"/>
                </a:cxn>
                <a:cxn ang="0">
                  <a:pos x="267" y="58"/>
                </a:cxn>
                <a:cxn ang="0">
                  <a:pos x="262" y="46"/>
                </a:cxn>
              </a:cxnLst>
              <a:rect l="0" t="0" r="r" b="b"/>
              <a:pathLst>
                <a:path w="267" h="58">
                  <a:moveTo>
                    <a:pt x="262" y="46"/>
                  </a:moveTo>
                  <a:lnTo>
                    <a:pt x="0" y="0"/>
                  </a:lnTo>
                  <a:lnTo>
                    <a:pt x="0" y="17"/>
                  </a:lnTo>
                  <a:lnTo>
                    <a:pt x="267" y="58"/>
                  </a:lnTo>
                  <a:lnTo>
                    <a:pt x="262" y="46"/>
                  </a:lnTo>
                  <a:close/>
                </a:path>
              </a:pathLst>
            </a:custGeom>
            <a:solidFill>
              <a:srgbClr val="00335B"/>
            </a:solidFill>
            <a:ln w="9525">
              <a:noFill/>
              <a:round/>
              <a:headEnd/>
              <a:tailEnd/>
            </a:ln>
          </p:spPr>
          <p:txBody>
            <a:bodyPr/>
            <a:lstStyle/>
            <a:p>
              <a:endParaRPr lang="en-US" dirty="0"/>
            </a:p>
          </p:txBody>
        </p:sp>
        <p:sp>
          <p:nvSpPr>
            <p:cNvPr id="51" name="Freeform 177"/>
            <p:cNvSpPr>
              <a:spLocks/>
            </p:cNvSpPr>
            <p:nvPr/>
          </p:nvSpPr>
          <p:spPr bwMode="auto">
            <a:xfrm>
              <a:off x="3826" y="2800"/>
              <a:ext cx="302" cy="80"/>
            </a:xfrm>
            <a:custGeom>
              <a:avLst/>
              <a:gdLst/>
              <a:ahLst/>
              <a:cxnLst>
                <a:cxn ang="0">
                  <a:pos x="0" y="0"/>
                </a:cxn>
                <a:cxn ang="0">
                  <a:pos x="302" y="63"/>
                </a:cxn>
                <a:cxn ang="0">
                  <a:pos x="291" y="80"/>
                </a:cxn>
                <a:cxn ang="0">
                  <a:pos x="0" y="17"/>
                </a:cxn>
                <a:cxn ang="0">
                  <a:pos x="0" y="0"/>
                </a:cxn>
              </a:cxnLst>
              <a:rect l="0" t="0" r="r" b="b"/>
              <a:pathLst>
                <a:path w="302" h="80">
                  <a:moveTo>
                    <a:pt x="0" y="0"/>
                  </a:moveTo>
                  <a:lnTo>
                    <a:pt x="302" y="63"/>
                  </a:lnTo>
                  <a:lnTo>
                    <a:pt x="291" y="80"/>
                  </a:lnTo>
                  <a:lnTo>
                    <a:pt x="0" y="17"/>
                  </a:lnTo>
                  <a:lnTo>
                    <a:pt x="0" y="0"/>
                  </a:lnTo>
                  <a:close/>
                </a:path>
              </a:pathLst>
            </a:custGeom>
            <a:solidFill>
              <a:srgbClr val="8C4400"/>
            </a:solidFill>
            <a:ln w="9525">
              <a:noFill/>
              <a:round/>
              <a:headEnd/>
              <a:tailEnd/>
            </a:ln>
          </p:spPr>
          <p:txBody>
            <a:bodyPr/>
            <a:lstStyle/>
            <a:p>
              <a:endParaRPr lang="en-US" dirty="0"/>
            </a:p>
          </p:txBody>
        </p:sp>
        <p:sp>
          <p:nvSpPr>
            <p:cNvPr id="52" name="Freeform 178"/>
            <p:cNvSpPr>
              <a:spLocks/>
            </p:cNvSpPr>
            <p:nvPr/>
          </p:nvSpPr>
          <p:spPr bwMode="black">
            <a:xfrm>
              <a:off x="4441" y="2080"/>
              <a:ext cx="141" cy="330"/>
            </a:xfrm>
            <a:custGeom>
              <a:avLst/>
              <a:gdLst/>
              <a:ahLst/>
              <a:cxnLst>
                <a:cxn ang="0">
                  <a:pos x="0" y="318"/>
                </a:cxn>
                <a:cxn ang="0">
                  <a:pos x="124" y="0"/>
                </a:cxn>
                <a:cxn ang="0">
                  <a:pos x="141" y="5"/>
                </a:cxn>
                <a:cxn ang="0">
                  <a:pos x="10" y="330"/>
                </a:cxn>
                <a:cxn ang="0">
                  <a:pos x="10" y="322"/>
                </a:cxn>
                <a:cxn ang="0">
                  <a:pos x="6" y="319"/>
                </a:cxn>
                <a:cxn ang="0">
                  <a:pos x="3" y="318"/>
                </a:cxn>
                <a:cxn ang="0">
                  <a:pos x="0" y="318"/>
                </a:cxn>
              </a:cxnLst>
              <a:rect l="0" t="0" r="r" b="b"/>
              <a:pathLst>
                <a:path w="141" h="330">
                  <a:moveTo>
                    <a:pt x="0" y="318"/>
                  </a:moveTo>
                  <a:lnTo>
                    <a:pt x="124" y="0"/>
                  </a:lnTo>
                  <a:lnTo>
                    <a:pt x="141" y="5"/>
                  </a:lnTo>
                  <a:lnTo>
                    <a:pt x="10" y="330"/>
                  </a:lnTo>
                  <a:lnTo>
                    <a:pt x="10" y="322"/>
                  </a:lnTo>
                  <a:lnTo>
                    <a:pt x="6" y="319"/>
                  </a:lnTo>
                  <a:lnTo>
                    <a:pt x="3" y="318"/>
                  </a:lnTo>
                  <a:lnTo>
                    <a:pt x="0" y="318"/>
                  </a:lnTo>
                  <a:close/>
                </a:path>
              </a:pathLst>
            </a:custGeom>
            <a:solidFill>
              <a:srgbClr val="8C4400"/>
            </a:solidFill>
            <a:ln w="9525">
              <a:noFill/>
              <a:round/>
              <a:headEnd/>
              <a:tailEnd/>
            </a:ln>
          </p:spPr>
          <p:txBody>
            <a:bodyPr/>
            <a:lstStyle/>
            <a:p>
              <a:endParaRPr lang="en-US" dirty="0"/>
            </a:p>
          </p:txBody>
        </p:sp>
        <p:sp>
          <p:nvSpPr>
            <p:cNvPr id="53" name="Freeform 179"/>
            <p:cNvSpPr>
              <a:spLocks/>
            </p:cNvSpPr>
            <p:nvPr/>
          </p:nvSpPr>
          <p:spPr bwMode="black">
            <a:xfrm>
              <a:off x="4378" y="2394"/>
              <a:ext cx="81" cy="180"/>
            </a:xfrm>
            <a:custGeom>
              <a:avLst/>
              <a:gdLst/>
              <a:ahLst/>
              <a:cxnLst>
                <a:cxn ang="0">
                  <a:pos x="63" y="4"/>
                </a:cxn>
                <a:cxn ang="0">
                  <a:pos x="0" y="180"/>
                </a:cxn>
                <a:cxn ang="0">
                  <a:pos x="21" y="180"/>
                </a:cxn>
                <a:cxn ang="0">
                  <a:pos x="81" y="0"/>
                </a:cxn>
                <a:cxn ang="0">
                  <a:pos x="63" y="4"/>
                </a:cxn>
              </a:cxnLst>
              <a:rect l="0" t="0" r="r" b="b"/>
              <a:pathLst>
                <a:path w="81" h="180">
                  <a:moveTo>
                    <a:pt x="63" y="4"/>
                  </a:moveTo>
                  <a:lnTo>
                    <a:pt x="0" y="180"/>
                  </a:lnTo>
                  <a:lnTo>
                    <a:pt x="21" y="180"/>
                  </a:lnTo>
                  <a:lnTo>
                    <a:pt x="81" y="0"/>
                  </a:lnTo>
                  <a:lnTo>
                    <a:pt x="63" y="4"/>
                  </a:lnTo>
                  <a:close/>
                </a:path>
              </a:pathLst>
            </a:custGeom>
            <a:solidFill>
              <a:srgbClr val="00335B"/>
            </a:solidFill>
            <a:ln w="9525">
              <a:noFill/>
              <a:round/>
              <a:headEnd/>
              <a:tailEnd/>
            </a:ln>
          </p:spPr>
          <p:txBody>
            <a:bodyPr/>
            <a:lstStyle/>
            <a:p>
              <a:endParaRPr lang="en-US" dirty="0"/>
            </a:p>
          </p:txBody>
        </p:sp>
        <p:sp>
          <p:nvSpPr>
            <p:cNvPr id="54" name="Freeform 180"/>
            <p:cNvSpPr>
              <a:spLocks/>
            </p:cNvSpPr>
            <p:nvPr/>
          </p:nvSpPr>
          <p:spPr bwMode="black">
            <a:xfrm>
              <a:off x="4447" y="2359"/>
              <a:ext cx="278" cy="100"/>
            </a:xfrm>
            <a:custGeom>
              <a:avLst/>
              <a:gdLst/>
              <a:ahLst/>
              <a:cxnLst>
                <a:cxn ang="0">
                  <a:pos x="4" y="39"/>
                </a:cxn>
                <a:cxn ang="0">
                  <a:pos x="119" y="57"/>
                </a:cxn>
                <a:cxn ang="0">
                  <a:pos x="139" y="0"/>
                </a:cxn>
                <a:cxn ang="0">
                  <a:pos x="205" y="11"/>
                </a:cxn>
                <a:cxn ang="0">
                  <a:pos x="187" y="69"/>
                </a:cxn>
                <a:cxn ang="0">
                  <a:pos x="278" y="81"/>
                </a:cxn>
                <a:cxn ang="0">
                  <a:pos x="268" y="100"/>
                </a:cxn>
                <a:cxn ang="0">
                  <a:pos x="159" y="83"/>
                </a:cxn>
                <a:cxn ang="0">
                  <a:pos x="178" y="27"/>
                </a:cxn>
                <a:cxn ang="0">
                  <a:pos x="149" y="23"/>
                </a:cxn>
                <a:cxn ang="0">
                  <a:pos x="128" y="81"/>
                </a:cxn>
                <a:cxn ang="0">
                  <a:pos x="0" y="57"/>
                </a:cxn>
                <a:cxn ang="0">
                  <a:pos x="4" y="39"/>
                </a:cxn>
              </a:cxnLst>
              <a:rect l="0" t="0" r="r" b="b"/>
              <a:pathLst>
                <a:path w="278" h="100">
                  <a:moveTo>
                    <a:pt x="4" y="39"/>
                  </a:moveTo>
                  <a:lnTo>
                    <a:pt x="119" y="57"/>
                  </a:lnTo>
                  <a:lnTo>
                    <a:pt x="139" y="0"/>
                  </a:lnTo>
                  <a:lnTo>
                    <a:pt x="205" y="11"/>
                  </a:lnTo>
                  <a:lnTo>
                    <a:pt x="187" y="69"/>
                  </a:lnTo>
                  <a:lnTo>
                    <a:pt x="278" y="81"/>
                  </a:lnTo>
                  <a:lnTo>
                    <a:pt x="268" y="100"/>
                  </a:lnTo>
                  <a:lnTo>
                    <a:pt x="159" y="83"/>
                  </a:lnTo>
                  <a:lnTo>
                    <a:pt x="178" y="27"/>
                  </a:lnTo>
                  <a:lnTo>
                    <a:pt x="149" y="23"/>
                  </a:lnTo>
                  <a:lnTo>
                    <a:pt x="128" y="81"/>
                  </a:lnTo>
                  <a:lnTo>
                    <a:pt x="0" y="57"/>
                  </a:lnTo>
                  <a:lnTo>
                    <a:pt x="4" y="39"/>
                  </a:lnTo>
                  <a:close/>
                </a:path>
              </a:pathLst>
            </a:custGeom>
            <a:solidFill>
              <a:srgbClr val="8C4400"/>
            </a:solidFill>
            <a:ln w="9525">
              <a:noFill/>
              <a:round/>
              <a:headEnd/>
              <a:tailEnd/>
            </a:ln>
          </p:spPr>
          <p:txBody>
            <a:bodyPr/>
            <a:lstStyle/>
            <a:p>
              <a:endParaRPr lang="en-US" dirty="0"/>
            </a:p>
          </p:txBody>
        </p:sp>
        <p:sp>
          <p:nvSpPr>
            <p:cNvPr id="55" name="Freeform 181"/>
            <p:cNvSpPr>
              <a:spLocks/>
            </p:cNvSpPr>
            <p:nvPr/>
          </p:nvSpPr>
          <p:spPr bwMode="blackWhite">
            <a:xfrm>
              <a:off x="4081" y="3240"/>
              <a:ext cx="535" cy="456"/>
            </a:xfrm>
            <a:custGeom>
              <a:avLst/>
              <a:gdLst/>
              <a:ahLst/>
              <a:cxnLst>
                <a:cxn ang="0">
                  <a:pos x="287" y="0"/>
                </a:cxn>
                <a:cxn ang="0">
                  <a:pos x="535" y="129"/>
                </a:cxn>
                <a:cxn ang="0">
                  <a:pos x="304" y="456"/>
                </a:cxn>
                <a:cxn ang="0">
                  <a:pos x="0" y="288"/>
                </a:cxn>
                <a:cxn ang="0">
                  <a:pos x="89" y="185"/>
                </a:cxn>
                <a:cxn ang="0">
                  <a:pos x="43" y="135"/>
                </a:cxn>
                <a:cxn ang="0">
                  <a:pos x="62" y="78"/>
                </a:cxn>
                <a:cxn ang="0">
                  <a:pos x="114" y="5"/>
                </a:cxn>
                <a:cxn ang="0">
                  <a:pos x="175" y="26"/>
                </a:cxn>
                <a:cxn ang="0">
                  <a:pos x="226" y="62"/>
                </a:cxn>
                <a:cxn ang="0">
                  <a:pos x="287" y="0"/>
                </a:cxn>
              </a:cxnLst>
              <a:rect l="0" t="0" r="r" b="b"/>
              <a:pathLst>
                <a:path w="535" h="456">
                  <a:moveTo>
                    <a:pt x="287" y="0"/>
                  </a:moveTo>
                  <a:lnTo>
                    <a:pt x="535" y="129"/>
                  </a:lnTo>
                  <a:lnTo>
                    <a:pt x="304" y="456"/>
                  </a:lnTo>
                  <a:lnTo>
                    <a:pt x="0" y="288"/>
                  </a:lnTo>
                  <a:lnTo>
                    <a:pt x="89" y="185"/>
                  </a:lnTo>
                  <a:lnTo>
                    <a:pt x="43" y="135"/>
                  </a:lnTo>
                  <a:lnTo>
                    <a:pt x="62" y="78"/>
                  </a:lnTo>
                  <a:lnTo>
                    <a:pt x="114" y="5"/>
                  </a:lnTo>
                  <a:lnTo>
                    <a:pt x="175" y="26"/>
                  </a:lnTo>
                  <a:lnTo>
                    <a:pt x="226" y="62"/>
                  </a:lnTo>
                  <a:lnTo>
                    <a:pt x="287" y="0"/>
                  </a:lnTo>
                  <a:close/>
                </a:path>
              </a:pathLst>
            </a:custGeom>
            <a:solidFill>
              <a:srgbClr val="D18E00"/>
            </a:solidFill>
            <a:ln w="9525">
              <a:noFill/>
              <a:round/>
              <a:headEnd/>
              <a:tailEnd/>
            </a:ln>
          </p:spPr>
          <p:txBody>
            <a:bodyPr/>
            <a:lstStyle/>
            <a:p>
              <a:endParaRPr lang="en-US" dirty="0"/>
            </a:p>
          </p:txBody>
        </p:sp>
        <p:sp>
          <p:nvSpPr>
            <p:cNvPr id="56" name="Freeform 182"/>
            <p:cNvSpPr>
              <a:spLocks/>
            </p:cNvSpPr>
            <p:nvPr/>
          </p:nvSpPr>
          <p:spPr bwMode="blackWhite">
            <a:xfrm>
              <a:off x="4483" y="2838"/>
              <a:ext cx="423" cy="398"/>
            </a:xfrm>
            <a:custGeom>
              <a:avLst/>
              <a:gdLst/>
              <a:ahLst/>
              <a:cxnLst>
                <a:cxn ang="0">
                  <a:pos x="241" y="176"/>
                </a:cxn>
                <a:cxn ang="0">
                  <a:pos x="63" y="227"/>
                </a:cxn>
                <a:cxn ang="0">
                  <a:pos x="41" y="236"/>
                </a:cxn>
                <a:cxn ang="0">
                  <a:pos x="23" y="245"/>
                </a:cxn>
                <a:cxn ang="0">
                  <a:pos x="11" y="254"/>
                </a:cxn>
                <a:cxn ang="0">
                  <a:pos x="4" y="264"/>
                </a:cxn>
                <a:cxn ang="0">
                  <a:pos x="0" y="277"/>
                </a:cxn>
                <a:cxn ang="0">
                  <a:pos x="1" y="291"/>
                </a:cxn>
                <a:cxn ang="0">
                  <a:pos x="5" y="309"/>
                </a:cxn>
                <a:cxn ang="0">
                  <a:pos x="14" y="333"/>
                </a:cxn>
                <a:cxn ang="0">
                  <a:pos x="135" y="334"/>
                </a:cxn>
                <a:cxn ang="0">
                  <a:pos x="149" y="398"/>
                </a:cxn>
                <a:cxn ang="0">
                  <a:pos x="423" y="339"/>
                </a:cxn>
                <a:cxn ang="0">
                  <a:pos x="401" y="159"/>
                </a:cxn>
                <a:cxn ang="0">
                  <a:pos x="315" y="174"/>
                </a:cxn>
                <a:cxn ang="0">
                  <a:pos x="307" y="120"/>
                </a:cxn>
                <a:cxn ang="0">
                  <a:pos x="334" y="95"/>
                </a:cxn>
                <a:cxn ang="0">
                  <a:pos x="340" y="76"/>
                </a:cxn>
                <a:cxn ang="0">
                  <a:pos x="340" y="56"/>
                </a:cxn>
                <a:cxn ang="0">
                  <a:pos x="336" y="38"/>
                </a:cxn>
                <a:cxn ang="0">
                  <a:pos x="327" y="22"/>
                </a:cxn>
                <a:cxn ang="0">
                  <a:pos x="314" y="9"/>
                </a:cxn>
                <a:cxn ang="0">
                  <a:pos x="297" y="2"/>
                </a:cxn>
                <a:cxn ang="0">
                  <a:pos x="276" y="0"/>
                </a:cxn>
                <a:cxn ang="0">
                  <a:pos x="251" y="4"/>
                </a:cxn>
                <a:cxn ang="0">
                  <a:pos x="234" y="11"/>
                </a:cxn>
                <a:cxn ang="0">
                  <a:pos x="220" y="22"/>
                </a:cxn>
                <a:cxn ang="0">
                  <a:pos x="211" y="38"/>
                </a:cxn>
                <a:cxn ang="0">
                  <a:pos x="205" y="55"/>
                </a:cxn>
                <a:cxn ang="0">
                  <a:pos x="205" y="73"/>
                </a:cxn>
                <a:cxn ang="0">
                  <a:pos x="212" y="89"/>
                </a:cxn>
                <a:cxn ang="0">
                  <a:pos x="225" y="102"/>
                </a:cxn>
                <a:cxn ang="0">
                  <a:pos x="246" y="110"/>
                </a:cxn>
                <a:cxn ang="0">
                  <a:pos x="241" y="176"/>
                </a:cxn>
              </a:cxnLst>
              <a:rect l="0" t="0" r="r" b="b"/>
              <a:pathLst>
                <a:path w="423" h="398">
                  <a:moveTo>
                    <a:pt x="241" y="176"/>
                  </a:moveTo>
                  <a:lnTo>
                    <a:pt x="63" y="227"/>
                  </a:lnTo>
                  <a:lnTo>
                    <a:pt x="41" y="236"/>
                  </a:lnTo>
                  <a:lnTo>
                    <a:pt x="23" y="245"/>
                  </a:lnTo>
                  <a:lnTo>
                    <a:pt x="11" y="254"/>
                  </a:lnTo>
                  <a:lnTo>
                    <a:pt x="4" y="264"/>
                  </a:lnTo>
                  <a:lnTo>
                    <a:pt x="0" y="277"/>
                  </a:lnTo>
                  <a:lnTo>
                    <a:pt x="1" y="291"/>
                  </a:lnTo>
                  <a:lnTo>
                    <a:pt x="5" y="309"/>
                  </a:lnTo>
                  <a:lnTo>
                    <a:pt x="14" y="333"/>
                  </a:lnTo>
                  <a:lnTo>
                    <a:pt x="135" y="334"/>
                  </a:lnTo>
                  <a:lnTo>
                    <a:pt x="149" y="398"/>
                  </a:lnTo>
                  <a:lnTo>
                    <a:pt x="423" y="339"/>
                  </a:lnTo>
                  <a:lnTo>
                    <a:pt x="401" y="159"/>
                  </a:lnTo>
                  <a:lnTo>
                    <a:pt x="315" y="174"/>
                  </a:lnTo>
                  <a:lnTo>
                    <a:pt x="307" y="120"/>
                  </a:lnTo>
                  <a:lnTo>
                    <a:pt x="334" y="95"/>
                  </a:lnTo>
                  <a:lnTo>
                    <a:pt x="340" y="76"/>
                  </a:lnTo>
                  <a:lnTo>
                    <a:pt x="340" y="56"/>
                  </a:lnTo>
                  <a:lnTo>
                    <a:pt x="336" y="38"/>
                  </a:lnTo>
                  <a:lnTo>
                    <a:pt x="327" y="22"/>
                  </a:lnTo>
                  <a:lnTo>
                    <a:pt x="314" y="9"/>
                  </a:lnTo>
                  <a:lnTo>
                    <a:pt x="297" y="2"/>
                  </a:lnTo>
                  <a:lnTo>
                    <a:pt x="276" y="0"/>
                  </a:lnTo>
                  <a:lnTo>
                    <a:pt x="251" y="4"/>
                  </a:lnTo>
                  <a:lnTo>
                    <a:pt x="234" y="11"/>
                  </a:lnTo>
                  <a:lnTo>
                    <a:pt x="220" y="22"/>
                  </a:lnTo>
                  <a:lnTo>
                    <a:pt x="211" y="38"/>
                  </a:lnTo>
                  <a:lnTo>
                    <a:pt x="205" y="55"/>
                  </a:lnTo>
                  <a:lnTo>
                    <a:pt x="205" y="73"/>
                  </a:lnTo>
                  <a:lnTo>
                    <a:pt x="212" y="89"/>
                  </a:lnTo>
                  <a:lnTo>
                    <a:pt x="225" y="102"/>
                  </a:lnTo>
                  <a:lnTo>
                    <a:pt x="246" y="110"/>
                  </a:lnTo>
                  <a:lnTo>
                    <a:pt x="241" y="176"/>
                  </a:lnTo>
                  <a:close/>
                </a:path>
              </a:pathLst>
            </a:custGeom>
            <a:solidFill>
              <a:srgbClr val="D18E00"/>
            </a:solidFill>
            <a:ln w="9525">
              <a:noFill/>
              <a:round/>
              <a:headEnd/>
              <a:tailEnd/>
            </a:ln>
          </p:spPr>
          <p:txBody>
            <a:bodyPr/>
            <a:lstStyle/>
            <a:p>
              <a:endParaRPr lang="en-US" dirty="0"/>
            </a:p>
          </p:txBody>
        </p:sp>
        <p:sp>
          <p:nvSpPr>
            <p:cNvPr id="57" name="Freeform 183"/>
            <p:cNvSpPr>
              <a:spLocks/>
            </p:cNvSpPr>
            <p:nvPr/>
          </p:nvSpPr>
          <p:spPr bwMode="blackWhite">
            <a:xfrm>
              <a:off x="4902" y="2922"/>
              <a:ext cx="392" cy="478"/>
            </a:xfrm>
            <a:custGeom>
              <a:avLst/>
              <a:gdLst/>
              <a:ahLst/>
              <a:cxnLst>
                <a:cxn ang="0">
                  <a:pos x="246" y="0"/>
                </a:cxn>
                <a:cxn ang="0">
                  <a:pos x="392" y="69"/>
                </a:cxn>
                <a:cxn ang="0">
                  <a:pos x="151" y="478"/>
                </a:cxn>
                <a:cxn ang="0">
                  <a:pos x="0" y="408"/>
                </a:cxn>
                <a:cxn ang="0">
                  <a:pos x="246" y="0"/>
                </a:cxn>
              </a:cxnLst>
              <a:rect l="0" t="0" r="r" b="b"/>
              <a:pathLst>
                <a:path w="392" h="478">
                  <a:moveTo>
                    <a:pt x="246" y="0"/>
                  </a:moveTo>
                  <a:lnTo>
                    <a:pt x="392" y="69"/>
                  </a:lnTo>
                  <a:lnTo>
                    <a:pt x="151" y="478"/>
                  </a:lnTo>
                  <a:lnTo>
                    <a:pt x="0" y="408"/>
                  </a:lnTo>
                  <a:lnTo>
                    <a:pt x="246" y="0"/>
                  </a:lnTo>
                  <a:close/>
                </a:path>
              </a:pathLst>
            </a:custGeom>
            <a:solidFill>
              <a:srgbClr val="D18E00"/>
            </a:solidFill>
            <a:ln w="9525">
              <a:noFill/>
              <a:round/>
              <a:headEnd/>
              <a:tailEnd/>
            </a:ln>
          </p:spPr>
          <p:txBody>
            <a:bodyPr/>
            <a:lstStyle/>
            <a:p>
              <a:endParaRPr lang="en-US" dirty="0"/>
            </a:p>
          </p:txBody>
        </p:sp>
        <p:sp>
          <p:nvSpPr>
            <p:cNvPr id="58" name="Freeform 184"/>
            <p:cNvSpPr>
              <a:spLocks/>
            </p:cNvSpPr>
            <p:nvPr/>
          </p:nvSpPr>
          <p:spPr bwMode="black">
            <a:xfrm>
              <a:off x="4692" y="2846"/>
              <a:ext cx="205" cy="267"/>
            </a:xfrm>
            <a:custGeom>
              <a:avLst/>
              <a:gdLst/>
              <a:ahLst/>
              <a:cxnLst>
                <a:cxn ang="0">
                  <a:pos x="75" y="0"/>
                </a:cxn>
                <a:cxn ang="0">
                  <a:pos x="111" y="93"/>
                </a:cxn>
                <a:cxn ang="0">
                  <a:pos x="93" y="145"/>
                </a:cxn>
                <a:cxn ang="0">
                  <a:pos x="136" y="186"/>
                </a:cxn>
                <a:cxn ang="0">
                  <a:pos x="194" y="176"/>
                </a:cxn>
                <a:cxn ang="0">
                  <a:pos x="198" y="214"/>
                </a:cxn>
                <a:cxn ang="0">
                  <a:pos x="205" y="267"/>
                </a:cxn>
                <a:cxn ang="0">
                  <a:pos x="115" y="240"/>
                </a:cxn>
                <a:cxn ang="0">
                  <a:pos x="67" y="210"/>
                </a:cxn>
                <a:cxn ang="0">
                  <a:pos x="11" y="170"/>
                </a:cxn>
                <a:cxn ang="0">
                  <a:pos x="30" y="112"/>
                </a:cxn>
                <a:cxn ang="0">
                  <a:pos x="3" y="81"/>
                </a:cxn>
                <a:cxn ang="0">
                  <a:pos x="0" y="57"/>
                </a:cxn>
                <a:cxn ang="0">
                  <a:pos x="0" y="41"/>
                </a:cxn>
                <a:cxn ang="0">
                  <a:pos x="0" y="29"/>
                </a:cxn>
                <a:cxn ang="0">
                  <a:pos x="2" y="25"/>
                </a:cxn>
                <a:cxn ang="0">
                  <a:pos x="42" y="7"/>
                </a:cxn>
                <a:cxn ang="0">
                  <a:pos x="75" y="0"/>
                </a:cxn>
              </a:cxnLst>
              <a:rect l="0" t="0" r="r" b="b"/>
              <a:pathLst>
                <a:path w="205" h="267">
                  <a:moveTo>
                    <a:pt x="75" y="0"/>
                  </a:moveTo>
                  <a:lnTo>
                    <a:pt x="111" y="93"/>
                  </a:lnTo>
                  <a:lnTo>
                    <a:pt x="93" y="145"/>
                  </a:lnTo>
                  <a:lnTo>
                    <a:pt x="136" y="186"/>
                  </a:lnTo>
                  <a:lnTo>
                    <a:pt x="194" y="176"/>
                  </a:lnTo>
                  <a:lnTo>
                    <a:pt x="198" y="214"/>
                  </a:lnTo>
                  <a:lnTo>
                    <a:pt x="205" y="267"/>
                  </a:lnTo>
                  <a:lnTo>
                    <a:pt x="115" y="240"/>
                  </a:lnTo>
                  <a:lnTo>
                    <a:pt x="67" y="210"/>
                  </a:lnTo>
                  <a:lnTo>
                    <a:pt x="11" y="170"/>
                  </a:lnTo>
                  <a:lnTo>
                    <a:pt x="30" y="112"/>
                  </a:lnTo>
                  <a:lnTo>
                    <a:pt x="3" y="81"/>
                  </a:lnTo>
                  <a:lnTo>
                    <a:pt x="0" y="57"/>
                  </a:lnTo>
                  <a:lnTo>
                    <a:pt x="0" y="41"/>
                  </a:lnTo>
                  <a:lnTo>
                    <a:pt x="0" y="29"/>
                  </a:lnTo>
                  <a:lnTo>
                    <a:pt x="2" y="25"/>
                  </a:lnTo>
                  <a:lnTo>
                    <a:pt x="42" y="7"/>
                  </a:lnTo>
                  <a:lnTo>
                    <a:pt x="75" y="0"/>
                  </a:lnTo>
                  <a:close/>
                </a:path>
              </a:pathLst>
            </a:custGeom>
            <a:solidFill>
              <a:srgbClr val="B76B05"/>
            </a:solidFill>
            <a:ln w="9525">
              <a:noFill/>
              <a:round/>
              <a:headEnd/>
              <a:tailEnd/>
            </a:ln>
          </p:spPr>
          <p:txBody>
            <a:bodyPr/>
            <a:lstStyle/>
            <a:p>
              <a:endParaRPr lang="en-US" dirty="0"/>
            </a:p>
          </p:txBody>
        </p:sp>
        <p:sp>
          <p:nvSpPr>
            <p:cNvPr id="59" name="Freeform 185"/>
            <p:cNvSpPr>
              <a:spLocks/>
            </p:cNvSpPr>
            <p:nvPr/>
          </p:nvSpPr>
          <p:spPr bwMode="black">
            <a:xfrm>
              <a:off x="5141" y="2926"/>
              <a:ext cx="113" cy="109"/>
            </a:xfrm>
            <a:custGeom>
              <a:avLst/>
              <a:gdLst/>
              <a:ahLst/>
              <a:cxnLst>
                <a:cxn ang="0">
                  <a:pos x="56" y="22"/>
                </a:cxn>
                <a:cxn ang="0">
                  <a:pos x="96" y="41"/>
                </a:cxn>
                <a:cxn ang="0">
                  <a:pos x="113" y="61"/>
                </a:cxn>
                <a:cxn ang="0">
                  <a:pos x="88" y="109"/>
                </a:cxn>
                <a:cxn ang="0">
                  <a:pos x="24" y="93"/>
                </a:cxn>
                <a:cxn ang="0">
                  <a:pos x="0" y="13"/>
                </a:cxn>
                <a:cxn ang="0">
                  <a:pos x="19" y="0"/>
                </a:cxn>
                <a:cxn ang="0">
                  <a:pos x="56" y="22"/>
                </a:cxn>
              </a:cxnLst>
              <a:rect l="0" t="0" r="r" b="b"/>
              <a:pathLst>
                <a:path w="113" h="109">
                  <a:moveTo>
                    <a:pt x="56" y="22"/>
                  </a:moveTo>
                  <a:lnTo>
                    <a:pt x="96" y="41"/>
                  </a:lnTo>
                  <a:lnTo>
                    <a:pt x="113" y="61"/>
                  </a:lnTo>
                  <a:lnTo>
                    <a:pt x="88" y="109"/>
                  </a:lnTo>
                  <a:lnTo>
                    <a:pt x="24" y="93"/>
                  </a:lnTo>
                  <a:lnTo>
                    <a:pt x="0" y="13"/>
                  </a:lnTo>
                  <a:lnTo>
                    <a:pt x="19" y="0"/>
                  </a:lnTo>
                  <a:lnTo>
                    <a:pt x="56" y="22"/>
                  </a:lnTo>
                  <a:close/>
                </a:path>
              </a:pathLst>
            </a:custGeom>
            <a:solidFill>
              <a:srgbClr val="B76B05"/>
            </a:solidFill>
            <a:ln w="9525">
              <a:noFill/>
              <a:round/>
              <a:headEnd/>
              <a:tailEnd/>
            </a:ln>
          </p:spPr>
          <p:txBody>
            <a:bodyPr/>
            <a:lstStyle/>
            <a:p>
              <a:endParaRPr lang="en-US" dirty="0"/>
            </a:p>
          </p:txBody>
        </p:sp>
      </p:grpSp>
    </p:spTree>
    <p:extLst>
      <p:ext uri="{BB962C8B-B14F-4D97-AF65-F5344CB8AC3E}">
        <p14:creationId xmlns:p14="http://schemas.microsoft.com/office/powerpoint/2010/main" val="3608750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a:t>Assemblies</a:t>
            </a:r>
            <a:endParaRPr lang="en-US"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Development environment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Espace réservé du contenu 2"/>
          <p:cNvSpPr>
            <a:spLocks noGrp="1"/>
          </p:cNvSpPr>
          <p:nvPr>
            <p:ph idx="1"/>
          </p:nvPr>
        </p:nvSpPr>
        <p:spPr>
          <a:xfrm>
            <a:off x="323528" y="1128713"/>
            <a:ext cx="8712968" cy="4230687"/>
          </a:xfrm>
        </p:spPr>
        <p:txBody>
          <a:bodyPr/>
          <a:lstStyle/>
          <a:p>
            <a:r>
              <a:rPr lang="en-US" dirty="0"/>
              <a:t>DLLs not directly part of our Visual Studio solution</a:t>
            </a:r>
          </a:p>
          <a:p>
            <a:pPr lvl="1"/>
            <a:r>
              <a:rPr lang="en-US" dirty="0"/>
              <a:t>Must also be copied into that same directory tree</a:t>
            </a:r>
          </a:p>
          <a:p>
            <a:pPr lvl="1"/>
            <a:r>
              <a:rPr lang="en-US" dirty="0"/>
              <a:t>Copied automatically in VS when we add a “reference”</a:t>
            </a:r>
          </a:p>
          <a:p>
            <a:endParaRPr lang="en-US" b="1" dirty="0"/>
          </a:p>
          <a:p>
            <a:r>
              <a:rPr lang="en-US" b="1" dirty="0"/>
              <a:t>To deploy a .NET application, simply </a:t>
            </a:r>
            <a:br>
              <a:rPr lang="en-US" b="1" dirty="0"/>
            </a:br>
            <a:r>
              <a:rPr lang="en-US" b="1" dirty="0"/>
              <a:t>copy the “assembly of assemblies” to</a:t>
            </a:r>
            <a:br>
              <a:rPr lang="en-US" b="1" dirty="0"/>
            </a:br>
            <a:r>
              <a:rPr lang="en-US" b="1" dirty="0"/>
              <a:t>its installed location</a:t>
            </a:r>
          </a:p>
        </p:txBody>
      </p:sp>
      <p:grpSp>
        <p:nvGrpSpPr>
          <p:cNvPr id="7" name="shape2"/>
          <p:cNvGrpSpPr>
            <a:grpSpLocks/>
          </p:cNvGrpSpPr>
          <p:nvPr/>
        </p:nvGrpSpPr>
        <p:grpSpPr bwMode="auto">
          <a:xfrm>
            <a:off x="6732240" y="3202033"/>
            <a:ext cx="2219147" cy="1887715"/>
            <a:chOff x="2770" y="1904"/>
            <a:chExt cx="2592" cy="1836"/>
          </a:xfrm>
        </p:grpSpPr>
        <p:sp>
          <p:nvSpPr>
            <p:cNvPr id="8" name="Freeform 135"/>
            <p:cNvSpPr>
              <a:spLocks/>
            </p:cNvSpPr>
            <p:nvPr/>
          </p:nvSpPr>
          <p:spPr bwMode="white">
            <a:xfrm>
              <a:off x="2822" y="1904"/>
              <a:ext cx="2081" cy="1370"/>
            </a:xfrm>
            <a:custGeom>
              <a:avLst/>
              <a:gdLst/>
              <a:ahLst/>
              <a:cxnLst>
                <a:cxn ang="0">
                  <a:pos x="712" y="0"/>
                </a:cxn>
                <a:cxn ang="0">
                  <a:pos x="685" y="1"/>
                </a:cxn>
                <a:cxn ang="0">
                  <a:pos x="661" y="7"/>
                </a:cxn>
                <a:cxn ang="0">
                  <a:pos x="639" y="13"/>
                </a:cxn>
                <a:cxn ang="0">
                  <a:pos x="618" y="22"/>
                </a:cxn>
                <a:cxn ang="0">
                  <a:pos x="599" y="31"/>
                </a:cxn>
                <a:cxn ang="0">
                  <a:pos x="579" y="40"/>
                </a:cxn>
                <a:cxn ang="0">
                  <a:pos x="559" y="50"/>
                </a:cxn>
                <a:cxn ang="0">
                  <a:pos x="538" y="57"/>
                </a:cxn>
                <a:cxn ang="0">
                  <a:pos x="6" y="1001"/>
                </a:cxn>
                <a:cxn ang="0">
                  <a:pos x="1" y="1012"/>
                </a:cxn>
                <a:cxn ang="0">
                  <a:pos x="0" y="1023"/>
                </a:cxn>
                <a:cxn ang="0">
                  <a:pos x="0" y="1033"/>
                </a:cxn>
                <a:cxn ang="0">
                  <a:pos x="2" y="1044"/>
                </a:cxn>
                <a:cxn ang="0">
                  <a:pos x="7" y="1054"/>
                </a:cxn>
                <a:cxn ang="0">
                  <a:pos x="14" y="1063"/>
                </a:cxn>
                <a:cxn ang="0">
                  <a:pos x="23" y="1072"/>
                </a:cxn>
                <a:cxn ang="0">
                  <a:pos x="35" y="1082"/>
                </a:cxn>
                <a:cxn ang="0">
                  <a:pos x="48" y="1089"/>
                </a:cxn>
                <a:cxn ang="0">
                  <a:pos x="62" y="1097"/>
                </a:cxn>
                <a:cxn ang="0">
                  <a:pos x="79" y="1105"/>
                </a:cxn>
                <a:cxn ang="0">
                  <a:pos x="97" y="1112"/>
                </a:cxn>
                <a:cxn ang="0">
                  <a:pos x="117" y="1118"/>
                </a:cxn>
                <a:cxn ang="0">
                  <a:pos x="138" y="1123"/>
                </a:cxn>
                <a:cxn ang="0">
                  <a:pos x="161" y="1128"/>
                </a:cxn>
                <a:cxn ang="0">
                  <a:pos x="185" y="1134"/>
                </a:cxn>
                <a:cxn ang="0">
                  <a:pos x="1232" y="1370"/>
                </a:cxn>
                <a:cxn ang="0">
                  <a:pos x="1287" y="1196"/>
                </a:cxn>
                <a:cxn ang="0">
                  <a:pos x="1209" y="1173"/>
                </a:cxn>
                <a:cxn ang="0">
                  <a:pos x="1228" y="1105"/>
                </a:cxn>
                <a:cxn ang="0">
                  <a:pos x="1241" y="1049"/>
                </a:cxn>
                <a:cxn ang="0">
                  <a:pos x="1296" y="1062"/>
                </a:cxn>
                <a:cxn ang="0">
                  <a:pos x="1365" y="1062"/>
                </a:cxn>
                <a:cxn ang="0">
                  <a:pos x="1411" y="912"/>
                </a:cxn>
                <a:cxn ang="0">
                  <a:pos x="1302" y="870"/>
                </a:cxn>
                <a:cxn ang="0">
                  <a:pos x="1357" y="784"/>
                </a:cxn>
                <a:cxn ang="0">
                  <a:pos x="1576" y="820"/>
                </a:cxn>
                <a:cxn ang="0">
                  <a:pos x="1597" y="723"/>
                </a:cxn>
                <a:cxn ang="0">
                  <a:pos x="1549" y="713"/>
                </a:cxn>
                <a:cxn ang="0">
                  <a:pos x="1549" y="665"/>
                </a:cxn>
                <a:cxn ang="0">
                  <a:pos x="1597" y="635"/>
                </a:cxn>
                <a:cxn ang="0">
                  <a:pos x="1655" y="635"/>
                </a:cxn>
                <a:cxn ang="0">
                  <a:pos x="1705" y="684"/>
                </a:cxn>
                <a:cxn ang="0">
                  <a:pos x="1705" y="761"/>
                </a:cxn>
                <a:cxn ang="0">
                  <a:pos x="1646" y="761"/>
                </a:cxn>
                <a:cxn ang="0">
                  <a:pos x="1637" y="820"/>
                </a:cxn>
                <a:cxn ang="0">
                  <a:pos x="1723" y="840"/>
                </a:cxn>
                <a:cxn ang="0">
                  <a:pos x="1655" y="932"/>
                </a:cxn>
                <a:cxn ang="0">
                  <a:pos x="1688" y="966"/>
                </a:cxn>
                <a:cxn ang="0">
                  <a:pos x="1827" y="996"/>
                </a:cxn>
                <a:cxn ang="0">
                  <a:pos x="2081" y="302"/>
                </a:cxn>
                <a:cxn ang="0">
                  <a:pos x="2023" y="195"/>
                </a:cxn>
                <a:cxn ang="0">
                  <a:pos x="712" y="0"/>
                </a:cxn>
              </a:cxnLst>
              <a:rect l="0" t="0" r="r" b="b"/>
              <a:pathLst>
                <a:path w="2081" h="1370">
                  <a:moveTo>
                    <a:pt x="712" y="0"/>
                  </a:moveTo>
                  <a:lnTo>
                    <a:pt x="685" y="1"/>
                  </a:lnTo>
                  <a:lnTo>
                    <a:pt x="661" y="7"/>
                  </a:lnTo>
                  <a:lnTo>
                    <a:pt x="639" y="13"/>
                  </a:lnTo>
                  <a:lnTo>
                    <a:pt x="618" y="22"/>
                  </a:lnTo>
                  <a:lnTo>
                    <a:pt x="599" y="31"/>
                  </a:lnTo>
                  <a:lnTo>
                    <a:pt x="579" y="40"/>
                  </a:lnTo>
                  <a:lnTo>
                    <a:pt x="559" y="50"/>
                  </a:lnTo>
                  <a:lnTo>
                    <a:pt x="538" y="57"/>
                  </a:lnTo>
                  <a:lnTo>
                    <a:pt x="6" y="1001"/>
                  </a:lnTo>
                  <a:lnTo>
                    <a:pt x="1" y="1012"/>
                  </a:lnTo>
                  <a:lnTo>
                    <a:pt x="0" y="1023"/>
                  </a:lnTo>
                  <a:lnTo>
                    <a:pt x="0" y="1033"/>
                  </a:lnTo>
                  <a:lnTo>
                    <a:pt x="2" y="1044"/>
                  </a:lnTo>
                  <a:lnTo>
                    <a:pt x="7" y="1054"/>
                  </a:lnTo>
                  <a:lnTo>
                    <a:pt x="14" y="1063"/>
                  </a:lnTo>
                  <a:lnTo>
                    <a:pt x="23" y="1072"/>
                  </a:lnTo>
                  <a:lnTo>
                    <a:pt x="35" y="1082"/>
                  </a:lnTo>
                  <a:lnTo>
                    <a:pt x="48" y="1089"/>
                  </a:lnTo>
                  <a:lnTo>
                    <a:pt x="62" y="1097"/>
                  </a:lnTo>
                  <a:lnTo>
                    <a:pt x="79" y="1105"/>
                  </a:lnTo>
                  <a:lnTo>
                    <a:pt x="97" y="1112"/>
                  </a:lnTo>
                  <a:lnTo>
                    <a:pt x="117" y="1118"/>
                  </a:lnTo>
                  <a:lnTo>
                    <a:pt x="138" y="1123"/>
                  </a:lnTo>
                  <a:lnTo>
                    <a:pt x="161" y="1128"/>
                  </a:lnTo>
                  <a:lnTo>
                    <a:pt x="185" y="1134"/>
                  </a:lnTo>
                  <a:lnTo>
                    <a:pt x="1232" y="1370"/>
                  </a:lnTo>
                  <a:lnTo>
                    <a:pt x="1287" y="1196"/>
                  </a:lnTo>
                  <a:lnTo>
                    <a:pt x="1209" y="1173"/>
                  </a:lnTo>
                  <a:lnTo>
                    <a:pt x="1228" y="1105"/>
                  </a:lnTo>
                  <a:lnTo>
                    <a:pt x="1241" y="1049"/>
                  </a:lnTo>
                  <a:lnTo>
                    <a:pt x="1296" y="1062"/>
                  </a:lnTo>
                  <a:lnTo>
                    <a:pt x="1365" y="1062"/>
                  </a:lnTo>
                  <a:lnTo>
                    <a:pt x="1411" y="912"/>
                  </a:lnTo>
                  <a:lnTo>
                    <a:pt x="1302" y="870"/>
                  </a:lnTo>
                  <a:lnTo>
                    <a:pt x="1357" y="784"/>
                  </a:lnTo>
                  <a:lnTo>
                    <a:pt x="1576" y="820"/>
                  </a:lnTo>
                  <a:lnTo>
                    <a:pt x="1597" y="723"/>
                  </a:lnTo>
                  <a:lnTo>
                    <a:pt x="1549" y="713"/>
                  </a:lnTo>
                  <a:lnTo>
                    <a:pt x="1549" y="665"/>
                  </a:lnTo>
                  <a:lnTo>
                    <a:pt x="1597" y="635"/>
                  </a:lnTo>
                  <a:lnTo>
                    <a:pt x="1655" y="635"/>
                  </a:lnTo>
                  <a:lnTo>
                    <a:pt x="1705" y="684"/>
                  </a:lnTo>
                  <a:lnTo>
                    <a:pt x="1705" y="761"/>
                  </a:lnTo>
                  <a:lnTo>
                    <a:pt x="1646" y="761"/>
                  </a:lnTo>
                  <a:lnTo>
                    <a:pt x="1637" y="820"/>
                  </a:lnTo>
                  <a:lnTo>
                    <a:pt x="1723" y="840"/>
                  </a:lnTo>
                  <a:lnTo>
                    <a:pt x="1655" y="932"/>
                  </a:lnTo>
                  <a:lnTo>
                    <a:pt x="1688" y="966"/>
                  </a:lnTo>
                  <a:lnTo>
                    <a:pt x="1827" y="996"/>
                  </a:lnTo>
                  <a:lnTo>
                    <a:pt x="2081" y="302"/>
                  </a:lnTo>
                  <a:lnTo>
                    <a:pt x="2023" y="195"/>
                  </a:lnTo>
                  <a:lnTo>
                    <a:pt x="712" y="0"/>
                  </a:lnTo>
                  <a:close/>
                </a:path>
              </a:pathLst>
            </a:custGeom>
            <a:solidFill>
              <a:srgbClr val="BFBFBF"/>
            </a:solidFill>
            <a:ln w="9525">
              <a:noFill/>
              <a:round/>
              <a:headEnd/>
              <a:tailEnd/>
            </a:ln>
          </p:spPr>
          <p:txBody>
            <a:bodyPr/>
            <a:lstStyle/>
            <a:p>
              <a:endParaRPr lang="en-US" dirty="0"/>
            </a:p>
          </p:txBody>
        </p:sp>
        <p:sp>
          <p:nvSpPr>
            <p:cNvPr id="10" name="Freeform 136"/>
            <p:cNvSpPr>
              <a:spLocks/>
            </p:cNvSpPr>
            <p:nvPr/>
          </p:nvSpPr>
          <p:spPr bwMode="white">
            <a:xfrm>
              <a:off x="4149" y="3220"/>
              <a:ext cx="536" cy="456"/>
            </a:xfrm>
            <a:custGeom>
              <a:avLst/>
              <a:gdLst/>
              <a:ahLst/>
              <a:cxnLst>
                <a:cxn ang="0">
                  <a:pos x="288" y="0"/>
                </a:cxn>
                <a:cxn ang="0">
                  <a:pos x="536" y="129"/>
                </a:cxn>
                <a:cxn ang="0">
                  <a:pos x="305" y="456"/>
                </a:cxn>
                <a:cxn ang="0">
                  <a:pos x="0" y="288"/>
                </a:cxn>
                <a:cxn ang="0">
                  <a:pos x="89" y="185"/>
                </a:cxn>
                <a:cxn ang="0">
                  <a:pos x="43" y="136"/>
                </a:cxn>
                <a:cxn ang="0">
                  <a:pos x="61" y="78"/>
                </a:cxn>
                <a:cxn ang="0">
                  <a:pos x="113" y="5"/>
                </a:cxn>
                <a:cxn ang="0">
                  <a:pos x="176" y="25"/>
                </a:cxn>
                <a:cxn ang="0">
                  <a:pos x="226" y="63"/>
                </a:cxn>
                <a:cxn ang="0">
                  <a:pos x="288" y="0"/>
                </a:cxn>
              </a:cxnLst>
              <a:rect l="0" t="0" r="r" b="b"/>
              <a:pathLst>
                <a:path w="536" h="456">
                  <a:moveTo>
                    <a:pt x="288" y="0"/>
                  </a:moveTo>
                  <a:lnTo>
                    <a:pt x="536" y="129"/>
                  </a:lnTo>
                  <a:lnTo>
                    <a:pt x="305" y="456"/>
                  </a:lnTo>
                  <a:lnTo>
                    <a:pt x="0" y="288"/>
                  </a:lnTo>
                  <a:lnTo>
                    <a:pt x="89" y="185"/>
                  </a:lnTo>
                  <a:lnTo>
                    <a:pt x="43" y="136"/>
                  </a:lnTo>
                  <a:lnTo>
                    <a:pt x="61" y="78"/>
                  </a:lnTo>
                  <a:lnTo>
                    <a:pt x="113" y="5"/>
                  </a:lnTo>
                  <a:lnTo>
                    <a:pt x="176" y="25"/>
                  </a:lnTo>
                  <a:lnTo>
                    <a:pt x="226" y="63"/>
                  </a:lnTo>
                  <a:lnTo>
                    <a:pt x="288" y="0"/>
                  </a:lnTo>
                  <a:close/>
                </a:path>
              </a:pathLst>
            </a:custGeom>
            <a:solidFill>
              <a:srgbClr val="BFBFBF"/>
            </a:solidFill>
            <a:ln w="9525">
              <a:noFill/>
              <a:round/>
              <a:headEnd/>
              <a:tailEnd/>
            </a:ln>
          </p:spPr>
          <p:txBody>
            <a:bodyPr/>
            <a:lstStyle/>
            <a:p>
              <a:endParaRPr lang="en-US" dirty="0"/>
            </a:p>
          </p:txBody>
        </p:sp>
        <p:sp>
          <p:nvSpPr>
            <p:cNvPr id="11" name="Freeform 137"/>
            <p:cNvSpPr>
              <a:spLocks/>
            </p:cNvSpPr>
            <p:nvPr/>
          </p:nvSpPr>
          <p:spPr bwMode="white">
            <a:xfrm>
              <a:off x="4550" y="2819"/>
              <a:ext cx="425" cy="397"/>
            </a:xfrm>
            <a:custGeom>
              <a:avLst/>
              <a:gdLst/>
              <a:ahLst/>
              <a:cxnLst>
                <a:cxn ang="0">
                  <a:pos x="239" y="174"/>
                </a:cxn>
                <a:cxn ang="0">
                  <a:pos x="64" y="226"/>
                </a:cxn>
                <a:cxn ang="0">
                  <a:pos x="42" y="236"/>
                </a:cxn>
                <a:cxn ang="0">
                  <a:pos x="24" y="245"/>
                </a:cxn>
                <a:cxn ang="0">
                  <a:pos x="12" y="254"/>
                </a:cxn>
                <a:cxn ang="0">
                  <a:pos x="4" y="263"/>
                </a:cxn>
                <a:cxn ang="0">
                  <a:pos x="0" y="276"/>
                </a:cxn>
                <a:cxn ang="0">
                  <a:pos x="2" y="290"/>
                </a:cxn>
                <a:cxn ang="0">
                  <a:pos x="6" y="309"/>
                </a:cxn>
                <a:cxn ang="0">
                  <a:pos x="15" y="332"/>
                </a:cxn>
                <a:cxn ang="0">
                  <a:pos x="136" y="333"/>
                </a:cxn>
                <a:cxn ang="0">
                  <a:pos x="152" y="397"/>
                </a:cxn>
                <a:cxn ang="0">
                  <a:pos x="425" y="339"/>
                </a:cxn>
                <a:cxn ang="0">
                  <a:pos x="402" y="160"/>
                </a:cxn>
                <a:cxn ang="0">
                  <a:pos x="316" y="172"/>
                </a:cxn>
                <a:cxn ang="0">
                  <a:pos x="308" y="120"/>
                </a:cxn>
                <a:cxn ang="0">
                  <a:pos x="335" y="95"/>
                </a:cxn>
                <a:cxn ang="0">
                  <a:pos x="339" y="75"/>
                </a:cxn>
                <a:cxn ang="0">
                  <a:pos x="340" y="57"/>
                </a:cxn>
                <a:cxn ang="0">
                  <a:pos x="335" y="39"/>
                </a:cxn>
                <a:cxn ang="0">
                  <a:pos x="327" y="22"/>
                </a:cxn>
                <a:cxn ang="0">
                  <a:pos x="314" y="10"/>
                </a:cxn>
                <a:cxn ang="0">
                  <a:pos x="297" y="1"/>
                </a:cxn>
                <a:cxn ang="0">
                  <a:pos x="277" y="0"/>
                </a:cxn>
                <a:cxn ang="0">
                  <a:pos x="252" y="4"/>
                </a:cxn>
                <a:cxn ang="0">
                  <a:pos x="234" y="10"/>
                </a:cxn>
                <a:cxn ang="0">
                  <a:pos x="219" y="22"/>
                </a:cxn>
                <a:cxn ang="0">
                  <a:pos x="209" y="38"/>
                </a:cxn>
                <a:cxn ang="0">
                  <a:pos x="205" y="54"/>
                </a:cxn>
                <a:cxn ang="0">
                  <a:pos x="205" y="73"/>
                </a:cxn>
                <a:cxn ang="0">
                  <a:pos x="211" y="88"/>
                </a:cxn>
                <a:cxn ang="0">
                  <a:pos x="226" y="101"/>
                </a:cxn>
                <a:cxn ang="0">
                  <a:pos x="248" y="109"/>
                </a:cxn>
                <a:cxn ang="0">
                  <a:pos x="239" y="174"/>
                </a:cxn>
              </a:cxnLst>
              <a:rect l="0" t="0" r="r" b="b"/>
              <a:pathLst>
                <a:path w="425" h="397">
                  <a:moveTo>
                    <a:pt x="239" y="174"/>
                  </a:moveTo>
                  <a:lnTo>
                    <a:pt x="64" y="226"/>
                  </a:lnTo>
                  <a:lnTo>
                    <a:pt x="42" y="236"/>
                  </a:lnTo>
                  <a:lnTo>
                    <a:pt x="24" y="245"/>
                  </a:lnTo>
                  <a:lnTo>
                    <a:pt x="12" y="254"/>
                  </a:lnTo>
                  <a:lnTo>
                    <a:pt x="4" y="263"/>
                  </a:lnTo>
                  <a:lnTo>
                    <a:pt x="0" y="276"/>
                  </a:lnTo>
                  <a:lnTo>
                    <a:pt x="2" y="290"/>
                  </a:lnTo>
                  <a:lnTo>
                    <a:pt x="6" y="309"/>
                  </a:lnTo>
                  <a:lnTo>
                    <a:pt x="15" y="332"/>
                  </a:lnTo>
                  <a:lnTo>
                    <a:pt x="136" y="333"/>
                  </a:lnTo>
                  <a:lnTo>
                    <a:pt x="152" y="397"/>
                  </a:lnTo>
                  <a:lnTo>
                    <a:pt x="425" y="339"/>
                  </a:lnTo>
                  <a:lnTo>
                    <a:pt x="402" y="160"/>
                  </a:lnTo>
                  <a:lnTo>
                    <a:pt x="316" y="172"/>
                  </a:lnTo>
                  <a:lnTo>
                    <a:pt x="308" y="120"/>
                  </a:lnTo>
                  <a:lnTo>
                    <a:pt x="335" y="95"/>
                  </a:lnTo>
                  <a:lnTo>
                    <a:pt x="339" y="75"/>
                  </a:lnTo>
                  <a:lnTo>
                    <a:pt x="340" y="57"/>
                  </a:lnTo>
                  <a:lnTo>
                    <a:pt x="335" y="39"/>
                  </a:lnTo>
                  <a:lnTo>
                    <a:pt x="327" y="22"/>
                  </a:lnTo>
                  <a:lnTo>
                    <a:pt x="314" y="10"/>
                  </a:lnTo>
                  <a:lnTo>
                    <a:pt x="297" y="1"/>
                  </a:lnTo>
                  <a:lnTo>
                    <a:pt x="277" y="0"/>
                  </a:lnTo>
                  <a:lnTo>
                    <a:pt x="252" y="4"/>
                  </a:lnTo>
                  <a:lnTo>
                    <a:pt x="234" y="10"/>
                  </a:lnTo>
                  <a:lnTo>
                    <a:pt x="219" y="22"/>
                  </a:lnTo>
                  <a:lnTo>
                    <a:pt x="209" y="38"/>
                  </a:lnTo>
                  <a:lnTo>
                    <a:pt x="205" y="54"/>
                  </a:lnTo>
                  <a:lnTo>
                    <a:pt x="205" y="73"/>
                  </a:lnTo>
                  <a:lnTo>
                    <a:pt x="211" y="88"/>
                  </a:lnTo>
                  <a:lnTo>
                    <a:pt x="226" y="101"/>
                  </a:lnTo>
                  <a:lnTo>
                    <a:pt x="248" y="109"/>
                  </a:lnTo>
                  <a:lnTo>
                    <a:pt x="239" y="174"/>
                  </a:lnTo>
                  <a:close/>
                </a:path>
              </a:pathLst>
            </a:custGeom>
            <a:solidFill>
              <a:srgbClr val="BFBFBF"/>
            </a:solidFill>
            <a:ln w="9525">
              <a:noFill/>
              <a:round/>
              <a:headEnd/>
              <a:tailEnd/>
            </a:ln>
          </p:spPr>
          <p:txBody>
            <a:bodyPr/>
            <a:lstStyle/>
            <a:p>
              <a:endParaRPr lang="en-US" dirty="0"/>
            </a:p>
          </p:txBody>
        </p:sp>
        <p:sp>
          <p:nvSpPr>
            <p:cNvPr id="12" name="Freeform 138"/>
            <p:cNvSpPr>
              <a:spLocks/>
            </p:cNvSpPr>
            <p:nvPr/>
          </p:nvSpPr>
          <p:spPr bwMode="white">
            <a:xfrm>
              <a:off x="4970" y="2901"/>
              <a:ext cx="392" cy="479"/>
            </a:xfrm>
            <a:custGeom>
              <a:avLst/>
              <a:gdLst/>
              <a:ahLst/>
              <a:cxnLst>
                <a:cxn ang="0">
                  <a:pos x="247" y="0"/>
                </a:cxn>
                <a:cxn ang="0">
                  <a:pos x="392" y="69"/>
                </a:cxn>
                <a:cxn ang="0">
                  <a:pos x="151" y="479"/>
                </a:cxn>
                <a:cxn ang="0">
                  <a:pos x="0" y="409"/>
                </a:cxn>
                <a:cxn ang="0">
                  <a:pos x="247" y="0"/>
                </a:cxn>
              </a:cxnLst>
              <a:rect l="0" t="0" r="r" b="b"/>
              <a:pathLst>
                <a:path w="392" h="479">
                  <a:moveTo>
                    <a:pt x="247" y="0"/>
                  </a:moveTo>
                  <a:lnTo>
                    <a:pt x="392" y="69"/>
                  </a:lnTo>
                  <a:lnTo>
                    <a:pt x="151" y="479"/>
                  </a:lnTo>
                  <a:lnTo>
                    <a:pt x="0" y="409"/>
                  </a:lnTo>
                  <a:lnTo>
                    <a:pt x="247" y="0"/>
                  </a:lnTo>
                  <a:close/>
                </a:path>
              </a:pathLst>
            </a:custGeom>
            <a:solidFill>
              <a:srgbClr val="BFBFBF"/>
            </a:solidFill>
            <a:ln w="9525">
              <a:noFill/>
              <a:round/>
              <a:headEnd/>
              <a:tailEnd/>
            </a:ln>
          </p:spPr>
          <p:txBody>
            <a:bodyPr/>
            <a:lstStyle/>
            <a:p>
              <a:endParaRPr lang="en-US" dirty="0"/>
            </a:p>
          </p:txBody>
        </p:sp>
        <p:sp>
          <p:nvSpPr>
            <p:cNvPr id="13" name="Freeform 139"/>
            <p:cNvSpPr>
              <a:spLocks/>
            </p:cNvSpPr>
            <p:nvPr/>
          </p:nvSpPr>
          <p:spPr bwMode="black">
            <a:xfrm>
              <a:off x="4475" y="2851"/>
              <a:ext cx="430" cy="419"/>
            </a:xfrm>
            <a:custGeom>
              <a:avLst/>
              <a:gdLst/>
              <a:ahLst/>
              <a:cxnLst>
                <a:cxn ang="0">
                  <a:pos x="249" y="193"/>
                </a:cxn>
                <a:cxn ang="0">
                  <a:pos x="71" y="244"/>
                </a:cxn>
                <a:cxn ang="0">
                  <a:pos x="48" y="248"/>
                </a:cxn>
                <a:cxn ang="0">
                  <a:pos x="28" y="254"/>
                </a:cxn>
                <a:cxn ang="0">
                  <a:pos x="14" y="264"/>
                </a:cxn>
                <a:cxn ang="0">
                  <a:pos x="4" y="275"/>
                </a:cxn>
                <a:cxn ang="0">
                  <a:pos x="0" y="288"/>
                </a:cxn>
                <a:cxn ang="0">
                  <a:pos x="1" y="305"/>
                </a:cxn>
                <a:cxn ang="0">
                  <a:pos x="9" y="326"/>
                </a:cxn>
                <a:cxn ang="0">
                  <a:pos x="22" y="350"/>
                </a:cxn>
                <a:cxn ang="0">
                  <a:pos x="143" y="350"/>
                </a:cxn>
                <a:cxn ang="0">
                  <a:pos x="155" y="419"/>
                </a:cxn>
                <a:cxn ang="0">
                  <a:pos x="428" y="355"/>
                </a:cxn>
                <a:cxn ang="0">
                  <a:pos x="430" y="314"/>
                </a:cxn>
                <a:cxn ang="0">
                  <a:pos x="411" y="183"/>
                </a:cxn>
                <a:cxn ang="0">
                  <a:pos x="323" y="191"/>
                </a:cxn>
                <a:cxn ang="0">
                  <a:pos x="315" y="136"/>
                </a:cxn>
                <a:cxn ang="0">
                  <a:pos x="327" y="132"/>
                </a:cxn>
                <a:cxn ang="0">
                  <a:pos x="339" y="124"/>
                </a:cxn>
                <a:cxn ang="0">
                  <a:pos x="348" y="115"/>
                </a:cxn>
                <a:cxn ang="0">
                  <a:pos x="355" y="103"/>
                </a:cxn>
                <a:cxn ang="0">
                  <a:pos x="359" y="88"/>
                </a:cxn>
                <a:cxn ang="0">
                  <a:pos x="361" y="71"/>
                </a:cxn>
                <a:cxn ang="0">
                  <a:pos x="359" y="51"/>
                </a:cxn>
                <a:cxn ang="0">
                  <a:pos x="353" y="29"/>
                </a:cxn>
                <a:cxn ang="0">
                  <a:pos x="311" y="0"/>
                </a:cxn>
                <a:cxn ang="0">
                  <a:pos x="268" y="20"/>
                </a:cxn>
                <a:cxn ang="0">
                  <a:pos x="210" y="30"/>
                </a:cxn>
                <a:cxn ang="0">
                  <a:pos x="212" y="50"/>
                </a:cxn>
                <a:cxn ang="0">
                  <a:pos x="213" y="65"/>
                </a:cxn>
                <a:cxn ang="0">
                  <a:pos x="215" y="77"/>
                </a:cxn>
                <a:cxn ang="0">
                  <a:pos x="217" y="88"/>
                </a:cxn>
                <a:cxn ang="0">
                  <a:pos x="221" y="95"/>
                </a:cxn>
                <a:cxn ang="0">
                  <a:pos x="228" y="105"/>
                </a:cxn>
                <a:cxn ang="0">
                  <a:pos x="238" y="114"/>
                </a:cxn>
                <a:cxn ang="0">
                  <a:pos x="254" y="125"/>
                </a:cxn>
                <a:cxn ang="0">
                  <a:pos x="249" y="193"/>
                </a:cxn>
              </a:cxnLst>
              <a:rect l="0" t="0" r="r" b="b"/>
              <a:pathLst>
                <a:path w="430" h="419">
                  <a:moveTo>
                    <a:pt x="249" y="193"/>
                  </a:moveTo>
                  <a:lnTo>
                    <a:pt x="71" y="244"/>
                  </a:lnTo>
                  <a:lnTo>
                    <a:pt x="48" y="248"/>
                  </a:lnTo>
                  <a:lnTo>
                    <a:pt x="28" y="254"/>
                  </a:lnTo>
                  <a:lnTo>
                    <a:pt x="14" y="264"/>
                  </a:lnTo>
                  <a:lnTo>
                    <a:pt x="4" y="275"/>
                  </a:lnTo>
                  <a:lnTo>
                    <a:pt x="0" y="288"/>
                  </a:lnTo>
                  <a:lnTo>
                    <a:pt x="1" y="305"/>
                  </a:lnTo>
                  <a:lnTo>
                    <a:pt x="9" y="326"/>
                  </a:lnTo>
                  <a:lnTo>
                    <a:pt x="22" y="350"/>
                  </a:lnTo>
                  <a:lnTo>
                    <a:pt x="143" y="350"/>
                  </a:lnTo>
                  <a:lnTo>
                    <a:pt x="155" y="419"/>
                  </a:lnTo>
                  <a:lnTo>
                    <a:pt x="428" y="355"/>
                  </a:lnTo>
                  <a:lnTo>
                    <a:pt x="430" y="314"/>
                  </a:lnTo>
                  <a:lnTo>
                    <a:pt x="411" y="183"/>
                  </a:lnTo>
                  <a:lnTo>
                    <a:pt x="323" y="191"/>
                  </a:lnTo>
                  <a:lnTo>
                    <a:pt x="315" y="136"/>
                  </a:lnTo>
                  <a:lnTo>
                    <a:pt x="327" y="132"/>
                  </a:lnTo>
                  <a:lnTo>
                    <a:pt x="339" y="124"/>
                  </a:lnTo>
                  <a:lnTo>
                    <a:pt x="348" y="115"/>
                  </a:lnTo>
                  <a:lnTo>
                    <a:pt x="355" y="103"/>
                  </a:lnTo>
                  <a:lnTo>
                    <a:pt x="359" y="88"/>
                  </a:lnTo>
                  <a:lnTo>
                    <a:pt x="361" y="71"/>
                  </a:lnTo>
                  <a:lnTo>
                    <a:pt x="359" y="51"/>
                  </a:lnTo>
                  <a:lnTo>
                    <a:pt x="353" y="29"/>
                  </a:lnTo>
                  <a:lnTo>
                    <a:pt x="311" y="0"/>
                  </a:lnTo>
                  <a:lnTo>
                    <a:pt x="268" y="20"/>
                  </a:lnTo>
                  <a:lnTo>
                    <a:pt x="210" y="30"/>
                  </a:lnTo>
                  <a:lnTo>
                    <a:pt x="212" y="50"/>
                  </a:lnTo>
                  <a:lnTo>
                    <a:pt x="213" y="65"/>
                  </a:lnTo>
                  <a:lnTo>
                    <a:pt x="215" y="77"/>
                  </a:lnTo>
                  <a:lnTo>
                    <a:pt x="217" y="88"/>
                  </a:lnTo>
                  <a:lnTo>
                    <a:pt x="221" y="95"/>
                  </a:lnTo>
                  <a:lnTo>
                    <a:pt x="228" y="105"/>
                  </a:lnTo>
                  <a:lnTo>
                    <a:pt x="238" y="114"/>
                  </a:lnTo>
                  <a:lnTo>
                    <a:pt x="254" y="125"/>
                  </a:lnTo>
                  <a:lnTo>
                    <a:pt x="249" y="193"/>
                  </a:lnTo>
                  <a:close/>
                </a:path>
              </a:pathLst>
            </a:custGeom>
            <a:solidFill>
              <a:srgbClr val="00335B"/>
            </a:solidFill>
            <a:ln w="9525">
              <a:noFill/>
              <a:round/>
              <a:headEnd/>
              <a:tailEnd/>
            </a:ln>
          </p:spPr>
          <p:txBody>
            <a:bodyPr/>
            <a:lstStyle/>
            <a:p>
              <a:endParaRPr lang="en-US" dirty="0"/>
            </a:p>
          </p:txBody>
        </p:sp>
        <p:sp>
          <p:nvSpPr>
            <p:cNvPr id="14" name="Freeform 140"/>
            <p:cNvSpPr>
              <a:spLocks/>
            </p:cNvSpPr>
            <p:nvPr/>
          </p:nvSpPr>
          <p:spPr bwMode="black">
            <a:xfrm>
              <a:off x="4906" y="2963"/>
              <a:ext cx="395" cy="473"/>
            </a:xfrm>
            <a:custGeom>
              <a:avLst/>
              <a:gdLst/>
              <a:ahLst/>
              <a:cxnLst>
                <a:cxn ang="0">
                  <a:pos x="253" y="0"/>
                </a:cxn>
                <a:cxn ang="0">
                  <a:pos x="377" y="28"/>
                </a:cxn>
                <a:cxn ang="0">
                  <a:pos x="395" y="67"/>
                </a:cxn>
                <a:cxn ang="0">
                  <a:pos x="156" y="473"/>
                </a:cxn>
                <a:cxn ang="0">
                  <a:pos x="5" y="400"/>
                </a:cxn>
                <a:cxn ang="0">
                  <a:pos x="0" y="359"/>
                </a:cxn>
                <a:cxn ang="0">
                  <a:pos x="253" y="0"/>
                </a:cxn>
              </a:cxnLst>
              <a:rect l="0" t="0" r="r" b="b"/>
              <a:pathLst>
                <a:path w="395" h="473">
                  <a:moveTo>
                    <a:pt x="253" y="0"/>
                  </a:moveTo>
                  <a:lnTo>
                    <a:pt x="377" y="28"/>
                  </a:lnTo>
                  <a:lnTo>
                    <a:pt x="395" y="67"/>
                  </a:lnTo>
                  <a:lnTo>
                    <a:pt x="156" y="473"/>
                  </a:lnTo>
                  <a:lnTo>
                    <a:pt x="5" y="400"/>
                  </a:lnTo>
                  <a:lnTo>
                    <a:pt x="0" y="359"/>
                  </a:lnTo>
                  <a:lnTo>
                    <a:pt x="253" y="0"/>
                  </a:lnTo>
                  <a:close/>
                </a:path>
              </a:pathLst>
            </a:custGeom>
            <a:solidFill>
              <a:srgbClr val="00335B"/>
            </a:solidFill>
            <a:ln w="9525">
              <a:noFill/>
              <a:round/>
              <a:headEnd/>
              <a:tailEnd/>
            </a:ln>
          </p:spPr>
          <p:txBody>
            <a:bodyPr/>
            <a:lstStyle/>
            <a:p>
              <a:endParaRPr lang="en-US" dirty="0"/>
            </a:p>
          </p:txBody>
        </p:sp>
        <p:sp>
          <p:nvSpPr>
            <p:cNvPr id="15" name="Freeform 141"/>
            <p:cNvSpPr>
              <a:spLocks/>
            </p:cNvSpPr>
            <p:nvPr/>
          </p:nvSpPr>
          <p:spPr bwMode="black">
            <a:xfrm>
              <a:off x="4092" y="3288"/>
              <a:ext cx="526" cy="452"/>
            </a:xfrm>
            <a:custGeom>
              <a:avLst/>
              <a:gdLst/>
              <a:ahLst/>
              <a:cxnLst>
                <a:cxn ang="0">
                  <a:pos x="286" y="0"/>
                </a:cxn>
                <a:cxn ang="0">
                  <a:pos x="511" y="79"/>
                </a:cxn>
                <a:cxn ang="0">
                  <a:pos x="526" y="125"/>
                </a:cxn>
                <a:cxn ang="0">
                  <a:pos x="303" y="452"/>
                </a:cxn>
                <a:cxn ang="0">
                  <a:pos x="0" y="280"/>
                </a:cxn>
                <a:cxn ang="0">
                  <a:pos x="1" y="230"/>
                </a:cxn>
                <a:cxn ang="0">
                  <a:pos x="88" y="185"/>
                </a:cxn>
                <a:cxn ang="0">
                  <a:pos x="42" y="135"/>
                </a:cxn>
                <a:cxn ang="0">
                  <a:pos x="36" y="79"/>
                </a:cxn>
                <a:cxn ang="0">
                  <a:pos x="112" y="5"/>
                </a:cxn>
                <a:cxn ang="0">
                  <a:pos x="174" y="26"/>
                </a:cxn>
                <a:cxn ang="0">
                  <a:pos x="224" y="64"/>
                </a:cxn>
                <a:cxn ang="0">
                  <a:pos x="286" y="0"/>
                </a:cxn>
              </a:cxnLst>
              <a:rect l="0" t="0" r="r" b="b"/>
              <a:pathLst>
                <a:path w="526" h="452">
                  <a:moveTo>
                    <a:pt x="286" y="0"/>
                  </a:moveTo>
                  <a:lnTo>
                    <a:pt x="511" y="79"/>
                  </a:lnTo>
                  <a:lnTo>
                    <a:pt x="526" y="125"/>
                  </a:lnTo>
                  <a:lnTo>
                    <a:pt x="303" y="452"/>
                  </a:lnTo>
                  <a:lnTo>
                    <a:pt x="0" y="280"/>
                  </a:lnTo>
                  <a:lnTo>
                    <a:pt x="1" y="230"/>
                  </a:lnTo>
                  <a:lnTo>
                    <a:pt x="88" y="185"/>
                  </a:lnTo>
                  <a:lnTo>
                    <a:pt x="42" y="135"/>
                  </a:lnTo>
                  <a:lnTo>
                    <a:pt x="36" y="79"/>
                  </a:lnTo>
                  <a:lnTo>
                    <a:pt x="112" y="5"/>
                  </a:lnTo>
                  <a:lnTo>
                    <a:pt x="174" y="26"/>
                  </a:lnTo>
                  <a:lnTo>
                    <a:pt x="224" y="64"/>
                  </a:lnTo>
                  <a:lnTo>
                    <a:pt x="286" y="0"/>
                  </a:lnTo>
                  <a:close/>
                </a:path>
              </a:pathLst>
            </a:custGeom>
            <a:solidFill>
              <a:srgbClr val="00335B"/>
            </a:solidFill>
            <a:ln w="9525">
              <a:noFill/>
              <a:round/>
              <a:headEnd/>
              <a:tailEnd/>
            </a:ln>
          </p:spPr>
          <p:txBody>
            <a:bodyPr/>
            <a:lstStyle/>
            <a:p>
              <a:endParaRPr lang="en-US" dirty="0"/>
            </a:p>
          </p:txBody>
        </p:sp>
        <p:sp>
          <p:nvSpPr>
            <p:cNvPr id="16" name="Freeform 142"/>
            <p:cNvSpPr>
              <a:spLocks/>
            </p:cNvSpPr>
            <p:nvPr/>
          </p:nvSpPr>
          <p:spPr bwMode="black">
            <a:xfrm>
              <a:off x="2770" y="1924"/>
              <a:ext cx="2064" cy="1369"/>
            </a:xfrm>
            <a:custGeom>
              <a:avLst/>
              <a:gdLst/>
              <a:ahLst/>
              <a:cxnLst>
                <a:cxn ang="0">
                  <a:pos x="697" y="0"/>
                </a:cxn>
                <a:cxn ang="0">
                  <a:pos x="669" y="1"/>
                </a:cxn>
                <a:cxn ang="0">
                  <a:pos x="644" y="6"/>
                </a:cxn>
                <a:cxn ang="0">
                  <a:pos x="622" y="13"/>
                </a:cxn>
                <a:cxn ang="0">
                  <a:pos x="601" y="20"/>
                </a:cxn>
                <a:cxn ang="0">
                  <a:pos x="582" y="31"/>
                </a:cxn>
                <a:cxn ang="0">
                  <a:pos x="562" y="40"/>
                </a:cxn>
                <a:cxn ang="0">
                  <a:pos x="543" y="49"/>
                </a:cxn>
                <a:cxn ang="0">
                  <a:pos x="522" y="58"/>
                </a:cxn>
                <a:cxn ang="0">
                  <a:pos x="5" y="973"/>
                </a:cxn>
                <a:cxn ang="0">
                  <a:pos x="0" y="1003"/>
                </a:cxn>
                <a:cxn ang="0">
                  <a:pos x="3" y="1032"/>
                </a:cxn>
                <a:cxn ang="0">
                  <a:pos x="14" y="1056"/>
                </a:cxn>
                <a:cxn ang="0">
                  <a:pos x="33" y="1080"/>
                </a:cxn>
                <a:cxn ang="0">
                  <a:pos x="58" y="1099"/>
                </a:cxn>
                <a:cxn ang="0">
                  <a:pos x="89" y="1115"/>
                </a:cxn>
                <a:cxn ang="0">
                  <a:pos x="126" y="1127"/>
                </a:cxn>
                <a:cxn ang="0">
                  <a:pos x="168" y="1133"/>
                </a:cxn>
                <a:cxn ang="0">
                  <a:pos x="1215" y="1369"/>
                </a:cxn>
                <a:cxn ang="0">
                  <a:pos x="1270" y="1196"/>
                </a:cxn>
                <a:cxn ang="0">
                  <a:pos x="1193" y="1172"/>
                </a:cxn>
                <a:cxn ang="0">
                  <a:pos x="1212" y="1105"/>
                </a:cxn>
                <a:cxn ang="0">
                  <a:pos x="1227" y="1049"/>
                </a:cxn>
                <a:cxn ang="0">
                  <a:pos x="1280" y="1062"/>
                </a:cxn>
                <a:cxn ang="0">
                  <a:pos x="1348" y="1062"/>
                </a:cxn>
                <a:cxn ang="0">
                  <a:pos x="1395" y="910"/>
                </a:cxn>
                <a:cxn ang="0">
                  <a:pos x="1287" y="870"/>
                </a:cxn>
                <a:cxn ang="0">
                  <a:pos x="1341" y="784"/>
                </a:cxn>
                <a:cxn ang="0">
                  <a:pos x="1560" y="820"/>
                </a:cxn>
                <a:cxn ang="0">
                  <a:pos x="1581" y="723"/>
                </a:cxn>
                <a:cxn ang="0">
                  <a:pos x="1533" y="714"/>
                </a:cxn>
                <a:cxn ang="0">
                  <a:pos x="1533" y="664"/>
                </a:cxn>
                <a:cxn ang="0">
                  <a:pos x="1581" y="633"/>
                </a:cxn>
                <a:cxn ang="0">
                  <a:pos x="1640" y="633"/>
                </a:cxn>
                <a:cxn ang="0">
                  <a:pos x="1689" y="684"/>
                </a:cxn>
                <a:cxn ang="0">
                  <a:pos x="1689" y="762"/>
                </a:cxn>
                <a:cxn ang="0">
                  <a:pos x="1631" y="762"/>
                </a:cxn>
                <a:cxn ang="0">
                  <a:pos x="1620" y="820"/>
                </a:cxn>
                <a:cxn ang="0">
                  <a:pos x="1707" y="840"/>
                </a:cxn>
                <a:cxn ang="0">
                  <a:pos x="1640" y="933"/>
                </a:cxn>
                <a:cxn ang="0">
                  <a:pos x="1671" y="965"/>
                </a:cxn>
                <a:cxn ang="0">
                  <a:pos x="1812" y="995"/>
                </a:cxn>
                <a:cxn ang="0">
                  <a:pos x="2064" y="302"/>
                </a:cxn>
                <a:cxn ang="0">
                  <a:pos x="2007" y="195"/>
                </a:cxn>
                <a:cxn ang="0">
                  <a:pos x="697" y="0"/>
                </a:cxn>
              </a:cxnLst>
              <a:rect l="0" t="0" r="r" b="b"/>
              <a:pathLst>
                <a:path w="2064" h="1369">
                  <a:moveTo>
                    <a:pt x="697" y="0"/>
                  </a:moveTo>
                  <a:lnTo>
                    <a:pt x="669" y="1"/>
                  </a:lnTo>
                  <a:lnTo>
                    <a:pt x="644" y="6"/>
                  </a:lnTo>
                  <a:lnTo>
                    <a:pt x="622" y="13"/>
                  </a:lnTo>
                  <a:lnTo>
                    <a:pt x="601" y="20"/>
                  </a:lnTo>
                  <a:lnTo>
                    <a:pt x="582" y="31"/>
                  </a:lnTo>
                  <a:lnTo>
                    <a:pt x="562" y="40"/>
                  </a:lnTo>
                  <a:lnTo>
                    <a:pt x="543" y="49"/>
                  </a:lnTo>
                  <a:lnTo>
                    <a:pt x="522" y="58"/>
                  </a:lnTo>
                  <a:lnTo>
                    <a:pt x="5" y="973"/>
                  </a:lnTo>
                  <a:lnTo>
                    <a:pt x="0" y="1003"/>
                  </a:lnTo>
                  <a:lnTo>
                    <a:pt x="3" y="1032"/>
                  </a:lnTo>
                  <a:lnTo>
                    <a:pt x="14" y="1056"/>
                  </a:lnTo>
                  <a:lnTo>
                    <a:pt x="33" y="1080"/>
                  </a:lnTo>
                  <a:lnTo>
                    <a:pt x="58" y="1099"/>
                  </a:lnTo>
                  <a:lnTo>
                    <a:pt x="89" y="1115"/>
                  </a:lnTo>
                  <a:lnTo>
                    <a:pt x="126" y="1127"/>
                  </a:lnTo>
                  <a:lnTo>
                    <a:pt x="168" y="1133"/>
                  </a:lnTo>
                  <a:lnTo>
                    <a:pt x="1215" y="1369"/>
                  </a:lnTo>
                  <a:lnTo>
                    <a:pt x="1270" y="1196"/>
                  </a:lnTo>
                  <a:lnTo>
                    <a:pt x="1193" y="1172"/>
                  </a:lnTo>
                  <a:lnTo>
                    <a:pt x="1212" y="1105"/>
                  </a:lnTo>
                  <a:lnTo>
                    <a:pt x="1227" y="1049"/>
                  </a:lnTo>
                  <a:lnTo>
                    <a:pt x="1280" y="1062"/>
                  </a:lnTo>
                  <a:lnTo>
                    <a:pt x="1348" y="1062"/>
                  </a:lnTo>
                  <a:lnTo>
                    <a:pt x="1395" y="910"/>
                  </a:lnTo>
                  <a:lnTo>
                    <a:pt x="1287" y="870"/>
                  </a:lnTo>
                  <a:lnTo>
                    <a:pt x="1341" y="784"/>
                  </a:lnTo>
                  <a:lnTo>
                    <a:pt x="1560" y="820"/>
                  </a:lnTo>
                  <a:lnTo>
                    <a:pt x="1581" y="723"/>
                  </a:lnTo>
                  <a:lnTo>
                    <a:pt x="1533" y="714"/>
                  </a:lnTo>
                  <a:lnTo>
                    <a:pt x="1533" y="664"/>
                  </a:lnTo>
                  <a:lnTo>
                    <a:pt x="1581" y="633"/>
                  </a:lnTo>
                  <a:lnTo>
                    <a:pt x="1640" y="633"/>
                  </a:lnTo>
                  <a:lnTo>
                    <a:pt x="1689" y="684"/>
                  </a:lnTo>
                  <a:lnTo>
                    <a:pt x="1689" y="762"/>
                  </a:lnTo>
                  <a:lnTo>
                    <a:pt x="1631" y="762"/>
                  </a:lnTo>
                  <a:lnTo>
                    <a:pt x="1620" y="820"/>
                  </a:lnTo>
                  <a:lnTo>
                    <a:pt x="1707" y="840"/>
                  </a:lnTo>
                  <a:lnTo>
                    <a:pt x="1640" y="933"/>
                  </a:lnTo>
                  <a:lnTo>
                    <a:pt x="1671" y="965"/>
                  </a:lnTo>
                  <a:lnTo>
                    <a:pt x="1812" y="995"/>
                  </a:lnTo>
                  <a:lnTo>
                    <a:pt x="2064" y="302"/>
                  </a:lnTo>
                  <a:lnTo>
                    <a:pt x="2007" y="195"/>
                  </a:lnTo>
                  <a:lnTo>
                    <a:pt x="697" y="0"/>
                  </a:lnTo>
                  <a:close/>
                </a:path>
              </a:pathLst>
            </a:custGeom>
            <a:solidFill>
              <a:srgbClr val="00335B"/>
            </a:solidFill>
            <a:ln w="9525">
              <a:noFill/>
              <a:round/>
              <a:headEnd/>
              <a:tailEnd/>
            </a:ln>
          </p:spPr>
          <p:txBody>
            <a:bodyPr/>
            <a:lstStyle/>
            <a:p>
              <a:endParaRPr lang="en-US" dirty="0"/>
            </a:p>
          </p:txBody>
        </p:sp>
        <p:sp>
          <p:nvSpPr>
            <p:cNvPr id="17" name="Freeform 143"/>
            <p:cNvSpPr>
              <a:spLocks/>
            </p:cNvSpPr>
            <p:nvPr/>
          </p:nvSpPr>
          <p:spPr bwMode="blackWhite">
            <a:xfrm>
              <a:off x="2773" y="1913"/>
              <a:ext cx="2024" cy="1331"/>
            </a:xfrm>
            <a:custGeom>
              <a:avLst/>
              <a:gdLst/>
              <a:ahLst/>
              <a:cxnLst>
                <a:cxn ang="0">
                  <a:pos x="654" y="0"/>
                </a:cxn>
                <a:cxn ang="0">
                  <a:pos x="627" y="1"/>
                </a:cxn>
                <a:cxn ang="0">
                  <a:pos x="602" y="7"/>
                </a:cxn>
                <a:cxn ang="0">
                  <a:pos x="580" y="13"/>
                </a:cxn>
                <a:cxn ang="0">
                  <a:pos x="559" y="22"/>
                </a:cxn>
                <a:cxn ang="0">
                  <a:pos x="540" y="31"/>
                </a:cxn>
                <a:cxn ang="0">
                  <a:pos x="520" y="42"/>
                </a:cxn>
                <a:cxn ang="0">
                  <a:pos x="501" y="51"/>
                </a:cxn>
                <a:cxn ang="0">
                  <a:pos x="480" y="59"/>
                </a:cxn>
                <a:cxn ang="0">
                  <a:pos x="0" y="981"/>
                </a:cxn>
                <a:cxn ang="0">
                  <a:pos x="4" y="1003"/>
                </a:cxn>
                <a:cxn ang="0">
                  <a:pos x="11" y="1022"/>
                </a:cxn>
                <a:cxn ang="0">
                  <a:pos x="19" y="1039"/>
                </a:cxn>
                <a:cxn ang="0">
                  <a:pos x="29" y="1053"/>
                </a:cxn>
                <a:cxn ang="0">
                  <a:pos x="43" y="1066"/>
                </a:cxn>
                <a:cxn ang="0">
                  <a:pos x="62" y="1076"/>
                </a:cxn>
                <a:cxn ang="0">
                  <a:pos x="85" y="1087"/>
                </a:cxn>
                <a:cxn ang="0">
                  <a:pos x="114" y="1096"/>
                </a:cxn>
                <a:cxn ang="0">
                  <a:pos x="1179" y="1331"/>
                </a:cxn>
                <a:cxn ang="0">
                  <a:pos x="1229" y="1203"/>
                </a:cxn>
                <a:cxn ang="0">
                  <a:pos x="1172" y="1155"/>
                </a:cxn>
                <a:cxn ang="0">
                  <a:pos x="1172" y="1105"/>
                </a:cxn>
                <a:cxn ang="0">
                  <a:pos x="1190" y="1018"/>
                </a:cxn>
                <a:cxn ang="0">
                  <a:pos x="1238" y="1018"/>
                </a:cxn>
                <a:cxn ang="0">
                  <a:pos x="1307" y="1057"/>
                </a:cxn>
                <a:cxn ang="0">
                  <a:pos x="1364" y="901"/>
                </a:cxn>
                <a:cxn ang="0">
                  <a:pos x="1319" y="887"/>
                </a:cxn>
                <a:cxn ang="0">
                  <a:pos x="1285" y="873"/>
                </a:cxn>
                <a:cxn ang="0">
                  <a:pos x="1260" y="859"/>
                </a:cxn>
                <a:cxn ang="0">
                  <a:pos x="1246" y="844"/>
                </a:cxn>
                <a:cxn ang="0">
                  <a:pos x="1239" y="830"/>
                </a:cxn>
                <a:cxn ang="0">
                  <a:pos x="1241" y="817"/>
                </a:cxn>
                <a:cxn ang="0">
                  <a:pos x="1248" y="804"/>
                </a:cxn>
                <a:cxn ang="0">
                  <a:pos x="1263" y="794"/>
                </a:cxn>
                <a:cxn ang="0">
                  <a:pos x="1281" y="785"/>
                </a:cxn>
                <a:cxn ang="0">
                  <a:pos x="1306" y="778"/>
                </a:cxn>
                <a:cxn ang="0">
                  <a:pos x="1333" y="774"/>
                </a:cxn>
                <a:cxn ang="0">
                  <a:pos x="1363" y="773"/>
                </a:cxn>
                <a:cxn ang="0">
                  <a:pos x="1397" y="774"/>
                </a:cxn>
                <a:cxn ang="0">
                  <a:pos x="1431" y="779"/>
                </a:cxn>
                <a:cxn ang="0">
                  <a:pos x="1465" y="790"/>
                </a:cxn>
                <a:cxn ang="0">
                  <a:pos x="1500" y="803"/>
                </a:cxn>
                <a:cxn ang="0">
                  <a:pos x="1539" y="725"/>
                </a:cxn>
                <a:cxn ang="0">
                  <a:pos x="1491" y="714"/>
                </a:cxn>
                <a:cxn ang="0">
                  <a:pos x="1491" y="665"/>
                </a:cxn>
                <a:cxn ang="0">
                  <a:pos x="1539" y="636"/>
                </a:cxn>
                <a:cxn ang="0">
                  <a:pos x="1598" y="636"/>
                </a:cxn>
                <a:cxn ang="0">
                  <a:pos x="1622" y="654"/>
                </a:cxn>
                <a:cxn ang="0">
                  <a:pos x="1641" y="667"/>
                </a:cxn>
                <a:cxn ang="0">
                  <a:pos x="1651" y="678"/>
                </a:cxn>
                <a:cxn ang="0">
                  <a:pos x="1658" y="687"/>
                </a:cxn>
                <a:cxn ang="0">
                  <a:pos x="1660" y="699"/>
                </a:cxn>
                <a:cxn ang="0">
                  <a:pos x="1658" y="714"/>
                </a:cxn>
                <a:cxn ang="0">
                  <a:pos x="1652" y="735"/>
                </a:cxn>
                <a:cxn ang="0">
                  <a:pos x="1646" y="764"/>
                </a:cxn>
                <a:cxn ang="0">
                  <a:pos x="1588" y="764"/>
                </a:cxn>
                <a:cxn ang="0">
                  <a:pos x="1578" y="822"/>
                </a:cxn>
                <a:cxn ang="0">
                  <a:pos x="1665" y="842"/>
                </a:cxn>
                <a:cxn ang="0">
                  <a:pos x="1638" y="940"/>
                </a:cxn>
                <a:cxn ang="0">
                  <a:pos x="1788" y="966"/>
                </a:cxn>
                <a:cxn ang="0">
                  <a:pos x="2024" y="304"/>
                </a:cxn>
                <a:cxn ang="0">
                  <a:pos x="1965" y="196"/>
                </a:cxn>
                <a:cxn ang="0">
                  <a:pos x="654" y="0"/>
                </a:cxn>
              </a:cxnLst>
              <a:rect l="0" t="0" r="r" b="b"/>
              <a:pathLst>
                <a:path w="2024" h="1331">
                  <a:moveTo>
                    <a:pt x="654" y="0"/>
                  </a:moveTo>
                  <a:lnTo>
                    <a:pt x="627" y="1"/>
                  </a:lnTo>
                  <a:lnTo>
                    <a:pt x="602" y="7"/>
                  </a:lnTo>
                  <a:lnTo>
                    <a:pt x="580" y="13"/>
                  </a:lnTo>
                  <a:lnTo>
                    <a:pt x="559" y="22"/>
                  </a:lnTo>
                  <a:lnTo>
                    <a:pt x="540" y="31"/>
                  </a:lnTo>
                  <a:lnTo>
                    <a:pt x="520" y="42"/>
                  </a:lnTo>
                  <a:lnTo>
                    <a:pt x="501" y="51"/>
                  </a:lnTo>
                  <a:lnTo>
                    <a:pt x="480" y="59"/>
                  </a:lnTo>
                  <a:lnTo>
                    <a:pt x="0" y="981"/>
                  </a:lnTo>
                  <a:lnTo>
                    <a:pt x="4" y="1003"/>
                  </a:lnTo>
                  <a:lnTo>
                    <a:pt x="11" y="1022"/>
                  </a:lnTo>
                  <a:lnTo>
                    <a:pt x="19" y="1039"/>
                  </a:lnTo>
                  <a:lnTo>
                    <a:pt x="29" y="1053"/>
                  </a:lnTo>
                  <a:lnTo>
                    <a:pt x="43" y="1066"/>
                  </a:lnTo>
                  <a:lnTo>
                    <a:pt x="62" y="1076"/>
                  </a:lnTo>
                  <a:lnTo>
                    <a:pt x="85" y="1087"/>
                  </a:lnTo>
                  <a:lnTo>
                    <a:pt x="114" y="1096"/>
                  </a:lnTo>
                  <a:lnTo>
                    <a:pt x="1179" y="1331"/>
                  </a:lnTo>
                  <a:lnTo>
                    <a:pt x="1229" y="1203"/>
                  </a:lnTo>
                  <a:lnTo>
                    <a:pt x="1172" y="1155"/>
                  </a:lnTo>
                  <a:lnTo>
                    <a:pt x="1172" y="1105"/>
                  </a:lnTo>
                  <a:lnTo>
                    <a:pt x="1190" y="1018"/>
                  </a:lnTo>
                  <a:lnTo>
                    <a:pt x="1238" y="1018"/>
                  </a:lnTo>
                  <a:lnTo>
                    <a:pt x="1307" y="1057"/>
                  </a:lnTo>
                  <a:lnTo>
                    <a:pt x="1364" y="901"/>
                  </a:lnTo>
                  <a:lnTo>
                    <a:pt x="1319" y="887"/>
                  </a:lnTo>
                  <a:lnTo>
                    <a:pt x="1285" y="873"/>
                  </a:lnTo>
                  <a:lnTo>
                    <a:pt x="1260" y="859"/>
                  </a:lnTo>
                  <a:lnTo>
                    <a:pt x="1246" y="844"/>
                  </a:lnTo>
                  <a:lnTo>
                    <a:pt x="1239" y="830"/>
                  </a:lnTo>
                  <a:lnTo>
                    <a:pt x="1241" y="817"/>
                  </a:lnTo>
                  <a:lnTo>
                    <a:pt x="1248" y="804"/>
                  </a:lnTo>
                  <a:lnTo>
                    <a:pt x="1263" y="794"/>
                  </a:lnTo>
                  <a:lnTo>
                    <a:pt x="1281" y="785"/>
                  </a:lnTo>
                  <a:lnTo>
                    <a:pt x="1306" y="778"/>
                  </a:lnTo>
                  <a:lnTo>
                    <a:pt x="1333" y="774"/>
                  </a:lnTo>
                  <a:lnTo>
                    <a:pt x="1363" y="773"/>
                  </a:lnTo>
                  <a:lnTo>
                    <a:pt x="1397" y="774"/>
                  </a:lnTo>
                  <a:lnTo>
                    <a:pt x="1431" y="779"/>
                  </a:lnTo>
                  <a:lnTo>
                    <a:pt x="1465" y="790"/>
                  </a:lnTo>
                  <a:lnTo>
                    <a:pt x="1500" y="803"/>
                  </a:lnTo>
                  <a:lnTo>
                    <a:pt x="1539" y="725"/>
                  </a:lnTo>
                  <a:lnTo>
                    <a:pt x="1491" y="714"/>
                  </a:lnTo>
                  <a:lnTo>
                    <a:pt x="1491" y="665"/>
                  </a:lnTo>
                  <a:lnTo>
                    <a:pt x="1539" y="636"/>
                  </a:lnTo>
                  <a:lnTo>
                    <a:pt x="1598" y="636"/>
                  </a:lnTo>
                  <a:lnTo>
                    <a:pt x="1622" y="654"/>
                  </a:lnTo>
                  <a:lnTo>
                    <a:pt x="1641" y="667"/>
                  </a:lnTo>
                  <a:lnTo>
                    <a:pt x="1651" y="678"/>
                  </a:lnTo>
                  <a:lnTo>
                    <a:pt x="1658" y="687"/>
                  </a:lnTo>
                  <a:lnTo>
                    <a:pt x="1660" y="699"/>
                  </a:lnTo>
                  <a:lnTo>
                    <a:pt x="1658" y="714"/>
                  </a:lnTo>
                  <a:lnTo>
                    <a:pt x="1652" y="735"/>
                  </a:lnTo>
                  <a:lnTo>
                    <a:pt x="1646" y="764"/>
                  </a:lnTo>
                  <a:lnTo>
                    <a:pt x="1588" y="764"/>
                  </a:lnTo>
                  <a:lnTo>
                    <a:pt x="1578" y="822"/>
                  </a:lnTo>
                  <a:lnTo>
                    <a:pt x="1665" y="842"/>
                  </a:lnTo>
                  <a:lnTo>
                    <a:pt x="1638" y="940"/>
                  </a:lnTo>
                  <a:lnTo>
                    <a:pt x="1788" y="966"/>
                  </a:lnTo>
                  <a:lnTo>
                    <a:pt x="2024" y="304"/>
                  </a:lnTo>
                  <a:lnTo>
                    <a:pt x="1965" y="196"/>
                  </a:lnTo>
                  <a:lnTo>
                    <a:pt x="654" y="0"/>
                  </a:lnTo>
                  <a:close/>
                </a:path>
              </a:pathLst>
            </a:custGeom>
            <a:solidFill>
              <a:srgbClr val="D18E00"/>
            </a:solidFill>
            <a:ln w="9525">
              <a:noFill/>
              <a:round/>
              <a:headEnd/>
              <a:tailEnd/>
            </a:ln>
          </p:spPr>
          <p:txBody>
            <a:bodyPr/>
            <a:lstStyle/>
            <a:p>
              <a:endParaRPr lang="en-US" dirty="0"/>
            </a:p>
          </p:txBody>
        </p:sp>
        <p:sp>
          <p:nvSpPr>
            <p:cNvPr id="18" name="Freeform 144"/>
            <p:cNvSpPr>
              <a:spLocks/>
            </p:cNvSpPr>
            <p:nvPr/>
          </p:nvSpPr>
          <p:spPr bwMode="black">
            <a:xfrm>
              <a:off x="3136" y="2069"/>
              <a:ext cx="1305" cy="842"/>
            </a:xfrm>
            <a:custGeom>
              <a:avLst/>
              <a:gdLst/>
              <a:ahLst/>
              <a:cxnLst>
                <a:cxn ang="0">
                  <a:pos x="1128" y="240"/>
                </a:cxn>
                <a:cxn ang="0">
                  <a:pos x="1024" y="252"/>
                </a:cxn>
                <a:cxn ang="0">
                  <a:pos x="935" y="262"/>
                </a:cxn>
                <a:cxn ang="0">
                  <a:pos x="857" y="269"/>
                </a:cxn>
                <a:cxn ang="0">
                  <a:pos x="785" y="270"/>
                </a:cxn>
                <a:cxn ang="0">
                  <a:pos x="715" y="262"/>
                </a:cxn>
                <a:cxn ang="0">
                  <a:pos x="641" y="243"/>
                </a:cxn>
                <a:cxn ang="0">
                  <a:pos x="560" y="209"/>
                </a:cxn>
                <a:cxn ang="0">
                  <a:pos x="502" y="135"/>
                </a:cxn>
                <a:cxn ang="0">
                  <a:pos x="437" y="50"/>
                </a:cxn>
                <a:cxn ang="0">
                  <a:pos x="321" y="2"/>
                </a:cxn>
                <a:cxn ang="0">
                  <a:pos x="311" y="79"/>
                </a:cxn>
                <a:cxn ang="0">
                  <a:pos x="136" y="157"/>
                </a:cxn>
                <a:cxn ang="0">
                  <a:pos x="175" y="304"/>
                </a:cxn>
                <a:cxn ang="0">
                  <a:pos x="350" y="285"/>
                </a:cxn>
                <a:cxn ang="0">
                  <a:pos x="392" y="343"/>
                </a:cxn>
                <a:cxn ang="0">
                  <a:pos x="413" y="390"/>
                </a:cxn>
                <a:cxn ang="0">
                  <a:pos x="413" y="441"/>
                </a:cxn>
                <a:cxn ang="0">
                  <a:pos x="389" y="509"/>
                </a:cxn>
                <a:cxn ang="0">
                  <a:pos x="136" y="627"/>
                </a:cxn>
                <a:cxn ang="0">
                  <a:pos x="10" y="636"/>
                </a:cxn>
                <a:cxn ang="0">
                  <a:pos x="97" y="705"/>
                </a:cxn>
                <a:cxn ang="0">
                  <a:pos x="302" y="695"/>
                </a:cxn>
                <a:cxn ang="0">
                  <a:pos x="350" y="745"/>
                </a:cxn>
                <a:cxn ang="0">
                  <a:pos x="195" y="773"/>
                </a:cxn>
                <a:cxn ang="0">
                  <a:pos x="321" y="842"/>
                </a:cxn>
                <a:cxn ang="0">
                  <a:pos x="496" y="784"/>
                </a:cxn>
                <a:cxn ang="0">
                  <a:pos x="758" y="617"/>
                </a:cxn>
                <a:cxn ang="0">
                  <a:pos x="811" y="602"/>
                </a:cxn>
                <a:cxn ang="0">
                  <a:pos x="854" y="596"/>
                </a:cxn>
                <a:cxn ang="0">
                  <a:pos x="891" y="593"/>
                </a:cxn>
                <a:cxn ang="0">
                  <a:pos x="921" y="591"/>
                </a:cxn>
                <a:cxn ang="0">
                  <a:pos x="949" y="583"/>
                </a:cxn>
                <a:cxn ang="0">
                  <a:pos x="981" y="567"/>
                </a:cxn>
                <a:cxn ang="0">
                  <a:pos x="1016" y="537"/>
                </a:cxn>
                <a:cxn ang="0">
                  <a:pos x="1057" y="492"/>
                </a:cxn>
                <a:cxn ang="0">
                  <a:pos x="1155" y="648"/>
                </a:cxn>
                <a:cxn ang="0">
                  <a:pos x="1137" y="519"/>
                </a:cxn>
                <a:cxn ang="0">
                  <a:pos x="1283" y="509"/>
                </a:cxn>
                <a:cxn ang="0">
                  <a:pos x="1302" y="363"/>
                </a:cxn>
                <a:cxn ang="0">
                  <a:pos x="1293" y="229"/>
                </a:cxn>
                <a:cxn ang="0">
                  <a:pos x="1305" y="149"/>
                </a:cxn>
                <a:cxn ang="0">
                  <a:pos x="1292" y="96"/>
                </a:cxn>
                <a:cxn ang="0">
                  <a:pos x="1241" y="38"/>
                </a:cxn>
                <a:cxn ang="0">
                  <a:pos x="1212" y="40"/>
                </a:cxn>
                <a:cxn ang="0">
                  <a:pos x="1232" y="97"/>
                </a:cxn>
                <a:cxn ang="0">
                  <a:pos x="1231" y="143"/>
                </a:cxn>
                <a:cxn ang="0">
                  <a:pos x="1207" y="197"/>
                </a:cxn>
              </a:cxnLst>
              <a:rect l="0" t="0" r="r" b="b"/>
              <a:pathLst>
                <a:path w="1305" h="842">
                  <a:moveTo>
                    <a:pt x="1188" y="235"/>
                  </a:moveTo>
                  <a:lnTo>
                    <a:pt x="1128" y="240"/>
                  </a:lnTo>
                  <a:lnTo>
                    <a:pt x="1074" y="245"/>
                  </a:lnTo>
                  <a:lnTo>
                    <a:pt x="1024" y="252"/>
                  </a:lnTo>
                  <a:lnTo>
                    <a:pt x="978" y="257"/>
                  </a:lnTo>
                  <a:lnTo>
                    <a:pt x="935" y="262"/>
                  </a:lnTo>
                  <a:lnTo>
                    <a:pt x="895" y="266"/>
                  </a:lnTo>
                  <a:lnTo>
                    <a:pt x="857" y="269"/>
                  </a:lnTo>
                  <a:lnTo>
                    <a:pt x="820" y="270"/>
                  </a:lnTo>
                  <a:lnTo>
                    <a:pt x="785" y="270"/>
                  </a:lnTo>
                  <a:lnTo>
                    <a:pt x="750" y="268"/>
                  </a:lnTo>
                  <a:lnTo>
                    <a:pt x="715" y="262"/>
                  </a:lnTo>
                  <a:lnTo>
                    <a:pt x="678" y="255"/>
                  </a:lnTo>
                  <a:lnTo>
                    <a:pt x="641" y="243"/>
                  </a:lnTo>
                  <a:lnTo>
                    <a:pt x="601" y="229"/>
                  </a:lnTo>
                  <a:lnTo>
                    <a:pt x="560" y="209"/>
                  </a:lnTo>
                  <a:lnTo>
                    <a:pt x="515" y="187"/>
                  </a:lnTo>
                  <a:lnTo>
                    <a:pt x="502" y="135"/>
                  </a:lnTo>
                  <a:lnTo>
                    <a:pt x="564" y="50"/>
                  </a:lnTo>
                  <a:lnTo>
                    <a:pt x="437" y="50"/>
                  </a:lnTo>
                  <a:lnTo>
                    <a:pt x="375" y="46"/>
                  </a:lnTo>
                  <a:lnTo>
                    <a:pt x="321" y="2"/>
                  </a:lnTo>
                  <a:lnTo>
                    <a:pt x="319" y="49"/>
                  </a:lnTo>
                  <a:lnTo>
                    <a:pt x="311" y="79"/>
                  </a:lnTo>
                  <a:lnTo>
                    <a:pt x="204" y="118"/>
                  </a:lnTo>
                  <a:lnTo>
                    <a:pt x="136" y="157"/>
                  </a:lnTo>
                  <a:lnTo>
                    <a:pt x="117" y="255"/>
                  </a:lnTo>
                  <a:lnTo>
                    <a:pt x="175" y="304"/>
                  </a:lnTo>
                  <a:lnTo>
                    <a:pt x="254" y="313"/>
                  </a:lnTo>
                  <a:lnTo>
                    <a:pt x="350" y="285"/>
                  </a:lnTo>
                  <a:lnTo>
                    <a:pt x="373" y="316"/>
                  </a:lnTo>
                  <a:lnTo>
                    <a:pt x="392" y="343"/>
                  </a:lnTo>
                  <a:lnTo>
                    <a:pt x="405" y="368"/>
                  </a:lnTo>
                  <a:lnTo>
                    <a:pt x="413" y="390"/>
                  </a:lnTo>
                  <a:lnTo>
                    <a:pt x="415" y="415"/>
                  </a:lnTo>
                  <a:lnTo>
                    <a:pt x="413" y="441"/>
                  </a:lnTo>
                  <a:lnTo>
                    <a:pt x="403" y="472"/>
                  </a:lnTo>
                  <a:lnTo>
                    <a:pt x="389" y="509"/>
                  </a:lnTo>
                  <a:lnTo>
                    <a:pt x="252" y="608"/>
                  </a:lnTo>
                  <a:lnTo>
                    <a:pt x="136" y="627"/>
                  </a:lnTo>
                  <a:lnTo>
                    <a:pt x="78" y="608"/>
                  </a:lnTo>
                  <a:lnTo>
                    <a:pt x="10" y="636"/>
                  </a:lnTo>
                  <a:lnTo>
                    <a:pt x="0" y="695"/>
                  </a:lnTo>
                  <a:lnTo>
                    <a:pt x="97" y="705"/>
                  </a:lnTo>
                  <a:lnTo>
                    <a:pt x="175" y="725"/>
                  </a:lnTo>
                  <a:lnTo>
                    <a:pt x="302" y="695"/>
                  </a:lnTo>
                  <a:lnTo>
                    <a:pt x="453" y="627"/>
                  </a:lnTo>
                  <a:lnTo>
                    <a:pt x="350" y="745"/>
                  </a:lnTo>
                  <a:lnTo>
                    <a:pt x="291" y="773"/>
                  </a:lnTo>
                  <a:lnTo>
                    <a:pt x="195" y="773"/>
                  </a:lnTo>
                  <a:lnTo>
                    <a:pt x="185" y="832"/>
                  </a:lnTo>
                  <a:lnTo>
                    <a:pt x="321" y="842"/>
                  </a:lnTo>
                  <a:lnTo>
                    <a:pt x="409" y="842"/>
                  </a:lnTo>
                  <a:lnTo>
                    <a:pt x="496" y="784"/>
                  </a:lnTo>
                  <a:lnTo>
                    <a:pt x="612" y="627"/>
                  </a:lnTo>
                  <a:lnTo>
                    <a:pt x="758" y="617"/>
                  </a:lnTo>
                  <a:lnTo>
                    <a:pt x="786" y="608"/>
                  </a:lnTo>
                  <a:lnTo>
                    <a:pt x="811" y="602"/>
                  </a:lnTo>
                  <a:lnTo>
                    <a:pt x="835" y="599"/>
                  </a:lnTo>
                  <a:lnTo>
                    <a:pt x="854" y="596"/>
                  </a:lnTo>
                  <a:lnTo>
                    <a:pt x="874" y="595"/>
                  </a:lnTo>
                  <a:lnTo>
                    <a:pt x="891" y="593"/>
                  </a:lnTo>
                  <a:lnTo>
                    <a:pt x="906" y="592"/>
                  </a:lnTo>
                  <a:lnTo>
                    <a:pt x="921" y="591"/>
                  </a:lnTo>
                  <a:lnTo>
                    <a:pt x="935" y="588"/>
                  </a:lnTo>
                  <a:lnTo>
                    <a:pt x="949" y="583"/>
                  </a:lnTo>
                  <a:lnTo>
                    <a:pt x="965" y="576"/>
                  </a:lnTo>
                  <a:lnTo>
                    <a:pt x="981" y="567"/>
                  </a:lnTo>
                  <a:lnTo>
                    <a:pt x="998" y="554"/>
                  </a:lnTo>
                  <a:lnTo>
                    <a:pt x="1016" y="537"/>
                  </a:lnTo>
                  <a:lnTo>
                    <a:pt x="1035" y="518"/>
                  </a:lnTo>
                  <a:lnTo>
                    <a:pt x="1057" y="492"/>
                  </a:lnTo>
                  <a:lnTo>
                    <a:pt x="1119" y="617"/>
                  </a:lnTo>
                  <a:lnTo>
                    <a:pt x="1155" y="648"/>
                  </a:lnTo>
                  <a:lnTo>
                    <a:pt x="1176" y="586"/>
                  </a:lnTo>
                  <a:lnTo>
                    <a:pt x="1137" y="519"/>
                  </a:lnTo>
                  <a:lnTo>
                    <a:pt x="1188" y="488"/>
                  </a:lnTo>
                  <a:lnTo>
                    <a:pt x="1283" y="509"/>
                  </a:lnTo>
                  <a:lnTo>
                    <a:pt x="1302" y="450"/>
                  </a:lnTo>
                  <a:lnTo>
                    <a:pt x="1302" y="363"/>
                  </a:lnTo>
                  <a:lnTo>
                    <a:pt x="1283" y="285"/>
                  </a:lnTo>
                  <a:lnTo>
                    <a:pt x="1293" y="229"/>
                  </a:lnTo>
                  <a:lnTo>
                    <a:pt x="1301" y="184"/>
                  </a:lnTo>
                  <a:lnTo>
                    <a:pt x="1305" y="149"/>
                  </a:lnTo>
                  <a:lnTo>
                    <a:pt x="1302" y="120"/>
                  </a:lnTo>
                  <a:lnTo>
                    <a:pt x="1292" y="96"/>
                  </a:lnTo>
                  <a:lnTo>
                    <a:pt x="1272" y="68"/>
                  </a:lnTo>
                  <a:lnTo>
                    <a:pt x="1241" y="38"/>
                  </a:lnTo>
                  <a:lnTo>
                    <a:pt x="1196" y="0"/>
                  </a:lnTo>
                  <a:lnTo>
                    <a:pt x="1212" y="40"/>
                  </a:lnTo>
                  <a:lnTo>
                    <a:pt x="1225" y="71"/>
                  </a:lnTo>
                  <a:lnTo>
                    <a:pt x="1232" y="97"/>
                  </a:lnTo>
                  <a:lnTo>
                    <a:pt x="1235" y="119"/>
                  </a:lnTo>
                  <a:lnTo>
                    <a:pt x="1231" y="143"/>
                  </a:lnTo>
                  <a:lnTo>
                    <a:pt x="1222" y="167"/>
                  </a:lnTo>
                  <a:lnTo>
                    <a:pt x="1207" y="197"/>
                  </a:lnTo>
                  <a:lnTo>
                    <a:pt x="1188" y="235"/>
                  </a:lnTo>
                  <a:close/>
                </a:path>
              </a:pathLst>
            </a:custGeom>
            <a:solidFill>
              <a:srgbClr val="B76B05"/>
            </a:solidFill>
            <a:ln w="9525">
              <a:noFill/>
              <a:round/>
              <a:headEnd/>
              <a:tailEnd/>
            </a:ln>
          </p:spPr>
          <p:txBody>
            <a:bodyPr/>
            <a:lstStyle/>
            <a:p>
              <a:endParaRPr lang="en-US" dirty="0"/>
            </a:p>
          </p:txBody>
        </p:sp>
        <p:sp>
          <p:nvSpPr>
            <p:cNvPr id="19" name="Freeform 145"/>
            <p:cNvSpPr>
              <a:spLocks/>
            </p:cNvSpPr>
            <p:nvPr/>
          </p:nvSpPr>
          <p:spPr bwMode="blackWhite">
            <a:xfrm>
              <a:off x="3246" y="2103"/>
              <a:ext cx="67" cy="127"/>
            </a:xfrm>
            <a:custGeom>
              <a:avLst/>
              <a:gdLst/>
              <a:ahLst/>
              <a:cxnLst>
                <a:cxn ang="0">
                  <a:pos x="67" y="118"/>
                </a:cxn>
                <a:cxn ang="0">
                  <a:pos x="16" y="0"/>
                </a:cxn>
                <a:cxn ang="0">
                  <a:pos x="0" y="17"/>
                </a:cxn>
                <a:cxn ang="0">
                  <a:pos x="56" y="127"/>
                </a:cxn>
                <a:cxn ang="0">
                  <a:pos x="67" y="118"/>
                </a:cxn>
              </a:cxnLst>
              <a:rect l="0" t="0" r="r" b="b"/>
              <a:pathLst>
                <a:path w="67" h="127">
                  <a:moveTo>
                    <a:pt x="67" y="118"/>
                  </a:moveTo>
                  <a:lnTo>
                    <a:pt x="16" y="0"/>
                  </a:lnTo>
                  <a:lnTo>
                    <a:pt x="0" y="17"/>
                  </a:lnTo>
                  <a:lnTo>
                    <a:pt x="56" y="127"/>
                  </a:lnTo>
                  <a:lnTo>
                    <a:pt x="67" y="118"/>
                  </a:lnTo>
                  <a:close/>
                </a:path>
              </a:pathLst>
            </a:custGeom>
            <a:solidFill>
              <a:srgbClr val="8C4400"/>
            </a:solidFill>
            <a:ln w="9525">
              <a:noFill/>
              <a:round/>
              <a:headEnd/>
              <a:tailEnd/>
            </a:ln>
          </p:spPr>
          <p:txBody>
            <a:bodyPr/>
            <a:lstStyle/>
            <a:p>
              <a:endParaRPr lang="en-US" dirty="0"/>
            </a:p>
          </p:txBody>
        </p:sp>
        <p:sp>
          <p:nvSpPr>
            <p:cNvPr id="20" name="Freeform 146"/>
            <p:cNvSpPr>
              <a:spLocks/>
            </p:cNvSpPr>
            <p:nvPr/>
          </p:nvSpPr>
          <p:spPr bwMode="blackWhite">
            <a:xfrm>
              <a:off x="3216" y="2150"/>
              <a:ext cx="72" cy="85"/>
            </a:xfrm>
            <a:custGeom>
              <a:avLst/>
              <a:gdLst/>
              <a:ahLst/>
              <a:cxnLst>
                <a:cxn ang="0">
                  <a:pos x="72" y="65"/>
                </a:cxn>
                <a:cxn ang="0">
                  <a:pos x="0" y="0"/>
                </a:cxn>
                <a:cxn ang="0">
                  <a:pos x="17" y="33"/>
                </a:cxn>
                <a:cxn ang="0">
                  <a:pos x="66" y="85"/>
                </a:cxn>
                <a:cxn ang="0">
                  <a:pos x="72" y="65"/>
                </a:cxn>
              </a:cxnLst>
              <a:rect l="0" t="0" r="r" b="b"/>
              <a:pathLst>
                <a:path w="72" h="85">
                  <a:moveTo>
                    <a:pt x="72" y="65"/>
                  </a:moveTo>
                  <a:lnTo>
                    <a:pt x="0" y="0"/>
                  </a:lnTo>
                  <a:lnTo>
                    <a:pt x="17" y="33"/>
                  </a:lnTo>
                  <a:lnTo>
                    <a:pt x="66" y="85"/>
                  </a:lnTo>
                  <a:lnTo>
                    <a:pt x="72" y="65"/>
                  </a:lnTo>
                  <a:close/>
                </a:path>
              </a:pathLst>
            </a:custGeom>
            <a:solidFill>
              <a:srgbClr val="8C4400"/>
            </a:solidFill>
            <a:ln w="9525">
              <a:noFill/>
              <a:round/>
              <a:headEnd/>
              <a:tailEnd/>
            </a:ln>
          </p:spPr>
          <p:txBody>
            <a:bodyPr/>
            <a:lstStyle/>
            <a:p>
              <a:endParaRPr lang="en-US" dirty="0"/>
            </a:p>
          </p:txBody>
        </p:sp>
        <p:sp>
          <p:nvSpPr>
            <p:cNvPr id="21" name="Freeform 147"/>
            <p:cNvSpPr>
              <a:spLocks/>
            </p:cNvSpPr>
            <p:nvPr/>
          </p:nvSpPr>
          <p:spPr bwMode="blackWhite">
            <a:xfrm>
              <a:off x="3186" y="2197"/>
              <a:ext cx="99" cy="71"/>
            </a:xfrm>
            <a:custGeom>
              <a:avLst/>
              <a:gdLst/>
              <a:ahLst/>
              <a:cxnLst>
                <a:cxn ang="0">
                  <a:pos x="86" y="59"/>
                </a:cxn>
                <a:cxn ang="0">
                  <a:pos x="13" y="0"/>
                </a:cxn>
                <a:cxn ang="0">
                  <a:pos x="0" y="16"/>
                </a:cxn>
                <a:cxn ang="0">
                  <a:pos x="99" y="71"/>
                </a:cxn>
                <a:cxn ang="0">
                  <a:pos x="86" y="59"/>
                </a:cxn>
              </a:cxnLst>
              <a:rect l="0" t="0" r="r" b="b"/>
              <a:pathLst>
                <a:path w="99" h="71">
                  <a:moveTo>
                    <a:pt x="86" y="59"/>
                  </a:moveTo>
                  <a:lnTo>
                    <a:pt x="13" y="0"/>
                  </a:lnTo>
                  <a:lnTo>
                    <a:pt x="0" y="16"/>
                  </a:lnTo>
                  <a:lnTo>
                    <a:pt x="99" y="71"/>
                  </a:lnTo>
                  <a:lnTo>
                    <a:pt x="86" y="59"/>
                  </a:lnTo>
                  <a:close/>
                </a:path>
              </a:pathLst>
            </a:custGeom>
            <a:solidFill>
              <a:srgbClr val="8C4400"/>
            </a:solidFill>
            <a:ln w="9525">
              <a:noFill/>
              <a:round/>
              <a:headEnd/>
              <a:tailEnd/>
            </a:ln>
          </p:spPr>
          <p:txBody>
            <a:bodyPr/>
            <a:lstStyle/>
            <a:p>
              <a:endParaRPr lang="en-US" dirty="0"/>
            </a:p>
          </p:txBody>
        </p:sp>
        <p:sp>
          <p:nvSpPr>
            <p:cNvPr id="22" name="Freeform 148"/>
            <p:cNvSpPr>
              <a:spLocks/>
            </p:cNvSpPr>
            <p:nvPr/>
          </p:nvSpPr>
          <p:spPr bwMode="blackWhite">
            <a:xfrm>
              <a:off x="3446" y="2172"/>
              <a:ext cx="75" cy="63"/>
            </a:xfrm>
            <a:custGeom>
              <a:avLst/>
              <a:gdLst/>
              <a:ahLst/>
              <a:cxnLst>
                <a:cxn ang="0">
                  <a:pos x="0" y="24"/>
                </a:cxn>
                <a:cxn ang="0">
                  <a:pos x="34" y="0"/>
                </a:cxn>
                <a:cxn ang="0">
                  <a:pos x="75" y="15"/>
                </a:cxn>
                <a:cxn ang="0">
                  <a:pos x="73" y="47"/>
                </a:cxn>
                <a:cxn ang="0">
                  <a:pos x="40" y="63"/>
                </a:cxn>
                <a:cxn ang="0">
                  <a:pos x="17" y="58"/>
                </a:cxn>
                <a:cxn ang="0">
                  <a:pos x="0" y="24"/>
                </a:cxn>
              </a:cxnLst>
              <a:rect l="0" t="0" r="r" b="b"/>
              <a:pathLst>
                <a:path w="75" h="63">
                  <a:moveTo>
                    <a:pt x="0" y="24"/>
                  </a:moveTo>
                  <a:lnTo>
                    <a:pt x="34" y="0"/>
                  </a:lnTo>
                  <a:lnTo>
                    <a:pt x="75" y="15"/>
                  </a:lnTo>
                  <a:lnTo>
                    <a:pt x="73" y="47"/>
                  </a:lnTo>
                  <a:lnTo>
                    <a:pt x="40" y="63"/>
                  </a:lnTo>
                  <a:lnTo>
                    <a:pt x="17" y="58"/>
                  </a:lnTo>
                  <a:lnTo>
                    <a:pt x="0" y="24"/>
                  </a:lnTo>
                  <a:close/>
                </a:path>
              </a:pathLst>
            </a:custGeom>
            <a:solidFill>
              <a:srgbClr val="8C4400"/>
            </a:solidFill>
            <a:ln w="9525">
              <a:noFill/>
              <a:round/>
              <a:headEnd/>
              <a:tailEnd/>
            </a:ln>
          </p:spPr>
          <p:txBody>
            <a:bodyPr/>
            <a:lstStyle/>
            <a:p>
              <a:endParaRPr lang="en-US" dirty="0"/>
            </a:p>
          </p:txBody>
        </p:sp>
        <p:sp>
          <p:nvSpPr>
            <p:cNvPr id="23" name="Freeform 149"/>
            <p:cNvSpPr>
              <a:spLocks/>
            </p:cNvSpPr>
            <p:nvPr/>
          </p:nvSpPr>
          <p:spPr bwMode="black">
            <a:xfrm>
              <a:off x="3470" y="2191"/>
              <a:ext cx="32" cy="31"/>
            </a:xfrm>
            <a:custGeom>
              <a:avLst/>
              <a:gdLst/>
              <a:ahLst/>
              <a:cxnLst>
                <a:cxn ang="0">
                  <a:pos x="0" y="0"/>
                </a:cxn>
                <a:cxn ang="0">
                  <a:pos x="28" y="0"/>
                </a:cxn>
                <a:cxn ang="0">
                  <a:pos x="32" y="19"/>
                </a:cxn>
                <a:cxn ang="0">
                  <a:pos x="12" y="31"/>
                </a:cxn>
                <a:cxn ang="0">
                  <a:pos x="20" y="11"/>
                </a:cxn>
                <a:cxn ang="0">
                  <a:pos x="0" y="0"/>
                </a:cxn>
              </a:cxnLst>
              <a:rect l="0" t="0" r="r" b="b"/>
              <a:pathLst>
                <a:path w="32" h="31">
                  <a:moveTo>
                    <a:pt x="0" y="0"/>
                  </a:moveTo>
                  <a:lnTo>
                    <a:pt x="28" y="0"/>
                  </a:lnTo>
                  <a:lnTo>
                    <a:pt x="32" y="19"/>
                  </a:lnTo>
                  <a:lnTo>
                    <a:pt x="12" y="31"/>
                  </a:lnTo>
                  <a:lnTo>
                    <a:pt x="20" y="11"/>
                  </a:lnTo>
                  <a:lnTo>
                    <a:pt x="0" y="0"/>
                  </a:lnTo>
                  <a:close/>
                </a:path>
              </a:pathLst>
            </a:custGeom>
            <a:solidFill>
              <a:srgbClr val="D18E00"/>
            </a:solidFill>
            <a:ln w="9525">
              <a:noFill/>
              <a:round/>
              <a:headEnd/>
              <a:tailEnd/>
            </a:ln>
          </p:spPr>
          <p:txBody>
            <a:bodyPr/>
            <a:lstStyle/>
            <a:p>
              <a:endParaRPr lang="en-US" dirty="0"/>
            </a:p>
          </p:txBody>
        </p:sp>
        <p:sp>
          <p:nvSpPr>
            <p:cNvPr id="24" name="Freeform 150"/>
            <p:cNvSpPr>
              <a:spLocks/>
            </p:cNvSpPr>
            <p:nvPr/>
          </p:nvSpPr>
          <p:spPr bwMode="blackWhite">
            <a:xfrm>
              <a:off x="3577" y="2127"/>
              <a:ext cx="112" cy="71"/>
            </a:xfrm>
            <a:custGeom>
              <a:avLst/>
              <a:gdLst/>
              <a:ahLst/>
              <a:cxnLst>
                <a:cxn ang="0">
                  <a:pos x="0" y="21"/>
                </a:cxn>
                <a:cxn ang="0">
                  <a:pos x="56" y="0"/>
                </a:cxn>
                <a:cxn ang="0">
                  <a:pos x="112" y="0"/>
                </a:cxn>
                <a:cxn ang="0">
                  <a:pos x="93" y="47"/>
                </a:cxn>
                <a:cxn ang="0">
                  <a:pos x="51" y="71"/>
                </a:cxn>
                <a:cxn ang="0">
                  <a:pos x="61" y="42"/>
                </a:cxn>
                <a:cxn ang="0">
                  <a:pos x="25" y="42"/>
                </a:cxn>
                <a:cxn ang="0">
                  <a:pos x="0" y="21"/>
                </a:cxn>
              </a:cxnLst>
              <a:rect l="0" t="0" r="r" b="b"/>
              <a:pathLst>
                <a:path w="112" h="71">
                  <a:moveTo>
                    <a:pt x="0" y="21"/>
                  </a:moveTo>
                  <a:lnTo>
                    <a:pt x="56" y="0"/>
                  </a:lnTo>
                  <a:lnTo>
                    <a:pt x="112" y="0"/>
                  </a:lnTo>
                  <a:lnTo>
                    <a:pt x="93" y="47"/>
                  </a:lnTo>
                  <a:lnTo>
                    <a:pt x="51" y="71"/>
                  </a:lnTo>
                  <a:lnTo>
                    <a:pt x="61" y="42"/>
                  </a:lnTo>
                  <a:lnTo>
                    <a:pt x="25" y="42"/>
                  </a:lnTo>
                  <a:lnTo>
                    <a:pt x="0" y="21"/>
                  </a:lnTo>
                  <a:close/>
                </a:path>
              </a:pathLst>
            </a:custGeom>
            <a:solidFill>
              <a:srgbClr val="8C4400"/>
            </a:solidFill>
            <a:ln w="9525">
              <a:noFill/>
              <a:round/>
              <a:headEnd/>
              <a:tailEnd/>
            </a:ln>
          </p:spPr>
          <p:txBody>
            <a:bodyPr/>
            <a:lstStyle/>
            <a:p>
              <a:endParaRPr lang="en-US" dirty="0"/>
            </a:p>
          </p:txBody>
        </p:sp>
        <p:sp>
          <p:nvSpPr>
            <p:cNvPr id="25" name="Freeform 151"/>
            <p:cNvSpPr>
              <a:spLocks/>
            </p:cNvSpPr>
            <p:nvPr/>
          </p:nvSpPr>
          <p:spPr bwMode="blackWhite">
            <a:xfrm>
              <a:off x="3296" y="2245"/>
              <a:ext cx="51" cy="32"/>
            </a:xfrm>
            <a:custGeom>
              <a:avLst/>
              <a:gdLst/>
              <a:ahLst/>
              <a:cxnLst>
                <a:cxn ang="0">
                  <a:pos x="0" y="32"/>
                </a:cxn>
                <a:cxn ang="0">
                  <a:pos x="0" y="0"/>
                </a:cxn>
                <a:cxn ang="0">
                  <a:pos x="40" y="0"/>
                </a:cxn>
                <a:cxn ang="0">
                  <a:pos x="51" y="26"/>
                </a:cxn>
                <a:cxn ang="0">
                  <a:pos x="0" y="32"/>
                </a:cxn>
              </a:cxnLst>
              <a:rect l="0" t="0" r="r" b="b"/>
              <a:pathLst>
                <a:path w="51" h="32">
                  <a:moveTo>
                    <a:pt x="0" y="32"/>
                  </a:moveTo>
                  <a:lnTo>
                    <a:pt x="0" y="0"/>
                  </a:lnTo>
                  <a:lnTo>
                    <a:pt x="40" y="0"/>
                  </a:lnTo>
                  <a:lnTo>
                    <a:pt x="51" y="26"/>
                  </a:lnTo>
                  <a:lnTo>
                    <a:pt x="0" y="32"/>
                  </a:lnTo>
                  <a:close/>
                </a:path>
              </a:pathLst>
            </a:custGeom>
            <a:solidFill>
              <a:srgbClr val="8C4400"/>
            </a:solidFill>
            <a:ln w="9525">
              <a:noFill/>
              <a:round/>
              <a:headEnd/>
              <a:tailEnd/>
            </a:ln>
          </p:spPr>
          <p:txBody>
            <a:bodyPr/>
            <a:lstStyle/>
            <a:p>
              <a:endParaRPr lang="en-US" dirty="0"/>
            </a:p>
          </p:txBody>
        </p:sp>
        <p:sp>
          <p:nvSpPr>
            <p:cNvPr id="26" name="Freeform 152"/>
            <p:cNvSpPr>
              <a:spLocks/>
            </p:cNvSpPr>
            <p:nvPr/>
          </p:nvSpPr>
          <p:spPr bwMode="blackWhite">
            <a:xfrm>
              <a:off x="3259" y="2301"/>
              <a:ext cx="185" cy="63"/>
            </a:xfrm>
            <a:custGeom>
              <a:avLst/>
              <a:gdLst/>
              <a:ahLst/>
              <a:cxnLst>
                <a:cxn ang="0">
                  <a:pos x="0" y="11"/>
                </a:cxn>
                <a:cxn ang="0">
                  <a:pos x="37" y="37"/>
                </a:cxn>
                <a:cxn ang="0">
                  <a:pos x="109" y="37"/>
                </a:cxn>
                <a:cxn ang="0">
                  <a:pos x="185" y="0"/>
                </a:cxn>
                <a:cxn ang="0">
                  <a:pos x="170" y="26"/>
                </a:cxn>
                <a:cxn ang="0">
                  <a:pos x="138" y="46"/>
                </a:cxn>
                <a:cxn ang="0">
                  <a:pos x="72" y="63"/>
                </a:cxn>
                <a:cxn ang="0">
                  <a:pos x="46" y="58"/>
                </a:cxn>
                <a:cxn ang="0">
                  <a:pos x="43" y="55"/>
                </a:cxn>
                <a:cxn ang="0">
                  <a:pos x="38" y="49"/>
                </a:cxn>
                <a:cxn ang="0">
                  <a:pos x="30" y="40"/>
                </a:cxn>
                <a:cxn ang="0">
                  <a:pos x="21" y="30"/>
                </a:cxn>
                <a:cxn ang="0">
                  <a:pos x="12" y="21"/>
                </a:cxn>
                <a:cxn ang="0">
                  <a:pos x="6" y="13"/>
                </a:cxn>
                <a:cxn ang="0">
                  <a:pos x="0" y="10"/>
                </a:cxn>
                <a:cxn ang="0">
                  <a:pos x="0" y="11"/>
                </a:cxn>
              </a:cxnLst>
              <a:rect l="0" t="0" r="r" b="b"/>
              <a:pathLst>
                <a:path w="185" h="63">
                  <a:moveTo>
                    <a:pt x="0" y="11"/>
                  </a:moveTo>
                  <a:lnTo>
                    <a:pt x="37" y="37"/>
                  </a:lnTo>
                  <a:lnTo>
                    <a:pt x="109" y="37"/>
                  </a:lnTo>
                  <a:lnTo>
                    <a:pt x="185" y="0"/>
                  </a:lnTo>
                  <a:lnTo>
                    <a:pt x="170" y="26"/>
                  </a:lnTo>
                  <a:lnTo>
                    <a:pt x="138" y="46"/>
                  </a:lnTo>
                  <a:lnTo>
                    <a:pt x="72" y="63"/>
                  </a:lnTo>
                  <a:lnTo>
                    <a:pt x="46" y="58"/>
                  </a:lnTo>
                  <a:lnTo>
                    <a:pt x="43" y="55"/>
                  </a:lnTo>
                  <a:lnTo>
                    <a:pt x="38" y="49"/>
                  </a:lnTo>
                  <a:lnTo>
                    <a:pt x="30" y="40"/>
                  </a:lnTo>
                  <a:lnTo>
                    <a:pt x="21" y="30"/>
                  </a:lnTo>
                  <a:lnTo>
                    <a:pt x="12" y="21"/>
                  </a:lnTo>
                  <a:lnTo>
                    <a:pt x="6" y="13"/>
                  </a:lnTo>
                  <a:lnTo>
                    <a:pt x="0" y="10"/>
                  </a:lnTo>
                  <a:lnTo>
                    <a:pt x="0" y="11"/>
                  </a:lnTo>
                  <a:close/>
                </a:path>
              </a:pathLst>
            </a:custGeom>
            <a:solidFill>
              <a:srgbClr val="8C4400"/>
            </a:solidFill>
            <a:ln w="9525">
              <a:noFill/>
              <a:round/>
              <a:headEnd/>
              <a:tailEnd/>
            </a:ln>
          </p:spPr>
          <p:txBody>
            <a:bodyPr/>
            <a:lstStyle/>
            <a:p>
              <a:endParaRPr lang="en-US" dirty="0"/>
            </a:p>
          </p:txBody>
        </p:sp>
        <p:sp>
          <p:nvSpPr>
            <p:cNvPr id="27" name="Freeform 153"/>
            <p:cNvSpPr>
              <a:spLocks/>
            </p:cNvSpPr>
            <p:nvPr/>
          </p:nvSpPr>
          <p:spPr bwMode="blackWhite">
            <a:xfrm>
              <a:off x="3480" y="2209"/>
              <a:ext cx="824" cy="571"/>
            </a:xfrm>
            <a:custGeom>
              <a:avLst/>
              <a:gdLst/>
              <a:ahLst/>
              <a:cxnLst>
                <a:cxn ang="0">
                  <a:pos x="158" y="0"/>
                </a:cxn>
                <a:cxn ang="0">
                  <a:pos x="209" y="31"/>
                </a:cxn>
                <a:cxn ang="0">
                  <a:pos x="265" y="92"/>
                </a:cxn>
                <a:cxn ang="0">
                  <a:pos x="363" y="133"/>
                </a:cxn>
                <a:cxn ang="0">
                  <a:pos x="450" y="133"/>
                </a:cxn>
                <a:cxn ang="0">
                  <a:pos x="768" y="108"/>
                </a:cxn>
                <a:cxn ang="0">
                  <a:pos x="824" y="103"/>
                </a:cxn>
                <a:cxn ang="0">
                  <a:pos x="814" y="155"/>
                </a:cxn>
                <a:cxn ang="0">
                  <a:pos x="768" y="185"/>
                </a:cxn>
                <a:cxn ang="0">
                  <a:pos x="737" y="165"/>
                </a:cxn>
                <a:cxn ang="0">
                  <a:pos x="681" y="165"/>
                </a:cxn>
                <a:cxn ang="0">
                  <a:pos x="665" y="201"/>
                </a:cxn>
                <a:cxn ang="0">
                  <a:pos x="644" y="253"/>
                </a:cxn>
                <a:cxn ang="0">
                  <a:pos x="583" y="274"/>
                </a:cxn>
                <a:cxn ang="0">
                  <a:pos x="544" y="274"/>
                </a:cxn>
                <a:cxn ang="0">
                  <a:pos x="562" y="201"/>
                </a:cxn>
                <a:cxn ang="0">
                  <a:pos x="512" y="165"/>
                </a:cxn>
                <a:cxn ang="0">
                  <a:pos x="414" y="191"/>
                </a:cxn>
                <a:cxn ang="0">
                  <a:pos x="323" y="237"/>
                </a:cxn>
                <a:cxn ang="0">
                  <a:pos x="347" y="300"/>
                </a:cxn>
                <a:cxn ang="0">
                  <a:pos x="347" y="361"/>
                </a:cxn>
                <a:cxn ang="0">
                  <a:pos x="363" y="413"/>
                </a:cxn>
                <a:cxn ang="0">
                  <a:pos x="338" y="448"/>
                </a:cxn>
                <a:cxn ang="0">
                  <a:pos x="265" y="474"/>
                </a:cxn>
                <a:cxn ang="0">
                  <a:pos x="235" y="530"/>
                </a:cxn>
                <a:cxn ang="0">
                  <a:pos x="194" y="562"/>
                </a:cxn>
                <a:cxn ang="0">
                  <a:pos x="148" y="571"/>
                </a:cxn>
                <a:cxn ang="0">
                  <a:pos x="87" y="526"/>
                </a:cxn>
                <a:cxn ang="0">
                  <a:pos x="113" y="479"/>
                </a:cxn>
                <a:cxn ang="0">
                  <a:pos x="148" y="433"/>
                </a:cxn>
                <a:cxn ang="0">
                  <a:pos x="113" y="387"/>
                </a:cxn>
                <a:cxn ang="0">
                  <a:pos x="82" y="340"/>
                </a:cxn>
                <a:cxn ang="0">
                  <a:pos x="82" y="309"/>
                </a:cxn>
                <a:cxn ang="0">
                  <a:pos x="143" y="284"/>
                </a:cxn>
                <a:cxn ang="0">
                  <a:pos x="153" y="227"/>
                </a:cxn>
                <a:cxn ang="0">
                  <a:pos x="127" y="195"/>
                </a:cxn>
                <a:cxn ang="0">
                  <a:pos x="71" y="211"/>
                </a:cxn>
                <a:cxn ang="0">
                  <a:pos x="0" y="133"/>
                </a:cxn>
                <a:cxn ang="0">
                  <a:pos x="66" y="133"/>
                </a:cxn>
                <a:cxn ang="0">
                  <a:pos x="132" y="133"/>
                </a:cxn>
                <a:cxn ang="0">
                  <a:pos x="169" y="129"/>
                </a:cxn>
                <a:cxn ang="0">
                  <a:pos x="185" y="165"/>
                </a:cxn>
                <a:cxn ang="0">
                  <a:pos x="179" y="221"/>
                </a:cxn>
                <a:cxn ang="0">
                  <a:pos x="209" y="237"/>
                </a:cxn>
                <a:cxn ang="0">
                  <a:pos x="241" y="201"/>
                </a:cxn>
                <a:cxn ang="0">
                  <a:pos x="225" y="129"/>
                </a:cxn>
                <a:cxn ang="0">
                  <a:pos x="190" y="98"/>
                </a:cxn>
                <a:cxn ang="0">
                  <a:pos x="132" y="78"/>
                </a:cxn>
                <a:cxn ang="0">
                  <a:pos x="132" y="42"/>
                </a:cxn>
                <a:cxn ang="0">
                  <a:pos x="158" y="0"/>
                </a:cxn>
              </a:cxnLst>
              <a:rect l="0" t="0" r="r" b="b"/>
              <a:pathLst>
                <a:path w="824" h="571">
                  <a:moveTo>
                    <a:pt x="158" y="0"/>
                  </a:moveTo>
                  <a:lnTo>
                    <a:pt x="209" y="31"/>
                  </a:lnTo>
                  <a:lnTo>
                    <a:pt x="265" y="92"/>
                  </a:lnTo>
                  <a:lnTo>
                    <a:pt x="363" y="133"/>
                  </a:lnTo>
                  <a:lnTo>
                    <a:pt x="450" y="133"/>
                  </a:lnTo>
                  <a:lnTo>
                    <a:pt x="768" y="108"/>
                  </a:lnTo>
                  <a:lnTo>
                    <a:pt x="824" y="103"/>
                  </a:lnTo>
                  <a:lnTo>
                    <a:pt x="814" y="155"/>
                  </a:lnTo>
                  <a:lnTo>
                    <a:pt x="768" y="185"/>
                  </a:lnTo>
                  <a:lnTo>
                    <a:pt x="737" y="165"/>
                  </a:lnTo>
                  <a:lnTo>
                    <a:pt x="681" y="165"/>
                  </a:lnTo>
                  <a:lnTo>
                    <a:pt x="665" y="201"/>
                  </a:lnTo>
                  <a:lnTo>
                    <a:pt x="644" y="253"/>
                  </a:lnTo>
                  <a:lnTo>
                    <a:pt x="583" y="274"/>
                  </a:lnTo>
                  <a:lnTo>
                    <a:pt x="544" y="274"/>
                  </a:lnTo>
                  <a:lnTo>
                    <a:pt x="562" y="201"/>
                  </a:lnTo>
                  <a:lnTo>
                    <a:pt x="512" y="165"/>
                  </a:lnTo>
                  <a:lnTo>
                    <a:pt x="414" y="191"/>
                  </a:lnTo>
                  <a:lnTo>
                    <a:pt x="323" y="237"/>
                  </a:lnTo>
                  <a:lnTo>
                    <a:pt x="347" y="300"/>
                  </a:lnTo>
                  <a:lnTo>
                    <a:pt x="347" y="361"/>
                  </a:lnTo>
                  <a:lnTo>
                    <a:pt x="363" y="413"/>
                  </a:lnTo>
                  <a:lnTo>
                    <a:pt x="338" y="448"/>
                  </a:lnTo>
                  <a:lnTo>
                    <a:pt x="265" y="474"/>
                  </a:lnTo>
                  <a:lnTo>
                    <a:pt x="235" y="530"/>
                  </a:lnTo>
                  <a:lnTo>
                    <a:pt x="194" y="562"/>
                  </a:lnTo>
                  <a:lnTo>
                    <a:pt x="148" y="571"/>
                  </a:lnTo>
                  <a:lnTo>
                    <a:pt x="87" y="526"/>
                  </a:lnTo>
                  <a:lnTo>
                    <a:pt x="113" y="479"/>
                  </a:lnTo>
                  <a:lnTo>
                    <a:pt x="148" y="433"/>
                  </a:lnTo>
                  <a:lnTo>
                    <a:pt x="113" y="387"/>
                  </a:lnTo>
                  <a:lnTo>
                    <a:pt x="82" y="340"/>
                  </a:lnTo>
                  <a:lnTo>
                    <a:pt x="82" y="309"/>
                  </a:lnTo>
                  <a:lnTo>
                    <a:pt x="143" y="284"/>
                  </a:lnTo>
                  <a:lnTo>
                    <a:pt x="153" y="227"/>
                  </a:lnTo>
                  <a:lnTo>
                    <a:pt x="127" y="195"/>
                  </a:lnTo>
                  <a:lnTo>
                    <a:pt x="71" y="211"/>
                  </a:lnTo>
                  <a:lnTo>
                    <a:pt x="0" y="133"/>
                  </a:lnTo>
                  <a:lnTo>
                    <a:pt x="66" y="133"/>
                  </a:lnTo>
                  <a:lnTo>
                    <a:pt x="132" y="133"/>
                  </a:lnTo>
                  <a:lnTo>
                    <a:pt x="169" y="129"/>
                  </a:lnTo>
                  <a:lnTo>
                    <a:pt x="185" y="165"/>
                  </a:lnTo>
                  <a:lnTo>
                    <a:pt x="179" y="221"/>
                  </a:lnTo>
                  <a:lnTo>
                    <a:pt x="209" y="237"/>
                  </a:lnTo>
                  <a:lnTo>
                    <a:pt x="241" y="201"/>
                  </a:lnTo>
                  <a:lnTo>
                    <a:pt x="225" y="129"/>
                  </a:lnTo>
                  <a:lnTo>
                    <a:pt x="190" y="98"/>
                  </a:lnTo>
                  <a:lnTo>
                    <a:pt x="132" y="78"/>
                  </a:lnTo>
                  <a:lnTo>
                    <a:pt x="132" y="42"/>
                  </a:lnTo>
                  <a:lnTo>
                    <a:pt x="158" y="0"/>
                  </a:lnTo>
                  <a:close/>
                </a:path>
              </a:pathLst>
            </a:custGeom>
            <a:solidFill>
              <a:srgbClr val="8C4400"/>
            </a:solidFill>
            <a:ln w="9525">
              <a:noFill/>
              <a:round/>
              <a:headEnd/>
              <a:tailEnd/>
            </a:ln>
          </p:spPr>
          <p:txBody>
            <a:bodyPr/>
            <a:lstStyle/>
            <a:p>
              <a:endParaRPr lang="en-US" dirty="0"/>
            </a:p>
          </p:txBody>
        </p:sp>
        <p:sp>
          <p:nvSpPr>
            <p:cNvPr id="28" name="Freeform 154"/>
            <p:cNvSpPr>
              <a:spLocks/>
            </p:cNvSpPr>
            <p:nvPr/>
          </p:nvSpPr>
          <p:spPr bwMode="blackWhite">
            <a:xfrm>
              <a:off x="3976" y="2528"/>
              <a:ext cx="118" cy="87"/>
            </a:xfrm>
            <a:custGeom>
              <a:avLst/>
              <a:gdLst/>
              <a:ahLst/>
              <a:cxnLst>
                <a:cxn ang="0">
                  <a:pos x="0" y="42"/>
                </a:cxn>
                <a:cxn ang="0">
                  <a:pos x="36" y="0"/>
                </a:cxn>
                <a:cxn ang="0">
                  <a:pos x="78" y="0"/>
                </a:cxn>
                <a:cxn ang="0">
                  <a:pos x="118" y="42"/>
                </a:cxn>
                <a:cxn ang="0">
                  <a:pos x="78" y="73"/>
                </a:cxn>
                <a:cxn ang="0">
                  <a:pos x="36" y="87"/>
                </a:cxn>
                <a:cxn ang="0">
                  <a:pos x="0" y="42"/>
                </a:cxn>
              </a:cxnLst>
              <a:rect l="0" t="0" r="r" b="b"/>
              <a:pathLst>
                <a:path w="118" h="87">
                  <a:moveTo>
                    <a:pt x="0" y="42"/>
                  </a:moveTo>
                  <a:lnTo>
                    <a:pt x="36" y="0"/>
                  </a:lnTo>
                  <a:lnTo>
                    <a:pt x="78" y="0"/>
                  </a:lnTo>
                  <a:lnTo>
                    <a:pt x="118" y="42"/>
                  </a:lnTo>
                  <a:lnTo>
                    <a:pt x="78" y="73"/>
                  </a:lnTo>
                  <a:lnTo>
                    <a:pt x="36" y="87"/>
                  </a:lnTo>
                  <a:lnTo>
                    <a:pt x="0" y="42"/>
                  </a:lnTo>
                  <a:close/>
                </a:path>
              </a:pathLst>
            </a:custGeom>
            <a:solidFill>
              <a:srgbClr val="8C4400"/>
            </a:solidFill>
            <a:ln w="9525">
              <a:noFill/>
              <a:round/>
              <a:headEnd/>
              <a:tailEnd/>
            </a:ln>
          </p:spPr>
          <p:txBody>
            <a:bodyPr/>
            <a:lstStyle/>
            <a:p>
              <a:endParaRPr lang="en-US" dirty="0"/>
            </a:p>
          </p:txBody>
        </p:sp>
        <p:sp>
          <p:nvSpPr>
            <p:cNvPr id="29" name="Freeform 155"/>
            <p:cNvSpPr>
              <a:spLocks/>
            </p:cNvSpPr>
            <p:nvPr/>
          </p:nvSpPr>
          <p:spPr bwMode="blackWhite">
            <a:xfrm>
              <a:off x="4345" y="2075"/>
              <a:ext cx="88" cy="215"/>
            </a:xfrm>
            <a:custGeom>
              <a:avLst/>
              <a:gdLst/>
              <a:ahLst/>
              <a:cxnLst>
                <a:cxn ang="0">
                  <a:pos x="0" y="0"/>
                </a:cxn>
                <a:cxn ang="0">
                  <a:pos x="41" y="36"/>
                </a:cxn>
                <a:cxn ang="0">
                  <a:pos x="88" y="113"/>
                </a:cxn>
                <a:cxn ang="0">
                  <a:pos x="82" y="215"/>
                </a:cxn>
                <a:cxn ang="0">
                  <a:pos x="57" y="150"/>
                </a:cxn>
                <a:cxn ang="0">
                  <a:pos x="20" y="150"/>
                </a:cxn>
                <a:cxn ang="0">
                  <a:pos x="26" y="108"/>
                </a:cxn>
                <a:cxn ang="0">
                  <a:pos x="15" y="47"/>
                </a:cxn>
                <a:cxn ang="0">
                  <a:pos x="0" y="0"/>
                </a:cxn>
              </a:cxnLst>
              <a:rect l="0" t="0" r="r" b="b"/>
              <a:pathLst>
                <a:path w="88" h="215">
                  <a:moveTo>
                    <a:pt x="0" y="0"/>
                  </a:moveTo>
                  <a:lnTo>
                    <a:pt x="41" y="36"/>
                  </a:lnTo>
                  <a:lnTo>
                    <a:pt x="88" y="113"/>
                  </a:lnTo>
                  <a:lnTo>
                    <a:pt x="82" y="215"/>
                  </a:lnTo>
                  <a:lnTo>
                    <a:pt x="57" y="150"/>
                  </a:lnTo>
                  <a:lnTo>
                    <a:pt x="20" y="150"/>
                  </a:lnTo>
                  <a:lnTo>
                    <a:pt x="26" y="108"/>
                  </a:lnTo>
                  <a:lnTo>
                    <a:pt x="15" y="47"/>
                  </a:lnTo>
                  <a:lnTo>
                    <a:pt x="0" y="0"/>
                  </a:lnTo>
                  <a:close/>
                </a:path>
              </a:pathLst>
            </a:custGeom>
            <a:solidFill>
              <a:srgbClr val="8C4400"/>
            </a:solidFill>
            <a:ln w="9525">
              <a:noFill/>
              <a:round/>
              <a:headEnd/>
              <a:tailEnd/>
            </a:ln>
          </p:spPr>
          <p:txBody>
            <a:bodyPr/>
            <a:lstStyle/>
            <a:p>
              <a:endParaRPr lang="en-US" dirty="0"/>
            </a:p>
          </p:txBody>
        </p:sp>
        <p:sp>
          <p:nvSpPr>
            <p:cNvPr id="30" name="Freeform 156"/>
            <p:cNvSpPr>
              <a:spLocks/>
            </p:cNvSpPr>
            <p:nvPr/>
          </p:nvSpPr>
          <p:spPr bwMode="blackWhite">
            <a:xfrm>
              <a:off x="3162" y="2570"/>
              <a:ext cx="410" cy="190"/>
            </a:xfrm>
            <a:custGeom>
              <a:avLst/>
              <a:gdLst/>
              <a:ahLst/>
              <a:cxnLst>
                <a:cxn ang="0">
                  <a:pos x="338" y="42"/>
                </a:cxn>
                <a:cxn ang="0">
                  <a:pos x="256" y="98"/>
                </a:cxn>
                <a:cxn ang="0">
                  <a:pos x="206" y="113"/>
                </a:cxn>
                <a:cxn ang="0">
                  <a:pos x="153" y="129"/>
                </a:cxn>
                <a:cxn ang="0">
                  <a:pos x="129" y="129"/>
                </a:cxn>
                <a:cxn ang="0">
                  <a:pos x="62" y="101"/>
                </a:cxn>
                <a:cxn ang="0">
                  <a:pos x="15" y="108"/>
                </a:cxn>
                <a:cxn ang="0">
                  <a:pos x="0" y="144"/>
                </a:cxn>
                <a:cxn ang="0">
                  <a:pos x="66" y="154"/>
                </a:cxn>
                <a:cxn ang="0">
                  <a:pos x="97" y="160"/>
                </a:cxn>
                <a:cxn ang="0">
                  <a:pos x="139" y="190"/>
                </a:cxn>
                <a:cxn ang="0">
                  <a:pos x="220" y="180"/>
                </a:cxn>
                <a:cxn ang="0">
                  <a:pos x="246" y="124"/>
                </a:cxn>
                <a:cxn ang="0">
                  <a:pos x="277" y="124"/>
                </a:cxn>
                <a:cxn ang="0">
                  <a:pos x="286" y="165"/>
                </a:cxn>
                <a:cxn ang="0">
                  <a:pos x="349" y="150"/>
                </a:cxn>
                <a:cxn ang="0">
                  <a:pos x="410" y="124"/>
                </a:cxn>
                <a:cxn ang="0">
                  <a:pos x="410" y="87"/>
                </a:cxn>
                <a:cxn ang="0">
                  <a:pos x="374" y="0"/>
                </a:cxn>
                <a:cxn ang="0">
                  <a:pos x="338" y="42"/>
                </a:cxn>
              </a:cxnLst>
              <a:rect l="0" t="0" r="r" b="b"/>
              <a:pathLst>
                <a:path w="410" h="190">
                  <a:moveTo>
                    <a:pt x="338" y="42"/>
                  </a:moveTo>
                  <a:lnTo>
                    <a:pt x="256" y="98"/>
                  </a:lnTo>
                  <a:lnTo>
                    <a:pt x="206" y="113"/>
                  </a:lnTo>
                  <a:lnTo>
                    <a:pt x="153" y="129"/>
                  </a:lnTo>
                  <a:lnTo>
                    <a:pt x="129" y="129"/>
                  </a:lnTo>
                  <a:lnTo>
                    <a:pt x="62" y="101"/>
                  </a:lnTo>
                  <a:lnTo>
                    <a:pt x="15" y="108"/>
                  </a:lnTo>
                  <a:lnTo>
                    <a:pt x="0" y="144"/>
                  </a:lnTo>
                  <a:lnTo>
                    <a:pt x="66" y="154"/>
                  </a:lnTo>
                  <a:lnTo>
                    <a:pt x="97" y="160"/>
                  </a:lnTo>
                  <a:lnTo>
                    <a:pt x="139" y="190"/>
                  </a:lnTo>
                  <a:lnTo>
                    <a:pt x="220" y="180"/>
                  </a:lnTo>
                  <a:lnTo>
                    <a:pt x="246" y="124"/>
                  </a:lnTo>
                  <a:lnTo>
                    <a:pt x="277" y="124"/>
                  </a:lnTo>
                  <a:lnTo>
                    <a:pt x="286" y="165"/>
                  </a:lnTo>
                  <a:lnTo>
                    <a:pt x="349" y="150"/>
                  </a:lnTo>
                  <a:lnTo>
                    <a:pt x="410" y="124"/>
                  </a:lnTo>
                  <a:lnTo>
                    <a:pt x="410" y="87"/>
                  </a:lnTo>
                  <a:lnTo>
                    <a:pt x="374" y="0"/>
                  </a:lnTo>
                  <a:lnTo>
                    <a:pt x="338" y="42"/>
                  </a:lnTo>
                  <a:close/>
                </a:path>
              </a:pathLst>
            </a:custGeom>
            <a:solidFill>
              <a:srgbClr val="8C4400"/>
            </a:solidFill>
            <a:ln w="9525">
              <a:noFill/>
              <a:round/>
              <a:headEnd/>
              <a:tailEnd/>
            </a:ln>
          </p:spPr>
          <p:txBody>
            <a:bodyPr/>
            <a:lstStyle/>
            <a:p>
              <a:endParaRPr lang="en-US" dirty="0"/>
            </a:p>
          </p:txBody>
        </p:sp>
        <p:sp>
          <p:nvSpPr>
            <p:cNvPr id="31" name="Freeform 157"/>
            <p:cNvSpPr>
              <a:spLocks/>
            </p:cNvSpPr>
            <p:nvPr/>
          </p:nvSpPr>
          <p:spPr bwMode="blackWhite">
            <a:xfrm>
              <a:off x="4278" y="2380"/>
              <a:ext cx="155" cy="211"/>
            </a:xfrm>
            <a:custGeom>
              <a:avLst/>
              <a:gdLst/>
              <a:ahLst/>
              <a:cxnLst>
                <a:cxn ang="0">
                  <a:pos x="133" y="0"/>
                </a:cxn>
                <a:cxn ang="0">
                  <a:pos x="155" y="87"/>
                </a:cxn>
                <a:cxn ang="0">
                  <a:pos x="149" y="143"/>
                </a:cxn>
                <a:cxn ang="0">
                  <a:pos x="133" y="200"/>
                </a:cxn>
                <a:cxn ang="0">
                  <a:pos x="93" y="190"/>
                </a:cxn>
                <a:cxn ang="0">
                  <a:pos x="47" y="190"/>
                </a:cxn>
                <a:cxn ang="0">
                  <a:pos x="0" y="211"/>
                </a:cxn>
                <a:cxn ang="0">
                  <a:pos x="0" y="164"/>
                </a:cxn>
                <a:cxn ang="0">
                  <a:pos x="31" y="118"/>
                </a:cxn>
                <a:cxn ang="0">
                  <a:pos x="67" y="66"/>
                </a:cxn>
                <a:cxn ang="0">
                  <a:pos x="0" y="61"/>
                </a:cxn>
                <a:cxn ang="0">
                  <a:pos x="16" y="14"/>
                </a:cxn>
                <a:cxn ang="0">
                  <a:pos x="87" y="40"/>
                </a:cxn>
                <a:cxn ang="0">
                  <a:pos x="119" y="56"/>
                </a:cxn>
                <a:cxn ang="0">
                  <a:pos x="133" y="0"/>
                </a:cxn>
              </a:cxnLst>
              <a:rect l="0" t="0" r="r" b="b"/>
              <a:pathLst>
                <a:path w="155" h="211">
                  <a:moveTo>
                    <a:pt x="133" y="0"/>
                  </a:moveTo>
                  <a:lnTo>
                    <a:pt x="155" y="87"/>
                  </a:lnTo>
                  <a:lnTo>
                    <a:pt x="149" y="143"/>
                  </a:lnTo>
                  <a:lnTo>
                    <a:pt x="133" y="200"/>
                  </a:lnTo>
                  <a:lnTo>
                    <a:pt x="93" y="190"/>
                  </a:lnTo>
                  <a:lnTo>
                    <a:pt x="47" y="190"/>
                  </a:lnTo>
                  <a:lnTo>
                    <a:pt x="0" y="211"/>
                  </a:lnTo>
                  <a:lnTo>
                    <a:pt x="0" y="164"/>
                  </a:lnTo>
                  <a:lnTo>
                    <a:pt x="31" y="118"/>
                  </a:lnTo>
                  <a:lnTo>
                    <a:pt x="67" y="66"/>
                  </a:lnTo>
                  <a:lnTo>
                    <a:pt x="0" y="61"/>
                  </a:lnTo>
                  <a:lnTo>
                    <a:pt x="16" y="14"/>
                  </a:lnTo>
                  <a:lnTo>
                    <a:pt x="87" y="40"/>
                  </a:lnTo>
                  <a:lnTo>
                    <a:pt x="119" y="56"/>
                  </a:lnTo>
                  <a:lnTo>
                    <a:pt x="133" y="0"/>
                  </a:lnTo>
                  <a:close/>
                </a:path>
              </a:pathLst>
            </a:custGeom>
            <a:solidFill>
              <a:srgbClr val="8C4400"/>
            </a:solidFill>
            <a:ln w="9525">
              <a:noFill/>
              <a:round/>
              <a:headEnd/>
              <a:tailEnd/>
            </a:ln>
          </p:spPr>
          <p:txBody>
            <a:bodyPr/>
            <a:lstStyle/>
            <a:p>
              <a:endParaRPr lang="en-US" dirty="0"/>
            </a:p>
          </p:txBody>
        </p:sp>
        <p:sp>
          <p:nvSpPr>
            <p:cNvPr id="32" name="Freeform 158"/>
            <p:cNvSpPr>
              <a:spLocks/>
            </p:cNvSpPr>
            <p:nvPr/>
          </p:nvSpPr>
          <p:spPr bwMode="black">
            <a:xfrm>
              <a:off x="3590" y="1948"/>
              <a:ext cx="76" cy="176"/>
            </a:xfrm>
            <a:custGeom>
              <a:avLst/>
              <a:gdLst/>
              <a:ahLst/>
              <a:cxnLst>
                <a:cxn ang="0">
                  <a:pos x="76" y="2"/>
                </a:cxn>
                <a:cxn ang="0">
                  <a:pos x="29" y="115"/>
                </a:cxn>
                <a:cxn ang="0">
                  <a:pos x="42" y="129"/>
                </a:cxn>
                <a:cxn ang="0">
                  <a:pos x="51" y="141"/>
                </a:cxn>
                <a:cxn ang="0">
                  <a:pos x="56" y="155"/>
                </a:cxn>
                <a:cxn ang="0">
                  <a:pos x="58" y="176"/>
                </a:cxn>
                <a:cxn ang="0">
                  <a:pos x="39" y="176"/>
                </a:cxn>
                <a:cxn ang="0">
                  <a:pos x="39" y="161"/>
                </a:cxn>
                <a:cxn ang="0">
                  <a:pos x="37" y="150"/>
                </a:cxn>
                <a:cxn ang="0">
                  <a:pos x="32" y="144"/>
                </a:cxn>
                <a:cxn ang="0">
                  <a:pos x="19" y="133"/>
                </a:cxn>
                <a:cxn ang="0">
                  <a:pos x="0" y="133"/>
                </a:cxn>
                <a:cxn ang="0">
                  <a:pos x="63" y="0"/>
                </a:cxn>
                <a:cxn ang="0">
                  <a:pos x="76" y="2"/>
                </a:cxn>
              </a:cxnLst>
              <a:rect l="0" t="0" r="r" b="b"/>
              <a:pathLst>
                <a:path w="76" h="176">
                  <a:moveTo>
                    <a:pt x="76" y="2"/>
                  </a:moveTo>
                  <a:lnTo>
                    <a:pt x="29" y="115"/>
                  </a:lnTo>
                  <a:lnTo>
                    <a:pt x="42" y="129"/>
                  </a:lnTo>
                  <a:lnTo>
                    <a:pt x="51" y="141"/>
                  </a:lnTo>
                  <a:lnTo>
                    <a:pt x="56" y="155"/>
                  </a:lnTo>
                  <a:lnTo>
                    <a:pt x="58" y="176"/>
                  </a:lnTo>
                  <a:lnTo>
                    <a:pt x="39" y="176"/>
                  </a:lnTo>
                  <a:lnTo>
                    <a:pt x="39" y="161"/>
                  </a:lnTo>
                  <a:lnTo>
                    <a:pt x="37" y="150"/>
                  </a:lnTo>
                  <a:lnTo>
                    <a:pt x="32" y="144"/>
                  </a:lnTo>
                  <a:lnTo>
                    <a:pt x="19" y="133"/>
                  </a:lnTo>
                  <a:lnTo>
                    <a:pt x="0" y="133"/>
                  </a:lnTo>
                  <a:lnTo>
                    <a:pt x="63" y="0"/>
                  </a:lnTo>
                  <a:lnTo>
                    <a:pt x="76" y="2"/>
                  </a:lnTo>
                  <a:close/>
                </a:path>
              </a:pathLst>
            </a:custGeom>
            <a:solidFill>
              <a:srgbClr val="8C4400"/>
            </a:solidFill>
            <a:ln w="9525">
              <a:noFill/>
              <a:round/>
              <a:headEnd/>
              <a:tailEnd/>
            </a:ln>
          </p:spPr>
          <p:txBody>
            <a:bodyPr/>
            <a:lstStyle/>
            <a:p>
              <a:endParaRPr lang="en-US" dirty="0"/>
            </a:p>
          </p:txBody>
        </p:sp>
        <p:sp>
          <p:nvSpPr>
            <p:cNvPr id="33" name="Freeform 159"/>
            <p:cNvSpPr>
              <a:spLocks/>
            </p:cNvSpPr>
            <p:nvPr/>
          </p:nvSpPr>
          <p:spPr bwMode="black">
            <a:xfrm>
              <a:off x="3280" y="2124"/>
              <a:ext cx="368" cy="136"/>
            </a:xfrm>
            <a:custGeom>
              <a:avLst/>
              <a:gdLst/>
              <a:ahLst/>
              <a:cxnLst>
                <a:cxn ang="0">
                  <a:pos x="349" y="0"/>
                </a:cxn>
                <a:cxn ang="0">
                  <a:pos x="347" y="11"/>
                </a:cxn>
                <a:cxn ang="0">
                  <a:pos x="344" y="18"/>
                </a:cxn>
                <a:cxn ang="0">
                  <a:pos x="339" y="25"/>
                </a:cxn>
                <a:cxn ang="0">
                  <a:pos x="332" y="30"/>
                </a:cxn>
                <a:cxn ang="0">
                  <a:pos x="325" y="35"/>
                </a:cxn>
                <a:cxn ang="0">
                  <a:pos x="314" y="41"/>
                </a:cxn>
                <a:cxn ang="0">
                  <a:pos x="302" y="45"/>
                </a:cxn>
                <a:cxn ang="0">
                  <a:pos x="289" y="50"/>
                </a:cxn>
                <a:cxn ang="0">
                  <a:pos x="265" y="50"/>
                </a:cxn>
                <a:cxn ang="0">
                  <a:pos x="229" y="121"/>
                </a:cxn>
                <a:cxn ang="0">
                  <a:pos x="9" y="88"/>
                </a:cxn>
                <a:cxn ang="0">
                  <a:pos x="0" y="103"/>
                </a:cxn>
                <a:cxn ang="0">
                  <a:pos x="236" y="136"/>
                </a:cxn>
                <a:cxn ang="0">
                  <a:pos x="275" y="59"/>
                </a:cxn>
                <a:cxn ang="0">
                  <a:pos x="296" y="58"/>
                </a:cxn>
                <a:cxn ang="0">
                  <a:pos x="314" y="54"/>
                </a:cxn>
                <a:cxn ang="0">
                  <a:pos x="329" y="48"/>
                </a:cxn>
                <a:cxn ang="0">
                  <a:pos x="342" y="41"/>
                </a:cxn>
                <a:cxn ang="0">
                  <a:pos x="352" y="33"/>
                </a:cxn>
                <a:cxn ang="0">
                  <a:pos x="360" y="22"/>
                </a:cxn>
                <a:cxn ang="0">
                  <a:pos x="365" y="12"/>
                </a:cxn>
                <a:cxn ang="0">
                  <a:pos x="368" y="0"/>
                </a:cxn>
                <a:cxn ang="0">
                  <a:pos x="349" y="0"/>
                </a:cxn>
              </a:cxnLst>
              <a:rect l="0" t="0" r="r" b="b"/>
              <a:pathLst>
                <a:path w="368" h="136">
                  <a:moveTo>
                    <a:pt x="349" y="0"/>
                  </a:moveTo>
                  <a:lnTo>
                    <a:pt x="347" y="11"/>
                  </a:lnTo>
                  <a:lnTo>
                    <a:pt x="344" y="18"/>
                  </a:lnTo>
                  <a:lnTo>
                    <a:pt x="339" y="25"/>
                  </a:lnTo>
                  <a:lnTo>
                    <a:pt x="332" y="30"/>
                  </a:lnTo>
                  <a:lnTo>
                    <a:pt x="325" y="35"/>
                  </a:lnTo>
                  <a:lnTo>
                    <a:pt x="314" y="41"/>
                  </a:lnTo>
                  <a:lnTo>
                    <a:pt x="302" y="45"/>
                  </a:lnTo>
                  <a:lnTo>
                    <a:pt x="289" y="50"/>
                  </a:lnTo>
                  <a:lnTo>
                    <a:pt x="265" y="50"/>
                  </a:lnTo>
                  <a:lnTo>
                    <a:pt x="229" y="121"/>
                  </a:lnTo>
                  <a:lnTo>
                    <a:pt x="9" y="88"/>
                  </a:lnTo>
                  <a:lnTo>
                    <a:pt x="0" y="103"/>
                  </a:lnTo>
                  <a:lnTo>
                    <a:pt x="236" y="136"/>
                  </a:lnTo>
                  <a:lnTo>
                    <a:pt x="275" y="59"/>
                  </a:lnTo>
                  <a:lnTo>
                    <a:pt x="296" y="58"/>
                  </a:lnTo>
                  <a:lnTo>
                    <a:pt x="314" y="54"/>
                  </a:lnTo>
                  <a:lnTo>
                    <a:pt x="329" y="48"/>
                  </a:lnTo>
                  <a:lnTo>
                    <a:pt x="342" y="41"/>
                  </a:lnTo>
                  <a:lnTo>
                    <a:pt x="352" y="33"/>
                  </a:lnTo>
                  <a:lnTo>
                    <a:pt x="360" y="22"/>
                  </a:lnTo>
                  <a:lnTo>
                    <a:pt x="365" y="12"/>
                  </a:lnTo>
                  <a:lnTo>
                    <a:pt x="368" y="0"/>
                  </a:lnTo>
                  <a:lnTo>
                    <a:pt x="349" y="0"/>
                  </a:lnTo>
                  <a:close/>
                </a:path>
              </a:pathLst>
            </a:custGeom>
            <a:solidFill>
              <a:srgbClr val="00335B"/>
            </a:solidFill>
            <a:ln w="9525">
              <a:noFill/>
              <a:round/>
              <a:headEnd/>
              <a:tailEnd/>
            </a:ln>
          </p:spPr>
          <p:txBody>
            <a:bodyPr/>
            <a:lstStyle/>
            <a:p>
              <a:endParaRPr lang="en-US" dirty="0"/>
            </a:p>
          </p:txBody>
        </p:sp>
        <p:sp>
          <p:nvSpPr>
            <p:cNvPr id="34" name="Freeform 160"/>
            <p:cNvSpPr>
              <a:spLocks/>
            </p:cNvSpPr>
            <p:nvPr/>
          </p:nvSpPr>
          <p:spPr bwMode="black">
            <a:xfrm>
              <a:off x="3138" y="2179"/>
              <a:ext cx="155" cy="43"/>
            </a:xfrm>
            <a:custGeom>
              <a:avLst/>
              <a:gdLst/>
              <a:ahLst/>
              <a:cxnLst>
                <a:cxn ang="0">
                  <a:pos x="11" y="0"/>
                </a:cxn>
                <a:cxn ang="0">
                  <a:pos x="155" y="36"/>
                </a:cxn>
                <a:cxn ang="0">
                  <a:pos x="149" y="43"/>
                </a:cxn>
                <a:cxn ang="0">
                  <a:pos x="0" y="17"/>
                </a:cxn>
                <a:cxn ang="0">
                  <a:pos x="11" y="0"/>
                </a:cxn>
              </a:cxnLst>
              <a:rect l="0" t="0" r="r" b="b"/>
              <a:pathLst>
                <a:path w="155" h="43">
                  <a:moveTo>
                    <a:pt x="11" y="0"/>
                  </a:moveTo>
                  <a:lnTo>
                    <a:pt x="155" y="36"/>
                  </a:lnTo>
                  <a:lnTo>
                    <a:pt x="149" y="43"/>
                  </a:lnTo>
                  <a:lnTo>
                    <a:pt x="0" y="17"/>
                  </a:lnTo>
                  <a:lnTo>
                    <a:pt x="11" y="0"/>
                  </a:lnTo>
                  <a:close/>
                </a:path>
              </a:pathLst>
            </a:custGeom>
            <a:solidFill>
              <a:srgbClr val="8C4400"/>
            </a:solidFill>
            <a:ln w="9525">
              <a:noFill/>
              <a:round/>
              <a:headEnd/>
              <a:tailEnd/>
            </a:ln>
          </p:spPr>
          <p:txBody>
            <a:bodyPr/>
            <a:lstStyle/>
            <a:p>
              <a:endParaRPr lang="en-US" dirty="0"/>
            </a:p>
          </p:txBody>
        </p:sp>
        <p:sp>
          <p:nvSpPr>
            <p:cNvPr id="35" name="Freeform 161"/>
            <p:cNvSpPr>
              <a:spLocks/>
            </p:cNvSpPr>
            <p:nvPr/>
          </p:nvSpPr>
          <p:spPr bwMode="black">
            <a:xfrm>
              <a:off x="3452" y="2221"/>
              <a:ext cx="82" cy="142"/>
            </a:xfrm>
            <a:custGeom>
              <a:avLst/>
              <a:gdLst/>
              <a:ahLst/>
              <a:cxnLst>
                <a:cxn ang="0">
                  <a:pos x="51" y="35"/>
                </a:cxn>
                <a:cxn ang="0">
                  <a:pos x="0" y="142"/>
                </a:cxn>
                <a:cxn ang="0">
                  <a:pos x="20" y="142"/>
                </a:cxn>
                <a:cxn ang="0">
                  <a:pos x="82" y="0"/>
                </a:cxn>
                <a:cxn ang="0">
                  <a:pos x="51" y="35"/>
                </a:cxn>
              </a:cxnLst>
              <a:rect l="0" t="0" r="r" b="b"/>
              <a:pathLst>
                <a:path w="82" h="142">
                  <a:moveTo>
                    <a:pt x="51" y="35"/>
                  </a:moveTo>
                  <a:lnTo>
                    <a:pt x="0" y="142"/>
                  </a:lnTo>
                  <a:lnTo>
                    <a:pt x="20" y="142"/>
                  </a:lnTo>
                  <a:lnTo>
                    <a:pt x="82" y="0"/>
                  </a:lnTo>
                  <a:lnTo>
                    <a:pt x="51" y="35"/>
                  </a:lnTo>
                  <a:close/>
                </a:path>
              </a:pathLst>
            </a:custGeom>
            <a:solidFill>
              <a:srgbClr val="00335B"/>
            </a:solidFill>
            <a:ln w="9525">
              <a:noFill/>
              <a:round/>
              <a:headEnd/>
              <a:tailEnd/>
            </a:ln>
          </p:spPr>
          <p:txBody>
            <a:bodyPr/>
            <a:lstStyle/>
            <a:p>
              <a:endParaRPr lang="en-US" dirty="0"/>
            </a:p>
          </p:txBody>
        </p:sp>
        <p:sp>
          <p:nvSpPr>
            <p:cNvPr id="36" name="Freeform 162"/>
            <p:cNvSpPr>
              <a:spLocks/>
            </p:cNvSpPr>
            <p:nvPr/>
          </p:nvSpPr>
          <p:spPr bwMode="black">
            <a:xfrm>
              <a:off x="2922" y="2352"/>
              <a:ext cx="543" cy="343"/>
            </a:xfrm>
            <a:custGeom>
              <a:avLst/>
              <a:gdLst/>
              <a:ahLst/>
              <a:cxnLst>
                <a:cxn ang="0">
                  <a:pos x="543" y="15"/>
                </a:cxn>
                <a:cxn ang="0">
                  <a:pos x="487" y="144"/>
                </a:cxn>
                <a:cxn ang="0">
                  <a:pos x="374" y="118"/>
                </a:cxn>
                <a:cxn ang="0">
                  <a:pos x="376" y="93"/>
                </a:cxn>
                <a:cxn ang="0">
                  <a:pos x="367" y="73"/>
                </a:cxn>
                <a:cxn ang="0">
                  <a:pos x="358" y="60"/>
                </a:cxn>
                <a:cxn ang="0">
                  <a:pos x="348" y="54"/>
                </a:cxn>
                <a:cxn ang="0">
                  <a:pos x="337" y="51"/>
                </a:cxn>
                <a:cxn ang="0">
                  <a:pos x="324" y="52"/>
                </a:cxn>
                <a:cxn ang="0">
                  <a:pos x="309" y="56"/>
                </a:cxn>
                <a:cxn ang="0">
                  <a:pos x="292" y="63"/>
                </a:cxn>
                <a:cxn ang="0">
                  <a:pos x="271" y="69"/>
                </a:cxn>
                <a:cxn ang="0">
                  <a:pos x="257" y="98"/>
                </a:cxn>
                <a:cxn ang="0">
                  <a:pos x="246" y="121"/>
                </a:cxn>
                <a:cxn ang="0">
                  <a:pos x="241" y="140"/>
                </a:cxn>
                <a:cxn ang="0">
                  <a:pos x="241" y="155"/>
                </a:cxn>
                <a:cxn ang="0">
                  <a:pos x="249" y="170"/>
                </a:cxn>
                <a:cxn ang="0">
                  <a:pos x="262" y="181"/>
                </a:cxn>
                <a:cxn ang="0">
                  <a:pos x="283" y="193"/>
                </a:cxn>
                <a:cxn ang="0">
                  <a:pos x="313" y="205"/>
                </a:cxn>
                <a:cxn ang="0">
                  <a:pos x="358" y="189"/>
                </a:cxn>
                <a:cxn ang="0">
                  <a:pos x="449" y="211"/>
                </a:cxn>
                <a:cxn ang="0">
                  <a:pos x="388" y="343"/>
                </a:cxn>
                <a:cxn ang="0">
                  <a:pos x="0" y="263"/>
                </a:cxn>
                <a:cxn ang="0">
                  <a:pos x="6" y="245"/>
                </a:cxn>
                <a:cxn ang="0">
                  <a:pos x="386" y="323"/>
                </a:cxn>
                <a:cxn ang="0">
                  <a:pos x="426" y="227"/>
                </a:cxn>
                <a:cxn ang="0">
                  <a:pos x="350" y="205"/>
                </a:cxn>
                <a:cxn ang="0">
                  <a:pos x="322" y="223"/>
                </a:cxn>
                <a:cxn ang="0">
                  <a:pos x="281" y="215"/>
                </a:cxn>
                <a:cxn ang="0">
                  <a:pos x="253" y="197"/>
                </a:cxn>
                <a:cxn ang="0">
                  <a:pos x="233" y="177"/>
                </a:cxn>
                <a:cxn ang="0">
                  <a:pos x="224" y="159"/>
                </a:cxn>
                <a:cxn ang="0">
                  <a:pos x="221" y="140"/>
                </a:cxn>
                <a:cxn ang="0">
                  <a:pos x="225" y="119"/>
                </a:cxn>
                <a:cxn ang="0">
                  <a:pos x="237" y="97"/>
                </a:cxn>
                <a:cxn ang="0">
                  <a:pos x="253" y="73"/>
                </a:cxn>
                <a:cxn ang="0">
                  <a:pos x="274" y="46"/>
                </a:cxn>
                <a:cxn ang="0">
                  <a:pos x="300" y="39"/>
                </a:cxn>
                <a:cxn ang="0">
                  <a:pos x="320" y="35"/>
                </a:cxn>
                <a:cxn ang="0">
                  <a:pos x="339" y="34"/>
                </a:cxn>
                <a:cxn ang="0">
                  <a:pos x="354" y="35"/>
                </a:cxn>
                <a:cxn ang="0">
                  <a:pos x="367" y="42"/>
                </a:cxn>
                <a:cxn ang="0">
                  <a:pos x="378" y="54"/>
                </a:cxn>
                <a:cxn ang="0">
                  <a:pos x="386" y="72"/>
                </a:cxn>
                <a:cxn ang="0">
                  <a:pos x="393" y="98"/>
                </a:cxn>
                <a:cxn ang="0">
                  <a:pos x="473" y="124"/>
                </a:cxn>
                <a:cxn ang="0">
                  <a:pos x="531" y="0"/>
                </a:cxn>
                <a:cxn ang="0">
                  <a:pos x="543" y="15"/>
                </a:cxn>
              </a:cxnLst>
              <a:rect l="0" t="0" r="r" b="b"/>
              <a:pathLst>
                <a:path w="543" h="343">
                  <a:moveTo>
                    <a:pt x="543" y="15"/>
                  </a:moveTo>
                  <a:lnTo>
                    <a:pt x="487" y="144"/>
                  </a:lnTo>
                  <a:lnTo>
                    <a:pt x="374" y="118"/>
                  </a:lnTo>
                  <a:lnTo>
                    <a:pt x="376" y="93"/>
                  </a:lnTo>
                  <a:lnTo>
                    <a:pt x="367" y="73"/>
                  </a:lnTo>
                  <a:lnTo>
                    <a:pt x="358" y="60"/>
                  </a:lnTo>
                  <a:lnTo>
                    <a:pt x="348" y="54"/>
                  </a:lnTo>
                  <a:lnTo>
                    <a:pt x="337" y="51"/>
                  </a:lnTo>
                  <a:lnTo>
                    <a:pt x="324" y="52"/>
                  </a:lnTo>
                  <a:lnTo>
                    <a:pt x="309" y="56"/>
                  </a:lnTo>
                  <a:lnTo>
                    <a:pt x="292" y="63"/>
                  </a:lnTo>
                  <a:lnTo>
                    <a:pt x="271" y="69"/>
                  </a:lnTo>
                  <a:lnTo>
                    <a:pt x="257" y="98"/>
                  </a:lnTo>
                  <a:lnTo>
                    <a:pt x="246" y="121"/>
                  </a:lnTo>
                  <a:lnTo>
                    <a:pt x="241" y="140"/>
                  </a:lnTo>
                  <a:lnTo>
                    <a:pt x="241" y="155"/>
                  </a:lnTo>
                  <a:lnTo>
                    <a:pt x="249" y="170"/>
                  </a:lnTo>
                  <a:lnTo>
                    <a:pt x="262" y="181"/>
                  </a:lnTo>
                  <a:lnTo>
                    <a:pt x="283" y="193"/>
                  </a:lnTo>
                  <a:lnTo>
                    <a:pt x="313" y="205"/>
                  </a:lnTo>
                  <a:lnTo>
                    <a:pt x="358" y="189"/>
                  </a:lnTo>
                  <a:lnTo>
                    <a:pt x="449" y="211"/>
                  </a:lnTo>
                  <a:lnTo>
                    <a:pt x="388" y="343"/>
                  </a:lnTo>
                  <a:lnTo>
                    <a:pt x="0" y="263"/>
                  </a:lnTo>
                  <a:lnTo>
                    <a:pt x="6" y="245"/>
                  </a:lnTo>
                  <a:lnTo>
                    <a:pt x="386" y="323"/>
                  </a:lnTo>
                  <a:lnTo>
                    <a:pt x="426" y="227"/>
                  </a:lnTo>
                  <a:lnTo>
                    <a:pt x="350" y="205"/>
                  </a:lnTo>
                  <a:lnTo>
                    <a:pt x="322" y="223"/>
                  </a:lnTo>
                  <a:lnTo>
                    <a:pt x="281" y="215"/>
                  </a:lnTo>
                  <a:lnTo>
                    <a:pt x="253" y="197"/>
                  </a:lnTo>
                  <a:lnTo>
                    <a:pt x="233" y="177"/>
                  </a:lnTo>
                  <a:lnTo>
                    <a:pt x="224" y="159"/>
                  </a:lnTo>
                  <a:lnTo>
                    <a:pt x="221" y="140"/>
                  </a:lnTo>
                  <a:lnTo>
                    <a:pt x="225" y="119"/>
                  </a:lnTo>
                  <a:lnTo>
                    <a:pt x="237" y="97"/>
                  </a:lnTo>
                  <a:lnTo>
                    <a:pt x="253" y="73"/>
                  </a:lnTo>
                  <a:lnTo>
                    <a:pt x="274" y="46"/>
                  </a:lnTo>
                  <a:lnTo>
                    <a:pt x="300" y="39"/>
                  </a:lnTo>
                  <a:lnTo>
                    <a:pt x="320" y="35"/>
                  </a:lnTo>
                  <a:lnTo>
                    <a:pt x="339" y="34"/>
                  </a:lnTo>
                  <a:lnTo>
                    <a:pt x="354" y="35"/>
                  </a:lnTo>
                  <a:lnTo>
                    <a:pt x="367" y="42"/>
                  </a:lnTo>
                  <a:lnTo>
                    <a:pt x="378" y="54"/>
                  </a:lnTo>
                  <a:lnTo>
                    <a:pt x="386" y="72"/>
                  </a:lnTo>
                  <a:lnTo>
                    <a:pt x="393" y="98"/>
                  </a:lnTo>
                  <a:lnTo>
                    <a:pt x="473" y="124"/>
                  </a:lnTo>
                  <a:lnTo>
                    <a:pt x="531" y="0"/>
                  </a:lnTo>
                  <a:lnTo>
                    <a:pt x="543" y="15"/>
                  </a:lnTo>
                  <a:close/>
                </a:path>
              </a:pathLst>
            </a:custGeom>
            <a:solidFill>
              <a:srgbClr val="8C4400"/>
            </a:solidFill>
            <a:ln w="9525">
              <a:noFill/>
              <a:round/>
              <a:headEnd/>
              <a:tailEnd/>
            </a:ln>
          </p:spPr>
          <p:txBody>
            <a:bodyPr/>
            <a:lstStyle/>
            <a:p>
              <a:endParaRPr lang="en-US" dirty="0"/>
            </a:p>
          </p:txBody>
        </p:sp>
        <p:sp>
          <p:nvSpPr>
            <p:cNvPr id="37" name="Freeform 163"/>
            <p:cNvSpPr>
              <a:spLocks/>
            </p:cNvSpPr>
            <p:nvPr/>
          </p:nvSpPr>
          <p:spPr bwMode="black">
            <a:xfrm>
              <a:off x="2839" y="2627"/>
              <a:ext cx="280" cy="395"/>
            </a:xfrm>
            <a:custGeom>
              <a:avLst/>
              <a:gdLst/>
              <a:ahLst/>
              <a:cxnLst>
                <a:cxn ang="0">
                  <a:pos x="280" y="15"/>
                </a:cxn>
                <a:cxn ang="0">
                  <a:pos x="173" y="224"/>
                </a:cxn>
                <a:cxn ang="0">
                  <a:pos x="65" y="198"/>
                </a:cxn>
                <a:cxn ang="0">
                  <a:pos x="24" y="273"/>
                </a:cxn>
                <a:cxn ang="0">
                  <a:pos x="149" y="309"/>
                </a:cxn>
                <a:cxn ang="0">
                  <a:pos x="104" y="395"/>
                </a:cxn>
                <a:cxn ang="0">
                  <a:pos x="84" y="389"/>
                </a:cxn>
                <a:cxn ang="0">
                  <a:pos x="118" y="323"/>
                </a:cxn>
                <a:cxn ang="0">
                  <a:pos x="0" y="289"/>
                </a:cxn>
                <a:cxn ang="0">
                  <a:pos x="58" y="177"/>
                </a:cxn>
                <a:cxn ang="0">
                  <a:pos x="162" y="203"/>
                </a:cxn>
                <a:cxn ang="0">
                  <a:pos x="267" y="0"/>
                </a:cxn>
                <a:cxn ang="0">
                  <a:pos x="280" y="15"/>
                </a:cxn>
              </a:cxnLst>
              <a:rect l="0" t="0" r="r" b="b"/>
              <a:pathLst>
                <a:path w="280" h="395">
                  <a:moveTo>
                    <a:pt x="280" y="15"/>
                  </a:moveTo>
                  <a:lnTo>
                    <a:pt x="173" y="224"/>
                  </a:lnTo>
                  <a:lnTo>
                    <a:pt x="65" y="198"/>
                  </a:lnTo>
                  <a:lnTo>
                    <a:pt x="24" y="273"/>
                  </a:lnTo>
                  <a:lnTo>
                    <a:pt x="149" y="309"/>
                  </a:lnTo>
                  <a:lnTo>
                    <a:pt x="104" y="395"/>
                  </a:lnTo>
                  <a:lnTo>
                    <a:pt x="84" y="389"/>
                  </a:lnTo>
                  <a:lnTo>
                    <a:pt x="118" y="323"/>
                  </a:lnTo>
                  <a:lnTo>
                    <a:pt x="0" y="289"/>
                  </a:lnTo>
                  <a:lnTo>
                    <a:pt x="58" y="177"/>
                  </a:lnTo>
                  <a:lnTo>
                    <a:pt x="162" y="203"/>
                  </a:lnTo>
                  <a:lnTo>
                    <a:pt x="267" y="0"/>
                  </a:lnTo>
                  <a:lnTo>
                    <a:pt x="280" y="15"/>
                  </a:lnTo>
                  <a:close/>
                </a:path>
              </a:pathLst>
            </a:custGeom>
            <a:solidFill>
              <a:srgbClr val="8C4400"/>
            </a:solidFill>
            <a:ln w="9525">
              <a:noFill/>
              <a:round/>
              <a:headEnd/>
              <a:tailEnd/>
            </a:ln>
          </p:spPr>
          <p:txBody>
            <a:bodyPr/>
            <a:lstStyle/>
            <a:p>
              <a:endParaRPr lang="en-US" dirty="0"/>
            </a:p>
          </p:txBody>
        </p:sp>
        <p:sp>
          <p:nvSpPr>
            <p:cNvPr id="38" name="Freeform 164"/>
            <p:cNvSpPr>
              <a:spLocks/>
            </p:cNvSpPr>
            <p:nvPr/>
          </p:nvSpPr>
          <p:spPr bwMode="black">
            <a:xfrm>
              <a:off x="3310" y="2681"/>
              <a:ext cx="141" cy="80"/>
            </a:xfrm>
            <a:custGeom>
              <a:avLst/>
              <a:gdLst/>
              <a:ahLst/>
              <a:cxnLst>
                <a:cxn ang="0">
                  <a:pos x="4" y="0"/>
                </a:cxn>
                <a:cxn ang="0">
                  <a:pos x="108" y="19"/>
                </a:cxn>
                <a:cxn ang="0">
                  <a:pos x="141" y="65"/>
                </a:cxn>
                <a:cxn ang="0">
                  <a:pos x="130" y="80"/>
                </a:cxn>
                <a:cxn ang="0">
                  <a:pos x="104" y="39"/>
                </a:cxn>
                <a:cxn ang="0">
                  <a:pos x="1" y="13"/>
                </a:cxn>
                <a:cxn ang="0">
                  <a:pos x="1" y="11"/>
                </a:cxn>
                <a:cxn ang="0">
                  <a:pos x="0" y="9"/>
                </a:cxn>
                <a:cxn ang="0">
                  <a:pos x="1" y="5"/>
                </a:cxn>
                <a:cxn ang="0">
                  <a:pos x="4" y="0"/>
                </a:cxn>
              </a:cxnLst>
              <a:rect l="0" t="0" r="r" b="b"/>
              <a:pathLst>
                <a:path w="141" h="80">
                  <a:moveTo>
                    <a:pt x="4" y="0"/>
                  </a:moveTo>
                  <a:lnTo>
                    <a:pt x="108" y="19"/>
                  </a:lnTo>
                  <a:lnTo>
                    <a:pt x="141" y="65"/>
                  </a:lnTo>
                  <a:lnTo>
                    <a:pt x="130" y="80"/>
                  </a:lnTo>
                  <a:lnTo>
                    <a:pt x="104" y="39"/>
                  </a:lnTo>
                  <a:lnTo>
                    <a:pt x="1" y="13"/>
                  </a:lnTo>
                  <a:lnTo>
                    <a:pt x="1" y="11"/>
                  </a:lnTo>
                  <a:lnTo>
                    <a:pt x="0" y="9"/>
                  </a:lnTo>
                  <a:lnTo>
                    <a:pt x="1" y="5"/>
                  </a:lnTo>
                  <a:lnTo>
                    <a:pt x="4" y="0"/>
                  </a:lnTo>
                  <a:close/>
                </a:path>
              </a:pathLst>
            </a:custGeom>
            <a:solidFill>
              <a:srgbClr val="00335B"/>
            </a:solidFill>
            <a:ln w="9525">
              <a:noFill/>
              <a:round/>
              <a:headEnd/>
              <a:tailEnd/>
            </a:ln>
          </p:spPr>
          <p:txBody>
            <a:bodyPr/>
            <a:lstStyle/>
            <a:p>
              <a:endParaRPr lang="en-US" dirty="0"/>
            </a:p>
          </p:txBody>
        </p:sp>
        <p:sp>
          <p:nvSpPr>
            <p:cNvPr id="39" name="Freeform 165"/>
            <p:cNvSpPr>
              <a:spLocks/>
            </p:cNvSpPr>
            <p:nvPr/>
          </p:nvSpPr>
          <p:spPr bwMode="black">
            <a:xfrm>
              <a:off x="3435" y="2744"/>
              <a:ext cx="34" cy="84"/>
            </a:xfrm>
            <a:custGeom>
              <a:avLst/>
              <a:gdLst/>
              <a:ahLst/>
              <a:cxnLst>
                <a:cxn ang="0">
                  <a:pos x="12" y="0"/>
                </a:cxn>
                <a:cxn ang="0">
                  <a:pos x="34" y="84"/>
                </a:cxn>
                <a:cxn ang="0">
                  <a:pos x="16" y="84"/>
                </a:cxn>
                <a:cxn ang="0">
                  <a:pos x="0" y="23"/>
                </a:cxn>
                <a:cxn ang="0">
                  <a:pos x="12" y="0"/>
                </a:cxn>
              </a:cxnLst>
              <a:rect l="0" t="0" r="r" b="b"/>
              <a:pathLst>
                <a:path w="34" h="84">
                  <a:moveTo>
                    <a:pt x="12" y="0"/>
                  </a:moveTo>
                  <a:lnTo>
                    <a:pt x="34" y="84"/>
                  </a:lnTo>
                  <a:lnTo>
                    <a:pt x="16" y="84"/>
                  </a:lnTo>
                  <a:lnTo>
                    <a:pt x="0" y="23"/>
                  </a:lnTo>
                  <a:lnTo>
                    <a:pt x="12" y="0"/>
                  </a:lnTo>
                  <a:close/>
                </a:path>
              </a:pathLst>
            </a:custGeom>
            <a:solidFill>
              <a:srgbClr val="8C4400"/>
            </a:solidFill>
            <a:ln w="9525">
              <a:noFill/>
              <a:round/>
              <a:headEnd/>
              <a:tailEnd/>
            </a:ln>
          </p:spPr>
          <p:txBody>
            <a:bodyPr/>
            <a:lstStyle/>
            <a:p>
              <a:endParaRPr lang="en-US" dirty="0"/>
            </a:p>
          </p:txBody>
        </p:sp>
        <p:sp>
          <p:nvSpPr>
            <p:cNvPr id="40" name="Freeform 166"/>
            <p:cNvSpPr>
              <a:spLocks/>
            </p:cNvSpPr>
            <p:nvPr/>
          </p:nvSpPr>
          <p:spPr bwMode="black">
            <a:xfrm>
              <a:off x="3314" y="2823"/>
              <a:ext cx="151" cy="80"/>
            </a:xfrm>
            <a:custGeom>
              <a:avLst/>
              <a:gdLst/>
              <a:ahLst/>
              <a:cxnLst>
                <a:cxn ang="0">
                  <a:pos x="133" y="0"/>
                </a:cxn>
                <a:cxn ang="0">
                  <a:pos x="44" y="22"/>
                </a:cxn>
                <a:cxn ang="0">
                  <a:pos x="11" y="44"/>
                </a:cxn>
                <a:cxn ang="0">
                  <a:pos x="0" y="80"/>
                </a:cxn>
                <a:cxn ang="0">
                  <a:pos x="22" y="80"/>
                </a:cxn>
                <a:cxn ang="0">
                  <a:pos x="29" y="48"/>
                </a:cxn>
                <a:cxn ang="0">
                  <a:pos x="63" y="28"/>
                </a:cxn>
                <a:cxn ang="0">
                  <a:pos x="151" y="9"/>
                </a:cxn>
                <a:cxn ang="0">
                  <a:pos x="133" y="0"/>
                </a:cxn>
              </a:cxnLst>
              <a:rect l="0" t="0" r="r" b="b"/>
              <a:pathLst>
                <a:path w="151" h="80">
                  <a:moveTo>
                    <a:pt x="133" y="0"/>
                  </a:moveTo>
                  <a:lnTo>
                    <a:pt x="44" y="22"/>
                  </a:lnTo>
                  <a:lnTo>
                    <a:pt x="11" y="44"/>
                  </a:lnTo>
                  <a:lnTo>
                    <a:pt x="0" y="80"/>
                  </a:lnTo>
                  <a:lnTo>
                    <a:pt x="22" y="80"/>
                  </a:lnTo>
                  <a:lnTo>
                    <a:pt x="29" y="48"/>
                  </a:lnTo>
                  <a:lnTo>
                    <a:pt x="63" y="28"/>
                  </a:lnTo>
                  <a:lnTo>
                    <a:pt x="151" y="9"/>
                  </a:lnTo>
                  <a:lnTo>
                    <a:pt x="133" y="0"/>
                  </a:lnTo>
                  <a:close/>
                </a:path>
              </a:pathLst>
            </a:custGeom>
            <a:solidFill>
              <a:srgbClr val="00335B"/>
            </a:solidFill>
            <a:ln w="9525">
              <a:noFill/>
              <a:round/>
              <a:headEnd/>
              <a:tailEnd/>
            </a:ln>
          </p:spPr>
          <p:txBody>
            <a:bodyPr/>
            <a:lstStyle/>
            <a:p>
              <a:endParaRPr lang="en-US" dirty="0"/>
            </a:p>
          </p:txBody>
        </p:sp>
        <p:sp>
          <p:nvSpPr>
            <p:cNvPr id="41" name="Freeform 167"/>
            <p:cNvSpPr>
              <a:spLocks/>
            </p:cNvSpPr>
            <p:nvPr/>
          </p:nvSpPr>
          <p:spPr bwMode="black">
            <a:xfrm>
              <a:off x="3283" y="2900"/>
              <a:ext cx="79" cy="203"/>
            </a:xfrm>
            <a:custGeom>
              <a:avLst/>
              <a:gdLst/>
              <a:ahLst/>
              <a:cxnLst>
                <a:cxn ang="0">
                  <a:pos x="53" y="0"/>
                </a:cxn>
                <a:cxn ang="0">
                  <a:pos x="68" y="19"/>
                </a:cxn>
                <a:cxn ang="0">
                  <a:pos x="79" y="48"/>
                </a:cxn>
                <a:cxn ang="0">
                  <a:pos x="68" y="89"/>
                </a:cxn>
                <a:cxn ang="0">
                  <a:pos x="15" y="203"/>
                </a:cxn>
                <a:cxn ang="0">
                  <a:pos x="0" y="194"/>
                </a:cxn>
                <a:cxn ang="0">
                  <a:pos x="60" y="56"/>
                </a:cxn>
                <a:cxn ang="0">
                  <a:pos x="53" y="37"/>
                </a:cxn>
                <a:cxn ang="0">
                  <a:pos x="35" y="0"/>
                </a:cxn>
                <a:cxn ang="0">
                  <a:pos x="53" y="0"/>
                </a:cxn>
              </a:cxnLst>
              <a:rect l="0" t="0" r="r" b="b"/>
              <a:pathLst>
                <a:path w="79" h="203">
                  <a:moveTo>
                    <a:pt x="53" y="0"/>
                  </a:moveTo>
                  <a:lnTo>
                    <a:pt x="68" y="19"/>
                  </a:lnTo>
                  <a:lnTo>
                    <a:pt x="79" y="48"/>
                  </a:lnTo>
                  <a:lnTo>
                    <a:pt x="68" y="89"/>
                  </a:lnTo>
                  <a:lnTo>
                    <a:pt x="15" y="203"/>
                  </a:lnTo>
                  <a:lnTo>
                    <a:pt x="0" y="194"/>
                  </a:lnTo>
                  <a:lnTo>
                    <a:pt x="60" y="56"/>
                  </a:lnTo>
                  <a:lnTo>
                    <a:pt x="53" y="37"/>
                  </a:lnTo>
                  <a:lnTo>
                    <a:pt x="35" y="0"/>
                  </a:lnTo>
                  <a:lnTo>
                    <a:pt x="53" y="0"/>
                  </a:lnTo>
                  <a:close/>
                </a:path>
              </a:pathLst>
            </a:custGeom>
            <a:solidFill>
              <a:srgbClr val="8C4400"/>
            </a:solidFill>
            <a:ln w="9525">
              <a:noFill/>
              <a:round/>
              <a:headEnd/>
              <a:tailEnd/>
            </a:ln>
          </p:spPr>
          <p:txBody>
            <a:bodyPr/>
            <a:lstStyle/>
            <a:p>
              <a:endParaRPr lang="en-US" dirty="0"/>
            </a:p>
          </p:txBody>
        </p:sp>
        <p:sp>
          <p:nvSpPr>
            <p:cNvPr id="42" name="Freeform 168"/>
            <p:cNvSpPr>
              <a:spLocks/>
            </p:cNvSpPr>
            <p:nvPr/>
          </p:nvSpPr>
          <p:spPr bwMode="black">
            <a:xfrm>
              <a:off x="3509" y="2244"/>
              <a:ext cx="213" cy="46"/>
            </a:xfrm>
            <a:custGeom>
              <a:avLst/>
              <a:gdLst/>
              <a:ahLst/>
              <a:cxnLst>
                <a:cxn ang="0">
                  <a:pos x="10" y="0"/>
                </a:cxn>
                <a:cxn ang="0">
                  <a:pos x="213" y="33"/>
                </a:cxn>
                <a:cxn ang="0">
                  <a:pos x="213" y="46"/>
                </a:cxn>
                <a:cxn ang="0">
                  <a:pos x="0" y="16"/>
                </a:cxn>
                <a:cxn ang="0">
                  <a:pos x="10" y="0"/>
                </a:cxn>
              </a:cxnLst>
              <a:rect l="0" t="0" r="r" b="b"/>
              <a:pathLst>
                <a:path w="213" h="46">
                  <a:moveTo>
                    <a:pt x="10" y="0"/>
                  </a:moveTo>
                  <a:lnTo>
                    <a:pt x="213" y="33"/>
                  </a:lnTo>
                  <a:lnTo>
                    <a:pt x="213" y="46"/>
                  </a:lnTo>
                  <a:lnTo>
                    <a:pt x="0" y="16"/>
                  </a:lnTo>
                  <a:lnTo>
                    <a:pt x="10" y="0"/>
                  </a:lnTo>
                  <a:close/>
                </a:path>
              </a:pathLst>
            </a:custGeom>
            <a:solidFill>
              <a:srgbClr val="00335B"/>
            </a:solidFill>
            <a:ln w="9525">
              <a:noFill/>
              <a:round/>
              <a:headEnd/>
              <a:tailEnd/>
            </a:ln>
          </p:spPr>
          <p:txBody>
            <a:bodyPr/>
            <a:lstStyle/>
            <a:p>
              <a:endParaRPr lang="en-US" dirty="0"/>
            </a:p>
          </p:txBody>
        </p:sp>
        <p:sp>
          <p:nvSpPr>
            <p:cNvPr id="43" name="Freeform 169"/>
            <p:cNvSpPr>
              <a:spLocks/>
            </p:cNvSpPr>
            <p:nvPr/>
          </p:nvSpPr>
          <p:spPr bwMode="black">
            <a:xfrm>
              <a:off x="3714" y="2011"/>
              <a:ext cx="379" cy="293"/>
            </a:xfrm>
            <a:custGeom>
              <a:avLst/>
              <a:gdLst/>
              <a:ahLst/>
              <a:cxnLst>
                <a:cxn ang="0">
                  <a:pos x="7" y="266"/>
                </a:cxn>
                <a:cxn ang="0">
                  <a:pos x="117" y="283"/>
                </a:cxn>
                <a:cxn ang="0">
                  <a:pos x="133" y="236"/>
                </a:cxn>
                <a:cxn ang="0">
                  <a:pos x="83" y="207"/>
                </a:cxn>
                <a:cxn ang="0">
                  <a:pos x="79" y="161"/>
                </a:cxn>
                <a:cxn ang="0">
                  <a:pos x="139" y="143"/>
                </a:cxn>
                <a:cxn ang="0">
                  <a:pos x="221" y="143"/>
                </a:cxn>
                <a:cxn ang="0">
                  <a:pos x="271" y="128"/>
                </a:cxn>
                <a:cxn ang="0">
                  <a:pos x="335" y="78"/>
                </a:cxn>
                <a:cxn ang="0">
                  <a:pos x="361" y="0"/>
                </a:cxn>
                <a:cxn ang="0">
                  <a:pos x="379" y="4"/>
                </a:cxn>
                <a:cxn ang="0">
                  <a:pos x="345" y="82"/>
                </a:cxn>
                <a:cxn ang="0">
                  <a:pos x="275" y="139"/>
                </a:cxn>
                <a:cxn ang="0">
                  <a:pos x="218" y="158"/>
                </a:cxn>
                <a:cxn ang="0">
                  <a:pos x="136" y="154"/>
                </a:cxn>
                <a:cxn ang="0">
                  <a:pos x="94" y="165"/>
                </a:cxn>
                <a:cxn ang="0">
                  <a:pos x="98" y="199"/>
                </a:cxn>
                <a:cxn ang="0">
                  <a:pos x="151" y="227"/>
                </a:cxn>
                <a:cxn ang="0">
                  <a:pos x="128" y="293"/>
                </a:cxn>
                <a:cxn ang="0">
                  <a:pos x="0" y="275"/>
                </a:cxn>
                <a:cxn ang="0">
                  <a:pos x="7" y="266"/>
                </a:cxn>
              </a:cxnLst>
              <a:rect l="0" t="0" r="r" b="b"/>
              <a:pathLst>
                <a:path w="379" h="293">
                  <a:moveTo>
                    <a:pt x="7" y="266"/>
                  </a:moveTo>
                  <a:lnTo>
                    <a:pt x="117" y="283"/>
                  </a:lnTo>
                  <a:lnTo>
                    <a:pt x="133" y="236"/>
                  </a:lnTo>
                  <a:lnTo>
                    <a:pt x="83" y="207"/>
                  </a:lnTo>
                  <a:lnTo>
                    <a:pt x="79" y="161"/>
                  </a:lnTo>
                  <a:lnTo>
                    <a:pt x="139" y="143"/>
                  </a:lnTo>
                  <a:lnTo>
                    <a:pt x="221" y="143"/>
                  </a:lnTo>
                  <a:lnTo>
                    <a:pt x="271" y="128"/>
                  </a:lnTo>
                  <a:lnTo>
                    <a:pt x="335" y="78"/>
                  </a:lnTo>
                  <a:lnTo>
                    <a:pt x="361" y="0"/>
                  </a:lnTo>
                  <a:lnTo>
                    <a:pt x="379" y="4"/>
                  </a:lnTo>
                  <a:lnTo>
                    <a:pt x="345" y="82"/>
                  </a:lnTo>
                  <a:lnTo>
                    <a:pt x="275" y="139"/>
                  </a:lnTo>
                  <a:lnTo>
                    <a:pt x="218" y="158"/>
                  </a:lnTo>
                  <a:lnTo>
                    <a:pt x="136" y="154"/>
                  </a:lnTo>
                  <a:lnTo>
                    <a:pt x="94" y="165"/>
                  </a:lnTo>
                  <a:lnTo>
                    <a:pt x="98" y="199"/>
                  </a:lnTo>
                  <a:lnTo>
                    <a:pt x="151" y="227"/>
                  </a:lnTo>
                  <a:lnTo>
                    <a:pt x="128" y="293"/>
                  </a:lnTo>
                  <a:lnTo>
                    <a:pt x="0" y="275"/>
                  </a:lnTo>
                  <a:lnTo>
                    <a:pt x="7" y="266"/>
                  </a:lnTo>
                  <a:close/>
                </a:path>
              </a:pathLst>
            </a:custGeom>
            <a:solidFill>
              <a:srgbClr val="8C4400"/>
            </a:solidFill>
            <a:ln w="9525">
              <a:noFill/>
              <a:round/>
              <a:headEnd/>
              <a:tailEnd/>
            </a:ln>
          </p:spPr>
          <p:txBody>
            <a:bodyPr/>
            <a:lstStyle/>
            <a:p>
              <a:endParaRPr lang="en-US" dirty="0"/>
            </a:p>
          </p:txBody>
        </p:sp>
        <p:sp>
          <p:nvSpPr>
            <p:cNvPr id="44" name="Freeform 170"/>
            <p:cNvSpPr>
              <a:spLocks/>
            </p:cNvSpPr>
            <p:nvPr/>
          </p:nvSpPr>
          <p:spPr bwMode="black">
            <a:xfrm>
              <a:off x="3816" y="2291"/>
              <a:ext cx="82" cy="47"/>
            </a:xfrm>
            <a:custGeom>
              <a:avLst/>
              <a:gdLst/>
              <a:ahLst/>
              <a:cxnLst>
                <a:cxn ang="0">
                  <a:pos x="27" y="0"/>
                </a:cxn>
                <a:cxn ang="0">
                  <a:pos x="82" y="17"/>
                </a:cxn>
                <a:cxn ang="0">
                  <a:pos x="67" y="47"/>
                </a:cxn>
                <a:cxn ang="0">
                  <a:pos x="50" y="47"/>
                </a:cxn>
                <a:cxn ang="0">
                  <a:pos x="67" y="21"/>
                </a:cxn>
                <a:cxn ang="0">
                  <a:pos x="0" y="9"/>
                </a:cxn>
                <a:cxn ang="0">
                  <a:pos x="27" y="0"/>
                </a:cxn>
              </a:cxnLst>
              <a:rect l="0" t="0" r="r" b="b"/>
              <a:pathLst>
                <a:path w="82" h="47">
                  <a:moveTo>
                    <a:pt x="27" y="0"/>
                  </a:moveTo>
                  <a:lnTo>
                    <a:pt x="82" y="17"/>
                  </a:lnTo>
                  <a:lnTo>
                    <a:pt x="67" y="47"/>
                  </a:lnTo>
                  <a:lnTo>
                    <a:pt x="50" y="47"/>
                  </a:lnTo>
                  <a:lnTo>
                    <a:pt x="67" y="21"/>
                  </a:lnTo>
                  <a:lnTo>
                    <a:pt x="0" y="9"/>
                  </a:lnTo>
                  <a:lnTo>
                    <a:pt x="27" y="0"/>
                  </a:lnTo>
                  <a:close/>
                </a:path>
              </a:pathLst>
            </a:custGeom>
            <a:solidFill>
              <a:srgbClr val="8C4400"/>
            </a:solidFill>
            <a:ln w="9525">
              <a:noFill/>
              <a:round/>
              <a:headEnd/>
              <a:tailEnd/>
            </a:ln>
          </p:spPr>
          <p:txBody>
            <a:bodyPr/>
            <a:lstStyle/>
            <a:p>
              <a:endParaRPr lang="en-US" dirty="0"/>
            </a:p>
          </p:txBody>
        </p:sp>
        <p:sp>
          <p:nvSpPr>
            <p:cNvPr id="45" name="Freeform 171"/>
            <p:cNvSpPr>
              <a:spLocks/>
            </p:cNvSpPr>
            <p:nvPr/>
          </p:nvSpPr>
          <p:spPr bwMode="black">
            <a:xfrm>
              <a:off x="3502" y="2334"/>
              <a:ext cx="377" cy="412"/>
            </a:xfrm>
            <a:custGeom>
              <a:avLst/>
              <a:gdLst/>
              <a:ahLst/>
              <a:cxnLst>
                <a:cxn ang="0">
                  <a:pos x="366" y="0"/>
                </a:cxn>
                <a:cxn ang="0">
                  <a:pos x="329" y="77"/>
                </a:cxn>
                <a:cxn ang="0">
                  <a:pos x="216" y="68"/>
                </a:cxn>
                <a:cxn ang="0">
                  <a:pos x="202" y="27"/>
                </a:cxn>
                <a:cxn ang="0">
                  <a:pos x="163" y="20"/>
                </a:cxn>
                <a:cxn ang="0">
                  <a:pos x="0" y="397"/>
                </a:cxn>
                <a:cxn ang="0">
                  <a:pos x="17" y="412"/>
                </a:cxn>
                <a:cxn ang="0">
                  <a:pos x="173" y="42"/>
                </a:cxn>
                <a:cxn ang="0">
                  <a:pos x="190" y="42"/>
                </a:cxn>
                <a:cxn ang="0">
                  <a:pos x="209" y="79"/>
                </a:cxn>
                <a:cxn ang="0">
                  <a:pos x="336" y="91"/>
                </a:cxn>
                <a:cxn ang="0">
                  <a:pos x="377" y="4"/>
                </a:cxn>
                <a:cxn ang="0">
                  <a:pos x="366" y="0"/>
                </a:cxn>
              </a:cxnLst>
              <a:rect l="0" t="0" r="r" b="b"/>
              <a:pathLst>
                <a:path w="377" h="412">
                  <a:moveTo>
                    <a:pt x="366" y="0"/>
                  </a:moveTo>
                  <a:lnTo>
                    <a:pt x="329" y="77"/>
                  </a:lnTo>
                  <a:lnTo>
                    <a:pt x="216" y="68"/>
                  </a:lnTo>
                  <a:lnTo>
                    <a:pt x="202" y="27"/>
                  </a:lnTo>
                  <a:lnTo>
                    <a:pt x="163" y="20"/>
                  </a:lnTo>
                  <a:lnTo>
                    <a:pt x="0" y="397"/>
                  </a:lnTo>
                  <a:lnTo>
                    <a:pt x="17" y="412"/>
                  </a:lnTo>
                  <a:lnTo>
                    <a:pt x="173" y="42"/>
                  </a:lnTo>
                  <a:lnTo>
                    <a:pt x="190" y="42"/>
                  </a:lnTo>
                  <a:lnTo>
                    <a:pt x="209" y="79"/>
                  </a:lnTo>
                  <a:lnTo>
                    <a:pt x="336" y="91"/>
                  </a:lnTo>
                  <a:lnTo>
                    <a:pt x="377" y="4"/>
                  </a:lnTo>
                  <a:lnTo>
                    <a:pt x="366" y="0"/>
                  </a:lnTo>
                  <a:close/>
                </a:path>
              </a:pathLst>
            </a:custGeom>
            <a:solidFill>
              <a:srgbClr val="00335B"/>
            </a:solidFill>
            <a:ln w="9525">
              <a:noFill/>
              <a:round/>
              <a:headEnd/>
              <a:tailEnd/>
            </a:ln>
          </p:spPr>
          <p:txBody>
            <a:bodyPr/>
            <a:lstStyle/>
            <a:p>
              <a:endParaRPr lang="en-US" dirty="0"/>
            </a:p>
          </p:txBody>
        </p:sp>
        <p:sp>
          <p:nvSpPr>
            <p:cNvPr id="46" name="Freeform 172"/>
            <p:cNvSpPr>
              <a:spLocks/>
            </p:cNvSpPr>
            <p:nvPr/>
          </p:nvSpPr>
          <p:spPr bwMode="black">
            <a:xfrm>
              <a:off x="3422" y="2701"/>
              <a:ext cx="115" cy="46"/>
            </a:xfrm>
            <a:custGeom>
              <a:avLst/>
              <a:gdLst/>
              <a:ahLst/>
              <a:cxnLst>
                <a:cxn ang="0">
                  <a:pos x="0" y="0"/>
                </a:cxn>
                <a:cxn ang="0">
                  <a:pos x="108" y="32"/>
                </a:cxn>
                <a:cxn ang="0">
                  <a:pos x="115" y="46"/>
                </a:cxn>
                <a:cxn ang="0">
                  <a:pos x="8" y="19"/>
                </a:cxn>
                <a:cxn ang="0">
                  <a:pos x="7" y="15"/>
                </a:cxn>
                <a:cxn ang="0">
                  <a:pos x="3" y="7"/>
                </a:cxn>
                <a:cxn ang="0">
                  <a:pos x="0" y="0"/>
                </a:cxn>
                <a:cxn ang="0">
                  <a:pos x="0" y="0"/>
                </a:cxn>
              </a:cxnLst>
              <a:rect l="0" t="0" r="r" b="b"/>
              <a:pathLst>
                <a:path w="115" h="46">
                  <a:moveTo>
                    <a:pt x="0" y="0"/>
                  </a:moveTo>
                  <a:lnTo>
                    <a:pt x="108" y="32"/>
                  </a:lnTo>
                  <a:lnTo>
                    <a:pt x="115" y="46"/>
                  </a:lnTo>
                  <a:lnTo>
                    <a:pt x="8" y="19"/>
                  </a:lnTo>
                  <a:lnTo>
                    <a:pt x="7" y="15"/>
                  </a:lnTo>
                  <a:lnTo>
                    <a:pt x="3" y="7"/>
                  </a:lnTo>
                  <a:lnTo>
                    <a:pt x="0" y="0"/>
                  </a:lnTo>
                  <a:lnTo>
                    <a:pt x="0" y="0"/>
                  </a:lnTo>
                  <a:close/>
                </a:path>
              </a:pathLst>
            </a:custGeom>
            <a:solidFill>
              <a:srgbClr val="00335B"/>
            </a:solidFill>
            <a:ln w="9525">
              <a:noFill/>
              <a:round/>
              <a:headEnd/>
              <a:tailEnd/>
            </a:ln>
          </p:spPr>
          <p:txBody>
            <a:bodyPr/>
            <a:lstStyle/>
            <a:p>
              <a:endParaRPr lang="en-US" dirty="0"/>
            </a:p>
          </p:txBody>
        </p:sp>
        <p:sp>
          <p:nvSpPr>
            <p:cNvPr id="47" name="Freeform 173"/>
            <p:cNvSpPr>
              <a:spLocks/>
            </p:cNvSpPr>
            <p:nvPr/>
          </p:nvSpPr>
          <p:spPr bwMode="black">
            <a:xfrm>
              <a:off x="3498" y="2733"/>
              <a:ext cx="357" cy="419"/>
            </a:xfrm>
            <a:custGeom>
              <a:avLst/>
              <a:gdLst/>
              <a:ahLst/>
              <a:cxnLst>
                <a:cxn ang="0">
                  <a:pos x="45" y="0"/>
                </a:cxn>
                <a:cxn ang="0">
                  <a:pos x="357" y="65"/>
                </a:cxn>
                <a:cxn ang="0">
                  <a:pos x="286" y="229"/>
                </a:cxn>
                <a:cxn ang="0">
                  <a:pos x="338" y="260"/>
                </a:cxn>
                <a:cxn ang="0">
                  <a:pos x="338" y="309"/>
                </a:cxn>
                <a:cxn ang="0">
                  <a:pos x="316" y="340"/>
                </a:cxn>
                <a:cxn ang="0">
                  <a:pos x="294" y="358"/>
                </a:cxn>
                <a:cxn ang="0">
                  <a:pos x="272" y="365"/>
                </a:cxn>
                <a:cxn ang="0">
                  <a:pos x="251" y="361"/>
                </a:cxn>
                <a:cxn ang="0">
                  <a:pos x="232" y="349"/>
                </a:cxn>
                <a:cxn ang="0">
                  <a:pos x="213" y="327"/>
                </a:cxn>
                <a:cxn ang="0">
                  <a:pos x="196" y="299"/>
                </a:cxn>
                <a:cxn ang="0">
                  <a:pos x="181" y="266"/>
                </a:cxn>
                <a:cxn ang="0">
                  <a:pos x="105" y="269"/>
                </a:cxn>
                <a:cxn ang="0">
                  <a:pos x="36" y="419"/>
                </a:cxn>
                <a:cxn ang="0">
                  <a:pos x="17" y="412"/>
                </a:cxn>
                <a:cxn ang="0">
                  <a:pos x="91" y="249"/>
                </a:cxn>
                <a:cxn ang="0">
                  <a:pos x="195" y="249"/>
                </a:cxn>
                <a:cxn ang="0">
                  <a:pos x="210" y="280"/>
                </a:cxn>
                <a:cxn ang="0">
                  <a:pos x="225" y="306"/>
                </a:cxn>
                <a:cxn ang="0">
                  <a:pos x="242" y="327"/>
                </a:cxn>
                <a:cxn ang="0">
                  <a:pos x="260" y="340"/>
                </a:cxn>
                <a:cxn ang="0">
                  <a:pos x="279" y="344"/>
                </a:cxn>
                <a:cxn ang="0">
                  <a:pos x="295" y="336"/>
                </a:cxn>
                <a:cxn ang="0">
                  <a:pos x="310" y="316"/>
                </a:cxn>
                <a:cxn ang="0">
                  <a:pos x="323" y="283"/>
                </a:cxn>
                <a:cxn ang="0">
                  <a:pos x="267" y="236"/>
                </a:cxn>
                <a:cxn ang="0">
                  <a:pos x="337" y="84"/>
                </a:cxn>
                <a:cxn ang="0">
                  <a:pos x="0" y="6"/>
                </a:cxn>
                <a:cxn ang="0">
                  <a:pos x="45" y="0"/>
                </a:cxn>
              </a:cxnLst>
              <a:rect l="0" t="0" r="r" b="b"/>
              <a:pathLst>
                <a:path w="357" h="419">
                  <a:moveTo>
                    <a:pt x="45" y="0"/>
                  </a:moveTo>
                  <a:lnTo>
                    <a:pt x="357" y="65"/>
                  </a:lnTo>
                  <a:lnTo>
                    <a:pt x="286" y="229"/>
                  </a:lnTo>
                  <a:lnTo>
                    <a:pt x="338" y="260"/>
                  </a:lnTo>
                  <a:lnTo>
                    <a:pt x="338" y="309"/>
                  </a:lnTo>
                  <a:lnTo>
                    <a:pt x="316" y="340"/>
                  </a:lnTo>
                  <a:lnTo>
                    <a:pt x="294" y="358"/>
                  </a:lnTo>
                  <a:lnTo>
                    <a:pt x="272" y="365"/>
                  </a:lnTo>
                  <a:lnTo>
                    <a:pt x="251" y="361"/>
                  </a:lnTo>
                  <a:lnTo>
                    <a:pt x="232" y="349"/>
                  </a:lnTo>
                  <a:lnTo>
                    <a:pt x="213" y="327"/>
                  </a:lnTo>
                  <a:lnTo>
                    <a:pt x="196" y="299"/>
                  </a:lnTo>
                  <a:lnTo>
                    <a:pt x="181" y="266"/>
                  </a:lnTo>
                  <a:lnTo>
                    <a:pt x="105" y="269"/>
                  </a:lnTo>
                  <a:lnTo>
                    <a:pt x="36" y="419"/>
                  </a:lnTo>
                  <a:lnTo>
                    <a:pt x="17" y="412"/>
                  </a:lnTo>
                  <a:lnTo>
                    <a:pt x="91" y="249"/>
                  </a:lnTo>
                  <a:lnTo>
                    <a:pt x="195" y="249"/>
                  </a:lnTo>
                  <a:lnTo>
                    <a:pt x="210" y="280"/>
                  </a:lnTo>
                  <a:lnTo>
                    <a:pt x="225" y="306"/>
                  </a:lnTo>
                  <a:lnTo>
                    <a:pt x="242" y="327"/>
                  </a:lnTo>
                  <a:lnTo>
                    <a:pt x="260" y="340"/>
                  </a:lnTo>
                  <a:lnTo>
                    <a:pt x="279" y="344"/>
                  </a:lnTo>
                  <a:lnTo>
                    <a:pt x="295" y="336"/>
                  </a:lnTo>
                  <a:lnTo>
                    <a:pt x="310" y="316"/>
                  </a:lnTo>
                  <a:lnTo>
                    <a:pt x="323" y="283"/>
                  </a:lnTo>
                  <a:lnTo>
                    <a:pt x="267" y="236"/>
                  </a:lnTo>
                  <a:lnTo>
                    <a:pt x="337" y="84"/>
                  </a:lnTo>
                  <a:lnTo>
                    <a:pt x="0" y="6"/>
                  </a:lnTo>
                  <a:lnTo>
                    <a:pt x="45" y="0"/>
                  </a:lnTo>
                  <a:close/>
                </a:path>
              </a:pathLst>
            </a:custGeom>
            <a:solidFill>
              <a:srgbClr val="8C4400"/>
            </a:solidFill>
            <a:ln w="9525">
              <a:noFill/>
              <a:round/>
              <a:headEnd/>
              <a:tailEnd/>
            </a:ln>
          </p:spPr>
          <p:txBody>
            <a:bodyPr/>
            <a:lstStyle/>
            <a:p>
              <a:endParaRPr lang="en-US" dirty="0"/>
            </a:p>
          </p:txBody>
        </p:sp>
        <p:sp>
          <p:nvSpPr>
            <p:cNvPr id="48" name="Freeform 174"/>
            <p:cNvSpPr>
              <a:spLocks/>
            </p:cNvSpPr>
            <p:nvPr/>
          </p:nvSpPr>
          <p:spPr bwMode="black">
            <a:xfrm>
              <a:off x="3878" y="2305"/>
              <a:ext cx="301" cy="64"/>
            </a:xfrm>
            <a:custGeom>
              <a:avLst/>
              <a:gdLst/>
              <a:ahLst/>
              <a:cxnLst>
                <a:cxn ang="0">
                  <a:pos x="0" y="0"/>
                </a:cxn>
                <a:cxn ang="0">
                  <a:pos x="301" y="47"/>
                </a:cxn>
                <a:cxn ang="0">
                  <a:pos x="291" y="64"/>
                </a:cxn>
                <a:cxn ang="0">
                  <a:pos x="1" y="16"/>
                </a:cxn>
                <a:cxn ang="0">
                  <a:pos x="0" y="0"/>
                </a:cxn>
              </a:cxnLst>
              <a:rect l="0" t="0" r="r" b="b"/>
              <a:pathLst>
                <a:path w="301" h="64">
                  <a:moveTo>
                    <a:pt x="0" y="0"/>
                  </a:moveTo>
                  <a:lnTo>
                    <a:pt x="301" y="47"/>
                  </a:lnTo>
                  <a:lnTo>
                    <a:pt x="291" y="64"/>
                  </a:lnTo>
                  <a:lnTo>
                    <a:pt x="1" y="16"/>
                  </a:lnTo>
                  <a:lnTo>
                    <a:pt x="0" y="0"/>
                  </a:lnTo>
                  <a:close/>
                </a:path>
              </a:pathLst>
            </a:custGeom>
            <a:solidFill>
              <a:srgbClr val="00335B"/>
            </a:solidFill>
            <a:ln w="9525">
              <a:noFill/>
              <a:round/>
              <a:headEnd/>
              <a:tailEnd/>
            </a:ln>
          </p:spPr>
          <p:txBody>
            <a:bodyPr/>
            <a:lstStyle/>
            <a:p>
              <a:endParaRPr lang="en-US" dirty="0"/>
            </a:p>
          </p:txBody>
        </p:sp>
        <p:sp>
          <p:nvSpPr>
            <p:cNvPr id="49" name="Freeform 175"/>
            <p:cNvSpPr>
              <a:spLocks/>
            </p:cNvSpPr>
            <p:nvPr/>
          </p:nvSpPr>
          <p:spPr bwMode="black">
            <a:xfrm>
              <a:off x="4058" y="2364"/>
              <a:ext cx="148" cy="344"/>
            </a:xfrm>
            <a:custGeom>
              <a:avLst/>
              <a:gdLst/>
              <a:ahLst/>
              <a:cxnLst>
                <a:cxn ang="0">
                  <a:pos x="129" y="5"/>
                </a:cxn>
                <a:cxn ang="0">
                  <a:pos x="0" y="344"/>
                </a:cxn>
                <a:cxn ang="0">
                  <a:pos x="17" y="344"/>
                </a:cxn>
                <a:cxn ang="0">
                  <a:pos x="148" y="0"/>
                </a:cxn>
                <a:cxn ang="0">
                  <a:pos x="129" y="5"/>
                </a:cxn>
              </a:cxnLst>
              <a:rect l="0" t="0" r="r" b="b"/>
              <a:pathLst>
                <a:path w="148" h="344">
                  <a:moveTo>
                    <a:pt x="129" y="5"/>
                  </a:moveTo>
                  <a:lnTo>
                    <a:pt x="0" y="344"/>
                  </a:lnTo>
                  <a:lnTo>
                    <a:pt x="17" y="344"/>
                  </a:lnTo>
                  <a:lnTo>
                    <a:pt x="148" y="0"/>
                  </a:lnTo>
                  <a:lnTo>
                    <a:pt x="129" y="5"/>
                  </a:lnTo>
                  <a:close/>
                </a:path>
              </a:pathLst>
            </a:custGeom>
            <a:solidFill>
              <a:srgbClr val="00335B"/>
            </a:solidFill>
            <a:ln w="9525">
              <a:noFill/>
              <a:round/>
              <a:headEnd/>
              <a:tailEnd/>
            </a:ln>
          </p:spPr>
          <p:txBody>
            <a:bodyPr/>
            <a:lstStyle/>
            <a:p>
              <a:endParaRPr lang="en-US" dirty="0"/>
            </a:p>
          </p:txBody>
        </p:sp>
        <p:sp>
          <p:nvSpPr>
            <p:cNvPr id="50" name="Freeform 176"/>
            <p:cNvSpPr>
              <a:spLocks/>
            </p:cNvSpPr>
            <p:nvPr/>
          </p:nvSpPr>
          <p:spPr bwMode="black">
            <a:xfrm>
              <a:off x="4179" y="2352"/>
              <a:ext cx="267" cy="58"/>
            </a:xfrm>
            <a:custGeom>
              <a:avLst/>
              <a:gdLst/>
              <a:ahLst/>
              <a:cxnLst>
                <a:cxn ang="0">
                  <a:pos x="262" y="46"/>
                </a:cxn>
                <a:cxn ang="0">
                  <a:pos x="0" y="0"/>
                </a:cxn>
                <a:cxn ang="0">
                  <a:pos x="0" y="17"/>
                </a:cxn>
                <a:cxn ang="0">
                  <a:pos x="267" y="58"/>
                </a:cxn>
                <a:cxn ang="0">
                  <a:pos x="262" y="46"/>
                </a:cxn>
              </a:cxnLst>
              <a:rect l="0" t="0" r="r" b="b"/>
              <a:pathLst>
                <a:path w="267" h="58">
                  <a:moveTo>
                    <a:pt x="262" y="46"/>
                  </a:moveTo>
                  <a:lnTo>
                    <a:pt x="0" y="0"/>
                  </a:lnTo>
                  <a:lnTo>
                    <a:pt x="0" y="17"/>
                  </a:lnTo>
                  <a:lnTo>
                    <a:pt x="267" y="58"/>
                  </a:lnTo>
                  <a:lnTo>
                    <a:pt x="262" y="46"/>
                  </a:lnTo>
                  <a:close/>
                </a:path>
              </a:pathLst>
            </a:custGeom>
            <a:solidFill>
              <a:srgbClr val="00335B"/>
            </a:solidFill>
            <a:ln w="9525">
              <a:noFill/>
              <a:round/>
              <a:headEnd/>
              <a:tailEnd/>
            </a:ln>
          </p:spPr>
          <p:txBody>
            <a:bodyPr/>
            <a:lstStyle/>
            <a:p>
              <a:endParaRPr lang="en-US" dirty="0"/>
            </a:p>
          </p:txBody>
        </p:sp>
        <p:sp>
          <p:nvSpPr>
            <p:cNvPr id="51" name="Freeform 177"/>
            <p:cNvSpPr>
              <a:spLocks/>
            </p:cNvSpPr>
            <p:nvPr/>
          </p:nvSpPr>
          <p:spPr bwMode="auto">
            <a:xfrm>
              <a:off x="3826" y="2800"/>
              <a:ext cx="302" cy="80"/>
            </a:xfrm>
            <a:custGeom>
              <a:avLst/>
              <a:gdLst/>
              <a:ahLst/>
              <a:cxnLst>
                <a:cxn ang="0">
                  <a:pos x="0" y="0"/>
                </a:cxn>
                <a:cxn ang="0">
                  <a:pos x="302" y="63"/>
                </a:cxn>
                <a:cxn ang="0">
                  <a:pos x="291" y="80"/>
                </a:cxn>
                <a:cxn ang="0">
                  <a:pos x="0" y="17"/>
                </a:cxn>
                <a:cxn ang="0">
                  <a:pos x="0" y="0"/>
                </a:cxn>
              </a:cxnLst>
              <a:rect l="0" t="0" r="r" b="b"/>
              <a:pathLst>
                <a:path w="302" h="80">
                  <a:moveTo>
                    <a:pt x="0" y="0"/>
                  </a:moveTo>
                  <a:lnTo>
                    <a:pt x="302" y="63"/>
                  </a:lnTo>
                  <a:lnTo>
                    <a:pt x="291" y="80"/>
                  </a:lnTo>
                  <a:lnTo>
                    <a:pt x="0" y="17"/>
                  </a:lnTo>
                  <a:lnTo>
                    <a:pt x="0" y="0"/>
                  </a:lnTo>
                  <a:close/>
                </a:path>
              </a:pathLst>
            </a:custGeom>
            <a:solidFill>
              <a:srgbClr val="8C4400"/>
            </a:solidFill>
            <a:ln w="9525">
              <a:noFill/>
              <a:round/>
              <a:headEnd/>
              <a:tailEnd/>
            </a:ln>
          </p:spPr>
          <p:txBody>
            <a:bodyPr/>
            <a:lstStyle/>
            <a:p>
              <a:endParaRPr lang="en-US" dirty="0"/>
            </a:p>
          </p:txBody>
        </p:sp>
        <p:sp>
          <p:nvSpPr>
            <p:cNvPr id="52" name="Freeform 178"/>
            <p:cNvSpPr>
              <a:spLocks/>
            </p:cNvSpPr>
            <p:nvPr/>
          </p:nvSpPr>
          <p:spPr bwMode="black">
            <a:xfrm>
              <a:off x="4441" y="2080"/>
              <a:ext cx="141" cy="330"/>
            </a:xfrm>
            <a:custGeom>
              <a:avLst/>
              <a:gdLst/>
              <a:ahLst/>
              <a:cxnLst>
                <a:cxn ang="0">
                  <a:pos x="0" y="318"/>
                </a:cxn>
                <a:cxn ang="0">
                  <a:pos x="124" y="0"/>
                </a:cxn>
                <a:cxn ang="0">
                  <a:pos x="141" y="5"/>
                </a:cxn>
                <a:cxn ang="0">
                  <a:pos x="10" y="330"/>
                </a:cxn>
                <a:cxn ang="0">
                  <a:pos x="10" y="322"/>
                </a:cxn>
                <a:cxn ang="0">
                  <a:pos x="6" y="319"/>
                </a:cxn>
                <a:cxn ang="0">
                  <a:pos x="3" y="318"/>
                </a:cxn>
                <a:cxn ang="0">
                  <a:pos x="0" y="318"/>
                </a:cxn>
              </a:cxnLst>
              <a:rect l="0" t="0" r="r" b="b"/>
              <a:pathLst>
                <a:path w="141" h="330">
                  <a:moveTo>
                    <a:pt x="0" y="318"/>
                  </a:moveTo>
                  <a:lnTo>
                    <a:pt x="124" y="0"/>
                  </a:lnTo>
                  <a:lnTo>
                    <a:pt x="141" y="5"/>
                  </a:lnTo>
                  <a:lnTo>
                    <a:pt x="10" y="330"/>
                  </a:lnTo>
                  <a:lnTo>
                    <a:pt x="10" y="322"/>
                  </a:lnTo>
                  <a:lnTo>
                    <a:pt x="6" y="319"/>
                  </a:lnTo>
                  <a:lnTo>
                    <a:pt x="3" y="318"/>
                  </a:lnTo>
                  <a:lnTo>
                    <a:pt x="0" y="318"/>
                  </a:lnTo>
                  <a:close/>
                </a:path>
              </a:pathLst>
            </a:custGeom>
            <a:solidFill>
              <a:srgbClr val="8C4400"/>
            </a:solidFill>
            <a:ln w="9525">
              <a:noFill/>
              <a:round/>
              <a:headEnd/>
              <a:tailEnd/>
            </a:ln>
          </p:spPr>
          <p:txBody>
            <a:bodyPr/>
            <a:lstStyle/>
            <a:p>
              <a:endParaRPr lang="en-US" dirty="0"/>
            </a:p>
          </p:txBody>
        </p:sp>
        <p:sp>
          <p:nvSpPr>
            <p:cNvPr id="53" name="Freeform 179"/>
            <p:cNvSpPr>
              <a:spLocks/>
            </p:cNvSpPr>
            <p:nvPr/>
          </p:nvSpPr>
          <p:spPr bwMode="black">
            <a:xfrm>
              <a:off x="4378" y="2394"/>
              <a:ext cx="81" cy="180"/>
            </a:xfrm>
            <a:custGeom>
              <a:avLst/>
              <a:gdLst/>
              <a:ahLst/>
              <a:cxnLst>
                <a:cxn ang="0">
                  <a:pos x="63" y="4"/>
                </a:cxn>
                <a:cxn ang="0">
                  <a:pos x="0" y="180"/>
                </a:cxn>
                <a:cxn ang="0">
                  <a:pos x="21" y="180"/>
                </a:cxn>
                <a:cxn ang="0">
                  <a:pos x="81" y="0"/>
                </a:cxn>
                <a:cxn ang="0">
                  <a:pos x="63" y="4"/>
                </a:cxn>
              </a:cxnLst>
              <a:rect l="0" t="0" r="r" b="b"/>
              <a:pathLst>
                <a:path w="81" h="180">
                  <a:moveTo>
                    <a:pt x="63" y="4"/>
                  </a:moveTo>
                  <a:lnTo>
                    <a:pt x="0" y="180"/>
                  </a:lnTo>
                  <a:lnTo>
                    <a:pt x="21" y="180"/>
                  </a:lnTo>
                  <a:lnTo>
                    <a:pt x="81" y="0"/>
                  </a:lnTo>
                  <a:lnTo>
                    <a:pt x="63" y="4"/>
                  </a:lnTo>
                  <a:close/>
                </a:path>
              </a:pathLst>
            </a:custGeom>
            <a:solidFill>
              <a:srgbClr val="00335B"/>
            </a:solidFill>
            <a:ln w="9525">
              <a:noFill/>
              <a:round/>
              <a:headEnd/>
              <a:tailEnd/>
            </a:ln>
          </p:spPr>
          <p:txBody>
            <a:bodyPr/>
            <a:lstStyle/>
            <a:p>
              <a:endParaRPr lang="en-US" dirty="0"/>
            </a:p>
          </p:txBody>
        </p:sp>
        <p:sp>
          <p:nvSpPr>
            <p:cNvPr id="54" name="Freeform 180"/>
            <p:cNvSpPr>
              <a:spLocks/>
            </p:cNvSpPr>
            <p:nvPr/>
          </p:nvSpPr>
          <p:spPr bwMode="black">
            <a:xfrm>
              <a:off x="4447" y="2359"/>
              <a:ext cx="278" cy="100"/>
            </a:xfrm>
            <a:custGeom>
              <a:avLst/>
              <a:gdLst/>
              <a:ahLst/>
              <a:cxnLst>
                <a:cxn ang="0">
                  <a:pos x="4" y="39"/>
                </a:cxn>
                <a:cxn ang="0">
                  <a:pos x="119" y="57"/>
                </a:cxn>
                <a:cxn ang="0">
                  <a:pos x="139" y="0"/>
                </a:cxn>
                <a:cxn ang="0">
                  <a:pos x="205" y="11"/>
                </a:cxn>
                <a:cxn ang="0">
                  <a:pos x="187" y="69"/>
                </a:cxn>
                <a:cxn ang="0">
                  <a:pos x="278" y="81"/>
                </a:cxn>
                <a:cxn ang="0">
                  <a:pos x="268" y="100"/>
                </a:cxn>
                <a:cxn ang="0">
                  <a:pos x="159" y="83"/>
                </a:cxn>
                <a:cxn ang="0">
                  <a:pos x="178" y="27"/>
                </a:cxn>
                <a:cxn ang="0">
                  <a:pos x="149" y="23"/>
                </a:cxn>
                <a:cxn ang="0">
                  <a:pos x="128" y="81"/>
                </a:cxn>
                <a:cxn ang="0">
                  <a:pos x="0" y="57"/>
                </a:cxn>
                <a:cxn ang="0">
                  <a:pos x="4" y="39"/>
                </a:cxn>
              </a:cxnLst>
              <a:rect l="0" t="0" r="r" b="b"/>
              <a:pathLst>
                <a:path w="278" h="100">
                  <a:moveTo>
                    <a:pt x="4" y="39"/>
                  </a:moveTo>
                  <a:lnTo>
                    <a:pt x="119" y="57"/>
                  </a:lnTo>
                  <a:lnTo>
                    <a:pt x="139" y="0"/>
                  </a:lnTo>
                  <a:lnTo>
                    <a:pt x="205" y="11"/>
                  </a:lnTo>
                  <a:lnTo>
                    <a:pt x="187" y="69"/>
                  </a:lnTo>
                  <a:lnTo>
                    <a:pt x="278" y="81"/>
                  </a:lnTo>
                  <a:lnTo>
                    <a:pt x="268" y="100"/>
                  </a:lnTo>
                  <a:lnTo>
                    <a:pt x="159" y="83"/>
                  </a:lnTo>
                  <a:lnTo>
                    <a:pt x="178" y="27"/>
                  </a:lnTo>
                  <a:lnTo>
                    <a:pt x="149" y="23"/>
                  </a:lnTo>
                  <a:lnTo>
                    <a:pt x="128" y="81"/>
                  </a:lnTo>
                  <a:lnTo>
                    <a:pt x="0" y="57"/>
                  </a:lnTo>
                  <a:lnTo>
                    <a:pt x="4" y="39"/>
                  </a:lnTo>
                  <a:close/>
                </a:path>
              </a:pathLst>
            </a:custGeom>
            <a:solidFill>
              <a:srgbClr val="8C4400"/>
            </a:solidFill>
            <a:ln w="9525">
              <a:noFill/>
              <a:round/>
              <a:headEnd/>
              <a:tailEnd/>
            </a:ln>
          </p:spPr>
          <p:txBody>
            <a:bodyPr/>
            <a:lstStyle/>
            <a:p>
              <a:endParaRPr lang="en-US" dirty="0"/>
            </a:p>
          </p:txBody>
        </p:sp>
        <p:sp>
          <p:nvSpPr>
            <p:cNvPr id="55" name="Freeform 181"/>
            <p:cNvSpPr>
              <a:spLocks/>
            </p:cNvSpPr>
            <p:nvPr/>
          </p:nvSpPr>
          <p:spPr bwMode="blackWhite">
            <a:xfrm>
              <a:off x="4081" y="3240"/>
              <a:ext cx="535" cy="456"/>
            </a:xfrm>
            <a:custGeom>
              <a:avLst/>
              <a:gdLst/>
              <a:ahLst/>
              <a:cxnLst>
                <a:cxn ang="0">
                  <a:pos x="287" y="0"/>
                </a:cxn>
                <a:cxn ang="0">
                  <a:pos x="535" y="129"/>
                </a:cxn>
                <a:cxn ang="0">
                  <a:pos x="304" y="456"/>
                </a:cxn>
                <a:cxn ang="0">
                  <a:pos x="0" y="288"/>
                </a:cxn>
                <a:cxn ang="0">
                  <a:pos x="89" y="185"/>
                </a:cxn>
                <a:cxn ang="0">
                  <a:pos x="43" y="135"/>
                </a:cxn>
                <a:cxn ang="0">
                  <a:pos x="62" y="78"/>
                </a:cxn>
                <a:cxn ang="0">
                  <a:pos x="114" y="5"/>
                </a:cxn>
                <a:cxn ang="0">
                  <a:pos x="175" y="26"/>
                </a:cxn>
                <a:cxn ang="0">
                  <a:pos x="226" y="62"/>
                </a:cxn>
                <a:cxn ang="0">
                  <a:pos x="287" y="0"/>
                </a:cxn>
              </a:cxnLst>
              <a:rect l="0" t="0" r="r" b="b"/>
              <a:pathLst>
                <a:path w="535" h="456">
                  <a:moveTo>
                    <a:pt x="287" y="0"/>
                  </a:moveTo>
                  <a:lnTo>
                    <a:pt x="535" y="129"/>
                  </a:lnTo>
                  <a:lnTo>
                    <a:pt x="304" y="456"/>
                  </a:lnTo>
                  <a:lnTo>
                    <a:pt x="0" y="288"/>
                  </a:lnTo>
                  <a:lnTo>
                    <a:pt x="89" y="185"/>
                  </a:lnTo>
                  <a:lnTo>
                    <a:pt x="43" y="135"/>
                  </a:lnTo>
                  <a:lnTo>
                    <a:pt x="62" y="78"/>
                  </a:lnTo>
                  <a:lnTo>
                    <a:pt x="114" y="5"/>
                  </a:lnTo>
                  <a:lnTo>
                    <a:pt x="175" y="26"/>
                  </a:lnTo>
                  <a:lnTo>
                    <a:pt x="226" y="62"/>
                  </a:lnTo>
                  <a:lnTo>
                    <a:pt x="287" y="0"/>
                  </a:lnTo>
                  <a:close/>
                </a:path>
              </a:pathLst>
            </a:custGeom>
            <a:solidFill>
              <a:srgbClr val="D18E00"/>
            </a:solidFill>
            <a:ln w="9525">
              <a:noFill/>
              <a:round/>
              <a:headEnd/>
              <a:tailEnd/>
            </a:ln>
          </p:spPr>
          <p:txBody>
            <a:bodyPr/>
            <a:lstStyle/>
            <a:p>
              <a:endParaRPr lang="en-US" dirty="0"/>
            </a:p>
          </p:txBody>
        </p:sp>
        <p:sp>
          <p:nvSpPr>
            <p:cNvPr id="56" name="Freeform 182"/>
            <p:cNvSpPr>
              <a:spLocks/>
            </p:cNvSpPr>
            <p:nvPr/>
          </p:nvSpPr>
          <p:spPr bwMode="blackWhite">
            <a:xfrm>
              <a:off x="4483" y="2838"/>
              <a:ext cx="423" cy="398"/>
            </a:xfrm>
            <a:custGeom>
              <a:avLst/>
              <a:gdLst/>
              <a:ahLst/>
              <a:cxnLst>
                <a:cxn ang="0">
                  <a:pos x="241" y="176"/>
                </a:cxn>
                <a:cxn ang="0">
                  <a:pos x="63" y="227"/>
                </a:cxn>
                <a:cxn ang="0">
                  <a:pos x="41" y="236"/>
                </a:cxn>
                <a:cxn ang="0">
                  <a:pos x="23" y="245"/>
                </a:cxn>
                <a:cxn ang="0">
                  <a:pos x="11" y="254"/>
                </a:cxn>
                <a:cxn ang="0">
                  <a:pos x="4" y="264"/>
                </a:cxn>
                <a:cxn ang="0">
                  <a:pos x="0" y="277"/>
                </a:cxn>
                <a:cxn ang="0">
                  <a:pos x="1" y="291"/>
                </a:cxn>
                <a:cxn ang="0">
                  <a:pos x="5" y="309"/>
                </a:cxn>
                <a:cxn ang="0">
                  <a:pos x="14" y="333"/>
                </a:cxn>
                <a:cxn ang="0">
                  <a:pos x="135" y="334"/>
                </a:cxn>
                <a:cxn ang="0">
                  <a:pos x="149" y="398"/>
                </a:cxn>
                <a:cxn ang="0">
                  <a:pos x="423" y="339"/>
                </a:cxn>
                <a:cxn ang="0">
                  <a:pos x="401" y="159"/>
                </a:cxn>
                <a:cxn ang="0">
                  <a:pos x="315" y="174"/>
                </a:cxn>
                <a:cxn ang="0">
                  <a:pos x="307" y="120"/>
                </a:cxn>
                <a:cxn ang="0">
                  <a:pos x="334" y="95"/>
                </a:cxn>
                <a:cxn ang="0">
                  <a:pos x="340" y="76"/>
                </a:cxn>
                <a:cxn ang="0">
                  <a:pos x="340" y="56"/>
                </a:cxn>
                <a:cxn ang="0">
                  <a:pos x="336" y="38"/>
                </a:cxn>
                <a:cxn ang="0">
                  <a:pos x="327" y="22"/>
                </a:cxn>
                <a:cxn ang="0">
                  <a:pos x="314" y="9"/>
                </a:cxn>
                <a:cxn ang="0">
                  <a:pos x="297" y="2"/>
                </a:cxn>
                <a:cxn ang="0">
                  <a:pos x="276" y="0"/>
                </a:cxn>
                <a:cxn ang="0">
                  <a:pos x="251" y="4"/>
                </a:cxn>
                <a:cxn ang="0">
                  <a:pos x="234" y="11"/>
                </a:cxn>
                <a:cxn ang="0">
                  <a:pos x="220" y="22"/>
                </a:cxn>
                <a:cxn ang="0">
                  <a:pos x="211" y="38"/>
                </a:cxn>
                <a:cxn ang="0">
                  <a:pos x="205" y="55"/>
                </a:cxn>
                <a:cxn ang="0">
                  <a:pos x="205" y="73"/>
                </a:cxn>
                <a:cxn ang="0">
                  <a:pos x="212" y="89"/>
                </a:cxn>
                <a:cxn ang="0">
                  <a:pos x="225" y="102"/>
                </a:cxn>
                <a:cxn ang="0">
                  <a:pos x="246" y="110"/>
                </a:cxn>
                <a:cxn ang="0">
                  <a:pos x="241" y="176"/>
                </a:cxn>
              </a:cxnLst>
              <a:rect l="0" t="0" r="r" b="b"/>
              <a:pathLst>
                <a:path w="423" h="398">
                  <a:moveTo>
                    <a:pt x="241" y="176"/>
                  </a:moveTo>
                  <a:lnTo>
                    <a:pt x="63" y="227"/>
                  </a:lnTo>
                  <a:lnTo>
                    <a:pt x="41" y="236"/>
                  </a:lnTo>
                  <a:lnTo>
                    <a:pt x="23" y="245"/>
                  </a:lnTo>
                  <a:lnTo>
                    <a:pt x="11" y="254"/>
                  </a:lnTo>
                  <a:lnTo>
                    <a:pt x="4" y="264"/>
                  </a:lnTo>
                  <a:lnTo>
                    <a:pt x="0" y="277"/>
                  </a:lnTo>
                  <a:lnTo>
                    <a:pt x="1" y="291"/>
                  </a:lnTo>
                  <a:lnTo>
                    <a:pt x="5" y="309"/>
                  </a:lnTo>
                  <a:lnTo>
                    <a:pt x="14" y="333"/>
                  </a:lnTo>
                  <a:lnTo>
                    <a:pt x="135" y="334"/>
                  </a:lnTo>
                  <a:lnTo>
                    <a:pt x="149" y="398"/>
                  </a:lnTo>
                  <a:lnTo>
                    <a:pt x="423" y="339"/>
                  </a:lnTo>
                  <a:lnTo>
                    <a:pt x="401" y="159"/>
                  </a:lnTo>
                  <a:lnTo>
                    <a:pt x="315" y="174"/>
                  </a:lnTo>
                  <a:lnTo>
                    <a:pt x="307" y="120"/>
                  </a:lnTo>
                  <a:lnTo>
                    <a:pt x="334" y="95"/>
                  </a:lnTo>
                  <a:lnTo>
                    <a:pt x="340" y="76"/>
                  </a:lnTo>
                  <a:lnTo>
                    <a:pt x="340" y="56"/>
                  </a:lnTo>
                  <a:lnTo>
                    <a:pt x="336" y="38"/>
                  </a:lnTo>
                  <a:lnTo>
                    <a:pt x="327" y="22"/>
                  </a:lnTo>
                  <a:lnTo>
                    <a:pt x="314" y="9"/>
                  </a:lnTo>
                  <a:lnTo>
                    <a:pt x="297" y="2"/>
                  </a:lnTo>
                  <a:lnTo>
                    <a:pt x="276" y="0"/>
                  </a:lnTo>
                  <a:lnTo>
                    <a:pt x="251" y="4"/>
                  </a:lnTo>
                  <a:lnTo>
                    <a:pt x="234" y="11"/>
                  </a:lnTo>
                  <a:lnTo>
                    <a:pt x="220" y="22"/>
                  </a:lnTo>
                  <a:lnTo>
                    <a:pt x="211" y="38"/>
                  </a:lnTo>
                  <a:lnTo>
                    <a:pt x="205" y="55"/>
                  </a:lnTo>
                  <a:lnTo>
                    <a:pt x="205" y="73"/>
                  </a:lnTo>
                  <a:lnTo>
                    <a:pt x="212" y="89"/>
                  </a:lnTo>
                  <a:lnTo>
                    <a:pt x="225" y="102"/>
                  </a:lnTo>
                  <a:lnTo>
                    <a:pt x="246" y="110"/>
                  </a:lnTo>
                  <a:lnTo>
                    <a:pt x="241" y="176"/>
                  </a:lnTo>
                  <a:close/>
                </a:path>
              </a:pathLst>
            </a:custGeom>
            <a:solidFill>
              <a:srgbClr val="D18E00"/>
            </a:solidFill>
            <a:ln w="9525">
              <a:noFill/>
              <a:round/>
              <a:headEnd/>
              <a:tailEnd/>
            </a:ln>
          </p:spPr>
          <p:txBody>
            <a:bodyPr/>
            <a:lstStyle/>
            <a:p>
              <a:endParaRPr lang="en-US" dirty="0"/>
            </a:p>
          </p:txBody>
        </p:sp>
        <p:sp>
          <p:nvSpPr>
            <p:cNvPr id="57" name="Freeform 183"/>
            <p:cNvSpPr>
              <a:spLocks/>
            </p:cNvSpPr>
            <p:nvPr/>
          </p:nvSpPr>
          <p:spPr bwMode="blackWhite">
            <a:xfrm>
              <a:off x="4902" y="2922"/>
              <a:ext cx="392" cy="478"/>
            </a:xfrm>
            <a:custGeom>
              <a:avLst/>
              <a:gdLst/>
              <a:ahLst/>
              <a:cxnLst>
                <a:cxn ang="0">
                  <a:pos x="246" y="0"/>
                </a:cxn>
                <a:cxn ang="0">
                  <a:pos x="392" y="69"/>
                </a:cxn>
                <a:cxn ang="0">
                  <a:pos x="151" y="478"/>
                </a:cxn>
                <a:cxn ang="0">
                  <a:pos x="0" y="408"/>
                </a:cxn>
                <a:cxn ang="0">
                  <a:pos x="246" y="0"/>
                </a:cxn>
              </a:cxnLst>
              <a:rect l="0" t="0" r="r" b="b"/>
              <a:pathLst>
                <a:path w="392" h="478">
                  <a:moveTo>
                    <a:pt x="246" y="0"/>
                  </a:moveTo>
                  <a:lnTo>
                    <a:pt x="392" y="69"/>
                  </a:lnTo>
                  <a:lnTo>
                    <a:pt x="151" y="478"/>
                  </a:lnTo>
                  <a:lnTo>
                    <a:pt x="0" y="408"/>
                  </a:lnTo>
                  <a:lnTo>
                    <a:pt x="246" y="0"/>
                  </a:lnTo>
                  <a:close/>
                </a:path>
              </a:pathLst>
            </a:custGeom>
            <a:solidFill>
              <a:srgbClr val="D18E00"/>
            </a:solidFill>
            <a:ln w="9525">
              <a:noFill/>
              <a:round/>
              <a:headEnd/>
              <a:tailEnd/>
            </a:ln>
          </p:spPr>
          <p:txBody>
            <a:bodyPr/>
            <a:lstStyle/>
            <a:p>
              <a:endParaRPr lang="en-US" dirty="0"/>
            </a:p>
          </p:txBody>
        </p:sp>
        <p:sp>
          <p:nvSpPr>
            <p:cNvPr id="58" name="Freeform 184"/>
            <p:cNvSpPr>
              <a:spLocks/>
            </p:cNvSpPr>
            <p:nvPr/>
          </p:nvSpPr>
          <p:spPr bwMode="black">
            <a:xfrm>
              <a:off x="4692" y="2846"/>
              <a:ext cx="205" cy="267"/>
            </a:xfrm>
            <a:custGeom>
              <a:avLst/>
              <a:gdLst/>
              <a:ahLst/>
              <a:cxnLst>
                <a:cxn ang="0">
                  <a:pos x="75" y="0"/>
                </a:cxn>
                <a:cxn ang="0">
                  <a:pos x="111" y="93"/>
                </a:cxn>
                <a:cxn ang="0">
                  <a:pos x="93" y="145"/>
                </a:cxn>
                <a:cxn ang="0">
                  <a:pos x="136" y="186"/>
                </a:cxn>
                <a:cxn ang="0">
                  <a:pos x="194" y="176"/>
                </a:cxn>
                <a:cxn ang="0">
                  <a:pos x="198" y="214"/>
                </a:cxn>
                <a:cxn ang="0">
                  <a:pos x="205" y="267"/>
                </a:cxn>
                <a:cxn ang="0">
                  <a:pos x="115" y="240"/>
                </a:cxn>
                <a:cxn ang="0">
                  <a:pos x="67" y="210"/>
                </a:cxn>
                <a:cxn ang="0">
                  <a:pos x="11" y="170"/>
                </a:cxn>
                <a:cxn ang="0">
                  <a:pos x="30" y="112"/>
                </a:cxn>
                <a:cxn ang="0">
                  <a:pos x="3" y="81"/>
                </a:cxn>
                <a:cxn ang="0">
                  <a:pos x="0" y="57"/>
                </a:cxn>
                <a:cxn ang="0">
                  <a:pos x="0" y="41"/>
                </a:cxn>
                <a:cxn ang="0">
                  <a:pos x="0" y="29"/>
                </a:cxn>
                <a:cxn ang="0">
                  <a:pos x="2" y="25"/>
                </a:cxn>
                <a:cxn ang="0">
                  <a:pos x="42" y="7"/>
                </a:cxn>
                <a:cxn ang="0">
                  <a:pos x="75" y="0"/>
                </a:cxn>
              </a:cxnLst>
              <a:rect l="0" t="0" r="r" b="b"/>
              <a:pathLst>
                <a:path w="205" h="267">
                  <a:moveTo>
                    <a:pt x="75" y="0"/>
                  </a:moveTo>
                  <a:lnTo>
                    <a:pt x="111" y="93"/>
                  </a:lnTo>
                  <a:lnTo>
                    <a:pt x="93" y="145"/>
                  </a:lnTo>
                  <a:lnTo>
                    <a:pt x="136" y="186"/>
                  </a:lnTo>
                  <a:lnTo>
                    <a:pt x="194" y="176"/>
                  </a:lnTo>
                  <a:lnTo>
                    <a:pt x="198" y="214"/>
                  </a:lnTo>
                  <a:lnTo>
                    <a:pt x="205" y="267"/>
                  </a:lnTo>
                  <a:lnTo>
                    <a:pt x="115" y="240"/>
                  </a:lnTo>
                  <a:lnTo>
                    <a:pt x="67" y="210"/>
                  </a:lnTo>
                  <a:lnTo>
                    <a:pt x="11" y="170"/>
                  </a:lnTo>
                  <a:lnTo>
                    <a:pt x="30" y="112"/>
                  </a:lnTo>
                  <a:lnTo>
                    <a:pt x="3" y="81"/>
                  </a:lnTo>
                  <a:lnTo>
                    <a:pt x="0" y="57"/>
                  </a:lnTo>
                  <a:lnTo>
                    <a:pt x="0" y="41"/>
                  </a:lnTo>
                  <a:lnTo>
                    <a:pt x="0" y="29"/>
                  </a:lnTo>
                  <a:lnTo>
                    <a:pt x="2" y="25"/>
                  </a:lnTo>
                  <a:lnTo>
                    <a:pt x="42" y="7"/>
                  </a:lnTo>
                  <a:lnTo>
                    <a:pt x="75" y="0"/>
                  </a:lnTo>
                  <a:close/>
                </a:path>
              </a:pathLst>
            </a:custGeom>
            <a:solidFill>
              <a:srgbClr val="B76B05"/>
            </a:solidFill>
            <a:ln w="9525">
              <a:noFill/>
              <a:round/>
              <a:headEnd/>
              <a:tailEnd/>
            </a:ln>
          </p:spPr>
          <p:txBody>
            <a:bodyPr/>
            <a:lstStyle/>
            <a:p>
              <a:endParaRPr lang="en-US" dirty="0"/>
            </a:p>
          </p:txBody>
        </p:sp>
        <p:sp>
          <p:nvSpPr>
            <p:cNvPr id="59" name="Freeform 185"/>
            <p:cNvSpPr>
              <a:spLocks/>
            </p:cNvSpPr>
            <p:nvPr/>
          </p:nvSpPr>
          <p:spPr bwMode="black">
            <a:xfrm>
              <a:off x="5141" y="2926"/>
              <a:ext cx="113" cy="109"/>
            </a:xfrm>
            <a:custGeom>
              <a:avLst/>
              <a:gdLst/>
              <a:ahLst/>
              <a:cxnLst>
                <a:cxn ang="0">
                  <a:pos x="56" y="22"/>
                </a:cxn>
                <a:cxn ang="0">
                  <a:pos x="96" y="41"/>
                </a:cxn>
                <a:cxn ang="0">
                  <a:pos x="113" y="61"/>
                </a:cxn>
                <a:cxn ang="0">
                  <a:pos x="88" y="109"/>
                </a:cxn>
                <a:cxn ang="0">
                  <a:pos x="24" y="93"/>
                </a:cxn>
                <a:cxn ang="0">
                  <a:pos x="0" y="13"/>
                </a:cxn>
                <a:cxn ang="0">
                  <a:pos x="19" y="0"/>
                </a:cxn>
                <a:cxn ang="0">
                  <a:pos x="56" y="22"/>
                </a:cxn>
              </a:cxnLst>
              <a:rect l="0" t="0" r="r" b="b"/>
              <a:pathLst>
                <a:path w="113" h="109">
                  <a:moveTo>
                    <a:pt x="56" y="22"/>
                  </a:moveTo>
                  <a:lnTo>
                    <a:pt x="96" y="41"/>
                  </a:lnTo>
                  <a:lnTo>
                    <a:pt x="113" y="61"/>
                  </a:lnTo>
                  <a:lnTo>
                    <a:pt x="88" y="109"/>
                  </a:lnTo>
                  <a:lnTo>
                    <a:pt x="24" y="93"/>
                  </a:lnTo>
                  <a:lnTo>
                    <a:pt x="0" y="13"/>
                  </a:lnTo>
                  <a:lnTo>
                    <a:pt x="19" y="0"/>
                  </a:lnTo>
                  <a:lnTo>
                    <a:pt x="56" y="22"/>
                  </a:lnTo>
                  <a:close/>
                </a:path>
              </a:pathLst>
            </a:custGeom>
            <a:solidFill>
              <a:srgbClr val="B76B05"/>
            </a:solidFill>
            <a:ln w="9525">
              <a:noFill/>
              <a:round/>
              <a:headEnd/>
              <a:tailEnd/>
            </a:ln>
          </p:spPr>
          <p:txBody>
            <a:bodyPr/>
            <a:lstStyle/>
            <a:p>
              <a:endParaRPr lang="en-US" dirty="0"/>
            </a:p>
          </p:txBody>
        </p:sp>
      </p:grpSp>
    </p:spTree>
    <p:extLst>
      <p:ext uri="{BB962C8B-B14F-4D97-AF65-F5344CB8AC3E}">
        <p14:creationId xmlns:p14="http://schemas.microsoft.com/office/powerpoint/2010/main" val="115122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re 1"/>
          <p:cNvSpPr>
            <a:spLocks noGrp="1"/>
          </p:cNvSpPr>
          <p:nvPr>
            <p:ph type="title"/>
          </p:nvPr>
        </p:nvSpPr>
        <p:spPr>
          <a:xfrm>
            <a:off x="1116013" y="336550"/>
            <a:ext cx="7777162" cy="504825"/>
          </a:xfrm>
        </p:spPr>
        <p:txBody>
          <a:bodyPr/>
          <a:lstStyle/>
          <a:p>
            <a:r>
              <a:rPr lang="en-US">
                <a:ea typeface="ＭＳ Ｐゴシック" pitchFamily="34" charset="-128"/>
              </a:rPr>
              <a:t>Course plan</a:t>
            </a:r>
          </a:p>
        </p:txBody>
      </p:sp>
      <p:sp>
        <p:nvSpPr>
          <p:cNvPr id="35842" name="Espace réservé du contenu 2"/>
          <p:cNvSpPr>
            <a:spLocks noGrp="1"/>
          </p:cNvSpPr>
          <p:nvPr>
            <p:ph idx="1"/>
          </p:nvPr>
        </p:nvSpPr>
        <p:spPr>
          <a:xfrm>
            <a:off x="3635896" y="1128713"/>
            <a:ext cx="5257279" cy="4230687"/>
          </a:xfrm>
        </p:spPr>
        <p:txBody>
          <a:bodyPr/>
          <a:lstStyle/>
          <a:p>
            <a:pPr lvl="1" eaLnBrk="1" hangingPunct="1"/>
            <a:r>
              <a:rPr lang="en-US" dirty="0"/>
              <a:t>A brief history of C#</a:t>
            </a:r>
          </a:p>
          <a:p>
            <a:pPr lvl="1" eaLnBrk="1" hangingPunct="1"/>
            <a:endParaRPr lang="en-US" dirty="0"/>
          </a:p>
          <a:p>
            <a:pPr lvl="1" eaLnBrk="1" hangingPunct="1"/>
            <a:r>
              <a:rPr lang="en-US" dirty="0"/>
              <a:t>Development tools</a:t>
            </a:r>
          </a:p>
        </p:txBody>
      </p:sp>
      <p:sp>
        <p:nvSpPr>
          <p:cNvPr id="35843" name="Espace réservé du contenu 3"/>
          <p:cNvSpPr>
            <a:spLocks noGrp="1"/>
          </p:cNvSpPr>
          <p:nvPr>
            <p:ph sz="quarter" idx="13"/>
          </p:nvPr>
        </p:nvSpPr>
        <p:spPr/>
        <p:txBody>
          <a:bodyPr/>
          <a:lstStyle/>
          <a:p>
            <a:r>
              <a:rPr lang="en-US" dirty="0">
                <a:ea typeface="ＭＳ Ｐゴシック" pitchFamily="34" charset="-128"/>
              </a:rPr>
              <a:t>Introduction</a:t>
            </a:r>
          </a:p>
        </p:txBody>
      </p:sp>
      <p:pic>
        <p:nvPicPr>
          <p:cNvPr id="7"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pic>
        <p:nvPicPr>
          <p:cNvPr id="2051" name="Picture 3" descr="D:\Users\Renaud\Desktop\StageFinEtudesSupinfo\Icons-New\v3\Min\Pl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a:t>Questions?</a:t>
            </a:r>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2636046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a:t>Quiz 1/2</a:t>
            </a:r>
          </a:p>
        </p:txBody>
      </p:sp>
      <p:pic>
        <p:nvPicPr>
          <p:cNvPr id="8" name="Picture 2" descr="D:\Users\Renaud\Desktop\StageFinEtudesSupinfo\Icons-New\v3\Min\Quest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Espace réservé du contenu 2"/>
          <p:cNvSpPr>
            <a:spLocks noGrp="1"/>
          </p:cNvSpPr>
          <p:nvPr>
            <p:ph idx="1"/>
          </p:nvPr>
        </p:nvSpPr>
        <p:spPr>
          <a:xfrm>
            <a:off x="323528" y="1128713"/>
            <a:ext cx="8712968" cy="4230687"/>
          </a:xfrm>
        </p:spPr>
        <p:txBody>
          <a:bodyPr/>
          <a:lstStyle/>
          <a:p>
            <a:pPr marL="0" indent="0">
              <a:buNone/>
            </a:pPr>
            <a:r>
              <a:rPr lang="en-US" dirty="0"/>
              <a:t>What is output from the Visual Studio C# compiler?</a:t>
            </a:r>
          </a:p>
          <a:p>
            <a:pPr marL="0" indent="0">
              <a:buNone/>
            </a:pPr>
            <a:r>
              <a:rPr lang="en-US" dirty="0"/>
              <a:t>	_______________________________</a:t>
            </a:r>
          </a:p>
          <a:p>
            <a:pPr marL="0" indent="0">
              <a:buNone/>
            </a:pPr>
            <a:endParaRPr lang="en-US" dirty="0"/>
          </a:p>
          <a:p>
            <a:pPr marL="0" indent="0">
              <a:buNone/>
            </a:pPr>
            <a:r>
              <a:rPr lang="en-US" dirty="0"/>
              <a:t>True or false?</a:t>
            </a:r>
          </a:p>
          <a:p>
            <a:pPr marL="400050" lvl="1" indent="0">
              <a:buNone/>
            </a:pPr>
            <a:r>
              <a:rPr lang="en-US" dirty="0"/>
              <a:t>[   ] Programs written in C# can only run on Windows platforms</a:t>
            </a:r>
          </a:p>
          <a:p>
            <a:pPr marL="400050" lvl="1" indent="0">
              <a:buNone/>
            </a:pPr>
            <a:r>
              <a:rPr lang="en-US" dirty="0"/>
              <a:t>[   ] The C# standard was approved through ECMA</a:t>
            </a:r>
          </a:p>
          <a:p>
            <a:pPr marL="400050" lvl="1" indent="0">
              <a:buNone/>
            </a:pPr>
            <a:r>
              <a:rPr lang="en-US" dirty="0"/>
              <a:t>[   ] A Visual Studio solution can contain one or more projects</a:t>
            </a:r>
            <a:endParaRPr lang="en-US" b="1" dirty="0"/>
          </a:p>
        </p:txBody>
      </p:sp>
    </p:spTree>
    <p:extLst>
      <p:ext uri="{BB962C8B-B14F-4D97-AF65-F5344CB8AC3E}">
        <p14:creationId xmlns:p14="http://schemas.microsoft.com/office/powerpoint/2010/main" val="2636046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a:t>Quiz 2/2</a:t>
            </a:r>
          </a:p>
        </p:txBody>
      </p:sp>
      <p:pic>
        <p:nvPicPr>
          <p:cNvPr id="8" name="Picture 2" descr="D:\Users\Renaud\Desktop\StageFinEtudesSupinfo\Icons-New\v3\Min\Quest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Espace réservé du contenu 2"/>
          <p:cNvSpPr>
            <a:spLocks noGrp="1"/>
          </p:cNvSpPr>
          <p:nvPr>
            <p:ph idx="1"/>
          </p:nvPr>
        </p:nvSpPr>
        <p:spPr>
          <a:xfrm>
            <a:off x="323528" y="1128713"/>
            <a:ext cx="8712968" cy="4230687"/>
          </a:xfrm>
        </p:spPr>
        <p:txBody>
          <a:bodyPr/>
          <a:lstStyle/>
          <a:p>
            <a:pPr marL="0" indent="0">
              <a:buNone/>
            </a:pPr>
            <a:r>
              <a:rPr lang="en-US" dirty="0"/>
              <a:t>How is a .NET application deployed?</a:t>
            </a:r>
          </a:p>
          <a:p>
            <a:pPr marL="0" indent="0">
              <a:buNone/>
            </a:pPr>
            <a:r>
              <a:rPr lang="en-US" dirty="0"/>
              <a:t>	_______________________________</a:t>
            </a:r>
          </a:p>
          <a:p>
            <a:pPr marL="0" indent="0">
              <a:buNone/>
            </a:pPr>
            <a:endParaRPr lang="en-US" dirty="0"/>
          </a:p>
          <a:p>
            <a:pPr marL="0" indent="0">
              <a:buNone/>
            </a:pPr>
            <a:r>
              <a:rPr lang="en-US" dirty="0"/>
              <a:t>What is managed code and what manages it?</a:t>
            </a:r>
          </a:p>
          <a:p>
            <a:pPr marL="0" indent="0">
              <a:buNone/>
            </a:pPr>
            <a:r>
              <a:rPr lang="en-US" dirty="0"/>
              <a:t>	_______________________________</a:t>
            </a:r>
          </a:p>
        </p:txBody>
      </p:sp>
    </p:spTree>
    <p:extLst>
      <p:ext uri="{BB962C8B-B14F-4D97-AF65-F5344CB8AC3E}">
        <p14:creationId xmlns:p14="http://schemas.microsoft.com/office/powerpoint/2010/main" val="400869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Exercise</a:t>
            </a:r>
          </a:p>
        </p:txBody>
      </p:sp>
      <p:sp>
        <p:nvSpPr>
          <p:cNvPr id="3" name="Espace réservé du contenu 2"/>
          <p:cNvSpPr>
            <a:spLocks noGrp="1"/>
          </p:cNvSpPr>
          <p:nvPr>
            <p:ph idx="1"/>
          </p:nvPr>
        </p:nvSpPr>
        <p:spPr/>
        <p:txBody>
          <a:bodyPr/>
          <a:lstStyle/>
          <a:p>
            <a:r>
              <a:rPr lang="en-US" sz="2800" dirty="0"/>
              <a:t>Open Visual Studio</a:t>
            </a:r>
          </a:p>
          <a:p>
            <a:pPr lvl="1"/>
            <a:r>
              <a:rPr lang="fr-FR" dirty="0" err="1"/>
              <a:t>Find</a:t>
            </a:r>
            <a:r>
              <a:rPr lang="fr-FR" dirty="0"/>
              <a:t> « C# Console Application »</a:t>
            </a:r>
          </a:p>
          <a:p>
            <a:pPr lvl="1"/>
            <a:r>
              <a:rPr lang="fr-FR" dirty="0"/>
              <a:t>Name </a:t>
            </a:r>
            <a:r>
              <a:rPr lang="fr-FR" dirty="0" err="1"/>
              <a:t>your</a:t>
            </a:r>
            <a:r>
              <a:rPr lang="fr-FR" dirty="0"/>
              <a:t> </a:t>
            </a:r>
            <a:r>
              <a:rPr lang="fr-FR" dirty="0" err="1"/>
              <a:t>project</a:t>
            </a:r>
            <a:r>
              <a:rPr lang="fr-FR" dirty="0"/>
              <a:t> « </a:t>
            </a:r>
            <a:r>
              <a:rPr lang="fr-FR" dirty="0" err="1"/>
              <a:t>HelloWorld</a:t>
            </a:r>
            <a:r>
              <a:rPr lang="fr-FR" dirty="0"/>
              <a:t> »</a:t>
            </a:r>
          </a:p>
          <a:p>
            <a:pPr lvl="1"/>
            <a:endParaRPr lang="fr-FR" dirty="0"/>
          </a:p>
          <a:p>
            <a:r>
              <a:rPr lang="fr-FR" dirty="0"/>
              <a:t>Change the Main </a:t>
            </a:r>
            <a:r>
              <a:rPr lang="fr-FR" dirty="0" err="1"/>
              <a:t>method</a:t>
            </a:r>
            <a:endParaRPr lang="fr-FR" dirty="0"/>
          </a:p>
          <a:p>
            <a:pPr lvl="1"/>
            <a:r>
              <a:rPr lang="fr-FR" dirty="0" err="1"/>
              <a:t>Add</a:t>
            </a:r>
            <a:r>
              <a:rPr lang="fr-FR" dirty="0"/>
              <a:t> </a:t>
            </a:r>
            <a:r>
              <a:rPr lang="fr-FR" dirty="0" err="1"/>
              <a:t>these</a:t>
            </a:r>
            <a:r>
              <a:rPr lang="fr-FR" dirty="0"/>
              <a:t> </a:t>
            </a:r>
            <a:r>
              <a:rPr lang="fr-FR" dirty="0" err="1"/>
              <a:t>two</a:t>
            </a:r>
            <a:r>
              <a:rPr lang="fr-FR" dirty="0"/>
              <a:t> </a:t>
            </a:r>
            <a:r>
              <a:rPr lang="fr-FR" dirty="0" err="1"/>
              <a:t>lines</a:t>
            </a:r>
            <a:r>
              <a:rPr lang="fr-FR" dirty="0"/>
              <a:t>:</a:t>
            </a:r>
          </a:p>
          <a:p>
            <a:pPr lvl="2"/>
            <a:r>
              <a:rPr lang="fr-FR" b="1" dirty="0" err="1">
                <a:latin typeface="Courier New" panose="02070309020205020404" pitchFamily="49" charset="0"/>
                <a:cs typeface="Courier New" panose="02070309020205020404" pitchFamily="49" charset="0"/>
              </a:rPr>
              <a:t>Console.WriteLine</a:t>
            </a:r>
            <a:r>
              <a:rPr lang="fr-FR" b="1" dirty="0">
                <a:latin typeface="Courier New" panose="02070309020205020404" pitchFamily="49" charset="0"/>
                <a:cs typeface="Courier New" panose="02070309020205020404" pitchFamily="49" charset="0"/>
              </a:rPr>
              <a:t>("Hello World");</a:t>
            </a:r>
          </a:p>
          <a:p>
            <a:pPr lvl="2"/>
            <a:r>
              <a:rPr lang="fr-FR" b="1" dirty="0" err="1">
                <a:latin typeface="Courier New" panose="02070309020205020404" pitchFamily="49" charset="0"/>
                <a:cs typeface="Courier New" panose="02070309020205020404" pitchFamily="49" charset="0"/>
              </a:rPr>
              <a:t>Console.ReadLine</a:t>
            </a:r>
            <a:r>
              <a:rPr lang="fr-FR" b="1" dirty="0">
                <a:latin typeface="Courier New" panose="02070309020205020404" pitchFamily="49" charset="0"/>
                <a:cs typeface="Courier New" panose="02070309020205020404" pitchFamily="49" charset="0"/>
              </a:rPr>
              <a:t>();</a:t>
            </a:r>
          </a:p>
          <a:p>
            <a:pPr lvl="1"/>
            <a:r>
              <a:rPr lang="fr-FR" dirty="0" err="1"/>
              <a:t>Launch</a:t>
            </a:r>
            <a:r>
              <a:rPr lang="fr-FR" dirty="0"/>
              <a:t> </a:t>
            </a:r>
            <a:r>
              <a:rPr lang="fr-FR" dirty="0" err="1"/>
              <a:t>your</a:t>
            </a:r>
            <a:r>
              <a:rPr lang="fr-FR" dirty="0"/>
              <a:t> program!</a:t>
            </a:r>
            <a:endParaRPr lang="en-US" dirty="0"/>
          </a:p>
        </p:txBody>
      </p:sp>
      <p:sp>
        <p:nvSpPr>
          <p:cNvPr id="4" name="Espace réservé du contenu 3"/>
          <p:cNvSpPr>
            <a:spLocks noGrp="1"/>
          </p:cNvSpPr>
          <p:nvPr>
            <p:ph sz="quarter" idx="13"/>
          </p:nvPr>
        </p:nvSpPr>
        <p:spPr/>
        <p:txBody>
          <a:bodyPr/>
          <a:lstStyle/>
          <a:p>
            <a:r>
              <a:rPr lang="en-US" dirty="0"/>
              <a:t>Introduction</a:t>
            </a:r>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9114154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a:t>MSDN</a:t>
            </a:r>
            <a:endParaRPr lang="en-US"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Get some help</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Espace réservé du contenu 2"/>
          <p:cNvSpPr>
            <a:spLocks noGrp="1"/>
          </p:cNvSpPr>
          <p:nvPr>
            <p:ph idx="1"/>
          </p:nvPr>
        </p:nvSpPr>
        <p:spPr>
          <a:xfrm>
            <a:off x="323528" y="1128713"/>
            <a:ext cx="8712968" cy="4230687"/>
          </a:xfrm>
        </p:spPr>
        <p:txBody>
          <a:bodyPr/>
          <a:lstStyle/>
          <a:p>
            <a:r>
              <a:rPr lang="fr-FR" dirty="0"/>
              <a:t>Microsoft </a:t>
            </a:r>
            <a:r>
              <a:rPr lang="fr-FR" dirty="0" err="1"/>
              <a:t>maintain</a:t>
            </a:r>
            <a:r>
              <a:rPr lang="fr-FR" dirty="0"/>
              <a:t> a </a:t>
            </a:r>
            <a:r>
              <a:rPr lang="fr-FR" dirty="0" err="1"/>
              <a:t>huge</a:t>
            </a:r>
            <a:r>
              <a:rPr lang="fr-FR" dirty="0"/>
              <a:t> documentation</a:t>
            </a:r>
          </a:p>
          <a:p>
            <a:pPr lvl="1"/>
            <a:r>
              <a:rPr lang="fr-FR" dirty="0" err="1"/>
              <a:t>Called</a:t>
            </a:r>
            <a:r>
              <a:rPr lang="fr-FR" dirty="0"/>
              <a:t> </a:t>
            </a:r>
            <a:r>
              <a:rPr lang="fr-FR" b="1" dirty="0"/>
              <a:t>MSDN</a:t>
            </a:r>
            <a:r>
              <a:rPr lang="fr-FR" dirty="0"/>
              <a:t> (Microsoft </a:t>
            </a:r>
            <a:r>
              <a:rPr lang="fr-FR" dirty="0" err="1"/>
              <a:t>Developer</a:t>
            </a:r>
            <a:r>
              <a:rPr lang="fr-FR" dirty="0"/>
              <a:t> Network)</a:t>
            </a:r>
          </a:p>
          <a:p>
            <a:pPr lvl="1"/>
            <a:r>
              <a:rPr lang="fr-FR" dirty="0" err="1"/>
              <a:t>Every</a:t>
            </a:r>
            <a:r>
              <a:rPr lang="fr-FR" dirty="0"/>
              <a:t> class </a:t>
            </a:r>
            <a:r>
              <a:rPr lang="fr-FR" dirty="0" err="1"/>
              <a:t>definition</a:t>
            </a:r>
            <a:endParaRPr lang="fr-FR" dirty="0"/>
          </a:p>
          <a:p>
            <a:pPr lvl="1"/>
            <a:r>
              <a:rPr lang="fr-FR" dirty="0"/>
              <a:t>Blogs and </a:t>
            </a:r>
            <a:r>
              <a:rPr lang="fr-FR" dirty="0" err="1"/>
              <a:t>tutorials</a:t>
            </a:r>
            <a:endParaRPr lang="fr-FR" dirty="0"/>
          </a:p>
          <a:p>
            <a:pPr lvl="1"/>
            <a:r>
              <a:rPr lang="fr-FR" dirty="0" err="1"/>
              <a:t>Downloadable</a:t>
            </a:r>
            <a:r>
              <a:rPr lang="fr-FR" dirty="0"/>
              <a:t> </a:t>
            </a:r>
            <a:r>
              <a:rPr lang="fr-FR"/>
              <a:t>examples</a:t>
            </a:r>
            <a:endParaRPr lang="fr-FR" dirty="0"/>
          </a:p>
          <a:p>
            <a:r>
              <a:rPr lang="fr-FR" dirty="0"/>
              <a:t>How to:</a:t>
            </a:r>
          </a:p>
          <a:p>
            <a:pPr lvl="1"/>
            <a:r>
              <a:rPr lang="en-US" dirty="0">
                <a:hlinkClick r:id="rId4"/>
              </a:rPr>
              <a:t>https://msdn.microsoft.com/</a:t>
            </a:r>
            <a:endParaRPr lang="en-US" dirty="0"/>
          </a:p>
          <a:p>
            <a:pPr lvl="1"/>
            <a:r>
              <a:rPr lang="fr-FR" dirty="0" err="1"/>
              <a:t>Prefix</a:t>
            </a:r>
            <a:r>
              <a:rPr lang="fr-FR" dirty="0"/>
              <a:t> </a:t>
            </a:r>
            <a:r>
              <a:rPr lang="fr-FR" dirty="0" err="1"/>
              <a:t>your</a:t>
            </a:r>
            <a:r>
              <a:rPr lang="fr-FR" dirty="0"/>
              <a:t> </a:t>
            </a:r>
            <a:r>
              <a:rPr lang="fr-FR" dirty="0" err="1"/>
              <a:t>search</a:t>
            </a:r>
            <a:r>
              <a:rPr lang="fr-FR" dirty="0"/>
              <a:t> </a:t>
            </a:r>
            <a:r>
              <a:rPr lang="fr-FR" dirty="0" err="1"/>
              <a:t>with</a:t>
            </a:r>
            <a:r>
              <a:rPr lang="fr-FR" dirty="0"/>
              <a:t> « </a:t>
            </a:r>
            <a:r>
              <a:rPr lang="fr-FR" dirty="0" err="1"/>
              <a:t>msdn</a:t>
            </a:r>
            <a:r>
              <a:rPr lang="fr-FR" dirty="0"/>
              <a:t> »</a:t>
            </a:r>
            <a:endParaRPr lang="en-US" dirty="0"/>
          </a:p>
        </p:txBody>
      </p:sp>
      <p:pic>
        <p:nvPicPr>
          <p:cNvPr id="1026" name="Picture 2" descr="http://www.technobuffalo.com/wp-content/uploads/2013/01/clippy.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5983" y="2857500"/>
            <a:ext cx="2316243" cy="224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2429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The End</a:t>
            </a:r>
          </a:p>
        </p:txBody>
      </p:sp>
      <p:sp>
        <p:nvSpPr>
          <p:cNvPr id="4" name="Espace réservé du contenu 3"/>
          <p:cNvSpPr>
            <a:spLocks noGrp="1"/>
          </p:cNvSpPr>
          <p:nvPr>
            <p:ph sz="quarter" idx="13"/>
          </p:nvPr>
        </p:nvSpPr>
        <p:spPr/>
        <p:txBody>
          <a:bodyPr/>
          <a:lstStyle/>
          <a:p>
            <a:r>
              <a:rPr lang="en-US" dirty="0"/>
              <a:t>Overview and </a:t>
            </a:r>
            <a:r>
              <a:rPr lang="en-US"/>
              <a:t>Development Environment</a:t>
            </a:r>
            <a:endParaRPr lang="en-US" dirty="0"/>
          </a:p>
        </p:txBody>
      </p:sp>
      <p:pic>
        <p:nvPicPr>
          <p:cNvPr id="16386" name="Picture 2" descr="D:\Users\Renaud\Desktop\StageFinEtudesSupinfo\Icons-New\v3\Min\Conclu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Espace réservé du contenu 2"/>
          <p:cNvSpPr>
            <a:spLocks noGrp="1"/>
          </p:cNvSpPr>
          <p:nvPr>
            <p:ph idx="1"/>
          </p:nvPr>
        </p:nvSpPr>
        <p:spPr>
          <a:xfrm>
            <a:off x="323528" y="1128713"/>
            <a:ext cx="8569647" cy="4230687"/>
          </a:xfrm>
        </p:spPr>
        <p:txBody>
          <a:bodyPr/>
          <a:lstStyle/>
          <a:p>
            <a:pPr marL="0" indent="0" algn="ctr">
              <a:buNone/>
            </a:pPr>
            <a:endParaRPr lang="en-US" sz="2400" dirty="0"/>
          </a:p>
          <a:p>
            <a:pPr marL="0" indent="0" algn="ctr">
              <a:buNone/>
            </a:pPr>
            <a:endParaRPr lang="en-US" sz="2400" dirty="0"/>
          </a:p>
          <a:p>
            <a:pPr marL="0" indent="0" algn="ctr">
              <a:buNone/>
            </a:pPr>
            <a:endParaRPr lang="en-US" sz="4000" dirty="0"/>
          </a:p>
          <a:p>
            <a:pPr marL="0" indent="0" algn="ctr">
              <a:buNone/>
            </a:pPr>
            <a:endParaRPr lang="en-US" sz="6000" i="1" dirty="0"/>
          </a:p>
          <a:p>
            <a:pPr marL="0" indent="0" algn="ctr">
              <a:buNone/>
            </a:pPr>
            <a:r>
              <a:rPr lang="en-US" sz="6000" i="1" dirty="0"/>
              <a:t>That’s all folks!</a:t>
            </a:r>
          </a:p>
        </p:txBody>
      </p:sp>
      <p:pic>
        <p:nvPicPr>
          <p:cNvPr id="6" name="Image 5"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1800" y="2353444"/>
            <a:ext cx="3065323" cy="1620924"/>
          </a:xfrm>
          <a:prstGeom prst="rect">
            <a:avLst/>
          </a:prstGeom>
        </p:spPr>
      </p:pic>
    </p:spTree>
    <p:extLst>
      <p:ext uri="{BB962C8B-B14F-4D97-AF65-F5344CB8AC3E}">
        <p14:creationId xmlns:p14="http://schemas.microsoft.com/office/powerpoint/2010/main" val="1534038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a:t>From C to C#</a:t>
            </a:r>
          </a:p>
        </p:txBody>
      </p:sp>
      <p:sp>
        <p:nvSpPr>
          <p:cNvPr id="3" name="Espace réservé du texte 2"/>
          <p:cNvSpPr>
            <a:spLocks noGrp="1"/>
          </p:cNvSpPr>
          <p:nvPr>
            <p:ph type="body" idx="1"/>
          </p:nvPr>
        </p:nvSpPr>
        <p:spPr>
          <a:xfrm>
            <a:off x="722313" y="2422525"/>
            <a:ext cx="7772400" cy="1249363"/>
          </a:xfrm>
        </p:spPr>
        <p:txBody>
          <a:bodyPr/>
          <a:lstStyle/>
          <a:p>
            <a:r>
              <a:rPr lang="en-US" dirty="0">
                <a:ea typeface="ＭＳ Ｐゴシック" pitchFamily="34" charset="-128"/>
              </a:rPr>
              <a:t>Introduction</a:t>
            </a:r>
          </a:p>
        </p:txBody>
      </p:sp>
      <p:pic>
        <p:nvPicPr>
          <p:cNvPr id="4" name="Picture 3"/>
          <p:cNvPicPr>
            <a:picLocks noChangeAspect="1"/>
          </p:cNvPicPr>
          <p:nvPr/>
        </p:nvPicPr>
        <p:blipFill>
          <a:blip r:embed="rId2"/>
          <a:stretch>
            <a:fillRect/>
          </a:stretch>
        </p:blipFill>
        <p:spPr>
          <a:xfrm>
            <a:off x="6084168" y="3721596"/>
            <a:ext cx="2794000" cy="1193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a:ea typeface="ＭＳ Ｐゴシック" pitchFamily="34" charset="-128"/>
              </a:rPr>
              <a:t>Differences and Similarities</a:t>
            </a:r>
          </a:p>
        </p:txBody>
      </p:sp>
      <p:sp>
        <p:nvSpPr>
          <p:cNvPr id="18434" name="Espace réservé du contenu 2"/>
          <p:cNvSpPr>
            <a:spLocks noGrp="1"/>
          </p:cNvSpPr>
          <p:nvPr>
            <p:ph idx="1"/>
          </p:nvPr>
        </p:nvSpPr>
        <p:spPr>
          <a:xfrm>
            <a:off x="467544" y="1128713"/>
            <a:ext cx="8280920" cy="4230687"/>
          </a:xfrm>
        </p:spPr>
        <p:txBody>
          <a:bodyPr/>
          <a:lstStyle/>
          <a:p>
            <a:r>
              <a:rPr lang="en-US" dirty="0"/>
              <a:t>C# borrowed many concepts and constructs from:</a:t>
            </a:r>
          </a:p>
          <a:p>
            <a:pPr lvl="1"/>
            <a:r>
              <a:rPr lang="en-US" dirty="0"/>
              <a:t>C++, Java, VB, SQL, …</a:t>
            </a:r>
          </a:p>
          <a:p>
            <a:endParaRPr lang="en-US" i="1" dirty="0">
              <a:ea typeface="ＭＳ Ｐゴシック" pitchFamily="34" charset="-128"/>
            </a:endParaRPr>
          </a:p>
          <a:p>
            <a:r>
              <a:rPr lang="en-US" dirty="0">
                <a:ea typeface="ＭＳ Ｐゴシック" pitchFamily="34" charset="-128"/>
              </a:rPr>
              <a:t>Be careful!</a:t>
            </a:r>
          </a:p>
          <a:p>
            <a:endParaRPr lang="en-US" dirty="0">
              <a:ea typeface="ＭＳ Ｐゴシック" pitchFamily="34" charset="-128"/>
            </a:endParaRPr>
          </a:p>
          <a:p>
            <a:pPr marL="0" indent="0" algn="ctr">
              <a:buNone/>
            </a:pPr>
            <a:r>
              <a:rPr lang="en-US" sz="2400" dirty="0">
                <a:ea typeface="ＭＳ Ｐゴシック" pitchFamily="34" charset="-128"/>
              </a:rPr>
              <a:t>Even if some C# aspects might seem the same as another language you’ve used before, </a:t>
            </a:r>
          </a:p>
          <a:p>
            <a:pPr marL="0" indent="0" algn="ctr">
              <a:buNone/>
            </a:pPr>
            <a:r>
              <a:rPr lang="en-US" sz="2400" dirty="0">
                <a:ea typeface="ＭＳ Ｐゴシック" pitchFamily="34" charset="-128"/>
              </a:rPr>
              <a:t>there will often be unexpected differences.</a:t>
            </a:r>
          </a:p>
          <a:p>
            <a:pPr lvl="1"/>
            <a:endParaRPr lang="en-US"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From C to C#</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a:ea typeface="ＭＳ Ｐゴシック" pitchFamily="34" charset="-128"/>
              </a:rPr>
              <a:t>C-Style Syntax</a:t>
            </a:r>
          </a:p>
        </p:txBody>
      </p:sp>
      <p:sp>
        <p:nvSpPr>
          <p:cNvPr id="18434" name="Espace réservé du contenu 2"/>
          <p:cNvSpPr>
            <a:spLocks noGrp="1"/>
          </p:cNvSpPr>
          <p:nvPr>
            <p:ph idx="1"/>
          </p:nvPr>
        </p:nvSpPr>
        <p:spPr>
          <a:xfrm>
            <a:off x="467544" y="1128713"/>
            <a:ext cx="8280920" cy="4230687"/>
          </a:xfrm>
        </p:spPr>
        <p:txBody>
          <a:bodyPr/>
          <a:lstStyle/>
          <a:p>
            <a:r>
              <a:rPr lang="en-US" dirty="0"/>
              <a:t>It all started with C</a:t>
            </a:r>
          </a:p>
          <a:p>
            <a:pPr lvl="1"/>
            <a:r>
              <a:rPr lang="en-US" b="1" dirty="0">
                <a:ea typeface="ＭＳ Ｐゴシック" pitchFamily="34" charset="-128"/>
              </a:rPr>
              <a:t>Dennis Ritchie </a:t>
            </a:r>
            <a:r>
              <a:rPr lang="en-US" dirty="0">
                <a:ea typeface="ＭＳ Ｐゴシック" pitchFamily="34" charset="-128"/>
              </a:rPr>
              <a:t>at Bell Labs in 1971</a:t>
            </a:r>
          </a:p>
          <a:p>
            <a:pPr lvl="1"/>
            <a:r>
              <a:rPr lang="en-US" dirty="0">
                <a:ea typeface="ＭＳ Ｐゴシック" pitchFamily="34" charset="-128"/>
              </a:rPr>
              <a:t>Language of choice on PCs/UNIX in the 1970s and 1980s</a:t>
            </a:r>
          </a:p>
          <a:p>
            <a:pPr lvl="1"/>
            <a:r>
              <a:rPr lang="en-US" dirty="0">
                <a:ea typeface="ＭＳ Ｐゴシック" pitchFamily="34" charset="-128"/>
              </a:rPr>
              <a:t>Still widely used</a:t>
            </a:r>
          </a:p>
          <a:p>
            <a:endParaRPr lang="en-US" i="1"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From C to C#</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121323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a:ea typeface="ＭＳ Ｐゴシック" pitchFamily="34" charset="-128"/>
              </a:rPr>
              <a:t>C-Style Syntax</a:t>
            </a:r>
          </a:p>
        </p:txBody>
      </p:sp>
      <p:sp>
        <p:nvSpPr>
          <p:cNvPr id="18434" name="Espace réservé du contenu 2"/>
          <p:cNvSpPr>
            <a:spLocks noGrp="1"/>
          </p:cNvSpPr>
          <p:nvPr>
            <p:ph idx="1"/>
          </p:nvPr>
        </p:nvSpPr>
        <p:spPr>
          <a:xfrm>
            <a:off x="467544" y="1128713"/>
            <a:ext cx="8280920" cy="4230687"/>
          </a:xfrm>
        </p:spPr>
        <p:txBody>
          <a:bodyPr/>
          <a:lstStyle/>
          <a:p>
            <a:r>
              <a:rPr lang="en-US" dirty="0"/>
              <a:t>C introduced what’s now called </a:t>
            </a:r>
            <a:r>
              <a:rPr lang="en-US" b="1" dirty="0"/>
              <a:t>C-style syntax</a:t>
            </a:r>
          </a:p>
          <a:p>
            <a:pPr lvl="1"/>
            <a:r>
              <a:rPr lang="en-US" dirty="0">
                <a:ea typeface="ＭＳ Ｐゴシック" pitchFamily="34" charset="-128"/>
              </a:rPr>
              <a:t>Statements ends with a semicolon (;)</a:t>
            </a:r>
          </a:p>
          <a:p>
            <a:pPr lvl="1"/>
            <a:r>
              <a:rPr lang="en-US" dirty="0">
                <a:ea typeface="ＭＳ Ｐゴシック" pitchFamily="34" charset="-128"/>
              </a:rPr>
              <a:t>Code blocks are enclosed between </a:t>
            </a:r>
            <a:r>
              <a:rPr lang="en-US" b="1" dirty="0">
                <a:latin typeface="Courier"/>
                <a:ea typeface="ＭＳ Ｐゴシック" pitchFamily="34" charset="-128"/>
                <a:cs typeface="Courier"/>
              </a:rPr>
              <a:t>{</a:t>
            </a:r>
            <a:r>
              <a:rPr lang="en-US" dirty="0">
                <a:ea typeface="ＭＳ Ｐゴシック" pitchFamily="34" charset="-128"/>
              </a:rPr>
              <a:t> and </a:t>
            </a:r>
            <a:r>
              <a:rPr lang="en-US" b="1" dirty="0">
                <a:latin typeface="Courier"/>
                <a:ea typeface="ＭＳ Ｐゴシック" pitchFamily="34" charset="-128"/>
                <a:cs typeface="Courier"/>
              </a:rPr>
              <a:t>}</a:t>
            </a:r>
          </a:p>
          <a:p>
            <a:pPr lvl="1"/>
            <a:r>
              <a:rPr lang="en-US" dirty="0">
                <a:ea typeface="ＭＳ Ｐゴシック" pitchFamily="34" charset="-128"/>
              </a:rPr>
              <a:t>Uppercase and lowercase are distinct</a:t>
            </a:r>
          </a:p>
          <a:p>
            <a:pPr lvl="1"/>
            <a:r>
              <a:rPr lang="en-US" dirty="0">
                <a:ea typeface="ＭＳ Ｐゴシック" pitchFamily="34" charset="-128"/>
              </a:rPr>
              <a:t>Function-oriented; e.g., </a:t>
            </a:r>
            <a:r>
              <a:rPr lang="en-US" b="1" dirty="0">
                <a:latin typeface="Courier"/>
                <a:ea typeface="ＭＳ Ｐゴシック" pitchFamily="34" charset="-128"/>
                <a:cs typeface="Courier"/>
              </a:rPr>
              <a:t>main</a:t>
            </a:r>
            <a:r>
              <a:rPr lang="en-US" dirty="0">
                <a:ea typeface="ＭＳ Ｐゴシック" pitchFamily="34" charset="-128"/>
              </a:rPr>
              <a:t> and </a:t>
            </a:r>
            <a:r>
              <a:rPr lang="en-US" b="1" dirty="0" err="1">
                <a:latin typeface="Courier"/>
                <a:ea typeface="ＭＳ Ｐゴシック" pitchFamily="34" charset="-128"/>
                <a:cs typeface="Courier"/>
              </a:rPr>
              <a:t>printf</a:t>
            </a:r>
            <a:endParaRPr lang="en-US" b="1" dirty="0">
              <a:latin typeface="Courier"/>
              <a:ea typeface="ＭＳ Ｐゴシック" pitchFamily="34" charset="-128"/>
              <a:cs typeface="Courier"/>
            </a:endParaRPr>
          </a:p>
          <a:p>
            <a:endParaRPr lang="en-US" i="1"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a:ea typeface="ＭＳ Ｐゴシック" pitchFamily="34" charset="-128"/>
              </a:rPr>
              <a:t>From C to C#</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à coins arrondis 5"/>
          <p:cNvSpPr/>
          <p:nvPr/>
        </p:nvSpPr>
        <p:spPr>
          <a:xfrm>
            <a:off x="179512" y="3505572"/>
            <a:ext cx="8785225" cy="1656184"/>
          </a:xfrm>
          <a:prstGeom prst="roundRect">
            <a:avLst>
              <a:gd name="adj" fmla="val 10500"/>
            </a:avLst>
          </a:prstGeom>
        </p:spPr>
        <p:style>
          <a:lnRef idx="2">
            <a:schemeClr val="dk1"/>
          </a:lnRef>
          <a:fillRef idx="1">
            <a:schemeClr val="lt1"/>
          </a:fillRef>
          <a:effectRef idx="0">
            <a:schemeClr val="dk1"/>
          </a:effectRef>
          <a:fontRef idx="minor">
            <a:schemeClr val="dk1"/>
          </a:fontRef>
        </p:style>
        <p:txBody>
          <a:bodyPr anchor="ctr"/>
          <a:lstStyle/>
          <a:p>
            <a:pPr lvl="0" eaLnBrk="1" fontAlgn="auto" hangingPunct="1">
              <a:spcBef>
                <a:spcPts val="0"/>
              </a:spcBef>
              <a:spcAft>
                <a:spcPts val="0"/>
              </a:spcAft>
              <a:defRPr/>
            </a:pPr>
            <a:r>
              <a:rPr lang="en-US" sz="1600" b="1" kern="0" dirty="0">
                <a:solidFill>
                  <a:srgbClr val="00B050"/>
                </a:solidFill>
                <a:latin typeface="Courier New" pitchFamily="49" charset="0"/>
              </a:rPr>
              <a:t>#include &lt;</a:t>
            </a:r>
            <a:r>
              <a:rPr lang="en-US" sz="1600" b="1" kern="0" dirty="0" err="1">
                <a:solidFill>
                  <a:srgbClr val="00B050"/>
                </a:solidFill>
                <a:latin typeface="Courier New" pitchFamily="49" charset="0"/>
              </a:rPr>
              <a:t>stdio.h</a:t>
            </a:r>
            <a:r>
              <a:rPr lang="en-US" sz="1600" b="1" kern="0" dirty="0">
                <a:solidFill>
                  <a:srgbClr val="00B050"/>
                </a:solidFill>
                <a:latin typeface="Courier New" pitchFamily="49" charset="0"/>
              </a:rPr>
              <a:t>&gt;</a:t>
            </a:r>
          </a:p>
          <a:p>
            <a:pPr lvl="0" eaLnBrk="1" fontAlgn="auto" hangingPunct="1">
              <a:spcBef>
                <a:spcPts val="0"/>
              </a:spcBef>
              <a:spcAft>
                <a:spcPts val="0"/>
              </a:spcAft>
              <a:defRPr/>
            </a:pPr>
            <a:r>
              <a:rPr lang="en-US" sz="1600" b="1" kern="0" dirty="0" err="1">
                <a:solidFill>
                  <a:srgbClr val="0070C0"/>
                </a:solidFill>
                <a:latin typeface="Courier New" pitchFamily="49" charset="0"/>
              </a:rPr>
              <a:t>int</a:t>
            </a:r>
            <a:r>
              <a:rPr lang="en-US" sz="1600" b="1" kern="0" dirty="0">
                <a:solidFill>
                  <a:srgbClr val="0070C0"/>
                </a:solidFill>
                <a:latin typeface="Courier New" pitchFamily="49" charset="0"/>
              </a:rPr>
              <a:t> </a:t>
            </a:r>
            <a:r>
              <a:rPr lang="en-US" sz="1600" b="1" kern="0" dirty="0">
                <a:solidFill>
                  <a:srgbClr val="000000"/>
                </a:solidFill>
                <a:latin typeface="Courier New" pitchFamily="49" charset="0"/>
              </a:rPr>
              <a:t>main(</a:t>
            </a:r>
            <a:r>
              <a:rPr lang="en-US" sz="1600" b="1" kern="0" dirty="0">
                <a:solidFill>
                  <a:srgbClr val="0070C0"/>
                </a:solidFill>
                <a:latin typeface="Courier New" pitchFamily="49" charset="0"/>
              </a:rPr>
              <a:t>void</a:t>
            </a:r>
            <a:r>
              <a:rPr lang="en-US" sz="1600" b="1" kern="0" dirty="0">
                <a:solidFill>
                  <a:srgbClr val="000000"/>
                </a:solidFill>
                <a:latin typeface="Courier New" pitchFamily="49" charset="0"/>
              </a:rPr>
              <a:t>)</a:t>
            </a:r>
          </a:p>
          <a:p>
            <a:pPr lvl="0" eaLnBrk="1" fontAlgn="auto" hangingPunct="1">
              <a:spcBef>
                <a:spcPts val="0"/>
              </a:spcBef>
              <a:spcAft>
                <a:spcPts val="0"/>
              </a:spcAft>
              <a:defRPr/>
            </a:pPr>
            <a:r>
              <a:rPr lang="en-US" sz="1600" b="1" kern="0" dirty="0">
                <a:solidFill>
                  <a:srgbClr val="000000"/>
                </a:solidFill>
                <a:latin typeface="Courier New" pitchFamily="49" charset="0"/>
              </a:rPr>
              <a:t>{</a:t>
            </a:r>
          </a:p>
          <a:p>
            <a:pPr lvl="0" eaLnBrk="1" fontAlgn="auto" hangingPunct="1">
              <a:spcBef>
                <a:spcPts val="0"/>
              </a:spcBef>
              <a:spcAft>
                <a:spcPts val="0"/>
              </a:spcAft>
              <a:defRPr/>
            </a:pPr>
            <a:r>
              <a:rPr lang="en-US" sz="1600" b="1" kern="0" dirty="0">
                <a:solidFill>
                  <a:srgbClr val="000000"/>
                </a:solidFill>
                <a:latin typeface="Courier New" pitchFamily="49" charset="0"/>
              </a:rPr>
              <a:t>    </a:t>
            </a:r>
            <a:r>
              <a:rPr lang="en-US" sz="1600" b="1" kern="0" dirty="0" err="1">
                <a:solidFill>
                  <a:srgbClr val="000000"/>
                </a:solidFill>
                <a:latin typeface="Courier New" pitchFamily="49" charset="0"/>
              </a:rPr>
              <a:t>printf</a:t>
            </a:r>
            <a:r>
              <a:rPr lang="en-US" sz="1600" b="1" kern="0" dirty="0">
                <a:solidFill>
                  <a:srgbClr val="000000"/>
                </a:solidFill>
                <a:latin typeface="Courier New" pitchFamily="49" charset="0"/>
              </a:rPr>
              <a:t>(</a:t>
            </a:r>
            <a:r>
              <a:rPr lang="en-US" sz="1600" b="1" kern="0" dirty="0">
                <a:solidFill>
                  <a:srgbClr val="00B050"/>
                </a:solidFill>
                <a:latin typeface="Courier New" pitchFamily="49" charset="0"/>
              </a:rPr>
              <a:t>"Hello world!\n"</a:t>
            </a:r>
            <a:r>
              <a:rPr lang="en-US" sz="1600" b="1" kern="0" dirty="0">
                <a:solidFill>
                  <a:srgbClr val="000000"/>
                </a:solidFill>
                <a:latin typeface="Courier New" pitchFamily="49" charset="0"/>
              </a:rPr>
              <a:t>);</a:t>
            </a:r>
          </a:p>
          <a:p>
            <a:pPr lvl="0" eaLnBrk="1" fontAlgn="auto" hangingPunct="1">
              <a:spcBef>
                <a:spcPts val="0"/>
              </a:spcBef>
              <a:spcAft>
                <a:spcPts val="0"/>
              </a:spcAft>
              <a:defRPr/>
            </a:pPr>
            <a:r>
              <a:rPr lang="en-US" sz="1600" b="1" kern="0" dirty="0">
                <a:solidFill>
                  <a:srgbClr val="000000"/>
                </a:solidFill>
                <a:latin typeface="Courier New" pitchFamily="49" charset="0"/>
              </a:rPr>
              <a:t>    return </a:t>
            </a:r>
            <a:r>
              <a:rPr lang="en-US" sz="1600" b="1" kern="0" dirty="0">
                <a:solidFill>
                  <a:srgbClr val="FFC000"/>
                </a:solidFill>
                <a:latin typeface="Courier New" pitchFamily="49" charset="0"/>
              </a:rPr>
              <a:t>0</a:t>
            </a:r>
            <a:r>
              <a:rPr lang="en-US" sz="1600" b="1" kern="0" dirty="0">
                <a:solidFill>
                  <a:srgbClr val="000000"/>
                </a:solidFill>
                <a:latin typeface="Courier New" pitchFamily="49" charset="0"/>
              </a:rPr>
              <a:t>;</a:t>
            </a:r>
          </a:p>
          <a:p>
            <a:pPr lvl="0" eaLnBrk="1" fontAlgn="auto" hangingPunct="1">
              <a:spcBef>
                <a:spcPts val="0"/>
              </a:spcBef>
              <a:spcAft>
                <a:spcPts val="0"/>
              </a:spcAft>
              <a:defRPr/>
            </a:pPr>
            <a:r>
              <a:rPr lang="en-US" sz="1600" b="1" kern="0" dirty="0">
                <a:solidFill>
                  <a:srgbClr val="000000"/>
                </a:solidFill>
                <a:latin typeface="Courier New" pitchFamily="49" charset="0"/>
              </a:rPr>
              <a:t>}</a:t>
            </a:r>
            <a:endParaRPr lang="en-US" sz="1600" b="1" kern="0" dirty="0">
              <a:solidFill>
                <a:srgbClr val="000000"/>
              </a:solidFill>
            </a:endParaRPr>
          </a:p>
        </p:txBody>
      </p:sp>
    </p:spTree>
    <p:extLst>
      <p:ext uri="{BB962C8B-B14F-4D97-AF65-F5344CB8AC3E}">
        <p14:creationId xmlns:p14="http://schemas.microsoft.com/office/powerpoint/2010/main" val="4051957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a:ea typeface="ＭＳ Ｐゴシック" pitchFamily="34" charset="-128"/>
              </a:rPr>
              <a:t>C-Style Syntax</a:t>
            </a:r>
          </a:p>
        </p:txBody>
      </p:sp>
      <p:sp>
        <p:nvSpPr>
          <p:cNvPr id="18434" name="Espace réservé du contenu 2"/>
          <p:cNvSpPr>
            <a:spLocks noGrp="1"/>
          </p:cNvSpPr>
          <p:nvPr>
            <p:ph idx="1"/>
          </p:nvPr>
        </p:nvSpPr>
        <p:spPr>
          <a:xfrm>
            <a:off x="467544" y="985292"/>
            <a:ext cx="8280920" cy="4230687"/>
          </a:xfrm>
        </p:spPr>
        <p:txBody>
          <a:bodyPr/>
          <a:lstStyle/>
          <a:p>
            <a:r>
              <a:rPr lang="en-US" dirty="0"/>
              <a:t>C-style syntax is </a:t>
            </a:r>
            <a:r>
              <a:rPr lang="en-US" i="1" dirty="0">
                <a:latin typeface="Century Schoolbook" pitchFamily="18" charset="0"/>
              </a:rPr>
              <a:t>free-format</a:t>
            </a:r>
          </a:p>
          <a:p>
            <a:pPr lvl="1"/>
            <a:r>
              <a:rPr lang="en-US" dirty="0"/>
              <a:t>Input broken into </a:t>
            </a:r>
            <a:r>
              <a:rPr lang="en-US" i="1" dirty="0">
                <a:latin typeface="Century Schoolbook" pitchFamily="18" charset="0"/>
              </a:rPr>
              <a:t>tokens</a:t>
            </a:r>
            <a:r>
              <a:rPr lang="en-US" dirty="0"/>
              <a:t> by compiler</a:t>
            </a:r>
          </a:p>
          <a:p>
            <a:pPr lvl="1"/>
            <a:r>
              <a:rPr lang="en-US" dirty="0"/>
              <a:t>Only order of tokens is important</a:t>
            </a:r>
          </a:p>
        </p:txBody>
      </p:sp>
      <p:sp>
        <p:nvSpPr>
          <p:cNvPr id="18435" name="Espace réservé du contenu 3"/>
          <p:cNvSpPr>
            <a:spLocks noGrp="1"/>
          </p:cNvSpPr>
          <p:nvPr>
            <p:ph sz="quarter" idx="13"/>
          </p:nvPr>
        </p:nvSpPr>
        <p:spPr/>
        <p:txBody>
          <a:bodyPr/>
          <a:lstStyle/>
          <a:p>
            <a:r>
              <a:rPr lang="en-US" dirty="0">
                <a:ea typeface="ＭＳ Ｐゴシック" pitchFamily="34" charset="-128"/>
              </a:rPr>
              <a:t>From C to C#</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à coins arrondis 5"/>
          <p:cNvSpPr/>
          <p:nvPr/>
        </p:nvSpPr>
        <p:spPr>
          <a:xfrm>
            <a:off x="179512" y="2497460"/>
            <a:ext cx="8785225" cy="2664296"/>
          </a:xfrm>
          <a:prstGeom prst="roundRect">
            <a:avLst>
              <a:gd name="adj" fmla="val 10500"/>
            </a:avLst>
          </a:prstGeom>
        </p:spPr>
        <p:style>
          <a:lnRef idx="2">
            <a:schemeClr val="dk1"/>
          </a:lnRef>
          <a:fillRef idx="1">
            <a:schemeClr val="lt1"/>
          </a:fillRef>
          <a:effectRef idx="0">
            <a:schemeClr val="dk1"/>
          </a:effectRef>
          <a:fontRef idx="minor">
            <a:schemeClr val="dk1"/>
          </a:fontRef>
        </p:style>
        <p:txBody>
          <a:bodyPr anchor="ctr"/>
          <a:lstStyle/>
          <a:p>
            <a:pPr lvl="0" eaLnBrk="1" fontAlgn="auto" hangingPunct="1">
              <a:spcBef>
                <a:spcPts val="0"/>
              </a:spcBef>
              <a:spcAft>
                <a:spcPts val="0"/>
              </a:spcAft>
              <a:defRPr/>
            </a:pPr>
            <a:r>
              <a:rPr lang="en-US" sz="1600" b="1" kern="0" dirty="0" err="1">
                <a:solidFill>
                  <a:srgbClr val="0070C0"/>
                </a:solidFill>
                <a:latin typeface="Courier New" pitchFamily="49" charset="0"/>
              </a:rPr>
              <a:t>int</a:t>
            </a:r>
            <a:r>
              <a:rPr lang="en-US" sz="1600" b="1" kern="0" dirty="0">
                <a:solidFill>
                  <a:srgbClr val="0070C0"/>
                </a:solidFill>
                <a:latin typeface="Courier New" pitchFamily="49" charset="0"/>
              </a:rPr>
              <a:t> </a:t>
            </a:r>
            <a:r>
              <a:rPr lang="en-US" sz="1600" b="1" kern="0" dirty="0">
                <a:solidFill>
                  <a:srgbClr val="000000"/>
                </a:solidFill>
                <a:latin typeface="Courier New" pitchFamily="49" charset="0"/>
              </a:rPr>
              <a:t>main(</a:t>
            </a:r>
            <a:r>
              <a:rPr lang="en-US" sz="1600" b="1" kern="0" dirty="0">
                <a:solidFill>
                  <a:srgbClr val="0070C0"/>
                </a:solidFill>
                <a:latin typeface="Courier New" pitchFamily="49" charset="0"/>
              </a:rPr>
              <a:t>void</a:t>
            </a:r>
            <a:r>
              <a:rPr lang="en-US" sz="1600" b="1" kern="0" dirty="0">
                <a:solidFill>
                  <a:srgbClr val="000000"/>
                </a:solidFill>
                <a:latin typeface="Courier New" pitchFamily="49" charset="0"/>
              </a:rPr>
              <a:t>)</a:t>
            </a:r>
          </a:p>
          <a:p>
            <a:pPr lvl="0" eaLnBrk="1" fontAlgn="auto" hangingPunct="1">
              <a:spcBef>
                <a:spcPts val="0"/>
              </a:spcBef>
              <a:spcAft>
                <a:spcPts val="0"/>
              </a:spcAft>
              <a:defRPr/>
            </a:pPr>
            <a:r>
              <a:rPr lang="en-US" sz="1600" b="1" kern="0" dirty="0">
                <a:solidFill>
                  <a:srgbClr val="000000"/>
                </a:solidFill>
                <a:latin typeface="Courier New" pitchFamily="49" charset="0"/>
              </a:rPr>
              <a:t>{</a:t>
            </a:r>
          </a:p>
          <a:p>
            <a:pPr lvl="0" eaLnBrk="1" fontAlgn="auto" hangingPunct="1">
              <a:spcBef>
                <a:spcPts val="0"/>
              </a:spcBef>
              <a:spcAft>
                <a:spcPts val="0"/>
              </a:spcAft>
              <a:defRPr/>
            </a:pPr>
            <a:r>
              <a:rPr lang="en-US" sz="1600" b="1" kern="0" dirty="0">
                <a:solidFill>
                  <a:srgbClr val="000000"/>
                </a:solidFill>
                <a:latin typeface="Courier New" pitchFamily="49" charset="0"/>
              </a:rPr>
              <a:t>  </a:t>
            </a:r>
            <a:r>
              <a:rPr lang="en-US" sz="1600" b="1" kern="0" dirty="0" err="1">
                <a:solidFill>
                  <a:srgbClr val="000000"/>
                </a:solidFill>
                <a:latin typeface="Courier New" pitchFamily="49" charset="0"/>
              </a:rPr>
              <a:t>printf</a:t>
            </a:r>
            <a:r>
              <a:rPr lang="en-US" sz="1600" b="1" kern="0" dirty="0">
                <a:solidFill>
                  <a:srgbClr val="000000"/>
                </a:solidFill>
                <a:latin typeface="Courier New" pitchFamily="49" charset="0"/>
              </a:rPr>
              <a:t>(</a:t>
            </a:r>
            <a:r>
              <a:rPr lang="en-US" sz="1600" b="1" kern="0" dirty="0">
                <a:solidFill>
                  <a:srgbClr val="00B050"/>
                </a:solidFill>
                <a:latin typeface="Courier New" pitchFamily="49" charset="0"/>
              </a:rPr>
              <a:t>"Hello World\n"</a:t>
            </a:r>
            <a:r>
              <a:rPr lang="en-US" sz="1600" b="1" kern="0" dirty="0">
                <a:solidFill>
                  <a:srgbClr val="000000"/>
                </a:solidFill>
                <a:latin typeface="Courier New" pitchFamily="49" charset="0"/>
              </a:rPr>
              <a:t>);</a:t>
            </a:r>
          </a:p>
          <a:p>
            <a:pPr lvl="0" eaLnBrk="1" fontAlgn="auto" hangingPunct="1">
              <a:spcBef>
                <a:spcPts val="0"/>
              </a:spcBef>
              <a:spcAft>
                <a:spcPts val="0"/>
              </a:spcAft>
              <a:defRPr/>
            </a:pPr>
            <a:r>
              <a:rPr lang="en-US" sz="1600" b="1" kern="0" dirty="0">
                <a:solidFill>
                  <a:srgbClr val="000000"/>
                </a:solidFill>
                <a:latin typeface="Courier New" pitchFamily="49" charset="0"/>
              </a:rPr>
              <a:t>  return </a:t>
            </a:r>
            <a:r>
              <a:rPr lang="en-US" sz="1600" b="1" kern="0" dirty="0">
                <a:solidFill>
                  <a:srgbClr val="FFC000"/>
                </a:solidFill>
                <a:latin typeface="Courier New" pitchFamily="49" charset="0"/>
              </a:rPr>
              <a:t>0</a:t>
            </a:r>
            <a:r>
              <a:rPr lang="en-US" sz="1600" b="1" kern="0" dirty="0">
                <a:solidFill>
                  <a:srgbClr val="000000"/>
                </a:solidFill>
                <a:latin typeface="Courier New" pitchFamily="49" charset="0"/>
              </a:rPr>
              <a:t>;</a:t>
            </a:r>
          </a:p>
          <a:p>
            <a:pPr lvl="0" eaLnBrk="1" fontAlgn="auto" hangingPunct="1">
              <a:spcBef>
                <a:spcPts val="0"/>
              </a:spcBef>
              <a:spcAft>
                <a:spcPts val="0"/>
              </a:spcAft>
              <a:defRPr/>
            </a:pPr>
            <a:r>
              <a:rPr lang="en-US" sz="1600" b="1" kern="0" dirty="0">
                <a:solidFill>
                  <a:srgbClr val="000000"/>
                </a:solidFill>
                <a:latin typeface="Courier New" pitchFamily="49" charset="0"/>
              </a:rPr>
              <a:t>}</a:t>
            </a:r>
          </a:p>
          <a:p>
            <a:pPr lvl="0" eaLnBrk="1" fontAlgn="auto" hangingPunct="1">
              <a:spcBef>
                <a:spcPts val="0"/>
              </a:spcBef>
              <a:spcAft>
                <a:spcPts val="0"/>
              </a:spcAft>
              <a:defRPr/>
            </a:pPr>
            <a:endParaRPr lang="en-US" sz="1600" b="1" kern="0" dirty="0">
              <a:solidFill>
                <a:srgbClr val="000000"/>
              </a:solidFill>
              <a:latin typeface="Courier New" pitchFamily="49" charset="0"/>
            </a:endParaRPr>
          </a:p>
          <a:p>
            <a:pPr lvl="0" eaLnBrk="1" fontAlgn="auto" hangingPunct="1">
              <a:spcBef>
                <a:spcPts val="0"/>
              </a:spcBef>
              <a:spcAft>
                <a:spcPts val="0"/>
              </a:spcAft>
              <a:defRPr/>
            </a:pPr>
            <a:endParaRPr lang="en-US" sz="1600" b="1" kern="0" dirty="0">
              <a:solidFill>
                <a:srgbClr val="000000"/>
              </a:solidFill>
              <a:latin typeface="Courier New" pitchFamily="49" charset="0"/>
            </a:endParaRPr>
          </a:p>
          <a:p>
            <a:pPr lvl="0" eaLnBrk="1" fontAlgn="auto" hangingPunct="1">
              <a:spcBef>
                <a:spcPts val="0"/>
              </a:spcBef>
              <a:spcAft>
                <a:spcPts val="0"/>
              </a:spcAft>
              <a:defRPr/>
            </a:pPr>
            <a:endParaRPr lang="en-US" sz="1600" b="1" kern="0" dirty="0">
              <a:solidFill>
                <a:srgbClr val="000000"/>
              </a:solidFill>
              <a:latin typeface="Courier New" pitchFamily="49" charset="0"/>
            </a:endParaRPr>
          </a:p>
          <a:p>
            <a:pPr eaLnBrk="1" fontAlgn="auto" hangingPunct="1">
              <a:spcBef>
                <a:spcPts val="0"/>
              </a:spcBef>
              <a:spcAft>
                <a:spcPts val="0"/>
              </a:spcAft>
              <a:defRPr/>
            </a:pPr>
            <a:br>
              <a:rPr lang="en-US" sz="1600" b="1" dirty="0">
                <a:solidFill>
                  <a:srgbClr val="000000"/>
                </a:solidFill>
                <a:latin typeface="Courier New" pitchFamily="49" charset="0"/>
              </a:rPr>
            </a:br>
            <a:r>
              <a:rPr lang="en-US" sz="1600" b="1" dirty="0" err="1">
                <a:solidFill>
                  <a:srgbClr val="0070C0"/>
                </a:solidFill>
                <a:latin typeface="Courier New" pitchFamily="49" charset="0"/>
              </a:rPr>
              <a:t>int</a:t>
            </a:r>
            <a:r>
              <a:rPr lang="en-US" sz="1600" b="1" dirty="0">
                <a:solidFill>
                  <a:srgbClr val="0070C0"/>
                </a:solidFill>
                <a:latin typeface="Courier New" pitchFamily="49" charset="0"/>
              </a:rPr>
              <a:t> </a:t>
            </a:r>
            <a:r>
              <a:rPr lang="en-US" sz="1600" b="1" dirty="0">
                <a:solidFill>
                  <a:srgbClr val="000000"/>
                </a:solidFill>
                <a:latin typeface="Courier New" pitchFamily="49" charset="0"/>
              </a:rPr>
              <a:t>main(</a:t>
            </a:r>
            <a:r>
              <a:rPr lang="en-US" sz="1600" b="1" dirty="0">
                <a:solidFill>
                  <a:srgbClr val="0070C0"/>
                </a:solidFill>
                <a:latin typeface="Courier New" pitchFamily="49" charset="0"/>
              </a:rPr>
              <a:t>void</a:t>
            </a:r>
            <a:r>
              <a:rPr lang="en-US" sz="1600" b="1" dirty="0">
                <a:solidFill>
                  <a:srgbClr val="000000"/>
                </a:solidFill>
                <a:latin typeface="Courier New" pitchFamily="49" charset="0"/>
              </a:rPr>
              <a:t>) {</a:t>
            </a:r>
            <a:r>
              <a:rPr lang="en-US" sz="1600" b="1" dirty="0" err="1">
                <a:solidFill>
                  <a:srgbClr val="000000"/>
                </a:solidFill>
                <a:latin typeface="Courier New" pitchFamily="49" charset="0"/>
              </a:rPr>
              <a:t>printf</a:t>
            </a:r>
            <a:r>
              <a:rPr lang="en-US" sz="1600" b="1" dirty="0">
                <a:solidFill>
                  <a:srgbClr val="000000"/>
                </a:solidFill>
                <a:latin typeface="Courier New" pitchFamily="49" charset="0"/>
              </a:rPr>
              <a:t>(</a:t>
            </a:r>
            <a:r>
              <a:rPr lang="en-US" sz="1600" b="1" dirty="0">
                <a:solidFill>
                  <a:srgbClr val="00B050"/>
                </a:solidFill>
                <a:latin typeface="Courier New" pitchFamily="49" charset="0"/>
              </a:rPr>
              <a:t>"Hello World\n"</a:t>
            </a:r>
            <a:r>
              <a:rPr lang="en-US" sz="1600" b="1" dirty="0">
                <a:solidFill>
                  <a:srgbClr val="000000"/>
                </a:solidFill>
                <a:latin typeface="Courier New" pitchFamily="49" charset="0"/>
              </a:rPr>
              <a:t>); return </a:t>
            </a:r>
            <a:r>
              <a:rPr lang="en-US" sz="1600" b="1" dirty="0">
                <a:solidFill>
                  <a:srgbClr val="FFC000"/>
                </a:solidFill>
                <a:latin typeface="Courier New" pitchFamily="49" charset="0"/>
              </a:rPr>
              <a:t>0</a:t>
            </a:r>
            <a:r>
              <a:rPr lang="en-US" sz="1600" b="1" dirty="0">
                <a:solidFill>
                  <a:srgbClr val="000000"/>
                </a:solidFill>
                <a:latin typeface="Courier New" pitchFamily="49" charset="0"/>
              </a:rPr>
              <a:t>;}</a:t>
            </a:r>
          </a:p>
        </p:txBody>
      </p:sp>
      <p:sp>
        <p:nvSpPr>
          <p:cNvPr id="2" name="TextBox 1"/>
          <p:cNvSpPr txBox="1"/>
          <p:nvPr/>
        </p:nvSpPr>
        <p:spPr>
          <a:xfrm>
            <a:off x="4644008" y="2565400"/>
            <a:ext cx="4248472" cy="2308324"/>
          </a:xfrm>
          <a:prstGeom prst="rect">
            <a:avLst/>
          </a:prstGeom>
          <a:noFill/>
        </p:spPr>
        <p:txBody>
          <a:bodyPr wrap="square" rtlCol="0">
            <a:spAutoFit/>
          </a:bodyPr>
          <a:lstStyle/>
          <a:p>
            <a:r>
              <a:rPr lang="en-US" b="1" dirty="0" err="1">
                <a:solidFill>
                  <a:srgbClr val="0070C0"/>
                </a:solidFill>
                <a:latin typeface="Courier New" pitchFamily="49" charset="0"/>
              </a:rPr>
              <a:t>int</a:t>
            </a:r>
            <a:endParaRPr lang="en-US" b="1" dirty="0">
              <a:solidFill>
                <a:srgbClr val="0070C0"/>
              </a:solidFill>
              <a:latin typeface="Courier New" pitchFamily="49" charset="0"/>
            </a:endParaRPr>
          </a:p>
          <a:p>
            <a:r>
              <a:rPr lang="en-US" b="1" dirty="0">
                <a:latin typeface="Courier New" pitchFamily="49" charset="0"/>
              </a:rPr>
              <a:t>main(             </a:t>
            </a:r>
            <a:r>
              <a:rPr lang="en-US" b="1" dirty="0">
                <a:solidFill>
                  <a:srgbClr val="0070C0"/>
                </a:solidFill>
                <a:latin typeface="Courier New" pitchFamily="49" charset="0"/>
              </a:rPr>
              <a:t>void</a:t>
            </a:r>
          </a:p>
          <a:p>
            <a:r>
              <a:rPr lang="en-US" b="1" dirty="0">
                <a:latin typeface="Courier New" pitchFamily="49" charset="0"/>
              </a:rPr>
              <a:t>) { </a:t>
            </a:r>
            <a:r>
              <a:rPr lang="en-US" b="1" dirty="0" err="1">
                <a:latin typeface="Courier New" pitchFamily="49" charset="0"/>
              </a:rPr>
              <a:t>printf</a:t>
            </a:r>
            <a:endParaRPr lang="en-US" b="1" dirty="0">
              <a:latin typeface="Courier New" pitchFamily="49" charset="0"/>
            </a:endParaRPr>
          </a:p>
          <a:p>
            <a:r>
              <a:rPr lang="en-US" b="1" dirty="0">
                <a:latin typeface="Courier New" pitchFamily="49" charset="0"/>
              </a:rPr>
              <a:t>(</a:t>
            </a:r>
          </a:p>
          <a:p>
            <a:r>
              <a:rPr lang="en-US" b="1" dirty="0">
                <a:solidFill>
                  <a:srgbClr val="00B050"/>
                </a:solidFill>
                <a:latin typeface="Courier New" pitchFamily="49" charset="0"/>
              </a:rPr>
              <a:t>"Hello World\n"</a:t>
            </a:r>
            <a:r>
              <a:rPr lang="en-US" b="1" dirty="0">
                <a:latin typeface="Courier New" pitchFamily="49" charset="0"/>
              </a:rPr>
              <a:t>)</a:t>
            </a:r>
          </a:p>
          <a:p>
            <a:r>
              <a:rPr lang="en-US" b="1" dirty="0">
                <a:latin typeface="Courier New" pitchFamily="49" charset="0"/>
              </a:rPr>
              <a:t>; return</a:t>
            </a:r>
          </a:p>
          <a:p>
            <a:r>
              <a:rPr lang="en-US" b="1" dirty="0">
                <a:latin typeface="Courier New" pitchFamily="49" charset="0"/>
              </a:rPr>
              <a:t>     </a:t>
            </a:r>
            <a:r>
              <a:rPr lang="en-US" b="1" dirty="0">
                <a:solidFill>
                  <a:srgbClr val="FFC000"/>
                </a:solidFill>
                <a:latin typeface="Courier New" pitchFamily="49" charset="0"/>
              </a:rPr>
              <a:t>0</a:t>
            </a:r>
            <a:r>
              <a:rPr lang="en-US" b="1" dirty="0">
                <a:latin typeface="Courier New" pitchFamily="49" charset="0"/>
              </a:rPr>
              <a:t>;   } </a:t>
            </a:r>
          </a:p>
          <a:p>
            <a:endParaRPr lang="en-US" b="1" dirty="0"/>
          </a:p>
        </p:txBody>
      </p:sp>
      <p:cxnSp>
        <p:nvCxnSpPr>
          <p:cNvPr id="4" name="Straight Connector 3"/>
          <p:cNvCxnSpPr>
            <a:stCxn id="9" idx="0"/>
          </p:cNvCxnSpPr>
          <p:nvPr/>
        </p:nvCxnSpPr>
        <p:spPr>
          <a:xfrm flipH="1">
            <a:off x="4572000" y="2497460"/>
            <a:ext cx="125" cy="216024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179512" y="4657700"/>
            <a:ext cx="8784976"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58280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ea typeface="ＭＳ Ｐゴシック" pitchFamily="34" charset="-128"/>
              </a:rPr>
              <a:t>C-Style Syntax</a:t>
            </a:r>
            <a:endParaRPr lang="en-US" dirty="0"/>
          </a:p>
        </p:txBody>
      </p:sp>
      <p:sp>
        <p:nvSpPr>
          <p:cNvPr id="3" name="Espace réservé du contenu 2"/>
          <p:cNvSpPr>
            <a:spLocks noGrp="1"/>
          </p:cNvSpPr>
          <p:nvPr>
            <p:ph idx="1"/>
          </p:nvPr>
        </p:nvSpPr>
        <p:spPr/>
        <p:txBody>
          <a:bodyPr/>
          <a:lstStyle/>
          <a:p>
            <a:pPr marL="0" indent="0">
              <a:buNone/>
            </a:pPr>
            <a:r>
              <a:rPr lang="en-US" dirty="0"/>
              <a:t>Good engineering practice suggests adopting a clear, properly indented, consistent coding style</a:t>
            </a:r>
          </a:p>
          <a:p>
            <a:pPr marL="0" indent="0" algn="r">
              <a:buNone/>
            </a:pPr>
            <a:r>
              <a:rPr lang="en-US" i="1" dirty="0"/>
              <a:t>…That’s called clean code!</a:t>
            </a:r>
          </a:p>
          <a:p>
            <a:pPr marL="0" indent="0">
              <a:buNone/>
            </a:pPr>
            <a:endParaRPr lang="en-US" i="1" dirty="0"/>
          </a:p>
          <a:p>
            <a:pPr marL="0" indent="0">
              <a:buNone/>
            </a:pPr>
            <a:endParaRPr lang="en-US" i="1" dirty="0"/>
          </a:p>
          <a:p>
            <a:pPr marL="0" indent="0" algn="ctr">
              <a:buNone/>
            </a:pPr>
            <a:r>
              <a:rPr lang="en-US" dirty="0"/>
              <a:t>This course demonstrates the generally accepted Microsoft coding style</a:t>
            </a:r>
          </a:p>
        </p:txBody>
      </p:sp>
      <p:sp>
        <p:nvSpPr>
          <p:cNvPr id="4" name="Espace réservé du contenu 3"/>
          <p:cNvSpPr>
            <a:spLocks noGrp="1"/>
          </p:cNvSpPr>
          <p:nvPr>
            <p:ph sz="quarter" idx="13"/>
          </p:nvPr>
        </p:nvSpPr>
        <p:spPr/>
        <p:txBody>
          <a:bodyPr/>
          <a:lstStyle/>
          <a:p>
            <a:r>
              <a:rPr lang="en-US" dirty="0">
                <a:ea typeface="ＭＳ Ｐゴシック" pitchFamily="34" charset="-128"/>
              </a:rPr>
              <a:t>From C to C#</a:t>
            </a:r>
          </a:p>
        </p:txBody>
      </p:sp>
      <p:pic>
        <p:nvPicPr>
          <p:cNvPr id="14338" name="Picture 2" descr="D:\Users\Renaud\Desktop\StageFinEtudesSupinfo\Icons-New\v3\Min\Importa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05574919"/>
      </p:ext>
    </p:extLst>
  </p:cSld>
  <p:clrMapOvr>
    <a:masterClrMapping/>
  </p:clrMapOvr>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EEF76D274CBC944928D2890BF319710" ma:contentTypeVersion="3" ma:contentTypeDescription="Crée un document." ma:contentTypeScope="" ma:versionID="d51d2a92bddf825fe92096a646aa38e6">
  <xsd:schema xmlns:xsd="http://www.w3.org/2001/XMLSchema" xmlns:xs="http://www.w3.org/2001/XMLSchema" xmlns:p="http://schemas.microsoft.com/office/2006/metadata/properties" xmlns:ns2="cac1e2cd-caea-4862-842c-e8cbcf68099c" targetNamespace="http://schemas.microsoft.com/office/2006/metadata/properties" ma:root="true" ma:fieldsID="0c64c67c5bc3eebbe97bbb76bc31a445" ns2:_="">
    <xsd:import namespace="cac1e2cd-caea-4862-842c-e8cbcf68099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c1e2cd-caea-4862-842c-e8cbcf68099c"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Partage du hachage d’indicateur" ma:internalName="SharingHintHash" ma:readOnly="true">
      <xsd:simpleType>
        <xsd:restriction base="dms:Text"/>
      </xsd:simpleType>
    </xsd:element>
    <xsd:element name="SharedWithDetails" ma:index="10"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D0DA40-2A43-487D-92EC-E89CD297E27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93A6E02-4DEF-429D-9FE6-60713D414DD8}">
  <ds:schemaRefs>
    <ds:schemaRef ds:uri="http://schemas.microsoft.com/sharepoint/v3/contenttype/forms"/>
  </ds:schemaRefs>
</ds:datastoreItem>
</file>

<file path=customXml/itemProps3.xml><?xml version="1.0" encoding="utf-8"?>
<ds:datastoreItem xmlns:ds="http://schemas.openxmlformats.org/officeDocument/2006/customXml" ds:itemID="{416121FE-5891-4570-8AC1-FA93BC0072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c1e2cd-caea-4862-842c-e8cbcf6809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SUPINFOTheme.thmx</Template>
  <TotalTime>0</TotalTime>
  <Words>2304</Words>
  <Application>Microsoft Office PowerPoint</Application>
  <PresentationFormat>On-screen Show (16:10)</PresentationFormat>
  <Paragraphs>487</Paragraphs>
  <Slides>35</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Century Schoolbook</vt:lpstr>
      <vt:lpstr>Courier</vt:lpstr>
      <vt:lpstr>Courier New</vt:lpstr>
      <vt:lpstr>Myriad Pro</vt:lpstr>
      <vt:lpstr>Verdana</vt:lpstr>
      <vt:lpstr>SUPINFOTheme</vt:lpstr>
      <vt:lpstr>PowerPoint Presentation</vt:lpstr>
      <vt:lpstr>Objectives</vt:lpstr>
      <vt:lpstr>Course plan</vt:lpstr>
      <vt:lpstr>From C to C#</vt:lpstr>
      <vt:lpstr>Differences and Similarities</vt:lpstr>
      <vt:lpstr>C-Style Syntax</vt:lpstr>
      <vt:lpstr>C-Style Syntax</vt:lpstr>
      <vt:lpstr>C-Style Syntax</vt:lpstr>
      <vt:lpstr>C-Style Syntax</vt:lpstr>
      <vt:lpstr>Evolution from C</vt:lpstr>
      <vt:lpstr>C# History</vt:lpstr>
      <vt:lpstr>C# History</vt:lpstr>
      <vt:lpstr>C# Versions and Standards</vt:lpstr>
      <vt:lpstr>Hello world in C#</vt:lpstr>
      <vt:lpstr>Comments</vt:lpstr>
      <vt:lpstr>Comments example</vt:lpstr>
      <vt:lpstr>Questions?</vt:lpstr>
      <vt:lpstr>Development environment</vt:lpstr>
      <vt:lpstr>.NET Architecture Overview</vt:lpstr>
      <vt:lpstr>Visual Studio Overview</vt:lpstr>
      <vt:lpstr>Visual Studio Solution and Projects</vt:lpstr>
      <vt:lpstr>Visual Studio</vt:lpstr>
      <vt:lpstr>Managed code</vt:lpstr>
      <vt:lpstr>Managed code</vt:lpstr>
      <vt:lpstr>Compilation &amp; Runtime environment</vt:lpstr>
      <vt:lpstr>Common Language Infrastructure</vt:lpstr>
      <vt:lpstr>Common Language Infrastructure</vt:lpstr>
      <vt:lpstr>Assemblies</vt:lpstr>
      <vt:lpstr>Assemblies</vt:lpstr>
      <vt:lpstr>Questions?</vt:lpstr>
      <vt:lpstr>Quiz 1/2</vt:lpstr>
      <vt:lpstr>Quiz 2/2</vt:lpstr>
      <vt:lpstr>Exercise</vt:lpstr>
      <vt:lpstr>MSDN</vt:lpstr>
      <vt:lpstr>The End</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2018-12-03T09:09:00Z</dcterms:modified>
  <cp:category>SUPINFO 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0x0101001EEF76D274CBC944928D2890BF319710</vt:lpwstr>
  </property>
</Properties>
</file>