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1.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31.xml" ContentType="application/vnd.openxmlformats-officedocument.presentationml.notesSlide+xml"/>
  <Override PartName="/ppt/notesSlides/notesSlide23.xml" ContentType="application/vnd.openxmlformats-officedocument.presentationml.notesSlide+xml"/>
  <Override PartName="/ppt/notesSlides/notesSlide33.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0.xml" ContentType="application/vnd.openxmlformats-officedocument.presentationml.notesSlide+xml"/>
  <Override PartName="/ppt/notesSlides/notesSlide59.xml" ContentType="application/vnd.openxmlformats-officedocument.presentationml.notesSlide+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notesSlides/notesSlide56.xml" ContentType="application/vnd.openxmlformats-officedocument.presentationml.notesSlide+xml"/>
  <Override PartName="/ppt/notesSlides/notesSlide47.xml" ContentType="application/vnd.openxmlformats-officedocument.presentationml.notesSlide+xml"/>
  <Override PartName="/ppt/notesSlides/notesSlide32.xml" ContentType="application/vnd.openxmlformats-officedocument.presentationml.notesSlide+xml"/>
  <Override PartName="/ppt/notesSlides/notesSlide45.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42.xml" ContentType="application/vnd.openxmlformats-officedocument.presentationml.notesSlide+xml"/>
  <Override PartName="/ppt/notesSlides/notesSlide46.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77"/>
  </p:notesMasterIdLst>
  <p:handoutMasterIdLst>
    <p:handoutMasterId r:id="rId78"/>
  </p:handoutMasterIdLst>
  <p:sldIdLst>
    <p:sldId id="444" r:id="rId2"/>
    <p:sldId id="456" r:id="rId3"/>
    <p:sldId id="457" r:id="rId4"/>
    <p:sldId id="453" r:id="rId5"/>
    <p:sldId id="542" r:id="rId6"/>
    <p:sldId id="543" r:id="rId7"/>
    <p:sldId id="544" r:id="rId8"/>
    <p:sldId id="545" r:id="rId9"/>
    <p:sldId id="546" r:id="rId10"/>
    <p:sldId id="547" r:id="rId11"/>
    <p:sldId id="548" r:id="rId12"/>
    <p:sldId id="665" r:id="rId13"/>
    <p:sldId id="549" r:id="rId14"/>
    <p:sldId id="550" r:id="rId15"/>
    <p:sldId id="551" r:id="rId16"/>
    <p:sldId id="552" r:id="rId17"/>
    <p:sldId id="553" r:id="rId18"/>
    <p:sldId id="554" r:id="rId19"/>
    <p:sldId id="555" r:id="rId20"/>
    <p:sldId id="556" r:id="rId21"/>
    <p:sldId id="561" r:id="rId22"/>
    <p:sldId id="562" r:id="rId23"/>
    <p:sldId id="557" r:id="rId24"/>
    <p:sldId id="558" r:id="rId25"/>
    <p:sldId id="560" r:id="rId26"/>
    <p:sldId id="563" r:id="rId27"/>
    <p:sldId id="564" r:id="rId28"/>
    <p:sldId id="565" r:id="rId29"/>
    <p:sldId id="566" r:id="rId30"/>
    <p:sldId id="567" r:id="rId31"/>
    <p:sldId id="568" r:id="rId32"/>
    <p:sldId id="569" r:id="rId33"/>
    <p:sldId id="570" r:id="rId34"/>
    <p:sldId id="571" r:id="rId35"/>
    <p:sldId id="572" r:id="rId36"/>
    <p:sldId id="575" r:id="rId37"/>
    <p:sldId id="574" r:id="rId38"/>
    <p:sldId id="576" r:id="rId39"/>
    <p:sldId id="577" r:id="rId40"/>
    <p:sldId id="578" r:id="rId41"/>
    <p:sldId id="579" r:id="rId42"/>
    <p:sldId id="580" r:id="rId43"/>
    <p:sldId id="581" r:id="rId44"/>
    <p:sldId id="582" r:id="rId45"/>
    <p:sldId id="641" r:id="rId46"/>
    <p:sldId id="642" r:id="rId47"/>
    <p:sldId id="583" r:id="rId48"/>
    <p:sldId id="584" r:id="rId49"/>
    <p:sldId id="585" r:id="rId50"/>
    <p:sldId id="586" r:id="rId51"/>
    <p:sldId id="587" r:id="rId52"/>
    <p:sldId id="596" r:id="rId53"/>
    <p:sldId id="591" r:id="rId54"/>
    <p:sldId id="592" r:id="rId55"/>
    <p:sldId id="593" r:id="rId56"/>
    <p:sldId id="643" r:id="rId57"/>
    <p:sldId id="644" r:id="rId58"/>
    <p:sldId id="645" r:id="rId59"/>
    <p:sldId id="646" r:id="rId60"/>
    <p:sldId id="647" r:id="rId61"/>
    <p:sldId id="648" r:id="rId62"/>
    <p:sldId id="649" r:id="rId63"/>
    <p:sldId id="650" r:id="rId64"/>
    <p:sldId id="651" r:id="rId65"/>
    <p:sldId id="652" r:id="rId66"/>
    <p:sldId id="653" r:id="rId67"/>
    <p:sldId id="654" r:id="rId68"/>
    <p:sldId id="661" r:id="rId69"/>
    <p:sldId id="662" r:id="rId70"/>
    <p:sldId id="657" r:id="rId71"/>
    <p:sldId id="658" r:id="rId72"/>
    <p:sldId id="660" r:id="rId73"/>
    <p:sldId id="663" r:id="rId74"/>
    <p:sldId id="664" r:id="rId75"/>
    <p:sldId id="522" r:id="rId76"/>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E2C5"/>
    <a:srgbClr val="5F5F5F"/>
    <a:srgbClr val="808080"/>
    <a:srgbClr val="479B8F"/>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2" autoAdjust="0"/>
    <p:restoredTop sz="85171" autoAdjust="0"/>
  </p:normalViewPr>
  <p:slideViewPr>
    <p:cSldViewPr>
      <p:cViewPr varScale="1">
        <p:scale>
          <a:sx n="96" d="100"/>
          <a:sy n="96" d="100"/>
        </p:scale>
        <p:origin x="764" y="48"/>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ustomXml" Target="../customXml/item2.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85"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11/26/2015</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‹N°›</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11/26/2015</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‹N°›</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extLst>
      <p:ext uri="{BB962C8B-B14F-4D97-AF65-F5344CB8AC3E}">
        <p14:creationId xmlns:p14="http://schemas.microsoft.com/office/powerpoint/2010/main" val="2200899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Explain what is included in the signature. Note the return type is not part of the signature. Write up some examples of overloaded method names, and even of ‘+’ operator for </a:t>
            </a:r>
            <a:r>
              <a:rPr lang="en-US" dirty="0" err="1" smtClean="0"/>
              <a:t>ints</a:t>
            </a:r>
            <a:r>
              <a:rPr lang="en-US" dirty="0" smtClean="0"/>
              <a:t> and doubles to demonstrate that they have been using overloading for their whole programming career.</a:t>
            </a:r>
          </a:p>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Explain what is included in the signature. Note the return type is not part of the signature. Write up some examples of overloaded method names, and even of ‘+’ operator for </a:t>
            </a:r>
            <a:r>
              <a:rPr lang="en-US" dirty="0" err="1" smtClean="0"/>
              <a:t>ints</a:t>
            </a:r>
            <a:r>
              <a:rPr lang="en-US" dirty="0" smtClean="0"/>
              <a:t> and doubles to demonstrate that they have been using overloading for their whole programming career.</a:t>
            </a:r>
          </a:p>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Explain what is included in the signature. Note the return type is not part of the signature. Write up some examples of overloaded method names, and even of ‘+’ operator for </a:t>
            </a:r>
            <a:r>
              <a:rPr lang="en-US" dirty="0" err="1" smtClean="0"/>
              <a:t>ints</a:t>
            </a:r>
            <a:r>
              <a:rPr lang="en-US" dirty="0" smtClean="0"/>
              <a:t> and doubles to demonstrate that they have been using overloading for their whole programming career.</a:t>
            </a:r>
          </a:p>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Note: String behaves like a value</a:t>
            </a:r>
            <a:r>
              <a:rPr lang="en-US" baseline="0" dirty="0" smtClean="0"/>
              <a:t> type but is a reference type.</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All our exercises have namespaces corresponding to the program or exercise we are working on. Note that ‘static’ allows us to call the member functions without creating an object. Will review this in more detail later. </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Class types are data types that we write rather than pre-known by the compiler. Class types are always created as referenced data objects from the heap. Draw a picture of the Complex number c directly on the stack. Then draw a reference variable in the stack pointing to an Account object in the heap. </a:t>
            </a:r>
          </a:p>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Mention automatic recapture (garbage collection) of objects which makes the heap a lot easier to use than C++. </a:t>
            </a:r>
          </a:p>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What looks like 23491 is actually 2349L. Note these literals are just like C/C++ and Java with the exception of decimal and its ‘M’ </a:t>
            </a:r>
            <a:r>
              <a:rPr lang="en-US" dirty="0" err="1" smtClean="0"/>
              <a:t>specifier</a:t>
            </a:r>
            <a:r>
              <a:rPr lang="en-US" dirty="0" smtClean="0"/>
              <a:t>. Note there is no automatic conversion between double and decimal, hence the ‘M’ is necessary when assigning to a decimal data variable. </a:t>
            </a:r>
          </a:p>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What looks like 23491 is actually 2349L. Note these literals are just like C/C++ and Java with the exception of decimal and its ‘M’ </a:t>
            </a:r>
            <a:r>
              <a:rPr lang="en-US" dirty="0" err="1" smtClean="0"/>
              <a:t>specifier</a:t>
            </a:r>
            <a:r>
              <a:rPr lang="en-US" dirty="0" smtClean="0"/>
              <a:t>. Note there is no automatic conversion between double and decimal, hence the ‘M’ is necessary when assigning to a decimal data variable. </a:t>
            </a:r>
          </a:p>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Note that ‘\U20AC’ is</a:t>
            </a:r>
            <a:r>
              <a:rPr lang="en-US" baseline="0" dirty="0" smtClean="0"/>
              <a:t> the correct Unicode character for the euro symbol. However, it would only display properly if the font being used supported Unicode. Many Windows fonts do no have Unicode however they all support 8-bit ASCII so it is common practice (albeit probably a poor one) to substitute an epsilon (which looks very much like a euro symbol but with only one stroke). We use epsilon in the exercise.</a:t>
            </a:r>
          </a:p>
          <a:p>
            <a:endParaRPr lang="en-US" dirty="0" smtClean="0"/>
          </a:p>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Note that ‘\U20AC’ is</a:t>
            </a:r>
            <a:r>
              <a:rPr lang="en-US" baseline="0" dirty="0" smtClean="0"/>
              <a:t> the correct Unicode character for the euro symbol. However, it would only display properly if the font being used supported Unicode. Many Windows fonts do no have Unicode however they all support 8-bit ASCII so it is common practice (albeit probably a poor one) to substitute an epsilon (which looks very much like a euro symbol but with only one stroke). We use epsilon in the exercise.</a:t>
            </a:r>
          </a:p>
          <a:p>
            <a:endParaRPr lang="en-US" smtClean="0"/>
          </a:p>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Namespaces often correspond to a directory name, but unlike Java, this is not required in C#. You can ask "how many Johns are in the class" – namespace is like a last name. The namespace is the ‘outermost layer’ of a program, and would be a name that groups the classes or other member items of a program typically. Don’t need to use them, but it is good practice to do so. This avoids a method name or class name colliding when classes get mixed from different assemblies. </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Talk to this slide – there is no further discussion on most of these operators because they are virtually identical to every other language. Explain most of them briefly.</a:t>
            </a:r>
          </a:p>
          <a:p>
            <a:r>
              <a:rPr lang="en-US" dirty="0" smtClean="0"/>
              <a:t>Assignment and equality are different operators. </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Assignment and equality are different operators. Note C# will catch bitwise logical operators used accidentally between </a:t>
            </a:r>
            <a:r>
              <a:rPr lang="en-US" dirty="0" err="1" smtClean="0"/>
              <a:t>relationals</a:t>
            </a:r>
            <a:r>
              <a:rPr lang="en-US" dirty="0" smtClean="0"/>
              <a:t>, as results of </a:t>
            </a:r>
            <a:r>
              <a:rPr lang="en-US" dirty="0" err="1" smtClean="0"/>
              <a:t>relationals</a:t>
            </a:r>
            <a:r>
              <a:rPr lang="en-US" dirty="0" smtClean="0"/>
              <a:t> are </a:t>
            </a:r>
            <a:r>
              <a:rPr lang="en-US" dirty="0" err="1" smtClean="0"/>
              <a:t>boolean</a:t>
            </a:r>
            <a:r>
              <a:rPr lang="en-US" dirty="0" smtClean="0"/>
              <a:t> rather than integer types. </a:t>
            </a:r>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err="1" smtClean="0"/>
              <a:t>Conditional</a:t>
            </a:r>
            <a:r>
              <a:rPr lang="fr-FR" baseline="0" dirty="0" smtClean="0"/>
              <a:t> </a:t>
            </a:r>
            <a:r>
              <a:rPr lang="fr-FR" baseline="0" dirty="0" err="1" smtClean="0"/>
              <a:t>operator</a:t>
            </a:r>
            <a:r>
              <a:rPr lang="fr-FR" baseline="0" dirty="0" smtClean="0"/>
              <a:t> </a:t>
            </a:r>
            <a:r>
              <a:rPr lang="fr-FR" baseline="0" dirty="0" err="1" smtClean="0"/>
              <a:t>will</a:t>
            </a:r>
            <a:r>
              <a:rPr lang="fr-FR" baseline="0" dirty="0" smtClean="0"/>
              <a:t> </a:t>
            </a:r>
            <a:r>
              <a:rPr lang="fr-FR" baseline="0" dirty="0" err="1" smtClean="0"/>
              <a:t>be</a:t>
            </a:r>
            <a:r>
              <a:rPr lang="fr-FR" baseline="0" dirty="0" smtClean="0"/>
              <a:t> </a:t>
            </a:r>
            <a:r>
              <a:rPr lang="fr-FR" baseline="0" dirty="0" err="1" smtClean="0"/>
              <a:t>displayed</a:t>
            </a:r>
            <a:r>
              <a:rPr lang="fr-FR" baseline="0" dirty="0" smtClean="0"/>
              <a:t> in </a:t>
            </a:r>
            <a:r>
              <a:rPr lang="fr-FR" baseline="0" dirty="0" err="1" smtClean="0"/>
              <a:t>several</a:t>
            </a:r>
            <a:r>
              <a:rPr lang="fr-FR" baseline="0" smtClean="0"/>
              <a:t> slides.</a:t>
            </a:r>
            <a:endParaRPr lang="en-US"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Significance here is that j=j-1; does not alter </a:t>
            </a:r>
            <a:r>
              <a:rPr lang="en-US" dirty="0" err="1" smtClean="0"/>
              <a:t>i</a:t>
            </a:r>
            <a:r>
              <a:rPr lang="en-US" dirty="0" smtClean="0"/>
              <a:t>, but a2.deposit(100); would also appear in a1, as a2 and a1 are aliases for the same object.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Stress that == can be overloaded to change it to logical equality – doing this has side-effects that might produce unpredictable results. </a:t>
            </a:r>
            <a:r>
              <a:rPr lang="en-US" dirty="0" err="1" smtClean="0"/>
              <a:t>i</a:t>
            </a:r>
            <a:r>
              <a:rPr lang="en-US" dirty="0" smtClean="0"/>
              <a:t>==j compares the value of the two integers, whereas c1==c2 compares and yields unequal because addresses are compared. For logical equality use the object’s .equals() method. By Default Equals calls </a:t>
            </a:r>
            <a:r>
              <a:rPr lang="en-US" dirty="0" err="1" smtClean="0"/>
              <a:t>ReferenceEquals</a:t>
            </a:r>
            <a:r>
              <a:rPr lang="en-US" dirty="0" smtClean="0"/>
              <a:t> in the object base class.</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While loop is like the C while loop. Test expression must be a </a:t>
            </a:r>
            <a:r>
              <a:rPr lang="en-US" dirty="0" err="1" smtClean="0"/>
              <a:t>boolean</a:t>
            </a:r>
            <a:r>
              <a:rPr lang="en-US" dirty="0" smtClean="0"/>
              <a:t> though. Make it clear that while loops can even be executed zero times if the test expression is false the first time round. </a:t>
            </a:r>
          </a:p>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45</a:t>
            </a:fld>
            <a:endParaRPr lang="en-US"/>
          </a:p>
        </p:txBody>
      </p:sp>
    </p:spTree>
    <p:extLst>
      <p:ext uri="{BB962C8B-B14F-4D97-AF65-F5344CB8AC3E}">
        <p14:creationId xmlns:p14="http://schemas.microsoft.com/office/powerpoint/2010/main" val="37030133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break is compulsory if there are any statements at all. A case can only fall-through to another case if it is null (has no statements). This is slightly different that C/C++. Note that there are many books (and previous versions of this course) that report the behavior of this command incorrectly. In particular, the “continue” statement has no applicability to the switch statement.</a:t>
            </a:r>
          </a:p>
          <a:p>
            <a:r>
              <a:rPr lang="en-US" dirty="0" smtClean="0"/>
              <a:t>Simple data types include such things as </a:t>
            </a:r>
            <a:r>
              <a:rPr lang="en-US" dirty="0" err="1" smtClean="0"/>
              <a:t>int</a:t>
            </a:r>
            <a:r>
              <a:rPr lang="en-US" dirty="0" smtClean="0"/>
              <a:t>, char, string, </a:t>
            </a:r>
            <a:r>
              <a:rPr lang="en-US" dirty="0" err="1" smtClean="0"/>
              <a:t>enum</a:t>
            </a:r>
            <a:r>
              <a:rPr lang="en-US" dirty="0" smtClean="0"/>
              <a:t> etc.</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46</a:t>
            </a:fld>
            <a:endParaRPr lang="en-US"/>
          </a:p>
        </p:txBody>
      </p:sp>
    </p:spTree>
    <p:extLst>
      <p:ext uri="{BB962C8B-B14F-4D97-AF65-F5344CB8AC3E}">
        <p14:creationId xmlns:p14="http://schemas.microsoft.com/office/powerpoint/2010/main" val="3314785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Namespaces often correspond to a directory name, but unlike Java, this is not required in C#. You can ask "how many Johns are in the class" – namespace is like a last name. The namespace is the ‘outermost layer’ of a program, and would be a name that groups the classes or other member items of a program typically. Don’t need to use them, but it is good practice to do so. This avoids a method name or class name colliding when classes get mixed from different assemblies. </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C/C++ were very permissive when it came to mixed-type operations. Could lead to data corruption without any indication whatsoever that an error had happened. Put this up with 53 at the same time. Note that ‘corruption’ means assignment to shorter data types which can potentially lose significance. Assignments or conversions of this type will cause a compiler error unless you write the cast explicitly. Walk through the examples on 2-53. Note an integer cannot be cast to a </a:t>
            </a:r>
            <a:r>
              <a:rPr lang="en-US" dirty="0" err="1" smtClean="0"/>
              <a:t>boolean</a:t>
            </a:r>
            <a:r>
              <a:rPr lang="en-US" dirty="0" smtClean="0"/>
              <a:t> or vice versa even explicitly.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57</a:t>
            </a:fld>
            <a:endParaRPr lang="en-US"/>
          </a:p>
        </p:txBody>
      </p:sp>
    </p:spTree>
    <p:extLst>
      <p:ext uri="{BB962C8B-B14F-4D97-AF65-F5344CB8AC3E}">
        <p14:creationId xmlns:p14="http://schemas.microsoft.com/office/powerpoint/2010/main" val="7407067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Why use OOP?</a:t>
            </a:r>
          </a:p>
          <a:p>
            <a:pPr marL="228600" indent="-228600">
              <a:buAutoNum type="arabicParenR"/>
            </a:pPr>
            <a:r>
              <a:rPr lang="en-US" dirty="0" smtClean="0"/>
              <a:t>make program analysis and design easier, </a:t>
            </a:r>
          </a:p>
          <a:p>
            <a:pPr marL="228600" indent="-228600">
              <a:buAutoNum type="arabicParenR"/>
            </a:pPr>
            <a:r>
              <a:rPr lang="en-US" dirty="0" smtClean="0"/>
              <a:t>promotes reuse, </a:t>
            </a:r>
          </a:p>
          <a:p>
            <a:pPr marL="228600" indent="-228600">
              <a:buAutoNum type="arabicParenR"/>
            </a:pPr>
            <a:r>
              <a:rPr lang="en-US" dirty="0" smtClean="0"/>
              <a:t>improves maintenance, </a:t>
            </a:r>
          </a:p>
          <a:p>
            <a:pPr marL="228600" indent="-228600">
              <a:buAutoNum type="arabicParenR"/>
            </a:pPr>
            <a:r>
              <a:rPr lang="en-US" dirty="0" smtClean="0"/>
              <a:t>others you can think of but… it is not magic.</a:t>
            </a:r>
          </a:p>
          <a:p>
            <a:pPr marL="0" indent="0">
              <a:buNone/>
            </a:pPr>
            <a:endParaRPr lang="en-US" dirty="0" smtClean="0"/>
          </a:p>
          <a:p>
            <a:r>
              <a:rPr lang="en-US" dirty="0" smtClean="0"/>
              <a:t>Actually polymorphism exists in C# among classes that expose the same interface, they don’t have to share a common base class, though historically this is the mechanism most familiar to developers because of C++. Mention reuse as a key aspect of OO. Poker simulator and Bridge simulator programs share some common abstractions: Decks of Cards, Cards, Hands. The other aspect of reuse is where someone wants a ‘minor’ change part way through a S/W project: maybe the rules of our poker game are changed part way through the S/W development cycle, but a deck of cards is still a deck of cards. In other words requirements creep can lead to localized change in the class contents. </a:t>
            </a:r>
          </a:p>
          <a:p>
            <a:endParaRPr lang="en-US" dirty="0" smtClean="0"/>
          </a:p>
          <a:p>
            <a:endParaRPr lang="en-US" dirty="0" smtClean="0"/>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58</a:t>
            </a:fld>
            <a:endParaRPr lang="en-US"/>
          </a:p>
        </p:txBody>
      </p:sp>
    </p:spTree>
    <p:extLst>
      <p:ext uri="{BB962C8B-B14F-4D97-AF65-F5344CB8AC3E}">
        <p14:creationId xmlns:p14="http://schemas.microsoft.com/office/powerpoint/2010/main" val="349561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Note: This simply tells the compiler where to look for classes – it does &gt;not&lt; include any code into the program.</a:t>
            </a:r>
          </a:p>
          <a:p>
            <a:r>
              <a:rPr lang="en-US" dirty="0" smtClean="0"/>
              <a:t>Describe the using statement at the top of the page. This says if something appears undefined, try checking in the used namespace(s) to see if this undefined item can be found there. If two namespaces were used and they both have the same class name, compiler would complain it could not resolve this. Note that a using clause is not a COBOL copy member, or a C #include. Hence loads of code or definitions are not imported into your program. This merely indicates how to resolve external references. Also, mention that namespaces can have sub namespaces, rather like Java package hierarchies. </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59</a:t>
            </a:fld>
            <a:endParaRPr lang="en-US"/>
          </a:p>
        </p:txBody>
      </p:sp>
    </p:spTree>
    <p:extLst>
      <p:ext uri="{BB962C8B-B14F-4D97-AF65-F5344CB8AC3E}">
        <p14:creationId xmlns:p14="http://schemas.microsoft.com/office/powerpoint/2010/main" val="34244860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What Is a Class?</a:t>
            </a:r>
          </a:p>
          <a:p>
            <a:r>
              <a:rPr lang="en-US" dirty="0" smtClean="0"/>
              <a:t>Don’t get stuck here talking about </a:t>
            </a:r>
            <a:r>
              <a:rPr lang="en-US" dirty="0" err="1" smtClean="0"/>
              <a:t>structs</a:t>
            </a:r>
            <a:r>
              <a:rPr lang="en-US" dirty="0" smtClean="0"/>
              <a:t>. We won’t need them for this course.</a:t>
            </a:r>
          </a:p>
          <a:p>
            <a:r>
              <a:rPr lang="en-US" dirty="0" smtClean="0"/>
              <a:t>Note that unlike C++ where encapsulation defaults to public, </a:t>
            </a:r>
            <a:r>
              <a:rPr lang="en-US" dirty="0" err="1" smtClean="0"/>
              <a:t>struct</a:t>
            </a:r>
            <a:r>
              <a:rPr lang="en-US" dirty="0" smtClean="0"/>
              <a:t> encapsulation in C# defaults to private.</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60</a:t>
            </a:fld>
            <a:endParaRPr lang="en-US"/>
          </a:p>
        </p:txBody>
      </p:sp>
    </p:spTree>
    <p:extLst>
      <p:ext uri="{BB962C8B-B14F-4D97-AF65-F5344CB8AC3E}">
        <p14:creationId xmlns:p14="http://schemas.microsoft.com/office/powerpoint/2010/main" val="30472835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61</a:t>
            </a:fld>
            <a:endParaRPr lang="en-US"/>
          </a:p>
        </p:txBody>
      </p:sp>
    </p:spTree>
    <p:extLst>
      <p:ext uri="{BB962C8B-B14F-4D97-AF65-F5344CB8AC3E}">
        <p14:creationId xmlns:p14="http://schemas.microsoft.com/office/powerpoint/2010/main" val="25885110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62</a:t>
            </a:fld>
            <a:endParaRPr lang="en-US"/>
          </a:p>
        </p:txBody>
      </p:sp>
    </p:spTree>
    <p:extLst>
      <p:ext uri="{BB962C8B-B14F-4D97-AF65-F5344CB8AC3E}">
        <p14:creationId xmlns:p14="http://schemas.microsoft.com/office/powerpoint/2010/main" val="9665353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fr-FR" dirty="0" smtClean="0"/>
              <a:t>You must stress </a:t>
            </a:r>
            <a:r>
              <a:rPr lang="fr-FR" dirty="0" err="1" smtClean="0"/>
              <a:t>that</a:t>
            </a:r>
            <a:r>
              <a:rPr lang="fr-FR" dirty="0" smtClean="0"/>
              <a:t> </a:t>
            </a:r>
            <a:r>
              <a:rPr lang="en-US" dirty="0" smtClean="0">
                <a:cs typeface="Arial" charset="0"/>
              </a:rPr>
              <a:t>Business rules are in the methods</a:t>
            </a:r>
            <a:r>
              <a:rPr lang="fr-FR" dirty="0" smtClean="0">
                <a:cs typeface="ＭＳ Ｐゴシック" charset="-128"/>
              </a:rPr>
              <a:t>,</a:t>
            </a:r>
            <a:r>
              <a:rPr lang="fr-FR" baseline="0" dirty="0" smtClean="0">
                <a:cs typeface="ＭＳ Ｐゴシック" charset="-128"/>
              </a:rPr>
              <a:t> </a:t>
            </a:r>
            <a:r>
              <a:rPr lang="fr-FR" baseline="0" dirty="0" err="1" smtClean="0">
                <a:cs typeface="ＭＳ Ｐゴシック" charset="-128"/>
              </a:rPr>
              <a:t>so</a:t>
            </a:r>
            <a:r>
              <a:rPr lang="fr-FR" baseline="0" dirty="0" smtClean="0">
                <a:cs typeface="ＭＳ Ｐゴシック" charset="-128"/>
              </a:rPr>
              <a:t> </a:t>
            </a:r>
            <a:r>
              <a:rPr lang="fr-FR" baseline="0" dirty="0" err="1" smtClean="0">
                <a:cs typeface="ＭＳ Ｐゴシック" charset="-128"/>
              </a:rPr>
              <a:t>that</a:t>
            </a:r>
            <a:r>
              <a:rPr lang="fr-FR" baseline="0" dirty="0" smtClean="0">
                <a:cs typeface="ＭＳ Ｐゴシック" charset="-128"/>
              </a:rPr>
              <a:t> </a:t>
            </a:r>
            <a:r>
              <a:rPr lang="en-US" baseline="0" dirty="0" smtClean="0">
                <a:cs typeface="Arial" charset="0"/>
              </a:rPr>
              <a:t>e</a:t>
            </a:r>
            <a:r>
              <a:rPr lang="en-US" dirty="0" smtClean="0">
                <a:cs typeface="Arial" charset="0"/>
              </a:rPr>
              <a:t>ncapsulation forces to follow them in the interface</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Discuss the meaning of the class shown here.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cs typeface="Arial" charset="0"/>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63</a:t>
            </a:fld>
            <a:endParaRPr lang="en-US"/>
          </a:p>
        </p:txBody>
      </p:sp>
    </p:spTree>
    <p:extLst>
      <p:ext uri="{BB962C8B-B14F-4D97-AF65-F5344CB8AC3E}">
        <p14:creationId xmlns:p14="http://schemas.microsoft.com/office/powerpoint/2010/main" val="19466739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Public: indicates availability to other objects in any assembly</a:t>
            </a:r>
          </a:p>
          <a:p>
            <a:r>
              <a:rPr lang="en-US" dirty="0" smtClean="0"/>
              <a:t>Internal:</a:t>
            </a:r>
            <a:r>
              <a:rPr lang="en-US" baseline="0" dirty="0" smtClean="0"/>
              <a:t> </a:t>
            </a:r>
            <a:r>
              <a:rPr lang="en-US" dirty="0" smtClean="0"/>
              <a:t>indicates availability to any other object in the same assembly</a:t>
            </a: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66</a:t>
            </a:fld>
            <a:endParaRPr lang="en-US"/>
          </a:p>
        </p:txBody>
      </p:sp>
    </p:spTree>
    <p:extLst>
      <p:ext uri="{BB962C8B-B14F-4D97-AF65-F5344CB8AC3E}">
        <p14:creationId xmlns:p14="http://schemas.microsoft.com/office/powerpoint/2010/main" val="27783259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Modifiers would be things like ‘public’ which indicate who can access objects of this class. </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67</a:t>
            </a:fld>
            <a:endParaRPr lang="en-US"/>
          </a:p>
        </p:txBody>
      </p:sp>
    </p:spTree>
    <p:extLst>
      <p:ext uri="{BB962C8B-B14F-4D97-AF65-F5344CB8AC3E}">
        <p14:creationId xmlns:p14="http://schemas.microsoft.com/office/powerpoint/2010/main" val="28449996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68</a:t>
            </a:fld>
            <a:endParaRPr lang="en-US"/>
          </a:p>
        </p:txBody>
      </p:sp>
    </p:spTree>
    <p:extLst>
      <p:ext uri="{BB962C8B-B14F-4D97-AF65-F5344CB8AC3E}">
        <p14:creationId xmlns:p14="http://schemas.microsoft.com/office/powerpoint/2010/main" val="9400901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NOTE that EACH object has its own INDEPENDENT state – its own data set.</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70</a:t>
            </a:fld>
            <a:endParaRPr lang="en-US"/>
          </a:p>
        </p:txBody>
      </p:sp>
    </p:spTree>
    <p:extLst>
      <p:ext uri="{BB962C8B-B14F-4D97-AF65-F5344CB8AC3E}">
        <p14:creationId xmlns:p14="http://schemas.microsoft.com/office/powerpoint/2010/main" val="15330059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mtClean="0"/>
              <a:t>NOTE that EACH object has its own INDEPENDENT state – its own data set.</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71</a:t>
            </a:fld>
            <a:endParaRPr lang="en-US"/>
          </a:p>
        </p:txBody>
      </p:sp>
    </p:spTree>
    <p:extLst>
      <p:ext uri="{BB962C8B-B14F-4D97-AF65-F5344CB8AC3E}">
        <p14:creationId xmlns:p14="http://schemas.microsoft.com/office/powerpoint/2010/main" val="2201933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Make sure you stress the idea of “implementation separate from interface” as a fundamental principle of OO.</a:t>
            </a:r>
          </a:p>
          <a:p>
            <a:r>
              <a:rPr lang="en-US" dirty="0" smtClean="0"/>
              <a:t>The ‘public’ means accessible to any client from outside this class, static means just a function, not applied to a particular object, void means return nothing. </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You</a:t>
            </a:r>
            <a:r>
              <a:rPr lang="fr-FR" baseline="0" dirty="0" smtClean="0"/>
              <a:t> </a:t>
            </a:r>
            <a:r>
              <a:rPr lang="fr-FR" baseline="0" dirty="0" err="1" smtClean="0"/>
              <a:t>should</a:t>
            </a:r>
            <a:r>
              <a:rPr lang="fr-FR" baseline="0" dirty="0" smtClean="0"/>
              <a:t> set values </a:t>
            </a:r>
            <a:r>
              <a:rPr lang="fr-FR" baseline="0" dirty="0" err="1" smtClean="0"/>
              <a:t>according</a:t>
            </a:r>
            <a:r>
              <a:rPr lang="fr-FR" baseline="0" dirty="0" smtClean="0"/>
              <a:t> to the </a:t>
            </a:r>
            <a:r>
              <a:rPr lang="fr-FR" baseline="0" dirty="0" err="1" smtClean="0"/>
              <a:t>setName</a:t>
            </a:r>
            <a:r>
              <a:rPr lang="fr-FR" baseline="0" dirty="0" smtClean="0"/>
              <a:t> </a:t>
            </a:r>
            <a:r>
              <a:rPr lang="fr-FR" baseline="0" dirty="0" err="1" smtClean="0"/>
              <a:t>example</a:t>
            </a:r>
            <a:r>
              <a:rPr lang="fr-FR" baseline="0" dirty="0" smtClean="0"/>
              <a:t> in the </a:t>
            </a:r>
            <a:r>
              <a:rPr lang="fr-FR" baseline="0" dirty="0" err="1" smtClean="0"/>
              <a:t>previous</a:t>
            </a:r>
            <a:r>
              <a:rPr lang="fr-FR" baseline="0" dirty="0" smtClean="0"/>
              <a:t> </a:t>
            </a:r>
            <a:r>
              <a:rPr lang="fr-FR" baseline="0" dirty="0" err="1" smtClean="0"/>
              <a:t>BankAccount</a:t>
            </a:r>
            <a:r>
              <a:rPr lang="fr-FR" baseline="0" dirty="0" smtClean="0"/>
              <a:t> code </a:t>
            </a:r>
            <a:r>
              <a:rPr lang="fr-FR" baseline="0" dirty="0" err="1" smtClean="0"/>
              <a:t>snippet</a:t>
            </a:r>
            <a:r>
              <a:rPr lang="fr-FR" baseline="0" dirty="0" smtClean="0"/>
              <a:t>.</a:t>
            </a:r>
          </a:p>
          <a:p>
            <a:r>
              <a:rPr lang="fr-FR" dirty="0" err="1" smtClean="0"/>
              <a:t>Search</a:t>
            </a:r>
            <a:r>
              <a:rPr lang="fr-FR" dirty="0" smtClean="0"/>
              <a:t> </a:t>
            </a:r>
            <a:r>
              <a:rPr lang="fr-FR" baseline="0" dirty="0" smtClean="0"/>
              <a:t>how to </a:t>
            </a:r>
            <a:r>
              <a:rPr lang="fr-FR" baseline="0" dirty="0" err="1" smtClean="0"/>
              <a:t>override</a:t>
            </a:r>
            <a:r>
              <a:rPr lang="fr-FR" baseline="0" dirty="0" smtClean="0"/>
              <a:t> the </a:t>
            </a:r>
            <a:r>
              <a:rPr lang="fr-FR" baseline="0" dirty="0" err="1" smtClean="0"/>
              <a:t>ToString</a:t>
            </a:r>
            <a:r>
              <a:rPr lang="fr-FR" baseline="0" dirty="0" smtClean="0"/>
              <a:t> </a:t>
            </a:r>
            <a:r>
              <a:rPr lang="fr-FR" baseline="0" dirty="0" err="1" smtClean="0"/>
              <a:t>method</a:t>
            </a:r>
            <a:r>
              <a:rPr lang="fr-FR" baseline="0" dirty="0" smtClean="0"/>
              <a:t> in </a:t>
            </a:r>
            <a:r>
              <a:rPr lang="fr-FR" baseline="0" dirty="0" err="1" smtClean="0"/>
              <a:t>your</a:t>
            </a:r>
            <a:r>
              <a:rPr lang="fr-FR" baseline="0" dirty="0" smtClean="0"/>
              <a:t> </a:t>
            </a:r>
            <a:r>
              <a:rPr lang="fr-FR" baseline="0" dirty="0" err="1" smtClean="0"/>
              <a:t>Movie</a:t>
            </a:r>
            <a:r>
              <a:rPr lang="fr-FR" baseline="0" dirty="0" smtClean="0"/>
              <a:t> class. </a:t>
            </a:r>
            <a:r>
              <a:rPr lang="fr-FR" baseline="0" dirty="0" err="1" smtClean="0"/>
              <a:t>We’ll</a:t>
            </a:r>
            <a:r>
              <a:rPr lang="fr-FR" baseline="0" dirty="0" smtClean="0"/>
              <a:t> </a:t>
            </a:r>
            <a:r>
              <a:rPr lang="fr-FR" baseline="0" dirty="0" err="1" smtClean="0"/>
              <a:t>explain</a:t>
            </a:r>
            <a:r>
              <a:rPr lang="fr-FR" baseline="0" dirty="0" smtClean="0"/>
              <a:t> </a:t>
            </a:r>
            <a:r>
              <a:rPr lang="fr-FR" baseline="0" dirty="0" err="1" smtClean="0"/>
              <a:t>what</a:t>
            </a:r>
            <a:r>
              <a:rPr lang="fr-FR" baseline="0" dirty="0" smtClean="0"/>
              <a:t> </a:t>
            </a:r>
            <a:r>
              <a:rPr lang="fr-FR" baseline="0" dirty="0" err="1" smtClean="0"/>
              <a:t>really</a:t>
            </a:r>
            <a:r>
              <a:rPr lang="fr-FR" baseline="0" dirty="0" smtClean="0"/>
              <a:t> </a:t>
            </a:r>
            <a:r>
              <a:rPr lang="fr-FR" baseline="0" dirty="0" err="1" smtClean="0"/>
              <a:t>happens</a:t>
            </a:r>
            <a:r>
              <a:rPr lang="fr-FR" baseline="0" dirty="0" smtClean="0"/>
              <a:t> in the </a:t>
            </a:r>
            <a:r>
              <a:rPr lang="fr-FR" baseline="0" dirty="0" err="1" smtClean="0"/>
              <a:t>next</a:t>
            </a:r>
            <a:r>
              <a:rPr lang="fr-FR" baseline="0" smtClean="0"/>
              <a:t> slide.</a:t>
            </a:r>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73</a:t>
            </a:fld>
            <a:endParaRPr lang="en-US"/>
          </a:p>
        </p:txBody>
      </p:sp>
    </p:spTree>
    <p:extLst>
      <p:ext uri="{BB962C8B-B14F-4D97-AF65-F5344CB8AC3E}">
        <p14:creationId xmlns:p14="http://schemas.microsoft.com/office/powerpoint/2010/main" val="2669080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Note that the capital M in Main is significant. In Java, C++ and C the name is lowercase m main. In object oriented programming, static is actually unusual. In straight procedural code, as done here, it is necessary as we are not creating or using any instances (yet). </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Note that the capital M in Main is significant. In Java, C++ and C the name is lowercase m main. In object oriented programming, static is actually unusual. </a:t>
            </a:r>
            <a:r>
              <a:rPr lang="en-US" smtClean="0"/>
              <a:t>In straight procedural code, as done here, it is necessary as we are not creating or using any instances (yet). </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Note that the capital M in Main is significant. In Java, C++ and C the name is lowercase m main. In object oriented programming, static is actually unusual. </a:t>
            </a:r>
            <a:r>
              <a:rPr lang="en-US" smtClean="0"/>
              <a:t>In straight procedural code, as done here, it is necessary as we are not creating or using any instances (yet). </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11/26/2015</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a:t>
            </a:fld>
            <a:endParaRPr lang="en-US"/>
          </a:p>
        </p:txBody>
      </p:sp>
    </p:spTree>
    <p:extLst>
      <p:ext uri="{BB962C8B-B14F-4D97-AF65-F5344CB8AC3E}">
        <p14:creationId xmlns:p14="http://schemas.microsoft.com/office/powerpoint/2010/main" val="1957782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26/11/2015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‹N°›</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26/11/2015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‹N°›</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26/11/2015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‹N°›</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26/11/2015</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‹N°›</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26/11/2015</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‹N°›</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26/11/2015</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‹N°›</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26/11/2015</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‹N°›</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26/11/2015</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‹N°›</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26/11/2015</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‹N°›</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26/11/2015</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‹N°›</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26/11/2015</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‹N°›</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 xmlns:a14="http://schemas.microsoft.com/office/drawing/2010/main">
                <a:solidFill>
                  <a:srgbClr val="FFFFFF">
                    <a:alpha val="72940"/>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2308324"/>
          </a:xfrm>
          <a:prstGeom prst="rect">
            <a:avLst/>
          </a:prstGeom>
          <a:noFill/>
        </p:spPr>
        <p:txBody>
          <a:bodyPr>
            <a:spAutoFit/>
          </a:bodyPr>
          <a:lstStyle/>
          <a:p>
            <a:pPr>
              <a:defRPr/>
            </a:pPr>
            <a:r>
              <a:rPr lang="en-US" sz="3200" dirty="0" smtClean="0">
                <a:latin typeface="Myriad Pro"/>
                <a:ea typeface="MS PGothic" charset="0"/>
                <a:cs typeface="Myriad Pro"/>
              </a:rPr>
              <a:t>C# Basics</a:t>
            </a:r>
          </a:p>
          <a:p>
            <a:pPr>
              <a:defRPr/>
            </a:pPr>
            <a:endParaRPr lang="en-US" dirty="0" smtClean="0">
              <a:solidFill>
                <a:schemeClr val="tx1">
                  <a:lumMod val="95000"/>
                  <a:lumOff val="5000"/>
                </a:schemeClr>
              </a:solidFill>
              <a:latin typeface="Verdana" charset="0"/>
              <a:ea typeface="ＭＳ Ｐゴシック" charset="0"/>
              <a:cs typeface="ＭＳ Ｐゴシック" charset="0"/>
            </a:endParaRPr>
          </a:p>
          <a:p>
            <a:pPr>
              <a:defRPr/>
            </a:pPr>
            <a:r>
              <a:rPr lang="en-US" dirty="0" smtClean="0">
                <a:solidFill>
                  <a:schemeClr val="tx1">
                    <a:lumMod val="95000"/>
                    <a:lumOff val="5000"/>
                  </a:schemeClr>
                </a:solidFill>
                <a:latin typeface="Verdana" charset="0"/>
                <a:ea typeface="ＭＳ Ｐゴシック" charset="0"/>
                <a:cs typeface="ＭＳ Ｐゴシック" charset="0"/>
              </a:rPr>
              <a:t>2NET</a:t>
            </a:r>
          </a:p>
          <a:p>
            <a:pPr>
              <a:defRPr/>
            </a:pPr>
            <a:endParaRPr lang="en-US" sz="14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4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endParaRPr lang="en-US" sz="1200" dirty="0" smtClean="0">
              <a:solidFill>
                <a:schemeClr val="tx1">
                  <a:lumMod val="95000"/>
                  <a:lumOff val="5000"/>
                </a:schemeClr>
              </a:solidFill>
              <a:latin typeface="Verdana" charset="0"/>
              <a:ea typeface="ＭＳ Ｐゴシック" charset="0"/>
              <a:cs typeface="ＭＳ Ｐゴシック" charset="0"/>
            </a:endParaRPr>
          </a:p>
          <a:p>
            <a:pPr>
              <a:defRPr/>
            </a:pPr>
            <a:r>
              <a:rPr lang="en-US" sz="1200" dirty="0" smtClean="0">
                <a:solidFill>
                  <a:schemeClr val="tx1">
                    <a:lumMod val="95000"/>
                    <a:lumOff val="5000"/>
                  </a:schemeClr>
                </a:solidFill>
                <a:latin typeface="Verdana" charset="0"/>
                <a:ea typeface="ＭＳ Ｐゴシック" charset="0"/>
                <a:cs typeface="ＭＳ Ｐゴシック" charset="0"/>
              </a:rPr>
              <a:t>SUPINFO Official Document</a:t>
            </a:r>
            <a:endParaRPr lang="en-US" sz="12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pic>
        <p:nvPicPr>
          <p:cNvPr id="1026" name="Picture 2" descr="https://pbs.twimg.com/profile_images/493977857559781377/Nm8eqX2x.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2544318"/>
            <a:ext cx="3620706" cy="23294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t>Method </a:t>
            </a:r>
            <a:r>
              <a:rPr lang="en-US" dirty="0" smtClean="0"/>
              <a:t>Specification</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a:spcAft>
                <a:spcPts val="300"/>
              </a:spcAft>
            </a:pPr>
            <a:r>
              <a:rPr lang="en-US" dirty="0"/>
              <a:t>The specification indicates how a method is used and has the format</a:t>
            </a:r>
            <a:r>
              <a:rPr lang="en-US" dirty="0" smtClean="0"/>
              <a:t>:</a:t>
            </a:r>
          </a:p>
          <a:p>
            <a:pPr marL="0" indent="0" algn="ctr">
              <a:spcAft>
                <a:spcPts val="300"/>
              </a:spcAft>
              <a:buNone/>
            </a:pPr>
            <a:r>
              <a:rPr lang="en-US" sz="2000" b="1" dirty="0" smtClean="0">
                <a:latin typeface="Courier New" pitchFamily="49" charset="0"/>
              </a:rPr>
              <a:t>[</a:t>
            </a:r>
            <a:r>
              <a:rPr lang="en-US" sz="2000" b="1" dirty="0">
                <a:latin typeface="Courier New" pitchFamily="49" charset="0"/>
              </a:rPr>
              <a:t>Qualifiers] [Return Type] Name([Parameters]</a:t>
            </a:r>
            <a:r>
              <a:rPr lang="en-US" sz="2000" b="1" dirty="0" smtClean="0">
                <a:latin typeface="Courier New" pitchFamily="49" charset="0"/>
              </a:rPr>
              <a:t>)</a:t>
            </a:r>
          </a:p>
          <a:p>
            <a:pPr marL="0" indent="0" algn="ctr">
              <a:spcAft>
                <a:spcPts val="300"/>
              </a:spcAft>
              <a:buNone/>
            </a:pPr>
            <a:endParaRPr lang="en-US" sz="2000" b="1" dirty="0">
              <a:latin typeface="Courier New" pitchFamily="49" charset="0"/>
            </a:endParaRPr>
          </a:p>
          <a:p>
            <a:pPr>
              <a:spcAft>
                <a:spcPts val="300"/>
              </a:spcAft>
            </a:pPr>
            <a:r>
              <a:rPr lang="en-US" dirty="0"/>
              <a:t>The specification indicates how a method is used and has the format:</a:t>
            </a:r>
          </a:p>
          <a:p>
            <a:pPr marL="0" indent="0" algn="ctr">
              <a:spcAft>
                <a:spcPts val="300"/>
              </a:spcAft>
              <a:buNone/>
            </a:pPr>
            <a:r>
              <a:rPr lang="en-US" sz="2000" b="1" dirty="0" smtClean="0">
                <a:latin typeface="Courier New" pitchFamily="49" charset="0"/>
              </a:rPr>
              <a:t>static void Main(String[] </a:t>
            </a:r>
            <a:r>
              <a:rPr lang="en-US" sz="2000" b="1" dirty="0" err="1" smtClean="0">
                <a:latin typeface="Courier New" pitchFamily="49" charset="0"/>
              </a:rPr>
              <a:t>args</a:t>
            </a:r>
            <a:r>
              <a:rPr lang="en-US" sz="2000" b="1" dirty="0" smtClean="0">
                <a:latin typeface="Courier New" pitchFamily="49" charset="0"/>
              </a:rPr>
              <a:t>)</a:t>
            </a:r>
            <a:endParaRPr lang="en-US" sz="2000" b="1" dirty="0">
              <a:latin typeface="Courier New" pitchFamily="49" charset="0"/>
            </a:endParaRPr>
          </a:p>
          <a:p>
            <a:pPr marL="0" indent="0">
              <a:spcAft>
                <a:spcPts val="300"/>
              </a:spcAft>
              <a:buNone/>
            </a:pPr>
            <a:endParaRPr lang="en-US" b="1" dirty="0">
              <a:latin typeface="Courier New" pitchFamily="49" charset="0"/>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Namespaces &amp; Methods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69994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t>Method </a:t>
            </a:r>
            <a:r>
              <a:rPr lang="en-US" dirty="0" smtClean="0"/>
              <a:t>Specification</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In </a:t>
            </a:r>
            <a:r>
              <a:rPr lang="en-US" dirty="0"/>
              <a:t>this </a:t>
            </a:r>
            <a:r>
              <a:rPr lang="en-US" dirty="0" smtClean="0"/>
              <a:t>case:</a:t>
            </a:r>
            <a:endParaRPr lang="en-US" dirty="0"/>
          </a:p>
          <a:p>
            <a:pPr lvl="1"/>
            <a:r>
              <a:rPr lang="en-US" dirty="0"/>
              <a:t>The method name is </a:t>
            </a:r>
            <a:r>
              <a:rPr lang="en-US" b="1" dirty="0">
                <a:latin typeface="Courier New" pitchFamily="49" charset="0"/>
              </a:rPr>
              <a:t>Main</a:t>
            </a:r>
            <a:endParaRPr lang="en-US" b="1" dirty="0"/>
          </a:p>
          <a:p>
            <a:pPr lvl="1"/>
            <a:r>
              <a:rPr lang="en-US" dirty="0"/>
              <a:t>The only qualifier is </a:t>
            </a:r>
            <a:r>
              <a:rPr lang="en-US" b="1" dirty="0">
                <a:latin typeface="Courier New" pitchFamily="49" charset="0"/>
              </a:rPr>
              <a:t>static</a:t>
            </a:r>
            <a:endParaRPr lang="en-US" b="1" dirty="0"/>
          </a:p>
          <a:p>
            <a:pPr lvl="2"/>
            <a:r>
              <a:rPr lang="en-US" b="1" dirty="0">
                <a:latin typeface="Courier New" pitchFamily="49" charset="0"/>
              </a:rPr>
              <a:t>static</a:t>
            </a:r>
            <a:r>
              <a:rPr lang="en-US" dirty="0"/>
              <a:t> means accessible at the class level</a:t>
            </a:r>
          </a:p>
          <a:p>
            <a:pPr lvl="3"/>
            <a:r>
              <a:rPr lang="en-US" dirty="0"/>
              <a:t>Without creating an object instance</a:t>
            </a:r>
          </a:p>
          <a:p>
            <a:pPr lvl="3"/>
            <a:r>
              <a:rPr lang="en-US" dirty="0"/>
              <a:t>Note that most methods are </a:t>
            </a:r>
            <a:r>
              <a:rPr lang="en-US" i="1" dirty="0">
                <a:latin typeface="Century Schoolbook" panose="02040604050505020304" pitchFamily="18" charset="0"/>
              </a:rPr>
              <a:t>not</a:t>
            </a:r>
            <a:r>
              <a:rPr lang="en-US" dirty="0"/>
              <a:t> static </a:t>
            </a:r>
          </a:p>
          <a:p>
            <a:pPr lvl="1"/>
            <a:r>
              <a:rPr lang="en-US" dirty="0"/>
              <a:t>The single parameter is </a:t>
            </a:r>
            <a:r>
              <a:rPr lang="en-US" b="1" dirty="0">
                <a:latin typeface="Courier New" pitchFamily="49" charset="0"/>
              </a:rPr>
              <a:t>(string[] </a:t>
            </a:r>
            <a:r>
              <a:rPr lang="en-US" b="1" dirty="0" err="1">
                <a:latin typeface="Courier New" pitchFamily="49" charset="0"/>
              </a:rPr>
              <a:t>args</a:t>
            </a:r>
            <a:r>
              <a:rPr lang="en-US" b="1" dirty="0">
                <a:latin typeface="Courier New" pitchFamily="49" charset="0"/>
              </a:rPr>
              <a:t>)</a:t>
            </a:r>
          </a:p>
          <a:p>
            <a:pPr lvl="2"/>
            <a:r>
              <a:rPr lang="en-US" dirty="0"/>
              <a:t>Meaning an “array of strings” is passed to the </a:t>
            </a:r>
            <a:r>
              <a:rPr lang="en-US" dirty="0">
                <a:latin typeface="Courier New" pitchFamily="49" charset="0"/>
              </a:rPr>
              <a:t>Main</a:t>
            </a:r>
            <a:r>
              <a:rPr lang="en-US" dirty="0"/>
              <a:t> method</a:t>
            </a:r>
          </a:p>
          <a:p>
            <a:pPr lvl="1"/>
            <a:r>
              <a:rPr lang="en-US" dirty="0"/>
              <a:t>The return type is </a:t>
            </a:r>
            <a:r>
              <a:rPr lang="en-US" b="1" dirty="0">
                <a:latin typeface="Courier New" pitchFamily="49" charset="0"/>
              </a:rPr>
              <a:t>void</a:t>
            </a:r>
          </a:p>
          <a:p>
            <a:pPr lvl="2"/>
            <a:r>
              <a:rPr lang="en-US" b="1" dirty="0">
                <a:latin typeface="Courier New" pitchFamily="49" charset="0"/>
              </a:rPr>
              <a:t>void</a:t>
            </a:r>
            <a:r>
              <a:rPr lang="en-US" dirty="0"/>
              <a:t> means no data is returned from the method</a:t>
            </a:r>
          </a:p>
          <a:p>
            <a:pPr marL="0" indent="0">
              <a:spcAft>
                <a:spcPts val="300"/>
              </a:spcAft>
              <a:buNone/>
            </a:pPr>
            <a:endParaRPr lang="en-US" b="1" dirty="0">
              <a:latin typeface="Courier New" pitchFamily="49" charset="0"/>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Namespaces &amp; Methods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4355976" y="1057300"/>
            <a:ext cx="4536504"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b="1" dirty="0">
                <a:latin typeface="Courier New" pitchFamily="49" charset="0"/>
              </a:rPr>
              <a:t>static void Main(String[] </a:t>
            </a:r>
            <a:r>
              <a:rPr lang="en-US" b="1" dirty="0" err="1">
                <a:latin typeface="Courier New" pitchFamily="49" charset="0"/>
              </a:rPr>
              <a:t>args</a:t>
            </a:r>
            <a:r>
              <a:rPr lang="en-US" b="1" dirty="0" smtClean="0">
                <a:latin typeface="Courier New" pitchFamily="49" charset="0"/>
              </a:rPr>
              <a:t>)</a:t>
            </a:r>
            <a:endParaRPr lang="en-US" b="1" dirty="0">
              <a:latin typeface="Courier New" pitchFamily="49" charset="0"/>
            </a:endParaRPr>
          </a:p>
        </p:txBody>
      </p:sp>
    </p:spTree>
    <p:extLst>
      <p:ext uri="{BB962C8B-B14F-4D97-AF65-F5344CB8AC3E}">
        <p14:creationId xmlns:p14="http://schemas.microsoft.com/office/powerpoint/2010/main" val="32845899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Main method</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marL="0" indent="0" algn="ctr">
              <a:buNone/>
            </a:pPr>
            <a:endParaRPr lang="fr-FR" dirty="0" smtClean="0">
              <a:latin typeface="+mj-lt"/>
            </a:endParaRPr>
          </a:p>
          <a:p>
            <a:pPr marL="0" indent="0" algn="ctr">
              <a:buNone/>
            </a:pPr>
            <a:r>
              <a:rPr lang="fr-FR" dirty="0" smtClean="0">
                <a:latin typeface="+mj-lt"/>
              </a:rPr>
              <a:t>The main </a:t>
            </a:r>
            <a:r>
              <a:rPr lang="fr-FR" dirty="0" err="1" smtClean="0">
                <a:latin typeface="+mj-lt"/>
              </a:rPr>
              <a:t>method</a:t>
            </a:r>
            <a:r>
              <a:rPr lang="fr-FR" dirty="0" smtClean="0">
                <a:latin typeface="+mj-lt"/>
              </a:rPr>
              <a:t> </a:t>
            </a:r>
            <a:r>
              <a:rPr lang="fr-FR" dirty="0" err="1" smtClean="0">
                <a:latin typeface="+mj-lt"/>
              </a:rPr>
              <a:t>is</a:t>
            </a:r>
            <a:r>
              <a:rPr lang="fr-FR" dirty="0" smtClean="0">
                <a:latin typeface="+mj-lt"/>
              </a:rPr>
              <a:t> </a:t>
            </a:r>
            <a:r>
              <a:rPr lang="fr-FR" dirty="0" err="1" smtClean="0">
                <a:latin typeface="+mj-lt"/>
              </a:rPr>
              <a:t>your</a:t>
            </a:r>
            <a:r>
              <a:rPr lang="fr-FR" dirty="0" smtClean="0">
                <a:latin typeface="+mj-lt"/>
              </a:rPr>
              <a:t> program </a:t>
            </a:r>
            <a:br>
              <a:rPr lang="fr-FR" dirty="0" smtClean="0">
                <a:latin typeface="+mj-lt"/>
              </a:rPr>
            </a:br>
            <a:r>
              <a:rPr lang="fr-FR" dirty="0" smtClean="0">
                <a:latin typeface="+mj-lt"/>
              </a:rPr>
              <a:t>entry point, as in C and C++</a:t>
            </a:r>
            <a:r>
              <a:rPr lang="en-US" dirty="0" smtClean="0">
                <a:latin typeface="+mj-lt"/>
              </a:rPr>
              <a:t>…</a:t>
            </a:r>
          </a:p>
          <a:p>
            <a:pPr marL="0" indent="0" algn="ctr">
              <a:buNone/>
            </a:pPr>
            <a:r>
              <a:rPr lang="fr-FR" dirty="0" smtClean="0">
                <a:latin typeface="+mj-lt"/>
              </a:rPr>
              <a:t>…</a:t>
            </a:r>
            <a:r>
              <a:rPr lang="fr-FR" dirty="0" err="1" smtClean="0">
                <a:latin typeface="+mj-lt"/>
              </a:rPr>
              <a:t>Don’t</a:t>
            </a:r>
            <a:r>
              <a:rPr lang="fr-FR" dirty="0" smtClean="0">
                <a:latin typeface="+mj-lt"/>
              </a:rPr>
              <a:t> </a:t>
            </a:r>
            <a:r>
              <a:rPr lang="fr-FR" dirty="0" err="1" smtClean="0">
                <a:latin typeface="+mj-lt"/>
              </a:rPr>
              <a:t>delete</a:t>
            </a:r>
            <a:r>
              <a:rPr lang="fr-FR" dirty="0" smtClean="0">
                <a:latin typeface="+mj-lt"/>
              </a:rPr>
              <a:t> </a:t>
            </a:r>
            <a:r>
              <a:rPr lang="fr-FR" dirty="0" err="1" smtClean="0">
                <a:latin typeface="+mj-lt"/>
              </a:rPr>
              <a:t>it!</a:t>
            </a:r>
            <a:endParaRPr lang="fr-FR" dirty="0" smtClean="0">
              <a:latin typeface="+mj-lt"/>
            </a:endParaRPr>
          </a:p>
          <a:p>
            <a:pPr marL="0" indent="0" algn="ctr">
              <a:buNone/>
            </a:pPr>
            <a:endParaRPr lang="fr-FR" dirty="0">
              <a:latin typeface="+mj-lt"/>
            </a:endParaRPr>
          </a:p>
          <a:p>
            <a:pPr marL="0" indent="0" algn="ctr">
              <a:buNone/>
            </a:pPr>
            <a:r>
              <a:rPr lang="fr-FR" dirty="0" smtClean="0">
                <a:latin typeface="+mj-lt"/>
              </a:rPr>
              <a:t>If </a:t>
            </a:r>
            <a:r>
              <a:rPr lang="fr-FR" dirty="0" err="1" smtClean="0">
                <a:latin typeface="+mj-lt"/>
              </a:rPr>
              <a:t>you</a:t>
            </a:r>
            <a:r>
              <a:rPr lang="fr-FR" dirty="0" smtClean="0">
                <a:latin typeface="+mj-lt"/>
              </a:rPr>
              <a:t> have </a:t>
            </a:r>
            <a:r>
              <a:rPr lang="fr-FR" dirty="0" err="1" smtClean="0">
                <a:latin typeface="+mj-lt"/>
              </a:rPr>
              <a:t>two</a:t>
            </a:r>
            <a:r>
              <a:rPr lang="fr-FR" dirty="0" smtClean="0">
                <a:latin typeface="+mj-lt"/>
              </a:rPr>
              <a:t> Main </a:t>
            </a:r>
            <a:r>
              <a:rPr lang="fr-FR" dirty="0" err="1" smtClean="0">
                <a:latin typeface="+mj-lt"/>
              </a:rPr>
              <a:t>methods</a:t>
            </a:r>
            <a:r>
              <a:rPr lang="fr-FR" dirty="0" smtClean="0">
                <a:latin typeface="+mj-lt"/>
              </a:rPr>
              <a:t> </a:t>
            </a:r>
            <a:r>
              <a:rPr lang="fr-FR" dirty="0" err="1" smtClean="0">
                <a:latin typeface="+mj-lt"/>
              </a:rPr>
              <a:t>defined</a:t>
            </a:r>
            <a:r>
              <a:rPr lang="fr-FR" dirty="0" smtClean="0">
                <a:latin typeface="+mj-lt"/>
              </a:rPr>
              <a:t> in </a:t>
            </a:r>
            <a:r>
              <a:rPr lang="fr-FR" dirty="0" err="1" smtClean="0">
                <a:latin typeface="+mj-lt"/>
              </a:rPr>
              <a:t>your</a:t>
            </a:r>
            <a:r>
              <a:rPr lang="fr-FR" dirty="0" smtClean="0">
                <a:latin typeface="+mj-lt"/>
              </a:rPr>
              <a:t> program, </a:t>
            </a:r>
            <a:r>
              <a:rPr lang="fr-FR" dirty="0" err="1" smtClean="0">
                <a:latin typeface="+mj-lt"/>
              </a:rPr>
              <a:t>it</a:t>
            </a:r>
            <a:r>
              <a:rPr lang="fr-FR" dirty="0" smtClean="0">
                <a:latin typeface="+mj-lt"/>
              </a:rPr>
              <a:t> </a:t>
            </a:r>
            <a:r>
              <a:rPr lang="fr-FR" dirty="0" err="1" smtClean="0">
                <a:latin typeface="+mj-lt"/>
              </a:rPr>
              <a:t>will</a:t>
            </a:r>
            <a:r>
              <a:rPr lang="fr-FR" dirty="0" smtClean="0">
                <a:latin typeface="+mj-lt"/>
              </a:rPr>
              <a:t> </a:t>
            </a:r>
            <a:r>
              <a:rPr lang="fr-FR" dirty="0" err="1" smtClean="0">
                <a:latin typeface="+mj-lt"/>
              </a:rPr>
              <a:t>result</a:t>
            </a:r>
            <a:r>
              <a:rPr lang="fr-FR" dirty="0" smtClean="0">
                <a:latin typeface="+mj-lt"/>
              </a:rPr>
              <a:t> in a compiler </a:t>
            </a:r>
            <a:r>
              <a:rPr lang="fr-FR" dirty="0" err="1" smtClean="0">
                <a:latin typeface="+mj-lt"/>
              </a:rPr>
              <a:t>error</a:t>
            </a:r>
            <a:r>
              <a:rPr lang="fr-FR" dirty="0" smtClean="0">
                <a:latin typeface="+mj-lt"/>
              </a:rPr>
              <a:t>.</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Namespaces &amp; Methods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118610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t>Method </a:t>
            </a:r>
            <a:r>
              <a:rPr lang="en-US" dirty="0" smtClean="0"/>
              <a:t>Signature</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Name with </a:t>
            </a:r>
            <a:r>
              <a:rPr lang="en-US" dirty="0"/>
              <a:t>the list of </a:t>
            </a:r>
            <a:r>
              <a:rPr lang="en-US" dirty="0" smtClean="0"/>
              <a:t>parameters </a:t>
            </a:r>
            <a:r>
              <a:rPr lang="en-US" dirty="0"/>
              <a:t>is </a:t>
            </a:r>
            <a:r>
              <a:rPr lang="en-US" dirty="0" smtClean="0"/>
              <a:t>called </a:t>
            </a:r>
            <a:r>
              <a:rPr lang="en-US" i="1" dirty="0">
                <a:latin typeface="Century Schoolbook" pitchFamily="18" charset="0"/>
              </a:rPr>
              <a:t>signature</a:t>
            </a:r>
          </a:p>
          <a:p>
            <a:pPr lvl="1"/>
            <a:r>
              <a:rPr lang="en-US" dirty="0" smtClean="0"/>
              <a:t>We identify a </a:t>
            </a:r>
            <a:r>
              <a:rPr lang="en-US" dirty="0"/>
              <a:t>method </a:t>
            </a:r>
            <a:r>
              <a:rPr lang="en-US" dirty="0" smtClean="0"/>
              <a:t>by </a:t>
            </a:r>
            <a:r>
              <a:rPr lang="en-US" dirty="0"/>
              <a:t>the signature, not just the name</a:t>
            </a:r>
          </a:p>
          <a:p>
            <a:endParaRPr lang="en-US" dirty="0" smtClean="0"/>
          </a:p>
          <a:p>
            <a:r>
              <a:rPr lang="en-US" dirty="0" smtClean="0"/>
              <a:t>A </a:t>
            </a:r>
            <a:r>
              <a:rPr lang="en-US" dirty="0"/>
              <a:t>different signature means it is a different method</a:t>
            </a:r>
          </a:p>
          <a:p>
            <a:pPr lvl="1"/>
            <a:r>
              <a:rPr lang="en-US" dirty="0"/>
              <a:t>For example, </a:t>
            </a:r>
            <a:r>
              <a:rPr lang="en-US" b="1" dirty="0">
                <a:latin typeface="Courier New" pitchFamily="49" charset="0"/>
              </a:rPr>
              <a:t>foo(</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i</a:t>
            </a:r>
            <a:r>
              <a:rPr lang="en-US" b="1" dirty="0">
                <a:latin typeface="Courier New" pitchFamily="49" charset="0"/>
              </a:rPr>
              <a:t>)</a:t>
            </a:r>
            <a:r>
              <a:rPr lang="en-US" dirty="0"/>
              <a:t> and </a:t>
            </a:r>
            <a:r>
              <a:rPr lang="en-US" b="1" dirty="0">
                <a:latin typeface="Courier New" pitchFamily="49" charset="0"/>
              </a:rPr>
              <a:t>foo(double d)</a:t>
            </a:r>
            <a:r>
              <a:rPr lang="en-US" dirty="0"/>
              <a:t> are </a:t>
            </a:r>
            <a:r>
              <a:rPr lang="en-US" i="1" dirty="0">
                <a:latin typeface="Century Schoolbook" pitchFamily="18" charset="0"/>
              </a:rPr>
              <a:t>different</a:t>
            </a:r>
            <a:r>
              <a:rPr lang="en-US" dirty="0"/>
              <a:t> methods</a:t>
            </a:r>
          </a:p>
          <a:p>
            <a:pPr lvl="2"/>
            <a:r>
              <a:rPr lang="en-US" b="1" dirty="0">
                <a:latin typeface="Courier New" pitchFamily="49" charset="0"/>
              </a:rPr>
              <a:t>foo(4.52)</a:t>
            </a:r>
            <a:r>
              <a:rPr lang="en-US" dirty="0"/>
              <a:t> would call which of these methods</a:t>
            </a:r>
            <a:r>
              <a:rPr lang="en-US" dirty="0" smtClean="0"/>
              <a:t>?</a:t>
            </a:r>
          </a:p>
          <a:p>
            <a:r>
              <a:rPr lang="en-US" dirty="0" smtClean="0"/>
              <a:t>This </a:t>
            </a:r>
            <a:r>
              <a:rPr lang="en-US" dirty="0"/>
              <a:t>is known as </a:t>
            </a:r>
            <a:r>
              <a:rPr lang="en-US" i="1" dirty="0">
                <a:latin typeface="Century Schoolbook" pitchFamily="18" charset="0"/>
              </a:rPr>
              <a:t>overloading</a:t>
            </a:r>
            <a:endParaRPr lang="en-US" dirty="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Namespaces &amp; Methods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shape2"/>
          <p:cNvGrpSpPr>
            <a:grpSpLocks/>
          </p:cNvGrpSpPr>
          <p:nvPr/>
        </p:nvGrpSpPr>
        <p:grpSpPr bwMode="auto">
          <a:xfrm>
            <a:off x="1245022" y="3955777"/>
            <a:ext cx="374650" cy="269875"/>
            <a:chOff x="590" y="209"/>
            <a:chExt cx="236" cy="170"/>
          </a:xfrm>
        </p:grpSpPr>
        <p:sp>
          <p:nvSpPr>
            <p:cNvPr id="9" name="Oval 35"/>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endParaRPr lang="en-US" dirty="0"/>
            </a:p>
          </p:txBody>
        </p:sp>
        <p:sp>
          <p:nvSpPr>
            <p:cNvPr id="10" name="Freeform 36"/>
            <p:cNvSpPr>
              <a:spLocks/>
            </p:cNvSpPr>
            <p:nvPr/>
          </p:nvSpPr>
          <p:spPr bwMode="black">
            <a:xfrm>
              <a:off x="688" y="335"/>
              <a:ext cx="38" cy="36"/>
            </a:xfrm>
            <a:custGeom>
              <a:avLst/>
              <a:gdLst/>
              <a:ahLst/>
              <a:cxnLst>
                <a:cxn ang="0">
                  <a:pos x="20" y="0"/>
                </a:cxn>
                <a:cxn ang="0">
                  <a:pos x="26" y="0"/>
                </a:cxn>
                <a:cxn ang="0">
                  <a:pos x="32" y="4"/>
                </a:cxn>
                <a:cxn ang="0">
                  <a:pos x="32" y="4"/>
                </a:cxn>
                <a:cxn ang="0">
                  <a:pos x="36" y="10"/>
                </a:cxn>
                <a:cxn ang="0">
                  <a:pos x="38" y="18"/>
                </a:cxn>
                <a:cxn ang="0">
                  <a:pos x="38" y="18"/>
                </a:cxn>
                <a:cxn ang="0">
                  <a:pos x="36" y="26"/>
                </a:cxn>
                <a:cxn ang="0">
                  <a:pos x="32" y="32"/>
                </a:cxn>
                <a:cxn ang="0">
                  <a:pos x="32" y="32"/>
                </a:cxn>
                <a:cxn ang="0">
                  <a:pos x="26" y="36"/>
                </a:cxn>
                <a:cxn ang="0">
                  <a:pos x="20" y="36"/>
                </a:cxn>
                <a:cxn ang="0">
                  <a:pos x="20" y="36"/>
                </a:cxn>
                <a:cxn ang="0">
                  <a:pos x="12" y="36"/>
                </a:cxn>
                <a:cxn ang="0">
                  <a:pos x="6" y="32"/>
                </a:cxn>
                <a:cxn ang="0">
                  <a:pos x="6" y="32"/>
                </a:cxn>
                <a:cxn ang="0">
                  <a:pos x="2" y="26"/>
                </a:cxn>
                <a:cxn ang="0">
                  <a:pos x="0" y="18"/>
                </a:cxn>
                <a:cxn ang="0">
                  <a:pos x="0" y="18"/>
                </a:cxn>
                <a:cxn ang="0">
                  <a:pos x="2" y="10"/>
                </a:cxn>
                <a:cxn ang="0">
                  <a:pos x="6" y="4"/>
                </a:cxn>
                <a:cxn ang="0">
                  <a:pos x="6" y="4"/>
                </a:cxn>
                <a:cxn ang="0">
                  <a:pos x="12" y="0"/>
                </a:cxn>
                <a:cxn ang="0">
                  <a:pos x="20" y="0"/>
                </a:cxn>
                <a:cxn ang="0">
                  <a:pos x="20" y="0"/>
                </a:cxn>
                <a:cxn ang="0">
                  <a:pos x="20" y="0"/>
                </a:cxn>
              </a:cxnLst>
              <a:rect l="0" t="0" r="r" b="b"/>
              <a:pathLst>
                <a:path w="38" h="36">
                  <a:moveTo>
                    <a:pt x="20" y="0"/>
                  </a:moveTo>
                  <a:lnTo>
                    <a:pt x="26" y="0"/>
                  </a:lnTo>
                  <a:lnTo>
                    <a:pt x="32" y="4"/>
                  </a:lnTo>
                  <a:lnTo>
                    <a:pt x="32" y="4"/>
                  </a:lnTo>
                  <a:lnTo>
                    <a:pt x="36" y="10"/>
                  </a:lnTo>
                  <a:lnTo>
                    <a:pt x="38" y="18"/>
                  </a:lnTo>
                  <a:lnTo>
                    <a:pt x="38" y="18"/>
                  </a:lnTo>
                  <a:lnTo>
                    <a:pt x="36" y="26"/>
                  </a:lnTo>
                  <a:lnTo>
                    <a:pt x="32" y="32"/>
                  </a:lnTo>
                  <a:lnTo>
                    <a:pt x="32" y="32"/>
                  </a:lnTo>
                  <a:lnTo>
                    <a:pt x="26" y="36"/>
                  </a:lnTo>
                  <a:lnTo>
                    <a:pt x="20" y="36"/>
                  </a:lnTo>
                  <a:lnTo>
                    <a:pt x="20" y="36"/>
                  </a:lnTo>
                  <a:lnTo>
                    <a:pt x="12" y="36"/>
                  </a:lnTo>
                  <a:lnTo>
                    <a:pt x="6" y="32"/>
                  </a:lnTo>
                  <a:lnTo>
                    <a:pt x="6" y="32"/>
                  </a:lnTo>
                  <a:lnTo>
                    <a:pt x="2" y="26"/>
                  </a:lnTo>
                  <a:lnTo>
                    <a:pt x="0" y="18"/>
                  </a:lnTo>
                  <a:lnTo>
                    <a:pt x="0" y="18"/>
                  </a:lnTo>
                  <a:lnTo>
                    <a:pt x="2" y="10"/>
                  </a:lnTo>
                  <a:lnTo>
                    <a:pt x="6" y="4"/>
                  </a:lnTo>
                  <a:lnTo>
                    <a:pt x="6" y="4"/>
                  </a:lnTo>
                  <a:lnTo>
                    <a:pt x="12" y="0"/>
                  </a:lnTo>
                  <a:lnTo>
                    <a:pt x="20" y="0"/>
                  </a:lnTo>
                  <a:lnTo>
                    <a:pt x="20" y="0"/>
                  </a:lnTo>
                  <a:lnTo>
                    <a:pt x="20" y="0"/>
                  </a:lnTo>
                  <a:close/>
                </a:path>
              </a:pathLst>
            </a:custGeom>
            <a:solidFill>
              <a:schemeClr val="accent2"/>
            </a:solidFill>
            <a:ln w="9525">
              <a:noFill/>
              <a:round/>
              <a:headEnd/>
              <a:tailEnd/>
            </a:ln>
          </p:spPr>
          <p:txBody>
            <a:bodyPr/>
            <a:lstStyle/>
            <a:p>
              <a:endParaRPr lang="en-US" dirty="0"/>
            </a:p>
          </p:txBody>
        </p:sp>
        <p:sp>
          <p:nvSpPr>
            <p:cNvPr id="11" name="Oval 37"/>
            <p:cNvSpPr>
              <a:spLocks noChangeArrowheads="1"/>
            </p:cNvSpPr>
            <p:nvPr/>
          </p:nvSpPr>
          <p:spPr bwMode="white">
            <a:xfrm>
              <a:off x="677" y="216"/>
              <a:ext cx="56" cy="56"/>
            </a:xfrm>
            <a:prstGeom prst="ellipse">
              <a:avLst/>
            </a:prstGeom>
            <a:solidFill>
              <a:srgbClr val="FFFFCC"/>
            </a:solidFill>
            <a:ln w="12700">
              <a:noFill/>
              <a:round/>
              <a:headEnd/>
              <a:tailEnd/>
            </a:ln>
            <a:effectLst/>
          </p:spPr>
          <p:txBody>
            <a:bodyPr wrap="none" anchor="ctr">
              <a:spAutoFit/>
            </a:bodyPr>
            <a:lstStyle/>
            <a:p>
              <a:endParaRPr lang="en-US" dirty="0"/>
            </a:p>
          </p:txBody>
        </p:sp>
        <p:sp>
          <p:nvSpPr>
            <p:cNvPr id="12" name="Freeform 38"/>
            <p:cNvSpPr>
              <a:spLocks/>
            </p:cNvSpPr>
            <p:nvPr/>
          </p:nvSpPr>
          <p:spPr bwMode="black">
            <a:xfrm>
              <a:off x="666" y="209"/>
              <a:ext cx="86" cy="118"/>
            </a:xfrm>
            <a:custGeom>
              <a:avLst/>
              <a:gdLst/>
              <a:ahLst/>
              <a:cxnLst>
                <a:cxn ang="0">
                  <a:pos x="35" y="118"/>
                </a:cxn>
                <a:cxn ang="0">
                  <a:pos x="35" y="112"/>
                </a:cxn>
                <a:cxn ang="0">
                  <a:pos x="37" y="100"/>
                </a:cxn>
                <a:cxn ang="0">
                  <a:pos x="37" y="92"/>
                </a:cxn>
                <a:cxn ang="0">
                  <a:pos x="45" y="72"/>
                </a:cxn>
                <a:cxn ang="0">
                  <a:pos x="51" y="60"/>
                </a:cxn>
                <a:cxn ang="0">
                  <a:pos x="53" y="52"/>
                </a:cxn>
                <a:cxn ang="0">
                  <a:pos x="57" y="36"/>
                </a:cxn>
                <a:cxn ang="0">
                  <a:pos x="55" y="24"/>
                </a:cxn>
                <a:cxn ang="0">
                  <a:pos x="51" y="16"/>
                </a:cxn>
                <a:cxn ang="0">
                  <a:pos x="37" y="10"/>
                </a:cxn>
                <a:cxn ang="0">
                  <a:pos x="29" y="10"/>
                </a:cxn>
                <a:cxn ang="0">
                  <a:pos x="25" y="12"/>
                </a:cxn>
                <a:cxn ang="0">
                  <a:pos x="21" y="20"/>
                </a:cxn>
                <a:cxn ang="0">
                  <a:pos x="21" y="22"/>
                </a:cxn>
                <a:cxn ang="0">
                  <a:pos x="23" y="26"/>
                </a:cxn>
                <a:cxn ang="0">
                  <a:pos x="31" y="30"/>
                </a:cxn>
                <a:cxn ang="0">
                  <a:pos x="33" y="36"/>
                </a:cxn>
                <a:cxn ang="0">
                  <a:pos x="35" y="40"/>
                </a:cxn>
                <a:cxn ang="0">
                  <a:pos x="29" y="52"/>
                </a:cxn>
                <a:cxn ang="0">
                  <a:pos x="23" y="56"/>
                </a:cxn>
                <a:cxn ang="0">
                  <a:pos x="17" y="56"/>
                </a:cxn>
                <a:cxn ang="0">
                  <a:pos x="6" y="50"/>
                </a:cxn>
                <a:cxn ang="0">
                  <a:pos x="2" y="44"/>
                </a:cxn>
                <a:cxn ang="0">
                  <a:pos x="0" y="36"/>
                </a:cxn>
                <a:cxn ang="0">
                  <a:pos x="12" y="10"/>
                </a:cxn>
                <a:cxn ang="0">
                  <a:pos x="25" y="2"/>
                </a:cxn>
                <a:cxn ang="0">
                  <a:pos x="43" y="0"/>
                </a:cxn>
                <a:cxn ang="0">
                  <a:pos x="75" y="12"/>
                </a:cxn>
                <a:cxn ang="0">
                  <a:pos x="84" y="24"/>
                </a:cxn>
                <a:cxn ang="0">
                  <a:pos x="86" y="40"/>
                </a:cxn>
                <a:cxn ang="0">
                  <a:pos x="84" y="52"/>
                </a:cxn>
                <a:cxn ang="0">
                  <a:pos x="82" y="60"/>
                </a:cxn>
                <a:cxn ang="0">
                  <a:pos x="79" y="64"/>
                </a:cxn>
                <a:cxn ang="0">
                  <a:pos x="65" y="78"/>
                </a:cxn>
                <a:cxn ang="0">
                  <a:pos x="57" y="86"/>
                </a:cxn>
                <a:cxn ang="0">
                  <a:pos x="51" y="92"/>
                </a:cxn>
                <a:cxn ang="0">
                  <a:pos x="45" y="104"/>
                </a:cxn>
                <a:cxn ang="0">
                  <a:pos x="45" y="110"/>
                </a:cxn>
                <a:cxn ang="0">
                  <a:pos x="43" y="118"/>
                </a:cxn>
              </a:cxnLst>
              <a:rect l="0" t="0" r="r" b="b"/>
              <a:pathLst>
                <a:path w="86" h="118">
                  <a:moveTo>
                    <a:pt x="43" y="118"/>
                  </a:moveTo>
                  <a:lnTo>
                    <a:pt x="35" y="118"/>
                  </a:lnTo>
                  <a:lnTo>
                    <a:pt x="35" y="118"/>
                  </a:lnTo>
                  <a:lnTo>
                    <a:pt x="35" y="112"/>
                  </a:lnTo>
                  <a:lnTo>
                    <a:pt x="35" y="112"/>
                  </a:lnTo>
                  <a:lnTo>
                    <a:pt x="37" y="100"/>
                  </a:lnTo>
                  <a:lnTo>
                    <a:pt x="37" y="92"/>
                  </a:lnTo>
                  <a:lnTo>
                    <a:pt x="37" y="92"/>
                  </a:lnTo>
                  <a:lnTo>
                    <a:pt x="41" y="82"/>
                  </a:lnTo>
                  <a:lnTo>
                    <a:pt x="45" y="72"/>
                  </a:lnTo>
                  <a:lnTo>
                    <a:pt x="45" y="72"/>
                  </a:lnTo>
                  <a:lnTo>
                    <a:pt x="51" y="60"/>
                  </a:lnTo>
                  <a:lnTo>
                    <a:pt x="53" y="52"/>
                  </a:lnTo>
                  <a:lnTo>
                    <a:pt x="53" y="52"/>
                  </a:lnTo>
                  <a:lnTo>
                    <a:pt x="55" y="44"/>
                  </a:lnTo>
                  <a:lnTo>
                    <a:pt x="57" y="36"/>
                  </a:lnTo>
                  <a:lnTo>
                    <a:pt x="57" y="36"/>
                  </a:lnTo>
                  <a:lnTo>
                    <a:pt x="55" y="24"/>
                  </a:lnTo>
                  <a:lnTo>
                    <a:pt x="51" y="16"/>
                  </a:lnTo>
                  <a:lnTo>
                    <a:pt x="51" y="16"/>
                  </a:lnTo>
                  <a:lnTo>
                    <a:pt x="45" y="12"/>
                  </a:lnTo>
                  <a:lnTo>
                    <a:pt x="37" y="10"/>
                  </a:lnTo>
                  <a:lnTo>
                    <a:pt x="37" y="10"/>
                  </a:lnTo>
                  <a:lnTo>
                    <a:pt x="29" y="10"/>
                  </a:lnTo>
                  <a:lnTo>
                    <a:pt x="25" y="12"/>
                  </a:lnTo>
                  <a:lnTo>
                    <a:pt x="25" y="12"/>
                  </a:lnTo>
                  <a:lnTo>
                    <a:pt x="21" y="16"/>
                  </a:lnTo>
                  <a:lnTo>
                    <a:pt x="21" y="20"/>
                  </a:lnTo>
                  <a:lnTo>
                    <a:pt x="21" y="20"/>
                  </a:lnTo>
                  <a:lnTo>
                    <a:pt x="21" y="22"/>
                  </a:lnTo>
                  <a:lnTo>
                    <a:pt x="23" y="26"/>
                  </a:lnTo>
                  <a:lnTo>
                    <a:pt x="23" y="26"/>
                  </a:lnTo>
                  <a:lnTo>
                    <a:pt x="29" y="28"/>
                  </a:lnTo>
                  <a:lnTo>
                    <a:pt x="31" y="30"/>
                  </a:lnTo>
                  <a:lnTo>
                    <a:pt x="31" y="30"/>
                  </a:lnTo>
                  <a:lnTo>
                    <a:pt x="33" y="36"/>
                  </a:lnTo>
                  <a:lnTo>
                    <a:pt x="35" y="40"/>
                  </a:lnTo>
                  <a:lnTo>
                    <a:pt x="35" y="40"/>
                  </a:lnTo>
                  <a:lnTo>
                    <a:pt x="33" y="46"/>
                  </a:lnTo>
                  <a:lnTo>
                    <a:pt x="29" y="52"/>
                  </a:lnTo>
                  <a:lnTo>
                    <a:pt x="29" y="52"/>
                  </a:lnTo>
                  <a:lnTo>
                    <a:pt x="23" y="56"/>
                  </a:lnTo>
                  <a:lnTo>
                    <a:pt x="17" y="56"/>
                  </a:lnTo>
                  <a:lnTo>
                    <a:pt x="17" y="56"/>
                  </a:lnTo>
                  <a:lnTo>
                    <a:pt x="12" y="54"/>
                  </a:lnTo>
                  <a:lnTo>
                    <a:pt x="6" y="50"/>
                  </a:lnTo>
                  <a:lnTo>
                    <a:pt x="6" y="50"/>
                  </a:lnTo>
                  <a:lnTo>
                    <a:pt x="2" y="44"/>
                  </a:lnTo>
                  <a:lnTo>
                    <a:pt x="0" y="36"/>
                  </a:lnTo>
                  <a:lnTo>
                    <a:pt x="0" y="36"/>
                  </a:lnTo>
                  <a:lnTo>
                    <a:pt x="4" y="22"/>
                  </a:lnTo>
                  <a:lnTo>
                    <a:pt x="12" y="10"/>
                  </a:lnTo>
                  <a:lnTo>
                    <a:pt x="12" y="10"/>
                  </a:lnTo>
                  <a:lnTo>
                    <a:pt x="25" y="2"/>
                  </a:lnTo>
                  <a:lnTo>
                    <a:pt x="43" y="0"/>
                  </a:lnTo>
                  <a:lnTo>
                    <a:pt x="43" y="0"/>
                  </a:lnTo>
                  <a:lnTo>
                    <a:pt x="61" y="2"/>
                  </a:lnTo>
                  <a:lnTo>
                    <a:pt x="75" y="12"/>
                  </a:lnTo>
                  <a:lnTo>
                    <a:pt x="75" y="12"/>
                  </a:lnTo>
                  <a:lnTo>
                    <a:pt x="84" y="24"/>
                  </a:lnTo>
                  <a:lnTo>
                    <a:pt x="86" y="40"/>
                  </a:lnTo>
                  <a:lnTo>
                    <a:pt x="86" y="40"/>
                  </a:lnTo>
                  <a:lnTo>
                    <a:pt x="86" y="46"/>
                  </a:lnTo>
                  <a:lnTo>
                    <a:pt x="84" y="52"/>
                  </a:lnTo>
                  <a:lnTo>
                    <a:pt x="84" y="52"/>
                  </a:lnTo>
                  <a:lnTo>
                    <a:pt x="82" y="60"/>
                  </a:lnTo>
                  <a:lnTo>
                    <a:pt x="79" y="64"/>
                  </a:lnTo>
                  <a:lnTo>
                    <a:pt x="79" y="64"/>
                  </a:lnTo>
                  <a:lnTo>
                    <a:pt x="73" y="70"/>
                  </a:lnTo>
                  <a:lnTo>
                    <a:pt x="65" y="78"/>
                  </a:lnTo>
                  <a:lnTo>
                    <a:pt x="65" y="78"/>
                  </a:lnTo>
                  <a:lnTo>
                    <a:pt x="57" y="86"/>
                  </a:lnTo>
                  <a:lnTo>
                    <a:pt x="51" y="92"/>
                  </a:lnTo>
                  <a:lnTo>
                    <a:pt x="51" y="92"/>
                  </a:lnTo>
                  <a:lnTo>
                    <a:pt x="49" y="96"/>
                  </a:lnTo>
                  <a:lnTo>
                    <a:pt x="45" y="104"/>
                  </a:lnTo>
                  <a:lnTo>
                    <a:pt x="45" y="104"/>
                  </a:lnTo>
                  <a:lnTo>
                    <a:pt x="45" y="110"/>
                  </a:lnTo>
                  <a:lnTo>
                    <a:pt x="43" y="118"/>
                  </a:lnTo>
                  <a:lnTo>
                    <a:pt x="43" y="118"/>
                  </a:lnTo>
                  <a:lnTo>
                    <a:pt x="43" y="118"/>
                  </a:lnTo>
                  <a:close/>
                </a:path>
              </a:pathLst>
            </a:custGeom>
            <a:solidFill>
              <a:schemeClr val="accent2"/>
            </a:solidFill>
            <a:ln w="9525">
              <a:noFill/>
              <a:round/>
              <a:headEnd/>
              <a:tailEnd/>
            </a:ln>
          </p:spPr>
          <p:txBody>
            <a:bodyPr/>
            <a:lstStyle/>
            <a:p>
              <a:endParaRPr lang="en-US" dirty="0"/>
            </a:p>
          </p:txBody>
        </p:sp>
      </p:grpSp>
    </p:spTree>
    <p:extLst>
      <p:ext uri="{BB962C8B-B14F-4D97-AF65-F5344CB8AC3E}">
        <p14:creationId xmlns:p14="http://schemas.microsoft.com/office/powerpoint/2010/main" val="4256043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Overloading examples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latin typeface="Calibri"/>
                <a:cs typeface="Calibri"/>
              </a:rPr>
              <a:t>Valid overloading:</a:t>
            </a:r>
          </a:p>
          <a:p>
            <a:pPr lvl="1"/>
            <a:r>
              <a:rPr lang="en-US" b="1" dirty="0" smtClean="0">
                <a:latin typeface="Courier New" pitchFamily="49" charset="0"/>
              </a:rPr>
              <a:t>foo</a:t>
            </a:r>
            <a:r>
              <a:rPr lang="en-US" b="1" dirty="0">
                <a:latin typeface="Courier New" pitchFamily="49" charset="0"/>
              </a:rPr>
              <a:t>(</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i</a:t>
            </a:r>
            <a:r>
              <a:rPr lang="en-US" b="1" dirty="0">
                <a:latin typeface="Courier New" pitchFamily="49" charset="0"/>
              </a:rPr>
              <a:t>)</a:t>
            </a:r>
            <a:r>
              <a:rPr lang="en-US" dirty="0"/>
              <a:t> and </a:t>
            </a:r>
            <a:r>
              <a:rPr lang="en-US" b="1" dirty="0">
                <a:latin typeface="Courier New" pitchFamily="49" charset="0"/>
              </a:rPr>
              <a:t>foo(double d</a:t>
            </a:r>
            <a:r>
              <a:rPr lang="en-US" b="1" dirty="0" smtClean="0">
                <a:latin typeface="Courier New" pitchFamily="49" charset="0"/>
              </a:rPr>
              <a:t>)</a:t>
            </a:r>
            <a:endParaRPr lang="en-US" dirty="0" smtClean="0"/>
          </a:p>
          <a:p>
            <a:pPr lvl="1"/>
            <a:r>
              <a:rPr lang="en-US" b="1" dirty="0" smtClean="0">
                <a:latin typeface="Courier"/>
                <a:cs typeface="Courier"/>
              </a:rPr>
              <a:t>bar(</a:t>
            </a:r>
            <a:r>
              <a:rPr lang="en-US" b="1" dirty="0" err="1" smtClean="0">
                <a:latin typeface="Courier"/>
                <a:cs typeface="Courier"/>
              </a:rPr>
              <a:t>int</a:t>
            </a:r>
            <a:r>
              <a:rPr lang="en-US" b="1" dirty="0" smtClean="0">
                <a:latin typeface="Courier"/>
                <a:cs typeface="Courier"/>
              </a:rPr>
              <a:t> a, </a:t>
            </a:r>
            <a:r>
              <a:rPr lang="en-US" b="1" dirty="0" err="1" smtClean="0">
                <a:latin typeface="Courier"/>
                <a:cs typeface="Courier"/>
              </a:rPr>
              <a:t>int</a:t>
            </a:r>
            <a:r>
              <a:rPr lang="en-US" b="1" dirty="0" smtClean="0">
                <a:latin typeface="Courier"/>
                <a:cs typeface="Courier"/>
              </a:rPr>
              <a:t> b)</a:t>
            </a:r>
            <a:r>
              <a:rPr lang="en-US" b="1" dirty="0" smtClean="0">
                <a:latin typeface="Calibri"/>
                <a:cs typeface="Calibri"/>
              </a:rPr>
              <a:t> </a:t>
            </a:r>
            <a:r>
              <a:rPr lang="en-US" dirty="0" smtClean="0"/>
              <a:t>and </a:t>
            </a:r>
            <a:r>
              <a:rPr lang="en-US" b="1" dirty="0" smtClean="0">
                <a:latin typeface="Courier"/>
                <a:cs typeface="Courier"/>
              </a:rPr>
              <a:t>bar(</a:t>
            </a:r>
            <a:r>
              <a:rPr lang="en-US" b="1" dirty="0" err="1" smtClean="0">
                <a:latin typeface="Courier"/>
                <a:cs typeface="Courier"/>
              </a:rPr>
              <a:t>int</a:t>
            </a:r>
            <a:r>
              <a:rPr lang="en-US" b="1" dirty="0" smtClean="0">
                <a:latin typeface="Courier"/>
                <a:cs typeface="Courier"/>
              </a:rPr>
              <a:t> a)</a:t>
            </a:r>
          </a:p>
          <a:p>
            <a:pPr lvl="1"/>
            <a:r>
              <a:rPr lang="en-US" b="1" dirty="0" smtClean="0">
                <a:latin typeface="Courier"/>
                <a:cs typeface="Courier"/>
              </a:rPr>
              <a:t>boom(String test)</a:t>
            </a:r>
            <a:r>
              <a:rPr lang="en-US" dirty="0" smtClean="0"/>
              <a:t> and </a:t>
            </a:r>
            <a:r>
              <a:rPr lang="en-US" b="1" dirty="0" smtClean="0">
                <a:latin typeface="Courier"/>
                <a:cs typeface="Courier"/>
              </a:rPr>
              <a:t>boom()</a:t>
            </a:r>
          </a:p>
          <a:p>
            <a:pPr lvl="1"/>
            <a:endParaRPr lang="en-US" dirty="0" smtClean="0"/>
          </a:p>
          <a:p>
            <a:r>
              <a:rPr lang="en-US" dirty="0" smtClean="0"/>
              <a:t>Invalid overloading:</a:t>
            </a:r>
          </a:p>
          <a:p>
            <a:pPr lvl="1"/>
            <a:r>
              <a:rPr lang="en-US" b="1" dirty="0" smtClean="0">
                <a:latin typeface="Courier"/>
                <a:cs typeface="Courier"/>
              </a:rPr>
              <a:t>foo(</a:t>
            </a:r>
            <a:r>
              <a:rPr lang="en-US" b="1" dirty="0" err="1" smtClean="0">
                <a:latin typeface="Courier"/>
                <a:cs typeface="Courier"/>
              </a:rPr>
              <a:t>int</a:t>
            </a:r>
            <a:r>
              <a:rPr lang="en-US" b="1" dirty="0" smtClean="0">
                <a:latin typeface="Courier"/>
                <a:cs typeface="Courier"/>
              </a:rPr>
              <a:t> a)</a:t>
            </a:r>
            <a:r>
              <a:rPr lang="en-US" dirty="0" smtClean="0"/>
              <a:t> and </a:t>
            </a:r>
            <a:r>
              <a:rPr lang="en-US" b="1" dirty="0" smtClean="0">
                <a:latin typeface="Courier"/>
                <a:cs typeface="Courier"/>
              </a:rPr>
              <a:t>foo(</a:t>
            </a:r>
            <a:r>
              <a:rPr lang="en-US" b="1" dirty="0" err="1" smtClean="0">
                <a:latin typeface="Courier"/>
                <a:cs typeface="Courier"/>
              </a:rPr>
              <a:t>int</a:t>
            </a:r>
            <a:r>
              <a:rPr lang="en-US" b="1" dirty="0" smtClean="0">
                <a:latin typeface="Courier"/>
                <a:cs typeface="Courier"/>
              </a:rPr>
              <a:t> b)</a:t>
            </a:r>
            <a:endParaRPr lang="en-US" dirty="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Namespaces &amp; Methods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924470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Method overloading</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Namespaces &amp; Methods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Content Placeholder 1"/>
          <p:cNvSpPr>
            <a:spLocks noGrp="1"/>
          </p:cNvSpPr>
          <p:nvPr>
            <p:ph idx="1"/>
          </p:nvPr>
        </p:nvSpPr>
        <p:spPr/>
        <p:txBody>
          <a:bodyPr/>
          <a:lstStyle/>
          <a:p>
            <a:endParaRPr lang="en-US" dirty="0" smtClean="0"/>
          </a:p>
          <a:p>
            <a:r>
              <a:rPr lang="en-US" dirty="0" smtClean="0"/>
              <a:t>Initially</a:t>
            </a:r>
            <a:r>
              <a:rPr lang="en-US" dirty="0"/>
              <a:t>, overloading might seem unnecessary and potentially </a:t>
            </a:r>
            <a:r>
              <a:rPr lang="en-US" dirty="0" smtClean="0"/>
              <a:t>confusing</a:t>
            </a:r>
          </a:p>
          <a:p>
            <a:endParaRPr lang="en-US" dirty="0"/>
          </a:p>
          <a:p>
            <a:r>
              <a:rPr lang="en-US" dirty="0" smtClean="0"/>
              <a:t>Later</a:t>
            </a:r>
            <a:r>
              <a:rPr lang="en-US" dirty="0"/>
              <a:t>, </a:t>
            </a:r>
            <a:r>
              <a:rPr lang="en-US" dirty="0" smtClean="0"/>
              <a:t>we’ll see it’s </a:t>
            </a:r>
            <a:r>
              <a:rPr lang="en-US" dirty="0"/>
              <a:t>indispensable and </a:t>
            </a:r>
            <a:r>
              <a:rPr lang="en-US" dirty="0" smtClean="0"/>
              <a:t>makes </a:t>
            </a:r>
            <a:r>
              <a:rPr lang="en-US" dirty="0"/>
              <a:t>object-oriented programming cleaner and </a:t>
            </a:r>
            <a:r>
              <a:rPr lang="en-US" dirty="0" smtClean="0"/>
              <a:t>easier </a:t>
            </a:r>
            <a:r>
              <a:rPr lang="en-US" dirty="0" smtClean="0">
                <a:sym typeface="Wingdings"/>
              </a:rPr>
              <a:t></a:t>
            </a:r>
            <a:endParaRPr lang="en-US" dirty="0"/>
          </a:p>
          <a:p>
            <a:endParaRPr lang="en-US" dirty="0"/>
          </a:p>
        </p:txBody>
      </p:sp>
    </p:spTree>
    <p:extLst>
      <p:ext uri="{BB962C8B-B14F-4D97-AF65-F5344CB8AC3E}">
        <p14:creationId xmlns:p14="http://schemas.microsoft.com/office/powerpoint/2010/main" val="2384264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332925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Data types &amp; Literals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C</a:t>
            </a:r>
            <a:r>
              <a:rPr lang="en-US" smtClean="0"/>
              <a:t># Basics</a:t>
            </a:r>
            <a:endParaRPr lang="en-US" dirty="0"/>
          </a:p>
        </p:txBody>
      </p:sp>
      <p:pic>
        <p:nvPicPr>
          <p:cNvPr id="2050" name="Picture 2" descr="http://www.ateliermikado.com/images/Toys/KT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3073524"/>
            <a:ext cx="2073610" cy="1895873"/>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2135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Data types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a:t>A built-in data type: an </a:t>
            </a:r>
            <a:r>
              <a:rPr lang="en-US" b="1" dirty="0" err="1"/>
              <a:t>int</a:t>
            </a:r>
            <a:r>
              <a:rPr lang="en-US" dirty="0"/>
              <a:t> or </a:t>
            </a:r>
            <a:r>
              <a:rPr lang="en-US" b="1" dirty="0"/>
              <a:t>char</a:t>
            </a:r>
            <a:r>
              <a:rPr lang="en-US" dirty="0"/>
              <a:t>, </a:t>
            </a:r>
            <a:r>
              <a:rPr lang="en-US" dirty="0" smtClean="0"/>
              <a:t>…</a:t>
            </a:r>
            <a:endParaRPr lang="en-US" dirty="0"/>
          </a:p>
          <a:p>
            <a:r>
              <a:rPr lang="en-US" dirty="0"/>
              <a:t>A user-defined data type : a </a:t>
            </a:r>
            <a:r>
              <a:rPr lang="en-US" b="1" dirty="0"/>
              <a:t>class</a:t>
            </a:r>
            <a:r>
              <a:rPr lang="en-US" dirty="0"/>
              <a:t> or </a:t>
            </a:r>
            <a:r>
              <a:rPr lang="en-US" b="1" dirty="0"/>
              <a:t>interface</a:t>
            </a:r>
          </a:p>
          <a:p>
            <a:endParaRPr lang="en-US" dirty="0"/>
          </a:p>
          <a:p>
            <a:r>
              <a:rPr lang="en-US" dirty="0"/>
              <a:t>Data types can also be defined as : </a:t>
            </a:r>
          </a:p>
          <a:p>
            <a:pPr lvl="1"/>
            <a:r>
              <a:rPr lang="en-US" b="1" dirty="0"/>
              <a:t>Value Types</a:t>
            </a:r>
            <a:r>
              <a:rPr lang="en-US" dirty="0"/>
              <a:t> which store </a:t>
            </a:r>
            <a:r>
              <a:rPr lang="en-US" i="1" dirty="0"/>
              <a:t>values</a:t>
            </a:r>
          </a:p>
          <a:p>
            <a:pPr lvl="1"/>
            <a:r>
              <a:rPr lang="en-US" b="1" dirty="0"/>
              <a:t>Reference Types</a:t>
            </a:r>
            <a:r>
              <a:rPr lang="en-US" dirty="0"/>
              <a:t> which store </a:t>
            </a:r>
            <a:r>
              <a:rPr lang="en-US" i="1" dirty="0"/>
              <a:t>references</a:t>
            </a:r>
            <a:r>
              <a:rPr lang="en-US" dirty="0"/>
              <a:t> to the actual </a:t>
            </a:r>
            <a:r>
              <a:rPr lang="en-US" dirty="0" smtClean="0"/>
              <a:t>data</a:t>
            </a:r>
            <a:endParaRPr lang="en-US" dirty="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Data types &amp; Literals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884745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Data types – Value types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a:t>D</a:t>
            </a:r>
            <a:r>
              <a:rPr lang="en-US" dirty="0" smtClean="0"/>
              <a:t>erived </a:t>
            </a:r>
            <a:r>
              <a:rPr lang="en-US" dirty="0"/>
              <a:t>implicitly </a:t>
            </a:r>
            <a:r>
              <a:rPr lang="en-US" dirty="0" smtClean="0"/>
              <a:t>from </a:t>
            </a:r>
            <a:r>
              <a:rPr lang="en-US" b="1" dirty="0" err="1" smtClean="0"/>
              <a:t>System.ValueType</a:t>
            </a:r>
            <a:endParaRPr lang="en-US" b="1" dirty="0"/>
          </a:p>
          <a:p>
            <a:pPr lvl="1"/>
            <a:r>
              <a:rPr lang="en-US" dirty="0" smtClean="0"/>
              <a:t>You can’t </a:t>
            </a:r>
            <a:r>
              <a:rPr lang="en-US" dirty="0"/>
              <a:t>derive from a value type</a:t>
            </a:r>
          </a:p>
          <a:p>
            <a:pPr lvl="1"/>
            <a:r>
              <a:rPr lang="en-US" dirty="0" err="1" smtClean="0"/>
              <a:t>ValueTypes</a:t>
            </a:r>
            <a:r>
              <a:rPr lang="en-US" dirty="0" smtClean="0"/>
              <a:t> can’t </a:t>
            </a:r>
            <a:r>
              <a:rPr lang="en-US" dirty="0"/>
              <a:t>contain the null value</a:t>
            </a:r>
          </a:p>
          <a:p>
            <a:endParaRPr lang="en-US" dirty="0" smtClean="0"/>
          </a:p>
          <a:p>
            <a:r>
              <a:rPr lang="en-US" dirty="0" smtClean="0"/>
              <a:t>All </a:t>
            </a:r>
            <a:r>
              <a:rPr lang="en-US" i="1" dirty="0"/>
              <a:t>Simple Types</a:t>
            </a:r>
            <a:r>
              <a:rPr lang="en-US" dirty="0"/>
              <a:t> integral to the C# language : aliases of the .NET Framework System types</a:t>
            </a:r>
          </a:p>
          <a:p>
            <a:pPr lvl="1"/>
            <a:r>
              <a:rPr lang="en-US" dirty="0"/>
              <a:t>For example, </a:t>
            </a:r>
            <a:r>
              <a:rPr lang="en-US" b="1" dirty="0" err="1"/>
              <a:t>int</a:t>
            </a:r>
            <a:r>
              <a:rPr lang="en-US" dirty="0"/>
              <a:t> is an alias of </a:t>
            </a:r>
            <a:r>
              <a:rPr lang="en-US" b="1" dirty="0"/>
              <a:t>System.Int32</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Data types &amp; Literals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149407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en-US" smtClean="0">
                <a:ea typeface="ＭＳ Ｐゴシック" pitchFamily="34" charset="-128"/>
              </a:rPr>
              <a:t>Objectives</a:t>
            </a:r>
          </a:p>
        </p:txBody>
      </p:sp>
      <p:sp>
        <p:nvSpPr>
          <p:cNvPr id="34818" name="Espace réservé du contenu 2"/>
          <p:cNvSpPr>
            <a:spLocks noGrp="1"/>
          </p:cNvSpPr>
          <p:nvPr>
            <p:ph idx="1"/>
          </p:nvPr>
        </p:nvSpPr>
        <p:spPr/>
        <p:txBody>
          <a:bodyPr/>
          <a:lstStyle/>
          <a:p>
            <a:pPr marL="0" indent="0">
              <a:buNone/>
            </a:pPr>
            <a:r>
              <a:rPr lang="en-US" dirty="0" smtClean="0">
                <a:ea typeface="ＭＳ Ｐゴシック" pitchFamily="34" charset="-128"/>
              </a:rPr>
              <a:t>By completing this course, you’ll be able to:</a:t>
            </a:r>
            <a:endParaRPr lang="en-US" sz="2400" dirty="0" smtClean="0"/>
          </a:p>
          <a:p>
            <a:pPr lvl="1"/>
            <a:r>
              <a:rPr lang="en-US" dirty="0" smtClean="0"/>
              <a:t>See the </a:t>
            </a:r>
            <a:r>
              <a:rPr lang="en-US" dirty="0"/>
              <a:t>fundamental differences between C# and other programming languages</a:t>
            </a:r>
          </a:p>
          <a:p>
            <a:pPr lvl="1"/>
            <a:r>
              <a:rPr lang="en-US" dirty="0" smtClean="0"/>
              <a:t>Organize your programs</a:t>
            </a:r>
            <a:endParaRPr lang="en-US" dirty="0"/>
          </a:p>
          <a:p>
            <a:pPr lvl="1"/>
            <a:r>
              <a:rPr lang="en-US" dirty="0" smtClean="0"/>
              <a:t>Explain and compare data </a:t>
            </a:r>
            <a:r>
              <a:rPr lang="en-US" dirty="0"/>
              <a:t>types</a:t>
            </a:r>
          </a:p>
          <a:p>
            <a:pPr lvl="1"/>
            <a:r>
              <a:rPr lang="en-US" dirty="0" smtClean="0"/>
              <a:t>Use operators </a:t>
            </a:r>
            <a:r>
              <a:rPr lang="en-US" dirty="0"/>
              <a:t>and expressions</a:t>
            </a:r>
          </a:p>
          <a:p>
            <a:pPr lvl="1"/>
            <a:r>
              <a:rPr lang="en-US" dirty="0" smtClean="0"/>
              <a:t>Explain Object Oriented Philosophy</a:t>
            </a:r>
          </a:p>
          <a:p>
            <a:pPr lvl="1"/>
            <a:r>
              <a:rPr lang="fr-FR" dirty="0" err="1" smtClean="0"/>
              <a:t>Define</a:t>
            </a:r>
            <a:r>
              <a:rPr lang="fr-FR" dirty="0" smtClean="0"/>
              <a:t> a C# Class</a:t>
            </a:r>
            <a:endParaRPr lang="en-US" dirty="0"/>
          </a:p>
        </p:txBody>
      </p:sp>
      <p:sp>
        <p:nvSpPr>
          <p:cNvPr id="34819" name="Espace réservé du contenu 3"/>
          <p:cNvSpPr>
            <a:spLocks noGrp="1"/>
          </p:cNvSpPr>
          <p:nvPr>
            <p:ph sz="quarter" idx="13"/>
          </p:nvPr>
        </p:nvSpPr>
        <p:spPr/>
        <p:txBody>
          <a:bodyPr/>
          <a:lstStyle/>
          <a:p>
            <a:r>
              <a:rPr lang="en-US" dirty="0" smtClean="0">
                <a:ea typeface="ＭＳ Ｐゴシック" pitchFamily="34" charset="-128"/>
              </a:rPr>
              <a:t>C# Basics</a:t>
            </a:r>
          </a:p>
        </p:txBody>
      </p:sp>
      <p:pic>
        <p:nvPicPr>
          <p:cNvPr id="1027"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Data types – Value types List</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Data types &amp; Literals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8" name="Tableau 7"/>
          <p:cNvGraphicFramePr>
            <a:graphicFrameLocks noGrp="1"/>
          </p:cNvGraphicFramePr>
          <p:nvPr>
            <p:extLst>
              <p:ext uri="{D42A27DB-BD31-4B8C-83A1-F6EECF244321}">
                <p14:modId xmlns:p14="http://schemas.microsoft.com/office/powerpoint/2010/main" val="831036707"/>
              </p:ext>
            </p:extLst>
          </p:nvPr>
        </p:nvGraphicFramePr>
        <p:xfrm>
          <a:off x="539552" y="1387411"/>
          <a:ext cx="8352928" cy="3486313"/>
        </p:xfrm>
        <a:graphic>
          <a:graphicData uri="http://schemas.openxmlformats.org/drawingml/2006/table">
            <a:tbl>
              <a:tblPr firstRow="1" bandRow="1">
                <a:tableStyleId>{3C2FFA5D-87B4-456A-9821-1D502468CF0F}</a:tableStyleId>
              </a:tblPr>
              <a:tblGrid>
                <a:gridCol w="1118696"/>
                <a:gridCol w="3057768"/>
                <a:gridCol w="1118696"/>
                <a:gridCol w="3057768"/>
              </a:tblGrid>
              <a:tr h="440130">
                <a:tc>
                  <a:txBody>
                    <a:bodyPr/>
                    <a:lstStyle/>
                    <a:p>
                      <a:pPr algn="l">
                        <a:lnSpc>
                          <a:spcPct val="110000"/>
                        </a:lnSpc>
                      </a:pPr>
                      <a:r>
                        <a:rPr lang="fr-FR" sz="2000" dirty="0">
                          <a:effectLst/>
                        </a:rPr>
                        <a:t>C# Type</a:t>
                      </a:r>
                      <a:endParaRPr lang="fr-FR" sz="2000" b="0" i="0" dirty="0">
                        <a:solidFill>
                          <a:srgbClr val="000000"/>
                        </a:solidFill>
                        <a:effectLst/>
                        <a:latin typeface="Segoe UI"/>
                      </a:endParaRPr>
                    </a:p>
                  </a:txBody>
                  <a:tcPr/>
                </a:tc>
                <a:tc>
                  <a:txBody>
                    <a:bodyPr/>
                    <a:lstStyle/>
                    <a:p>
                      <a:pPr algn="l">
                        <a:lnSpc>
                          <a:spcPct val="110000"/>
                        </a:lnSpc>
                      </a:pPr>
                      <a:r>
                        <a:rPr lang="fr-FR" sz="2000" dirty="0">
                          <a:effectLst/>
                        </a:rPr>
                        <a:t>.NET Framework Type</a:t>
                      </a:r>
                      <a:endParaRPr lang="fr-FR" sz="2000" b="0" i="0" dirty="0">
                        <a:solidFill>
                          <a:srgbClr val="000000"/>
                        </a:solidFill>
                        <a:effectLst/>
                        <a:latin typeface="Segoe UI"/>
                      </a:endParaRPr>
                    </a:p>
                  </a:txBody>
                  <a:tcPr>
                    <a:lnR w="28575" cap="flat" cmpd="sng" algn="ctr">
                      <a:solidFill>
                        <a:scrgbClr r="0" g="0" b="0"/>
                      </a:solidFill>
                      <a:prstDash val="solid"/>
                      <a:round/>
                      <a:headEnd type="none" w="med" len="med"/>
                      <a:tailEnd type="none" w="med" len="med"/>
                    </a:lnR>
                  </a:tcPr>
                </a:tc>
                <a:tc>
                  <a:txBody>
                    <a:bodyPr/>
                    <a:lstStyle/>
                    <a:p>
                      <a:pPr marL="0" marR="0" indent="0" algn="l" defTabSz="457200" rtl="0" eaLnBrk="1" fontAlgn="auto" latinLnBrk="0" hangingPunct="1">
                        <a:lnSpc>
                          <a:spcPct val="110000"/>
                        </a:lnSpc>
                        <a:spcBef>
                          <a:spcPts val="0"/>
                        </a:spcBef>
                        <a:spcAft>
                          <a:spcPts val="0"/>
                        </a:spcAft>
                        <a:buClrTx/>
                        <a:buSzTx/>
                        <a:buFontTx/>
                        <a:buNone/>
                        <a:tabLst/>
                        <a:defRPr/>
                      </a:pPr>
                      <a:r>
                        <a:rPr lang="fr-FR" sz="2000" dirty="0" smtClean="0">
                          <a:effectLst/>
                        </a:rPr>
                        <a:t>C# Type</a:t>
                      </a:r>
                      <a:endParaRPr lang="fr-FR" sz="2000" b="0" i="0" dirty="0" smtClean="0">
                        <a:solidFill>
                          <a:srgbClr val="000000"/>
                        </a:solidFill>
                        <a:effectLst/>
                        <a:latin typeface="Segoe UI"/>
                      </a:endParaRPr>
                    </a:p>
                  </a:txBody>
                  <a:tcPr>
                    <a:lnL w="28575" cap="flat" cmpd="sng" algn="ctr">
                      <a:solidFill>
                        <a:scrgbClr r="0" g="0" b="0"/>
                      </a:solidFill>
                      <a:prstDash val="solid"/>
                      <a:round/>
                      <a:headEnd type="none" w="med" len="med"/>
                      <a:tailEnd type="none" w="med" len="med"/>
                    </a:lnL>
                  </a:tcPr>
                </a:tc>
                <a:tc>
                  <a:txBody>
                    <a:bodyPr/>
                    <a:lstStyle/>
                    <a:p>
                      <a:pPr marL="0" marR="0" indent="0" algn="l" defTabSz="457200" rtl="0" eaLnBrk="1" fontAlgn="auto" latinLnBrk="0" hangingPunct="1">
                        <a:lnSpc>
                          <a:spcPct val="110000"/>
                        </a:lnSpc>
                        <a:spcBef>
                          <a:spcPts val="0"/>
                        </a:spcBef>
                        <a:spcAft>
                          <a:spcPts val="0"/>
                        </a:spcAft>
                        <a:buClrTx/>
                        <a:buSzTx/>
                        <a:buFontTx/>
                        <a:buNone/>
                        <a:tabLst/>
                        <a:defRPr/>
                      </a:pPr>
                      <a:r>
                        <a:rPr lang="fr-FR" sz="2000" dirty="0" smtClean="0">
                          <a:effectLst/>
                        </a:rPr>
                        <a:t>.NET Framework Type</a:t>
                      </a:r>
                      <a:endParaRPr lang="fr-FR" sz="2000" b="0" i="0" dirty="0" smtClean="0">
                        <a:solidFill>
                          <a:srgbClr val="000000"/>
                        </a:solidFill>
                        <a:effectLst/>
                        <a:latin typeface="Segoe UI"/>
                      </a:endParaRPr>
                    </a:p>
                  </a:txBody>
                  <a:tcPr/>
                </a:tc>
              </a:tr>
              <a:tr h="435169">
                <a:tc>
                  <a:txBody>
                    <a:bodyPr/>
                    <a:lstStyle/>
                    <a:p>
                      <a:pPr>
                        <a:lnSpc>
                          <a:spcPct val="110000"/>
                        </a:lnSpc>
                      </a:pPr>
                      <a:r>
                        <a:rPr lang="fr-FR" sz="2000" b="1" u="none" strike="noStrike" baseline="0" dirty="0" err="1" smtClean="0">
                          <a:effectLst/>
                        </a:rPr>
                        <a:t>bool</a:t>
                      </a:r>
                      <a:endParaRPr lang="fr-FR" sz="2000" b="1" u="none" dirty="0">
                        <a:solidFill>
                          <a:schemeClr val="tx1"/>
                        </a:solidFill>
                        <a:effectLst/>
                      </a:endParaRPr>
                    </a:p>
                  </a:txBody>
                  <a:tcPr/>
                </a:tc>
                <a:tc>
                  <a:txBody>
                    <a:bodyPr/>
                    <a:lstStyle/>
                    <a:p>
                      <a:pPr>
                        <a:lnSpc>
                          <a:spcPct val="110000"/>
                        </a:lnSpc>
                      </a:pPr>
                      <a:r>
                        <a:rPr lang="fr-FR" sz="2000" dirty="0" err="1">
                          <a:effectLst/>
                        </a:rPr>
                        <a:t>System.Boolean</a:t>
                      </a:r>
                      <a:endParaRPr lang="fr-FR" sz="2000" b="1" dirty="0">
                        <a:effectLst/>
                      </a:endParaRPr>
                    </a:p>
                  </a:txBody>
                  <a:tcPr>
                    <a:lnR w="28575" cap="flat" cmpd="sng" algn="ctr">
                      <a:solidFill>
                        <a:scrgbClr r="0" g="0" b="0"/>
                      </a:solidFill>
                      <a:prstDash val="solid"/>
                      <a:round/>
                      <a:headEnd type="none" w="med" len="med"/>
                      <a:tailEnd type="none" w="med" len="med"/>
                    </a:lnR>
                  </a:tcPr>
                </a:tc>
                <a:tc>
                  <a:txBody>
                    <a:bodyPr/>
                    <a:lstStyle/>
                    <a:p>
                      <a:pPr>
                        <a:lnSpc>
                          <a:spcPct val="110000"/>
                        </a:lnSpc>
                      </a:pPr>
                      <a:r>
                        <a:rPr lang="fr-FR" sz="2000" b="1" u="none" strike="noStrike" dirty="0" err="1">
                          <a:effectLst/>
                        </a:rPr>
                        <a:t>uint</a:t>
                      </a:r>
                      <a:endParaRPr lang="fr-FR" sz="2000" b="1" u="none" dirty="0">
                        <a:solidFill>
                          <a:schemeClr val="tx1"/>
                        </a:solidFill>
                        <a:effectLst/>
                      </a:endParaRPr>
                    </a:p>
                  </a:txBody>
                  <a:tcPr>
                    <a:lnL w="28575" cap="flat" cmpd="sng" algn="ctr">
                      <a:solidFill>
                        <a:scrgbClr r="0" g="0" b="0"/>
                      </a:solidFill>
                      <a:prstDash val="solid"/>
                      <a:round/>
                      <a:headEnd type="none" w="med" len="med"/>
                      <a:tailEnd type="none" w="med" len="med"/>
                    </a:lnL>
                  </a:tcPr>
                </a:tc>
                <a:tc>
                  <a:txBody>
                    <a:bodyPr/>
                    <a:lstStyle/>
                    <a:p>
                      <a:pPr>
                        <a:lnSpc>
                          <a:spcPct val="110000"/>
                        </a:lnSpc>
                      </a:pPr>
                      <a:r>
                        <a:rPr lang="fr-FR" sz="2000">
                          <a:effectLst/>
                        </a:rPr>
                        <a:t>System.UInt32</a:t>
                      </a:r>
                      <a:endParaRPr lang="fr-FR" sz="2000" b="1">
                        <a:effectLst/>
                      </a:endParaRPr>
                    </a:p>
                  </a:txBody>
                  <a:tcPr/>
                </a:tc>
              </a:tr>
              <a:tr h="435169">
                <a:tc>
                  <a:txBody>
                    <a:bodyPr/>
                    <a:lstStyle/>
                    <a:p>
                      <a:pPr>
                        <a:lnSpc>
                          <a:spcPct val="110000"/>
                        </a:lnSpc>
                      </a:pPr>
                      <a:r>
                        <a:rPr lang="fr-FR" sz="2000" b="1" u="none" strike="noStrike" dirty="0" smtClean="0">
                          <a:effectLst/>
                        </a:rPr>
                        <a:t>byte</a:t>
                      </a:r>
                      <a:endParaRPr lang="fr-FR" sz="2000" b="1" u="none" dirty="0">
                        <a:solidFill>
                          <a:schemeClr val="tx1"/>
                        </a:solidFill>
                        <a:effectLst/>
                      </a:endParaRPr>
                    </a:p>
                  </a:txBody>
                  <a:tcPr/>
                </a:tc>
                <a:tc>
                  <a:txBody>
                    <a:bodyPr/>
                    <a:lstStyle/>
                    <a:p>
                      <a:pPr>
                        <a:lnSpc>
                          <a:spcPct val="110000"/>
                        </a:lnSpc>
                      </a:pPr>
                      <a:r>
                        <a:rPr lang="fr-FR" sz="2000" dirty="0" err="1">
                          <a:effectLst/>
                        </a:rPr>
                        <a:t>System.Byte</a:t>
                      </a:r>
                      <a:endParaRPr lang="fr-FR" sz="2000" b="1" dirty="0">
                        <a:effectLst/>
                      </a:endParaRPr>
                    </a:p>
                  </a:txBody>
                  <a:tcPr>
                    <a:lnR w="28575" cap="flat" cmpd="sng" algn="ctr">
                      <a:solidFill>
                        <a:scrgbClr r="0" g="0" b="0"/>
                      </a:solidFill>
                      <a:prstDash val="solid"/>
                      <a:round/>
                      <a:headEnd type="none" w="med" len="med"/>
                      <a:tailEnd type="none" w="med" len="med"/>
                    </a:lnR>
                  </a:tcPr>
                </a:tc>
                <a:tc>
                  <a:txBody>
                    <a:bodyPr/>
                    <a:lstStyle/>
                    <a:p>
                      <a:pPr>
                        <a:lnSpc>
                          <a:spcPct val="110000"/>
                        </a:lnSpc>
                      </a:pPr>
                      <a:r>
                        <a:rPr lang="fr-FR" sz="2000" b="1" u="none" strike="noStrike" dirty="0">
                          <a:effectLst/>
                        </a:rPr>
                        <a:t>long</a:t>
                      </a:r>
                      <a:endParaRPr lang="fr-FR" sz="2000" b="1" u="none" dirty="0">
                        <a:solidFill>
                          <a:schemeClr val="tx1"/>
                        </a:solidFill>
                        <a:effectLst/>
                      </a:endParaRPr>
                    </a:p>
                  </a:txBody>
                  <a:tcPr>
                    <a:lnL w="28575" cap="flat" cmpd="sng" algn="ctr">
                      <a:solidFill>
                        <a:scrgbClr r="0" g="0" b="0"/>
                      </a:solidFill>
                      <a:prstDash val="solid"/>
                      <a:round/>
                      <a:headEnd type="none" w="med" len="med"/>
                      <a:tailEnd type="none" w="med" len="med"/>
                    </a:lnL>
                  </a:tcPr>
                </a:tc>
                <a:tc>
                  <a:txBody>
                    <a:bodyPr/>
                    <a:lstStyle/>
                    <a:p>
                      <a:pPr>
                        <a:lnSpc>
                          <a:spcPct val="110000"/>
                        </a:lnSpc>
                      </a:pPr>
                      <a:r>
                        <a:rPr lang="fr-FR" sz="2000" dirty="0">
                          <a:effectLst/>
                        </a:rPr>
                        <a:t>System.Int64</a:t>
                      </a:r>
                      <a:endParaRPr lang="fr-FR" sz="2000" b="1" dirty="0">
                        <a:effectLst/>
                      </a:endParaRPr>
                    </a:p>
                  </a:txBody>
                  <a:tcPr/>
                </a:tc>
              </a:tr>
              <a:tr h="435169">
                <a:tc>
                  <a:txBody>
                    <a:bodyPr/>
                    <a:lstStyle/>
                    <a:p>
                      <a:pPr>
                        <a:lnSpc>
                          <a:spcPct val="110000"/>
                        </a:lnSpc>
                      </a:pPr>
                      <a:r>
                        <a:rPr lang="fr-FR" sz="2000" b="1" u="none" strike="noStrike" dirty="0" err="1" smtClean="0">
                          <a:effectLst/>
                        </a:rPr>
                        <a:t>sbyte</a:t>
                      </a:r>
                      <a:endParaRPr lang="fr-FR" sz="2000" b="1" u="none" dirty="0">
                        <a:solidFill>
                          <a:schemeClr val="tx1"/>
                        </a:solidFill>
                        <a:effectLst/>
                      </a:endParaRPr>
                    </a:p>
                  </a:txBody>
                  <a:tcPr/>
                </a:tc>
                <a:tc>
                  <a:txBody>
                    <a:bodyPr/>
                    <a:lstStyle/>
                    <a:p>
                      <a:pPr>
                        <a:lnSpc>
                          <a:spcPct val="110000"/>
                        </a:lnSpc>
                      </a:pPr>
                      <a:r>
                        <a:rPr lang="fr-FR" sz="2000" dirty="0" err="1">
                          <a:effectLst/>
                        </a:rPr>
                        <a:t>System.SByte</a:t>
                      </a:r>
                      <a:endParaRPr lang="fr-FR" sz="2000" b="1" dirty="0">
                        <a:effectLst/>
                      </a:endParaRPr>
                    </a:p>
                  </a:txBody>
                  <a:tcPr>
                    <a:lnR w="28575" cap="flat" cmpd="sng" algn="ctr">
                      <a:solidFill>
                        <a:scrgbClr r="0" g="0" b="0"/>
                      </a:solidFill>
                      <a:prstDash val="solid"/>
                      <a:round/>
                      <a:headEnd type="none" w="med" len="med"/>
                      <a:tailEnd type="none" w="med" len="med"/>
                    </a:lnR>
                  </a:tcPr>
                </a:tc>
                <a:tc>
                  <a:txBody>
                    <a:bodyPr/>
                    <a:lstStyle/>
                    <a:p>
                      <a:pPr>
                        <a:lnSpc>
                          <a:spcPct val="110000"/>
                        </a:lnSpc>
                      </a:pPr>
                      <a:r>
                        <a:rPr lang="fr-FR" sz="2000" b="1" u="none" strike="noStrike" dirty="0" err="1">
                          <a:effectLst/>
                        </a:rPr>
                        <a:t>ulong</a:t>
                      </a:r>
                      <a:endParaRPr lang="fr-FR" sz="2000" b="1" u="none" dirty="0">
                        <a:solidFill>
                          <a:schemeClr val="tx1"/>
                        </a:solidFill>
                        <a:effectLst/>
                      </a:endParaRPr>
                    </a:p>
                  </a:txBody>
                  <a:tcPr>
                    <a:lnL w="28575" cap="flat" cmpd="sng" algn="ctr">
                      <a:solidFill>
                        <a:scrgbClr r="0" g="0" b="0"/>
                      </a:solidFill>
                      <a:prstDash val="solid"/>
                      <a:round/>
                      <a:headEnd type="none" w="med" len="med"/>
                      <a:tailEnd type="none" w="med" len="med"/>
                    </a:lnL>
                  </a:tcPr>
                </a:tc>
                <a:tc>
                  <a:txBody>
                    <a:bodyPr/>
                    <a:lstStyle/>
                    <a:p>
                      <a:pPr>
                        <a:lnSpc>
                          <a:spcPct val="110000"/>
                        </a:lnSpc>
                      </a:pPr>
                      <a:r>
                        <a:rPr lang="fr-FR" sz="2000" dirty="0">
                          <a:effectLst/>
                        </a:rPr>
                        <a:t>System.UInt64</a:t>
                      </a:r>
                      <a:endParaRPr lang="fr-FR" sz="2000" b="1" dirty="0">
                        <a:effectLst/>
                      </a:endParaRPr>
                    </a:p>
                  </a:txBody>
                  <a:tcPr/>
                </a:tc>
              </a:tr>
              <a:tr h="435169">
                <a:tc>
                  <a:txBody>
                    <a:bodyPr/>
                    <a:lstStyle/>
                    <a:p>
                      <a:pPr>
                        <a:lnSpc>
                          <a:spcPct val="110000"/>
                        </a:lnSpc>
                      </a:pPr>
                      <a:r>
                        <a:rPr lang="fr-FR" sz="2000" b="1" u="none" strike="noStrike" dirty="0" smtClean="0">
                          <a:effectLst/>
                        </a:rPr>
                        <a:t>char</a:t>
                      </a:r>
                      <a:endParaRPr lang="fr-FR" sz="2000" b="1" u="none" dirty="0">
                        <a:solidFill>
                          <a:schemeClr val="tx1"/>
                        </a:solidFill>
                        <a:effectLst/>
                      </a:endParaRPr>
                    </a:p>
                  </a:txBody>
                  <a:tcPr/>
                </a:tc>
                <a:tc>
                  <a:txBody>
                    <a:bodyPr/>
                    <a:lstStyle/>
                    <a:p>
                      <a:pPr>
                        <a:lnSpc>
                          <a:spcPct val="110000"/>
                        </a:lnSpc>
                      </a:pPr>
                      <a:r>
                        <a:rPr lang="fr-FR" sz="2000" dirty="0" err="1">
                          <a:effectLst/>
                        </a:rPr>
                        <a:t>System.Char</a:t>
                      </a:r>
                      <a:endParaRPr lang="fr-FR" sz="2000" b="1" dirty="0">
                        <a:effectLst/>
                      </a:endParaRPr>
                    </a:p>
                  </a:txBody>
                  <a:tcPr>
                    <a:lnR w="28575" cap="flat" cmpd="sng" algn="ctr">
                      <a:solidFill>
                        <a:scrgbClr r="0" g="0" b="0"/>
                      </a:solidFill>
                      <a:prstDash val="solid"/>
                      <a:round/>
                      <a:headEnd type="none" w="med" len="med"/>
                      <a:tailEnd type="none" w="med" len="med"/>
                    </a:lnR>
                  </a:tcPr>
                </a:tc>
                <a:tc>
                  <a:txBody>
                    <a:bodyPr/>
                    <a:lstStyle/>
                    <a:p>
                      <a:pPr>
                        <a:lnSpc>
                          <a:spcPct val="110000"/>
                        </a:lnSpc>
                      </a:pPr>
                      <a:r>
                        <a:rPr lang="fr-FR" sz="2000" b="1" u="none" strike="noStrike" dirty="0" err="1">
                          <a:effectLst/>
                        </a:rPr>
                        <a:t>object</a:t>
                      </a:r>
                      <a:endParaRPr lang="fr-FR" sz="2000" b="1" u="none" dirty="0">
                        <a:solidFill>
                          <a:schemeClr val="tx1"/>
                        </a:solidFill>
                        <a:effectLst/>
                      </a:endParaRPr>
                    </a:p>
                  </a:txBody>
                  <a:tcPr>
                    <a:lnL w="28575" cap="flat" cmpd="sng" algn="ctr">
                      <a:solidFill>
                        <a:scrgbClr r="0" g="0" b="0"/>
                      </a:solidFill>
                      <a:prstDash val="solid"/>
                      <a:round/>
                      <a:headEnd type="none" w="med" len="med"/>
                      <a:tailEnd type="none" w="med" len="med"/>
                    </a:lnL>
                  </a:tcPr>
                </a:tc>
                <a:tc>
                  <a:txBody>
                    <a:bodyPr/>
                    <a:lstStyle/>
                    <a:p>
                      <a:pPr>
                        <a:lnSpc>
                          <a:spcPct val="110000"/>
                        </a:lnSpc>
                      </a:pPr>
                      <a:r>
                        <a:rPr lang="fr-FR" sz="2000" dirty="0" err="1">
                          <a:effectLst/>
                        </a:rPr>
                        <a:t>System.Object</a:t>
                      </a:r>
                      <a:endParaRPr lang="fr-FR" sz="2000" b="1" dirty="0">
                        <a:effectLst/>
                      </a:endParaRPr>
                    </a:p>
                  </a:txBody>
                  <a:tcPr/>
                </a:tc>
              </a:tr>
              <a:tr h="435169">
                <a:tc>
                  <a:txBody>
                    <a:bodyPr/>
                    <a:lstStyle/>
                    <a:p>
                      <a:pPr>
                        <a:lnSpc>
                          <a:spcPct val="110000"/>
                        </a:lnSpc>
                      </a:pPr>
                      <a:r>
                        <a:rPr lang="fr-FR" sz="2000" b="1" u="none" strike="noStrike" dirty="0" err="1" smtClean="0">
                          <a:effectLst/>
                        </a:rPr>
                        <a:t>decimal</a:t>
                      </a:r>
                      <a:endParaRPr lang="fr-FR" sz="2000" b="1" u="none" dirty="0">
                        <a:solidFill>
                          <a:schemeClr val="tx1"/>
                        </a:solidFill>
                        <a:effectLst/>
                      </a:endParaRPr>
                    </a:p>
                  </a:txBody>
                  <a:tcPr/>
                </a:tc>
                <a:tc>
                  <a:txBody>
                    <a:bodyPr/>
                    <a:lstStyle/>
                    <a:p>
                      <a:pPr>
                        <a:lnSpc>
                          <a:spcPct val="110000"/>
                        </a:lnSpc>
                      </a:pPr>
                      <a:r>
                        <a:rPr lang="fr-FR" sz="2000" dirty="0" err="1">
                          <a:effectLst/>
                        </a:rPr>
                        <a:t>System.Decimal</a:t>
                      </a:r>
                      <a:endParaRPr lang="fr-FR" sz="2000" b="1" dirty="0">
                        <a:effectLst/>
                      </a:endParaRPr>
                    </a:p>
                  </a:txBody>
                  <a:tcPr>
                    <a:lnR w="28575" cap="flat" cmpd="sng" algn="ctr">
                      <a:solidFill>
                        <a:scrgbClr r="0" g="0" b="0"/>
                      </a:solidFill>
                      <a:prstDash val="solid"/>
                      <a:round/>
                      <a:headEnd type="none" w="med" len="med"/>
                      <a:tailEnd type="none" w="med" len="med"/>
                    </a:lnR>
                  </a:tcPr>
                </a:tc>
                <a:tc>
                  <a:txBody>
                    <a:bodyPr/>
                    <a:lstStyle/>
                    <a:p>
                      <a:pPr>
                        <a:lnSpc>
                          <a:spcPct val="110000"/>
                        </a:lnSpc>
                      </a:pPr>
                      <a:r>
                        <a:rPr lang="fr-FR" sz="2000" b="1" u="none" strike="noStrike" dirty="0">
                          <a:effectLst/>
                        </a:rPr>
                        <a:t>short</a:t>
                      </a:r>
                      <a:endParaRPr lang="fr-FR" sz="2000" b="1" u="none" dirty="0">
                        <a:solidFill>
                          <a:schemeClr val="tx1"/>
                        </a:solidFill>
                        <a:effectLst/>
                      </a:endParaRPr>
                    </a:p>
                  </a:txBody>
                  <a:tcPr>
                    <a:lnL w="28575" cap="flat" cmpd="sng" algn="ctr">
                      <a:solidFill>
                        <a:scrgbClr r="0" g="0" b="0"/>
                      </a:solidFill>
                      <a:prstDash val="solid"/>
                      <a:round/>
                      <a:headEnd type="none" w="med" len="med"/>
                      <a:tailEnd type="none" w="med" len="med"/>
                    </a:lnL>
                  </a:tcPr>
                </a:tc>
                <a:tc>
                  <a:txBody>
                    <a:bodyPr/>
                    <a:lstStyle/>
                    <a:p>
                      <a:pPr>
                        <a:lnSpc>
                          <a:spcPct val="110000"/>
                        </a:lnSpc>
                      </a:pPr>
                      <a:r>
                        <a:rPr lang="fr-FR" sz="2000" dirty="0">
                          <a:effectLst/>
                        </a:rPr>
                        <a:t>System.Int16</a:t>
                      </a:r>
                      <a:endParaRPr lang="fr-FR" sz="2000" b="1" dirty="0">
                        <a:effectLst/>
                      </a:endParaRPr>
                    </a:p>
                  </a:txBody>
                  <a:tcPr/>
                </a:tc>
              </a:tr>
              <a:tr h="435169">
                <a:tc>
                  <a:txBody>
                    <a:bodyPr/>
                    <a:lstStyle/>
                    <a:p>
                      <a:pPr>
                        <a:lnSpc>
                          <a:spcPct val="110000"/>
                        </a:lnSpc>
                      </a:pPr>
                      <a:r>
                        <a:rPr lang="fr-FR" sz="2000" b="1" u="none" strike="noStrike" dirty="0">
                          <a:effectLst/>
                        </a:rPr>
                        <a:t>double</a:t>
                      </a:r>
                      <a:endParaRPr lang="fr-FR" sz="2000" b="1" u="none" dirty="0">
                        <a:solidFill>
                          <a:schemeClr val="tx1"/>
                        </a:solidFill>
                        <a:effectLst/>
                      </a:endParaRPr>
                    </a:p>
                  </a:txBody>
                  <a:tcPr/>
                </a:tc>
                <a:tc>
                  <a:txBody>
                    <a:bodyPr/>
                    <a:lstStyle/>
                    <a:p>
                      <a:pPr>
                        <a:lnSpc>
                          <a:spcPct val="110000"/>
                        </a:lnSpc>
                      </a:pPr>
                      <a:r>
                        <a:rPr lang="fr-FR" sz="2000" dirty="0" err="1">
                          <a:effectLst/>
                        </a:rPr>
                        <a:t>System.Double</a:t>
                      </a:r>
                      <a:endParaRPr lang="fr-FR" sz="2000" b="1" dirty="0">
                        <a:effectLst/>
                      </a:endParaRPr>
                    </a:p>
                  </a:txBody>
                  <a:tcPr>
                    <a:lnR w="28575" cap="flat" cmpd="sng" algn="ctr">
                      <a:solidFill>
                        <a:scrgbClr r="0" g="0" b="0"/>
                      </a:solidFill>
                      <a:prstDash val="solid"/>
                      <a:round/>
                      <a:headEnd type="none" w="med" len="med"/>
                      <a:tailEnd type="none" w="med" len="med"/>
                    </a:lnR>
                  </a:tcPr>
                </a:tc>
                <a:tc>
                  <a:txBody>
                    <a:bodyPr/>
                    <a:lstStyle/>
                    <a:p>
                      <a:pPr>
                        <a:lnSpc>
                          <a:spcPct val="110000"/>
                        </a:lnSpc>
                      </a:pPr>
                      <a:r>
                        <a:rPr lang="fr-FR" sz="2000" b="1" u="none" strike="noStrike" dirty="0" err="1">
                          <a:effectLst/>
                        </a:rPr>
                        <a:t>ushort</a:t>
                      </a:r>
                      <a:endParaRPr lang="fr-FR" sz="2000" b="1" u="none" dirty="0">
                        <a:solidFill>
                          <a:schemeClr val="tx1"/>
                        </a:solidFill>
                        <a:effectLst/>
                      </a:endParaRPr>
                    </a:p>
                  </a:txBody>
                  <a:tcPr>
                    <a:lnL w="28575" cap="flat" cmpd="sng" algn="ctr">
                      <a:solidFill>
                        <a:scrgbClr r="0" g="0" b="0"/>
                      </a:solidFill>
                      <a:prstDash val="solid"/>
                      <a:round/>
                      <a:headEnd type="none" w="med" len="med"/>
                      <a:tailEnd type="none" w="med" len="med"/>
                    </a:lnL>
                  </a:tcPr>
                </a:tc>
                <a:tc>
                  <a:txBody>
                    <a:bodyPr/>
                    <a:lstStyle/>
                    <a:p>
                      <a:pPr>
                        <a:lnSpc>
                          <a:spcPct val="110000"/>
                        </a:lnSpc>
                      </a:pPr>
                      <a:r>
                        <a:rPr lang="fr-FR" sz="2000" dirty="0">
                          <a:effectLst/>
                        </a:rPr>
                        <a:t>System.UInt16</a:t>
                      </a:r>
                      <a:endParaRPr lang="fr-FR" sz="2000" b="1" dirty="0">
                        <a:effectLst/>
                      </a:endParaRPr>
                    </a:p>
                  </a:txBody>
                  <a:tcPr/>
                </a:tc>
              </a:tr>
              <a:tr h="435169">
                <a:tc>
                  <a:txBody>
                    <a:bodyPr/>
                    <a:lstStyle/>
                    <a:p>
                      <a:pPr>
                        <a:lnSpc>
                          <a:spcPct val="110000"/>
                        </a:lnSpc>
                      </a:pPr>
                      <a:r>
                        <a:rPr lang="fr-FR" sz="2000" b="1" u="none" strike="noStrike" dirty="0" err="1">
                          <a:effectLst/>
                        </a:rPr>
                        <a:t>float</a:t>
                      </a:r>
                      <a:endParaRPr lang="fr-FR" sz="2000" b="1" u="none" dirty="0">
                        <a:solidFill>
                          <a:schemeClr val="tx1"/>
                        </a:solidFill>
                        <a:effectLst/>
                      </a:endParaRPr>
                    </a:p>
                  </a:txBody>
                  <a:tcPr/>
                </a:tc>
                <a:tc>
                  <a:txBody>
                    <a:bodyPr/>
                    <a:lstStyle/>
                    <a:p>
                      <a:pPr>
                        <a:lnSpc>
                          <a:spcPct val="110000"/>
                        </a:lnSpc>
                      </a:pPr>
                      <a:r>
                        <a:rPr lang="fr-FR" sz="2000" dirty="0" err="1">
                          <a:effectLst/>
                        </a:rPr>
                        <a:t>System.Single</a:t>
                      </a:r>
                      <a:endParaRPr lang="fr-FR" sz="2000" b="1" dirty="0">
                        <a:effectLst/>
                      </a:endParaRPr>
                    </a:p>
                  </a:txBody>
                  <a:tcPr>
                    <a:lnR w="28575" cap="flat" cmpd="sng" algn="ctr">
                      <a:solidFill>
                        <a:scrgbClr r="0" g="0" b="0"/>
                      </a:solidFill>
                      <a:prstDash val="solid"/>
                      <a:round/>
                      <a:headEnd type="none" w="med" len="med"/>
                      <a:tailEnd type="none" w="med" len="med"/>
                    </a:lnR>
                  </a:tcPr>
                </a:tc>
                <a:tc>
                  <a:txBody>
                    <a:bodyPr/>
                    <a:lstStyle/>
                    <a:p>
                      <a:pPr>
                        <a:lnSpc>
                          <a:spcPct val="110000"/>
                        </a:lnSpc>
                      </a:pPr>
                      <a:r>
                        <a:rPr lang="fr-FR" sz="2000" b="1" u="none" dirty="0" err="1" smtClean="0">
                          <a:solidFill>
                            <a:schemeClr val="tx1"/>
                          </a:solidFill>
                          <a:effectLst/>
                        </a:rPr>
                        <a:t>int</a:t>
                      </a:r>
                      <a:endParaRPr lang="fr-FR" sz="2000" b="1" u="none" dirty="0">
                        <a:solidFill>
                          <a:schemeClr val="tx1"/>
                        </a:solidFill>
                        <a:effectLst/>
                      </a:endParaRPr>
                    </a:p>
                  </a:txBody>
                  <a:tcPr>
                    <a:lnL w="28575" cap="flat" cmpd="sng" algn="ctr">
                      <a:solidFill>
                        <a:scrgbClr r="0" g="0" b="0"/>
                      </a:solidFill>
                      <a:prstDash val="solid"/>
                      <a:round/>
                      <a:headEnd type="none" w="med" len="med"/>
                      <a:tailEnd type="none" w="med" len="med"/>
                    </a:lnL>
                  </a:tcPr>
                </a:tc>
                <a:tc>
                  <a:txBody>
                    <a:bodyPr/>
                    <a:lstStyle/>
                    <a:p>
                      <a:pPr>
                        <a:lnSpc>
                          <a:spcPct val="110000"/>
                        </a:lnSpc>
                      </a:pPr>
                      <a:r>
                        <a:rPr lang="fr-FR" sz="2000" b="0" dirty="0" smtClean="0">
                          <a:effectLst/>
                        </a:rPr>
                        <a:t>System.Int32</a:t>
                      </a:r>
                      <a:endParaRPr lang="fr-FR" sz="2000" b="0" dirty="0">
                        <a:effectLst/>
                      </a:endParaRPr>
                    </a:p>
                  </a:txBody>
                  <a:tcPr/>
                </a:tc>
              </a:tr>
            </a:tbl>
          </a:graphicData>
        </a:graphic>
      </p:graphicFrame>
    </p:spTree>
    <p:extLst>
      <p:ext uri="{BB962C8B-B14F-4D97-AF65-F5344CB8AC3E}">
        <p14:creationId xmlns:p14="http://schemas.microsoft.com/office/powerpoint/2010/main" val="36271643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Data types – Value types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In value types, you also have Structures!</a:t>
            </a:r>
          </a:p>
          <a:p>
            <a:pPr lvl="1"/>
            <a:r>
              <a:rPr lang="en-US" dirty="0" smtClean="0"/>
              <a:t>Place several data types in a complex data type</a:t>
            </a:r>
          </a:p>
          <a:p>
            <a:pPr lvl="1"/>
            <a:r>
              <a:rPr lang="en-US" b="1" dirty="0" smtClean="0"/>
              <a:t>Not </a:t>
            </a:r>
            <a:r>
              <a:rPr lang="en-US" dirty="0" smtClean="0"/>
              <a:t>equals to classes, and less and less used</a:t>
            </a:r>
          </a:p>
          <a:p>
            <a:pPr lvl="1"/>
            <a:endParaRPr lang="en-US" dirty="0"/>
          </a:p>
          <a:p>
            <a:pPr lvl="1"/>
            <a:endParaRPr lang="en-US" dirty="0" smtClean="0"/>
          </a:p>
          <a:p>
            <a:pPr lvl="1"/>
            <a:endParaRPr lang="en-US" dirty="0"/>
          </a:p>
          <a:p>
            <a:pPr lvl="1"/>
            <a:endParaRPr lang="en-US" dirty="0" smtClean="0"/>
          </a:p>
          <a:p>
            <a:pPr marL="0" indent="0" algn="r">
              <a:buNone/>
            </a:pPr>
            <a:r>
              <a:rPr lang="en-US" sz="2400" i="1" dirty="0" smtClean="0"/>
              <a:t>“A </a:t>
            </a:r>
            <a:r>
              <a:rPr lang="en-US" sz="2400" i="1" dirty="0" err="1" smtClean="0"/>
              <a:t>struct</a:t>
            </a:r>
            <a:r>
              <a:rPr lang="en-US" sz="2400" i="1" dirty="0" smtClean="0"/>
              <a:t> type is a value type that is typically used to encapsulate small groups of related variables.”</a:t>
            </a:r>
            <a:endParaRPr lang="en-US" sz="2400" i="1" dirty="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Data types &amp; Literals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5"/>
          <p:cNvSpPr/>
          <p:nvPr/>
        </p:nvSpPr>
        <p:spPr>
          <a:xfrm>
            <a:off x="179263" y="2713484"/>
            <a:ext cx="8785225" cy="1368152"/>
          </a:xfrm>
          <a:prstGeom prst="roundRect">
            <a:avLst>
              <a:gd name="adj" fmla="val 10045"/>
            </a:avLst>
          </a:prstGeom>
        </p:spPr>
        <p:style>
          <a:lnRef idx="2">
            <a:schemeClr val="dk1"/>
          </a:lnRef>
          <a:fillRef idx="1">
            <a:schemeClr val="lt1"/>
          </a:fillRef>
          <a:effectRef idx="0">
            <a:schemeClr val="dk1"/>
          </a:effectRef>
          <a:fontRef idx="minor">
            <a:schemeClr val="dk1"/>
          </a:fontRef>
        </p:style>
        <p:txBody>
          <a:bodyPr anchor="ctr"/>
          <a:lstStyle/>
          <a:p>
            <a:pPr eaLnBrk="1" hangingPunct="1">
              <a:lnSpc>
                <a:spcPct val="85000"/>
              </a:lnSpc>
            </a:pPr>
            <a:r>
              <a:rPr lang="en-US" sz="1600" b="1" dirty="0" smtClean="0">
                <a:solidFill>
                  <a:srgbClr val="0070C0"/>
                </a:solidFill>
                <a:latin typeface="Courier New" pitchFamily="49" charset="0"/>
              </a:rPr>
              <a:t>public </a:t>
            </a:r>
            <a:r>
              <a:rPr lang="en-US" sz="1600" b="1" dirty="0" err="1" smtClean="0">
                <a:solidFill>
                  <a:srgbClr val="0070C0"/>
                </a:solidFill>
                <a:latin typeface="Courier New" pitchFamily="49" charset="0"/>
              </a:rPr>
              <a:t>struct</a:t>
            </a:r>
            <a:r>
              <a:rPr lang="en-US" sz="1600" b="1" dirty="0" smtClean="0">
                <a:solidFill>
                  <a:srgbClr val="0070C0"/>
                </a:solidFill>
                <a:latin typeface="Courier New" pitchFamily="49" charset="0"/>
              </a:rPr>
              <a:t> </a:t>
            </a:r>
            <a:r>
              <a:rPr lang="en-US" sz="1600" b="1" dirty="0" smtClean="0">
                <a:solidFill>
                  <a:srgbClr val="000000"/>
                </a:solidFill>
                <a:latin typeface="Courier New" pitchFamily="49" charset="0"/>
              </a:rPr>
              <a:t>Book {</a:t>
            </a:r>
          </a:p>
          <a:p>
            <a:pPr eaLnBrk="1" hangingPunct="1">
              <a:lnSpc>
                <a:spcPct val="85000"/>
              </a:lnSpc>
            </a:pPr>
            <a:r>
              <a:rPr lang="en-US" sz="1600" b="1" dirty="0">
                <a:solidFill>
                  <a:srgbClr val="000000"/>
                </a:solidFill>
                <a:latin typeface="Courier New" pitchFamily="49" charset="0"/>
              </a:rPr>
              <a:t> </a:t>
            </a:r>
            <a:r>
              <a:rPr lang="en-US" sz="1600" b="1" dirty="0" smtClean="0">
                <a:solidFill>
                  <a:srgbClr val="000000"/>
                </a:solidFill>
                <a:latin typeface="Courier New" pitchFamily="49" charset="0"/>
              </a:rPr>
              <a:t>   </a:t>
            </a:r>
            <a:r>
              <a:rPr lang="en-US" sz="1600" b="1" dirty="0" smtClean="0">
                <a:solidFill>
                  <a:srgbClr val="0070C0"/>
                </a:solidFill>
                <a:latin typeface="Courier New" pitchFamily="49" charset="0"/>
              </a:rPr>
              <a:t>public decimal </a:t>
            </a:r>
            <a:r>
              <a:rPr lang="en-US" sz="1600" b="1" dirty="0" smtClean="0">
                <a:solidFill>
                  <a:srgbClr val="000000"/>
                </a:solidFill>
                <a:latin typeface="Courier New" pitchFamily="49" charset="0"/>
              </a:rPr>
              <a:t>price;</a:t>
            </a:r>
          </a:p>
          <a:p>
            <a:pPr eaLnBrk="1" hangingPunct="1">
              <a:lnSpc>
                <a:spcPct val="85000"/>
              </a:lnSpc>
            </a:pPr>
            <a:r>
              <a:rPr lang="en-US" sz="1600" b="1" dirty="0">
                <a:solidFill>
                  <a:srgbClr val="000000"/>
                </a:solidFill>
                <a:latin typeface="Courier New" pitchFamily="49" charset="0"/>
              </a:rPr>
              <a:t> </a:t>
            </a:r>
            <a:r>
              <a:rPr lang="en-US" sz="1600" b="1" dirty="0" smtClean="0">
                <a:solidFill>
                  <a:srgbClr val="000000"/>
                </a:solidFill>
                <a:latin typeface="Courier New" pitchFamily="49" charset="0"/>
              </a:rPr>
              <a:t>   </a:t>
            </a:r>
            <a:r>
              <a:rPr lang="en-US" sz="1600" b="1" dirty="0" smtClean="0">
                <a:solidFill>
                  <a:srgbClr val="0070C0"/>
                </a:solidFill>
                <a:latin typeface="Courier New" pitchFamily="49" charset="0"/>
              </a:rPr>
              <a:t>public string </a:t>
            </a:r>
            <a:r>
              <a:rPr lang="en-US" sz="1600" b="1" dirty="0" smtClean="0">
                <a:solidFill>
                  <a:srgbClr val="000000"/>
                </a:solidFill>
                <a:latin typeface="Courier New" pitchFamily="49" charset="0"/>
              </a:rPr>
              <a:t>title;</a:t>
            </a:r>
          </a:p>
          <a:p>
            <a:pPr eaLnBrk="1" hangingPunct="1">
              <a:lnSpc>
                <a:spcPct val="85000"/>
              </a:lnSpc>
            </a:pPr>
            <a:r>
              <a:rPr lang="en-US" sz="1600" b="1" dirty="0">
                <a:solidFill>
                  <a:srgbClr val="000000"/>
                </a:solidFill>
                <a:latin typeface="Courier New" pitchFamily="49" charset="0"/>
              </a:rPr>
              <a:t> </a:t>
            </a:r>
            <a:r>
              <a:rPr lang="en-US" sz="1600" b="1" dirty="0" smtClean="0">
                <a:solidFill>
                  <a:srgbClr val="000000"/>
                </a:solidFill>
                <a:latin typeface="Courier New" pitchFamily="49" charset="0"/>
              </a:rPr>
              <a:t>   </a:t>
            </a:r>
            <a:r>
              <a:rPr lang="en-US" sz="1600" b="1" dirty="0" smtClean="0">
                <a:solidFill>
                  <a:srgbClr val="0070C0"/>
                </a:solidFill>
                <a:latin typeface="Courier New" pitchFamily="49" charset="0"/>
              </a:rPr>
              <a:t>public string </a:t>
            </a:r>
            <a:r>
              <a:rPr lang="en-US" sz="1600" b="1" dirty="0" smtClean="0">
                <a:solidFill>
                  <a:srgbClr val="000000"/>
                </a:solidFill>
                <a:latin typeface="Courier New" pitchFamily="49" charset="0"/>
              </a:rPr>
              <a:t>author;</a:t>
            </a:r>
            <a:endParaRPr lang="en-US" sz="1600" b="1" dirty="0">
              <a:solidFill>
                <a:srgbClr val="000000"/>
              </a:solidFill>
              <a:latin typeface="Courier New" pitchFamily="49" charset="0"/>
            </a:endParaRPr>
          </a:p>
          <a:p>
            <a:pPr eaLnBrk="1" hangingPunct="1">
              <a:lnSpc>
                <a:spcPct val="85000"/>
              </a:lnSpc>
            </a:pPr>
            <a:r>
              <a:rPr lang="en-US" sz="1600" b="1" dirty="0" smtClean="0">
                <a:solidFill>
                  <a:srgbClr val="000000"/>
                </a:solidFill>
                <a:latin typeface="Courier New" pitchFamily="49" charset="0"/>
              </a:rPr>
              <a:t>}</a:t>
            </a:r>
            <a:endParaRPr lang="en-US" sz="1600" b="1" dirty="0">
              <a:solidFill>
                <a:srgbClr val="000000"/>
              </a:solidFill>
              <a:latin typeface="Courier New" pitchFamily="49" charset="0"/>
            </a:endParaRPr>
          </a:p>
        </p:txBody>
      </p:sp>
    </p:spTree>
    <p:extLst>
      <p:ext uri="{BB962C8B-B14F-4D97-AF65-F5344CB8AC3E}">
        <p14:creationId xmlns:p14="http://schemas.microsoft.com/office/powerpoint/2010/main" val="3357380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Value types in two words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a:t>Value type variables contain directly a </a:t>
            </a:r>
            <a:r>
              <a:rPr lang="en-US" dirty="0" smtClean="0"/>
              <a:t>value</a:t>
            </a:r>
            <a:endParaRPr lang="en-US" dirty="0"/>
          </a:p>
          <a:p>
            <a:r>
              <a:rPr lang="en-US" dirty="0"/>
              <a:t>Assigning one value type variable to another copies the contained </a:t>
            </a:r>
            <a:r>
              <a:rPr lang="en-US" dirty="0" smtClean="0"/>
              <a:t>value</a:t>
            </a:r>
            <a:endParaRPr lang="fr-FR" dirty="0" smtClean="0"/>
          </a:p>
          <a:p>
            <a:pPr marL="0" indent="0">
              <a:buNone/>
            </a:pPr>
            <a:r>
              <a:rPr lang="fr-FR" dirty="0" err="1" smtClean="0"/>
              <a:t>Example</a:t>
            </a:r>
            <a:r>
              <a:rPr lang="fr-FR" dirty="0" smtClean="0"/>
              <a:t> </a:t>
            </a:r>
            <a:r>
              <a:rPr lang="fr-FR" dirty="0"/>
              <a:t>: </a:t>
            </a:r>
            <a:r>
              <a:rPr lang="fr-FR" b="1" dirty="0" err="1">
                <a:latin typeface="Courier"/>
                <a:cs typeface="Courier"/>
              </a:rPr>
              <a:t>int</a:t>
            </a:r>
            <a:r>
              <a:rPr lang="fr-FR" b="1" dirty="0">
                <a:latin typeface="Courier"/>
                <a:cs typeface="Courier"/>
              </a:rPr>
              <a:t> B = </a:t>
            </a:r>
            <a:r>
              <a:rPr lang="fr-FR" b="1" dirty="0" smtClean="0">
                <a:latin typeface="Courier"/>
                <a:cs typeface="Courier"/>
              </a:rPr>
              <a:t>A;</a:t>
            </a:r>
            <a:endParaRPr lang="fr-FR" b="1" dirty="0">
              <a:latin typeface="Courier"/>
              <a:cs typeface="Courier"/>
            </a:endParaRPr>
          </a:p>
          <a:p>
            <a:endParaRPr lang="en-US" dirty="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Data types &amp; Literals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Rectangle 9"/>
          <p:cNvSpPr/>
          <p:nvPr/>
        </p:nvSpPr>
        <p:spPr>
          <a:xfrm>
            <a:off x="2474412" y="3888956"/>
            <a:ext cx="1305500" cy="12834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600" dirty="0" smtClean="0">
                <a:solidFill>
                  <a:schemeClr val="tx1"/>
                </a:solidFill>
                <a:latin typeface="Segoe UI" pitchFamily="34" charset="0"/>
                <a:ea typeface="Segoe UI" pitchFamily="34" charset="0"/>
                <a:cs typeface="Segoe UI" pitchFamily="34" charset="0"/>
              </a:rPr>
              <a:t>Value = 3 </a:t>
            </a:r>
            <a:endParaRPr lang="fr-FR" sz="1600" dirty="0">
              <a:solidFill>
                <a:schemeClr val="tx1"/>
              </a:solidFill>
              <a:latin typeface="Segoe UI" pitchFamily="34" charset="0"/>
              <a:ea typeface="Segoe UI" pitchFamily="34" charset="0"/>
              <a:cs typeface="Segoe UI" pitchFamily="34" charset="0"/>
            </a:endParaRPr>
          </a:p>
        </p:txBody>
      </p:sp>
      <p:sp>
        <p:nvSpPr>
          <p:cNvPr id="11" name="ZoneTexte 8"/>
          <p:cNvSpPr txBox="1"/>
          <p:nvPr/>
        </p:nvSpPr>
        <p:spPr>
          <a:xfrm>
            <a:off x="2916464" y="3470313"/>
            <a:ext cx="531564" cy="523220"/>
          </a:xfrm>
          <a:prstGeom prst="rect">
            <a:avLst/>
          </a:prstGeom>
          <a:noFill/>
        </p:spPr>
        <p:txBody>
          <a:bodyPr wrap="square" rtlCol="0">
            <a:spAutoFit/>
          </a:bodyPr>
          <a:lstStyle/>
          <a:p>
            <a:r>
              <a:rPr lang="fr-FR" sz="2800" dirty="0" smtClean="0">
                <a:latin typeface="Segoe UI" pitchFamily="34" charset="0"/>
                <a:ea typeface="Segoe UI" pitchFamily="34" charset="0"/>
                <a:cs typeface="Segoe UI" pitchFamily="34" charset="0"/>
              </a:rPr>
              <a:t>A</a:t>
            </a:r>
            <a:endParaRPr lang="fr-FR" sz="2800" dirty="0">
              <a:latin typeface="Segoe UI" pitchFamily="34" charset="0"/>
              <a:ea typeface="Segoe UI" pitchFamily="34" charset="0"/>
              <a:cs typeface="Segoe UI" pitchFamily="34" charset="0"/>
            </a:endParaRPr>
          </a:p>
        </p:txBody>
      </p:sp>
      <p:sp>
        <p:nvSpPr>
          <p:cNvPr id="12" name="Rectangle 11"/>
          <p:cNvSpPr/>
          <p:nvPr/>
        </p:nvSpPr>
        <p:spPr>
          <a:xfrm>
            <a:off x="2474412" y="3888956"/>
            <a:ext cx="1305500" cy="12834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sz="1600" dirty="0" smtClean="0">
                <a:solidFill>
                  <a:schemeClr val="tx1"/>
                </a:solidFill>
                <a:latin typeface="Segoe UI" pitchFamily="34" charset="0"/>
                <a:ea typeface="Segoe UI" pitchFamily="34" charset="0"/>
                <a:cs typeface="Segoe UI" pitchFamily="34" charset="0"/>
              </a:rPr>
              <a:t>Value = 3 </a:t>
            </a:r>
            <a:endParaRPr lang="fr-FR" sz="1600" dirty="0">
              <a:solidFill>
                <a:schemeClr val="tx1"/>
              </a:solidFill>
              <a:latin typeface="Segoe UI" pitchFamily="34" charset="0"/>
              <a:ea typeface="Segoe UI" pitchFamily="34" charset="0"/>
              <a:cs typeface="Segoe UI" pitchFamily="34" charset="0"/>
            </a:endParaRPr>
          </a:p>
        </p:txBody>
      </p:sp>
      <p:sp>
        <p:nvSpPr>
          <p:cNvPr id="13" name="ZoneTexte 10"/>
          <p:cNvSpPr txBox="1"/>
          <p:nvPr/>
        </p:nvSpPr>
        <p:spPr>
          <a:xfrm>
            <a:off x="2913711" y="3470313"/>
            <a:ext cx="531564" cy="523220"/>
          </a:xfrm>
          <a:prstGeom prst="rect">
            <a:avLst/>
          </a:prstGeom>
          <a:noFill/>
        </p:spPr>
        <p:txBody>
          <a:bodyPr wrap="square" rtlCol="0">
            <a:spAutoFit/>
          </a:bodyPr>
          <a:lstStyle/>
          <a:p>
            <a:r>
              <a:rPr lang="fr-FR" sz="2800" dirty="0">
                <a:latin typeface="Segoe UI" pitchFamily="34" charset="0"/>
                <a:ea typeface="Segoe UI" pitchFamily="34" charset="0"/>
                <a:cs typeface="Segoe UI" pitchFamily="34" charset="0"/>
              </a:rPr>
              <a:t>B</a:t>
            </a:r>
          </a:p>
        </p:txBody>
      </p:sp>
    </p:spTree>
    <p:extLst>
      <p:ext uri="{BB962C8B-B14F-4D97-AF65-F5344CB8AC3E}">
        <p14:creationId xmlns:p14="http://schemas.microsoft.com/office/powerpoint/2010/main" val="178332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par>
                          <p:cTn id="11" fill="hold">
                            <p:stCondLst>
                              <p:cond delay="500"/>
                            </p:stCondLst>
                            <p:childTnLst>
                              <p:par>
                                <p:cTn id="12" presetID="63" presetClass="path" presetSubtype="0" accel="50000" decel="50000" fill="hold" grpId="0" nodeType="afterEffect">
                                  <p:stCondLst>
                                    <p:cond delay="0"/>
                                  </p:stCondLst>
                                  <p:childTnLst>
                                    <p:animMotion origin="layout" path="M 5.55556E-7 -2.94836E-6 L 0.38594 -2.94836E-6 " pathEditMode="relative" rAng="0" ptsTypes="AA">
                                      <p:cBhvr>
                                        <p:cTn id="13" dur="2000" fill="hold"/>
                                        <p:tgtEl>
                                          <p:spTgt spid="13"/>
                                        </p:tgtEl>
                                        <p:attrNameLst>
                                          <p:attrName>ppt_x</p:attrName>
                                          <p:attrName>ppt_y</p:attrName>
                                        </p:attrNameLst>
                                      </p:cBhvr>
                                      <p:rCtr x="19288" y="0"/>
                                    </p:animMotion>
                                  </p:childTnLst>
                                </p:cTn>
                              </p:par>
                              <p:par>
                                <p:cTn id="14" presetID="63" presetClass="path" presetSubtype="0" accel="50000" decel="50000" fill="hold" grpId="0" nodeType="withEffect">
                                  <p:stCondLst>
                                    <p:cond delay="0"/>
                                  </p:stCondLst>
                                  <p:childTnLst>
                                    <p:animMotion origin="layout" path="M -2.77778E-7 2.40977E-6 L 0.37118 2.40977E-6 " pathEditMode="relative" rAng="0" ptsTypes="AA">
                                      <p:cBhvr>
                                        <p:cTn id="15" dur="2000" fill="hold"/>
                                        <p:tgtEl>
                                          <p:spTgt spid="12"/>
                                        </p:tgtEl>
                                        <p:attrNameLst>
                                          <p:attrName>ppt_x</p:attrName>
                                          <p:attrName>ppt_y</p:attrName>
                                        </p:attrNameLst>
                                      </p:cBhvr>
                                      <p:rCtr x="1855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p:bldP spid="13"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Data types – Choose a </a:t>
            </a:r>
            <a:r>
              <a:rPr lang="en-US" dirty="0"/>
              <a:t>v</a:t>
            </a:r>
            <a:r>
              <a:rPr lang="en-US" dirty="0" smtClean="0"/>
              <a:t>alue type</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You have many types (especially for numbers)</a:t>
            </a:r>
          </a:p>
          <a:p>
            <a:pPr lvl="1"/>
            <a:r>
              <a:rPr lang="en-US" dirty="0" smtClean="0"/>
              <a:t>How to choose your type?</a:t>
            </a:r>
          </a:p>
          <a:p>
            <a:pPr lvl="1"/>
            <a:endParaRPr lang="en-US" dirty="0"/>
          </a:p>
          <a:p>
            <a:r>
              <a:rPr lang="en-US" dirty="0" smtClean="0"/>
              <a:t>It relies on the data maximum value</a:t>
            </a:r>
          </a:p>
          <a:p>
            <a:endParaRPr lang="en-US" dirty="0" smtClean="0"/>
          </a:p>
          <a:p>
            <a:r>
              <a:rPr lang="en-US" dirty="0" smtClean="0"/>
              <a:t>Choose the right data type is important to save a lot of memory and storage</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Data types &amp; Literals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6074126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Data types – Numbers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Data types &amp; Literals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8" name="Tableau 6"/>
          <p:cNvGraphicFramePr>
            <a:graphicFrameLocks noGrp="1"/>
          </p:cNvGraphicFramePr>
          <p:nvPr>
            <p:extLst>
              <p:ext uri="{D42A27DB-BD31-4B8C-83A1-F6EECF244321}">
                <p14:modId xmlns:p14="http://schemas.microsoft.com/office/powerpoint/2010/main" val="146114165"/>
              </p:ext>
            </p:extLst>
          </p:nvPr>
        </p:nvGraphicFramePr>
        <p:xfrm>
          <a:off x="257060" y="1348374"/>
          <a:ext cx="8666603" cy="3381334"/>
        </p:xfrm>
        <a:graphic>
          <a:graphicData uri="http://schemas.openxmlformats.org/drawingml/2006/table">
            <a:tbl>
              <a:tblPr firstRow="1" bandRow="1">
                <a:tableStyleId>{5C22544A-7EE6-4342-B048-85BDC9FD1C3A}</a:tableStyleId>
              </a:tblPr>
              <a:tblGrid>
                <a:gridCol w="904990"/>
                <a:gridCol w="1749592"/>
                <a:gridCol w="4427621"/>
                <a:gridCol w="1584400"/>
              </a:tblGrid>
              <a:tr h="414614">
                <a:tc>
                  <a:txBody>
                    <a:bodyPr/>
                    <a:lstStyle/>
                    <a:p>
                      <a:r>
                        <a:rPr lang="fr-FR" dirty="0" smtClean="0"/>
                        <a:t>Type</a:t>
                      </a:r>
                      <a:endParaRPr lang="fr-FR" dirty="0"/>
                    </a:p>
                  </a:txBody>
                  <a:tcPr/>
                </a:tc>
                <a:tc>
                  <a:txBody>
                    <a:bodyPr/>
                    <a:lstStyle/>
                    <a:p>
                      <a:r>
                        <a:rPr lang="fr-FR" dirty="0" smtClean="0"/>
                        <a:t>Size</a:t>
                      </a:r>
                      <a:r>
                        <a:rPr lang="fr-FR" baseline="0" dirty="0" smtClean="0"/>
                        <a:t> &amp; </a:t>
                      </a:r>
                      <a:r>
                        <a:rPr lang="fr-FR" baseline="0" dirty="0" err="1" smtClean="0"/>
                        <a:t>Signed</a:t>
                      </a:r>
                      <a:endParaRPr lang="fr-FR" dirty="0"/>
                    </a:p>
                  </a:txBody>
                  <a:tcPr/>
                </a:tc>
                <a:tc>
                  <a:txBody>
                    <a:bodyPr/>
                    <a:lstStyle/>
                    <a:p>
                      <a:r>
                        <a:rPr lang="fr-FR" dirty="0" smtClean="0"/>
                        <a:t>Range</a:t>
                      </a:r>
                      <a:endParaRPr lang="fr-FR" dirty="0"/>
                    </a:p>
                  </a:txBody>
                  <a:tcPr/>
                </a:tc>
                <a:tc>
                  <a:txBody>
                    <a:bodyPr/>
                    <a:lstStyle/>
                    <a:p>
                      <a:r>
                        <a:rPr lang="fr-FR" dirty="0" smtClean="0"/>
                        <a:t>Default Value</a:t>
                      </a:r>
                      <a:endParaRPr lang="fr-FR" dirty="0"/>
                    </a:p>
                  </a:txBody>
                  <a:tcPr/>
                </a:tc>
              </a:tr>
              <a:tr h="370840">
                <a:tc>
                  <a:txBody>
                    <a:bodyPr/>
                    <a:lstStyle/>
                    <a:p>
                      <a:r>
                        <a:rPr lang="fr-FR" dirty="0" err="1" smtClean="0"/>
                        <a:t>sbyte</a:t>
                      </a:r>
                      <a:endParaRPr lang="fr-FR" dirty="0"/>
                    </a:p>
                  </a:txBody>
                  <a:tcPr/>
                </a:tc>
                <a:tc>
                  <a:txBody>
                    <a:bodyPr/>
                    <a:lstStyle/>
                    <a:p>
                      <a:r>
                        <a:rPr lang="fr-FR" dirty="0" err="1" smtClean="0"/>
                        <a:t>Signed</a:t>
                      </a:r>
                      <a:r>
                        <a:rPr lang="fr-FR" baseline="0" dirty="0" smtClean="0"/>
                        <a:t> 8-bit</a:t>
                      </a:r>
                      <a:endParaRPr lang="fr-FR" dirty="0"/>
                    </a:p>
                  </a:txBody>
                  <a:tcPr/>
                </a:tc>
                <a:tc>
                  <a:txBody>
                    <a:bodyPr/>
                    <a:lstStyle/>
                    <a:p>
                      <a:r>
                        <a:rPr lang="en-US" sz="1800" dirty="0" smtClean="0"/>
                        <a:t>-128 to 127</a:t>
                      </a:r>
                      <a:endParaRPr lang="fr-FR" dirty="0"/>
                    </a:p>
                  </a:txBody>
                  <a:tcPr/>
                </a:tc>
                <a:tc rowSpan="8">
                  <a:txBody>
                    <a:bodyPr/>
                    <a:lstStyle/>
                    <a:p>
                      <a:pPr algn="ctr"/>
                      <a:r>
                        <a:rPr lang="fr-FR" dirty="0" smtClean="0"/>
                        <a:t>0</a:t>
                      </a:r>
                      <a:endParaRPr lang="fr-FR" dirty="0"/>
                    </a:p>
                  </a:txBody>
                  <a:tcPr anchor="ctr"/>
                </a:tc>
              </a:tr>
              <a:tr h="370840">
                <a:tc>
                  <a:txBody>
                    <a:bodyPr/>
                    <a:lstStyle/>
                    <a:p>
                      <a:r>
                        <a:rPr lang="fr-FR" dirty="0" smtClean="0"/>
                        <a:t>byte</a:t>
                      </a:r>
                      <a:endParaRPr lang="fr-FR" dirty="0"/>
                    </a:p>
                  </a:txBody>
                  <a:tcPr/>
                </a:tc>
                <a:tc>
                  <a:txBody>
                    <a:bodyPr/>
                    <a:lstStyle/>
                    <a:p>
                      <a:r>
                        <a:rPr lang="fr-FR" dirty="0" err="1" smtClean="0"/>
                        <a:t>Unsigned</a:t>
                      </a:r>
                      <a:r>
                        <a:rPr lang="fr-FR" dirty="0" smtClean="0"/>
                        <a:t> 8-bit</a:t>
                      </a:r>
                      <a:endParaRPr lang="fr-FR" dirty="0"/>
                    </a:p>
                  </a:txBody>
                  <a:tcPr/>
                </a:tc>
                <a:tc>
                  <a:txBody>
                    <a:bodyPr/>
                    <a:lstStyle/>
                    <a:p>
                      <a:r>
                        <a:rPr lang="en-US" sz="1800" dirty="0" smtClean="0"/>
                        <a:t>0 to 255</a:t>
                      </a:r>
                      <a:endParaRPr lang="fr-FR" dirty="0"/>
                    </a:p>
                  </a:txBody>
                  <a:tcPr/>
                </a:tc>
                <a:tc vMerge="1">
                  <a:txBody>
                    <a:bodyPr/>
                    <a:lstStyle/>
                    <a:p>
                      <a:endParaRPr lang="fr-FR" dirty="0"/>
                    </a:p>
                  </a:txBody>
                  <a:tcPr/>
                </a:tc>
              </a:tr>
              <a:tr h="370840">
                <a:tc>
                  <a:txBody>
                    <a:bodyPr/>
                    <a:lstStyle/>
                    <a:p>
                      <a:r>
                        <a:rPr lang="fr-FR" dirty="0" smtClean="0"/>
                        <a:t>short</a:t>
                      </a:r>
                      <a:endParaRPr lang="fr-FR" dirty="0"/>
                    </a:p>
                  </a:txBody>
                  <a:tcPr/>
                </a:tc>
                <a:tc>
                  <a:txBody>
                    <a:bodyPr/>
                    <a:lstStyle/>
                    <a:p>
                      <a:r>
                        <a:rPr lang="fr-FR" dirty="0" err="1" smtClean="0"/>
                        <a:t>Signed</a:t>
                      </a:r>
                      <a:r>
                        <a:rPr lang="fr-FR" baseline="0" dirty="0" smtClean="0"/>
                        <a:t> 16-bit</a:t>
                      </a:r>
                      <a:endParaRPr lang="fr-FR" dirty="0"/>
                    </a:p>
                  </a:txBody>
                  <a:tcPr/>
                </a:tc>
                <a:tc>
                  <a:txBody>
                    <a:bodyPr/>
                    <a:lstStyle/>
                    <a:p>
                      <a:r>
                        <a:rPr lang="en-US" sz="1800" dirty="0" smtClean="0"/>
                        <a:t>-32 768 to 32 767</a:t>
                      </a:r>
                      <a:endParaRPr lang="fr-FR" dirty="0"/>
                    </a:p>
                  </a:txBody>
                  <a:tcPr/>
                </a:tc>
                <a:tc vMerge="1">
                  <a:txBody>
                    <a:bodyPr/>
                    <a:lstStyle/>
                    <a:p>
                      <a:endParaRPr lang="fr-FR" dirty="0"/>
                    </a:p>
                  </a:txBody>
                  <a:tcPr/>
                </a:tc>
              </a:tr>
              <a:tr h="370840">
                <a:tc>
                  <a:txBody>
                    <a:bodyPr/>
                    <a:lstStyle/>
                    <a:p>
                      <a:r>
                        <a:rPr lang="fr-FR" dirty="0" err="1" smtClean="0"/>
                        <a:t>ushort</a:t>
                      </a:r>
                      <a:endParaRPr lang="fr-FR" dirty="0"/>
                    </a:p>
                  </a:txBody>
                  <a:tcPr/>
                </a:tc>
                <a:tc>
                  <a:txBody>
                    <a:bodyPr/>
                    <a:lstStyle/>
                    <a:p>
                      <a:r>
                        <a:rPr lang="fr-FR" dirty="0" err="1" smtClean="0"/>
                        <a:t>Unsigned</a:t>
                      </a:r>
                      <a:r>
                        <a:rPr lang="fr-FR" baseline="0" dirty="0" smtClean="0"/>
                        <a:t> 16-bit</a:t>
                      </a:r>
                      <a:endParaRPr lang="fr-FR" dirty="0"/>
                    </a:p>
                  </a:txBody>
                  <a:tcPr/>
                </a:tc>
                <a:tc>
                  <a:txBody>
                    <a:bodyPr/>
                    <a:lstStyle/>
                    <a:p>
                      <a:r>
                        <a:rPr lang="en-US" sz="1800" dirty="0" smtClean="0"/>
                        <a:t>0 to 65 535</a:t>
                      </a:r>
                      <a:endParaRPr lang="fr-FR" dirty="0"/>
                    </a:p>
                  </a:txBody>
                  <a:tcPr/>
                </a:tc>
                <a:tc vMerge="1">
                  <a:txBody>
                    <a:bodyPr/>
                    <a:lstStyle/>
                    <a:p>
                      <a:endParaRPr lang="fr-FR" dirty="0"/>
                    </a:p>
                  </a:txBody>
                  <a:tcPr/>
                </a:tc>
              </a:tr>
              <a:tr h="370840">
                <a:tc>
                  <a:txBody>
                    <a:bodyPr/>
                    <a:lstStyle/>
                    <a:p>
                      <a:r>
                        <a:rPr lang="fr-FR" dirty="0" err="1" smtClean="0"/>
                        <a:t>int</a:t>
                      </a:r>
                      <a:endParaRPr lang="fr-FR" dirty="0"/>
                    </a:p>
                  </a:txBody>
                  <a:tcPr/>
                </a:tc>
                <a:tc>
                  <a:txBody>
                    <a:bodyPr/>
                    <a:lstStyle/>
                    <a:p>
                      <a:r>
                        <a:rPr lang="fr-FR" dirty="0" err="1" smtClean="0"/>
                        <a:t>Signed</a:t>
                      </a:r>
                      <a:r>
                        <a:rPr lang="fr-FR" dirty="0" smtClean="0"/>
                        <a:t> 32-bit</a:t>
                      </a:r>
                      <a:endParaRPr lang="fr-FR" dirty="0"/>
                    </a:p>
                  </a:txBody>
                  <a:tcPr/>
                </a:tc>
                <a:tc>
                  <a:txBody>
                    <a:bodyPr/>
                    <a:lstStyle/>
                    <a:p>
                      <a:r>
                        <a:rPr lang="en-US" sz="1800" dirty="0" smtClean="0"/>
                        <a:t>- 2 147 483 648 to 2 147 483 647</a:t>
                      </a:r>
                      <a:endParaRPr lang="fr-FR" dirty="0"/>
                    </a:p>
                  </a:txBody>
                  <a:tcPr/>
                </a:tc>
                <a:tc vMerge="1">
                  <a:txBody>
                    <a:bodyPr/>
                    <a:lstStyle/>
                    <a:p>
                      <a:endParaRPr lang="fr-FR" dirty="0"/>
                    </a:p>
                  </a:txBody>
                  <a:tcPr/>
                </a:tc>
              </a:tr>
              <a:tr h="370840">
                <a:tc>
                  <a:txBody>
                    <a:bodyPr/>
                    <a:lstStyle/>
                    <a:p>
                      <a:r>
                        <a:rPr lang="fr-FR" dirty="0" err="1" smtClean="0"/>
                        <a:t>uint</a:t>
                      </a:r>
                      <a:endParaRPr lang="fr-FR" dirty="0"/>
                    </a:p>
                  </a:txBody>
                  <a:tcPr/>
                </a:tc>
                <a:tc>
                  <a:txBody>
                    <a:bodyPr/>
                    <a:lstStyle/>
                    <a:p>
                      <a:r>
                        <a:rPr lang="fr-FR" dirty="0" err="1" smtClean="0"/>
                        <a:t>Unsigned</a:t>
                      </a:r>
                      <a:r>
                        <a:rPr lang="fr-FR" dirty="0" smtClean="0"/>
                        <a:t> 32-bit</a:t>
                      </a:r>
                      <a:endParaRPr lang="fr-FR" dirty="0"/>
                    </a:p>
                  </a:txBody>
                  <a:tcPr/>
                </a:tc>
                <a:tc>
                  <a:txBody>
                    <a:bodyPr/>
                    <a:lstStyle/>
                    <a:p>
                      <a:r>
                        <a:rPr lang="en-US" sz="1800" dirty="0" smtClean="0"/>
                        <a:t>0 to 4 294 967 295</a:t>
                      </a:r>
                      <a:endParaRPr lang="fr-FR" dirty="0"/>
                    </a:p>
                  </a:txBody>
                  <a:tcPr/>
                </a:tc>
                <a:tc vMerge="1">
                  <a:txBody>
                    <a:bodyPr/>
                    <a:lstStyle/>
                    <a:p>
                      <a:endParaRPr lang="fr-FR" dirty="0"/>
                    </a:p>
                  </a:txBody>
                  <a:tcPr/>
                </a:tc>
              </a:tr>
              <a:tr h="370840">
                <a:tc>
                  <a:txBody>
                    <a:bodyPr/>
                    <a:lstStyle/>
                    <a:p>
                      <a:r>
                        <a:rPr lang="fr-FR" dirty="0" smtClean="0"/>
                        <a:t>long</a:t>
                      </a:r>
                    </a:p>
                  </a:txBody>
                  <a:tcPr/>
                </a:tc>
                <a:tc>
                  <a:txBody>
                    <a:bodyPr/>
                    <a:lstStyle/>
                    <a:p>
                      <a:r>
                        <a:rPr lang="fr-FR" dirty="0" err="1" smtClean="0"/>
                        <a:t>Signed</a:t>
                      </a:r>
                      <a:r>
                        <a:rPr lang="fr-FR" dirty="0" smtClean="0"/>
                        <a:t> 64-bit</a:t>
                      </a:r>
                      <a:endParaRPr lang="fr-FR" dirty="0"/>
                    </a:p>
                  </a:txBody>
                  <a:tcPr/>
                </a:tc>
                <a:tc>
                  <a:txBody>
                    <a:bodyPr/>
                    <a:lstStyle/>
                    <a:p>
                      <a:r>
                        <a:rPr lang="en-US" sz="1400" dirty="0" smtClean="0"/>
                        <a:t>- 9 223 372 036 854 775 808 to 9 223 372 036 854 775 807</a:t>
                      </a:r>
                      <a:endParaRPr lang="fr-FR" sz="1400" dirty="0"/>
                    </a:p>
                  </a:txBody>
                  <a:tcPr/>
                </a:tc>
                <a:tc vMerge="1">
                  <a:txBody>
                    <a:bodyPr/>
                    <a:lstStyle/>
                    <a:p>
                      <a:endParaRPr lang="fr-FR" sz="1400" dirty="0"/>
                    </a:p>
                  </a:txBody>
                  <a:tcPr/>
                </a:tc>
              </a:tr>
              <a:tr h="370840">
                <a:tc>
                  <a:txBody>
                    <a:bodyPr/>
                    <a:lstStyle/>
                    <a:p>
                      <a:r>
                        <a:rPr lang="fr-FR" dirty="0" err="1" smtClean="0"/>
                        <a:t>ulong</a:t>
                      </a:r>
                      <a:endParaRPr lang="fr-FR" dirty="0" smtClean="0"/>
                    </a:p>
                  </a:txBody>
                  <a:tcPr/>
                </a:tc>
                <a:tc>
                  <a:txBody>
                    <a:bodyPr/>
                    <a:lstStyle/>
                    <a:p>
                      <a:r>
                        <a:rPr lang="fr-FR" dirty="0" err="1" smtClean="0"/>
                        <a:t>Unsigned</a:t>
                      </a:r>
                      <a:r>
                        <a:rPr lang="fr-FR" dirty="0" smtClean="0"/>
                        <a:t> 64-bit</a:t>
                      </a:r>
                      <a:endParaRPr lang="fr-FR" dirty="0"/>
                    </a:p>
                  </a:txBody>
                  <a:tcPr/>
                </a:tc>
                <a:tc>
                  <a:txBody>
                    <a:bodyPr/>
                    <a:lstStyle/>
                    <a:p>
                      <a:r>
                        <a:rPr lang="en-US" sz="1600" dirty="0" smtClean="0"/>
                        <a:t>0 to 18 446 744 073 709 551 615 </a:t>
                      </a:r>
                      <a:endParaRPr lang="fr-FR" sz="1600" dirty="0"/>
                    </a:p>
                  </a:txBody>
                  <a:tcPr/>
                </a:tc>
                <a:tc vMerge="1">
                  <a:txBody>
                    <a:bodyPr/>
                    <a:lstStyle/>
                    <a:p>
                      <a:endParaRPr lang="fr-FR" sz="1600" dirty="0"/>
                    </a:p>
                  </a:txBody>
                  <a:tcPr/>
                </a:tc>
              </a:tr>
            </a:tbl>
          </a:graphicData>
        </a:graphic>
      </p:graphicFrame>
    </p:spTree>
    <p:extLst>
      <p:ext uri="{BB962C8B-B14F-4D97-AF65-F5344CB8AC3E}">
        <p14:creationId xmlns:p14="http://schemas.microsoft.com/office/powerpoint/2010/main" val="4286596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Data types – </a:t>
            </a:r>
            <a:r>
              <a:rPr lang="en-US" dirty="0"/>
              <a:t>Floating point types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Data types &amp; Literals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8" name="Tableau 6"/>
          <p:cNvGraphicFramePr>
            <a:graphicFrameLocks noGrp="1"/>
          </p:cNvGraphicFramePr>
          <p:nvPr>
            <p:extLst>
              <p:ext uri="{D42A27DB-BD31-4B8C-83A1-F6EECF244321}">
                <p14:modId xmlns:p14="http://schemas.microsoft.com/office/powerpoint/2010/main" val="1175683582"/>
              </p:ext>
            </p:extLst>
          </p:nvPr>
        </p:nvGraphicFramePr>
        <p:xfrm>
          <a:off x="251520" y="1417340"/>
          <a:ext cx="8666603" cy="2033715"/>
        </p:xfrm>
        <a:graphic>
          <a:graphicData uri="http://schemas.openxmlformats.org/drawingml/2006/table">
            <a:tbl>
              <a:tblPr firstRow="1" bandRow="1">
                <a:tableStyleId>{5C22544A-7EE6-4342-B048-85BDC9FD1C3A}</a:tableStyleId>
              </a:tblPr>
              <a:tblGrid>
                <a:gridCol w="1074580"/>
                <a:gridCol w="3312368"/>
                <a:gridCol w="2695255"/>
                <a:gridCol w="1584400"/>
              </a:tblGrid>
              <a:tr h="464545">
                <a:tc>
                  <a:txBody>
                    <a:bodyPr/>
                    <a:lstStyle/>
                    <a:p>
                      <a:r>
                        <a:rPr lang="fr-FR" dirty="0" smtClean="0"/>
                        <a:t>Type</a:t>
                      </a:r>
                      <a:endParaRPr lang="fr-FR" dirty="0"/>
                    </a:p>
                  </a:txBody>
                  <a:tcPr/>
                </a:tc>
                <a:tc>
                  <a:txBody>
                    <a:bodyPr/>
                    <a:lstStyle/>
                    <a:p>
                      <a:r>
                        <a:rPr lang="fr-FR" dirty="0" err="1" smtClean="0"/>
                        <a:t>Precision</a:t>
                      </a:r>
                      <a:endParaRPr lang="fr-FR" dirty="0"/>
                    </a:p>
                  </a:txBody>
                  <a:tcPr/>
                </a:tc>
                <a:tc>
                  <a:txBody>
                    <a:bodyPr/>
                    <a:lstStyle/>
                    <a:p>
                      <a:r>
                        <a:rPr lang="fr-FR" dirty="0" smtClean="0"/>
                        <a:t>Range</a:t>
                      </a:r>
                      <a:endParaRPr lang="fr-FR" dirty="0"/>
                    </a:p>
                  </a:txBody>
                  <a:tcPr/>
                </a:tc>
                <a:tc>
                  <a:txBody>
                    <a:bodyPr/>
                    <a:lstStyle/>
                    <a:p>
                      <a:r>
                        <a:rPr lang="fr-FR" dirty="0" smtClean="0"/>
                        <a:t>Default Value</a:t>
                      </a:r>
                      <a:endParaRPr lang="fr-FR" dirty="0"/>
                    </a:p>
                  </a:txBody>
                  <a:tcPr/>
                </a:tc>
              </a:tr>
              <a:tr h="464545">
                <a:tc>
                  <a:txBody>
                    <a:bodyPr/>
                    <a:lstStyle/>
                    <a:p>
                      <a:r>
                        <a:rPr lang="fr-FR" dirty="0" err="1" smtClean="0"/>
                        <a:t>float</a:t>
                      </a:r>
                      <a:endParaRPr lang="fr-FR" dirty="0"/>
                    </a:p>
                  </a:txBody>
                  <a:tcPr/>
                </a:tc>
                <a:tc>
                  <a:txBody>
                    <a:bodyPr/>
                    <a:lstStyle/>
                    <a:p>
                      <a:r>
                        <a:rPr lang="fr-FR" dirty="0" smtClean="0"/>
                        <a:t>7 digits</a:t>
                      </a:r>
                      <a:endParaRPr lang="fr-FR" dirty="0"/>
                    </a:p>
                  </a:txBody>
                  <a:tcPr/>
                </a:tc>
                <a:tc>
                  <a:txBody>
                    <a:bodyPr/>
                    <a:lstStyle/>
                    <a:p>
                      <a:r>
                        <a:rPr lang="en-US" sz="1800" dirty="0" smtClean="0"/>
                        <a:t>±1.5*10</a:t>
                      </a:r>
                      <a:r>
                        <a:rPr lang="en-US" sz="1800" baseline="30000" dirty="0" smtClean="0"/>
                        <a:t>−45</a:t>
                      </a:r>
                      <a:r>
                        <a:rPr lang="en-US" sz="1800" dirty="0" smtClean="0"/>
                        <a:t> to ±3.4*10</a:t>
                      </a:r>
                      <a:r>
                        <a:rPr lang="en-US" sz="1800" baseline="30000" dirty="0" smtClean="0"/>
                        <a:t>38 </a:t>
                      </a:r>
                      <a:endParaRPr lang="fr-FR" dirty="0"/>
                    </a:p>
                  </a:txBody>
                  <a:tcPr/>
                </a:tc>
                <a:tc>
                  <a:txBody>
                    <a:bodyPr/>
                    <a:lstStyle/>
                    <a:p>
                      <a:pPr algn="ctr"/>
                      <a:r>
                        <a:rPr lang="fr-FR" dirty="0" smtClean="0"/>
                        <a:t>0.0F</a:t>
                      </a:r>
                      <a:endParaRPr lang="fr-FR" dirty="0"/>
                    </a:p>
                  </a:txBody>
                  <a:tcPr anchor="ctr"/>
                </a:tc>
              </a:tr>
              <a:tr h="464545">
                <a:tc>
                  <a:txBody>
                    <a:bodyPr/>
                    <a:lstStyle/>
                    <a:p>
                      <a:r>
                        <a:rPr lang="fr-FR" dirty="0" smtClean="0"/>
                        <a:t>double</a:t>
                      </a:r>
                      <a:endParaRPr lang="fr-FR" dirty="0"/>
                    </a:p>
                  </a:txBody>
                  <a:tcPr/>
                </a:tc>
                <a:tc>
                  <a:txBody>
                    <a:bodyPr/>
                    <a:lstStyle/>
                    <a:p>
                      <a:r>
                        <a:rPr lang="fr-FR" dirty="0" smtClean="0"/>
                        <a:t>15-16 digits</a:t>
                      </a:r>
                      <a:endParaRPr lang="fr-FR" dirty="0"/>
                    </a:p>
                  </a:txBody>
                  <a:tcPr/>
                </a:tc>
                <a:tc>
                  <a:txBody>
                    <a:bodyPr/>
                    <a:lstStyle/>
                    <a:p>
                      <a:r>
                        <a:rPr lang="en-US" sz="1800" dirty="0" smtClean="0"/>
                        <a:t>±5.0*10</a:t>
                      </a:r>
                      <a:r>
                        <a:rPr lang="en-US" sz="1800" baseline="30000" dirty="0" smtClean="0"/>
                        <a:t>−324</a:t>
                      </a:r>
                      <a:r>
                        <a:rPr lang="en-US" sz="1800" dirty="0" smtClean="0"/>
                        <a:t> to ±1.7*10</a:t>
                      </a:r>
                      <a:r>
                        <a:rPr lang="en-US" sz="1800" baseline="30000" dirty="0" smtClean="0"/>
                        <a:t>308</a:t>
                      </a:r>
                      <a:endParaRPr lang="fr-FR" dirty="0"/>
                    </a:p>
                  </a:txBody>
                  <a:tcPr/>
                </a:tc>
                <a:tc>
                  <a:txBody>
                    <a:bodyPr/>
                    <a:lstStyle/>
                    <a:p>
                      <a:pPr algn="ctr"/>
                      <a:r>
                        <a:rPr lang="fr-FR" dirty="0" smtClean="0"/>
                        <a:t>0.0D</a:t>
                      </a:r>
                      <a:endParaRPr lang="fr-FR" dirty="0"/>
                    </a:p>
                  </a:txBody>
                  <a:tcPr anchor="ctr"/>
                </a:tc>
              </a:tr>
              <a:tr h="550580">
                <a:tc>
                  <a:txBody>
                    <a:bodyPr/>
                    <a:lstStyle/>
                    <a:p>
                      <a:r>
                        <a:rPr lang="fr-FR" dirty="0" err="1" smtClean="0"/>
                        <a:t>decimal</a:t>
                      </a:r>
                      <a:endParaRPr lang="fr-FR" dirty="0"/>
                    </a:p>
                  </a:txBody>
                  <a:tcPr/>
                </a:tc>
                <a:tc>
                  <a:txBody>
                    <a:bodyPr/>
                    <a:lstStyle/>
                    <a:p>
                      <a:r>
                        <a:rPr lang="fr-FR" dirty="0" smtClean="0"/>
                        <a:t>128bits</a:t>
                      </a:r>
                      <a:br>
                        <a:rPr lang="fr-FR" dirty="0" smtClean="0"/>
                      </a:br>
                      <a:r>
                        <a:rPr lang="fr-FR" baseline="0" dirty="0" err="1" smtClean="0"/>
                        <a:t>P</a:t>
                      </a:r>
                      <a:r>
                        <a:rPr lang="fr-FR" dirty="0" err="1" smtClean="0"/>
                        <a:t>recision</a:t>
                      </a:r>
                      <a:r>
                        <a:rPr lang="fr-FR" dirty="0" smtClean="0"/>
                        <a:t> of 28-29 digits</a:t>
                      </a:r>
                      <a:endParaRPr lang="fr-FR"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±1.0*10</a:t>
                      </a:r>
                      <a:r>
                        <a:rPr lang="en-US" sz="1800" baseline="30000" dirty="0" smtClean="0"/>
                        <a:t>−28</a:t>
                      </a:r>
                      <a:r>
                        <a:rPr lang="en-US" sz="1800" dirty="0" smtClean="0"/>
                        <a:t> to ±7.9*10</a:t>
                      </a:r>
                      <a:r>
                        <a:rPr lang="en-US" sz="1800" baseline="30000" dirty="0" smtClean="0"/>
                        <a:t>28</a:t>
                      </a:r>
                      <a:endParaRPr lang="fr-FR" dirty="0" smtClean="0"/>
                    </a:p>
                    <a:p>
                      <a:endParaRPr lang="fr-FR" dirty="0"/>
                    </a:p>
                  </a:txBody>
                  <a:tcPr/>
                </a:tc>
                <a:tc>
                  <a:txBody>
                    <a:bodyPr/>
                    <a:lstStyle/>
                    <a:p>
                      <a:pPr algn="ctr"/>
                      <a:r>
                        <a:rPr lang="fr-FR" dirty="0" smtClean="0"/>
                        <a:t>0.0M</a:t>
                      </a:r>
                      <a:endParaRPr lang="fr-FR" dirty="0"/>
                    </a:p>
                  </a:txBody>
                  <a:tcPr anchor="ctr"/>
                </a:tc>
              </a:tr>
            </a:tbl>
          </a:graphicData>
        </a:graphic>
      </p:graphicFrame>
      <p:sp>
        <p:nvSpPr>
          <p:cNvPr id="9" name="Espace réservé du contenu 2"/>
          <p:cNvSpPr>
            <a:spLocks noGrp="1"/>
          </p:cNvSpPr>
          <p:nvPr>
            <p:ph idx="1"/>
          </p:nvPr>
        </p:nvSpPr>
        <p:spPr>
          <a:xfrm>
            <a:off x="467544" y="1128713"/>
            <a:ext cx="8280920" cy="4230687"/>
          </a:xfrm>
        </p:spPr>
        <p:txBody>
          <a:bodyPr/>
          <a:lstStyle/>
          <a:p>
            <a:endParaRPr lang="en-US" dirty="0" smtClean="0"/>
          </a:p>
          <a:p>
            <a:endParaRPr lang="en-US" dirty="0"/>
          </a:p>
          <a:p>
            <a:endParaRPr lang="en-US" dirty="0" smtClean="0"/>
          </a:p>
          <a:p>
            <a:endParaRPr lang="en-US" dirty="0"/>
          </a:p>
          <a:p>
            <a:endParaRPr lang="en-US" dirty="0" smtClean="0"/>
          </a:p>
          <a:p>
            <a:r>
              <a:rPr lang="en-US" b="1" dirty="0" smtClean="0"/>
              <a:t>Note</a:t>
            </a:r>
            <a:r>
              <a:rPr lang="en-US" dirty="0" smtClean="0"/>
              <a:t>: Float and Double are a lot less precise than Decimal, but the latter is very expansive.</a:t>
            </a:r>
          </a:p>
        </p:txBody>
      </p:sp>
    </p:spTree>
    <p:extLst>
      <p:ext uri="{BB962C8B-B14F-4D97-AF65-F5344CB8AC3E}">
        <p14:creationId xmlns:p14="http://schemas.microsoft.com/office/powerpoint/2010/main" val="3341028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Data types – Reference types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a:t>Reference types, called “objects” : </a:t>
            </a:r>
          </a:p>
          <a:p>
            <a:pPr lvl="1"/>
            <a:r>
              <a:rPr lang="en-US" i="1" dirty="0"/>
              <a:t>References</a:t>
            </a:r>
            <a:r>
              <a:rPr lang="en-US" dirty="0"/>
              <a:t> to the actual data</a:t>
            </a:r>
          </a:p>
          <a:p>
            <a:r>
              <a:rPr lang="en-US" dirty="0"/>
              <a:t>Assigning one reference type variable points to the same </a:t>
            </a:r>
            <a:r>
              <a:rPr lang="en-US" dirty="0" smtClean="0"/>
              <a:t>data</a:t>
            </a:r>
          </a:p>
          <a:p>
            <a:r>
              <a:rPr lang="en-US" dirty="0" smtClean="0"/>
              <a:t>Example: </a:t>
            </a:r>
            <a:r>
              <a:rPr lang="en-US" b="1" dirty="0">
                <a:latin typeface="Courier"/>
                <a:cs typeface="Courier"/>
              </a:rPr>
              <a:t>object B = </a:t>
            </a:r>
            <a:r>
              <a:rPr lang="en-US" b="1" dirty="0" smtClean="0">
                <a:latin typeface="Courier"/>
                <a:cs typeface="Courier"/>
              </a:rPr>
              <a:t>A;</a:t>
            </a:r>
            <a:endParaRPr lang="en-US" b="1" dirty="0">
              <a:latin typeface="Courier"/>
              <a:cs typeface="Courier"/>
            </a:endParaRPr>
          </a:p>
          <a:p>
            <a:endParaRPr lang="en-US" dirty="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Data types &amp; Literals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p:cNvSpPr/>
          <p:nvPr/>
        </p:nvSpPr>
        <p:spPr>
          <a:xfrm>
            <a:off x="2858615" y="3683593"/>
            <a:ext cx="649997" cy="6390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800" b="1" dirty="0" smtClean="0">
                <a:solidFill>
                  <a:schemeClr val="tx1"/>
                </a:solidFill>
                <a:latin typeface="Segoe UI" pitchFamily="34" charset="0"/>
                <a:ea typeface="Segoe UI" pitchFamily="34" charset="0"/>
                <a:cs typeface="Segoe UI" pitchFamily="34" charset="0"/>
              </a:rPr>
              <a:t>A</a:t>
            </a:r>
            <a:endParaRPr lang="fr-FR" sz="2800" b="1" dirty="0">
              <a:solidFill>
                <a:schemeClr val="tx1"/>
              </a:solidFill>
              <a:latin typeface="Segoe UI" pitchFamily="34" charset="0"/>
              <a:ea typeface="Segoe UI" pitchFamily="34" charset="0"/>
              <a:cs typeface="Segoe UI" pitchFamily="34" charset="0"/>
            </a:endParaRPr>
          </a:p>
        </p:txBody>
      </p:sp>
      <p:sp>
        <p:nvSpPr>
          <p:cNvPr id="8" name="Rectangle 7"/>
          <p:cNvSpPr/>
          <p:nvPr/>
        </p:nvSpPr>
        <p:spPr>
          <a:xfrm>
            <a:off x="5863466" y="3713937"/>
            <a:ext cx="652750" cy="64173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sz="3200" b="1" dirty="0">
                <a:solidFill>
                  <a:schemeClr val="tx1"/>
                </a:solidFill>
                <a:latin typeface="Segoe UI" pitchFamily="34" charset="0"/>
                <a:ea typeface="Segoe UI" pitchFamily="34" charset="0"/>
                <a:cs typeface="Segoe UI" pitchFamily="34" charset="0"/>
              </a:rPr>
              <a:t>B</a:t>
            </a:r>
          </a:p>
        </p:txBody>
      </p:sp>
      <p:sp>
        <p:nvSpPr>
          <p:cNvPr id="9" name="Ellipse 9"/>
          <p:cNvSpPr/>
          <p:nvPr/>
        </p:nvSpPr>
        <p:spPr>
          <a:xfrm>
            <a:off x="3718114" y="4545789"/>
            <a:ext cx="1933226" cy="6879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b="1" dirty="0" smtClean="0">
                <a:solidFill>
                  <a:schemeClr val="tx1"/>
                </a:solidFill>
                <a:latin typeface="Segoe UI" pitchFamily="34" charset="0"/>
                <a:ea typeface="Segoe UI" pitchFamily="34" charset="0"/>
                <a:cs typeface="Segoe UI" pitchFamily="34" charset="0"/>
              </a:rPr>
              <a:t>DATA</a:t>
            </a:r>
            <a:endParaRPr lang="fr-FR" sz="2400" b="1" dirty="0">
              <a:solidFill>
                <a:schemeClr val="tx1"/>
              </a:solidFill>
              <a:latin typeface="Segoe UI" pitchFamily="34" charset="0"/>
              <a:ea typeface="Segoe UI" pitchFamily="34" charset="0"/>
              <a:cs typeface="Segoe UI" pitchFamily="34" charset="0"/>
            </a:endParaRPr>
          </a:p>
        </p:txBody>
      </p:sp>
      <p:cxnSp>
        <p:nvCxnSpPr>
          <p:cNvPr id="10" name="Connecteur droit avec flèche 10"/>
          <p:cNvCxnSpPr>
            <a:stCxn id="7" idx="2"/>
            <a:endCxn id="9" idx="1"/>
          </p:cNvCxnSpPr>
          <p:nvPr/>
        </p:nvCxnSpPr>
        <p:spPr>
          <a:xfrm>
            <a:off x="3183614" y="4322618"/>
            <a:ext cx="817614" cy="32392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Connecteur droit avec flèche 11"/>
          <p:cNvCxnSpPr>
            <a:stCxn id="8" idx="2"/>
            <a:endCxn id="9" idx="7"/>
          </p:cNvCxnSpPr>
          <p:nvPr/>
        </p:nvCxnSpPr>
        <p:spPr>
          <a:xfrm flipH="1">
            <a:off x="5368226" y="4355669"/>
            <a:ext cx="821615" cy="29087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8234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Value &amp; Reference variables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i="1" dirty="0">
                <a:latin typeface="Century Schoolbook" pitchFamily="18" charset="0"/>
              </a:rPr>
              <a:t>Value</a:t>
            </a:r>
            <a:r>
              <a:rPr lang="en-US" dirty="0"/>
              <a:t> means as a variable, the data is stored and accessed directly</a:t>
            </a:r>
          </a:p>
          <a:p>
            <a:pPr lvl="1"/>
            <a:r>
              <a:rPr lang="en-US" dirty="0"/>
              <a:t>On the </a:t>
            </a:r>
            <a:r>
              <a:rPr lang="en-US" i="1" dirty="0" smtClean="0">
                <a:latin typeface="Century Schoolbook" pitchFamily="18" charset="0"/>
              </a:rPr>
              <a:t>stack</a:t>
            </a:r>
          </a:p>
          <a:p>
            <a:pPr lvl="1"/>
            <a:endParaRPr lang="en-US" i="1" dirty="0">
              <a:latin typeface="Century Schoolbook" pitchFamily="18" charset="0"/>
            </a:endParaRPr>
          </a:p>
          <a:p>
            <a:r>
              <a:rPr lang="en-US" i="1" dirty="0">
                <a:latin typeface="Century Schoolbook" pitchFamily="18" charset="0"/>
              </a:rPr>
              <a:t>Reference </a:t>
            </a:r>
            <a:r>
              <a:rPr lang="en-US" dirty="0"/>
              <a:t>means the data is stored and accessed indirectly</a:t>
            </a:r>
          </a:p>
          <a:p>
            <a:pPr lvl="1"/>
            <a:r>
              <a:rPr lang="en-US" dirty="0"/>
              <a:t>Usually on the </a:t>
            </a:r>
            <a:r>
              <a:rPr lang="en-US" i="1" dirty="0">
                <a:latin typeface="Century Schoolbook" pitchFamily="18" charset="0"/>
              </a:rPr>
              <a:t>heap</a:t>
            </a:r>
            <a:endParaRPr lang="en-US" dirty="0" smtClean="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Data types &amp; Literals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8963041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Value &amp; Reference variables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Data types &amp; Literals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shape10"/>
          <p:cNvSpPr txBox="1">
            <a:spLocks noChangeArrowheads="1"/>
          </p:cNvSpPr>
          <p:nvPr/>
        </p:nvSpPr>
        <p:spPr bwMode="blackWhite">
          <a:xfrm>
            <a:off x="323528" y="1977504"/>
            <a:ext cx="3487737" cy="1816100"/>
          </a:xfrm>
          <a:prstGeom prst="rect">
            <a:avLst/>
          </a:prstGeom>
          <a:solidFill>
            <a:srgbClr val="FFFFFF"/>
          </a:solidFill>
          <a:ln w="28575">
            <a:solidFill>
              <a:srgbClr val="000080"/>
            </a:solid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70C0"/>
                </a:solidFill>
                <a:effectLst/>
                <a:uLnTx/>
                <a:uFillTx/>
                <a:latin typeface="Courier New" pitchFamily="49" charset="0"/>
              </a:rPr>
              <a:t>public static void </a:t>
            </a:r>
            <a:r>
              <a:rPr kumimoji="0" lang="en-US" sz="1600" b="1" i="0" u="none" strike="noStrike" kern="0" cap="none" spc="0" normalizeH="0" baseline="0" noProof="0" dirty="0">
                <a:ln>
                  <a:noFill/>
                </a:ln>
                <a:solidFill>
                  <a:srgbClr val="000000"/>
                </a:solidFill>
                <a:effectLst/>
                <a:uLnTx/>
                <a:uFillTx/>
                <a:latin typeface="Courier New" pitchFamily="49" charset="0"/>
              </a:rPr>
              <a:t>Main()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ourier New"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ourier New" pitchFamily="49" charset="0"/>
              </a:rPr>
              <a:t>  </a:t>
            </a:r>
            <a:r>
              <a:rPr kumimoji="0" lang="en-US" sz="1600" b="1" i="0" u="none" strike="noStrike" kern="0" cap="none" spc="0" normalizeH="0" baseline="0" noProof="0" dirty="0">
                <a:ln>
                  <a:noFill/>
                </a:ln>
                <a:solidFill>
                  <a:srgbClr val="0070C0"/>
                </a:solidFill>
                <a:effectLst/>
                <a:uLnTx/>
                <a:uFillTx/>
                <a:latin typeface="Courier New" pitchFamily="49" charset="0"/>
              </a:rPr>
              <a:t>double </a:t>
            </a:r>
            <a:r>
              <a:rPr kumimoji="0" lang="en-US" sz="1600" b="1" i="0" u="none" strike="noStrike" kern="0" cap="none" spc="0" normalizeH="0" baseline="0" noProof="0" dirty="0">
                <a:ln>
                  <a:noFill/>
                </a:ln>
                <a:solidFill>
                  <a:srgbClr val="000000"/>
                </a:solidFill>
                <a:effectLst/>
                <a:uLnTx/>
                <a:uFillTx/>
                <a:latin typeface="Courier New" pitchFamily="49" charset="0"/>
              </a:rPr>
              <a:t>inAmt, outAmt;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ourier New" pitchFamily="49" charset="0"/>
              </a:rPr>
              <a:t>  </a:t>
            </a:r>
            <a:r>
              <a:rPr kumimoji="0" lang="en-US" sz="1600" b="1" i="0" u="none" strike="noStrike" kern="0" cap="none" spc="0" normalizeH="0" baseline="0" noProof="0" dirty="0">
                <a:ln>
                  <a:noFill/>
                </a:ln>
                <a:solidFill>
                  <a:srgbClr val="0070C0"/>
                </a:solidFill>
                <a:effectLst/>
                <a:uLnTx/>
                <a:uFillTx/>
                <a:latin typeface="Courier New" pitchFamily="49" charset="0"/>
              </a:rPr>
              <a:t>string </a:t>
            </a:r>
            <a:r>
              <a:rPr kumimoji="0" lang="en-US" sz="1600" b="1" i="0" u="none" strike="noStrike" kern="0" cap="none" spc="0" normalizeH="0" baseline="0" noProof="0" dirty="0">
                <a:ln>
                  <a:noFill/>
                </a:ln>
                <a:solidFill>
                  <a:srgbClr val="000000"/>
                </a:solidFill>
                <a:effectLst/>
                <a:uLnTx/>
                <a:uFillTx/>
                <a:latin typeface="Courier New" pitchFamily="49" charset="0"/>
              </a:rPr>
              <a:t>inCur = </a:t>
            </a:r>
            <a:r>
              <a:rPr kumimoji="0" lang="en-US" sz="1600" b="1" i="0" u="none" strike="noStrike" kern="0" cap="none" spc="0" normalizeH="0" baseline="0" noProof="0" dirty="0">
                <a:ln>
                  <a:noFill/>
                </a:ln>
                <a:solidFill>
                  <a:srgbClr val="00B050"/>
                </a:solidFill>
                <a:effectLst/>
                <a:uLnTx/>
                <a:uFillTx/>
                <a:latin typeface="Courier New" pitchFamily="49" charset="0"/>
              </a:rPr>
              <a:t>"USD"</a:t>
            </a:r>
            <a:r>
              <a:rPr kumimoji="0" lang="en-US" sz="1600" b="1" i="0" u="none" strike="noStrike" kern="0" cap="none" spc="0" normalizeH="0" baseline="0" noProof="0" dirty="0">
                <a:ln>
                  <a:noFill/>
                </a:ln>
                <a:solidFill>
                  <a:srgbClr val="000000"/>
                </a:solidFill>
                <a:effectLst/>
                <a:uLnTx/>
                <a:uFillTx/>
                <a:latin typeface="Courier New"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rPr>
              <a:t>  </a:t>
            </a:r>
            <a:r>
              <a:rPr kumimoji="0" lang="en-US" sz="1600" b="1" i="0" u="none" strike="noStrike" kern="0" cap="none" spc="0" normalizeH="0" baseline="0" noProof="0" dirty="0" smtClean="0">
                <a:ln>
                  <a:noFill/>
                </a:ln>
                <a:solidFill>
                  <a:srgbClr val="0070C0"/>
                </a:solidFill>
                <a:effectLst/>
                <a:uLnTx/>
                <a:uFillTx/>
                <a:latin typeface="Courier New" pitchFamily="49" charset="0"/>
              </a:rPr>
              <a:t>string </a:t>
            </a:r>
            <a:r>
              <a:rPr kumimoji="0" lang="en-US" sz="1600" b="1" i="0" u="none" strike="noStrike" kern="0" cap="none" spc="0" normalizeH="0" baseline="0" noProof="0" dirty="0" err="1" smtClean="0">
                <a:ln>
                  <a:noFill/>
                </a:ln>
                <a:solidFill>
                  <a:srgbClr val="000000"/>
                </a:solidFill>
                <a:effectLst/>
                <a:uLnTx/>
                <a:uFillTx/>
                <a:latin typeface="Courier New" pitchFamily="49" charset="0"/>
              </a:rPr>
              <a:t>outCur</a:t>
            </a:r>
            <a:r>
              <a:rPr kumimoji="0" lang="en-US" sz="1600" b="1" i="0" u="none" strike="noStrike" kern="0" cap="none" spc="0" normalizeH="0" baseline="0" noProof="0" dirty="0" smtClean="0">
                <a:ln>
                  <a:noFill/>
                </a:ln>
                <a:solidFill>
                  <a:srgbClr val="000000"/>
                </a:solidFill>
                <a:effectLst/>
                <a:uLnTx/>
                <a:uFillTx/>
                <a:latin typeface="Courier New" pitchFamily="49" charset="0"/>
              </a:rPr>
              <a:t> = </a:t>
            </a:r>
            <a:r>
              <a:rPr kumimoji="0" lang="en-US" sz="1600" b="1" i="0" u="none" strike="noStrike" kern="0" cap="none" spc="0" normalizeH="0" baseline="0" noProof="0" dirty="0" smtClean="0">
                <a:ln>
                  <a:noFill/>
                </a:ln>
                <a:solidFill>
                  <a:srgbClr val="00B050"/>
                </a:solidFill>
                <a:effectLst/>
                <a:uLnTx/>
                <a:uFillTx/>
                <a:latin typeface="Courier New" pitchFamily="49" charset="0"/>
              </a:rPr>
              <a:t>"EUR"</a:t>
            </a:r>
            <a:r>
              <a:rPr kumimoji="0" lang="en-US" sz="1600" b="1" i="0" u="none" strike="noStrike" kern="0" cap="none" spc="0" normalizeH="0" baseline="0" noProof="0" dirty="0" smtClean="0">
                <a:ln>
                  <a:noFill/>
                </a:ln>
                <a:solidFill>
                  <a:srgbClr val="000000"/>
                </a:solidFill>
                <a:effectLst/>
                <a:uLnTx/>
                <a:uFillTx/>
                <a:latin typeface="Courier New" pitchFamily="49"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rPr>
              <a:t>  </a:t>
            </a:r>
            <a:r>
              <a:rPr kumimoji="0" lang="en-US" sz="1600" b="1" i="0" u="none" strike="noStrike" kern="0" cap="none" spc="0" normalizeH="0" baseline="0" noProof="0" dirty="0">
                <a:ln>
                  <a:noFill/>
                </a:ln>
                <a:solidFill>
                  <a:srgbClr val="000000"/>
                </a:solidFill>
                <a:effectLst/>
                <a:uLnTx/>
                <a:uFillTx/>
                <a:latin typeface="Courier New" pitchFamily="49" charset="0"/>
              </a:rPr>
              <a:t>… statements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ourier New" pitchFamily="49" charset="0"/>
              </a:rPr>
              <a:t>}</a:t>
            </a:r>
          </a:p>
        </p:txBody>
      </p:sp>
      <p:sp>
        <p:nvSpPr>
          <p:cNvPr id="12" name="Oval Callout 11"/>
          <p:cNvSpPr/>
          <p:nvPr/>
        </p:nvSpPr>
        <p:spPr bwMode="auto">
          <a:xfrm>
            <a:off x="3603303" y="1417340"/>
            <a:ext cx="2264841" cy="908864"/>
          </a:xfrm>
          <a:prstGeom prst="wedgeEllipseCallout">
            <a:avLst>
              <a:gd name="adj1" fmla="val -81249"/>
              <a:gd name="adj2" fmla="val 71766"/>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rPr>
              <a:t>Allocated on the stack</a:t>
            </a:r>
          </a:p>
        </p:txBody>
      </p:sp>
      <p:sp>
        <p:nvSpPr>
          <p:cNvPr id="13" name="Oval Callout 12"/>
          <p:cNvSpPr/>
          <p:nvPr/>
        </p:nvSpPr>
        <p:spPr bwMode="auto">
          <a:xfrm>
            <a:off x="3387279" y="3505572"/>
            <a:ext cx="2333966" cy="908864"/>
          </a:xfrm>
          <a:prstGeom prst="wedgeEllipseCallout">
            <a:avLst>
              <a:gd name="adj1" fmla="val -71074"/>
              <a:gd name="adj2" fmla="val -79679"/>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rPr>
              <a:t>Allocated on the heap</a:t>
            </a:r>
          </a:p>
        </p:txBody>
      </p:sp>
      <p:sp>
        <p:nvSpPr>
          <p:cNvPr id="20" name="shape11"/>
          <p:cNvSpPr txBox="1">
            <a:spLocks noChangeArrowheads="1"/>
          </p:cNvSpPr>
          <p:nvPr/>
        </p:nvSpPr>
        <p:spPr bwMode="auto">
          <a:xfrm>
            <a:off x="7715994" y="976000"/>
            <a:ext cx="1248494" cy="369332"/>
          </a:xfrm>
          <a:prstGeom prst="rect">
            <a:avLst/>
          </a:prstGeom>
          <a:noFill/>
          <a:ln w="12700">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MEMORY</a:t>
            </a:r>
          </a:p>
        </p:txBody>
      </p:sp>
      <p:sp>
        <p:nvSpPr>
          <p:cNvPr id="21" name="Oval Callout 20"/>
          <p:cNvSpPr/>
          <p:nvPr/>
        </p:nvSpPr>
        <p:spPr bwMode="auto">
          <a:xfrm>
            <a:off x="6084168" y="4009628"/>
            <a:ext cx="1124910" cy="519351"/>
          </a:xfrm>
          <a:prstGeom prst="wedgeEllipseCallout">
            <a:avLst>
              <a:gd name="adj1" fmla="val 127095"/>
              <a:gd name="adj2" fmla="val 11032"/>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rPr>
              <a:t>Heap</a:t>
            </a:r>
          </a:p>
        </p:txBody>
      </p:sp>
      <p:sp>
        <p:nvSpPr>
          <p:cNvPr id="22" name="Oval Callout 21"/>
          <p:cNvSpPr/>
          <p:nvPr/>
        </p:nvSpPr>
        <p:spPr bwMode="auto">
          <a:xfrm>
            <a:off x="6012160" y="2569468"/>
            <a:ext cx="1308320" cy="519351"/>
          </a:xfrm>
          <a:prstGeom prst="wedgeEllipseCallout">
            <a:avLst>
              <a:gd name="adj1" fmla="val 97531"/>
              <a:gd name="adj2" fmla="val -72692"/>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FFFFFF"/>
                </a:solidFill>
                <a:effectLst/>
                <a:uLnTx/>
                <a:uFillTx/>
              </a:rPr>
              <a:t>Stack</a:t>
            </a:r>
            <a:endParaRPr kumimoji="0" lang="en-US" sz="1800" b="1" i="0" u="none" strike="noStrike" kern="0" cap="none" spc="0" normalizeH="0" baseline="0" noProof="0" dirty="0">
              <a:ln>
                <a:noFill/>
              </a:ln>
              <a:solidFill>
                <a:srgbClr val="FFFFFF"/>
              </a:solidFill>
              <a:effectLst/>
              <a:uLnTx/>
              <a:uFillTx/>
            </a:endParaRPr>
          </a:p>
        </p:txBody>
      </p:sp>
      <p:sp>
        <p:nvSpPr>
          <p:cNvPr id="23" name="Oval Callout 22"/>
          <p:cNvSpPr/>
          <p:nvPr/>
        </p:nvSpPr>
        <p:spPr bwMode="auto">
          <a:xfrm>
            <a:off x="6228184" y="1273324"/>
            <a:ext cx="1174606" cy="908864"/>
          </a:xfrm>
          <a:prstGeom prst="wedgeEllipseCallout">
            <a:avLst>
              <a:gd name="adj1" fmla="val 96471"/>
              <a:gd name="adj2" fmla="val -1682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rPr>
              <a:t>Static </a:t>
            </a:r>
            <a:r>
              <a:rPr kumimoji="0" lang="en-US" sz="1800" b="1" i="0" u="none" strike="noStrike" kern="0" cap="none" spc="0" normalizeH="0" baseline="0" noProof="0" dirty="0" smtClean="0">
                <a:ln>
                  <a:noFill/>
                </a:ln>
                <a:solidFill>
                  <a:srgbClr val="FFFFFF"/>
                </a:solidFill>
                <a:effectLst/>
                <a:uLnTx/>
                <a:uFillTx/>
              </a:rPr>
              <a:t>area</a:t>
            </a:r>
            <a:endParaRPr kumimoji="0" lang="en-US" sz="1800" b="1" i="0" u="none" strike="noStrike" kern="0" cap="none" spc="0" normalizeH="0" baseline="0" noProof="0" dirty="0">
              <a:ln>
                <a:noFill/>
              </a:ln>
              <a:solidFill>
                <a:srgbClr val="FFFFFF"/>
              </a:solidFill>
              <a:effectLst/>
              <a:uLnTx/>
              <a:uFillTx/>
            </a:endParaRPr>
          </a:p>
        </p:txBody>
      </p:sp>
      <p:sp>
        <p:nvSpPr>
          <p:cNvPr id="24" name="shape9"/>
          <p:cNvSpPr>
            <a:spLocks noChangeShapeType="1"/>
          </p:cNvSpPr>
          <p:nvPr/>
        </p:nvSpPr>
        <p:spPr bwMode="auto">
          <a:xfrm flipV="1">
            <a:off x="7836185" y="1889724"/>
            <a:ext cx="1008112" cy="0"/>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wrap="square">
            <a:spAutoFit/>
          </a:bodyPr>
          <a:lstStyle/>
          <a:p>
            <a:endParaRPr lang="en-US" dirty="0"/>
          </a:p>
        </p:txBody>
      </p:sp>
      <p:sp>
        <p:nvSpPr>
          <p:cNvPr id="25" name="shape8"/>
          <p:cNvSpPr>
            <a:spLocks noChangeShapeType="1"/>
          </p:cNvSpPr>
          <p:nvPr/>
        </p:nvSpPr>
        <p:spPr bwMode="auto">
          <a:xfrm flipV="1">
            <a:off x="7825201" y="3681285"/>
            <a:ext cx="1030080" cy="11840"/>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wrap="square">
            <a:spAutoFit/>
          </a:bodyPr>
          <a:lstStyle/>
          <a:p>
            <a:endParaRPr lang="en-US" dirty="0"/>
          </a:p>
        </p:txBody>
      </p:sp>
      <p:sp>
        <p:nvSpPr>
          <p:cNvPr id="4" name="Rectangle 3"/>
          <p:cNvSpPr/>
          <p:nvPr/>
        </p:nvSpPr>
        <p:spPr>
          <a:xfrm>
            <a:off x="7836185" y="1345332"/>
            <a:ext cx="1008112" cy="3744416"/>
          </a:xfrm>
          <a:prstGeom prst="rect">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70055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User defined variables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a:t>Other types </a:t>
            </a:r>
            <a:r>
              <a:rPr lang="en-US" dirty="0" smtClean="0"/>
              <a:t>in </a:t>
            </a:r>
            <a:r>
              <a:rPr lang="en-US" dirty="0"/>
              <a:t>C# are </a:t>
            </a:r>
            <a:r>
              <a:rPr lang="en-US" i="1" dirty="0">
                <a:latin typeface="Century Schoolbook" pitchFamily="18" charset="0"/>
              </a:rPr>
              <a:t>class</a:t>
            </a:r>
            <a:r>
              <a:rPr lang="en-US" dirty="0"/>
              <a:t> and </a:t>
            </a:r>
            <a:r>
              <a:rPr lang="en-US" i="1" dirty="0" err="1">
                <a:latin typeface="Century Schoolbook" pitchFamily="18" charset="0"/>
              </a:rPr>
              <a:t>struct</a:t>
            </a:r>
            <a:r>
              <a:rPr lang="en-US" dirty="0"/>
              <a:t> types</a:t>
            </a:r>
          </a:p>
          <a:p>
            <a:pPr lvl="1"/>
            <a:r>
              <a:rPr lang="en-US" dirty="0"/>
              <a:t>Not predefined in the language</a:t>
            </a:r>
          </a:p>
          <a:p>
            <a:pPr lvl="1"/>
            <a:r>
              <a:rPr lang="en-US" dirty="0"/>
              <a:t>User-written or obtained from a </a:t>
            </a:r>
            <a:r>
              <a:rPr lang="en-US" i="1" dirty="0">
                <a:latin typeface="Century Schoolbook" pitchFamily="18" charset="0"/>
              </a:rPr>
              <a:t>class library</a:t>
            </a:r>
          </a:p>
          <a:p>
            <a:r>
              <a:rPr lang="en-US" dirty="0"/>
              <a:t>Structures are </a:t>
            </a:r>
            <a:r>
              <a:rPr lang="en-US" i="1" dirty="0">
                <a:latin typeface="Century Schoolbook" pitchFamily="18" charset="0"/>
              </a:rPr>
              <a:t>always</a:t>
            </a:r>
            <a:r>
              <a:rPr lang="en-US" dirty="0"/>
              <a:t> value types</a:t>
            </a:r>
          </a:p>
          <a:p>
            <a:pPr lvl="1"/>
            <a:r>
              <a:rPr lang="en-US" dirty="0"/>
              <a:t>Allocated automatically on the stack</a:t>
            </a:r>
          </a:p>
          <a:p>
            <a:pPr lvl="1">
              <a:buFont typeface="Arial" charset="0"/>
              <a:buNone/>
            </a:pPr>
            <a:r>
              <a:rPr lang="en-US" b="1" dirty="0">
                <a:latin typeface="Courier New" pitchFamily="49" charset="0"/>
              </a:rPr>
              <a:t>		complex c;</a:t>
            </a:r>
            <a:endParaRPr lang="en-US" dirty="0"/>
          </a:p>
          <a:p>
            <a:r>
              <a:rPr lang="en-US" dirty="0"/>
              <a:t>Classes are </a:t>
            </a:r>
            <a:r>
              <a:rPr lang="en-US" i="1" dirty="0">
                <a:latin typeface="Century Schoolbook" pitchFamily="18" charset="0"/>
              </a:rPr>
              <a:t>always</a:t>
            </a:r>
            <a:r>
              <a:rPr lang="en-US" dirty="0"/>
              <a:t> reference types</a:t>
            </a:r>
          </a:p>
          <a:p>
            <a:pPr lvl="1"/>
            <a:r>
              <a:rPr lang="en-US" dirty="0"/>
              <a:t>Usually allocated on the heap with </a:t>
            </a:r>
            <a:r>
              <a:rPr lang="en-US" b="1" dirty="0">
                <a:latin typeface="Courier New" pitchFamily="49" charset="0"/>
              </a:rPr>
              <a:t>new</a:t>
            </a:r>
            <a:r>
              <a:rPr lang="en-US" dirty="0"/>
              <a:t> keyword</a:t>
            </a:r>
          </a:p>
          <a:p>
            <a:pPr lvl="1">
              <a:buFont typeface="Arial" charset="0"/>
              <a:buNone/>
            </a:pPr>
            <a:r>
              <a:rPr lang="en-US" b="1" dirty="0"/>
              <a:t>		</a:t>
            </a:r>
            <a:r>
              <a:rPr lang="en-US" b="1" dirty="0">
                <a:latin typeface="Courier New" pitchFamily="49" charset="0"/>
              </a:rPr>
              <a:t>Account a = new Account();</a:t>
            </a:r>
            <a:endParaRPr lang="en-US" dirty="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Data types &amp; Literals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hape11"/>
          <p:cNvSpPr txBox="1">
            <a:spLocks noChangeArrowheads="1"/>
          </p:cNvSpPr>
          <p:nvPr/>
        </p:nvSpPr>
        <p:spPr bwMode="auto">
          <a:xfrm>
            <a:off x="7715994" y="976000"/>
            <a:ext cx="1248494" cy="369332"/>
          </a:xfrm>
          <a:prstGeom prst="rect">
            <a:avLst/>
          </a:prstGeom>
          <a:noFill/>
          <a:ln w="12700">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MEMORY</a:t>
            </a:r>
          </a:p>
        </p:txBody>
      </p:sp>
      <p:sp>
        <p:nvSpPr>
          <p:cNvPr id="8" name="shape9"/>
          <p:cNvSpPr>
            <a:spLocks noChangeShapeType="1"/>
          </p:cNvSpPr>
          <p:nvPr/>
        </p:nvSpPr>
        <p:spPr bwMode="auto">
          <a:xfrm flipV="1">
            <a:off x="7836185" y="1889724"/>
            <a:ext cx="1008112" cy="0"/>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wrap="square">
            <a:spAutoFit/>
          </a:bodyPr>
          <a:lstStyle/>
          <a:p>
            <a:endParaRPr lang="en-US" dirty="0"/>
          </a:p>
        </p:txBody>
      </p:sp>
      <p:sp>
        <p:nvSpPr>
          <p:cNvPr id="9" name="shape8"/>
          <p:cNvSpPr>
            <a:spLocks noChangeShapeType="1"/>
          </p:cNvSpPr>
          <p:nvPr/>
        </p:nvSpPr>
        <p:spPr bwMode="auto">
          <a:xfrm flipV="1">
            <a:off x="7825201" y="3681285"/>
            <a:ext cx="1030080" cy="11840"/>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wrap="square">
            <a:spAutoFit/>
          </a:bodyPr>
          <a:lstStyle/>
          <a:p>
            <a:endParaRPr lang="en-US" dirty="0"/>
          </a:p>
        </p:txBody>
      </p:sp>
      <p:sp>
        <p:nvSpPr>
          <p:cNvPr id="10" name="Rectangle 9"/>
          <p:cNvSpPr/>
          <p:nvPr/>
        </p:nvSpPr>
        <p:spPr>
          <a:xfrm>
            <a:off x="7836185" y="1345332"/>
            <a:ext cx="1008112" cy="3744416"/>
          </a:xfrm>
          <a:prstGeom prst="rect">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 name="Elbow Connector 2"/>
          <p:cNvCxnSpPr/>
          <p:nvPr/>
        </p:nvCxnSpPr>
        <p:spPr>
          <a:xfrm flipV="1">
            <a:off x="3347864" y="2569468"/>
            <a:ext cx="4752528" cy="1152128"/>
          </a:xfrm>
          <a:prstGeom prst="bentConnector3">
            <a:avLst>
              <a:gd name="adj1" fmla="val 81124"/>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 name="Elbow Connector 5"/>
          <p:cNvCxnSpPr/>
          <p:nvPr/>
        </p:nvCxnSpPr>
        <p:spPr>
          <a:xfrm flipV="1">
            <a:off x="6300192" y="4441676"/>
            <a:ext cx="1872208" cy="648072"/>
          </a:xfrm>
          <a:prstGeom prst="bentConnector3">
            <a:avLst>
              <a:gd name="adj1" fmla="val 67557"/>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09237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en-US" smtClean="0">
                <a:ea typeface="ＭＳ Ｐゴシック" pitchFamily="34" charset="-128"/>
              </a:rPr>
              <a:t>Course plan</a:t>
            </a:r>
          </a:p>
        </p:txBody>
      </p:sp>
      <p:sp>
        <p:nvSpPr>
          <p:cNvPr id="35842" name="Espace réservé du contenu 2"/>
          <p:cNvSpPr>
            <a:spLocks noGrp="1"/>
          </p:cNvSpPr>
          <p:nvPr>
            <p:ph idx="1"/>
          </p:nvPr>
        </p:nvSpPr>
        <p:spPr>
          <a:xfrm>
            <a:off x="3635896" y="1128713"/>
            <a:ext cx="5257279" cy="4230687"/>
          </a:xfrm>
        </p:spPr>
        <p:txBody>
          <a:bodyPr/>
          <a:lstStyle/>
          <a:p>
            <a:pPr lvl="1">
              <a:lnSpc>
                <a:spcPct val="120000"/>
              </a:lnSpc>
            </a:pPr>
            <a:r>
              <a:rPr lang="en-US" dirty="0"/>
              <a:t>Namespaces and Methods</a:t>
            </a:r>
          </a:p>
          <a:p>
            <a:pPr lvl="1" indent="-411480">
              <a:lnSpc>
                <a:spcPct val="120000"/>
              </a:lnSpc>
            </a:pPr>
            <a:r>
              <a:rPr lang="en-US" dirty="0"/>
              <a:t>Data Types and Literals</a:t>
            </a:r>
          </a:p>
          <a:p>
            <a:pPr lvl="1" indent="-411480">
              <a:lnSpc>
                <a:spcPct val="120000"/>
              </a:lnSpc>
            </a:pPr>
            <a:r>
              <a:rPr lang="en-US" dirty="0" smtClean="0"/>
              <a:t>Expressions </a:t>
            </a:r>
            <a:r>
              <a:rPr lang="en-US" dirty="0"/>
              <a:t>and Operators</a:t>
            </a:r>
          </a:p>
          <a:p>
            <a:pPr lvl="1" indent="-411480">
              <a:lnSpc>
                <a:spcPct val="120000"/>
              </a:lnSpc>
            </a:pPr>
            <a:r>
              <a:rPr lang="en-US" dirty="0" smtClean="0"/>
              <a:t>Object Oriented Philosophy</a:t>
            </a:r>
            <a:endParaRPr lang="en-US" dirty="0"/>
          </a:p>
          <a:p>
            <a:pPr lvl="1" indent="-411480">
              <a:lnSpc>
                <a:spcPct val="120000"/>
              </a:lnSpc>
            </a:pPr>
            <a:r>
              <a:rPr lang="en-US" dirty="0" smtClean="0"/>
              <a:t>C# Class Definitions</a:t>
            </a:r>
            <a:endParaRPr lang="en-US" dirty="0"/>
          </a:p>
        </p:txBody>
      </p:sp>
      <p:sp>
        <p:nvSpPr>
          <p:cNvPr id="35843" name="Espace réservé du contenu 3"/>
          <p:cNvSpPr>
            <a:spLocks noGrp="1"/>
          </p:cNvSpPr>
          <p:nvPr>
            <p:ph sz="quarter" idx="13"/>
          </p:nvPr>
        </p:nvSpPr>
        <p:spPr/>
        <p:txBody>
          <a:bodyPr/>
          <a:lstStyle/>
          <a:p>
            <a:r>
              <a:rPr lang="en-US" dirty="0" smtClean="0">
                <a:ea typeface="ＭＳ Ｐゴシック" pitchFamily="34" charset="-128"/>
              </a:rPr>
              <a:t>C# Basics</a:t>
            </a: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Data types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a:t>An instance of a </a:t>
            </a:r>
            <a:r>
              <a:rPr lang="en-US" dirty="0" smtClean="0"/>
              <a:t>class/structure </a:t>
            </a:r>
            <a:r>
              <a:rPr lang="en-US" dirty="0"/>
              <a:t>is called an </a:t>
            </a:r>
            <a:r>
              <a:rPr lang="en-US" i="1" dirty="0">
                <a:latin typeface="Century Schoolbook" pitchFamily="18" charset="0"/>
              </a:rPr>
              <a:t>object</a:t>
            </a:r>
            <a:endParaRPr lang="en-US" dirty="0"/>
          </a:p>
          <a:p>
            <a:pPr lvl="1"/>
            <a:r>
              <a:rPr lang="en-US" dirty="0"/>
              <a:t>Classes are used far more often than structures</a:t>
            </a:r>
          </a:p>
          <a:p>
            <a:pPr lvl="1"/>
            <a:r>
              <a:rPr lang="en-US" dirty="0"/>
              <a:t>How to define classes and structures will be discussed </a:t>
            </a:r>
            <a:r>
              <a:rPr lang="en-US" dirty="0" smtClean="0"/>
              <a:t>later</a:t>
            </a:r>
          </a:p>
          <a:p>
            <a:endParaRPr lang="en-US" dirty="0"/>
          </a:p>
          <a:p>
            <a:r>
              <a:rPr lang="en-US" dirty="0" smtClean="0"/>
              <a:t>Having </a:t>
            </a:r>
            <a:r>
              <a:rPr lang="en-US" dirty="0"/>
              <a:t>variables with different memory allocation schemes might seem confusing, but …</a:t>
            </a:r>
          </a:p>
          <a:p>
            <a:pPr lvl="1"/>
            <a:r>
              <a:rPr lang="en-US" dirty="0"/>
              <a:t> Both types are used in essentially the same manner</a:t>
            </a:r>
          </a:p>
          <a:p>
            <a:pPr lvl="2"/>
            <a:r>
              <a:rPr lang="en-US" dirty="0"/>
              <a:t>Except for a few notable cases that we will discuss later </a:t>
            </a:r>
          </a:p>
          <a:p>
            <a:pPr lvl="1"/>
            <a:r>
              <a:rPr lang="en-US" dirty="0"/>
              <a:t> Makes C# easier to program	</a:t>
            </a:r>
          </a:p>
          <a:p>
            <a:endParaRPr lang="en-US" dirty="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Data types &amp; Literals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790351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Numeric literals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a:t>Integer literals can be written as Base 10 (decimal) or Base 16 (hexadecimal), but not Base 8 (octal)</a:t>
            </a:r>
          </a:p>
          <a:p>
            <a:pPr lvl="1"/>
            <a:r>
              <a:rPr lang="en-GB" dirty="0">
                <a:latin typeface="Courier New" pitchFamily="49" charset="0"/>
              </a:rPr>
              <a:t>123</a:t>
            </a:r>
            <a:r>
              <a:rPr lang="en-GB" dirty="0"/>
              <a:t>, </a:t>
            </a:r>
            <a:r>
              <a:rPr lang="en-GB" dirty="0">
                <a:latin typeface="Courier New" pitchFamily="49" charset="0"/>
              </a:rPr>
              <a:t>0x45AF</a:t>
            </a:r>
          </a:p>
          <a:p>
            <a:pPr lvl="1"/>
            <a:r>
              <a:rPr lang="en-GB" dirty="0"/>
              <a:t>Long literals are followed by an </a:t>
            </a:r>
            <a:r>
              <a:rPr lang="en-GB" dirty="0">
                <a:latin typeface="Courier New" pitchFamily="49" charset="0"/>
              </a:rPr>
              <a:t>L</a:t>
            </a:r>
            <a:endParaRPr lang="en-GB" dirty="0"/>
          </a:p>
          <a:p>
            <a:pPr lvl="1"/>
            <a:r>
              <a:rPr lang="en-US" b="1" dirty="0" smtClean="0">
                <a:solidFill>
                  <a:srgbClr val="FF0000"/>
                </a:solidFill>
                <a:latin typeface="Calibri"/>
                <a:cs typeface="Calibri"/>
              </a:rPr>
              <a:t>Be careful: </a:t>
            </a:r>
            <a:r>
              <a:rPr lang="en-US" dirty="0" smtClean="0">
                <a:latin typeface="Courier New" pitchFamily="49" charset="0"/>
              </a:rPr>
              <a:t>077</a:t>
            </a:r>
            <a:r>
              <a:rPr lang="en-US" dirty="0" smtClean="0"/>
              <a:t> </a:t>
            </a:r>
            <a:r>
              <a:rPr lang="en-US" dirty="0"/>
              <a:t>is base 10, not octal</a:t>
            </a:r>
            <a:r>
              <a:rPr lang="en-US" dirty="0" smtClean="0"/>
              <a:t>!</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Data types &amp; Literals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348123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Numeric literals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GB" dirty="0" smtClean="0"/>
              <a:t>Floating-point numbers must contain a decimal point or exponent but cannot end in a decimal point</a:t>
            </a:r>
            <a:endParaRPr lang="en-US" dirty="0" smtClean="0"/>
          </a:p>
          <a:p>
            <a:pPr lvl="1"/>
            <a:r>
              <a:rPr lang="en-GB" dirty="0" smtClean="0">
                <a:latin typeface="Courier New" pitchFamily="49" charset="0"/>
              </a:rPr>
              <a:t>1.0</a:t>
            </a:r>
            <a:r>
              <a:rPr lang="en-GB" dirty="0" smtClean="0"/>
              <a:t>, </a:t>
            </a:r>
            <a:r>
              <a:rPr lang="en-GB" dirty="0" smtClean="0">
                <a:latin typeface="Courier New" pitchFamily="49" charset="0"/>
              </a:rPr>
              <a:t>2E5</a:t>
            </a:r>
            <a:r>
              <a:rPr lang="en-GB" dirty="0" smtClean="0"/>
              <a:t>, </a:t>
            </a:r>
            <a:r>
              <a:rPr lang="en-GB" dirty="0" smtClean="0">
                <a:latin typeface="Courier New" pitchFamily="49" charset="0"/>
              </a:rPr>
              <a:t>1.62e-19</a:t>
            </a:r>
          </a:p>
          <a:p>
            <a:pPr lvl="1"/>
            <a:r>
              <a:rPr lang="en-GB" b="1" dirty="0" smtClean="0">
                <a:solidFill>
                  <a:srgbClr val="FF0000"/>
                </a:solidFill>
                <a:latin typeface="Calibri"/>
                <a:cs typeface="Calibri"/>
              </a:rPr>
              <a:t>Be careful: </a:t>
            </a:r>
            <a:r>
              <a:rPr lang="en-GB" dirty="0" smtClean="0">
                <a:latin typeface="Courier New" pitchFamily="49" charset="0"/>
              </a:rPr>
              <a:t>132.</a:t>
            </a:r>
            <a:r>
              <a:rPr lang="en-GB" dirty="0" smtClean="0"/>
              <a:t> is not valid!</a:t>
            </a:r>
          </a:p>
          <a:p>
            <a:pPr lvl="1"/>
            <a:r>
              <a:rPr lang="en-GB" dirty="0" smtClean="0">
                <a:latin typeface="Courier New" pitchFamily="49" charset="0"/>
                <a:cs typeface="Courier New" pitchFamily="49" charset="0"/>
              </a:rPr>
              <a:t>float</a:t>
            </a:r>
            <a:r>
              <a:rPr lang="en-GB" dirty="0" smtClean="0"/>
              <a:t> literals are followed by </a:t>
            </a:r>
            <a:r>
              <a:rPr lang="en-GB" dirty="0" smtClean="0">
                <a:latin typeface="Courier New" pitchFamily="49" charset="0"/>
              </a:rPr>
              <a:t>f</a:t>
            </a:r>
            <a:endParaRPr lang="en-GB" dirty="0" smtClean="0"/>
          </a:p>
          <a:p>
            <a:pPr lvl="1"/>
            <a:r>
              <a:rPr lang="en-GB" dirty="0" smtClean="0">
                <a:latin typeface="Courier New" pitchFamily="49" charset="0"/>
                <a:cs typeface="Courier New" pitchFamily="49" charset="0"/>
              </a:rPr>
              <a:t>decimal</a:t>
            </a:r>
            <a:r>
              <a:rPr lang="en-GB" dirty="0" smtClean="0"/>
              <a:t> literals are followed by </a:t>
            </a:r>
            <a:r>
              <a:rPr lang="en-GB" dirty="0" smtClean="0">
                <a:latin typeface="Courier New" pitchFamily="49" charset="0"/>
              </a:rPr>
              <a:t>m</a:t>
            </a:r>
            <a:endParaRPr lang="en-US" dirty="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Data types &amp; Literals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0708101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Character and String literals 1/2</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352928" cy="4230687"/>
          </a:xfrm>
        </p:spPr>
        <p:txBody>
          <a:bodyPr/>
          <a:lstStyle/>
          <a:p>
            <a:r>
              <a:rPr lang="en-GB" b="1" dirty="0" smtClean="0"/>
              <a:t>Char</a:t>
            </a:r>
            <a:r>
              <a:rPr lang="en-GB" dirty="0" smtClean="0"/>
              <a:t>: Unicode </a:t>
            </a:r>
            <a:r>
              <a:rPr lang="en-GB" dirty="0"/>
              <a:t>characters surrounded by single quotes</a:t>
            </a:r>
            <a:endParaRPr lang="en-US" dirty="0"/>
          </a:p>
          <a:p>
            <a:pPr lvl="1"/>
            <a:r>
              <a:rPr lang="en-GB" dirty="0">
                <a:latin typeface="Courier New" pitchFamily="49" charset="0"/>
                <a:cs typeface="Courier New" pitchFamily="49" charset="0"/>
              </a:rPr>
              <a:t>'</a:t>
            </a:r>
            <a:r>
              <a:rPr lang="en-GB" dirty="0">
                <a:latin typeface="Courier New" pitchFamily="49" charset="0"/>
              </a:rPr>
              <a:t>X</a:t>
            </a:r>
            <a:r>
              <a:rPr lang="en-GB" dirty="0">
                <a:latin typeface="Courier New" pitchFamily="49" charset="0"/>
                <a:cs typeface="Courier New" pitchFamily="49" charset="0"/>
              </a:rPr>
              <a:t>'</a:t>
            </a:r>
            <a:endParaRPr lang="en-GB" dirty="0"/>
          </a:p>
          <a:p>
            <a:pPr lvl="1"/>
            <a:r>
              <a:rPr lang="en-GB" dirty="0">
                <a:latin typeface="Courier New" pitchFamily="49" charset="0"/>
                <a:cs typeface="Courier New" pitchFamily="49" charset="0"/>
              </a:rPr>
              <a:t>'</a:t>
            </a:r>
            <a:r>
              <a:rPr lang="en-GB" dirty="0">
                <a:latin typeface="Courier New" pitchFamily="49" charset="0"/>
              </a:rPr>
              <a:t>\u20AC</a:t>
            </a:r>
            <a:r>
              <a:rPr lang="en-GB" dirty="0">
                <a:latin typeface="Courier New" pitchFamily="49" charset="0"/>
                <a:cs typeface="Courier New" pitchFamily="49" charset="0"/>
              </a:rPr>
              <a:t>'</a:t>
            </a:r>
            <a:r>
              <a:rPr lang="en-GB" dirty="0"/>
              <a:t> is the euro symbol, </a:t>
            </a:r>
            <a:r>
              <a:rPr lang="en-GB" dirty="0">
                <a:latin typeface="Courier New" pitchFamily="49" charset="0"/>
                <a:cs typeface="Arial" charset="0"/>
              </a:rPr>
              <a:t>€</a:t>
            </a:r>
            <a:endParaRPr lang="en-GB" dirty="0"/>
          </a:p>
          <a:p>
            <a:pPr lvl="1"/>
            <a:r>
              <a:rPr lang="en-GB" dirty="0">
                <a:latin typeface="Courier New" pitchFamily="49" charset="0"/>
                <a:cs typeface="Courier New" pitchFamily="49" charset="0"/>
              </a:rPr>
              <a:t>'</a:t>
            </a:r>
            <a:r>
              <a:rPr lang="en-GB" dirty="0">
                <a:latin typeface="Courier New" pitchFamily="49" charset="0"/>
              </a:rPr>
              <a:t>\n</a:t>
            </a:r>
            <a:r>
              <a:rPr lang="en-GB" dirty="0">
                <a:latin typeface="Courier New" pitchFamily="49" charset="0"/>
                <a:cs typeface="Courier New" pitchFamily="49" charset="0"/>
              </a:rPr>
              <a:t>'</a:t>
            </a:r>
            <a:r>
              <a:rPr lang="en-GB" dirty="0"/>
              <a:t> is a newline</a:t>
            </a:r>
          </a:p>
          <a:p>
            <a:pPr lvl="1"/>
            <a:r>
              <a:rPr lang="en-GB" dirty="0">
                <a:latin typeface="Courier New" pitchFamily="49" charset="0"/>
                <a:cs typeface="Courier New" pitchFamily="49" charset="0"/>
              </a:rPr>
              <a:t>'</a:t>
            </a:r>
            <a:r>
              <a:rPr lang="en-GB" dirty="0">
                <a:latin typeface="Courier New" pitchFamily="49" charset="0"/>
              </a:rPr>
              <a:t>\\</a:t>
            </a:r>
            <a:r>
              <a:rPr lang="en-GB" dirty="0">
                <a:latin typeface="Courier New" pitchFamily="49" charset="0"/>
                <a:cs typeface="Courier New" pitchFamily="49" charset="0"/>
              </a:rPr>
              <a:t>'</a:t>
            </a:r>
            <a:r>
              <a:rPr lang="en-GB" dirty="0"/>
              <a:t> is </a:t>
            </a:r>
            <a:r>
              <a:rPr lang="en-GB" dirty="0" smtClean="0"/>
              <a:t>backslash</a:t>
            </a:r>
          </a:p>
          <a:p>
            <a:pPr lvl="1"/>
            <a:endParaRPr lang="en-US" dirty="0"/>
          </a:p>
          <a:p>
            <a:r>
              <a:rPr lang="en-GB" b="1" dirty="0" smtClean="0"/>
              <a:t>String</a:t>
            </a:r>
            <a:r>
              <a:rPr lang="en-GB" dirty="0" smtClean="0"/>
              <a:t>: Sequences </a:t>
            </a:r>
            <a:r>
              <a:rPr lang="en-GB" dirty="0"/>
              <a:t>of Unicode </a:t>
            </a:r>
            <a:r>
              <a:rPr lang="en-GB" dirty="0" smtClean="0"/>
              <a:t>characters enclosed in double quotes</a:t>
            </a:r>
            <a:endParaRPr lang="en-US" dirty="0"/>
          </a:p>
          <a:p>
            <a:pPr lvl="1"/>
            <a:r>
              <a:rPr lang="en-GB" dirty="0">
                <a:latin typeface="Courier New" pitchFamily="49" charset="0"/>
              </a:rPr>
              <a:t>"C:\\</a:t>
            </a:r>
            <a:r>
              <a:rPr lang="en-GB" dirty="0" err="1">
                <a:latin typeface="Courier New" pitchFamily="49" charset="0"/>
              </a:rPr>
              <a:t>new_source</a:t>
            </a:r>
            <a:r>
              <a:rPr lang="en-GB" dirty="0">
                <a:latin typeface="Courier New" pitchFamily="49" charset="0"/>
              </a:rPr>
              <a:t>\\</a:t>
            </a:r>
            <a:r>
              <a:rPr lang="en-GB" dirty="0" err="1">
                <a:latin typeface="Courier New" pitchFamily="49" charset="0"/>
              </a:rPr>
              <a:t>trip_data.txt</a:t>
            </a:r>
            <a:r>
              <a:rPr lang="en-GB" dirty="0">
                <a:latin typeface="Courier New" pitchFamily="49" charset="0"/>
              </a:rPr>
              <a:t>"</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Data types &amp; Literals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231059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Character and String literals 2/2</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496944" cy="4230687"/>
          </a:xfrm>
        </p:spPr>
        <p:txBody>
          <a:bodyPr/>
          <a:lstStyle/>
          <a:p>
            <a:r>
              <a:rPr lang="en-GB" dirty="0"/>
              <a:t>Using a verbatim character eliminates the need for a double backslash</a:t>
            </a:r>
          </a:p>
          <a:p>
            <a:pPr lvl="1"/>
            <a:r>
              <a:rPr lang="en-GB" dirty="0">
                <a:latin typeface="Courier New"/>
                <a:cs typeface="Courier New"/>
              </a:rPr>
              <a:t>@"C:\</a:t>
            </a:r>
            <a:r>
              <a:rPr lang="en-GB" dirty="0" err="1">
                <a:latin typeface="Courier New"/>
                <a:cs typeface="Courier New"/>
              </a:rPr>
              <a:t>new_source</a:t>
            </a:r>
            <a:r>
              <a:rPr lang="en-GB" dirty="0">
                <a:latin typeface="Courier New"/>
                <a:cs typeface="Courier New"/>
              </a:rPr>
              <a:t>\</a:t>
            </a:r>
            <a:r>
              <a:rPr lang="en-GB" dirty="0" err="1">
                <a:latin typeface="Courier New"/>
                <a:cs typeface="Courier New"/>
              </a:rPr>
              <a:t>trip_data.txt</a:t>
            </a:r>
            <a:r>
              <a:rPr lang="en-GB" dirty="0">
                <a:latin typeface="Courier New"/>
                <a:cs typeface="Courier New"/>
              </a:rPr>
              <a:t>"</a:t>
            </a:r>
          </a:p>
          <a:p>
            <a:endParaRPr lang="en-GB" dirty="0" smtClean="0"/>
          </a:p>
          <a:p>
            <a:r>
              <a:rPr lang="en-GB" dirty="0" smtClean="0"/>
              <a:t>Watch </a:t>
            </a:r>
            <a:r>
              <a:rPr lang="en-GB" dirty="0"/>
              <a:t>out! Not all fonts </a:t>
            </a:r>
            <a:r>
              <a:rPr lang="en-GB" dirty="0" smtClean="0"/>
              <a:t>support </a:t>
            </a:r>
            <a:r>
              <a:rPr lang="en-GB" dirty="0"/>
              <a:t>Unicode</a:t>
            </a:r>
          </a:p>
          <a:p>
            <a:pPr lvl="1"/>
            <a:r>
              <a:rPr lang="en-GB" dirty="0" smtClean="0"/>
              <a:t>Display </a:t>
            </a:r>
            <a:r>
              <a:rPr lang="en-GB" dirty="0"/>
              <a:t>Unicode </a:t>
            </a:r>
            <a:r>
              <a:rPr lang="en-GB" dirty="0" smtClean="0"/>
              <a:t>with them </a:t>
            </a:r>
            <a:r>
              <a:rPr lang="en-GB" dirty="0"/>
              <a:t>can give “peculiar” </a:t>
            </a:r>
            <a:r>
              <a:rPr lang="en-GB" dirty="0" smtClean="0"/>
              <a:t>results</a:t>
            </a:r>
          </a:p>
          <a:p>
            <a:r>
              <a:rPr lang="en-GB" dirty="0" smtClean="0"/>
              <a:t>To observe </a:t>
            </a:r>
            <a:r>
              <a:rPr lang="en-GB" dirty="0"/>
              <a:t>the </a:t>
            </a:r>
            <a:r>
              <a:rPr lang="en-GB" dirty="0" smtClean="0"/>
              <a:t>complete Unicode char/</a:t>
            </a:r>
            <a:r>
              <a:rPr lang="en-GB" dirty="0"/>
              <a:t>hex </a:t>
            </a:r>
            <a:r>
              <a:rPr lang="en-GB" dirty="0" smtClean="0"/>
              <a:t>mapping:</a:t>
            </a:r>
          </a:p>
          <a:p>
            <a:pPr lvl="1"/>
            <a:r>
              <a:rPr lang="en-GB" dirty="0" smtClean="0"/>
              <a:t>Run </a:t>
            </a:r>
            <a:r>
              <a:rPr lang="en-GB" dirty="0"/>
              <a:t>the project in Samples\</a:t>
            </a:r>
            <a:r>
              <a:rPr lang="en-GB" dirty="0" err="1"/>
              <a:t>CharacterTestWin</a:t>
            </a:r>
            <a:endParaRPr lang="en-GB" dirty="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Data types &amp; Literals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7162935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6518930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Expressions &amp; Operators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C# Basics</a:t>
            </a:r>
            <a:endParaRPr lang="en-US" dirty="0"/>
          </a:p>
        </p:txBody>
      </p:sp>
    </p:spTree>
    <p:extLst>
      <p:ext uri="{BB962C8B-B14F-4D97-AF65-F5344CB8AC3E}">
        <p14:creationId xmlns:p14="http://schemas.microsoft.com/office/powerpoint/2010/main" val="4683044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Expressions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352928" cy="4230687"/>
          </a:xfrm>
        </p:spPr>
        <p:txBody>
          <a:bodyPr/>
          <a:lstStyle/>
          <a:p>
            <a:pPr>
              <a:spcAft>
                <a:spcPts val="0"/>
              </a:spcAft>
            </a:pPr>
            <a:r>
              <a:rPr lang="en-US" dirty="0"/>
              <a:t>Let’s consider the conversion function from our sample program</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Expressions &amp; Operators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4"/>
          <p:cNvSpPr/>
          <p:nvPr/>
        </p:nvSpPr>
        <p:spPr>
          <a:xfrm>
            <a:off x="179512" y="2353444"/>
            <a:ext cx="8785225" cy="172819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0" eaLnBrk="1" hangingPunct="1">
              <a:lnSpc>
                <a:spcPct val="90000"/>
              </a:lnSpc>
            </a:pPr>
            <a:r>
              <a:rPr lang="en-US" sz="1400" b="1" dirty="0">
                <a:solidFill>
                  <a:srgbClr val="0070C0"/>
                </a:solidFill>
                <a:latin typeface="Courier New" pitchFamily="49" charset="0"/>
              </a:rPr>
              <a:t>public static double </a:t>
            </a:r>
            <a:r>
              <a:rPr lang="en-US" sz="1400" b="1" dirty="0">
                <a:solidFill>
                  <a:srgbClr val="000000"/>
                </a:solidFill>
                <a:latin typeface="Courier New" pitchFamily="49" charset="0"/>
              </a:rPr>
              <a:t>Convert(</a:t>
            </a:r>
            <a:r>
              <a:rPr lang="en-US" sz="1400" b="1" dirty="0">
                <a:solidFill>
                  <a:srgbClr val="0070C0"/>
                </a:solidFill>
                <a:latin typeface="Courier New" pitchFamily="49" charset="0"/>
              </a:rPr>
              <a:t>string</a:t>
            </a:r>
            <a:r>
              <a:rPr lang="en-US" sz="1400" b="1" dirty="0">
                <a:solidFill>
                  <a:srgbClr val="000000"/>
                </a:solidFill>
                <a:latin typeface="Courier New" pitchFamily="49" charset="0"/>
              </a:rPr>
              <a:t> </a:t>
            </a:r>
            <a:r>
              <a:rPr lang="en-US" sz="1400" b="1" dirty="0" err="1">
                <a:solidFill>
                  <a:srgbClr val="000000"/>
                </a:solidFill>
                <a:latin typeface="Courier New" pitchFamily="49" charset="0"/>
              </a:rPr>
              <a:t>ic</a:t>
            </a:r>
            <a:r>
              <a:rPr lang="en-US" sz="1400" b="1" dirty="0">
                <a:solidFill>
                  <a:srgbClr val="000000"/>
                </a:solidFill>
                <a:latin typeface="Courier New" pitchFamily="49" charset="0"/>
              </a:rPr>
              <a:t>, </a:t>
            </a:r>
            <a:r>
              <a:rPr lang="en-US" sz="1400" b="1" dirty="0">
                <a:solidFill>
                  <a:srgbClr val="0070C0"/>
                </a:solidFill>
                <a:latin typeface="Courier New" pitchFamily="49" charset="0"/>
              </a:rPr>
              <a:t>double</a:t>
            </a:r>
            <a:r>
              <a:rPr lang="en-US" sz="1400" b="1" dirty="0">
                <a:solidFill>
                  <a:srgbClr val="000000"/>
                </a:solidFill>
                <a:latin typeface="Courier New" pitchFamily="49" charset="0"/>
              </a:rPr>
              <a:t> </a:t>
            </a:r>
            <a:r>
              <a:rPr lang="en-US" sz="1400" b="1" dirty="0" err="1">
                <a:solidFill>
                  <a:srgbClr val="000000"/>
                </a:solidFill>
                <a:latin typeface="Courier New" pitchFamily="49" charset="0"/>
              </a:rPr>
              <a:t>amt</a:t>
            </a:r>
            <a:r>
              <a:rPr lang="en-US" sz="1400" b="1" dirty="0">
                <a:solidFill>
                  <a:srgbClr val="000000"/>
                </a:solidFill>
                <a:latin typeface="Courier New" pitchFamily="49" charset="0"/>
              </a:rPr>
              <a:t>)</a:t>
            </a:r>
          </a:p>
          <a:p>
            <a:pPr lvl="0" eaLnBrk="1" hangingPunct="1">
              <a:lnSpc>
                <a:spcPct val="90000"/>
              </a:lnSpc>
            </a:pPr>
            <a:r>
              <a:rPr lang="en-US" sz="1400" b="1" dirty="0">
                <a:solidFill>
                  <a:srgbClr val="000000"/>
                </a:solidFill>
                <a:latin typeface="Courier New" pitchFamily="49" charset="0"/>
              </a:rPr>
              <a:t>{</a:t>
            </a:r>
          </a:p>
          <a:p>
            <a:pPr lvl="0" eaLnBrk="1" hangingPunct="1">
              <a:lnSpc>
                <a:spcPct val="90000"/>
              </a:lnSpc>
            </a:pPr>
            <a:r>
              <a:rPr lang="en-US" sz="1400" b="1" dirty="0">
                <a:solidFill>
                  <a:srgbClr val="000000"/>
                </a:solidFill>
                <a:latin typeface="Courier New" pitchFamily="49" charset="0"/>
              </a:rPr>
              <a:t>  </a:t>
            </a:r>
            <a:r>
              <a:rPr lang="en-US" sz="1400" b="1" dirty="0" err="1">
                <a:solidFill>
                  <a:srgbClr val="0070C0"/>
                </a:solidFill>
                <a:latin typeface="Courier New" pitchFamily="49" charset="0"/>
              </a:rPr>
              <a:t>const</a:t>
            </a:r>
            <a:r>
              <a:rPr lang="en-US" sz="1400" b="1" dirty="0">
                <a:solidFill>
                  <a:srgbClr val="0070C0"/>
                </a:solidFill>
                <a:latin typeface="Courier New" pitchFamily="49" charset="0"/>
              </a:rPr>
              <a:t> double </a:t>
            </a:r>
            <a:r>
              <a:rPr lang="en-US" sz="1400" b="1" dirty="0" err="1">
                <a:solidFill>
                  <a:srgbClr val="000000"/>
                </a:solidFill>
                <a:latin typeface="Courier New" pitchFamily="49" charset="0"/>
              </a:rPr>
              <a:t>convRate</a:t>
            </a:r>
            <a:r>
              <a:rPr lang="en-US" sz="1400" b="1" dirty="0">
                <a:solidFill>
                  <a:srgbClr val="000000"/>
                </a:solidFill>
                <a:latin typeface="Courier New" pitchFamily="49" charset="0"/>
              </a:rPr>
              <a:t> = </a:t>
            </a:r>
            <a:r>
              <a:rPr lang="en-US" sz="1400" b="1" dirty="0">
                <a:solidFill>
                  <a:srgbClr val="FFC000"/>
                </a:solidFill>
                <a:latin typeface="Courier New" pitchFamily="49" charset="0"/>
              </a:rPr>
              <a:t>0.7879</a:t>
            </a:r>
            <a:r>
              <a:rPr lang="en-US" sz="1400" b="1" dirty="0">
                <a:solidFill>
                  <a:srgbClr val="000000"/>
                </a:solidFill>
                <a:latin typeface="Courier New" pitchFamily="49" charset="0"/>
              </a:rPr>
              <a:t>;</a:t>
            </a:r>
          </a:p>
          <a:p>
            <a:pPr lvl="0" eaLnBrk="1" hangingPunct="1">
              <a:lnSpc>
                <a:spcPct val="90000"/>
              </a:lnSpc>
            </a:pPr>
            <a:r>
              <a:rPr lang="en-US" sz="1400" b="1" dirty="0">
                <a:solidFill>
                  <a:srgbClr val="000000"/>
                </a:solidFill>
                <a:latin typeface="Courier New" pitchFamily="49" charset="0"/>
              </a:rPr>
              <a:t>  </a:t>
            </a:r>
            <a:r>
              <a:rPr lang="en-US" sz="1400" b="1" dirty="0">
                <a:solidFill>
                  <a:srgbClr val="0070C0"/>
                </a:solidFill>
                <a:latin typeface="Courier New" pitchFamily="49" charset="0"/>
              </a:rPr>
              <a:t>double </a:t>
            </a:r>
            <a:r>
              <a:rPr lang="en-US" sz="1400" b="1" dirty="0" err="1">
                <a:solidFill>
                  <a:srgbClr val="000000"/>
                </a:solidFill>
                <a:latin typeface="Courier New" pitchFamily="49" charset="0"/>
              </a:rPr>
              <a:t>convValue</a:t>
            </a:r>
            <a:r>
              <a:rPr lang="en-US" sz="1400" b="1" dirty="0">
                <a:solidFill>
                  <a:srgbClr val="000000"/>
                </a:solidFill>
                <a:latin typeface="Courier New" pitchFamily="49" charset="0"/>
              </a:rPr>
              <a:t>;</a:t>
            </a:r>
          </a:p>
          <a:p>
            <a:pPr lvl="0" eaLnBrk="1" hangingPunct="1">
              <a:lnSpc>
                <a:spcPct val="90000"/>
              </a:lnSpc>
            </a:pPr>
            <a:r>
              <a:rPr lang="en-US" sz="1400" b="1" dirty="0">
                <a:solidFill>
                  <a:srgbClr val="000000"/>
                </a:solidFill>
                <a:latin typeface="Courier New" pitchFamily="49" charset="0"/>
              </a:rPr>
              <a:t>  </a:t>
            </a:r>
            <a:r>
              <a:rPr lang="en-US" sz="1400" b="1" dirty="0">
                <a:solidFill>
                  <a:schemeClr val="tx1"/>
                </a:solidFill>
                <a:latin typeface="Courier New" pitchFamily="49" charset="0"/>
              </a:rPr>
              <a:t>if </a:t>
            </a:r>
            <a:r>
              <a:rPr lang="en-US" sz="1400" b="1" dirty="0">
                <a:solidFill>
                  <a:srgbClr val="000000"/>
                </a:solidFill>
                <a:latin typeface="Courier New" pitchFamily="49" charset="0"/>
              </a:rPr>
              <a:t>(</a:t>
            </a:r>
            <a:r>
              <a:rPr lang="en-US" sz="1400" b="1" dirty="0" err="1">
                <a:solidFill>
                  <a:srgbClr val="000000"/>
                </a:solidFill>
                <a:latin typeface="Courier New" pitchFamily="49" charset="0"/>
              </a:rPr>
              <a:t>ic</a:t>
            </a:r>
            <a:r>
              <a:rPr lang="en-US" sz="1400" b="1" dirty="0">
                <a:solidFill>
                  <a:srgbClr val="000000"/>
                </a:solidFill>
                <a:latin typeface="Courier New" pitchFamily="49" charset="0"/>
              </a:rPr>
              <a:t> == </a:t>
            </a:r>
            <a:r>
              <a:rPr lang="en-US" sz="1400" b="1" dirty="0">
                <a:solidFill>
                  <a:srgbClr val="00B050"/>
                </a:solidFill>
                <a:latin typeface="Courier New" pitchFamily="49" charset="0"/>
              </a:rPr>
              <a:t>"EUR"</a:t>
            </a:r>
            <a:r>
              <a:rPr lang="en-US" sz="1400" b="1" dirty="0">
                <a:solidFill>
                  <a:srgbClr val="000000"/>
                </a:solidFill>
                <a:latin typeface="Courier New" pitchFamily="49" charset="0"/>
              </a:rPr>
              <a:t>) </a:t>
            </a:r>
            <a:r>
              <a:rPr lang="en-US" sz="1400" b="1" dirty="0" err="1">
                <a:solidFill>
                  <a:srgbClr val="000000"/>
                </a:solidFill>
                <a:latin typeface="Courier New" pitchFamily="49" charset="0"/>
              </a:rPr>
              <a:t>convValue</a:t>
            </a:r>
            <a:r>
              <a:rPr lang="en-US" sz="1400" b="1" dirty="0">
                <a:solidFill>
                  <a:srgbClr val="000000"/>
                </a:solidFill>
                <a:latin typeface="Courier New" pitchFamily="49" charset="0"/>
              </a:rPr>
              <a:t> = </a:t>
            </a:r>
            <a:r>
              <a:rPr lang="en-US" sz="1400" b="1" dirty="0" err="1">
                <a:solidFill>
                  <a:srgbClr val="000000"/>
                </a:solidFill>
                <a:latin typeface="Courier New" pitchFamily="49" charset="0"/>
              </a:rPr>
              <a:t>amt</a:t>
            </a:r>
            <a:r>
              <a:rPr lang="en-US" sz="1400" b="1" dirty="0">
                <a:solidFill>
                  <a:srgbClr val="000000"/>
                </a:solidFill>
                <a:latin typeface="Courier New" pitchFamily="49" charset="0"/>
              </a:rPr>
              <a:t> / </a:t>
            </a:r>
            <a:r>
              <a:rPr lang="en-US" sz="1400" b="1" dirty="0" err="1">
                <a:solidFill>
                  <a:srgbClr val="000000"/>
                </a:solidFill>
                <a:latin typeface="Courier New" pitchFamily="49" charset="0"/>
              </a:rPr>
              <a:t>convRate</a:t>
            </a:r>
            <a:r>
              <a:rPr lang="en-US" sz="1400" b="1" dirty="0">
                <a:solidFill>
                  <a:srgbClr val="000000"/>
                </a:solidFill>
                <a:latin typeface="Courier New" pitchFamily="49" charset="0"/>
              </a:rPr>
              <a:t>;</a:t>
            </a:r>
          </a:p>
          <a:p>
            <a:pPr lvl="0" eaLnBrk="1" hangingPunct="1">
              <a:lnSpc>
                <a:spcPct val="90000"/>
              </a:lnSpc>
            </a:pPr>
            <a:r>
              <a:rPr lang="en-US" sz="1400" b="1" dirty="0">
                <a:solidFill>
                  <a:srgbClr val="000000"/>
                </a:solidFill>
                <a:latin typeface="Courier New" pitchFamily="49" charset="0"/>
              </a:rPr>
              <a:t>  </a:t>
            </a:r>
            <a:r>
              <a:rPr lang="en-US" sz="1400" b="1" dirty="0">
                <a:solidFill>
                  <a:schemeClr val="tx1"/>
                </a:solidFill>
                <a:latin typeface="Courier New" pitchFamily="49" charset="0"/>
              </a:rPr>
              <a:t>else </a:t>
            </a:r>
            <a:r>
              <a:rPr lang="en-US" sz="1400" b="1" dirty="0" err="1">
                <a:solidFill>
                  <a:srgbClr val="000000"/>
                </a:solidFill>
                <a:latin typeface="Courier New" pitchFamily="49" charset="0"/>
              </a:rPr>
              <a:t>convValue</a:t>
            </a:r>
            <a:r>
              <a:rPr lang="en-US" sz="1400" b="1" dirty="0">
                <a:solidFill>
                  <a:srgbClr val="000000"/>
                </a:solidFill>
                <a:latin typeface="Courier New" pitchFamily="49" charset="0"/>
              </a:rPr>
              <a:t> = </a:t>
            </a:r>
            <a:r>
              <a:rPr lang="en-US" sz="1400" b="1" dirty="0" err="1">
                <a:solidFill>
                  <a:srgbClr val="000000"/>
                </a:solidFill>
                <a:latin typeface="Courier New" pitchFamily="49" charset="0"/>
              </a:rPr>
              <a:t>amt</a:t>
            </a:r>
            <a:r>
              <a:rPr lang="en-US" sz="1400" b="1" dirty="0">
                <a:solidFill>
                  <a:srgbClr val="000000"/>
                </a:solidFill>
                <a:latin typeface="Courier New" pitchFamily="49" charset="0"/>
              </a:rPr>
              <a:t> * </a:t>
            </a:r>
            <a:r>
              <a:rPr lang="en-US" sz="1400" b="1" dirty="0" err="1">
                <a:solidFill>
                  <a:srgbClr val="000000"/>
                </a:solidFill>
                <a:latin typeface="Courier New" pitchFamily="49" charset="0"/>
              </a:rPr>
              <a:t>convRate</a:t>
            </a:r>
            <a:r>
              <a:rPr lang="en-US" sz="1400" b="1" dirty="0">
                <a:solidFill>
                  <a:srgbClr val="000000"/>
                </a:solidFill>
                <a:latin typeface="Courier New" pitchFamily="49" charset="0"/>
              </a:rPr>
              <a:t>;</a:t>
            </a:r>
          </a:p>
          <a:p>
            <a:pPr lvl="0" eaLnBrk="1" hangingPunct="1">
              <a:lnSpc>
                <a:spcPct val="90000"/>
              </a:lnSpc>
            </a:pPr>
            <a:r>
              <a:rPr lang="en-US" sz="1400" b="1" dirty="0">
                <a:solidFill>
                  <a:srgbClr val="000000"/>
                </a:solidFill>
                <a:latin typeface="Courier New" pitchFamily="49" charset="0"/>
              </a:rPr>
              <a:t>  </a:t>
            </a:r>
            <a:r>
              <a:rPr lang="en-US" sz="1400" b="1" dirty="0">
                <a:solidFill>
                  <a:schemeClr val="tx1"/>
                </a:solidFill>
                <a:latin typeface="Courier New" pitchFamily="49" charset="0"/>
              </a:rPr>
              <a:t>return </a:t>
            </a:r>
            <a:r>
              <a:rPr lang="en-US" sz="1400" b="1" dirty="0" err="1">
                <a:solidFill>
                  <a:srgbClr val="000000"/>
                </a:solidFill>
                <a:latin typeface="Courier New" pitchFamily="49" charset="0"/>
              </a:rPr>
              <a:t>convValue</a:t>
            </a:r>
            <a:r>
              <a:rPr lang="en-US" sz="1400" b="1" dirty="0">
                <a:solidFill>
                  <a:srgbClr val="000000"/>
                </a:solidFill>
                <a:latin typeface="Courier New" pitchFamily="49" charset="0"/>
              </a:rPr>
              <a:t>;</a:t>
            </a:r>
          </a:p>
          <a:p>
            <a:pPr lvl="0" eaLnBrk="1" hangingPunct="1">
              <a:lnSpc>
                <a:spcPct val="90000"/>
              </a:lnSpc>
            </a:pPr>
            <a:r>
              <a:rPr lang="en-US" sz="1400" b="1" dirty="0">
                <a:solidFill>
                  <a:srgbClr val="000000"/>
                </a:solidFill>
                <a:latin typeface="Courier New" pitchFamily="49" charset="0"/>
              </a:rPr>
              <a:t>}</a:t>
            </a:r>
          </a:p>
        </p:txBody>
      </p:sp>
    </p:spTree>
    <p:extLst>
      <p:ext uri="{BB962C8B-B14F-4D97-AF65-F5344CB8AC3E}">
        <p14:creationId xmlns:p14="http://schemas.microsoft.com/office/powerpoint/2010/main" val="24920146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Expressions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352928" cy="4230687"/>
          </a:xfrm>
        </p:spPr>
        <p:txBody>
          <a:bodyPr/>
          <a:lstStyle/>
          <a:p>
            <a:pPr>
              <a:spcBef>
                <a:spcPts val="0"/>
              </a:spcBef>
              <a:spcAft>
                <a:spcPts val="0"/>
              </a:spcAft>
            </a:pPr>
            <a:r>
              <a:rPr lang="en-US" dirty="0" smtClean="0">
                <a:latin typeface="Courier New" pitchFamily="49" charset="0"/>
              </a:rPr>
              <a:t>(</a:t>
            </a:r>
            <a:r>
              <a:rPr lang="en-US" dirty="0" err="1">
                <a:latin typeface="Courier New" pitchFamily="49" charset="0"/>
              </a:rPr>
              <a:t>amt</a:t>
            </a:r>
            <a:r>
              <a:rPr lang="en-US" dirty="0">
                <a:latin typeface="Courier New" pitchFamily="49" charset="0"/>
              </a:rPr>
              <a:t> / </a:t>
            </a:r>
            <a:r>
              <a:rPr lang="en-US" dirty="0" err="1">
                <a:latin typeface="Courier New" pitchFamily="49" charset="0"/>
              </a:rPr>
              <a:t>convRate</a:t>
            </a:r>
            <a:r>
              <a:rPr lang="en-US" dirty="0">
                <a:latin typeface="Courier New" pitchFamily="49" charset="0"/>
              </a:rPr>
              <a:t>)</a:t>
            </a:r>
            <a:r>
              <a:rPr lang="en-US" dirty="0"/>
              <a:t> is an expression</a:t>
            </a:r>
          </a:p>
          <a:p>
            <a:pPr lvl="1">
              <a:spcAft>
                <a:spcPts val="0"/>
              </a:spcAft>
            </a:pPr>
            <a:r>
              <a:rPr lang="en-US" dirty="0" smtClean="0"/>
              <a:t>Like variables, expressions </a:t>
            </a:r>
            <a:r>
              <a:rPr lang="en-US" dirty="0"/>
              <a:t>have a </a:t>
            </a:r>
            <a:r>
              <a:rPr lang="en-US" i="1" dirty="0">
                <a:latin typeface="Century Schoolbook" pitchFamily="18" charset="0"/>
              </a:rPr>
              <a:t>type</a:t>
            </a:r>
            <a:r>
              <a:rPr lang="en-US" dirty="0"/>
              <a:t> and a </a:t>
            </a:r>
            <a:r>
              <a:rPr lang="en-US" i="1" dirty="0">
                <a:latin typeface="Century Schoolbook" pitchFamily="18" charset="0"/>
              </a:rPr>
              <a:t>value</a:t>
            </a:r>
          </a:p>
          <a:p>
            <a:pPr lvl="1">
              <a:spcAft>
                <a:spcPts val="0"/>
              </a:spcAft>
            </a:pPr>
            <a:r>
              <a:rPr lang="en-US" dirty="0"/>
              <a:t>Can be used </a:t>
            </a:r>
            <a:r>
              <a:rPr lang="en-US" dirty="0" smtClean="0"/>
              <a:t>directly</a:t>
            </a:r>
          </a:p>
          <a:p>
            <a:pPr lvl="2">
              <a:spcAft>
                <a:spcPts val="0"/>
              </a:spcAft>
            </a:pPr>
            <a:r>
              <a:rPr lang="en-US" dirty="0" smtClean="0"/>
              <a:t>Could </a:t>
            </a:r>
            <a:r>
              <a:rPr lang="en-US" dirty="0"/>
              <a:t>have avoided the </a:t>
            </a:r>
            <a:r>
              <a:rPr lang="en-US" dirty="0" smtClean="0"/>
              <a:t>variable </a:t>
            </a:r>
            <a:r>
              <a:rPr lang="en-US" dirty="0" err="1">
                <a:latin typeface="Courier New" pitchFamily="49" charset="0"/>
              </a:rPr>
              <a:t>convValue</a:t>
            </a:r>
            <a:r>
              <a:rPr lang="en-US" dirty="0"/>
              <a:t> </a:t>
            </a:r>
            <a:r>
              <a:rPr lang="en-US" dirty="0" smtClean="0"/>
              <a:t/>
            </a:r>
            <a:br>
              <a:rPr lang="en-US" dirty="0" smtClean="0"/>
            </a:br>
            <a:r>
              <a:rPr lang="en-US" dirty="0" smtClean="0"/>
              <a:t>by </a:t>
            </a:r>
            <a:r>
              <a:rPr lang="en-US" dirty="0"/>
              <a:t>using </a:t>
            </a:r>
            <a:r>
              <a:rPr lang="en-US" dirty="0">
                <a:latin typeface="Courier New" pitchFamily="49" charset="0"/>
              </a:rPr>
              <a:t>return </a:t>
            </a:r>
            <a:r>
              <a:rPr lang="en-US" dirty="0" err="1">
                <a:latin typeface="Courier New" pitchFamily="49" charset="0"/>
              </a:rPr>
              <a:t>amt</a:t>
            </a:r>
            <a:r>
              <a:rPr lang="en-US" dirty="0">
                <a:latin typeface="Courier New" pitchFamily="49" charset="0"/>
              </a:rPr>
              <a:t> / </a:t>
            </a:r>
            <a:r>
              <a:rPr lang="en-US" dirty="0" err="1">
                <a:latin typeface="Courier New" pitchFamily="49" charset="0"/>
              </a:rPr>
              <a:t>convRate</a:t>
            </a:r>
            <a:r>
              <a:rPr lang="en-US" dirty="0">
                <a:latin typeface="Courier New" pitchFamily="49" charset="0"/>
              </a:rPr>
              <a:t>;</a:t>
            </a:r>
          </a:p>
          <a:p>
            <a:endParaRPr lang="en-US" dirty="0" smtClean="0"/>
          </a:p>
          <a:p>
            <a:r>
              <a:rPr lang="en-US" dirty="0" smtClean="0"/>
              <a:t>In </a:t>
            </a:r>
            <a:r>
              <a:rPr lang="en-US" dirty="0"/>
              <a:t>the </a:t>
            </a:r>
            <a:r>
              <a:rPr lang="en-US" dirty="0" smtClean="0"/>
              <a:t>previous code, </a:t>
            </a:r>
            <a:r>
              <a:rPr lang="en-US" dirty="0"/>
              <a:t>the keyword </a:t>
            </a:r>
            <a:r>
              <a:rPr lang="en-US" dirty="0" err="1">
                <a:latin typeface="Courier New" pitchFamily="49" charset="0"/>
              </a:rPr>
              <a:t>const</a:t>
            </a:r>
            <a:r>
              <a:rPr lang="en-US" dirty="0"/>
              <a:t> means</a:t>
            </a:r>
          </a:p>
          <a:p>
            <a:pPr lvl="1">
              <a:spcAft>
                <a:spcPts val="0"/>
              </a:spcAft>
            </a:pPr>
            <a:r>
              <a:rPr lang="en-US" dirty="0" err="1">
                <a:latin typeface="Courier New" pitchFamily="49" charset="0"/>
              </a:rPr>
              <a:t>convRate</a:t>
            </a:r>
            <a:r>
              <a:rPr lang="en-US" dirty="0"/>
              <a:t> must be initialized in its definition and you cannot assign anything to it</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Expressions &amp; Operators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811264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Operators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Expressions &amp; Operators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8" name="Group 215"/>
          <p:cNvGraphicFramePr>
            <a:graphicFrameLocks noGrp="1"/>
          </p:cNvGraphicFramePr>
          <p:nvPr>
            <p:extLst>
              <p:ext uri="{D42A27DB-BD31-4B8C-83A1-F6EECF244321}">
                <p14:modId xmlns:p14="http://schemas.microsoft.com/office/powerpoint/2010/main" val="1095352962"/>
              </p:ext>
            </p:extLst>
          </p:nvPr>
        </p:nvGraphicFramePr>
        <p:xfrm>
          <a:off x="395536" y="2037060"/>
          <a:ext cx="8496943" cy="2692648"/>
        </p:xfrm>
        <a:graphic>
          <a:graphicData uri="http://schemas.openxmlformats.org/drawingml/2006/table">
            <a:tbl>
              <a:tblPr firstRow="1">
                <a:tableStyleId>{3C2FFA5D-87B4-456A-9821-1D502468CF0F}</a:tableStyleId>
              </a:tblPr>
              <a:tblGrid>
                <a:gridCol w="1870756"/>
                <a:gridCol w="2170647"/>
                <a:gridCol w="4455540"/>
              </a:tblGrid>
              <a:tr h="385089">
                <a:tc>
                  <a:txBody>
                    <a:bodyPr/>
                    <a:lstStyle/>
                    <a:p>
                      <a:pPr marL="0" marR="0" lvl="0" indent="0" algn="ctr"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u="none" strike="noStrike" cap="none" normalizeH="0" baseline="0" dirty="0" smtClean="0">
                          <a:ln>
                            <a:noFill/>
                          </a:ln>
                          <a:effectLst/>
                        </a:rPr>
                        <a:t>Operator type</a:t>
                      </a:r>
                      <a:endParaRPr kumimoji="0" lang="en-US" sz="1600" b="1" i="0" u="none" strike="noStrike" cap="none" normalizeH="0" baseline="0" dirty="0" smtClean="0">
                        <a:ln>
                          <a:noFill/>
                        </a:ln>
                        <a:solidFill>
                          <a:schemeClr val="tx2"/>
                        </a:solidFill>
                        <a:effectLst/>
                        <a:latin typeface="Arial" charset="0"/>
                      </a:endParaRPr>
                    </a:p>
                  </a:txBody>
                  <a:tcPr anchor="ctr" horzOverflow="overflow"/>
                </a:tc>
                <a:tc>
                  <a:txBody>
                    <a:bodyPr/>
                    <a:lstStyle/>
                    <a:p>
                      <a:pPr marL="0" marR="0" lvl="0" indent="0" algn="ctr"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u="none" strike="noStrike" cap="none" normalizeH="0" baseline="0" dirty="0" smtClean="0">
                          <a:ln>
                            <a:noFill/>
                          </a:ln>
                          <a:effectLst/>
                        </a:rPr>
                        <a:t>Symbols</a:t>
                      </a:r>
                      <a:endParaRPr kumimoji="0" lang="en-US" sz="1600" b="1" i="0" u="none" strike="noStrike" cap="none" normalizeH="0" baseline="0" dirty="0" smtClean="0">
                        <a:ln>
                          <a:noFill/>
                        </a:ln>
                        <a:solidFill>
                          <a:schemeClr val="tx2"/>
                        </a:solidFill>
                        <a:effectLst/>
                        <a:latin typeface="Arial" charset="0"/>
                      </a:endParaRPr>
                    </a:p>
                  </a:txBody>
                  <a:tcPr anchor="ctr" horzOverflow="overflow"/>
                </a:tc>
                <a:tc>
                  <a:txBody>
                    <a:bodyPr/>
                    <a:lstStyle/>
                    <a:p>
                      <a:pPr marL="0" marR="0" lvl="0" indent="0" algn="ctr"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u="none" strike="noStrike" cap="none" normalizeH="0" baseline="0" dirty="0" smtClean="0">
                          <a:ln>
                            <a:noFill/>
                          </a:ln>
                          <a:effectLst/>
                        </a:rPr>
                        <a:t>Description</a:t>
                      </a:r>
                      <a:endParaRPr kumimoji="0" lang="en-US" sz="1600" b="1" i="0" u="none" strike="noStrike" cap="none" normalizeH="0" baseline="0" dirty="0" smtClean="0">
                        <a:ln>
                          <a:noFill/>
                        </a:ln>
                        <a:solidFill>
                          <a:schemeClr val="tx2"/>
                        </a:solidFill>
                        <a:effectLst/>
                        <a:latin typeface="Arial" charset="0"/>
                      </a:endParaRPr>
                    </a:p>
                  </a:txBody>
                  <a:tcPr anchor="ctr" horzOverflow="overflow"/>
                </a:tc>
              </a:tr>
              <a:tr h="383602">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u="none" strike="noStrike" cap="none" normalizeH="0" baseline="0" dirty="0" smtClean="0">
                          <a:ln>
                            <a:noFill/>
                          </a:ln>
                          <a:effectLst/>
                        </a:rPr>
                        <a:t>Arithmetic</a:t>
                      </a:r>
                      <a:endParaRPr kumimoji="0" lang="en-US" sz="1600" b="0" i="0" u="none" strike="noStrike" cap="none" normalizeH="0" baseline="0" dirty="0" smtClean="0">
                        <a:ln>
                          <a:noFill/>
                        </a:ln>
                        <a:solidFill>
                          <a:schemeClr val="bg2"/>
                        </a:solidFill>
                        <a:effectLst/>
                        <a:latin typeface="Arial" charset="0"/>
                      </a:endParaRPr>
                    </a:p>
                  </a:txBody>
                  <a:tcPr anchor="ctr" horzOverflow="overflow"/>
                </a:tc>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800" u="none" strike="noStrike" cap="none" normalizeH="0" baseline="0" dirty="0" smtClean="0">
                          <a:ln>
                            <a:noFill/>
                          </a:ln>
                          <a:effectLst/>
                        </a:rPr>
                        <a:t>+ - * / %</a:t>
                      </a:r>
                      <a:endParaRPr kumimoji="0" lang="en-US" sz="1800" b="0" i="0" u="none" strike="noStrike" cap="none" normalizeH="0" baseline="0" dirty="0" smtClean="0">
                        <a:ln>
                          <a:noFill/>
                        </a:ln>
                        <a:solidFill>
                          <a:schemeClr val="bg2"/>
                        </a:solidFill>
                        <a:effectLst/>
                        <a:latin typeface="Courier New" pitchFamily="49" charset="0"/>
                      </a:endParaRPr>
                    </a:p>
                  </a:txBody>
                  <a:tcPr anchor="ctr" horzOverflow="overflow"/>
                </a:tc>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u="none" strike="noStrike" cap="none" normalizeH="0" baseline="0" dirty="0" smtClean="0">
                          <a:ln>
                            <a:noFill/>
                          </a:ln>
                          <a:effectLst/>
                        </a:rPr>
                        <a:t>Typical precedence</a:t>
                      </a:r>
                      <a:endParaRPr kumimoji="0" lang="en-US" sz="1600" b="0" i="0" u="none" strike="noStrike" cap="none" normalizeH="0" baseline="0" dirty="0" smtClean="0">
                        <a:ln>
                          <a:noFill/>
                        </a:ln>
                        <a:solidFill>
                          <a:schemeClr val="bg2"/>
                        </a:solidFill>
                        <a:effectLst/>
                        <a:latin typeface="Arial" charset="0"/>
                      </a:endParaRPr>
                    </a:p>
                  </a:txBody>
                  <a:tcPr anchor="ctr" horzOverflow="overflow"/>
                </a:tc>
              </a:tr>
              <a:tr h="386575">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u="none" strike="noStrike" cap="none" normalizeH="0" baseline="0" dirty="0" smtClean="0">
                          <a:ln>
                            <a:noFill/>
                          </a:ln>
                          <a:effectLst/>
                        </a:rPr>
                        <a:t>Assignment</a:t>
                      </a:r>
                      <a:endParaRPr kumimoji="0" lang="en-US" sz="1600" b="0" i="0" u="none" strike="noStrike" cap="none" normalizeH="0" baseline="0" dirty="0" smtClean="0">
                        <a:ln>
                          <a:noFill/>
                        </a:ln>
                        <a:solidFill>
                          <a:schemeClr val="bg2"/>
                        </a:solidFill>
                        <a:effectLst/>
                        <a:latin typeface="Arial" charset="0"/>
                      </a:endParaRPr>
                    </a:p>
                  </a:txBody>
                  <a:tcPr anchor="ctr" horzOverflow="overflow"/>
                </a:tc>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800" u="none" strike="noStrike" cap="none" normalizeH="0" baseline="0" dirty="0" smtClean="0">
                          <a:ln>
                            <a:noFill/>
                          </a:ln>
                          <a:effectLst/>
                        </a:rPr>
                        <a:t>=</a:t>
                      </a:r>
                      <a:endParaRPr kumimoji="0" lang="en-US" sz="1800" b="0" i="0" u="none" strike="noStrike" cap="none" normalizeH="0" baseline="0" dirty="0" smtClean="0">
                        <a:ln>
                          <a:noFill/>
                        </a:ln>
                        <a:solidFill>
                          <a:schemeClr val="bg2"/>
                        </a:solidFill>
                        <a:effectLst/>
                        <a:latin typeface="Courier New" pitchFamily="49" charset="0"/>
                      </a:endParaRPr>
                    </a:p>
                  </a:txBody>
                  <a:tcPr anchor="ctr" horzOverflow="overflow"/>
                </a:tc>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u="none" strike="noStrike" cap="none" normalizeH="0" baseline="0" dirty="0" smtClean="0">
                          <a:ln>
                            <a:noFill/>
                          </a:ln>
                          <a:effectLst/>
                        </a:rPr>
                        <a:t>Assignment or initialization</a:t>
                      </a:r>
                      <a:endParaRPr kumimoji="0" lang="en-US" sz="1600" b="0" i="0" u="none" strike="noStrike" cap="none" normalizeH="0" baseline="0" dirty="0" smtClean="0">
                        <a:ln>
                          <a:noFill/>
                        </a:ln>
                        <a:solidFill>
                          <a:schemeClr val="bg2"/>
                        </a:solidFill>
                        <a:effectLst/>
                        <a:latin typeface="Arial" charset="0"/>
                      </a:endParaRPr>
                    </a:p>
                  </a:txBody>
                  <a:tcPr anchor="ctr" horzOverflow="overflow"/>
                </a:tc>
              </a:tr>
              <a:tr h="383602">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u="none" strike="noStrike" cap="none" normalizeH="0" baseline="0" dirty="0" smtClean="0">
                          <a:ln>
                            <a:noFill/>
                          </a:ln>
                          <a:effectLst/>
                        </a:rPr>
                        <a:t>Increment</a:t>
                      </a:r>
                      <a:endParaRPr kumimoji="0" lang="en-US" sz="1600" b="0" i="0" u="none" strike="noStrike" cap="none" normalizeH="0" baseline="0" dirty="0" smtClean="0">
                        <a:ln>
                          <a:noFill/>
                        </a:ln>
                        <a:solidFill>
                          <a:schemeClr val="bg2"/>
                        </a:solidFill>
                        <a:effectLst/>
                        <a:latin typeface="Arial" charset="0"/>
                      </a:endParaRPr>
                    </a:p>
                  </a:txBody>
                  <a:tcPr anchor="ctr" horzOverflow="overflow"/>
                </a:tc>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800" u="none" strike="noStrike" cap="none" normalizeH="0" baseline="0" dirty="0" smtClean="0">
                          <a:ln>
                            <a:noFill/>
                          </a:ln>
                          <a:effectLst/>
                        </a:rPr>
                        <a:t>++  --</a:t>
                      </a:r>
                      <a:endParaRPr kumimoji="0" lang="en-US" sz="1800" b="0" i="0" u="none" strike="noStrike" cap="none" normalizeH="0" baseline="0" dirty="0" smtClean="0">
                        <a:ln>
                          <a:noFill/>
                        </a:ln>
                        <a:solidFill>
                          <a:schemeClr val="bg2"/>
                        </a:solidFill>
                        <a:effectLst/>
                        <a:latin typeface="Courier New" pitchFamily="49" charset="0"/>
                      </a:endParaRPr>
                    </a:p>
                  </a:txBody>
                  <a:tcPr anchor="ctr" horzOverflow="overflow"/>
                </a:tc>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u="none" strike="noStrike" cap="none" normalizeH="0" baseline="0" dirty="0" smtClean="0">
                          <a:ln>
                            <a:noFill/>
                          </a:ln>
                          <a:effectLst/>
                        </a:rPr>
                        <a:t>Adds or subtracts 1 from the operand</a:t>
                      </a:r>
                      <a:endParaRPr kumimoji="0" lang="en-US" sz="1600" b="0" i="0" u="none" strike="noStrike" cap="none" normalizeH="0" baseline="0" dirty="0" smtClean="0">
                        <a:ln>
                          <a:noFill/>
                        </a:ln>
                        <a:solidFill>
                          <a:schemeClr val="bg2"/>
                        </a:solidFill>
                        <a:effectLst/>
                        <a:latin typeface="Arial" charset="0"/>
                      </a:endParaRPr>
                    </a:p>
                  </a:txBody>
                  <a:tcPr anchor="ctr" horzOverflow="overflow"/>
                </a:tc>
              </a:tr>
              <a:tr h="385089">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u="none" strike="noStrike" cap="none" normalizeH="0" baseline="0" dirty="0" smtClean="0">
                          <a:ln>
                            <a:noFill/>
                          </a:ln>
                          <a:effectLst/>
                        </a:rPr>
                        <a:t>Equality</a:t>
                      </a:r>
                      <a:endParaRPr kumimoji="0" lang="en-US" sz="1600" b="0" i="0" u="none" strike="noStrike" cap="none" normalizeH="0" baseline="0" dirty="0" smtClean="0">
                        <a:ln>
                          <a:noFill/>
                        </a:ln>
                        <a:solidFill>
                          <a:schemeClr val="bg2"/>
                        </a:solidFill>
                        <a:effectLst/>
                        <a:latin typeface="Arial" charset="0"/>
                      </a:endParaRPr>
                    </a:p>
                  </a:txBody>
                  <a:tcPr anchor="ctr" horzOverflow="overflow"/>
                </a:tc>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800" u="none" strike="noStrike" cap="none" normalizeH="0" baseline="0" dirty="0" smtClean="0">
                          <a:ln>
                            <a:noFill/>
                          </a:ln>
                          <a:effectLst/>
                        </a:rPr>
                        <a:t>==  !=</a:t>
                      </a:r>
                      <a:endParaRPr kumimoji="0" lang="en-US" sz="1600" b="0" i="0" u="none" strike="noStrike" cap="none" normalizeH="0" baseline="0" dirty="0" smtClean="0">
                        <a:ln>
                          <a:noFill/>
                        </a:ln>
                        <a:solidFill>
                          <a:schemeClr val="bg2"/>
                        </a:solidFill>
                        <a:effectLst/>
                        <a:latin typeface="Arial" charset="0"/>
                      </a:endParaRPr>
                    </a:p>
                  </a:txBody>
                  <a:tcPr anchor="ctr" horzOverflow="overflow"/>
                </a:tc>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b="1" u="none" strike="noStrike" cap="none" normalizeH="0" baseline="0" dirty="0" smtClean="0">
                          <a:ln>
                            <a:noFill/>
                          </a:ln>
                          <a:solidFill>
                            <a:srgbClr val="FF0000"/>
                          </a:solidFill>
                          <a:effectLst/>
                        </a:rPr>
                        <a:t>!! </a:t>
                      </a:r>
                      <a:r>
                        <a:rPr kumimoji="0" lang="en-US" sz="1600" u="none" strike="noStrike" cap="none" normalizeH="0" baseline="0" dirty="0" smtClean="0">
                          <a:ln>
                            <a:noFill/>
                          </a:ln>
                          <a:effectLst/>
                        </a:rPr>
                        <a:t>Do not confuse = and ==</a:t>
                      </a:r>
                      <a:endParaRPr kumimoji="0" lang="en-US" sz="1600" b="0" i="0" u="none" strike="noStrike" cap="none" normalizeH="0" baseline="0" dirty="0" smtClean="0">
                        <a:ln>
                          <a:noFill/>
                        </a:ln>
                        <a:solidFill>
                          <a:schemeClr val="bg2"/>
                        </a:solidFill>
                        <a:effectLst/>
                        <a:latin typeface="Courier New" pitchFamily="49" charset="0"/>
                      </a:endParaRPr>
                    </a:p>
                  </a:txBody>
                  <a:tcPr anchor="ctr" horzOverflow="overflow"/>
                </a:tc>
              </a:tr>
              <a:tr h="383602">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u="none" strike="noStrike" cap="none" normalizeH="0" baseline="0" dirty="0" smtClean="0">
                          <a:ln>
                            <a:noFill/>
                          </a:ln>
                          <a:effectLst/>
                        </a:rPr>
                        <a:t>Relational</a:t>
                      </a:r>
                      <a:endParaRPr kumimoji="0" lang="en-US" sz="1600" b="0" i="0" u="none" strike="noStrike" cap="none" normalizeH="0" baseline="0" dirty="0" smtClean="0">
                        <a:ln>
                          <a:noFill/>
                        </a:ln>
                        <a:solidFill>
                          <a:schemeClr val="bg2"/>
                        </a:solidFill>
                        <a:effectLst/>
                        <a:latin typeface="Arial" charset="0"/>
                      </a:endParaRPr>
                    </a:p>
                  </a:txBody>
                  <a:tcPr anchor="ctr" horzOverflow="overflow"/>
                </a:tc>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800" u="none" strike="noStrike" cap="none" normalizeH="0" baseline="0" dirty="0" smtClean="0">
                          <a:ln>
                            <a:noFill/>
                          </a:ln>
                          <a:effectLst/>
                        </a:rPr>
                        <a:t>&gt;  &lt;  &gt;=  &lt;=</a:t>
                      </a:r>
                      <a:endParaRPr kumimoji="0" lang="en-US" sz="1800" b="0" i="0" u="none" strike="noStrike" cap="none" normalizeH="0" baseline="0" dirty="0" smtClean="0">
                        <a:ln>
                          <a:noFill/>
                        </a:ln>
                        <a:solidFill>
                          <a:schemeClr val="bg2"/>
                        </a:solidFill>
                        <a:effectLst/>
                        <a:latin typeface="Courier New" pitchFamily="49" charset="0"/>
                      </a:endParaRPr>
                    </a:p>
                  </a:txBody>
                  <a:tcPr anchor="ctr" horzOverflow="overflow"/>
                </a:tc>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endParaRPr kumimoji="0" lang="en-US" sz="1600" b="0" i="0" u="none" strike="noStrike" cap="none" normalizeH="0" baseline="0" dirty="0" smtClean="0">
                        <a:ln>
                          <a:noFill/>
                        </a:ln>
                        <a:solidFill>
                          <a:schemeClr val="bg2"/>
                        </a:solidFill>
                        <a:effectLst/>
                        <a:latin typeface="Arial" charset="0"/>
                      </a:endParaRPr>
                    </a:p>
                  </a:txBody>
                  <a:tcPr anchor="ctr" horzOverflow="overflow"/>
                </a:tc>
              </a:tr>
              <a:tr h="385089">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u="none" strike="noStrike" cap="none" normalizeH="0" baseline="0" dirty="0" smtClean="0">
                          <a:ln>
                            <a:noFill/>
                          </a:ln>
                          <a:effectLst/>
                        </a:rPr>
                        <a:t>Logical</a:t>
                      </a:r>
                      <a:endParaRPr kumimoji="0" lang="en-US" sz="1600" b="0" i="0" u="none" strike="noStrike" cap="none" normalizeH="0" baseline="0" dirty="0" smtClean="0">
                        <a:ln>
                          <a:noFill/>
                        </a:ln>
                        <a:solidFill>
                          <a:schemeClr val="bg2"/>
                        </a:solidFill>
                        <a:effectLst/>
                        <a:latin typeface="Arial" charset="0"/>
                      </a:endParaRPr>
                    </a:p>
                  </a:txBody>
                  <a:tcPr anchor="ctr" horzOverflow="overflow"/>
                </a:tc>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800" u="none" strike="noStrike" cap="none" normalizeH="0" baseline="0" dirty="0" smtClean="0">
                          <a:ln>
                            <a:noFill/>
                          </a:ln>
                          <a:effectLst/>
                        </a:rPr>
                        <a:t>&amp;&amp;  ||  !</a:t>
                      </a:r>
                      <a:endParaRPr kumimoji="0" lang="en-US" sz="1800" b="0" i="0" u="none" strike="noStrike" cap="none" normalizeH="0" baseline="0" dirty="0" smtClean="0">
                        <a:ln>
                          <a:noFill/>
                        </a:ln>
                        <a:solidFill>
                          <a:schemeClr val="bg2"/>
                        </a:solidFill>
                        <a:effectLst/>
                        <a:latin typeface="Courier New" pitchFamily="49" charset="0"/>
                      </a:endParaRPr>
                    </a:p>
                  </a:txBody>
                  <a:tcPr anchor="ctr" horzOverflow="overflow"/>
                </a:tc>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endParaRPr kumimoji="0" lang="en-US" sz="1600" b="0" i="0" u="none" strike="noStrike" cap="none" normalizeH="0" baseline="0" dirty="0" smtClean="0">
                        <a:ln>
                          <a:noFill/>
                        </a:ln>
                        <a:solidFill>
                          <a:schemeClr val="bg2"/>
                        </a:solidFill>
                        <a:effectLst/>
                        <a:latin typeface="Courier New" pitchFamily="49" charset="0"/>
                      </a:endParaRPr>
                    </a:p>
                  </a:txBody>
                  <a:tcPr anchor="ctr" horzOverflow="overflow"/>
                </a:tc>
              </a:tr>
            </a:tbl>
          </a:graphicData>
        </a:graphic>
      </p:graphicFrame>
      <p:sp>
        <p:nvSpPr>
          <p:cNvPr id="10" name="Espace réservé du contenu 2"/>
          <p:cNvSpPr>
            <a:spLocks noGrp="1"/>
          </p:cNvSpPr>
          <p:nvPr>
            <p:ph idx="1"/>
          </p:nvPr>
        </p:nvSpPr>
        <p:spPr>
          <a:xfrm>
            <a:off x="467544" y="1128713"/>
            <a:ext cx="8352928" cy="4230687"/>
          </a:xfrm>
        </p:spPr>
        <p:txBody>
          <a:bodyPr/>
          <a:lstStyle/>
          <a:p>
            <a:pPr>
              <a:spcAft>
                <a:spcPts val="0"/>
              </a:spcAft>
            </a:pPr>
            <a:r>
              <a:rPr lang="en-US" dirty="0" smtClean="0"/>
              <a:t>Operators you’ve already used in another language:</a:t>
            </a:r>
            <a:endParaRPr lang="en-US" dirty="0"/>
          </a:p>
        </p:txBody>
      </p:sp>
    </p:spTree>
    <p:extLst>
      <p:ext uri="{BB962C8B-B14F-4D97-AF65-F5344CB8AC3E}">
        <p14:creationId xmlns:p14="http://schemas.microsoft.com/office/powerpoint/2010/main" val="3711322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Namespaces &amp; Methods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C# Basics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Operators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Expressions &amp; Operators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8" name="Group 215"/>
          <p:cNvGraphicFramePr>
            <a:graphicFrameLocks noGrp="1"/>
          </p:cNvGraphicFramePr>
          <p:nvPr>
            <p:extLst>
              <p:ext uri="{D42A27DB-BD31-4B8C-83A1-F6EECF244321}">
                <p14:modId xmlns:p14="http://schemas.microsoft.com/office/powerpoint/2010/main" val="769907456"/>
              </p:ext>
            </p:extLst>
          </p:nvPr>
        </p:nvGraphicFramePr>
        <p:xfrm>
          <a:off x="395536" y="2065412"/>
          <a:ext cx="8496943" cy="2270389"/>
        </p:xfrm>
        <a:graphic>
          <a:graphicData uri="http://schemas.openxmlformats.org/drawingml/2006/table">
            <a:tbl>
              <a:tblPr firstRow="1">
                <a:tableStyleId>{3C2FFA5D-87B4-456A-9821-1D502468CF0F}</a:tableStyleId>
              </a:tblPr>
              <a:tblGrid>
                <a:gridCol w="1870756"/>
                <a:gridCol w="2170647"/>
                <a:gridCol w="4455540"/>
              </a:tblGrid>
              <a:tr h="385089">
                <a:tc>
                  <a:txBody>
                    <a:bodyPr/>
                    <a:lstStyle/>
                    <a:p>
                      <a:pPr marL="0" marR="0" lvl="0" indent="0" algn="ctr"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u="none" strike="noStrike" cap="none" normalizeH="0" baseline="0" dirty="0" smtClean="0">
                          <a:ln>
                            <a:noFill/>
                          </a:ln>
                          <a:effectLst/>
                        </a:rPr>
                        <a:t>Operator type</a:t>
                      </a:r>
                      <a:endParaRPr kumimoji="0" lang="en-US" sz="1600" b="1" i="0" u="none" strike="noStrike" cap="none" normalizeH="0" baseline="0" dirty="0" smtClean="0">
                        <a:ln>
                          <a:noFill/>
                        </a:ln>
                        <a:solidFill>
                          <a:schemeClr val="tx2"/>
                        </a:solidFill>
                        <a:effectLst/>
                        <a:latin typeface="Arial" charset="0"/>
                      </a:endParaRPr>
                    </a:p>
                  </a:txBody>
                  <a:tcPr anchor="ctr" horzOverflow="overflow"/>
                </a:tc>
                <a:tc>
                  <a:txBody>
                    <a:bodyPr/>
                    <a:lstStyle/>
                    <a:p>
                      <a:pPr marL="0" marR="0" lvl="0" indent="0" algn="ctr"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u="none" strike="noStrike" cap="none" normalizeH="0" baseline="0" dirty="0" smtClean="0">
                          <a:ln>
                            <a:noFill/>
                          </a:ln>
                          <a:effectLst/>
                        </a:rPr>
                        <a:t>Symbols</a:t>
                      </a:r>
                      <a:endParaRPr kumimoji="0" lang="en-US" sz="1600" b="1" i="0" u="none" strike="noStrike" cap="none" normalizeH="0" baseline="0" dirty="0" smtClean="0">
                        <a:ln>
                          <a:noFill/>
                        </a:ln>
                        <a:solidFill>
                          <a:schemeClr val="tx2"/>
                        </a:solidFill>
                        <a:effectLst/>
                        <a:latin typeface="Arial" charset="0"/>
                      </a:endParaRPr>
                    </a:p>
                  </a:txBody>
                  <a:tcPr anchor="ctr" horzOverflow="overflow"/>
                </a:tc>
                <a:tc>
                  <a:txBody>
                    <a:bodyPr/>
                    <a:lstStyle/>
                    <a:p>
                      <a:pPr marL="0" marR="0" lvl="0" indent="0" algn="ctr"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u="none" strike="noStrike" cap="none" normalizeH="0" baseline="0" dirty="0" smtClean="0">
                          <a:ln>
                            <a:noFill/>
                          </a:ln>
                          <a:effectLst/>
                        </a:rPr>
                        <a:t>Description</a:t>
                      </a:r>
                      <a:endParaRPr kumimoji="0" lang="en-US" sz="1600" b="1" i="0" u="none" strike="noStrike" cap="none" normalizeH="0" baseline="0" dirty="0" smtClean="0">
                        <a:ln>
                          <a:noFill/>
                        </a:ln>
                        <a:solidFill>
                          <a:schemeClr val="tx2"/>
                        </a:solidFill>
                        <a:effectLst/>
                        <a:latin typeface="Arial" charset="0"/>
                      </a:endParaRPr>
                    </a:p>
                  </a:txBody>
                  <a:tcPr anchor="ctr" horzOverflow="overflow"/>
                </a:tc>
              </a:tr>
              <a:tr h="385089">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u="none" strike="noStrike" cap="none" normalizeH="0" baseline="0" dirty="0" smtClean="0">
                          <a:ln>
                            <a:noFill/>
                          </a:ln>
                          <a:effectLst/>
                        </a:rPr>
                        <a:t>Bitwise</a:t>
                      </a:r>
                      <a:endParaRPr kumimoji="0" lang="en-US" sz="1600" b="0" i="0" u="none" strike="noStrike" cap="none" normalizeH="0" baseline="0" dirty="0" smtClean="0">
                        <a:ln>
                          <a:noFill/>
                        </a:ln>
                        <a:solidFill>
                          <a:schemeClr val="bg2"/>
                        </a:solidFill>
                        <a:effectLst/>
                        <a:latin typeface="Arial" charset="0"/>
                      </a:endParaRPr>
                    </a:p>
                  </a:txBody>
                  <a:tcPr anchor="ctr" horzOverflow="overflow"/>
                </a:tc>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800" u="none" strike="noStrike" cap="none" normalizeH="0" baseline="0" dirty="0" smtClean="0">
                          <a:ln>
                            <a:noFill/>
                          </a:ln>
                          <a:effectLst/>
                        </a:rPr>
                        <a:t>&amp;  |  ^  ~</a:t>
                      </a:r>
                      <a:endParaRPr kumimoji="0" lang="en-US" sz="1800" b="0" i="0" u="none" strike="noStrike" cap="none" normalizeH="0" baseline="0" dirty="0" smtClean="0">
                        <a:ln>
                          <a:noFill/>
                        </a:ln>
                        <a:solidFill>
                          <a:schemeClr val="bg2"/>
                        </a:solidFill>
                        <a:effectLst/>
                        <a:latin typeface="Courier New" pitchFamily="49" charset="0"/>
                      </a:endParaRPr>
                    </a:p>
                  </a:txBody>
                  <a:tcPr anchor="ctr" horzOverflow="overflow"/>
                </a:tc>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b="1" u="none" strike="noStrike" cap="none" normalizeH="0" baseline="0" dirty="0" smtClean="0">
                          <a:ln>
                            <a:noFill/>
                          </a:ln>
                          <a:solidFill>
                            <a:srgbClr val="FF0000"/>
                          </a:solidFill>
                          <a:effectLst/>
                        </a:rPr>
                        <a:t>!!</a:t>
                      </a:r>
                      <a:r>
                        <a:rPr kumimoji="0" lang="en-US" sz="1600" u="none" strike="noStrike" cap="none" normalizeH="0" baseline="0" dirty="0" smtClean="0">
                          <a:ln>
                            <a:noFill/>
                          </a:ln>
                          <a:effectLst/>
                        </a:rPr>
                        <a:t> Do not confuse &amp;&amp; and &amp;, etc.</a:t>
                      </a:r>
                      <a:endParaRPr kumimoji="0" lang="en-US" sz="1600" b="0" i="0" u="none" strike="noStrike" cap="none" normalizeH="0" baseline="0" dirty="0" smtClean="0">
                        <a:ln>
                          <a:noFill/>
                        </a:ln>
                        <a:solidFill>
                          <a:schemeClr val="bg2"/>
                        </a:solidFill>
                        <a:effectLst/>
                        <a:latin typeface="Arial" charset="0"/>
                      </a:endParaRPr>
                    </a:p>
                  </a:txBody>
                  <a:tcPr anchor="ctr" horzOverflow="overflow"/>
                </a:tc>
              </a:tr>
              <a:tr h="385089">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u="none" strike="noStrike" cap="none" normalizeH="0" baseline="0" dirty="0" smtClean="0">
                          <a:ln>
                            <a:noFill/>
                          </a:ln>
                          <a:effectLst/>
                        </a:rPr>
                        <a:t>Shift</a:t>
                      </a:r>
                      <a:endParaRPr kumimoji="0" lang="en-US" sz="1600" b="0" i="0" u="none" strike="noStrike" cap="none" normalizeH="0" baseline="0" dirty="0" smtClean="0">
                        <a:ln>
                          <a:noFill/>
                        </a:ln>
                        <a:solidFill>
                          <a:schemeClr val="bg2"/>
                        </a:solidFill>
                        <a:effectLst/>
                        <a:latin typeface="Arial" charset="0"/>
                      </a:endParaRPr>
                    </a:p>
                  </a:txBody>
                  <a:tcPr anchor="ctr" horzOverflow="overflow"/>
                </a:tc>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800" u="none" strike="noStrike" cap="none" normalizeH="0" baseline="0" dirty="0" smtClean="0">
                          <a:ln>
                            <a:noFill/>
                          </a:ln>
                          <a:effectLst/>
                        </a:rPr>
                        <a:t>&lt;&lt;  &gt;&gt;</a:t>
                      </a:r>
                      <a:endParaRPr kumimoji="0" lang="en-US" sz="1800" b="0" i="0" u="none" strike="noStrike" cap="none" normalizeH="0" baseline="0" dirty="0" smtClean="0">
                        <a:ln>
                          <a:noFill/>
                        </a:ln>
                        <a:solidFill>
                          <a:schemeClr val="bg2"/>
                        </a:solidFill>
                        <a:effectLst/>
                        <a:latin typeface="Courier New" pitchFamily="49" charset="0"/>
                      </a:endParaRPr>
                    </a:p>
                  </a:txBody>
                  <a:tcPr anchor="ctr" horzOverflow="overflow"/>
                </a:tc>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u="none" strike="noStrike" cap="none" normalizeH="0" baseline="0" dirty="0" smtClean="0">
                          <a:ln>
                            <a:noFill/>
                          </a:ln>
                          <a:effectLst/>
                        </a:rPr>
                        <a:t>Left and right bit shifting</a:t>
                      </a:r>
                      <a:endParaRPr kumimoji="0" lang="en-US" sz="1600" b="0" i="0" u="none" strike="noStrike" cap="none" normalizeH="0" baseline="0" dirty="0" smtClean="0">
                        <a:ln>
                          <a:noFill/>
                        </a:ln>
                        <a:solidFill>
                          <a:schemeClr val="bg2"/>
                        </a:solidFill>
                        <a:effectLst/>
                        <a:latin typeface="Arial" charset="0"/>
                      </a:endParaRPr>
                    </a:p>
                  </a:txBody>
                  <a:tcPr anchor="ctr" horzOverflow="overflow"/>
                </a:tc>
              </a:tr>
              <a:tr h="383602">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u="none" strike="noStrike" cap="none" normalizeH="0" baseline="0" dirty="0" smtClean="0">
                          <a:ln>
                            <a:noFill/>
                          </a:ln>
                          <a:effectLst/>
                        </a:rPr>
                        <a:t>Lambda</a:t>
                      </a:r>
                      <a:endParaRPr kumimoji="0" lang="en-US" sz="1600" b="0" i="0" u="none" strike="noStrike" cap="none" normalizeH="0" baseline="0" dirty="0" smtClean="0">
                        <a:ln>
                          <a:noFill/>
                        </a:ln>
                        <a:solidFill>
                          <a:schemeClr val="bg2"/>
                        </a:solidFill>
                        <a:effectLst/>
                        <a:latin typeface="Arial" charset="0"/>
                      </a:endParaRPr>
                    </a:p>
                  </a:txBody>
                  <a:tcPr anchor="ctr" horzOverflow="overflow"/>
                </a:tc>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800" u="none" strike="noStrike" cap="none" normalizeH="0" baseline="0" dirty="0" smtClean="0">
                          <a:ln>
                            <a:noFill/>
                          </a:ln>
                          <a:effectLst/>
                        </a:rPr>
                        <a:t>=&gt;</a:t>
                      </a:r>
                      <a:endParaRPr kumimoji="0" lang="en-US" sz="1800" b="0" i="0" u="none" strike="noStrike" cap="none" normalizeH="0" baseline="0" dirty="0" smtClean="0">
                        <a:ln>
                          <a:noFill/>
                        </a:ln>
                        <a:solidFill>
                          <a:schemeClr val="bg2"/>
                        </a:solidFill>
                        <a:effectLst/>
                        <a:latin typeface="Courier New" pitchFamily="49" charset="0"/>
                      </a:endParaRPr>
                    </a:p>
                  </a:txBody>
                  <a:tcPr anchor="ctr" horzOverflow="overflow"/>
                </a:tc>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u="none" strike="noStrike" cap="none" normalizeH="0" baseline="0" dirty="0" smtClean="0">
                          <a:ln>
                            <a:noFill/>
                          </a:ln>
                          <a:effectLst/>
                        </a:rPr>
                        <a:t>Shorthand for a function or method</a:t>
                      </a:r>
                      <a:endParaRPr kumimoji="0" lang="en-US" sz="1600" b="0" i="0" u="none" strike="noStrike" cap="none" normalizeH="0" baseline="0" dirty="0" smtClean="0">
                        <a:ln>
                          <a:noFill/>
                        </a:ln>
                        <a:solidFill>
                          <a:schemeClr val="bg2"/>
                        </a:solidFill>
                        <a:effectLst/>
                        <a:latin typeface="Arial" charset="0"/>
                      </a:endParaRPr>
                    </a:p>
                  </a:txBody>
                  <a:tcPr anchor="ctr" horzOverflow="overflow"/>
                </a:tc>
              </a:tr>
              <a:tr h="359813">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u="none" strike="noStrike" cap="none" normalizeH="0" baseline="0" dirty="0" smtClean="0">
                          <a:ln>
                            <a:noFill/>
                          </a:ln>
                          <a:effectLst/>
                        </a:rPr>
                        <a:t>Conditional</a:t>
                      </a:r>
                      <a:endParaRPr kumimoji="0" lang="en-US" sz="1600" b="0" i="0" u="none" strike="noStrike" cap="none" normalizeH="0" baseline="0" dirty="0" smtClean="0">
                        <a:ln>
                          <a:noFill/>
                        </a:ln>
                        <a:solidFill>
                          <a:schemeClr val="bg2"/>
                        </a:solidFill>
                        <a:effectLst/>
                        <a:latin typeface="Arial" charset="0"/>
                      </a:endParaRPr>
                    </a:p>
                  </a:txBody>
                  <a:tcPr anchor="ctr" horzOverflow="overflow"/>
                </a:tc>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800" u="none" strike="noStrike" cap="none" normalizeH="0" baseline="0" dirty="0" smtClean="0">
                          <a:ln>
                            <a:noFill/>
                          </a:ln>
                          <a:effectLst/>
                        </a:rPr>
                        <a:t>?:</a:t>
                      </a:r>
                      <a:endParaRPr kumimoji="0" lang="en-US" sz="1800" b="0" i="0" u="none" strike="noStrike" cap="none" normalizeH="0" baseline="0" dirty="0" smtClean="0">
                        <a:ln>
                          <a:noFill/>
                        </a:ln>
                        <a:solidFill>
                          <a:schemeClr val="bg2"/>
                        </a:solidFill>
                        <a:effectLst/>
                        <a:latin typeface="Courier New" pitchFamily="49" charset="0"/>
                      </a:endParaRPr>
                    </a:p>
                  </a:txBody>
                  <a:tcPr anchor="ctr" horzOverflow="overflow"/>
                </a:tc>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u="none" strike="noStrike" cap="none" normalizeH="0" baseline="0" dirty="0" smtClean="0">
                          <a:ln>
                            <a:noFill/>
                          </a:ln>
                          <a:effectLst/>
                        </a:rPr>
                        <a:t>Inline conditional</a:t>
                      </a:r>
                      <a:endParaRPr kumimoji="0" lang="en-US" sz="1600" b="0" i="1" u="none" strike="noStrike" cap="none" normalizeH="0" baseline="0" dirty="0" smtClean="0">
                        <a:ln>
                          <a:noFill/>
                        </a:ln>
                        <a:solidFill>
                          <a:schemeClr val="bg2"/>
                        </a:solidFill>
                        <a:effectLst/>
                        <a:latin typeface="Century Schoolbook" pitchFamily="18" charset="0"/>
                      </a:endParaRPr>
                    </a:p>
                  </a:txBody>
                  <a:tcPr anchor="ctr" horzOverflow="overflow"/>
                </a:tc>
              </a:tr>
              <a:tr h="359813">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u="none" strike="noStrike" cap="none" normalizeH="0" baseline="0" dirty="0" smtClean="0">
                          <a:ln>
                            <a:noFill/>
                          </a:ln>
                          <a:effectLst/>
                        </a:rPr>
                        <a:t>Nullable</a:t>
                      </a:r>
                      <a:endParaRPr kumimoji="0" lang="en-US" sz="1600" b="0" i="0" u="none" strike="noStrike" cap="none" normalizeH="0" baseline="0" dirty="0" smtClean="0">
                        <a:ln>
                          <a:noFill/>
                        </a:ln>
                        <a:solidFill>
                          <a:schemeClr val="bg2"/>
                        </a:solidFill>
                        <a:effectLst/>
                        <a:latin typeface="Arial" charset="0"/>
                      </a:endParaRPr>
                    </a:p>
                  </a:txBody>
                  <a:tcPr anchor="ctr" horzOverflow="overflow"/>
                </a:tc>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800" u="none" strike="noStrike" cap="none" normalizeH="0" baseline="0" dirty="0" smtClean="0">
                          <a:ln>
                            <a:noFill/>
                          </a:ln>
                          <a:effectLst/>
                        </a:rPr>
                        <a:t>? ??</a:t>
                      </a:r>
                      <a:endParaRPr kumimoji="0" lang="en-US" sz="1800" b="0" i="0" u="none" strike="noStrike" cap="none" normalizeH="0" baseline="0" dirty="0" smtClean="0">
                        <a:ln>
                          <a:noFill/>
                        </a:ln>
                        <a:solidFill>
                          <a:schemeClr val="bg2"/>
                        </a:solidFill>
                        <a:effectLst/>
                        <a:latin typeface="Courier New" pitchFamily="49" charset="0"/>
                      </a:endParaRPr>
                    </a:p>
                  </a:txBody>
                  <a:tcPr anchor="ctr" horzOverflow="overflow"/>
                </a:tc>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u="none" strike="noStrike" kern="1200" cap="none" normalizeH="0" baseline="0" dirty="0" smtClean="0">
                          <a:ln>
                            <a:noFill/>
                          </a:ln>
                          <a:effectLst/>
                        </a:rPr>
                        <a:t>Specification resolution</a:t>
                      </a:r>
                      <a:endParaRPr kumimoji="0" lang="en-US" sz="1600" b="0" i="0" u="none" strike="noStrike" kern="1200" cap="none" normalizeH="0" baseline="0" dirty="0" smtClean="0">
                        <a:ln>
                          <a:noFill/>
                        </a:ln>
                        <a:solidFill>
                          <a:schemeClr val="bg2"/>
                        </a:solidFill>
                        <a:effectLst/>
                        <a:latin typeface="Arial" charset="0"/>
                        <a:ea typeface="+mn-ea"/>
                        <a:cs typeface="+mn-cs"/>
                      </a:endParaRPr>
                    </a:p>
                  </a:txBody>
                  <a:tcPr anchor="ctr" horzOverflow="overflow"/>
                </a:tc>
              </a:tr>
            </a:tbl>
          </a:graphicData>
        </a:graphic>
      </p:graphicFrame>
      <p:sp>
        <p:nvSpPr>
          <p:cNvPr id="7" name="Espace réservé du contenu 2"/>
          <p:cNvSpPr>
            <a:spLocks noGrp="1"/>
          </p:cNvSpPr>
          <p:nvPr>
            <p:ph idx="1"/>
          </p:nvPr>
        </p:nvSpPr>
        <p:spPr>
          <a:xfrm>
            <a:off x="467544" y="1128713"/>
            <a:ext cx="8352928" cy="4230687"/>
          </a:xfrm>
        </p:spPr>
        <p:txBody>
          <a:bodyPr/>
          <a:lstStyle/>
          <a:p>
            <a:pPr>
              <a:spcAft>
                <a:spcPts val="0"/>
              </a:spcAft>
            </a:pPr>
            <a:r>
              <a:rPr lang="en-US" dirty="0" smtClean="0"/>
              <a:t>Operators you might not have used:</a:t>
            </a:r>
            <a:endParaRPr lang="en-US" dirty="0"/>
          </a:p>
        </p:txBody>
      </p:sp>
    </p:spTree>
    <p:extLst>
      <p:ext uri="{BB962C8B-B14F-4D97-AF65-F5344CB8AC3E}">
        <p14:creationId xmlns:p14="http://schemas.microsoft.com/office/powerpoint/2010/main" val="23336048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Operators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Expressions &amp; Operators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Espace réservé du contenu 2"/>
          <p:cNvSpPr>
            <a:spLocks noGrp="1"/>
          </p:cNvSpPr>
          <p:nvPr>
            <p:ph idx="1"/>
          </p:nvPr>
        </p:nvSpPr>
        <p:spPr>
          <a:xfrm>
            <a:off x="467544" y="1128713"/>
            <a:ext cx="8352928" cy="4230687"/>
          </a:xfrm>
        </p:spPr>
        <p:txBody>
          <a:bodyPr/>
          <a:lstStyle/>
          <a:p>
            <a:r>
              <a:rPr lang="en-US" dirty="0" smtClean="0"/>
              <a:t>Almost all </a:t>
            </a:r>
            <a:r>
              <a:rPr lang="en-US" dirty="0"/>
              <a:t>operators are </a:t>
            </a:r>
            <a:r>
              <a:rPr lang="en-US" dirty="0" smtClean="0"/>
              <a:t>same in </a:t>
            </a:r>
            <a:r>
              <a:rPr lang="en-US" dirty="0"/>
              <a:t>other languages</a:t>
            </a:r>
          </a:p>
          <a:p>
            <a:pPr lvl="1"/>
            <a:r>
              <a:rPr lang="en-US" dirty="0"/>
              <a:t>Usage, precedence, and associativity are similar</a:t>
            </a:r>
          </a:p>
          <a:p>
            <a:pPr lvl="1"/>
            <a:r>
              <a:rPr lang="en-US" dirty="0"/>
              <a:t>Grouping can be modified with parentheses: </a:t>
            </a:r>
            <a:r>
              <a:rPr lang="en-US" b="1" dirty="0">
                <a:latin typeface="Courier New" pitchFamily="49" charset="0"/>
              </a:rPr>
              <a:t>( )</a:t>
            </a:r>
          </a:p>
          <a:p>
            <a:r>
              <a:rPr lang="en-US" dirty="0"/>
              <a:t>Note: Integer division does not round, it truncates</a:t>
            </a:r>
          </a:p>
          <a:p>
            <a:pPr lvl="1"/>
            <a:r>
              <a:rPr lang="en-US" dirty="0"/>
              <a:t>For example, 11/4 gives 2, not 3 (VB gives 3)</a:t>
            </a:r>
          </a:p>
          <a:p>
            <a:endParaRPr lang="en-US" dirty="0" smtClean="0"/>
          </a:p>
          <a:p>
            <a:r>
              <a:rPr lang="en-US" dirty="0" smtClean="0"/>
              <a:t>Some </a:t>
            </a:r>
            <a:r>
              <a:rPr lang="en-US" dirty="0"/>
              <a:t>arithmetic operators can be </a:t>
            </a:r>
            <a:r>
              <a:rPr lang="en-US" dirty="0" smtClean="0"/>
              <a:t>combined</a:t>
            </a:r>
            <a:endParaRPr lang="en-US" i="1" dirty="0">
              <a:latin typeface="Century Schoolbook" pitchFamily="18" charset="0"/>
              <a:cs typeface="Courier New" pitchFamily="49" charset="0"/>
            </a:endParaRPr>
          </a:p>
          <a:p>
            <a:pPr lvl="1">
              <a:spcAft>
                <a:spcPts val="300"/>
              </a:spcAft>
              <a:buNone/>
            </a:pPr>
            <a:r>
              <a:rPr lang="en-US" i="1" dirty="0">
                <a:latin typeface="Courier New" pitchFamily="49" charset="0"/>
                <a:cs typeface="Courier New" pitchFamily="49" charset="0"/>
              </a:rPr>
              <a:t>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 5</a:t>
            </a:r>
            <a:r>
              <a:rPr lang="en-US" dirty="0">
                <a:latin typeface="Courier New" pitchFamily="49" charset="0"/>
                <a:cs typeface="Courier New" pitchFamily="49" charset="0"/>
              </a:rPr>
              <a:t>	</a:t>
            </a:r>
            <a:r>
              <a:rPr lang="en-US" dirty="0">
                <a:cs typeface="Times New Roman" pitchFamily="18" charset="0"/>
              </a:rPr>
              <a:t>has the same effect as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+ 5</a:t>
            </a:r>
            <a:endParaRPr lang="en-US" b="1" dirty="0">
              <a:cs typeface="Times New Roman" pitchFamily="18" charset="0"/>
            </a:endParaRPr>
          </a:p>
        </p:txBody>
      </p:sp>
    </p:spTree>
    <p:extLst>
      <p:ext uri="{BB962C8B-B14F-4D97-AF65-F5344CB8AC3E}">
        <p14:creationId xmlns:p14="http://schemas.microsoft.com/office/powerpoint/2010/main" val="2970358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Assignment operator</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Expressions &amp; Operators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Espace réservé du contenu 2"/>
          <p:cNvSpPr>
            <a:spLocks noGrp="1"/>
          </p:cNvSpPr>
          <p:nvPr>
            <p:ph idx="1"/>
          </p:nvPr>
        </p:nvSpPr>
        <p:spPr>
          <a:xfrm>
            <a:off x="467544" y="1128713"/>
            <a:ext cx="8352928" cy="4230687"/>
          </a:xfrm>
        </p:spPr>
        <p:txBody>
          <a:bodyPr/>
          <a:lstStyle/>
          <a:p>
            <a:r>
              <a:rPr lang="en-US" dirty="0"/>
              <a:t>When assigning a value type, </a:t>
            </a:r>
            <a:r>
              <a:rPr lang="en-US" dirty="0" smtClean="0"/>
              <a:t/>
            </a:r>
            <a:br>
              <a:rPr lang="en-US" dirty="0" smtClean="0"/>
            </a:br>
            <a:r>
              <a:rPr lang="en-US" dirty="0" smtClean="0"/>
              <a:t>a </a:t>
            </a:r>
            <a:r>
              <a:rPr lang="en-US" dirty="0"/>
              <a:t>copy </a:t>
            </a:r>
            <a:r>
              <a:rPr lang="en-US" dirty="0" smtClean="0"/>
              <a:t>of </a:t>
            </a:r>
            <a:r>
              <a:rPr lang="en-US" dirty="0"/>
              <a:t>the value is made</a:t>
            </a:r>
          </a:p>
          <a:p>
            <a:r>
              <a:rPr lang="en-US" dirty="0"/>
              <a:t>When assigning reference types, </a:t>
            </a:r>
            <a:r>
              <a:rPr lang="en-US" dirty="0" smtClean="0"/>
              <a:t/>
            </a:r>
            <a:br>
              <a:rPr lang="en-US" dirty="0" smtClean="0"/>
            </a:br>
            <a:r>
              <a:rPr lang="en-US" dirty="0" smtClean="0"/>
              <a:t>a </a:t>
            </a:r>
            <a:r>
              <a:rPr lang="en-US" dirty="0"/>
              <a:t>copy of the reference is made</a:t>
            </a:r>
          </a:p>
        </p:txBody>
      </p:sp>
      <p:sp>
        <p:nvSpPr>
          <p:cNvPr id="7" name="shape11"/>
          <p:cNvSpPr txBox="1">
            <a:spLocks noChangeArrowheads="1"/>
          </p:cNvSpPr>
          <p:nvPr/>
        </p:nvSpPr>
        <p:spPr bwMode="auto">
          <a:xfrm>
            <a:off x="7715994" y="976000"/>
            <a:ext cx="1248494" cy="369332"/>
          </a:xfrm>
          <a:prstGeom prst="rect">
            <a:avLst/>
          </a:prstGeom>
          <a:noFill/>
          <a:ln w="12700">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MEMORY</a:t>
            </a:r>
          </a:p>
        </p:txBody>
      </p:sp>
      <p:sp>
        <p:nvSpPr>
          <p:cNvPr id="8" name="shape9"/>
          <p:cNvSpPr>
            <a:spLocks noChangeShapeType="1"/>
          </p:cNvSpPr>
          <p:nvPr/>
        </p:nvSpPr>
        <p:spPr bwMode="auto">
          <a:xfrm flipV="1">
            <a:off x="7836185" y="1889724"/>
            <a:ext cx="1008112" cy="0"/>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wrap="square">
            <a:spAutoFit/>
          </a:bodyPr>
          <a:lstStyle/>
          <a:p>
            <a:endParaRPr lang="en-US" dirty="0"/>
          </a:p>
        </p:txBody>
      </p:sp>
      <p:sp>
        <p:nvSpPr>
          <p:cNvPr id="9" name="shape8"/>
          <p:cNvSpPr>
            <a:spLocks noChangeShapeType="1"/>
          </p:cNvSpPr>
          <p:nvPr/>
        </p:nvSpPr>
        <p:spPr bwMode="auto">
          <a:xfrm flipV="1">
            <a:off x="7825201" y="3681285"/>
            <a:ext cx="1030080" cy="11840"/>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wrap="square">
            <a:spAutoFit/>
          </a:bodyPr>
          <a:lstStyle/>
          <a:p>
            <a:endParaRPr lang="en-US" dirty="0"/>
          </a:p>
        </p:txBody>
      </p:sp>
      <p:sp>
        <p:nvSpPr>
          <p:cNvPr id="11" name="Rectangle 10"/>
          <p:cNvSpPr/>
          <p:nvPr/>
        </p:nvSpPr>
        <p:spPr>
          <a:xfrm>
            <a:off x="7836185" y="1345332"/>
            <a:ext cx="1008112" cy="3744416"/>
          </a:xfrm>
          <a:prstGeom prst="rect">
            <a:avLst/>
          </a:prstGeom>
          <a:noFill/>
          <a:ln w="38100" cmpd="sng"/>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à coins arrondis 4"/>
          <p:cNvSpPr/>
          <p:nvPr/>
        </p:nvSpPr>
        <p:spPr>
          <a:xfrm>
            <a:off x="179513" y="3073524"/>
            <a:ext cx="7416824" cy="2088232"/>
          </a:xfrm>
          <a:prstGeom prst="roundRect">
            <a:avLst>
              <a:gd name="adj" fmla="val 10442"/>
            </a:avLst>
          </a:prstGeom>
        </p:spPr>
        <p:style>
          <a:lnRef idx="2">
            <a:schemeClr val="dk1"/>
          </a:lnRef>
          <a:fillRef idx="1">
            <a:schemeClr val="lt1"/>
          </a:fillRef>
          <a:effectRef idx="0">
            <a:schemeClr val="dk1"/>
          </a:effectRef>
          <a:fontRef idx="minor">
            <a:schemeClr val="dk1"/>
          </a:fontRef>
        </p:style>
        <p:txBody>
          <a:bodyPr anchor="ctr"/>
          <a:lstStyle/>
          <a:p>
            <a:pPr lvl="0">
              <a:buClr>
                <a:srgbClr val="DA2128"/>
              </a:buClr>
            </a:pPr>
            <a:r>
              <a:rPr lang="en-US" sz="1600" b="1" dirty="0">
                <a:solidFill>
                  <a:srgbClr val="0070C0"/>
                </a:solidFill>
                <a:latin typeface="Courier New" pitchFamily="49" charset="0"/>
              </a:rPr>
              <a:t>public static void</a:t>
            </a:r>
            <a:r>
              <a:rPr lang="en-US" sz="1600" b="1" dirty="0">
                <a:solidFill>
                  <a:srgbClr val="000000"/>
                </a:solidFill>
                <a:latin typeface="Courier New" pitchFamily="49" charset="0"/>
              </a:rPr>
              <a:t> Main(</a:t>
            </a:r>
            <a:r>
              <a:rPr lang="en-US" sz="1600" b="1" dirty="0" smtClean="0">
                <a:solidFill>
                  <a:srgbClr val="000000"/>
                </a:solidFill>
                <a:latin typeface="Courier New" pitchFamily="49" charset="0"/>
              </a:rPr>
              <a:t>) {</a:t>
            </a:r>
            <a:endParaRPr lang="en-US" sz="1600" b="1" dirty="0">
              <a:solidFill>
                <a:srgbClr val="000000"/>
              </a:solidFill>
              <a:latin typeface="Courier New" pitchFamily="49" charset="0"/>
            </a:endParaRPr>
          </a:p>
          <a:p>
            <a:pPr lvl="0">
              <a:buClr>
                <a:srgbClr val="DA2128"/>
              </a:buClr>
            </a:pPr>
            <a:r>
              <a:rPr lang="en-US" sz="1600" b="1" dirty="0">
                <a:solidFill>
                  <a:srgbClr val="000000"/>
                </a:solidFill>
                <a:latin typeface="Courier New" pitchFamily="49" charset="0"/>
              </a:rPr>
              <a:t>  </a:t>
            </a:r>
            <a:r>
              <a:rPr lang="en-US" sz="1600" b="1" dirty="0" err="1">
                <a:solidFill>
                  <a:srgbClr val="0070C0"/>
                </a:solidFill>
                <a:latin typeface="Courier New" pitchFamily="49" charset="0"/>
              </a:rPr>
              <a:t>int</a:t>
            </a:r>
            <a:r>
              <a:rPr lang="en-US" sz="1600" b="1" dirty="0">
                <a:solidFill>
                  <a:srgbClr val="0070C0"/>
                </a:solidFill>
                <a:latin typeface="Courier New" pitchFamily="49" charset="0"/>
              </a:rPr>
              <a:t> </a:t>
            </a:r>
            <a:r>
              <a:rPr lang="en-US" sz="1600" b="1" dirty="0" err="1">
                <a:solidFill>
                  <a:srgbClr val="000000"/>
                </a:solidFill>
                <a:latin typeface="Courier New" pitchFamily="49" charset="0"/>
              </a:rPr>
              <a:t>i</a:t>
            </a:r>
            <a:r>
              <a:rPr lang="en-US" sz="1600" b="1" dirty="0">
                <a:solidFill>
                  <a:srgbClr val="000000"/>
                </a:solidFill>
                <a:latin typeface="Courier New" pitchFamily="49" charset="0"/>
              </a:rPr>
              <a:t> = </a:t>
            </a:r>
            <a:r>
              <a:rPr lang="en-US" sz="1600" b="1" dirty="0">
                <a:solidFill>
                  <a:srgbClr val="FFC000"/>
                </a:solidFill>
                <a:latin typeface="Courier New" pitchFamily="49" charset="0"/>
              </a:rPr>
              <a:t>5</a:t>
            </a:r>
            <a:r>
              <a:rPr lang="en-US" sz="1600" b="1" dirty="0" smtClean="0">
                <a:solidFill>
                  <a:srgbClr val="000000"/>
                </a:solidFill>
                <a:latin typeface="Courier New" pitchFamily="49" charset="0"/>
              </a:rPr>
              <a:t>; </a:t>
            </a:r>
            <a:r>
              <a:rPr lang="en-US" sz="1600" b="1" dirty="0" err="1" smtClean="0">
                <a:solidFill>
                  <a:srgbClr val="0070C0"/>
                </a:solidFill>
                <a:latin typeface="Courier New" pitchFamily="49" charset="0"/>
              </a:rPr>
              <a:t>int</a:t>
            </a:r>
            <a:r>
              <a:rPr lang="en-US" sz="1600" b="1" dirty="0" smtClean="0">
                <a:solidFill>
                  <a:srgbClr val="0070C0"/>
                </a:solidFill>
                <a:latin typeface="Courier New" pitchFamily="49" charset="0"/>
              </a:rPr>
              <a:t> </a:t>
            </a:r>
            <a:r>
              <a:rPr lang="en-US" sz="1600" b="1" dirty="0">
                <a:solidFill>
                  <a:srgbClr val="000000"/>
                </a:solidFill>
                <a:latin typeface="Courier New" pitchFamily="49" charset="0"/>
              </a:rPr>
              <a:t>j</a:t>
            </a:r>
            <a:r>
              <a:rPr lang="en-US" sz="1600" b="1" dirty="0" smtClean="0">
                <a:solidFill>
                  <a:srgbClr val="000000"/>
                </a:solidFill>
                <a:latin typeface="Courier New" pitchFamily="49" charset="0"/>
              </a:rPr>
              <a:t>;</a:t>
            </a:r>
            <a:endParaRPr lang="en-US" sz="1600" b="1" dirty="0">
              <a:solidFill>
                <a:srgbClr val="000000"/>
              </a:solidFill>
              <a:latin typeface="Courier New" pitchFamily="49" charset="0"/>
            </a:endParaRPr>
          </a:p>
          <a:p>
            <a:pPr lvl="0">
              <a:buClr>
                <a:srgbClr val="DA2128"/>
              </a:buClr>
            </a:pPr>
            <a:r>
              <a:rPr lang="en-US" sz="1600" b="1" dirty="0">
                <a:solidFill>
                  <a:srgbClr val="000000"/>
                </a:solidFill>
                <a:latin typeface="Courier New" pitchFamily="49" charset="0"/>
              </a:rPr>
              <a:t>  j = </a:t>
            </a:r>
            <a:r>
              <a:rPr lang="en-US" sz="1600" b="1" dirty="0" err="1">
                <a:solidFill>
                  <a:srgbClr val="000000"/>
                </a:solidFill>
                <a:latin typeface="Courier New" pitchFamily="49" charset="0"/>
              </a:rPr>
              <a:t>i</a:t>
            </a:r>
            <a:r>
              <a:rPr lang="en-US" sz="1600" b="1" dirty="0">
                <a:solidFill>
                  <a:srgbClr val="000000"/>
                </a:solidFill>
                <a:latin typeface="Courier New" pitchFamily="49" charset="0"/>
              </a:rPr>
              <a:t>;</a:t>
            </a:r>
          </a:p>
          <a:p>
            <a:pPr lvl="0">
              <a:buClr>
                <a:srgbClr val="DA2128"/>
              </a:buClr>
            </a:pPr>
            <a:endParaRPr lang="en-US" sz="1600" b="1" dirty="0">
              <a:solidFill>
                <a:srgbClr val="000000"/>
              </a:solidFill>
              <a:latin typeface="Courier New" pitchFamily="49" charset="0"/>
            </a:endParaRPr>
          </a:p>
          <a:p>
            <a:pPr lvl="0">
              <a:buClr>
                <a:srgbClr val="DA2128"/>
              </a:buClr>
            </a:pPr>
            <a:r>
              <a:rPr lang="en-US" sz="1600" b="1" dirty="0">
                <a:solidFill>
                  <a:srgbClr val="000000"/>
                </a:solidFill>
                <a:latin typeface="Courier New" pitchFamily="49" charset="0"/>
              </a:rPr>
              <a:t>  Account a1 = new Account()</a:t>
            </a:r>
            <a:r>
              <a:rPr lang="en-US" sz="1600" b="1" dirty="0" smtClean="0">
                <a:solidFill>
                  <a:srgbClr val="000000"/>
                </a:solidFill>
                <a:latin typeface="Courier New" pitchFamily="49" charset="0"/>
              </a:rPr>
              <a:t>;</a:t>
            </a:r>
          </a:p>
          <a:p>
            <a:pPr lvl="0">
              <a:buClr>
                <a:srgbClr val="DA2128"/>
              </a:buClr>
            </a:pPr>
            <a:r>
              <a:rPr lang="en-US" sz="1600" b="1" dirty="0" smtClean="0">
                <a:solidFill>
                  <a:srgbClr val="000000"/>
                </a:solidFill>
                <a:latin typeface="Courier New" pitchFamily="49" charset="0"/>
              </a:rPr>
              <a:t>  Account a2;</a:t>
            </a:r>
          </a:p>
          <a:p>
            <a:pPr lvl="0">
              <a:buClr>
                <a:srgbClr val="DA2128"/>
              </a:buClr>
            </a:pPr>
            <a:r>
              <a:rPr lang="en-US" sz="1600" b="1" dirty="0" smtClean="0">
                <a:solidFill>
                  <a:srgbClr val="000000"/>
                </a:solidFill>
                <a:latin typeface="Courier New" pitchFamily="49" charset="0"/>
              </a:rPr>
              <a:t>  </a:t>
            </a:r>
            <a:r>
              <a:rPr lang="en-US" sz="1600" b="1" dirty="0">
                <a:solidFill>
                  <a:srgbClr val="000000"/>
                </a:solidFill>
                <a:latin typeface="Courier New" pitchFamily="49" charset="0"/>
              </a:rPr>
              <a:t>a2 = a1;</a:t>
            </a:r>
          </a:p>
          <a:p>
            <a:pPr lvl="0">
              <a:buClr>
                <a:srgbClr val="DA2128"/>
              </a:buClr>
            </a:pPr>
            <a:r>
              <a:rPr lang="en-US" sz="1600" b="1" dirty="0">
                <a:solidFill>
                  <a:srgbClr val="000000"/>
                </a:solidFill>
                <a:latin typeface="Courier New" pitchFamily="49" charset="0"/>
              </a:rPr>
              <a:t>}</a:t>
            </a:r>
          </a:p>
        </p:txBody>
      </p:sp>
      <p:sp>
        <p:nvSpPr>
          <p:cNvPr id="2" name="Oval 1"/>
          <p:cNvSpPr/>
          <p:nvPr/>
        </p:nvSpPr>
        <p:spPr>
          <a:xfrm>
            <a:off x="8028384" y="1993404"/>
            <a:ext cx="432048" cy="4320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i</a:t>
            </a:r>
            <a:endParaRPr lang="en-US" dirty="0"/>
          </a:p>
        </p:txBody>
      </p:sp>
      <p:sp>
        <p:nvSpPr>
          <p:cNvPr id="13" name="Oval 12"/>
          <p:cNvSpPr/>
          <p:nvPr/>
        </p:nvSpPr>
        <p:spPr>
          <a:xfrm>
            <a:off x="8316416" y="2569468"/>
            <a:ext cx="432048" cy="4320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j</a:t>
            </a:r>
          </a:p>
        </p:txBody>
      </p:sp>
      <p:sp>
        <p:nvSpPr>
          <p:cNvPr id="18" name="Oval 17"/>
          <p:cNvSpPr/>
          <p:nvPr/>
        </p:nvSpPr>
        <p:spPr>
          <a:xfrm rot="19592892">
            <a:off x="7849855" y="4421992"/>
            <a:ext cx="985030" cy="432048"/>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data</a:t>
            </a:r>
            <a:endParaRPr lang="en-US" dirty="0"/>
          </a:p>
        </p:txBody>
      </p:sp>
      <p:grpSp>
        <p:nvGrpSpPr>
          <p:cNvPr id="5" name="Group 4"/>
          <p:cNvGrpSpPr/>
          <p:nvPr/>
        </p:nvGrpSpPr>
        <p:grpSpPr>
          <a:xfrm>
            <a:off x="7884368" y="3145532"/>
            <a:ext cx="432048" cy="432048"/>
            <a:chOff x="7956376" y="3145532"/>
            <a:chExt cx="432048" cy="432048"/>
          </a:xfrm>
        </p:grpSpPr>
        <p:sp>
          <p:nvSpPr>
            <p:cNvPr id="17" name="Oval 16"/>
            <p:cNvSpPr/>
            <p:nvPr/>
          </p:nvSpPr>
          <p:spPr>
            <a:xfrm>
              <a:off x="7956376" y="3145532"/>
              <a:ext cx="432048" cy="4320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7956376" y="3176890"/>
              <a:ext cx="432048" cy="369332"/>
            </a:xfrm>
            <a:prstGeom prst="rect">
              <a:avLst/>
            </a:prstGeom>
            <a:noFill/>
          </p:spPr>
          <p:txBody>
            <a:bodyPr wrap="square" rtlCol="0">
              <a:spAutoFit/>
            </a:bodyPr>
            <a:lstStyle/>
            <a:p>
              <a:r>
                <a:rPr lang="en-US" b="1" dirty="0" smtClean="0">
                  <a:solidFill>
                    <a:schemeClr val="bg1"/>
                  </a:solidFill>
                  <a:latin typeface="Calibri"/>
                  <a:cs typeface="Calibri"/>
                </a:rPr>
                <a:t>a1</a:t>
              </a:r>
              <a:endParaRPr lang="en-US" b="1" dirty="0">
                <a:solidFill>
                  <a:schemeClr val="bg1"/>
                </a:solidFill>
                <a:latin typeface="Calibri"/>
                <a:cs typeface="Calibri"/>
              </a:endParaRPr>
            </a:p>
          </p:txBody>
        </p:sp>
      </p:grpSp>
      <p:grpSp>
        <p:nvGrpSpPr>
          <p:cNvPr id="22" name="Group 21"/>
          <p:cNvGrpSpPr/>
          <p:nvPr/>
        </p:nvGrpSpPr>
        <p:grpSpPr>
          <a:xfrm>
            <a:off x="8316416" y="3145532"/>
            <a:ext cx="432048" cy="432048"/>
            <a:chOff x="7956376" y="3145532"/>
            <a:chExt cx="432048" cy="432048"/>
          </a:xfrm>
        </p:grpSpPr>
        <p:sp>
          <p:nvSpPr>
            <p:cNvPr id="23" name="Oval 22"/>
            <p:cNvSpPr/>
            <p:nvPr/>
          </p:nvSpPr>
          <p:spPr>
            <a:xfrm>
              <a:off x="7956376" y="3145532"/>
              <a:ext cx="432048" cy="4320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7956376" y="3176890"/>
              <a:ext cx="432048" cy="369332"/>
            </a:xfrm>
            <a:prstGeom prst="rect">
              <a:avLst/>
            </a:prstGeom>
            <a:noFill/>
          </p:spPr>
          <p:txBody>
            <a:bodyPr wrap="square" rtlCol="0">
              <a:spAutoFit/>
            </a:bodyPr>
            <a:lstStyle/>
            <a:p>
              <a:r>
                <a:rPr lang="en-US" b="1" dirty="0" smtClean="0">
                  <a:solidFill>
                    <a:schemeClr val="bg1"/>
                  </a:solidFill>
                  <a:latin typeface="Calibri"/>
                  <a:cs typeface="Calibri"/>
                </a:rPr>
                <a:t>a2</a:t>
              </a:r>
              <a:endParaRPr lang="en-US" b="1" dirty="0">
                <a:solidFill>
                  <a:schemeClr val="bg1"/>
                </a:solidFill>
                <a:latin typeface="Calibri"/>
                <a:cs typeface="Calibri"/>
              </a:endParaRPr>
            </a:p>
          </p:txBody>
        </p:sp>
      </p:grpSp>
      <p:cxnSp>
        <p:nvCxnSpPr>
          <p:cNvPr id="14" name="Elbow Connector 13"/>
          <p:cNvCxnSpPr>
            <a:stCxn id="17" idx="4"/>
            <a:endCxn id="18" idx="0"/>
          </p:cNvCxnSpPr>
          <p:nvPr/>
        </p:nvCxnSpPr>
        <p:spPr>
          <a:xfrm rot="16200000" flipH="1">
            <a:off x="7721743" y="3956229"/>
            <a:ext cx="880196" cy="122898"/>
          </a:xfrm>
          <a:prstGeom prst="bentConnector3">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0" name="Elbow Connector 19"/>
          <p:cNvCxnSpPr>
            <a:stCxn id="23" idx="4"/>
            <a:endCxn id="18" idx="0"/>
          </p:cNvCxnSpPr>
          <p:nvPr/>
        </p:nvCxnSpPr>
        <p:spPr>
          <a:xfrm rot="5400000">
            <a:off x="7937767" y="3863103"/>
            <a:ext cx="880196" cy="309150"/>
          </a:xfrm>
          <a:prstGeom prst="bentConnector3">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5169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Equality operator</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Expressions &amp; Operators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Espace réservé du contenu 2"/>
          <p:cNvSpPr>
            <a:spLocks noGrp="1"/>
          </p:cNvSpPr>
          <p:nvPr>
            <p:ph idx="1"/>
          </p:nvPr>
        </p:nvSpPr>
        <p:spPr>
          <a:xfrm>
            <a:off x="467544" y="1128713"/>
            <a:ext cx="8352928" cy="4230687"/>
          </a:xfrm>
        </p:spPr>
        <p:txBody>
          <a:bodyPr/>
          <a:lstStyle/>
          <a:p>
            <a:r>
              <a:rPr lang="en-US" dirty="0"/>
              <a:t>When comparing a value type, a comparison of the value is </a:t>
            </a:r>
            <a:r>
              <a:rPr lang="en-US" dirty="0" smtClean="0"/>
              <a:t>made</a:t>
            </a:r>
          </a:p>
          <a:p>
            <a:endParaRPr lang="en-US" dirty="0"/>
          </a:p>
          <a:p>
            <a:r>
              <a:rPr lang="en-US" dirty="0"/>
              <a:t>When comparing a reference type, a comparison of the reference (memory address) is made</a:t>
            </a:r>
          </a:p>
          <a:p>
            <a:pPr lvl="1"/>
            <a:r>
              <a:rPr lang="en-US" dirty="0"/>
              <a:t>Can be modified to be logical (value) equality</a:t>
            </a:r>
          </a:p>
        </p:txBody>
      </p:sp>
    </p:spTree>
    <p:extLst>
      <p:ext uri="{BB962C8B-B14F-4D97-AF65-F5344CB8AC3E}">
        <p14:creationId xmlns:p14="http://schemas.microsoft.com/office/powerpoint/2010/main" val="22664187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Equality operator example</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Expressions &amp; Operators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à coins arrondis 4"/>
          <p:cNvSpPr/>
          <p:nvPr/>
        </p:nvSpPr>
        <p:spPr>
          <a:xfrm>
            <a:off x="179512" y="1417340"/>
            <a:ext cx="8785225" cy="309634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0">
              <a:buClr>
                <a:srgbClr val="DA2128"/>
              </a:buClr>
            </a:pPr>
            <a:r>
              <a:rPr lang="en-US" sz="1400" b="1" dirty="0">
                <a:solidFill>
                  <a:srgbClr val="0070C0"/>
                </a:solidFill>
                <a:latin typeface="Courier New" pitchFamily="49" charset="0"/>
              </a:rPr>
              <a:t>public static void</a:t>
            </a:r>
            <a:r>
              <a:rPr lang="en-US" sz="1400" b="1" dirty="0">
                <a:solidFill>
                  <a:srgbClr val="000000"/>
                </a:solidFill>
                <a:latin typeface="Courier New" pitchFamily="49" charset="0"/>
              </a:rPr>
              <a:t> Main()</a:t>
            </a:r>
          </a:p>
          <a:p>
            <a:pPr lvl="0">
              <a:buClr>
                <a:srgbClr val="DA2128"/>
              </a:buClr>
            </a:pPr>
            <a:r>
              <a:rPr lang="en-US" sz="1400" b="1" dirty="0">
                <a:solidFill>
                  <a:srgbClr val="000000"/>
                </a:solidFill>
                <a:latin typeface="Courier New" pitchFamily="49" charset="0"/>
              </a:rPr>
              <a:t>{</a:t>
            </a:r>
          </a:p>
          <a:p>
            <a:pPr lvl="0">
              <a:buClr>
                <a:srgbClr val="DA2128"/>
              </a:buClr>
            </a:pPr>
            <a:r>
              <a:rPr lang="en-US" sz="1400" b="1" dirty="0">
                <a:solidFill>
                  <a:srgbClr val="000000"/>
                </a:solidFill>
                <a:latin typeface="Courier New" pitchFamily="49" charset="0"/>
              </a:rPr>
              <a:t>  </a:t>
            </a:r>
            <a:r>
              <a:rPr lang="en-US" sz="1400" b="1" dirty="0" err="1">
                <a:solidFill>
                  <a:srgbClr val="0070C0"/>
                </a:solidFill>
                <a:latin typeface="Courier New" pitchFamily="49" charset="0"/>
              </a:rPr>
              <a:t>int</a:t>
            </a:r>
            <a:r>
              <a:rPr lang="en-US" sz="1400" b="1" dirty="0">
                <a:solidFill>
                  <a:srgbClr val="0070C0"/>
                </a:solidFill>
                <a:latin typeface="Courier New" pitchFamily="49" charset="0"/>
              </a:rPr>
              <a:t> </a:t>
            </a:r>
            <a:r>
              <a:rPr lang="en-US" sz="1400" b="1" dirty="0" err="1">
                <a:solidFill>
                  <a:srgbClr val="000000"/>
                </a:solidFill>
                <a:latin typeface="Courier New" pitchFamily="49" charset="0"/>
              </a:rPr>
              <a:t>i</a:t>
            </a:r>
            <a:r>
              <a:rPr lang="en-US" sz="1400" b="1" dirty="0">
                <a:solidFill>
                  <a:srgbClr val="000000"/>
                </a:solidFill>
                <a:latin typeface="Courier New" pitchFamily="49" charset="0"/>
              </a:rPr>
              <a:t> = </a:t>
            </a:r>
            <a:r>
              <a:rPr lang="en-US" sz="1400" b="1" dirty="0">
                <a:solidFill>
                  <a:srgbClr val="FFC000"/>
                </a:solidFill>
                <a:latin typeface="Courier New" pitchFamily="49" charset="0"/>
              </a:rPr>
              <a:t>5</a:t>
            </a:r>
            <a:r>
              <a:rPr lang="en-US" sz="1400" b="1" dirty="0">
                <a:solidFill>
                  <a:srgbClr val="000000"/>
                </a:solidFill>
                <a:latin typeface="Courier New" pitchFamily="49" charset="0"/>
              </a:rPr>
              <a:t>;</a:t>
            </a:r>
          </a:p>
          <a:p>
            <a:pPr lvl="0">
              <a:buClr>
                <a:srgbClr val="DA2128"/>
              </a:buClr>
            </a:pPr>
            <a:r>
              <a:rPr lang="en-US" sz="1400" b="1" dirty="0">
                <a:solidFill>
                  <a:srgbClr val="000000"/>
                </a:solidFill>
                <a:latin typeface="Courier New" pitchFamily="49" charset="0"/>
              </a:rPr>
              <a:t>  </a:t>
            </a:r>
            <a:r>
              <a:rPr lang="en-US" sz="1400" b="1" dirty="0" err="1">
                <a:solidFill>
                  <a:srgbClr val="0070C0"/>
                </a:solidFill>
                <a:latin typeface="Courier New" pitchFamily="49" charset="0"/>
              </a:rPr>
              <a:t>int</a:t>
            </a:r>
            <a:r>
              <a:rPr lang="en-US" sz="1400" b="1" dirty="0">
                <a:solidFill>
                  <a:srgbClr val="0070C0"/>
                </a:solidFill>
                <a:latin typeface="Courier New" pitchFamily="49" charset="0"/>
              </a:rPr>
              <a:t> </a:t>
            </a:r>
            <a:r>
              <a:rPr lang="en-US" sz="1400" b="1" dirty="0">
                <a:solidFill>
                  <a:srgbClr val="000000"/>
                </a:solidFill>
                <a:latin typeface="Courier New" pitchFamily="49" charset="0"/>
              </a:rPr>
              <a:t>j = </a:t>
            </a:r>
            <a:r>
              <a:rPr lang="en-US" sz="1400" b="1" dirty="0">
                <a:solidFill>
                  <a:srgbClr val="FFC000"/>
                </a:solidFill>
                <a:latin typeface="Courier New" pitchFamily="49" charset="0"/>
              </a:rPr>
              <a:t>5</a:t>
            </a:r>
            <a:r>
              <a:rPr lang="en-US" sz="1400" b="1" dirty="0">
                <a:solidFill>
                  <a:srgbClr val="000000"/>
                </a:solidFill>
                <a:latin typeface="Courier New" pitchFamily="49" charset="0"/>
              </a:rPr>
              <a:t>;</a:t>
            </a:r>
          </a:p>
          <a:p>
            <a:pPr lvl="0">
              <a:buClr>
                <a:srgbClr val="DA2128"/>
              </a:buClr>
            </a:pPr>
            <a:endParaRPr lang="en-US" sz="1400" b="1" dirty="0">
              <a:solidFill>
                <a:srgbClr val="000000"/>
              </a:solidFill>
              <a:latin typeface="Courier New" pitchFamily="49" charset="0"/>
            </a:endParaRPr>
          </a:p>
          <a:p>
            <a:pPr lvl="0">
              <a:buClr>
                <a:srgbClr val="DA2128"/>
              </a:buClr>
            </a:pPr>
            <a:r>
              <a:rPr lang="en-US" sz="1400" b="1" dirty="0">
                <a:solidFill>
                  <a:srgbClr val="000000"/>
                </a:solidFill>
                <a:latin typeface="Courier New" pitchFamily="49" charset="0"/>
              </a:rPr>
              <a:t>  if (</a:t>
            </a:r>
            <a:r>
              <a:rPr lang="en-US" sz="1400" b="1" dirty="0" err="1">
                <a:solidFill>
                  <a:srgbClr val="000000"/>
                </a:solidFill>
                <a:latin typeface="Courier New" pitchFamily="49" charset="0"/>
              </a:rPr>
              <a:t>i</a:t>
            </a:r>
            <a:r>
              <a:rPr lang="en-US" sz="1400" b="1" dirty="0">
                <a:solidFill>
                  <a:srgbClr val="000000"/>
                </a:solidFill>
                <a:latin typeface="Courier New" pitchFamily="49" charset="0"/>
              </a:rPr>
              <a:t> == j) ... </a:t>
            </a:r>
            <a:r>
              <a:rPr lang="en-US" sz="1400" b="1" dirty="0">
                <a:solidFill>
                  <a:srgbClr val="00B050"/>
                </a:solidFill>
                <a:latin typeface="Courier New" pitchFamily="49" charset="0"/>
              </a:rPr>
              <a:t>// True, values are the same</a:t>
            </a:r>
          </a:p>
          <a:p>
            <a:pPr lvl="0">
              <a:buClr>
                <a:srgbClr val="DA2128"/>
              </a:buClr>
            </a:pPr>
            <a:endParaRPr lang="en-US" sz="1400" b="1" dirty="0">
              <a:solidFill>
                <a:srgbClr val="000000"/>
              </a:solidFill>
              <a:latin typeface="Courier New" pitchFamily="49" charset="0"/>
            </a:endParaRPr>
          </a:p>
          <a:p>
            <a:pPr lvl="0">
              <a:buClr>
                <a:srgbClr val="DA2128"/>
              </a:buClr>
            </a:pPr>
            <a:r>
              <a:rPr lang="en-US" sz="1400" b="1" dirty="0">
                <a:solidFill>
                  <a:srgbClr val="000000"/>
                </a:solidFill>
                <a:latin typeface="Courier New" pitchFamily="49" charset="0"/>
              </a:rPr>
              <a:t>  Account a3 = new Account(125);</a:t>
            </a:r>
          </a:p>
          <a:p>
            <a:pPr lvl="0">
              <a:buClr>
                <a:srgbClr val="DA2128"/>
              </a:buClr>
            </a:pPr>
            <a:r>
              <a:rPr lang="en-US" sz="1400" b="1" dirty="0">
                <a:solidFill>
                  <a:srgbClr val="000000"/>
                </a:solidFill>
                <a:latin typeface="Courier New" pitchFamily="49" charset="0"/>
              </a:rPr>
              <a:t>  Account a4 = new Account(125);</a:t>
            </a:r>
          </a:p>
          <a:p>
            <a:pPr lvl="0">
              <a:buClr>
                <a:srgbClr val="DA2128"/>
              </a:buClr>
            </a:pPr>
            <a:endParaRPr lang="en-US" sz="1400" b="1" dirty="0">
              <a:solidFill>
                <a:srgbClr val="000000"/>
              </a:solidFill>
              <a:latin typeface="Courier New" pitchFamily="49" charset="0"/>
            </a:endParaRPr>
          </a:p>
          <a:p>
            <a:pPr lvl="0">
              <a:buClr>
                <a:srgbClr val="DA2128"/>
              </a:buClr>
            </a:pPr>
            <a:r>
              <a:rPr lang="en-US" sz="1400" b="1" dirty="0">
                <a:solidFill>
                  <a:srgbClr val="000000"/>
                </a:solidFill>
                <a:latin typeface="Courier New" pitchFamily="49" charset="0"/>
              </a:rPr>
              <a:t>  if (a3 == a4) ... </a:t>
            </a:r>
            <a:r>
              <a:rPr lang="en-US" sz="1400" b="1" dirty="0">
                <a:solidFill>
                  <a:srgbClr val="00B050"/>
                </a:solidFill>
                <a:latin typeface="Courier New" pitchFamily="49" charset="0"/>
              </a:rPr>
              <a:t>// Probably false, why</a:t>
            </a:r>
            <a:r>
              <a:rPr lang="en-US" sz="1400" b="1" dirty="0" smtClean="0">
                <a:solidFill>
                  <a:srgbClr val="00B050"/>
                </a:solidFill>
                <a:latin typeface="Courier New" pitchFamily="49" charset="0"/>
              </a:rPr>
              <a:t>?</a:t>
            </a:r>
          </a:p>
          <a:p>
            <a:pPr lvl="0">
              <a:buClr>
                <a:srgbClr val="DA2128"/>
              </a:buClr>
            </a:pPr>
            <a:r>
              <a:rPr lang="fr-FR" sz="1400" b="1" dirty="0">
                <a:solidFill>
                  <a:srgbClr val="00B050"/>
                </a:solidFill>
                <a:latin typeface="Courier New" pitchFamily="49" charset="0"/>
              </a:rPr>
              <a:t> </a:t>
            </a:r>
            <a:r>
              <a:rPr lang="fr-FR" sz="1400" b="1" dirty="0" smtClean="0">
                <a:solidFill>
                  <a:srgbClr val="00B050"/>
                </a:solidFill>
                <a:latin typeface="Courier New" pitchFamily="49" charset="0"/>
              </a:rPr>
              <a:t> </a:t>
            </a:r>
            <a:r>
              <a:rPr lang="fr-FR" sz="1400" b="1" dirty="0" err="1" smtClean="0">
                <a:solidFill>
                  <a:schemeClr val="tx1"/>
                </a:solidFill>
                <a:latin typeface="Courier New" pitchFamily="49" charset="0"/>
              </a:rPr>
              <a:t>Console.WriteLine</a:t>
            </a:r>
            <a:r>
              <a:rPr lang="fr-FR" sz="1400" b="1" dirty="0" smtClean="0">
                <a:solidFill>
                  <a:schemeClr val="tx1"/>
                </a:solidFill>
                <a:latin typeface="Courier New" pitchFamily="49" charset="0"/>
              </a:rPr>
              <a:t>(i == j ?</a:t>
            </a:r>
            <a:r>
              <a:rPr lang="fr-FR" sz="1400" b="1" dirty="0" smtClean="0">
                <a:solidFill>
                  <a:srgbClr val="00B050"/>
                </a:solidFill>
                <a:latin typeface="Courier New" pitchFamily="49" charset="0"/>
              </a:rPr>
              <a:t> "</a:t>
            </a:r>
            <a:r>
              <a:rPr lang="fr-FR" sz="1400" b="1" dirty="0" err="1" smtClean="0">
                <a:solidFill>
                  <a:srgbClr val="00B050"/>
                </a:solidFill>
                <a:latin typeface="Courier New" pitchFamily="49" charset="0"/>
              </a:rPr>
              <a:t>Equal</a:t>
            </a:r>
            <a:r>
              <a:rPr lang="fr-FR" sz="1400" b="1" dirty="0" smtClean="0">
                <a:solidFill>
                  <a:srgbClr val="00B050"/>
                </a:solidFill>
                <a:latin typeface="Courier New" pitchFamily="49" charset="0"/>
              </a:rPr>
              <a:t>" </a:t>
            </a:r>
            <a:r>
              <a:rPr lang="fr-FR" sz="1400" b="1" dirty="0" smtClean="0">
                <a:solidFill>
                  <a:schemeClr val="tx1"/>
                </a:solidFill>
                <a:latin typeface="Courier New" pitchFamily="49" charset="0"/>
              </a:rPr>
              <a:t>:</a:t>
            </a:r>
            <a:r>
              <a:rPr lang="fr-FR" sz="1400" b="1" dirty="0" smtClean="0">
                <a:solidFill>
                  <a:srgbClr val="00B050"/>
                </a:solidFill>
                <a:latin typeface="Courier New" pitchFamily="49" charset="0"/>
              </a:rPr>
              <a:t> "Not </a:t>
            </a:r>
            <a:r>
              <a:rPr lang="fr-FR" sz="1400" b="1" dirty="0" err="1" smtClean="0">
                <a:solidFill>
                  <a:srgbClr val="00B050"/>
                </a:solidFill>
                <a:latin typeface="Courier New" pitchFamily="49" charset="0"/>
              </a:rPr>
              <a:t>equal</a:t>
            </a:r>
            <a:r>
              <a:rPr lang="fr-FR" sz="1400" b="1" dirty="0" smtClean="0">
                <a:solidFill>
                  <a:srgbClr val="00B050"/>
                </a:solidFill>
                <a:latin typeface="Courier New" pitchFamily="49" charset="0"/>
              </a:rPr>
              <a:t>"</a:t>
            </a:r>
            <a:r>
              <a:rPr lang="fr-FR" sz="1400" b="1" dirty="0" smtClean="0">
                <a:solidFill>
                  <a:schemeClr val="tx1"/>
                </a:solidFill>
                <a:latin typeface="Courier New" pitchFamily="49" charset="0"/>
              </a:rPr>
              <a:t>);</a:t>
            </a:r>
            <a:r>
              <a:rPr lang="fr-FR" sz="1400" b="1" dirty="0" smtClean="0">
                <a:solidFill>
                  <a:srgbClr val="00B050"/>
                </a:solidFill>
                <a:latin typeface="Courier New" pitchFamily="49" charset="0"/>
              </a:rPr>
              <a:t> // </a:t>
            </a:r>
            <a:r>
              <a:rPr lang="fr-FR" sz="1400" b="1" dirty="0" err="1" smtClean="0">
                <a:solidFill>
                  <a:srgbClr val="00B050"/>
                </a:solidFill>
                <a:latin typeface="Courier New" pitchFamily="49" charset="0"/>
              </a:rPr>
              <a:t>What</a:t>
            </a:r>
            <a:r>
              <a:rPr lang="fr-FR" sz="1400" b="1" dirty="0" smtClean="0">
                <a:solidFill>
                  <a:srgbClr val="00B050"/>
                </a:solidFill>
                <a:latin typeface="Courier New" pitchFamily="49" charset="0"/>
              </a:rPr>
              <a:t> </a:t>
            </a:r>
            <a:r>
              <a:rPr lang="fr-FR" sz="1400" b="1" dirty="0" err="1" smtClean="0">
                <a:solidFill>
                  <a:srgbClr val="00B050"/>
                </a:solidFill>
                <a:latin typeface="Courier New" pitchFamily="49" charset="0"/>
              </a:rPr>
              <a:t>does</a:t>
            </a:r>
            <a:r>
              <a:rPr lang="fr-FR" sz="1400" b="1" dirty="0" smtClean="0">
                <a:solidFill>
                  <a:srgbClr val="00B050"/>
                </a:solidFill>
                <a:latin typeface="Courier New" pitchFamily="49" charset="0"/>
              </a:rPr>
              <a:t> </a:t>
            </a:r>
            <a:r>
              <a:rPr lang="fr-FR" sz="1400" b="1" dirty="0" err="1" smtClean="0">
                <a:solidFill>
                  <a:srgbClr val="00B050"/>
                </a:solidFill>
                <a:latin typeface="Courier New" pitchFamily="49" charset="0"/>
              </a:rPr>
              <a:t>this</a:t>
            </a:r>
            <a:r>
              <a:rPr lang="fr-FR" sz="1400" b="1" dirty="0" smtClean="0">
                <a:solidFill>
                  <a:srgbClr val="00B050"/>
                </a:solidFill>
                <a:latin typeface="Courier New" pitchFamily="49" charset="0"/>
              </a:rPr>
              <a:t> output?</a:t>
            </a:r>
            <a:endParaRPr lang="en-US" sz="1400" b="1" dirty="0">
              <a:solidFill>
                <a:srgbClr val="00B050"/>
              </a:solidFill>
              <a:latin typeface="Courier New" pitchFamily="49" charset="0"/>
            </a:endParaRPr>
          </a:p>
          <a:p>
            <a:pPr lvl="0">
              <a:buClr>
                <a:srgbClr val="DA2128"/>
              </a:buClr>
            </a:pPr>
            <a:r>
              <a:rPr lang="en-US" sz="1400" b="1" dirty="0">
                <a:solidFill>
                  <a:srgbClr val="000000"/>
                </a:solidFill>
                <a:latin typeface="Courier New" pitchFamily="49" charset="0"/>
              </a:rPr>
              <a:t>}</a:t>
            </a:r>
          </a:p>
        </p:txBody>
      </p:sp>
    </p:spTree>
    <p:extLst>
      <p:ext uri="{BB962C8B-B14F-4D97-AF65-F5344CB8AC3E}">
        <p14:creationId xmlns:p14="http://schemas.microsoft.com/office/powerpoint/2010/main" val="11388882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Loops and conditional overview</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Expressions &amp; </a:t>
            </a:r>
            <a:r>
              <a:rPr lang="fr-FR" smtClean="0">
                <a:ea typeface="ＭＳ Ｐゴシック" pitchFamily="34" charset="-128"/>
              </a:rPr>
              <a:t>Operators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9" name="Group 215"/>
          <p:cNvGraphicFramePr>
            <a:graphicFrameLocks noGrp="1"/>
          </p:cNvGraphicFramePr>
          <p:nvPr>
            <p:extLst>
              <p:ext uri="{D42A27DB-BD31-4B8C-83A1-F6EECF244321}">
                <p14:modId xmlns:p14="http://schemas.microsoft.com/office/powerpoint/2010/main" val="1688174920"/>
              </p:ext>
            </p:extLst>
          </p:nvPr>
        </p:nvGraphicFramePr>
        <p:xfrm>
          <a:off x="467544" y="985292"/>
          <a:ext cx="8352928" cy="4100998"/>
        </p:xfrm>
        <a:graphic>
          <a:graphicData uri="http://schemas.openxmlformats.org/drawingml/2006/table">
            <a:tbl>
              <a:tblPr firstRow="1">
                <a:tableStyleId>{3C2FFA5D-87B4-456A-9821-1D502468CF0F}</a:tableStyleId>
              </a:tblPr>
              <a:tblGrid>
                <a:gridCol w="1296144"/>
                <a:gridCol w="7056784"/>
              </a:tblGrid>
              <a:tr h="440427">
                <a:tc>
                  <a:txBody>
                    <a:bodyPr/>
                    <a:lstStyle/>
                    <a:p>
                      <a:pPr marL="0" marR="0" lvl="0" indent="0" algn="ctr"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u="none" strike="noStrike" cap="none" normalizeH="0" baseline="0" dirty="0" smtClean="0">
                          <a:ln>
                            <a:noFill/>
                          </a:ln>
                          <a:effectLst/>
                        </a:rPr>
                        <a:t>Operation</a:t>
                      </a:r>
                      <a:endParaRPr kumimoji="0" lang="en-US" sz="1600" b="1" i="0" u="none" strike="noStrike" cap="none" normalizeH="0" baseline="0" dirty="0" smtClean="0">
                        <a:ln>
                          <a:noFill/>
                        </a:ln>
                        <a:solidFill>
                          <a:schemeClr val="tx2"/>
                        </a:solidFill>
                        <a:effectLst/>
                        <a:latin typeface="Arial" charset="0"/>
                      </a:endParaRPr>
                    </a:p>
                  </a:txBody>
                  <a:tcPr anchor="ctr" horzOverflow="overflow"/>
                </a:tc>
                <a:tc>
                  <a:txBody>
                    <a:bodyPr/>
                    <a:lstStyle/>
                    <a:p>
                      <a:pPr marL="0" marR="0" lvl="0" indent="0" algn="ctr"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u="none" strike="noStrike" cap="none" normalizeH="0" baseline="0" dirty="0" smtClean="0">
                          <a:ln>
                            <a:noFill/>
                          </a:ln>
                          <a:effectLst/>
                        </a:rPr>
                        <a:t>Example/Comment</a:t>
                      </a:r>
                      <a:endParaRPr kumimoji="0" lang="en-US" sz="1600" b="1" i="0" u="none" strike="noStrike" cap="none" normalizeH="0" baseline="0" dirty="0" smtClean="0">
                        <a:ln>
                          <a:noFill/>
                        </a:ln>
                        <a:solidFill>
                          <a:schemeClr val="tx2"/>
                        </a:solidFill>
                        <a:effectLst/>
                        <a:latin typeface="Arial" charset="0"/>
                      </a:endParaRPr>
                    </a:p>
                  </a:txBody>
                  <a:tcPr anchor="ctr" horzOverflow="overflow"/>
                </a:tc>
              </a:tr>
              <a:tr h="438726">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u="none" strike="noStrike" cap="none" normalizeH="0" baseline="0" dirty="0" smtClean="0">
                          <a:ln>
                            <a:noFill/>
                          </a:ln>
                          <a:effectLst/>
                        </a:rPr>
                        <a:t>if</a:t>
                      </a:r>
                      <a:endParaRPr kumimoji="0" lang="en-US" sz="1600" b="0" i="0" u="none" strike="noStrike" cap="none" normalizeH="0" baseline="0" dirty="0" smtClean="0">
                        <a:ln>
                          <a:noFill/>
                        </a:ln>
                        <a:solidFill>
                          <a:schemeClr val="bg2"/>
                        </a:solidFill>
                        <a:effectLst/>
                        <a:latin typeface="Arial" charset="0"/>
                      </a:endParaRPr>
                    </a:p>
                  </a:txBody>
                  <a:tcPr anchor="ctr" horzOverflow="overflow"/>
                </a:tc>
                <a:tc>
                  <a:txBody>
                    <a:bodyPr/>
                    <a:lstStyle/>
                    <a:p>
                      <a:pPr marL="228600" marR="0" lvl="0" indent="-341313" algn="l" defTabSz="914400" rtl="0" eaLnBrk="0" fontAlgn="base" latinLnBrk="0" hangingPunct="0">
                        <a:lnSpc>
                          <a:spcPct val="65000"/>
                        </a:lnSpc>
                        <a:spcBef>
                          <a:spcPts val="200"/>
                        </a:spcBef>
                        <a:spcAft>
                          <a:spcPts val="300"/>
                        </a:spcAft>
                        <a:buClr>
                          <a:srgbClr val="DA2128"/>
                        </a:buClr>
                        <a:buSzTx/>
                        <a:buFont typeface="Arial" charset="0"/>
                        <a:buNone/>
                        <a:tabLst>
                          <a:tab pos="909638" algn="l"/>
                          <a:tab pos="1198563" algn="l"/>
                        </a:tabLst>
                        <a:defRPr/>
                      </a:pPr>
                      <a:r>
                        <a:rPr kumimoji="0" lang="en-US" sz="1800" b="1" i="0" u="none" strike="noStrike" kern="1200" cap="none" spc="0" normalizeH="0" baseline="0" noProof="0" dirty="0" smtClean="0">
                          <a:ln>
                            <a:noFill/>
                          </a:ln>
                          <a:solidFill>
                            <a:srgbClr val="000000"/>
                          </a:solidFill>
                          <a:effectLst/>
                          <a:uLnTx/>
                          <a:uFillTx/>
                          <a:latin typeface="Courier New" pitchFamily="49" charset="0"/>
                          <a:ea typeface="+mn-ea"/>
                          <a:cs typeface="+mn-cs"/>
                        </a:rPr>
                        <a:t>if (a &gt; b) c = d;</a:t>
                      </a:r>
                    </a:p>
                  </a:txBody>
                  <a:tcPr anchor="ctr" horzOverflow="overflow"/>
                </a:tc>
              </a:tr>
              <a:tr h="442126">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u="none" strike="noStrike" cap="none" normalizeH="0" baseline="0" dirty="0" smtClean="0">
                          <a:ln>
                            <a:noFill/>
                          </a:ln>
                          <a:effectLst/>
                        </a:rPr>
                        <a:t>if/else</a:t>
                      </a:r>
                      <a:endParaRPr kumimoji="0" lang="en-US" sz="1600" b="0" i="0" u="none" strike="noStrike" cap="none" normalizeH="0" baseline="0" dirty="0" smtClean="0">
                        <a:ln>
                          <a:noFill/>
                        </a:ln>
                        <a:solidFill>
                          <a:schemeClr val="bg2"/>
                        </a:solidFill>
                        <a:effectLst/>
                        <a:latin typeface="Arial" charset="0"/>
                      </a:endParaRPr>
                    </a:p>
                  </a:txBody>
                  <a:tcPr anchor="ctr" horzOverflow="overflow"/>
                </a:tc>
                <a:tc>
                  <a:txBody>
                    <a:bodyPr/>
                    <a:lstStyle/>
                    <a:p>
                      <a:pPr marL="228600" marR="0" lvl="0" indent="-341313" algn="l" defTabSz="914400" rtl="0" eaLnBrk="0" fontAlgn="base" latinLnBrk="0" hangingPunct="0">
                        <a:lnSpc>
                          <a:spcPct val="65000"/>
                        </a:lnSpc>
                        <a:spcBef>
                          <a:spcPts val="200"/>
                        </a:spcBef>
                        <a:spcAft>
                          <a:spcPts val="300"/>
                        </a:spcAft>
                        <a:buClr>
                          <a:srgbClr val="DA2128"/>
                        </a:buClr>
                        <a:buSzTx/>
                        <a:buFont typeface="Arial" charset="0"/>
                        <a:buNone/>
                        <a:tabLst>
                          <a:tab pos="909638" algn="l"/>
                          <a:tab pos="1198563" algn="l"/>
                        </a:tabLst>
                        <a:defRPr/>
                      </a:pPr>
                      <a:r>
                        <a:rPr kumimoji="0" lang="en-US" sz="1800" b="1" i="0" u="none" strike="noStrike" kern="1200" cap="none" spc="0" normalizeH="0" baseline="0" noProof="0" dirty="0" smtClean="0">
                          <a:ln>
                            <a:noFill/>
                          </a:ln>
                          <a:solidFill>
                            <a:srgbClr val="000000"/>
                          </a:solidFill>
                          <a:effectLst/>
                          <a:uLnTx/>
                          <a:uFillTx/>
                          <a:latin typeface="Courier New" pitchFamily="49" charset="0"/>
                          <a:ea typeface="+mn-ea"/>
                          <a:cs typeface="+mn-cs"/>
                        </a:rPr>
                        <a:t>if (a &gt; b) c = d;</a:t>
                      </a:r>
                    </a:p>
                    <a:p>
                      <a:pPr marL="228600" marR="0" lvl="0" indent="-341313" algn="l" defTabSz="914400" rtl="0" eaLnBrk="0" fontAlgn="base" latinLnBrk="0" hangingPunct="0">
                        <a:lnSpc>
                          <a:spcPct val="65000"/>
                        </a:lnSpc>
                        <a:spcBef>
                          <a:spcPts val="200"/>
                        </a:spcBef>
                        <a:spcAft>
                          <a:spcPts val="300"/>
                        </a:spcAft>
                        <a:buClr>
                          <a:srgbClr val="DA2128"/>
                        </a:buClr>
                        <a:buSzTx/>
                        <a:buFont typeface="Arial" charset="0"/>
                        <a:buNone/>
                        <a:tabLst>
                          <a:tab pos="909638" algn="l"/>
                          <a:tab pos="1198563" algn="l"/>
                        </a:tabLst>
                        <a:defRPr/>
                      </a:pPr>
                      <a:r>
                        <a:rPr kumimoji="0" lang="en-US" sz="1800" b="1" i="0" u="none" strike="noStrike" kern="1200" cap="none" spc="0" normalizeH="0" baseline="0" noProof="0" dirty="0" smtClean="0">
                          <a:ln>
                            <a:noFill/>
                          </a:ln>
                          <a:solidFill>
                            <a:srgbClr val="000000"/>
                          </a:solidFill>
                          <a:effectLst/>
                          <a:uLnTx/>
                          <a:uFillTx/>
                          <a:latin typeface="Courier New" pitchFamily="49" charset="0"/>
                          <a:ea typeface="+mn-ea"/>
                          <a:cs typeface="+mn-cs"/>
                        </a:rPr>
                        <a:t>else c = e;</a:t>
                      </a:r>
                    </a:p>
                  </a:txBody>
                  <a:tcPr anchor="ctr" horzOverflow="overflow"/>
                </a:tc>
              </a:tr>
              <a:tr h="438726">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b="0" i="0" u="none" strike="noStrike" cap="none" normalizeH="0" baseline="0" dirty="0" smtClean="0">
                          <a:ln>
                            <a:noFill/>
                          </a:ln>
                          <a:solidFill>
                            <a:schemeClr val="dk1"/>
                          </a:solidFill>
                          <a:effectLst/>
                          <a:latin typeface="+mn-lt"/>
                        </a:rPr>
                        <a:t>switch</a:t>
                      </a:r>
                      <a:endParaRPr kumimoji="0" lang="en-US" sz="1600" b="0" i="0" u="none" strike="noStrike" cap="none" normalizeH="0" baseline="0" dirty="0" smtClean="0">
                        <a:ln>
                          <a:noFill/>
                        </a:ln>
                        <a:solidFill>
                          <a:schemeClr val="bg2"/>
                        </a:solidFill>
                        <a:effectLst/>
                        <a:latin typeface="Arial" charset="0"/>
                      </a:endParaRPr>
                    </a:p>
                  </a:txBody>
                  <a:tcPr anchor="ctr" horzOverflow="overflow"/>
                </a:tc>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800" u="none" strike="noStrike" cap="none" normalizeH="0" baseline="0" dirty="0" smtClean="0">
                          <a:ln>
                            <a:noFill/>
                          </a:ln>
                          <a:effectLst/>
                        </a:rPr>
                        <a:t>See next slide</a:t>
                      </a:r>
                      <a:endParaRPr kumimoji="0" lang="en-US" sz="1800" b="0" i="0" u="none" strike="noStrike" cap="none" normalizeH="0" baseline="0" dirty="0" smtClean="0">
                        <a:ln>
                          <a:noFill/>
                        </a:ln>
                        <a:solidFill>
                          <a:schemeClr val="bg2"/>
                        </a:solidFill>
                        <a:effectLst/>
                        <a:latin typeface="Courier New" pitchFamily="49" charset="0"/>
                      </a:endParaRPr>
                    </a:p>
                  </a:txBody>
                  <a:tcPr anchor="ctr" horzOverflow="overflow"/>
                </a:tc>
              </a:tr>
              <a:tr h="440427">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u="none" strike="noStrike" cap="none" normalizeH="0" baseline="0" dirty="0" smtClean="0">
                          <a:ln>
                            <a:noFill/>
                          </a:ln>
                          <a:effectLst/>
                        </a:rPr>
                        <a:t>while</a:t>
                      </a:r>
                      <a:endParaRPr kumimoji="0" lang="en-US" sz="1600" b="0" i="0" u="none" strike="noStrike" cap="none" normalizeH="0" baseline="0" dirty="0" smtClean="0">
                        <a:ln>
                          <a:noFill/>
                        </a:ln>
                        <a:solidFill>
                          <a:schemeClr val="bg2"/>
                        </a:solidFill>
                        <a:effectLst/>
                        <a:latin typeface="Arial" charset="0"/>
                      </a:endParaRPr>
                    </a:p>
                  </a:txBody>
                  <a:tcPr anchor="ctr" horzOverflow="overflow"/>
                </a:tc>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800" b="1" i="0" u="none" strike="noStrike" kern="1200" cap="none" spc="0" normalizeH="0" baseline="0" noProof="0" dirty="0" smtClean="0">
                          <a:ln>
                            <a:noFill/>
                          </a:ln>
                          <a:solidFill>
                            <a:srgbClr val="000000"/>
                          </a:solidFill>
                          <a:effectLst/>
                          <a:uLnTx/>
                          <a:uFillTx/>
                          <a:latin typeface="Courier New" pitchFamily="49" charset="0"/>
                          <a:ea typeface="+mn-ea"/>
                          <a:cs typeface="+mn-cs"/>
                        </a:rPr>
                        <a:t>while (a &gt; b) c = d;</a:t>
                      </a:r>
                      <a:endParaRPr kumimoji="0" lang="en-US" sz="1600" b="0" i="0" u="none" strike="noStrike" cap="none" normalizeH="0" baseline="0" dirty="0" smtClean="0">
                        <a:ln>
                          <a:noFill/>
                        </a:ln>
                        <a:solidFill>
                          <a:schemeClr val="bg2"/>
                        </a:solidFill>
                        <a:effectLst/>
                        <a:latin typeface="Arial" charset="0"/>
                      </a:endParaRPr>
                    </a:p>
                  </a:txBody>
                  <a:tcPr anchor="ctr" horzOverflow="overflow"/>
                </a:tc>
              </a:tr>
              <a:tr h="438726">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u="none" strike="noStrike" cap="none" normalizeH="0" baseline="0" dirty="0" smtClean="0">
                          <a:ln>
                            <a:noFill/>
                          </a:ln>
                          <a:effectLst/>
                        </a:rPr>
                        <a:t>do/while</a:t>
                      </a:r>
                      <a:endParaRPr kumimoji="0" lang="en-US" sz="1600" b="0" i="0" u="none" strike="noStrike" cap="none" normalizeH="0" baseline="0" dirty="0" smtClean="0">
                        <a:ln>
                          <a:noFill/>
                        </a:ln>
                        <a:solidFill>
                          <a:schemeClr val="bg2"/>
                        </a:solidFill>
                        <a:effectLst/>
                        <a:latin typeface="Arial" charset="0"/>
                      </a:endParaRPr>
                    </a:p>
                  </a:txBody>
                  <a:tcPr anchor="ctr" horzOverflow="overflow"/>
                </a:tc>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800" b="1" i="0" u="none" strike="noStrike" kern="1200" cap="none" spc="0" normalizeH="0" baseline="0" noProof="0" dirty="0" smtClean="0">
                          <a:ln>
                            <a:noFill/>
                          </a:ln>
                          <a:solidFill>
                            <a:srgbClr val="000000"/>
                          </a:solidFill>
                          <a:effectLst/>
                          <a:uLnTx/>
                          <a:uFillTx/>
                          <a:latin typeface="Courier New" pitchFamily="49" charset="0"/>
                          <a:ea typeface="+mn-ea"/>
                          <a:cs typeface="+mn-cs"/>
                        </a:rPr>
                        <a:t>do { a = something(); } while (a &gt; b);</a:t>
                      </a:r>
                      <a:endParaRPr kumimoji="0" lang="en-US" sz="1800" b="0" i="0" u="none" strike="noStrike" cap="none" normalizeH="0" baseline="0" dirty="0" smtClean="0">
                        <a:ln>
                          <a:noFill/>
                        </a:ln>
                        <a:solidFill>
                          <a:schemeClr val="bg2"/>
                        </a:solidFill>
                        <a:effectLst/>
                        <a:latin typeface="Courier New" pitchFamily="49" charset="0"/>
                      </a:endParaRPr>
                    </a:p>
                  </a:txBody>
                  <a:tcPr anchor="ctr" horzOverflow="overflow"/>
                </a:tc>
              </a:tr>
              <a:tr h="440427">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u="none" strike="noStrike" cap="none" normalizeH="0" baseline="0" dirty="0" smtClean="0">
                          <a:ln>
                            <a:noFill/>
                          </a:ln>
                          <a:effectLst/>
                        </a:rPr>
                        <a:t>for</a:t>
                      </a:r>
                      <a:endParaRPr kumimoji="0" lang="en-US" sz="1600" b="0" i="0" u="none" strike="noStrike" cap="none" normalizeH="0" baseline="0" dirty="0" smtClean="0">
                        <a:ln>
                          <a:noFill/>
                        </a:ln>
                        <a:solidFill>
                          <a:schemeClr val="bg2"/>
                        </a:solidFill>
                        <a:effectLst/>
                        <a:latin typeface="Arial" charset="0"/>
                      </a:endParaRPr>
                    </a:p>
                  </a:txBody>
                  <a:tcPr anchor="ctr" horzOverflow="overflow"/>
                </a:tc>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800" b="1" i="0" u="none" strike="noStrike" kern="1200" cap="none" spc="0" normalizeH="0" baseline="0" noProof="0" dirty="0" smtClean="0">
                          <a:ln>
                            <a:noFill/>
                          </a:ln>
                          <a:solidFill>
                            <a:srgbClr val="000000"/>
                          </a:solidFill>
                          <a:effectLst/>
                          <a:uLnTx/>
                          <a:uFillTx/>
                          <a:latin typeface="Courier New" pitchFamily="49" charset="0"/>
                          <a:ea typeface="+mn-ea"/>
                          <a:cs typeface="+mn-cs"/>
                        </a:rPr>
                        <a:t>for (</a:t>
                      </a:r>
                      <a:r>
                        <a:rPr kumimoji="0" lang="en-US" sz="1800" b="1" i="0" u="none" strike="noStrike" kern="1200" cap="none" spc="0" normalizeH="0" baseline="0" noProof="0" dirty="0" err="1" smtClean="0">
                          <a:ln>
                            <a:noFill/>
                          </a:ln>
                          <a:solidFill>
                            <a:srgbClr val="000000"/>
                          </a:solidFill>
                          <a:effectLst/>
                          <a:uLnTx/>
                          <a:uFillTx/>
                          <a:latin typeface="Courier New" pitchFamily="49" charset="0"/>
                          <a:ea typeface="+mn-ea"/>
                          <a:cs typeface="+mn-cs"/>
                        </a:rPr>
                        <a:t>int</a:t>
                      </a:r>
                      <a:r>
                        <a:rPr kumimoji="0" lang="en-US" sz="1800" b="1" i="0" u="none" strike="noStrike" kern="1200" cap="none" spc="0" normalizeH="0" baseline="0" noProof="0" dirty="0" smtClean="0">
                          <a:ln>
                            <a:noFill/>
                          </a:ln>
                          <a:solidFill>
                            <a:srgbClr val="000000"/>
                          </a:solidFill>
                          <a:effectLst/>
                          <a:uLnTx/>
                          <a:uFillTx/>
                          <a:latin typeface="Courier New" pitchFamily="49" charset="0"/>
                          <a:ea typeface="+mn-ea"/>
                          <a:cs typeface="+mn-cs"/>
                        </a:rPr>
                        <a:t> </a:t>
                      </a:r>
                      <a:r>
                        <a:rPr kumimoji="0" lang="en-US" sz="1800" b="1" i="0" u="none" strike="noStrike" kern="1200" cap="none" spc="0" normalizeH="0" baseline="0" noProof="0" dirty="0" err="1" smtClean="0">
                          <a:ln>
                            <a:noFill/>
                          </a:ln>
                          <a:solidFill>
                            <a:srgbClr val="000000"/>
                          </a:solidFill>
                          <a:effectLst/>
                          <a:uLnTx/>
                          <a:uFillTx/>
                          <a:latin typeface="Courier New" pitchFamily="49" charset="0"/>
                          <a:ea typeface="+mn-ea"/>
                          <a:cs typeface="+mn-cs"/>
                        </a:rPr>
                        <a:t>i</a:t>
                      </a:r>
                      <a:r>
                        <a:rPr kumimoji="0" lang="en-US" sz="1800" b="1" i="0" u="none" strike="noStrike" kern="1200" cap="none" spc="0" normalizeH="0" baseline="0" noProof="0" dirty="0" smtClean="0">
                          <a:ln>
                            <a:noFill/>
                          </a:ln>
                          <a:solidFill>
                            <a:srgbClr val="000000"/>
                          </a:solidFill>
                          <a:effectLst/>
                          <a:uLnTx/>
                          <a:uFillTx/>
                          <a:latin typeface="Courier New" pitchFamily="49" charset="0"/>
                          <a:ea typeface="+mn-ea"/>
                          <a:cs typeface="+mn-cs"/>
                        </a:rPr>
                        <a:t> = 0; </a:t>
                      </a:r>
                      <a:r>
                        <a:rPr kumimoji="0" lang="en-US" sz="1800" b="1" i="0" u="none" strike="noStrike" kern="1200" cap="none" spc="0" normalizeH="0" baseline="0" noProof="0" dirty="0" err="1" smtClean="0">
                          <a:ln>
                            <a:noFill/>
                          </a:ln>
                          <a:solidFill>
                            <a:srgbClr val="000000"/>
                          </a:solidFill>
                          <a:effectLst/>
                          <a:uLnTx/>
                          <a:uFillTx/>
                          <a:latin typeface="Courier New" pitchFamily="49" charset="0"/>
                          <a:ea typeface="+mn-ea"/>
                          <a:cs typeface="+mn-cs"/>
                        </a:rPr>
                        <a:t>i</a:t>
                      </a:r>
                      <a:r>
                        <a:rPr kumimoji="0" lang="en-US" sz="1800" b="1" i="0" u="none" strike="noStrike" kern="1200" cap="none" spc="0" normalizeH="0" baseline="0" noProof="0" dirty="0" smtClean="0">
                          <a:ln>
                            <a:noFill/>
                          </a:ln>
                          <a:solidFill>
                            <a:srgbClr val="000000"/>
                          </a:solidFill>
                          <a:effectLst/>
                          <a:uLnTx/>
                          <a:uFillTx/>
                          <a:latin typeface="Courier New" pitchFamily="49" charset="0"/>
                          <a:ea typeface="+mn-ea"/>
                          <a:cs typeface="+mn-cs"/>
                        </a:rPr>
                        <a:t> &lt; a; </a:t>
                      </a:r>
                      <a:r>
                        <a:rPr kumimoji="0" lang="en-US" sz="1800" b="1" i="0" u="none" strike="noStrike" kern="1200" cap="none" spc="0" normalizeH="0" baseline="0" noProof="0" dirty="0" err="1" smtClean="0">
                          <a:ln>
                            <a:noFill/>
                          </a:ln>
                          <a:solidFill>
                            <a:srgbClr val="000000"/>
                          </a:solidFill>
                          <a:effectLst/>
                          <a:uLnTx/>
                          <a:uFillTx/>
                          <a:latin typeface="Courier New" pitchFamily="49" charset="0"/>
                          <a:ea typeface="+mn-ea"/>
                          <a:cs typeface="+mn-cs"/>
                        </a:rPr>
                        <a:t>i</a:t>
                      </a:r>
                      <a:r>
                        <a:rPr kumimoji="0" lang="en-US" sz="1800" b="1" i="0" u="none" strike="noStrike" kern="1200" cap="none" spc="0" normalizeH="0" baseline="0" noProof="0" dirty="0" smtClean="0">
                          <a:ln>
                            <a:noFill/>
                          </a:ln>
                          <a:solidFill>
                            <a:srgbClr val="000000"/>
                          </a:solidFill>
                          <a:effectLst/>
                          <a:uLnTx/>
                          <a:uFillTx/>
                          <a:latin typeface="Courier New" pitchFamily="49" charset="0"/>
                          <a:ea typeface="+mn-ea"/>
                          <a:cs typeface="+mn-cs"/>
                        </a:rPr>
                        <a:t>++) something(</a:t>
                      </a:r>
                      <a:r>
                        <a:rPr kumimoji="0" lang="en-US" sz="1800" b="1" i="0" u="none" strike="noStrike" kern="1200" cap="none" spc="0" normalizeH="0" baseline="0" noProof="0" dirty="0" err="1" smtClean="0">
                          <a:ln>
                            <a:noFill/>
                          </a:ln>
                          <a:solidFill>
                            <a:srgbClr val="000000"/>
                          </a:solidFill>
                          <a:effectLst/>
                          <a:uLnTx/>
                          <a:uFillTx/>
                          <a:latin typeface="Courier New" pitchFamily="49" charset="0"/>
                          <a:ea typeface="+mn-ea"/>
                          <a:cs typeface="+mn-cs"/>
                        </a:rPr>
                        <a:t>i</a:t>
                      </a:r>
                      <a:r>
                        <a:rPr kumimoji="0" lang="en-US" sz="1800" b="1" i="0" u="none" strike="noStrike" kern="1200" cap="none" spc="0" normalizeH="0" baseline="0" noProof="0" dirty="0" smtClean="0">
                          <a:ln>
                            <a:noFill/>
                          </a:ln>
                          <a:solidFill>
                            <a:srgbClr val="000000"/>
                          </a:solidFill>
                          <a:effectLst/>
                          <a:uLnTx/>
                          <a:uFillTx/>
                          <a:latin typeface="Courier New" pitchFamily="49" charset="0"/>
                          <a:ea typeface="+mn-ea"/>
                          <a:cs typeface="+mn-cs"/>
                        </a:rPr>
                        <a:t>);</a:t>
                      </a:r>
                      <a:endParaRPr kumimoji="0" lang="en-US" sz="1800" b="0" i="0" u="none" strike="noStrike" cap="none" normalizeH="0" baseline="0" dirty="0" smtClean="0">
                        <a:ln>
                          <a:noFill/>
                        </a:ln>
                        <a:solidFill>
                          <a:schemeClr val="bg2"/>
                        </a:solidFill>
                        <a:effectLst/>
                        <a:latin typeface="Courier New" pitchFamily="49" charset="0"/>
                      </a:endParaRPr>
                    </a:p>
                  </a:txBody>
                  <a:tcPr anchor="ctr" horzOverflow="overflow"/>
                </a:tc>
              </a:tr>
              <a:tr h="440427">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u="none" strike="noStrike" cap="none" normalizeH="0" baseline="0" dirty="0" err="1" smtClean="0">
                          <a:ln>
                            <a:noFill/>
                          </a:ln>
                          <a:effectLst/>
                        </a:rPr>
                        <a:t>foreach</a:t>
                      </a:r>
                      <a:endParaRPr kumimoji="0" lang="en-US" sz="1600" b="0" i="0" u="none" strike="noStrike" cap="none" normalizeH="0" baseline="0" dirty="0" smtClean="0">
                        <a:ln>
                          <a:noFill/>
                        </a:ln>
                        <a:solidFill>
                          <a:schemeClr val="bg2"/>
                        </a:solidFill>
                        <a:effectLst/>
                        <a:latin typeface="Arial" charset="0"/>
                      </a:endParaRPr>
                    </a:p>
                  </a:txBody>
                  <a:tcPr anchor="ctr" horzOverflow="overflow"/>
                </a:tc>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defRPr/>
                      </a:pPr>
                      <a:r>
                        <a:rPr kumimoji="0" lang="en-US" sz="1800" u="none" strike="noStrike" cap="none" normalizeH="0" baseline="0" dirty="0" smtClean="0">
                          <a:ln>
                            <a:noFill/>
                          </a:ln>
                          <a:effectLst/>
                        </a:rPr>
                        <a:t>See later</a:t>
                      </a:r>
                      <a:endParaRPr kumimoji="0" lang="en-US" sz="1800" b="0" i="0" u="none" strike="noStrike" cap="none" normalizeH="0" baseline="0" dirty="0" smtClean="0">
                        <a:ln>
                          <a:noFill/>
                        </a:ln>
                        <a:solidFill>
                          <a:schemeClr val="bg2"/>
                        </a:solidFill>
                        <a:effectLst/>
                        <a:latin typeface="Courier New" pitchFamily="49" charset="0"/>
                      </a:endParaRPr>
                    </a:p>
                  </a:txBody>
                  <a:tcPr anchor="ctr" horzOverflow="overflow"/>
                </a:tc>
              </a:tr>
              <a:tr h="440427">
                <a:tc>
                  <a:txBody>
                    <a:bodyPr/>
                    <a:lstStyle/>
                    <a:p>
                      <a:pPr marL="0" marR="0" lvl="0" indent="0" algn="l" defTabSz="914400" rtl="0" eaLnBrk="0" fontAlgn="base" latinLnBrk="0" hangingPunct="0">
                        <a:lnSpc>
                          <a:spcPct val="100000"/>
                        </a:lnSpc>
                        <a:spcBef>
                          <a:spcPts val="600"/>
                        </a:spcBef>
                        <a:spcAft>
                          <a:spcPct val="0"/>
                        </a:spcAft>
                        <a:buClr>
                          <a:schemeClr val="accent2"/>
                        </a:buClr>
                        <a:buSzPct val="115000"/>
                        <a:buFont typeface="Arial" charset="0"/>
                        <a:buNone/>
                        <a:tabLst/>
                      </a:pPr>
                      <a:r>
                        <a:rPr kumimoji="0" lang="en-US" sz="1600" u="none" strike="noStrike" cap="none" normalizeH="0" baseline="0" dirty="0" err="1" smtClean="0">
                          <a:ln>
                            <a:noFill/>
                          </a:ln>
                          <a:effectLst/>
                        </a:rPr>
                        <a:t>goto</a:t>
                      </a:r>
                      <a:endParaRPr kumimoji="0" lang="en-US" sz="1600" b="0" i="0" u="none" strike="noStrike" cap="none" normalizeH="0" baseline="0" dirty="0" smtClean="0">
                        <a:ln>
                          <a:noFill/>
                        </a:ln>
                        <a:solidFill>
                          <a:schemeClr val="bg2"/>
                        </a:solidFill>
                        <a:effectLst/>
                        <a:latin typeface="Arial" charset="0"/>
                      </a:endParaRPr>
                    </a:p>
                  </a:txBody>
                  <a:tcPr anchor="ctr" horzOverflow="overflow"/>
                </a:tc>
                <a:tc>
                  <a:txBody>
                    <a:bodyPr/>
                    <a:lstStyle/>
                    <a:p>
                      <a:pPr marL="228600" marR="0" lvl="0" indent="-341313" algn="l" defTabSz="914400" rtl="0" eaLnBrk="0" fontAlgn="base" latinLnBrk="0" hangingPunct="0">
                        <a:lnSpc>
                          <a:spcPct val="65000"/>
                        </a:lnSpc>
                        <a:spcBef>
                          <a:spcPts val="200"/>
                        </a:spcBef>
                        <a:spcAft>
                          <a:spcPts val="300"/>
                        </a:spcAft>
                        <a:buClr>
                          <a:srgbClr val="DA2128"/>
                        </a:buClr>
                        <a:buSzTx/>
                        <a:buFont typeface="Arial" charset="0"/>
                        <a:buNone/>
                        <a:tabLst>
                          <a:tab pos="909638" algn="l"/>
                          <a:tab pos="1198563" algn="l"/>
                        </a:tabLst>
                        <a:defRPr/>
                      </a:pPr>
                      <a:r>
                        <a:rPr kumimoji="0" lang="en-US" sz="1800" b="1" i="0" u="none" strike="noStrike" kern="1200" cap="none" spc="0" normalizeH="0" baseline="0" noProof="0" dirty="0" smtClean="0">
                          <a:ln>
                            <a:noFill/>
                          </a:ln>
                          <a:solidFill>
                            <a:srgbClr val="000000"/>
                          </a:solidFill>
                          <a:effectLst/>
                          <a:uLnTx/>
                          <a:uFillTx/>
                          <a:latin typeface="Courier New" pitchFamily="49" charset="0"/>
                          <a:ea typeface="+mn-ea"/>
                          <a:cs typeface="+mn-cs"/>
                        </a:rPr>
                        <a:t>label: </a:t>
                      </a:r>
                      <a:r>
                        <a:rPr kumimoji="0" lang="en-US" sz="1800" b="1" i="1" u="none" strike="noStrike" kern="1200" cap="none" spc="0" normalizeH="0" baseline="0" noProof="0" dirty="0" smtClean="0">
                          <a:ln>
                            <a:noFill/>
                          </a:ln>
                          <a:solidFill>
                            <a:srgbClr val="000000"/>
                          </a:solidFill>
                          <a:effectLst/>
                          <a:uLnTx/>
                          <a:uFillTx/>
                          <a:latin typeface="Courier New" pitchFamily="49" charset="0"/>
                          <a:ea typeface="+mn-ea"/>
                          <a:cs typeface="+mn-cs"/>
                        </a:rPr>
                        <a:t>… other code …</a:t>
                      </a:r>
                    </a:p>
                    <a:p>
                      <a:pPr marL="228600" marR="0" lvl="0" indent="-341313" algn="l" defTabSz="914400" rtl="0" eaLnBrk="0" fontAlgn="base" latinLnBrk="0" hangingPunct="0">
                        <a:lnSpc>
                          <a:spcPct val="65000"/>
                        </a:lnSpc>
                        <a:spcBef>
                          <a:spcPts val="200"/>
                        </a:spcBef>
                        <a:spcAft>
                          <a:spcPts val="300"/>
                        </a:spcAft>
                        <a:buClr>
                          <a:srgbClr val="DA2128"/>
                        </a:buClr>
                        <a:buSzTx/>
                        <a:buFont typeface="Arial" charset="0"/>
                        <a:buNone/>
                        <a:tabLst>
                          <a:tab pos="909638" algn="l"/>
                          <a:tab pos="1198563" algn="l"/>
                        </a:tabLst>
                        <a:defRPr/>
                      </a:pPr>
                      <a:r>
                        <a:rPr kumimoji="0" lang="en-US" sz="1800" b="1" i="0" u="none" strike="noStrike" kern="1200" cap="none" spc="0" normalizeH="0" baseline="0" noProof="0" dirty="0" err="1" smtClean="0">
                          <a:ln>
                            <a:noFill/>
                          </a:ln>
                          <a:solidFill>
                            <a:srgbClr val="000000"/>
                          </a:solidFill>
                          <a:effectLst/>
                          <a:uLnTx/>
                          <a:uFillTx/>
                          <a:latin typeface="Courier New" pitchFamily="49" charset="0"/>
                          <a:ea typeface="+mn-ea"/>
                          <a:cs typeface="+mn-cs"/>
                        </a:rPr>
                        <a:t>goto</a:t>
                      </a:r>
                      <a:r>
                        <a:rPr kumimoji="0" lang="en-US" sz="1800" b="1" i="0" u="none" strike="noStrike" kern="1200" cap="none" spc="0" normalizeH="0" baseline="0" noProof="0" dirty="0" smtClean="0">
                          <a:ln>
                            <a:noFill/>
                          </a:ln>
                          <a:solidFill>
                            <a:srgbClr val="000000"/>
                          </a:solidFill>
                          <a:effectLst/>
                          <a:uLnTx/>
                          <a:uFillTx/>
                          <a:latin typeface="Courier New" pitchFamily="49" charset="0"/>
                          <a:ea typeface="+mn-ea"/>
                          <a:cs typeface="+mn-cs"/>
                        </a:rPr>
                        <a:t> label;</a:t>
                      </a:r>
                    </a:p>
                  </a:txBody>
                  <a:tcPr anchor="ctr" horzOverflow="overflow"/>
                </a:tc>
              </a:tr>
            </a:tbl>
          </a:graphicData>
        </a:graphic>
      </p:graphicFrame>
    </p:spTree>
    <p:extLst>
      <p:ext uri="{BB962C8B-B14F-4D97-AF65-F5344CB8AC3E}">
        <p14:creationId xmlns:p14="http://schemas.microsoft.com/office/powerpoint/2010/main" val="8838450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The switch statement</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Control Flow</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Espace réservé du contenu 2"/>
          <p:cNvSpPr>
            <a:spLocks noGrp="1"/>
          </p:cNvSpPr>
          <p:nvPr>
            <p:ph idx="1"/>
          </p:nvPr>
        </p:nvSpPr>
        <p:spPr>
          <a:xfrm>
            <a:off x="467544" y="985292"/>
            <a:ext cx="8352928" cy="4230687"/>
          </a:xfrm>
        </p:spPr>
        <p:txBody>
          <a:bodyPr/>
          <a:lstStyle/>
          <a:p>
            <a:pPr>
              <a:spcBef>
                <a:spcPct val="0"/>
              </a:spcBef>
            </a:pPr>
            <a:r>
              <a:rPr lang="en-US" dirty="0" smtClean="0"/>
              <a:t>Alternative to </a:t>
            </a:r>
            <a:r>
              <a:rPr lang="en-US" dirty="0" smtClean="0">
                <a:latin typeface="Courier New" pitchFamily="49" charset="0"/>
              </a:rPr>
              <a:t>if </a:t>
            </a:r>
            <a:r>
              <a:rPr lang="en-US" dirty="0" smtClean="0"/>
              <a:t>construct is </a:t>
            </a:r>
            <a:r>
              <a:rPr lang="en-US" dirty="0"/>
              <a:t>the </a:t>
            </a:r>
            <a:r>
              <a:rPr lang="en-US" dirty="0" smtClean="0">
                <a:latin typeface="Courier New" pitchFamily="49" charset="0"/>
              </a:rPr>
              <a:t>switch</a:t>
            </a:r>
            <a:endParaRPr lang="en-US" dirty="0"/>
          </a:p>
        </p:txBody>
      </p:sp>
      <p:sp>
        <p:nvSpPr>
          <p:cNvPr id="8" name="Rectangle à coins arrondis 4"/>
          <p:cNvSpPr/>
          <p:nvPr/>
        </p:nvSpPr>
        <p:spPr>
          <a:xfrm>
            <a:off x="251520" y="1633364"/>
            <a:ext cx="8785225" cy="3312368"/>
          </a:xfrm>
          <a:prstGeom prst="roundRect">
            <a:avLst>
              <a:gd name="adj" fmla="val 6674"/>
            </a:avLst>
          </a:prstGeom>
        </p:spPr>
        <p:style>
          <a:lnRef idx="2">
            <a:schemeClr val="dk1"/>
          </a:lnRef>
          <a:fillRef idx="1">
            <a:schemeClr val="lt1"/>
          </a:fillRef>
          <a:effectRef idx="0">
            <a:schemeClr val="dk1"/>
          </a:effectRef>
          <a:fontRef idx="minor">
            <a:schemeClr val="dk1"/>
          </a:fontRef>
        </p:style>
        <p:txBody>
          <a:bodyPr anchor="ctr"/>
          <a:lstStyle/>
          <a:p>
            <a:pPr lvl="0">
              <a:lnSpc>
                <a:spcPct val="110000"/>
              </a:lnSpc>
            </a:pPr>
            <a:r>
              <a:rPr lang="en-US" sz="1600" b="1" dirty="0" err="1" smtClean="0">
                <a:solidFill>
                  <a:srgbClr val="0070C0"/>
                </a:solidFill>
                <a:latin typeface="Courier New" pitchFamily="49" charset="0"/>
                <a:cs typeface="Courier New" pitchFamily="49" charset="0"/>
              </a:rPr>
              <a:t>int</a:t>
            </a:r>
            <a:r>
              <a:rPr lang="en-US" sz="1600" b="1" dirty="0" smtClean="0">
                <a:solidFill>
                  <a:srgbClr val="0070C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cpu</a:t>
            </a:r>
            <a:r>
              <a:rPr lang="en-US" sz="1600" b="1" dirty="0">
                <a:solidFill>
                  <a:srgbClr val="000000"/>
                </a:solidFill>
                <a:latin typeface="Courier New" pitchFamily="49" charset="0"/>
                <a:cs typeface="Courier New" pitchFamily="49" charset="0"/>
              </a:rPr>
              <a:t> = </a:t>
            </a:r>
            <a:r>
              <a:rPr lang="en-US" sz="1600" b="1" dirty="0" err="1">
                <a:solidFill>
                  <a:srgbClr val="000000"/>
                </a:solidFill>
                <a:latin typeface="Courier New" pitchFamily="49" charset="0"/>
                <a:cs typeface="Courier New" pitchFamily="49" charset="0"/>
              </a:rPr>
              <a:t>GetProcessorType</a:t>
            </a:r>
            <a:r>
              <a:rPr lang="en-US" sz="1600" b="1" dirty="0">
                <a:solidFill>
                  <a:srgbClr val="000000"/>
                </a:solidFill>
                <a:latin typeface="Courier New" pitchFamily="49" charset="0"/>
                <a:cs typeface="Courier New" pitchFamily="49" charset="0"/>
              </a:rPr>
              <a:t>()</a:t>
            </a:r>
            <a:r>
              <a:rPr lang="en-US" sz="1600" b="1" dirty="0" smtClean="0">
                <a:solidFill>
                  <a:srgbClr val="000000"/>
                </a:solidFill>
                <a:latin typeface="Courier New" pitchFamily="49" charset="0"/>
                <a:cs typeface="Courier New" pitchFamily="49" charset="0"/>
              </a:rPr>
              <a:t>;</a:t>
            </a:r>
            <a:endParaRPr lang="en-US" sz="1600" b="1" dirty="0">
              <a:solidFill>
                <a:srgbClr val="000000"/>
              </a:solidFill>
              <a:latin typeface="Courier New" pitchFamily="49" charset="0"/>
              <a:cs typeface="Courier New" pitchFamily="49" charset="0"/>
            </a:endParaRPr>
          </a:p>
          <a:p>
            <a:pPr lvl="0">
              <a:lnSpc>
                <a:spcPct val="110000"/>
              </a:lnSpc>
            </a:pPr>
            <a:r>
              <a:rPr lang="en-US" sz="1600" b="1" dirty="0">
                <a:solidFill>
                  <a:srgbClr val="000000"/>
                </a:solidFill>
                <a:latin typeface="Courier New" pitchFamily="49" charset="0"/>
                <a:cs typeface="Courier New" pitchFamily="49" charset="0"/>
              </a:rPr>
              <a:t>switch(</a:t>
            </a:r>
            <a:r>
              <a:rPr lang="en-US" sz="1600" b="1" dirty="0" err="1">
                <a:solidFill>
                  <a:srgbClr val="000000"/>
                </a:solidFill>
                <a:latin typeface="Courier New" pitchFamily="49" charset="0"/>
                <a:cs typeface="Courier New" pitchFamily="49" charset="0"/>
              </a:rPr>
              <a:t>cpu</a:t>
            </a:r>
            <a:r>
              <a:rPr lang="en-US" sz="1600" b="1" dirty="0" smtClean="0">
                <a:solidFill>
                  <a:srgbClr val="000000"/>
                </a:solidFill>
                <a:latin typeface="Courier New" pitchFamily="49" charset="0"/>
                <a:cs typeface="Courier New" pitchFamily="49" charset="0"/>
              </a:rPr>
              <a:t>) </a:t>
            </a:r>
            <a:r>
              <a:rPr lang="en-US" sz="1600" b="1" dirty="0" smtClean="0">
                <a:solidFill>
                  <a:srgbClr val="00B050"/>
                </a:solidFill>
                <a:latin typeface="Courier New" pitchFamily="49" charset="0"/>
                <a:cs typeface="Courier New" pitchFamily="49" charset="0"/>
              </a:rPr>
              <a:t>// Must be a simple data type</a:t>
            </a:r>
            <a:endParaRPr lang="en-US" sz="1600" b="1" dirty="0">
              <a:solidFill>
                <a:srgbClr val="00B050"/>
              </a:solidFill>
              <a:latin typeface="Courier New" pitchFamily="49" charset="0"/>
              <a:cs typeface="Courier New" pitchFamily="49" charset="0"/>
            </a:endParaRPr>
          </a:p>
          <a:p>
            <a:pPr lvl="0">
              <a:lnSpc>
                <a:spcPct val="110000"/>
              </a:lnSpc>
            </a:pPr>
            <a:r>
              <a:rPr lang="en-US" sz="1600" b="1" dirty="0">
                <a:solidFill>
                  <a:srgbClr val="000000"/>
                </a:solidFill>
                <a:latin typeface="Courier New" pitchFamily="49" charset="0"/>
                <a:cs typeface="Courier New" pitchFamily="49" charset="0"/>
              </a:rPr>
              <a:t>{</a:t>
            </a:r>
          </a:p>
          <a:p>
            <a:pPr lvl="0">
              <a:lnSpc>
                <a:spcPct val="110000"/>
              </a:lnSpc>
            </a:pPr>
            <a:r>
              <a:rPr lang="en-US" sz="1600" b="1" dirty="0">
                <a:solidFill>
                  <a:srgbClr val="000000"/>
                </a:solidFill>
                <a:latin typeface="Courier New" pitchFamily="49" charset="0"/>
                <a:cs typeface="Courier New" pitchFamily="49" charset="0"/>
              </a:rPr>
              <a:t>  case </a:t>
            </a:r>
            <a:r>
              <a:rPr lang="en-US" sz="1600" b="1" dirty="0">
                <a:solidFill>
                  <a:srgbClr val="FFC000"/>
                </a:solidFill>
                <a:latin typeface="Courier New" pitchFamily="49" charset="0"/>
                <a:cs typeface="Courier New" pitchFamily="49" charset="0"/>
              </a:rPr>
              <a:t>8086</a:t>
            </a:r>
            <a:r>
              <a:rPr lang="en-US" sz="1600" b="1" dirty="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Console.WriteLine</a:t>
            </a:r>
            <a:r>
              <a:rPr lang="en-US" sz="1600" b="1" dirty="0">
                <a:solidFill>
                  <a:srgbClr val="000000"/>
                </a:solidFill>
                <a:latin typeface="Courier New" pitchFamily="49" charset="0"/>
                <a:cs typeface="Courier New" pitchFamily="49" charset="0"/>
              </a:rPr>
              <a:t>(</a:t>
            </a:r>
            <a:r>
              <a:rPr lang="en-US" sz="1600" b="1" dirty="0">
                <a:solidFill>
                  <a:srgbClr val="00B050"/>
                </a:solidFill>
                <a:latin typeface="Courier New" pitchFamily="49" charset="0"/>
                <a:cs typeface="Courier New" pitchFamily="49" charset="0"/>
              </a:rPr>
              <a:t>"Sell it on </a:t>
            </a:r>
            <a:r>
              <a:rPr lang="en-US" sz="1600" b="1" dirty="0" err="1">
                <a:solidFill>
                  <a:srgbClr val="00B050"/>
                </a:solidFill>
                <a:latin typeface="Courier New" pitchFamily="49" charset="0"/>
                <a:cs typeface="Courier New" pitchFamily="49" charset="0"/>
              </a:rPr>
              <a:t>ebay</a:t>
            </a:r>
            <a:r>
              <a:rPr lang="en-US" sz="1600" b="1" dirty="0">
                <a:solidFill>
                  <a:srgbClr val="00B050"/>
                </a:solidFill>
                <a:latin typeface="Courier New" pitchFamily="49" charset="0"/>
                <a:cs typeface="Courier New" pitchFamily="49" charset="0"/>
              </a:rPr>
              <a:t>?"</a:t>
            </a:r>
            <a:r>
              <a:rPr lang="en-US" sz="1600" b="1" dirty="0">
                <a:solidFill>
                  <a:srgbClr val="000000"/>
                </a:solidFill>
                <a:latin typeface="Courier New" pitchFamily="49" charset="0"/>
                <a:cs typeface="Courier New" pitchFamily="49" charset="0"/>
              </a:rPr>
              <a:t>);</a:t>
            </a:r>
          </a:p>
          <a:p>
            <a:pPr lvl="0">
              <a:lnSpc>
                <a:spcPct val="110000"/>
              </a:lnSpc>
            </a:pP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         break</a:t>
            </a:r>
            <a:r>
              <a:rPr lang="en-US" sz="1600" b="1" dirty="0">
                <a:solidFill>
                  <a:srgbClr val="000000"/>
                </a:solidFill>
                <a:latin typeface="Courier New" pitchFamily="49" charset="0"/>
                <a:cs typeface="Courier New" pitchFamily="49" charset="0"/>
              </a:rPr>
              <a:t>;</a:t>
            </a:r>
          </a:p>
          <a:p>
            <a:pPr lvl="0">
              <a:lnSpc>
                <a:spcPct val="110000"/>
              </a:lnSpc>
            </a:pPr>
            <a:r>
              <a:rPr lang="en-US" sz="1600" b="1" dirty="0">
                <a:solidFill>
                  <a:srgbClr val="000000"/>
                </a:solidFill>
                <a:latin typeface="Courier New" pitchFamily="49" charset="0"/>
                <a:cs typeface="Courier New" pitchFamily="49" charset="0"/>
              </a:rPr>
              <a:t>  case  </a:t>
            </a:r>
            <a:r>
              <a:rPr lang="en-US" sz="1600" b="1" dirty="0">
                <a:solidFill>
                  <a:srgbClr val="FFC000"/>
                </a:solidFill>
                <a:latin typeface="Courier New" pitchFamily="49" charset="0"/>
                <a:cs typeface="Courier New" pitchFamily="49" charset="0"/>
              </a:rPr>
              <a:t>386</a:t>
            </a:r>
            <a:r>
              <a:rPr lang="en-US" sz="1600" b="1" dirty="0" smtClean="0">
                <a:solidFill>
                  <a:srgbClr val="000000"/>
                </a:solidFill>
                <a:latin typeface="Courier New" pitchFamily="49" charset="0"/>
                <a:cs typeface="Courier New" pitchFamily="49" charset="0"/>
              </a:rPr>
              <a:t>: </a:t>
            </a:r>
            <a:r>
              <a:rPr lang="en-US" sz="1600" b="1" dirty="0" smtClean="0">
                <a:solidFill>
                  <a:srgbClr val="00B050"/>
                </a:solidFill>
                <a:latin typeface="Courier New" pitchFamily="49" charset="0"/>
                <a:cs typeface="Courier New" pitchFamily="49" charset="0"/>
              </a:rPr>
              <a:t>// This is the only legal fall-through</a:t>
            </a:r>
            <a:endParaRPr lang="en-US" sz="1600" b="1" dirty="0">
              <a:solidFill>
                <a:srgbClr val="00B050"/>
              </a:solidFill>
              <a:latin typeface="Courier New" pitchFamily="49" charset="0"/>
              <a:cs typeface="Courier New" pitchFamily="49" charset="0"/>
            </a:endParaRPr>
          </a:p>
          <a:p>
            <a:pPr lvl="0">
              <a:lnSpc>
                <a:spcPct val="110000"/>
              </a:lnSpc>
            </a:pPr>
            <a:r>
              <a:rPr lang="en-US" sz="1600" b="1" dirty="0">
                <a:solidFill>
                  <a:srgbClr val="000000"/>
                </a:solidFill>
                <a:latin typeface="Courier New" pitchFamily="49" charset="0"/>
                <a:cs typeface="Courier New" pitchFamily="49" charset="0"/>
              </a:rPr>
              <a:t>  case  </a:t>
            </a:r>
            <a:r>
              <a:rPr lang="en-US" sz="1600" b="1" dirty="0">
                <a:solidFill>
                  <a:srgbClr val="FFC000"/>
                </a:solidFill>
                <a:latin typeface="Courier New" pitchFamily="49" charset="0"/>
                <a:cs typeface="Courier New" pitchFamily="49" charset="0"/>
              </a:rPr>
              <a:t>486</a:t>
            </a:r>
            <a:r>
              <a:rPr lang="en-US" sz="1600" b="1" dirty="0">
                <a:solidFill>
                  <a:srgbClr val="000000"/>
                </a:solidFill>
                <a:latin typeface="Courier New" pitchFamily="49" charset="0"/>
                <a:cs typeface="Courier New" pitchFamily="49" charset="0"/>
              </a:rPr>
              <a:t>: </a:t>
            </a:r>
            <a:r>
              <a:rPr lang="en-US" sz="1600" b="1" dirty="0" err="1">
                <a:solidFill>
                  <a:srgbClr val="000000"/>
                </a:solidFill>
                <a:latin typeface="Courier New" pitchFamily="49" charset="0"/>
                <a:cs typeface="Courier New" pitchFamily="49" charset="0"/>
              </a:rPr>
              <a:t>Console.WriteLine</a:t>
            </a:r>
            <a:r>
              <a:rPr lang="en-US" sz="1600" b="1" dirty="0">
                <a:solidFill>
                  <a:srgbClr val="000000"/>
                </a:solidFill>
                <a:latin typeface="Courier New" pitchFamily="49" charset="0"/>
                <a:cs typeface="Courier New" pitchFamily="49" charset="0"/>
              </a:rPr>
              <a:t>(</a:t>
            </a:r>
            <a:r>
              <a:rPr lang="en-US" sz="1600" b="1" dirty="0">
                <a:solidFill>
                  <a:srgbClr val="00B050"/>
                </a:solidFill>
                <a:latin typeface="Courier New" pitchFamily="49" charset="0"/>
                <a:cs typeface="Courier New" pitchFamily="49" charset="0"/>
              </a:rPr>
              <a:t>"Too old for Windows XP"</a:t>
            </a:r>
            <a:r>
              <a:rPr lang="en-US" sz="1600" b="1" dirty="0">
                <a:solidFill>
                  <a:srgbClr val="000000"/>
                </a:solidFill>
                <a:latin typeface="Courier New" pitchFamily="49" charset="0"/>
                <a:cs typeface="Courier New" pitchFamily="49" charset="0"/>
              </a:rPr>
              <a:t>);</a:t>
            </a:r>
          </a:p>
          <a:p>
            <a:pPr lvl="0">
              <a:lnSpc>
                <a:spcPct val="110000"/>
              </a:lnSpc>
            </a:pPr>
            <a:r>
              <a:rPr lang="en-US" sz="1600" b="1" dirty="0">
                <a:solidFill>
                  <a:srgbClr val="000000"/>
                </a:solidFill>
                <a:latin typeface="Courier New" pitchFamily="49" charset="0"/>
                <a:cs typeface="Courier New" pitchFamily="49" charset="0"/>
              </a:rPr>
              <a:t>             break;</a:t>
            </a:r>
          </a:p>
          <a:p>
            <a:pPr lvl="0">
              <a:lnSpc>
                <a:spcPct val="110000"/>
              </a:lnSpc>
            </a:pPr>
            <a:r>
              <a:rPr lang="en-US" sz="1600" b="1" dirty="0">
                <a:solidFill>
                  <a:srgbClr val="000000"/>
                </a:solidFill>
                <a:latin typeface="Courier New" pitchFamily="49" charset="0"/>
                <a:cs typeface="Courier New" pitchFamily="49" charset="0"/>
              </a:rPr>
              <a:t>  default:   </a:t>
            </a:r>
            <a:r>
              <a:rPr lang="en-US" sz="1600" b="1" dirty="0" err="1">
                <a:solidFill>
                  <a:srgbClr val="000000"/>
                </a:solidFill>
                <a:latin typeface="Courier New" pitchFamily="49" charset="0"/>
                <a:cs typeface="Courier New" pitchFamily="49" charset="0"/>
              </a:rPr>
              <a:t>RunWindowsXP</a:t>
            </a:r>
            <a:r>
              <a:rPr lang="en-US" sz="1600" b="1" dirty="0">
                <a:solidFill>
                  <a:srgbClr val="000000"/>
                </a:solidFill>
                <a:latin typeface="Courier New" pitchFamily="49" charset="0"/>
                <a:cs typeface="Courier New" pitchFamily="49" charset="0"/>
              </a:rPr>
              <a:t>();</a:t>
            </a:r>
          </a:p>
          <a:p>
            <a:pPr lvl="0">
              <a:lnSpc>
                <a:spcPct val="110000"/>
              </a:lnSpc>
            </a:pPr>
            <a:r>
              <a:rPr lang="en-US" sz="1600" b="1" dirty="0">
                <a:solidFill>
                  <a:srgbClr val="000000"/>
                </a:solidFill>
                <a:latin typeface="Courier New" pitchFamily="49" charset="0"/>
                <a:cs typeface="Courier New" pitchFamily="49" charset="0"/>
              </a:rPr>
              <a:t>             break;</a:t>
            </a:r>
          </a:p>
          <a:p>
            <a:pPr lvl="0">
              <a:lnSpc>
                <a:spcPct val="110000"/>
              </a:lnSpc>
            </a:pPr>
            <a:r>
              <a:rPr lang="en-US" sz="1600" b="1" dirty="0" smtClean="0">
                <a:solidFill>
                  <a:srgbClr val="000000"/>
                </a:solidFill>
                <a:latin typeface="Courier New" pitchFamily="49" charset="0"/>
                <a:cs typeface="Courier New" pitchFamily="49" charset="0"/>
              </a:rPr>
              <a:t>}</a:t>
            </a:r>
            <a:endParaRPr lang="en-US" sz="1600" b="1" i="1" dirty="0">
              <a:solidFill>
                <a:srgbClr val="000000"/>
              </a:solidFill>
              <a:latin typeface="Courier New" pitchFamily="49" charset="0"/>
              <a:cs typeface="Courier New" pitchFamily="49" charset="0"/>
            </a:endParaRPr>
          </a:p>
        </p:txBody>
      </p:sp>
    </p:spTree>
    <p:extLst>
      <p:ext uri="{BB962C8B-B14F-4D97-AF65-F5344CB8AC3E}">
        <p14:creationId xmlns:p14="http://schemas.microsoft.com/office/powerpoint/2010/main" val="6563260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Mixed-type operations (implicit cast)</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Expressions &amp; Operators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Espace réservé du contenu 2"/>
          <p:cNvSpPr>
            <a:spLocks noGrp="1"/>
          </p:cNvSpPr>
          <p:nvPr>
            <p:ph idx="1"/>
          </p:nvPr>
        </p:nvSpPr>
        <p:spPr>
          <a:xfrm>
            <a:off x="467544" y="1128713"/>
            <a:ext cx="8352928" cy="4230687"/>
          </a:xfrm>
        </p:spPr>
        <p:txBody>
          <a:bodyPr/>
          <a:lstStyle/>
          <a:p>
            <a:r>
              <a:rPr lang="en-US" dirty="0"/>
              <a:t>C# allows </a:t>
            </a:r>
            <a:r>
              <a:rPr lang="en-US" dirty="0" smtClean="0"/>
              <a:t>cast only if it doesn’t corrupt </a:t>
            </a:r>
            <a:r>
              <a:rPr lang="en-US" dirty="0"/>
              <a:t>data</a:t>
            </a:r>
          </a:p>
          <a:p>
            <a:pPr lvl="1"/>
            <a:r>
              <a:rPr lang="en-US" dirty="0"/>
              <a:t>Implicit conversion from a “smaller” to a “larger” type </a:t>
            </a:r>
            <a:r>
              <a:rPr lang="en-US" dirty="0" smtClean="0"/>
              <a:t>is ok</a:t>
            </a:r>
            <a:endParaRPr lang="en-US" dirty="0"/>
          </a:p>
          <a:p>
            <a:pPr lvl="2"/>
            <a:r>
              <a:rPr lang="en-US" dirty="0"/>
              <a:t>Floating-point types are considered “larger” than integral types</a:t>
            </a:r>
          </a:p>
          <a:p>
            <a:endParaRPr lang="en-US" dirty="0" smtClean="0">
              <a:cs typeface="Times New Roman" pitchFamily="18" charset="0"/>
            </a:endParaRPr>
          </a:p>
          <a:p>
            <a:r>
              <a:rPr lang="en-US" dirty="0" smtClean="0">
                <a:cs typeface="Times New Roman" pitchFamily="18" charset="0"/>
              </a:rPr>
              <a:t>When </a:t>
            </a:r>
            <a:r>
              <a:rPr lang="en-US" dirty="0">
                <a:cs typeface="Times New Roman" pitchFamily="18" charset="0"/>
              </a:rPr>
              <a:t>implicit conversions happen</a:t>
            </a:r>
          </a:p>
          <a:p>
            <a:pPr lvl="1"/>
            <a:r>
              <a:rPr lang="en-US" dirty="0" smtClean="0">
                <a:cs typeface="Times New Roman" pitchFamily="18" charset="0"/>
              </a:rPr>
              <a:t>“Smaller” value is</a:t>
            </a:r>
            <a:r>
              <a:rPr lang="en-US" dirty="0" smtClean="0"/>
              <a:t> </a:t>
            </a:r>
            <a:r>
              <a:rPr lang="en-US" dirty="0"/>
              <a:t>temporarily </a:t>
            </a:r>
            <a:r>
              <a:rPr lang="en-US" dirty="0">
                <a:cs typeface="Times New Roman" pitchFamily="18" charset="0"/>
              </a:rPr>
              <a:t>converted to the “bigger”</a:t>
            </a:r>
            <a:endParaRPr lang="en-US" dirty="0"/>
          </a:p>
          <a:p>
            <a:pPr lvl="1"/>
            <a:r>
              <a:rPr lang="en-US" dirty="0">
                <a:cs typeface="Times New Roman" pitchFamily="18" charset="0"/>
              </a:rPr>
              <a:t>The result is of the “bigger” type</a:t>
            </a:r>
            <a:endParaRPr lang="en-US" dirty="0"/>
          </a:p>
          <a:p>
            <a:pPr lvl="1"/>
            <a:r>
              <a:rPr lang="en-US" dirty="0" smtClean="0">
                <a:cs typeface="Times New Roman" pitchFamily="18" charset="0"/>
              </a:rPr>
              <a:t>Performed </a:t>
            </a:r>
            <a:r>
              <a:rPr lang="en-US" dirty="0" err="1">
                <a:cs typeface="Times New Roman" pitchFamily="18" charset="0"/>
              </a:rPr>
              <a:t>subexpression</a:t>
            </a:r>
            <a:r>
              <a:rPr lang="en-US" dirty="0">
                <a:cs typeface="Times New Roman" pitchFamily="18" charset="0"/>
              </a:rPr>
              <a:t> by </a:t>
            </a:r>
            <a:r>
              <a:rPr lang="en-US" dirty="0" err="1">
                <a:cs typeface="Times New Roman" pitchFamily="18" charset="0"/>
              </a:rPr>
              <a:t>subexpression</a:t>
            </a:r>
            <a:endParaRPr lang="en-US" dirty="0">
              <a:cs typeface="Times New Roman" pitchFamily="18" charset="0"/>
            </a:endParaRPr>
          </a:p>
        </p:txBody>
      </p:sp>
    </p:spTree>
    <p:extLst>
      <p:ext uri="{BB962C8B-B14F-4D97-AF65-F5344CB8AC3E}">
        <p14:creationId xmlns:p14="http://schemas.microsoft.com/office/powerpoint/2010/main" val="36915482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2"/>
          <p:cNvSpPr>
            <a:spLocks noGrp="1"/>
          </p:cNvSpPr>
          <p:nvPr>
            <p:ph idx="1"/>
          </p:nvPr>
        </p:nvSpPr>
        <p:spPr>
          <a:xfrm>
            <a:off x="467544" y="1128713"/>
            <a:ext cx="8352928" cy="4230687"/>
          </a:xfrm>
        </p:spPr>
        <p:txBody>
          <a:bodyPr/>
          <a:lstStyle/>
          <a:p>
            <a:r>
              <a:rPr lang="en-US" dirty="0" smtClean="0"/>
              <a:t>Cast example:</a:t>
            </a:r>
          </a:p>
          <a:p>
            <a:endParaRPr lang="en-US" dirty="0">
              <a:cs typeface="Times New Roman" pitchFamily="18" charset="0"/>
            </a:endParaRPr>
          </a:p>
          <a:p>
            <a:endParaRPr lang="en-US" dirty="0" smtClean="0">
              <a:cs typeface="Times New Roman" pitchFamily="18" charset="0"/>
            </a:endParaRPr>
          </a:p>
          <a:p>
            <a:pPr marL="0" indent="0">
              <a:buNone/>
            </a:pPr>
            <a:endParaRPr lang="en-US" dirty="0" smtClean="0">
              <a:cs typeface="Times New Roman" pitchFamily="18" charset="0"/>
            </a:endParaRPr>
          </a:p>
          <a:p>
            <a:r>
              <a:rPr lang="en-US" dirty="0" smtClean="0">
                <a:cs typeface="Times New Roman" pitchFamily="18" charset="0"/>
              </a:rPr>
              <a:t>Will break:</a:t>
            </a:r>
            <a:endParaRPr lang="en-US" dirty="0">
              <a:cs typeface="Times New Roman" pitchFamily="18" charset="0"/>
            </a:endParaRPr>
          </a:p>
        </p:txBody>
      </p:sp>
      <p:sp>
        <p:nvSpPr>
          <p:cNvPr id="18433" name="Titre 1"/>
          <p:cNvSpPr>
            <a:spLocks noGrp="1"/>
          </p:cNvSpPr>
          <p:nvPr>
            <p:ph type="title"/>
          </p:nvPr>
        </p:nvSpPr>
        <p:spPr>
          <a:xfrm>
            <a:off x="1116013" y="336550"/>
            <a:ext cx="7777162" cy="504825"/>
          </a:xfrm>
        </p:spPr>
        <p:txBody>
          <a:bodyPr/>
          <a:lstStyle/>
          <a:p>
            <a:r>
              <a:rPr lang="en-US" dirty="0"/>
              <a:t>Mixed-type operations </a:t>
            </a:r>
            <a:r>
              <a:rPr lang="en-US" dirty="0" smtClean="0"/>
              <a:t>(implicit cast</a:t>
            </a:r>
            <a:r>
              <a:rPr lang="en-US" dirty="0"/>
              <a:t>)</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Expressions &amp; Operators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à coins arrondis 4"/>
          <p:cNvSpPr/>
          <p:nvPr/>
        </p:nvSpPr>
        <p:spPr>
          <a:xfrm>
            <a:off x="179512" y="1705372"/>
            <a:ext cx="8785225" cy="122413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0">
              <a:lnSpc>
                <a:spcPct val="110000"/>
              </a:lnSpc>
              <a:buClr>
                <a:srgbClr val="DA2128"/>
              </a:buClr>
            </a:pPr>
            <a:r>
              <a:rPr lang="en-US" sz="1600" b="1" dirty="0" err="1">
                <a:solidFill>
                  <a:srgbClr val="0070C0"/>
                </a:solidFill>
                <a:latin typeface="Courier New" pitchFamily="49" charset="0"/>
              </a:rPr>
              <a:t>int</a:t>
            </a:r>
            <a:r>
              <a:rPr lang="en-US" sz="1600" b="1" dirty="0">
                <a:solidFill>
                  <a:srgbClr val="0070C0"/>
                </a:solidFill>
                <a:latin typeface="Courier New" pitchFamily="49" charset="0"/>
              </a:rPr>
              <a:t> </a:t>
            </a:r>
            <a:r>
              <a:rPr lang="en-US" sz="1600" b="1" dirty="0" err="1">
                <a:solidFill>
                  <a:srgbClr val="000000"/>
                </a:solidFill>
                <a:latin typeface="Courier New" pitchFamily="49" charset="0"/>
              </a:rPr>
              <a:t>i</a:t>
            </a:r>
            <a:r>
              <a:rPr lang="en-US" sz="1600" b="1" dirty="0">
                <a:solidFill>
                  <a:srgbClr val="000000"/>
                </a:solidFill>
                <a:latin typeface="Courier New" pitchFamily="49" charset="0"/>
              </a:rPr>
              <a:t> = </a:t>
            </a:r>
            <a:r>
              <a:rPr lang="en-US" sz="1600" b="1" dirty="0">
                <a:solidFill>
                  <a:srgbClr val="FFC000"/>
                </a:solidFill>
                <a:latin typeface="Courier New" pitchFamily="49" charset="0"/>
              </a:rPr>
              <a:t>5</a:t>
            </a:r>
            <a:r>
              <a:rPr lang="en-US" sz="1600" b="1" dirty="0">
                <a:solidFill>
                  <a:srgbClr val="000000"/>
                </a:solidFill>
                <a:latin typeface="Courier New" pitchFamily="49" charset="0"/>
              </a:rPr>
              <a:t>;  </a:t>
            </a:r>
            <a:r>
              <a:rPr lang="en-US" sz="1600" b="1" dirty="0">
                <a:solidFill>
                  <a:srgbClr val="0070C0"/>
                </a:solidFill>
                <a:latin typeface="Courier New" pitchFamily="49" charset="0"/>
              </a:rPr>
              <a:t>long</a:t>
            </a:r>
            <a:r>
              <a:rPr lang="en-US" sz="1600" b="1" dirty="0">
                <a:solidFill>
                  <a:srgbClr val="000000"/>
                </a:solidFill>
                <a:latin typeface="Courier New" pitchFamily="49" charset="0"/>
              </a:rPr>
              <a:t> n = </a:t>
            </a:r>
            <a:r>
              <a:rPr lang="en-US" sz="1600" b="1" dirty="0">
                <a:solidFill>
                  <a:srgbClr val="FFC000"/>
                </a:solidFill>
                <a:latin typeface="Courier New" pitchFamily="49" charset="0"/>
              </a:rPr>
              <a:t>4</a:t>
            </a:r>
            <a:r>
              <a:rPr lang="en-US" sz="1600" b="1" dirty="0">
                <a:solidFill>
                  <a:srgbClr val="000000"/>
                </a:solidFill>
                <a:latin typeface="Courier New" pitchFamily="49" charset="0"/>
              </a:rPr>
              <a:t>;  </a:t>
            </a:r>
            <a:r>
              <a:rPr lang="en-US" sz="1600" b="1" dirty="0">
                <a:solidFill>
                  <a:srgbClr val="0070C0"/>
                </a:solidFill>
                <a:latin typeface="Courier New" pitchFamily="49" charset="0"/>
              </a:rPr>
              <a:t>double</a:t>
            </a:r>
            <a:r>
              <a:rPr lang="en-US" sz="1600" b="1" dirty="0">
                <a:solidFill>
                  <a:srgbClr val="000000"/>
                </a:solidFill>
                <a:latin typeface="Courier New" pitchFamily="49" charset="0"/>
              </a:rPr>
              <a:t> x;</a:t>
            </a:r>
          </a:p>
          <a:p>
            <a:pPr lvl="0">
              <a:lnSpc>
                <a:spcPct val="110000"/>
              </a:lnSpc>
              <a:buClr>
                <a:srgbClr val="DA2128"/>
              </a:buClr>
            </a:pPr>
            <a:endParaRPr lang="en-US" sz="1600" b="1" dirty="0">
              <a:solidFill>
                <a:srgbClr val="000000"/>
              </a:solidFill>
              <a:latin typeface="Courier New" pitchFamily="49" charset="0"/>
            </a:endParaRPr>
          </a:p>
          <a:p>
            <a:pPr lvl="0">
              <a:lnSpc>
                <a:spcPct val="110000"/>
              </a:lnSpc>
              <a:buClr>
                <a:srgbClr val="DA2128"/>
              </a:buClr>
            </a:pPr>
            <a:r>
              <a:rPr lang="en-US" sz="1600" b="1" dirty="0">
                <a:solidFill>
                  <a:srgbClr val="000000"/>
                </a:solidFill>
                <a:latin typeface="Courier New" pitchFamily="49" charset="0"/>
              </a:rPr>
              <a:t>x = n * </a:t>
            </a:r>
            <a:r>
              <a:rPr lang="en-US" sz="1600" b="1" dirty="0" err="1">
                <a:solidFill>
                  <a:srgbClr val="000000"/>
                </a:solidFill>
                <a:latin typeface="Courier New" pitchFamily="49" charset="0"/>
              </a:rPr>
              <a:t>i</a:t>
            </a:r>
            <a:r>
              <a:rPr lang="en-US" sz="1600" b="1" dirty="0">
                <a:solidFill>
                  <a:srgbClr val="000000"/>
                </a:solidFill>
                <a:latin typeface="Courier New" pitchFamily="49" charset="0"/>
              </a:rPr>
              <a:t>;    </a:t>
            </a:r>
            <a:r>
              <a:rPr lang="en-US" sz="1600" b="1" dirty="0">
                <a:solidFill>
                  <a:srgbClr val="00B050"/>
                </a:solidFill>
                <a:latin typeface="Courier New" pitchFamily="49" charset="0"/>
              </a:rPr>
              <a:t>// </a:t>
            </a:r>
            <a:r>
              <a:rPr lang="en-US" sz="1600" b="1" dirty="0" err="1">
                <a:solidFill>
                  <a:srgbClr val="00B050"/>
                </a:solidFill>
                <a:latin typeface="Courier New" pitchFamily="49" charset="0"/>
              </a:rPr>
              <a:t>i</a:t>
            </a:r>
            <a:r>
              <a:rPr lang="en-US" sz="1600" b="1" dirty="0">
                <a:solidFill>
                  <a:srgbClr val="00B050"/>
                </a:solidFill>
                <a:latin typeface="Courier New" pitchFamily="49" charset="0"/>
              </a:rPr>
              <a:t> temporarily converted to long</a:t>
            </a:r>
          </a:p>
          <a:p>
            <a:pPr lvl="0">
              <a:lnSpc>
                <a:spcPct val="110000"/>
              </a:lnSpc>
              <a:buClr>
                <a:srgbClr val="DA2128"/>
              </a:buClr>
            </a:pPr>
            <a:r>
              <a:rPr lang="en-US" sz="1600" b="1" dirty="0">
                <a:solidFill>
                  <a:srgbClr val="00B050"/>
                </a:solidFill>
                <a:latin typeface="Courier New" pitchFamily="49" charset="0"/>
              </a:rPr>
              <a:t>              // long result converted to double</a:t>
            </a:r>
          </a:p>
        </p:txBody>
      </p:sp>
      <p:sp>
        <p:nvSpPr>
          <p:cNvPr id="9" name="Rectangle à coins arrondis 4"/>
          <p:cNvSpPr/>
          <p:nvPr/>
        </p:nvSpPr>
        <p:spPr>
          <a:xfrm>
            <a:off x="251520" y="3793604"/>
            <a:ext cx="8785225" cy="108012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0">
              <a:lnSpc>
                <a:spcPct val="110000"/>
              </a:lnSpc>
              <a:buClr>
                <a:srgbClr val="DA2128"/>
              </a:buClr>
            </a:pPr>
            <a:r>
              <a:rPr lang="en-US" sz="1600" b="1" dirty="0" err="1">
                <a:solidFill>
                  <a:srgbClr val="0070C0"/>
                </a:solidFill>
                <a:latin typeface="Courier New" pitchFamily="49" charset="0"/>
              </a:rPr>
              <a:t>int</a:t>
            </a:r>
            <a:r>
              <a:rPr lang="en-US" sz="1600" b="1" dirty="0">
                <a:solidFill>
                  <a:srgbClr val="0070C0"/>
                </a:solidFill>
                <a:latin typeface="Courier New" pitchFamily="49" charset="0"/>
              </a:rPr>
              <a:t> </a:t>
            </a:r>
            <a:r>
              <a:rPr lang="en-US" sz="1600" b="1" dirty="0" err="1">
                <a:solidFill>
                  <a:srgbClr val="000000"/>
                </a:solidFill>
                <a:latin typeface="Courier New" pitchFamily="49" charset="0"/>
              </a:rPr>
              <a:t>i</a:t>
            </a:r>
            <a:r>
              <a:rPr lang="en-US" sz="1600" b="1" dirty="0">
                <a:solidFill>
                  <a:srgbClr val="000000"/>
                </a:solidFill>
                <a:latin typeface="Courier New" pitchFamily="49" charset="0"/>
              </a:rPr>
              <a:t> = </a:t>
            </a:r>
            <a:r>
              <a:rPr lang="en-US" sz="1600" b="1" dirty="0">
                <a:solidFill>
                  <a:srgbClr val="FFC000"/>
                </a:solidFill>
                <a:latin typeface="Courier New" pitchFamily="49" charset="0"/>
              </a:rPr>
              <a:t>5</a:t>
            </a:r>
            <a:r>
              <a:rPr lang="en-US" sz="1600" b="1" dirty="0">
                <a:solidFill>
                  <a:srgbClr val="000000"/>
                </a:solidFill>
                <a:latin typeface="Courier New" pitchFamily="49" charset="0"/>
              </a:rPr>
              <a:t>;  </a:t>
            </a:r>
            <a:r>
              <a:rPr lang="en-US" sz="1600" b="1" dirty="0" err="1" smtClean="0">
                <a:solidFill>
                  <a:srgbClr val="0070C0"/>
                </a:solidFill>
                <a:latin typeface="Courier New" pitchFamily="49" charset="0"/>
              </a:rPr>
              <a:t>bool</a:t>
            </a:r>
            <a:r>
              <a:rPr lang="en-US" sz="1600" b="1" dirty="0" smtClean="0">
                <a:solidFill>
                  <a:srgbClr val="0070C0"/>
                </a:solidFill>
                <a:latin typeface="Courier New" pitchFamily="49" charset="0"/>
              </a:rPr>
              <a:t> </a:t>
            </a:r>
            <a:r>
              <a:rPr lang="en-US" sz="1600" b="1" dirty="0">
                <a:solidFill>
                  <a:srgbClr val="000000"/>
                </a:solidFill>
                <a:latin typeface="Courier New" pitchFamily="49" charset="0"/>
              </a:rPr>
              <a:t>b</a:t>
            </a:r>
            <a:r>
              <a:rPr lang="en-US" sz="1600" b="1" dirty="0" smtClean="0">
                <a:solidFill>
                  <a:srgbClr val="000000"/>
                </a:solidFill>
                <a:latin typeface="Courier New" pitchFamily="49" charset="0"/>
              </a:rPr>
              <a:t> </a:t>
            </a:r>
            <a:r>
              <a:rPr lang="en-US" sz="1600" b="1" dirty="0">
                <a:solidFill>
                  <a:srgbClr val="000000"/>
                </a:solidFill>
                <a:latin typeface="Courier New" pitchFamily="49" charset="0"/>
              </a:rPr>
              <a:t>= </a:t>
            </a:r>
            <a:r>
              <a:rPr lang="en-US" sz="1600" b="1" dirty="0" smtClean="0">
                <a:solidFill>
                  <a:srgbClr val="000000"/>
                </a:solidFill>
                <a:latin typeface="Courier New" pitchFamily="49" charset="0"/>
              </a:rPr>
              <a:t>true;</a:t>
            </a:r>
            <a:endParaRPr lang="en-US" sz="1600" b="1" dirty="0">
              <a:solidFill>
                <a:srgbClr val="000000"/>
              </a:solidFill>
              <a:latin typeface="Courier New" pitchFamily="49" charset="0"/>
            </a:endParaRPr>
          </a:p>
          <a:p>
            <a:pPr lvl="0">
              <a:lnSpc>
                <a:spcPct val="110000"/>
              </a:lnSpc>
              <a:buClr>
                <a:srgbClr val="DA2128"/>
              </a:buClr>
            </a:pPr>
            <a:endParaRPr lang="en-US" sz="1600" b="1" dirty="0">
              <a:solidFill>
                <a:srgbClr val="000000"/>
              </a:solidFill>
              <a:latin typeface="Courier New" pitchFamily="49" charset="0"/>
            </a:endParaRPr>
          </a:p>
          <a:p>
            <a:pPr lvl="0">
              <a:lnSpc>
                <a:spcPct val="110000"/>
              </a:lnSpc>
              <a:buClr>
                <a:srgbClr val="DA2128"/>
              </a:buClr>
            </a:pPr>
            <a:r>
              <a:rPr lang="en-US" sz="1600" b="1" dirty="0" smtClean="0">
                <a:solidFill>
                  <a:srgbClr val="000000"/>
                </a:solidFill>
                <a:latin typeface="Courier New" pitchFamily="49" charset="0"/>
              </a:rPr>
              <a:t>i </a:t>
            </a:r>
            <a:r>
              <a:rPr lang="en-US" sz="1600" b="1" dirty="0">
                <a:solidFill>
                  <a:srgbClr val="000000"/>
                </a:solidFill>
                <a:latin typeface="Courier New" pitchFamily="49" charset="0"/>
              </a:rPr>
              <a:t>= </a:t>
            </a:r>
            <a:r>
              <a:rPr lang="en-US" sz="1600" b="1" dirty="0" smtClean="0">
                <a:solidFill>
                  <a:srgbClr val="000000"/>
                </a:solidFill>
                <a:latin typeface="Courier New" pitchFamily="49" charset="0"/>
              </a:rPr>
              <a:t>b;    </a:t>
            </a:r>
            <a:r>
              <a:rPr lang="en-US" sz="1600" b="1" dirty="0">
                <a:solidFill>
                  <a:srgbClr val="00B050"/>
                </a:solidFill>
                <a:latin typeface="Courier New" pitchFamily="49" charset="0"/>
              </a:rPr>
              <a:t>// </a:t>
            </a:r>
            <a:r>
              <a:rPr lang="en-US" sz="1600" b="1" dirty="0" smtClean="0">
                <a:solidFill>
                  <a:srgbClr val="00B050"/>
                </a:solidFill>
                <a:latin typeface="Courier New" pitchFamily="49" charset="0"/>
              </a:rPr>
              <a:t>This kind of mixed-type operation is not allowed</a:t>
            </a:r>
            <a:endParaRPr lang="en-US" sz="1600" b="1" dirty="0">
              <a:solidFill>
                <a:srgbClr val="00B050"/>
              </a:solidFill>
              <a:latin typeface="Courier New" pitchFamily="49" charset="0"/>
            </a:endParaRPr>
          </a:p>
        </p:txBody>
      </p:sp>
    </p:spTree>
    <p:extLst>
      <p:ext uri="{BB962C8B-B14F-4D97-AF65-F5344CB8AC3E}">
        <p14:creationId xmlns:p14="http://schemas.microsoft.com/office/powerpoint/2010/main" val="24205028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Casting</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Expressions &amp; Operators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Espace réservé du contenu 2"/>
          <p:cNvSpPr>
            <a:spLocks noGrp="1"/>
          </p:cNvSpPr>
          <p:nvPr>
            <p:ph idx="1"/>
          </p:nvPr>
        </p:nvSpPr>
        <p:spPr>
          <a:xfrm>
            <a:off x="467544" y="1128713"/>
            <a:ext cx="8352928" cy="4230687"/>
          </a:xfrm>
        </p:spPr>
        <p:txBody>
          <a:bodyPr/>
          <a:lstStyle/>
          <a:p>
            <a:r>
              <a:rPr lang="en-US" dirty="0"/>
              <a:t>When the potential for data corruption exists, a </a:t>
            </a:r>
            <a:r>
              <a:rPr lang="en-US" i="1" dirty="0">
                <a:latin typeface="Century Schoolbook" pitchFamily="18" charset="0"/>
              </a:rPr>
              <a:t>cast</a:t>
            </a:r>
            <a:r>
              <a:rPr lang="en-US" dirty="0"/>
              <a:t> must be performed</a:t>
            </a:r>
          </a:p>
          <a:p>
            <a:pPr lvl="1"/>
            <a:r>
              <a:rPr lang="en-US" dirty="0"/>
              <a:t>Usually when going from a “larger” type to a “smaller” type</a:t>
            </a:r>
          </a:p>
        </p:txBody>
      </p:sp>
      <p:sp>
        <p:nvSpPr>
          <p:cNvPr id="9" name="Rectangle à coins arrondis 4"/>
          <p:cNvSpPr/>
          <p:nvPr/>
        </p:nvSpPr>
        <p:spPr>
          <a:xfrm>
            <a:off x="251520" y="2713484"/>
            <a:ext cx="8785225" cy="2232248"/>
          </a:xfrm>
          <a:prstGeom prst="roundRect">
            <a:avLst>
              <a:gd name="adj" fmla="val 11982"/>
            </a:avLst>
          </a:prstGeom>
        </p:spPr>
        <p:style>
          <a:lnRef idx="2">
            <a:schemeClr val="dk1"/>
          </a:lnRef>
          <a:fillRef idx="1">
            <a:schemeClr val="lt1"/>
          </a:fillRef>
          <a:effectRef idx="0">
            <a:schemeClr val="dk1"/>
          </a:effectRef>
          <a:fontRef idx="minor">
            <a:schemeClr val="dk1"/>
          </a:fontRef>
        </p:style>
        <p:txBody>
          <a:bodyPr anchor="ctr"/>
          <a:lstStyle/>
          <a:p>
            <a:pPr lvl="0">
              <a:lnSpc>
                <a:spcPct val="120000"/>
              </a:lnSpc>
              <a:buClr>
                <a:srgbClr val="DA2128"/>
              </a:buClr>
            </a:pPr>
            <a:r>
              <a:rPr lang="en-US" sz="1600" b="1" dirty="0" err="1">
                <a:solidFill>
                  <a:srgbClr val="0070C0"/>
                </a:solidFill>
                <a:latin typeface="Courier New" pitchFamily="49" charset="0"/>
              </a:rPr>
              <a:t>bool</a:t>
            </a:r>
            <a:r>
              <a:rPr lang="en-US" sz="1600" b="1" dirty="0">
                <a:solidFill>
                  <a:srgbClr val="0070C0"/>
                </a:solidFill>
                <a:latin typeface="Courier New" pitchFamily="49" charset="0"/>
              </a:rPr>
              <a:t> </a:t>
            </a:r>
            <a:r>
              <a:rPr lang="en-US" sz="1600" b="1" dirty="0">
                <a:solidFill>
                  <a:srgbClr val="000000"/>
                </a:solidFill>
                <a:latin typeface="Courier New" pitchFamily="49" charset="0"/>
              </a:rPr>
              <a:t>b;  </a:t>
            </a:r>
            <a:r>
              <a:rPr lang="en-US" sz="1600" b="1" dirty="0">
                <a:solidFill>
                  <a:srgbClr val="0070C0"/>
                </a:solidFill>
                <a:latin typeface="Courier New" pitchFamily="49" charset="0"/>
              </a:rPr>
              <a:t>char</a:t>
            </a:r>
            <a:r>
              <a:rPr lang="en-US" sz="1600" b="1" dirty="0">
                <a:solidFill>
                  <a:srgbClr val="000000"/>
                </a:solidFill>
                <a:latin typeface="Courier New" pitchFamily="49" charset="0"/>
              </a:rPr>
              <a:t> c;  </a:t>
            </a:r>
            <a:r>
              <a:rPr lang="en-US" sz="1600" b="1" dirty="0" err="1">
                <a:solidFill>
                  <a:srgbClr val="0070C0"/>
                </a:solidFill>
                <a:latin typeface="Courier New" pitchFamily="49" charset="0"/>
              </a:rPr>
              <a:t>int</a:t>
            </a:r>
            <a:r>
              <a:rPr lang="en-US" sz="1600" b="1" dirty="0">
                <a:solidFill>
                  <a:srgbClr val="0070C0"/>
                </a:solidFill>
                <a:latin typeface="Courier New" pitchFamily="49" charset="0"/>
              </a:rPr>
              <a:t> </a:t>
            </a:r>
            <a:r>
              <a:rPr lang="en-US" sz="1600" b="1" dirty="0" err="1" smtClean="0">
                <a:solidFill>
                  <a:srgbClr val="000000"/>
                </a:solidFill>
                <a:latin typeface="Courier New" pitchFamily="49" charset="0"/>
              </a:rPr>
              <a:t>i</a:t>
            </a:r>
            <a:r>
              <a:rPr lang="en-US" sz="1600" b="1" dirty="0" smtClean="0">
                <a:solidFill>
                  <a:srgbClr val="000000"/>
                </a:solidFill>
                <a:latin typeface="Courier New" pitchFamily="49" charset="0"/>
              </a:rPr>
              <a:t>;</a:t>
            </a:r>
          </a:p>
          <a:p>
            <a:pPr lvl="0">
              <a:lnSpc>
                <a:spcPct val="120000"/>
              </a:lnSpc>
              <a:buClr>
                <a:srgbClr val="DA2128"/>
              </a:buClr>
            </a:pPr>
            <a:endParaRPr lang="en-US" sz="1600" b="1" dirty="0">
              <a:solidFill>
                <a:srgbClr val="000000"/>
              </a:solidFill>
              <a:latin typeface="Courier New" pitchFamily="49" charset="0"/>
            </a:endParaRPr>
          </a:p>
          <a:p>
            <a:pPr lvl="0">
              <a:lnSpc>
                <a:spcPct val="120000"/>
              </a:lnSpc>
              <a:buClr>
                <a:srgbClr val="DA2128"/>
              </a:buClr>
            </a:pPr>
            <a:r>
              <a:rPr lang="en-US" sz="1600" b="1" dirty="0">
                <a:solidFill>
                  <a:srgbClr val="000000"/>
                </a:solidFill>
                <a:latin typeface="Courier New" pitchFamily="49" charset="0"/>
              </a:rPr>
              <a:t>c = </a:t>
            </a:r>
            <a:r>
              <a:rPr lang="en-US" sz="1600" b="1" dirty="0">
                <a:solidFill>
                  <a:srgbClr val="FFC000"/>
                </a:solidFill>
                <a:latin typeface="Courier New" pitchFamily="49" charset="0"/>
              </a:rPr>
              <a:t>97</a:t>
            </a:r>
            <a:r>
              <a:rPr lang="en-US" sz="1600" b="1" dirty="0">
                <a:solidFill>
                  <a:srgbClr val="000000"/>
                </a:solidFill>
                <a:latin typeface="Courier New" pitchFamily="49" charset="0"/>
              </a:rPr>
              <a:t>;		  </a:t>
            </a:r>
            <a:r>
              <a:rPr lang="en-US" sz="1600" b="1" dirty="0">
                <a:solidFill>
                  <a:srgbClr val="00B050"/>
                </a:solidFill>
                <a:latin typeface="Courier New" pitchFamily="49" charset="0"/>
              </a:rPr>
              <a:t>// error – no implicit conversion</a:t>
            </a:r>
          </a:p>
          <a:p>
            <a:pPr lvl="0">
              <a:lnSpc>
                <a:spcPct val="120000"/>
              </a:lnSpc>
              <a:buClr>
                <a:srgbClr val="DA2128"/>
              </a:buClr>
            </a:pPr>
            <a:r>
              <a:rPr lang="en-US" sz="1600" b="1" dirty="0">
                <a:solidFill>
                  <a:srgbClr val="000000"/>
                </a:solidFill>
                <a:latin typeface="Courier New" pitchFamily="49" charset="0"/>
              </a:rPr>
              <a:t>c = (</a:t>
            </a:r>
            <a:r>
              <a:rPr lang="en-US" sz="1600" b="1" dirty="0">
                <a:solidFill>
                  <a:srgbClr val="0070C0"/>
                </a:solidFill>
                <a:latin typeface="Courier New" pitchFamily="49" charset="0"/>
              </a:rPr>
              <a:t>char</a:t>
            </a:r>
            <a:r>
              <a:rPr lang="en-US" sz="1600" b="1" dirty="0">
                <a:solidFill>
                  <a:srgbClr val="000000"/>
                </a:solidFill>
                <a:latin typeface="Courier New" pitchFamily="49" charset="0"/>
              </a:rPr>
              <a:t>)</a:t>
            </a:r>
            <a:r>
              <a:rPr lang="en-US" sz="1600" b="1" dirty="0">
                <a:solidFill>
                  <a:srgbClr val="FFC000"/>
                </a:solidFill>
                <a:latin typeface="Courier New" pitchFamily="49" charset="0"/>
              </a:rPr>
              <a:t>97</a:t>
            </a:r>
            <a:r>
              <a:rPr lang="en-US" sz="1600" b="1" dirty="0">
                <a:solidFill>
                  <a:srgbClr val="000000"/>
                </a:solidFill>
                <a:latin typeface="Courier New" pitchFamily="49" charset="0"/>
              </a:rPr>
              <a:t>;	  </a:t>
            </a:r>
            <a:r>
              <a:rPr lang="en-US" sz="1600" b="1" dirty="0">
                <a:solidFill>
                  <a:srgbClr val="00B050"/>
                </a:solidFill>
                <a:latin typeface="Courier New" pitchFamily="49" charset="0"/>
              </a:rPr>
              <a:t>// cast – c becomes a Unicode 'a'</a:t>
            </a:r>
          </a:p>
          <a:p>
            <a:pPr lvl="0">
              <a:lnSpc>
                <a:spcPct val="120000"/>
              </a:lnSpc>
              <a:buClr>
                <a:srgbClr val="DA2128"/>
              </a:buClr>
            </a:pPr>
            <a:r>
              <a:rPr lang="en-US" sz="1600" b="1" dirty="0" err="1">
                <a:solidFill>
                  <a:srgbClr val="000000"/>
                </a:solidFill>
                <a:latin typeface="Courier New" pitchFamily="49" charset="0"/>
              </a:rPr>
              <a:t>i</a:t>
            </a:r>
            <a:r>
              <a:rPr lang="en-US" sz="1600" b="1" dirty="0">
                <a:solidFill>
                  <a:srgbClr val="000000"/>
                </a:solidFill>
                <a:latin typeface="Courier New" pitchFamily="49" charset="0"/>
              </a:rPr>
              <a:t> = (</a:t>
            </a:r>
            <a:r>
              <a:rPr lang="en-US" sz="1600" b="1" dirty="0" err="1">
                <a:solidFill>
                  <a:srgbClr val="0070C0"/>
                </a:solidFill>
                <a:latin typeface="Courier New" pitchFamily="49" charset="0"/>
              </a:rPr>
              <a:t>int</a:t>
            </a:r>
            <a:r>
              <a:rPr lang="en-US" sz="1600" b="1" dirty="0">
                <a:solidFill>
                  <a:srgbClr val="000000"/>
                </a:solidFill>
                <a:latin typeface="Courier New" pitchFamily="49" charset="0"/>
              </a:rPr>
              <a:t>)</a:t>
            </a:r>
            <a:r>
              <a:rPr lang="en-US" sz="1600" b="1" dirty="0">
                <a:solidFill>
                  <a:srgbClr val="FFC000"/>
                </a:solidFill>
                <a:latin typeface="Courier New" pitchFamily="49" charset="0"/>
              </a:rPr>
              <a:t>5.8</a:t>
            </a:r>
            <a:r>
              <a:rPr lang="en-US" sz="1600" b="1" dirty="0">
                <a:solidFill>
                  <a:srgbClr val="000000"/>
                </a:solidFill>
                <a:latin typeface="Courier New" pitchFamily="49" charset="0"/>
              </a:rPr>
              <a:t>;	  </a:t>
            </a:r>
            <a:r>
              <a:rPr lang="en-US" sz="1600" b="1" dirty="0">
                <a:solidFill>
                  <a:srgbClr val="00B050"/>
                </a:solidFill>
                <a:latin typeface="Courier New" pitchFamily="49" charset="0"/>
              </a:rPr>
              <a:t>// cast – </a:t>
            </a:r>
            <a:r>
              <a:rPr lang="en-US" sz="1600" b="1" dirty="0" err="1">
                <a:solidFill>
                  <a:srgbClr val="00B050"/>
                </a:solidFill>
                <a:latin typeface="Courier New" pitchFamily="49" charset="0"/>
              </a:rPr>
              <a:t>i</a:t>
            </a:r>
            <a:r>
              <a:rPr lang="en-US" sz="1600" b="1" dirty="0">
                <a:solidFill>
                  <a:srgbClr val="00B050"/>
                </a:solidFill>
                <a:latin typeface="Courier New" pitchFamily="49" charset="0"/>
              </a:rPr>
              <a:t> gets 5</a:t>
            </a:r>
          </a:p>
          <a:p>
            <a:pPr lvl="0">
              <a:lnSpc>
                <a:spcPct val="120000"/>
              </a:lnSpc>
              <a:buClr>
                <a:srgbClr val="DA2128"/>
              </a:buClr>
            </a:pPr>
            <a:r>
              <a:rPr lang="en-US" sz="1600" b="1" dirty="0">
                <a:solidFill>
                  <a:srgbClr val="000000"/>
                </a:solidFill>
                <a:latin typeface="Courier New" pitchFamily="49" charset="0"/>
              </a:rPr>
              <a:t>b = </a:t>
            </a:r>
            <a:r>
              <a:rPr lang="en-US" sz="1600" b="1" dirty="0" err="1">
                <a:solidFill>
                  <a:srgbClr val="000000"/>
                </a:solidFill>
                <a:latin typeface="Courier New" pitchFamily="49" charset="0"/>
              </a:rPr>
              <a:t>i</a:t>
            </a:r>
            <a:r>
              <a:rPr lang="en-US" sz="1600" b="1" dirty="0">
                <a:solidFill>
                  <a:srgbClr val="000000"/>
                </a:solidFill>
                <a:latin typeface="Courier New" pitchFamily="49" charset="0"/>
              </a:rPr>
              <a:t>;		  </a:t>
            </a:r>
            <a:r>
              <a:rPr lang="en-US" sz="1600" b="1" dirty="0">
                <a:solidFill>
                  <a:srgbClr val="00B050"/>
                </a:solidFill>
                <a:latin typeface="Courier New" pitchFamily="49" charset="0"/>
              </a:rPr>
              <a:t>// error – no conversion from </a:t>
            </a:r>
            <a:r>
              <a:rPr lang="en-US" sz="1600" b="1" dirty="0" err="1">
                <a:solidFill>
                  <a:srgbClr val="00B050"/>
                </a:solidFill>
                <a:latin typeface="Courier New" pitchFamily="49" charset="0"/>
              </a:rPr>
              <a:t>int</a:t>
            </a:r>
            <a:r>
              <a:rPr lang="en-US" sz="1600" b="1" dirty="0">
                <a:solidFill>
                  <a:srgbClr val="00B050"/>
                </a:solidFill>
                <a:latin typeface="Courier New" pitchFamily="49" charset="0"/>
              </a:rPr>
              <a:t> to </a:t>
            </a:r>
            <a:r>
              <a:rPr lang="en-US" sz="1600" b="1" dirty="0" err="1">
                <a:solidFill>
                  <a:srgbClr val="00B050"/>
                </a:solidFill>
                <a:latin typeface="Courier New" pitchFamily="49" charset="0"/>
              </a:rPr>
              <a:t>bool</a:t>
            </a:r>
            <a:endParaRPr lang="en-US" sz="1600" b="1" dirty="0">
              <a:solidFill>
                <a:srgbClr val="00B050"/>
              </a:solidFill>
              <a:latin typeface="Courier New" pitchFamily="49" charset="0"/>
            </a:endParaRPr>
          </a:p>
          <a:p>
            <a:pPr lvl="0">
              <a:lnSpc>
                <a:spcPct val="120000"/>
              </a:lnSpc>
              <a:buClr>
                <a:srgbClr val="DA2128"/>
              </a:buClr>
            </a:pPr>
            <a:r>
              <a:rPr lang="en-US" sz="1600" b="1" dirty="0">
                <a:solidFill>
                  <a:srgbClr val="000000"/>
                </a:solidFill>
                <a:latin typeface="Courier New" pitchFamily="49" charset="0"/>
              </a:rPr>
              <a:t>b = (</a:t>
            </a:r>
            <a:r>
              <a:rPr lang="en-US" sz="1600" b="1" dirty="0" err="1">
                <a:solidFill>
                  <a:srgbClr val="0070C0"/>
                </a:solidFill>
                <a:latin typeface="Courier New" pitchFamily="49" charset="0"/>
              </a:rPr>
              <a:t>bool</a:t>
            </a:r>
            <a:r>
              <a:rPr lang="en-US" sz="1600" b="1" dirty="0">
                <a:solidFill>
                  <a:srgbClr val="000000"/>
                </a:solidFill>
                <a:latin typeface="Courier New" pitchFamily="49" charset="0"/>
              </a:rPr>
              <a:t>)</a:t>
            </a:r>
            <a:r>
              <a:rPr lang="en-US" sz="1600" b="1" dirty="0" err="1">
                <a:solidFill>
                  <a:srgbClr val="000000"/>
                </a:solidFill>
                <a:latin typeface="Courier New" pitchFamily="49" charset="0"/>
              </a:rPr>
              <a:t>i</a:t>
            </a:r>
            <a:r>
              <a:rPr lang="en-US" sz="1600" b="1" dirty="0">
                <a:solidFill>
                  <a:srgbClr val="000000"/>
                </a:solidFill>
                <a:latin typeface="Courier New" pitchFamily="49" charset="0"/>
              </a:rPr>
              <a:t>;	  </a:t>
            </a:r>
            <a:r>
              <a:rPr lang="en-US" sz="1600" b="1" dirty="0">
                <a:solidFill>
                  <a:srgbClr val="00B050"/>
                </a:solidFill>
                <a:latin typeface="Courier New" pitchFamily="49" charset="0"/>
              </a:rPr>
              <a:t>// error – no conversion from </a:t>
            </a:r>
            <a:r>
              <a:rPr lang="en-US" sz="1600" b="1" dirty="0" err="1">
                <a:solidFill>
                  <a:srgbClr val="00B050"/>
                </a:solidFill>
                <a:latin typeface="Courier New" pitchFamily="49" charset="0"/>
              </a:rPr>
              <a:t>int</a:t>
            </a:r>
            <a:r>
              <a:rPr lang="en-US" sz="1600" b="1" dirty="0">
                <a:solidFill>
                  <a:srgbClr val="00B050"/>
                </a:solidFill>
                <a:latin typeface="Courier New" pitchFamily="49" charset="0"/>
              </a:rPr>
              <a:t> to </a:t>
            </a:r>
            <a:r>
              <a:rPr lang="en-US" sz="1600" b="1" dirty="0" err="1">
                <a:solidFill>
                  <a:srgbClr val="00B050"/>
                </a:solidFill>
                <a:latin typeface="Courier New" pitchFamily="49" charset="0"/>
              </a:rPr>
              <a:t>bool</a:t>
            </a:r>
            <a:endParaRPr lang="en-US" sz="1600" b="1" dirty="0">
              <a:solidFill>
                <a:srgbClr val="00B050"/>
              </a:solidFill>
              <a:latin typeface="Courier New" pitchFamily="49" charset="0"/>
            </a:endParaRPr>
          </a:p>
        </p:txBody>
      </p:sp>
    </p:spTree>
    <p:extLst>
      <p:ext uri="{BB962C8B-B14F-4D97-AF65-F5344CB8AC3E}">
        <p14:creationId xmlns:p14="http://schemas.microsoft.com/office/powerpoint/2010/main" val="4112170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t>Program Layout</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ea typeface="ＭＳ Ｐゴシック" pitchFamily="34" charset="-128"/>
              </a:rPr>
              <a:t>See this layout of a monetary conversion program</a:t>
            </a:r>
            <a:endParaRPr lang="en-US" dirty="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Namespaces &amp; Methods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5"/>
          <p:cNvSpPr/>
          <p:nvPr/>
        </p:nvSpPr>
        <p:spPr>
          <a:xfrm>
            <a:off x="179263" y="1921396"/>
            <a:ext cx="8785225" cy="2736304"/>
          </a:xfrm>
          <a:prstGeom prst="roundRect">
            <a:avLst>
              <a:gd name="adj" fmla="val 10045"/>
            </a:avLst>
          </a:prstGeom>
        </p:spPr>
        <p:style>
          <a:lnRef idx="2">
            <a:schemeClr val="dk1"/>
          </a:lnRef>
          <a:fillRef idx="1">
            <a:schemeClr val="lt1"/>
          </a:fillRef>
          <a:effectRef idx="0">
            <a:schemeClr val="dk1"/>
          </a:effectRef>
          <a:fontRef idx="minor">
            <a:schemeClr val="dk1"/>
          </a:fontRef>
        </p:style>
        <p:txBody>
          <a:bodyPr anchor="ctr"/>
          <a:lstStyle/>
          <a:p>
            <a:pPr lvl="0" eaLnBrk="1" hangingPunct="1">
              <a:lnSpc>
                <a:spcPct val="85000"/>
              </a:lnSpc>
            </a:pPr>
            <a:r>
              <a:rPr lang="en-US" sz="1600" b="1" dirty="0">
                <a:solidFill>
                  <a:srgbClr val="0070C0"/>
                </a:solidFill>
                <a:latin typeface="Courier New" pitchFamily="49" charset="0"/>
              </a:rPr>
              <a:t>namespace</a:t>
            </a:r>
            <a:r>
              <a:rPr lang="en-US" sz="1600" b="1" dirty="0">
                <a:solidFill>
                  <a:srgbClr val="000000"/>
                </a:solidFill>
                <a:latin typeface="Courier New" pitchFamily="49" charset="0"/>
              </a:rPr>
              <a:t> </a:t>
            </a:r>
            <a:r>
              <a:rPr lang="en-US" sz="1600" b="1" dirty="0" err="1" smtClean="0">
                <a:solidFill>
                  <a:srgbClr val="000000"/>
                </a:solidFill>
                <a:latin typeface="Courier New" pitchFamily="49" charset="0"/>
              </a:rPr>
              <a:t>CurrencyConverter</a:t>
            </a:r>
            <a:r>
              <a:rPr lang="en-US" sz="1600" b="1" dirty="0" smtClean="0">
                <a:solidFill>
                  <a:srgbClr val="000000"/>
                </a:solidFill>
                <a:latin typeface="Courier New" pitchFamily="49" charset="0"/>
              </a:rPr>
              <a:t> </a:t>
            </a:r>
            <a:br>
              <a:rPr lang="en-US" sz="1600" b="1" dirty="0" smtClean="0">
                <a:solidFill>
                  <a:srgbClr val="000000"/>
                </a:solidFill>
                <a:latin typeface="Courier New" pitchFamily="49" charset="0"/>
              </a:rPr>
            </a:br>
            <a:r>
              <a:rPr lang="en-US" sz="1600" b="1" dirty="0" smtClean="0">
                <a:solidFill>
                  <a:srgbClr val="000000"/>
                </a:solidFill>
                <a:latin typeface="Courier New" pitchFamily="49" charset="0"/>
              </a:rPr>
              <a:t>{</a:t>
            </a:r>
            <a:endParaRPr lang="en-US" sz="1600" b="1" dirty="0">
              <a:solidFill>
                <a:srgbClr val="000000"/>
              </a:solidFill>
              <a:latin typeface="Courier New" pitchFamily="49" charset="0"/>
            </a:endParaRPr>
          </a:p>
          <a:p>
            <a:pPr lvl="0" eaLnBrk="1" hangingPunct="1">
              <a:lnSpc>
                <a:spcPct val="85000"/>
              </a:lnSpc>
            </a:pPr>
            <a:r>
              <a:rPr lang="en-US" sz="1600" b="1" dirty="0">
                <a:solidFill>
                  <a:srgbClr val="000000"/>
                </a:solidFill>
                <a:latin typeface="Courier New" pitchFamily="49" charset="0"/>
              </a:rPr>
              <a:t>  </a:t>
            </a:r>
            <a:r>
              <a:rPr lang="en-US" sz="1600" b="1" dirty="0">
                <a:solidFill>
                  <a:srgbClr val="0070C0"/>
                </a:solidFill>
                <a:latin typeface="Courier New" pitchFamily="49" charset="0"/>
              </a:rPr>
              <a:t>class</a:t>
            </a:r>
            <a:r>
              <a:rPr lang="en-US" sz="1600" b="1" dirty="0">
                <a:solidFill>
                  <a:srgbClr val="000000"/>
                </a:solidFill>
                <a:latin typeface="Courier New" pitchFamily="49" charset="0"/>
              </a:rPr>
              <a:t> </a:t>
            </a:r>
            <a:r>
              <a:rPr lang="en-US" sz="1600" b="1" dirty="0" smtClean="0">
                <a:solidFill>
                  <a:srgbClr val="000000"/>
                </a:solidFill>
                <a:latin typeface="Courier New" pitchFamily="49" charset="0"/>
              </a:rPr>
              <a:t>Program {</a:t>
            </a:r>
            <a:endParaRPr lang="en-US" sz="1600" b="1" dirty="0">
              <a:solidFill>
                <a:srgbClr val="000000"/>
              </a:solidFill>
              <a:latin typeface="Courier New" pitchFamily="49" charset="0"/>
            </a:endParaRPr>
          </a:p>
          <a:p>
            <a:pPr lvl="0" eaLnBrk="1" hangingPunct="1">
              <a:lnSpc>
                <a:spcPct val="85000"/>
              </a:lnSpc>
            </a:pPr>
            <a:r>
              <a:rPr lang="en-US" sz="1600" b="1" dirty="0">
                <a:solidFill>
                  <a:srgbClr val="000000"/>
                </a:solidFill>
                <a:latin typeface="Courier New" pitchFamily="49" charset="0"/>
              </a:rPr>
              <a:t>    </a:t>
            </a:r>
            <a:r>
              <a:rPr lang="en-US" sz="1600" b="1" dirty="0">
                <a:solidFill>
                  <a:srgbClr val="0070C0"/>
                </a:solidFill>
                <a:latin typeface="Courier New" pitchFamily="49" charset="0"/>
              </a:rPr>
              <a:t>static void</a:t>
            </a:r>
            <a:r>
              <a:rPr lang="en-US" sz="1600" b="1" dirty="0">
                <a:solidFill>
                  <a:srgbClr val="000000"/>
                </a:solidFill>
                <a:latin typeface="Courier New" pitchFamily="49" charset="0"/>
              </a:rPr>
              <a:t> Main(</a:t>
            </a:r>
            <a:r>
              <a:rPr lang="en-US" sz="1600" b="1" dirty="0">
                <a:solidFill>
                  <a:srgbClr val="0070C0"/>
                </a:solidFill>
                <a:latin typeface="Courier New" pitchFamily="49" charset="0"/>
              </a:rPr>
              <a:t>string[]</a:t>
            </a:r>
            <a:r>
              <a:rPr lang="en-US" sz="1600" b="1" dirty="0">
                <a:solidFill>
                  <a:srgbClr val="000000"/>
                </a:solidFill>
                <a:latin typeface="Courier New" pitchFamily="49" charset="0"/>
              </a:rPr>
              <a:t> </a:t>
            </a:r>
            <a:r>
              <a:rPr lang="en-US" sz="1600" b="1" dirty="0" err="1">
                <a:solidFill>
                  <a:srgbClr val="000000"/>
                </a:solidFill>
                <a:latin typeface="Courier New" pitchFamily="49" charset="0"/>
              </a:rPr>
              <a:t>args</a:t>
            </a:r>
            <a:r>
              <a:rPr lang="en-US" sz="1600" b="1" dirty="0">
                <a:solidFill>
                  <a:srgbClr val="000000"/>
                </a:solidFill>
                <a:latin typeface="Courier New" pitchFamily="49" charset="0"/>
              </a:rPr>
              <a:t>)</a:t>
            </a:r>
          </a:p>
          <a:p>
            <a:pPr lvl="0" eaLnBrk="1" hangingPunct="1">
              <a:lnSpc>
                <a:spcPct val="85000"/>
              </a:lnSpc>
            </a:pPr>
            <a:r>
              <a:rPr lang="en-US" sz="1600" b="1" dirty="0">
                <a:solidFill>
                  <a:srgbClr val="000000"/>
                </a:solidFill>
                <a:latin typeface="Courier New" pitchFamily="49" charset="0"/>
              </a:rPr>
              <a:t>    {</a:t>
            </a:r>
          </a:p>
          <a:p>
            <a:pPr lvl="0" eaLnBrk="1" hangingPunct="1">
              <a:lnSpc>
                <a:spcPct val="85000"/>
              </a:lnSpc>
            </a:pPr>
            <a:r>
              <a:rPr lang="en-US" sz="1600" b="1" dirty="0">
                <a:solidFill>
                  <a:srgbClr val="000000"/>
                </a:solidFill>
                <a:latin typeface="Courier New" pitchFamily="49" charset="0"/>
              </a:rPr>
              <a:t>      </a:t>
            </a:r>
            <a:r>
              <a:rPr lang="en-US" sz="1600" b="1" dirty="0" smtClean="0">
                <a:solidFill>
                  <a:srgbClr val="000000"/>
                </a:solidFill>
                <a:latin typeface="Courier New" pitchFamily="49" charset="0"/>
              </a:rPr>
              <a:t>// Entry point of the program</a:t>
            </a:r>
          </a:p>
          <a:p>
            <a:pPr lvl="0" eaLnBrk="1" hangingPunct="1">
              <a:lnSpc>
                <a:spcPct val="85000"/>
              </a:lnSpc>
            </a:pPr>
            <a:r>
              <a:rPr lang="fr-FR" sz="1600" b="1" dirty="0">
                <a:solidFill>
                  <a:srgbClr val="000000"/>
                </a:solidFill>
                <a:latin typeface="Courier New" pitchFamily="49" charset="0"/>
              </a:rPr>
              <a:t> </a:t>
            </a:r>
            <a:r>
              <a:rPr lang="fr-FR" sz="1600" b="1" dirty="0" smtClean="0">
                <a:solidFill>
                  <a:srgbClr val="000000"/>
                </a:solidFill>
                <a:latin typeface="Courier New" pitchFamily="49" charset="0"/>
              </a:rPr>
              <a:t>     ...</a:t>
            </a:r>
            <a:endParaRPr lang="en-US" sz="1600" b="1" dirty="0" smtClean="0">
              <a:solidFill>
                <a:srgbClr val="000000"/>
              </a:solidFill>
              <a:latin typeface="Courier New" pitchFamily="49" charset="0"/>
            </a:endParaRPr>
          </a:p>
          <a:p>
            <a:pPr lvl="0" eaLnBrk="1" hangingPunct="1">
              <a:lnSpc>
                <a:spcPct val="85000"/>
              </a:lnSpc>
            </a:pPr>
            <a:r>
              <a:rPr lang="en-US" sz="1600" b="1" dirty="0" smtClean="0">
                <a:solidFill>
                  <a:srgbClr val="000000"/>
                </a:solidFill>
                <a:latin typeface="Courier New" pitchFamily="49" charset="0"/>
              </a:rPr>
              <a:t>    </a:t>
            </a:r>
            <a:r>
              <a:rPr lang="en-US" sz="1600" b="1" dirty="0">
                <a:solidFill>
                  <a:srgbClr val="000000"/>
                </a:solidFill>
                <a:latin typeface="Courier New" pitchFamily="49" charset="0"/>
              </a:rPr>
              <a:t>}</a:t>
            </a:r>
          </a:p>
          <a:p>
            <a:pPr lvl="0" eaLnBrk="1" hangingPunct="1">
              <a:lnSpc>
                <a:spcPct val="85000"/>
              </a:lnSpc>
            </a:pPr>
            <a:r>
              <a:rPr lang="en-US" sz="1600" b="1" dirty="0">
                <a:solidFill>
                  <a:srgbClr val="000000"/>
                </a:solidFill>
                <a:latin typeface="Courier New" pitchFamily="49" charset="0"/>
              </a:rPr>
              <a:t>    </a:t>
            </a:r>
            <a:r>
              <a:rPr lang="en-US" sz="1600" b="1" dirty="0">
                <a:solidFill>
                  <a:srgbClr val="0070C0"/>
                </a:solidFill>
                <a:latin typeface="Courier New" pitchFamily="49" charset="0"/>
              </a:rPr>
              <a:t>static</a:t>
            </a:r>
            <a:r>
              <a:rPr lang="en-US" sz="1600" b="1" dirty="0">
                <a:solidFill>
                  <a:srgbClr val="000000"/>
                </a:solidFill>
                <a:latin typeface="Courier New" pitchFamily="49" charset="0"/>
              </a:rPr>
              <a:t> </a:t>
            </a:r>
            <a:r>
              <a:rPr lang="en-US" sz="1600" b="1" dirty="0">
                <a:solidFill>
                  <a:srgbClr val="0070C0"/>
                </a:solidFill>
                <a:latin typeface="Courier New" pitchFamily="49" charset="0"/>
              </a:rPr>
              <a:t>double</a:t>
            </a:r>
            <a:r>
              <a:rPr lang="en-US" sz="1600" b="1" dirty="0">
                <a:solidFill>
                  <a:srgbClr val="000000"/>
                </a:solidFill>
                <a:latin typeface="Courier New" pitchFamily="49" charset="0"/>
              </a:rPr>
              <a:t> </a:t>
            </a:r>
            <a:r>
              <a:rPr lang="en-US" sz="1600" b="1" dirty="0" err="1" smtClean="0">
                <a:solidFill>
                  <a:srgbClr val="000000"/>
                </a:solidFill>
                <a:latin typeface="Courier New" pitchFamily="49" charset="0"/>
              </a:rPr>
              <a:t>GetAmount</a:t>
            </a:r>
            <a:r>
              <a:rPr lang="en-US" sz="1600" b="1" dirty="0" smtClean="0">
                <a:solidFill>
                  <a:srgbClr val="000000"/>
                </a:solidFill>
                <a:latin typeface="Courier New" pitchFamily="49" charset="0"/>
              </a:rPr>
              <a:t>(</a:t>
            </a:r>
            <a:r>
              <a:rPr lang="en-US" sz="1600" b="1" dirty="0" smtClean="0">
                <a:solidFill>
                  <a:srgbClr val="0070C0"/>
                </a:solidFill>
                <a:latin typeface="Courier New" pitchFamily="49" charset="0"/>
              </a:rPr>
              <a:t>string</a:t>
            </a:r>
            <a:r>
              <a:rPr lang="en-US" sz="1600" b="1" dirty="0" smtClean="0">
                <a:solidFill>
                  <a:srgbClr val="000000"/>
                </a:solidFill>
                <a:latin typeface="Courier New" pitchFamily="49" charset="0"/>
              </a:rPr>
              <a:t> prompt) { … }</a:t>
            </a:r>
            <a:endParaRPr lang="en-US" sz="1600" b="1" dirty="0">
              <a:solidFill>
                <a:srgbClr val="000000"/>
              </a:solidFill>
              <a:latin typeface="Courier New" pitchFamily="49" charset="0"/>
            </a:endParaRPr>
          </a:p>
          <a:p>
            <a:pPr lvl="0" eaLnBrk="1" hangingPunct="1">
              <a:lnSpc>
                <a:spcPct val="85000"/>
              </a:lnSpc>
            </a:pPr>
            <a:r>
              <a:rPr lang="en-US" sz="1600" b="1" dirty="0">
                <a:solidFill>
                  <a:srgbClr val="000000"/>
                </a:solidFill>
                <a:latin typeface="Courier New" pitchFamily="49" charset="0"/>
              </a:rPr>
              <a:t>    </a:t>
            </a:r>
            <a:r>
              <a:rPr lang="en-US" sz="1600" b="1" dirty="0">
                <a:solidFill>
                  <a:srgbClr val="0070C0"/>
                </a:solidFill>
                <a:latin typeface="Courier New" pitchFamily="49" charset="0"/>
              </a:rPr>
              <a:t>static</a:t>
            </a:r>
            <a:r>
              <a:rPr lang="en-US" sz="1600" b="1" dirty="0">
                <a:solidFill>
                  <a:srgbClr val="000000"/>
                </a:solidFill>
                <a:latin typeface="Courier New" pitchFamily="49" charset="0"/>
              </a:rPr>
              <a:t> </a:t>
            </a:r>
            <a:r>
              <a:rPr lang="en-US" sz="1600" b="1" dirty="0">
                <a:solidFill>
                  <a:srgbClr val="0070C0"/>
                </a:solidFill>
                <a:latin typeface="Courier New" pitchFamily="49" charset="0"/>
              </a:rPr>
              <a:t>double</a:t>
            </a:r>
            <a:r>
              <a:rPr lang="en-US" sz="1600" b="1" dirty="0">
                <a:solidFill>
                  <a:srgbClr val="000000"/>
                </a:solidFill>
                <a:latin typeface="Courier New" pitchFamily="49" charset="0"/>
              </a:rPr>
              <a:t> Convert(</a:t>
            </a:r>
            <a:r>
              <a:rPr lang="en-US" sz="1600" b="1" dirty="0">
                <a:solidFill>
                  <a:srgbClr val="0070C0"/>
                </a:solidFill>
                <a:latin typeface="Courier New" pitchFamily="49" charset="0"/>
              </a:rPr>
              <a:t>string</a:t>
            </a:r>
            <a:r>
              <a:rPr lang="en-US" sz="1600" b="1" dirty="0">
                <a:solidFill>
                  <a:srgbClr val="000000"/>
                </a:solidFill>
                <a:latin typeface="Courier New" pitchFamily="49" charset="0"/>
              </a:rPr>
              <a:t> </a:t>
            </a:r>
            <a:r>
              <a:rPr lang="en-US" sz="1600" b="1" dirty="0" err="1" smtClean="0">
                <a:solidFill>
                  <a:srgbClr val="000000"/>
                </a:solidFill>
                <a:latin typeface="Courier New" pitchFamily="49" charset="0"/>
              </a:rPr>
              <a:t>ic</a:t>
            </a:r>
            <a:r>
              <a:rPr lang="en-US" sz="1600" b="1" dirty="0">
                <a:solidFill>
                  <a:srgbClr val="000000"/>
                </a:solidFill>
                <a:latin typeface="Courier New" pitchFamily="49" charset="0"/>
              </a:rPr>
              <a:t>, </a:t>
            </a:r>
            <a:r>
              <a:rPr lang="en-US" sz="1600" b="1" dirty="0">
                <a:solidFill>
                  <a:srgbClr val="0070C0"/>
                </a:solidFill>
                <a:latin typeface="Courier New" pitchFamily="49" charset="0"/>
              </a:rPr>
              <a:t>double</a:t>
            </a:r>
            <a:r>
              <a:rPr lang="en-US" sz="1600" b="1" dirty="0">
                <a:solidFill>
                  <a:srgbClr val="000000"/>
                </a:solidFill>
                <a:latin typeface="Courier New" pitchFamily="49" charset="0"/>
              </a:rPr>
              <a:t> d</a:t>
            </a:r>
            <a:r>
              <a:rPr lang="en-US" sz="1600" b="1" dirty="0" smtClean="0">
                <a:solidFill>
                  <a:srgbClr val="000000"/>
                </a:solidFill>
                <a:latin typeface="Courier New" pitchFamily="49" charset="0"/>
              </a:rPr>
              <a:t>) { … }</a:t>
            </a:r>
          </a:p>
          <a:p>
            <a:pPr lvl="0" eaLnBrk="1" hangingPunct="1">
              <a:lnSpc>
                <a:spcPct val="85000"/>
              </a:lnSpc>
            </a:pPr>
            <a:r>
              <a:rPr lang="en-US" sz="1600" b="1" dirty="0" smtClean="0">
                <a:solidFill>
                  <a:srgbClr val="000000"/>
                </a:solidFill>
                <a:latin typeface="Courier New" pitchFamily="49" charset="0"/>
              </a:rPr>
              <a:t>    </a:t>
            </a:r>
            <a:r>
              <a:rPr lang="en-US" sz="1600" b="1" dirty="0">
                <a:solidFill>
                  <a:srgbClr val="0070C0"/>
                </a:solidFill>
                <a:latin typeface="Courier New" pitchFamily="49" charset="0"/>
              </a:rPr>
              <a:t>static</a:t>
            </a:r>
            <a:r>
              <a:rPr lang="en-US" sz="1600" b="1" dirty="0">
                <a:solidFill>
                  <a:srgbClr val="000000"/>
                </a:solidFill>
                <a:latin typeface="Courier New" pitchFamily="49" charset="0"/>
              </a:rPr>
              <a:t> </a:t>
            </a:r>
            <a:r>
              <a:rPr lang="en-US" sz="1600" b="1" dirty="0">
                <a:solidFill>
                  <a:srgbClr val="0070C0"/>
                </a:solidFill>
                <a:latin typeface="Courier New" pitchFamily="49" charset="0"/>
              </a:rPr>
              <a:t>char</a:t>
            </a:r>
            <a:r>
              <a:rPr lang="en-US" sz="1600" b="1" dirty="0">
                <a:solidFill>
                  <a:srgbClr val="000000"/>
                </a:solidFill>
                <a:latin typeface="Courier New" pitchFamily="49" charset="0"/>
              </a:rPr>
              <a:t> </a:t>
            </a:r>
            <a:r>
              <a:rPr lang="en-US" sz="1600" b="1" dirty="0" err="1">
                <a:solidFill>
                  <a:srgbClr val="000000"/>
                </a:solidFill>
                <a:latin typeface="Courier New" pitchFamily="49" charset="0"/>
              </a:rPr>
              <a:t>SymbolFor</a:t>
            </a:r>
            <a:r>
              <a:rPr lang="en-US" sz="1600" b="1" dirty="0">
                <a:solidFill>
                  <a:srgbClr val="000000"/>
                </a:solidFill>
                <a:latin typeface="Courier New" pitchFamily="49" charset="0"/>
              </a:rPr>
              <a:t>(</a:t>
            </a:r>
            <a:r>
              <a:rPr lang="en-US" sz="1600" b="1" dirty="0">
                <a:solidFill>
                  <a:srgbClr val="0070C0"/>
                </a:solidFill>
                <a:latin typeface="Courier New" pitchFamily="49" charset="0"/>
              </a:rPr>
              <a:t>string</a:t>
            </a:r>
            <a:r>
              <a:rPr lang="en-US" sz="1600" b="1" dirty="0">
                <a:solidFill>
                  <a:srgbClr val="000000"/>
                </a:solidFill>
                <a:latin typeface="Courier New" pitchFamily="49" charset="0"/>
              </a:rPr>
              <a:t> currency</a:t>
            </a:r>
            <a:r>
              <a:rPr lang="en-US" sz="1600" b="1" dirty="0" smtClean="0">
                <a:solidFill>
                  <a:srgbClr val="000000"/>
                </a:solidFill>
                <a:latin typeface="Courier New" pitchFamily="49" charset="0"/>
              </a:rPr>
              <a:t>) { … }</a:t>
            </a:r>
          </a:p>
          <a:p>
            <a:pPr lvl="0" eaLnBrk="1" hangingPunct="1">
              <a:lnSpc>
                <a:spcPct val="85000"/>
              </a:lnSpc>
            </a:pPr>
            <a:r>
              <a:rPr lang="en-US" sz="1600" b="1" dirty="0" smtClean="0">
                <a:solidFill>
                  <a:srgbClr val="000000"/>
                </a:solidFill>
                <a:latin typeface="Courier New" pitchFamily="49" charset="0"/>
              </a:rPr>
              <a:t>  </a:t>
            </a:r>
            <a:r>
              <a:rPr lang="en-US" sz="1600" b="1" dirty="0">
                <a:solidFill>
                  <a:srgbClr val="000000"/>
                </a:solidFill>
                <a:latin typeface="Courier New" pitchFamily="49" charset="0"/>
              </a:rPr>
              <a:t>}</a:t>
            </a:r>
          </a:p>
          <a:p>
            <a:pPr lvl="0" eaLnBrk="1" hangingPunct="1">
              <a:lnSpc>
                <a:spcPct val="85000"/>
              </a:lnSpc>
            </a:pPr>
            <a:r>
              <a:rPr lang="en-US" sz="1600" b="1" dirty="0">
                <a:solidFill>
                  <a:srgbClr val="000000"/>
                </a:solidFill>
                <a:latin typeface="Courier New" pitchFamily="49" charset="0"/>
              </a:rPr>
              <a:t>}</a:t>
            </a:r>
          </a:p>
        </p:txBody>
      </p:sp>
    </p:spTree>
    <p:extLst>
      <p:ext uri="{BB962C8B-B14F-4D97-AF65-F5344CB8AC3E}">
        <p14:creationId xmlns:p14="http://schemas.microsoft.com/office/powerpoint/2010/main" val="471204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Casting</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Expressions &amp; Operators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Espace réservé du contenu 2"/>
          <p:cNvSpPr>
            <a:spLocks noGrp="1"/>
          </p:cNvSpPr>
          <p:nvPr>
            <p:ph idx="1"/>
          </p:nvPr>
        </p:nvSpPr>
        <p:spPr>
          <a:xfrm>
            <a:off x="467544" y="1128713"/>
            <a:ext cx="8352928" cy="4230687"/>
          </a:xfrm>
        </p:spPr>
        <p:txBody>
          <a:bodyPr/>
          <a:lstStyle/>
          <a:p>
            <a:r>
              <a:rPr lang="en-US" dirty="0"/>
              <a:t>When the potential for data corruption exists, a </a:t>
            </a:r>
            <a:r>
              <a:rPr lang="en-US" i="1" dirty="0">
                <a:latin typeface="Century Schoolbook" pitchFamily="18" charset="0"/>
              </a:rPr>
              <a:t>cast</a:t>
            </a:r>
            <a:r>
              <a:rPr lang="en-US" dirty="0"/>
              <a:t> must be performed</a:t>
            </a:r>
          </a:p>
          <a:p>
            <a:pPr lvl="1"/>
            <a:r>
              <a:rPr lang="en-US" dirty="0"/>
              <a:t>Usually when going from a “larger” type to a “smaller” type</a:t>
            </a:r>
          </a:p>
        </p:txBody>
      </p:sp>
      <p:sp>
        <p:nvSpPr>
          <p:cNvPr id="9" name="Rectangle à coins arrondis 4"/>
          <p:cNvSpPr/>
          <p:nvPr/>
        </p:nvSpPr>
        <p:spPr>
          <a:xfrm>
            <a:off x="251520" y="2713484"/>
            <a:ext cx="8785225" cy="2232248"/>
          </a:xfrm>
          <a:prstGeom prst="roundRect">
            <a:avLst>
              <a:gd name="adj" fmla="val 11982"/>
            </a:avLst>
          </a:prstGeom>
        </p:spPr>
        <p:style>
          <a:lnRef idx="2">
            <a:schemeClr val="dk1"/>
          </a:lnRef>
          <a:fillRef idx="1">
            <a:schemeClr val="lt1"/>
          </a:fillRef>
          <a:effectRef idx="0">
            <a:schemeClr val="dk1"/>
          </a:effectRef>
          <a:fontRef idx="minor">
            <a:schemeClr val="dk1"/>
          </a:fontRef>
        </p:style>
        <p:txBody>
          <a:bodyPr anchor="ctr"/>
          <a:lstStyle/>
          <a:p>
            <a:pPr lvl="0">
              <a:lnSpc>
                <a:spcPct val="120000"/>
              </a:lnSpc>
              <a:buClr>
                <a:srgbClr val="DA2128"/>
              </a:buClr>
            </a:pPr>
            <a:r>
              <a:rPr lang="en-US" sz="1600" b="1" dirty="0" err="1">
                <a:solidFill>
                  <a:srgbClr val="0070C0"/>
                </a:solidFill>
                <a:latin typeface="Courier New" pitchFamily="49" charset="0"/>
              </a:rPr>
              <a:t>bool</a:t>
            </a:r>
            <a:r>
              <a:rPr lang="en-US" sz="1600" b="1" dirty="0">
                <a:solidFill>
                  <a:srgbClr val="0070C0"/>
                </a:solidFill>
                <a:latin typeface="Courier New" pitchFamily="49" charset="0"/>
              </a:rPr>
              <a:t> </a:t>
            </a:r>
            <a:r>
              <a:rPr lang="en-US" sz="1600" b="1" dirty="0">
                <a:solidFill>
                  <a:srgbClr val="000000"/>
                </a:solidFill>
                <a:latin typeface="Courier New" pitchFamily="49" charset="0"/>
              </a:rPr>
              <a:t>b;  </a:t>
            </a:r>
            <a:r>
              <a:rPr lang="en-US" sz="1600" b="1" dirty="0">
                <a:solidFill>
                  <a:srgbClr val="0070C0"/>
                </a:solidFill>
                <a:latin typeface="Courier New" pitchFamily="49" charset="0"/>
              </a:rPr>
              <a:t>char </a:t>
            </a:r>
            <a:r>
              <a:rPr lang="en-US" sz="1600" b="1" dirty="0">
                <a:solidFill>
                  <a:srgbClr val="000000"/>
                </a:solidFill>
                <a:latin typeface="Courier New" pitchFamily="49" charset="0"/>
              </a:rPr>
              <a:t>c;  </a:t>
            </a:r>
            <a:r>
              <a:rPr lang="en-US" sz="1600" b="1" dirty="0" err="1">
                <a:solidFill>
                  <a:srgbClr val="0070C0"/>
                </a:solidFill>
                <a:latin typeface="Courier New" pitchFamily="49" charset="0"/>
              </a:rPr>
              <a:t>int</a:t>
            </a:r>
            <a:r>
              <a:rPr lang="en-US" sz="1600" b="1" dirty="0">
                <a:solidFill>
                  <a:srgbClr val="0070C0"/>
                </a:solidFill>
                <a:latin typeface="Courier New" pitchFamily="49" charset="0"/>
              </a:rPr>
              <a:t> </a:t>
            </a:r>
            <a:r>
              <a:rPr lang="en-US" sz="1600" b="1" dirty="0" err="1">
                <a:solidFill>
                  <a:srgbClr val="000000"/>
                </a:solidFill>
                <a:latin typeface="Courier New" pitchFamily="49" charset="0"/>
              </a:rPr>
              <a:t>i</a:t>
            </a:r>
            <a:r>
              <a:rPr lang="en-US" sz="1600" b="1" dirty="0">
                <a:solidFill>
                  <a:srgbClr val="000000"/>
                </a:solidFill>
                <a:latin typeface="Courier New" pitchFamily="49" charset="0"/>
              </a:rPr>
              <a:t>;  </a:t>
            </a:r>
            <a:r>
              <a:rPr lang="en-US" sz="1600" b="1" dirty="0">
                <a:solidFill>
                  <a:srgbClr val="0070C0"/>
                </a:solidFill>
                <a:latin typeface="Courier New" pitchFamily="49" charset="0"/>
              </a:rPr>
              <a:t>long </a:t>
            </a:r>
            <a:r>
              <a:rPr lang="en-US" sz="1600" b="1" dirty="0">
                <a:solidFill>
                  <a:srgbClr val="000000"/>
                </a:solidFill>
                <a:latin typeface="Courier New" pitchFamily="49" charset="0"/>
              </a:rPr>
              <a:t>n;  </a:t>
            </a:r>
            <a:r>
              <a:rPr lang="en-US" sz="1600" b="1" dirty="0">
                <a:solidFill>
                  <a:srgbClr val="0070C0"/>
                </a:solidFill>
                <a:latin typeface="Courier New" pitchFamily="49" charset="0"/>
              </a:rPr>
              <a:t>double </a:t>
            </a:r>
            <a:r>
              <a:rPr lang="en-US" sz="1600" b="1" dirty="0">
                <a:solidFill>
                  <a:srgbClr val="000000"/>
                </a:solidFill>
                <a:latin typeface="Courier New" pitchFamily="49" charset="0"/>
              </a:rPr>
              <a:t>d;   </a:t>
            </a:r>
            <a:r>
              <a:rPr lang="en-US" sz="1600" b="1" dirty="0">
                <a:solidFill>
                  <a:srgbClr val="0070C0"/>
                </a:solidFill>
                <a:latin typeface="Courier New" pitchFamily="49" charset="0"/>
              </a:rPr>
              <a:t>decimal </a:t>
            </a:r>
            <a:r>
              <a:rPr lang="en-US" sz="1600" b="1" dirty="0">
                <a:solidFill>
                  <a:srgbClr val="000000"/>
                </a:solidFill>
                <a:latin typeface="Courier New" pitchFamily="49" charset="0"/>
              </a:rPr>
              <a:t>x;</a:t>
            </a:r>
          </a:p>
          <a:p>
            <a:pPr lvl="0">
              <a:lnSpc>
                <a:spcPct val="120000"/>
              </a:lnSpc>
              <a:buClr>
                <a:srgbClr val="DA2128"/>
              </a:buClr>
            </a:pPr>
            <a:endParaRPr lang="en-US" sz="1600" b="1" dirty="0">
              <a:solidFill>
                <a:srgbClr val="000000"/>
              </a:solidFill>
              <a:latin typeface="Courier New" pitchFamily="49" charset="0"/>
            </a:endParaRPr>
          </a:p>
          <a:p>
            <a:pPr lvl="0">
              <a:lnSpc>
                <a:spcPct val="120000"/>
              </a:lnSpc>
              <a:buClr>
                <a:srgbClr val="DA2128"/>
              </a:buClr>
            </a:pPr>
            <a:r>
              <a:rPr lang="en-US" sz="1600" b="1" dirty="0">
                <a:solidFill>
                  <a:srgbClr val="000000"/>
                </a:solidFill>
                <a:latin typeface="Courier New" pitchFamily="49" charset="0"/>
              </a:rPr>
              <a:t>n = </a:t>
            </a:r>
            <a:r>
              <a:rPr lang="en-US" sz="1600" b="1" dirty="0" err="1">
                <a:solidFill>
                  <a:srgbClr val="000000"/>
                </a:solidFill>
                <a:latin typeface="Courier New" pitchFamily="49" charset="0"/>
              </a:rPr>
              <a:t>i</a:t>
            </a:r>
            <a:r>
              <a:rPr lang="en-US" sz="1600" b="1" dirty="0">
                <a:solidFill>
                  <a:srgbClr val="000000"/>
                </a:solidFill>
                <a:latin typeface="Courier New" pitchFamily="49" charset="0"/>
              </a:rPr>
              <a:t>;		  </a:t>
            </a:r>
            <a:r>
              <a:rPr lang="en-US" sz="1600" b="1" dirty="0">
                <a:solidFill>
                  <a:srgbClr val="00B050"/>
                </a:solidFill>
                <a:latin typeface="Courier New" pitchFamily="49" charset="0"/>
              </a:rPr>
              <a:t>// ok – implicit conversion small to big</a:t>
            </a:r>
          </a:p>
          <a:p>
            <a:pPr lvl="0">
              <a:lnSpc>
                <a:spcPct val="120000"/>
              </a:lnSpc>
              <a:buClr>
                <a:srgbClr val="DA2128"/>
              </a:buClr>
            </a:pPr>
            <a:r>
              <a:rPr lang="en-US" sz="1600" b="1" dirty="0">
                <a:solidFill>
                  <a:srgbClr val="000000"/>
                </a:solidFill>
                <a:latin typeface="Courier New" pitchFamily="49" charset="0"/>
              </a:rPr>
              <a:t>d = n;           </a:t>
            </a:r>
            <a:r>
              <a:rPr lang="en-US" sz="1600" b="1" dirty="0">
                <a:solidFill>
                  <a:srgbClr val="00B050"/>
                </a:solidFill>
                <a:latin typeface="Courier New" pitchFamily="49" charset="0"/>
              </a:rPr>
              <a:t>// ok – implicit conversion small to big</a:t>
            </a:r>
          </a:p>
          <a:p>
            <a:pPr lvl="0">
              <a:lnSpc>
                <a:spcPct val="120000"/>
              </a:lnSpc>
              <a:buClr>
                <a:srgbClr val="DA2128"/>
              </a:buClr>
            </a:pPr>
            <a:r>
              <a:rPr lang="en-US" sz="1600" b="1" dirty="0">
                <a:solidFill>
                  <a:srgbClr val="000000"/>
                </a:solidFill>
                <a:latin typeface="Courier New" pitchFamily="49" charset="0"/>
              </a:rPr>
              <a:t>x = d;           </a:t>
            </a:r>
            <a:r>
              <a:rPr lang="en-US" sz="1600" b="1" dirty="0">
                <a:solidFill>
                  <a:srgbClr val="00B050"/>
                </a:solidFill>
                <a:latin typeface="Courier New" pitchFamily="49" charset="0"/>
              </a:rPr>
              <a:t>// error – no implicit conversion</a:t>
            </a:r>
          </a:p>
          <a:p>
            <a:pPr lvl="0">
              <a:lnSpc>
                <a:spcPct val="120000"/>
              </a:lnSpc>
              <a:buClr>
                <a:srgbClr val="DA2128"/>
              </a:buClr>
            </a:pPr>
            <a:r>
              <a:rPr lang="en-US" sz="1600" b="1" dirty="0">
                <a:solidFill>
                  <a:srgbClr val="000000"/>
                </a:solidFill>
                <a:latin typeface="Courier New" pitchFamily="49" charset="0"/>
              </a:rPr>
              <a:t>d = x;           </a:t>
            </a:r>
            <a:r>
              <a:rPr lang="en-US" sz="1600" b="1" dirty="0">
                <a:solidFill>
                  <a:srgbClr val="00B050"/>
                </a:solidFill>
                <a:latin typeface="Courier New" pitchFamily="49" charset="0"/>
              </a:rPr>
              <a:t>// error – no implicit conversion</a:t>
            </a:r>
          </a:p>
          <a:p>
            <a:pPr lvl="0">
              <a:lnSpc>
                <a:spcPct val="120000"/>
              </a:lnSpc>
              <a:buClr>
                <a:srgbClr val="DA2128"/>
              </a:buClr>
            </a:pPr>
            <a:r>
              <a:rPr lang="en-US" sz="1600" b="1" dirty="0">
                <a:solidFill>
                  <a:srgbClr val="000000"/>
                </a:solidFill>
                <a:latin typeface="Courier New" pitchFamily="49" charset="0"/>
              </a:rPr>
              <a:t>d = (</a:t>
            </a:r>
            <a:r>
              <a:rPr lang="en-US" sz="1600" b="1" dirty="0">
                <a:solidFill>
                  <a:srgbClr val="0070C0"/>
                </a:solidFill>
                <a:latin typeface="Courier New" pitchFamily="49" charset="0"/>
              </a:rPr>
              <a:t>double</a:t>
            </a:r>
            <a:r>
              <a:rPr lang="en-US" sz="1600" b="1" dirty="0">
                <a:solidFill>
                  <a:srgbClr val="000000"/>
                </a:solidFill>
                <a:latin typeface="Courier New" pitchFamily="49" charset="0"/>
              </a:rPr>
              <a:t>) x;  </a:t>
            </a:r>
            <a:r>
              <a:rPr lang="en-US" sz="1600" b="1" dirty="0">
                <a:solidFill>
                  <a:srgbClr val="00B050"/>
                </a:solidFill>
                <a:latin typeface="Courier New" pitchFamily="49" charset="0"/>
              </a:rPr>
              <a:t>// ok – works the other way around too</a:t>
            </a:r>
          </a:p>
        </p:txBody>
      </p:sp>
    </p:spTree>
    <p:extLst>
      <p:ext uri="{BB962C8B-B14F-4D97-AF65-F5344CB8AC3E}">
        <p14:creationId xmlns:p14="http://schemas.microsoft.com/office/powerpoint/2010/main" val="19938042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Casting – Final note</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Expressions &amp; Operators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Espace réservé du contenu 2"/>
          <p:cNvSpPr>
            <a:spLocks noGrp="1"/>
          </p:cNvSpPr>
          <p:nvPr>
            <p:ph idx="1"/>
          </p:nvPr>
        </p:nvSpPr>
        <p:spPr>
          <a:xfrm>
            <a:off x="467544" y="1128713"/>
            <a:ext cx="8352928" cy="4230687"/>
          </a:xfrm>
        </p:spPr>
        <p:txBody>
          <a:bodyPr/>
          <a:lstStyle/>
          <a:p>
            <a:r>
              <a:rPr lang="en-US" dirty="0"/>
              <a:t>Be careful when using </a:t>
            </a:r>
            <a:r>
              <a:rPr lang="en-US" dirty="0" smtClean="0"/>
              <a:t>casting:</a:t>
            </a:r>
          </a:p>
          <a:p>
            <a:pPr lvl="1"/>
            <a:r>
              <a:rPr lang="en-US" dirty="0" smtClean="0"/>
              <a:t>Think </a:t>
            </a:r>
            <a:r>
              <a:rPr lang="en-US" dirty="0"/>
              <a:t>of it as telling the </a:t>
            </a:r>
            <a:r>
              <a:rPr lang="en-US" dirty="0" smtClean="0"/>
              <a:t>compiler:</a:t>
            </a:r>
          </a:p>
          <a:p>
            <a:pPr lvl="2"/>
            <a:r>
              <a:rPr lang="en-US" dirty="0" smtClean="0"/>
              <a:t>“</a:t>
            </a:r>
            <a:r>
              <a:rPr lang="en-US" dirty="0"/>
              <a:t>I know better than you do, so do what I say”—it will!</a:t>
            </a:r>
          </a:p>
          <a:p>
            <a:pPr lvl="1"/>
            <a:r>
              <a:rPr lang="en-US" dirty="0" smtClean="0"/>
              <a:t>Assign </a:t>
            </a:r>
            <a:r>
              <a:rPr lang="en-US" dirty="0"/>
              <a:t>a floating-</a:t>
            </a:r>
            <a:r>
              <a:rPr lang="en-US" dirty="0" smtClean="0"/>
              <a:t>point </a:t>
            </a:r>
            <a:r>
              <a:rPr lang="en-US" dirty="0"/>
              <a:t>to an integer truncates the fraction </a:t>
            </a:r>
          </a:p>
          <a:p>
            <a:pPr lvl="1"/>
            <a:r>
              <a:rPr lang="en-US" dirty="0" smtClean="0"/>
              <a:t>Assign </a:t>
            </a:r>
            <a:r>
              <a:rPr lang="en-US" dirty="0"/>
              <a:t>a “big” </a:t>
            </a:r>
            <a:r>
              <a:rPr lang="en-US" dirty="0" err="1" smtClean="0"/>
              <a:t>int</a:t>
            </a:r>
            <a:r>
              <a:rPr lang="en-US" dirty="0" smtClean="0"/>
              <a:t> </a:t>
            </a:r>
            <a:r>
              <a:rPr lang="en-US" dirty="0"/>
              <a:t>to a “small” </a:t>
            </a:r>
            <a:r>
              <a:rPr lang="en-US" dirty="0" err="1" smtClean="0"/>
              <a:t>int</a:t>
            </a:r>
            <a:r>
              <a:rPr lang="en-US" dirty="0" smtClean="0"/>
              <a:t> </a:t>
            </a:r>
            <a:r>
              <a:rPr lang="en-US" dirty="0"/>
              <a:t>drops high-order </a:t>
            </a:r>
            <a:r>
              <a:rPr lang="en-US" dirty="0" smtClean="0"/>
              <a:t>bits</a:t>
            </a:r>
            <a:endParaRPr lang="en-US" dirty="0"/>
          </a:p>
          <a:p>
            <a:endParaRPr lang="en-US" dirty="0" smtClean="0"/>
          </a:p>
          <a:p>
            <a:r>
              <a:rPr lang="en-US" dirty="0" smtClean="0"/>
              <a:t>What could possibly imply this?</a:t>
            </a:r>
          </a:p>
          <a:p>
            <a:pPr marL="0" indent="0" algn="ctr">
              <a:buNone/>
            </a:pPr>
            <a:r>
              <a:rPr lang="en-US" sz="2400" dirty="0" err="1" smtClean="0">
                <a:latin typeface="Courier New"/>
                <a:cs typeface="Courier New"/>
              </a:rPr>
              <a:t>int</a:t>
            </a:r>
            <a:r>
              <a:rPr lang="en-US" sz="2400" dirty="0" smtClean="0">
                <a:latin typeface="Courier New"/>
                <a:cs typeface="Courier New"/>
              </a:rPr>
              <a:t> </a:t>
            </a:r>
            <a:r>
              <a:rPr lang="en-US" sz="2400" dirty="0" err="1">
                <a:latin typeface="Courier New"/>
                <a:cs typeface="Courier New"/>
              </a:rPr>
              <a:t>i</a:t>
            </a:r>
            <a:r>
              <a:rPr lang="en-US" sz="2400" dirty="0">
                <a:latin typeface="Courier New"/>
                <a:cs typeface="Courier New"/>
              </a:rPr>
              <a:t> = (</a:t>
            </a:r>
            <a:r>
              <a:rPr lang="en-US" sz="2400" dirty="0" err="1">
                <a:latin typeface="Courier New"/>
                <a:cs typeface="Courier New"/>
              </a:rPr>
              <a:t>int</a:t>
            </a:r>
            <a:r>
              <a:rPr lang="en-US" sz="2400" dirty="0">
                <a:latin typeface="Courier New"/>
                <a:cs typeface="Courier New"/>
              </a:rPr>
              <a:t>) 4.999999; </a:t>
            </a:r>
          </a:p>
        </p:txBody>
      </p:sp>
    </p:spTree>
    <p:extLst>
      <p:ext uri="{BB962C8B-B14F-4D97-AF65-F5344CB8AC3E}">
        <p14:creationId xmlns:p14="http://schemas.microsoft.com/office/powerpoint/2010/main" val="30882172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“is” and “as” Operators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Expressions &amp; Operators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Espace réservé du contenu 2"/>
          <p:cNvSpPr>
            <a:spLocks noGrp="1"/>
          </p:cNvSpPr>
          <p:nvPr>
            <p:ph idx="1"/>
          </p:nvPr>
        </p:nvSpPr>
        <p:spPr>
          <a:xfrm>
            <a:off x="467544" y="1128713"/>
            <a:ext cx="8352928" cy="4230687"/>
          </a:xfrm>
        </p:spPr>
        <p:txBody>
          <a:bodyPr/>
          <a:lstStyle/>
          <a:p>
            <a:r>
              <a:rPr lang="en-US" dirty="0" smtClean="0"/>
              <a:t>“is” operator checks Object class type</a:t>
            </a:r>
          </a:p>
          <a:p>
            <a:r>
              <a:rPr lang="en-US" dirty="0" smtClean="0"/>
              <a:t>“as” do a regular cast, but returns null instead of throwing an error if the cast fails</a:t>
            </a:r>
            <a:endParaRPr lang="en-US" dirty="0"/>
          </a:p>
        </p:txBody>
      </p:sp>
      <p:sp>
        <p:nvSpPr>
          <p:cNvPr id="9" name="Rectangle à coins arrondis 4"/>
          <p:cNvSpPr/>
          <p:nvPr/>
        </p:nvSpPr>
        <p:spPr>
          <a:xfrm>
            <a:off x="251520" y="2785492"/>
            <a:ext cx="8785225" cy="2304256"/>
          </a:xfrm>
          <a:prstGeom prst="roundRect">
            <a:avLst>
              <a:gd name="adj" fmla="val 11982"/>
            </a:avLst>
          </a:prstGeom>
        </p:spPr>
        <p:style>
          <a:lnRef idx="2">
            <a:schemeClr val="dk1"/>
          </a:lnRef>
          <a:fillRef idx="1">
            <a:schemeClr val="lt1"/>
          </a:fillRef>
          <a:effectRef idx="0">
            <a:schemeClr val="dk1"/>
          </a:effectRef>
          <a:fontRef idx="minor">
            <a:schemeClr val="dk1"/>
          </a:fontRef>
        </p:style>
        <p:txBody>
          <a:bodyPr anchor="ctr"/>
          <a:lstStyle/>
          <a:p>
            <a:pPr lvl="0">
              <a:lnSpc>
                <a:spcPct val="120000"/>
              </a:lnSpc>
              <a:buClr>
                <a:srgbClr val="DA2128"/>
              </a:buClr>
            </a:pPr>
            <a:r>
              <a:rPr lang="en-US" sz="1600" b="1" dirty="0" smtClean="0">
                <a:solidFill>
                  <a:srgbClr val="0070C0"/>
                </a:solidFill>
                <a:latin typeface="Courier New" pitchFamily="49" charset="0"/>
              </a:rPr>
              <a:t>string</a:t>
            </a:r>
            <a:r>
              <a:rPr lang="en-US" sz="1600" b="1" dirty="0" smtClean="0">
                <a:solidFill>
                  <a:srgbClr val="000000"/>
                </a:solidFill>
                <a:latin typeface="Courier New" pitchFamily="49" charset="0"/>
              </a:rPr>
              <a:t> s = </a:t>
            </a:r>
            <a:r>
              <a:rPr lang="en-US" sz="1600" b="1" dirty="0" smtClean="0">
                <a:solidFill>
                  <a:srgbClr val="00B050"/>
                </a:solidFill>
                <a:latin typeface="Courier New" pitchFamily="49" charset="0"/>
              </a:rPr>
              <a:t>"Hello"</a:t>
            </a:r>
            <a:r>
              <a:rPr lang="en-US" sz="1600" b="1" dirty="0" smtClean="0">
                <a:solidFill>
                  <a:srgbClr val="000000"/>
                </a:solidFill>
                <a:latin typeface="Courier New" pitchFamily="49" charset="0"/>
              </a:rPr>
              <a:t>;</a:t>
            </a:r>
          </a:p>
          <a:p>
            <a:pPr lvl="0">
              <a:lnSpc>
                <a:spcPct val="120000"/>
              </a:lnSpc>
              <a:buClr>
                <a:srgbClr val="DA2128"/>
              </a:buClr>
            </a:pPr>
            <a:r>
              <a:rPr lang="en-US" sz="1600" b="1" dirty="0" smtClean="0">
                <a:solidFill>
                  <a:srgbClr val="000000"/>
                </a:solidFill>
                <a:latin typeface="Courier New" pitchFamily="49" charset="0"/>
              </a:rPr>
              <a:t>if(s is </a:t>
            </a:r>
            <a:r>
              <a:rPr lang="en-US" sz="1600" b="1" dirty="0" smtClean="0">
                <a:solidFill>
                  <a:srgbClr val="0070C0"/>
                </a:solidFill>
                <a:latin typeface="Courier New" pitchFamily="49" charset="0"/>
              </a:rPr>
              <a:t>string</a:t>
            </a:r>
            <a:r>
              <a:rPr lang="en-US" sz="1600" b="1" dirty="0" smtClean="0">
                <a:solidFill>
                  <a:srgbClr val="000000"/>
                </a:solidFill>
                <a:latin typeface="Courier New" pitchFamily="49" charset="0"/>
              </a:rPr>
              <a:t>) {</a:t>
            </a:r>
          </a:p>
          <a:p>
            <a:pPr lvl="0">
              <a:lnSpc>
                <a:spcPct val="120000"/>
              </a:lnSpc>
              <a:buClr>
                <a:srgbClr val="DA2128"/>
              </a:buClr>
            </a:pPr>
            <a:r>
              <a:rPr lang="en-US" sz="1600" b="1" dirty="0" smtClean="0">
                <a:solidFill>
                  <a:srgbClr val="000000"/>
                </a:solidFill>
                <a:latin typeface="Courier New" pitchFamily="49" charset="0"/>
              </a:rPr>
              <a:t>    </a:t>
            </a:r>
            <a:r>
              <a:rPr lang="en-US" sz="1600" b="1" dirty="0" smtClean="0">
                <a:solidFill>
                  <a:srgbClr val="00B050"/>
                </a:solidFill>
                <a:latin typeface="Courier New" pitchFamily="49" charset="0"/>
              </a:rPr>
              <a:t>// True</a:t>
            </a:r>
            <a:endParaRPr lang="en-US" sz="1600" b="1" dirty="0">
              <a:solidFill>
                <a:srgbClr val="00B050"/>
              </a:solidFill>
              <a:latin typeface="Courier New" pitchFamily="49" charset="0"/>
            </a:endParaRPr>
          </a:p>
          <a:p>
            <a:pPr lvl="0">
              <a:lnSpc>
                <a:spcPct val="120000"/>
              </a:lnSpc>
              <a:buClr>
                <a:srgbClr val="DA2128"/>
              </a:buClr>
            </a:pPr>
            <a:r>
              <a:rPr lang="en-US" sz="1600" b="1" dirty="0" smtClean="0">
                <a:solidFill>
                  <a:srgbClr val="000000"/>
                </a:solidFill>
                <a:latin typeface="Courier New" pitchFamily="49" charset="0"/>
              </a:rPr>
              <a:t>}</a:t>
            </a:r>
          </a:p>
          <a:p>
            <a:pPr lvl="0">
              <a:lnSpc>
                <a:spcPct val="120000"/>
              </a:lnSpc>
              <a:buClr>
                <a:srgbClr val="DA2128"/>
              </a:buClr>
            </a:pPr>
            <a:endParaRPr lang="en-US" sz="1600" b="1" dirty="0">
              <a:solidFill>
                <a:srgbClr val="000000"/>
              </a:solidFill>
              <a:latin typeface="Courier New" pitchFamily="49" charset="0"/>
            </a:endParaRPr>
          </a:p>
          <a:p>
            <a:pPr lvl="0">
              <a:lnSpc>
                <a:spcPct val="120000"/>
              </a:lnSpc>
              <a:buClr>
                <a:srgbClr val="DA2128"/>
              </a:buClr>
            </a:pPr>
            <a:r>
              <a:rPr lang="en-US" sz="1600" b="1" dirty="0" smtClean="0">
                <a:solidFill>
                  <a:srgbClr val="000000"/>
                </a:solidFill>
                <a:latin typeface="Courier New" pitchFamily="49" charset="0"/>
              </a:rPr>
              <a:t>string s2 = </a:t>
            </a:r>
            <a:r>
              <a:rPr lang="en-US" sz="1600" b="1" dirty="0" err="1" smtClean="0">
                <a:solidFill>
                  <a:srgbClr val="000000"/>
                </a:solidFill>
                <a:latin typeface="Courier New" pitchFamily="49" charset="0"/>
              </a:rPr>
              <a:t>someObject</a:t>
            </a:r>
            <a:r>
              <a:rPr lang="en-US" sz="1600" b="1" dirty="0" smtClean="0">
                <a:solidFill>
                  <a:srgbClr val="000000"/>
                </a:solidFill>
                <a:latin typeface="Courier New" pitchFamily="49" charset="0"/>
              </a:rPr>
              <a:t> as string;</a:t>
            </a:r>
          </a:p>
          <a:p>
            <a:pPr lvl="0">
              <a:lnSpc>
                <a:spcPct val="120000"/>
              </a:lnSpc>
              <a:buClr>
                <a:srgbClr val="DA2128"/>
              </a:buClr>
            </a:pPr>
            <a:r>
              <a:rPr lang="en-US" sz="1600" b="1" dirty="0" smtClean="0">
                <a:solidFill>
                  <a:srgbClr val="000000"/>
                </a:solidFill>
                <a:latin typeface="Courier New" pitchFamily="49" charset="0"/>
              </a:rPr>
              <a:t>if(s2 != null) { … }</a:t>
            </a:r>
            <a:endParaRPr lang="en-US" sz="1600" b="1" dirty="0">
              <a:solidFill>
                <a:srgbClr val="000000"/>
              </a:solidFill>
              <a:latin typeface="Courier New" pitchFamily="49" charset="0"/>
            </a:endParaRPr>
          </a:p>
        </p:txBody>
      </p:sp>
    </p:spTree>
    <p:extLst>
      <p:ext uri="{BB962C8B-B14F-4D97-AF65-F5344CB8AC3E}">
        <p14:creationId xmlns:p14="http://schemas.microsoft.com/office/powerpoint/2010/main" val="34017087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t>Enums</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Expressions &amp; Operators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Espace réservé du contenu 2"/>
          <p:cNvSpPr>
            <a:spLocks noGrp="1"/>
          </p:cNvSpPr>
          <p:nvPr>
            <p:ph idx="1"/>
          </p:nvPr>
        </p:nvSpPr>
        <p:spPr>
          <a:xfrm>
            <a:off x="467544" y="1128713"/>
            <a:ext cx="8352928" cy="4230687"/>
          </a:xfrm>
        </p:spPr>
        <p:txBody>
          <a:bodyPr/>
          <a:lstStyle/>
          <a:p>
            <a:r>
              <a:rPr lang="en-US" dirty="0" smtClean="0"/>
              <a:t>List of available value for a specific variable</a:t>
            </a:r>
          </a:p>
          <a:p>
            <a:endParaRPr lang="en-US" dirty="0" smtClean="0">
              <a:latin typeface="Courier New" pitchFamily="49" charset="0"/>
            </a:endParaRPr>
          </a:p>
          <a:p>
            <a:endParaRPr lang="en-US" dirty="0">
              <a:latin typeface="Courier New" pitchFamily="49" charset="0"/>
            </a:endParaRPr>
          </a:p>
          <a:p>
            <a:endParaRPr lang="en-US" dirty="0" smtClean="0">
              <a:latin typeface="Courier New" pitchFamily="49" charset="0"/>
            </a:endParaRPr>
          </a:p>
          <a:p>
            <a:r>
              <a:rPr lang="en-US" dirty="0" err="1" smtClean="0">
                <a:latin typeface="Courier New" pitchFamily="49" charset="0"/>
              </a:rPr>
              <a:t>enum</a:t>
            </a:r>
            <a:r>
              <a:rPr lang="en-US" dirty="0" err="1" smtClean="0">
                <a:latin typeface="Courier New"/>
                <a:cs typeface="Courier New"/>
              </a:rPr>
              <a:t>s</a:t>
            </a:r>
            <a:r>
              <a:rPr lang="en-US" dirty="0" smtClean="0"/>
              <a:t> can be of </a:t>
            </a:r>
            <a:r>
              <a:rPr lang="en-US" dirty="0"/>
              <a:t>any integral </a:t>
            </a:r>
            <a:r>
              <a:rPr lang="en-US" dirty="0" smtClean="0"/>
              <a:t>type, </a:t>
            </a:r>
            <a:r>
              <a:rPr lang="en-US" dirty="0" err="1" smtClean="0">
                <a:latin typeface="Courier New" pitchFamily="49" charset="0"/>
              </a:rPr>
              <a:t>int</a:t>
            </a:r>
            <a:r>
              <a:rPr lang="en-US" dirty="0" smtClean="0"/>
              <a:t> </a:t>
            </a:r>
            <a:r>
              <a:rPr lang="en-US" dirty="0"/>
              <a:t>is </a:t>
            </a:r>
            <a:r>
              <a:rPr lang="en-US" dirty="0" smtClean="0"/>
              <a:t>default</a:t>
            </a:r>
            <a:endParaRPr lang="en-US" dirty="0"/>
          </a:p>
          <a:p>
            <a:pPr lvl="1"/>
            <a:r>
              <a:rPr lang="en-US" dirty="0"/>
              <a:t>Do not have to start at 0 or 1 or be sequential</a:t>
            </a:r>
          </a:p>
          <a:p>
            <a:r>
              <a:rPr lang="en-US" dirty="0"/>
              <a:t>Typically placed in namespace or class scope</a:t>
            </a:r>
          </a:p>
          <a:p>
            <a:pPr lvl="1"/>
            <a:r>
              <a:rPr lang="en-US" dirty="0"/>
              <a:t>Cannot be in method </a:t>
            </a:r>
            <a:r>
              <a:rPr lang="en-US" dirty="0" smtClean="0"/>
              <a:t>scope</a:t>
            </a:r>
          </a:p>
        </p:txBody>
      </p:sp>
      <p:sp>
        <p:nvSpPr>
          <p:cNvPr id="8" name="Rectangle à coins arrondis 4"/>
          <p:cNvSpPr/>
          <p:nvPr/>
        </p:nvSpPr>
        <p:spPr>
          <a:xfrm>
            <a:off x="251520" y="1777380"/>
            <a:ext cx="8785225" cy="86409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nSpc>
                <a:spcPct val="110000"/>
              </a:lnSpc>
              <a:buClr>
                <a:srgbClr val="DA2128"/>
              </a:buClr>
            </a:pPr>
            <a:r>
              <a:rPr lang="en-US" sz="1600" b="1" dirty="0" err="1" smtClean="0">
                <a:solidFill>
                  <a:srgbClr val="0070C0"/>
                </a:solidFill>
                <a:latin typeface="Courier New" pitchFamily="49" charset="0"/>
              </a:rPr>
              <a:t>enum</a:t>
            </a:r>
            <a:r>
              <a:rPr lang="en-US" sz="1600" b="1" dirty="0" smtClean="0">
                <a:solidFill>
                  <a:srgbClr val="0070C0"/>
                </a:solidFill>
                <a:latin typeface="Courier New" pitchFamily="49" charset="0"/>
              </a:rPr>
              <a:t> </a:t>
            </a:r>
            <a:r>
              <a:rPr lang="en-US" sz="1600" b="1" dirty="0" err="1">
                <a:latin typeface="Courier New" pitchFamily="49" charset="0"/>
              </a:rPr>
              <a:t>AuthorizedColors</a:t>
            </a:r>
            <a:r>
              <a:rPr lang="en-US" sz="1600" b="1" dirty="0">
                <a:latin typeface="Courier New" pitchFamily="49" charset="0"/>
              </a:rPr>
              <a:t> { RED, BLUE, GREEN }</a:t>
            </a:r>
          </a:p>
          <a:p>
            <a:pPr lvl="0">
              <a:lnSpc>
                <a:spcPct val="110000"/>
              </a:lnSpc>
              <a:buClr>
                <a:srgbClr val="DA2128"/>
              </a:buClr>
            </a:pPr>
            <a:r>
              <a:rPr lang="en-US" sz="1600" b="1" dirty="0" err="1" smtClean="0">
                <a:solidFill>
                  <a:srgbClr val="0070C0"/>
                </a:solidFill>
                <a:latin typeface="Courier New" pitchFamily="49" charset="0"/>
              </a:rPr>
              <a:t>enum</a:t>
            </a:r>
            <a:r>
              <a:rPr lang="en-US" sz="1600" b="1" dirty="0" smtClean="0">
                <a:solidFill>
                  <a:srgbClr val="0070C0"/>
                </a:solidFill>
                <a:latin typeface="Courier New" pitchFamily="49" charset="0"/>
              </a:rPr>
              <a:t> </a:t>
            </a:r>
            <a:r>
              <a:rPr lang="en-US" sz="1600" b="1" dirty="0" err="1" smtClean="0">
                <a:solidFill>
                  <a:srgbClr val="000000"/>
                </a:solidFill>
                <a:latin typeface="Courier New" pitchFamily="49" charset="0"/>
              </a:rPr>
              <a:t>GameLevel</a:t>
            </a:r>
            <a:r>
              <a:rPr lang="en-US" sz="1600" b="1" dirty="0" smtClean="0">
                <a:solidFill>
                  <a:srgbClr val="000000"/>
                </a:solidFill>
                <a:latin typeface="Courier New" pitchFamily="49" charset="0"/>
              </a:rPr>
              <a:t> { EASY, HARD, INSANE }</a:t>
            </a:r>
          </a:p>
        </p:txBody>
      </p:sp>
    </p:spTree>
    <p:extLst>
      <p:ext uri="{BB962C8B-B14F-4D97-AF65-F5344CB8AC3E}">
        <p14:creationId xmlns:p14="http://schemas.microsoft.com/office/powerpoint/2010/main" val="4534038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err="1" smtClean="0"/>
              <a:t>Enums</a:t>
            </a:r>
            <a:r>
              <a:rPr lang="en-US" dirty="0" smtClean="0"/>
              <a:t> &amp; Casting</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Expressions &amp; Operators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Espace réservé du contenu 2"/>
          <p:cNvSpPr>
            <a:spLocks noGrp="1"/>
          </p:cNvSpPr>
          <p:nvPr>
            <p:ph idx="1"/>
          </p:nvPr>
        </p:nvSpPr>
        <p:spPr>
          <a:xfrm>
            <a:off x="467544" y="1075085"/>
            <a:ext cx="8352928" cy="4230687"/>
          </a:xfrm>
        </p:spPr>
        <p:txBody>
          <a:bodyPr/>
          <a:lstStyle/>
          <a:p>
            <a:r>
              <a:rPr lang="en-US" dirty="0"/>
              <a:t>Casting can be </a:t>
            </a:r>
            <a:r>
              <a:rPr lang="en-US" dirty="0" smtClean="0"/>
              <a:t>used on </a:t>
            </a:r>
            <a:r>
              <a:rPr lang="en-US" dirty="0" err="1" smtClean="0"/>
              <a:t>enums</a:t>
            </a:r>
            <a:endParaRPr lang="en-US" dirty="0" smtClean="0"/>
          </a:p>
          <a:p>
            <a:pPr lvl="1"/>
            <a:r>
              <a:rPr lang="en-US" dirty="0" smtClean="0"/>
              <a:t>Convert </a:t>
            </a:r>
            <a:r>
              <a:rPr lang="en-US" dirty="0"/>
              <a:t>to/from the </a:t>
            </a:r>
            <a:r>
              <a:rPr lang="en-US" dirty="0" err="1">
                <a:latin typeface="Courier New" pitchFamily="49" charset="0"/>
                <a:cs typeface="Courier New" pitchFamily="49" charset="0"/>
              </a:rPr>
              <a:t>enum</a:t>
            </a:r>
            <a:r>
              <a:rPr lang="en-US" dirty="0" err="1"/>
              <a:t>’s</a:t>
            </a:r>
            <a:r>
              <a:rPr lang="en-US" dirty="0"/>
              <a:t> basis</a:t>
            </a:r>
          </a:p>
          <a:p>
            <a:pPr lvl="1"/>
            <a:endParaRPr lang="en-US" dirty="0"/>
          </a:p>
        </p:txBody>
      </p:sp>
      <p:sp>
        <p:nvSpPr>
          <p:cNvPr id="9" name="Rectangle à coins arrondis 4"/>
          <p:cNvSpPr/>
          <p:nvPr/>
        </p:nvSpPr>
        <p:spPr>
          <a:xfrm>
            <a:off x="251520" y="2281436"/>
            <a:ext cx="8785225" cy="2880320"/>
          </a:xfrm>
          <a:prstGeom prst="roundRect">
            <a:avLst>
              <a:gd name="adj" fmla="val 8122"/>
            </a:avLst>
          </a:prstGeom>
        </p:spPr>
        <p:style>
          <a:lnRef idx="2">
            <a:schemeClr val="dk1"/>
          </a:lnRef>
          <a:fillRef idx="1">
            <a:schemeClr val="lt1"/>
          </a:fillRef>
          <a:effectRef idx="0">
            <a:schemeClr val="dk1"/>
          </a:effectRef>
          <a:fontRef idx="minor">
            <a:schemeClr val="dk1"/>
          </a:fontRef>
        </p:style>
        <p:txBody>
          <a:bodyPr anchor="ctr"/>
          <a:lstStyle/>
          <a:p>
            <a:pPr lvl="0" eaLnBrk="1" hangingPunct="1"/>
            <a:r>
              <a:rPr lang="en-US" sz="1600" b="1" dirty="0">
                <a:solidFill>
                  <a:srgbClr val="0070C0"/>
                </a:solidFill>
                <a:latin typeface="Courier New" pitchFamily="49" charset="0"/>
              </a:rPr>
              <a:t>public class</a:t>
            </a:r>
            <a:r>
              <a:rPr lang="en-US" sz="1600" b="1" dirty="0">
                <a:solidFill>
                  <a:srgbClr val="000000"/>
                </a:solidFill>
                <a:latin typeface="Courier New" pitchFamily="49" charset="0"/>
              </a:rPr>
              <a:t> </a:t>
            </a:r>
            <a:r>
              <a:rPr lang="en-US" sz="1600" b="1" dirty="0" smtClean="0">
                <a:solidFill>
                  <a:srgbClr val="000000"/>
                </a:solidFill>
                <a:latin typeface="Courier New" pitchFamily="49" charset="0"/>
              </a:rPr>
              <a:t>Banking {</a:t>
            </a:r>
            <a:endParaRPr lang="en-US" sz="1600" b="1" dirty="0">
              <a:solidFill>
                <a:srgbClr val="000000"/>
              </a:solidFill>
              <a:latin typeface="Courier New" pitchFamily="49" charset="0"/>
            </a:endParaRPr>
          </a:p>
          <a:p>
            <a:pPr lvl="0" eaLnBrk="1" hangingPunct="1"/>
            <a:r>
              <a:rPr lang="en-US" sz="1600" b="1" dirty="0">
                <a:solidFill>
                  <a:srgbClr val="000000"/>
                </a:solidFill>
                <a:latin typeface="Courier New" pitchFamily="49" charset="0"/>
              </a:rPr>
              <a:t>  </a:t>
            </a:r>
            <a:r>
              <a:rPr lang="en-US" sz="1600" b="1" dirty="0">
                <a:solidFill>
                  <a:srgbClr val="0070C0"/>
                </a:solidFill>
                <a:latin typeface="Courier New" pitchFamily="49" charset="0"/>
              </a:rPr>
              <a:t>public</a:t>
            </a:r>
            <a:r>
              <a:rPr lang="en-US" sz="1600" b="1" dirty="0">
                <a:solidFill>
                  <a:srgbClr val="000000"/>
                </a:solidFill>
                <a:latin typeface="Courier New" pitchFamily="49" charset="0"/>
              </a:rPr>
              <a:t> </a:t>
            </a:r>
            <a:r>
              <a:rPr lang="en-US" sz="1600" b="1" dirty="0" err="1">
                <a:solidFill>
                  <a:srgbClr val="0070C0"/>
                </a:solidFill>
                <a:latin typeface="Courier New" pitchFamily="49" charset="0"/>
              </a:rPr>
              <a:t>enum</a:t>
            </a:r>
            <a:r>
              <a:rPr lang="en-US" sz="1600" b="1" dirty="0">
                <a:solidFill>
                  <a:srgbClr val="0070C0"/>
                </a:solidFill>
                <a:latin typeface="Courier New" pitchFamily="49" charset="0"/>
              </a:rPr>
              <a:t> </a:t>
            </a:r>
            <a:r>
              <a:rPr lang="en-US" sz="1600" b="1" dirty="0" err="1">
                <a:solidFill>
                  <a:srgbClr val="000000"/>
                </a:solidFill>
                <a:latin typeface="Courier New" pitchFamily="49" charset="0"/>
              </a:rPr>
              <a:t>CurrencyCode</a:t>
            </a:r>
            <a:r>
              <a:rPr lang="en-US" sz="1600" b="1" dirty="0">
                <a:solidFill>
                  <a:srgbClr val="000000"/>
                </a:solidFill>
                <a:latin typeface="Courier New" pitchFamily="49" charset="0"/>
              </a:rPr>
              <a:t> {EUR = </a:t>
            </a:r>
            <a:r>
              <a:rPr lang="en-US" sz="1600" b="1" dirty="0">
                <a:solidFill>
                  <a:srgbClr val="FFC000"/>
                </a:solidFill>
                <a:latin typeface="Courier New" pitchFamily="49" charset="0"/>
              </a:rPr>
              <a:t>1</a:t>
            </a:r>
            <a:r>
              <a:rPr lang="en-US" sz="1600" b="1" dirty="0">
                <a:solidFill>
                  <a:srgbClr val="000000"/>
                </a:solidFill>
                <a:latin typeface="Courier New" pitchFamily="49" charset="0"/>
              </a:rPr>
              <a:t>, USD, CAD, GBP, JPY}</a:t>
            </a:r>
          </a:p>
          <a:p>
            <a:pPr lvl="0" eaLnBrk="1" hangingPunct="1"/>
            <a:r>
              <a:rPr lang="en-US" sz="1600" b="1" dirty="0">
                <a:solidFill>
                  <a:srgbClr val="000000"/>
                </a:solidFill>
                <a:latin typeface="Courier New" pitchFamily="49" charset="0"/>
              </a:rPr>
              <a:t>  </a:t>
            </a:r>
            <a:r>
              <a:rPr lang="en-US" sz="1600" b="1" dirty="0">
                <a:solidFill>
                  <a:srgbClr val="0070C0"/>
                </a:solidFill>
                <a:latin typeface="Courier New" pitchFamily="49" charset="0"/>
              </a:rPr>
              <a:t>public static void</a:t>
            </a:r>
            <a:r>
              <a:rPr lang="en-US" sz="1600" b="1" dirty="0">
                <a:solidFill>
                  <a:srgbClr val="000000"/>
                </a:solidFill>
                <a:latin typeface="Courier New" pitchFamily="49" charset="0"/>
              </a:rPr>
              <a:t> Main()</a:t>
            </a:r>
          </a:p>
          <a:p>
            <a:pPr lvl="0" eaLnBrk="1" hangingPunct="1"/>
            <a:r>
              <a:rPr lang="en-US" sz="1600" b="1" dirty="0">
                <a:solidFill>
                  <a:srgbClr val="000000"/>
                </a:solidFill>
                <a:latin typeface="Courier New" pitchFamily="49" charset="0"/>
              </a:rPr>
              <a:t>  {</a:t>
            </a:r>
          </a:p>
          <a:p>
            <a:pPr lvl="0" eaLnBrk="1" hangingPunct="1"/>
            <a:r>
              <a:rPr lang="en-US" sz="1600" b="1" dirty="0">
                <a:solidFill>
                  <a:srgbClr val="000000"/>
                </a:solidFill>
                <a:latin typeface="Courier New" pitchFamily="49" charset="0"/>
              </a:rPr>
              <a:t>    </a:t>
            </a:r>
            <a:r>
              <a:rPr lang="en-US" sz="1600" b="1" dirty="0" err="1">
                <a:solidFill>
                  <a:srgbClr val="0070C0"/>
                </a:solidFill>
                <a:latin typeface="Courier New" pitchFamily="49" charset="0"/>
              </a:rPr>
              <a:t>int</a:t>
            </a:r>
            <a:r>
              <a:rPr lang="en-US" sz="1600" b="1" dirty="0">
                <a:solidFill>
                  <a:srgbClr val="0070C0"/>
                </a:solidFill>
                <a:latin typeface="Courier New" pitchFamily="49" charset="0"/>
              </a:rPr>
              <a:t> </a:t>
            </a:r>
            <a:r>
              <a:rPr lang="en-US" sz="1600" b="1" dirty="0" err="1">
                <a:solidFill>
                  <a:srgbClr val="000000"/>
                </a:solidFill>
                <a:latin typeface="Courier New" pitchFamily="49" charset="0"/>
              </a:rPr>
              <a:t>ic</a:t>
            </a:r>
            <a:r>
              <a:rPr lang="en-US" sz="1600" b="1" dirty="0">
                <a:solidFill>
                  <a:srgbClr val="000000"/>
                </a:solidFill>
                <a:latin typeface="Courier New" pitchFamily="49" charset="0"/>
              </a:rPr>
              <a:t> = (</a:t>
            </a:r>
            <a:r>
              <a:rPr lang="en-US" sz="1600" b="1" dirty="0" err="1">
                <a:solidFill>
                  <a:srgbClr val="0070C0"/>
                </a:solidFill>
                <a:latin typeface="Courier New" pitchFamily="49" charset="0"/>
              </a:rPr>
              <a:t>int</a:t>
            </a:r>
            <a:r>
              <a:rPr lang="en-US" sz="1600" b="1" dirty="0">
                <a:solidFill>
                  <a:srgbClr val="000000"/>
                </a:solidFill>
                <a:latin typeface="Courier New" pitchFamily="49" charset="0"/>
              </a:rPr>
              <a:t>) </a:t>
            </a:r>
            <a:r>
              <a:rPr lang="en-US" sz="1600" b="1" dirty="0" err="1">
                <a:solidFill>
                  <a:srgbClr val="000000"/>
                </a:solidFill>
                <a:latin typeface="Courier New" pitchFamily="49" charset="0"/>
              </a:rPr>
              <a:t>CurrencyCode.CAD</a:t>
            </a:r>
            <a:r>
              <a:rPr lang="en-US" sz="1600" b="1" dirty="0">
                <a:solidFill>
                  <a:srgbClr val="000000"/>
                </a:solidFill>
                <a:latin typeface="Courier New" pitchFamily="49" charset="0"/>
              </a:rPr>
              <a:t>;</a:t>
            </a:r>
          </a:p>
          <a:p>
            <a:pPr lvl="0"/>
            <a:r>
              <a:rPr lang="en-US" sz="1600" b="1" dirty="0">
                <a:solidFill>
                  <a:srgbClr val="000000"/>
                </a:solidFill>
                <a:latin typeface="Courier New" pitchFamily="49" charset="0"/>
              </a:rPr>
              <a:t>    </a:t>
            </a:r>
            <a:r>
              <a:rPr lang="en-US" sz="1600" b="1" dirty="0" err="1">
                <a:solidFill>
                  <a:srgbClr val="000000"/>
                </a:solidFill>
                <a:latin typeface="Courier New" pitchFamily="49" charset="0"/>
              </a:rPr>
              <a:t>CurrencyCode</a:t>
            </a:r>
            <a:r>
              <a:rPr lang="en-US" sz="1600" b="1" dirty="0">
                <a:solidFill>
                  <a:srgbClr val="000000"/>
                </a:solidFill>
                <a:latin typeface="Courier New" pitchFamily="49" charset="0"/>
              </a:rPr>
              <a:t> code = </a:t>
            </a:r>
            <a:r>
              <a:rPr lang="en-US" sz="1600" b="1" dirty="0" err="1">
                <a:solidFill>
                  <a:srgbClr val="000000"/>
                </a:solidFill>
                <a:latin typeface="Courier New" pitchFamily="49" charset="0"/>
              </a:rPr>
              <a:t>CurrencyCode.JPY</a:t>
            </a:r>
            <a:r>
              <a:rPr lang="en-US" sz="1600" b="1" dirty="0">
                <a:solidFill>
                  <a:srgbClr val="000000"/>
                </a:solidFill>
                <a:latin typeface="Courier New" pitchFamily="49" charset="0"/>
              </a:rPr>
              <a:t>;</a:t>
            </a:r>
          </a:p>
          <a:p>
            <a:pPr lvl="0"/>
            <a:r>
              <a:rPr lang="en-US" sz="1600" b="1" dirty="0">
                <a:solidFill>
                  <a:srgbClr val="000000"/>
                </a:solidFill>
                <a:latin typeface="Courier New" pitchFamily="49" charset="0"/>
              </a:rPr>
              <a:t>    </a:t>
            </a:r>
            <a:r>
              <a:rPr lang="en-US" sz="1600" b="1" dirty="0" err="1">
                <a:solidFill>
                  <a:srgbClr val="0070C0"/>
                </a:solidFill>
                <a:latin typeface="Courier New" pitchFamily="49" charset="0"/>
              </a:rPr>
              <a:t>int</a:t>
            </a:r>
            <a:r>
              <a:rPr lang="en-US" sz="1600" b="1" dirty="0">
                <a:solidFill>
                  <a:srgbClr val="0070C0"/>
                </a:solidFill>
                <a:latin typeface="Courier New" pitchFamily="49" charset="0"/>
              </a:rPr>
              <a:t> </a:t>
            </a:r>
            <a:r>
              <a:rPr lang="en-US" sz="1600" b="1" dirty="0" err="1">
                <a:solidFill>
                  <a:srgbClr val="000000"/>
                </a:solidFill>
                <a:latin typeface="Courier New" pitchFamily="49" charset="0"/>
              </a:rPr>
              <a:t>cVal</a:t>
            </a:r>
            <a:r>
              <a:rPr lang="en-US" sz="1600" b="1" dirty="0">
                <a:solidFill>
                  <a:srgbClr val="000000"/>
                </a:solidFill>
                <a:latin typeface="Courier New" pitchFamily="49" charset="0"/>
              </a:rPr>
              <a:t> = </a:t>
            </a:r>
            <a:r>
              <a:rPr lang="en-US" sz="1600" b="1" dirty="0">
                <a:solidFill>
                  <a:srgbClr val="FFC000"/>
                </a:solidFill>
                <a:latin typeface="Courier New" pitchFamily="49" charset="0"/>
              </a:rPr>
              <a:t>4</a:t>
            </a:r>
            <a:r>
              <a:rPr lang="en-US" sz="1600" b="1" dirty="0">
                <a:solidFill>
                  <a:srgbClr val="000000"/>
                </a:solidFill>
                <a:latin typeface="Courier New" pitchFamily="49" charset="0"/>
              </a:rPr>
              <a:t>;</a:t>
            </a:r>
          </a:p>
          <a:p>
            <a:pPr lvl="0"/>
            <a:r>
              <a:rPr lang="en-US" sz="1600" b="1" dirty="0">
                <a:solidFill>
                  <a:srgbClr val="000000"/>
                </a:solidFill>
                <a:latin typeface="Courier New" pitchFamily="49" charset="0"/>
              </a:rPr>
              <a:t>    </a:t>
            </a:r>
            <a:r>
              <a:rPr lang="en-US" sz="1600" b="1" dirty="0" err="1">
                <a:solidFill>
                  <a:srgbClr val="000000"/>
                </a:solidFill>
                <a:latin typeface="Courier New" pitchFamily="49" charset="0"/>
              </a:rPr>
              <a:t>CurrencyCode</a:t>
            </a:r>
            <a:r>
              <a:rPr lang="en-US" sz="1600" b="1" dirty="0">
                <a:solidFill>
                  <a:srgbClr val="000000"/>
                </a:solidFill>
                <a:latin typeface="Courier New" pitchFamily="49" charset="0"/>
              </a:rPr>
              <a:t> cc = (</a:t>
            </a:r>
            <a:r>
              <a:rPr lang="en-US" sz="1600" b="1" dirty="0" err="1">
                <a:solidFill>
                  <a:srgbClr val="000000"/>
                </a:solidFill>
                <a:latin typeface="Courier New" pitchFamily="49" charset="0"/>
              </a:rPr>
              <a:t>CurrencyCode</a:t>
            </a:r>
            <a:r>
              <a:rPr lang="en-US" sz="1600" b="1" dirty="0">
                <a:solidFill>
                  <a:srgbClr val="000000"/>
                </a:solidFill>
                <a:latin typeface="Courier New" pitchFamily="49" charset="0"/>
              </a:rPr>
              <a:t>) </a:t>
            </a:r>
            <a:r>
              <a:rPr lang="en-US" sz="1600" b="1" dirty="0" err="1">
                <a:solidFill>
                  <a:srgbClr val="000000"/>
                </a:solidFill>
                <a:latin typeface="Courier New" pitchFamily="49" charset="0"/>
              </a:rPr>
              <a:t>cVal</a:t>
            </a:r>
            <a:r>
              <a:rPr lang="en-US" sz="1600" b="1" dirty="0" smtClean="0">
                <a:solidFill>
                  <a:srgbClr val="000000"/>
                </a:solidFill>
                <a:latin typeface="Courier New" pitchFamily="49" charset="0"/>
              </a:rPr>
              <a:t>;</a:t>
            </a:r>
          </a:p>
          <a:p>
            <a:pPr lvl="0"/>
            <a:r>
              <a:rPr lang="en-US" sz="1600" b="1" dirty="0">
                <a:solidFill>
                  <a:srgbClr val="000000"/>
                </a:solidFill>
                <a:latin typeface="Courier New" pitchFamily="49" charset="0"/>
              </a:rPr>
              <a:t> </a:t>
            </a:r>
            <a:r>
              <a:rPr lang="en-US" sz="1600" b="1" dirty="0" smtClean="0">
                <a:solidFill>
                  <a:srgbClr val="000000"/>
                </a:solidFill>
                <a:latin typeface="Courier New" pitchFamily="49" charset="0"/>
              </a:rPr>
              <a:t> }</a:t>
            </a:r>
            <a:endParaRPr lang="en-US" sz="1600" b="1" dirty="0">
              <a:solidFill>
                <a:srgbClr val="000000"/>
              </a:solidFill>
              <a:latin typeface="Courier New" pitchFamily="49" charset="0"/>
            </a:endParaRPr>
          </a:p>
          <a:p>
            <a:pPr lvl="0" eaLnBrk="1" hangingPunct="1"/>
            <a:r>
              <a:rPr lang="en-US" sz="1600" b="1" dirty="0">
                <a:solidFill>
                  <a:srgbClr val="000000"/>
                </a:solidFill>
                <a:latin typeface="Courier New" pitchFamily="49" charset="0"/>
              </a:rPr>
              <a:t>}</a:t>
            </a:r>
          </a:p>
        </p:txBody>
      </p:sp>
      <p:grpSp>
        <p:nvGrpSpPr>
          <p:cNvPr id="2" name="Groupe 1"/>
          <p:cNvGrpSpPr/>
          <p:nvPr/>
        </p:nvGrpSpPr>
        <p:grpSpPr>
          <a:xfrm>
            <a:off x="5868144" y="3001516"/>
            <a:ext cx="2821340" cy="908864"/>
            <a:chOff x="5868144" y="3001516"/>
            <a:chExt cx="2821340" cy="908864"/>
          </a:xfrm>
        </p:grpSpPr>
        <p:sp>
          <p:nvSpPr>
            <p:cNvPr id="15" name="Oval Callout 14"/>
            <p:cNvSpPr/>
            <p:nvPr/>
          </p:nvSpPr>
          <p:spPr bwMode="auto">
            <a:xfrm>
              <a:off x="5868144" y="3001516"/>
              <a:ext cx="2821340" cy="908864"/>
            </a:xfrm>
            <a:prstGeom prst="wedgeEllipseCallout">
              <a:avLst>
                <a:gd name="adj1" fmla="val -80598"/>
                <a:gd name="adj2" fmla="val 15915"/>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rPr>
                <a:t> </a:t>
              </a:r>
              <a:r>
                <a:rPr kumimoji="0" lang="en-US" sz="1800" b="1" i="0" u="none" strike="noStrike" kern="0" cap="none" spc="0" normalizeH="0" baseline="0" noProof="0" dirty="0" smtClean="0">
                  <a:ln>
                    <a:noFill/>
                  </a:ln>
                  <a:solidFill>
                    <a:srgbClr val="FFFFFF"/>
                  </a:solidFill>
                  <a:effectLst/>
                  <a:uLnTx/>
                  <a:uFillTx/>
                </a:rPr>
                <a:t>    What </a:t>
              </a:r>
              <a:r>
                <a:rPr kumimoji="0" lang="en-US" sz="1800" b="1" i="0" u="none" strike="noStrike" kern="0" cap="none" spc="0" normalizeH="0" baseline="0" noProof="0" dirty="0">
                  <a:ln>
                    <a:noFill/>
                  </a:ln>
                  <a:solidFill>
                    <a:srgbClr val="FFFFFF"/>
                  </a:solidFill>
                  <a:effectLst/>
                  <a:uLnTx/>
                  <a:uFillTx/>
                </a:rPr>
                <a:t>value </a:t>
              </a:r>
              <a:r>
                <a:rPr kumimoji="0" lang="en-US" sz="1800" b="1" i="0" u="none" strike="noStrike" kern="0" cap="none" spc="0" normalizeH="0" baseline="0" noProof="0" dirty="0" smtClean="0">
                  <a:ln>
                    <a:noFill/>
                  </a:ln>
                  <a:solidFill>
                    <a:srgbClr val="FFFFFF"/>
                  </a:solidFill>
                  <a:effectLst/>
                  <a:uLnTx/>
                  <a:uFillTx/>
                </a:rPr>
                <a:t>would</a:t>
              </a:r>
              <a:r>
                <a:rPr lang="en-US" b="1" kern="0" dirty="0">
                  <a:solidFill>
                    <a:srgbClr val="FFFFFF"/>
                  </a:solidFill>
                </a:rPr>
                <a:t> </a:t>
              </a:r>
              <a:r>
                <a:rPr kumimoji="0" lang="en-US" sz="1800" b="1" i="0" u="none" strike="noStrike" kern="0" cap="none" spc="0" normalizeH="0" baseline="0" noProof="0" dirty="0" err="1" smtClean="0">
                  <a:ln>
                    <a:noFill/>
                  </a:ln>
                  <a:solidFill>
                    <a:srgbClr val="FFFFFF"/>
                  </a:solidFill>
                  <a:effectLst/>
                  <a:uLnTx/>
                  <a:uFillTx/>
                  <a:latin typeface="Courier New" pitchFamily="49" charset="0"/>
                  <a:cs typeface="Courier New" pitchFamily="49" charset="0"/>
                </a:rPr>
                <a:t>ic</a:t>
              </a:r>
              <a:r>
                <a:rPr kumimoji="0" lang="en-US" sz="1800" b="1" i="0" u="none" strike="noStrike" kern="0" cap="none" spc="0" normalizeH="0" baseline="0" noProof="0" dirty="0" smtClean="0">
                  <a:ln>
                    <a:noFill/>
                  </a:ln>
                  <a:solidFill>
                    <a:srgbClr val="FFFFFF"/>
                  </a:solidFill>
                  <a:effectLst/>
                  <a:uLnTx/>
                  <a:uFillTx/>
                </a:rPr>
                <a:t> </a:t>
              </a:r>
              <a:r>
                <a:rPr kumimoji="0" lang="en-US" sz="1800" b="1" i="0" u="none" strike="noStrike" kern="0" cap="none" spc="0" normalizeH="0" baseline="0" noProof="0" dirty="0">
                  <a:ln>
                    <a:noFill/>
                  </a:ln>
                  <a:solidFill>
                    <a:srgbClr val="FFFFFF"/>
                  </a:solidFill>
                  <a:effectLst/>
                  <a:uLnTx/>
                  <a:uFillTx/>
                </a:rPr>
                <a:t>get?</a:t>
              </a:r>
              <a:endParaRPr kumimoji="0" lang="en-US" sz="1400" b="0" i="0" u="none" strike="noStrike" kern="0" cap="none" spc="0" normalizeH="0" baseline="0" noProof="0" dirty="0" smtClean="0">
                <a:ln>
                  <a:noFill/>
                </a:ln>
                <a:solidFill>
                  <a:srgbClr val="000080"/>
                </a:solidFill>
                <a:effectLst/>
                <a:uLnTx/>
                <a:uFillTx/>
                <a:latin typeface="Arial" charset="0"/>
              </a:endParaRPr>
            </a:p>
          </p:txBody>
        </p:sp>
        <p:grpSp>
          <p:nvGrpSpPr>
            <p:cNvPr id="16" name="shape1"/>
            <p:cNvGrpSpPr>
              <a:grpSpLocks/>
            </p:cNvGrpSpPr>
            <p:nvPr/>
          </p:nvGrpSpPr>
          <p:grpSpPr bwMode="auto">
            <a:xfrm>
              <a:off x="6372200" y="3190428"/>
              <a:ext cx="417150" cy="211230"/>
              <a:chOff x="590" y="209"/>
              <a:chExt cx="236" cy="170"/>
            </a:xfrm>
          </p:grpSpPr>
          <p:sp>
            <p:nvSpPr>
              <p:cNvPr id="17" name="Oval 35"/>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8" name="Freeform 36"/>
              <p:cNvSpPr>
                <a:spLocks/>
              </p:cNvSpPr>
              <p:nvPr/>
            </p:nvSpPr>
            <p:spPr bwMode="black">
              <a:xfrm>
                <a:off x="688" y="335"/>
                <a:ext cx="38" cy="36"/>
              </a:xfrm>
              <a:custGeom>
                <a:avLst/>
                <a:gdLst/>
                <a:ahLst/>
                <a:cxnLst>
                  <a:cxn ang="0">
                    <a:pos x="20" y="0"/>
                  </a:cxn>
                  <a:cxn ang="0">
                    <a:pos x="26" y="0"/>
                  </a:cxn>
                  <a:cxn ang="0">
                    <a:pos x="32" y="4"/>
                  </a:cxn>
                  <a:cxn ang="0">
                    <a:pos x="32" y="4"/>
                  </a:cxn>
                  <a:cxn ang="0">
                    <a:pos x="36" y="10"/>
                  </a:cxn>
                  <a:cxn ang="0">
                    <a:pos x="38" y="18"/>
                  </a:cxn>
                  <a:cxn ang="0">
                    <a:pos x="38" y="18"/>
                  </a:cxn>
                  <a:cxn ang="0">
                    <a:pos x="36" y="26"/>
                  </a:cxn>
                  <a:cxn ang="0">
                    <a:pos x="32" y="32"/>
                  </a:cxn>
                  <a:cxn ang="0">
                    <a:pos x="32" y="32"/>
                  </a:cxn>
                  <a:cxn ang="0">
                    <a:pos x="26" y="36"/>
                  </a:cxn>
                  <a:cxn ang="0">
                    <a:pos x="20" y="36"/>
                  </a:cxn>
                  <a:cxn ang="0">
                    <a:pos x="20" y="36"/>
                  </a:cxn>
                  <a:cxn ang="0">
                    <a:pos x="12" y="36"/>
                  </a:cxn>
                  <a:cxn ang="0">
                    <a:pos x="6" y="32"/>
                  </a:cxn>
                  <a:cxn ang="0">
                    <a:pos x="6" y="32"/>
                  </a:cxn>
                  <a:cxn ang="0">
                    <a:pos x="2" y="26"/>
                  </a:cxn>
                  <a:cxn ang="0">
                    <a:pos x="0" y="18"/>
                  </a:cxn>
                  <a:cxn ang="0">
                    <a:pos x="0" y="18"/>
                  </a:cxn>
                  <a:cxn ang="0">
                    <a:pos x="2" y="10"/>
                  </a:cxn>
                  <a:cxn ang="0">
                    <a:pos x="6" y="4"/>
                  </a:cxn>
                  <a:cxn ang="0">
                    <a:pos x="6" y="4"/>
                  </a:cxn>
                  <a:cxn ang="0">
                    <a:pos x="12" y="0"/>
                  </a:cxn>
                  <a:cxn ang="0">
                    <a:pos x="20" y="0"/>
                  </a:cxn>
                  <a:cxn ang="0">
                    <a:pos x="20" y="0"/>
                  </a:cxn>
                  <a:cxn ang="0">
                    <a:pos x="20" y="0"/>
                  </a:cxn>
                </a:cxnLst>
                <a:rect l="0" t="0" r="r" b="b"/>
                <a:pathLst>
                  <a:path w="38" h="36">
                    <a:moveTo>
                      <a:pt x="20" y="0"/>
                    </a:moveTo>
                    <a:lnTo>
                      <a:pt x="26" y="0"/>
                    </a:lnTo>
                    <a:lnTo>
                      <a:pt x="32" y="4"/>
                    </a:lnTo>
                    <a:lnTo>
                      <a:pt x="32" y="4"/>
                    </a:lnTo>
                    <a:lnTo>
                      <a:pt x="36" y="10"/>
                    </a:lnTo>
                    <a:lnTo>
                      <a:pt x="38" y="18"/>
                    </a:lnTo>
                    <a:lnTo>
                      <a:pt x="38" y="18"/>
                    </a:lnTo>
                    <a:lnTo>
                      <a:pt x="36" y="26"/>
                    </a:lnTo>
                    <a:lnTo>
                      <a:pt x="32" y="32"/>
                    </a:lnTo>
                    <a:lnTo>
                      <a:pt x="32" y="32"/>
                    </a:lnTo>
                    <a:lnTo>
                      <a:pt x="26" y="36"/>
                    </a:lnTo>
                    <a:lnTo>
                      <a:pt x="20" y="36"/>
                    </a:lnTo>
                    <a:lnTo>
                      <a:pt x="20" y="36"/>
                    </a:lnTo>
                    <a:lnTo>
                      <a:pt x="12" y="36"/>
                    </a:lnTo>
                    <a:lnTo>
                      <a:pt x="6" y="32"/>
                    </a:lnTo>
                    <a:lnTo>
                      <a:pt x="6" y="32"/>
                    </a:lnTo>
                    <a:lnTo>
                      <a:pt x="2" y="26"/>
                    </a:lnTo>
                    <a:lnTo>
                      <a:pt x="0" y="18"/>
                    </a:lnTo>
                    <a:lnTo>
                      <a:pt x="0" y="18"/>
                    </a:lnTo>
                    <a:lnTo>
                      <a:pt x="2" y="10"/>
                    </a:lnTo>
                    <a:lnTo>
                      <a:pt x="6" y="4"/>
                    </a:lnTo>
                    <a:lnTo>
                      <a:pt x="6" y="4"/>
                    </a:lnTo>
                    <a:lnTo>
                      <a:pt x="12" y="0"/>
                    </a:lnTo>
                    <a:lnTo>
                      <a:pt x="20" y="0"/>
                    </a:lnTo>
                    <a:lnTo>
                      <a:pt x="20" y="0"/>
                    </a:lnTo>
                    <a:lnTo>
                      <a:pt x="20" y="0"/>
                    </a:lnTo>
                    <a:close/>
                  </a:path>
                </a:pathLst>
              </a:custGeom>
              <a:solidFill>
                <a:srgbClr val="DA2128"/>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9" name="Oval 37"/>
              <p:cNvSpPr>
                <a:spLocks noChangeArrowheads="1"/>
              </p:cNvSpPr>
              <p:nvPr/>
            </p:nvSpPr>
            <p:spPr bwMode="white">
              <a:xfrm>
                <a:off x="677" y="216"/>
                <a:ext cx="56" cy="56"/>
              </a:xfrm>
              <a:prstGeom prst="ellipse">
                <a:avLst/>
              </a:prstGeom>
              <a:solidFill>
                <a:srgbClr val="FFFFCC"/>
              </a:solidFill>
              <a:ln w="12700">
                <a:noFill/>
                <a:round/>
                <a:headEnd/>
                <a:tailEnd/>
              </a:ln>
              <a:effec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0" name="Freeform 38"/>
              <p:cNvSpPr>
                <a:spLocks/>
              </p:cNvSpPr>
              <p:nvPr/>
            </p:nvSpPr>
            <p:spPr bwMode="black">
              <a:xfrm>
                <a:off x="666" y="209"/>
                <a:ext cx="86" cy="118"/>
              </a:xfrm>
              <a:custGeom>
                <a:avLst/>
                <a:gdLst/>
                <a:ahLst/>
                <a:cxnLst>
                  <a:cxn ang="0">
                    <a:pos x="35" y="118"/>
                  </a:cxn>
                  <a:cxn ang="0">
                    <a:pos x="35" y="112"/>
                  </a:cxn>
                  <a:cxn ang="0">
                    <a:pos x="37" y="100"/>
                  </a:cxn>
                  <a:cxn ang="0">
                    <a:pos x="37" y="92"/>
                  </a:cxn>
                  <a:cxn ang="0">
                    <a:pos x="45" y="72"/>
                  </a:cxn>
                  <a:cxn ang="0">
                    <a:pos x="51" y="60"/>
                  </a:cxn>
                  <a:cxn ang="0">
                    <a:pos x="53" y="52"/>
                  </a:cxn>
                  <a:cxn ang="0">
                    <a:pos x="57" y="36"/>
                  </a:cxn>
                  <a:cxn ang="0">
                    <a:pos x="55" y="24"/>
                  </a:cxn>
                  <a:cxn ang="0">
                    <a:pos x="51" y="16"/>
                  </a:cxn>
                  <a:cxn ang="0">
                    <a:pos x="37" y="10"/>
                  </a:cxn>
                  <a:cxn ang="0">
                    <a:pos x="29" y="10"/>
                  </a:cxn>
                  <a:cxn ang="0">
                    <a:pos x="25" y="12"/>
                  </a:cxn>
                  <a:cxn ang="0">
                    <a:pos x="21" y="20"/>
                  </a:cxn>
                  <a:cxn ang="0">
                    <a:pos x="21" y="22"/>
                  </a:cxn>
                  <a:cxn ang="0">
                    <a:pos x="23" y="26"/>
                  </a:cxn>
                  <a:cxn ang="0">
                    <a:pos x="31" y="30"/>
                  </a:cxn>
                  <a:cxn ang="0">
                    <a:pos x="33" y="36"/>
                  </a:cxn>
                  <a:cxn ang="0">
                    <a:pos x="35" y="40"/>
                  </a:cxn>
                  <a:cxn ang="0">
                    <a:pos x="29" y="52"/>
                  </a:cxn>
                  <a:cxn ang="0">
                    <a:pos x="23" y="56"/>
                  </a:cxn>
                  <a:cxn ang="0">
                    <a:pos x="17" y="56"/>
                  </a:cxn>
                  <a:cxn ang="0">
                    <a:pos x="6" y="50"/>
                  </a:cxn>
                  <a:cxn ang="0">
                    <a:pos x="2" y="44"/>
                  </a:cxn>
                  <a:cxn ang="0">
                    <a:pos x="0" y="36"/>
                  </a:cxn>
                  <a:cxn ang="0">
                    <a:pos x="12" y="10"/>
                  </a:cxn>
                  <a:cxn ang="0">
                    <a:pos x="25" y="2"/>
                  </a:cxn>
                  <a:cxn ang="0">
                    <a:pos x="43" y="0"/>
                  </a:cxn>
                  <a:cxn ang="0">
                    <a:pos x="75" y="12"/>
                  </a:cxn>
                  <a:cxn ang="0">
                    <a:pos x="84" y="24"/>
                  </a:cxn>
                  <a:cxn ang="0">
                    <a:pos x="86" y="40"/>
                  </a:cxn>
                  <a:cxn ang="0">
                    <a:pos x="84" y="52"/>
                  </a:cxn>
                  <a:cxn ang="0">
                    <a:pos x="82" y="60"/>
                  </a:cxn>
                  <a:cxn ang="0">
                    <a:pos x="79" y="64"/>
                  </a:cxn>
                  <a:cxn ang="0">
                    <a:pos x="65" y="78"/>
                  </a:cxn>
                  <a:cxn ang="0">
                    <a:pos x="57" y="86"/>
                  </a:cxn>
                  <a:cxn ang="0">
                    <a:pos x="51" y="92"/>
                  </a:cxn>
                  <a:cxn ang="0">
                    <a:pos x="45" y="104"/>
                  </a:cxn>
                  <a:cxn ang="0">
                    <a:pos x="45" y="110"/>
                  </a:cxn>
                  <a:cxn ang="0">
                    <a:pos x="43" y="118"/>
                  </a:cxn>
                </a:cxnLst>
                <a:rect l="0" t="0" r="r" b="b"/>
                <a:pathLst>
                  <a:path w="86" h="118">
                    <a:moveTo>
                      <a:pt x="43" y="118"/>
                    </a:moveTo>
                    <a:lnTo>
                      <a:pt x="35" y="118"/>
                    </a:lnTo>
                    <a:lnTo>
                      <a:pt x="35" y="118"/>
                    </a:lnTo>
                    <a:lnTo>
                      <a:pt x="35" y="112"/>
                    </a:lnTo>
                    <a:lnTo>
                      <a:pt x="35" y="112"/>
                    </a:lnTo>
                    <a:lnTo>
                      <a:pt x="37" y="100"/>
                    </a:lnTo>
                    <a:lnTo>
                      <a:pt x="37" y="92"/>
                    </a:lnTo>
                    <a:lnTo>
                      <a:pt x="37" y="92"/>
                    </a:lnTo>
                    <a:lnTo>
                      <a:pt x="41" y="82"/>
                    </a:lnTo>
                    <a:lnTo>
                      <a:pt x="45" y="72"/>
                    </a:lnTo>
                    <a:lnTo>
                      <a:pt x="45" y="72"/>
                    </a:lnTo>
                    <a:lnTo>
                      <a:pt x="51" y="60"/>
                    </a:lnTo>
                    <a:lnTo>
                      <a:pt x="53" y="52"/>
                    </a:lnTo>
                    <a:lnTo>
                      <a:pt x="53" y="52"/>
                    </a:lnTo>
                    <a:lnTo>
                      <a:pt x="55" y="44"/>
                    </a:lnTo>
                    <a:lnTo>
                      <a:pt x="57" y="36"/>
                    </a:lnTo>
                    <a:lnTo>
                      <a:pt x="57" y="36"/>
                    </a:lnTo>
                    <a:lnTo>
                      <a:pt x="55" y="24"/>
                    </a:lnTo>
                    <a:lnTo>
                      <a:pt x="51" y="16"/>
                    </a:lnTo>
                    <a:lnTo>
                      <a:pt x="51" y="16"/>
                    </a:lnTo>
                    <a:lnTo>
                      <a:pt x="45" y="12"/>
                    </a:lnTo>
                    <a:lnTo>
                      <a:pt x="37" y="10"/>
                    </a:lnTo>
                    <a:lnTo>
                      <a:pt x="37" y="10"/>
                    </a:lnTo>
                    <a:lnTo>
                      <a:pt x="29" y="10"/>
                    </a:lnTo>
                    <a:lnTo>
                      <a:pt x="25" y="12"/>
                    </a:lnTo>
                    <a:lnTo>
                      <a:pt x="25" y="12"/>
                    </a:lnTo>
                    <a:lnTo>
                      <a:pt x="21" y="16"/>
                    </a:lnTo>
                    <a:lnTo>
                      <a:pt x="21" y="20"/>
                    </a:lnTo>
                    <a:lnTo>
                      <a:pt x="21" y="20"/>
                    </a:lnTo>
                    <a:lnTo>
                      <a:pt x="21" y="22"/>
                    </a:lnTo>
                    <a:lnTo>
                      <a:pt x="23" y="26"/>
                    </a:lnTo>
                    <a:lnTo>
                      <a:pt x="23" y="26"/>
                    </a:lnTo>
                    <a:lnTo>
                      <a:pt x="29" y="28"/>
                    </a:lnTo>
                    <a:lnTo>
                      <a:pt x="31" y="30"/>
                    </a:lnTo>
                    <a:lnTo>
                      <a:pt x="31" y="30"/>
                    </a:lnTo>
                    <a:lnTo>
                      <a:pt x="33" y="36"/>
                    </a:lnTo>
                    <a:lnTo>
                      <a:pt x="35" y="40"/>
                    </a:lnTo>
                    <a:lnTo>
                      <a:pt x="35" y="40"/>
                    </a:lnTo>
                    <a:lnTo>
                      <a:pt x="33" y="46"/>
                    </a:lnTo>
                    <a:lnTo>
                      <a:pt x="29" y="52"/>
                    </a:lnTo>
                    <a:lnTo>
                      <a:pt x="29" y="52"/>
                    </a:lnTo>
                    <a:lnTo>
                      <a:pt x="23" y="56"/>
                    </a:lnTo>
                    <a:lnTo>
                      <a:pt x="17" y="56"/>
                    </a:lnTo>
                    <a:lnTo>
                      <a:pt x="17" y="56"/>
                    </a:lnTo>
                    <a:lnTo>
                      <a:pt x="12" y="54"/>
                    </a:lnTo>
                    <a:lnTo>
                      <a:pt x="6" y="50"/>
                    </a:lnTo>
                    <a:lnTo>
                      <a:pt x="6" y="50"/>
                    </a:lnTo>
                    <a:lnTo>
                      <a:pt x="2" y="44"/>
                    </a:lnTo>
                    <a:lnTo>
                      <a:pt x="0" y="36"/>
                    </a:lnTo>
                    <a:lnTo>
                      <a:pt x="0" y="36"/>
                    </a:lnTo>
                    <a:lnTo>
                      <a:pt x="4" y="22"/>
                    </a:lnTo>
                    <a:lnTo>
                      <a:pt x="12" y="10"/>
                    </a:lnTo>
                    <a:lnTo>
                      <a:pt x="12" y="10"/>
                    </a:lnTo>
                    <a:lnTo>
                      <a:pt x="25" y="2"/>
                    </a:lnTo>
                    <a:lnTo>
                      <a:pt x="43" y="0"/>
                    </a:lnTo>
                    <a:lnTo>
                      <a:pt x="43" y="0"/>
                    </a:lnTo>
                    <a:lnTo>
                      <a:pt x="61" y="2"/>
                    </a:lnTo>
                    <a:lnTo>
                      <a:pt x="75" y="12"/>
                    </a:lnTo>
                    <a:lnTo>
                      <a:pt x="75" y="12"/>
                    </a:lnTo>
                    <a:lnTo>
                      <a:pt x="84" y="24"/>
                    </a:lnTo>
                    <a:lnTo>
                      <a:pt x="86" y="40"/>
                    </a:lnTo>
                    <a:lnTo>
                      <a:pt x="86" y="40"/>
                    </a:lnTo>
                    <a:lnTo>
                      <a:pt x="86" y="46"/>
                    </a:lnTo>
                    <a:lnTo>
                      <a:pt x="84" y="52"/>
                    </a:lnTo>
                    <a:lnTo>
                      <a:pt x="84" y="52"/>
                    </a:lnTo>
                    <a:lnTo>
                      <a:pt x="82" y="60"/>
                    </a:lnTo>
                    <a:lnTo>
                      <a:pt x="79" y="64"/>
                    </a:lnTo>
                    <a:lnTo>
                      <a:pt x="79" y="64"/>
                    </a:lnTo>
                    <a:lnTo>
                      <a:pt x="73" y="70"/>
                    </a:lnTo>
                    <a:lnTo>
                      <a:pt x="65" y="78"/>
                    </a:lnTo>
                    <a:lnTo>
                      <a:pt x="65" y="78"/>
                    </a:lnTo>
                    <a:lnTo>
                      <a:pt x="57" y="86"/>
                    </a:lnTo>
                    <a:lnTo>
                      <a:pt x="51" y="92"/>
                    </a:lnTo>
                    <a:lnTo>
                      <a:pt x="51" y="92"/>
                    </a:lnTo>
                    <a:lnTo>
                      <a:pt x="49" y="96"/>
                    </a:lnTo>
                    <a:lnTo>
                      <a:pt x="45" y="104"/>
                    </a:lnTo>
                    <a:lnTo>
                      <a:pt x="45" y="104"/>
                    </a:lnTo>
                    <a:lnTo>
                      <a:pt x="45" y="110"/>
                    </a:lnTo>
                    <a:lnTo>
                      <a:pt x="43" y="118"/>
                    </a:lnTo>
                    <a:lnTo>
                      <a:pt x="43" y="118"/>
                    </a:lnTo>
                    <a:lnTo>
                      <a:pt x="43" y="118"/>
                    </a:lnTo>
                    <a:close/>
                  </a:path>
                </a:pathLst>
              </a:custGeom>
              <a:solidFill>
                <a:srgbClr val="DA2128"/>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spTree>
    <p:extLst>
      <p:ext uri="{BB962C8B-B14F-4D97-AF65-F5344CB8AC3E}">
        <p14:creationId xmlns:p14="http://schemas.microsoft.com/office/powerpoint/2010/main" val="20015818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28802488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Object-Oriented </a:t>
            </a:r>
            <a:br>
              <a:rPr lang="en-US" dirty="0" smtClean="0"/>
            </a:br>
            <a:r>
              <a:rPr lang="en-US" dirty="0" smtClean="0"/>
              <a:t>Philosophy</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C# Basics</a:t>
            </a:r>
            <a:endParaRPr lang="en-US" dirty="0"/>
          </a:p>
        </p:txBody>
      </p:sp>
      <p:pic>
        <p:nvPicPr>
          <p:cNvPr id="1026" name="Picture 2" descr="http://www.memo.fr/Media/Aristot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422525"/>
            <a:ext cx="2247900" cy="266700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7752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t>What Is Object-Oriented?</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a:t>Object-oriented (OO</a:t>
            </a:r>
            <a:r>
              <a:rPr lang="en-US" dirty="0" smtClean="0"/>
              <a:t>) </a:t>
            </a:r>
            <a:r>
              <a:rPr lang="en-US" dirty="0"/>
              <a:t>is a style of </a:t>
            </a:r>
            <a:r>
              <a:rPr lang="en-US" dirty="0" smtClean="0"/>
              <a:t>programming</a:t>
            </a:r>
          </a:p>
          <a:p>
            <a:r>
              <a:rPr lang="en-US" dirty="0" smtClean="0"/>
              <a:t>OO </a:t>
            </a:r>
            <a:r>
              <a:rPr lang="en-US" dirty="0"/>
              <a:t>programming is all about </a:t>
            </a:r>
            <a:r>
              <a:rPr lang="en-US" i="1" dirty="0">
                <a:latin typeface="Century Schoolbook" pitchFamily="18" charset="0"/>
              </a:rPr>
              <a:t>abstraction</a:t>
            </a:r>
            <a:endParaRPr lang="en-US" dirty="0"/>
          </a:p>
          <a:p>
            <a:pPr lvl="1"/>
            <a:r>
              <a:rPr lang="en-US" dirty="0" smtClean="0"/>
              <a:t>Writing </a:t>
            </a:r>
            <a:r>
              <a:rPr lang="en-US" dirty="0"/>
              <a:t>new data types</a:t>
            </a:r>
          </a:p>
          <a:p>
            <a:pPr lvl="1"/>
            <a:r>
              <a:rPr lang="en-US" dirty="0" smtClean="0"/>
              <a:t>Matching </a:t>
            </a:r>
            <a:r>
              <a:rPr lang="en-US" dirty="0"/>
              <a:t>objects from the real world</a:t>
            </a:r>
          </a:p>
          <a:p>
            <a:r>
              <a:rPr lang="en-US" dirty="0"/>
              <a:t>Objects in the real world have </a:t>
            </a:r>
            <a:r>
              <a:rPr lang="en-US" i="1" dirty="0">
                <a:latin typeface="Century Schoolbook" pitchFamily="18" charset="0"/>
              </a:rPr>
              <a:t>SBI</a:t>
            </a:r>
            <a:endParaRPr lang="en-US" dirty="0"/>
          </a:p>
          <a:p>
            <a:pPr lvl="1"/>
            <a:r>
              <a:rPr lang="en-US" u="sng" dirty="0"/>
              <a:t>S</a:t>
            </a:r>
            <a:r>
              <a:rPr lang="en-US" dirty="0"/>
              <a:t>tate</a:t>
            </a:r>
          </a:p>
          <a:p>
            <a:pPr lvl="1"/>
            <a:r>
              <a:rPr lang="en-US" u="sng" dirty="0"/>
              <a:t>B</a:t>
            </a:r>
            <a:r>
              <a:rPr lang="en-US" dirty="0"/>
              <a:t>ehavior</a:t>
            </a:r>
          </a:p>
          <a:p>
            <a:pPr lvl="1"/>
            <a:r>
              <a:rPr lang="en-US" u="sng" dirty="0"/>
              <a:t>I</a:t>
            </a:r>
            <a:r>
              <a:rPr lang="en-US" dirty="0"/>
              <a:t>dentity</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Object-Oriented Philosophy</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636232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Three pieces of PIE</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a:tabLst>
                <a:tab pos="8232775" algn="l"/>
              </a:tabLst>
            </a:pPr>
            <a:r>
              <a:rPr lang="en-US" dirty="0"/>
              <a:t>C# </a:t>
            </a:r>
            <a:r>
              <a:rPr lang="en-US" dirty="0" smtClean="0"/>
              <a:t>provides support </a:t>
            </a:r>
            <a:r>
              <a:rPr lang="en-US" dirty="0"/>
              <a:t>for the </a:t>
            </a:r>
            <a:r>
              <a:rPr lang="en-US" dirty="0" smtClean="0"/>
              <a:t>3 OO </a:t>
            </a:r>
            <a:r>
              <a:rPr lang="en-US" dirty="0"/>
              <a:t>pieces of </a:t>
            </a:r>
            <a:r>
              <a:rPr lang="en-US" i="1" dirty="0">
                <a:latin typeface="Century Schoolbook" pitchFamily="18" charset="0"/>
              </a:rPr>
              <a:t>PIE</a:t>
            </a:r>
          </a:p>
          <a:p>
            <a:pPr lvl="1">
              <a:tabLst>
                <a:tab pos="8232775" algn="l"/>
              </a:tabLst>
            </a:pPr>
            <a:r>
              <a:rPr lang="en-US" i="1" u="sng" dirty="0">
                <a:latin typeface="Century Schoolbook" pitchFamily="18" charset="0"/>
              </a:rPr>
              <a:t>P</a:t>
            </a:r>
            <a:r>
              <a:rPr lang="en-US" i="1" dirty="0">
                <a:latin typeface="Century Schoolbook" pitchFamily="18" charset="0"/>
              </a:rPr>
              <a:t>olymorphism</a:t>
            </a:r>
            <a:r>
              <a:rPr lang="en-US" dirty="0"/>
              <a:t>: </a:t>
            </a:r>
            <a:endParaRPr lang="en-US" dirty="0" smtClean="0"/>
          </a:p>
          <a:p>
            <a:pPr lvl="2">
              <a:tabLst>
                <a:tab pos="8232775" algn="l"/>
              </a:tabLst>
            </a:pPr>
            <a:r>
              <a:rPr lang="en-US" dirty="0" smtClean="0"/>
              <a:t>Access </a:t>
            </a:r>
            <a:r>
              <a:rPr lang="en-US" dirty="0"/>
              <a:t>an inherited class through the </a:t>
            </a:r>
            <a:r>
              <a:rPr lang="en-US" dirty="0" smtClean="0"/>
              <a:t>base class interface</a:t>
            </a:r>
          </a:p>
          <a:p>
            <a:pPr lvl="1">
              <a:tabLst>
                <a:tab pos="8232775" algn="l"/>
              </a:tabLst>
            </a:pPr>
            <a:endParaRPr lang="en-US" dirty="0"/>
          </a:p>
          <a:p>
            <a:pPr lvl="1">
              <a:tabLst>
                <a:tab pos="8232775" algn="l"/>
              </a:tabLst>
            </a:pPr>
            <a:r>
              <a:rPr lang="en-US" i="1" u="sng" dirty="0">
                <a:latin typeface="Century Schoolbook" pitchFamily="18" charset="0"/>
              </a:rPr>
              <a:t>I</a:t>
            </a:r>
            <a:r>
              <a:rPr lang="en-US" i="1" dirty="0">
                <a:latin typeface="Century Schoolbook" pitchFamily="18" charset="0"/>
              </a:rPr>
              <a:t>nheritance</a:t>
            </a:r>
            <a:r>
              <a:rPr lang="en-US" dirty="0"/>
              <a:t>: </a:t>
            </a:r>
            <a:endParaRPr lang="en-US" dirty="0" smtClean="0"/>
          </a:p>
          <a:p>
            <a:pPr lvl="2">
              <a:tabLst>
                <a:tab pos="8232775" algn="l"/>
              </a:tabLst>
            </a:pPr>
            <a:r>
              <a:rPr lang="en-US" dirty="0" smtClean="0"/>
              <a:t>Define </a:t>
            </a:r>
            <a:r>
              <a:rPr lang="en-US" dirty="0"/>
              <a:t>a class by extending </a:t>
            </a:r>
            <a:r>
              <a:rPr lang="en-US" dirty="0" smtClean="0"/>
              <a:t>another </a:t>
            </a:r>
            <a:r>
              <a:rPr lang="en-US" dirty="0"/>
              <a:t>class</a:t>
            </a:r>
          </a:p>
          <a:p>
            <a:pPr lvl="1">
              <a:tabLst>
                <a:tab pos="8232775" algn="l"/>
              </a:tabLst>
            </a:pPr>
            <a:endParaRPr lang="en-US" i="1" u="sng" dirty="0" smtClean="0">
              <a:latin typeface="Century Schoolbook" pitchFamily="18" charset="0"/>
            </a:endParaRPr>
          </a:p>
          <a:p>
            <a:pPr lvl="1">
              <a:tabLst>
                <a:tab pos="8232775" algn="l"/>
              </a:tabLst>
            </a:pPr>
            <a:r>
              <a:rPr lang="en-US" i="1" u="sng" dirty="0" smtClean="0">
                <a:latin typeface="Century Schoolbook" pitchFamily="18" charset="0"/>
              </a:rPr>
              <a:t>E</a:t>
            </a:r>
            <a:r>
              <a:rPr lang="en-US" i="1" dirty="0" smtClean="0">
                <a:latin typeface="Century Schoolbook" pitchFamily="18" charset="0"/>
              </a:rPr>
              <a:t>ncapsulation</a:t>
            </a:r>
            <a:r>
              <a:rPr lang="en-US" dirty="0"/>
              <a:t>: </a:t>
            </a:r>
            <a:endParaRPr lang="en-US" dirty="0" smtClean="0"/>
          </a:p>
          <a:p>
            <a:pPr lvl="2">
              <a:tabLst>
                <a:tab pos="8232775" algn="l"/>
              </a:tabLst>
            </a:pPr>
            <a:r>
              <a:rPr lang="en-US" dirty="0" smtClean="0"/>
              <a:t>Hide class implementation behind </a:t>
            </a:r>
            <a:r>
              <a:rPr lang="en-US" dirty="0"/>
              <a:t>its behavior</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Object-Oriented Philosophy</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7336490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Defining your own data types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Two </a:t>
            </a:r>
            <a:r>
              <a:rPr lang="en-US" dirty="0"/>
              <a:t>similar constructs for </a:t>
            </a:r>
            <a:r>
              <a:rPr lang="en-US" dirty="0" smtClean="0"/>
              <a:t>data types - </a:t>
            </a:r>
            <a:r>
              <a:rPr lang="en-US" i="1" dirty="0" smtClean="0"/>
              <a:t>Cookie cutter</a:t>
            </a:r>
            <a:endParaRPr lang="en-US" i="1" dirty="0"/>
          </a:p>
          <a:p>
            <a:pPr lvl="1"/>
            <a:r>
              <a:rPr lang="en-US" i="1" dirty="0" smtClean="0">
                <a:latin typeface="Century Schoolbook" pitchFamily="18" charset="0"/>
              </a:rPr>
              <a:t>class</a:t>
            </a:r>
            <a:r>
              <a:rPr lang="en-US" dirty="0" smtClean="0">
                <a:latin typeface="Calibri"/>
                <a:cs typeface="Calibri"/>
              </a:rPr>
              <a:t>:</a:t>
            </a:r>
            <a:r>
              <a:rPr lang="en-US" dirty="0" smtClean="0"/>
              <a:t>  Used </a:t>
            </a:r>
            <a:r>
              <a:rPr lang="en-US" dirty="0"/>
              <a:t>by reference</a:t>
            </a:r>
          </a:p>
          <a:p>
            <a:pPr lvl="1"/>
            <a:r>
              <a:rPr lang="en-US" i="1" dirty="0" err="1" smtClean="0">
                <a:latin typeface="Century Schoolbook" pitchFamily="18" charset="0"/>
              </a:rPr>
              <a:t>struct</a:t>
            </a:r>
            <a:r>
              <a:rPr lang="en-US" dirty="0" smtClean="0">
                <a:latin typeface="Calibri"/>
                <a:cs typeface="Calibri"/>
              </a:rPr>
              <a:t>:</a:t>
            </a:r>
            <a:r>
              <a:rPr lang="en-US" dirty="0" smtClean="0"/>
              <a:t> Used </a:t>
            </a:r>
            <a:r>
              <a:rPr lang="en-US" dirty="0"/>
              <a:t>by </a:t>
            </a:r>
            <a:r>
              <a:rPr lang="en-US" dirty="0" smtClean="0"/>
              <a:t>value</a:t>
            </a:r>
          </a:p>
          <a:p>
            <a:pPr lvl="1"/>
            <a:endParaRPr lang="en-US" dirty="0"/>
          </a:p>
          <a:p>
            <a:pPr lvl="1"/>
            <a:endParaRPr lang="en-US" dirty="0" smtClean="0"/>
          </a:p>
          <a:p>
            <a:pPr lvl="1"/>
            <a:endParaRPr lang="en-US" dirty="0" smtClean="0"/>
          </a:p>
          <a:p>
            <a:r>
              <a:rPr lang="en-US" dirty="0" smtClean="0"/>
              <a:t>An </a:t>
            </a:r>
            <a:r>
              <a:rPr lang="en-US" i="1" dirty="0">
                <a:latin typeface="Century Schoolbook" pitchFamily="18" charset="0"/>
              </a:rPr>
              <a:t>object</a:t>
            </a:r>
            <a:r>
              <a:rPr lang="en-US" dirty="0"/>
              <a:t> is an entity in memory </a:t>
            </a:r>
            <a:r>
              <a:rPr lang="en-US" dirty="0" smtClean="0"/>
              <a:t>- </a:t>
            </a:r>
            <a:r>
              <a:rPr lang="en-US" i="1" dirty="0" smtClean="0"/>
              <a:t>Cookies</a:t>
            </a:r>
          </a:p>
          <a:p>
            <a:pPr lvl="1"/>
            <a:r>
              <a:rPr lang="en-US" dirty="0">
                <a:solidFill>
                  <a:prstClr val="black"/>
                </a:solidFill>
              </a:rPr>
              <a:t>Class </a:t>
            </a:r>
            <a:r>
              <a:rPr lang="en-US" dirty="0" smtClean="0">
                <a:solidFill>
                  <a:prstClr val="black"/>
                </a:solidFill>
              </a:rPr>
              <a:t>objects: created </a:t>
            </a:r>
            <a:r>
              <a:rPr lang="en-US" dirty="0">
                <a:solidFill>
                  <a:prstClr val="black"/>
                </a:solidFill>
              </a:rPr>
              <a:t>on the </a:t>
            </a:r>
            <a:r>
              <a:rPr lang="en-US" b="1" dirty="0">
                <a:solidFill>
                  <a:prstClr val="black"/>
                </a:solidFill>
              </a:rPr>
              <a:t>heap</a:t>
            </a:r>
            <a:r>
              <a:rPr lang="en-US" dirty="0">
                <a:solidFill>
                  <a:prstClr val="black"/>
                </a:solidFill>
              </a:rPr>
              <a:t> </a:t>
            </a:r>
            <a:r>
              <a:rPr lang="en-US" dirty="0" smtClean="0">
                <a:solidFill>
                  <a:prstClr val="black"/>
                </a:solidFill>
              </a:rPr>
              <a:t>(</a:t>
            </a:r>
            <a:r>
              <a:rPr lang="en-US" dirty="0" smtClean="0">
                <a:solidFill>
                  <a:prstClr val="black"/>
                </a:solidFill>
                <a:latin typeface="Courier New" pitchFamily="49" charset="0"/>
              </a:rPr>
              <a:t>new</a:t>
            </a:r>
            <a:r>
              <a:rPr lang="en-US" dirty="0" smtClean="0">
                <a:solidFill>
                  <a:prstClr val="black"/>
                </a:solidFill>
              </a:rPr>
              <a:t> keyword)</a:t>
            </a:r>
            <a:endParaRPr lang="en-US" dirty="0"/>
          </a:p>
          <a:p>
            <a:pPr lvl="1"/>
            <a:r>
              <a:rPr lang="en-US" dirty="0"/>
              <a:t>Structure </a:t>
            </a:r>
            <a:r>
              <a:rPr lang="en-US" dirty="0" smtClean="0"/>
              <a:t>objects: created </a:t>
            </a:r>
            <a:r>
              <a:rPr lang="en-US" dirty="0"/>
              <a:t>directly on the </a:t>
            </a:r>
            <a:r>
              <a:rPr lang="en-US" b="1" dirty="0" smtClean="0"/>
              <a:t>stack</a:t>
            </a:r>
            <a:endParaRPr lang="en-US" b="1" dirty="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Object-Oriented Philosophy</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7" name="shape2"/>
          <p:cNvGrpSpPr>
            <a:grpSpLocks/>
          </p:cNvGrpSpPr>
          <p:nvPr/>
        </p:nvGrpSpPr>
        <p:grpSpPr bwMode="auto">
          <a:xfrm>
            <a:off x="2873375" y="2641476"/>
            <a:ext cx="3397250" cy="977900"/>
            <a:chOff x="1808" y="1730"/>
            <a:chExt cx="2140" cy="616"/>
          </a:xfrm>
        </p:grpSpPr>
        <p:sp>
          <p:nvSpPr>
            <p:cNvPr id="8" name="Rectangle 2053"/>
            <p:cNvSpPr>
              <a:spLocks noChangeArrowheads="1"/>
            </p:cNvSpPr>
            <p:nvPr/>
          </p:nvSpPr>
          <p:spPr bwMode="blackWhite">
            <a:xfrm>
              <a:off x="2338" y="1796"/>
              <a:ext cx="1194" cy="14"/>
            </a:xfrm>
            <a:prstGeom prst="rect">
              <a:avLst/>
            </a:prstGeom>
            <a:solidFill>
              <a:srgbClr val="FFFFFF"/>
            </a:solidFill>
            <a:ln w="9525">
              <a:noFill/>
              <a:miter lim="800000"/>
              <a:headEnd/>
              <a:tailEnd/>
            </a:ln>
          </p:spPr>
          <p:txBody>
            <a:bodyPr/>
            <a:lstStyle/>
            <a:p>
              <a:endParaRPr lang="en-US" dirty="0"/>
            </a:p>
          </p:txBody>
        </p:sp>
        <p:sp>
          <p:nvSpPr>
            <p:cNvPr id="9" name="Line 2054"/>
            <p:cNvSpPr>
              <a:spLocks noChangeShapeType="1"/>
            </p:cNvSpPr>
            <p:nvPr/>
          </p:nvSpPr>
          <p:spPr bwMode="blackWhite">
            <a:xfrm flipV="1">
              <a:off x="2338" y="1796"/>
              <a:ext cx="2" cy="2"/>
            </a:xfrm>
            <a:prstGeom prst="line">
              <a:avLst/>
            </a:prstGeom>
            <a:noFill/>
            <a:ln w="3175">
              <a:solidFill>
                <a:srgbClr val="000000"/>
              </a:solidFill>
              <a:round/>
              <a:headEnd/>
              <a:tailEnd/>
            </a:ln>
          </p:spPr>
          <p:txBody>
            <a:bodyPr/>
            <a:lstStyle/>
            <a:p>
              <a:endParaRPr lang="en-US" dirty="0"/>
            </a:p>
          </p:txBody>
        </p:sp>
        <p:sp>
          <p:nvSpPr>
            <p:cNvPr id="10" name="Line 2055"/>
            <p:cNvSpPr>
              <a:spLocks noChangeShapeType="1"/>
            </p:cNvSpPr>
            <p:nvPr/>
          </p:nvSpPr>
          <p:spPr bwMode="blackWhite">
            <a:xfrm flipH="1">
              <a:off x="2358" y="1796"/>
              <a:ext cx="14" cy="14"/>
            </a:xfrm>
            <a:prstGeom prst="line">
              <a:avLst/>
            </a:prstGeom>
            <a:noFill/>
            <a:ln w="3175">
              <a:solidFill>
                <a:srgbClr val="000000"/>
              </a:solidFill>
              <a:round/>
              <a:headEnd/>
              <a:tailEnd/>
            </a:ln>
          </p:spPr>
          <p:txBody>
            <a:bodyPr/>
            <a:lstStyle/>
            <a:p>
              <a:endParaRPr lang="en-US" dirty="0"/>
            </a:p>
          </p:txBody>
        </p:sp>
        <p:sp>
          <p:nvSpPr>
            <p:cNvPr id="11" name="Line 2056"/>
            <p:cNvSpPr>
              <a:spLocks noChangeShapeType="1"/>
            </p:cNvSpPr>
            <p:nvPr/>
          </p:nvSpPr>
          <p:spPr bwMode="blackWhite">
            <a:xfrm flipH="1">
              <a:off x="2390" y="1796"/>
              <a:ext cx="14" cy="14"/>
            </a:xfrm>
            <a:prstGeom prst="line">
              <a:avLst/>
            </a:prstGeom>
            <a:noFill/>
            <a:ln w="3175">
              <a:solidFill>
                <a:srgbClr val="000000"/>
              </a:solidFill>
              <a:round/>
              <a:headEnd/>
              <a:tailEnd/>
            </a:ln>
          </p:spPr>
          <p:txBody>
            <a:bodyPr/>
            <a:lstStyle/>
            <a:p>
              <a:endParaRPr lang="en-US" dirty="0"/>
            </a:p>
          </p:txBody>
        </p:sp>
        <p:sp>
          <p:nvSpPr>
            <p:cNvPr id="12" name="Line 2057"/>
            <p:cNvSpPr>
              <a:spLocks noChangeShapeType="1"/>
            </p:cNvSpPr>
            <p:nvPr/>
          </p:nvSpPr>
          <p:spPr bwMode="blackWhite">
            <a:xfrm flipH="1">
              <a:off x="2424" y="1796"/>
              <a:ext cx="14" cy="14"/>
            </a:xfrm>
            <a:prstGeom prst="line">
              <a:avLst/>
            </a:prstGeom>
            <a:noFill/>
            <a:ln w="3175">
              <a:solidFill>
                <a:srgbClr val="000000"/>
              </a:solidFill>
              <a:round/>
              <a:headEnd/>
              <a:tailEnd/>
            </a:ln>
          </p:spPr>
          <p:txBody>
            <a:bodyPr/>
            <a:lstStyle/>
            <a:p>
              <a:endParaRPr lang="en-US" dirty="0"/>
            </a:p>
          </p:txBody>
        </p:sp>
        <p:sp>
          <p:nvSpPr>
            <p:cNvPr id="13" name="Line 2058"/>
            <p:cNvSpPr>
              <a:spLocks noChangeShapeType="1"/>
            </p:cNvSpPr>
            <p:nvPr/>
          </p:nvSpPr>
          <p:spPr bwMode="blackWhite">
            <a:xfrm flipH="1">
              <a:off x="2456" y="1796"/>
              <a:ext cx="14" cy="14"/>
            </a:xfrm>
            <a:prstGeom prst="line">
              <a:avLst/>
            </a:prstGeom>
            <a:noFill/>
            <a:ln w="3175">
              <a:solidFill>
                <a:srgbClr val="000000"/>
              </a:solidFill>
              <a:round/>
              <a:headEnd/>
              <a:tailEnd/>
            </a:ln>
          </p:spPr>
          <p:txBody>
            <a:bodyPr/>
            <a:lstStyle/>
            <a:p>
              <a:endParaRPr lang="en-US" dirty="0"/>
            </a:p>
          </p:txBody>
        </p:sp>
        <p:sp>
          <p:nvSpPr>
            <p:cNvPr id="14" name="Line 2059"/>
            <p:cNvSpPr>
              <a:spLocks noChangeShapeType="1"/>
            </p:cNvSpPr>
            <p:nvPr/>
          </p:nvSpPr>
          <p:spPr bwMode="blackWhite">
            <a:xfrm flipH="1">
              <a:off x="2488" y="1796"/>
              <a:ext cx="14" cy="14"/>
            </a:xfrm>
            <a:prstGeom prst="line">
              <a:avLst/>
            </a:prstGeom>
            <a:noFill/>
            <a:ln w="3175">
              <a:solidFill>
                <a:srgbClr val="000000"/>
              </a:solidFill>
              <a:round/>
              <a:headEnd/>
              <a:tailEnd/>
            </a:ln>
          </p:spPr>
          <p:txBody>
            <a:bodyPr/>
            <a:lstStyle/>
            <a:p>
              <a:endParaRPr lang="en-US" dirty="0"/>
            </a:p>
          </p:txBody>
        </p:sp>
        <p:sp>
          <p:nvSpPr>
            <p:cNvPr id="15" name="Line 2060"/>
            <p:cNvSpPr>
              <a:spLocks noChangeShapeType="1"/>
            </p:cNvSpPr>
            <p:nvPr/>
          </p:nvSpPr>
          <p:spPr bwMode="blackWhite">
            <a:xfrm flipH="1">
              <a:off x="2520" y="1796"/>
              <a:ext cx="14" cy="14"/>
            </a:xfrm>
            <a:prstGeom prst="line">
              <a:avLst/>
            </a:prstGeom>
            <a:noFill/>
            <a:ln w="3175">
              <a:solidFill>
                <a:srgbClr val="000000"/>
              </a:solidFill>
              <a:round/>
              <a:headEnd/>
              <a:tailEnd/>
            </a:ln>
          </p:spPr>
          <p:txBody>
            <a:bodyPr/>
            <a:lstStyle/>
            <a:p>
              <a:endParaRPr lang="en-US" dirty="0"/>
            </a:p>
          </p:txBody>
        </p:sp>
        <p:sp>
          <p:nvSpPr>
            <p:cNvPr id="16" name="Line 2061"/>
            <p:cNvSpPr>
              <a:spLocks noChangeShapeType="1"/>
            </p:cNvSpPr>
            <p:nvPr/>
          </p:nvSpPr>
          <p:spPr bwMode="blackWhite">
            <a:xfrm flipH="1">
              <a:off x="2554" y="1796"/>
              <a:ext cx="14" cy="14"/>
            </a:xfrm>
            <a:prstGeom prst="line">
              <a:avLst/>
            </a:prstGeom>
            <a:noFill/>
            <a:ln w="3175">
              <a:solidFill>
                <a:srgbClr val="000000"/>
              </a:solidFill>
              <a:round/>
              <a:headEnd/>
              <a:tailEnd/>
            </a:ln>
          </p:spPr>
          <p:txBody>
            <a:bodyPr/>
            <a:lstStyle/>
            <a:p>
              <a:endParaRPr lang="en-US" dirty="0"/>
            </a:p>
          </p:txBody>
        </p:sp>
        <p:sp>
          <p:nvSpPr>
            <p:cNvPr id="17" name="Line 2062"/>
            <p:cNvSpPr>
              <a:spLocks noChangeShapeType="1"/>
            </p:cNvSpPr>
            <p:nvPr/>
          </p:nvSpPr>
          <p:spPr bwMode="blackWhite">
            <a:xfrm flipH="1">
              <a:off x="2586" y="1796"/>
              <a:ext cx="14" cy="14"/>
            </a:xfrm>
            <a:prstGeom prst="line">
              <a:avLst/>
            </a:prstGeom>
            <a:noFill/>
            <a:ln w="3175">
              <a:solidFill>
                <a:srgbClr val="000000"/>
              </a:solidFill>
              <a:round/>
              <a:headEnd/>
              <a:tailEnd/>
            </a:ln>
          </p:spPr>
          <p:txBody>
            <a:bodyPr/>
            <a:lstStyle/>
            <a:p>
              <a:endParaRPr lang="en-US" dirty="0"/>
            </a:p>
          </p:txBody>
        </p:sp>
        <p:sp>
          <p:nvSpPr>
            <p:cNvPr id="18" name="Line 2063"/>
            <p:cNvSpPr>
              <a:spLocks noChangeShapeType="1"/>
            </p:cNvSpPr>
            <p:nvPr/>
          </p:nvSpPr>
          <p:spPr bwMode="blackWhite">
            <a:xfrm flipH="1">
              <a:off x="2618" y="1796"/>
              <a:ext cx="14" cy="14"/>
            </a:xfrm>
            <a:prstGeom prst="line">
              <a:avLst/>
            </a:prstGeom>
            <a:noFill/>
            <a:ln w="3175">
              <a:solidFill>
                <a:srgbClr val="000000"/>
              </a:solidFill>
              <a:round/>
              <a:headEnd/>
              <a:tailEnd/>
            </a:ln>
          </p:spPr>
          <p:txBody>
            <a:bodyPr/>
            <a:lstStyle/>
            <a:p>
              <a:endParaRPr lang="en-US" dirty="0"/>
            </a:p>
          </p:txBody>
        </p:sp>
        <p:sp>
          <p:nvSpPr>
            <p:cNvPr id="19" name="Line 2064"/>
            <p:cNvSpPr>
              <a:spLocks noChangeShapeType="1"/>
            </p:cNvSpPr>
            <p:nvPr/>
          </p:nvSpPr>
          <p:spPr bwMode="blackWhite">
            <a:xfrm flipH="1">
              <a:off x="2652" y="1796"/>
              <a:ext cx="14" cy="14"/>
            </a:xfrm>
            <a:prstGeom prst="line">
              <a:avLst/>
            </a:prstGeom>
            <a:noFill/>
            <a:ln w="3175">
              <a:solidFill>
                <a:srgbClr val="000000"/>
              </a:solidFill>
              <a:round/>
              <a:headEnd/>
              <a:tailEnd/>
            </a:ln>
          </p:spPr>
          <p:txBody>
            <a:bodyPr/>
            <a:lstStyle/>
            <a:p>
              <a:endParaRPr lang="en-US" dirty="0"/>
            </a:p>
          </p:txBody>
        </p:sp>
        <p:sp>
          <p:nvSpPr>
            <p:cNvPr id="20" name="Line 2065"/>
            <p:cNvSpPr>
              <a:spLocks noChangeShapeType="1"/>
            </p:cNvSpPr>
            <p:nvPr/>
          </p:nvSpPr>
          <p:spPr bwMode="blackWhite">
            <a:xfrm flipH="1">
              <a:off x="2684" y="1796"/>
              <a:ext cx="14" cy="14"/>
            </a:xfrm>
            <a:prstGeom prst="line">
              <a:avLst/>
            </a:prstGeom>
            <a:noFill/>
            <a:ln w="3175">
              <a:solidFill>
                <a:srgbClr val="000000"/>
              </a:solidFill>
              <a:round/>
              <a:headEnd/>
              <a:tailEnd/>
            </a:ln>
          </p:spPr>
          <p:txBody>
            <a:bodyPr/>
            <a:lstStyle/>
            <a:p>
              <a:endParaRPr lang="en-US" dirty="0"/>
            </a:p>
          </p:txBody>
        </p:sp>
        <p:sp>
          <p:nvSpPr>
            <p:cNvPr id="21" name="Line 2066"/>
            <p:cNvSpPr>
              <a:spLocks noChangeShapeType="1"/>
            </p:cNvSpPr>
            <p:nvPr/>
          </p:nvSpPr>
          <p:spPr bwMode="blackWhite">
            <a:xfrm flipH="1">
              <a:off x="2716" y="1796"/>
              <a:ext cx="14" cy="14"/>
            </a:xfrm>
            <a:prstGeom prst="line">
              <a:avLst/>
            </a:prstGeom>
            <a:noFill/>
            <a:ln w="3175">
              <a:solidFill>
                <a:srgbClr val="000000"/>
              </a:solidFill>
              <a:round/>
              <a:headEnd/>
              <a:tailEnd/>
            </a:ln>
          </p:spPr>
          <p:txBody>
            <a:bodyPr/>
            <a:lstStyle/>
            <a:p>
              <a:endParaRPr lang="en-US" dirty="0"/>
            </a:p>
          </p:txBody>
        </p:sp>
        <p:sp>
          <p:nvSpPr>
            <p:cNvPr id="22" name="Line 2067"/>
            <p:cNvSpPr>
              <a:spLocks noChangeShapeType="1"/>
            </p:cNvSpPr>
            <p:nvPr/>
          </p:nvSpPr>
          <p:spPr bwMode="blackWhite">
            <a:xfrm flipH="1">
              <a:off x="2748" y="1796"/>
              <a:ext cx="14" cy="14"/>
            </a:xfrm>
            <a:prstGeom prst="line">
              <a:avLst/>
            </a:prstGeom>
            <a:noFill/>
            <a:ln w="3175">
              <a:solidFill>
                <a:srgbClr val="000000"/>
              </a:solidFill>
              <a:round/>
              <a:headEnd/>
              <a:tailEnd/>
            </a:ln>
          </p:spPr>
          <p:txBody>
            <a:bodyPr/>
            <a:lstStyle/>
            <a:p>
              <a:endParaRPr lang="en-US" dirty="0"/>
            </a:p>
          </p:txBody>
        </p:sp>
        <p:sp>
          <p:nvSpPr>
            <p:cNvPr id="23" name="Line 2068"/>
            <p:cNvSpPr>
              <a:spLocks noChangeShapeType="1"/>
            </p:cNvSpPr>
            <p:nvPr/>
          </p:nvSpPr>
          <p:spPr bwMode="blackWhite">
            <a:xfrm flipH="1">
              <a:off x="2782" y="1796"/>
              <a:ext cx="14" cy="14"/>
            </a:xfrm>
            <a:prstGeom prst="line">
              <a:avLst/>
            </a:prstGeom>
            <a:noFill/>
            <a:ln w="3175">
              <a:solidFill>
                <a:srgbClr val="000000"/>
              </a:solidFill>
              <a:round/>
              <a:headEnd/>
              <a:tailEnd/>
            </a:ln>
          </p:spPr>
          <p:txBody>
            <a:bodyPr/>
            <a:lstStyle/>
            <a:p>
              <a:endParaRPr lang="en-US" dirty="0"/>
            </a:p>
          </p:txBody>
        </p:sp>
        <p:sp>
          <p:nvSpPr>
            <p:cNvPr id="24" name="Line 2069"/>
            <p:cNvSpPr>
              <a:spLocks noChangeShapeType="1"/>
            </p:cNvSpPr>
            <p:nvPr/>
          </p:nvSpPr>
          <p:spPr bwMode="blackWhite">
            <a:xfrm flipH="1">
              <a:off x="2814" y="1796"/>
              <a:ext cx="14" cy="14"/>
            </a:xfrm>
            <a:prstGeom prst="line">
              <a:avLst/>
            </a:prstGeom>
            <a:noFill/>
            <a:ln w="3175">
              <a:solidFill>
                <a:srgbClr val="000000"/>
              </a:solidFill>
              <a:round/>
              <a:headEnd/>
              <a:tailEnd/>
            </a:ln>
          </p:spPr>
          <p:txBody>
            <a:bodyPr/>
            <a:lstStyle/>
            <a:p>
              <a:endParaRPr lang="en-US" dirty="0"/>
            </a:p>
          </p:txBody>
        </p:sp>
        <p:sp>
          <p:nvSpPr>
            <p:cNvPr id="25" name="Line 2070"/>
            <p:cNvSpPr>
              <a:spLocks noChangeShapeType="1"/>
            </p:cNvSpPr>
            <p:nvPr/>
          </p:nvSpPr>
          <p:spPr bwMode="blackWhite">
            <a:xfrm flipH="1">
              <a:off x="2846" y="1796"/>
              <a:ext cx="14" cy="14"/>
            </a:xfrm>
            <a:prstGeom prst="line">
              <a:avLst/>
            </a:prstGeom>
            <a:noFill/>
            <a:ln w="3175">
              <a:solidFill>
                <a:srgbClr val="000000"/>
              </a:solidFill>
              <a:round/>
              <a:headEnd/>
              <a:tailEnd/>
            </a:ln>
          </p:spPr>
          <p:txBody>
            <a:bodyPr/>
            <a:lstStyle/>
            <a:p>
              <a:endParaRPr lang="en-US" dirty="0"/>
            </a:p>
          </p:txBody>
        </p:sp>
        <p:sp>
          <p:nvSpPr>
            <p:cNvPr id="26" name="Line 2071"/>
            <p:cNvSpPr>
              <a:spLocks noChangeShapeType="1"/>
            </p:cNvSpPr>
            <p:nvPr/>
          </p:nvSpPr>
          <p:spPr bwMode="blackWhite">
            <a:xfrm flipH="1">
              <a:off x="2880" y="1796"/>
              <a:ext cx="14" cy="14"/>
            </a:xfrm>
            <a:prstGeom prst="line">
              <a:avLst/>
            </a:prstGeom>
            <a:noFill/>
            <a:ln w="3175">
              <a:solidFill>
                <a:srgbClr val="000000"/>
              </a:solidFill>
              <a:round/>
              <a:headEnd/>
              <a:tailEnd/>
            </a:ln>
          </p:spPr>
          <p:txBody>
            <a:bodyPr/>
            <a:lstStyle/>
            <a:p>
              <a:endParaRPr lang="en-US" dirty="0"/>
            </a:p>
          </p:txBody>
        </p:sp>
        <p:sp>
          <p:nvSpPr>
            <p:cNvPr id="27" name="Line 2072"/>
            <p:cNvSpPr>
              <a:spLocks noChangeShapeType="1"/>
            </p:cNvSpPr>
            <p:nvPr/>
          </p:nvSpPr>
          <p:spPr bwMode="blackWhite">
            <a:xfrm flipH="1">
              <a:off x="2912" y="1796"/>
              <a:ext cx="14" cy="14"/>
            </a:xfrm>
            <a:prstGeom prst="line">
              <a:avLst/>
            </a:prstGeom>
            <a:noFill/>
            <a:ln w="3175">
              <a:solidFill>
                <a:srgbClr val="000000"/>
              </a:solidFill>
              <a:round/>
              <a:headEnd/>
              <a:tailEnd/>
            </a:ln>
          </p:spPr>
          <p:txBody>
            <a:bodyPr/>
            <a:lstStyle/>
            <a:p>
              <a:endParaRPr lang="en-US" dirty="0"/>
            </a:p>
          </p:txBody>
        </p:sp>
        <p:sp>
          <p:nvSpPr>
            <p:cNvPr id="28" name="Line 2073"/>
            <p:cNvSpPr>
              <a:spLocks noChangeShapeType="1"/>
            </p:cNvSpPr>
            <p:nvPr/>
          </p:nvSpPr>
          <p:spPr bwMode="blackWhite">
            <a:xfrm flipH="1">
              <a:off x="2944" y="1796"/>
              <a:ext cx="14" cy="14"/>
            </a:xfrm>
            <a:prstGeom prst="line">
              <a:avLst/>
            </a:prstGeom>
            <a:noFill/>
            <a:ln w="3175">
              <a:solidFill>
                <a:srgbClr val="000000"/>
              </a:solidFill>
              <a:round/>
              <a:headEnd/>
              <a:tailEnd/>
            </a:ln>
          </p:spPr>
          <p:txBody>
            <a:bodyPr/>
            <a:lstStyle/>
            <a:p>
              <a:endParaRPr lang="en-US" dirty="0"/>
            </a:p>
          </p:txBody>
        </p:sp>
        <p:sp>
          <p:nvSpPr>
            <p:cNvPr id="29" name="Line 2074"/>
            <p:cNvSpPr>
              <a:spLocks noChangeShapeType="1"/>
            </p:cNvSpPr>
            <p:nvPr/>
          </p:nvSpPr>
          <p:spPr bwMode="blackWhite">
            <a:xfrm flipH="1">
              <a:off x="2976" y="1796"/>
              <a:ext cx="14" cy="14"/>
            </a:xfrm>
            <a:prstGeom prst="line">
              <a:avLst/>
            </a:prstGeom>
            <a:noFill/>
            <a:ln w="3175">
              <a:solidFill>
                <a:srgbClr val="000000"/>
              </a:solidFill>
              <a:round/>
              <a:headEnd/>
              <a:tailEnd/>
            </a:ln>
          </p:spPr>
          <p:txBody>
            <a:bodyPr/>
            <a:lstStyle/>
            <a:p>
              <a:endParaRPr lang="en-US" dirty="0"/>
            </a:p>
          </p:txBody>
        </p:sp>
        <p:sp>
          <p:nvSpPr>
            <p:cNvPr id="30" name="Line 2075"/>
            <p:cNvSpPr>
              <a:spLocks noChangeShapeType="1"/>
            </p:cNvSpPr>
            <p:nvPr/>
          </p:nvSpPr>
          <p:spPr bwMode="blackWhite">
            <a:xfrm flipH="1">
              <a:off x="3010" y="1796"/>
              <a:ext cx="14" cy="14"/>
            </a:xfrm>
            <a:prstGeom prst="line">
              <a:avLst/>
            </a:prstGeom>
            <a:noFill/>
            <a:ln w="3175">
              <a:solidFill>
                <a:srgbClr val="000000"/>
              </a:solidFill>
              <a:round/>
              <a:headEnd/>
              <a:tailEnd/>
            </a:ln>
          </p:spPr>
          <p:txBody>
            <a:bodyPr/>
            <a:lstStyle/>
            <a:p>
              <a:endParaRPr lang="en-US" dirty="0"/>
            </a:p>
          </p:txBody>
        </p:sp>
        <p:sp>
          <p:nvSpPr>
            <p:cNvPr id="31" name="Line 2076"/>
            <p:cNvSpPr>
              <a:spLocks noChangeShapeType="1"/>
            </p:cNvSpPr>
            <p:nvPr/>
          </p:nvSpPr>
          <p:spPr bwMode="blackWhite">
            <a:xfrm flipH="1">
              <a:off x="3042" y="1796"/>
              <a:ext cx="14" cy="14"/>
            </a:xfrm>
            <a:prstGeom prst="line">
              <a:avLst/>
            </a:prstGeom>
            <a:noFill/>
            <a:ln w="3175">
              <a:solidFill>
                <a:srgbClr val="000000"/>
              </a:solidFill>
              <a:round/>
              <a:headEnd/>
              <a:tailEnd/>
            </a:ln>
          </p:spPr>
          <p:txBody>
            <a:bodyPr/>
            <a:lstStyle/>
            <a:p>
              <a:endParaRPr lang="en-US" dirty="0"/>
            </a:p>
          </p:txBody>
        </p:sp>
        <p:sp>
          <p:nvSpPr>
            <p:cNvPr id="32" name="Line 2077"/>
            <p:cNvSpPr>
              <a:spLocks noChangeShapeType="1"/>
            </p:cNvSpPr>
            <p:nvPr/>
          </p:nvSpPr>
          <p:spPr bwMode="blackWhite">
            <a:xfrm flipH="1">
              <a:off x="3074" y="1796"/>
              <a:ext cx="14" cy="14"/>
            </a:xfrm>
            <a:prstGeom prst="line">
              <a:avLst/>
            </a:prstGeom>
            <a:noFill/>
            <a:ln w="3175">
              <a:solidFill>
                <a:srgbClr val="000000"/>
              </a:solidFill>
              <a:round/>
              <a:headEnd/>
              <a:tailEnd/>
            </a:ln>
          </p:spPr>
          <p:txBody>
            <a:bodyPr/>
            <a:lstStyle/>
            <a:p>
              <a:endParaRPr lang="en-US" dirty="0"/>
            </a:p>
          </p:txBody>
        </p:sp>
        <p:sp>
          <p:nvSpPr>
            <p:cNvPr id="33" name="Line 2078"/>
            <p:cNvSpPr>
              <a:spLocks noChangeShapeType="1"/>
            </p:cNvSpPr>
            <p:nvPr/>
          </p:nvSpPr>
          <p:spPr bwMode="blackWhite">
            <a:xfrm flipH="1">
              <a:off x="3108" y="1796"/>
              <a:ext cx="14" cy="14"/>
            </a:xfrm>
            <a:prstGeom prst="line">
              <a:avLst/>
            </a:prstGeom>
            <a:noFill/>
            <a:ln w="3175">
              <a:solidFill>
                <a:srgbClr val="000000"/>
              </a:solidFill>
              <a:round/>
              <a:headEnd/>
              <a:tailEnd/>
            </a:ln>
          </p:spPr>
          <p:txBody>
            <a:bodyPr/>
            <a:lstStyle/>
            <a:p>
              <a:endParaRPr lang="en-US" dirty="0"/>
            </a:p>
          </p:txBody>
        </p:sp>
        <p:sp>
          <p:nvSpPr>
            <p:cNvPr id="34" name="Line 2079"/>
            <p:cNvSpPr>
              <a:spLocks noChangeShapeType="1"/>
            </p:cNvSpPr>
            <p:nvPr/>
          </p:nvSpPr>
          <p:spPr bwMode="blackWhite">
            <a:xfrm flipH="1">
              <a:off x="3140" y="1796"/>
              <a:ext cx="14" cy="14"/>
            </a:xfrm>
            <a:prstGeom prst="line">
              <a:avLst/>
            </a:prstGeom>
            <a:noFill/>
            <a:ln w="3175">
              <a:solidFill>
                <a:srgbClr val="000000"/>
              </a:solidFill>
              <a:round/>
              <a:headEnd/>
              <a:tailEnd/>
            </a:ln>
          </p:spPr>
          <p:txBody>
            <a:bodyPr/>
            <a:lstStyle/>
            <a:p>
              <a:endParaRPr lang="en-US" dirty="0"/>
            </a:p>
          </p:txBody>
        </p:sp>
        <p:sp>
          <p:nvSpPr>
            <p:cNvPr id="35" name="Line 2080"/>
            <p:cNvSpPr>
              <a:spLocks noChangeShapeType="1"/>
            </p:cNvSpPr>
            <p:nvPr/>
          </p:nvSpPr>
          <p:spPr bwMode="blackWhite">
            <a:xfrm flipH="1">
              <a:off x="3172" y="1796"/>
              <a:ext cx="14" cy="14"/>
            </a:xfrm>
            <a:prstGeom prst="line">
              <a:avLst/>
            </a:prstGeom>
            <a:noFill/>
            <a:ln w="3175">
              <a:solidFill>
                <a:srgbClr val="000000"/>
              </a:solidFill>
              <a:round/>
              <a:headEnd/>
              <a:tailEnd/>
            </a:ln>
          </p:spPr>
          <p:txBody>
            <a:bodyPr/>
            <a:lstStyle/>
            <a:p>
              <a:endParaRPr lang="en-US" dirty="0"/>
            </a:p>
          </p:txBody>
        </p:sp>
        <p:sp>
          <p:nvSpPr>
            <p:cNvPr id="36" name="Line 2081"/>
            <p:cNvSpPr>
              <a:spLocks noChangeShapeType="1"/>
            </p:cNvSpPr>
            <p:nvPr/>
          </p:nvSpPr>
          <p:spPr bwMode="blackWhite">
            <a:xfrm flipH="1">
              <a:off x="3206" y="1796"/>
              <a:ext cx="14" cy="14"/>
            </a:xfrm>
            <a:prstGeom prst="line">
              <a:avLst/>
            </a:prstGeom>
            <a:noFill/>
            <a:ln w="3175">
              <a:solidFill>
                <a:srgbClr val="000000"/>
              </a:solidFill>
              <a:round/>
              <a:headEnd/>
              <a:tailEnd/>
            </a:ln>
          </p:spPr>
          <p:txBody>
            <a:bodyPr/>
            <a:lstStyle/>
            <a:p>
              <a:endParaRPr lang="en-US" dirty="0"/>
            </a:p>
          </p:txBody>
        </p:sp>
        <p:sp>
          <p:nvSpPr>
            <p:cNvPr id="37" name="Line 2082"/>
            <p:cNvSpPr>
              <a:spLocks noChangeShapeType="1"/>
            </p:cNvSpPr>
            <p:nvPr/>
          </p:nvSpPr>
          <p:spPr bwMode="blackWhite">
            <a:xfrm flipH="1">
              <a:off x="3238" y="1796"/>
              <a:ext cx="14" cy="14"/>
            </a:xfrm>
            <a:prstGeom prst="line">
              <a:avLst/>
            </a:prstGeom>
            <a:noFill/>
            <a:ln w="3175">
              <a:solidFill>
                <a:srgbClr val="000000"/>
              </a:solidFill>
              <a:round/>
              <a:headEnd/>
              <a:tailEnd/>
            </a:ln>
          </p:spPr>
          <p:txBody>
            <a:bodyPr/>
            <a:lstStyle/>
            <a:p>
              <a:endParaRPr lang="en-US" dirty="0"/>
            </a:p>
          </p:txBody>
        </p:sp>
        <p:sp>
          <p:nvSpPr>
            <p:cNvPr id="38" name="Line 2083"/>
            <p:cNvSpPr>
              <a:spLocks noChangeShapeType="1"/>
            </p:cNvSpPr>
            <p:nvPr/>
          </p:nvSpPr>
          <p:spPr bwMode="blackWhite">
            <a:xfrm flipH="1">
              <a:off x="3270" y="1796"/>
              <a:ext cx="14" cy="14"/>
            </a:xfrm>
            <a:prstGeom prst="line">
              <a:avLst/>
            </a:prstGeom>
            <a:noFill/>
            <a:ln w="3175">
              <a:solidFill>
                <a:srgbClr val="000000"/>
              </a:solidFill>
              <a:round/>
              <a:headEnd/>
              <a:tailEnd/>
            </a:ln>
          </p:spPr>
          <p:txBody>
            <a:bodyPr/>
            <a:lstStyle/>
            <a:p>
              <a:endParaRPr lang="en-US" dirty="0"/>
            </a:p>
          </p:txBody>
        </p:sp>
        <p:sp>
          <p:nvSpPr>
            <p:cNvPr id="39" name="Line 2084"/>
            <p:cNvSpPr>
              <a:spLocks noChangeShapeType="1"/>
            </p:cNvSpPr>
            <p:nvPr/>
          </p:nvSpPr>
          <p:spPr bwMode="blackWhite">
            <a:xfrm flipH="1">
              <a:off x="3302" y="1796"/>
              <a:ext cx="14" cy="14"/>
            </a:xfrm>
            <a:prstGeom prst="line">
              <a:avLst/>
            </a:prstGeom>
            <a:noFill/>
            <a:ln w="3175">
              <a:solidFill>
                <a:srgbClr val="000000"/>
              </a:solidFill>
              <a:round/>
              <a:headEnd/>
              <a:tailEnd/>
            </a:ln>
          </p:spPr>
          <p:txBody>
            <a:bodyPr/>
            <a:lstStyle/>
            <a:p>
              <a:endParaRPr lang="en-US" dirty="0"/>
            </a:p>
          </p:txBody>
        </p:sp>
        <p:sp>
          <p:nvSpPr>
            <p:cNvPr id="40" name="Line 2085"/>
            <p:cNvSpPr>
              <a:spLocks noChangeShapeType="1"/>
            </p:cNvSpPr>
            <p:nvPr/>
          </p:nvSpPr>
          <p:spPr bwMode="blackWhite">
            <a:xfrm flipH="1">
              <a:off x="3336" y="1796"/>
              <a:ext cx="14" cy="14"/>
            </a:xfrm>
            <a:prstGeom prst="line">
              <a:avLst/>
            </a:prstGeom>
            <a:noFill/>
            <a:ln w="3175">
              <a:solidFill>
                <a:srgbClr val="000000"/>
              </a:solidFill>
              <a:round/>
              <a:headEnd/>
              <a:tailEnd/>
            </a:ln>
          </p:spPr>
          <p:txBody>
            <a:bodyPr/>
            <a:lstStyle/>
            <a:p>
              <a:endParaRPr lang="en-US" dirty="0"/>
            </a:p>
          </p:txBody>
        </p:sp>
        <p:sp>
          <p:nvSpPr>
            <p:cNvPr id="41" name="Line 2086"/>
            <p:cNvSpPr>
              <a:spLocks noChangeShapeType="1"/>
            </p:cNvSpPr>
            <p:nvPr/>
          </p:nvSpPr>
          <p:spPr bwMode="blackWhite">
            <a:xfrm flipH="1">
              <a:off x="3368" y="1796"/>
              <a:ext cx="14" cy="14"/>
            </a:xfrm>
            <a:prstGeom prst="line">
              <a:avLst/>
            </a:prstGeom>
            <a:noFill/>
            <a:ln w="3175">
              <a:solidFill>
                <a:srgbClr val="000000"/>
              </a:solidFill>
              <a:round/>
              <a:headEnd/>
              <a:tailEnd/>
            </a:ln>
          </p:spPr>
          <p:txBody>
            <a:bodyPr/>
            <a:lstStyle/>
            <a:p>
              <a:endParaRPr lang="en-US" dirty="0"/>
            </a:p>
          </p:txBody>
        </p:sp>
        <p:sp>
          <p:nvSpPr>
            <p:cNvPr id="42" name="Line 2087"/>
            <p:cNvSpPr>
              <a:spLocks noChangeShapeType="1"/>
            </p:cNvSpPr>
            <p:nvPr/>
          </p:nvSpPr>
          <p:spPr bwMode="blackWhite">
            <a:xfrm flipH="1">
              <a:off x="3400" y="1796"/>
              <a:ext cx="14" cy="14"/>
            </a:xfrm>
            <a:prstGeom prst="line">
              <a:avLst/>
            </a:prstGeom>
            <a:noFill/>
            <a:ln w="3175">
              <a:solidFill>
                <a:srgbClr val="000000"/>
              </a:solidFill>
              <a:round/>
              <a:headEnd/>
              <a:tailEnd/>
            </a:ln>
          </p:spPr>
          <p:txBody>
            <a:bodyPr/>
            <a:lstStyle/>
            <a:p>
              <a:endParaRPr lang="en-US" dirty="0"/>
            </a:p>
          </p:txBody>
        </p:sp>
        <p:sp>
          <p:nvSpPr>
            <p:cNvPr id="43" name="Line 2088"/>
            <p:cNvSpPr>
              <a:spLocks noChangeShapeType="1"/>
            </p:cNvSpPr>
            <p:nvPr/>
          </p:nvSpPr>
          <p:spPr bwMode="blackWhite">
            <a:xfrm flipH="1">
              <a:off x="3434" y="1796"/>
              <a:ext cx="14" cy="14"/>
            </a:xfrm>
            <a:prstGeom prst="line">
              <a:avLst/>
            </a:prstGeom>
            <a:noFill/>
            <a:ln w="3175">
              <a:solidFill>
                <a:srgbClr val="000000"/>
              </a:solidFill>
              <a:round/>
              <a:headEnd/>
              <a:tailEnd/>
            </a:ln>
          </p:spPr>
          <p:txBody>
            <a:bodyPr/>
            <a:lstStyle/>
            <a:p>
              <a:endParaRPr lang="en-US" dirty="0"/>
            </a:p>
          </p:txBody>
        </p:sp>
        <p:sp>
          <p:nvSpPr>
            <p:cNvPr id="44" name="Line 2089"/>
            <p:cNvSpPr>
              <a:spLocks noChangeShapeType="1"/>
            </p:cNvSpPr>
            <p:nvPr/>
          </p:nvSpPr>
          <p:spPr bwMode="blackWhite">
            <a:xfrm flipH="1">
              <a:off x="3466" y="1796"/>
              <a:ext cx="14" cy="14"/>
            </a:xfrm>
            <a:prstGeom prst="line">
              <a:avLst/>
            </a:prstGeom>
            <a:noFill/>
            <a:ln w="3175">
              <a:solidFill>
                <a:srgbClr val="000000"/>
              </a:solidFill>
              <a:round/>
              <a:headEnd/>
              <a:tailEnd/>
            </a:ln>
          </p:spPr>
          <p:txBody>
            <a:bodyPr/>
            <a:lstStyle/>
            <a:p>
              <a:endParaRPr lang="en-US" dirty="0"/>
            </a:p>
          </p:txBody>
        </p:sp>
        <p:sp>
          <p:nvSpPr>
            <p:cNvPr id="45" name="Line 2090"/>
            <p:cNvSpPr>
              <a:spLocks noChangeShapeType="1"/>
            </p:cNvSpPr>
            <p:nvPr/>
          </p:nvSpPr>
          <p:spPr bwMode="blackWhite">
            <a:xfrm flipH="1">
              <a:off x="3498" y="1796"/>
              <a:ext cx="14" cy="14"/>
            </a:xfrm>
            <a:prstGeom prst="line">
              <a:avLst/>
            </a:prstGeom>
            <a:noFill/>
            <a:ln w="3175">
              <a:solidFill>
                <a:srgbClr val="000000"/>
              </a:solidFill>
              <a:round/>
              <a:headEnd/>
              <a:tailEnd/>
            </a:ln>
          </p:spPr>
          <p:txBody>
            <a:bodyPr/>
            <a:lstStyle/>
            <a:p>
              <a:endParaRPr lang="en-US" dirty="0"/>
            </a:p>
          </p:txBody>
        </p:sp>
        <p:sp>
          <p:nvSpPr>
            <p:cNvPr id="46" name="Line 2091"/>
            <p:cNvSpPr>
              <a:spLocks noChangeShapeType="1"/>
            </p:cNvSpPr>
            <p:nvPr/>
          </p:nvSpPr>
          <p:spPr bwMode="blackWhite">
            <a:xfrm flipH="1">
              <a:off x="3530" y="1810"/>
              <a:ext cx="2" cy="1"/>
            </a:xfrm>
            <a:prstGeom prst="line">
              <a:avLst/>
            </a:prstGeom>
            <a:noFill/>
            <a:ln w="3175">
              <a:solidFill>
                <a:srgbClr val="000000"/>
              </a:solidFill>
              <a:round/>
              <a:headEnd/>
              <a:tailEnd/>
            </a:ln>
          </p:spPr>
          <p:txBody>
            <a:bodyPr/>
            <a:lstStyle/>
            <a:p>
              <a:endParaRPr lang="en-US" dirty="0"/>
            </a:p>
          </p:txBody>
        </p:sp>
        <p:sp>
          <p:nvSpPr>
            <p:cNvPr id="47" name="Rectangle 2092"/>
            <p:cNvSpPr>
              <a:spLocks noChangeArrowheads="1"/>
            </p:cNvSpPr>
            <p:nvPr/>
          </p:nvSpPr>
          <p:spPr bwMode="blackWhite">
            <a:xfrm>
              <a:off x="2342" y="1800"/>
              <a:ext cx="1186" cy="6"/>
            </a:xfrm>
            <a:prstGeom prst="rect">
              <a:avLst/>
            </a:prstGeom>
            <a:noFill/>
            <a:ln w="12700">
              <a:solidFill>
                <a:srgbClr val="000000"/>
              </a:solidFill>
              <a:miter lim="800000"/>
              <a:headEnd/>
              <a:tailEnd/>
            </a:ln>
          </p:spPr>
          <p:txBody>
            <a:bodyPr/>
            <a:lstStyle/>
            <a:p>
              <a:endParaRPr lang="en-US" dirty="0"/>
            </a:p>
          </p:txBody>
        </p:sp>
        <p:sp>
          <p:nvSpPr>
            <p:cNvPr id="48" name="Freeform 2093"/>
            <p:cNvSpPr>
              <a:spLocks/>
            </p:cNvSpPr>
            <p:nvPr/>
          </p:nvSpPr>
          <p:spPr bwMode="blackWhite">
            <a:xfrm>
              <a:off x="3532" y="1796"/>
              <a:ext cx="416" cy="550"/>
            </a:xfrm>
            <a:custGeom>
              <a:avLst/>
              <a:gdLst/>
              <a:ahLst/>
              <a:cxnLst>
                <a:cxn ang="0">
                  <a:pos x="0" y="0"/>
                </a:cxn>
                <a:cxn ang="0">
                  <a:pos x="416" y="536"/>
                </a:cxn>
                <a:cxn ang="0">
                  <a:pos x="416" y="550"/>
                </a:cxn>
                <a:cxn ang="0">
                  <a:pos x="0" y="14"/>
                </a:cxn>
                <a:cxn ang="0">
                  <a:pos x="0" y="0"/>
                </a:cxn>
              </a:cxnLst>
              <a:rect l="0" t="0" r="r" b="b"/>
              <a:pathLst>
                <a:path w="416" h="550">
                  <a:moveTo>
                    <a:pt x="0" y="0"/>
                  </a:moveTo>
                  <a:lnTo>
                    <a:pt x="416" y="536"/>
                  </a:lnTo>
                  <a:lnTo>
                    <a:pt x="416" y="550"/>
                  </a:lnTo>
                  <a:lnTo>
                    <a:pt x="0" y="14"/>
                  </a:lnTo>
                  <a:lnTo>
                    <a:pt x="0" y="0"/>
                  </a:lnTo>
                  <a:close/>
                </a:path>
              </a:pathLst>
            </a:custGeom>
            <a:solidFill>
              <a:srgbClr val="FFFFFF"/>
            </a:solidFill>
            <a:ln w="9525">
              <a:noFill/>
              <a:round/>
              <a:headEnd/>
              <a:tailEnd/>
            </a:ln>
          </p:spPr>
          <p:txBody>
            <a:bodyPr/>
            <a:lstStyle/>
            <a:p>
              <a:endParaRPr lang="en-US" dirty="0"/>
            </a:p>
          </p:txBody>
        </p:sp>
        <p:sp>
          <p:nvSpPr>
            <p:cNvPr id="49" name="Line 2094"/>
            <p:cNvSpPr>
              <a:spLocks noChangeShapeType="1"/>
            </p:cNvSpPr>
            <p:nvPr/>
          </p:nvSpPr>
          <p:spPr bwMode="blackWhite">
            <a:xfrm flipH="1">
              <a:off x="3532" y="1804"/>
              <a:ext cx="6" cy="6"/>
            </a:xfrm>
            <a:prstGeom prst="line">
              <a:avLst/>
            </a:prstGeom>
            <a:noFill/>
            <a:ln w="3175">
              <a:solidFill>
                <a:srgbClr val="000000"/>
              </a:solidFill>
              <a:round/>
              <a:headEnd/>
              <a:tailEnd/>
            </a:ln>
          </p:spPr>
          <p:txBody>
            <a:bodyPr/>
            <a:lstStyle/>
            <a:p>
              <a:endParaRPr lang="en-US" dirty="0"/>
            </a:p>
          </p:txBody>
        </p:sp>
        <p:sp>
          <p:nvSpPr>
            <p:cNvPr id="50" name="Line 2095"/>
            <p:cNvSpPr>
              <a:spLocks noChangeShapeType="1"/>
            </p:cNvSpPr>
            <p:nvPr/>
          </p:nvSpPr>
          <p:spPr bwMode="blackWhite">
            <a:xfrm flipH="1">
              <a:off x="3546" y="1822"/>
              <a:ext cx="6" cy="6"/>
            </a:xfrm>
            <a:prstGeom prst="line">
              <a:avLst/>
            </a:prstGeom>
            <a:noFill/>
            <a:ln w="3175">
              <a:solidFill>
                <a:srgbClr val="000000"/>
              </a:solidFill>
              <a:round/>
              <a:headEnd/>
              <a:tailEnd/>
            </a:ln>
          </p:spPr>
          <p:txBody>
            <a:bodyPr/>
            <a:lstStyle/>
            <a:p>
              <a:endParaRPr lang="en-US" dirty="0"/>
            </a:p>
          </p:txBody>
        </p:sp>
        <p:sp>
          <p:nvSpPr>
            <p:cNvPr id="51" name="Line 2096"/>
            <p:cNvSpPr>
              <a:spLocks noChangeShapeType="1"/>
            </p:cNvSpPr>
            <p:nvPr/>
          </p:nvSpPr>
          <p:spPr bwMode="blackWhite">
            <a:xfrm flipH="1">
              <a:off x="3560" y="1840"/>
              <a:ext cx="6" cy="6"/>
            </a:xfrm>
            <a:prstGeom prst="line">
              <a:avLst/>
            </a:prstGeom>
            <a:noFill/>
            <a:ln w="3175">
              <a:solidFill>
                <a:srgbClr val="000000"/>
              </a:solidFill>
              <a:round/>
              <a:headEnd/>
              <a:tailEnd/>
            </a:ln>
          </p:spPr>
          <p:txBody>
            <a:bodyPr/>
            <a:lstStyle/>
            <a:p>
              <a:endParaRPr lang="en-US" dirty="0"/>
            </a:p>
          </p:txBody>
        </p:sp>
        <p:sp>
          <p:nvSpPr>
            <p:cNvPr id="52" name="Line 2097"/>
            <p:cNvSpPr>
              <a:spLocks noChangeShapeType="1"/>
            </p:cNvSpPr>
            <p:nvPr/>
          </p:nvSpPr>
          <p:spPr bwMode="blackWhite">
            <a:xfrm flipH="1">
              <a:off x="3574" y="1860"/>
              <a:ext cx="6" cy="4"/>
            </a:xfrm>
            <a:prstGeom prst="line">
              <a:avLst/>
            </a:prstGeom>
            <a:noFill/>
            <a:ln w="3175">
              <a:solidFill>
                <a:srgbClr val="000000"/>
              </a:solidFill>
              <a:round/>
              <a:headEnd/>
              <a:tailEnd/>
            </a:ln>
          </p:spPr>
          <p:txBody>
            <a:bodyPr/>
            <a:lstStyle/>
            <a:p>
              <a:endParaRPr lang="en-US" dirty="0"/>
            </a:p>
          </p:txBody>
        </p:sp>
        <p:sp>
          <p:nvSpPr>
            <p:cNvPr id="53" name="Line 2098"/>
            <p:cNvSpPr>
              <a:spLocks noChangeShapeType="1"/>
            </p:cNvSpPr>
            <p:nvPr/>
          </p:nvSpPr>
          <p:spPr bwMode="blackWhite">
            <a:xfrm flipH="1">
              <a:off x="3588" y="1878"/>
              <a:ext cx="6" cy="4"/>
            </a:xfrm>
            <a:prstGeom prst="line">
              <a:avLst/>
            </a:prstGeom>
            <a:noFill/>
            <a:ln w="3175">
              <a:solidFill>
                <a:srgbClr val="000000"/>
              </a:solidFill>
              <a:round/>
              <a:headEnd/>
              <a:tailEnd/>
            </a:ln>
          </p:spPr>
          <p:txBody>
            <a:bodyPr/>
            <a:lstStyle/>
            <a:p>
              <a:endParaRPr lang="en-US" dirty="0"/>
            </a:p>
          </p:txBody>
        </p:sp>
        <p:sp>
          <p:nvSpPr>
            <p:cNvPr id="54" name="Line 2099"/>
            <p:cNvSpPr>
              <a:spLocks noChangeShapeType="1"/>
            </p:cNvSpPr>
            <p:nvPr/>
          </p:nvSpPr>
          <p:spPr bwMode="blackWhite">
            <a:xfrm flipH="1">
              <a:off x="3602" y="1895"/>
              <a:ext cx="6" cy="6"/>
            </a:xfrm>
            <a:prstGeom prst="line">
              <a:avLst/>
            </a:prstGeom>
            <a:noFill/>
            <a:ln w="3175">
              <a:solidFill>
                <a:srgbClr val="000000"/>
              </a:solidFill>
              <a:round/>
              <a:headEnd/>
              <a:tailEnd/>
            </a:ln>
          </p:spPr>
          <p:txBody>
            <a:bodyPr/>
            <a:lstStyle/>
            <a:p>
              <a:endParaRPr lang="en-US" dirty="0"/>
            </a:p>
          </p:txBody>
        </p:sp>
        <p:sp>
          <p:nvSpPr>
            <p:cNvPr id="55" name="Line 2100"/>
            <p:cNvSpPr>
              <a:spLocks noChangeShapeType="1"/>
            </p:cNvSpPr>
            <p:nvPr/>
          </p:nvSpPr>
          <p:spPr bwMode="blackWhite">
            <a:xfrm flipH="1">
              <a:off x="3616" y="1913"/>
              <a:ext cx="6" cy="6"/>
            </a:xfrm>
            <a:prstGeom prst="line">
              <a:avLst/>
            </a:prstGeom>
            <a:noFill/>
            <a:ln w="3175">
              <a:solidFill>
                <a:srgbClr val="000000"/>
              </a:solidFill>
              <a:round/>
              <a:headEnd/>
              <a:tailEnd/>
            </a:ln>
          </p:spPr>
          <p:txBody>
            <a:bodyPr/>
            <a:lstStyle/>
            <a:p>
              <a:endParaRPr lang="en-US" dirty="0"/>
            </a:p>
          </p:txBody>
        </p:sp>
        <p:sp>
          <p:nvSpPr>
            <p:cNvPr id="56" name="Line 2101"/>
            <p:cNvSpPr>
              <a:spLocks noChangeShapeType="1"/>
            </p:cNvSpPr>
            <p:nvPr/>
          </p:nvSpPr>
          <p:spPr bwMode="blackWhite">
            <a:xfrm flipH="1">
              <a:off x="3632" y="1931"/>
              <a:ext cx="4" cy="6"/>
            </a:xfrm>
            <a:prstGeom prst="line">
              <a:avLst/>
            </a:prstGeom>
            <a:noFill/>
            <a:ln w="3175">
              <a:solidFill>
                <a:srgbClr val="000000"/>
              </a:solidFill>
              <a:round/>
              <a:headEnd/>
              <a:tailEnd/>
            </a:ln>
          </p:spPr>
          <p:txBody>
            <a:bodyPr/>
            <a:lstStyle/>
            <a:p>
              <a:endParaRPr lang="en-US" dirty="0"/>
            </a:p>
          </p:txBody>
        </p:sp>
        <p:sp>
          <p:nvSpPr>
            <p:cNvPr id="57" name="Freeform 2102"/>
            <p:cNvSpPr>
              <a:spLocks/>
            </p:cNvSpPr>
            <p:nvPr/>
          </p:nvSpPr>
          <p:spPr bwMode="blackWhite">
            <a:xfrm>
              <a:off x="3532" y="1796"/>
              <a:ext cx="416" cy="550"/>
            </a:xfrm>
            <a:custGeom>
              <a:avLst/>
              <a:gdLst/>
              <a:ahLst/>
              <a:cxnLst>
                <a:cxn ang="0">
                  <a:pos x="0" y="0"/>
                </a:cxn>
                <a:cxn ang="0">
                  <a:pos x="416" y="536"/>
                </a:cxn>
                <a:cxn ang="0">
                  <a:pos x="416" y="550"/>
                </a:cxn>
                <a:cxn ang="0">
                  <a:pos x="0" y="14"/>
                </a:cxn>
                <a:cxn ang="0">
                  <a:pos x="0" y="0"/>
                </a:cxn>
              </a:cxnLst>
              <a:rect l="0" t="0" r="r" b="b"/>
              <a:pathLst>
                <a:path w="416" h="550">
                  <a:moveTo>
                    <a:pt x="0" y="0"/>
                  </a:moveTo>
                  <a:lnTo>
                    <a:pt x="416" y="536"/>
                  </a:lnTo>
                  <a:lnTo>
                    <a:pt x="416" y="550"/>
                  </a:lnTo>
                  <a:lnTo>
                    <a:pt x="0" y="14"/>
                  </a:lnTo>
                  <a:lnTo>
                    <a:pt x="0" y="0"/>
                  </a:lnTo>
                </a:path>
              </a:pathLst>
            </a:custGeom>
            <a:noFill/>
            <a:ln w="12700">
              <a:solidFill>
                <a:srgbClr val="000000"/>
              </a:solidFill>
              <a:prstDash val="solid"/>
              <a:round/>
              <a:headEnd/>
              <a:tailEnd/>
            </a:ln>
          </p:spPr>
          <p:txBody>
            <a:bodyPr/>
            <a:lstStyle/>
            <a:p>
              <a:endParaRPr lang="en-US" dirty="0"/>
            </a:p>
          </p:txBody>
        </p:sp>
        <p:sp>
          <p:nvSpPr>
            <p:cNvPr id="58" name="Freeform 2103"/>
            <p:cNvSpPr>
              <a:spLocks/>
            </p:cNvSpPr>
            <p:nvPr/>
          </p:nvSpPr>
          <p:spPr bwMode="blackWhite">
            <a:xfrm>
              <a:off x="1920" y="1796"/>
              <a:ext cx="418" cy="550"/>
            </a:xfrm>
            <a:custGeom>
              <a:avLst/>
              <a:gdLst/>
              <a:ahLst/>
              <a:cxnLst>
                <a:cxn ang="0">
                  <a:pos x="0" y="536"/>
                </a:cxn>
                <a:cxn ang="0">
                  <a:pos x="418" y="0"/>
                </a:cxn>
                <a:cxn ang="0">
                  <a:pos x="418" y="14"/>
                </a:cxn>
                <a:cxn ang="0">
                  <a:pos x="2" y="550"/>
                </a:cxn>
                <a:cxn ang="0">
                  <a:pos x="0" y="536"/>
                </a:cxn>
              </a:cxnLst>
              <a:rect l="0" t="0" r="r" b="b"/>
              <a:pathLst>
                <a:path w="418" h="550">
                  <a:moveTo>
                    <a:pt x="0" y="536"/>
                  </a:moveTo>
                  <a:lnTo>
                    <a:pt x="418" y="0"/>
                  </a:lnTo>
                  <a:lnTo>
                    <a:pt x="418" y="14"/>
                  </a:lnTo>
                  <a:lnTo>
                    <a:pt x="2" y="550"/>
                  </a:lnTo>
                  <a:lnTo>
                    <a:pt x="0" y="536"/>
                  </a:lnTo>
                  <a:close/>
                </a:path>
              </a:pathLst>
            </a:custGeom>
            <a:solidFill>
              <a:srgbClr val="FFFFFF"/>
            </a:solidFill>
            <a:ln w="9525">
              <a:noFill/>
              <a:round/>
              <a:headEnd/>
              <a:tailEnd/>
            </a:ln>
          </p:spPr>
          <p:txBody>
            <a:bodyPr/>
            <a:lstStyle/>
            <a:p>
              <a:endParaRPr lang="en-US" dirty="0"/>
            </a:p>
          </p:txBody>
        </p:sp>
        <p:sp>
          <p:nvSpPr>
            <p:cNvPr id="59" name="Line 2104"/>
            <p:cNvSpPr>
              <a:spLocks noChangeShapeType="1"/>
            </p:cNvSpPr>
            <p:nvPr/>
          </p:nvSpPr>
          <p:spPr bwMode="blackWhite">
            <a:xfrm flipH="1">
              <a:off x="2330" y="1798"/>
              <a:ext cx="8" cy="6"/>
            </a:xfrm>
            <a:prstGeom prst="line">
              <a:avLst/>
            </a:prstGeom>
            <a:noFill/>
            <a:ln w="3175">
              <a:solidFill>
                <a:srgbClr val="000000"/>
              </a:solidFill>
              <a:round/>
              <a:headEnd/>
              <a:tailEnd/>
            </a:ln>
          </p:spPr>
          <p:txBody>
            <a:bodyPr/>
            <a:lstStyle/>
            <a:p>
              <a:endParaRPr lang="en-US" dirty="0"/>
            </a:p>
          </p:txBody>
        </p:sp>
        <p:sp>
          <p:nvSpPr>
            <p:cNvPr id="60" name="Line 2105"/>
            <p:cNvSpPr>
              <a:spLocks noChangeShapeType="1"/>
            </p:cNvSpPr>
            <p:nvPr/>
          </p:nvSpPr>
          <p:spPr bwMode="blackWhite">
            <a:xfrm flipH="1">
              <a:off x="2218" y="1897"/>
              <a:ext cx="54" cy="52"/>
            </a:xfrm>
            <a:prstGeom prst="line">
              <a:avLst/>
            </a:prstGeom>
            <a:noFill/>
            <a:ln w="3175">
              <a:solidFill>
                <a:srgbClr val="000000"/>
              </a:solidFill>
              <a:round/>
              <a:headEnd/>
              <a:tailEnd/>
            </a:ln>
          </p:spPr>
          <p:txBody>
            <a:bodyPr/>
            <a:lstStyle/>
            <a:p>
              <a:endParaRPr lang="en-US" dirty="0"/>
            </a:p>
          </p:txBody>
        </p:sp>
        <p:sp>
          <p:nvSpPr>
            <p:cNvPr id="61" name="Line 2106" descr="Papyrus"/>
            <p:cNvSpPr>
              <a:spLocks noChangeShapeType="1"/>
            </p:cNvSpPr>
            <p:nvPr/>
          </p:nvSpPr>
          <p:spPr bwMode="blackWhite">
            <a:xfrm flipH="1">
              <a:off x="2106" y="2041"/>
              <a:ext cx="52" cy="52"/>
            </a:xfrm>
            <a:prstGeom prst="line">
              <a:avLst/>
            </a:prstGeom>
            <a:noFill/>
            <a:ln w="3175">
              <a:solidFill>
                <a:srgbClr val="000000"/>
              </a:solidFill>
              <a:round/>
              <a:headEnd/>
              <a:tailEnd/>
            </a:ln>
          </p:spPr>
          <p:txBody>
            <a:bodyPr/>
            <a:lstStyle/>
            <a:p>
              <a:endParaRPr lang="en-US" dirty="0"/>
            </a:p>
          </p:txBody>
        </p:sp>
        <p:sp>
          <p:nvSpPr>
            <p:cNvPr id="62" name="Line 2107" descr="Papyrus"/>
            <p:cNvSpPr>
              <a:spLocks noChangeShapeType="1"/>
            </p:cNvSpPr>
            <p:nvPr/>
          </p:nvSpPr>
          <p:spPr bwMode="blackWhite">
            <a:xfrm flipH="1">
              <a:off x="1994" y="2187"/>
              <a:ext cx="52" cy="51"/>
            </a:xfrm>
            <a:prstGeom prst="line">
              <a:avLst/>
            </a:prstGeom>
            <a:noFill/>
            <a:ln w="3175">
              <a:solidFill>
                <a:srgbClr val="000000"/>
              </a:solidFill>
              <a:round/>
              <a:headEnd/>
              <a:tailEnd/>
            </a:ln>
          </p:spPr>
          <p:txBody>
            <a:bodyPr/>
            <a:lstStyle/>
            <a:p>
              <a:endParaRPr lang="en-US" dirty="0"/>
            </a:p>
          </p:txBody>
        </p:sp>
        <p:sp>
          <p:nvSpPr>
            <p:cNvPr id="63" name="Freeform 2108"/>
            <p:cNvSpPr>
              <a:spLocks/>
            </p:cNvSpPr>
            <p:nvPr/>
          </p:nvSpPr>
          <p:spPr bwMode="blackWhite">
            <a:xfrm>
              <a:off x="1920" y="1796"/>
              <a:ext cx="418" cy="550"/>
            </a:xfrm>
            <a:custGeom>
              <a:avLst/>
              <a:gdLst/>
              <a:ahLst/>
              <a:cxnLst>
                <a:cxn ang="0">
                  <a:pos x="0" y="536"/>
                </a:cxn>
                <a:cxn ang="0">
                  <a:pos x="418" y="0"/>
                </a:cxn>
                <a:cxn ang="0">
                  <a:pos x="418" y="14"/>
                </a:cxn>
                <a:cxn ang="0">
                  <a:pos x="2" y="550"/>
                </a:cxn>
                <a:cxn ang="0">
                  <a:pos x="0" y="536"/>
                </a:cxn>
              </a:cxnLst>
              <a:rect l="0" t="0" r="r" b="b"/>
              <a:pathLst>
                <a:path w="418" h="550">
                  <a:moveTo>
                    <a:pt x="0" y="536"/>
                  </a:moveTo>
                  <a:lnTo>
                    <a:pt x="418" y="0"/>
                  </a:lnTo>
                  <a:lnTo>
                    <a:pt x="418" y="14"/>
                  </a:lnTo>
                  <a:lnTo>
                    <a:pt x="2" y="550"/>
                  </a:lnTo>
                  <a:lnTo>
                    <a:pt x="0" y="536"/>
                  </a:lnTo>
                </a:path>
              </a:pathLst>
            </a:custGeom>
            <a:noFill/>
            <a:ln w="12700">
              <a:solidFill>
                <a:srgbClr val="000000"/>
              </a:solidFill>
              <a:prstDash val="solid"/>
              <a:round/>
              <a:headEnd/>
              <a:tailEnd/>
            </a:ln>
          </p:spPr>
          <p:txBody>
            <a:bodyPr/>
            <a:lstStyle/>
            <a:p>
              <a:endParaRPr lang="en-US" dirty="0"/>
            </a:p>
          </p:txBody>
        </p:sp>
        <p:sp>
          <p:nvSpPr>
            <p:cNvPr id="64" name="Freeform 2109"/>
            <p:cNvSpPr>
              <a:spLocks/>
            </p:cNvSpPr>
            <p:nvPr/>
          </p:nvSpPr>
          <p:spPr bwMode="blackWhite">
            <a:xfrm>
              <a:off x="1920" y="2332"/>
              <a:ext cx="2028" cy="14"/>
            </a:xfrm>
            <a:custGeom>
              <a:avLst/>
              <a:gdLst/>
              <a:ahLst/>
              <a:cxnLst>
                <a:cxn ang="0">
                  <a:pos x="2028" y="0"/>
                </a:cxn>
                <a:cxn ang="0">
                  <a:pos x="0" y="0"/>
                </a:cxn>
                <a:cxn ang="0">
                  <a:pos x="2" y="14"/>
                </a:cxn>
                <a:cxn ang="0">
                  <a:pos x="2028" y="14"/>
                </a:cxn>
                <a:cxn ang="0">
                  <a:pos x="2028" y="0"/>
                </a:cxn>
              </a:cxnLst>
              <a:rect l="0" t="0" r="r" b="b"/>
              <a:pathLst>
                <a:path w="2028" h="14">
                  <a:moveTo>
                    <a:pt x="2028" y="0"/>
                  </a:moveTo>
                  <a:lnTo>
                    <a:pt x="0" y="0"/>
                  </a:lnTo>
                  <a:lnTo>
                    <a:pt x="2" y="14"/>
                  </a:lnTo>
                  <a:lnTo>
                    <a:pt x="2028" y="14"/>
                  </a:lnTo>
                  <a:lnTo>
                    <a:pt x="2028" y="0"/>
                  </a:lnTo>
                  <a:close/>
                </a:path>
              </a:pathLst>
            </a:custGeom>
            <a:solidFill>
              <a:srgbClr val="FFFFFF"/>
            </a:solidFill>
            <a:ln w="9525">
              <a:noFill/>
              <a:round/>
              <a:headEnd/>
              <a:tailEnd/>
            </a:ln>
          </p:spPr>
          <p:txBody>
            <a:bodyPr/>
            <a:lstStyle/>
            <a:p>
              <a:endParaRPr lang="en-US" dirty="0"/>
            </a:p>
          </p:txBody>
        </p:sp>
        <p:sp>
          <p:nvSpPr>
            <p:cNvPr id="65" name="Freeform 2110"/>
            <p:cNvSpPr>
              <a:spLocks/>
            </p:cNvSpPr>
            <p:nvPr/>
          </p:nvSpPr>
          <p:spPr bwMode="blackWhite">
            <a:xfrm>
              <a:off x="1920" y="2332"/>
              <a:ext cx="2028" cy="14"/>
            </a:xfrm>
            <a:custGeom>
              <a:avLst/>
              <a:gdLst/>
              <a:ahLst/>
              <a:cxnLst>
                <a:cxn ang="0">
                  <a:pos x="2028" y="0"/>
                </a:cxn>
                <a:cxn ang="0">
                  <a:pos x="0" y="0"/>
                </a:cxn>
                <a:cxn ang="0">
                  <a:pos x="2" y="14"/>
                </a:cxn>
                <a:cxn ang="0">
                  <a:pos x="2028" y="14"/>
                </a:cxn>
                <a:cxn ang="0">
                  <a:pos x="2028" y="0"/>
                </a:cxn>
              </a:cxnLst>
              <a:rect l="0" t="0" r="r" b="b"/>
              <a:pathLst>
                <a:path w="2028" h="14">
                  <a:moveTo>
                    <a:pt x="2028" y="0"/>
                  </a:moveTo>
                  <a:lnTo>
                    <a:pt x="0" y="0"/>
                  </a:lnTo>
                  <a:lnTo>
                    <a:pt x="2" y="14"/>
                  </a:lnTo>
                  <a:lnTo>
                    <a:pt x="2028" y="14"/>
                  </a:lnTo>
                  <a:lnTo>
                    <a:pt x="2028" y="0"/>
                  </a:lnTo>
                </a:path>
              </a:pathLst>
            </a:custGeom>
            <a:solidFill>
              <a:srgbClr val="969696"/>
            </a:solidFill>
            <a:ln w="12700">
              <a:solidFill>
                <a:srgbClr val="000000"/>
              </a:solidFill>
              <a:prstDash val="solid"/>
              <a:round/>
              <a:headEnd/>
              <a:tailEnd/>
            </a:ln>
          </p:spPr>
          <p:txBody>
            <a:bodyPr/>
            <a:lstStyle/>
            <a:p>
              <a:endParaRPr lang="en-US" dirty="0"/>
            </a:p>
          </p:txBody>
        </p:sp>
        <p:sp>
          <p:nvSpPr>
            <p:cNvPr id="66" name="Freeform 2111"/>
            <p:cNvSpPr>
              <a:spLocks/>
            </p:cNvSpPr>
            <p:nvPr/>
          </p:nvSpPr>
          <p:spPr bwMode="blackWhite">
            <a:xfrm>
              <a:off x="1920" y="1796"/>
              <a:ext cx="2028" cy="536"/>
            </a:xfrm>
            <a:custGeom>
              <a:avLst/>
              <a:gdLst/>
              <a:ahLst/>
              <a:cxnLst>
                <a:cxn ang="0">
                  <a:pos x="418" y="0"/>
                </a:cxn>
                <a:cxn ang="0">
                  <a:pos x="1612" y="0"/>
                </a:cxn>
                <a:cxn ang="0">
                  <a:pos x="2028" y="536"/>
                </a:cxn>
                <a:cxn ang="0">
                  <a:pos x="0" y="536"/>
                </a:cxn>
                <a:cxn ang="0">
                  <a:pos x="418" y="0"/>
                </a:cxn>
              </a:cxnLst>
              <a:rect l="0" t="0" r="r" b="b"/>
              <a:pathLst>
                <a:path w="2028" h="536">
                  <a:moveTo>
                    <a:pt x="418" y="0"/>
                  </a:moveTo>
                  <a:lnTo>
                    <a:pt x="1612" y="0"/>
                  </a:lnTo>
                  <a:lnTo>
                    <a:pt x="2028" y="536"/>
                  </a:lnTo>
                  <a:lnTo>
                    <a:pt x="0" y="536"/>
                  </a:lnTo>
                  <a:lnTo>
                    <a:pt x="418" y="0"/>
                  </a:lnTo>
                  <a:close/>
                </a:path>
              </a:pathLst>
            </a:custGeom>
            <a:gradFill rotWithShape="0">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n w="9525">
              <a:noFill/>
              <a:round/>
              <a:headEnd/>
              <a:tailEnd/>
            </a:ln>
          </p:spPr>
          <p:txBody>
            <a:bodyPr/>
            <a:lstStyle/>
            <a:p>
              <a:endParaRPr lang="en-US" dirty="0"/>
            </a:p>
          </p:txBody>
        </p:sp>
        <p:sp>
          <p:nvSpPr>
            <p:cNvPr id="67" name="Line 2112"/>
            <p:cNvSpPr>
              <a:spLocks noChangeShapeType="1"/>
            </p:cNvSpPr>
            <p:nvPr/>
          </p:nvSpPr>
          <p:spPr bwMode="blackWhite">
            <a:xfrm flipH="1">
              <a:off x="2330" y="1796"/>
              <a:ext cx="10" cy="8"/>
            </a:xfrm>
            <a:prstGeom prst="line">
              <a:avLst/>
            </a:prstGeom>
            <a:noFill/>
            <a:ln w="3175">
              <a:solidFill>
                <a:srgbClr val="000000"/>
              </a:solidFill>
              <a:round/>
              <a:headEnd/>
              <a:tailEnd/>
            </a:ln>
          </p:spPr>
          <p:txBody>
            <a:bodyPr/>
            <a:lstStyle/>
            <a:p>
              <a:endParaRPr lang="en-US" dirty="0"/>
            </a:p>
          </p:txBody>
        </p:sp>
        <p:sp>
          <p:nvSpPr>
            <p:cNvPr id="68" name="Freeform 2113"/>
            <p:cNvSpPr>
              <a:spLocks/>
            </p:cNvSpPr>
            <p:nvPr/>
          </p:nvSpPr>
          <p:spPr bwMode="blackWhite">
            <a:xfrm>
              <a:off x="1920" y="1796"/>
              <a:ext cx="2028" cy="536"/>
            </a:xfrm>
            <a:custGeom>
              <a:avLst/>
              <a:gdLst/>
              <a:ahLst/>
              <a:cxnLst>
                <a:cxn ang="0">
                  <a:pos x="418" y="0"/>
                </a:cxn>
                <a:cxn ang="0">
                  <a:pos x="1612" y="0"/>
                </a:cxn>
                <a:cxn ang="0">
                  <a:pos x="2028" y="536"/>
                </a:cxn>
                <a:cxn ang="0">
                  <a:pos x="0" y="536"/>
                </a:cxn>
                <a:cxn ang="0">
                  <a:pos x="418" y="0"/>
                </a:cxn>
              </a:cxnLst>
              <a:rect l="0" t="0" r="r" b="b"/>
              <a:pathLst>
                <a:path w="2028" h="536">
                  <a:moveTo>
                    <a:pt x="418" y="0"/>
                  </a:moveTo>
                  <a:lnTo>
                    <a:pt x="1612" y="0"/>
                  </a:lnTo>
                  <a:lnTo>
                    <a:pt x="2028" y="536"/>
                  </a:lnTo>
                  <a:lnTo>
                    <a:pt x="0" y="536"/>
                  </a:lnTo>
                  <a:lnTo>
                    <a:pt x="418" y="0"/>
                  </a:lnTo>
                </a:path>
              </a:pathLst>
            </a:custGeom>
            <a:noFill/>
            <a:ln w="12700">
              <a:solidFill>
                <a:srgbClr val="000000"/>
              </a:solidFill>
              <a:prstDash val="solid"/>
              <a:round/>
              <a:headEnd/>
              <a:tailEnd/>
            </a:ln>
          </p:spPr>
          <p:txBody>
            <a:bodyPr/>
            <a:lstStyle/>
            <a:p>
              <a:endParaRPr lang="en-US" dirty="0"/>
            </a:p>
          </p:txBody>
        </p:sp>
        <p:sp>
          <p:nvSpPr>
            <p:cNvPr id="69" name="Freeform 2114"/>
            <p:cNvSpPr>
              <a:spLocks/>
            </p:cNvSpPr>
            <p:nvPr/>
          </p:nvSpPr>
          <p:spPr bwMode="blackWhite">
            <a:xfrm>
              <a:off x="2442" y="1955"/>
              <a:ext cx="2" cy="8"/>
            </a:xfrm>
            <a:custGeom>
              <a:avLst/>
              <a:gdLst/>
              <a:ahLst/>
              <a:cxnLst>
                <a:cxn ang="0">
                  <a:pos x="2" y="0"/>
                </a:cxn>
                <a:cxn ang="0">
                  <a:pos x="0" y="8"/>
                </a:cxn>
                <a:cxn ang="0">
                  <a:pos x="2" y="0"/>
                </a:cxn>
              </a:cxnLst>
              <a:rect l="0" t="0" r="r" b="b"/>
              <a:pathLst>
                <a:path w="2" h="8">
                  <a:moveTo>
                    <a:pt x="2" y="0"/>
                  </a:move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70" name="Freeform 2115"/>
            <p:cNvSpPr>
              <a:spLocks/>
            </p:cNvSpPr>
            <p:nvPr/>
          </p:nvSpPr>
          <p:spPr bwMode="blackWhite">
            <a:xfrm>
              <a:off x="2410" y="1925"/>
              <a:ext cx="6" cy="10"/>
            </a:xfrm>
            <a:custGeom>
              <a:avLst/>
              <a:gdLst/>
              <a:ahLst/>
              <a:cxnLst>
                <a:cxn ang="0">
                  <a:pos x="6" y="2"/>
                </a:cxn>
                <a:cxn ang="0">
                  <a:pos x="2" y="0"/>
                </a:cxn>
                <a:cxn ang="0">
                  <a:pos x="0" y="8"/>
                </a:cxn>
                <a:cxn ang="0">
                  <a:pos x="6" y="10"/>
                </a:cxn>
                <a:cxn ang="0">
                  <a:pos x="6" y="2"/>
                </a:cxn>
              </a:cxnLst>
              <a:rect l="0" t="0" r="r" b="b"/>
              <a:pathLst>
                <a:path w="6" h="10">
                  <a:moveTo>
                    <a:pt x="6" y="2"/>
                  </a:moveTo>
                  <a:lnTo>
                    <a:pt x="2" y="0"/>
                  </a:lnTo>
                  <a:lnTo>
                    <a:pt x="0" y="8"/>
                  </a:lnTo>
                  <a:lnTo>
                    <a:pt x="6" y="10"/>
                  </a:lnTo>
                  <a:lnTo>
                    <a:pt x="6"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71" name="Freeform 2116" descr="Papyrus"/>
            <p:cNvSpPr>
              <a:spLocks/>
            </p:cNvSpPr>
            <p:nvPr/>
          </p:nvSpPr>
          <p:spPr bwMode="blackWhite">
            <a:xfrm>
              <a:off x="2356" y="1985"/>
              <a:ext cx="2" cy="8"/>
            </a:xfrm>
            <a:custGeom>
              <a:avLst/>
              <a:gdLst/>
              <a:ahLst/>
              <a:cxnLst>
                <a:cxn ang="0">
                  <a:pos x="2" y="0"/>
                </a:cxn>
                <a:cxn ang="0">
                  <a:pos x="0" y="8"/>
                </a:cxn>
                <a:cxn ang="0">
                  <a:pos x="2" y="0"/>
                </a:cxn>
              </a:cxnLst>
              <a:rect l="0" t="0" r="r" b="b"/>
              <a:pathLst>
                <a:path w="2" h="8">
                  <a:moveTo>
                    <a:pt x="2" y="0"/>
                  </a:move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72" name="Freeform 2117" descr="Papyrus"/>
            <p:cNvSpPr>
              <a:spLocks/>
            </p:cNvSpPr>
            <p:nvPr/>
          </p:nvSpPr>
          <p:spPr bwMode="blackWhite">
            <a:xfrm>
              <a:off x="2222" y="2073"/>
              <a:ext cx="40" cy="42"/>
            </a:xfrm>
            <a:custGeom>
              <a:avLst/>
              <a:gdLst/>
              <a:ahLst/>
              <a:cxnLst>
                <a:cxn ang="0">
                  <a:pos x="2" y="34"/>
                </a:cxn>
                <a:cxn ang="0">
                  <a:pos x="40" y="0"/>
                </a:cxn>
                <a:cxn ang="0">
                  <a:pos x="40" y="8"/>
                </a:cxn>
                <a:cxn ang="0">
                  <a:pos x="0" y="42"/>
                </a:cxn>
                <a:cxn ang="0">
                  <a:pos x="2" y="34"/>
                </a:cxn>
              </a:cxnLst>
              <a:rect l="0" t="0" r="r" b="b"/>
              <a:pathLst>
                <a:path w="40" h="42">
                  <a:moveTo>
                    <a:pt x="2" y="34"/>
                  </a:moveTo>
                  <a:lnTo>
                    <a:pt x="40" y="0"/>
                  </a:lnTo>
                  <a:lnTo>
                    <a:pt x="40" y="8"/>
                  </a:lnTo>
                  <a:lnTo>
                    <a:pt x="0" y="42"/>
                  </a:lnTo>
                  <a:lnTo>
                    <a:pt x="2" y="34"/>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73" name="Freeform 2118" descr="Papyrus"/>
            <p:cNvSpPr>
              <a:spLocks/>
            </p:cNvSpPr>
            <p:nvPr/>
          </p:nvSpPr>
          <p:spPr bwMode="blackWhite">
            <a:xfrm>
              <a:off x="2392" y="2073"/>
              <a:ext cx="6" cy="42"/>
            </a:xfrm>
            <a:custGeom>
              <a:avLst/>
              <a:gdLst/>
              <a:ahLst/>
              <a:cxnLst>
                <a:cxn ang="0">
                  <a:pos x="2" y="0"/>
                </a:cxn>
                <a:cxn ang="0">
                  <a:pos x="6" y="34"/>
                </a:cxn>
                <a:cxn ang="0">
                  <a:pos x="4" y="42"/>
                </a:cxn>
                <a:cxn ang="0">
                  <a:pos x="0" y="8"/>
                </a:cxn>
                <a:cxn ang="0">
                  <a:pos x="2" y="0"/>
                </a:cxn>
              </a:cxnLst>
              <a:rect l="0" t="0" r="r" b="b"/>
              <a:pathLst>
                <a:path w="6" h="42">
                  <a:moveTo>
                    <a:pt x="2" y="0"/>
                  </a:moveTo>
                  <a:lnTo>
                    <a:pt x="6" y="34"/>
                  </a:lnTo>
                  <a:lnTo>
                    <a:pt x="4" y="42"/>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74" name="Freeform 2119"/>
            <p:cNvSpPr>
              <a:spLocks/>
            </p:cNvSpPr>
            <p:nvPr/>
          </p:nvSpPr>
          <p:spPr bwMode="blackWhite">
            <a:xfrm>
              <a:off x="2442" y="1955"/>
              <a:ext cx="2" cy="10"/>
            </a:xfrm>
            <a:custGeom>
              <a:avLst/>
              <a:gdLst/>
              <a:ahLst/>
              <a:cxnLst>
                <a:cxn ang="0">
                  <a:pos x="0" y="2"/>
                </a:cxn>
                <a:cxn ang="0">
                  <a:pos x="2" y="0"/>
                </a:cxn>
                <a:cxn ang="0">
                  <a:pos x="0" y="8"/>
                </a:cxn>
                <a:cxn ang="0">
                  <a:pos x="0" y="10"/>
                </a:cxn>
                <a:cxn ang="0">
                  <a:pos x="0" y="2"/>
                </a:cxn>
              </a:cxnLst>
              <a:rect l="0" t="0" r="r" b="b"/>
              <a:pathLst>
                <a:path w="2" h="10">
                  <a:moveTo>
                    <a:pt x="0" y="2"/>
                  </a:moveTo>
                  <a:lnTo>
                    <a:pt x="2" y="0"/>
                  </a:lnTo>
                  <a:lnTo>
                    <a:pt x="0" y="8"/>
                  </a:lnTo>
                  <a:lnTo>
                    <a:pt x="0" y="10"/>
                  </a:lnTo>
                  <a:lnTo>
                    <a:pt x="0"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75" name="Freeform 2120"/>
            <p:cNvSpPr>
              <a:spLocks/>
            </p:cNvSpPr>
            <p:nvPr/>
          </p:nvSpPr>
          <p:spPr bwMode="blackWhite">
            <a:xfrm>
              <a:off x="2416" y="1927"/>
              <a:ext cx="6" cy="8"/>
            </a:xfrm>
            <a:custGeom>
              <a:avLst/>
              <a:gdLst/>
              <a:ahLst/>
              <a:cxnLst>
                <a:cxn ang="0">
                  <a:pos x="6" y="0"/>
                </a:cxn>
                <a:cxn ang="0">
                  <a:pos x="0" y="0"/>
                </a:cxn>
                <a:cxn ang="0">
                  <a:pos x="0" y="8"/>
                </a:cxn>
                <a:cxn ang="0">
                  <a:pos x="4" y="8"/>
                </a:cxn>
                <a:cxn ang="0">
                  <a:pos x="6" y="0"/>
                </a:cxn>
              </a:cxnLst>
              <a:rect l="0" t="0" r="r" b="b"/>
              <a:pathLst>
                <a:path w="6" h="8">
                  <a:moveTo>
                    <a:pt x="6" y="0"/>
                  </a:moveTo>
                  <a:lnTo>
                    <a:pt x="0" y="0"/>
                  </a:lnTo>
                  <a:lnTo>
                    <a:pt x="0" y="8"/>
                  </a:lnTo>
                  <a:lnTo>
                    <a:pt x="4"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76" name="Freeform 2121"/>
            <p:cNvSpPr>
              <a:spLocks/>
            </p:cNvSpPr>
            <p:nvPr/>
          </p:nvSpPr>
          <p:spPr bwMode="blackWhite">
            <a:xfrm>
              <a:off x="2406" y="1925"/>
              <a:ext cx="6" cy="8"/>
            </a:xfrm>
            <a:custGeom>
              <a:avLst/>
              <a:gdLst/>
              <a:ahLst/>
              <a:cxnLst>
                <a:cxn ang="0">
                  <a:pos x="6" y="0"/>
                </a:cxn>
                <a:cxn ang="0">
                  <a:pos x="0" y="0"/>
                </a:cxn>
                <a:cxn ang="0">
                  <a:pos x="0" y="8"/>
                </a:cxn>
                <a:cxn ang="0">
                  <a:pos x="4" y="8"/>
                </a:cxn>
                <a:cxn ang="0">
                  <a:pos x="6" y="0"/>
                </a:cxn>
              </a:cxnLst>
              <a:rect l="0" t="0" r="r" b="b"/>
              <a:pathLst>
                <a:path w="6" h="8">
                  <a:moveTo>
                    <a:pt x="6" y="0"/>
                  </a:moveTo>
                  <a:lnTo>
                    <a:pt x="0" y="0"/>
                  </a:lnTo>
                  <a:lnTo>
                    <a:pt x="0" y="8"/>
                  </a:lnTo>
                  <a:lnTo>
                    <a:pt x="4"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77" name="Freeform 2122" descr="Papyrus"/>
            <p:cNvSpPr>
              <a:spLocks/>
            </p:cNvSpPr>
            <p:nvPr/>
          </p:nvSpPr>
          <p:spPr bwMode="blackWhite">
            <a:xfrm>
              <a:off x="2216" y="2107"/>
              <a:ext cx="8" cy="12"/>
            </a:xfrm>
            <a:custGeom>
              <a:avLst/>
              <a:gdLst/>
              <a:ahLst/>
              <a:cxnLst>
                <a:cxn ang="0">
                  <a:pos x="0" y="4"/>
                </a:cxn>
                <a:cxn ang="0">
                  <a:pos x="8" y="0"/>
                </a:cxn>
                <a:cxn ang="0">
                  <a:pos x="6" y="8"/>
                </a:cxn>
                <a:cxn ang="0">
                  <a:pos x="0" y="12"/>
                </a:cxn>
                <a:cxn ang="0">
                  <a:pos x="0" y="4"/>
                </a:cxn>
              </a:cxnLst>
              <a:rect l="0" t="0" r="r" b="b"/>
              <a:pathLst>
                <a:path w="8" h="12">
                  <a:moveTo>
                    <a:pt x="0" y="4"/>
                  </a:moveTo>
                  <a:lnTo>
                    <a:pt x="8" y="0"/>
                  </a:lnTo>
                  <a:lnTo>
                    <a:pt x="6" y="8"/>
                  </a:lnTo>
                  <a:lnTo>
                    <a:pt x="0" y="12"/>
                  </a:lnTo>
                  <a:lnTo>
                    <a:pt x="0" y="4"/>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78" name="Freeform 2123" descr="Papyrus"/>
            <p:cNvSpPr>
              <a:spLocks/>
            </p:cNvSpPr>
            <p:nvPr/>
          </p:nvSpPr>
          <p:spPr bwMode="blackWhite">
            <a:xfrm>
              <a:off x="2346" y="2073"/>
              <a:ext cx="48" cy="165"/>
            </a:xfrm>
            <a:custGeom>
              <a:avLst/>
              <a:gdLst/>
              <a:ahLst/>
              <a:cxnLst>
                <a:cxn ang="0">
                  <a:pos x="2" y="157"/>
                </a:cxn>
                <a:cxn ang="0">
                  <a:pos x="48" y="0"/>
                </a:cxn>
                <a:cxn ang="0">
                  <a:pos x="46" y="8"/>
                </a:cxn>
                <a:cxn ang="0">
                  <a:pos x="0" y="165"/>
                </a:cxn>
                <a:cxn ang="0">
                  <a:pos x="2" y="157"/>
                </a:cxn>
              </a:cxnLst>
              <a:rect l="0" t="0" r="r" b="b"/>
              <a:pathLst>
                <a:path w="48" h="165">
                  <a:moveTo>
                    <a:pt x="2" y="157"/>
                  </a:moveTo>
                  <a:lnTo>
                    <a:pt x="48" y="0"/>
                  </a:lnTo>
                  <a:lnTo>
                    <a:pt x="46" y="8"/>
                  </a:lnTo>
                  <a:lnTo>
                    <a:pt x="0" y="165"/>
                  </a:lnTo>
                  <a:lnTo>
                    <a:pt x="2" y="157"/>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79" name="Freeform 2124" descr="Papyrus"/>
            <p:cNvSpPr>
              <a:spLocks/>
            </p:cNvSpPr>
            <p:nvPr/>
          </p:nvSpPr>
          <p:spPr bwMode="blackWhite">
            <a:xfrm>
              <a:off x="2396" y="2107"/>
              <a:ext cx="2" cy="14"/>
            </a:xfrm>
            <a:custGeom>
              <a:avLst/>
              <a:gdLst/>
              <a:ahLst/>
              <a:cxnLst>
                <a:cxn ang="0">
                  <a:pos x="2" y="0"/>
                </a:cxn>
                <a:cxn ang="0">
                  <a:pos x="2" y="6"/>
                </a:cxn>
                <a:cxn ang="0">
                  <a:pos x="0" y="14"/>
                </a:cxn>
                <a:cxn ang="0">
                  <a:pos x="0" y="8"/>
                </a:cxn>
                <a:cxn ang="0">
                  <a:pos x="2" y="0"/>
                </a:cxn>
              </a:cxnLst>
              <a:rect l="0" t="0" r="r" b="b"/>
              <a:pathLst>
                <a:path w="2" h="14">
                  <a:moveTo>
                    <a:pt x="2" y="0"/>
                  </a:moveTo>
                  <a:lnTo>
                    <a:pt x="2" y="6"/>
                  </a:lnTo>
                  <a:lnTo>
                    <a:pt x="0" y="14"/>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80" name="Freeform 2125"/>
            <p:cNvSpPr>
              <a:spLocks/>
            </p:cNvSpPr>
            <p:nvPr/>
          </p:nvSpPr>
          <p:spPr bwMode="blackWhite">
            <a:xfrm>
              <a:off x="2438" y="1957"/>
              <a:ext cx="4" cy="12"/>
            </a:xfrm>
            <a:custGeom>
              <a:avLst/>
              <a:gdLst/>
              <a:ahLst/>
              <a:cxnLst>
                <a:cxn ang="0">
                  <a:pos x="2" y="4"/>
                </a:cxn>
                <a:cxn ang="0">
                  <a:pos x="4" y="0"/>
                </a:cxn>
                <a:cxn ang="0">
                  <a:pos x="4" y="8"/>
                </a:cxn>
                <a:cxn ang="0">
                  <a:pos x="0" y="12"/>
                </a:cxn>
                <a:cxn ang="0">
                  <a:pos x="2" y="4"/>
                </a:cxn>
              </a:cxnLst>
              <a:rect l="0" t="0" r="r" b="b"/>
              <a:pathLst>
                <a:path w="4" h="12">
                  <a:moveTo>
                    <a:pt x="2" y="4"/>
                  </a:moveTo>
                  <a:lnTo>
                    <a:pt x="4" y="0"/>
                  </a:lnTo>
                  <a:lnTo>
                    <a:pt x="4" y="8"/>
                  </a:lnTo>
                  <a:lnTo>
                    <a:pt x="0" y="12"/>
                  </a:lnTo>
                  <a:lnTo>
                    <a:pt x="2" y="4"/>
                  </a:lnTo>
                  <a:close/>
                </a:path>
              </a:pathLst>
            </a:custGeom>
            <a:solidFill>
              <a:srgbClr val="FFFFFF"/>
            </a:solidFill>
            <a:ln w="6350">
              <a:solidFill>
                <a:srgbClr val="000000"/>
              </a:solidFill>
              <a:prstDash val="solid"/>
              <a:round/>
              <a:headEnd/>
              <a:tailEnd/>
            </a:ln>
          </p:spPr>
          <p:txBody>
            <a:bodyPr/>
            <a:lstStyle/>
            <a:p>
              <a:endParaRPr lang="en-US" dirty="0"/>
            </a:p>
          </p:txBody>
        </p:sp>
        <p:sp>
          <p:nvSpPr>
            <p:cNvPr id="81" name="Freeform 2126"/>
            <p:cNvSpPr>
              <a:spLocks/>
            </p:cNvSpPr>
            <p:nvPr/>
          </p:nvSpPr>
          <p:spPr bwMode="blackWhite">
            <a:xfrm>
              <a:off x="2420" y="1927"/>
              <a:ext cx="6" cy="10"/>
            </a:xfrm>
            <a:custGeom>
              <a:avLst/>
              <a:gdLst/>
              <a:ahLst/>
              <a:cxnLst>
                <a:cxn ang="0">
                  <a:pos x="6" y="2"/>
                </a:cxn>
                <a:cxn ang="0">
                  <a:pos x="2" y="0"/>
                </a:cxn>
                <a:cxn ang="0">
                  <a:pos x="0" y="8"/>
                </a:cxn>
                <a:cxn ang="0">
                  <a:pos x="4" y="10"/>
                </a:cxn>
                <a:cxn ang="0">
                  <a:pos x="6" y="2"/>
                </a:cxn>
              </a:cxnLst>
              <a:rect l="0" t="0" r="r" b="b"/>
              <a:pathLst>
                <a:path w="6" h="10">
                  <a:moveTo>
                    <a:pt x="6" y="2"/>
                  </a:moveTo>
                  <a:lnTo>
                    <a:pt x="2" y="0"/>
                  </a:lnTo>
                  <a:lnTo>
                    <a:pt x="0" y="8"/>
                  </a:lnTo>
                  <a:lnTo>
                    <a:pt x="4" y="10"/>
                  </a:lnTo>
                  <a:lnTo>
                    <a:pt x="6"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82" name="Rectangle 2127"/>
            <p:cNvSpPr>
              <a:spLocks noChangeArrowheads="1"/>
            </p:cNvSpPr>
            <p:nvPr/>
          </p:nvSpPr>
          <p:spPr bwMode="blackWhite">
            <a:xfrm>
              <a:off x="2404" y="1925"/>
              <a:ext cx="2" cy="8"/>
            </a:xfrm>
            <a:prstGeom prst="rect">
              <a:avLst/>
            </a:prstGeom>
            <a:solidFill>
              <a:srgbClr val="FFFFFF"/>
            </a:solidFill>
            <a:ln w="6350">
              <a:solidFill>
                <a:srgbClr val="000000"/>
              </a:solidFill>
              <a:miter lim="800000"/>
              <a:headEnd/>
              <a:tailEnd/>
            </a:ln>
          </p:spPr>
          <p:txBody>
            <a:bodyPr/>
            <a:lstStyle/>
            <a:p>
              <a:endParaRPr lang="en-US" dirty="0"/>
            </a:p>
          </p:txBody>
        </p:sp>
        <p:sp>
          <p:nvSpPr>
            <p:cNvPr id="83" name="Freeform 2128" descr="Papyrus"/>
            <p:cNvSpPr>
              <a:spLocks/>
            </p:cNvSpPr>
            <p:nvPr/>
          </p:nvSpPr>
          <p:spPr bwMode="blackWhite">
            <a:xfrm>
              <a:off x="2206" y="2111"/>
              <a:ext cx="10" cy="12"/>
            </a:xfrm>
            <a:custGeom>
              <a:avLst/>
              <a:gdLst/>
              <a:ahLst/>
              <a:cxnLst>
                <a:cxn ang="0">
                  <a:pos x="0" y="4"/>
                </a:cxn>
                <a:cxn ang="0">
                  <a:pos x="10" y="0"/>
                </a:cxn>
                <a:cxn ang="0">
                  <a:pos x="10" y="8"/>
                </a:cxn>
                <a:cxn ang="0">
                  <a:pos x="0" y="12"/>
                </a:cxn>
                <a:cxn ang="0">
                  <a:pos x="0" y="4"/>
                </a:cxn>
              </a:cxnLst>
              <a:rect l="0" t="0" r="r" b="b"/>
              <a:pathLst>
                <a:path w="10" h="12">
                  <a:moveTo>
                    <a:pt x="0" y="4"/>
                  </a:moveTo>
                  <a:lnTo>
                    <a:pt x="10" y="0"/>
                  </a:lnTo>
                  <a:lnTo>
                    <a:pt x="10" y="8"/>
                  </a:lnTo>
                  <a:lnTo>
                    <a:pt x="0" y="12"/>
                  </a:lnTo>
                  <a:lnTo>
                    <a:pt x="0" y="4"/>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84" name="Freeform 2129" descr="Papyrus"/>
            <p:cNvSpPr>
              <a:spLocks/>
            </p:cNvSpPr>
            <p:nvPr/>
          </p:nvSpPr>
          <p:spPr bwMode="blackWhite">
            <a:xfrm>
              <a:off x="2332" y="2230"/>
              <a:ext cx="16" cy="12"/>
            </a:xfrm>
            <a:custGeom>
              <a:avLst/>
              <a:gdLst/>
              <a:ahLst/>
              <a:cxnLst>
                <a:cxn ang="0">
                  <a:pos x="2" y="4"/>
                </a:cxn>
                <a:cxn ang="0">
                  <a:pos x="16" y="0"/>
                </a:cxn>
                <a:cxn ang="0">
                  <a:pos x="14" y="8"/>
                </a:cxn>
                <a:cxn ang="0">
                  <a:pos x="0" y="12"/>
                </a:cxn>
                <a:cxn ang="0">
                  <a:pos x="2" y="4"/>
                </a:cxn>
              </a:cxnLst>
              <a:rect l="0" t="0" r="r" b="b"/>
              <a:pathLst>
                <a:path w="16" h="12">
                  <a:moveTo>
                    <a:pt x="2" y="4"/>
                  </a:moveTo>
                  <a:lnTo>
                    <a:pt x="16" y="0"/>
                  </a:lnTo>
                  <a:lnTo>
                    <a:pt x="14" y="8"/>
                  </a:lnTo>
                  <a:lnTo>
                    <a:pt x="0" y="12"/>
                  </a:lnTo>
                  <a:lnTo>
                    <a:pt x="2" y="4"/>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85" name="Freeform 2130" descr="Papyrus"/>
            <p:cNvSpPr>
              <a:spLocks/>
            </p:cNvSpPr>
            <p:nvPr/>
          </p:nvSpPr>
          <p:spPr bwMode="blackWhite">
            <a:xfrm>
              <a:off x="2396" y="2113"/>
              <a:ext cx="10" cy="10"/>
            </a:xfrm>
            <a:custGeom>
              <a:avLst/>
              <a:gdLst/>
              <a:ahLst/>
              <a:cxnLst>
                <a:cxn ang="0">
                  <a:pos x="2" y="0"/>
                </a:cxn>
                <a:cxn ang="0">
                  <a:pos x="10" y="2"/>
                </a:cxn>
                <a:cxn ang="0">
                  <a:pos x="10" y="10"/>
                </a:cxn>
                <a:cxn ang="0">
                  <a:pos x="0" y="8"/>
                </a:cxn>
                <a:cxn ang="0">
                  <a:pos x="2" y="0"/>
                </a:cxn>
              </a:cxnLst>
              <a:rect l="0" t="0" r="r" b="b"/>
              <a:pathLst>
                <a:path w="10" h="10">
                  <a:moveTo>
                    <a:pt x="2" y="0"/>
                  </a:moveTo>
                  <a:lnTo>
                    <a:pt x="10" y="2"/>
                  </a:lnTo>
                  <a:lnTo>
                    <a:pt x="10" y="10"/>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86" name="Freeform 2131"/>
            <p:cNvSpPr>
              <a:spLocks/>
            </p:cNvSpPr>
            <p:nvPr/>
          </p:nvSpPr>
          <p:spPr bwMode="blackWhite">
            <a:xfrm>
              <a:off x="2436" y="1961"/>
              <a:ext cx="4" cy="10"/>
            </a:xfrm>
            <a:custGeom>
              <a:avLst/>
              <a:gdLst/>
              <a:ahLst/>
              <a:cxnLst>
                <a:cxn ang="0">
                  <a:pos x="2" y="2"/>
                </a:cxn>
                <a:cxn ang="0">
                  <a:pos x="4" y="0"/>
                </a:cxn>
                <a:cxn ang="0">
                  <a:pos x="2" y="8"/>
                </a:cxn>
                <a:cxn ang="0">
                  <a:pos x="0" y="10"/>
                </a:cxn>
                <a:cxn ang="0">
                  <a:pos x="2" y="2"/>
                </a:cxn>
              </a:cxnLst>
              <a:rect l="0" t="0" r="r" b="b"/>
              <a:pathLst>
                <a:path w="4" h="10">
                  <a:moveTo>
                    <a:pt x="2" y="2"/>
                  </a:moveTo>
                  <a:lnTo>
                    <a:pt x="4" y="0"/>
                  </a:lnTo>
                  <a:lnTo>
                    <a:pt x="2" y="8"/>
                  </a:lnTo>
                  <a:lnTo>
                    <a:pt x="0" y="10"/>
                  </a:lnTo>
                  <a:lnTo>
                    <a:pt x="2"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87" name="Freeform 2132"/>
            <p:cNvSpPr>
              <a:spLocks/>
            </p:cNvSpPr>
            <p:nvPr/>
          </p:nvSpPr>
          <p:spPr bwMode="blackWhite">
            <a:xfrm>
              <a:off x="2424" y="1929"/>
              <a:ext cx="6" cy="8"/>
            </a:xfrm>
            <a:custGeom>
              <a:avLst/>
              <a:gdLst/>
              <a:ahLst/>
              <a:cxnLst>
                <a:cxn ang="0">
                  <a:pos x="6" y="0"/>
                </a:cxn>
                <a:cxn ang="0">
                  <a:pos x="2" y="0"/>
                </a:cxn>
                <a:cxn ang="0">
                  <a:pos x="0" y="8"/>
                </a:cxn>
                <a:cxn ang="0">
                  <a:pos x="4" y="8"/>
                </a:cxn>
                <a:cxn ang="0">
                  <a:pos x="6" y="0"/>
                </a:cxn>
              </a:cxnLst>
              <a:rect l="0" t="0" r="r" b="b"/>
              <a:pathLst>
                <a:path w="6" h="8">
                  <a:moveTo>
                    <a:pt x="6" y="0"/>
                  </a:moveTo>
                  <a:lnTo>
                    <a:pt x="2" y="0"/>
                  </a:lnTo>
                  <a:lnTo>
                    <a:pt x="0" y="8"/>
                  </a:lnTo>
                  <a:lnTo>
                    <a:pt x="4"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88" name="Freeform 2133"/>
            <p:cNvSpPr>
              <a:spLocks/>
            </p:cNvSpPr>
            <p:nvPr/>
          </p:nvSpPr>
          <p:spPr bwMode="blackWhite">
            <a:xfrm>
              <a:off x="2404" y="1925"/>
              <a:ext cx="1" cy="8"/>
            </a:xfrm>
            <a:custGeom>
              <a:avLst/>
              <a:gdLst/>
              <a:ahLst/>
              <a:cxnLst>
                <a:cxn ang="0">
                  <a:pos x="0" y="0"/>
                </a:cxn>
                <a:cxn ang="0">
                  <a:pos x="0" y="8"/>
                </a:cxn>
                <a:cxn ang="0">
                  <a:pos x="0" y="0"/>
                </a:cxn>
              </a:cxnLst>
              <a:rect l="0" t="0" r="r" b="b"/>
              <a:pathLst>
                <a:path h="8">
                  <a:moveTo>
                    <a:pt x="0" y="0"/>
                  </a:moveTo>
                  <a:lnTo>
                    <a:pt x="0" y="8"/>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89" name="Freeform 2134" descr="Papyrus"/>
            <p:cNvSpPr>
              <a:spLocks/>
            </p:cNvSpPr>
            <p:nvPr/>
          </p:nvSpPr>
          <p:spPr bwMode="blackWhite">
            <a:xfrm>
              <a:off x="2314" y="2234"/>
              <a:ext cx="20" cy="10"/>
            </a:xfrm>
            <a:custGeom>
              <a:avLst/>
              <a:gdLst/>
              <a:ahLst/>
              <a:cxnLst>
                <a:cxn ang="0">
                  <a:pos x="2" y="2"/>
                </a:cxn>
                <a:cxn ang="0">
                  <a:pos x="20" y="0"/>
                </a:cxn>
                <a:cxn ang="0">
                  <a:pos x="18" y="8"/>
                </a:cxn>
                <a:cxn ang="0">
                  <a:pos x="0" y="10"/>
                </a:cxn>
                <a:cxn ang="0">
                  <a:pos x="2" y="2"/>
                </a:cxn>
              </a:cxnLst>
              <a:rect l="0" t="0" r="r" b="b"/>
              <a:pathLst>
                <a:path w="20" h="10">
                  <a:moveTo>
                    <a:pt x="2" y="2"/>
                  </a:moveTo>
                  <a:lnTo>
                    <a:pt x="20" y="0"/>
                  </a:lnTo>
                  <a:lnTo>
                    <a:pt x="18" y="8"/>
                  </a:lnTo>
                  <a:lnTo>
                    <a:pt x="0" y="10"/>
                  </a:lnTo>
                  <a:lnTo>
                    <a:pt x="2" y="2"/>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90" name="Freeform 2135"/>
            <p:cNvSpPr>
              <a:spLocks/>
            </p:cNvSpPr>
            <p:nvPr/>
          </p:nvSpPr>
          <p:spPr bwMode="blackWhite">
            <a:xfrm>
              <a:off x="2434" y="1963"/>
              <a:ext cx="4" cy="12"/>
            </a:xfrm>
            <a:custGeom>
              <a:avLst/>
              <a:gdLst/>
              <a:ahLst/>
              <a:cxnLst>
                <a:cxn ang="0">
                  <a:pos x="0" y="4"/>
                </a:cxn>
                <a:cxn ang="0">
                  <a:pos x="4" y="0"/>
                </a:cxn>
                <a:cxn ang="0">
                  <a:pos x="2" y="8"/>
                </a:cxn>
                <a:cxn ang="0">
                  <a:pos x="0" y="12"/>
                </a:cxn>
                <a:cxn ang="0">
                  <a:pos x="0" y="4"/>
                </a:cxn>
              </a:cxnLst>
              <a:rect l="0" t="0" r="r" b="b"/>
              <a:pathLst>
                <a:path w="4" h="12">
                  <a:moveTo>
                    <a:pt x="0" y="4"/>
                  </a:moveTo>
                  <a:lnTo>
                    <a:pt x="4" y="0"/>
                  </a:lnTo>
                  <a:lnTo>
                    <a:pt x="2" y="8"/>
                  </a:lnTo>
                  <a:lnTo>
                    <a:pt x="0" y="12"/>
                  </a:lnTo>
                  <a:lnTo>
                    <a:pt x="0" y="4"/>
                  </a:lnTo>
                  <a:close/>
                </a:path>
              </a:pathLst>
            </a:custGeom>
            <a:solidFill>
              <a:srgbClr val="FFFFFF"/>
            </a:solidFill>
            <a:ln w="6350">
              <a:solidFill>
                <a:srgbClr val="000000"/>
              </a:solidFill>
              <a:prstDash val="solid"/>
              <a:round/>
              <a:headEnd/>
              <a:tailEnd/>
            </a:ln>
          </p:spPr>
          <p:txBody>
            <a:bodyPr/>
            <a:lstStyle/>
            <a:p>
              <a:endParaRPr lang="en-US" dirty="0"/>
            </a:p>
          </p:txBody>
        </p:sp>
        <p:sp>
          <p:nvSpPr>
            <p:cNvPr id="91" name="Freeform 2136"/>
            <p:cNvSpPr>
              <a:spLocks/>
            </p:cNvSpPr>
            <p:nvPr/>
          </p:nvSpPr>
          <p:spPr bwMode="blackWhite">
            <a:xfrm>
              <a:off x="2428" y="1929"/>
              <a:ext cx="4" cy="10"/>
            </a:xfrm>
            <a:custGeom>
              <a:avLst/>
              <a:gdLst/>
              <a:ahLst/>
              <a:cxnLst>
                <a:cxn ang="0">
                  <a:pos x="4" y="2"/>
                </a:cxn>
                <a:cxn ang="0">
                  <a:pos x="2" y="0"/>
                </a:cxn>
                <a:cxn ang="0">
                  <a:pos x="0" y="8"/>
                </a:cxn>
                <a:cxn ang="0">
                  <a:pos x="4" y="10"/>
                </a:cxn>
                <a:cxn ang="0">
                  <a:pos x="4" y="2"/>
                </a:cxn>
              </a:cxnLst>
              <a:rect l="0" t="0" r="r" b="b"/>
              <a:pathLst>
                <a:path w="4" h="10">
                  <a:moveTo>
                    <a:pt x="4" y="2"/>
                  </a:moveTo>
                  <a:lnTo>
                    <a:pt x="2" y="0"/>
                  </a:lnTo>
                  <a:lnTo>
                    <a:pt x="0" y="8"/>
                  </a:lnTo>
                  <a:lnTo>
                    <a:pt x="4" y="10"/>
                  </a:lnTo>
                  <a:lnTo>
                    <a:pt x="4"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92" name="Freeform 2137"/>
            <p:cNvSpPr>
              <a:spLocks/>
            </p:cNvSpPr>
            <p:nvPr/>
          </p:nvSpPr>
          <p:spPr bwMode="blackWhite">
            <a:xfrm>
              <a:off x="2394" y="1925"/>
              <a:ext cx="10" cy="8"/>
            </a:xfrm>
            <a:custGeom>
              <a:avLst/>
              <a:gdLst/>
              <a:ahLst/>
              <a:cxnLst>
                <a:cxn ang="0">
                  <a:pos x="10" y="0"/>
                </a:cxn>
                <a:cxn ang="0">
                  <a:pos x="2" y="0"/>
                </a:cxn>
                <a:cxn ang="0">
                  <a:pos x="0" y="8"/>
                </a:cxn>
                <a:cxn ang="0">
                  <a:pos x="10" y="8"/>
                </a:cxn>
                <a:cxn ang="0">
                  <a:pos x="10" y="0"/>
                </a:cxn>
              </a:cxnLst>
              <a:rect l="0" t="0" r="r" b="b"/>
              <a:pathLst>
                <a:path w="10" h="8">
                  <a:moveTo>
                    <a:pt x="10" y="0"/>
                  </a:moveTo>
                  <a:lnTo>
                    <a:pt x="2" y="0"/>
                  </a:lnTo>
                  <a:lnTo>
                    <a:pt x="0" y="8"/>
                  </a:lnTo>
                  <a:lnTo>
                    <a:pt x="10" y="8"/>
                  </a:lnTo>
                  <a:lnTo>
                    <a:pt x="1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93" name="Freeform 2138"/>
            <p:cNvSpPr>
              <a:spLocks/>
            </p:cNvSpPr>
            <p:nvPr/>
          </p:nvSpPr>
          <p:spPr bwMode="blackWhite">
            <a:xfrm>
              <a:off x="2430" y="1967"/>
              <a:ext cx="4" cy="10"/>
            </a:xfrm>
            <a:custGeom>
              <a:avLst/>
              <a:gdLst/>
              <a:ahLst/>
              <a:cxnLst>
                <a:cxn ang="0">
                  <a:pos x="2" y="2"/>
                </a:cxn>
                <a:cxn ang="0">
                  <a:pos x="4" y="0"/>
                </a:cxn>
                <a:cxn ang="0">
                  <a:pos x="4" y="8"/>
                </a:cxn>
                <a:cxn ang="0">
                  <a:pos x="0" y="10"/>
                </a:cxn>
                <a:cxn ang="0">
                  <a:pos x="2" y="2"/>
                </a:cxn>
              </a:cxnLst>
              <a:rect l="0" t="0" r="r" b="b"/>
              <a:pathLst>
                <a:path w="4" h="10">
                  <a:moveTo>
                    <a:pt x="2" y="2"/>
                  </a:moveTo>
                  <a:lnTo>
                    <a:pt x="4" y="0"/>
                  </a:lnTo>
                  <a:lnTo>
                    <a:pt x="4" y="8"/>
                  </a:lnTo>
                  <a:lnTo>
                    <a:pt x="0" y="10"/>
                  </a:lnTo>
                  <a:lnTo>
                    <a:pt x="2"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94" name="Freeform 2139"/>
            <p:cNvSpPr>
              <a:spLocks/>
            </p:cNvSpPr>
            <p:nvPr/>
          </p:nvSpPr>
          <p:spPr bwMode="blackWhite">
            <a:xfrm>
              <a:off x="2432" y="1931"/>
              <a:ext cx="4" cy="10"/>
            </a:xfrm>
            <a:custGeom>
              <a:avLst/>
              <a:gdLst/>
              <a:ahLst/>
              <a:cxnLst>
                <a:cxn ang="0">
                  <a:pos x="4" y="2"/>
                </a:cxn>
                <a:cxn ang="0">
                  <a:pos x="0" y="0"/>
                </a:cxn>
                <a:cxn ang="0">
                  <a:pos x="0" y="8"/>
                </a:cxn>
                <a:cxn ang="0">
                  <a:pos x="2" y="10"/>
                </a:cxn>
                <a:cxn ang="0">
                  <a:pos x="4" y="2"/>
                </a:cxn>
              </a:cxnLst>
              <a:rect l="0" t="0" r="r" b="b"/>
              <a:pathLst>
                <a:path w="4" h="10">
                  <a:moveTo>
                    <a:pt x="4" y="2"/>
                  </a:moveTo>
                  <a:lnTo>
                    <a:pt x="0" y="0"/>
                  </a:lnTo>
                  <a:lnTo>
                    <a:pt x="0" y="8"/>
                  </a:lnTo>
                  <a:lnTo>
                    <a:pt x="2" y="10"/>
                  </a:lnTo>
                  <a:lnTo>
                    <a:pt x="4"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95" name="Freeform 2140"/>
            <p:cNvSpPr>
              <a:spLocks/>
            </p:cNvSpPr>
            <p:nvPr/>
          </p:nvSpPr>
          <p:spPr bwMode="blackWhite">
            <a:xfrm>
              <a:off x="2390" y="1925"/>
              <a:ext cx="6" cy="10"/>
            </a:xfrm>
            <a:custGeom>
              <a:avLst/>
              <a:gdLst/>
              <a:ahLst/>
              <a:cxnLst>
                <a:cxn ang="0">
                  <a:pos x="6" y="0"/>
                </a:cxn>
                <a:cxn ang="0">
                  <a:pos x="0" y="2"/>
                </a:cxn>
                <a:cxn ang="0">
                  <a:pos x="0" y="10"/>
                </a:cxn>
                <a:cxn ang="0">
                  <a:pos x="4" y="8"/>
                </a:cxn>
                <a:cxn ang="0">
                  <a:pos x="6" y="0"/>
                </a:cxn>
              </a:cxnLst>
              <a:rect l="0" t="0" r="r" b="b"/>
              <a:pathLst>
                <a:path w="6" h="10">
                  <a:moveTo>
                    <a:pt x="6" y="0"/>
                  </a:moveTo>
                  <a:lnTo>
                    <a:pt x="0" y="2"/>
                  </a:lnTo>
                  <a:lnTo>
                    <a:pt x="0" y="10"/>
                  </a:lnTo>
                  <a:lnTo>
                    <a:pt x="4"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96" name="Freeform 2141"/>
            <p:cNvSpPr>
              <a:spLocks/>
            </p:cNvSpPr>
            <p:nvPr/>
          </p:nvSpPr>
          <p:spPr bwMode="blackWhite">
            <a:xfrm>
              <a:off x="2426" y="1969"/>
              <a:ext cx="6" cy="10"/>
            </a:xfrm>
            <a:custGeom>
              <a:avLst/>
              <a:gdLst/>
              <a:ahLst/>
              <a:cxnLst>
                <a:cxn ang="0">
                  <a:pos x="2" y="2"/>
                </a:cxn>
                <a:cxn ang="0">
                  <a:pos x="6" y="0"/>
                </a:cxn>
                <a:cxn ang="0">
                  <a:pos x="4" y="8"/>
                </a:cxn>
                <a:cxn ang="0">
                  <a:pos x="0" y="10"/>
                </a:cxn>
                <a:cxn ang="0">
                  <a:pos x="2" y="2"/>
                </a:cxn>
              </a:cxnLst>
              <a:rect l="0" t="0" r="r" b="b"/>
              <a:pathLst>
                <a:path w="6" h="10">
                  <a:moveTo>
                    <a:pt x="2" y="2"/>
                  </a:moveTo>
                  <a:lnTo>
                    <a:pt x="6" y="0"/>
                  </a:lnTo>
                  <a:lnTo>
                    <a:pt x="4" y="8"/>
                  </a:lnTo>
                  <a:lnTo>
                    <a:pt x="0" y="10"/>
                  </a:lnTo>
                  <a:lnTo>
                    <a:pt x="2"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97" name="Freeform 2142"/>
            <p:cNvSpPr>
              <a:spLocks/>
            </p:cNvSpPr>
            <p:nvPr/>
          </p:nvSpPr>
          <p:spPr bwMode="blackWhite">
            <a:xfrm>
              <a:off x="2434" y="1933"/>
              <a:ext cx="4" cy="10"/>
            </a:xfrm>
            <a:custGeom>
              <a:avLst/>
              <a:gdLst/>
              <a:ahLst/>
              <a:cxnLst>
                <a:cxn ang="0">
                  <a:pos x="4" y="2"/>
                </a:cxn>
                <a:cxn ang="0">
                  <a:pos x="2" y="0"/>
                </a:cxn>
                <a:cxn ang="0">
                  <a:pos x="0" y="8"/>
                </a:cxn>
                <a:cxn ang="0">
                  <a:pos x="4" y="10"/>
                </a:cxn>
                <a:cxn ang="0">
                  <a:pos x="4" y="2"/>
                </a:cxn>
              </a:cxnLst>
              <a:rect l="0" t="0" r="r" b="b"/>
              <a:pathLst>
                <a:path w="4" h="10">
                  <a:moveTo>
                    <a:pt x="4" y="2"/>
                  </a:moveTo>
                  <a:lnTo>
                    <a:pt x="2" y="0"/>
                  </a:lnTo>
                  <a:lnTo>
                    <a:pt x="0" y="8"/>
                  </a:lnTo>
                  <a:lnTo>
                    <a:pt x="4" y="10"/>
                  </a:lnTo>
                  <a:lnTo>
                    <a:pt x="4"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98" name="Rectangle 2143"/>
            <p:cNvSpPr>
              <a:spLocks noChangeArrowheads="1"/>
            </p:cNvSpPr>
            <p:nvPr/>
          </p:nvSpPr>
          <p:spPr bwMode="blackWhite">
            <a:xfrm>
              <a:off x="2386" y="1929"/>
              <a:ext cx="2" cy="4"/>
            </a:xfrm>
            <a:prstGeom prst="rect">
              <a:avLst/>
            </a:prstGeom>
            <a:solidFill>
              <a:srgbClr val="FFFFFF"/>
            </a:solidFill>
            <a:ln w="6350">
              <a:solidFill>
                <a:srgbClr val="000000"/>
              </a:solidFill>
              <a:miter lim="800000"/>
              <a:headEnd/>
              <a:tailEnd/>
            </a:ln>
          </p:spPr>
          <p:txBody>
            <a:bodyPr/>
            <a:lstStyle/>
            <a:p>
              <a:endParaRPr lang="en-US" dirty="0"/>
            </a:p>
          </p:txBody>
        </p:sp>
        <p:sp>
          <p:nvSpPr>
            <p:cNvPr id="99" name="Freeform 2144"/>
            <p:cNvSpPr>
              <a:spLocks/>
            </p:cNvSpPr>
            <p:nvPr/>
          </p:nvSpPr>
          <p:spPr bwMode="blackWhite">
            <a:xfrm>
              <a:off x="2422" y="1971"/>
              <a:ext cx="6" cy="10"/>
            </a:xfrm>
            <a:custGeom>
              <a:avLst/>
              <a:gdLst/>
              <a:ahLst/>
              <a:cxnLst>
                <a:cxn ang="0">
                  <a:pos x="0" y="2"/>
                </a:cxn>
                <a:cxn ang="0">
                  <a:pos x="6" y="0"/>
                </a:cxn>
                <a:cxn ang="0">
                  <a:pos x="4" y="8"/>
                </a:cxn>
                <a:cxn ang="0">
                  <a:pos x="0" y="10"/>
                </a:cxn>
                <a:cxn ang="0">
                  <a:pos x="0" y="2"/>
                </a:cxn>
              </a:cxnLst>
              <a:rect l="0" t="0" r="r" b="b"/>
              <a:pathLst>
                <a:path w="6" h="10">
                  <a:moveTo>
                    <a:pt x="0" y="2"/>
                  </a:moveTo>
                  <a:lnTo>
                    <a:pt x="6" y="0"/>
                  </a:lnTo>
                  <a:lnTo>
                    <a:pt x="4" y="8"/>
                  </a:lnTo>
                  <a:lnTo>
                    <a:pt x="0" y="10"/>
                  </a:lnTo>
                  <a:lnTo>
                    <a:pt x="0"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100" name="Freeform 2145"/>
            <p:cNvSpPr>
              <a:spLocks/>
            </p:cNvSpPr>
            <p:nvPr/>
          </p:nvSpPr>
          <p:spPr bwMode="blackWhite">
            <a:xfrm>
              <a:off x="2438" y="1935"/>
              <a:ext cx="2" cy="10"/>
            </a:xfrm>
            <a:custGeom>
              <a:avLst/>
              <a:gdLst/>
              <a:ahLst/>
              <a:cxnLst>
                <a:cxn ang="0">
                  <a:pos x="2" y="2"/>
                </a:cxn>
                <a:cxn ang="0">
                  <a:pos x="0" y="0"/>
                </a:cxn>
                <a:cxn ang="0">
                  <a:pos x="0" y="8"/>
                </a:cxn>
                <a:cxn ang="0">
                  <a:pos x="2" y="10"/>
                </a:cxn>
                <a:cxn ang="0">
                  <a:pos x="2" y="2"/>
                </a:cxn>
              </a:cxnLst>
              <a:rect l="0" t="0" r="r" b="b"/>
              <a:pathLst>
                <a:path w="2" h="10">
                  <a:moveTo>
                    <a:pt x="2" y="2"/>
                  </a:moveTo>
                  <a:lnTo>
                    <a:pt x="0" y="0"/>
                  </a:lnTo>
                  <a:lnTo>
                    <a:pt x="0" y="8"/>
                  </a:lnTo>
                  <a:lnTo>
                    <a:pt x="2" y="10"/>
                  </a:lnTo>
                  <a:lnTo>
                    <a:pt x="2"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101" name="Freeform 2146"/>
            <p:cNvSpPr>
              <a:spLocks/>
            </p:cNvSpPr>
            <p:nvPr/>
          </p:nvSpPr>
          <p:spPr bwMode="blackWhite">
            <a:xfrm>
              <a:off x="2378" y="1927"/>
              <a:ext cx="6" cy="10"/>
            </a:xfrm>
            <a:custGeom>
              <a:avLst/>
              <a:gdLst/>
              <a:ahLst/>
              <a:cxnLst>
                <a:cxn ang="0">
                  <a:pos x="6" y="0"/>
                </a:cxn>
                <a:cxn ang="0">
                  <a:pos x="2" y="2"/>
                </a:cxn>
                <a:cxn ang="0">
                  <a:pos x="0" y="10"/>
                </a:cxn>
                <a:cxn ang="0">
                  <a:pos x="6" y="8"/>
                </a:cxn>
                <a:cxn ang="0">
                  <a:pos x="6" y="0"/>
                </a:cxn>
              </a:cxnLst>
              <a:rect l="0" t="0" r="r" b="b"/>
              <a:pathLst>
                <a:path w="6" h="10">
                  <a:moveTo>
                    <a:pt x="6" y="0"/>
                  </a:moveTo>
                  <a:lnTo>
                    <a:pt x="2" y="2"/>
                  </a:lnTo>
                  <a:lnTo>
                    <a:pt x="0" y="10"/>
                  </a:lnTo>
                  <a:lnTo>
                    <a:pt x="6"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102" name="Freeform 2147"/>
            <p:cNvSpPr>
              <a:spLocks/>
            </p:cNvSpPr>
            <p:nvPr/>
          </p:nvSpPr>
          <p:spPr bwMode="blackWhite">
            <a:xfrm>
              <a:off x="2418" y="1973"/>
              <a:ext cx="4" cy="12"/>
            </a:xfrm>
            <a:custGeom>
              <a:avLst/>
              <a:gdLst/>
              <a:ahLst/>
              <a:cxnLst>
                <a:cxn ang="0">
                  <a:pos x="0" y="4"/>
                </a:cxn>
                <a:cxn ang="0">
                  <a:pos x="4" y="0"/>
                </a:cxn>
                <a:cxn ang="0">
                  <a:pos x="4" y="8"/>
                </a:cxn>
                <a:cxn ang="0">
                  <a:pos x="0" y="12"/>
                </a:cxn>
                <a:cxn ang="0">
                  <a:pos x="0" y="4"/>
                </a:cxn>
              </a:cxnLst>
              <a:rect l="0" t="0" r="r" b="b"/>
              <a:pathLst>
                <a:path w="4" h="12">
                  <a:moveTo>
                    <a:pt x="0" y="4"/>
                  </a:moveTo>
                  <a:lnTo>
                    <a:pt x="4" y="0"/>
                  </a:lnTo>
                  <a:lnTo>
                    <a:pt x="4" y="8"/>
                  </a:lnTo>
                  <a:lnTo>
                    <a:pt x="0" y="12"/>
                  </a:lnTo>
                  <a:lnTo>
                    <a:pt x="0" y="4"/>
                  </a:lnTo>
                  <a:close/>
                </a:path>
              </a:pathLst>
            </a:custGeom>
            <a:solidFill>
              <a:srgbClr val="FFFFFF"/>
            </a:solidFill>
            <a:ln w="6350">
              <a:solidFill>
                <a:srgbClr val="000000"/>
              </a:solidFill>
              <a:prstDash val="solid"/>
              <a:round/>
              <a:headEnd/>
              <a:tailEnd/>
            </a:ln>
          </p:spPr>
          <p:txBody>
            <a:bodyPr/>
            <a:lstStyle/>
            <a:p>
              <a:endParaRPr lang="en-US" dirty="0"/>
            </a:p>
          </p:txBody>
        </p:sp>
        <p:sp>
          <p:nvSpPr>
            <p:cNvPr id="103" name="Freeform 2148"/>
            <p:cNvSpPr>
              <a:spLocks/>
            </p:cNvSpPr>
            <p:nvPr/>
          </p:nvSpPr>
          <p:spPr bwMode="blackWhite">
            <a:xfrm>
              <a:off x="2440" y="1937"/>
              <a:ext cx="2" cy="10"/>
            </a:xfrm>
            <a:custGeom>
              <a:avLst/>
              <a:gdLst/>
              <a:ahLst/>
              <a:cxnLst>
                <a:cxn ang="0">
                  <a:pos x="2" y="2"/>
                </a:cxn>
                <a:cxn ang="0">
                  <a:pos x="0" y="0"/>
                </a:cxn>
                <a:cxn ang="0">
                  <a:pos x="0" y="8"/>
                </a:cxn>
                <a:cxn ang="0">
                  <a:pos x="2" y="10"/>
                </a:cxn>
                <a:cxn ang="0">
                  <a:pos x="2" y="2"/>
                </a:cxn>
              </a:cxnLst>
              <a:rect l="0" t="0" r="r" b="b"/>
              <a:pathLst>
                <a:path w="2" h="10">
                  <a:moveTo>
                    <a:pt x="2" y="2"/>
                  </a:moveTo>
                  <a:lnTo>
                    <a:pt x="0" y="0"/>
                  </a:lnTo>
                  <a:lnTo>
                    <a:pt x="0" y="8"/>
                  </a:lnTo>
                  <a:lnTo>
                    <a:pt x="2" y="10"/>
                  </a:lnTo>
                  <a:lnTo>
                    <a:pt x="2"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104" name="Freeform 2149"/>
            <p:cNvSpPr>
              <a:spLocks/>
            </p:cNvSpPr>
            <p:nvPr/>
          </p:nvSpPr>
          <p:spPr bwMode="blackWhite">
            <a:xfrm>
              <a:off x="2372" y="1929"/>
              <a:ext cx="8" cy="8"/>
            </a:xfrm>
            <a:custGeom>
              <a:avLst/>
              <a:gdLst/>
              <a:ahLst/>
              <a:cxnLst>
                <a:cxn ang="0">
                  <a:pos x="8" y="0"/>
                </a:cxn>
                <a:cxn ang="0">
                  <a:pos x="2" y="0"/>
                </a:cxn>
                <a:cxn ang="0">
                  <a:pos x="0" y="8"/>
                </a:cxn>
                <a:cxn ang="0">
                  <a:pos x="6" y="8"/>
                </a:cxn>
                <a:cxn ang="0">
                  <a:pos x="8" y="0"/>
                </a:cxn>
              </a:cxnLst>
              <a:rect l="0" t="0" r="r" b="b"/>
              <a:pathLst>
                <a:path w="8" h="8">
                  <a:moveTo>
                    <a:pt x="8" y="0"/>
                  </a:moveTo>
                  <a:lnTo>
                    <a:pt x="2" y="0"/>
                  </a:lnTo>
                  <a:lnTo>
                    <a:pt x="0" y="8"/>
                  </a:lnTo>
                  <a:lnTo>
                    <a:pt x="6" y="8"/>
                  </a:lnTo>
                  <a:lnTo>
                    <a:pt x="8"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105" name="Freeform 2150" descr="Papyrus"/>
            <p:cNvSpPr>
              <a:spLocks/>
            </p:cNvSpPr>
            <p:nvPr/>
          </p:nvSpPr>
          <p:spPr bwMode="blackWhite">
            <a:xfrm>
              <a:off x="2412" y="1977"/>
              <a:ext cx="6" cy="10"/>
            </a:xfrm>
            <a:custGeom>
              <a:avLst/>
              <a:gdLst/>
              <a:ahLst/>
              <a:cxnLst>
                <a:cxn ang="0">
                  <a:pos x="2" y="2"/>
                </a:cxn>
                <a:cxn ang="0">
                  <a:pos x="6" y="0"/>
                </a:cxn>
                <a:cxn ang="0">
                  <a:pos x="6" y="8"/>
                </a:cxn>
                <a:cxn ang="0">
                  <a:pos x="0" y="10"/>
                </a:cxn>
                <a:cxn ang="0">
                  <a:pos x="2" y="2"/>
                </a:cxn>
              </a:cxnLst>
              <a:rect l="0" t="0" r="r" b="b"/>
              <a:pathLst>
                <a:path w="6" h="10">
                  <a:moveTo>
                    <a:pt x="2" y="2"/>
                  </a:moveTo>
                  <a:lnTo>
                    <a:pt x="6" y="0"/>
                  </a:lnTo>
                  <a:lnTo>
                    <a:pt x="6" y="8"/>
                  </a:lnTo>
                  <a:lnTo>
                    <a:pt x="0" y="10"/>
                  </a:lnTo>
                  <a:lnTo>
                    <a:pt x="2" y="2"/>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06" name="Freeform 2151"/>
            <p:cNvSpPr>
              <a:spLocks/>
            </p:cNvSpPr>
            <p:nvPr/>
          </p:nvSpPr>
          <p:spPr bwMode="blackWhite">
            <a:xfrm>
              <a:off x="2442" y="1939"/>
              <a:ext cx="2" cy="12"/>
            </a:xfrm>
            <a:custGeom>
              <a:avLst/>
              <a:gdLst/>
              <a:ahLst/>
              <a:cxnLst>
                <a:cxn ang="0">
                  <a:pos x="2" y="4"/>
                </a:cxn>
                <a:cxn ang="0">
                  <a:pos x="0" y="0"/>
                </a:cxn>
                <a:cxn ang="0">
                  <a:pos x="0" y="8"/>
                </a:cxn>
                <a:cxn ang="0">
                  <a:pos x="0" y="12"/>
                </a:cxn>
                <a:cxn ang="0">
                  <a:pos x="2" y="4"/>
                </a:cxn>
              </a:cxnLst>
              <a:rect l="0" t="0" r="r" b="b"/>
              <a:pathLst>
                <a:path w="2" h="12">
                  <a:moveTo>
                    <a:pt x="2" y="4"/>
                  </a:moveTo>
                  <a:lnTo>
                    <a:pt x="0" y="0"/>
                  </a:lnTo>
                  <a:lnTo>
                    <a:pt x="0" y="8"/>
                  </a:lnTo>
                  <a:lnTo>
                    <a:pt x="0" y="12"/>
                  </a:lnTo>
                  <a:lnTo>
                    <a:pt x="2" y="4"/>
                  </a:lnTo>
                  <a:close/>
                </a:path>
              </a:pathLst>
            </a:custGeom>
            <a:solidFill>
              <a:srgbClr val="FFFFFF"/>
            </a:solidFill>
            <a:ln w="6350">
              <a:solidFill>
                <a:srgbClr val="000000"/>
              </a:solidFill>
              <a:prstDash val="solid"/>
              <a:round/>
              <a:headEnd/>
              <a:tailEnd/>
            </a:ln>
          </p:spPr>
          <p:txBody>
            <a:bodyPr/>
            <a:lstStyle/>
            <a:p>
              <a:endParaRPr lang="en-US" dirty="0"/>
            </a:p>
          </p:txBody>
        </p:sp>
        <p:sp>
          <p:nvSpPr>
            <p:cNvPr id="107" name="Freeform 2152"/>
            <p:cNvSpPr>
              <a:spLocks/>
            </p:cNvSpPr>
            <p:nvPr/>
          </p:nvSpPr>
          <p:spPr bwMode="blackWhite">
            <a:xfrm>
              <a:off x="2368" y="1929"/>
              <a:ext cx="6" cy="10"/>
            </a:xfrm>
            <a:custGeom>
              <a:avLst/>
              <a:gdLst/>
              <a:ahLst/>
              <a:cxnLst>
                <a:cxn ang="0">
                  <a:pos x="6" y="0"/>
                </a:cxn>
                <a:cxn ang="0">
                  <a:pos x="0" y="2"/>
                </a:cxn>
                <a:cxn ang="0">
                  <a:pos x="0" y="10"/>
                </a:cxn>
                <a:cxn ang="0">
                  <a:pos x="4" y="8"/>
                </a:cxn>
                <a:cxn ang="0">
                  <a:pos x="6" y="0"/>
                </a:cxn>
              </a:cxnLst>
              <a:rect l="0" t="0" r="r" b="b"/>
              <a:pathLst>
                <a:path w="6" h="10">
                  <a:moveTo>
                    <a:pt x="6" y="0"/>
                  </a:moveTo>
                  <a:lnTo>
                    <a:pt x="0" y="2"/>
                  </a:lnTo>
                  <a:lnTo>
                    <a:pt x="0" y="10"/>
                  </a:lnTo>
                  <a:lnTo>
                    <a:pt x="4"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108" name="Freeform 2153" descr="Papyrus"/>
            <p:cNvSpPr>
              <a:spLocks/>
            </p:cNvSpPr>
            <p:nvPr/>
          </p:nvSpPr>
          <p:spPr bwMode="blackWhite">
            <a:xfrm>
              <a:off x="2408" y="1979"/>
              <a:ext cx="6" cy="10"/>
            </a:xfrm>
            <a:custGeom>
              <a:avLst/>
              <a:gdLst/>
              <a:ahLst/>
              <a:cxnLst>
                <a:cxn ang="0">
                  <a:pos x="0" y="2"/>
                </a:cxn>
                <a:cxn ang="0">
                  <a:pos x="6" y="0"/>
                </a:cxn>
                <a:cxn ang="0">
                  <a:pos x="4" y="8"/>
                </a:cxn>
                <a:cxn ang="0">
                  <a:pos x="0" y="10"/>
                </a:cxn>
                <a:cxn ang="0">
                  <a:pos x="0" y="2"/>
                </a:cxn>
              </a:cxnLst>
              <a:rect l="0" t="0" r="r" b="b"/>
              <a:pathLst>
                <a:path w="6" h="10">
                  <a:moveTo>
                    <a:pt x="0" y="2"/>
                  </a:moveTo>
                  <a:lnTo>
                    <a:pt x="6" y="0"/>
                  </a:lnTo>
                  <a:lnTo>
                    <a:pt x="4" y="8"/>
                  </a:lnTo>
                  <a:lnTo>
                    <a:pt x="0" y="10"/>
                  </a:lnTo>
                  <a:lnTo>
                    <a:pt x="0" y="2"/>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09" name="Freeform 2154"/>
            <p:cNvSpPr>
              <a:spLocks/>
            </p:cNvSpPr>
            <p:nvPr/>
          </p:nvSpPr>
          <p:spPr bwMode="blackWhite">
            <a:xfrm>
              <a:off x="2442" y="1943"/>
              <a:ext cx="2" cy="10"/>
            </a:xfrm>
            <a:custGeom>
              <a:avLst/>
              <a:gdLst/>
              <a:ahLst/>
              <a:cxnLst>
                <a:cxn ang="0">
                  <a:pos x="2" y="2"/>
                </a:cxn>
                <a:cxn ang="0">
                  <a:pos x="2" y="0"/>
                </a:cxn>
                <a:cxn ang="0">
                  <a:pos x="0" y="8"/>
                </a:cxn>
                <a:cxn ang="0">
                  <a:pos x="2" y="10"/>
                </a:cxn>
                <a:cxn ang="0">
                  <a:pos x="2" y="2"/>
                </a:cxn>
              </a:cxnLst>
              <a:rect l="0" t="0" r="r" b="b"/>
              <a:pathLst>
                <a:path w="2" h="10">
                  <a:moveTo>
                    <a:pt x="2" y="2"/>
                  </a:moveTo>
                  <a:lnTo>
                    <a:pt x="2" y="0"/>
                  </a:lnTo>
                  <a:lnTo>
                    <a:pt x="0" y="8"/>
                  </a:lnTo>
                  <a:lnTo>
                    <a:pt x="2" y="10"/>
                  </a:lnTo>
                  <a:lnTo>
                    <a:pt x="2"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110" name="Freeform 2155"/>
            <p:cNvSpPr>
              <a:spLocks/>
            </p:cNvSpPr>
            <p:nvPr/>
          </p:nvSpPr>
          <p:spPr bwMode="blackWhite">
            <a:xfrm>
              <a:off x="2362" y="1931"/>
              <a:ext cx="6" cy="10"/>
            </a:xfrm>
            <a:custGeom>
              <a:avLst/>
              <a:gdLst/>
              <a:ahLst/>
              <a:cxnLst>
                <a:cxn ang="0">
                  <a:pos x="6" y="0"/>
                </a:cxn>
                <a:cxn ang="0">
                  <a:pos x="2" y="2"/>
                </a:cxn>
                <a:cxn ang="0">
                  <a:pos x="0" y="10"/>
                </a:cxn>
                <a:cxn ang="0">
                  <a:pos x="6" y="8"/>
                </a:cxn>
                <a:cxn ang="0">
                  <a:pos x="6" y="0"/>
                </a:cxn>
              </a:cxnLst>
              <a:rect l="0" t="0" r="r" b="b"/>
              <a:pathLst>
                <a:path w="6" h="10">
                  <a:moveTo>
                    <a:pt x="6" y="0"/>
                  </a:moveTo>
                  <a:lnTo>
                    <a:pt x="2" y="2"/>
                  </a:lnTo>
                  <a:lnTo>
                    <a:pt x="0" y="10"/>
                  </a:lnTo>
                  <a:lnTo>
                    <a:pt x="6"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111" name="Rectangle 2156" descr="Papyrus"/>
            <p:cNvSpPr>
              <a:spLocks noChangeArrowheads="1"/>
            </p:cNvSpPr>
            <p:nvPr/>
          </p:nvSpPr>
          <p:spPr bwMode="blackWhite">
            <a:xfrm>
              <a:off x="2404" y="1983"/>
              <a:ext cx="2" cy="4"/>
            </a:xfrm>
            <a:prstGeom prst="rect">
              <a:avLst/>
            </a:prstGeom>
            <a:blipFill dpi="0" rotWithShape="0">
              <a:blip r:embed="rId4" cstate="print"/>
              <a:srcRect/>
              <a:tile tx="0" ty="0" sx="100000" sy="100000" flip="none" algn="tl"/>
            </a:blipFill>
            <a:ln w="6350">
              <a:solidFill>
                <a:srgbClr val="000000"/>
              </a:solidFill>
              <a:miter lim="800000"/>
              <a:headEnd/>
              <a:tailEnd/>
            </a:ln>
          </p:spPr>
          <p:txBody>
            <a:bodyPr/>
            <a:lstStyle/>
            <a:p>
              <a:endParaRPr lang="en-US" dirty="0"/>
            </a:p>
          </p:txBody>
        </p:sp>
        <p:sp>
          <p:nvSpPr>
            <p:cNvPr id="112" name="Freeform 2157"/>
            <p:cNvSpPr>
              <a:spLocks/>
            </p:cNvSpPr>
            <p:nvPr/>
          </p:nvSpPr>
          <p:spPr bwMode="blackWhite">
            <a:xfrm>
              <a:off x="2444" y="1945"/>
              <a:ext cx="1" cy="12"/>
            </a:xfrm>
            <a:custGeom>
              <a:avLst/>
              <a:gdLst/>
              <a:ahLst/>
              <a:cxnLst>
                <a:cxn ang="0">
                  <a:pos x="0" y="4"/>
                </a:cxn>
                <a:cxn ang="0">
                  <a:pos x="0" y="0"/>
                </a:cxn>
                <a:cxn ang="0">
                  <a:pos x="0" y="8"/>
                </a:cxn>
                <a:cxn ang="0">
                  <a:pos x="0" y="12"/>
                </a:cxn>
                <a:cxn ang="0">
                  <a:pos x="0" y="4"/>
                </a:cxn>
              </a:cxnLst>
              <a:rect l="0" t="0" r="r" b="b"/>
              <a:pathLst>
                <a:path h="12">
                  <a:moveTo>
                    <a:pt x="0" y="4"/>
                  </a:moveTo>
                  <a:lnTo>
                    <a:pt x="0" y="0"/>
                  </a:lnTo>
                  <a:lnTo>
                    <a:pt x="0" y="8"/>
                  </a:lnTo>
                  <a:lnTo>
                    <a:pt x="0" y="12"/>
                  </a:lnTo>
                  <a:lnTo>
                    <a:pt x="0" y="4"/>
                  </a:lnTo>
                  <a:close/>
                </a:path>
              </a:pathLst>
            </a:custGeom>
            <a:solidFill>
              <a:srgbClr val="FFFFFF"/>
            </a:solidFill>
            <a:ln w="6350">
              <a:solidFill>
                <a:srgbClr val="000000"/>
              </a:solidFill>
              <a:prstDash val="solid"/>
              <a:round/>
              <a:headEnd/>
              <a:tailEnd/>
            </a:ln>
          </p:spPr>
          <p:txBody>
            <a:bodyPr/>
            <a:lstStyle/>
            <a:p>
              <a:endParaRPr lang="en-US" dirty="0"/>
            </a:p>
          </p:txBody>
        </p:sp>
        <p:sp>
          <p:nvSpPr>
            <p:cNvPr id="113" name="Freeform 2158"/>
            <p:cNvSpPr>
              <a:spLocks/>
            </p:cNvSpPr>
            <p:nvPr/>
          </p:nvSpPr>
          <p:spPr bwMode="blackWhite">
            <a:xfrm>
              <a:off x="2358" y="1933"/>
              <a:ext cx="6" cy="10"/>
            </a:xfrm>
            <a:custGeom>
              <a:avLst/>
              <a:gdLst/>
              <a:ahLst/>
              <a:cxnLst>
                <a:cxn ang="0">
                  <a:pos x="6" y="0"/>
                </a:cxn>
                <a:cxn ang="0">
                  <a:pos x="0" y="2"/>
                </a:cxn>
                <a:cxn ang="0">
                  <a:pos x="0" y="10"/>
                </a:cxn>
                <a:cxn ang="0">
                  <a:pos x="4" y="8"/>
                </a:cxn>
                <a:cxn ang="0">
                  <a:pos x="6" y="0"/>
                </a:cxn>
              </a:cxnLst>
              <a:rect l="0" t="0" r="r" b="b"/>
              <a:pathLst>
                <a:path w="6" h="10">
                  <a:moveTo>
                    <a:pt x="6" y="0"/>
                  </a:moveTo>
                  <a:lnTo>
                    <a:pt x="0" y="2"/>
                  </a:lnTo>
                  <a:lnTo>
                    <a:pt x="0" y="10"/>
                  </a:lnTo>
                  <a:lnTo>
                    <a:pt x="4"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114" name="Freeform 2159" descr="Papyrus"/>
            <p:cNvSpPr>
              <a:spLocks/>
            </p:cNvSpPr>
            <p:nvPr/>
          </p:nvSpPr>
          <p:spPr bwMode="blackWhite">
            <a:xfrm>
              <a:off x="2396" y="1981"/>
              <a:ext cx="6" cy="10"/>
            </a:xfrm>
            <a:custGeom>
              <a:avLst/>
              <a:gdLst/>
              <a:ahLst/>
              <a:cxnLst>
                <a:cxn ang="0">
                  <a:pos x="2" y="2"/>
                </a:cxn>
                <a:cxn ang="0">
                  <a:pos x="6" y="0"/>
                </a:cxn>
                <a:cxn ang="0">
                  <a:pos x="6" y="8"/>
                </a:cxn>
                <a:cxn ang="0">
                  <a:pos x="0" y="10"/>
                </a:cxn>
                <a:cxn ang="0">
                  <a:pos x="2" y="2"/>
                </a:cxn>
              </a:cxnLst>
              <a:rect l="0" t="0" r="r" b="b"/>
              <a:pathLst>
                <a:path w="6" h="10">
                  <a:moveTo>
                    <a:pt x="2" y="2"/>
                  </a:moveTo>
                  <a:lnTo>
                    <a:pt x="6" y="0"/>
                  </a:lnTo>
                  <a:lnTo>
                    <a:pt x="6" y="8"/>
                  </a:lnTo>
                  <a:lnTo>
                    <a:pt x="0" y="10"/>
                  </a:lnTo>
                  <a:lnTo>
                    <a:pt x="2" y="2"/>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15" name="Freeform 2160"/>
            <p:cNvSpPr>
              <a:spLocks/>
            </p:cNvSpPr>
            <p:nvPr/>
          </p:nvSpPr>
          <p:spPr bwMode="blackWhite">
            <a:xfrm>
              <a:off x="2444" y="1949"/>
              <a:ext cx="1" cy="10"/>
            </a:xfrm>
            <a:custGeom>
              <a:avLst/>
              <a:gdLst/>
              <a:ahLst/>
              <a:cxnLst>
                <a:cxn ang="0">
                  <a:pos x="0" y="2"/>
                </a:cxn>
                <a:cxn ang="0">
                  <a:pos x="0" y="0"/>
                </a:cxn>
                <a:cxn ang="0">
                  <a:pos x="0" y="8"/>
                </a:cxn>
                <a:cxn ang="0">
                  <a:pos x="0" y="10"/>
                </a:cxn>
                <a:cxn ang="0">
                  <a:pos x="0" y="2"/>
                </a:cxn>
              </a:cxnLst>
              <a:rect l="0" t="0" r="r" b="b"/>
              <a:pathLst>
                <a:path h="10">
                  <a:moveTo>
                    <a:pt x="0" y="2"/>
                  </a:moveTo>
                  <a:lnTo>
                    <a:pt x="0" y="0"/>
                  </a:lnTo>
                  <a:lnTo>
                    <a:pt x="0" y="8"/>
                  </a:lnTo>
                  <a:lnTo>
                    <a:pt x="0" y="10"/>
                  </a:lnTo>
                  <a:lnTo>
                    <a:pt x="0"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116" name="Freeform 2161"/>
            <p:cNvSpPr>
              <a:spLocks/>
            </p:cNvSpPr>
            <p:nvPr/>
          </p:nvSpPr>
          <p:spPr bwMode="blackWhite">
            <a:xfrm>
              <a:off x="2352" y="1935"/>
              <a:ext cx="6" cy="10"/>
            </a:xfrm>
            <a:custGeom>
              <a:avLst/>
              <a:gdLst/>
              <a:ahLst/>
              <a:cxnLst>
                <a:cxn ang="0">
                  <a:pos x="6" y="0"/>
                </a:cxn>
                <a:cxn ang="0">
                  <a:pos x="2" y="2"/>
                </a:cxn>
                <a:cxn ang="0">
                  <a:pos x="0" y="10"/>
                </a:cxn>
                <a:cxn ang="0">
                  <a:pos x="6" y="8"/>
                </a:cxn>
                <a:cxn ang="0">
                  <a:pos x="6" y="0"/>
                </a:cxn>
              </a:cxnLst>
              <a:rect l="0" t="0" r="r" b="b"/>
              <a:pathLst>
                <a:path w="6" h="10">
                  <a:moveTo>
                    <a:pt x="6" y="0"/>
                  </a:moveTo>
                  <a:lnTo>
                    <a:pt x="2" y="2"/>
                  </a:lnTo>
                  <a:lnTo>
                    <a:pt x="0" y="10"/>
                  </a:lnTo>
                  <a:lnTo>
                    <a:pt x="6"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117" name="Freeform 2162" descr="Papyrus"/>
            <p:cNvSpPr>
              <a:spLocks/>
            </p:cNvSpPr>
            <p:nvPr/>
          </p:nvSpPr>
          <p:spPr bwMode="blackWhite">
            <a:xfrm>
              <a:off x="2392" y="1983"/>
              <a:ext cx="6" cy="10"/>
            </a:xfrm>
            <a:custGeom>
              <a:avLst/>
              <a:gdLst/>
              <a:ahLst/>
              <a:cxnLst>
                <a:cxn ang="0">
                  <a:pos x="0" y="2"/>
                </a:cxn>
                <a:cxn ang="0">
                  <a:pos x="6" y="0"/>
                </a:cxn>
                <a:cxn ang="0">
                  <a:pos x="4" y="8"/>
                </a:cxn>
                <a:cxn ang="0">
                  <a:pos x="0" y="10"/>
                </a:cxn>
                <a:cxn ang="0">
                  <a:pos x="0" y="2"/>
                </a:cxn>
              </a:cxnLst>
              <a:rect l="0" t="0" r="r" b="b"/>
              <a:pathLst>
                <a:path w="6" h="10">
                  <a:moveTo>
                    <a:pt x="0" y="2"/>
                  </a:moveTo>
                  <a:lnTo>
                    <a:pt x="6" y="0"/>
                  </a:lnTo>
                  <a:lnTo>
                    <a:pt x="4" y="8"/>
                  </a:lnTo>
                  <a:lnTo>
                    <a:pt x="0" y="10"/>
                  </a:lnTo>
                  <a:lnTo>
                    <a:pt x="0" y="2"/>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18" name="Freeform 2163"/>
            <p:cNvSpPr>
              <a:spLocks/>
            </p:cNvSpPr>
            <p:nvPr/>
          </p:nvSpPr>
          <p:spPr bwMode="blackWhite">
            <a:xfrm>
              <a:off x="2442" y="1951"/>
              <a:ext cx="2" cy="12"/>
            </a:xfrm>
            <a:custGeom>
              <a:avLst/>
              <a:gdLst/>
              <a:ahLst/>
              <a:cxnLst>
                <a:cxn ang="0">
                  <a:pos x="2" y="4"/>
                </a:cxn>
                <a:cxn ang="0">
                  <a:pos x="2" y="0"/>
                </a:cxn>
                <a:cxn ang="0">
                  <a:pos x="2" y="8"/>
                </a:cxn>
                <a:cxn ang="0">
                  <a:pos x="0" y="12"/>
                </a:cxn>
                <a:cxn ang="0">
                  <a:pos x="2" y="4"/>
                </a:cxn>
              </a:cxnLst>
              <a:rect l="0" t="0" r="r" b="b"/>
              <a:pathLst>
                <a:path w="2" h="12">
                  <a:moveTo>
                    <a:pt x="2" y="4"/>
                  </a:moveTo>
                  <a:lnTo>
                    <a:pt x="2" y="0"/>
                  </a:lnTo>
                  <a:lnTo>
                    <a:pt x="2" y="8"/>
                  </a:lnTo>
                  <a:lnTo>
                    <a:pt x="0" y="12"/>
                  </a:lnTo>
                  <a:lnTo>
                    <a:pt x="2" y="4"/>
                  </a:lnTo>
                  <a:close/>
                </a:path>
              </a:pathLst>
            </a:custGeom>
            <a:solidFill>
              <a:srgbClr val="FFFFFF"/>
            </a:solidFill>
            <a:ln w="6350">
              <a:solidFill>
                <a:srgbClr val="000000"/>
              </a:solidFill>
              <a:prstDash val="solid"/>
              <a:round/>
              <a:headEnd/>
              <a:tailEnd/>
            </a:ln>
          </p:spPr>
          <p:txBody>
            <a:bodyPr/>
            <a:lstStyle/>
            <a:p>
              <a:endParaRPr lang="en-US" dirty="0"/>
            </a:p>
          </p:txBody>
        </p:sp>
        <p:sp>
          <p:nvSpPr>
            <p:cNvPr id="119" name="Freeform 2164"/>
            <p:cNvSpPr>
              <a:spLocks/>
            </p:cNvSpPr>
            <p:nvPr/>
          </p:nvSpPr>
          <p:spPr bwMode="blackWhite">
            <a:xfrm>
              <a:off x="2348" y="1937"/>
              <a:ext cx="6" cy="10"/>
            </a:xfrm>
            <a:custGeom>
              <a:avLst/>
              <a:gdLst/>
              <a:ahLst/>
              <a:cxnLst>
                <a:cxn ang="0">
                  <a:pos x="6" y="0"/>
                </a:cxn>
                <a:cxn ang="0">
                  <a:pos x="2" y="2"/>
                </a:cxn>
                <a:cxn ang="0">
                  <a:pos x="0" y="10"/>
                </a:cxn>
                <a:cxn ang="0">
                  <a:pos x="4" y="8"/>
                </a:cxn>
                <a:cxn ang="0">
                  <a:pos x="6" y="0"/>
                </a:cxn>
              </a:cxnLst>
              <a:rect l="0" t="0" r="r" b="b"/>
              <a:pathLst>
                <a:path w="6" h="10">
                  <a:moveTo>
                    <a:pt x="6" y="0"/>
                  </a:moveTo>
                  <a:lnTo>
                    <a:pt x="2" y="2"/>
                  </a:lnTo>
                  <a:lnTo>
                    <a:pt x="0" y="10"/>
                  </a:lnTo>
                  <a:lnTo>
                    <a:pt x="4"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120" name="Freeform 2165" descr="Papyrus"/>
            <p:cNvSpPr>
              <a:spLocks/>
            </p:cNvSpPr>
            <p:nvPr/>
          </p:nvSpPr>
          <p:spPr bwMode="blackWhite">
            <a:xfrm>
              <a:off x="2398" y="1985"/>
              <a:ext cx="54" cy="20"/>
            </a:xfrm>
            <a:custGeom>
              <a:avLst/>
              <a:gdLst/>
              <a:ahLst/>
              <a:cxnLst>
                <a:cxn ang="0">
                  <a:pos x="54" y="12"/>
                </a:cxn>
                <a:cxn ang="0">
                  <a:pos x="2" y="0"/>
                </a:cxn>
                <a:cxn ang="0">
                  <a:pos x="0" y="8"/>
                </a:cxn>
                <a:cxn ang="0">
                  <a:pos x="54" y="20"/>
                </a:cxn>
                <a:cxn ang="0">
                  <a:pos x="54" y="12"/>
                </a:cxn>
              </a:cxnLst>
              <a:rect l="0" t="0" r="r" b="b"/>
              <a:pathLst>
                <a:path w="54" h="20">
                  <a:moveTo>
                    <a:pt x="54" y="12"/>
                  </a:moveTo>
                  <a:lnTo>
                    <a:pt x="2" y="0"/>
                  </a:lnTo>
                  <a:lnTo>
                    <a:pt x="0" y="8"/>
                  </a:lnTo>
                  <a:lnTo>
                    <a:pt x="54" y="20"/>
                  </a:lnTo>
                  <a:lnTo>
                    <a:pt x="54" y="12"/>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21" name="Freeform 2166"/>
            <p:cNvSpPr>
              <a:spLocks/>
            </p:cNvSpPr>
            <p:nvPr/>
          </p:nvSpPr>
          <p:spPr bwMode="blackWhite">
            <a:xfrm>
              <a:off x="2344" y="1939"/>
              <a:ext cx="6" cy="12"/>
            </a:xfrm>
            <a:custGeom>
              <a:avLst/>
              <a:gdLst/>
              <a:ahLst/>
              <a:cxnLst>
                <a:cxn ang="0">
                  <a:pos x="6" y="0"/>
                </a:cxn>
                <a:cxn ang="0">
                  <a:pos x="2" y="4"/>
                </a:cxn>
                <a:cxn ang="0">
                  <a:pos x="0" y="12"/>
                </a:cxn>
                <a:cxn ang="0">
                  <a:pos x="4" y="8"/>
                </a:cxn>
                <a:cxn ang="0">
                  <a:pos x="6" y="0"/>
                </a:cxn>
              </a:cxnLst>
              <a:rect l="0" t="0" r="r" b="b"/>
              <a:pathLst>
                <a:path w="6" h="12">
                  <a:moveTo>
                    <a:pt x="6" y="0"/>
                  </a:moveTo>
                  <a:lnTo>
                    <a:pt x="2" y="4"/>
                  </a:lnTo>
                  <a:lnTo>
                    <a:pt x="0" y="12"/>
                  </a:lnTo>
                  <a:lnTo>
                    <a:pt x="4"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122" name="Freeform 2167" descr="Papyrus"/>
            <p:cNvSpPr>
              <a:spLocks/>
            </p:cNvSpPr>
            <p:nvPr/>
          </p:nvSpPr>
          <p:spPr bwMode="blackWhite">
            <a:xfrm>
              <a:off x="2432" y="1997"/>
              <a:ext cx="20" cy="118"/>
            </a:xfrm>
            <a:custGeom>
              <a:avLst/>
              <a:gdLst/>
              <a:ahLst/>
              <a:cxnLst>
                <a:cxn ang="0">
                  <a:pos x="2" y="110"/>
                </a:cxn>
                <a:cxn ang="0">
                  <a:pos x="20" y="0"/>
                </a:cxn>
                <a:cxn ang="0">
                  <a:pos x="20" y="8"/>
                </a:cxn>
                <a:cxn ang="0">
                  <a:pos x="0" y="118"/>
                </a:cxn>
                <a:cxn ang="0">
                  <a:pos x="2" y="110"/>
                </a:cxn>
              </a:cxnLst>
              <a:rect l="0" t="0" r="r" b="b"/>
              <a:pathLst>
                <a:path w="20" h="118">
                  <a:moveTo>
                    <a:pt x="2" y="110"/>
                  </a:moveTo>
                  <a:lnTo>
                    <a:pt x="20" y="0"/>
                  </a:lnTo>
                  <a:lnTo>
                    <a:pt x="20" y="8"/>
                  </a:lnTo>
                  <a:lnTo>
                    <a:pt x="0" y="118"/>
                  </a:lnTo>
                  <a:lnTo>
                    <a:pt x="2" y="11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23" name="Freeform 2168" descr="Papyrus"/>
            <p:cNvSpPr>
              <a:spLocks/>
            </p:cNvSpPr>
            <p:nvPr/>
          </p:nvSpPr>
          <p:spPr bwMode="blackWhite">
            <a:xfrm>
              <a:off x="2392" y="1985"/>
              <a:ext cx="8" cy="8"/>
            </a:xfrm>
            <a:custGeom>
              <a:avLst/>
              <a:gdLst/>
              <a:ahLst/>
              <a:cxnLst>
                <a:cxn ang="0">
                  <a:pos x="8" y="0"/>
                </a:cxn>
                <a:cxn ang="0">
                  <a:pos x="0" y="0"/>
                </a:cxn>
                <a:cxn ang="0">
                  <a:pos x="0" y="8"/>
                </a:cxn>
                <a:cxn ang="0">
                  <a:pos x="6" y="8"/>
                </a:cxn>
                <a:cxn ang="0">
                  <a:pos x="8" y="0"/>
                </a:cxn>
              </a:cxnLst>
              <a:rect l="0" t="0" r="r" b="b"/>
              <a:pathLst>
                <a:path w="8" h="8">
                  <a:moveTo>
                    <a:pt x="8" y="0"/>
                  </a:moveTo>
                  <a:lnTo>
                    <a:pt x="0" y="0"/>
                  </a:lnTo>
                  <a:lnTo>
                    <a:pt x="0" y="8"/>
                  </a:lnTo>
                  <a:lnTo>
                    <a:pt x="6" y="8"/>
                  </a:lnTo>
                  <a:lnTo>
                    <a:pt x="8"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24" name="Freeform 2169"/>
            <p:cNvSpPr>
              <a:spLocks/>
            </p:cNvSpPr>
            <p:nvPr/>
          </p:nvSpPr>
          <p:spPr bwMode="blackWhite">
            <a:xfrm>
              <a:off x="2340" y="1943"/>
              <a:ext cx="6" cy="10"/>
            </a:xfrm>
            <a:custGeom>
              <a:avLst/>
              <a:gdLst/>
              <a:ahLst/>
              <a:cxnLst>
                <a:cxn ang="0">
                  <a:pos x="6" y="0"/>
                </a:cxn>
                <a:cxn ang="0">
                  <a:pos x="2" y="2"/>
                </a:cxn>
                <a:cxn ang="0">
                  <a:pos x="0" y="10"/>
                </a:cxn>
                <a:cxn ang="0">
                  <a:pos x="4" y="8"/>
                </a:cxn>
                <a:cxn ang="0">
                  <a:pos x="6" y="0"/>
                </a:cxn>
              </a:cxnLst>
              <a:rect l="0" t="0" r="r" b="b"/>
              <a:pathLst>
                <a:path w="6" h="10">
                  <a:moveTo>
                    <a:pt x="6" y="0"/>
                  </a:moveTo>
                  <a:lnTo>
                    <a:pt x="2" y="2"/>
                  </a:lnTo>
                  <a:lnTo>
                    <a:pt x="0" y="10"/>
                  </a:lnTo>
                  <a:lnTo>
                    <a:pt x="4"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125" name="Freeform 2170" descr="Papyrus"/>
            <p:cNvSpPr>
              <a:spLocks/>
            </p:cNvSpPr>
            <p:nvPr/>
          </p:nvSpPr>
          <p:spPr bwMode="blackWhite">
            <a:xfrm>
              <a:off x="2426" y="2107"/>
              <a:ext cx="8" cy="14"/>
            </a:xfrm>
            <a:custGeom>
              <a:avLst/>
              <a:gdLst/>
              <a:ahLst/>
              <a:cxnLst>
                <a:cxn ang="0">
                  <a:pos x="2" y="6"/>
                </a:cxn>
                <a:cxn ang="0">
                  <a:pos x="8" y="0"/>
                </a:cxn>
                <a:cxn ang="0">
                  <a:pos x="6" y="8"/>
                </a:cxn>
                <a:cxn ang="0">
                  <a:pos x="0" y="14"/>
                </a:cxn>
                <a:cxn ang="0">
                  <a:pos x="2" y="6"/>
                </a:cxn>
              </a:cxnLst>
              <a:rect l="0" t="0" r="r" b="b"/>
              <a:pathLst>
                <a:path w="8" h="14">
                  <a:moveTo>
                    <a:pt x="2" y="6"/>
                  </a:moveTo>
                  <a:lnTo>
                    <a:pt x="8" y="0"/>
                  </a:lnTo>
                  <a:lnTo>
                    <a:pt x="6" y="8"/>
                  </a:lnTo>
                  <a:lnTo>
                    <a:pt x="0" y="14"/>
                  </a:lnTo>
                  <a:lnTo>
                    <a:pt x="2" y="6"/>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26" name="Freeform 2171"/>
            <p:cNvSpPr>
              <a:spLocks/>
            </p:cNvSpPr>
            <p:nvPr/>
          </p:nvSpPr>
          <p:spPr bwMode="blackWhite">
            <a:xfrm>
              <a:off x="2338" y="1945"/>
              <a:ext cx="4" cy="12"/>
            </a:xfrm>
            <a:custGeom>
              <a:avLst/>
              <a:gdLst/>
              <a:ahLst/>
              <a:cxnLst>
                <a:cxn ang="0">
                  <a:pos x="4" y="0"/>
                </a:cxn>
                <a:cxn ang="0">
                  <a:pos x="0" y="4"/>
                </a:cxn>
                <a:cxn ang="0">
                  <a:pos x="0" y="12"/>
                </a:cxn>
                <a:cxn ang="0">
                  <a:pos x="2" y="8"/>
                </a:cxn>
                <a:cxn ang="0">
                  <a:pos x="4" y="0"/>
                </a:cxn>
              </a:cxnLst>
              <a:rect l="0" t="0" r="r" b="b"/>
              <a:pathLst>
                <a:path w="4" h="12">
                  <a:moveTo>
                    <a:pt x="4" y="0"/>
                  </a:moveTo>
                  <a:lnTo>
                    <a:pt x="0" y="4"/>
                  </a:lnTo>
                  <a:lnTo>
                    <a:pt x="0" y="12"/>
                  </a:lnTo>
                  <a:lnTo>
                    <a:pt x="2" y="8"/>
                  </a:lnTo>
                  <a:lnTo>
                    <a:pt x="4"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127" name="Freeform 2172" descr="Papyrus"/>
            <p:cNvSpPr>
              <a:spLocks/>
            </p:cNvSpPr>
            <p:nvPr/>
          </p:nvSpPr>
          <p:spPr bwMode="blackWhite">
            <a:xfrm>
              <a:off x="2414" y="2113"/>
              <a:ext cx="14" cy="10"/>
            </a:xfrm>
            <a:custGeom>
              <a:avLst/>
              <a:gdLst/>
              <a:ahLst/>
              <a:cxnLst>
                <a:cxn ang="0">
                  <a:pos x="0" y="2"/>
                </a:cxn>
                <a:cxn ang="0">
                  <a:pos x="14" y="0"/>
                </a:cxn>
                <a:cxn ang="0">
                  <a:pos x="12" y="8"/>
                </a:cxn>
                <a:cxn ang="0">
                  <a:pos x="0" y="10"/>
                </a:cxn>
                <a:cxn ang="0">
                  <a:pos x="0" y="2"/>
                </a:cxn>
              </a:cxnLst>
              <a:rect l="0" t="0" r="r" b="b"/>
              <a:pathLst>
                <a:path w="14" h="10">
                  <a:moveTo>
                    <a:pt x="0" y="2"/>
                  </a:moveTo>
                  <a:lnTo>
                    <a:pt x="14" y="0"/>
                  </a:lnTo>
                  <a:lnTo>
                    <a:pt x="12" y="8"/>
                  </a:lnTo>
                  <a:lnTo>
                    <a:pt x="0" y="10"/>
                  </a:lnTo>
                  <a:lnTo>
                    <a:pt x="0" y="2"/>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28" name="Freeform 2173"/>
            <p:cNvSpPr>
              <a:spLocks/>
            </p:cNvSpPr>
            <p:nvPr/>
          </p:nvSpPr>
          <p:spPr bwMode="blackWhite">
            <a:xfrm>
              <a:off x="2334" y="1949"/>
              <a:ext cx="4" cy="10"/>
            </a:xfrm>
            <a:custGeom>
              <a:avLst/>
              <a:gdLst/>
              <a:ahLst/>
              <a:cxnLst>
                <a:cxn ang="0">
                  <a:pos x="4" y="0"/>
                </a:cxn>
                <a:cxn ang="0">
                  <a:pos x="2" y="2"/>
                </a:cxn>
                <a:cxn ang="0">
                  <a:pos x="0" y="10"/>
                </a:cxn>
                <a:cxn ang="0">
                  <a:pos x="4" y="8"/>
                </a:cxn>
                <a:cxn ang="0">
                  <a:pos x="4" y="0"/>
                </a:cxn>
              </a:cxnLst>
              <a:rect l="0" t="0" r="r" b="b"/>
              <a:pathLst>
                <a:path w="4" h="10">
                  <a:moveTo>
                    <a:pt x="4" y="0"/>
                  </a:moveTo>
                  <a:lnTo>
                    <a:pt x="2" y="2"/>
                  </a:lnTo>
                  <a:lnTo>
                    <a:pt x="0" y="10"/>
                  </a:lnTo>
                  <a:lnTo>
                    <a:pt x="4" y="8"/>
                  </a:lnTo>
                  <a:lnTo>
                    <a:pt x="4"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129" name="Rectangle 2174" descr="Papyrus"/>
            <p:cNvSpPr>
              <a:spLocks noChangeArrowheads="1"/>
            </p:cNvSpPr>
            <p:nvPr/>
          </p:nvSpPr>
          <p:spPr bwMode="blackWhite">
            <a:xfrm>
              <a:off x="2408" y="2117"/>
              <a:ext cx="4" cy="4"/>
            </a:xfrm>
            <a:prstGeom prst="rect">
              <a:avLst/>
            </a:prstGeom>
            <a:blipFill dpi="0" rotWithShape="0">
              <a:blip r:embed="rId4" cstate="print"/>
              <a:srcRect/>
              <a:tile tx="0" ty="0" sx="100000" sy="100000" flip="none" algn="tl"/>
            </a:blipFill>
            <a:ln w="6350">
              <a:solidFill>
                <a:srgbClr val="000000"/>
              </a:solidFill>
              <a:miter lim="800000"/>
              <a:headEnd/>
              <a:tailEnd/>
            </a:ln>
          </p:spPr>
          <p:txBody>
            <a:bodyPr/>
            <a:lstStyle/>
            <a:p>
              <a:endParaRPr lang="en-US" dirty="0"/>
            </a:p>
          </p:txBody>
        </p:sp>
        <p:sp>
          <p:nvSpPr>
            <p:cNvPr id="130" name="Freeform 2175"/>
            <p:cNvSpPr>
              <a:spLocks/>
            </p:cNvSpPr>
            <p:nvPr/>
          </p:nvSpPr>
          <p:spPr bwMode="blackWhite">
            <a:xfrm>
              <a:off x="2332" y="1951"/>
              <a:ext cx="4" cy="12"/>
            </a:xfrm>
            <a:custGeom>
              <a:avLst/>
              <a:gdLst/>
              <a:ahLst/>
              <a:cxnLst>
                <a:cxn ang="0">
                  <a:pos x="4" y="0"/>
                </a:cxn>
                <a:cxn ang="0">
                  <a:pos x="2" y="4"/>
                </a:cxn>
                <a:cxn ang="0">
                  <a:pos x="0" y="12"/>
                </a:cxn>
                <a:cxn ang="0">
                  <a:pos x="2" y="8"/>
                </a:cxn>
                <a:cxn ang="0">
                  <a:pos x="4" y="0"/>
                </a:cxn>
              </a:cxnLst>
              <a:rect l="0" t="0" r="r" b="b"/>
              <a:pathLst>
                <a:path w="4" h="12">
                  <a:moveTo>
                    <a:pt x="4" y="0"/>
                  </a:moveTo>
                  <a:lnTo>
                    <a:pt x="2" y="4"/>
                  </a:lnTo>
                  <a:lnTo>
                    <a:pt x="0" y="12"/>
                  </a:lnTo>
                  <a:lnTo>
                    <a:pt x="2" y="8"/>
                  </a:lnTo>
                  <a:lnTo>
                    <a:pt x="4"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131" name="Freeform 2176"/>
            <p:cNvSpPr>
              <a:spLocks/>
            </p:cNvSpPr>
            <p:nvPr/>
          </p:nvSpPr>
          <p:spPr bwMode="blackWhite">
            <a:xfrm>
              <a:off x="2332" y="1955"/>
              <a:ext cx="2" cy="8"/>
            </a:xfrm>
            <a:custGeom>
              <a:avLst/>
              <a:gdLst/>
              <a:ahLst/>
              <a:cxnLst>
                <a:cxn ang="0">
                  <a:pos x="2" y="0"/>
                </a:cxn>
                <a:cxn ang="0">
                  <a:pos x="0" y="0"/>
                </a:cxn>
                <a:cxn ang="0">
                  <a:pos x="0" y="8"/>
                </a:cxn>
                <a:cxn ang="0">
                  <a:pos x="2" y="0"/>
                </a:cxn>
              </a:cxnLst>
              <a:rect l="0" t="0" r="r" b="b"/>
              <a:pathLst>
                <a:path w="2" h="8">
                  <a:moveTo>
                    <a:pt x="2" y="0"/>
                  </a:moveTo>
                  <a:lnTo>
                    <a:pt x="0" y="0"/>
                  </a:ln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132" name="Freeform 2177"/>
            <p:cNvSpPr>
              <a:spLocks/>
            </p:cNvSpPr>
            <p:nvPr/>
          </p:nvSpPr>
          <p:spPr bwMode="blackWhite">
            <a:xfrm>
              <a:off x="2332" y="1955"/>
              <a:ext cx="1" cy="8"/>
            </a:xfrm>
            <a:custGeom>
              <a:avLst/>
              <a:gdLst/>
              <a:ahLst/>
              <a:cxnLst>
                <a:cxn ang="0">
                  <a:pos x="0" y="0"/>
                </a:cxn>
                <a:cxn ang="0">
                  <a:pos x="0" y="8"/>
                </a:cxn>
                <a:cxn ang="0">
                  <a:pos x="0" y="0"/>
                </a:cxn>
              </a:cxnLst>
              <a:rect l="0" t="0" r="r" b="b"/>
              <a:pathLst>
                <a:path h="8">
                  <a:moveTo>
                    <a:pt x="0" y="0"/>
                  </a:moveTo>
                  <a:lnTo>
                    <a:pt x="0" y="8"/>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133" name="Freeform 2178"/>
            <p:cNvSpPr>
              <a:spLocks/>
            </p:cNvSpPr>
            <p:nvPr/>
          </p:nvSpPr>
          <p:spPr bwMode="blackWhite">
            <a:xfrm>
              <a:off x="2330" y="1955"/>
              <a:ext cx="2" cy="14"/>
            </a:xfrm>
            <a:custGeom>
              <a:avLst/>
              <a:gdLst/>
              <a:ahLst/>
              <a:cxnLst>
                <a:cxn ang="0">
                  <a:pos x="2" y="0"/>
                </a:cxn>
                <a:cxn ang="0">
                  <a:pos x="0" y="6"/>
                </a:cxn>
                <a:cxn ang="0">
                  <a:pos x="0" y="14"/>
                </a:cxn>
                <a:cxn ang="0">
                  <a:pos x="2" y="8"/>
                </a:cxn>
                <a:cxn ang="0">
                  <a:pos x="2" y="0"/>
                </a:cxn>
              </a:cxnLst>
              <a:rect l="0" t="0" r="r" b="b"/>
              <a:pathLst>
                <a:path w="2" h="14">
                  <a:moveTo>
                    <a:pt x="2" y="0"/>
                  </a:moveTo>
                  <a:lnTo>
                    <a:pt x="0" y="6"/>
                  </a:lnTo>
                  <a:lnTo>
                    <a:pt x="0" y="14"/>
                  </a:lnTo>
                  <a:lnTo>
                    <a:pt x="2"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134" name="Freeform 2179"/>
            <p:cNvSpPr>
              <a:spLocks/>
            </p:cNvSpPr>
            <p:nvPr/>
          </p:nvSpPr>
          <p:spPr bwMode="blackWhite">
            <a:xfrm>
              <a:off x="2328" y="1961"/>
              <a:ext cx="2" cy="10"/>
            </a:xfrm>
            <a:custGeom>
              <a:avLst/>
              <a:gdLst/>
              <a:ahLst/>
              <a:cxnLst>
                <a:cxn ang="0">
                  <a:pos x="2" y="0"/>
                </a:cxn>
                <a:cxn ang="0">
                  <a:pos x="2" y="2"/>
                </a:cxn>
                <a:cxn ang="0">
                  <a:pos x="0" y="10"/>
                </a:cxn>
                <a:cxn ang="0">
                  <a:pos x="2" y="8"/>
                </a:cxn>
                <a:cxn ang="0">
                  <a:pos x="2" y="0"/>
                </a:cxn>
              </a:cxnLst>
              <a:rect l="0" t="0" r="r" b="b"/>
              <a:pathLst>
                <a:path w="2" h="10">
                  <a:moveTo>
                    <a:pt x="2" y="0"/>
                  </a:moveTo>
                  <a:lnTo>
                    <a:pt x="2" y="2"/>
                  </a:lnTo>
                  <a:lnTo>
                    <a:pt x="0" y="10"/>
                  </a:lnTo>
                  <a:lnTo>
                    <a:pt x="2"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135" name="Freeform 2180"/>
            <p:cNvSpPr>
              <a:spLocks/>
            </p:cNvSpPr>
            <p:nvPr/>
          </p:nvSpPr>
          <p:spPr bwMode="blackWhite">
            <a:xfrm>
              <a:off x="2328" y="1963"/>
              <a:ext cx="2" cy="12"/>
            </a:xfrm>
            <a:custGeom>
              <a:avLst/>
              <a:gdLst/>
              <a:ahLst/>
              <a:cxnLst>
                <a:cxn ang="0">
                  <a:pos x="2" y="0"/>
                </a:cxn>
                <a:cxn ang="0">
                  <a:pos x="2" y="4"/>
                </a:cxn>
                <a:cxn ang="0">
                  <a:pos x="0" y="12"/>
                </a:cxn>
                <a:cxn ang="0">
                  <a:pos x="0" y="8"/>
                </a:cxn>
                <a:cxn ang="0">
                  <a:pos x="2" y="0"/>
                </a:cxn>
              </a:cxnLst>
              <a:rect l="0" t="0" r="r" b="b"/>
              <a:pathLst>
                <a:path w="2" h="12">
                  <a:moveTo>
                    <a:pt x="2" y="0"/>
                  </a:moveTo>
                  <a:lnTo>
                    <a:pt x="2" y="4"/>
                  </a:lnTo>
                  <a:lnTo>
                    <a:pt x="0" y="12"/>
                  </a:ln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136" name="Freeform 2181"/>
            <p:cNvSpPr>
              <a:spLocks/>
            </p:cNvSpPr>
            <p:nvPr/>
          </p:nvSpPr>
          <p:spPr bwMode="blackWhite">
            <a:xfrm>
              <a:off x="2328" y="1967"/>
              <a:ext cx="2" cy="10"/>
            </a:xfrm>
            <a:custGeom>
              <a:avLst/>
              <a:gdLst/>
              <a:ahLst/>
              <a:cxnLst>
                <a:cxn ang="0">
                  <a:pos x="2" y="0"/>
                </a:cxn>
                <a:cxn ang="0">
                  <a:pos x="2" y="2"/>
                </a:cxn>
                <a:cxn ang="0">
                  <a:pos x="0" y="10"/>
                </a:cxn>
                <a:cxn ang="0">
                  <a:pos x="0" y="8"/>
                </a:cxn>
                <a:cxn ang="0">
                  <a:pos x="2" y="0"/>
                </a:cxn>
              </a:cxnLst>
              <a:rect l="0" t="0" r="r" b="b"/>
              <a:pathLst>
                <a:path w="2" h="10">
                  <a:moveTo>
                    <a:pt x="2" y="0"/>
                  </a:moveTo>
                  <a:lnTo>
                    <a:pt x="2" y="2"/>
                  </a:lnTo>
                  <a:lnTo>
                    <a:pt x="0" y="10"/>
                  </a:ln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137" name="Freeform 2182"/>
            <p:cNvSpPr>
              <a:spLocks/>
            </p:cNvSpPr>
            <p:nvPr/>
          </p:nvSpPr>
          <p:spPr bwMode="blackWhite">
            <a:xfrm>
              <a:off x="2328" y="1969"/>
              <a:ext cx="2" cy="10"/>
            </a:xfrm>
            <a:custGeom>
              <a:avLst/>
              <a:gdLst/>
              <a:ahLst/>
              <a:cxnLst>
                <a:cxn ang="0">
                  <a:pos x="2" y="0"/>
                </a:cxn>
                <a:cxn ang="0">
                  <a:pos x="2" y="2"/>
                </a:cxn>
                <a:cxn ang="0">
                  <a:pos x="2" y="10"/>
                </a:cxn>
                <a:cxn ang="0">
                  <a:pos x="0" y="8"/>
                </a:cxn>
                <a:cxn ang="0">
                  <a:pos x="2" y="0"/>
                </a:cxn>
              </a:cxnLst>
              <a:rect l="0" t="0" r="r" b="b"/>
              <a:pathLst>
                <a:path w="2" h="10">
                  <a:moveTo>
                    <a:pt x="2" y="0"/>
                  </a:moveTo>
                  <a:lnTo>
                    <a:pt x="2" y="2"/>
                  </a:lnTo>
                  <a:lnTo>
                    <a:pt x="2" y="10"/>
                  </a:ln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138" name="Freeform 2183"/>
            <p:cNvSpPr>
              <a:spLocks/>
            </p:cNvSpPr>
            <p:nvPr/>
          </p:nvSpPr>
          <p:spPr bwMode="blackWhite">
            <a:xfrm>
              <a:off x="2330" y="1971"/>
              <a:ext cx="2" cy="10"/>
            </a:xfrm>
            <a:custGeom>
              <a:avLst/>
              <a:gdLst/>
              <a:ahLst/>
              <a:cxnLst>
                <a:cxn ang="0">
                  <a:pos x="0" y="0"/>
                </a:cxn>
                <a:cxn ang="0">
                  <a:pos x="2" y="2"/>
                </a:cxn>
                <a:cxn ang="0">
                  <a:pos x="2" y="10"/>
                </a:cxn>
                <a:cxn ang="0">
                  <a:pos x="0" y="8"/>
                </a:cxn>
                <a:cxn ang="0">
                  <a:pos x="0" y="0"/>
                </a:cxn>
              </a:cxnLst>
              <a:rect l="0" t="0" r="r" b="b"/>
              <a:pathLst>
                <a:path w="2" h="10">
                  <a:moveTo>
                    <a:pt x="0" y="0"/>
                  </a:moveTo>
                  <a:lnTo>
                    <a:pt x="2" y="2"/>
                  </a:lnTo>
                  <a:lnTo>
                    <a:pt x="2" y="10"/>
                  </a:lnTo>
                  <a:lnTo>
                    <a:pt x="0" y="8"/>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139" name="Freeform 2184"/>
            <p:cNvSpPr>
              <a:spLocks/>
            </p:cNvSpPr>
            <p:nvPr/>
          </p:nvSpPr>
          <p:spPr bwMode="blackWhite">
            <a:xfrm>
              <a:off x="2332" y="1973"/>
              <a:ext cx="2" cy="12"/>
            </a:xfrm>
            <a:custGeom>
              <a:avLst/>
              <a:gdLst/>
              <a:ahLst/>
              <a:cxnLst>
                <a:cxn ang="0">
                  <a:pos x="0" y="0"/>
                </a:cxn>
                <a:cxn ang="0">
                  <a:pos x="2" y="4"/>
                </a:cxn>
                <a:cxn ang="0">
                  <a:pos x="2" y="12"/>
                </a:cxn>
                <a:cxn ang="0">
                  <a:pos x="0" y="8"/>
                </a:cxn>
                <a:cxn ang="0">
                  <a:pos x="0" y="0"/>
                </a:cxn>
              </a:cxnLst>
              <a:rect l="0" t="0" r="r" b="b"/>
              <a:pathLst>
                <a:path w="2" h="12">
                  <a:moveTo>
                    <a:pt x="0" y="0"/>
                  </a:moveTo>
                  <a:lnTo>
                    <a:pt x="2" y="4"/>
                  </a:lnTo>
                  <a:lnTo>
                    <a:pt x="2" y="12"/>
                  </a:lnTo>
                  <a:lnTo>
                    <a:pt x="0" y="8"/>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140" name="Freeform 2185" descr="Papyrus"/>
            <p:cNvSpPr>
              <a:spLocks/>
            </p:cNvSpPr>
            <p:nvPr/>
          </p:nvSpPr>
          <p:spPr bwMode="blackWhite">
            <a:xfrm>
              <a:off x="2334" y="1977"/>
              <a:ext cx="4" cy="10"/>
            </a:xfrm>
            <a:custGeom>
              <a:avLst/>
              <a:gdLst/>
              <a:ahLst/>
              <a:cxnLst>
                <a:cxn ang="0">
                  <a:pos x="0" y="0"/>
                </a:cxn>
                <a:cxn ang="0">
                  <a:pos x="4" y="2"/>
                </a:cxn>
                <a:cxn ang="0">
                  <a:pos x="2" y="10"/>
                </a:cxn>
                <a:cxn ang="0">
                  <a:pos x="0" y="8"/>
                </a:cxn>
                <a:cxn ang="0">
                  <a:pos x="0" y="0"/>
                </a:cxn>
              </a:cxnLst>
              <a:rect l="0" t="0" r="r" b="b"/>
              <a:pathLst>
                <a:path w="4" h="10">
                  <a:moveTo>
                    <a:pt x="0" y="0"/>
                  </a:moveTo>
                  <a:lnTo>
                    <a:pt x="4" y="2"/>
                  </a:lnTo>
                  <a:lnTo>
                    <a:pt x="2" y="10"/>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41" name="Freeform 2186" descr="Papyrus"/>
            <p:cNvSpPr>
              <a:spLocks/>
            </p:cNvSpPr>
            <p:nvPr/>
          </p:nvSpPr>
          <p:spPr bwMode="blackWhite">
            <a:xfrm>
              <a:off x="2336" y="1979"/>
              <a:ext cx="4" cy="10"/>
            </a:xfrm>
            <a:custGeom>
              <a:avLst/>
              <a:gdLst/>
              <a:ahLst/>
              <a:cxnLst>
                <a:cxn ang="0">
                  <a:pos x="2" y="0"/>
                </a:cxn>
                <a:cxn ang="0">
                  <a:pos x="4" y="2"/>
                </a:cxn>
                <a:cxn ang="0">
                  <a:pos x="4" y="10"/>
                </a:cxn>
                <a:cxn ang="0">
                  <a:pos x="0" y="8"/>
                </a:cxn>
                <a:cxn ang="0">
                  <a:pos x="2" y="0"/>
                </a:cxn>
              </a:cxnLst>
              <a:rect l="0" t="0" r="r" b="b"/>
              <a:pathLst>
                <a:path w="4" h="10">
                  <a:moveTo>
                    <a:pt x="2" y="0"/>
                  </a:moveTo>
                  <a:lnTo>
                    <a:pt x="4" y="2"/>
                  </a:lnTo>
                  <a:lnTo>
                    <a:pt x="4" y="10"/>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42" name="Freeform 2187" descr="Papyrus"/>
            <p:cNvSpPr>
              <a:spLocks/>
            </p:cNvSpPr>
            <p:nvPr/>
          </p:nvSpPr>
          <p:spPr bwMode="blackWhite">
            <a:xfrm>
              <a:off x="2340" y="1981"/>
              <a:ext cx="4" cy="8"/>
            </a:xfrm>
            <a:custGeom>
              <a:avLst/>
              <a:gdLst/>
              <a:ahLst/>
              <a:cxnLst>
                <a:cxn ang="0">
                  <a:pos x="0" y="0"/>
                </a:cxn>
                <a:cxn ang="0">
                  <a:pos x="4" y="0"/>
                </a:cxn>
                <a:cxn ang="0">
                  <a:pos x="2" y="8"/>
                </a:cxn>
                <a:cxn ang="0">
                  <a:pos x="0" y="8"/>
                </a:cxn>
                <a:cxn ang="0">
                  <a:pos x="0" y="0"/>
                </a:cxn>
              </a:cxnLst>
              <a:rect l="0" t="0" r="r" b="b"/>
              <a:pathLst>
                <a:path w="4" h="8">
                  <a:moveTo>
                    <a:pt x="0" y="0"/>
                  </a:moveTo>
                  <a:lnTo>
                    <a:pt x="4" y="0"/>
                  </a:lnTo>
                  <a:lnTo>
                    <a:pt x="2" y="8"/>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43" name="Freeform 2188" descr="Papyrus"/>
            <p:cNvSpPr>
              <a:spLocks/>
            </p:cNvSpPr>
            <p:nvPr/>
          </p:nvSpPr>
          <p:spPr bwMode="blackWhite">
            <a:xfrm>
              <a:off x="2342" y="1981"/>
              <a:ext cx="6" cy="10"/>
            </a:xfrm>
            <a:custGeom>
              <a:avLst/>
              <a:gdLst/>
              <a:ahLst/>
              <a:cxnLst>
                <a:cxn ang="0">
                  <a:pos x="2" y="0"/>
                </a:cxn>
                <a:cxn ang="0">
                  <a:pos x="6" y="2"/>
                </a:cxn>
                <a:cxn ang="0">
                  <a:pos x="6" y="10"/>
                </a:cxn>
                <a:cxn ang="0">
                  <a:pos x="0" y="8"/>
                </a:cxn>
                <a:cxn ang="0">
                  <a:pos x="2" y="0"/>
                </a:cxn>
              </a:cxnLst>
              <a:rect l="0" t="0" r="r" b="b"/>
              <a:pathLst>
                <a:path w="6" h="10">
                  <a:moveTo>
                    <a:pt x="2" y="0"/>
                  </a:moveTo>
                  <a:lnTo>
                    <a:pt x="6" y="2"/>
                  </a:lnTo>
                  <a:lnTo>
                    <a:pt x="6" y="10"/>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44" name="Freeform 2189" descr="Papyrus"/>
            <p:cNvSpPr>
              <a:spLocks/>
            </p:cNvSpPr>
            <p:nvPr/>
          </p:nvSpPr>
          <p:spPr bwMode="blackWhite">
            <a:xfrm>
              <a:off x="2348" y="1983"/>
              <a:ext cx="4" cy="10"/>
            </a:xfrm>
            <a:custGeom>
              <a:avLst/>
              <a:gdLst/>
              <a:ahLst/>
              <a:cxnLst>
                <a:cxn ang="0">
                  <a:pos x="0" y="0"/>
                </a:cxn>
                <a:cxn ang="0">
                  <a:pos x="4" y="2"/>
                </a:cxn>
                <a:cxn ang="0">
                  <a:pos x="4" y="10"/>
                </a:cxn>
                <a:cxn ang="0">
                  <a:pos x="0" y="8"/>
                </a:cxn>
                <a:cxn ang="0">
                  <a:pos x="0" y="0"/>
                </a:cxn>
              </a:cxnLst>
              <a:rect l="0" t="0" r="r" b="b"/>
              <a:pathLst>
                <a:path w="4" h="10">
                  <a:moveTo>
                    <a:pt x="0" y="0"/>
                  </a:moveTo>
                  <a:lnTo>
                    <a:pt x="4" y="2"/>
                  </a:lnTo>
                  <a:lnTo>
                    <a:pt x="4" y="10"/>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45" name="Freeform 2190" descr="Papyrus"/>
            <p:cNvSpPr>
              <a:spLocks/>
            </p:cNvSpPr>
            <p:nvPr/>
          </p:nvSpPr>
          <p:spPr bwMode="blackWhite">
            <a:xfrm>
              <a:off x="2352" y="1985"/>
              <a:ext cx="6" cy="8"/>
            </a:xfrm>
            <a:custGeom>
              <a:avLst/>
              <a:gdLst/>
              <a:ahLst/>
              <a:cxnLst>
                <a:cxn ang="0">
                  <a:pos x="0" y="0"/>
                </a:cxn>
                <a:cxn ang="0">
                  <a:pos x="6" y="0"/>
                </a:cxn>
                <a:cxn ang="0">
                  <a:pos x="4" y="8"/>
                </a:cxn>
                <a:cxn ang="0">
                  <a:pos x="0" y="8"/>
                </a:cxn>
                <a:cxn ang="0">
                  <a:pos x="0" y="0"/>
                </a:cxn>
              </a:cxnLst>
              <a:rect l="0" t="0" r="r" b="b"/>
              <a:pathLst>
                <a:path w="6" h="8">
                  <a:moveTo>
                    <a:pt x="0" y="0"/>
                  </a:moveTo>
                  <a:lnTo>
                    <a:pt x="6" y="0"/>
                  </a:lnTo>
                  <a:lnTo>
                    <a:pt x="4" y="8"/>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46" name="Freeform 2191" descr="Papyrus"/>
            <p:cNvSpPr>
              <a:spLocks/>
            </p:cNvSpPr>
            <p:nvPr/>
          </p:nvSpPr>
          <p:spPr bwMode="blackWhite">
            <a:xfrm>
              <a:off x="2352" y="1985"/>
              <a:ext cx="6" cy="8"/>
            </a:xfrm>
            <a:custGeom>
              <a:avLst/>
              <a:gdLst/>
              <a:ahLst/>
              <a:cxnLst>
                <a:cxn ang="0">
                  <a:pos x="6" y="0"/>
                </a:cxn>
                <a:cxn ang="0">
                  <a:pos x="2" y="0"/>
                </a:cxn>
                <a:cxn ang="0">
                  <a:pos x="0" y="8"/>
                </a:cxn>
                <a:cxn ang="0">
                  <a:pos x="4" y="8"/>
                </a:cxn>
                <a:cxn ang="0">
                  <a:pos x="6" y="0"/>
                </a:cxn>
              </a:cxnLst>
              <a:rect l="0" t="0" r="r" b="b"/>
              <a:pathLst>
                <a:path w="6" h="8">
                  <a:moveTo>
                    <a:pt x="6" y="0"/>
                  </a:moveTo>
                  <a:lnTo>
                    <a:pt x="2" y="0"/>
                  </a:lnTo>
                  <a:lnTo>
                    <a:pt x="0" y="8"/>
                  </a:lnTo>
                  <a:lnTo>
                    <a:pt x="4" y="8"/>
                  </a:lnTo>
                  <a:lnTo>
                    <a:pt x="6"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47" name="Freeform 2192" descr="Papyrus"/>
            <p:cNvSpPr>
              <a:spLocks/>
            </p:cNvSpPr>
            <p:nvPr/>
          </p:nvSpPr>
          <p:spPr bwMode="blackWhite">
            <a:xfrm>
              <a:off x="2274" y="1985"/>
              <a:ext cx="80" cy="24"/>
            </a:xfrm>
            <a:custGeom>
              <a:avLst/>
              <a:gdLst/>
              <a:ahLst/>
              <a:cxnLst>
                <a:cxn ang="0">
                  <a:pos x="80" y="0"/>
                </a:cxn>
                <a:cxn ang="0">
                  <a:pos x="2" y="16"/>
                </a:cxn>
                <a:cxn ang="0">
                  <a:pos x="0" y="24"/>
                </a:cxn>
                <a:cxn ang="0">
                  <a:pos x="78" y="8"/>
                </a:cxn>
                <a:cxn ang="0">
                  <a:pos x="80" y="0"/>
                </a:cxn>
              </a:cxnLst>
              <a:rect l="0" t="0" r="r" b="b"/>
              <a:pathLst>
                <a:path w="80" h="24">
                  <a:moveTo>
                    <a:pt x="80" y="0"/>
                  </a:moveTo>
                  <a:lnTo>
                    <a:pt x="2" y="16"/>
                  </a:lnTo>
                  <a:lnTo>
                    <a:pt x="0" y="24"/>
                  </a:lnTo>
                  <a:lnTo>
                    <a:pt x="78" y="8"/>
                  </a:lnTo>
                  <a:lnTo>
                    <a:pt x="8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48" name="Freeform 2193" descr="Papyrus"/>
            <p:cNvSpPr>
              <a:spLocks/>
            </p:cNvSpPr>
            <p:nvPr/>
          </p:nvSpPr>
          <p:spPr bwMode="blackWhite">
            <a:xfrm>
              <a:off x="2182" y="2001"/>
              <a:ext cx="94" cy="114"/>
            </a:xfrm>
            <a:custGeom>
              <a:avLst/>
              <a:gdLst/>
              <a:ahLst/>
              <a:cxnLst>
                <a:cxn ang="0">
                  <a:pos x="94" y="0"/>
                </a:cxn>
                <a:cxn ang="0">
                  <a:pos x="0" y="106"/>
                </a:cxn>
                <a:cxn ang="0">
                  <a:pos x="0" y="114"/>
                </a:cxn>
                <a:cxn ang="0">
                  <a:pos x="92" y="8"/>
                </a:cxn>
                <a:cxn ang="0">
                  <a:pos x="94" y="0"/>
                </a:cxn>
              </a:cxnLst>
              <a:rect l="0" t="0" r="r" b="b"/>
              <a:pathLst>
                <a:path w="94" h="114">
                  <a:moveTo>
                    <a:pt x="94" y="0"/>
                  </a:moveTo>
                  <a:lnTo>
                    <a:pt x="0" y="106"/>
                  </a:lnTo>
                  <a:lnTo>
                    <a:pt x="0" y="114"/>
                  </a:lnTo>
                  <a:lnTo>
                    <a:pt x="92" y="8"/>
                  </a:lnTo>
                  <a:lnTo>
                    <a:pt x="94"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49" name="Freeform 2194" descr="Papyrus"/>
            <p:cNvSpPr>
              <a:spLocks/>
            </p:cNvSpPr>
            <p:nvPr/>
          </p:nvSpPr>
          <p:spPr bwMode="blackWhite">
            <a:xfrm>
              <a:off x="2182" y="2107"/>
              <a:ext cx="4" cy="12"/>
            </a:xfrm>
            <a:custGeom>
              <a:avLst/>
              <a:gdLst/>
              <a:ahLst/>
              <a:cxnLst>
                <a:cxn ang="0">
                  <a:pos x="0" y="0"/>
                </a:cxn>
                <a:cxn ang="0">
                  <a:pos x="4" y="4"/>
                </a:cxn>
                <a:cxn ang="0">
                  <a:pos x="2" y="12"/>
                </a:cxn>
                <a:cxn ang="0">
                  <a:pos x="0" y="8"/>
                </a:cxn>
                <a:cxn ang="0">
                  <a:pos x="0" y="0"/>
                </a:cxn>
              </a:cxnLst>
              <a:rect l="0" t="0" r="r" b="b"/>
              <a:pathLst>
                <a:path w="4" h="12">
                  <a:moveTo>
                    <a:pt x="0" y="0"/>
                  </a:moveTo>
                  <a:lnTo>
                    <a:pt x="4" y="4"/>
                  </a:lnTo>
                  <a:lnTo>
                    <a:pt x="2" y="12"/>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50" name="Freeform 2195" descr="Papyrus"/>
            <p:cNvSpPr>
              <a:spLocks/>
            </p:cNvSpPr>
            <p:nvPr/>
          </p:nvSpPr>
          <p:spPr bwMode="blackWhite">
            <a:xfrm>
              <a:off x="2184" y="2111"/>
              <a:ext cx="8" cy="12"/>
            </a:xfrm>
            <a:custGeom>
              <a:avLst/>
              <a:gdLst/>
              <a:ahLst/>
              <a:cxnLst>
                <a:cxn ang="0">
                  <a:pos x="2" y="0"/>
                </a:cxn>
                <a:cxn ang="0">
                  <a:pos x="8" y="4"/>
                </a:cxn>
                <a:cxn ang="0">
                  <a:pos x="6" y="12"/>
                </a:cxn>
                <a:cxn ang="0">
                  <a:pos x="0" y="8"/>
                </a:cxn>
                <a:cxn ang="0">
                  <a:pos x="2" y="0"/>
                </a:cxn>
              </a:cxnLst>
              <a:rect l="0" t="0" r="r" b="b"/>
              <a:pathLst>
                <a:path w="8" h="12">
                  <a:moveTo>
                    <a:pt x="2" y="0"/>
                  </a:moveTo>
                  <a:lnTo>
                    <a:pt x="8" y="4"/>
                  </a:lnTo>
                  <a:lnTo>
                    <a:pt x="6" y="12"/>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51" name="Freeform 2196" descr="Papyrus"/>
            <p:cNvSpPr>
              <a:spLocks/>
            </p:cNvSpPr>
            <p:nvPr/>
          </p:nvSpPr>
          <p:spPr bwMode="blackWhite">
            <a:xfrm>
              <a:off x="2190" y="2115"/>
              <a:ext cx="16" cy="8"/>
            </a:xfrm>
            <a:custGeom>
              <a:avLst/>
              <a:gdLst/>
              <a:ahLst/>
              <a:cxnLst>
                <a:cxn ang="0">
                  <a:pos x="2" y="0"/>
                </a:cxn>
                <a:cxn ang="0">
                  <a:pos x="16" y="0"/>
                </a:cxn>
                <a:cxn ang="0">
                  <a:pos x="16" y="8"/>
                </a:cxn>
                <a:cxn ang="0">
                  <a:pos x="0" y="8"/>
                </a:cxn>
                <a:cxn ang="0">
                  <a:pos x="2" y="0"/>
                </a:cxn>
              </a:cxnLst>
              <a:rect l="0" t="0" r="r" b="b"/>
              <a:pathLst>
                <a:path w="16" h="8">
                  <a:moveTo>
                    <a:pt x="2" y="0"/>
                  </a:moveTo>
                  <a:lnTo>
                    <a:pt x="16" y="0"/>
                  </a:lnTo>
                  <a:lnTo>
                    <a:pt x="16" y="8"/>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52" name="Freeform 2197" descr="Papyrus"/>
            <p:cNvSpPr>
              <a:spLocks/>
            </p:cNvSpPr>
            <p:nvPr/>
          </p:nvSpPr>
          <p:spPr bwMode="blackWhite">
            <a:xfrm>
              <a:off x="2148" y="2073"/>
              <a:ext cx="114" cy="165"/>
            </a:xfrm>
            <a:custGeom>
              <a:avLst/>
              <a:gdLst/>
              <a:ahLst/>
              <a:cxnLst>
                <a:cxn ang="0">
                  <a:pos x="114" y="0"/>
                </a:cxn>
                <a:cxn ang="0">
                  <a:pos x="0" y="157"/>
                </a:cxn>
                <a:cxn ang="0">
                  <a:pos x="0" y="165"/>
                </a:cxn>
                <a:cxn ang="0">
                  <a:pos x="114" y="8"/>
                </a:cxn>
                <a:cxn ang="0">
                  <a:pos x="114" y="0"/>
                </a:cxn>
              </a:cxnLst>
              <a:rect l="0" t="0" r="r" b="b"/>
              <a:pathLst>
                <a:path w="114" h="165">
                  <a:moveTo>
                    <a:pt x="114" y="0"/>
                  </a:moveTo>
                  <a:lnTo>
                    <a:pt x="0" y="157"/>
                  </a:lnTo>
                  <a:lnTo>
                    <a:pt x="0" y="165"/>
                  </a:lnTo>
                  <a:lnTo>
                    <a:pt x="114" y="8"/>
                  </a:lnTo>
                  <a:lnTo>
                    <a:pt x="114"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53" name="Freeform 2198" descr="Papyrus"/>
            <p:cNvSpPr>
              <a:spLocks/>
            </p:cNvSpPr>
            <p:nvPr/>
          </p:nvSpPr>
          <p:spPr bwMode="blackWhite">
            <a:xfrm>
              <a:off x="2146" y="2230"/>
              <a:ext cx="2" cy="12"/>
            </a:xfrm>
            <a:custGeom>
              <a:avLst/>
              <a:gdLst/>
              <a:ahLst/>
              <a:cxnLst>
                <a:cxn ang="0">
                  <a:pos x="2" y="0"/>
                </a:cxn>
                <a:cxn ang="0">
                  <a:pos x="2" y="4"/>
                </a:cxn>
                <a:cxn ang="0">
                  <a:pos x="0" y="12"/>
                </a:cxn>
                <a:cxn ang="0">
                  <a:pos x="2" y="8"/>
                </a:cxn>
                <a:cxn ang="0">
                  <a:pos x="2" y="0"/>
                </a:cxn>
              </a:cxnLst>
              <a:rect l="0" t="0" r="r" b="b"/>
              <a:pathLst>
                <a:path w="2" h="12">
                  <a:moveTo>
                    <a:pt x="2" y="0"/>
                  </a:moveTo>
                  <a:lnTo>
                    <a:pt x="2" y="4"/>
                  </a:lnTo>
                  <a:lnTo>
                    <a:pt x="0" y="12"/>
                  </a:lnTo>
                  <a:lnTo>
                    <a:pt x="2"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54" name="Freeform 2199" descr="Papyrus"/>
            <p:cNvSpPr>
              <a:spLocks/>
            </p:cNvSpPr>
            <p:nvPr/>
          </p:nvSpPr>
          <p:spPr bwMode="blackWhite">
            <a:xfrm>
              <a:off x="2212" y="2115"/>
              <a:ext cx="100" cy="123"/>
            </a:xfrm>
            <a:custGeom>
              <a:avLst/>
              <a:gdLst/>
              <a:ahLst/>
              <a:cxnLst>
                <a:cxn ang="0">
                  <a:pos x="0" y="115"/>
                </a:cxn>
                <a:cxn ang="0">
                  <a:pos x="100" y="0"/>
                </a:cxn>
                <a:cxn ang="0">
                  <a:pos x="98" y="8"/>
                </a:cxn>
                <a:cxn ang="0">
                  <a:pos x="0" y="123"/>
                </a:cxn>
                <a:cxn ang="0">
                  <a:pos x="0" y="115"/>
                </a:cxn>
              </a:cxnLst>
              <a:rect l="0" t="0" r="r" b="b"/>
              <a:pathLst>
                <a:path w="100" h="123">
                  <a:moveTo>
                    <a:pt x="0" y="115"/>
                  </a:moveTo>
                  <a:lnTo>
                    <a:pt x="100" y="0"/>
                  </a:lnTo>
                  <a:lnTo>
                    <a:pt x="98" y="8"/>
                  </a:lnTo>
                  <a:lnTo>
                    <a:pt x="0" y="123"/>
                  </a:lnTo>
                  <a:lnTo>
                    <a:pt x="0" y="115"/>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55" name="Freeform 2200" descr="Papyrus"/>
            <p:cNvSpPr>
              <a:spLocks/>
            </p:cNvSpPr>
            <p:nvPr/>
          </p:nvSpPr>
          <p:spPr bwMode="blackWhite">
            <a:xfrm>
              <a:off x="2200" y="2230"/>
              <a:ext cx="12" cy="12"/>
            </a:xfrm>
            <a:custGeom>
              <a:avLst/>
              <a:gdLst/>
              <a:ahLst/>
              <a:cxnLst>
                <a:cxn ang="0">
                  <a:pos x="2" y="4"/>
                </a:cxn>
                <a:cxn ang="0">
                  <a:pos x="12" y="0"/>
                </a:cxn>
                <a:cxn ang="0">
                  <a:pos x="12" y="8"/>
                </a:cxn>
                <a:cxn ang="0">
                  <a:pos x="0" y="12"/>
                </a:cxn>
                <a:cxn ang="0">
                  <a:pos x="2" y="4"/>
                </a:cxn>
              </a:cxnLst>
              <a:rect l="0" t="0" r="r" b="b"/>
              <a:pathLst>
                <a:path w="12" h="12">
                  <a:moveTo>
                    <a:pt x="2" y="4"/>
                  </a:moveTo>
                  <a:lnTo>
                    <a:pt x="12" y="0"/>
                  </a:lnTo>
                  <a:lnTo>
                    <a:pt x="12" y="8"/>
                  </a:lnTo>
                  <a:lnTo>
                    <a:pt x="0" y="12"/>
                  </a:lnTo>
                  <a:lnTo>
                    <a:pt x="2" y="4"/>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56" name="Freeform 2201" descr="Papyrus"/>
            <p:cNvSpPr>
              <a:spLocks/>
            </p:cNvSpPr>
            <p:nvPr/>
          </p:nvSpPr>
          <p:spPr bwMode="blackWhite">
            <a:xfrm>
              <a:off x="2282" y="2115"/>
              <a:ext cx="30" cy="123"/>
            </a:xfrm>
            <a:custGeom>
              <a:avLst/>
              <a:gdLst/>
              <a:ahLst/>
              <a:cxnLst>
                <a:cxn ang="0">
                  <a:pos x="30" y="0"/>
                </a:cxn>
                <a:cxn ang="0">
                  <a:pos x="0" y="115"/>
                </a:cxn>
                <a:cxn ang="0">
                  <a:pos x="0" y="123"/>
                </a:cxn>
                <a:cxn ang="0">
                  <a:pos x="28" y="8"/>
                </a:cxn>
                <a:cxn ang="0">
                  <a:pos x="30" y="0"/>
                </a:cxn>
              </a:cxnLst>
              <a:rect l="0" t="0" r="r" b="b"/>
              <a:pathLst>
                <a:path w="30" h="123">
                  <a:moveTo>
                    <a:pt x="30" y="0"/>
                  </a:moveTo>
                  <a:lnTo>
                    <a:pt x="0" y="115"/>
                  </a:lnTo>
                  <a:lnTo>
                    <a:pt x="0" y="123"/>
                  </a:lnTo>
                  <a:lnTo>
                    <a:pt x="28" y="8"/>
                  </a:lnTo>
                  <a:lnTo>
                    <a:pt x="3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57" name="Freeform 2202" descr="Papyrus"/>
            <p:cNvSpPr>
              <a:spLocks/>
            </p:cNvSpPr>
            <p:nvPr/>
          </p:nvSpPr>
          <p:spPr bwMode="blackWhite">
            <a:xfrm>
              <a:off x="2186" y="2234"/>
              <a:ext cx="16" cy="12"/>
            </a:xfrm>
            <a:custGeom>
              <a:avLst/>
              <a:gdLst/>
              <a:ahLst/>
              <a:cxnLst>
                <a:cxn ang="0">
                  <a:pos x="0" y="4"/>
                </a:cxn>
                <a:cxn ang="0">
                  <a:pos x="16" y="0"/>
                </a:cxn>
                <a:cxn ang="0">
                  <a:pos x="14" y="8"/>
                </a:cxn>
                <a:cxn ang="0">
                  <a:pos x="0" y="12"/>
                </a:cxn>
                <a:cxn ang="0">
                  <a:pos x="0" y="4"/>
                </a:cxn>
              </a:cxnLst>
              <a:rect l="0" t="0" r="r" b="b"/>
              <a:pathLst>
                <a:path w="16" h="12">
                  <a:moveTo>
                    <a:pt x="0" y="4"/>
                  </a:moveTo>
                  <a:lnTo>
                    <a:pt x="16" y="0"/>
                  </a:lnTo>
                  <a:lnTo>
                    <a:pt x="14" y="8"/>
                  </a:lnTo>
                  <a:lnTo>
                    <a:pt x="0" y="12"/>
                  </a:lnTo>
                  <a:lnTo>
                    <a:pt x="0" y="4"/>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58" name="Freeform 2203" descr="Papyrus"/>
            <p:cNvSpPr>
              <a:spLocks/>
            </p:cNvSpPr>
            <p:nvPr/>
          </p:nvSpPr>
          <p:spPr bwMode="blackWhite">
            <a:xfrm>
              <a:off x="2282" y="2230"/>
              <a:ext cx="2" cy="10"/>
            </a:xfrm>
            <a:custGeom>
              <a:avLst/>
              <a:gdLst/>
              <a:ahLst/>
              <a:cxnLst>
                <a:cxn ang="0">
                  <a:pos x="0" y="0"/>
                </a:cxn>
                <a:cxn ang="0">
                  <a:pos x="2" y="2"/>
                </a:cxn>
                <a:cxn ang="0">
                  <a:pos x="2" y="10"/>
                </a:cxn>
                <a:cxn ang="0">
                  <a:pos x="0" y="8"/>
                </a:cxn>
                <a:cxn ang="0">
                  <a:pos x="0" y="0"/>
                </a:cxn>
              </a:cxnLst>
              <a:rect l="0" t="0" r="r" b="b"/>
              <a:pathLst>
                <a:path w="2" h="10">
                  <a:moveTo>
                    <a:pt x="0" y="0"/>
                  </a:moveTo>
                  <a:lnTo>
                    <a:pt x="2" y="2"/>
                  </a:lnTo>
                  <a:lnTo>
                    <a:pt x="2" y="10"/>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59" name="Freeform 2204" descr="Papyrus"/>
            <p:cNvSpPr>
              <a:spLocks/>
            </p:cNvSpPr>
            <p:nvPr/>
          </p:nvSpPr>
          <p:spPr bwMode="blackWhite">
            <a:xfrm>
              <a:off x="2160" y="2236"/>
              <a:ext cx="26" cy="10"/>
            </a:xfrm>
            <a:custGeom>
              <a:avLst/>
              <a:gdLst/>
              <a:ahLst/>
              <a:cxnLst>
                <a:cxn ang="0">
                  <a:pos x="2" y="0"/>
                </a:cxn>
                <a:cxn ang="0">
                  <a:pos x="26" y="2"/>
                </a:cxn>
                <a:cxn ang="0">
                  <a:pos x="26" y="10"/>
                </a:cxn>
                <a:cxn ang="0">
                  <a:pos x="0" y="8"/>
                </a:cxn>
                <a:cxn ang="0">
                  <a:pos x="2" y="0"/>
                </a:cxn>
              </a:cxnLst>
              <a:rect l="0" t="0" r="r" b="b"/>
              <a:pathLst>
                <a:path w="26" h="10">
                  <a:moveTo>
                    <a:pt x="2" y="0"/>
                  </a:moveTo>
                  <a:lnTo>
                    <a:pt x="26" y="2"/>
                  </a:lnTo>
                  <a:lnTo>
                    <a:pt x="26" y="10"/>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60" name="Freeform 2205" descr="Papyrus"/>
            <p:cNvSpPr>
              <a:spLocks/>
            </p:cNvSpPr>
            <p:nvPr/>
          </p:nvSpPr>
          <p:spPr bwMode="blackWhite">
            <a:xfrm>
              <a:off x="2284" y="2232"/>
              <a:ext cx="10" cy="12"/>
            </a:xfrm>
            <a:custGeom>
              <a:avLst/>
              <a:gdLst/>
              <a:ahLst/>
              <a:cxnLst>
                <a:cxn ang="0">
                  <a:pos x="0" y="0"/>
                </a:cxn>
                <a:cxn ang="0">
                  <a:pos x="10" y="4"/>
                </a:cxn>
                <a:cxn ang="0">
                  <a:pos x="10" y="12"/>
                </a:cxn>
                <a:cxn ang="0">
                  <a:pos x="0" y="8"/>
                </a:cxn>
                <a:cxn ang="0">
                  <a:pos x="0" y="0"/>
                </a:cxn>
              </a:cxnLst>
              <a:rect l="0" t="0" r="r" b="b"/>
              <a:pathLst>
                <a:path w="10" h="12">
                  <a:moveTo>
                    <a:pt x="0" y="0"/>
                  </a:moveTo>
                  <a:lnTo>
                    <a:pt x="10" y="4"/>
                  </a:lnTo>
                  <a:lnTo>
                    <a:pt x="10" y="12"/>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61" name="Freeform 2206" descr="Papyrus"/>
            <p:cNvSpPr>
              <a:spLocks/>
            </p:cNvSpPr>
            <p:nvPr/>
          </p:nvSpPr>
          <p:spPr bwMode="blackWhite">
            <a:xfrm>
              <a:off x="2146" y="2234"/>
              <a:ext cx="16" cy="10"/>
            </a:xfrm>
            <a:custGeom>
              <a:avLst/>
              <a:gdLst/>
              <a:ahLst/>
              <a:cxnLst>
                <a:cxn ang="0">
                  <a:pos x="2" y="0"/>
                </a:cxn>
                <a:cxn ang="0">
                  <a:pos x="16" y="2"/>
                </a:cxn>
                <a:cxn ang="0">
                  <a:pos x="14" y="10"/>
                </a:cxn>
                <a:cxn ang="0">
                  <a:pos x="0" y="8"/>
                </a:cxn>
                <a:cxn ang="0">
                  <a:pos x="2" y="0"/>
                </a:cxn>
              </a:cxnLst>
              <a:rect l="0" t="0" r="r" b="b"/>
              <a:pathLst>
                <a:path w="16" h="10">
                  <a:moveTo>
                    <a:pt x="2" y="0"/>
                  </a:moveTo>
                  <a:lnTo>
                    <a:pt x="16" y="2"/>
                  </a:lnTo>
                  <a:lnTo>
                    <a:pt x="14" y="10"/>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62" name="Freeform 2207" descr="Papyrus"/>
            <p:cNvSpPr>
              <a:spLocks/>
            </p:cNvSpPr>
            <p:nvPr/>
          </p:nvSpPr>
          <p:spPr bwMode="blackWhite">
            <a:xfrm>
              <a:off x="2294" y="2236"/>
              <a:ext cx="22" cy="8"/>
            </a:xfrm>
            <a:custGeom>
              <a:avLst/>
              <a:gdLst/>
              <a:ahLst/>
              <a:cxnLst>
                <a:cxn ang="0">
                  <a:pos x="0" y="0"/>
                </a:cxn>
                <a:cxn ang="0">
                  <a:pos x="22" y="0"/>
                </a:cxn>
                <a:cxn ang="0">
                  <a:pos x="20" y="8"/>
                </a:cxn>
                <a:cxn ang="0">
                  <a:pos x="0" y="8"/>
                </a:cxn>
                <a:cxn ang="0">
                  <a:pos x="0" y="0"/>
                </a:cxn>
              </a:cxnLst>
              <a:rect l="0" t="0" r="r" b="b"/>
              <a:pathLst>
                <a:path w="22" h="8">
                  <a:moveTo>
                    <a:pt x="0" y="0"/>
                  </a:moveTo>
                  <a:lnTo>
                    <a:pt x="22" y="0"/>
                  </a:lnTo>
                  <a:lnTo>
                    <a:pt x="20" y="8"/>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63" name="Freeform 2208" descr="Stationery"/>
            <p:cNvSpPr>
              <a:spLocks/>
            </p:cNvSpPr>
            <p:nvPr/>
          </p:nvSpPr>
          <p:spPr bwMode="blackWhite">
            <a:xfrm>
              <a:off x="2148" y="1925"/>
              <a:ext cx="304" cy="313"/>
            </a:xfrm>
            <a:custGeom>
              <a:avLst/>
              <a:gdLst/>
              <a:ahLst/>
              <a:cxnLst>
                <a:cxn ang="0">
                  <a:pos x="250" y="58"/>
                </a:cxn>
                <a:cxn ang="0">
                  <a:pos x="260" y="56"/>
                </a:cxn>
                <a:cxn ang="0">
                  <a:pos x="270" y="52"/>
                </a:cxn>
                <a:cxn ang="0">
                  <a:pos x="280" y="46"/>
                </a:cxn>
                <a:cxn ang="0">
                  <a:pos x="286" y="42"/>
                </a:cxn>
                <a:cxn ang="0">
                  <a:pos x="292" y="36"/>
                </a:cxn>
                <a:cxn ang="0">
                  <a:pos x="296" y="30"/>
                </a:cxn>
                <a:cxn ang="0">
                  <a:pos x="296" y="26"/>
                </a:cxn>
                <a:cxn ang="0">
                  <a:pos x="296" y="20"/>
                </a:cxn>
                <a:cxn ang="0">
                  <a:pos x="294" y="14"/>
                </a:cxn>
                <a:cxn ang="0">
                  <a:pos x="290" y="10"/>
                </a:cxn>
                <a:cxn ang="0">
                  <a:pos x="284" y="6"/>
                </a:cxn>
                <a:cxn ang="0">
                  <a:pos x="278" y="4"/>
                </a:cxn>
                <a:cxn ang="0">
                  <a:pos x="268" y="2"/>
                </a:cxn>
                <a:cxn ang="0">
                  <a:pos x="258" y="0"/>
                </a:cxn>
                <a:cxn ang="0">
                  <a:pos x="256" y="0"/>
                </a:cxn>
                <a:cxn ang="0">
                  <a:pos x="242" y="2"/>
                </a:cxn>
                <a:cxn ang="0">
                  <a:pos x="232" y="4"/>
                </a:cxn>
                <a:cxn ang="0">
                  <a:pos x="220" y="6"/>
                </a:cxn>
                <a:cxn ang="0">
                  <a:pos x="210" y="10"/>
                </a:cxn>
                <a:cxn ang="0">
                  <a:pos x="202" y="14"/>
                </a:cxn>
                <a:cxn ang="0">
                  <a:pos x="194" y="20"/>
                </a:cxn>
                <a:cxn ang="0">
                  <a:pos x="188" y="26"/>
                </a:cxn>
                <a:cxn ang="0">
                  <a:pos x="184" y="30"/>
                </a:cxn>
                <a:cxn ang="0">
                  <a:pos x="182" y="36"/>
                </a:cxn>
                <a:cxn ang="0">
                  <a:pos x="182" y="42"/>
                </a:cxn>
                <a:cxn ang="0">
                  <a:pos x="182" y="46"/>
                </a:cxn>
                <a:cxn ang="0">
                  <a:pos x="186" y="52"/>
                </a:cxn>
                <a:cxn ang="0">
                  <a:pos x="192" y="56"/>
                </a:cxn>
                <a:cxn ang="0">
                  <a:pos x="200" y="58"/>
                </a:cxn>
                <a:cxn ang="0">
                  <a:pos x="210" y="60"/>
                </a:cxn>
                <a:cxn ang="0">
                  <a:pos x="206" y="60"/>
                </a:cxn>
                <a:cxn ang="0">
                  <a:pos x="34" y="182"/>
                </a:cxn>
                <a:cxn ang="0">
                  <a:pos x="44" y="190"/>
                </a:cxn>
                <a:cxn ang="0">
                  <a:pos x="68" y="186"/>
                </a:cxn>
                <a:cxn ang="0">
                  <a:pos x="114" y="148"/>
                </a:cxn>
                <a:cxn ang="0">
                  <a:pos x="0" y="309"/>
                </a:cxn>
                <a:cxn ang="0">
                  <a:pos x="38" y="313"/>
                </a:cxn>
                <a:cxn ang="0">
                  <a:pos x="64" y="305"/>
                </a:cxn>
                <a:cxn ang="0">
                  <a:pos x="134" y="305"/>
                </a:cxn>
                <a:cxn ang="0">
                  <a:pos x="146" y="311"/>
                </a:cxn>
                <a:cxn ang="0">
                  <a:pos x="186" y="309"/>
                </a:cxn>
                <a:cxn ang="0">
                  <a:pos x="246" y="148"/>
                </a:cxn>
                <a:cxn ang="0">
                  <a:pos x="250" y="188"/>
                </a:cxn>
                <a:cxn ang="0">
                  <a:pos x="266" y="190"/>
                </a:cxn>
                <a:cxn ang="0">
                  <a:pos x="286" y="182"/>
                </a:cxn>
                <a:cxn ang="0">
                  <a:pos x="252" y="60"/>
                </a:cxn>
              </a:cxnLst>
              <a:rect l="0" t="0" r="r" b="b"/>
              <a:pathLst>
                <a:path w="304" h="313">
                  <a:moveTo>
                    <a:pt x="244" y="60"/>
                  </a:moveTo>
                  <a:lnTo>
                    <a:pt x="250" y="58"/>
                  </a:lnTo>
                  <a:lnTo>
                    <a:pt x="254" y="56"/>
                  </a:lnTo>
                  <a:lnTo>
                    <a:pt x="260" y="56"/>
                  </a:lnTo>
                  <a:lnTo>
                    <a:pt x="266" y="54"/>
                  </a:lnTo>
                  <a:lnTo>
                    <a:pt x="270" y="52"/>
                  </a:lnTo>
                  <a:lnTo>
                    <a:pt x="274" y="48"/>
                  </a:lnTo>
                  <a:lnTo>
                    <a:pt x="280" y="46"/>
                  </a:lnTo>
                  <a:lnTo>
                    <a:pt x="284" y="44"/>
                  </a:lnTo>
                  <a:lnTo>
                    <a:pt x="286" y="42"/>
                  </a:lnTo>
                  <a:lnTo>
                    <a:pt x="290" y="38"/>
                  </a:lnTo>
                  <a:lnTo>
                    <a:pt x="292" y="36"/>
                  </a:lnTo>
                  <a:lnTo>
                    <a:pt x="294" y="32"/>
                  </a:lnTo>
                  <a:lnTo>
                    <a:pt x="296" y="30"/>
                  </a:lnTo>
                  <a:lnTo>
                    <a:pt x="296" y="30"/>
                  </a:lnTo>
                  <a:lnTo>
                    <a:pt x="296" y="26"/>
                  </a:lnTo>
                  <a:lnTo>
                    <a:pt x="296" y="24"/>
                  </a:lnTo>
                  <a:lnTo>
                    <a:pt x="296" y="20"/>
                  </a:lnTo>
                  <a:lnTo>
                    <a:pt x="296" y="18"/>
                  </a:lnTo>
                  <a:lnTo>
                    <a:pt x="294" y="14"/>
                  </a:lnTo>
                  <a:lnTo>
                    <a:pt x="292" y="12"/>
                  </a:lnTo>
                  <a:lnTo>
                    <a:pt x="290" y="10"/>
                  </a:lnTo>
                  <a:lnTo>
                    <a:pt x="288" y="8"/>
                  </a:lnTo>
                  <a:lnTo>
                    <a:pt x="284" y="6"/>
                  </a:lnTo>
                  <a:lnTo>
                    <a:pt x="282" y="4"/>
                  </a:lnTo>
                  <a:lnTo>
                    <a:pt x="278" y="4"/>
                  </a:lnTo>
                  <a:lnTo>
                    <a:pt x="274" y="2"/>
                  </a:lnTo>
                  <a:lnTo>
                    <a:pt x="268" y="2"/>
                  </a:lnTo>
                  <a:lnTo>
                    <a:pt x="264" y="0"/>
                  </a:lnTo>
                  <a:lnTo>
                    <a:pt x="258" y="0"/>
                  </a:lnTo>
                  <a:lnTo>
                    <a:pt x="256" y="0"/>
                  </a:lnTo>
                  <a:lnTo>
                    <a:pt x="256" y="0"/>
                  </a:lnTo>
                  <a:lnTo>
                    <a:pt x="248" y="0"/>
                  </a:lnTo>
                  <a:lnTo>
                    <a:pt x="242" y="2"/>
                  </a:lnTo>
                  <a:lnTo>
                    <a:pt x="236" y="2"/>
                  </a:lnTo>
                  <a:lnTo>
                    <a:pt x="232" y="4"/>
                  </a:lnTo>
                  <a:lnTo>
                    <a:pt x="226" y="4"/>
                  </a:lnTo>
                  <a:lnTo>
                    <a:pt x="220" y="6"/>
                  </a:lnTo>
                  <a:lnTo>
                    <a:pt x="216" y="8"/>
                  </a:lnTo>
                  <a:lnTo>
                    <a:pt x="210" y="10"/>
                  </a:lnTo>
                  <a:lnTo>
                    <a:pt x="206" y="12"/>
                  </a:lnTo>
                  <a:lnTo>
                    <a:pt x="202" y="14"/>
                  </a:lnTo>
                  <a:lnTo>
                    <a:pt x="198" y="18"/>
                  </a:lnTo>
                  <a:lnTo>
                    <a:pt x="194" y="20"/>
                  </a:lnTo>
                  <a:lnTo>
                    <a:pt x="190" y="24"/>
                  </a:lnTo>
                  <a:lnTo>
                    <a:pt x="188" y="26"/>
                  </a:lnTo>
                  <a:lnTo>
                    <a:pt x="186" y="30"/>
                  </a:lnTo>
                  <a:lnTo>
                    <a:pt x="184" y="30"/>
                  </a:lnTo>
                  <a:lnTo>
                    <a:pt x="184" y="30"/>
                  </a:lnTo>
                  <a:lnTo>
                    <a:pt x="182" y="36"/>
                  </a:lnTo>
                  <a:lnTo>
                    <a:pt x="182" y="38"/>
                  </a:lnTo>
                  <a:lnTo>
                    <a:pt x="182" y="42"/>
                  </a:lnTo>
                  <a:lnTo>
                    <a:pt x="182" y="44"/>
                  </a:lnTo>
                  <a:lnTo>
                    <a:pt x="182" y="46"/>
                  </a:lnTo>
                  <a:lnTo>
                    <a:pt x="184" y="48"/>
                  </a:lnTo>
                  <a:lnTo>
                    <a:pt x="186" y="52"/>
                  </a:lnTo>
                  <a:lnTo>
                    <a:pt x="190" y="54"/>
                  </a:lnTo>
                  <a:lnTo>
                    <a:pt x="192" y="56"/>
                  </a:lnTo>
                  <a:lnTo>
                    <a:pt x="196" y="56"/>
                  </a:lnTo>
                  <a:lnTo>
                    <a:pt x="200" y="58"/>
                  </a:lnTo>
                  <a:lnTo>
                    <a:pt x="204" y="60"/>
                  </a:lnTo>
                  <a:lnTo>
                    <a:pt x="210" y="60"/>
                  </a:lnTo>
                  <a:lnTo>
                    <a:pt x="210" y="60"/>
                  </a:lnTo>
                  <a:lnTo>
                    <a:pt x="206" y="60"/>
                  </a:lnTo>
                  <a:lnTo>
                    <a:pt x="128" y="76"/>
                  </a:lnTo>
                  <a:lnTo>
                    <a:pt x="34" y="182"/>
                  </a:lnTo>
                  <a:lnTo>
                    <a:pt x="38" y="186"/>
                  </a:lnTo>
                  <a:lnTo>
                    <a:pt x="44" y="190"/>
                  </a:lnTo>
                  <a:lnTo>
                    <a:pt x="58" y="190"/>
                  </a:lnTo>
                  <a:lnTo>
                    <a:pt x="68" y="186"/>
                  </a:lnTo>
                  <a:lnTo>
                    <a:pt x="76" y="182"/>
                  </a:lnTo>
                  <a:lnTo>
                    <a:pt x="114" y="148"/>
                  </a:lnTo>
                  <a:lnTo>
                    <a:pt x="0" y="305"/>
                  </a:lnTo>
                  <a:lnTo>
                    <a:pt x="0" y="309"/>
                  </a:lnTo>
                  <a:lnTo>
                    <a:pt x="14" y="311"/>
                  </a:lnTo>
                  <a:lnTo>
                    <a:pt x="38" y="313"/>
                  </a:lnTo>
                  <a:lnTo>
                    <a:pt x="54" y="309"/>
                  </a:lnTo>
                  <a:lnTo>
                    <a:pt x="64" y="305"/>
                  </a:lnTo>
                  <a:lnTo>
                    <a:pt x="164" y="190"/>
                  </a:lnTo>
                  <a:lnTo>
                    <a:pt x="134" y="305"/>
                  </a:lnTo>
                  <a:lnTo>
                    <a:pt x="136" y="307"/>
                  </a:lnTo>
                  <a:lnTo>
                    <a:pt x="146" y="311"/>
                  </a:lnTo>
                  <a:lnTo>
                    <a:pt x="168" y="311"/>
                  </a:lnTo>
                  <a:lnTo>
                    <a:pt x="186" y="309"/>
                  </a:lnTo>
                  <a:lnTo>
                    <a:pt x="200" y="305"/>
                  </a:lnTo>
                  <a:lnTo>
                    <a:pt x="246" y="148"/>
                  </a:lnTo>
                  <a:lnTo>
                    <a:pt x="250" y="182"/>
                  </a:lnTo>
                  <a:lnTo>
                    <a:pt x="250" y="188"/>
                  </a:lnTo>
                  <a:lnTo>
                    <a:pt x="258" y="190"/>
                  </a:lnTo>
                  <a:lnTo>
                    <a:pt x="266" y="190"/>
                  </a:lnTo>
                  <a:lnTo>
                    <a:pt x="280" y="188"/>
                  </a:lnTo>
                  <a:lnTo>
                    <a:pt x="286" y="182"/>
                  </a:lnTo>
                  <a:lnTo>
                    <a:pt x="304" y="72"/>
                  </a:lnTo>
                  <a:lnTo>
                    <a:pt x="252" y="60"/>
                  </a:lnTo>
                  <a:lnTo>
                    <a:pt x="244" y="60"/>
                  </a:lnTo>
                  <a:close/>
                </a:path>
              </a:pathLst>
            </a:custGeom>
            <a:blipFill dpi="0" rotWithShape="0">
              <a:blip r:embed="rId5" cstate="print"/>
              <a:srcRect/>
              <a:tile tx="0" ty="0" sx="100000" sy="100000" flip="none" algn="tl"/>
            </a:blipFill>
            <a:ln w="6350">
              <a:solidFill>
                <a:srgbClr val="000000"/>
              </a:solidFill>
              <a:prstDash val="solid"/>
              <a:round/>
              <a:headEnd/>
              <a:tailEnd/>
            </a:ln>
          </p:spPr>
          <p:txBody>
            <a:bodyPr/>
            <a:lstStyle/>
            <a:p>
              <a:endParaRPr lang="en-US" dirty="0"/>
            </a:p>
          </p:txBody>
        </p:sp>
        <p:sp>
          <p:nvSpPr>
            <p:cNvPr id="164" name="Freeform 2209"/>
            <p:cNvSpPr>
              <a:spLocks/>
            </p:cNvSpPr>
            <p:nvPr/>
          </p:nvSpPr>
          <p:spPr bwMode="blackWhite">
            <a:xfrm>
              <a:off x="3416" y="1860"/>
              <a:ext cx="1" cy="8"/>
            </a:xfrm>
            <a:custGeom>
              <a:avLst/>
              <a:gdLst/>
              <a:ahLst/>
              <a:cxnLst>
                <a:cxn ang="0">
                  <a:pos x="0" y="0"/>
                </a:cxn>
                <a:cxn ang="0">
                  <a:pos x="0" y="8"/>
                </a:cxn>
                <a:cxn ang="0">
                  <a:pos x="0" y="0"/>
                </a:cxn>
              </a:cxnLst>
              <a:rect l="0" t="0" r="r" b="b"/>
              <a:pathLst>
                <a:path h="8">
                  <a:moveTo>
                    <a:pt x="0" y="0"/>
                  </a:moveTo>
                  <a:lnTo>
                    <a:pt x="0" y="8"/>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165" name="Freeform 2210"/>
            <p:cNvSpPr>
              <a:spLocks/>
            </p:cNvSpPr>
            <p:nvPr/>
          </p:nvSpPr>
          <p:spPr bwMode="blackWhite">
            <a:xfrm>
              <a:off x="3356" y="1830"/>
              <a:ext cx="6" cy="8"/>
            </a:xfrm>
            <a:custGeom>
              <a:avLst/>
              <a:gdLst/>
              <a:ahLst/>
              <a:cxnLst>
                <a:cxn ang="0">
                  <a:pos x="6" y="0"/>
                </a:cxn>
                <a:cxn ang="0">
                  <a:pos x="2" y="0"/>
                </a:cxn>
                <a:cxn ang="0">
                  <a:pos x="0" y="8"/>
                </a:cxn>
                <a:cxn ang="0">
                  <a:pos x="6" y="8"/>
                </a:cxn>
                <a:cxn ang="0">
                  <a:pos x="6" y="0"/>
                </a:cxn>
              </a:cxnLst>
              <a:rect l="0" t="0" r="r" b="b"/>
              <a:pathLst>
                <a:path w="6" h="8">
                  <a:moveTo>
                    <a:pt x="6" y="0"/>
                  </a:moveTo>
                  <a:lnTo>
                    <a:pt x="2" y="0"/>
                  </a:lnTo>
                  <a:lnTo>
                    <a:pt x="0" y="8"/>
                  </a:lnTo>
                  <a:lnTo>
                    <a:pt x="6"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166" name="Freeform 2211"/>
            <p:cNvSpPr>
              <a:spLocks/>
            </p:cNvSpPr>
            <p:nvPr/>
          </p:nvSpPr>
          <p:spPr bwMode="blackWhite">
            <a:xfrm>
              <a:off x="3370" y="1889"/>
              <a:ext cx="2" cy="8"/>
            </a:xfrm>
            <a:custGeom>
              <a:avLst/>
              <a:gdLst/>
              <a:ahLst/>
              <a:cxnLst>
                <a:cxn ang="0">
                  <a:pos x="0" y="0"/>
                </a:cxn>
                <a:cxn ang="0">
                  <a:pos x="2" y="0"/>
                </a:cxn>
                <a:cxn ang="0">
                  <a:pos x="0" y="8"/>
                </a:cxn>
                <a:cxn ang="0">
                  <a:pos x="0" y="0"/>
                </a:cxn>
              </a:cxnLst>
              <a:rect l="0" t="0" r="r" b="b"/>
              <a:pathLst>
                <a:path w="2" h="8">
                  <a:moveTo>
                    <a:pt x="0" y="0"/>
                  </a:moveTo>
                  <a:lnTo>
                    <a:pt x="2" y="0"/>
                  </a:lnTo>
                  <a:lnTo>
                    <a:pt x="0" y="8"/>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167" name="Freeform 2212"/>
            <p:cNvSpPr>
              <a:spLocks/>
            </p:cNvSpPr>
            <p:nvPr/>
          </p:nvSpPr>
          <p:spPr bwMode="blackWhite">
            <a:xfrm>
              <a:off x="3376" y="1975"/>
              <a:ext cx="62" cy="166"/>
            </a:xfrm>
            <a:custGeom>
              <a:avLst/>
              <a:gdLst/>
              <a:ahLst/>
              <a:cxnLst>
                <a:cxn ang="0">
                  <a:pos x="0" y="0"/>
                </a:cxn>
                <a:cxn ang="0">
                  <a:pos x="62" y="158"/>
                </a:cxn>
                <a:cxn ang="0">
                  <a:pos x="60" y="166"/>
                </a:cxn>
                <a:cxn ang="0">
                  <a:pos x="0" y="8"/>
                </a:cxn>
                <a:cxn ang="0">
                  <a:pos x="0" y="0"/>
                </a:cxn>
              </a:cxnLst>
              <a:rect l="0" t="0" r="r" b="b"/>
              <a:pathLst>
                <a:path w="62" h="166">
                  <a:moveTo>
                    <a:pt x="0" y="0"/>
                  </a:moveTo>
                  <a:lnTo>
                    <a:pt x="62" y="158"/>
                  </a:lnTo>
                  <a:lnTo>
                    <a:pt x="60" y="166"/>
                  </a:lnTo>
                  <a:lnTo>
                    <a:pt x="0" y="8"/>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168" name="Freeform 2213"/>
            <p:cNvSpPr>
              <a:spLocks/>
            </p:cNvSpPr>
            <p:nvPr/>
          </p:nvSpPr>
          <p:spPr bwMode="blackWhite">
            <a:xfrm>
              <a:off x="3494" y="1975"/>
              <a:ext cx="40" cy="44"/>
            </a:xfrm>
            <a:custGeom>
              <a:avLst/>
              <a:gdLst/>
              <a:ahLst/>
              <a:cxnLst>
                <a:cxn ang="0">
                  <a:pos x="2" y="0"/>
                </a:cxn>
                <a:cxn ang="0">
                  <a:pos x="40" y="36"/>
                </a:cxn>
                <a:cxn ang="0">
                  <a:pos x="40" y="44"/>
                </a:cxn>
                <a:cxn ang="0">
                  <a:pos x="0" y="8"/>
                </a:cxn>
                <a:cxn ang="0">
                  <a:pos x="2" y="0"/>
                </a:cxn>
              </a:cxnLst>
              <a:rect l="0" t="0" r="r" b="b"/>
              <a:pathLst>
                <a:path w="40" h="44">
                  <a:moveTo>
                    <a:pt x="2" y="0"/>
                  </a:moveTo>
                  <a:lnTo>
                    <a:pt x="40" y="36"/>
                  </a:lnTo>
                  <a:lnTo>
                    <a:pt x="40" y="44"/>
                  </a:ln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169" name="Freeform 2214"/>
            <p:cNvSpPr>
              <a:spLocks/>
            </p:cNvSpPr>
            <p:nvPr/>
          </p:nvSpPr>
          <p:spPr bwMode="blackWhite">
            <a:xfrm>
              <a:off x="3416" y="1860"/>
              <a:ext cx="2" cy="10"/>
            </a:xfrm>
            <a:custGeom>
              <a:avLst/>
              <a:gdLst/>
              <a:ahLst/>
              <a:cxnLst>
                <a:cxn ang="0">
                  <a:pos x="2" y="2"/>
                </a:cxn>
                <a:cxn ang="0">
                  <a:pos x="0" y="0"/>
                </a:cxn>
                <a:cxn ang="0">
                  <a:pos x="0" y="8"/>
                </a:cxn>
                <a:cxn ang="0">
                  <a:pos x="0" y="10"/>
                </a:cxn>
                <a:cxn ang="0">
                  <a:pos x="2" y="2"/>
                </a:cxn>
              </a:cxnLst>
              <a:rect l="0" t="0" r="r" b="b"/>
              <a:pathLst>
                <a:path w="2" h="10">
                  <a:moveTo>
                    <a:pt x="2" y="2"/>
                  </a:moveTo>
                  <a:lnTo>
                    <a:pt x="0" y="0"/>
                  </a:lnTo>
                  <a:lnTo>
                    <a:pt x="0" y="8"/>
                  </a:lnTo>
                  <a:lnTo>
                    <a:pt x="0" y="10"/>
                  </a:lnTo>
                  <a:lnTo>
                    <a:pt x="2"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170" name="Freeform 2215"/>
            <p:cNvSpPr>
              <a:spLocks/>
            </p:cNvSpPr>
            <p:nvPr/>
          </p:nvSpPr>
          <p:spPr bwMode="blackWhite">
            <a:xfrm>
              <a:off x="3362" y="1830"/>
              <a:ext cx="6" cy="10"/>
            </a:xfrm>
            <a:custGeom>
              <a:avLst/>
              <a:gdLst/>
              <a:ahLst/>
              <a:cxnLst>
                <a:cxn ang="0">
                  <a:pos x="6" y="2"/>
                </a:cxn>
                <a:cxn ang="0">
                  <a:pos x="0" y="0"/>
                </a:cxn>
                <a:cxn ang="0">
                  <a:pos x="0" y="8"/>
                </a:cxn>
                <a:cxn ang="0">
                  <a:pos x="4" y="10"/>
                </a:cxn>
                <a:cxn ang="0">
                  <a:pos x="6" y="2"/>
                </a:cxn>
              </a:cxnLst>
              <a:rect l="0" t="0" r="r" b="b"/>
              <a:pathLst>
                <a:path w="6" h="10">
                  <a:moveTo>
                    <a:pt x="6" y="2"/>
                  </a:moveTo>
                  <a:lnTo>
                    <a:pt x="0" y="0"/>
                  </a:lnTo>
                  <a:lnTo>
                    <a:pt x="0" y="8"/>
                  </a:lnTo>
                  <a:lnTo>
                    <a:pt x="4" y="10"/>
                  </a:lnTo>
                  <a:lnTo>
                    <a:pt x="6"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171" name="Freeform 2216"/>
            <p:cNvSpPr>
              <a:spLocks/>
            </p:cNvSpPr>
            <p:nvPr/>
          </p:nvSpPr>
          <p:spPr bwMode="blackWhite">
            <a:xfrm>
              <a:off x="3352" y="1830"/>
              <a:ext cx="6" cy="8"/>
            </a:xfrm>
            <a:custGeom>
              <a:avLst/>
              <a:gdLst/>
              <a:ahLst/>
              <a:cxnLst>
                <a:cxn ang="0">
                  <a:pos x="6" y="0"/>
                </a:cxn>
                <a:cxn ang="0">
                  <a:pos x="0" y="0"/>
                </a:cxn>
                <a:cxn ang="0">
                  <a:pos x="0" y="8"/>
                </a:cxn>
                <a:cxn ang="0">
                  <a:pos x="4" y="8"/>
                </a:cxn>
                <a:cxn ang="0">
                  <a:pos x="6" y="0"/>
                </a:cxn>
              </a:cxnLst>
              <a:rect l="0" t="0" r="r" b="b"/>
              <a:pathLst>
                <a:path w="6" h="8">
                  <a:moveTo>
                    <a:pt x="6" y="0"/>
                  </a:moveTo>
                  <a:lnTo>
                    <a:pt x="0" y="0"/>
                  </a:lnTo>
                  <a:lnTo>
                    <a:pt x="0" y="8"/>
                  </a:lnTo>
                  <a:lnTo>
                    <a:pt x="4"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172" name="Freeform 2217"/>
            <p:cNvSpPr>
              <a:spLocks/>
            </p:cNvSpPr>
            <p:nvPr/>
          </p:nvSpPr>
          <p:spPr bwMode="blackWhite">
            <a:xfrm>
              <a:off x="3376" y="1975"/>
              <a:ext cx="2" cy="44"/>
            </a:xfrm>
            <a:custGeom>
              <a:avLst/>
              <a:gdLst/>
              <a:ahLst/>
              <a:cxnLst>
                <a:cxn ang="0">
                  <a:pos x="2" y="36"/>
                </a:cxn>
                <a:cxn ang="0">
                  <a:pos x="0" y="0"/>
                </a:cxn>
                <a:cxn ang="0">
                  <a:pos x="0" y="8"/>
                </a:cxn>
                <a:cxn ang="0">
                  <a:pos x="0" y="44"/>
                </a:cxn>
                <a:cxn ang="0">
                  <a:pos x="2" y="36"/>
                </a:cxn>
              </a:cxnLst>
              <a:rect l="0" t="0" r="r" b="b"/>
              <a:pathLst>
                <a:path w="2" h="44">
                  <a:moveTo>
                    <a:pt x="2" y="36"/>
                  </a:moveTo>
                  <a:lnTo>
                    <a:pt x="0" y="0"/>
                  </a:lnTo>
                  <a:lnTo>
                    <a:pt x="0" y="8"/>
                  </a:lnTo>
                  <a:lnTo>
                    <a:pt x="0" y="44"/>
                  </a:lnTo>
                  <a:lnTo>
                    <a:pt x="2" y="36"/>
                  </a:lnTo>
                  <a:close/>
                </a:path>
              </a:pathLst>
            </a:custGeom>
            <a:solidFill>
              <a:srgbClr val="FFFFFF"/>
            </a:solidFill>
            <a:ln w="6350">
              <a:solidFill>
                <a:srgbClr val="000000"/>
              </a:solidFill>
              <a:prstDash val="solid"/>
              <a:round/>
              <a:headEnd/>
              <a:tailEnd/>
            </a:ln>
          </p:spPr>
          <p:txBody>
            <a:bodyPr/>
            <a:lstStyle/>
            <a:p>
              <a:endParaRPr lang="en-US" dirty="0"/>
            </a:p>
          </p:txBody>
        </p:sp>
        <p:sp>
          <p:nvSpPr>
            <p:cNvPr id="173" name="Freeform 2218" descr="Papyrus"/>
            <p:cNvSpPr>
              <a:spLocks/>
            </p:cNvSpPr>
            <p:nvPr/>
          </p:nvSpPr>
          <p:spPr bwMode="blackWhite">
            <a:xfrm>
              <a:off x="3436" y="2133"/>
              <a:ext cx="6" cy="14"/>
            </a:xfrm>
            <a:custGeom>
              <a:avLst/>
              <a:gdLst/>
              <a:ahLst/>
              <a:cxnLst>
                <a:cxn ang="0">
                  <a:pos x="2" y="0"/>
                </a:cxn>
                <a:cxn ang="0">
                  <a:pos x="6" y="6"/>
                </a:cxn>
                <a:cxn ang="0">
                  <a:pos x="6" y="14"/>
                </a:cxn>
                <a:cxn ang="0">
                  <a:pos x="0" y="8"/>
                </a:cxn>
                <a:cxn ang="0">
                  <a:pos x="2" y="0"/>
                </a:cxn>
              </a:cxnLst>
              <a:rect l="0" t="0" r="r" b="b"/>
              <a:pathLst>
                <a:path w="6" h="14">
                  <a:moveTo>
                    <a:pt x="2" y="0"/>
                  </a:moveTo>
                  <a:lnTo>
                    <a:pt x="6" y="6"/>
                  </a:lnTo>
                  <a:lnTo>
                    <a:pt x="6" y="14"/>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74" name="Freeform 2219" descr="Papyrus"/>
            <p:cNvSpPr>
              <a:spLocks/>
            </p:cNvSpPr>
            <p:nvPr/>
          </p:nvSpPr>
          <p:spPr bwMode="blackWhite">
            <a:xfrm>
              <a:off x="3534" y="2011"/>
              <a:ext cx="8" cy="12"/>
            </a:xfrm>
            <a:custGeom>
              <a:avLst/>
              <a:gdLst/>
              <a:ahLst/>
              <a:cxnLst>
                <a:cxn ang="0">
                  <a:pos x="0" y="0"/>
                </a:cxn>
                <a:cxn ang="0">
                  <a:pos x="8" y="4"/>
                </a:cxn>
                <a:cxn ang="0">
                  <a:pos x="6" y="12"/>
                </a:cxn>
                <a:cxn ang="0">
                  <a:pos x="0" y="8"/>
                </a:cxn>
                <a:cxn ang="0">
                  <a:pos x="0" y="0"/>
                </a:cxn>
              </a:cxnLst>
              <a:rect l="0" t="0" r="r" b="b"/>
              <a:pathLst>
                <a:path w="8" h="12">
                  <a:moveTo>
                    <a:pt x="0" y="0"/>
                  </a:moveTo>
                  <a:lnTo>
                    <a:pt x="8" y="4"/>
                  </a:lnTo>
                  <a:lnTo>
                    <a:pt x="6" y="12"/>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75" name="Freeform 2220"/>
            <p:cNvSpPr>
              <a:spLocks/>
            </p:cNvSpPr>
            <p:nvPr/>
          </p:nvSpPr>
          <p:spPr bwMode="blackWhite">
            <a:xfrm>
              <a:off x="3416" y="1862"/>
              <a:ext cx="2" cy="10"/>
            </a:xfrm>
            <a:custGeom>
              <a:avLst/>
              <a:gdLst/>
              <a:ahLst/>
              <a:cxnLst>
                <a:cxn ang="0">
                  <a:pos x="2" y="2"/>
                </a:cxn>
                <a:cxn ang="0">
                  <a:pos x="2" y="0"/>
                </a:cxn>
                <a:cxn ang="0">
                  <a:pos x="0" y="8"/>
                </a:cxn>
                <a:cxn ang="0">
                  <a:pos x="2" y="10"/>
                </a:cxn>
                <a:cxn ang="0">
                  <a:pos x="2" y="2"/>
                </a:cxn>
              </a:cxnLst>
              <a:rect l="0" t="0" r="r" b="b"/>
              <a:pathLst>
                <a:path w="2" h="10">
                  <a:moveTo>
                    <a:pt x="2" y="2"/>
                  </a:moveTo>
                  <a:lnTo>
                    <a:pt x="2" y="0"/>
                  </a:lnTo>
                  <a:lnTo>
                    <a:pt x="0" y="8"/>
                  </a:lnTo>
                  <a:lnTo>
                    <a:pt x="2" y="10"/>
                  </a:lnTo>
                  <a:lnTo>
                    <a:pt x="2"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176" name="Freeform 2221"/>
            <p:cNvSpPr>
              <a:spLocks/>
            </p:cNvSpPr>
            <p:nvPr/>
          </p:nvSpPr>
          <p:spPr bwMode="blackWhite">
            <a:xfrm>
              <a:off x="3366" y="1832"/>
              <a:ext cx="6" cy="8"/>
            </a:xfrm>
            <a:custGeom>
              <a:avLst/>
              <a:gdLst/>
              <a:ahLst/>
              <a:cxnLst>
                <a:cxn ang="0">
                  <a:pos x="6" y="0"/>
                </a:cxn>
                <a:cxn ang="0">
                  <a:pos x="2" y="0"/>
                </a:cxn>
                <a:cxn ang="0">
                  <a:pos x="0" y="8"/>
                </a:cxn>
                <a:cxn ang="0">
                  <a:pos x="4" y="8"/>
                </a:cxn>
                <a:cxn ang="0">
                  <a:pos x="6" y="0"/>
                </a:cxn>
              </a:cxnLst>
              <a:rect l="0" t="0" r="r" b="b"/>
              <a:pathLst>
                <a:path w="6" h="8">
                  <a:moveTo>
                    <a:pt x="6" y="0"/>
                  </a:moveTo>
                  <a:lnTo>
                    <a:pt x="2" y="0"/>
                  </a:lnTo>
                  <a:lnTo>
                    <a:pt x="0" y="8"/>
                  </a:lnTo>
                  <a:lnTo>
                    <a:pt x="4"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177" name="Freeform 2222"/>
            <p:cNvSpPr>
              <a:spLocks/>
            </p:cNvSpPr>
            <p:nvPr/>
          </p:nvSpPr>
          <p:spPr bwMode="blackWhite">
            <a:xfrm>
              <a:off x="3348" y="1830"/>
              <a:ext cx="4" cy="8"/>
            </a:xfrm>
            <a:custGeom>
              <a:avLst/>
              <a:gdLst/>
              <a:ahLst/>
              <a:cxnLst>
                <a:cxn ang="0">
                  <a:pos x="4" y="0"/>
                </a:cxn>
                <a:cxn ang="0">
                  <a:pos x="2" y="0"/>
                </a:cxn>
                <a:cxn ang="0">
                  <a:pos x="0" y="8"/>
                </a:cxn>
                <a:cxn ang="0">
                  <a:pos x="4" y="8"/>
                </a:cxn>
                <a:cxn ang="0">
                  <a:pos x="4" y="0"/>
                </a:cxn>
              </a:cxnLst>
              <a:rect l="0" t="0" r="r" b="b"/>
              <a:pathLst>
                <a:path w="4" h="8">
                  <a:moveTo>
                    <a:pt x="4" y="0"/>
                  </a:moveTo>
                  <a:lnTo>
                    <a:pt x="2" y="0"/>
                  </a:lnTo>
                  <a:lnTo>
                    <a:pt x="0" y="8"/>
                  </a:lnTo>
                  <a:lnTo>
                    <a:pt x="4" y="8"/>
                  </a:lnTo>
                  <a:lnTo>
                    <a:pt x="4"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178" name="Freeform 2223" descr="Papyrus"/>
            <p:cNvSpPr>
              <a:spLocks/>
            </p:cNvSpPr>
            <p:nvPr/>
          </p:nvSpPr>
          <p:spPr bwMode="blackWhite">
            <a:xfrm>
              <a:off x="3374" y="2011"/>
              <a:ext cx="4" cy="12"/>
            </a:xfrm>
            <a:custGeom>
              <a:avLst/>
              <a:gdLst/>
              <a:ahLst/>
              <a:cxnLst>
                <a:cxn ang="0">
                  <a:pos x="2" y="4"/>
                </a:cxn>
                <a:cxn ang="0">
                  <a:pos x="4" y="0"/>
                </a:cxn>
                <a:cxn ang="0">
                  <a:pos x="2" y="8"/>
                </a:cxn>
                <a:cxn ang="0">
                  <a:pos x="0" y="12"/>
                </a:cxn>
                <a:cxn ang="0">
                  <a:pos x="2" y="4"/>
                </a:cxn>
              </a:cxnLst>
              <a:rect l="0" t="0" r="r" b="b"/>
              <a:pathLst>
                <a:path w="4" h="12">
                  <a:moveTo>
                    <a:pt x="2" y="4"/>
                  </a:moveTo>
                  <a:lnTo>
                    <a:pt x="4" y="0"/>
                  </a:lnTo>
                  <a:lnTo>
                    <a:pt x="2" y="8"/>
                  </a:lnTo>
                  <a:lnTo>
                    <a:pt x="0" y="12"/>
                  </a:lnTo>
                  <a:lnTo>
                    <a:pt x="2" y="4"/>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79" name="Freeform 2224" descr="Papyrus"/>
            <p:cNvSpPr>
              <a:spLocks/>
            </p:cNvSpPr>
            <p:nvPr/>
          </p:nvSpPr>
          <p:spPr bwMode="blackWhite">
            <a:xfrm>
              <a:off x="3540" y="2015"/>
              <a:ext cx="12" cy="10"/>
            </a:xfrm>
            <a:custGeom>
              <a:avLst/>
              <a:gdLst/>
              <a:ahLst/>
              <a:cxnLst>
                <a:cxn ang="0">
                  <a:pos x="2" y="0"/>
                </a:cxn>
                <a:cxn ang="0">
                  <a:pos x="12" y="2"/>
                </a:cxn>
                <a:cxn ang="0">
                  <a:pos x="10" y="10"/>
                </a:cxn>
                <a:cxn ang="0">
                  <a:pos x="0" y="8"/>
                </a:cxn>
                <a:cxn ang="0">
                  <a:pos x="2" y="0"/>
                </a:cxn>
              </a:cxnLst>
              <a:rect l="0" t="0" r="r" b="b"/>
              <a:pathLst>
                <a:path w="12" h="10">
                  <a:moveTo>
                    <a:pt x="2" y="0"/>
                  </a:moveTo>
                  <a:lnTo>
                    <a:pt x="12" y="2"/>
                  </a:lnTo>
                  <a:lnTo>
                    <a:pt x="10" y="10"/>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80" name="Freeform 2225"/>
            <p:cNvSpPr>
              <a:spLocks/>
            </p:cNvSpPr>
            <p:nvPr/>
          </p:nvSpPr>
          <p:spPr bwMode="blackWhite">
            <a:xfrm>
              <a:off x="3418" y="1864"/>
              <a:ext cx="2" cy="12"/>
            </a:xfrm>
            <a:custGeom>
              <a:avLst/>
              <a:gdLst/>
              <a:ahLst/>
              <a:cxnLst>
                <a:cxn ang="0">
                  <a:pos x="2" y="4"/>
                </a:cxn>
                <a:cxn ang="0">
                  <a:pos x="0" y="0"/>
                </a:cxn>
                <a:cxn ang="0">
                  <a:pos x="0" y="8"/>
                </a:cxn>
                <a:cxn ang="0">
                  <a:pos x="0" y="12"/>
                </a:cxn>
                <a:cxn ang="0">
                  <a:pos x="2" y="4"/>
                </a:cxn>
              </a:cxnLst>
              <a:rect l="0" t="0" r="r" b="b"/>
              <a:pathLst>
                <a:path w="2" h="12">
                  <a:moveTo>
                    <a:pt x="2" y="4"/>
                  </a:moveTo>
                  <a:lnTo>
                    <a:pt x="0" y="0"/>
                  </a:lnTo>
                  <a:lnTo>
                    <a:pt x="0" y="8"/>
                  </a:lnTo>
                  <a:lnTo>
                    <a:pt x="0" y="12"/>
                  </a:lnTo>
                  <a:lnTo>
                    <a:pt x="2" y="4"/>
                  </a:lnTo>
                  <a:close/>
                </a:path>
              </a:pathLst>
            </a:custGeom>
            <a:solidFill>
              <a:srgbClr val="FFFFFF"/>
            </a:solidFill>
            <a:ln w="6350">
              <a:solidFill>
                <a:srgbClr val="000000"/>
              </a:solidFill>
              <a:prstDash val="solid"/>
              <a:round/>
              <a:headEnd/>
              <a:tailEnd/>
            </a:ln>
          </p:spPr>
          <p:txBody>
            <a:bodyPr/>
            <a:lstStyle/>
            <a:p>
              <a:endParaRPr lang="en-US" dirty="0"/>
            </a:p>
          </p:txBody>
        </p:sp>
        <p:sp>
          <p:nvSpPr>
            <p:cNvPr id="181" name="Freeform 2226"/>
            <p:cNvSpPr>
              <a:spLocks/>
            </p:cNvSpPr>
            <p:nvPr/>
          </p:nvSpPr>
          <p:spPr bwMode="blackWhite">
            <a:xfrm>
              <a:off x="3370" y="1832"/>
              <a:ext cx="8" cy="10"/>
            </a:xfrm>
            <a:custGeom>
              <a:avLst/>
              <a:gdLst/>
              <a:ahLst/>
              <a:cxnLst>
                <a:cxn ang="0">
                  <a:pos x="8" y="2"/>
                </a:cxn>
                <a:cxn ang="0">
                  <a:pos x="2" y="0"/>
                </a:cxn>
                <a:cxn ang="0">
                  <a:pos x="0" y="8"/>
                </a:cxn>
                <a:cxn ang="0">
                  <a:pos x="6" y="10"/>
                </a:cxn>
                <a:cxn ang="0">
                  <a:pos x="8" y="2"/>
                </a:cxn>
              </a:cxnLst>
              <a:rect l="0" t="0" r="r" b="b"/>
              <a:pathLst>
                <a:path w="8" h="10">
                  <a:moveTo>
                    <a:pt x="8" y="2"/>
                  </a:moveTo>
                  <a:lnTo>
                    <a:pt x="2" y="0"/>
                  </a:lnTo>
                  <a:lnTo>
                    <a:pt x="0" y="8"/>
                  </a:lnTo>
                  <a:lnTo>
                    <a:pt x="6" y="10"/>
                  </a:lnTo>
                  <a:lnTo>
                    <a:pt x="8"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182" name="Freeform 2227"/>
            <p:cNvSpPr>
              <a:spLocks/>
            </p:cNvSpPr>
            <p:nvPr/>
          </p:nvSpPr>
          <p:spPr bwMode="blackWhite">
            <a:xfrm>
              <a:off x="3348" y="1830"/>
              <a:ext cx="2" cy="8"/>
            </a:xfrm>
            <a:custGeom>
              <a:avLst/>
              <a:gdLst/>
              <a:ahLst/>
              <a:cxnLst>
                <a:cxn ang="0">
                  <a:pos x="2" y="0"/>
                </a:cxn>
                <a:cxn ang="0">
                  <a:pos x="0" y="8"/>
                </a:cxn>
                <a:cxn ang="0">
                  <a:pos x="2" y="0"/>
                </a:cxn>
              </a:cxnLst>
              <a:rect l="0" t="0" r="r" b="b"/>
              <a:pathLst>
                <a:path w="2" h="8">
                  <a:moveTo>
                    <a:pt x="2" y="0"/>
                  </a:move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183" name="Freeform 2228" descr="Papyrus"/>
            <p:cNvSpPr>
              <a:spLocks/>
            </p:cNvSpPr>
            <p:nvPr/>
          </p:nvSpPr>
          <p:spPr bwMode="blackWhite">
            <a:xfrm>
              <a:off x="3368" y="2015"/>
              <a:ext cx="8" cy="12"/>
            </a:xfrm>
            <a:custGeom>
              <a:avLst/>
              <a:gdLst/>
              <a:ahLst/>
              <a:cxnLst>
                <a:cxn ang="0">
                  <a:pos x="2" y="4"/>
                </a:cxn>
                <a:cxn ang="0">
                  <a:pos x="8" y="0"/>
                </a:cxn>
                <a:cxn ang="0">
                  <a:pos x="6" y="8"/>
                </a:cxn>
                <a:cxn ang="0">
                  <a:pos x="0" y="12"/>
                </a:cxn>
                <a:cxn ang="0">
                  <a:pos x="2" y="4"/>
                </a:cxn>
              </a:cxnLst>
              <a:rect l="0" t="0" r="r" b="b"/>
              <a:pathLst>
                <a:path w="8" h="12">
                  <a:moveTo>
                    <a:pt x="2" y="4"/>
                  </a:moveTo>
                  <a:lnTo>
                    <a:pt x="8" y="0"/>
                  </a:lnTo>
                  <a:lnTo>
                    <a:pt x="6" y="8"/>
                  </a:lnTo>
                  <a:lnTo>
                    <a:pt x="0" y="12"/>
                  </a:lnTo>
                  <a:lnTo>
                    <a:pt x="2" y="4"/>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184" name="Freeform 2229"/>
            <p:cNvSpPr>
              <a:spLocks/>
            </p:cNvSpPr>
            <p:nvPr/>
          </p:nvSpPr>
          <p:spPr bwMode="blackWhite">
            <a:xfrm>
              <a:off x="3418" y="1868"/>
              <a:ext cx="2" cy="10"/>
            </a:xfrm>
            <a:custGeom>
              <a:avLst/>
              <a:gdLst/>
              <a:ahLst/>
              <a:cxnLst>
                <a:cxn ang="0">
                  <a:pos x="2" y="2"/>
                </a:cxn>
                <a:cxn ang="0">
                  <a:pos x="2" y="0"/>
                </a:cxn>
                <a:cxn ang="0">
                  <a:pos x="0" y="8"/>
                </a:cxn>
                <a:cxn ang="0">
                  <a:pos x="0" y="10"/>
                </a:cxn>
                <a:cxn ang="0">
                  <a:pos x="2" y="2"/>
                </a:cxn>
              </a:cxnLst>
              <a:rect l="0" t="0" r="r" b="b"/>
              <a:pathLst>
                <a:path w="2" h="10">
                  <a:moveTo>
                    <a:pt x="2" y="2"/>
                  </a:moveTo>
                  <a:lnTo>
                    <a:pt x="2" y="0"/>
                  </a:lnTo>
                  <a:lnTo>
                    <a:pt x="0" y="8"/>
                  </a:lnTo>
                  <a:lnTo>
                    <a:pt x="0" y="10"/>
                  </a:lnTo>
                  <a:lnTo>
                    <a:pt x="2"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185" name="Freeform 2230"/>
            <p:cNvSpPr>
              <a:spLocks/>
            </p:cNvSpPr>
            <p:nvPr/>
          </p:nvSpPr>
          <p:spPr bwMode="blackWhite">
            <a:xfrm>
              <a:off x="3376" y="1834"/>
              <a:ext cx="6" cy="10"/>
            </a:xfrm>
            <a:custGeom>
              <a:avLst/>
              <a:gdLst/>
              <a:ahLst/>
              <a:cxnLst>
                <a:cxn ang="0">
                  <a:pos x="6" y="2"/>
                </a:cxn>
                <a:cxn ang="0">
                  <a:pos x="2" y="0"/>
                </a:cxn>
                <a:cxn ang="0">
                  <a:pos x="0" y="8"/>
                </a:cxn>
                <a:cxn ang="0">
                  <a:pos x="4" y="10"/>
                </a:cxn>
                <a:cxn ang="0">
                  <a:pos x="6" y="2"/>
                </a:cxn>
              </a:cxnLst>
              <a:rect l="0" t="0" r="r" b="b"/>
              <a:pathLst>
                <a:path w="6" h="10">
                  <a:moveTo>
                    <a:pt x="6" y="2"/>
                  </a:moveTo>
                  <a:lnTo>
                    <a:pt x="2" y="0"/>
                  </a:lnTo>
                  <a:lnTo>
                    <a:pt x="0" y="8"/>
                  </a:lnTo>
                  <a:lnTo>
                    <a:pt x="4" y="10"/>
                  </a:lnTo>
                  <a:lnTo>
                    <a:pt x="6"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186" name="Freeform 2231"/>
            <p:cNvSpPr>
              <a:spLocks/>
            </p:cNvSpPr>
            <p:nvPr/>
          </p:nvSpPr>
          <p:spPr bwMode="blackWhite">
            <a:xfrm>
              <a:off x="3342" y="1830"/>
              <a:ext cx="8" cy="8"/>
            </a:xfrm>
            <a:custGeom>
              <a:avLst/>
              <a:gdLst/>
              <a:ahLst/>
              <a:cxnLst>
                <a:cxn ang="0">
                  <a:pos x="8" y="0"/>
                </a:cxn>
                <a:cxn ang="0">
                  <a:pos x="0" y="0"/>
                </a:cxn>
                <a:cxn ang="0">
                  <a:pos x="0" y="8"/>
                </a:cxn>
                <a:cxn ang="0">
                  <a:pos x="6" y="8"/>
                </a:cxn>
                <a:cxn ang="0">
                  <a:pos x="8" y="0"/>
                </a:cxn>
              </a:cxnLst>
              <a:rect l="0" t="0" r="r" b="b"/>
              <a:pathLst>
                <a:path w="8" h="8">
                  <a:moveTo>
                    <a:pt x="8" y="0"/>
                  </a:moveTo>
                  <a:lnTo>
                    <a:pt x="0" y="0"/>
                  </a:lnTo>
                  <a:lnTo>
                    <a:pt x="0" y="8"/>
                  </a:lnTo>
                  <a:lnTo>
                    <a:pt x="6" y="8"/>
                  </a:lnTo>
                  <a:lnTo>
                    <a:pt x="8"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187" name="Freeform 2232"/>
            <p:cNvSpPr>
              <a:spLocks/>
            </p:cNvSpPr>
            <p:nvPr/>
          </p:nvSpPr>
          <p:spPr bwMode="blackWhite">
            <a:xfrm>
              <a:off x="3418" y="1870"/>
              <a:ext cx="2" cy="12"/>
            </a:xfrm>
            <a:custGeom>
              <a:avLst/>
              <a:gdLst/>
              <a:ahLst/>
              <a:cxnLst>
                <a:cxn ang="0">
                  <a:pos x="2" y="4"/>
                </a:cxn>
                <a:cxn ang="0">
                  <a:pos x="2" y="0"/>
                </a:cxn>
                <a:cxn ang="0">
                  <a:pos x="0" y="8"/>
                </a:cxn>
                <a:cxn ang="0">
                  <a:pos x="0" y="12"/>
                </a:cxn>
                <a:cxn ang="0">
                  <a:pos x="2" y="4"/>
                </a:cxn>
              </a:cxnLst>
              <a:rect l="0" t="0" r="r" b="b"/>
              <a:pathLst>
                <a:path w="2" h="12">
                  <a:moveTo>
                    <a:pt x="2" y="4"/>
                  </a:moveTo>
                  <a:lnTo>
                    <a:pt x="2" y="0"/>
                  </a:lnTo>
                  <a:lnTo>
                    <a:pt x="0" y="8"/>
                  </a:lnTo>
                  <a:lnTo>
                    <a:pt x="0" y="12"/>
                  </a:lnTo>
                  <a:lnTo>
                    <a:pt x="2" y="4"/>
                  </a:lnTo>
                  <a:close/>
                </a:path>
              </a:pathLst>
            </a:custGeom>
            <a:solidFill>
              <a:srgbClr val="FFFFFF"/>
            </a:solidFill>
            <a:ln w="6350">
              <a:solidFill>
                <a:srgbClr val="000000"/>
              </a:solidFill>
              <a:prstDash val="solid"/>
              <a:round/>
              <a:headEnd/>
              <a:tailEnd/>
            </a:ln>
          </p:spPr>
          <p:txBody>
            <a:bodyPr/>
            <a:lstStyle/>
            <a:p>
              <a:endParaRPr lang="en-US" dirty="0"/>
            </a:p>
          </p:txBody>
        </p:sp>
        <p:sp>
          <p:nvSpPr>
            <p:cNvPr id="188" name="Freeform 2233"/>
            <p:cNvSpPr>
              <a:spLocks/>
            </p:cNvSpPr>
            <p:nvPr/>
          </p:nvSpPr>
          <p:spPr bwMode="blackWhite">
            <a:xfrm>
              <a:off x="3380" y="1836"/>
              <a:ext cx="6" cy="10"/>
            </a:xfrm>
            <a:custGeom>
              <a:avLst/>
              <a:gdLst/>
              <a:ahLst/>
              <a:cxnLst>
                <a:cxn ang="0">
                  <a:pos x="6" y="2"/>
                </a:cxn>
                <a:cxn ang="0">
                  <a:pos x="2" y="0"/>
                </a:cxn>
                <a:cxn ang="0">
                  <a:pos x="0" y="8"/>
                </a:cxn>
                <a:cxn ang="0">
                  <a:pos x="6" y="10"/>
                </a:cxn>
                <a:cxn ang="0">
                  <a:pos x="6" y="2"/>
                </a:cxn>
              </a:cxnLst>
              <a:rect l="0" t="0" r="r" b="b"/>
              <a:pathLst>
                <a:path w="6" h="10">
                  <a:moveTo>
                    <a:pt x="6" y="2"/>
                  </a:moveTo>
                  <a:lnTo>
                    <a:pt x="2" y="0"/>
                  </a:lnTo>
                  <a:lnTo>
                    <a:pt x="0" y="8"/>
                  </a:lnTo>
                  <a:lnTo>
                    <a:pt x="6" y="10"/>
                  </a:lnTo>
                  <a:lnTo>
                    <a:pt x="6"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189" name="Rectangle 2234"/>
            <p:cNvSpPr>
              <a:spLocks noChangeArrowheads="1"/>
            </p:cNvSpPr>
            <p:nvPr/>
          </p:nvSpPr>
          <p:spPr bwMode="blackWhite">
            <a:xfrm>
              <a:off x="3340" y="1832"/>
              <a:ext cx="0" cy="4"/>
            </a:xfrm>
            <a:prstGeom prst="rect">
              <a:avLst/>
            </a:prstGeom>
            <a:solidFill>
              <a:srgbClr val="FFFFFF"/>
            </a:solidFill>
            <a:ln w="6350">
              <a:solidFill>
                <a:srgbClr val="000000"/>
              </a:solidFill>
              <a:miter lim="800000"/>
              <a:headEnd/>
              <a:tailEnd/>
            </a:ln>
          </p:spPr>
          <p:txBody>
            <a:bodyPr/>
            <a:lstStyle/>
            <a:p>
              <a:endParaRPr lang="en-US" dirty="0"/>
            </a:p>
          </p:txBody>
        </p:sp>
        <p:sp>
          <p:nvSpPr>
            <p:cNvPr id="190" name="Freeform 2235"/>
            <p:cNvSpPr>
              <a:spLocks/>
            </p:cNvSpPr>
            <p:nvPr/>
          </p:nvSpPr>
          <p:spPr bwMode="blackWhite">
            <a:xfrm>
              <a:off x="3418" y="1874"/>
              <a:ext cx="2" cy="10"/>
            </a:xfrm>
            <a:custGeom>
              <a:avLst/>
              <a:gdLst/>
              <a:ahLst/>
              <a:cxnLst>
                <a:cxn ang="0">
                  <a:pos x="2" y="2"/>
                </a:cxn>
                <a:cxn ang="0">
                  <a:pos x="2" y="0"/>
                </a:cxn>
                <a:cxn ang="0">
                  <a:pos x="0" y="8"/>
                </a:cxn>
                <a:cxn ang="0">
                  <a:pos x="0" y="10"/>
                </a:cxn>
                <a:cxn ang="0">
                  <a:pos x="2" y="2"/>
                </a:cxn>
              </a:cxnLst>
              <a:rect l="0" t="0" r="r" b="b"/>
              <a:pathLst>
                <a:path w="2" h="10">
                  <a:moveTo>
                    <a:pt x="2" y="2"/>
                  </a:moveTo>
                  <a:lnTo>
                    <a:pt x="2" y="0"/>
                  </a:lnTo>
                  <a:lnTo>
                    <a:pt x="0" y="8"/>
                  </a:lnTo>
                  <a:lnTo>
                    <a:pt x="0" y="10"/>
                  </a:lnTo>
                  <a:lnTo>
                    <a:pt x="2"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191" name="Freeform 2236"/>
            <p:cNvSpPr>
              <a:spLocks/>
            </p:cNvSpPr>
            <p:nvPr/>
          </p:nvSpPr>
          <p:spPr bwMode="blackWhite">
            <a:xfrm>
              <a:off x="3386" y="1838"/>
              <a:ext cx="6" cy="10"/>
            </a:xfrm>
            <a:custGeom>
              <a:avLst/>
              <a:gdLst/>
              <a:ahLst/>
              <a:cxnLst>
                <a:cxn ang="0">
                  <a:pos x="6" y="2"/>
                </a:cxn>
                <a:cxn ang="0">
                  <a:pos x="0" y="0"/>
                </a:cxn>
                <a:cxn ang="0">
                  <a:pos x="0" y="8"/>
                </a:cxn>
                <a:cxn ang="0">
                  <a:pos x="4" y="10"/>
                </a:cxn>
                <a:cxn ang="0">
                  <a:pos x="6" y="2"/>
                </a:cxn>
              </a:cxnLst>
              <a:rect l="0" t="0" r="r" b="b"/>
              <a:pathLst>
                <a:path w="6" h="10">
                  <a:moveTo>
                    <a:pt x="6" y="2"/>
                  </a:moveTo>
                  <a:lnTo>
                    <a:pt x="0" y="0"/>
                  </a:lnTo>
                  <a:lnTo>
                    <a:pt x="0" y="8"/>
                  </a:lnTo>
                  <a:lnTo>
                    <a:pt x="4" y="10"/>
                  </a:lnTo>
                  <a:lnTo>
                    <a:pt x="6"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192" name="Freeform 2237"/>
            <p:cNvSpPr>
              <a:spLocks/>
            </p:cNvSpPr>
            <p:nvPr/>
          </p:nvSpPr>
          <p:spPr bwMode="blackWhite">
            <a:xfrm>
              <a:off x="3334" y="1830"/>
              <a:ext cx="4" cy="10"/>
            </a:xfrm>
            <a:custGeom>
              <a:avLst/>
              <a:gdLst/>
              <a:ahLst/>
              <a:cxnLst>
                <a:cxn ang="0">
                  <a:pos x="4" y="0"/>
                </a:cxn>
                <a:cxn ang="0">
                  <a:pos x="0" y="2"/>
                </a:cxn>
                <a:cxn ang="0">
                  <a:pos x="0" y="10"/>
                </a:cxn>
                <a:cxn ang="0">
                  <a:pos x="4" y="8"/>
                </a:cxn>
                <a:cxn ang="0">
                  <a:pos x="4" y="0"/>
                </a:cxn>
              </a:cxnLst>
              <a:rect l="0" t="0" r="r" b="b"/>
              <a:pathLst>
                <a:path w="4" h="10">
                  <a:moveTo>
                    <a:pt x="4" y="0"/>
                  </a:moveTo>
                  <a:lnTo>
                    <a:pt x="0" y="2"/>
                  </a:lnTo>
                  <a:lnTo>
                    <a:pt x="0" y="10"/>
                  </a:lnTo>
                  <a:lnTo>
                    <a:pt x="4" y="8"/>
                  </a:lnTo>
                  <a:lnTo>
                    <a:pt x="4"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193" name="Freeform 2238"/>
            <p:cNvSpPr>
              <a:spLocks/>
            </p:cNvSpPr>
            <p:nvPr/>
          </p:nvSpPr>
          <p:spPr bwMode="blackWhite">
            <a:xfrm>
              <a:off x="3416" y="1876"/>
              <a:ext cx="4" cy="9"/>
            </a:xfrm>
            <a:custGeom>
              <a:avLst/>
              <a:gdLst/>
              <a:ahLst/>
              <a:cxnLst>
                <a:cxn ang="0">
                  <a:pos x="2" y="2"/>
                </a:cxn>
                <a:cxn ang="0">
                  <a:pos x="4" y="0"/>
                </a:cxn>
                <a:cxn ang="0">
                  <a:pos x="2" y="8"/>
                </a:cxn>
                <a:cxn ang="0">
                  <a:pos x="0" y="9"/>
                </a:cxn>
                <a:cxn ang="0">
                  <a:pos x="2" y="2"/>
                </a:cxn>
              </a:cxnLst>
              <a:rect l="0" t="0" r="r" b="b"/>
              <a:pathLst>
                <a:path w="4" h="9">
                  <a:moveTo>
                    <a:pt x="2" y="2"/>
                  </a:moveTo>
                  <a:lnTo>
                    <a:pt x="4" y="0"/>
                  </a:lnTo>
                  <a:lnTo>
                    <a:pt x="2" y="8"/>
                  </a:lnTo>
                  <a:lnTo>
                    <a:pt x="0" y="9"/>
                  </a:lnTo>
                  <a:lnTo>
                    <a:pt x="2"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194" name="Freeform 2239"/>
            <p:cNvSpPr>
              <a:spLocks/>
            </p:cNvSpPr>
            <p:nvPr/>
          </p:nvSpPr>
          <p:spPr bwMode="blackWhite">
            <a:xfrm>
              <a:off x="3390" y="1840"/>
              <a:ext cx="6" cy="10"/>
            </a:xfrm>
            <a:custGeom>
              <a:avLst/>
              <a:gdLst/>
              <a:ahLst/>
              <a:cxnLst>
                <a:cxn ang="0">
                  <a:pos x="6" y="2"/>
                </a:cxn>
                <a:cxn ang="0">
                  <a:pos x="2" y="0"/>
                </a:cxn>
                <a:cxn ang="0">
                  <a:pos x="0" y="8"/>
                </a:cxn>
                <a:cxn ang="0">
                  <a:pos x="4" y="10"/>
                </a:cxn>
                <a:cxn ang="0">
                  <a:pos x="6" y="2"/>
                </a:cxn>
              </a:cxnLst>
              <a:rect l="0" t="0" r="r" b="b"/>
              <a:pathLst>
                <a:path w="6" h="10">
                  <a:moveTo>
                    <a:pt x="6" y="2"/>
                  </a:moveTo>
                  <a:lnTo>
                    <a:pt x="2" y="0"/>
                  </a:lnTo>
                  <a:lnTo>
                    <a:pt x="0" y="8"/>
                  </a:lnTo>
                  <a:lnTo>
                    <a:pt x="4" y="10"/>
                  </a:lnTo>
                  <a:lnTo>
                    <a:pt x="6"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195" name="Rectangle 2240"/>
            <p:cNvSpPr>
              <a:spLocks noChangeArrowheads="1"/>
            </p:cNvSpPr>
            <p:nvPr/>
          </p:nvSpPr>
          <p:spPr bwMode="blackWhite">
            <a:xfrm>
              <a:off x="3332" y="1834"/>
              <a:ext cx="0" cy="4"/>
            </a:xfrm>
            <a:prstGeom prst="rect">
              <a:avLst/>
            </a:prstGeom>
            <a:solidFill>
              <a:srgbClr val="FFFFFF"/>
            </a:solidFill>
            <a:ln w="6350">
              <a:solidFill>
                <a:srgbClr val="000000"/>
              </a:solidFill>
              <a:miter lim="800000"/>
              <a:headEnd/>
              <a:tailEnd/>
            </a:ln>
          </p:spPr>
          <p:txBody>
            <a:bodyPr/>
            <a:lstStyle/>
            <a:p>
              <a:endParaRPr lang="en-US" dirty="0"/>
            </a:p>
          </p:txBody>
        </p:sp>
        <p:sp>
          <p:nvSpPr>
            <p:cNvPr id="196" name="Freeform 2241"/>
            <p:cNvSpPr>
              <a:spLocks/>
            </p:cNvSpPr>
            <p:nvPr/>
          </p:nvSpPr>
          <p:spPr bwMode="blackWhite">
            <a:xfrm>
              <a:off x="3414" y="1878"/>
              <a:ext cx="4" cy="9"/>
            </a:xfrm>
            <a:custGeom>
              <a:avLst/>
              <a:gdLst/>
              <a:ahLst/>
              <a:cxnLst>
                <a:cxn ang="0">
                  <a:pos x="2" y="2"/>
                </a:cxn>
                <a:cxn ang="0">
                  <a:pos x="4" y="0"/>
                </a:cxn>
                <a:cxn ang="0">
                  <a:pos x="2" y="7"/>
                </a:cxn>
                <a:cxn ang="0">
                  <a:pos x="0" y="9"/>
                </a:cxn>
                <a:cxn ang="0">
                  <a:pos x="2" y="2"/>
                </a:cxn>
              </a:cxnLst>
              <a:rect l="0" t="0" r="r" b="b"/>
              <a:pathLst>
                <a:path w="4" h="9">
                  <a:moveTo>
                    <a:pt x="2" y="2"/>
                  </a:moveTo>
                  <a:lnTo>
                    <a:pt x="4" y="0"/>
                  </a:lnTo>
                  <a:lnTo>
                    <a:pt x="2" y="7"/>
                  </a:lnTo>
                  <a:lnTo>
                    <a:pt x="0" y="9"/>
                  </a:lnTo>
                  <a:lnTo>
                    <a:pt x="2"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197" name="Freeform 2242"/>
            <p:cNvSpPr>
              <a:spLocks/>
            </p:cNvSpPr>
            <p:nvPr/>
          </p:nvSpPr>
          <p:spPr bwMode="blackWhite">
            <a:xfrm>
              <a:off x="3394" y="1842"/>
              <a:ext cx="6" cy="10"/>
            </a:xfrm>
            <a:custGeom>
              <a:avLst/>
              <a:gdLst/>
              <a:ahLst/>
              <a:cxnLst>
                <a:cxn ang="0">
                  <a:pos x="6" y="2"/>
                </a:cxn>
                <a:cxn ang="0">
                  <a:pos x="2" y="0"/>
                </a:cxn>
                <a:cxn ang="0">
                  <a:pos x="0" y="8"/>
                </a:cxn>
                <a:cxn ang="0">
                  <a:pos x="4" y="10"/>
                </a:cxn>
                <a:cxn ang="0">
                  <a:pos x="6" y="2"/>
                </a:cxn>
              </a:cxnLst>
              <a:rect l="0" t="0" r="r" b="b"/>
              <a:pathLst>
                <a:path w="6" h="10">
                  <a:moveTo>
                    <a:pt x="6" y="2"/>
                  </a:moveTo>
                  <a:lnTo>
                    <a:pt x="2" y="0"/>
                  </a:lnTo>
                  <a:lnTo>
                    <a:pt x="0" y="8"/>
                  </a:lnTo>
                  <a:lnTo>
                    <a:pt x="4" y="10"/>
                  </a:lnTo>
                  <a:lnTo>
                    <a:pt x="6"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198" name="Freeform 2243"/>
            <p:cNvSpPr>
              <a:spLocks/>
            </p:cNvSpPr>
            <p:nvPr/>
          </p:nvSpPr>
          <p:spPr bwMode="blackWhite">
            <a:xfrm>
              <a:off x="3326" y="1832"/>
              <a:ext cx="4" cy="10"/>
            </a:xfrm>
            <a:custGeom>
              <a:avLst/>
              <a:gdLst/>
              <a:ahLst/>
              <a:cxnLst>
                <a:cxn ang="0">
                  <a:pos x="4" y="0"/>
                </a:cxn>
                <a:cxn ang="0">
                  <a:pos x="2" y="2"/>
                </a:cxn>
                <a:cxn ang="0">
                  <a:pos x="0" y="10"/>
                </a:cxn>
                <a:cxn ang="0">
                  <a:pos x="4" y="8"/>
                </a:cxn>
                <a:cxn ang="0">
                  <a:pos x="4" y="0"/>
                </a:cxn>
              </a:cxnLst>
              <a:rect l="0" t="0" r="r" b="b"/>
              <a:pathLst>
                <a:path w="4" h="10">
                  <a:moveTo>
                    <a:pt x="4" y="0"/>
                  </a:moveTo>
                  <a:lnTo>
                    <a:pt x="2" y="2"/>
                  </a:lnTo>
                  <a:lnTo>
                    <a:pt x="0" y="10"/>
                  </a:lnTo>
                  <a:lnTo>
                    <a:pt x="4" y="8"/>
                  </a:lnTo>
                  <a:lnTo>
                    <a:pt x="4"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199" name="Freeform 2244"/>
            <p:cNvSpPr>
              <a:spLocks/>
            </p:cNvSpPr>
            <p:nvPr/>
          </p:nvSpPr>
          <p:spPr bwMode="blackWhite">
            <a:xfrm>
              <a:off x="3412" y="1880"/>
              <a:ext cx="4" cy="9"/>
            </a:xfrm>
            <a:custGeom>
              <a:avLst/>
              <a:gdLst/>
              <a:ahLst/>
              <a:cxnLst>
                <a:cxn ang="0">
                  <a:pos x="2" y="2"/>
                </a:cxn>
                <a:cxn ang="0">
                  <a:pos x="4" y="0"/>
                </a:cxn>
                <a:cxn ang="0">
                  <a:pos x="2" y="7"/>
                </a:cxn>
                <a:cxn ang="0">
                  <a:pos x="0" y="9"/>
                </a:cxn>
                <a:cxn ang="0">
                  <a:pos x="2" y="2"/>
                </a:cxn>
              </a:cxnLst>
              <a:rect l="0" t="0" r="r" b="b"/>
              <a:pathLst>
                <a:path w="4" h="9">
                  <a:moveTo>
                    <a:pt x="2" y="2"/>
                  </a:moveTo>
                  <a:lnTo>
                    <a:pt x="4" y="0"/>
                  </a:lnTo>
                  <a:lnTo>
                    <a:pt x="2" y="7"/>
                  </a:lnTo>
                  <a:lnTo>
                    <a:pt x="0" y="9"/>
                  </a:lnTo>
                  <a:lnTo>
                    <a:pt x="2"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200" name="Freeform 2245"/>
            <p:cNvSpPr>
              <a:spLocks/>
            </p:cNvSpPr>
            <p:nvPr/>
          </p:nvSpPr>
          <p:spPr bwMode="blackWhite">
            <a:xfrm>
              <a:off x="3398" y="1844"/>
              <a:ext cx="6" cy="10"/>
            </a:xfrm>
            <a:custGeom>
              <a:avLst/>
              <a:gdLst/>
              <a:ahLst/>
              <a:cxnLst>
                <a:cxn ang="0">
                  <a:pos x="6" y="2"/>
                </a:cxn>
                <a:cxn ang="0">
                  <a:pos x="2" y="0"/>
                </a:cxn>
                <a:cxn ang="0">
                  <a:pos x="0" y="8"/>
                </a:cxn>
                <a:cxn ang="0">
                  <a:pos x="4" y="10"/>
                </a:cxn>
                <a:cxn ang="0">
                  <a:pos x="6" y="2"/>
                </a:cxn>
              </a:cxnLst>
              <a:rect l="0" t="0" r="r" b="b"/>
              <a:pathLst>
                <a:path w="6" h="10">
                  <a:moveTo>
                    <a:pt x="6" y="2"/>
                  </a:moveTo>
                  <a:lnTo>
                    <a:pt x="2" y="0"/>
                  </a:lnTo>
                  <a:lnTo>
                    <a:pt x="0" y="8"/>
                  </a:lnTo>
                  <a:lnTo>
                    <a:pt x="4" y="10"/>
                  </a:lnTo>
                  <a:lnTo>
                    <a:pt x="6"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201" name="Freeform 2246"/>
            <p:cNvSpPr>
              <a:spLocks/>
            </p:cNvSpPr>
            <p:nvPr/>
          </p:nvSpPr>
          <p:spPr bwMode="blackWhite">
            <a:xfrm>
              <a:off x="3324" y="1834"/>
              <a:ext cx="4" cy="10"/>
            </a:xfrm>
            <a:custGeom>
              <a:avLst/>
              <a:gdLst/>
              <a:ahLst/>
              <a:cxnLst>
                <a:cxn ang="0">
                  <a:pos x="4" y="0"/>
                </a:cxn>
                <a:cxn ang="0">
                  <a:pos x="0" y="2"/>
                </a:cxn>
                <a:cxn ang="0">
                  <a:pos x="0" y="10"/>
                </a:cxn>
                <a:cxn ang="0">
                  <a:pos x="2" y="8"/>
                </a:cxn>
                <a:cxn ang="0">
                  <a:pos x="4" y="0"/>
                </a:cxn>
              </a:cxnLst>
              <a:rect l="0" t="0" r="r" b="b"/>
              <a:pathLst>
                <a:path w="4" h="10">
                  <a:moveTo>
                    <a:pt x="4" y="0"/>
                  </a:moveTo>
                  <a:lnTo>
                    <a:pt x="0" y="2"/>
                  </a:lnTo>
                  <a:lnTo>
                    <a:pt x="0" y="10"/>
                  </a:lnTo>
                  <a:lnTo>
                    <a:pt x="2" y="8"/>
                  </a:lnTo>
                  <a:lnTo>
                    <a:pt x="4"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02" name="Freeform 2247"/>
            <p:cNvSpPr>
              <a:spLocks/>
            </p:cNvSpPr>
            <p:nvPr/>
          </p:nvSpPr>
          <p:spPr bwMode="blackWhite">
            <a:xfrm>
              <a:off x="3410" y="1882"/>
              <a:ext cx="4" cy="9"/>
            </a:xfrm>
            <a:custGeom>
              <a:avLst/>
              <a:gdLst/>
              <a:ahLst/>
              <a:cxnLst>
                <a:cxn ang="0">
                  <a:pos x="2" y="2"/>
                </a:cxn>
                <a:cxn ang="0">
                  <a:pos x="4" y="0"/>
                </a:cxn>
                <a:cxn ang="0">
                  <a:pos x="2" y="7"/>
                </a:cxn>
                <a:cxn ang="0">
                  <a:pos x="0" y="9"/>
                </a:cxn>
                <a:cxn ang="0">
                  <a:pos x="2" y="2"/>
                </a:cxn>
              </a:cxnLst>
              <a:rect l="0" t="0" r="r" b="b"/>
              <a:pathLst>
                <a:path w="4" h="9">
                  <a:moveTo>
                    <a:pt x="2" y="2"/>
                  </a:moveTo>
                  <a:lnTo>
                    <a:pt x="4" y="0"/>
                  </a:lnTo>
                  <a:lnTo>
                    <a:pt x="2" y="7"/>
                  </a:lnTo>
                  <a:lnTo>
                    <a:pt x="0" y="9"/>
                  </a:lnTo>
                  <a:lnTo>
                    <a:pt x="2"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203" name="Freeform 2248"/>
            <p:cNvSpPr>
              <a:spLocks/>
            </p:cNvSpPr>
            <p:nvPr/>
          </p:nvSpPr>
          <p:spPr bwMode="blackWhite">
            <a:xfrm>
              <a:off x="3402" y="1846"/>
              <a:ext cx="6" cy="12"/>
            </a:xfrm>
            <a:custGeom>
              <a:avLst/>
              <a:gdLst/>
              <a:ahLst/>
              <a:cxnLst>
                <a:cxn ang="0">
                  <a:pos x="6" y="4"/>
                </a:cxn>
                <a:cxn ang="0">
                  <a:pos x="2" y="0"/>
                </a:cxn>
                <a:cxn ang="0">
                  <a:pos x="0" y="8"/>
                </a:cxn>
                <a:cxn ang="0">
                  <a:pos x="4" y="12"/>
                </a:cxn>
                <a:cxn ang="0">
                  <a:pos x="6" y="4"/>
                </a:cxn>
              </a:cxnLst>
              <a:rect l="0" t="0" r="r" b="b"/>
              <a:pathLst>
                <a:path w="6" h="12">
                  <a:moveTo>
                    <a:pt x="6" y="4"/>
                  </a:moveTo>
                  <a:lnTo>
                    <a:pt x="2" y="0"/>
                  </a:lnTo>
                  <a:lnTo>
                    <a:pt x="0" y="8"/>
                  </a:lnTo>
                  <a:lnTo>
                    <a:pt x="4" y="12"/>
                  </a:lnTo>
                  <a:lnTo>
                    <a:pt x="6" y="4"/>
                  </a:lnTo>
                  <a:close/>
                </a:path>
              </a:pathLst>
            </a:custGeom>
            <a:solidFill>
              <a:srgbClr val="FFFFFF"/>
            </a:solidFill>
            <a:ln w="6350">
              <a:solidFill>
                <a:srgbClr val="000000"/>
              </a:solidFill>
              <a:prstDash val="solid"/>
              <a:round/>
              <a:headEnd/>
              <a:tailEnd/>
            </a:ln>
          </p:spPr>
          <p:txBody>
            <a:bodyPr/>
            <a:lstStyle/>
            <a:p>
              <a:endParaRPr lang="en-US" dirty="0"/>
            </a:p>
          </p:txBody>
        </p:sp>
        <p:sp>
          <p:nvSpPr>
            <p:cNvPr id="204" name="Freeform 2249"/>
            <p:cNvSpPr>
              <a:spLocks/>
            </p:cNvSpPr>
            <p:nvPr/>
          </p:nvSpPr>
          <p:spPr bwMode="blackWhite">
            <a:xfrm>
              <a:off x="3320" y="1836"/>
              <a:ext cx="4" cy="10"/>
            </a:xfrm>
            <a:custGeom>
              <a:avLst/>
              <a:gdLst/>
              <a:ahLst/>
              <a:cxnLst>
                <a:cxn ang="0">
                  <a:pos x="4" y="0"/>
                </a:cxn>
                <a:cxn ang="0">
                  <a:pos x="2" y="2"/>
                </a:cxn>
                <a:cxn ang="0">
                  <a:pos x="0" y="10"/>
                </a:cxn>
                <a:cxn ang="0">
                  <a:pos x="4" y="8"/>
                </a:cxn>
                <a:cxn ang="0">
                  <a:pos x="4" y="0"/>
                </a:cxn>
              </a:cxnLst>
              <a:rect l="0" t="0" r="r" b="b"/>
              <a:pathLst>
                <a:path w="4" h="10">
                  <a:moveTo>
                    <a:pt x="4" y="0"/>
                  </a:moveTo>
                  <a:lnTo>
                    <a:pt x="2" y="2"/>
                  </a:lnTo>
                  <a:lnTo>
                    <a:pt x="0" y="10"/>
                  </a:lnTo>
                  <a:lnTo>
                    <a:pt x="4" y="8"/>
                  </a:lnTo>
                  <a:lnTo>
                    <a:pt x="4"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05" name="Freeform 2250"/>
            <p:cNvSpPr>
              <a:spLocks/>
            </p:cNvSpPr>
            <p:nvPr/>
          </p:nvSpPr>
          <p:spPr bwMode="blackWhite">
            <a:xfrm>
              <a:off x="3406" y="1884"/>
              <a:ext cx="6" cy="9"/>
            </a:xfrm>
            <a:custGeom>
              <a:avLst/>
              <a:gdLst/>
              <a:ahLst/>
              <a:cxnLst>
                <a:cxn ang="0">
                  <a:pos x="2" y="1"/>
                </a:cxn>
                <a:cxn ang="0">
                  <a:pos x="6" y="0"/>
                </a:cxn>
                <a:cxn ang="0">
                  <a:pos x="4" y="7"/>
                </a:cxn>
                <a:cxn ang="0">
                  <a:pos x="0" y="9"/>
                </a:cxn>
                <a:cxn ang="0">
                  <a:pos x="2" y="1"/>
                </a:cxn>
              </a:cxnLst>
              <a:rect l="0" t="0" r="r" b="b"/>
              <a:pathLst>
                <a:path w="6" h="9">
                  <a:moveTo>
                    <a:pt x="2" y="1"/>
                  </a:moveTo>
                  <a:lnTo>
                    <a:pt x="6" y="0"/>
                  </a:lnTo>
                  <a:lnTo>
                    <a:pt x="4" y="7"/>
                  </a:lnTo>
                  <a:lnTo>
                    <a:pt x="0" y="9"/>
                  </a:lnTo>
                  <a:lnTo>
                    <a:pt x="2" y="1"/>
                  </a:lnTo>
                  <a:close/>
                </a:path>
              </a:pathLst>
            </a:custGeom>
            <a:solidFill>
              <a:srgbClr val="FFFFFF"/>
            </a:solidFill>
            <a:ln w="6350">
              <a:solidFill>
                <a:srgbClr val="000000"/>
              </a:solidFill>
              <a:prstDash val="solid"/>
              <a:round/>
              <a:headEnd/>
              <a:tailEnd/>
            </a:ln>
          </p:spPr>
          <p:txBody>
            <a:bodyPr/>
            <a:lstStyle/>
            <a:p>
              <a:endParaRPr lang="en-US" dirty="0"/>
            </a:p>
          </p:txBody>
        </p:sp>
        <p:sp>
          <p:nvSpPr>
            <p:cNvPr id="206" name="Freeform 2251"/>
            <p:cNvSpPr>
              <a:spLocks/>
            </p:cNvSpPr>
            <p:nvPr/>
          </p:nvSpPr>
          <p:spPr bwMode="blackWhite">
            <a:xfrm>
              <a:off x="3406" y="1850"/>
              <a:ext cx="4" cy="10"/>
            </a:xfrm>
            <a:custGeom>
              <a:avLst/>
              <a:gdLst/>
              <a:ahLst/>
              <a:cxnLst>
                <a:cxn ang="0">
                  <a:pos x="4" y="2"/>
                </a:cxn>
                <a:cxn ang="0">
                  <a:pos x="2" y="0"/>
                </a:cxn>
                <a:cxn ang="0">
                  <a:pos x="0" y="8"/>
                </a:cxn>
                <a:cxn ang="0">
                  <a:pos x="4" y="10"/>
                </a:cxn>
                <a:cxn ang="0">
                  <a:pos x="4" y="2"/>
                </a:cxn>
              </a:cxnLst>
              <a:rect l="0" t="0" r="r" b="b"/>
              <a:pathLst>
                <a:path w="4" h="10">
                  <a:moveTo>
                    <a:pt x="4" y="2"/>
                  </a:moveTo>
                  <a:lnTo>
                    <a:pt x="2" y="0"/>
                  </a:lnTo>
                  <a:lnTo>
                    <a:pt x="0" y="8"/>
                  </a:lnTo>
                  <a:lnTo>
                    <a:pt x="4" y="10"/>
                  </a:lnTo>
                  <a:lnTo>
                    <a:pt x="4"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207" name="Freeform 2252"/>
            <p:cNvSpPr>
              <a:spLocks/>
            </p:cNvSpPr>
            <p:nvPr/>
          </p:nvSpPr>
          <p:spPr bwMode="blackWhite">
            <a:xfrm>
              <a:off x="3318" y="1838"/>
              <a:ext cx="4" cy="10"/>
            </a:xfrm>
            <a:custGeom>
              <a:avLst/>
              <a:gdLst/>
              <a:ahLst/>
              <a:cxnLst>
                <a:cxn ang="0">
                  <a:pos x="4" y="0"/>
                </a:cxn>
                <a:cxn ang="0">
                  <a:pos x="2" y="2"/>
                </a:cxn>
                <a:cxn ang="0">
                  <a:pos x="0" y="10"/>
                </a:cxn>
                <a:cxn ang="0">
                  <a:pos x="2" y="8"/>
                </a:cxn>
                <a:cxn ang="0">
                  <a:pos x="4" y="0"/>
                </a:cxn>
              </a:cxnLst>
              <a:rect l="0" t="0" r="r" b="b"/>
              <a:pathLst>
                <a:path w="4" h="10">
                  <a:moveTo>
                    <a:pt x="4" y="0"/>
                  </a:moveTo>
                  <a:lnTo>
                    <a:pt x="2" y="2"/>
                  </a:lnTo>
                  <a:lnTo>
                    <a:pt x="0" y="10"/>
                  </a:lnTo>
                  <a:lnTo>
                    <a:pt x="2" y="8"/>
                  </a:lnTo>
                  <a:lnTo>
                    <a:pt x="4"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08" name="Freeform 2253"/>
            <p:cNvSpPr>
              <a:spLocks/>
            </p:cNvSpPr>
            <p:nvPr/>
          </p:nvSpPr>
          <p:spPr bwMode="blackWhite">
            <a:xfrm>
              <a:off x="3404" y="1885"/>
              <a:ext cx="4" cy="10"/>
            </a:xfrm>
            <a:custGeom>
              <a:avLst/>
              <a:gdLst/>
              <a:ahLst/>
              <a:cxnLst>
                <a:cxn ang="0">
                  <a:pos x="0" y="2"/>
                </a:cxn>
                <a:cxn ang="0">
                  <a:pos x="4" y="0"/>
                </a:cxn>
                <a:cxn ang="0">
                  <a:pos x="2" y="8"/>
                </a:cxn>
                <a:cxn ang="0">
                  <a:pos x="0" y="10"/>
                </a:cxn>
                <a:cxn ang="0">
                  <a:pos x="0" y="2"/>
                </a:cxn>
              </a:cxnLst>
              <a:rect l="0" t="0" r="r" b="b"/>
              <a:pathLst>
                <a:path w="4" h="10">
                  <a:moveTo>
                    <a:pt x="0" y="2"/>
                  </a:moveTo>
                  <a:lnTo>
                    <a:pt x="4" y="0"/>
                  </a:lnTo>
                  <a:lnTo>
                    <a:pt x="2" y="8"/>
                  </a:lnTo>
                  <a:lnTo>
                    <a:pt x="0" y="10"/>
                  </a:lnTo>
                  <a:lnTo>
                    <a:pt x="0"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209" name="Freeform 2254"/>
            <p:cNvSpPr>
              <a:spLocks/>
            </p:cNvSpPr>
            <p:nvPr/>
          </p:nvSpPr>
          <p:spPr bwMode="blackWhite">
            <a:xfrm>
              <a:off x="3410" y="1852"/>
              <a:ext cx="4" cy="12"/>
            </a:xfrm>
            <a:custGeom>
              <a:avLst/>
              <a:gdLst/>
              <a:ahLst/>
              <a:cxnLst>
                <a:cxn ang="0">
                  <a:pos x="4" y="4"/>
                </a:cxn>
                <a:cxn ang="0">
                  <a:pos x="0" y="0"/>
                </a:cxn>
                <a:cxn ang="0">
                  <a:pos x="0" y="8"/>
                </a:cxn>
                <a:cxn ang="0">
                  <a:pos x="2" y="12"/>
                </a:cxn>
                <a:cxn ang="0">
                  <a:pos x="4" y="4"/>
                </a:cxn>
              </a:cxnLst>
              <a:rect l="0" t="0" r="r" b="b"/>
              <a:pathLst>
                <a:path w="4" h="12">
                  <a:moveTo>
                    <a:pt x="4" y="4"/>
                  </a:moveTo>
                  <a:lnTo>
                    <a:pt x="0" y="0"/>
                  </a:lnTo>
                  <a:lnTo>
                    <a:pt x="0" y="8"/>
                  </a:lnTo>
                  <a:lnTo>
                    <a:pt x="2" y="12"/>
                  </a:lnTo>
                  <a:lnTo>
                    <a:pt x="4" y="4"/>
                  </a:lnTo>
                  <a:close/>
                </a:path>
              </a:pathLst>
            </a:custGeom>
            <a:solidFill>
              <a:srgbClr val="FFFFFF"/>
            </a:solidFill>
            <a:ln w="6350">
              <a:solidFill>
                <a:srgbClr val="000000"/>
              </a:solidFill>
              <a:prstDash val="solid"/>
              <a:round/>
              <a:headEnd/>
              <a:tailEnd/>
            </a:ln>
          </p:spPr>
          <p:txBody>
            <a:bodyPr/>
            <a:lstStyle/>
            <a:p>
              <a:endParaRPr lang="en-US" dirty="0"/>
            </a:p>
          </p:txBody>
        </p:sp>
        <p:sp>
          <p:nvSpPr>
            <p:cNvPr id="210" name="Freeform 2255"/>
            <p:cNvSpPr>
              <a:spLocks/>
            </p:cNvSpPr>
            <p:nvPr/>
          </p:nvSpPr>
          <p:spPr bwMode="blackWhite">
            <a:xfrm>
              <a:off x="3316" y="1840"/>
              <a:ext cx="4" cy="10"/>
            </a:xfrm>
            <a:custGeom>
              <a:avLst/>
              <a:gdLst/>
              <a:ahLst/>
              <a:cxnLst>
                <a:cxn ang="0">
                  <a:pos x="4" y="0"/>
                </a:cxn>
                <a:cxn ang="0">
                  <a:pos x="2" y="2"/>
                </a:cxn>
                <a:cxn ang="0">
                  <a:pos x="0" y="10"/>
                </a:cxn>
                <a:cxn ang="0">
                  <a:pos x="2" y="8"/>
                </a:cxn>
                <a:cxn ang="0">
                  <a:pos x="4" y="0"/>
                </a:cxn>
              </a:cxnLst>
              <a:rect l="0" t="0" r="r" b="b"/>
              <a:pathLst>
                <a:path w="4" h="10">
                  <a:moveTo>
                    <a:pt x="4" y="0"/>
                  </a:moveTo>
                  <a:lnTo>
                    <a:pt x="2" y="2"/>
                  </a:lnTo>
                  <a:lnTo>
                    <a:pt x="0" y="10"/>
                  </a:lnTo>
                  <a:lnTo>
                    <a:pt x="2" y="8"/>
                  </a:lnTo>
                  <a:lnTo>
                    <a:pt x="4"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11" name="Rectangle 2256"/>
            <p:cNvSpPr>
              <a:spLocks noChangeArrowheads="1"/>
            </p:cNvSpPr>
            <p:nvPr/>
          </p:nvSpPr>
          <p:spPr bwMode="blackWhite">
            <a:xfrm>
              <a:off x="3402" y="1889"/>
              <a:ext cx="0" cy="4"/>
            </a:xfrm>
            <a:prstGeom prst="rect">
              <a:avLst/>
            </a:prstGeom>
            <a:solidFill>
              <a:srgbClr val="FFFFFF"/>
            </a:solidFill>
            <a:ln w="6350">
              <a:solidFill>
                <a:srgbClr val="000000"/>
              </a:solidFill>
              <a:miter lim="800000"/>
              <a:headEnd/>
              <a:tailEnd/>
            </a:ln>
          </p:spPr>
          <p:txBody>
            <a:bodyPr/>
            <a:lstStyle/>
            <a:p>
              <a:endParaRPr lang="en-US" dirty="0"/>
            </a:p>
          </p:txBody>
        </p:sp>
        <p:sp>
          <p:nvSpPr>
            <p:cNvPr id="212" name="Freeform 2257"/>
            <p:cNvSpPr>
              <a:spLocks/>
            </p:cNvSpPr>
            <p:nvPr/>
          </p:nvSpPr>
          <p:spPr bwMode="blackWhite">
            <a:xfrm>
              <a:off x="3412" y="1856"/>
              <a:ext cx="4" cy="12"/>
            </a:xfrm>
            <a:custGeom>
              <a:avLst/>
              <a:gdLst/>
              <a:ahLst/>
              <a:cxnLst>
                <a:cxn ang="0">
                  <a:pos x="4" y="4"/>
                </a:cxn>
                <a:cxn ang="0">
                  <a:pos x="2" y="0"/>
                </a:cxn>
                <a:cxn ang="0">
                  <a:pos x="0" y="8"/>
                </a:cxn>
                <a:cxn ang="0">
                  <a:pos x="4" y="12"/>
                </a:cxn>
                <a:cxn ang="0">
                  <a:pos x="4" y="4"/>
                </a:cxn>
              </a:cxnLst>
              <a:rect l="0" t="0" r="r" b="b"/>
              <a:pathLst>
                <a:path w="4" h="12">
                  <a:moveTo>
                    <a:pt x="4" y="4"/>
                  </a:moveTo>
                  <a:lnTo>
                    <a:pt x="2" y="0"/>
                  </a:lnTo>
                  <a:lnTo>
                    <a:pt x="0" y="8"/>
                  </a:lnTo>
                  <a:lnTo>
                    <a:pt x="4" y="12"/>
                  </a:lnTo>
                  <a:lnTo>
                    <a:pt x="4" y="4"/>
                  </a:lnTo>
                  <a:close/>
                </a:path>
              </a:pathLst>
            </a:custGeom>
            <a:solidFill>
              <a:srgbClr val="FFFFFF"/>
            </a:solidFill>
            <a:ln w="6350">
              <a:solidFill>
                <a:srgbClr val="000000"/>
              </a:solidFill>
              <a:prstDash val="solid"/>
              <a:round/>
              <a:headEnd/>
              <a:tailEnd/>
            </a:ln>
          </p:spPr>
          <p:txBody>
            <a:bodyPr/>
            <a:lstStyle/>
            <a:p>
              <a:endParaRPr lang="en-US" dirty="0"/>
            </a:p>
          </p:txBody>
        </p:sp>
        <p:sp>
          <p:nvSpPr>
            <p:cNvPr id="213" name="Freeform 2258"/>
            <p:cNvSpPr>
              <a:spLocks/>
            </p:cNvSpPr>
            <p:nvPr/>
          </p:nvSpPr>
          <p:spPr bwMode="blackWhite">
            <a:xfrm>
              <a:off x="3316" y="1842"/>
              <a:ext cx="2" cy="10"/>
            </a:xfrm>
            <a:custGeom>
              <a:avLst/>
              <a:gdLst/>
              <a:ahLst/>
              <a:cxnLst>
                <a:cxn ang="0">
                  <a:pos x="2" y="0"/>
                </a:cxn>
                <a:cxn ang="0">
                  <a:pos x="0" y="2"/>
                </a:cxn>
                <a:cxn ang="0">
                  <a:pos x="0" y="10"/>
                </a:cxn>
                <a:cxn ang="0">
                  <a:pos x="0" y="8"/>
                </a:cxn>
                <a:cxn ang="0">
                  <a:pos x="2" y="0"/>
                </a:cxn>
              </a:cxnLst>
              <a:rect l="0" t="0" r="r" b="b"/>
              <a:pathLst>
                <a:path w="2" h="10">
                  <a:moveTo>
                    <a:pt x="2" y="0"/>
                  </a:moveTo>
                  <a:lnTo>
                    <a:pt x="0" y="2"/>
                  </a:lnTo>
                  <a:lnTo>
                    <a:pt x="0" y="10"/>
                  </a:ln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14" name="Freeform 2259"/>
            <p:cNvSpPr>
              <a:spLocks/>
            </p:cNvSpPr>
            <p:nvPr/>
          </p:nvSpPr>
          <p:spPr bwMode="blackWhite">
            <a:xfrm>
              <a:off x="3406" y="1887"/>
              <a:ext cx="64" cy="22"/>
            </a:xfrm>
            <a:custGeom>
              <a:avLst/>
              <a:gdLst/>
              <a:ahLst/>
              <a:cxnLst>
                <a:cxn ang="0">
                  <a:pos x="64" y="14"/>
                </a:cxn>
                <a:cxn ang="0">
                  <a:pos x="2" y="0"/>
                </a:cxn>
                <a:cxn ang="0">
                  <a:pos x="0" y="8"/>
                </a:cxn>
                <a:cxn ang="0">
                  <a:pos x="62" y="22"/>
                </a:cxn>
                <a:cxn ang="0">
                  <a:pos x="64" y="14"/>
                </a:cxn>
              </a:cxnLst>
              <a:rect l="0" t="0" r="r" b="b"/>
              <a:pathLst>
                <a:path w="64" h="22">
                  <a:moveTo>
                    <a:pt x="64" y="14"/>
                  </a:moveTo>
                  <a:lnTo>
                    <a:pt x="2" y="0"/>
                  </a:lnTo>
                  <a:lnTo>
                    <a:pt x="0" y="8"/>
                  </a:lnTo>
                  <a:lnTo>
                    <a:pt x="62" y="22"/>
                  </a:lnTo>
                  <a:lnTo>
                    <a:pt x="64" y="14"/>
                  </a:lnTo>
                  <a:close/>
                </a:path>
              </a:pathLst>
            </a:custGeom>
            <a:solidFill>
              <a:srgbClr val="FFFFFF"/>
            </a:solidFill>
            <a:ln w="6350">
              <a:solidFill>
                <a:srgbClr val="000000"/>
              </a:solidFill>
              <a:prstDash val="solid"/>
              <a:round/>
              <a:headEnd/>
              <a:tailEnd/>
            </a:ln>
          </p:spPr>
          <p:txBody>
            <a:bodyPr/>
            <a:lstStyle/>
            <a:p>
              <a:endParaRPr lang="en-US" dirty="0"/>
            </a:p>
          </p:txBody>
        </p:sp>
        <p:sp>
          <p:nvSpPr>
            <p:cNvPr id="215" name="Freeform 2260"/>
            <p:cNvSpPr>
              <a:spLocks/>
            </p:cNvSpPr>
            <p:nvPr/>
          </p:nvSpPr>
          <p:spPr bwMode="blackWhite">
            <a:xfrm>
              <a:off x="3314" y="1844"/>
              <a:ext cx="2" cy="10"/>
            </a:xfrm>
            <a:custGeom>
              <a:avLst/>
              <a:gdLst/>
              <a:ahLst/>
              <a:cxnLst>
                <a:cxn ang="0">
                  <a:pos x="2" y="0"/>
                </a:cxn>
                <a:cxn ang="0">
                  <a:pos x="2" y="2"/>
                </a:cxn>
                <a:cxn ang="0">
                  <a:pos x="0" y="10"/>
                </a:cxn>
                <a:cxn ang="0">
                  <a:pos x="2" y="8"/>
                </a:cxn>
                <a:cxn ang="0">
                  <a:pos x="2" y="0"/>
                </a:cxn>
              </a:cxnLst>
              <a:rect l="0" t="0" r="r" b="b"/>
              <a:pathLst>
                <a:path w="2" h="10">
                  <a:moveTo>
                    <a:pt x="2" y="0"/>
                  </a:moveTo>
                  <a:lnTo>
                    <a:pt x="2" y="2"/>
                  </a:lnTo>
                  <a:lnTo>
                    <a:pt x="0" y="10"/>
                  </a:lnTo>
                  <a:lnTo>
                    <a:pt x="2"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16" name="Freeform 2261"/>
            <p:cNvSpPr>
              <a:spLocks/>
            </p:cNvSpPr>
            <p:nvPr/>
          </p:nvSpPr>
          <p:spPr bwMode="blackWhite">
            <a:xfrm>
              <a:off x="3468" y="1901"/>
              <a:ext cx="100" cy="118"/>
            </a:xfrm>
            <a:custGeom>
              <a:avLst/>
              <a:gdLst/>
              <a:ahLst/>
              <a:cxnLst>
                <a:cxn ang="0">
                  <a:pos x="100" y="110"/>
                </a:cxn>
                <a:cxn ang="0">
                  <a:pos x="2" y="0"/>
                </a:cxn>
                <a:cxn ang="0">
                  <a:pos x="0" y="8"/>
                </a:cxn>
                <a:cxn ang="0">
                  <a:pos x="100" y="118"/>
                </a:cxn>
                <a:cxn ang="0">
                  <a:pos x="100" y="110"/>
                </a:cxn>
              </a:cxnLst>
              <a:rect l="0" t="0" r="r" b="b"/>
              <a:pathLst>
                <a:path w="100" h="118">
                  <a:moveTo>
                    <a:pt x="100" y="110"/>
                  </a:moveTo>
                  <a:lnTo>
                    <a:pt x="2" y="0"/>
                  </a:lnTo>
                  <a:lnTo>
                    <a:pt x="0" y="8"/>
                  </a:lnTo>
                  <a:lnTo>
                    <a:pt x="100" y="118"/>
                  </a:lnTo>
                  <a:lnTo>
                    <a:pt x="100" y="11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17" name="Freeform 2262"/>
            <p:cNvSpPr>
              <a:spLocks/>
            </p:cNvSpPr>
            <p:nvPr/>
          </p:nvSpPr>
          <p:spPr bwMode="blackWhite">
            <a:xfrm>
              <a:off x="3400" y="1887"/>
              <a:ext cx="8" cy="8"/>
            </a:xfrm>
            <a:custGeom>
              <a:avLst/>
              <a:gdLst/>
              <a:ahLst/>
              <a:cxnLst>
                <a:cxn ang="0">
                  <a:pos x="8" y="0"/>
                </a:cxn>
                <a:cxn ang="0">
                  <a:pos x="0" y="0"/>
                </a:cxn>
                <a:cxn ang="0">
                  <a:pos x="0" y="8"/>
                </a:cxn>
                <a:cxn ang="0">
                  <a:pos x="6" y="8"/>
                </a:cxn>
                <a:cxn ang="0">
                  <a:pos x="8" y="0"/>
                </a:cxn>
              </a:cxnLst>
              <a:rect l="0" t="0" r="r" b="b"/>
              <a:pathLst>
                <a:path w="8" h="8">
                  <a:moveTo>
                    <a:pt x="8" y="0"/>
                  </a:moveTo>
                  <a:lnTo>
                    <a:pt x="0" y="0"/>
                  </a:lnTo>
                  <a:lnTo>
                    <a:pt x="0" y="8"/>
                  </a:lnTo>
                  <a:lnTo>
                    <a:pt x="6" y="8"/>
                  </a:lnTo>
                  <a:lnTo>
                    <a:pt x="8"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18" name="Freeform 2263"/>
            <p:cNvSpPr>
              <a:spLocks/>
            </p:cNvSpPr>
            <p:nvPr/>
          </p:nvSpPr>
          <p:spPr bwMode="blackWhite">
            <a:xfrm>
              <a:off x="3314" y="1846"/>
              <a:ext cx="2" cy="12"/>
            </a:xfrm>
            <a:custGeom>
              <a:avLst/>
              <a:gdLst/>
              <a:ahLst/>
              <a:cxnLst>
                <a:cxn ang="0">
                  <a:pos x="2" y="0"/>
                </a:cxn>
                <a:cxn ang="0">
                  <a:pos x="0" y="4"/>
                </a:cxn>
                <a:cxn ang="0">
                  <a:pos x="0" y="12"/>
                </a:cxn>
                <a:cxn ang="0">
                  <a:pos x="0" y="8"/>
                </a:cxn>
                <a:cxn ang="0">
                  <a:pos x="2" y="0"/>
                </a:cxn>
              </a:cxnLst>
              <a:rect l="0" t="0" r="r" b="b"/>
              <a:pathLst>
                <a:path w="2" h="12">
                  <a:moveTo>
                    <a:pt x="2" y="0"/>
                  </a:moveTo>
                  <a:lnTo>
                    <a:pt x="0" y="4"/>
                  </a:lnTo>
                  <a:lnTo>
                    <a:pt x="0" y="12"/>
                  </a:ln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19" name="Freeform 2264" descr="Papyrus"/>
            <p:cNvSpPr>
              <a:spLocks/>
            </p:cNvSpPr>
            <p:nvPr/>
          </p:nvSpPr>
          <p:spPr bwMode="blackWhite">
            <a:xfrm>
              <a:off x="3568" y="2011"/>
              <a:ext cx="2" cy="14"/>
            </a:xfrm>
            <a:custGeom>
              <a:avLst/>
              <a:gdLst/>
              <a:ahLst/>
              <a:cxnLst>
                <a:cxn ang="0">
                  <a:pos x="2" y="6"/>
                </a:cxn>
                <a:cxn ang="0">
                  <a:pos x="0" y="0"/>
                </a:cxn>
                <a:cxn ang="0">
                  <a:pos x="0" y="8"/>
                </a:cxn>
                <a:cxn ang="0">
                  <a:pos x="0" y="14"/>
                </a:cxn>
                <a:cxn ang="0">
                  <a:pos x="2" y="6"/>
                </a:cxn>
              </a:cxnLst>
              <a:rect l="0" t="0" r="r" b="b"/>
              <a:pathLst>
                <a:path w="2" h="14">
                  <a:moveTo>
                    <a:pt x="2" y="6"/>
                  </a:moveTo>
                  <a:lnTo>
                    <a:pt x="0" y="0"/>
                  </a:lnTo>
                  <a:lnTo>
                    <a:pt x="0" y="8"/>
                  </a:lnTo>
                  <a:lnTo>
                    <a:pt x="0" y="14"/>
                  </a:lnTo>
                  <a:lnTo>
                    <a:pt x="2" y="6"/>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220" name="Freeform 2265"/>
            <p:cNvSpPr>
              <a:spLocks/>
            </p:cNvSpPr>
            <p:nvPr/>
          </p:nvSpPr>
          <p:spPr bwMode="blackWhite">
            <a:xfrm>
              <a:off x="3314" y="1850"/>
              <a:ext cx="1" cy="10"/>
            </a:xfrm>
            <a:custGeom>
              <a:avLst/>
              <a:gdLst/>
              <a:ahLst/>
              <a:cxnLst>
                <a:cxn ang="0">
                  <a:pos x="0" y="0"/>
                </a:cxn>
                <a:cxn ang="0">
                  <a:pos x="0" y="2"/>
                </a:cxn>
                <a:cxn ang="0">
                  <a:pos x="0" y="10"/>
                </a:cxn>
                <a:cxn ang="0">
                  <a:pos x="0" y="8"/>
                </a:cxn>
                <a:cxn ang="0">
                  <a:pos x="0" y="0"/>
                </a:cxn>
              </a:cxnLst>
              <a:rect l="0" t="0" r="r" b="b"/>
              <a:pathLst>
                <a:path h="10">
                  <a:moveTo>
                    <a:pt x="0" y="0"/>
                  </a:moveTo>
                  <a:lnTo>
                    <a:pt x="0" y="2"/>
                  </a:lnTo>
                  <a:lnTo>
                    <a:pt x="0" y="10"/>
                  </a:lnTo>
                  <a:lnTo>
                    <a:pt x="0" y="8"/>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21" name="Freeform 2266" descr="Papyrus"/>
            <p:cNvSpPr>
              <a:spLocks/>
            </p:cNvSpPr>
            <p:nvPr/>
          </p:nvSpPr>
          <p:spPr bwMode="blackWhite">
            <a:xfrm>
              <a:off x="3560" y="2017"/>
              <a:ext cx="10" cy="10"/>
            </a:xfrm>
            <a:custGeom>
              <a:avLst/>
              <a:gdLst/>
              <a:ahLst/>
              <a:cxnLst>
                <a:cxn ang="0">
                  <a:pos x="0" y="2"/>
                </a:cxn>
                <a:cxn ang="0">
                  <a:pos x="10" y="0"/>
                </a:cxn>
                <a:cxn ang="0">
                  <a:pos x="8" y="8"/>
                </a:cxn>
                <a:cxn ang="0">
                  <a:pos x="0" y="10"/>
                </a:cxn>
                <a:cxn ang="0">
                  <a:pos x="0" y="2"/>
                </a:cxn>
              </a:cxnLst>
              <a:rect l="0" t="0" r="r" b="b"/>
              <a:pathLst>
                <a:path w="10" h="10">
                  <a:moveTo>
                    <a:pt x="0" y="2"/>
                  </a:moveTo>
                  <a:lnTo>
                    <a:pt x="10" y="0"/>
                  </a:lnTo>
                  <a:lnTo>
                    <a:pt x="8" y="8"/>
                  </a:lnTo>
                  <a:lnTo>
                    <a:pt x="0" y="10"/>
                  </a:lnTo>
                  <a:lnTo>
                    <a:pt x="0" y="2"/>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222" name="Freeform 2267"/>
            <p:cNvSpPr>
              <a:spLocks/>
            </p:cNvSpPr>
            <p:nvPr/>
          </p:nvSpPr>
          <p:spPr bwMode="blackWhite">
            <a:xfrm>
              <a:off x="3314" y="1852"/>
              <a:ext cx="2" cy="12"/>
            </a:xfrm>
            <a:custGeom>
              <a:avLst/>
              <a:gdLst/>
              <a:ahLst/>
              <a:cxnLst>
                <a:cxn ang="0">
                  <a:pos x="0" y="0"/>
                </a:cxn>
                <a:cxn ang="0">
                  <a:pos x="2" y="4"/>
                </a:cxn>
                <a:cxn ang="0">
                  <a:pos x="0" y="12"/>
                </a:cxn>
                <a:cxn ang="0">
                  <a:pos x="0" y="8"/>
                </a:cxn>
                <a:cxn ang="0">
                  <a:pos x="0" y="0"/>
                </a:cxn>
              </a:cxnLst>
              <a:rect l="0" t="0" r="r" b="b"/>
              <a:pathLst>
                <a:path w="2" h="12">
                  <a:moveTo>
                    <a:pt x="0" y="0"/>
                  </a:moveTo>
                  <a:lnTo>
                    <a:pt x="2" y="4"/>
                  </a:lnTo>
                  <a:lnTo>
                    <a:pt x="0" y="12"/>
                  </a:lnTo>
                  <a:lnTo>
                    <a:pt x="0" y="8"/>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23" name="Freeform 2268" descr="Papyrus"/>
            <p:cNvSpPr>
              <a:spLocks/>
            </p:cNvSpPr>
            <p:nvPr/>
          </p:nvSpPr>
          <p:spPr bwMode="blackWhite">
            <a:xfrm>
              <a:off x="3550" y="2017"/>
              <a:ext cx="10" cy="10"/>
            </a:xfrm>
            <a:custGeom>
              <a:avLst/>
              <a:gdLst/>
              <a:ahLst/>
              <a:cxnLst>
                <a:cxn ang="0">
                  <a:pos x="2" y="0"/>
                </a:cxn>
                <a:cxn ang="0">
                  <a:pos x="10" y="2"/>
                </a:cxn>
                <a:cxn ang="0">
                  <a:pos x="10" y="10"/>
                </a:cxn>
                <a:cxn ang="0">
                  <a:pos x="0" y="8"/>
                </a:cxn>
                <a:cxn ang="0">
                  <a:pos x="2" y="0"/>
                </a:cxn>
              </a:cxnLst>
              <a:rect l="0" t="0" r="r" b="b"/>
              <a:pathLst>
                <a:path w="10" h="10">
                  <a:moveTo>
                    <a:pt x="2" y="0"/>
                  </a:moveTo>
                  <a:lnTo>
                    <a:pt x="10" y="2"/>
                  </a:lnTo>
                  <a:lnTo>
                    <a:pt x="10" y="10"/>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224" name="Freeform 2269"/>
            <p:cNvSpPr>
              <a:spLocks/>
            </p:cNvSpPr>
            <p:nvPr/>
          </p:nvSpPr>
          <p:spPr bwMode="blackWhite">
            <a:xfrm>
              <a:off x="3314" y="1856"/>
              <a:ext cx="2" cy="10"/>
            </a:xfrm>
            <a:custGeom>
              <a:avLst/>
              <a:gdLst/>
              <a:ahLst/>
              <a:cxnLst>
                <a:cxn ang="0">
                  <a:pos x="2" y="0"/>
                </a:cxn>
                <a:cxn ang="0">
                  <a:pos x="2" y="2"/>
                </a:cxn>
                <a:cxn ang="0">
                  <a:pos x="2" y="10"/>
                </a:cxn>
                <a:cxn ang="0">
                  <a:pos x="0" y="8"/>
                </a:cxn>
                <a:cxn ang="0">
                  <a:pos x="2" y="0"/>
                </a:cxn>
              </a:cxnLst>
              <a:rect l="0" t="0" r="r" b="b"/>
              <a:pathLst>
                <a:path w="2" h="10">
                  <a:moveTo>
                    <a:pt x="2" y="0"/>
                  </a:moveTo>
                  <a:lnTo>
                    <a:pt x="2" y="2"/>
                  </a:lnTo>
                  <a:lnTo>
                    <a:pt x="2" y="10"/>
                  </a:ln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25" name="Freeform 2270" descr="Papyrus"/>
            <p:cNvSpPr>
              <a:spLocks/>
            </p:cNvSpPr>
            <p:nvPr/>
          </p:nvSpPr>
          <p:spPr bwMode="blackWhite">
            <a:xfrm>
              <a:off x="3464" y="2017"/>
              <a:ext cx="96" cy="124"/>
            </a:xfrm>
            <a:custGeom>
              <a:avLst/>
              <a:gdLst/>
              <a:ahLst/>
              <a:cxnLst>
                <a:cxn ang="0">
                  <a:pos x="2" y="0"/>
                </a:cxn>
                <a:cxn ang="0">
                  <a:pos x="96" y="116"/>
                </a:cxn>
                <a:cxn ang="0">
                  <a:pos x="96" y="124"/>
                </a:cxn>
                <a:cxn ang="0">
                  <a:pos x="0" y="8"/>
                </a:cxn>
                <a:cxn ang="0">
                  <a:pos x="2" y="0"/>
                </a:cxn>
              </a:cxnLst>
              <a:rect l="0" t="0" r="r" b="b"/>
              <a:pathLst>
                <a:path w="96" h="124">
                  <a:moveTo>
                    <a:pt x="2" y="0"/>
                  </a:moveTo>
                  <a:lnTo>
                    <a:pt x="96" y="116"/>
                  </a:lnTo>
                  <a:lnTo>
                    <a:pt x="96" y="124"/>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226" name="Freeform 2271"/>
            <p:cNvSpPr>
              <a:spLocks/>
            </p:cNvSpPr>
            <p:nvPr/>
          </p:nvSpPr>
          <p:spPr bwMode="blackWhite">
            <a:xfrm>
              <a:off x="3494" y="1975"/>
              <a:ext cx="126" cy="166"/>
            </a:xfrm>
            <a:custGeom>
              <a:avLst/>
              <a:gdLst/>
              <a:ahLst/>
              <a:cxnLst>
                <a:cxn ang="0">
                  <a:pos x="126" y="158"/>
                </a:cxn>
                <a:cxn ang="0">
                  <a:pos x="2" y="0"/>
                </a:cxn>
                <a:cxn ang="0">
                  <a:pos x="0" y="8"/>
                </a:cxn>
                <a:cxn ang="0">
                  <a:pos x="126" y="166"/>
                </a:cxn>
                <a:cxn ang="0">
                  <a:pos x="126" y="158"/>
                </a:cxn>
              </a:cxnLst>
              <a:rect l="0" t="0" r="r" b="b"/>
              <a:pathLst>
                <a:path w="126" h="166">
                  <a:moveTo>
                    <a:pt x="126" y="158"/>
                  </a:moveTo>
                  <a:lnTo>
                    <a:pt x="2" y="0"/>
                  </a:lnTo>
                  <a:lnTo>
                    <a:pt x="0" y="8"/>
                  </a:lnTo>
                  <a:lnTo>
                    <a:pt x="126" y="166"/>
                  </a:lnTo>
                  <a:lnTo>
                    <a:pt x="126" y="158"/>
                  </a:lnTo>
                  <a:close/>
                </a:path>
              </a:pathLst>
            </a:custGeom>
            <a:solidFill>
              <a:srgbClr val="FFFFFF"/>
            </a:solidFill>
            <a:ln w="6350">
              <a:solidFill>
                <a:srgbClr val="000000"/>
              </a:solidFill>
              <a:prstDash val="solid"/>
              <a:round/>
              <a:headEnd/>
              <a:tailEnd/>
            </a:ln>
          </p:spPr>
          <p:txBody>
            <a:bodyPr/>
            <a:lstStyle/>
            <a:p>
              <a:endParaRPr lang="en-US" dirty="0"/>
            </a:p>
          </p:txBody>
        </p:sp>
        <p:sp>
          <p:nvSpPr>
            <p:cNvPr id="227" name="Freeform 2272"/>
            <p:cNvSpPr>
              <a:spLocks/>
            </p:cNvSpPr>
            <p:nvPr/>
          </p:nvSpPr>
          <p:spPr bwMode="blackWhite">
            <a:xfrm>
              <a:off x="3316" y="1858"/>
              <a:ext cx="2" cy="10"/>
            </a:xfrm>
            <a:custGeom>
              <a:avLst/>
              <a:gdLst/>
              <a:ahLst/>
              <a:cxnLst>
                <a:cxn ang="0">
                  <a:pos x="0" y="0"/>
                </a:cxn>
                <a:cxn ang="0">
                  <a:pos x="2" y="2"/>
                </a:cxn>
                <a:cxn ang="0">
                  <a:pos x="0" y="10"/>
                </a:cxn>
                <a:cxn ang="0">
                  <a:pos x="0" y="8"/>
                </a:cxn>
                <a:cxn ang="0">
                  <a:pos x="0" y="0"/>
                </a:cxn>
              </a:cxnLst>
              <a:rect l="0" t="0" r="r" b="b"/>
              <a:pathLst>
                <a:path w="2" h="10">
                  <a:moveTo>
                    <a:pt x="0" y="0"/>
                  </a:moveTo>
                  <a:lnTo>
                    <a:pt x="2" y="2"/>
                  </a:lnTo>
                  <a:lnTo>
                    <a:pt x="0" y="10"/>
                  </a:lnTo>
                  <a:lnTo>
                    <a:pt x="0" y="8"/>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28" name="Freeform 2273" descr="Papyrus"/>
            <p:cNvSpPr>
              <a:spLocks/>
            </p:cNvSpPr>
            <p:nvPr/>
          </p:nvSpPr>
          <p:spPr bwMode="blackWhite">
            <a:xfrm>
              <a:off x="3464" y="2017"/>
              <a:ext cx="32" cy="124"/>
            </a:xfrm>
            <a:custGeom>
              <a:avLst/>
              <a:gdLst/>
              <a:ahLst/>
              <a:cxnLst>
                <a:cxn ang="0">
                  <a:pos x="32" y="116"/>
                </a:cxn>
                <a:cxn ang="0">
                  <a:pos x="2" y="0"/>
                </a:cxn>
                <a:cxn ang="0">
                  <a:pos x="0" y="8"/>
                </a:cxn>
                <a:cxn ang="0">
                  <a:pos x="30" y="124"/>
                </a:cxn>
                <a:cxn ang="0">
                  <a:pos x="32" y="116"/>
                </a:cxn>
              </a:cxnLst>
              <a:rect l="0" t="0" r="r" b="b"/>
              <a:pathLst>
                <a:path w="32" h="124">
                  <a:moveTo>
                    <a:pt x="32" y="116"/>
                  </a:moveTo>
                  <a:lnTo>
                    <a:pt x="2" y="0"/>
                  </a:lnTo>
                  <a:lnTo>
                    <a:pt x="0" y="8"/>
                  </a:lnTo>
                  <a:lnTo>
                    <a:pt x="30" y="124"/>
                  </a:lnTo>
                  <a:lnTo>
                    <a:pt x="32" y="116"/>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229" name="Freeform 2274" descr="Papyrus"/>
            <p:cNvSpPr>
              <a:spLocks/>
            </p:cNvSpPr>
            <p:nvPr/>
          </p:nvSpPr>
          <p:spPr bwMode="blackWhite">
            <a:xfrm>
              <a:off x="3560" y="2133"/>
              <a:ext cx="6" cy="12"/>
            </a:xfrm>
            <a:custGeom>
              <a:avLst/>
              <a:gdLst/>
              <a:ahLst/>
              <a:cxnLst>
                <a:cxn ang="0">
                  <a:pos x="0" y="0"/>
                </a:cxn>
                <a:cxn ang="0">
                  <a:pos x="6" y="4"/>
                </a:cxn>
                <a:cxn ang="0">
                  <a:pos x="4" y="12"/>
                </a:cxn>
                <a:cxn ang="0">
                  <a:pos x="0" y="8"/>
                </a:cxn>
                <a:cxn ang="0">
                  <a:pos x="0" y="0"/>
                </a:cxn>
              </a:cxnLst>
              <a:rect l="0" t="0" r="r" b="b"/>
              <a:pathLst>
                <a:path w="6" h="12">
                  <a:moveTo>
                    <a:pt x="0" y="0"/>
                  </a:moveTo>
                  <a:lnTo>
                    <a:pt x="6" y="4"/>
                  </a:lnTo>
                  <a:lnTo>
                    <a:pt x="4" y="12"/>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230" name="Freeform 2275" descr="Papyrus"/>
            <p:cNvSpPr>
              <a:spLocks/>
            </p:cNvSpPr>
            <p:nvPr/>
          </p:nvSpPr>
          <p:spPr bwMode="blackWhite">
            <a:xfrm>
              <a:off x="3612" y="2133"/>
              <a:ext cx="8" cy="14"/>
            </a:xfrm>
            <a:custGeom>
              <a:avLst/>
              <a:gdLst/>
              <a:ahLst/>
              <a:cxnLst>
                <a:cxn ang="0">
                  <a:pos x="2" y="6"/>
                </a:cxn>
                <a:cxn ang="0">
                  <a:pos x="8" y="0"/>
                </a:cxn>
                <a:cxn ang="0">
                  <a:pos x="8" y="8"/>
                </a:cxn>
                <a:cxn ang="0">
                  <a:pos x="0" y="14"/>
                </a:cxn>
                <a:cxn ang="0">
                  <a:pos x="2" y="6"/>
                </a:cxn>
              </a:cxnLst>
              <a:rect l="0" t="0" r="r" b="b"/>
              <a:pathLst>
                <a:path w="8" h="14">
                  <a:moveTo>
                    <a:pt x="2" y="6"/>
                  </a:moveTo>
                  <a:lnTo>
                    <a:pt x="8" y="0"/>
                  </a:lnTo>
                  <a:lnTo>
                    <a:pt x="8" y="8"/>
                  </a:lnTo>
                  <a:lnTo>
                    <a:pt x="0" y="14"/>
                  </a:lnTo>
                  <a:lnTo>
                    <a:pt x="2" y="6"/>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231" name="Freeform 2276"/>
            <p:cNvSpPr>
              <a:spLocks/>
            </p:cNvSpPr>
            <p:nvPr/>
          </p:nvSpPr>
          <p:spPr bwMode="blackWhite">
            <a:xfrm>
              <a:off x="3316" y="1860"/>
              <a:ext cx="2" cy="8"/>
            </a:xfrm>
            <a:custGeom>
              <a:avLst/>
              <a:gdLst/>
              <a:ahLst/>
              <a:cxnLst>
                <a:cxn ang="0">
                  <a:pos x="2" y="0"/>
                </a:cxn>
                <a:cxn ang="0">
                  <a:pos x="0" y="8"/>
                </a:cxn>
                <a:cxn ang="0">
                  <a:pos x="2" y="0"/>
                </a:cxn>
              </a:cxnLst>
              <a:rect l="0" t="0" r="r" b="b"/>
              <a:pathLst>
                <a:path w="2" h="8">
                  <a:moveTo>
                    <a:pt x="2" y="0"/>
                  </a:move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32" name="Freeform 2277" descr="Papyrus"/>
            <p:cNvSpPr>
              <a:spLocks/>
            </p:cNvSpPr>
            <p:nvPr/>
          </p:nvSpPr>
          <p:spPr bwMode="blackWhite">
            <a:xfrm>
              <a:off x="3490" y="2133"/>
              <a:ext cx="6" cy="14"/>
            </a:xfrm>
            <a:custGeom>
              <a:avLst/>
              <a:gdLst/>
              <a:ahLst/>
              <a:cxnLst>
                <a:cxn ang="0">
                  <a:pos x="2" y="6"/>
                </a:cxn>
                <a:cxn ang="0">
                  <a:pos x="6" y="0"/>
                </a:cxn>
                <a:cxn ang="0">
                  <a:pos x="4" y="8"/>
                </a:cxn>
                <a:cxn ang="0">
                  <a:pos x="0" y="14"/>
                </a:cxn>
                <a:cxn ang="0">
                  <a:pos x="2" y="6"/>
                </a:cxn>
              </a:cxnLst>
              <a:rect l="0" t="0" r="r" b="b"/>
              <a:pathLst>
                <a:path w="6" h="14">
                  <a:moveTo>
                    <a:pt x="2" y="6"/>
                  </a:moveTo>
                  <a:lnTo>
                    <a:pt x="6" y="0"/>
                  </a:lnTo>
                  <a:lnTo>
                    <a:pt x="4" y="8"/>
                  </a:lnTo>
                  <a:lnTo>
                    <a:pt x="0" y="14"/>
                  </a:lnTo>
                  <a:lnTo>
                    <a:pt x="2" y="6"/>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233" name="Freeform 2278" descr="Papyrus"/>
            <p:cNvSpPr>
              <a:spLocks/>
            </p:cNvSpPr>
            <p:nvPr/>
          </p:nvSpPr>
          <p:spPr bwMode="blackWhite">
            <a:xfrm>
              <a:off x="3598" y="2139"/>
              <a:ext cx="16" cy="8"/>
            </a:xfrm>
            <a:custGeom>
              <a:avLst/>
              <a:gdLst/>
              <a:ahLst/>
              <a:cxnLst>
                <a:cxn ang="0">
                  <a:pos x="0" y="0"/>
                </a:cxn>
                <a:cxn ang="0">
                  <a:pos x="16" y="0"/>
                </a:cxn>
                <a:cxn ang="0">
                  <a:pos x="14" y="8"/>
                </a:cxn>
                <a:cxn ang="0">
                  <a:pos x="0" y="8"/>
                </a:cxn>
                <a:cxn ang="0">
                  <a:pos x="0" y="0"/>
                </a:cxn>
              </a:cxnLst>
              <a:rect l="0" t="0" r="r" b="b"/>
              <a:pathLst>
                <a:path w="16" h="8">
                  <a:moveTo>
                    <a:pt x="0" y="0"/>
                  </a:moveTo>
                  <a:lnTo>
                    <a:pt x="16" y="0"/>
                  </a:lnTo>
                  <a:lnTo>
                    <a:pt x="14" y="8"/>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234" name="Freeform 2279"/>
            <p:cNvSpPr>
              <a:spLocks/>
            </p:cNvSpPr>
            <p:nvPr/>
          </p:nvSpPr>
          <p:spPr bwMode="blackWhite">
            <a:xfrm>
              <a:off x="3316" y="1860"/>
              <a:ext cx="4" cy="12"/>
            </a:xfrm>
            <a:custGeom>
              <a:avLst/>
              <a:gdLst/>
              <a:ahLst/>
              <a:cxnLst>
                <a:cxn ang="0">
                  <a:pos x="2" y="0"/>
                </a:cxn>
                <a:cxn ang="0">
                  <a:pos x="4" y="4"/>
                </a:cxn>
                <a:cxn ang="0">
                  <a:pos x="4" y="12"/>
                </a:cxn>
                <a:cxn ang="0">
                  <a:pos x="0" y="8"/>
                </a:cxn>
                <a:cxn ang="0">
                  <a:pos x="2" y="0"/>
                </a:cxn>
              </a:cxnLst>
              <a:rect l="0" t="0" r="r" b="b"/>
              <a:pathLst>
                <a:path w="4" h="12">
                  <a:moveTo>
                    <a:pt x="2" y="0"/>
                  </a:moveTo>
                  <a:lnTo>
                    <a:pt x="4" y="4"/>
                  </a:lnTo>
                  <a:lnTo>
                    <a:pt x="4" y="12"/>
                  </a:ln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35" name="Freeform 2280" descr="Papyrus"/>
            <p:cNvSpPr>
              <a:spLocks/>
            </p:cNvSpPr>
            <p:nvPr/>
          </p:nvSpPr>
          <p:spPr bwMode="blackWhite">
            <a:xfrm>
              <a:off x="3480" y="2139"/>
              <a:ext cx="12" cy="10"/>
            </a:xfrm>
            <a:custGeom>
              <a:avLst/>
              <a:gdLst/>
              <a:ahLst/>
              <a:cxnLst>
                <a:cxn ang="0">
                  <a:pos x="2" y="2"/>
                </a:cxn>
                <a:cxn ang="0">
                  <a:pos x="12" y="0"/>
                </a:cxn>
                <a:cxn ang="0">
                  <a:pos x="10" y="8"/>
                </a:cxn>
                <a:cxn ang="0">
                  <a:pos x="0" y="10"/>
                </a:cxn>
                <a:cxn ang="0">
                  <a:pos x="2" y="2"/>
                </a:cxn>
              </a:cxnLst>
              <a:rect l="0" t="0" r="r" b="b"/>
              <a:pathLst>
                <a:path w="12" h="10">
                  <a:moveTo>
                    <a:pt x="2" y="2"/>
                  </a:moveTo>
                  <a:lnTo>
                    <a:pt x="12" y="0"/>
                  </a:lnTo>
                  <a:lnTo>
                    <a:pt x="10" y="8"/>
                  </a:lnTo>
                  <a:lnTo>
                    <a:pt x="0" y="10"/>
                  </a:lnTo>
                  <a:lnTo>
                    <a:pt x="2" y="2"/>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236" name="Rectangle 2281" descr="Papyrus"/>
            <p:cNvSpPr>
              <a:spLocks noChangeArrowheads="1"/>
            </p:cNvSpPr>
            <p:nvPr/>
          </p:nvSpPr>
          <p:spPr bwMode="blackWhite">
            <a:xfrm>
              <a:off x="3580" y="2141"/>
              <a:ext cx="16" cy="4"/>
            </a:xfrm>
            <a:prstGeom prst="rect">
              <a:avLst/>
            </a:prstGeom>
            <a:blipFill dpi="0" rotWithShape="0">
              <a:blip r:embed="rId4" cstate="print"/>
              <a:srcRect/>
              <a:tile tx="0" ty="0" sx="100000" sy="100000" flip="none" algn="tl"/>
            </a:blipFill>
            <a:ln w="6350">
              <a:solidFill>
                <a:srgbClr val="000000"/>
              </a:solidFill>
              <a:miter lim="800000"/>
              <a:headEnd/>
              <a:tailEnd/>
            </a:ln>
          </p:spPr>
          <p:txBody>
            <a:bodyPr/>
            <a:lstStyle/>
            <a:p>
              <a:endParaRPr lang="en-US" dirty="0"/>
            </a:p>
          </p:txBody>
        </p:sp>
        <p:sp>
          <p:nvSpPr>
            <p:cNvPr id="237" name="Freeform 2282"/>
            <p:cNvSpPr>
              <a:spLocks/>
            </p:cNvSpPr>
            <p:nvPr/>
          </p:nvSpPr>
          <p:spPr bwMode="blackWhite">
            <a:xfrm>
              <a:off x="3320" y="1864"/>
              <a:ext cx="2" cy="12"/>
            </a:xfrm>
            <a:custGeom>
              <a:avLst/>
              <a:gdLst/>
              <a:ahLst/>
              <a:cxnLst>
                <a:cxn ang="0">
                  <a:pos x="0" y="0"/>
                </a:cxn>
                <a:cxn ang="0">
                  <a:pos x="2" y="4"/>
                </a:cxn>
                <a:cxn ang="0">
                  <a:pos x="2" y="12"/>
                </a:cxn>
                <a:cxn ang="0">
                  <a:pos x="0" y="8"/>
                </a:cxn>
                <a:cxn ang="0">
                  <a:pos x="0" y="0"/>
                </a:cxn>
              </a:cxnLst>
              <a:rect l="0" t="0" r="r" b="b"/>
              <a:pathLst>
                <a:path w="2" h="12">
                  <a:moveTo>
                    <a:pt x="0" y="0"/>
                  </a:moveTo>
                  <a:lnTo>
                    <a:pt x="2" y="4"/>
                  </a:lnTo>
                  <a:lnTo>
                    <a:pt x="2" y="12"/>
                  </a:lnTo>
                  <a:lnTo>
                    <a:pt x="0" y="8"/>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38" name="Freeform 2283" descr="Papyrus"/>
            <p:cNvSpPr>
              <a:spLocks/>
            </p:cNvSpPr>
            <p:nvPr/>
          </p:nvSpPr>
          <p:spPr bwMode="blackWhite">
            <a:xfrm>
              <a:off x="3456" y="2141"/>
              <a:ext cx="26" cy="8"/>
            </a:xfrm>
            <a:custGeom>
              <a:avLst/>
              <a:gdLst/>
              <a:ahLst/>
              <a:cxnLst>
                <a:cxn ang="0">
                  <a:pos x="2" y="0"/>
                </a:cxn>
                <a:cxn ang="0">
                  <a:pos x="26" y="0"/>
                </a:cxn>
                <a:cxn ang="0">
                  <a:pos x="24" y="8"/>
                </a:cxn>
                <a:cxn ang="0">
                  <a:pos x="0" y="8"/>
                </a:cxn>
                <a:cxn ang="0">
                  <a:pos x="2" y="0"/>
                </a:cxn>
              </a:cxnLst>
              <a:rect l="0" t="0" r="r" b="b"/>
              <a:pathLst>
                <a:path w="26" h="8">
                  <a:moveTo>
                    <a:pt x="2" y="0"/>
                  </a:moveTo>
                  <a:lnTo>
                    <a:pt x="26" y="0"/>
                  </a:lnTo>
                  <a:lnTo>
                    <a:pt x="24" y="8"/>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239" name="Freeform 2284" descr="Papyrus"/>
            <p:cNvSpPr>
              <a:spLocks/>
            </p:cNvSpPr>
            <p:nvPr/>
          </p:nvSpPr>
          <p:spPr bwMode="blackWhite">
            <a:xfrm>
              <a:off x="3564" y="2137"/>
              <a:ext cx="14" cy="10"/>
            </a:xfrm>
            <a:custGeom>
              <a:avLst/>
              <a:gdLst/>
              <a:ahLst/>
              <a:cxnLst>
                <a:cxn ang="0">
                  <a:pos x="2" y="0"/>
                </a:cxn>
                <a:cxn ang="0">
                  <a:pos x="14" y="2"/>
                </a:cxn>
                <a:cxn ang="0">
                  <a:pos x="14" y="10"/>
                </a:cxn>
                <a:cxn ang="0">
                  <a:pos x="0" y="8"/>
                </a:cxn>
                <a:cxn ang="0">
                  <a:pos x="2" y="0"/>
                </a:cxn>
              </a:cxnLst>
              <a:rect l="0" t="0" r="r" b="b"/>
              <a:pathLst>
                <a:path w="14" h="10">
                  <a:moveTo>
                    <a:pt x="2" y="0"/>
                  </a:moveTo>
                  <a:lnTo>
                    <a:pt x="14" y="2"/>
                  </a:lnTo>
                  <a:lnTo>
                    <a:pt x="14" y="10"/>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240" name="Freeform 2285"/>
            <p:cNvSpPr>
              <a:spLocks/>
            </p:cNvSpPr>
            <p:nvPr/>
          </p:nvSpPr>
          <p:spPr bwMode="blackWhite">
            <a:xfrm>
              <a:off x="3322" y="1868"/>
              <a:ext cx="4" cy="10"/>
            </a:xfrm>
            <a:custGeom>
              <a:avLst/>
              <a:gdLst/>
              <a:ahLst/>
              <a:cxnLst>
                <a:cxn ang="0">
                  <a:pos x="0" y="0"/>
                </a:cxn>
                <a:cxn ang="0">
                  <a:pos x="4" y="2"/>
                </a:cxn>
                <a:cxn ang="0">
                  <a:pos x="2" y="10"/>
                </a:cxn>
                <a:cxn ang="0">
                  <a:pos x="0" y="8"/>
                </a:cxn>
                <a:cxn ang="0">
                  <a:pos x="0" y="0"/>
                </a:cxn>
              </a:cxnLst>
              <a:rect l="0" t="0" r="r" b="b"/>
              <a:pathLst>
                <a:path w="4" h="10">
                  <a:moveTo>
                    <a:pt x="0" y="0"/>
                  </a:moveTo>
                  <a:lnTo>
                    <a:pt x="4" y="2"/>
                  </a:lnTo>
                  <a:lnTo>
                    <a:pt x="2" y="10"/>
                  </a:lnTo>
                  <a:lnTo>
                    <a:pt x="0" y="8"/>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41" name="Freeform 2286" descr="Papyrus"/>
            <p:cNvSpPr>
              <a:spLocks/>
            </p:cNvSpPr>
            <p:nvPr/>
          </p:nvSpPr>
          <p:spPr bwMode="blackWhite">
            <a:xfrm>
              <a:off x="3442" y="2139"/>
              <a:ext cx="16" cy="10"/>
            </a:xfrm>
            <a:custGeom>
              <a:avLst/>
              <a:gdLst/>
              <a:ahLst/>
              <a:cxnLst>
                <a:cxn ang="0">
                  <a:pos x="0" y="0"/>
                </a:cxn>
                <a:cxn ang="0">
                  <a:pos x="16" y="2"/>
                </a:cxn>
                <a:cxn ang="0">
                  <a:pos x="14" y="10"/>
                </a:cxn>
                <a:cxn ang="0">
                  <a:pos x="0" y="8"/>
                </a:cxn>
                <a:cxn ang="0">
                  <a:pos x="0" y="0"/>
                </a:cxn>
              </a:cxnLst>
              <a:rect l="0" t="0" r="r" b="b"/>
              <a:pathLst>
                <a:path w="16" h="10">
                  <a:moveTo>
                    <a:pt x="0" y="0"/>
                  </a:moveTo>
                  <a:lnTo>
                    <a:pt x="16" y="2"/>
                  </a:lnTo>
                  <a:lnTo>
                    <a:pt x="14" y="10"/>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242" name="Freeform 2287"/>
            <p:cNvSpPr>
              <a:spLocks/>
            </p:cNvSpPr>
            <p:nvPr/>
          </p:nvSpPr>
          <p:spPr bwMode="blackWhite">
            <a:xfrm>
              <a:off x="3324" y="1870"/>
              <a:ext cx="4" cy="12"/>
            </a:xfrm>
            <a:custGeom>
              <a:avLst/>
              <a:gdLst/>
              <a:ahLst/>
              <a:cxnLst>
                <a:cxn ang="0">
                  <a:pos x="2" y="0"/>
                </a:cxn>
                <a:cxn ang="0">
                  <a:pos x="4" y="4"/>
                </a:cxn>
                <a:cxn ang="0">
                  <a:pos x="4" y="12"/>
                </a:cxn>
                <a:cxn ang="0">
                  <a:pos x="0" y="8"/>
                </a:cxn>
                <a:cxn ang="0">
                  <a:pos x="2" y="0"/>
                </a:cxn>
              </a:cxnLst>
              <a:rect l="0" t="0" r="r" b="b"/>
              <a:pathLst>
                <a:path w="4" h="12">
                  <a:moveTo>
                    <a:pt x="2" y="0"/>
                  </a:moveTo>
                  <a:lnTo>
                    <a:pt x="4" y="4"/>
                  </a:lnTo>
                  <a:lnTo>
                    <a:pt x="4" y="12"/>
                  </a:ln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43" name="Freeform 2288"/>
            <p:cNvSpPr>
              <a:spLocks/>
            </p:cNvSpPr>
            <p:nvPr/>
          </p:nvSpPr>
          <p:spPr bwMode="blackWhite">
            <a:xfrm>
              <a:off x="3328" y="1874"/>
              <a:ext cx="4" cy="10"/>
            </a:xfrm>
            <a:custGeom>
              <a:avLst/>
              <a:gdLst/>
              <a:ahLst/>
              <a:cxnLst>
                <a:cxn ang="0">
                  <a:pos x="0" y="0"/>
                </a:cxn>
                <a:cxn ang="0">
                  <a:pos x="4" y="2"/>
                </a:cxn>
                <a:cxn ang="0">
                  <a:pos x="4" y="10"/>
                </a:cxn>
                <a:cxn ang="0">
                  <a:pos x="0" y="8"/>
                </a:cxn>
                <a:cxn ang="0">
                  <a:pos x="0" y="0"/>
                </a:cxn>
              </a:cxnLst>
              <a:rect l="0" t="0" r="r" b="b"/>
              <a:pathLst>
                <a:path w="4" h="10">
                  <a:moveTo>
                    <a:pt x="0" y="0"/>
                  </a:moveTo>
                  <a:lnTo>
                    <a:pt x="4" y="2"/>
                  </a:lnTo>
                  <a:lnTo>
                    <a:pt x="4" y="10"/>
                  </a:lnTo>
                  <a:lnTo>
                    <a:pt x="0" y="8"/>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44" name="Freeform 2289"/>
            <p:cNvSpPr>
              <a:spLocks/>
            </p:cNvSpPr>
            <p:nvPr/>
          </p:nvSpPr>
          <p:spPr bwMode="blackWhite">
            <a:xfrm>
              <a:off x="3332" y="1876"/>
              <a:ext cx="4" cy="9"/>
            </a:xfrm>
            <a:custGeom>
              <a:avLst/>
              <a:gdLst/>
              <a:ahLst/>
              <a:cxnLst>
                <a:cxn ang="0">
                  <a:pos x="0" y="0"/>
                </a:cxn>
                <a:cxn ang="0">
                  <a:pos x="4" y="2"/>
                </a:cxn>
                <a:cxn ang="0">
                  <a:pos x="4" y="9"/>
                </a:cxn>
                <a:cxn ang="0">
                  <a:pos x="0" y="8"/>
                </a:cxn>
                <a:cxn ang="0">
                  <a:pos x="0" y="0"/>
                </a:cxn>
              </a:cxnLst>
              <a:rect l="0" t="0" r="r" b="b"/>
              <a:pathLst>
                <a:path w="4" h="9">
                  <a:moveTo>
                    <a:pt x="0" y="0"/>
                  </a:moveTo>
                  <a:lnTo>
                    <a:pt x="4" y="2"/>
                  </a:lnTo>
                  <a:lnTo>
                    <a:pt x="4" y="9"/>
                  </a:lnTo>
                  <a:lnTo>
                    <a:pt x="0" y="8"/>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45" name="Freeform 2290"/>
            <p:cNvSpPr>
              <a:spLocks/>
            </p:cNvSpPr>
            <p:nvPr/>
          </p:nvSpPr>
          <p:spPr bwMode="blackWhite">
            <a:xfrm>
              <a:off x="3336" y="1878"/>
              <a:ext cx="4" cy="9"/>
            </a:xfrm>
            <a:custGeom>
              <a:avLst/>
              <a:gdLst/>
              <a:ahLst/>
              <a:cxnLst>
                <a:cxn ang="0">
                  <a:pos x="0" y="0"/>
                </a:cxn>
                <a:cxn ang="0">
                  <a:pos x="4" y="2"/>
                </a:cxn>
                <a:cxn ang="0">
                  <a:pos x="4" y="9"/>
                </a:cxn>
                <a:cxn ang="0">
                  <a:pos x="0" y="7"/>
                </a:cxn>
                <a:cxn ang="0">
                  <a:pos x="0" y="0"/>
                </a:cxn>
              </a:cxnLst>
              <a:rect l="0" t="0" r="r" b="b"/>
              <a:pathLst>
                <a:path w="4" h="9">
                  <a:moveTo>
                    <a:pt x="0" y="0"/>
                  </a:moveTo>
                  <a:lnTo>
                    <a:pt x="4" y="2"/>
                  </a:lnTo>
                  <a:lnTo>
                    <a:pt x="4" y="9"/>
                  </a:lnTo>
                  <a:lnTo>
                    <a:pt x="0" y="7"/>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46" name="Freeform 2291"/>
            <p:cNvSpPr>
              <a:spLocks/>
            </p:cNvSpPr>
            <p:nvPr/>
          </p:nvSpPr>
          <p:spPr bwMode="blackWhite">
            <a:xfrm>
              <a:off x="3340" y="1880"/>
              <a:ext cx="6" cy="9"/>
            </a:xfrm>
            <a:custGeom>
              <a:avLst/>
              <a:gdLst/>
              <a:ahLst/>
              <a:cxnLst>
                <a:cxn ang="0">
                  <a:pos x="0" y="0"/>
                </a:cxn>
                <a:cxn ang="0">
                  <a:pos x="6" y="2"/>
                </a:cxn>
                <a:cxn ang="0">
                  <a:pos x="4" y="9"/>
                </a:cxn>
                <a:cxn ang="0">
                  <a:pos x="0" y="7"/>
                </a:cxn>
                <a:cxn ang="0">
                  <a:pos x="0" y="0"/>
                </a:cxn>
              </a:cxnLst>
              <a:rect l="0" t="0" r="r" b="b"/>
              <a:pathLst>
                <a:path w="6" h="9">
                  <a:moveTo>
                    <a:pt x="0" y="0"/>
                  </a:moveTo>
                  <a:lnTo>
                    <a:pt x="6" y="2"/>
                  </a:lnTo>
                  <a:lnTo>
                    <a:pt x="4" y="9"/>
                  </a:lnTo>
                  <a:lnTo>
                    <a:pt x="0" y="7"/>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47" name="Freeform 2292"/>
            <p:cNvSpPr>
              <a:spLocks/>
            </p:cNvSpPr>
            <p:nvPr/>
          </p:nvSpPr>
          <p:spPr bwMode="blackWhite">
            <a:xfrm>
              <a:off x="3344" y="1882"/>
              <a:ext cx="6" cy="9"/>
            </a:xfrm>
            <a:custGeom>
              <a:avLst/>
              <a:gdLst/>
              <a:ahLst/>
              <a:cxnLst>
                <a:cxn ang="0">
                  <a:pos x="2" y="0"/>
                </a:cxn>
                <a:cxn ang="0">
                  <a:pos x="6" y="2"/>
                </a:cxn>
                <a:cxn ang="0">
                  <a:pos x="6" y="9"/>
                </a:cxn>
                <a:cxn ang="0">
                  <a:pos x="0" y="7"/>
                </a:cxn>
                <a:cxn ang="0">
                  <a:pos x="2" y="0"/>
                </a:cxn>
              </a:cxnLst>
              <a:rect l="0" t="0" r="r" b="b"/>
              <a:pathLst>
                <a:path w="6" h="9">
                  <a:moveTo>
                    <a:pt x="2" y="0"/>
                  </a:moveTo>
                  <a:lnTo>
                    <a:pt x="6" y="2"/>
                  </a:lnTo>
                  <a:lnTo>
                    <a:pt x="6" y="9"/>
                  </a:lnTo>
                  <a:lnTo>
                    <a:pt x="0" y="7"/>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48" name="Freeform 2293"/>
            <p:cNvSpPr>
              <a:spLocks/>
            </p:cNvSpPr>
            <p:nvPr/>
          </p:nvSpPr>
          <p:spPr bwMode="blackWhite">
            <a:xfrm>
              <a:off x="3350" y="1884"/>
              <a:ext cx="6" cy="9"/>
            </a:xfrm>
            <a:custGeom>
              <a:avLst/>
              <a:gdLst/>
              <a:ahLst/>
              <a:cxnLst>
                <a:cxn ang="0">
                  <a:pos x="0" y="0"/>
                </a:cxn>
                <a:cxn ang="0">
                  <a:pos x="6" y="1"/>
                </a:cxn>
                <a:cxn ang="0">
                  <a:pos x="4" y="9"/>
                </a:cxn>
                <a:cxn ang="0">
                  <a:pos x="0" y="7"/>
                </a:cxn>
                <a:cxn ang="0">
                  <a:pos x="0" y="0"/>
                </a:cxn>
              </a:cxnLst>
              <a:rect l="0" t="0" r="r" b="b"/>
              <a:pathLst>
                <a:path w="6" h="9">
                  <a:moveTo>
                    <a:pt x="0" y="0"/>
                  </a:moveTo>
                  <a:lnTo>
                    <a:pt x="6" y="1"/>
                  </a:lnTo>
                  <a:lnTo>
                    <a:pt x="4" y="9"/>
                  </a:lnTo>
                  <a:lnTo>
                    <a:pt x="0" y="7"/>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49" name="Freeform 2294"/>
            <p:cNvSpPr>
              <a:spLocks/>
            </p:cNvSpPr>
            <p:nvPr/>
          </p:nvSpPr>
          <p:spPr bwMode="blackWhite">
            <a:xfrm>
              <a:off x="3354" y="1885"/>
              <a:ext cx="6" cy="10"/>
            </a:xfrm>
            <a:custGeom>
              <a:avLst/>
              <a:gdLst/>
              <a:ahLst/>
              <a:cxnLst>
                <a:cxn ang="0">
                  <a:pos x="2" y="0"/>
                </a:cxn>
                <a:cxn ang="0">
                  <a:pos x="6" y="2"/>
                </a:cxn>
                <a:cxn ang="0">
                  <a:pos x="6" y="10"/>
                </a:cxn>
                <a:cxn ang="0">
                  <a:pos x="0" y="8"/>
                </a:cxn>
                <a:cxn ang="0">
                  <a:pos x="2" y="0"/>
                </a:cxn>
              </a:cxnLst>
              <a:rect l="0" t="0" r="r" b="b"/>
              <a:pathLst>
                <a:path w="6" h="10">
                  <a:moveTo>
                    <a:pt x="2" y="0"/>
                  </a:moveTo>
                  <a:lnTo>
                    <a:pt x="6" y="2"/>
                  </a:lnTo>
                  <a:lnTo>
                    <a:pt x="6" y="10"/>
                  </a:ln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50" name="Freeform 2295"/>
            <p:cNvSpPr>
              <a:spLocks/>
            </p:cNvSpPr>
            <p:nvPr/>
          </p:nvSpPr>
          <p:spPr bwMode="blackWhite">
            <a:xfrm>
              <a:off x="3360" y="1887"/>
              <a:ext cx="6" cy="8"/>
            </a:xfrm>
            <a:custGeom>
              <a:avLst/>
              <a:gdLst/>
              <a:ahLst/>
              <a:cxnLst>
                <a:cxn ang="0">
                  <a:pos x="0" y="0"/>
                </a:cxn>
                <a:cxn ang="0">
                  <a:pos x="6" y="0"/>
                </a:cxn>
                <a:cxn ang="0">
                  <a:pos x="4" y="8"/>
                </a:cxn>
                <a:cxn ang="0">
                  <a:pos x="0" y="8"/>
                </a:cxn>
                <a:cxn ang="0">
                  <a:pos x="0" y="0"/>
                </a:cxn>
              </a:cxnLst>
              <a:rect l="0" t="0" r="r" b="b"/>
              <a:pathLst>
                <a:path w="6" h="8">
                  <a:moveTo>
                    <a:pt x="0" y="0"/>
                  </a:moveTo>
                  <a:lnTo>
                    <a:pt x="6" y="0"/>
                  </a:lnTo>
                  <a:lnTo>
                    <a:pt x="4" y="8"/>
                  </a:lnTo>
                  <a:lnTo>
                    <a:pt x="0" y="8"/>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51" name="Freeform 2296"/>
            <p:cNvSpPr>
              <a:spLocks/>
            </p:cNvSpPr>
            <p:nvPr/>
          </p:nvSpPr>
          <p:spPr bwMode="blackWhite">
            <a:xfrm>
              <a:off x="3364" y="1887"/>
              <a:ext cx="6" cy="10"/>
            </a:xfrm>
            <a:custGeom>
              <a:avLst/>
              <a:gdLst/>
              <a:ahLst/>
              <a:cxnLst>
                <a:cxn ang="0">
                  <a:pos x="2" y="0"/>
                </a:cxn>
                <a:cxn ang="0">
                  <a:pos x="6" y="2"/>
                </a:cxn>
                <a:cxn ang="0">
                  <a:pos x="6" y="10"/>
                </a:cxn>
                <a:cxn ang="0">
                  <a:pos x="0" y="8"/>
                </a:cxn>
                <a:cxn ang="0">
                  <a:pos x="2" y="0"/>
                </a:cxn>
              </a:cxnLst>
              <a:rect l="0" t="0" r="r" b="b"/>
              <a:pathLst>
                <a:path w="6" h="10">
                  <a:moveTo>
                    <a:pt x="2" y="0"/>
                  </a:moveTo>
                  <a:lnTo>
                    <a:pt x="6" y="2"/>
                  </a:lnTo>
                  <a:lnTo>
                    <a:pt x="6" y="10"/>
                  </a:ln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52" name="Freeform 2297"/>
            <p:cNvSpPr>
              <a:spLocks/>
            </p:cNvSpPr>
            <p:nvPr/>
          </p:nvSpPr>
          <p:spPr bwMode="blackWhite">
            <a:xfrm>
              <a:off x="3366" y="1889"/>
              <a:ext cx="6" cy="8"/>
            </a:xfrm>
            <a:custGeom>
              <a:avLst/>
              <a:gdLst/>
              <a:ahLst/>
              <a:cxnLst>
                <a:cxn ang="0">
                  <a:pos x="6" y="0"/>
                </a:cxn>
                <a:cxn ang="0">
                  <a:pos x="2" y="0"/>
                </a:cxn>
                <a:cxn ang="0">
                  <a:pos x="0" y="8"/>
                </a:cxn>
                <a:cxn ang="0">
                  <a:pos x="4" y="8"/>
                </a:cxn>
                <a:cxn ang="0">
                  <a:pos x="6" y="0"/>
                </a:cxn>
              </a:cxnLst>
              <a:rect l="0" t="0" r="r" b="b"/>
              <a:pathLst>
                <a:path w="6" h="8">
                  <a:moveTo>
                    <a:pt x="6" y="0"/>
                  </a:moveTo>
                  <a:lnTo>
                    <a:pt x="2" y="0"/>
                  </a:lnTo>
                  <a:lnTo>
                    <a:pt x="0" y="8"/>
                  </a:lnTo>
                  <a:lnTo>
                    <a:pt x="4"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53" name="Freeform 2298"/>
            <p:cNvSpPr>
              <a:spLocks/>
            </p:cNvSpPr>
            <p:nvPr/>
          </p:nvSpPr>
          <p:spPr bwMode="blackWhite">
            <a:xfrm>
              <a:off x="3312" y="1889"/>
              <a:ext cx="56" cy="22"/>
            </a:xfrm>
            <a:custGeom>
              <a:avLst/>
              <a:gdLst/>
              <a:ahLst/>
              <a:cxnLst>
                <a:cxn ang="0">
                  <a:pos x="56" y="0"/>
                </a:cxn>
                <a:cxn ang="0">
                  <a:pos x="2" y="14"/>
                </a:cxn>
                <a:cxn ang="0">
                  <a:pos x="0" y="22"/>
                </a:cxn>
                <a:cxn ang="0">
                  <a:pos x="54" y="8"/>
                </a:cxn>
                <a:cxn ang="0">
                  <a:pos x="56" y="0"/>
                </a:cxn>
              </a:cxnLst>
              <a:rect l="0" t="0" r="r" b="b"/>
              <a:pathLst>
                <a:path w="56" h="22">
                  <a:moveTo>
                    <a:pt x="56" y="0"/>
                  </a:moveTo>
                  <a:lnTo>
                    <a:pt x="2" y="14"/>
                  </a:lnTo>
                  <a:lnTo>
                    <a:pt x="0" y="22"/>
                  </a:lnTo>
                  <a:lnTo>
                    <a:pt x="54" y="8"/>
                  </a:lnTo>
                  <a:lnTo>
                    <a:pt x="5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54" name="Freeform 2299"/>
            <p:cNvSpPr>
              <a:spLocks/>
            </p:cNvSpPr>
            <p:nvPr/>
          </p:nvSpPr>
          <p:spPr bwMode="blackWhite">
            <a:xfrm>
              <a:off x="3312" y="1903"/>
              <a:ext cx="28" cy="116"/>
            </a:xfrm>
            <a:custGeom>
              <a:avLst/>
              <a:gdLst/>
              <a:ahLst/>
              <a:cxnLst>
                <a:cxn ang="0">
                  <a:pos x="2" y="0"/>
                </a:cxn>
                <a:cxn ang="0">
                  <a:pos x="28" y="108"/>
                </a:cxn>
                <a:cxn ang="0">
                  <a:pos x="26" y="116"/>
                </a:cxn>
                <a:cxn ang="0">
                  <a:pos x="0" y="8"/>
                </a:cxn>
                <a:cxn ang="0">
                  <a:pos x="2" y="0"/>
                </a:cxn>
              </a:cxnLst>
              <a:rect l="0" t="0" r="r" b="b"/>
              <a:pathLst>
                <a:path w="28" h="116">
                  <a:moveTo>
                    <a:pt x="2" y="0"/>
                  </a:moveTo>
                  <a:lnTo>
                    <a:pt x="28" y="108"/>
                  </a:lnTo>
                  <a:lnTo>
                    <a:pt x="26" y="116"/>
                  </a:ln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55" name="Freeform 2300" descr="Papyrus"/>
            <p:cNvSpPr>
              <a:spLocks/>
            </p:cNvSpPr>
            <p:nvPr/>
          </p:nvSpPr>
          <p:spPr bwMode="blackWhite">
            <a:xfrm>
              <a:off x="3338" y="2011"/>
              <a:ext cx="8" cy="12"/>
            </a:xfrm>
            <a:custGeom>
              <a:avLst/>
              <a:gdLst/>
              <a:ahLst/>
              <a:cxnLst>
                <a:cxn ang="0">
                  <a:pos x="2" y="0"/>
                </a:cxn>
                <a:cxn ang="0">
                  <a:pos x="8" y="4"/>
                </a:cxn>
                <a:cxn ang="0">
                  <a:pos x="8" y="12"/>
                </a:cxn>
                <a:cxn ang="0">
                  <a:pos x="0" y="8"/>
                </a:cxn>
                <a:cxn ang="0">
                  <a:pos x="2" y="0"/>
                </a:cxn>
              </a:cxnLst>
              <a:rect l="0" t="0" r="r" b="b"/>
              <a:pathLst>
                <a:path w="8" h="12">
                  <a:moveTo>
                    <a:pt x="2" y="0"/>
                  </a:moveTo>
                  <a:lnTo>
                    <a:pt x="8" y="4"/>
                  </a:lnTo>
                  <a:lnTo>
                    <a:pt x="8" y="12"/>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256" name="Freeform 2301" descr="Papyrus"/>
            <p:cNvSpPr>
              <a:spLocks/>
            </p:cNvSpPr>
            <p:nvPr/>
          </p:nvSpPr>
          <p:spPr bwMode="blackWhite">
            <a:xfrm>
              <a:off x="3346" y="2015"/>
              <a:ext cx="8" cy="10"/>
            </a:xfrm>
            <a:custGeom>
              <a:avLst/>
              <a:gdLst/>
              <a:ahLst/>
              <a:cxnLst>
                <a:cxn ang="0">
                  <a:pos x="0" y="0"/>
                </a:cxn>
                <a:cxn ang="0">
                  <a:pos x="8" y="2"/>
                </a:cxn>
                <a:cxn ang="0">
                  <a:pos x="8" y="10"/>
                </a:cxn>
                <a:cxn ang="0">
                  <a:pos x="0" y="8"/>
                </a:cxn>
                <a:cxn ang="0">
                  <a:pos x="0" y="0"/>
                </a:cxn>
              </a:cxnLst>
              <a:rect l="0" t="0" r="r" b="b"/>
              <a:pathLst>
                <a:path w="8" h="10">
                  <a:moveTo>
                    <a:pt x="0" y="0"/>
                  </a:moveTo>
                  <a:lnTo>
                    <a:pt x="8" y="2"/>
                  </a:lnTo>
                  <a:lnTo>
                    <a:pt x="8" y="10"/>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257" name="Freeform 2302" descr="Papyrus"/>
            <p:cNvSpPr>
              <a:spLocks/>
            </p:cNvSpPr>
            <p:nvPr/>
          </p:nvSpPr>
          <p:spPr bwMode="blackWhite">
            <a:xfrm>
              <a:off x="3354" y="2017"/>
              <a:ext cx="16" cy="10"/>
            </a:xfrm>
            <a:custGeom>
              <a:avLst/>
              <a:gdLst/>
              <a:ahLst/>
              <a:cxnLst>
                <a:cxn ang="0">
                  <a:pos x="0" y="0"/>
                </a:cxn>
                <a:cxn ang="0">
                  <a:pos x="16" y="2"/>
                </a:cxn>
                <a:cxn ang="0">
                  <a:pos x="14" y="10"/>
                </a:cxn>
                <a:cxn ang="0">
                  <a:pos x="0" y="8"/>
                </a:cxn>
                <a:cxn ang="0">
                  <a:pos x="0" y="0"/>
                </a:cxn>
              </a:cxnLst>
              <a:rect l="0" t="0" r="r" b="b"/>
              <a:pathLst>
                <a:path w="16" h="10">
                  <a:moveTo>
                    <a:pt x="0" y="0"/>
                  </a:moveTo>
                  <a:lnTo>
                    <a:pt x="16" y="2"/>
                  </a:lnTo>
                  <a:lnTo>
                    <a:pt x="14" y="10"/>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258" name="Freeform 2303" descr="Stationery"/>
            <p:cNvSpPr>
              <a:spLocks/>
            </p:cNvSpPr>
            <p:nvPr/>
          </p:nvSpPr>
          <p:spPr bwMode="blackWhite">
            <a:xfrm>
              <a:off x="3314" y="1830"/>
              <a:ext cx="306" cy="311"/>
            </a:xfrm>
            <a:custGeom>
              <a:avLst/>
              <a:gdLst/>
              <a:ahLst/>
              <a:cxnLst>
                <a:cxn ang="0">
                  <a:pos x="90" y="57"/>
                </a:cxn>
                <a:cxn ang="0">
                  <a:pos x="98" y="54"/>
                </a:cxn>
                <a:cxn ang="0">
                  <a:pos x="102" y="50"/>
                </a:cxn>
                <a:cxn ang="0">
                  <a:pos x="106" y="46"/>
                </a:cxn>
                <a:cxn ang="0">
                  <a:pos x="106" y="40"/>
                </a:cxn>
                <a:cxn ang="0">
                  <a:pos x="104" y="34"/>
                </a:cxn>
                <a:cxn ang="0">
                  <a:pos x="102" y="30"/>
                </a:cxn>
                <a:cxn ang="0">
                  <a:pos x="100" y="26"/>
                </a:cxn>
                <a:cxn ang="0">
                  <a:pos x="94" y="20"/>
                </a:cxn>
                <a:cxn ang="0">
                  <a:pos x="86" y="14"/>
                </a:cxn>
                <a:cxn ang="0">
                  <a:pos x="78" y="10"/>
                </a:cxn>
                <a:cxn ang="0">
                  <a:pos x="68" y="6"/>
                </a:cxn>
                <a:cxn ang="0">
                  <a:pos x="58" y="2"/>
                </a:cxn>
                <a:cxn ang="0">
                  <a:pos x="48" y="0"/>
                </a:cxn>
                <a:cxn ang="0">
                  <a:pos x="38" y="0"/>
                </a:cxn>
                <a:cxn ang="0">
                  <a:pos x="36" y="0"/>
                </a:cxn>
                <a:cxn ang="0">
                  <a:pos x="24" y="0"/>
                </a:cxn>
                <a:cxn ang="0">
                  <a:pos x="16" y="2"/>
                </a:cxn>
                <a:cxn ang="0">
                  <a:pos x="10" y="6"/>
                </a:cxn>
                <a:cxn ang="0">
                  <a:pos x="6" y="10"/>
                </a:cxn>
                <a:cxn ang="0">
                  <a:pos x="2" y="14"/>
                </a:cxn>
                <a:cxn ang="0">
                  <a:pos x="0" y="20"/>
                </a:cxn>
                <a:cxn ang="0">
                  <a:pos x="2" y="26"/>
                </a:cxn>
                <a:cxn ang="0">
                  <a:pos x="4" y="30"/>
                </a:cxn>
                <a:cxn ang="0">
                  <a:pos x="6" y="34"/>
                </a:cxn>
                <a:cxn ang="0">
                  <a:pos x="12" y="40"/>
                </a:cxn>
                <a:cxn ang="0">
                  <a:pos x="18" y="46"/>
                </a:cxn>
                <a:cxn ang="0">
                  <a:pos x="26" y="50"/>
                </a:cxn>
                <a:cxn ang="0">
                  <a:pos x="36" y="54"/>
                </a:cxn>
                <a:cxn ang="0">
                  <a:pos x="46" y="57"/>
                </a:cxn>
                <a:cxn ang="0">
                  <a:pos x="56" y="59"/>
                </a:cxn>
                <a:cxn ang="0">
                  <a:pos x="54" y="59"/>
                </a:cxn>
                <a:cxn ang="0">
                  <a:pos x="26" y="181"/>
                </a:cxn>
                <a:cxn ang="0">
                  <a:pos x="40" y="187"/>
                </a:cxn>
                <a:cxn ang="0">
                  <a:pos x="62" y="185"/>
                </a:cxn>
                <a:cxn ang="0">
                  <a:pos x="62" y="145"/>
                </a:cxn>
                <a:cxn ang="0">
                  <a:pos x="128" y="309"/>
                </a:cxn>
                <a:cxn ang="0">
                  <a:pos x="168" y="311"/>
                </a:cxn>
                <a:cxn ang="0">
                  <a:pos x="182" y="303"/>
                </a:cxn>
                <a:cxn ang="0">
                  <a:pos x="246" y="303"/>
                </a:cxn>
                <a:cxn ang="0">
                  <a:pos x="264" y="309"/>
                </a:cxn>
                <a:cxn ang="0">
                  <a:pos x="300" y="309"/>
                </a:cxn>
                <a:cxn ang="0">
                  <a:pos x="182" y="145"/>
                </a:cxn>
                <a:cxn ang="0">
                  <a:pos x="228" y="185"/>
                </a:cxn>
                <a:cxn ang="0">
                  <a:pos x="246" y="189"/>
                </a:cxn>
                <a:cxn ang="0">
                  <a:pos x="254" y="181"/>
                </a:cxn>
                <a:cxn ang="0">
                  <a:pos x="94" y="57"/>
                </a:cxn>
              </a:cxnLst>
              <a:rect l="0" t="0" r="r" b="b"/>
              <a:pathLst>
                <a:path w="306" h="311">
                  <a:moveTo>
                    <a:pt x="86" y="57"/>
                  </a:moveTo>
                  <a:lnTo>
                    <a:pt x="90" y="57"/>
                  </a:lnTo>
                  <a:lnTo>
                    <a:pt x="94" y="55"/>
                  </a:lnTo>
                  <a:lnTo>
                    <a:pt x="98" y="54"/>
                  </a:lnTo>
                  <a:lnTo>
                    <a:pt x="100" y="52"/>
                  </a:lnTo>
                  <a:lnTo>
                    <a:pt x="102" y="50"/>
                  </a:lnTo>
                  <a:lnTo>
                    <a:pt x="104" y="48"/>
                  </a:lnTo>
                  <a:lnTo>
                    <a:pt x="106" y="46"/>
                  </a:lnTo>
                  <a:lnTo>
                    <a:pt x="106" y="44"/>
                  </a:lnTo>
                  <a:lnTo>
                    <a:pt x="106" y="40"/>
                  </a:lnTo>
                  <a:lnTo>
                    <a:pt x="106" y="38"/>
                  </a:lnTo>
                  <a:lnTo>
                    <a:pt x="104" y="34"/>
                  </a:lnTo>
                  <a:lnTo>
                    <a:pt x="104" y="32"/>
                  </a:lnTo>
                  <a:lnTo>
                    <a:pt x="102" y="30"/>
                  </a:lnTo>
                  <a:lnTo>
                    <a:pt x="102" y="30"/>
                  </a:lnTo>
                  <a:lnTo>
                    <a:pt x="100" y="26"/>
                  </a:lnTo>
                  <a:lnTo>
                    <a:pt x="96" y="22"/>
                  </a:lnTo>
                  <a:lnTo>
                    <a:pt x="94" y="20"/>
                  </a:lnTo>
                  <a:lnTo>
                    <a:pt x="90" y="16"/>
                  </a:lnTo>
                  <a:lnTo>
                    <a:pt x="86" y="14"/>
                  </a:lnTo>
                  <a:lnTo>
                    <a:pt x="82" y="12"/>
                  </a:lnTo>
                  <a:lnTo>
                    <a:pt x="78" y="10"/>
                  </a:lnTo>
                  <a:lnTo>
                    <a:pt x="72" y="8"/>
                  </a:lnTo>
                  <a:lnTo>
                    <a:pt x="68" y="6"/>
                  </a:lnTo>
                  <a:lnTo>
                    <a:pt x="64" y="4"/>
                  </a:lnTo>
                  <a:lnTo>
                    <a:pt x="58" y="2"/>
                  </a:lnTo>
                  <a:lnTo>
                    <a:pt x="54" y="2"/>
                  </a:lnTo>
                  <a:lnTo>
                    <a:pt x="48" y="0"/>
                  </a:lnTo>
                  <a:lnTo>
                    <a:pt x="44" y="0"/>
                  </a:lnTo>
                  <a:lnTo>
                    <a:pt x="38" y="0"/>
                  </a:lnTo>
                  <a:lnTo>
                    <a:pt x="36" y="0"/>
                  </a:lnTo>
                  <a:lnTo>
                    <a:pt x="36" y="0"/>
                  </a:lnTo>
                  <a:lnTo>
                    <a:pt x="28" y="0"/>
                  </a:lnTo>
                  <a:lnTo>
                    <a:pt x="24" y="0"/>
                  </a:lnTo>
                  <a:lnTo>
                    <a:pt x="20" y="2"/>
                  </a:lnTo>
                  <a:lnTo>
                    <a:pt x="16" y="2"/>
                  </a:lnTo>
                  <a:lnTo>
                    <a:pt x="14" y="4"/>
                  </a:lnTo>
                  <a:lnTo>
                    <a:pt x="10" y="6"/>
                  </a:lnTo>
                  <a:lnTo>
                    <a:pt x="8" y="8"/>
                  </a:lnTo>
                  <a:lnTo>
                    <a:pt x="6" y="10"/>
                  </a:lnTo>
                  <a:lnTo>
                    <a:pt x="4" y="12"/>
                  </a:lnTo>
                  <a:lnTo>
                    <a:pt x="2" y="14"/>
                  </a:lnTo>
                  <a:lnTo>
                    <a:pt x="2" y="16"/>
                  </a:lnTo>
                  <a:lnTo>
                    <a:pt x="0" y="20"/>
                  </a:lnTo>
                  <a:lnTo>
                    <a:pt x="0" y="22"/>
                  </a:lnTo>
                  <a:lnTo>
                    <a:pt x="2" y="26"/>
                  </a:lnTo>
                  <a:lnTo>
                    <a:pt x="2" y="28"/>
                  </a:lnTo>
                  <a:lnTo>
                    <a:pt x="4" y="30"/>
                  </a:lnTo>
                  <a:lnTo>
                    <a:pt x="4" y="30"/>
                  </a:lnTo>
                  <a:lnTo>
                    <a:pt x="6" y="34"/>
                  </a:lnTo>
                  <a:lnTo>
                    <a:pt x="8" y="38"/>
                  </a:lnTo>
                  <a:lnTo>
                    <a:pt x="12" y="40"/>
                  </a:lnTo>
                  <a:lnTo>
                    <a:pt x="14" y="44"/>
                  </a:lnTo>
                  <a:lnTo>
                    <a:pt x="18" y="46"/>
                  </a:lnTo>
                  <a:lnTo>
                    <a:pt x="22" y="48"/>
                  </a:lnTo>
                  <a:lnTo>
                    <a:pt x="26" y="50"/>
                  </a:lnTo>
                  <a:lnTo>
                    <a:pt x="32" y="52"/>
                  </a:lnTo>
                  <a:lnTo>
                    <a:pt x="36" y="54"/>
                  </a:lnTo>
                  <a:lnTo>
                    <a:pt x="42" y="55"/>
                  </a:lnTo>
                  <a:lnTo>
                    <a:pt x="46" y="57"/>
                  </a:lnTo>
                  <a:lnTo>
                    <a:pt x="52" y="57"/>
                  </a:lnTo>
                  <a:lnTo>
                    <a:pt x="56" y="59"/>
                  </a:lnTo>
                  <a:lnTo>
                    <a:pt x="58" y="59"/>
                  </a:lnTo>
                  <a:lnTo>
                    <a:pt x="54" y="59"/>
                  </a:lnTo>
                  <a:lnTo>
                    <a:pt x="0" y="73"/>
                  </a:lnTo>
                  <a:lnTo>
                    <a:pt x="26" y="181"/>
                  </a:lnTo>
                  <a:lnTo>
                    <a:pt x="32" y="185"/>
                  </a:lnTo>
                  <a:lnTo>
                    <a:pt x="40" y="187"/>
                  </a:lnTo>
                  <a:lnTo>
                    <a:pt x="56" y="189"/>
                  </a:lnTo>
                  <a:lnTo>
                    <a:pt x="62" y="185"/>
                  </a:lnTo>
                  <a:lnTo>
                    <a:pt x="64" y="181"/>
                  </a:lnTo>
                  <a:lnTo>
                    <a:pt x="62" y="145"/>
                  </a:lnTo>
                  <a:lnTo>
                    <a:pt x="124" y="303"/>
                  </a:lnTo>
                  <a:lnTo>
                    <a:pt x="128" y="309"/>
                  </a:lnTo>
                  <a:lnTo>
                    <a:pt x="144" y="311"/>
                  </a:lnTo>
                  <a:lnTo>
                    <a:pt x="168" y="311"/>
                  </a:lnTo>
                  <a:lnTo>
                    <a:pt x="178" y="309"/>
                  </a:lnTo>
                  <a:lnTo>
                    <a:pt x="182" y="303"/>
                  </a:lnTo>
                  <a:lnTo>
                    <a:pt x="152" y="187"/>
                  </a:lnTo>
                  <a:lnTo>
                    <a:pt x="246" y="303"/>
                  </a:lnTo>
                  <a:lnTo>
                    <a:pt x="252" y="307"/>
                  </a:lnTo>
                  <a:lnTo>
                    <a:pt x="264" y="309"/>
                  </a:lnTo>
                  <a:lnTo>
                    <a:pt x="284" y="309"/>
                  </a:lnTo>
                  <a:lnTo>
                    <a:pt x="300" y="309"/>
                  </a:lnTo>
                  <a:lnTo>
                    <a:pt x="306" y="303"/>
                  </a:lnTo>
                  <a:lnTo>
                    <a:pt x="182" y="145"/>
                  </a:lnTo>
                  <a:lnTo>
                    <a:pt x="220" y="181"/>
                  </a:lnTo>
                  <a:lnTo>
                    <a:pt x="228" y="185"/>
                  </a:lnTo>
                  <a:lnTo>
                    <a:pt x="238" y="187"/>
                  </a:lnTo>
                  <a:lnTo>
                    <a:pt x="246" y="189"/>
                  </a:lnTo>
                  <a:lnTo>
                    <a:pt x="256" y="187"/>
                  </a:lnTo>
                  <a:lnTo>
                    <a:pt x="254" y="181"/>
                  </a:lnTo>
                  <a:lnTo>
                    <a:pt x="156" y="71"/>
                  </a:lnTo>
                  <a:lnTo>
                    <a:pt x="94" y="57"/>
                  </a:lnTo>
                  <a:lnTo>
                    <a:pt x="86" y="57"/>
                  </a:lnTo>
                  <a:close/>
                </a:path>
              </a:pathLst>
            </a:custGeom>
            <a:blipFill dpi="0" rotWithShape="0">
              <a:blip r:embed="rId5" cstate="print"/>
              <a:srcRect/>
              <a:tile tx="0" ty="0" sx="100000" sy="100000" flip="none" algn="tl"/>
            </a:blipFill>
            <a:ln w="6350">
              <a:solidFill>
                <a:srgbClr val="000000"/>
              </a:solidFill>
              <a:prstDash val="solid"/>
              <a:round/>
              <a:headEnd/>
              <a:tailEnd/>
            </a:ln>
          </p:spPr>
          <p:txBody>
            <a:bodyPr/>
            <a:lstStyle/>
            <a:p>
              <a:endParaRPr lang="en-US" dirty="0"/>
            </a:p>
          </p:txBody>
        </p:sp>
        <p:sp>
          <p:nvSpPr>
            <p:cNvPr id="259" name="Freeform 2304"/>
            <p:cNvSpPr>
              <a:spLocks/>
            </p:cNvSpPr>
            <p:nvPr/>
          </p:nvSpPr>
          <p:spPr bwMode="blackWhite">
            <a:xfrm>
              <a:off x="2738" y="1891"/>
              <a:ext cx="1" cy="8"/>
            </a:xfrm>
            <a:custGeom>
              <a:avLst/>
              <a:gdLst/>
              <a:ahLst/>
              <a:cxnLst>
                <a:cxn ang="0">
                  <a:pos x="0" y="0"/>
                </a:cxn>
                <a:cxn ang="0">
                  <a:pos x="0" y="8"/>
                </a:cxn>
                <a:cxn ang="0">
                  <a:pos x="0" y="0"/>
                </a:cxn>
              </a:cxnLst>
              <a:rect l="0" t="0" r="r" b="b"/>
              <a:pathLst>
                <a:path h="8">
                  <a:moveTo>
                    <a:pt x="0" y="0"/>
                  </a:moveTo>
                  <a:lnTo>
                    <a:pt x="0" y="8"/>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60" name="Freeform 2305"/>
            <p:cNvSpPr>
              <a:spLocks/>
            </p:cNvSpPr>
            <p:nvPr/>
          </p:nvSpPr>
          <p:spPr bwMode="blackWhite">
            <a:xfrm>
              <a:off x="2700" y="1862"/>
              <a:ext cx="6" cy="8"/>
            </a:xfrm>
            <a:custGeom>
              <a:avLst/>
              <a:gdLst/>
              <a:ahLst/>
              <a:cxnLst>
                <a:cxn ang="0">
                  <a:pos x="6" y="0"/>
                </a:cxn>
                <a:cxn ang="0">
                  <a:pos x="2" y="0"/>
                </a:cxn>
                <a:cxn ang="0">
                  <a:pos x="0" y="8"/>
                </a:cxn>
                <a:cxn ang="0">
                  <a:pos x="6" y="8"/>
                </a:cxn>
                <a:cxn ang="0">
                  <a:pos x="6" y="0"/>
                </a:cxn>
              </a:cxnLst>
              <a:rect l="0" t="0" r="r" b="b"/>
              <a:pathLst>
                <a:path w="6" h="8">
                  <a:moveTo>
                    <a:pt x="6" y="0"/>
                  </a:moveTo>
                  <a:lnTo>
                    <a:pt x="2" y="0"/>
                  </a:lnTo>
                  <a:lnTo>
                    <a:pt x="0" y="8"/>
                  </a:lnTo>
                  <a:lnTo>
                    <a:pt x="6"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61" name="Freeform 2306"/>
            <p:cNvSpPr>
              <a:spLocks/>
            </p:cNvSpPr>
            <p:nvPr/>
          </p:nvSpPr>
          <p:spPr bwMode="blackWhite">
            <a:xfrm>
              <a:off x="2666" y="1921"/>
              <a:ext cx="2" cy="8"/>
            </a:xfrm>
            <a:custGeom>
              <a:avLst/>
              <a:gdLst/>
              <a:ahLst/>
              <a:cxnLst>
                <a:cxn ang="0">
                  <a:pos x="0" y="0"/>
                </a:cxn>
                <a:cxn ang="0">
                  <a:pos x="2" y="0"/>
                </a:cxn>
                <a:cxn ang="0">
                  <a:pos x="0" y="8"/>
                </a:cxn>
                <a:cxn ang="0">
                  <a:pos x="0" y="0"/>
                </a:cxn>
              </a:cxnLst>
              <a:rect l="0" t="0" r="r" b="b"/>
              <a:pathLst>
                <a:path w="2" h="8">
                  <a:moveTo>
                    <a:pt x="0" y="0"/>
                  </a:moveTo>
                  <a:lnTo>
                    <a:pt x="2" y="0"/>
                  </a:lnTo>
                  <a:lnTo>
                    <a:pt x="0" y="8"/>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62" name="Freeform 2307" descr="Papyrus"/>
            <p:cNvSpPr>
              <a:spLocks/>
            </p:cNvSpPr>
            <p:nvPr/>
          </p:nvSpPr>
          <p:spPr bwMode="blackWhite">
            <a:xfrm>
              <a:off x="2572" y="2007"/>
              <a:ext cx="30" cy="44"/>
            </a:xfrm>
            <a:custGeom>
              <a:avLst/>
              <a:gdLst/>
              <a:ahLst/>
              <a:cxnLst>
                <a:cxn ang="0">
                  <a:pos x="2" y="36"/>
                </a:cxn>
                <a:cxn ang="0">
                  <a:pos x="30" y="0"/>
                </a:cxn>
                <a:cxn ang="0">
                  <a:pos x="28" y="8"/>
                </a:cxn>
                <a:cxn ang="0">
                  <a:pos x="0" y="44"/>
                </a:cxn>
                <a:cxn ang="0">
                  <a:pos x="2" y="36"/>
                </a:cxn>
              </a:cxnLst>
              <a:rect l="0" t="0" r="r" b="b"/>
              <a:pathLst>
                <a:path w="30" h="44">
                  <a:moveTo>
                    <a:pt x="2" y="36"/>
                  </a:moveTo>
                  <a:lnTo>
                    <a:pt x="30" y="0"/>
                  </a:lnTo>
                  <a:lnTo>
                    <a:pt x="28" y="8"/>
                  </a:lnTo>
                  <a:lnTo>
                    <a:pt x="0" y="44"/>
                  </a:lnTo>
                  <a:lnTo>
                    <a:pt x="2" y="36"/>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263" name="Freeform 2308" descr="Papyrus"/>
            <p:cNvSpPr>
              <a:spLocks/>
            </p:cNvSpPr>
            <p:nvPr/>
          </p:nvSpPr>
          <p:spPr bwMode="blackWhite">
            <a:xfrm>
              <a:off x="2596" y="2049"/>
              <a:ext cx="62" cy="124"/>
            </a:xfrm>
            <a:custGeom>
              <a:avLst/>
              <a:gdLst/>
              <a:ahLst/>
              <a:cxnLst>
                <a:cxn ang="0">
                  <a:pos x="0" y="116"/>
                </a:cxn>
                <a:cxn ang="0">
                  <a:pos x="62" y="0"/>
                </a:cxn>
                <a:cxn ang="0">
                  <a:pos x="62" y="8"/>
                </a:cxn>
                <a:cxn ang="0">
                  <a:pos x="0" y="124"/>
                </a:cxn>
                <a:cxn ang="0">
                  <a:pos x="0" y="116"/>
                </a:cxn>
              </a:cxnLst>
              <a:rect l="0" t="0" r="r" b="b"/>
              <a:pathLst>
                <a:path w="62" h="124">
                  <a:moveTo>
                    <a:pt x="0" y="116"/>
                  </a:moveTo>
                  <a:lnTo>
                    <a:pt x="62" y="0"/>
                  </a:lnTo>
                  <a:lnTo>
                    <a:pt x="62" y="8"/>
                  </a:lnTo>
                  <a:lnTo>
                    <a:pt x="0" y="124"/>
                  </a:lnTo>
                  <a:lnTo>
                    <a:pt x="0" y="116"/>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264" name="Freeform 2309" descr="Papyrus"/>
            <p:cNvSpPr>
              <a:spLocks/>
            </p:cNvSpPr>
            <p:nvPr/>
          </p:nvSpPr>
          <p:spPr bwMode="blackWhite">
            <a:xfrm>
              <a:off x="2724" y="2007"/>
              <a:ext cx="12" cy="44"/>
            </a:xfrm>
            <a:custGeom>
              <a:avLst/>
              <a:gdLst/>
              <a:ahLst/>
              <a:cxnLst>
                <a:cxn ang="0">
                  <a:pos x="0" y="0"/>
                </a:cxn>
                <a:cxn ang="0">
                  <a:pos x="12" y="36"/>
                </a:cxn>
                <a:cxn ang="0">
                  <a:pos x="12" y="44"/>
                </a:cxn>
                <a:cxn ang="0">
                  <a:pos x="0" y="8"/>
                </a:cxn>
                <a:cxn ang="0">
                  <a:pos x="0" y="0"/>
                </a:cxn>
              </a:cxnLst>
              <a:rect l="0" t="0" r="r" b="b"/>
              <a:pathLst>
                <a:path w="12" h="44">
                  <a:moveTo>
                    <a:pt x="0" y="0"/>
                  </a:moveTo>
                  <a:lnTo>
                    <a:pt x="12" y="36"/>
                  </a:lnTo>
                  <a:lnTo>
                    <a:pt x="12" y="44"/>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265" name="Freeform 2310"/>
            <p:cNvSpPr>
              <a:spLocks/>
            </p:cNvSpPr>
            <p:nvPr/>
          </p:nvSpPr>
          <p:spPr bwMode="blackWhite">
            <a:xfrm>
              <a:off x="2738" y="1891"/>
              <a:ext cx="1" cy="10"/>
            </a:xfrm>
            <a:custGeom>
              <a:avLst/>
              <a:gdLst/>
              <a:ahLst/>
              <a:cxnLst>
                <a:cxn ang="0">
                  <a:pos x="0" y="2"/>
                </a:cxn>
                <a:cxn ang="0">
                  <a:pos x="0" y="0"/>
                </a:cxn>
                <a:cxn ang="0">
                  <a:pos x="0" y="8"/>
                </a:cxn>
                <a:cxn ang="0">
                  <a:pos x="0" y="10"/>
                </a:cxn>
                <a:cxn ang="0">
                  <a:pos x="0" y="2"/>
                </a:cxn>
              </a:cxnLst>
              <a:rect l="0" t="0" r="r" b="b"/>
              <a:pathLst>
                <a:path h="10">
                  <a:moveTo>
                    <a:pt x="0" y="2"/>
                  </a:moveTo>
                  <a:lnTo>
                    <a:pt x="0" y="0"/>
                  </a:lnTo>
                  <a:lnTo>
                    <a:pt x="0" y="8"/>
                  </a:lnTo>
                  <a:lnTo>
                    <a:pt x="0" y="10"/>
                  </a:lnTo>
                  <a:lnTo>
                    <a:pt x="0"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266" name="Freeform 2311"/>
            <p:cNvSpPr>
              <a:spLocks/>
            </p:cNvSpPr>
            <p:nvPr/>
          </p:nvSpPr>
          <p:spPr bwMode="blackWhite">
            <a:xfrm>
              <a:off x="2706" y="1862"/>
              <a:ext cx="4" cy="10"/>
            </a:xfrm>
            <a:custGeom>
              <a:avLst/>
              <a:gdLst/>
              <a:ahLst/>
              <a:cxnLst>
                <a:cxn ang="0">
                  <a:pos x="4" y="2"/>
                </a:cxn>
                <a:cxn ang="0">
                  <a:pos x="0" y="0"/>
                </a:cxn>
                <a:cxn ang="0">
                  <a:pos x="0" y="8"/>
                </a:cxn>
                <a:cxn ang="0">
                  <a:pos x="4" y="10"/>
                </a:cxn>
                <a:cxn ang="0">
                  <a:pos x="4" y="2"/>
                </a:cxn>
              </a:cxnLst>
              <a:rect l="0" t="0" r="r" b="b"/>
              <a:pathLst>
                <a:path w="4" h="10">
                  <a:moveTo>
                    <a:pt x="4" y="2"/>
                  </a:moveTo>
                  <a:lnTo>
                    <a:pt x="0" y="0"/>
                  </a:lnTo>
                  <a:lnTo>
                    <a:pt x="0" y="8"/>
                  </a:lnTo>
                  <a:lnTo>
                    <a:pt x="4" y="10"/>
                  </a:lnTo>
                  <a:lnTo>
                    <a:pt x="4"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267" name="Freeform 2312"/>
            <p:cNvSpPr>
              <a:spLocks/>
            </p:cNvSpPr>
            <p:nvPr/>
          </p:nvSpPr>
          <p:spPr bwMode="blackWhite">
            <a:xfrm>
              <a:off x="2696" y="1862"/>
              <a:ext cx="6" cy="8"/>
            </a:xfrm>
            <a:custGeom>
              <a:avLst/>
              <a:gdLst/>
              <a:ahLst/>
              <a:cxnLst>
                <a:cxn ang="0">
                  <a:pos x="6" y="0"/>
                </a:cxn>
                <a:cxn ang="0">
                  <a:pos x="0" y="0"/>
                </a:cxn>
                <a:cxn ang="0">
                  <a:pos x="0" y="8"/>
                </a:cxn>
                <a:cxn ang="0">
                  <a:pos x="4" y="8"/>
                </a:cxn>
                <a:cxn ang="0">
                  <a:pos x="6" y="0"/>
                </a:cxn>
              </a:cxnLst>
              <a:rect l="0" t="0" r="r" b="b"/>
              <a:pathLst>
                <a:path w="6" h="8">
                  <a:moveTo>
                    <a:pt x="6" y="0"/>
                  </a:moveTo>
                  <a:lnTo>
                    <a:pt x="0" y="0"/>
                  </a:lnTo>
                  <a:lnTo>
                    <a:pt x="0" y="8"/>
                  </a:lnTo>
                  <a:lnTo>
                    <a:pt x="4"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68" name="Freeform 2313" descr="Papyrus"/>
            <p:cNvSpPr>
              <a:spLocks/>
            </p:cNvSpPr>
            <p:nvPr/>
          </p:nvSpPr>
          <p:spPr bwMode="blackWhite">
            <a:xfrm>
              <a:off x="2568" y="2043"/>
              <a:ext cx="6" cy="12"/>
            </a:xfrm>
            <a:custGeom>
              <a:avLst/>
              <a:gdLst/>
              <a:ahLst/>
              <a:cxnLst>
                <a:cxn ang="0">
                  <a:pos x="0" y="4"/>
                </a:cxn>
                <a:cxn ang="0">
                  <a:pos x="6" y="0"/>
                </a:cxn>
                <a:cxn ang="0">
                  <a:pos x="4" y="8"/>
                </a:cxn>
                <a:cxn ang="0">
                  <a:pos x="0" y="12"/>
                </a:cxn>
                <a:cxn ang="0">
                  <a:pos x="0" y="4"/>
                </a:cxn>
              </a:cxnLst>
              <a:rect l="0" t="0" r="r" b="b"/>
              <a:pathLst>
                <a:path w="6" h="12">
                  <a:moveTo>
                    <a:pt x="0" y="4"/>
                  </a:moveTo>
                  <a:lnTo>
                    <a:pt x="6" y="0"/>
                  </a:lnTo>
                  <a:lnTo>
                    <a:pt x="4" y="8"/>
                  </a:lnTo>
                  <a:lnTo>
                    <a:pt x="0" y="12"/>
                  </a:lnTo>
                  <a:lnTo>
                    <a:pt x="0" y="4"/>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269" name="Freeform 2314" descr="Papyrus"/>
            <p:cNvSpPr>
              <a:spLocks/>
            </p:cNvSpPr>
            <p:nvPr/>
          </p:nvSpPr>
          <p:spPr bwMode="blackWhite">
            <a:xfrm>
              <a:off x="2586" y="2165"/>
              <a:ext cx="10" cy="14"/>
            </a:xfrm>
            <a:custGeom>
              <a:avLst/>
              <a:gdLst/>
              <a:ahLst/>
              <a:cxnLst>
                <a:cxn ang="0">
                  <a:pos x="2" y="6"/>
                </a:cxn>
                <a:cxn ang="0">
                  <a:pos x="10" y="0"/>
                </a:cxn>
                <a:cxn ang="0">
                  <a:pos x="10" y="8"/>
                </a:cxn>
                <a:cxn ang="0">
                  <a:pos x="0" y="14"/>
                </a:cxn>
                <a:cxn ang="0">
                  <a:pos x="2" y="6"/>
                </a:cxn>
              </a:cxnLst>
              <a:rect l="0" t="0" r="r" b="b"/>
              <a:pathLst>
                <a:path w="10" h="14">
                  <a:moveTo>
                    <a:pt x="2" y="6"/>
                  </a:moveTo>
                  <a:lnTo>
                    <a:pt x="10" y="0"/>
                  </a:lnTo>
                  <a:lnTo>
                    <a:pt x="10" y="8"/>
                  </a:lnTo>
                  <a:lnTo>
                    <a:pt x="0" y="14"/>
                  </a:lnTo>
                  <a:lnTo>
                    <a:pt x="2" y="6"/>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270" name="Freeform 2315" descr="Papyrus"/>
            <p:cNvSpPr>
              <a:spLocks/>
            </p:cNvSpPr>
            <p:nvPr/>
          </p:nvSpPr>
          <p:spPr bwMode="blackWhite">
            <a:xfrm>
              <a:off x="2658" y="2049"/>
              <a:ext cx="4" cy="124"/>
            </a:xfrm>
            <a:custGeom>
              <a:avLst/>
              <a:gdLst/>
              <a:ahLst/>
              <a:cxnLst>
                <a:cxn ang="0">
                  <a:pos x="0" y="0"/>
                </a:cxn>
                <a:cxn ang="0">
                  <a:pos x="4" y="116"/>
                </a:cxn>
                <a:cxn ang="0">
                  <a:pos x="4" y="124"/>
                </a:cxn>
                <a:cxn ang="0">
                  <a:pos x="0" y="8"/>
                </a:cxn>
                <a:cxn ang="0">
                  <a:pos x="0" y="0"/>
                </a:cxn>
              </a:cxnLst>
              <a:rect l="0" t="0" r="r" b="b"/>
              <a:pathLst>
                <a:path w="4" h="124">
                  <a:moveTo>
                    <a:pt x="0" y="0"/>
                  </a:moveTo>
                  <a:lnTo>
                    <a:pt x="4" y="116"/>
                  </a:lnTo>
                  <a:lnTo>
                    <a:pt x="4" y="124"/>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271" name="Freeform 2316" descr="Papyrus"/>
            <p:cNvSpPr>
              <a:spLocks/>
            </p:cNvSpPr>
            <p:nvPr/>
          </p:nvSpPr>
          <p:spPr bwMode="blackWhite">
            <a:xfrm>
              <a:off x="2736" y="2043"/>
              <a:ext cx="2" cy="12"/>
            </a:xfrm>
            <a:custGeom>
              <a:avLst/>
              <a:gdLst/>
              <a:ahLst/>
              <a:cxnLst>
                <a:cxn ang="0">
                  <a:pos x="0" y="0"/>
                </a:cxn>
                <a:cxn ang="0">
                  <a:pos x="2" y="4"/>
                </a:cxn>
                <a:cxn ang="0">
                  <a:pos x="2" y="12"/>
                </a:cxn>
                <a:cxn ang="0">
                  <a:pos x="0" y="8"/>
                </a:cxn>
                <a:cxn ang="0">
                  <a:pos x="0" y="0"/>
                </a:cxn>
              </a:cxnLst>
              <a:rect l="0" t="0" r="r" b="b"/>
              <a:pathLst>
                <a:path w="2" h="12">
                  <a:moveTo>
                    <a:pt x="0" y="0"/>
                  </a:moveTo>
                  <a:lnTo>
                    <a:pt x="2" y="4"/>
                  </a:lnTo>
                  <a:lnTo>
                    <a:pt x="2" y="12"/>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272" name="Freeform 2317"/>
            <p:cNvSpPr>
              <a:spLocks/>
            </p:cNvSpPr>
            <p:nvPr/>
          </p:nvSpPr>
          <p:spPr bwMode="blackWhite">
            <a:xfrm>
              <a:off x="2710" y="1864"/>
              <a:ext cx="6" cy="8"/>
            </a:xfrm>
            <a:custGeom>
              <a:avLst/>
              <a:gdLst/>
              <a:ahLst/>
              <a:cxnLst>
                <a:cxn ang="0">
                  <a:pos x="6" y="0"/>
                </a:cxn>
                <a:cxn ang="0">
                  <a:pos x="0" y="0"/>
                </a:cxn>
                <a:cxn ang="0">
                  <a:pos x="0" y="8"/>
                </a:cxn>
                <a:cxn ang="0">
                  <a:pos x="4" y="8"/>
                </a:cxn>
                <a:cxn ang="0">
                  <a:pos x="6" y="0"/>
                </a:cxn>
              </a:cxnLst>
              <a:rect l="0" t="0" r="r" b="b"/>
              <a:pathLst>
                <a:path w="6" h="8">
                  <a:moveTo>
                    <a:pt x="6" y="0"/>
                  </a:moveTo>
                  <a:lnTo>
                    <a:pt x="0" y="0"/>
                  </a:lnTo>
                  <a:lnTo>
                    <a:pt x="0" y="8"/>
                  </a:lnTo>
                  <a:lnTo>
                    <a:pt x="4"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73" name="Rectangle 2318"/>
            <p:cNvSpPr>
              <a:spLocks noChangeArrowheads="1"/>
            </p:cNvSpPr>
            <p:nvPr/>
          </p:nvSpPr>
          <p:spPr bwMode="blackWhite">
            <a:xfrm>
              <a:off x="2694" y="1862"/>
              <a:ext cx="2" cy="8"/>
            </a:xfrm>
            <a:prstGeom prst="rect">
              <a:avLst/>
            </a:prstGeom>
            <a:solidFill>
              <a:srgbClr val="FFFFFF"/>
            </a:solidFill>
            <a:ln w="6350">
              <a:solidFill>
                <a:srgbClr val="000000"/>
              </a:solidFill>
              <a:miter lim="800000"/>
              <a:headEnd/>
              <a:tailEnd/>
            </a:ln>
          </p:spPr>
          <p:txBody>
            <a:bodyPr/>
            <a:lstStyle/>
            <a:p>
              <a:endParaRPr lang="en-US" dirty="0"/>
            </a:p>
          </p:txBody>
        </p:sp>
        <p:sp>
          <p:nvSpPr>
            <p:cNvPr id="274" name="Freeform 2319" descr="Papyrus"/>
            <p:cNvSpPr>
              <a:spLocks/>
            </p:cNvSpPr>
            <p:nvPr/>
          </p:nvSpPr>
          <p:spPr bwMode="blackWhite">
            <a:xfrm>
              <a:off x="2558" y="2047"/>
              <a:ext cx="10" cy="12"/>
            </a:xfrm>
            <a:custGeom>
              <a:avLst/>
              <a:gdLst/>
              <a:ahLst/>
              <a:cxnLst>
                <a:cxn ang="0">
                  <a:pos x="2" y="4"/>
                </a:cxn>
                <a:cxn ang="0">
                  <a:pos x="10" y="0"/>
                </a:cxn>
                <a:cxn ang="0">
                  <a:pos x="10" y="8"/>
                </a:cxn>
                <a:cxn ang="0">
                  <a:pos x="0" y="12"/>
                </a:cxn>
                <a:cxn ang="0">
                  <a:pos x="2" y="4"/>
                </a:cxn>
              </a:cxnLst>
              <a:rect l="0" t="0" r="r" b="b"/>
              <a:pathLst>
                <a:path w="10" h="12">
                  <a:moveTo>
                    <a:pt x="2" y="4"/>
                  </a:moveTo>
                  <a:lnTo>
                    <a:pt x="10" y="0"/>
                  </a:lnTo>
                  <a:lnTo>
                    <a:pt x="10" y="8"/>
                  </a:lnTo>
                  <a:lnTo>
                    <a:pt x="0" y="12"/>
                  </a:lnTo>
                  <a:lnTo>
                    <a:pt x="2" y="4"/>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275" name="Freeform 2320" descr="Papyrus"/>
            <p:cNvSpPr>
              <a:spLocks/>
            </p:cNvSpPr>
            <p:nvPr/>
          </p:nvSpPr>
          <p:spPr bwMode="blackWhite">
            <a:xfrm>
              <a:off x="2574" y="2171"/>
              <a:ext cx="14" cy="10"/>
            </a:xfrm>
            <a:custGeom>
              <a:avLst/>
              <a:gdLst/>
              <a:ahLst/>
              <a:cxnLst>
                <a:cxn ang="0">
                  <a:pos x="0" y="2"/>
                </a:cxn>
                <a:cxn ang="0">
                  <a:pos x="14" y="0"/>
                </a:cxn>
                <a:cxn ang="0">
                  <a:pos x="12" y="8"/>
                </a:cxn>
                <a:cxn ang="0">
                  <a:pos x="0" y="10"/>
                </a:cxn>
                <a:cxn ang="0">
                  <a:pos x="0" y="2"/>
                </a:cxn>
              </a:cxnLst>
              <a:rect l="0" t="0" r="r" b="b"/>
              <a:pathLst>
                <a:path w="14" h="10">
                  <a:moveTo>
                    <a:pt x="0" y="2"/>
                  </a:moveTo>
                  <a:lnTo>
                    <a:pt x="14" y="0"/>
                  </a:lnTo>
                  <a:lnTo>
                    <a:pt x="12" y="8"/>
                  </a:lnTo>
                  <a:lnTo>
                    <a:pt x="0" y="10"/>
                  </a:lnTo>
                  <a:lnTo>
                    <a:pt x="0" y="2"/>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276" name="Freeform 2321" descr="Papyrus"/>
            <p:cNvSpPr>
              <a:spLocks/>
            </p:cNvSpPr>
            <p:nvPr/>
          </p:nvSpPr>
          <p:spPr bwMode="blackWhite">
            <a:xfrm>
              <a:off x="2662" y="2165"/>
              <a:ext cx="4" cy="12"/>
            </a:xfrm>
            <a:custGeom>
              <a:avLst/>
              <a:gdLst/>
              <a:ahLst/>
              <a:cxnLst>
                <a:cxn ang="0">
                  <a:pos x="0" y="0"/>
                </a:cxn>
                <a:cxn ang="0">
                  <a:pos x="4" y="4"/>
                </a:cxn>
                <a:cxn ang="0">
                  <a:pos x="2" y="12"/>
                </a:cxn>
                <a:cxn ang="0">
                  <a:pos x="0" y="8"/>
                </a:cxn>
                <a:cxn ang="0">
                  <a:pos x="0" y="0"/>
                </a:cxn>
              </a:cxnLst>
              <a:rect l="0" t="0" r="r" b="b"/>
              <a:pathLst>
                <a:path w="4" h="12">
                  <a:moveTo>
                    <a:pt x="0" y="0"/>
                  </a:moveTo>
                  <a:lnTo>
                    <a:pt x="4" y="4"/>
                  </a:lnTo>
                  <a:lnTo>
                    <a:pt x="2" y="12"/>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277" name="Freeform 2322" descr="Papyrus"/>
            <p:cNvSpPr>
              <a:spLocks/>
            </p:cNvSpPr>
            <p:nvPr/>
          </p:nvSpPr>
          <p:spPr bwMode="blackWhite">
            <a:xfrm>
              <a:off x="2738" y="2047"/>
              <a:ext cx="10" cy="10"/>
            </a:xfrm>
            <a:custGeom>
              <a:avLst/>
              <a:gdLst/>
              <a:ahLst/>
              <a:cxnLst>
                <a:cxn ang="0">
                  <a:pos x="0" y="0"/>
                </a:cxn>
                <a:cxn ang="0">
                  <a:pos x="10" y="2"/>
                </a:cxn>
                <a:cxn ang="0">
                  <a:pos x="8" y="10"/>
                </a:cxn>
                <a:cxn ang="0">
                  <a:pos x="0" y="8"/>
                </a:cxn>
                <a:cxn ang="0">
                  <a:pos x="0" y="0"/>
                </a:cxn>
              </a:cxnLst>
              <a:rect l="0" t="0" r="r" b="b"/>
              <a:pathLst>
                <a:path w="10" h="10">
                  <a:moveTo>
                    <a:pt x="0" y="0"/>
                  </a:moveTo>
                  <a:lnTo>
                    <a:pt x="10" y="2"/>
                  </a:lnTo>
                  <a:lnTo>
                    <a:pt x="8" y="10"/>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278" name="Freeform 2323"/>
            <p:cNvSpPr>
              <a:spLocks/>
            </p:cNvSpPr>
            <p:nvPr/>
          </p:nvSpPr>
          <p:spPr bwMode="blackWhite">
            <a:xfrm>
              <a:off x="2714" y="1864"/>
              <a:ext cx="6" cy="10"/>
            </a:xfrm>
            <a:custGeom>
              <a:avLst/>
              <a:gdLst/>
              <a:ahLst/>
              <a:cxnLst>
                <a:cxn ang="0">
                  <a:pos x="6" y="2"/>
                </a:cxn>
                <a:cxn ang="0">
                  <a:pos x="2" y="0"/>
                </a:cxn>
                <a:cxn ang="0">
                  <a:pos x="0" y="8"/>
                </a:cxn>
                <a:cxn ang="0">
                  <a:pos x="4" y="10"/>
                </a:cxn>
                <a:cxn ang="0">
                  <a:pos x="6" y="2"/>
                </a:cxn>
              </a:cxnLst>
              <a:rect l="0" t="0" r="r" b="b"/>
              <a:pathLst>
                <a:path w="6" h="10">
                  <a:moveTo>
                    <a:pt x="6" y="2"/>
                  </a:moveTo>
                  <a:lnTo>
                    <a:pt x="2" y="0"/>
                  </a:lnTo>
                  <a:lnTo>
                    <a:pt x="0" y="8"/>
                  </a:lnTo>
                  <a:lnTo>
                    <a:pt x="4" y="10"/>
                  </a:lnTo>
                  <a:lnTo>
                    <a:pt x="6"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279" name="Freeform 2324"/>
            <p:cNvSpPr>
              <a:spLocks/>
            </p:cNvSpPr>
            <p:nvPr/>
          </p:nvSpPr>
          <p:spPr bwMode="blackWhite">
            <a:xfrm>
              <a:off x="2694" y="1862"/>
              <a:ext cx="1" cy="8"/>
            </a:xfrm>
            <a:custGeom>
              <a:avLst/>
              <a:gdLst/>
              <a:ahLst/>
              <a:cxnLst>
                <a:cxn ang="0">
                  <a:pos x="0" y="0"/>
                </a:cxn>
                <a:cxn ang="0">
                  <a:pos x="0" y="8"/>
                </a:cxn>
                <a:cxn ang="0">
                  <a:pos x="0" y="0"/>
                </a:cxn>
              </a:cxnLst>
              <a:rect l="0" t="0" r="r" b="b"/>
              <a:pathLst>
                <a:path h="8">
                  <a:moveTo>
                    <a:pt x="0" y="0"/>
                  </a:moveTo>
                  <a:lnTo>
                    <a:pt x="0" y="8"/>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80" name="Rectangle 2325" descr="Papyrus"/>
            <p:cNvSpPr>
              <a:spLocks noChangeArrowheads="1"/>
            </p:cNvSpPr>
            <p:nvPr/>
          </p:nvSpPr>
          <p:spPr bwMode="blackWhite">
            <a:xfrm>
              <a:off x="2552" y="2175"/>
              <a:ext cx="20" cy="4"/>
            </a:xfrm>
            <a:prstGeom prst="rect">
              <a:avLst/>
            </a:prstGeom>
            <a:blipFill dpi="0" rotWithShape="0">
              <a:blip r:embed="rId4" cstate="print"/>
              <a:srcRect/>
              <a:tile tx="0" ty="0" sx="100000" sy="100000" flip="none" algn="tl"/>
            </a:blipFill>
            <a:ln w="6350">
              <a:solidFill>
                <a:srgbClr val="000000"/>
              </a:solidFill>
              <a:miter lim="800000"/>
              <a:headEnd/>
              <a:tailEnd/>
            </a:ln>
          </p:spPr>
          <p:txBody>
            <a:bodyPr/>
            <a:lstStyle/>
            <a:p>
              <a:endParaRPr lang="en-US" dirty="0"/>
            </a:p>
          </p:txBody>
        </p:sp>
        <p:sp>
          <p:nvSpPr>
            <p:cNvPr id="281" name="Freeform 2326" descr="Papyrus"/>
            <p:cNvSpPr>
              <a:spLocks/>
            </p:cNvSpPr>
            <p:nvPr/>
          </p:nvSpPr>
          <p:spPr bwMode="blackWhite">
            <a:xfrm>
              <a:off x="2664" y="2169"/>
              <a:ext cx="12" cy="10"/>
            </a:xfrm>
            <a:custGeom>
              <a:avLst/>
              <a:gdLst/>
              <a:ahLst/>
              <a:cxnLst>
                <a:cxn ang="0">
                  <a:pos x="2" y="0"/>
                </a:cxn>
                <a:cxn ang="0">
                  <a:pos x="12" y="2"/>
                </a:cxn>
                <a:cxn ang="0">
                  <a:pos x="10" y="10"/>
                </a:cxn>
                <a:cxn ang="0">
                  <a:pos x="0" y="8"/>
                </a:cxn>
                <a:cxn ang="0">
                  <a:pos x="2" y="0"/>
                </a:cxn>
              </a:cxnLst>
              <a:rect l="0" t="0" r="r" b="b"/>
              <a:pathLst>
                <a:path w="12" h="10">
                  <a:moveTo>
                    <a:pt x="2" y="0"/>
                  </a:moveTo>
                  <a:lnTo>
                    <a:pt x="12" y="2"/>
                  </a:lnTo>
                  <a:lnTo>
                    <a:pt x="10" y="10"/>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282" name="Freeform 2327" descr="Papyrus"/>
            <p:cNvSpPr>
              <a:spLocks/>
            </p:cNvSpPr>
            <p:nvPr/>
          </p:nvSpPr>
          <p:spPr bwMode="blackWhite">
            <a:xfrm>
              <a:off x="2722" y="2007"/>
              <a:ext cx="2" cy="166"/>
            </a:xfrm>
            <a:custGeom>
              <a:avLst/>
              <a:gdLst/>
              <a:ahLst/>
              <a:cxnLst>
                <a:cxn ang="0">
                  <a:pos x="2" y="160"/>
                </a:cxn>
                <a:cxn ang="0">
                  <a:pos x="2" y="0"/>
                </a:cxn>
                <a:cxn ang="0">
                  <a:pos x="2" y="8"/>
                </a:cxn>
                <a:cxn ang="0">
                  <a:pos x="0" y="166"/>
                </a:cxn>
                <a:cxn ang="0">
                  <a:pos x="2" y="160"/>
                </a:cxn>
              </a:cxnLst>
              <a:rect l="0" t="0" r="r" b="b"/>
              <a:pathLst>
                <a:path w="2" h="166">
                  <a:moveTo>
                    <a:pt x="2" y="160"/>
                  </a:moveTo>
                  <a:lnTo>
                    <a:pt x="2" y="0"/>
                  </a:lnTo>
                  <a:lnTo>
                    <a:pt x="2" y="8"/>
                  </a:lnTo>
                  <a:lnTo>
                    <a:pt x="0" y="166"/>
                  </a:lnTo>
                  <a:lnTo>
                    <a:pt x="2" y="16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283" name="Freeform 2328"/>
            <p:cNvSpPr>
              <a:spLocks/>
            </p:cNvSpPr>
            <p:nvPr/>
          </p:nvSpPr>
          <p:spPr bwMode="blackWhite">
            <a:xfrm>
              <a:off x="2718" y="1866"/>
              <a:ext cx="4" cy="10"/>
            </a:xfrm>
            <a:custGeom>
              <a:avLst/>
              <a:gdLst/>
              <a:ahLst/>
              <a:cxnLst>
                <a:cxn ang="0">
                  <a:pos x="4" y="2"/>
                </a:cxn>
                <a:cxn ang="0">
                  <a:pos x="2" y="0"/>
                </a:cxn>
                <a:cxn ang="0">
                  <a:pos x="0" y="8"/>
                </a:cxn>
                <a:cxn ang="0">
                  <a:pos x="4" y="10"/>
                </a:cxn>
                <a:cxn ang="0">
                  <a:pos x="4" y="2"/>
                </a:cxn>
              </a:cxnLst>
              <a:rect l="0" t="0" r="r" b="b"/>
              <a:pathLst>
                <a:path w="4" h="10">
                  <a:moveTo>
                    <a:pt x="4" y="2"/>
                  </a:moveTo>
                  <a:lnTo>
                    <a:pt x="2" y="0"/>
                  </a:lnTo>
                  <a:lnTo>
                    <a:pt x="0" y="8"/>
                  </a:lnTo>
                  <a:lnTo>
                    <a:pt x="4" y="10"/>
                  </a:lnTo>
                  <a:lnTo>
                    <a:pt x="4"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284" name="Rectangle 2329"/>
            <p:cNvSpPr>
              <a:spLocks noChangeArrowheads="1"/>
            </p:cNvSpPr>
            <p:nvPr/>
          </p:nvSpPr>
          <p:spPr bwMode="blackWhite">
            <a:xfrm>
              <a:off x="2688" y="1864"/>
              <a:ext cx="4" cy="4"/>
            </a:xfrm>
            <a:prstGeom prst="rect">
              <a:avLst/>
            </a:prstGeom>
            <a:solidFill>
              <a:srgbClr val="FFFFFF"/>
            </a:solidFill>
            <a:ln w="6350">
              <a:solidFill>
                <a:srgbClr val="000000"/>
              </a:solidFill>
              <a:miter lim="800000"/>
              <a:headEnd/>
              <a:tailEnd/>
            </a:ln>
          </p:spPr>
          <p:txBody>
            <a:bodyPr/>
            <a:lstStyle/>
            <a:p>
              <a:endParaRPr lang="en-US" dirty="0"/>
            </a:p>
          </p:txBody>
        </p:sp>
        <p:sp>
          <p:nvSpPr>
            <p:cNvPr id="285" name="Freeform 2330" descr="Papyrus"/>
            <p:cNvSpPr>
              <a:spLocks/>
            </p:cNvSpPr>
            <p:nvPr/>
          </p:nvSpPr>
          <p:spPr bwMode="blackWhite">
            <a:xfrm>
              <a:off x="2712" y="2167"/>
              <a:ext cx="12" cy="12"/>
            </a:xfrm>
            <a:custGeom>
              <a:avLst/>
              <a:gdLst/>
              <a:ahLst/>
              <a:cxnLst>
                <a:cxn ang="0">
                  <a:pos x="0" y="4"/>
                </a:cxn>
                <a:cxn ang="0">
                  <a:pos x="12" y="0"/>
                </a:cxn>
                <a:cxn ang="0">
                  <a:pos x="10" y="6"/>
                </a:cxn>
                <a:cxn ang="0">
                  <a:pos x="0" y="12"/>
                </a:cxn>
                <a:cxn ang="0">
                  <a:pos x="0" y="4"/>
                </a:cxn>
              </a:cxnLst>
              <a:rect l="0" t="0" r="r" b="b"/>
              <a:pathLst>
                <a:path w="12" h="12">
                  <a:moveTo>
                    <a:pt x="0" y="4"/>
                  </a:moveTo>
                  <a:lnTo>
                    <a:pt x="12" y="0"/>
                  </a:lnTo>
                  <a:lnTo>
                    <a:pt x="10" y="6"/>
                  </a:lnTo>
                  <a:lnTo>
                    <a:pt x="0" y="12"/>
                  </a:lnTo>
                  <a:lnTo>
                    <a:pt x="0" y="4"/>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286" name="Freeform 2331"/>
            <p:cNvSpPr>
              <a:spLocks/>
            </p:cNvSpPr>
            <p:nvPr/>
          </p:nvSpPr>
          <p:spPr bwMode="blackWhite">
            <a:xfrm>
              <a:off x="2722" y="1868"/>
              <a:ext cx="4" cy="10"/>
            </a:xfrm>
            <a:custGeom>
              <a:avLst/>
              <a:gdLst/>
              <a:ahLst/>
              <a:cxnLst>
                <a:cxn ang="0">
                  <a:pos x="4" y="2"/>
                </a:cxn>
                <a:cxn ang="0">
                  <a:pos x="0" y="0"/>
                </a:cxn>
                <a:cxn ang="0">
                  <a:pos x="0" y="8"/>
                </a:cxn>
                <a:cxn ang="0">
                  <a:pos x="2" y="10"/>
                </a:cxn>
                <a:cxn ang="0">
                  <a:pos x="4" y="2"/>
                </a:cxn>
              </a:cxnLst>
              <a:rect l="0" t="0" r="r" b="b"/>
              <a:pathLst>
                <a:path w="4" h="10">
                  <a:moveTo>
                    <a:pt x="4" y="2"/>
                  </a:moveTo>
                  <a:lnTo>
                    <a:pt x="0" y="0"/>
                  </a:lnTo>
                  <a:lnTo>
                    <a:pt x="0" y="8"/>
                  </a:lnTo>
                  <a:lnTo>
                    <a:pt x="2" y="10"/>
                  </a:lnTo>
                  <a:lnTo>
                    <a:pt x="4"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287" name="Freeform 2332"/>
            <p:cNvSpPr>
              <a:spLocks/>
            </p:cNvSpPr>
            <p:nvPr/>
          </p:nvSpPr>
          <p:spPr bwMode="blackWhite">
            <a:xfrm>
              <a:off x="2680" y="1862"/>
              <a:ext cx="6" cy="8"/>
            </a:xfrm>
            <a:custGeom>
              <a:avLst/>
              <a:gdLst/>
              <a:ahLst/>
              <a:cxnLst>
                <a:cxn ang="0">
                  <a:pos x="6" y="0"/>
                </a:cxn>
                <a:cxn ang="0">
                  <a:pos x="2" y="0"/>
                </a:cxn>
                <a:cxn ang="0">
                  <a:pos x="0" y="8"/>
                </a:cxn>
                <a:cxn ang="0">
                  <a:pos x="6" y="8"/>
                </a:cxn>
                <a:cxn ang="0">
                  <a:pos x="6" y="0"/>
                </a:cxn>
              </a:cxnLst>
              <a:rect l="0" t="0" r="r" b="b"/>
              <a:pathLst>
                <a:path w="6" h="8">
                  <a:moveTo>
                    <a:pt x="6" y="0"/>
                  </a:moveTo>
                  <a:lnTo>
                    <a:pt x="2" y="0"/>
                  </a:lnTo>
                  <a:lnTo>
                    <a:pt x="0" y="8"/>
                  </a:lnTo>
                  <a:lnTo>
                    <a:pt x="6"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88" name="Freeform 2333" descr="Papyrus"/>
            <p:cNvSpPr>
              <a:spLocks/>
            </p:cNvSpPr>
            <p:nvPr/>
          </p:nvSpPr>
          <p:spPr bwMode="blackWhite">
            <a:xfrm>
              <a:off x="2696" y="2171"/>
              <a:ext cx="16" cy="8"/>
            </a:xfrm>
            <a:custGeom>
              <a:avLst/>
              <a:gdLst/>
              <a:ahLst/>
              <a:cxnLst>
                <a:cxn ang="0">
                  <a:pos x="0" y="2"/>
                </a:cxn>
                <a:cxn ang="0">
                  <a:pos x="16" y="0"/>
                </a:cxn>
                <a:cxn ang="0">
                  <a:pos x="16" y="8"/>
                </a:cxn>
                <a:cxn ang="0">
                  <a:pos x="0" y="8"/>
                </a:cxn>
                <a:cxn ang="0">
                  <a:pos x="0" y="2"/>
                </a:cxn>
              </a:cxnLst>
              <a:rect l="0" t="0" r="r" b="b"/>
              <a:pathLst>
                <a:path w="16" h="8">
                  <a:moveTo>
                    <a:pt x="0" y="2"/>
                  </a:moveTo>
                  <a:lnTo>
                    <a:pt x="16" y="0"/>
                  </a:lnTo>
                  <a:lnTo>
                    <a:pt x="16" y="8"/>
                  </a:lnTo>
                  <a:lnTo>
                    <a:pt x="0" y="8"/>
                  </a:lnTo>
                  <a:lnTo>
                    <a:pt x="0" y="2"/>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289" name="Freeform 2334"/>
            <p:cNvSpPr>
              <a:spLocks/>
            </p:cNvSpPr>
            <p:nvPr/>
          </p:nvSpPr>
          <p:spPr bwMode="blackWhite">
            <a:xfrm>
              <a:off x="2724" y="1870"/>
              <a:ext cx="6" cy="10"/>
            </a:xfrm>
            <a:custGeom>
              <a:avLst/>
              <a:gdLst/>
              <a:ahLst/>
              <a:cxnLst>
                <a:cxn ang="0">
                  <a:pos x="6" y="2"/>
                </a:cxn>
                <a:cxn ang="0">
                  <a:pos x="2" y="0"/>
                </a:cxn>
                <a:cxn ang="0">
                  <a:pos x="0" y="8"/>
                </a:cxn>
                <a:cxn ang="0">
                  <a:pos x="4" y="10"/>
                </a:cxn>
                <a:cxn ang="0">
                  <a:pos x="6" y="2"/>
                </a:cxn>
              </a:cxnLst>
              <a:rect l="0" t="0" r="r" b="b"/>
              <a:pathLst>
                <a:path w="6" h="10">
                  <a:moveTo>
                    <a:pt x="6" y="2"/>
                  </a:moveTo>
                  <a:lnTo>
                    <a:pt x="2" y="0"/>
                  </a:lnTo>
                  <a:lnTo>
                    <a:pt x="0" y="8"/>
                  </a:lnTo>
                  <a:lnTo>
                    <a:pt x="4" y="10"/>
                  </a:lnTo>
                  <a:lnTo>
                    <a:pt x="6"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290" name="Freeform 2335"/>
            <p:cNvSpPr>
              <a:spLocks/>
            </p:cNvSpPr>
            <p:nvPr/>
          </p:nvSpPr>
          <p:spPr bwMode="blackWhite">
            <a:xfrm>
              <a:off x="2676" y="1862"/>
              <a:ext cx="6" cy="10"/>
            </a:xfrm>
            <a:custGeom>
              <a:avLst/>
              <a:gdLst/>
              <a:ahLst/>
              <a:cxnLst>
                <a:cxn ang="0">
                  <a:pos x="6" y="0"/>
                </a:cxn>
                <a:cxn ang="0">
                  <a:pos x="0" y="2"/>
                </a:cxn>
                <a:cxn ang="0">
                  <a:pos x="0" y="10"/>
                </a:cxn>
                <a:cxn ang="0">
                  <a:pos x="4" y="8"/>
                </a:cxn>
                <a:cxn ang="0">
                  <a:pos x="6" y="0"/>
                </a:cxn>
              </a:cxnLst>
              <a:rect l="0" t="0" r="r" b="b"/>
              <a:pathLst>
                <a:path w="6" h="10">
                  <a:moveTo>
                    <a:pt x="6" y="0"/>
                  </a:moveTo>
                  <a:lnTo>
                    <a:pt x="0" y="2"/>
                  </a:lnTo>
                  <a:lnTo>
                    <a:pt x="0" y="10"/>
                  </a:lnTo>
                  <a:lnTo>
                    <a:pt x="4"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91" name="Freeform 2336" descr="Papyrus"/>
            <p:cNvSpPr>
              <a:spLocks/>
            </p:cNvSpPr>
            <p:nvPr/>
          </p:nvSpPr>
          <p:spPr bwMode="blackWhite">
            <a:xfrm>
              <a:off x="2674" y="2171"/>
              <a:ext cx="22" cy="8"/>
            </a:xfrm>
            <a:custGeom>
              <a:avLst/>
              <a:gdLst/>
              <a:ahLst/>
              <a:cxnLst>
                <a:cxn ang="0">
                  <a:pos x="2" y="0"/>
                </a:cxn>
                <a:cxn ang="0">
                  <a:pos x="22" y="2"/>
                </a:cxn>
                <a:cxn ang="0">
                  <a:pos x="22" y="8"/>
                </a:cxn>
                <a:cxn ang="0">
                  <a:pos x="0" y="8"/>
                </a:cxn>
                <a:cxn ang="0">
                  <a:pos x="2" y="0"/>
                </a:cxn>
              </a:cxnLst>
              <a:rect l="0" t="0" r="r" b="b"/>
              <a:pathLst>
                <a:path w="22" h="8">
                  <a:moveTo>
                    <a:pt x="2" y="0"/>
                  </a:moveTo>
                  <a:lnTo>
                    <a:pt x="22" y="2"/>
                  </a:lnTo>
                  <a:lnTo>
                    <a:pt x="22" y="8"/>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292" name="Freeform 2337"/>
            <p:cNvSpPr>
              <a:spLocks/>
            </p:cNvSpPr>
            <p:nvPr/>
          </p:nvSpPr>
          <p:spPr bwMode="blackWhite">
            <a:xfrm>
              <a:off x="2728" y="1872"/>
              <a:ext cx="4" cy="10"/>
            </a:xfrm>
            <a:custGeom>
              <a:avLst/>
              <a:gdLst/>
              <a:ahLst/>
              <a:cxnLst>
                <a:cxn ang="0">
                  <a:pos x="4" y="2"/>
                </a:cxn>
                <a:cxn ang="0">
                  <a:pos x="2" y="0"/>
                </a:cxn>
                <a:cxn ang="0">
                  <a:pos x="0" y="8"/>
                </a:cxn>
                <a:cxn ang="0">
                  <a:pos x="2" y="10"/>
                </a:cxn>
                <a:cxn ang="0">
                  <a:pos x="4" y="2"/>
                </a:cxn>
              </a:cxnLst>
              <a:rect l="0" t="0" r="r" b="b"/>
              <a:pathLst>
                <a:path w="4" h="10">
                  <a:moveTo>
                    <a:pt x="4" y="2"/>
                  </a:moveTo>
                  <a:lnTo>
                    <a:pt x="2" y="0"/>
                  </a:lnTo>
                  <a:lnTo>
                    <a:pt x="0" y="8"/>
                  </a:lnTo>
                  <a:lnTo>
                    <a:pt x="2" y="10"/>
                  </a:lnTo>
                  <a:lnTo>
                    <a:pt x="4"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293" name="Freeform 2338"/>
            <p:cNvSpPr>
              <a:spLocks/>
            </p:cNvSpPr>
            <p:nvPr/>
          </p:nvSpPr>
          <p:spPr bwMode="blackWhite">
            <a:xfrm>
              <a:off x="2670" y="1864"/>
              <a:ext cx="6" cy="8"/>
            </a:xfrm>
            <a:custGeom>
              <a:avLst/>
              <a:gdLst/>
              <a:ahLst/>
              <a:cxnLst>
                <a:cxn ang="0">
                  <a:pos x="6" y="0"/>
                </a:cxn>
                <a:cxn ang="0">
                  <a:pos x="2" y="0"/>
                </a:cxn>
                <a:cxn ang="0">
                  <a:pos x="0" y="8"/>
                </a:cxn>
                <a:cxn ang="0">
                  <a:pos x="6" y="8"/>
                </a:cxn>
                <a:cxn ang="0">
                  <a:pos x="6" y="0"/>
                </a:cxn>
              </a:cxnLst>
              <a:rect l="0" t="0" r="r" b="b"/>
              <a:pathLst>
                <a:path w="6" h="8">
                  <a:moveTo>
                    <a:pt x="6" y="0"/>
                  </a:moveTo>
                  <a:lnTo>
                    <a:pt x="2" y="0"/>
                  </a:lnTo>
                  <a:lnTo>
                    <a:pt x="0" y="8"/>
                  </a:lnTo>
                  <a:lnTo>
                    <a:pt x="6"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94" name="Freeform 2339"/>
            <p:cNvSpPr>
              <a:spLocks/>
            </p:cNvSpPr>
            <p:nvPr/>
          </p:nvSpPr>
          <p:spPr bwMode="blackWhite">
            <a:xfrm>
              <a:off x="2730" y="1874"/>
              <a:ext cx="4" cy="10"/>
            </a:xfrm>
            <a:custGeom>
              <a:avLst/>
              <a:gdLst/>
              <a:ahLst/>
              <a:cxnLst>
                <a:cxn ang="0">
                  <a:pos x="4" y="2"/>
                </a:cxn>
                <a:cxn ang="0">
                  <a:pos x="2" y="0"/>
                </a:cxn>
                <a:cxn ang="0">
                  <a:pos x="0" y="8"/>
                </a:cxn>
                <a:cxn ang="0">
                  <a:pos x="4" y="10"/>
                </a:cxn>
                <a:cxn ang="0">
                  <a:pos x="4" y="2"/>
                </a:cxn>
              </a:cxnLst>
              <a:rect l="0" t="0" r="r" b="b"/>
              <a:pathLst>
                <a:path w="4" h="10">
                  <a:moveTo>
                    <a:pt x="4" y="2"/>
                  </a:moveTo>
                  <a:lnTo>
                    <a:pt x="2" y="0"/>
                  </a:lnTo>
                  <a:lnTo>
                    <a:pt x="0" y="8"/>
                  </a:lnTo>
                  <a:lnTo>
                    <a:pt x="4" y="10"/>
                  </a:lnTo>
                  <a:lnTo>
                    <a:pt x="4"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295" name="Freeform 2340"/>
            <p:cNvSpPr>
              <a:spLocks/>
            </p:cNvSpPr>
            <p:nvPr/>
          </p:nvSpPr>
          <p:spPr bwMode="blackWhite">
            <a:xfrm>
              <a:off x="2666" y="1864"/>
              <a:ext cx="6" cy="10"/>
            </a:xfrm>
            <a:custGeom>
              <a:avLst/>
              <a:gdLst/>
              <a:ahLst/>
              <a:cxnLst>
                <a:cxn ang="0">
                  <a:pos x="6" y="0"/>
                </a:cxn>
                <a:cxn ang="0">
                  <a:pos x="2" y="2"/>
                </a:cxn>
                <a:cxn ang="0">
                  <a:pos x="0" y="10"/>
                </a:cxn>
                <a:cxn ang="0">
                  <a:pos x="4" y="8"/>
                </a:cxn>
                <a:cxn ang="0">
                  <a:pos x="6" y="0"/>
                </a:cxn>
              </a:cxnLst>
              <a:rect l="0" t="0" r="r" b="b"/>
              <a:pathLst>
                <a:path w="6" h="10">
                  <a:moveTo>
                    <a:pt x="6" y="0"/>
                  </a:moveTo>
                  <a:lnTo>
                    <a:pt x="2" y="2"/>
                  </a:lnTo>
                  <a:lnTo>
                    <a:pt x="0" y="10"/>
                  </a:lnTo>
                  <a:lnTo>
                    <a:pt x="4"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96" name="Freeform 2341"/>
            <p:cNvSpPr>
              <a:spLocks/>
            </p:cNvSpPr>
            <p:nvPr/>
          </p:nvSpPr>
          <p:spPr bwMode="blackWhite">
            <a:xfrm>
              <a:off x="2734" y="1876"/>
              <a:ext cx="2" cy="9"/>
            </a:xfrm>
            <a:custGeom>
              <a:avLst/>
              <a:gdLst/>
              <a:ahLst/>
              <a:cxnLst>
                <a:cxn ang="0">
                  <a:pos x="2" y="2"/>
                </a:cxn>
                <a:cxn ang="0">
                  <a:pos x="0" y="0"/>
                </a:cxn>
                <a:cxn ang="0">
                  <a:pos x="0" y="8"/>
                </a:cxn>
                <a:cxn ang="0">
                  <a:pos x="0" y="9"/>
                </a:cxn>
                <a:cxn ang="0">
                  <a:pos x="2" y="2"/>
                </a:cxn>
              </a:cxnLst>
              <a:rect l="0" t="0" r="r" b="b"/>
              <a:pathLst>
                <a:path w="2" h="9">
                  <a:moveTo>
                    <a:pt x="2" y="2"/>
                  </a:moveTo>
                  <a:lnTo>
                    <a:pt x="0" y="0"/>
                  </a:lnTo>
                  <a:lnTo>
                    <a:pt x="0" y="8"/>
                  </a:lnTo>
                  <a:lnTo>
                    <a:pt x="0" y="9"/>
                  </a:lnTo>
                  <a:lnTo>
                    <a:pt x="2"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297" name="Freeform 2342"/>
            <p:cNvSpPr>
              <a:spLocks/>
            </p:cNvSpPr>
            <p:nvPr/>
          </p:nvSpPr>
          <p:spPr bwMode="blackWhite">
            <a:xfrm>
              <a:off x="2662" y="1866"/>
              <a:ext cx="6" cy="10"/>
            </a:xfrm>
            <a:custGeom>
              <a:avLst/>
              <a:gdLst/>
              <a:ahLst/>
              <a:cxnLst>
                <a:cxn ang="0">
                  <a:pos x="6" y="0"/>
                </a:cxn>
                <a:cxn ang="0">
                  <a:pos x="0" y="2"/>
                </a:cxn>
                <a:cxn ang="0">
                  <a:pos x="0" y="10"/>
                </a:cxn>
                <a:cxn ang="0">
                  <a:pos x="4" y="8"/>
                </a:cxn>
                <a:cxn ang="0">
                  <a:pos x="6" y="0"/>
                </a:cxn>
              </a:cxnLst>
              <a:rect l="0" t="0" r="r" b="b"/>
              <a:pathLst>
                <a:path w="6" h="10">
                  <a:moveTo>
                    <a:pt x="6" y="0"/>
                  </a:moveTo>
                  <a:lnTo>
                    <a:pt x="0" y="2"/>
                  </a:lnTo>
                  <a:lnTo>
                    <a:pt x="0" y="10"/>
                  </a:lnTo>
                  <a:lnTo>
                    <a:pt x="4"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298" name="Freeform 2343"/>
            <p:cNvSpPr>
              <a:spLocks/>
            </p:cNvSpPr>
            <p:nvPr/>
          </p:nvSpPr>
          <p:spPr bwMode="blackWhite">
            <a:xfrm>
              <a:off x="2734" y="1878"/>
              <a:ext cx="4" cy="11"/>
            </a:xfrm>
            <a:custGeom>
              <a:avLst/>
              <a:gdLst/>
              <a:ahLst/>
              <a:cxnLst>
                <a:cxn ang="0">
                  <a:pos x="4" y="4"/>
                </a:cxn>
                <a:cxn ang="0">
                  <a:pos x="2" y="0"/>
                </a:cxn>
                <a:cxn ang="0">
                  <a:pos x="0" y="7"/>
                </a:cxn>
                <a:cxn ang="0">
                  <a:pos x="2" y="11"/>
                </a:cxn>
                <a:cxn ang="0">
                  <a:pos x="4" y="4"/>
                </a:cxn>
              </a:cxnLst>
              <a:rect l="0" t="0" r="r" b="b"/>
              <a:pathLst>
                <a:path w="4" h="11">
                  <a:moveTo>
                    <a:pt x="4" y="4"/>
                  </a:moveTo>
                  <a:lnTo>
                    <a:pt x="2" y="0"/>
                  </a:lnTo>
                  <a:lnTo>
                    <a:pt x="0" y="7"/>
                  </a:lnTo>
                  <a:lnTo>
                    <a:pt x="2" y="11"/>
                  </a:lnTo>
                  <a:lnTo>
                    <a:pt x="4" y="4"/>
                  </a:lnTo>
                  <a:close/>
                </a:path>
              </a:pathLst>
            </a:custGeom>
            <a:solidFill>
              <a:srgbClr val="FFFFFF"/>
            </a:solidFill>
            <a:ln w="6350">
              <a:solidFill>
                <a:srgbClr val="000000"/>
              </a:solidFill>
              <a:prstDash val="solid"/>
              <a:round/>
              <a:headEnd/>
              <a:tailEnd/>
            </a:ln>
          </p:spPr>
          <p:txBody>
            <a:bodyPr/>
            <a:lstStyle/>
            <a:p>
              <a:endParaRPr lang="en-US" dirty="0"/>
            </a:p>
          </p:txBody>
        </p:sp>
        <p:sp>
          <p:nvSpPr>
            <p:cNvPr id="299" name="Freeform 2344"/>
            <p:cNvSpPr>
              <a:spLocks/>
            </p:cNvSpPr>
            <p:nvPr/>
          </p:nvSpPr>
          <p:spPr bwMode="blackWhite">
            <a:xfrm>
              <a:off x="2658" y="1868"/>
              <a:ext cx="4" cy="10"/>
            </a:xfrm>
            <a:custGeom>
              <a:avLst/>
              <a:gdLst/>
              <a:ahLst/>
              <a:cxnLst>
                <a:cxn ang="0">
                  <a:pos x="4" y="0"/>
                </a:cxn>
                <a:cxn ang="0">
                  <a:pos x="0" y="2"/>
                </a:cxn>
                <a:cxn ang="0">
                  <a:pos x="0" y="10"/>
                </a:cxn>
                <a:cxn ang="0">
                  <a:pos x="4" y="8"/>
                </a:cxn>
                <a:cxn ang="0">
                  <a:pos x="4" y="0"/>
                </a:cxn>
              </a:cxnLst>
              <a:rect l="0" t="0" r="r" b="b"/>
              <a:pathLst>
                <a:path w="4" h="10">
                  <a:moveTo>
                    <a:pt x="4" y="0"/>
                  </a:moveTo>
                  <a:lnTo>
                    <a:pt x="0" y="2"/>
                  </a:lnTo>
                  <a:lnTo>
                    <a:pt x="0" y="10"/>
                  </a:lnTo>
                  <a:lnTo>
                    <a:pt x="4" y="8"/>
                  </a:lnTo>
                  <a:lnTo>
                    <a:pt x="4"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00" name="Freeform 2345"/>
            <p:cNvSpPr>
              <a:spLocks/>
            </p:cNvSpPr>
            <p:nvPr/>
          </p:nvSpPr>
          <p:spPr bwMode="blackWhite">
            <a:xfrm>
              <a:off x="2736" y="1882"/>
              <a:ext cx="2" cy="9"/>
            </a:xfrm>
            <a:custGeom>
              <a:avLst/>
              <a:gdLst/>
              <a:ahLst/>
              <a:cxnLst>
                <a:cxn ang="0">
                  <a:pos x="2" y="2"/>
                </a:cxn>
                <a:cxn ang="0">
                  <a:pos x="2" y="0"/>
                </a:cxn>
                <a:cxn ang="0">
                  <a:pos x="0" y="7"/>
                </a:cxn>
                <a:cxn ang="0">
                  <a:pos x="2" y="9"/>
                </a:cxn>
                <a:cxn ang="0">
                  <a:pos x="2" y="2"/>
                </a:cxn>
              </a:cxnLst>
              <a:rect l="0" t="0" r="r" b="b"/>
              <a:pathLst>
                <a:path w="2" h="9">
                  <a:moveTo>
                    <a:pt x="2" y="2"/>
                  </a:moveTo>
                  <a:lnTo>
                    <a:pt x="2" y="0"/>
                  </a:lnTo>
                  <a:lnTo>
                    <a:pt x="0" y="7"/>
                  </a:lnTo>
                  <a:lnTo>
                    <a:pt x="2" y="9"/>
                  </a:lnTo>
                  <a:lnTo>
                    <a:pt x="2"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301" name="Freeform 2346"/>
            <p:cNvSpPr>
              <a:spLocks/>
            </p:cNvSpPr>
            <p:nvPr/>
          </p:nvSpPr>
          <p:spPr bwMode="blackWhite">
            <a:xfrm>
              <a:off x="2654" y="1870"/>
              <a:ext cx="4" cy="10"/>
            </a:xfrm>
            <a:custGeom>
              <a:avLst/>
              <a:gdLst/>
              <a:ahLst/>
              <a:cxnLst>
                <a:cxn ang="0">
                  <a:pos x="4" y="0"/>
                </a:cxn>
                <a:cxn ang="0">
                  <a:pos x="0" y="2"/>
                </a:cxn>
                <a:cxn ang="0">
                  <a:pos x="0" y="10"/>
                </a:cxn>
                <a:cxn ang="0">
                  <a:pos x="4" y="8"/>
                </a:cxn>
                <a:cxn ang="0">
                  <a:pos x="4" y="0"/>
                </a:cxn>
              </a:cxnLst>
              <a:rect l="0" t="0" r="r" b="b"/>
              <a:pathLst>
                <a:path w="4" h="10">
                  <a:moveTo>
                    <a:pt x="4" y="0"/>
                  </a:moveTo>
                  <a:lnTo>
                    <a:pt x="0" y="2"/>
                  </a:lnTo>
                  <a:lnTo>
                    <a:pt x="0" y="10"/>
                  </a:lnTo>
                  <a:lnTo>
                    <a:pt x="4" y="8"/>
                  </a:lnTo>
                  <a:lnTo>
                    <a:pt x="4"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02" name="Freeform 2347"/>
            <p:cNvSpPr>
              <a:spLocks/>
            </p:cNvSpPr>
            <p:nvPr/>
          </p:nvSpPr>
          <p:spPr bwMode="blackWhite">
            <a:xfrm>
              <a:off x="2738" y="1884"/>
              <a:ext cx="1" cy="11"/>
            </a:xfrm>
            <a:custGeom>
              <a:avLst/>
              <a:gdLst/>
              <a:ahLst/>
              <a:cxnLst>
                <a:cxn ang="0">
                  <a:pos x="0" y="3"/>
                </a:cxn>
                <a:cxn ang="0">
                  <a:pos x="0" y="0"/>
                </a:cxn>
                <a:cxn ang="0">
                  <a:pos x="0" y="7"/>
                </a:cxn>
                <a:cxn ang="0">
                  <a:pos x="0" y="11"/>
                </a:cxn>
                <a:cxn ang="0">
                  <a:pos x="0" y="3"/>
                </a:cxn>
              </a:cxnLst>
              <a:rect l="0" t="0" r="r" b="b"/>
              <a:pathLst>
                <a:path h="11">
                  <a:moveTo>
                    <a:pt x="0" y="3"/>
                  </a:moveTo>
                  <a:lnTo>
                    <a:pt x="0" y="0"/>
                  </a:lnTo>
                  <a:lnTo>
                    <a:pt x="0" y="7"/>
                  </a:lnTo>
                  <a:lnTo>
                    <a:pt x="0" y="11"/>
                  </a:lnTo>
                  <a:lnTo>
                    <a:pt x="0" y="3"/>
                  </a:lnTo>
                  <a:close/>
                </a:path>
              </a:pathLst>
            </a:custGeom>
            <a:solidFill>
              <a:srgbClr val="FFFFFF"/>
            </a:solidFill>
            <a:ln w="6350">
              <a:solidFill>
                <a:srgbClr val="000000"/>
              </a:solidFill>
              <a:prstDash val="solid"/>
              <a:round/>
              <a:headEnd/>
              <a:tailEnd/>
            </a:ln>
          </p:spPr>
          <p:txBody>
            <a:bodyPr/>
            <a:lstStyle/>
            <a:p>
              <a:endParaRPr lang="en-US" dirty="0"/>
            </a:p>
          </p:txBody>
        </p:sp>
        <p:sp>
          <p:nvSpPr>
            <p:cNvPr id="303" name="Freeform 2348"/>
            <p:cNvSpPr>
              <a:spLocks/>
            </p:cNvSpPr>
            <p:nvPr/>
          </p:nvSpPr>
          <p:spPr bwMode="blackWhite">
            <a:xfrm>
              <a:off x="2650" y="1872"/>
              <a:ext cx="4" cy="10"/>
            </a:xfrm>
            <a:custGeom>
              <a:avLst/>
              <a:gdLst/>
              <a:ahLst/>
              <a:cxnLst>
                <a:cxn ang="0">
                  <a:pos x="4" y="0"/>
                </a:cxn>
                <a:cxn ang="0">
                  <a:pos x="2" y="2"/>
                </a:cxn>
                <a:cxn ang="0">
                  <a:pos x="0" y="10"/>
                </a:cxn>
                <a:cxn ang="0">
                  <a:pos x="4" y="8"/>
                </a:cxn>
                <a:cxn ang="0">
                  <a:pos x="4" y="0"/>
                </a:cxn>
              </a:cxnLst>
              <a:rect l="0" t="0" r="r" b="b"/>
              <a:pathLst>
                <a:path w="4" h="10">
                  <a:moveTo>
                    <a:pt x="4" y="0"/>
                  </a:moveTo>
                  <a:lnTo>
                    <a:pt x="2" y="2"/>
                  </a:lnTo>
                  <a:lnTo>
                    <a:pt x="0" y="10"/>
                  </a:lnTo>
                  <a:lnTo>
                    <a:pt x="4" y="8"/>
                  </a:lnTo>
                  <a:lnTo>
                    <a:pt x="4"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04" name="Freeform 2349"/>
            <p:cNvSpPr>
              <a:spLocks/>
            </p:cNvSpPr>
            <p:nvPr/>
          </p:nvSpPr>
          <p:spPr bwMode="blackWhite">
            <a:xfrm>
              <a:off x="2738" y="1887"/>
              <a:ext cx="1" cy="12"/>
            </a:xfrm>
            <a:custGeom>
              <a:avLst/>
              <a:gdLst/>
              <a:ahLst/>
              <a:cxnLst>
                <a:cxn ang="0">
                  <a:pos x="0" y="4"/>
                </a:cxn>
                <a:cxn ang="0">
                  <a:pos x="0" y="0"/>
                </a:cxn>
                <a:cxn ang="0">
                  <a:pos x="0" y="8"/>
                </a:cxn>
                <a:cxn ang="0">
                  <a:pos x="0" y="12"/>
                </a:cxn>
                <a:cxn ang="0">
                  <a:pos x="0" y="4"/>
                </a:cxn>
              </a:cxnLst>
              <a:rect l="0" t="0" r="r" b="b"/>
              <a:pathLst>
                <a:path h="12">
                  <a:moveTo>
                    <a:pt x="0" y="4"/>
                  </a:moveTo>
                  <a:lnTo>
                    <a:pt x="0" y="0"/>
                  </a:lnTo>
                  <a:lnTo>
                    <a:pt x="0" y="8"/>
                  </a:lnTo>
                  <a:lnTo>
                    <a:pt x="0" y="12"/>
                  </a:lnTo>
                  <a:lnTo>
                    <a:pt x="0" y="4"/>
                  </a:lnTo>
                  <a:close/>
                </a:path>
              </a:pathLst>
            </a:custGeom>
            <a:solidFill>
              <a:srgbClr val="FFFFFF"/>
            </a:solidFill>
            <a:ln w="6350">
              <a:solidFill>
                <a:srgbClr val="000000"/>
              </a:solidFill>
              <a:prstDash val="solid"/>
              <a:round/>
              <a:headEnd/>
              <a:tailEnd/>
            </a:ln>
          </p:spPr>
          <p:txBody>
            <a:bodyPr/>
            <a:lstStyle/>
            <a:p>
              <a:endParaRPr lang="en-US" dirty="0"/>
            </a:p>
          </p:txBody>
        </p:sp>
        <p:sp>
          <p:nvSpPr>
            <p:cNvPr id="305" name="Freeform 2350"/>
            <p:cNvSpPr>
              <a:spLocks/>
            </p:cNvSpPr>
            <p:nvPr/>
          </p:nvSpPr>
          <p:spPr bwMode="blackWhite">
            <a:xfrm>
              <a:off x="2646" y="1874"/>
              <a:ext cx="6" cy="10"/>
            </a:xfrm>
            <a:custGeom>
              <a:avLst/>
              <a:gdLst/>
              <a:ahLst/>
              <a:cxnLst>
                <a:cxn ang="0">
                  <a:pos x="6" y="0"/>
                </a:cxn>
                <a:cxn ang="0">
                  <a:pos x="2" y="2"/>
                </a:cxn>
                <a:cxn ang="0">
                  <a:pos x="0" y="10"/>
                </a:cxn>
                <a:cxn ang="0">
                  <a:pos x="4" y="8"/>
                </a:cxn>
                <a:cxn ang="0">
                  <a:pos x="6" y="0"/>
                </a:cxn>
              </a:cxnLst>
              <a:rect l="0" t="0" r="r" b="b"/>
              <a:pathLst>
                <a:path w="6" h="10">
                  <a:moveTo>
                    <a:pt x="6" y="0"/>
                  </a:moveTo>
                  <a:lnTo>
                    <a:pt x="2" y="2"/>
                  </a:lnTo>
                  <a:lnTo>
                    <a:pt x="0" y="10"/>
                  </a:lnTo>
                  <a:lnTo>
                    <a:pt x="4"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06" name="Freeform 2351"/>
            <p:cNvSpPr>
              <a:spLocks/>
            </p:cNvSpPr>
            <p:nvPr/>
          </p:nvSpPr>
          <p:spPr bwMode="blackWhite">
            <a:xfrm>
              <a:off x="2736" y="1893"/>
              <a:ext cx="2" cy="10"/>
            </a:xfrm>
            <a:custGeom>
              <a:avLst/>
              <a:gdLst/>
              <a:ahLst/>
              <a:cxnLst>
                <a:cxn ang="0">
                  <a:pos x="2" y="2"/>
                </a:cxn>
                <a:cxn ang="0">
                  <a:pos x="2" y="0"/>
                </a:cxn>
                <a:cxn ang="0">
                  <a:pos x="2" y="8"/>
                </a:cxn>
                <a:cxn ang="0">
                  <a:pos x="0" y="10"/>
                </a:cxn>
                <a:cxn ang="0">
                  <a:pos x="2" y="2"/>
                </a:cxn>
              </a:cxnLst>
              <a:rect l="0" t="0" r="r" b="b"/>
              <a:pathLst>
                <a:path w="2" h="10">
                  <a:moveTo>
                    <a:pt x="2" y="2"/>
                  </a:moveTo>
                  <a:lnTo>
                    <a:pt x="2" y="0"/>
                  </a:lnTo>
                  <a:lnTo>
                    <a:pt x="2" y="8"/>
                  </a:lnTo>
                  <a:lnTo>
                    <a:pt x="0" y="10"/>
                  </a:lnTo>
                  <a:lnTo>
                    <a:pt x="2"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307" name="Freeform 2352"/>
            <p:cNvSpPr>
              <a:spLocks/>
            </p:cNvSpPr>
            <p:nvPr/>
          </p:nvSpPr>
          <p:spPr bwMode="blackWhite">
            <a:xfrm>
              <a:off x="2644" y="1876"/>
              <a:ext cx="4" cy="9"/>
            </a:xfrm>
            <a:custGeom>
              <a:avLst/>
              <a:gdLst/>
              <a:ahLst/>
              <a:cxnLst>
                <a:cxn ang="0">
                  <a:pos x="4" y="0"/>
                </a:cxn>
                <a:cxn ang="0">
                  <a:pos x="0" y="2"/>
                </a:cxn>
                <a:cxn ang="0">
                  <a:pos x="0" y="9"/>
                </a:cxn>
                <a:cxn ang="0">
                  <a:pos x="2" y="8"/>
                </a:cxn>
                <a:cxn ang="0">
                  <a:pos x="4" y="0"/>
                </a:cxn>
              </a:cxnLst>
              <a:rect l="0" t="0" r="r" b="b"/>
              <a:pathLst>
                <a:path w="4" h="9">
                  <a:moveTo>
                    <a:pt x="4" y="0"/>
                  </a:moveTo>
                  <a:lnTo>
                    <a:pt x="0" y="2"/>
                  </a:lnTo>
                  <a:lnTo>
                    <a:pt x="0" y="9"/>
                  </a:lnTo>
                  <a:lnTo>
                    <a:pt x="2" y="8"/>
                  </a:lnTo>
                  <a:lnTo>
                    <a:pt x="4"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08" name="Freeform 2353"/>
            <p:cNvSpPr>
              <a:spLocks/>
            </p:cNvSpPr>
            <p:nvPr/>
          </p:nvSpPr>
          <p:spPr bwMode="blackWhite">
            <a:xfrm>
              <a:off x="2734" y="1895"/>
              <a:ext cx="4" cy="12"/>
            </a:xfrm>
            <a:custGeom>
              <a:avLst/>
              <a:gdLst/>
              <a:ahLst/>
              <a:cxnLst>
                <a:cxn ang="0">
                  <a:pos x="2" y="4"/>
                </a:cxn>
                <a:cxn ang="0">
                  <a:pos x="4" y="0"/>
                </a:cxn>
                <a:cxn ang="0">
                  <a:pos x="2" y="8"/>
                </a:cxn>
                <a:cxn ang="0">
                  <a:pos x="0" y="12"/>
                </a:cxn>
                <a:cxn ang="0">
                  <a:pos x="2" y="4"/>
                </a:cxn>
              </a:cxnLst>
              <a:rect l="0" t="0" r="r" b="b"/>
              <a:pathLst>
                <a:path w="4" h="12">
                  <a:moveTo>
                    <a:pt x="2" y="4"/>
                  </a:moveTo>
                  <a:lnTo>
                    <a:pt x="4" y="0"/>
                  </a:lnTo>
                  <a:lnTo>
                    <a:pt x="2" y="8"/>
                  </a:lnTo>
                  <a:lnTo>
                    <a:pt x="0" y="12"/>
                  </a:lnTo>
                  <a:lnTo>
                    <a:pt x="2" y="4"/>
                  </a:lnTo>
                  <a:close/>
                </a:path>
              </a:pathLst>
            </a:custGeom>
            <a:solidFill>
              <a:srgbClr val="FFFFFF"/>
            </a:solidFill>
            <a:ln w="6350">
              <a:solidFill>
                <a:srgbClr val="000000"/>
              </a:solidFill>
              <a:prstDash val="solid"/>
              <a:round/>
              <a:headEnd/>
              <a:tailEnd/>
            </a:ln>
          </p:spPr>
          <p:txBody>
            <a:bodyPr/>
            <a:lstStyle/>
            <a:p>
              <a:endParaRPr lang="en-US" dirty="0"/>
            </a:p>
          </p:txBody>
        </p:sp>
        <p:sp>
          <p:nvSpPr>
            <p:cNvPr id="309" name="Freeform 2354"/>
            <p:cNvSpPr>
              <a:spLocks/>
            </p:cNvSpPr>
            <p:nvPr/>
          </p:nvSpPr>
          <p:spPr bwMode="blackWhite">
            <a:xfrm>
              <a:off x="2640" y="1878"/>
              <a:ext cx="4" cy="11"/>
            </a:xfrm>
            <a:custGeom>
              <a:avLst/>
              <a:gdLst/>
              <a:ahLst/>
              <a:cxnLst>
                <a:cxn ang="0">
                  <a:pos x="4" y="0"/>
                </a:cxn>
                <a:cxn ang="0">
                  <a:pos x="2" y="4"/>
                </a:cxn>
                <a:cxn ang="0">
                  <a:pos x="0" y="11"/>
                </a:cxn>
                <a:cxn ang="0">
                  <a:pos x="4" y="7"/>
                </a:cxn>
                <a:cxn ang="0">
                  <a:pos x="4" y="0"/>
                </a:cxn>
              </a:cxnLst>
              <a:rect l="0" t="0" r="r" b="b"/>
              <a:pathLst>
                <a:path w="4" h="11">
                  <a:moveTo>
                    <a:pt x="4" y="0"/>
                  </a:moveTo>
                  <a:lnTo>
                    <a:pt x="2" y="4"/>
                  </a:lnTo>
                  <a:lnTo>
                    <a:pt x="0" y="11"/>
                  </a:lnTo>
                  <a:lnTo>
                    <a:pt x="4" y="7"/>
                  </a:lnTo>
                  <a:lnTo>
                    <a:pt x="4"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10" name="Freeform 2355"/>
            <p:cNvSpPr>
              <a:spLocks/>
            </p:cNvSpPr>
            <p:nvPr/>
          </p:nvSpPr>
          <p:spPr bwMode="blackWhite">
            <a:xfrm>
              <a:off x="2732" y="1899"/>
              <a:ext cx="4" cy="10"/>
            </a:xfrm>
            <a:custGeom>
              <a:avLst/>
              <a:gdLst/>
              <a:ahLst/>
              <a:cxnLst>
                <a:cxn ang="0">
                  <a:pos x="2" y="2"/>
                </a:cxn>
                <a:cxn ang="0">
                  <a:pos x="4" y="0"/>
                </a:cxn>
                <a:cxn ang="0">
                  <a:pos x="2" y="8"/>
                </a:cxn>
                <a:cxn ang="0">
                  <a:pos x="0" y="10"/>
                </a:cxn>
                <a:cxn ang="0">
                  <a:pos x="2" y="2"/>
                </a:cxn>
              </a:cxnLst>
              <a:rect l="0" t="0" r="r" b="b"/>
              <a:pathLst>
                <a:path w="4" h="10">
                  <a:moveTo>
                    <a:pt x="2" y="2"/>
                  </a:moveTo>
                  <a:lnTo>
                    <a:pt x="4" y="0"/>
                  </a:lnTo>
                  <a:lnTo>
                    <a:pt x="2" y="8"/>
                  </a:lnTo>
                  <a:lnTo>
                    <a:pt x="0" y="10"/>
                  </a:lnTo>
                  <a:lnTo>
                    <a:pt x="2"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311" name="Freeform 2356"/>
            <p:cNvSpPr>
              <a:spLocks/>
            </p:cNvSpPr>
            <p:nvPr/>
          </p:nvSpPr>
          <p:spPr bwMode="blackWhite">
            <a:xfrm>
              <a:off x="2638" y="1882"/>
              <a:ext cx="4" cy="9"/>
            </a:xfrm>
            <a:custGeom>
              <a:avLst/>
              <a:gdLst/>
              <a:ahLst/>
              <a:cxnLst>
                <a:cxn ang="0">
                  <a:pos x="4" y="0"/>
                </a:cxn>
                <a:cxn ang="0">
                  <a:pos x="2" y="2"/>
                </a:cxn>
                <a:cxn ang="0">
                  <a:pos x="0" y="9"/>
                </a:cxn>
                <a:cxn ang="0">
                  <a:pos x="2" y="7"/>
                </a:cxn>
                <a:cxn ang="0">
                  <a:pos x="4" y="0"/>
                </a:cxn>
              </a:cxnLst>
              <a:rect l="0" t="0" r="r" b="b"/>
              <a:pathLst>
                <a:path w="4" h="9">
                  <a:moveTo>
                    <a:pt x="4" y="0"/>
                  </a:moveTo>
                  <a:lnTo>
                    <a:pt x="2" y="2"/>
                  </a:lnTo>
                  <a:lnTo>
                    <a:pt x="0" y="9"/>
                  </a:lnTo>
                  <a:lnTo>
                    <a:pt x="2" y="7"/>
                  </a:lnTo>
                  <a:lnTo>
                    <a:pt x="4"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12" name="Freeform 2357"/>
            <p:cNvSpPr>
              <a:spLocks/>
            </p:cNvSpPr>
            <p:nvPr/>
          </p:nvSpPr>
          <p:spPr bwMode="blackWhite">
            <a:xfrm>
              <a:off x="2730" y="1901"/>
              <a:ext cx="4" cy="12"/>
            </a:xfrm>
            <a:custGeom>
              <a:avLst/>
              <a:gdLst/>
              <a:ahLst/>
              <a:cxnLst>
                <a:cxn ang="0">
                  <a:pos x="2" y="4"/>
                </a:cxn>
                <a:cxn ang="0">
                  <a:pos x="4" y="0"/>
                </a:cxn>
                <a:cxn ang="0">
                  <a:pos x="2" y="8"/>
                </a:cxn>
                <a:cxn ang="0">
                  <a:pos x="0" y="12"/>
                </a:cxn>
                <a:cxn ang="0">
                  <a:pos x="2" y="4"/>
                </a:cxn>
              </a:cxnLst>
              <a:rect l="0" t="0" r="r" b="b"/>
              <a:pathLst>
                <a:path w="4" h="12">
                  <a:moveTo>
                    <a:pt x="2" y="4"/>
                  </a:moveTo>
                  <a:lnTo>
                    <a:pt x="4" y="0"/>
                  </a:lnTo>
                  <a:lnTo>
                    <a:pt x="2" y="8"/>
                  </a:lnTo>
                  <a:lnTo>
                    <a:pt x="0" y="12"/>
                  </a:lnTo>
                  <a:lnTo>
                    <a:pt x="2" y="4"/>
                  </a:lnTo>
                  <a:close/>
                </a:path>
              </a:pathLst>
            </a:custGeom>
            <a:solidFill>
              <a:srgbClr val="FFFFFF"/>
            </a:solidFill>
            <a:ln w="6350">
              <a:solidFill>
                <a:srgbClr val="000000"/>
              </a:solidFill>
              <a:prstDash val="solid"/>
              <a:round/>
              <a:headEnd/>
              <a:tailEnd/>
            </a:ln>
          </p:spPr>
          <p:txBody>
            <a:bodyPr/>
            <a:lstStyle/>
            <a:p>
              <a:endParaRPr lang="en-US" dirty="0"/>
            </a:p>
          </p:txBody>
        </p:sp>
        <p:sp>
          <p:nvSpPr>
            <p:cNvPr id="313" name="Freeform 2358"/>
            <p:cNvSpPr>
              <a:spLocks/>
            </p:cNvSpPr>
            <p:nvPr/>
          </p:nvSpPr>
          <p:spPr bwMode="blackWhite">
            <a:xfrm>
              <a:off x="2636" y="1884"/>
              <a:ext cx="4" cy="11"/>
            </a:xfrm>
            <a:custGeom>
              <a:avLst/>
              <a:gdLst/>
              <a:ahLst/>
              <a:cxnLst>
                <a:cxn ang="0">
                  <a:pos x="4" y="0"/>
                </a:cxn>
                <a:cxn ang="0">
                  <a:pos x="2" y="3"/>
                </a:cxn>
                <a:cxn ang="0">
                  <a:pos x="0" y="11"/>
                </a:cxn>
                <a:cxn ang="0">
                  <a:pos x="2" y="7"/>
                </a:cxn>
                <a:cxn ang="0">
                  <a:pos x="4" y="0"/>
                </a:cxn>
              </a:cxnLst>
              <a:rect l="0" t="0" r="r" b="b"/>
              <a:pathLst>
                <a:path w="4" h="11">
                  <a:moveTo>
                    <a:pt x="4" y="0"/>
                  </a:moveTo>
                  <a:lnTo>
                    <a:pt x="2" y="3"/>
                  </a:lnTo>
                  <a:lnTo>
                    <a:pt x="0" y="11"/>
                  </a:lnTo>
                  <a:lnTo>
                    <a:pt x="2" y="7"/>
                  </a:lnTo>
                  <a:lnTo>
                    <a:pt x="4"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14" name="Freeform 2359"/>
            <p:cNvSpPr>
              <a:spLocks/>
            </p:cNvSpPr>
            <p:nvPr/>
          </p:nvSpPr>
          <p:spPr bwMode="blackWhite">
            <a:xfrm>
              <a:off x="2728" y="1905"/>
              <a:ext cx="4" cy="10"/>
            </a:xfrm>
            <a:custGeom>
              <a:avLst/>
              <a:gdLst/>
              <a:ahLst/>
              <a:cxnLst>
                <a:cxn ang="0">
                  <a:pos x="0" y="2"/>
                </a:cxn>
                <a:cxn ang="0">
                  <a:pos x="4" y="0"/>
                </a:cxn>
                <a:cxn ang="0">
                  <a:pos x="2" y="8"/>
                </a:cxn>
                <a:cxn ang="0">
                  <a:pos x="0" y="10"/>
                </a:cxn>
                <a:cxn ang="0">
                  <a:pos x="0" y="2"/>
                </a:cxn>
              </a:cxnLst>
              <a:rect l="0" t="0" r="r" b="b"/>
              <a:pathLst>
                <a:path w="4" h="10">
                  <a:moveTo>
                    <a:pt x="0" y="2"/>
                  </a:moveTo>
                  <a:lnTo>
                    <a:pt x="4" y="0"/>
                  </a:lnTo>
                  <a:lnTo>
                    <a:pt x="2" y="8"/>
                  </a:lnTo>
                  <a:lnTo>
                    <a:pt x="0" y="10"/>
                  </a:lnTo>
                  <a:lnTo>
                    <a:pt x="0"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315" name="Freeform 2360"/>
            <p:cNvSpPr>
              <a:spLocks/>
            </p:cNvSpPr>
            <p:nvPr/>
          </p:nvSpPr>
          <p:spPr bwMode="blackWhite">
            <a:xfrm>
              <a:off x="2634" y="1887"/>
              <a:ext cx="4" cy="10"/>
            </a:xfrm>
            <a:custGeom>
              <a:avLst/>
              <a:gdLst/>
              <a:ahLst/>
              <a:cxnLst>
                <a:cxn ang="0">
                  <a:pos x="4" y="0"/>
                </a:cxn>
                <a:cxn ang="0">
                  <a:pos x="2" y="2"/>
                </a:cxn>
                <a:cxn ang="0">
                  <a:pos x="0" y="10"/>
                </a:cxn>
                <a:cxn ang="0">
                  <a:pos x="2" y="8"/>
                </a:cxn>
                <a:cxn ang="0">
                  <a:pos x="4" y="0"/>
                </a:cxn>
              </a:cxnLst>
              <a:rect l="0" t="0" r="r" b="b"/>
              <a:pathLst>
                <a:path w="4" h="10">
                  <a:moveTo>
                    <a:pt x="4" y="0"/>
                  </a:moveTo>
                  <a:lnTo>
                    <a:pt x="2" y="2"/>
                  </a:lnTo>
                  <a:lnTo>
                    <a:pt x="0" y="10"/>
                  </a:lnTo>
                  <a:lnTo>
                    <a:pt x="2" y="8"/>
                  </a:lnTo>
                  <a:lnTo>
                    <a:pt x="4"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16" name="Freeform 2361"/>
            <p:cNvSpPr>
              <a:spLocks/>
            </p:cNvSpPr>
            <p:nvPr/>
          </p:nvSpPr>
          <p:spPr bwMode="blackWhite">
            <a:xfrm>
              <a:off x="2724" y="1907"/>
              <a:ext cx="4" cy="10"/>
            </a:xfrm>
            <a:custGeom>
              <a:avLst/>
              <a:gdLst/>
              <a:ahLst/>
              <a:cxnLst>
                <a:cxn ang="0">
                  <a:pos x="0" y="2"/>
                </a:cxn>
                <a:cxn ang="0">
                  <a:pos x="4" y="0"/>
                </a:cxn>
                <a:cxn ang="0">
                  <a:pos x="4" y="8"/>
                </a:cxn>
                <a:cxn ang="0">
                  <a:pos x="0" y="10"/>
                </a:cxn>
                <a:cxn ang="0">
                  <a:pos x="0" y="2"/>
                </a:cxn>
              </a:cxnLst>
              <a:rect l="0" t="0" r="r" b="b"/>
              <a:pathLst>
                <a:path w="4" h="10">
                  <a:moveTo>
                    <a:pt x="0" y="2"/>
                  </a:moveTo>
                  <a:lnTo>
                    <a:pt x="4" y="0"/>
                  </a:lnTo>
                  <a:lnTo>
                    <a:pt x="4" y="8"/>
                  </a:lnTo>
                  <a:lnTo>
                    <a:pt x="0" y="10"/>
                  </a:lnTo>
                  <a:lnTo>
                    <a:pt x="0"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317" name="Freeform 2362"/>
            <p:cNvSpPr>
              <a:spLocks/>
            </p:cNvSpPr>
            <p:nvPr/>
          </p:nvSpPr>
          <p:spPr bwMode="blackWhite">
            <a:xfrm>
              <a:off x="2634" y="1889"/>
              <a:ext cx="2" cy="10"/>
            </a:xfrm>
            <a:custGeom>
              <a:avLst/>
              <a:gdLst/>
              <a:ahLst/>
              <a:cxnLst>
                <a:cxn ang="0">
                  <a:pos x="2" y="0"/>
                </a:cxn>
                <a:cxn ang="0">
                  <a:pos x="2" y="2"/>
                </a:cxn>
                <a:cxn ang="0">
                  <a:pos x="0" y="10"/>
                </a:cxn>
                <a:cxn ang="0">
                  <a:pos x="0" y="8"/>
                </a:cxn>
                <a:cxn ang="0">
                  <a:pos x="2" y="0"/>
                </a:cxn>
              </a:cxnLst>
              <a:rect l="0" t="0" r="r" b="b"/>
              <a:pathLst>
                <a:path w="2" h="10">
                  <a:moveTo>
                    <a:pt x="2" y="0"/>
                  </a:moveTo>
                  <a:lnTo>
                    <a:pt x="2" y="2"/>
                  </a:lnTo>
                  <a:lnTo>
                    <a:pt x="0" y="10"/>
                  </a:ln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18" name="Freeform 2363"/>
            <p:cNvSpPr>
              <a:spLocks/>
            </p:cNvSpPr>
            <p:nvPr/>
          </p:nvSpPr>
          <p:spPr bwMode="blackWhite">
            <a:xfrm>
              <a:off x="2720" y="1909"/>
              <a:ext cx="4" cy="10"/>
            </a:xfrm>
            <a:custGeom>
              <a:avLst/>
              <a:gdLst/>
              <a:ahLst/>
              <a:cxnLst>
                <a:cxn ang="0">
                  <a:pos x="2" y="2"/>
                </a:cxn>
                <a:cxn ang="0">
                  <a:pos x="4" y="0"/>
                </a:cxn>
                <a:cxn ang="0">
                  <a:pos x="4" y="8"/>
                </a:cxn>
                <a:cxn ang="0">
                  <a:pos x="0" y="10"/>
                </a:cxn>
                <a:cxn ang="0">
                  <a:pos x="2" y="2"/>
                </a:cxn>
              </a:cxnLst>
              <a:rect l="0" t="0" r="r" b="b"/>
              <a:pathLst>
                <a:path w="4" h="10">
                  <a:moveTo>
                    <a:pt x="2" y="2"/>
                  </a:moveTo>
                  <a:lnTo>
                    <a:pt x="4" y="0"/>
                  </a:lnTo>
                  <a:lnTo>
                    <a:pt x="4" y="8"/>
                  </a:lnTo>
                  <a:lnTo>
                    <a:pt x="0" y="10"/>
                  </a:lnTo>
                  <a:lnTo>
                    <a:pt x="2"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319" name="Freeform 2364"/>
            <p:cNvSpPr>
              <a:spLocks/>
            </p:cNvSpPr>
            <p:nvPr/>
          </p:nvSpPr>
          <p:spPr bwMode="blackWhite">
            <a:xfrm>
              <a:off x="2634" y="1891"/>
              <a:ext cx="2" cy="8"/>
            </a:xfrm>
            <a:custGeom>
              <a:avLst/>
              <a:gdLst/>
              <a:ahLst/>
              <a:cxnLst>
                <a:cxn ang="0">
                  <a:pos x="2" y="0"/>
                </a:cxn>
                <a:cxn ang="0">
                  <a:pos x="0" y="8"/>
                </a:cxn>
                <a:cxn ang="0">
                  <a:pos x="2" y="0"/>
                </a:cxn>
              </a:cxnLst>
              <a:rect l="0" t="0" r="r" b="b"/>
              <a:pathLst>
                <a:path w="2" h="8">
                  <a:moveTo>
                    <a:pt x="2" y="0"/>
                  </a:move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20" name="Freeform 2365"/>
            <p:cNvSpPr>
              <a:spLocks/>
            </p:cNvSpPr>
            <p:nvPr/>
          </p:nvSpPr>
          <p:spPr bwMode="blackWhite">
            <a:xfrm>
              <a:off x="2716" y="1911"/>
              <a:ext cx="6" cy="10"/>
            </a:xfrm>
            <a:custGeom>
              <a:avLst/>
              <a:gdLst/>
              <a:ahLst/>
              <a:cxnLst>
                <a:cxn ang="0">
                  <a:pos x="2" y="2"/>
                </a:cxn>
                <a:cxn ang="0">
                  <a:pos x="6" y="0"/>
                </a:cxn>
                <a:cxn ang="0">
                  <a:pos x="4" y="8"/>
                </a:cxn>
                <a:cxn ang="0">
                  <a:pos x="0" y="10"/>
                </a:cxn>
                <a:cxn ang="0">
                  <a:pos x="2" y="2"/>
                </a:cxn>
              </a:cxnLst>
              <a:rect l="0" t="0" r="r" b="b"/>
              <a:pathLst>
                <a:path w="6" h="10">
                  <a:moveTo>
                    <a:pt x="2" y="2"/>
                  </a:moveTo>
                  <a:lnTo>
                    <a:pt x="6" y="0"/>
                  </a:lnTo>
                  <a:lnTo>
                    <a:pt x="4" y="8"/>
                  </a:lnTo>
                  <a:lnTo>
                    <a:pt x="0" y="10"/>
                  </a:lnTo>
                  <a:lnTo>
                    <a:pt x="2"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321" name="Freeform 2366"/>
            <p:cNvSpPr>
              <a:spLocks/>
            </p:cNvSpPr>
            <p:nvPr/>
          </p:nvSpPr>
          <p:spPr bwMode="blackWhite">
            <a:xfrm>
              <a:off x="2634" y="1891"/>
              <a:ext cx="2" cy="12"/>
            </a:xfrm>
            <a:custGeom>
              <a:avLst/>
              <a:gdLst/>
              <a:ahLst/>
              <a:cxnLst>
                <a:cxn ang="0">
                  <a:pos x="2" y="0"/>
                </a:cxn>
                <a:cxn ang="0">
                  <a:pos x="0" y="4"/>
                </a:cxn>
                <a:cxn ang="0">
                  <a:pos x="0" y="12"/>
                </a:cxn>
                <a:cxn ang="0">
                  <a:pos x="0" y="8"/>
                </a:cxn>
                <a:cxn ang="0">
                  <a:pos x="2" y="0"/>
                </a:cxn>
              </a:cxnLst>
              <a:rect l="0" t="0" r="r" b="b"/>
              <a:pathLst>
                <a:path w="2" h="12">
                  <a:moveTo>
                    <a:pt x="2" y="0"/>
                  </a:moveTo>
                  <a:lnTo>
                    <a:pt x="0" y="4"/>
                  </a:lnTo>
                  <a:lnTo>
                    <a:pt x="0" y="12"/>
                  </a:ln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22" name="Freeform 2367"/>
            <p:cNvSpPr>
              <a:spLocks/>
            </p:cNvSpPr>
            <p:nvPr/>
          </p:nvSpPr>
          <p:spPr bwMode="blackWhite">
            <a:xfrm>
              <a:off x="2712" y="1913"/>
              <a:ext cx="6" cy="10"/>
            </a:xfrm>
            <a:custGeom>
              <a:avLst/>
              <a:gdLst/>
              <a:ahLst/>
              <a:cxnLst>
                <a:cxn ang="0">
                  <a:pos x="0" y="2"/>
                </a:cxn>
                <a:cxn ang="0">
                  <a:pos x="6" y="0"/>
                </a:cxn>
                <a:cxn ang="0">
                  <a:pos x="4" y="8"/>
                </a:cxn>
                <a:cxn ang="0">
                  <a:pos x="0" y="10"/>
                </a:cxn>
                <a:cxn ang="0">
                  <a:pos x="0" y="2"/>
                </a:cxn>
              </a:cxnLst>
              <a:rect l="0" t="0" r="r" b="b"/>
              <a:pathLst>
                <a:path w="6" h="10">
                  <a:moveTo>
                    <a:pt x="0" y="2"/>
                  </a:moveTo>
                  <a:lnTo>
                    <a:pt x="6" y="0"/>
                  </a:lnTo>
                  <a:lnTo>
                    <a:pt x="4" y="8"/>
                  </a:lnTo>
                  <a:lnTo>
                    <a:pt x="0" y="10"/>
                  </a:lnTo>
                  <a:lnTo>
                    <a:pt x="0"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323" name="Freeform 2368"/>
            <p:cNvSpPr>
              <a:spLocks/>
            </p:cNvSpPr>
            <p:nvPr/>
          </p:nvSpPr>
          <p:spPr bwMode="blackWhite">
            <a:xfrm>
              <a:off x="2634" y="1895"/>
              <a:ext cx="1" cy="12"/>
            </a:xfrm>
            <a:custGeom>
              <a:avLst/>
              <a:gdLst/>
              <a:ahLst/>
              <a:cxnLst>
                <a:cxn ang="0">
                  <a:pos x="0" y="0"/>
                </a:cxn>
                <a:cxn ang="0">
                  <a:pos x="0" y="4"/>
                </a:cxn>
                <a:cxn ang="0">
                  <a:pos x="0" y="12"/>
                </a:cxn>
                <a:cxn ang="0">
                  <a:pos x="0" y="8"/>
                </a:cxn>
                <a:cxn ang="0">
                  <a:pos x="0" y="0"/>
                </a:cxn>
              </a:cxnLst>
              <a:rect l="0" t="0" r="r" b="b"/>
              <a:pathLst>
                <a:path h="12">
                  <a:moveTo>
                    <a:pt x="0" y="0"/>
                  </a:moveTo>
                  <a:lnTo>
                    <a:pt x="0" y="4"/>
                  </a:lnTo>
                  <a:lnTo>
                    <a:pt x="0" y="12"/>
                  </a:lnTo>
                  <a:lnTo>
                    <a:pt x="0" y="8"/>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24" name="Freeform 2369"/>
            <p:cNvSpPr>
              <a:spLocks/>
            </p:cNvSpPr>
            <p:nvPr/>
          </p:nvSpPr>
          <p:spPr bwMode="blackWhite">
            <a:xfrm>
              <a:off x="2708" y="1915"/>
              <a:ext cx="4" cy="10"/>
            </a:xfrm>
            <a:custGeom>
              <a:avLst/>
              <a:gdLst/>
              <a:ahLst/>
              <a:cxnLst>
                <a:cxn ang="0">
                  <a:pos x="0" y="2"/>
                </a:cxn>
                <a:cxn ang="0">
                  <a:pos x="4" y="0"/>
                </a:cxn>
                <a:cxn ang="0">
                  <a:pos x="4" y="8"/>
                </a:cxn>
                <a:cxn ang="0">
                  <a:pos x="0" y="10"/>
                </a:cxn>
                <a:cxn ang="0">
                  <a:pos x="0" y="2"/>
                </a:cxn>
              </a:cxnLst>
              <a:rect l="0" t="0" r="r" b="b"/>
              <a:pathLst>
                <a:path w="4" h="10">
                  <a:moveTo>
                    <a:pt x="0" y="2"/>
                  </a:moveTo>
                  <a:lnTo>
                    <a:pt x="4" y="0"/>
                  </a:lnTo>
                  <a:lnTo>
                    <a:pt x="4" y="8"/>
                  </a:lnTo>
                  <a:lnTo>
                    <a:pt x="0" y="10"/>
                  </a:lnTo>
                  <a:lnTo>
                    <a:pt x="0"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325" name="Freeform 2370"/>
            <p:cNvSpPr>
              <a:spLocks/>
            </p:cNvSpPr>
            <p:nvPr/>
          </p:nvSpPr>
          <p:spPr bwMode="blackWhite">
            <a:xfrm>
              <a:off x="2634" y="1899"/>
              <a:ext cx="2" cy="10"/>
            </a:xfrm>
            <a:custGeom>
              <a:avLst/>
              <a:gdLst/>
              <a:ahLst/>
              <a:cxnLst>
                <a:cxn ang="0">
                  <a:pos x="0" y="0"/>
                </a:cxn>
                <a:cxn ang="0">
                  <a:pos x="2" y="2"/>
                </a:cxn>
                <a:cxn ang="0">
                  <a:pos x="0" y="10"/>
                </a:cxn>
                <a:cxn ang="0">
                  <a:pos x="0" y="8"/>
                </a:cxn>
                <a:cxn ang="0">
                  <a:pos x="0" y="0"/>
                </a:cxn>
              </a:cxnLst>
              <a:rect l="0" t="0" r="r" b="b"/>
              <a:pathLst>
                <a:path w="2" h="10">
                  <a:moveTo>
                    <a:pt x="0" y="0"/>
                  </a:moveTo>
                  <a:lnTo>
                    <a:pt x="2" y="2"/>
                  </a:lnTo>
                  <a:lnTo>
                    <a:pt x="0" y="10"/>
                  </a:lnTo>
                  <a:lnTo>
                    <a:pt x="0" y="8"/>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26" name="Freeform 2371"/>
            <p:cNvSpPr>
              <a:spLocks/>
            </p:cNvSpPr>
            <p:nvPr/>
          </p:nvSpPr>
          <p:spPr bwMode="blackWhite">
            <a:xfrm>
              <a:off x="2702" y="1917"/>
              <a:ext cx="6" cy="10"/>
            </a:xfrm>
            <a:custGeom>
              <a:avLst/>
              <a:gdLst/>
              <a:ahLst/>
              <a:cxnLst>
                <a:cxn ang="0">
                  <a:pos x="2" y="2"/>
                </a:cxn>
                <a:cxn ang="0">
                  <a:pos x="6" y="0"/>
                </a:cxn>
                <a:cxn ang="0">
                  <a:pos x="6" y="8"/>
                </a:cxn>
                <a:cxn ang="0">
                  <a:pos x="0" y="10"/>
                </a:cxn>
                <a:cxn ang="0">
                  <a:pos x="2" y="2"/>
                </a:cxn>
              </a:cxnLst>
              <a:rect l="0" t="0" r="r" b="b"/>
              <a:pathLst>
                <a:path w="6" h="10">
                  <a:moveTo>
                    <a:pt x="2" y="2"/>
                  </a:moveTo>
                  <a:lnTo>
                    <a:pt x="6" y="0"/>
                  </a:lnTo>
                  <a:lnTo>
                    <a:pt x="6" y="8"/>
                  </a:lnTo>
                  <a:lnTo>
                    <a:pt x="0" y="10"/>
                  </a:lnTo>
                  <a:lnTo>
                    <a:pt x="2"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327" name="Freeform 2372"/>
            <p:cNvSpPr>
              <a:spLocks/>
            </p:cNvSpPr>
            <p:nvPr/>
          </p:nvSpPr>
          <p:spPr bwMode="blackWhite">
            <a:xfrm>
              <a:off x="2634" y="1901"/>
              <a:ext cx="2" cy="12"/>
            </a:xfrm>
            <a:custGeom>
              <a:avLst/>
              <a:gdLst/>
              <a:ahLst/>
              <a:cxnLst>
                <a:cxn ang="0">
                  <a:pos x="2" y="0"/>
                </a:cxn>
                <a:cxn ang="0">
                  <a:pos x="2" y="4"/>
                </a:cxn>
                <a:cxn ang="0">
                  <a:pos x="2" y="12"/>
                </a:cxn>
                <a:cxn ang="0">
                  <a:pos x="0" y="8"/>
                </a:cxn>
                <a:cxn ang="0">
                  <a:pos x="2" y="0"/>
                </a:cxn>
              </a:cxnLst>
              <a:rect l="0" t="0" r="r" b="b"/>
              <a:pathLst>
                <a:path w="2" h="12">
                  <a:moveTo>
                    <a:pt x="2" y="0"/>
                  </a:moveTo>
                  <a:lnTo>
                    <a:pt x="2" y="4"/>
                  </a:lnTo>
                  <a:lnTo>
                    <a:pt x="2" y="12"/>
                  </a:ln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28" name="Freeform 2373"/>
            <p:cNvSpPr>
              <a:spLocks/>
            </p:cNvSpPr>
            <p:nvPr/>
          </p:nvSpPr>
          <p:spPr bwMode="blackWhite">
            <a:xfrm>
              <a:off x="2698" y="1919"/>
              <a:ext cx="6" cy="8"/>
            </a:xfrm>
            <a:custGeom>
              <a:avLst/>
              <a:gdLst/>
              <a:ahLst/>
              <a:cxnLst>
                <a:cxn ang="0">
                  <a:pos x="0" y="0"/>
                </a:cxn>
                <a:cxn ang="0">
                  <a:pos x="6" y="0"/>
                </a:cxn>
                <a:cxn ang="0">
                  <a:pos x="4" y="8"/>
                </a:cxn>
                <a:cxn ang="0">
                  <a:pos x="0" y="8"/>
                </a:cxn>
                <a:cxn ang="0">
                  <a:pos x="0" y="0"/>
                </a:cxn>
              </a:cxnLst>
              <a:rect l="0" t="0" r="r" b="b"/>
              <a:pathLst>
                <a:path w="6" h="8">
                  <a:moveTo>
                    <a:pt x="0" y="0"/>
                  </a:moveTo>
                  <a:lnTo>
                    <a:pt x="6" y="0"/>
                  </a:lnTo>
                  <a:lnTo>
                    <a:pt x="4" y="8"/>
                  </a:lnTo>
                  <a:lnTo>
                    <a:pt x="0" y="8"/>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29" name="Freeform 2374"/>
            <p:cNvSpPr>
              <a:spLocks/>
            </p:cNvSpPr>
            <p:nvPr/>
          </p:nvSpPr>
          <p:spPr bwMode="blackWhite">
            <a:xfrm>
              <a:off x="2636" y="1905"/>
              <a:ext cx="2" cy="10"/>
            </a:xfrm>
            <a:custGeom>
              <a:avLst/>
              <a:gdLst/>
              <a:ahLst/>
              <a:cxnLst>
                <a:cxn ang="0">
                  <a:pos x="0" y="0"/>
                </a:cxn>
                <a:cxn ang="0">
                  <a:pos x="2" y="2"/>
                </a:cxn>
                <a:cxn ang="0">
                  <a:pos x="2" y="10"/>
                </a:cxn>
                <a:cxn ang="0">
                  <a:pos x="0" y="8"/>
                </a:cxn>
                <a:cxn ang="0">
                  <a:pos x="0" y="0"/>
                </a:cxn>
              </a:cxnLst>
              <a:rect l="0" t="0" r="r" b="b"/>
              <a:pathLst>
                <a:path w="2" h="10">
                  <a:moveTo>
                    <a:pt x="0" y="0"/>
                  </a:moveTo>
                  <a:lnTo>
                    <a:pt x="2" y="2"/>
                  </a:lnTo>
                  <a:lnTo>
                    <a:pt x="2" y="10"/>
                  </a:lnTo>
                  <a:lnTo>
                    <a:pt x="0" y="8"/>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30" name="Freeform 2375"/>
            <p:cNvSpPr>
              <a:spLocks/>
            </p:cNvSpPr>
            <p:nvPr/>
          </p:nvSpPr>
          <p:spPr bwMode="blackWhite">
            <a:xfrm>
              <a:off x="2704" y="1919"/>
              <a:ext cx="54" cy="22"/>
            </a:xfrm>
            <a:custGeom>
              <a:avLst/>
              <a:gdLst/>
              <a:ahLst/>
              <a:cxnLst>
                <a:cxn ang="0">
                  <a:pos x="54" y="14"/>
                </a:cxn>
                <a:cxn ang="0">
                  <a:pos x="2" y="0"/>
                </a:cxn>
                <a:cxn ang="0">
                  <a:pos x="0" y="8"/>
                </a:cxn>
                <a:cxn ang="0">
                  <a:pos x="54" y="22"/>
                </a:cxn>
                <a:cxn ang="0">
                  <a:pos x="54" y="14"/>
                </a:cxn>
              </a:cxnLst>
              <a:rect l="0" t="0" r="r" b="b"/>
              <a:pathLst>
                <a:path w="54" h="22">
                  <a:moveTo>
                    <a:pt x="54" y="14"/>
                  </a:moveTo>
                  <a:lnTo>
                    <a:pt x="2" y="0"/>
                  </a:lnTo>
                  <a:lnTo>
                    <a:pt x="0" y="8"/>
                  </a:lnTo>
                  <a:lnTo>
                    <a:pt x="54" y="22"/>
                  </a:lnTo>
                  <a:lnTo>
                    <a:pt x="54" y="14"/>
                  </a:lnTo>
                  <a:close/>
                </a:path>
              </a:pathLst>
            </a:custGeom>
            <a:solidFill>
              <a:srgbClr val="FFFFFF"/>
            </a:solidFill>
            <a:ln w="6350">
              <a:solidFill>
                <a:srgbClr val="000000"/>
              </a:solidFill>
              <a:prstDash val="solid"/>
              <a:round/>
              <a:headEnd/>
              <a:tailEnd/>
            </a:ln>
          </p:spPr>
          <p:txBody>
            <a:bodyPr/>
            <a:lstStyle/>
            <a:p>
              <a:endParaRPr lang="en-US" dirty="0"/>
            </a:p>
          </p:txBody>
        </p:sp>
        <p:sp>
          <p:nvSpPr>
            <p:cNvPr id="331" name="Freeform 2376"/>
            <p:cNvSpPr>
              <a:spLocks/>
            </p:cNvSpPr>
            <p:nvPr/>
          </p:nvSpPr>
          <p:spPr bwMode="blackWhite">
            <a:xfrm>
              <a:off x="2638" y="1907"/>
              <a:ext cx="2" cy="10"/>
            </a:xfrm>
            <a:custGeom>
              <a:avLst/>
              <a:gdLst/>
              <a:ahLst/>
              <a:cxnLst>
                <a:cxn ang="0">
                  <a:pos x="0" y="0"/>
                </a:cxn>
                <a:cxn ang="0">
                  <a:pos x="2" y="2"/>
                </a:cxn>
                <a:cxn ang="0">
                  <a:pos x="2" y="10"/>
                </a:cxn>
                <a:cxn ang="0">
                  <a:pos x="0" y="8"/>
                </a:cxn>
                <a:cxn ang="0">
                  <a:pos x="0" y="0"/>
                </a:cxn>
              </a:cxnLst>
              <a:rect l="0" t="0" r="r" b="b"/>
              <a:pathLst>
                <a:path w="2" h="10">
                  <a:moveTo>
                    <a:pt x="0" y="0"/>
                  </a:moveTo>
                  <a:lnTo>
                    <a:pt x="2" y="2"/>
                  </a:lnTo>
                  <a:lnTo>
                    <a:pt x="2" y="10"/>
                  </a:lnTo>
                  <a:lnTo>
                    <a:pt x="0" y="8"/>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32" name="Freeform 2377"/>
            <p:cNvSpPr>
              <a:spLocks/>
            </p:cNvSpPr>
            <p:nvPr/>
          </p:nvSpPr>
          <p:spPr bwMode="blackWhite">
            <a:xfrm>
              <a:off x="2758" y="1933"/>
              <a:ext cx="14" cy="118"/>
            </a:xfrm>
            <a:custGeom>
              <a:avLst/>
              <a:gdLst/>
              <a:ahLst/>
              <a:cxnLst>
                <a:cxn ang="0">
                  <a:pos x="14" y="110"/>
                </a:cxn>
                <a:cxn ang="0">
                  <a:pos x="0" y="0"/>
                </a:cxn>
                <a:cxn ang="0">
                  <a:pos x="0" y="8"/>
                </a:cxn>
                <a:cxn ang="0">
                  <a:pos x="12" y="118"/>
                </a:cxn>
                <a:cxn ang="0">
                  <a:pos x="14" y="110"/>
                </a:cxn>
              </a:cxnLst>
              <a:rect l="0" t="0" r="r" b="b"/>
              <a:pathLst>
                <a:path w="14" h="118">
                  <a:moveTo>
                    <a:pt x="14" y="110"/>
                  </a:moveTo>
                  <a:lnTo>
                    <a:pt x="0" y="0"/>
                  </a:lnTo>
                  <a:lnTo>
                    <a:pt x="0" y="8"/>
                  </a:lnTo>
                  <a:lnTo>
                    <a:pt x="12" y="118"/>
                  </a:lnTo>
                  <a:lnTo>
                    <a:pt x="14" y="11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33" name="Freeform 2378"/>
            <p:cNvSpPr>
              <a:spLocks/>
            </p:cNvSpPr>
            <p:nvPr/>
          </p:nvSpPr>
          <p:spPr bwMode="blackWhite">
            <a:xfrm>
              <a:off x="2698" y="1919"/>
              <a:ext cx="8" cy="8"/>
            </a:xfrm>
            <a:custGeom>
              <a:avLst/>
              <a:gdLst/>
              <a:ahLst/>
              <a:cxnLst>
                <a:cxn ang="0">
                  <a:pos x="8" y="0"/>
                </a:cxn>
                <a:cxn ang="0">
                  <a:pos x="0" y="0"/>
                </a:cxn>
                <a:cxn ang="0">
                  <a:pos x="0" y="8"/>
                </a:cxn>
                <a:cxn ang="0">
                  <a:pos x="6" y="8"/>
                </a:cxn>
                <a:cxn ang="0">
                  <a:pos x="8" y="0"/>
                </a:cxn>
              </a:cxnLst>
              <a:rect l="0" t="0" r="r" b="b"/>
              <a:pathLst>
                <a:path w="8" h="8">
                  <a:moveTo>
                    <a:pt x="8" y="0"/>
                  </a:moveTo>
                  <a:lnTo>
                    <a:pt x="0" y="0"/>
                  </a:lnTo>
                  <a:lnTo>
                    <a:pt x="0" y="8"/>
                  </a:lnTo>
                  <a:lnTo>
                    <a:pt x="6" y="8"/>
                  </a:lnTo>
                  <a:lnTo>
                    <a:pt x="8"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34" name="Freeform 2379"/>
            <p:cNvSpPr>
              <a:spLocks/>
            </p:cNvSpPr>
            <p:nvPr/>
          </p:nvSpPr>
          <p:spPr bwMode="blackWhite">
            <a:xfrm>
              <a:off x="2640" y="1909"/>
              <a:ext cx="4" cy="10"/>
            </a:xfrm>
            <a:custGeom>
              <a:avLst/>
              <a:gdLst/>
              <a:ahLst/>
              <a:cxnLst>
                <a:cxn ang="0">
                  <a:pos x="0" y="0"/>
                </a:cxn>
                <a:cxn ang="0">
                  <a:pos x="4" y="2"/>
                </a:cxn>
                <a:cxn ang="0">
                  <a:pos x="2" y="10"/>
                </a:cxn>
                <a:cxn ang="0">
                  <a:pos x="0" y="8"/>
                </a:cxn>
                <a:cxn ang="0">
                  <a:pos x="0" y="0"/>
                </a:cxn>
              </a:cxnLst>
              <a:rect l="0" t="0" r="r" b="b"/>
              <a:pathLst>
                <a:path w="4" h="10">
                  <a:moveTo>
                    <a:pt x="0" y="0"/>
                  </a:moveTo>
                  <a:lnTo>
                    <a:pt x="4" y="2"/>
                  </a:lnTo>
                  <a:lnTo>
                    <a:pt x="2" y="10"/>
                  </a:lnTo>
                  <a:lnTo>
                    <a:pt x="0" y="8"/>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35" name="Freeform 2380" descr="Papyrus"/>
            <p:cNvSpPr>
              <a:spLocks/>
            </p:cNvSpPr>
            <p:nvPr/>
          </p:nvSpPr>
          <p:spPr bwMode="blackWhite">
            <a:xfrm>
              <a:off x="2766" y="2043"/>
              <a:ext cx="6" cy="14"/>
            </a:xfrm>
            <a:custGeom>
              <a:avLst/>
              <a:gdLst/>
              <a:ahLst/>
              <a:cxnLst>
                <a:cxn ang="0">
                  <a:pos x="2" y="6"/>
                </a:cxn>
                <a:cxn ang="0">
                  <a:pos x="6" y="0"/>
                </a:cxn>
                <a:cxn ang="0">
                  <a:pos x="4" y="8"/>
                </a:cxn>
                <a:cxn ang="0">
                  <a:pos x="0" y="14"/>
                </a:cxn>
                <a:cxn ang="0">
                  <a:pos x="2" y="6"/>
                </a:cxn>
              </a:cxnLst>
              <a:rect l="0" t="0" r="r" b="b"/>
              <a:pathLst>
                <a:path w="6" h="14">
                  <a:moveTo>
                    <a:pt x="2" y="6"/>
                  </a:moveTo>
                  <a:lnTo>
                    <a:pt x="6" y="0"/>
                  </a:lnTo>
                  <a:lnTo>
                    <a:pt x="4" y="8"/>
                  </a:lnTo>
                  <a:lnTo>
                    <a:pt x="0" y="14"/>
                  </a:lnTo>
                  <a:lnTo>
                    <a:pt x="2" y="6"/>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336" name="Freeform 2381"/>
            <p:cNvSpPr>
              <a:spLocks/>
            </p:cNvSpPr>
            <p:nvPr/>
          </p:nvSpPr>
          <p:spPr bwMode="blackWhite">
            <a:xfrm>
              <a:off x="2642" y="1911"/>
              <a:ext cx="4" cy="10"/>
            </a:xfrm>
            <a:custGeom>
              <a:avLst/>
              <a:gdLst/>
              <a:ahLst/>
              <a:cxnLst>
                <a:cxn ang="0">
                  <a:pos x="2" y="0"/>
                </a:cxn>
                <a:cxn ang="0">
                  <a:pos x="4" y="2"/>
                </a:cxn>
                <a:cxn ang="0">
                  <a:pos x="4" y="10"/>
                </a:cxn>
                <a:cxn ang="0">
                  <a:pos x="0" y="8"/>
                </a:cxn>
                <a:cxn ang="0">
                  <a:pos x="2" y="0"/>
                </a:cxn>
              </a:cxnLst>
              <a:rect l="0" t="0" r="r" b="b"/>
              <a:pathLst>
                <a:path w="4" h="10">
                  <a:moveTo>
                    <a:pt x="2" y="0"/>
                  </a:moveTo>
                  <a:lnTo>
                    <a:pt x="4" y="2"/>
                  </a:lnTo>
                  <a:lnTo>
                    <a:pt x="4" y="10"/>
                  </a:ln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37" name="Freeform 2382" descr="Papyrus"/>
            <p:cNvSpPr>
              <a:spLocks/>
            </p:cNvSpPr>
            <p:nvPr/>
          </p:nvSpPr>
          <p:spPr bwMode="blackWhite">
            <a:xfrm>
              <a:off x="2754" y="2049"/>
              <a:ext cx="14" cy="10"/>
            </a:xfrm>
            <a:custGeom>
              <a:avLst/>
              <a:gdLst/>
              <a:ahLst/>
              <a:cxnLst>
                <a:cxn ang="0">
                  <a:pos x="2" y="2"/>
                </a:cxn>
                <a:cxn ang="0">
                  <a:pos x="14" y="0"/>
                </a:cxn>
                <a:cxn ang="0">
                  <a:pos x="12" y="8"/>
                </a:cxn>
                <a:cxn ang="0">
                  <a:pos x="0" y="10"/>
                </a:cxn>
                <a:cxn ang="0">
                  <a:pos x="2" y="2"/>
                </a:cxn>
              </a:cxnLst>
              <a:rect l="0" t="0" r="r" b="b"/>
              <a:pathLst>
                <a:path w="14" h="10">
                  <a:moveTo>
                    <a:pt x="2" y="2"/>
                  </a:moveTo>
                  <a:lnTo>
                    <a:pt x="14" y="0"/>
                  </a:lnTo>
                  <a:lnTo>
                    <a:pt x="12" y="8"/>
                  </a:lnTo>
                  <a:lnTo>
                    <a:pt x="0" y="10"/>
                  </a:lnTo>
                  <a:lnTo>
                    <a:pt x="2" y="2"/>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338" name="Freeform 2383"/>
            <p:cNvSpPr>
              <a:spLocks/>
            </p:cNvSpPr>
            <p:nvPr/>
          </p:nvSpPr>
          <p:spPr bwMode="blackWhite">
            <a:xfrm>
              <a:off x="2646" y="1913"/>
              <a:ext cx="4" cy="10"/>
            </a:xfrm>
            <a:custGeom>
              <a:avLst/>
              <a:gdLst/>
              <a:ahLst/>
              <a:cxnLst>
                <a:cxn ang="0">
                  <a:pos x="0" y="0"/>
                </a:cxn>
                <a:cxn ang="0">
                  <a:pos x="4" y="2"/>
                </a:cxn>
                <a:cxn ang="0">
                  <a:pos x="2" y="10"/>
                </a:cxn>
                <a:cxn ang="0">
                  <a:pos x="0" y="8"/>
                </a:cxn>
                <a:cxn ang="0">
                  <a:pos x="0" y="0"/>
                </a:cxn>
              </a:cxnLst>
              <a:rect l="0" t="0" r="r" b="b"/>
              <a:pathLst>
                <a:path w="4" h="10">
                  <a:moveTo>
                    <a:pt x="0" y="0"/>
                  </a:moveTo>
                  <a:lnTo>
                    <a:pt x="4" y="2"/>
                  </a:lnTo>
                  <a:lnTo>
                    <a:pt x="2" y="10"/>
                  </a:lnTo>
                  <a:lnTo>
                    <a:pt x="0" y="8"/>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39" name="Freeform 2384" descr="Papyrus"/>
            <p:cNvSpPr>
              <a:spLocks/>
            </p:cNvSpPr>
            <p:nvPr/>
          </p:nvSpPr>
          <p:spPr bwMode="blackWhite">
            <a:xfrm>
              <a:off x="2746" y="2049"/>
              <a:ext cx="10" cy="10"/>
            </a:xfrm>
            <a:custGeom>
              <a:avLst/>
              <a:gdLst/>
              <a:ahLst/>
              <a:cxnLst>
                <a:cxn ang="0">
                  <a:pos x="2" y="0"/>
                </a:cxn>
                <a:cxn ang="0">
                  <a:pos x="10" y="2"/>
                </a:cxn>
                <a:cxn ang="0">
                  <a:pos x="8" y="10"/>
                </a:cxn>
                <a:cxn ang="0">
                  <a:pos x="0" y="8"/>
                </a:cxn>
                <a:cxn ang="0">
                  <a:pos x="2" y="0"/>
                </a:cxn>
              </a:cxnLst>
              <a:rect l="0" t="0" r="r" b="b"/>
              <a:pathLst>
                <a:path w="10" h="10">
                  <a:moveTo>
                    <a:pt x="2" y="0"/>
                  </a:moveTo>
                  <a:lnTo>
                    <a:pt x="10" y="2"/>
                  </a:lnTo>
                  <a:lnTo>
                    <a:pt x="8" y="10"/>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340" name="Freeform 2385"/>
            <p:cNvSpPr>
              <a:spLocks/>
            </p:cNvSpPr>
            <p:nvPr/>
          </p:nvSpPr>
          <p:spPr bwMode="blackWhite">
            <a:xfrm>
              <a:off x="2648" y="1915"/>
              <a:ext cx="6" cy="10"/>
            </a:xfrm>
            <a:custGeom>
              <a:avLst/>
              <a:gdLst/>
              <a:ahLst/>
              <a:cxnLst>
                <a:cxn ang="0">
                  <a:pos x="2" y="0"/>
                </a:cxn>
                <a:cxn ang="0">
                  <a:pos x="6" y="2"/>
                </a:cxn>
                <a:cxn ang="0">
                  <a:pos x="4" y="10"/>
                </a:cxn>
                <a:cxn ang="0">
                  <a:pos x="0" y="8"/>
                </a:cxn>
                <a:cxn ang="0">
                  <a:pos x="2" y="0"/>
                </a:cxn>
              </a:cxnLst>
              <a:rect l="0" t="0" r="r" b="b"/>
              <a:pathLst>
                <a:path w="6" h="10">
                  <a:moveTo>
                    <a:pt x="2" y="0"/>
                  </a:moveTo>
                  <a:lnTo>
                    <a:pt x="6" y="2"/>
                  </a:lnTo>
                  <a:lnTo>
                    <a:pt x="4" y="10"/>
                  </a:ln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41" name="Freeform 2386"/>
            <p:cNvSpPr>
              <a:spLocks/>
            </p:cNvSpPr>
            <p:nvPr/>
          </p:nvSpPr>
          <p:spPr bwMode="blackWhite">
            <a:xfrm>
              <a:off x="2652" y="1917"/>
              <a:ext cx="6" cy="10"/>
            </a:xfrm>
            <a:custGeom>
              <a:avLst/>
              <a:gdLst/>
              <a:ahLst/>
              <a:cxnLst>
                <a:cxn ang="0">
                  <a:pos x="2" y="0"/>
                </a:cxn>
                <a:cxn ang="0">
                  <a:pos x="6" y="2"/>
                </a:cxn>
                <a:cxn ang="0">
                  <a:pos x="4" y="10"/>
                </a:cxn>
                <a:cxn ang="0">
                  <a:pos x="0" y="8"/>
                </a:cxn>
                <a:cxn ang="0">
                  <a:pos x="2" y="0"/>
                </a:cxn>
              </a:cxnLst>
              <a:rect l="0" t="0" r="r" b="b"/>
              <a:pathLst>
                <a:path w="6" h="10">
                  <a:moveTo>
                    <a:pt x="2" y="0"/>
                  </a:moveTo>
                  <a:lnTo>
                    <a:pt x="6" y="2"/>
                  </a:lnTo>
                  <a:lnTo>
                    <a:pt x="4" y="10"/>
                  </a:ln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42" name="Freeform 2387"/>
            <p:cNvSpPr>
              <a:spLocks/>
            </p:cNvSpPr>
            <p:nvPr/>
          </p:nvSpPr>
          <p:spPr bwMode="blackWhite">
            <a:xfrm>
              <a:off x="2656" y="1919"/>
              <a:ext cx="6" cy="8"/>
            </a:xfrm>
            <a:custGeom>
              <a:avLst/>
              <a:gdLst/>
              <a:ahLst/>
              <a:cxnLst>
                <a:cxn ang="0">
                  <a:pos x="2" y="0"/>
                </a:cxn>
                <a:cxn ang="0">
                  <a:pos x="6" y="0"/>
                </a:cxn>
                <a:cxn ang="0">
                  <a:pos x="4" y="8"/>
                </a:cxn>
                <a:cxn ang="0">
                  <a:pos x="0" y="8"/>
                </a:cxn>
                <a:cxn ang="0">
                  <a:pos x="2" y="0"/>
                </a:cxn>
              </a:cxnLst>
              <a:rect l="0" t="0" r="r" b="b"/>
              <a:pathLst>
                <a:path w="6" h="8">
                  <a:moveTo>
                    <a:pt x="2" y="0"/>
                  </a:moveTo>
                  <a:lnTo>
                    <a:pt x="6" y="0"/>
                  </a:lnTo>
                  <a:lnTo>
                    <a:pt x="4" y="8"/>
                  </a:ln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43" name="Freeform 2388"/>
            <p:cNvSpPr>
              <a:spLocks/>
            </p:cNvSpPr>
            <p:nvPr/>
          </p:nvSpPr>
          <p:spPr bwMode="blackWhite">
            <a:xfrm>
              <a:off x="2660" y="1919"/>
              <a:ext cx="6" cy="10"/>
            </a:xfrm>
            <a:custGeom>
              <a:avLst/>
              <a:gdLst/>
              <a:ahLst/>
              <a:cxnLst>
                <a:cxn ang="0">
                  <a:pos x="2" y="0"/>
                </a:cxn>
                <a:cxn ang="0">
                  <a:pos x="6" y="2"/>
                </a:cxn>
                <a:cxn ang="0">
                  <a:pos x="6" y="10"/>
                </a:cxn>
                <a:cxn ang="0">
                  <a:pos x="0" y="8"/>
                </a:cxn>
                <a:cxn ang="0">
                  <a:pos x="2" y="0"/>
                </a:cxn>
              </a:cxnLst>
              <a:rect l="0" t="0" r="r" b="b"/>
              <a:pathLst>
                <a:path w="6" h="10">
                  <a:moveTo>
                    <a:pt x="2" y="0"/>
                  </a:moveTo>
                  <a:lnTo>
                    <a:pt x="6" y="2"/>
                  </a:lnTo>
                  <a:lnTo>
                    <a:pt x="6" y="10"/>
                  </a:ln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44" name="Freeform 2389"/>
            <p:cNvSpPr>
              <a:spLocks/>
            </p:cNvSpPr>
            <p:nvPr/>
          </p:nvSpPr>
          <p:spPr bwMode="blackWhite">
            <a:xfrm>
              <a:off x="2662" y="1921"/>
              <a:ext cx="6" cy="8"/>
            </a:xfrm>
            <a:custGeom>
              <a:avLst/>
              <a:gdLst/>
              <a:ahLst/>
              <a:cxnLst>
                <a:cxn ang="0">
                  <a:pos x="6" y="0"/>
                </a:cxn>
                <a:cxn ang="0">
                  <a:pos x="2" y="0"/>
                </a:cxn>
                <a:cxn ang="0">
                  <a:pos x="0" y="8"/>
                </a:cxn>
                <a:cxn ang="0">
                  <a:pos x="4" y="8"/>
                </a:cxn>
                <a:cxn ang="0">
                  <a:pos x="6" y="0"/>
                </a:cxn>
              </a:cxnLst>
              <a:rect l="0" t="0" r="r" b="b"/>
              <a:pathLst>
                <a:path w="6" h="8">
                  <a:moveTo>
                    <a:pt x="6" y="0"/>
                  </a:moveTo>
                  <a:lnTo>
                    <a:pt x="2" y="0"/>
                  </a:lnTo>
                  <a:lnTo>
                    <a:pt x="0" y="8"/>
                  </a:lnTo>
                  <a:lnTo>
                    <a:pt x="4"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45" name="Freeform 2390"/>
            <p:cNvSpPr>
              <a:spLocks/>
            </p:cNvSpPr>
            <p:nvPr/>
          </p:nvSpPr>
          <p:spPr bwMode="blackWhite">
            <a:xfrm>
              <a:off x="2594" y="1921"/>
              <a:ext cx="70" cy="24"/>
            </a:xfrm>
            <a:custGeom>
              <a:avLst/>
              <a:gdLst/>
              <a:ahLst/>
              <a:cxnLst>
                <a:cxn ang="0">
                  <a:pos x="70" y="0"/>
                </a:cxn>
                <a:cxn ang="0">
                  <a:pos x="0" y="16"/>
                </a:cxn>
                <a:cxn ang="0">
                  <a:pos x="0" y="24"/>
                </a:cxn>
                <a:cxn ang="0">
                  <a:pos x="68" y="8"/>
                </a:cxn>
                <a:cxn ang="0">
                  <a:pos x="70" y="0"/>
                </a:cxn>
              </a:cxnLst>
              <a:rect l="0" t="0" r="r" b="b"/>
              <a:pathLst>
                <a:path w="70" h="24">
                  <a:moveTo>
                    <a:pt x="70" y="0"/>
                  </a:moveTo>
                  <a:lnTo>
                    <a:pt x="0" y="16"/>
                  </a:lnTo>
                  <a:lnTo>
                    <a:pt x="0" y="24"/>
                  </a:lnTo>
                  <a:lnTo>
                    <a:pt x="68" y="8"/>
                  </a:lnTo>
                  <a:lnTo>
                    <a:pt x="7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46" name="Freeform 2391"/>
            <p:cNvSpPr>
              <a:spLocks/>
            </p:cNvSpPr>
            <p:nvPr/>
          </p:nvSpPr>
          <p:spPr bwMode="blackWhite">
            <a:xfrm>
              <a:off x="2534" y="1937"/>
              <a:ext cx="60" cy="114"/>
            </a:xfrm>
            <a:custGeom>
              <a:avLst/>
              <a:gdLst/>
              <a:ahLst/>
              <a:cxnLst>
                <a:cxn ang="0">
                  <a:pos x="60" y="0"/>
                </a:cxn>
                <a:cxn ang="0">
                  <a:pos x="2" y="106"/>
                </a:cxn>
                <a:cxn ang="0">
                  <a:pos x="0" y="114"/>
                </a:cxn>
                <a:cxn ang="0">
                  <a:pos x="60" y="8"/>
                </a:cxn>
                <a:cxn ang="0">
                  <a:pos x="60" y="0"/>
                </a:cxn>
              </a:cxnLst>
              <a:rect l="0" t="0" r="r" b="b"/>
              <a:pathLst>
                <a:path w="60" h="114">
                  <a:moveTo>
                    <a:pt x="60" y="0"/>
                  </a:moveTo>
                  <a:lnTo>
                    <a:pt x="2" y="106"/>
                  </a:lnTo>
                  <a:lnTo>
                    <a:pt x="0" y="114"/>
                  </a:lnTo>
                  <a:lnTo>
                    <a:pt x="60" y="8"/>
                  </a:lnTo>
                  <a:lnTo>
                    <a:pt x="6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47" name="Freeform 2392" descr="Papyrus"/>
            <p:cNvSpPr>
              <a:spLocks/>
            </p:cNvSpPr>
            <p:nvPr/>
          </p:nvSpPr>
          <p:spPr bwMode="blackWhite">
            <a:xfrm>
              <a:off x="2534" y="2043"/>
              <a:ext cx="4" cy="12"/>
            </a:xfrm>
            <a:custGeom>
              <a:avLst/>
              <a:gdLst/>
              <a:ahLst/>
              <a:cxnLst>
                <a:cxn ang="0">
                  <a:pos x="2" y="0"/>
                </a:cxn>
                <a:cxn ang="0">
                  <a:pos x="4" y="4"/>
                </a:cxn>
                <a:cxn ang="0">
                  <a:pos x="4" y="12"/>
                </a:cxn>
                <a:cxn ang="0">
                  <a:pos x="0" y="8"/>
                </a:cxn>
                <a:cxn ang="0">
                  <a:pos x="2" y="0"/>
                </a:cxn>
              </a:cxnLst>
              <a:rect l="0" t="0" r="r" b="b"/>
              <a:pathLst>
                <a:path w="4" h="12">
                  <a:moveTo>
                    <a:pt x="2" y="0"/>
                  </a:moveTo>
                  <a:lnTo>
                    <a:pt x="4" y="4"/>
                  </a:lnTo>
                  <a:lnTo>
                    <a:pt x="4" y="12"/>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348" name="Freeform 2393" descr="Papyrus"/>
            <p:cNvSpPr>
              <a:spLocks/>
            </p:cNvSpPr>
            <p:nvPr/>
          </p:nvSpPr>
          <p:spPr bwMode="blackWhite">
            <a:xfrm>
              <a:off x="2538" y="2047"/>
              <a:ext cx="8" cy="10"/>
            </a:xfrm>
            <a:custGeom>
              <a:avLst/>
              <a:gdLst/>
              <a:ahLst/>
              <a:cxnLst>
                <a:cxn ang="0">
                  <a:pos x="0" y="0"/>
                </a:cxn>
                <a:cxn ang="0">
                  <a:pos x="8" y="2"/>
                </a:cxn>
                <a:cxn ang="0">
                  <a:pos x="6" y="10"/>
                </a:cxn>
                <a:cxn ang="0">
                  <a:pos x="0" y="8"/>
                </a:cxn>
                <a:cxn ang="0">
                  <a:pos x="0" y="0"/>
                </a:cxn>
              </a:cxnLst>
              <a:rect l="0" t="0" r="r" b="b"/>
              <a:pathLst>
                <a:path w="8" h="10">
                  <a:moveTo>
                    <a:pt x="0" y="0"/>
                  </a:moveTo>
                  <a:lnTo>
                    <a:pt x="8" y="2"/>
                  </a:lnTo>
                  <a:lnTo>
                    <a:pt x="6" y="10"/>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349" name="Freeform 2394" descr="Papyrus"/>
            <p:cNvSpPr>
              <a:spLocks/>
            </p:cNvSpPr>
            <p:nvPr/>
          </p:nvSpPr>
          <p:spPr bwMode="blackWhite">
            <a:xfrm>
              <a:off x="2544" y="2049"/>
              <a:ext cx="16" cy="10"/>
            </a:xfrm>
            <a:custGeom>
              <a:avLst/>
              <a:gdLst/>
              <a:ahLst/>
              <a:cxnLst>
                <a:cxn ang="0">
                  <a:pos x="2" y="0"/>
                </a:cxn>
                <a:cxn ang="0">
                  <a:pos x="16" y="2"/>
                </a:cxn>
                <a:cxn ang="0">
                  <a:pos x="14" y="10"/>
                </a:cxn>
                <a:cxn ang="0">
                  <a:pos x="0" y="8"/>
                </a:cxn>
                <a:cxn ang="0">
                  <a:pos x="2" y="0"/>
                </a:cxn>
              </a:cxnLst>
              <a:rect l="0" t="0" r="r" b="b"/>
              <a:pathLst>
                <a:path w="16" h="10">
                  <a:moveTo>
                    <a:pt x="2" y="0"/>
                  </a:moveTo>
                  <a:lnTo>
                    <a:pt x="16" y="2"/>
                  </a:lnTo>
                  <a:lnTo>
                    <a:pt x="14" y="10"/>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350" name="Freeform 2395" descr="Papyrus"/>
            <p:cNvSpPr>
              <a:spLocks/>
            </p:cNvSpPr>
            <p:nvPr/>
          </p:nvSpPr>
          <p:spPr bwMode="blackWhite">
            <a:xfrm>
              <a:off x="2534" y="2007"/>
              <a:ext cx="68" cy="166"/>
            </a:xfrm>
            <a:custGeom>
              <a:avLst/>
              <a:gdLst/>
              <a:ahLst/>
              <a:cxnLst>
                <a:cxn ang="0">
                  <a:pos x="68" y="0"/>
                </a:cxn>
                <a:cxn ang="0">
                  <a:pos x="2" y="158"/>
                </a:cxn>
                <a:cxn ang="0">
                  <a:pos x="0" y="166"/>
                </a:cxn>
                <a:cxn ang="0">
                  <a:pos x="66" y="8"/>
                </a:cxn>
                <a:cxn ang="0">
                  <a:pos x="68" y="0"/>
                </a:cxn>
              </a:cxnLst>
              <a:rect l="0" t="0" r="r" b="b"/>
              <a:pathLst>
                <a:path w="68" h="166">
                  <a:moveTo>
                    <a:pt x="68" y="0"/>
                  </a:moveTo>
                  <a:lnTo>
                    <a:pt x="2" y="158"/>
                  </a:lnTo>
                  <a:lnTo>
                    <a:pt x="0" y="166"/>
                  </a:lnTo>
                  <a:lnTo>
                    <a:pt x="66" y="8"/>
                  </a:lnTo>
                  <a:lnTo>
                    <a:pt x="68"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351" name="Freeform 2396" descr="Papyrus"/>
            <p:cNvSpPr>
              <a:spLocks/>
            </p:cNvSpPr>
            <p:nvPr/>
          </p:nvSpPr>
          <p:spPr bwMode="blackWhite">
            <a:xfrm>
              <a:off x="2534" y="2165"/>
              <a:ext cx="2" cy="14"/>
            </a:xfrm>
            <a:custGeom>
              <a:avLst/>
              <a:gdLst/>
              <a:ahLst/>
              <a:cxnLst>
                <a:cxn ang="0">
                  <a:pos x="2" y="0"/>
                </a:cxn>
                <a:cxn ang="0">
                  <a:pos x="2" y="6"/>
                </a:cxn>
                <a:cxn ang="0">
                  <a:pos x="2" y="14"/>
                </a:cxn>
                <a:cxn ang="0">
                  <a:pos x="0" y="8"/>
                </a:cxn>
                <a:cxn ang="0">
                  <a:pos x="2" y="0"/>
                </a:cxn>
              </a:cxnLst>
              <a:rect l="0" t="0" r="r" b="b"/>
              <a:pathLst>
                <a:path w="2" h="14">
                  <a:moveTo>
                    <a:pt x="2" y="0"/>
                  </a:moveTo>
                  <a:lnTo>
                    <a:pt x="2" y="6"/>
                  </a:lnTo>
                  <a:lnTo>
                    <a:pt x="2" y="14"/>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352" name="Freeform 2397" descr="Papyrus"/>
            <p:cNvSpPr>
              <a:spLocks/>
            </p:cNvSpPr>
            <p:nvPr/>
          </p:nvSpPr>
          <p:spPr bwMode="blackWhite">
            <a:xfrm>
              <a:off x="2536" y="2171"/>
              <a:ext cx="14" cy="10"/>
            </a:xfrm>
            <a:custGeom>
              <a:avLst/>
              <a:gdLst/>
              <a:ahLst/>
              <a:cxnLst>
                <a:cxn ang="0">
                  <a:pos x="0" y="0"/>
                </a:cxn>
                <a:cxn ang="0">
                  <a:pos x="14" y="2"/>
                </a:cxn>
                <a:cxn ang="0">
                  <a:pos x="14" y="10"/>
                </a:cxn>
                <a:cxn ang="0">
                  <a:pos x="0" y="8"/>
                </a:cxn>
                <a:cxn ang="0">
                  <a:pos x="0" y="0"/>
                </a:cxn>
              </a:cxnLst>
              <a:rect l="0" t="0" r="r" b="b"/>
              <a:pathLst>
                <a:path w="14" h="10">
                  <a:moveTo>
                    <a:pt x="0" y="0"/>
                  </a:moveTo>
                  <a:lnTo>
                    <a:pt x="14" y="2"/>
                  </a:lnTo>
                  <a:lnTo>
                    <a:pt x="14" y="10"/>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353" name="Freeform 2398" descr="Stationery"/>
            <p:cNvSpPr>
              <a:spLocks/>
            </p:cNvSpPr>
            <p:nvPr/>
          </p:nvSpPr>
          <p:spPr bwMode="blackWhite">
            <a:xfrm>
              <a:off x="2536" y="1862"/>
              <a:ext cx="236" cy="311"/>
            </a:xfrm>
            <a:custGeom>
              <a:avLst/>
              <a:gdLst/>
              <a:ahLst/>
              <a:cxnLst>
                <a:cxn ang="0">
                  <a:pos x="168" y="57"/>
                </a:cxn>
                <a:cxn ang="0">
                  <a:pos x="176" y="53"/>
                </a:cxn>
                <a:cxn ang="0">
                  <a:pos x="186" y="49"/>
                </a:cxn>
                <a:cxn ang="0">
                  <a:pos x="192" y="45"/>
                </a:cxn>
                <a:cxn ang="0">
                  <a:pos x="198" y="39"/>
                </a:cxn>
                <a:cxn ang="0">
                  <a:pos x="202" y="33"/>
                </a:cxn>
                <a:cxn ang="0">
                  <a:pos x="202" y="29"/>
                </a:cxn>
                <a:cxn ang="0">
                  <a:pos x="202" y="25"/>
                </a:cxn>
                <a:cxn ang="0">
                  <a:pos x="202" y="20"/>
                </a:cxn>
                <a:cxn ang="0">
                  <a:pos x="198" y="14"/>
                </a:cxn>
                <a:cxn ang="0">
                  <a:pos x="194" y="10"/>
                </a:cxn>
                <a:cxn ang="0">
                  <a:pos x="186" y="6"/>
                </a:cxn>
                <a:cxn ang="0">
                  <a:pos x="180" y="2"/>
                </a:cxn>
                <a:cxn ang="0">
                  <a:pos x="170" y="0"/>
                </a:cxn>
                <a:cxn ang="0">
                  <a:pos x="160" y="0"/>
                </a:cxn>
                <a:cxn ang="0">
                  <a:pos x="158" y="0"/>
                </a:cxn>
                <a:cxn ang="0">
                  <a:pos x="146" y="0"/>
                </a:cxn>
                <a:cxn ang="0">
                  <a:pos x="136" y="2"/>
                </a:cxn>
                <a:cxn ang="0">
                  <a:pos x="126" y="6"/>
                </a:cxn>
                <a:cxn ang="0">
                  <a:pos x="118" y="10"/>
                </a:cxn>
                <a:cxn ang="0">
                  <a:pos x="112" y="14"/>
                </a:cxn>
                <a:cxn ang="0">
                  <a:pos x="106" y="20"/>
                </a:cxn>
                <a:cxn ang="0">
                  <a:pos x="102" y="25"/>
                </a:cxn>
                <a:cxn ang="0">
                  <a:pos x="100" y="29"/>
                </a:cxn>
                <a:cxn ang="0">
                  <a:pos x="98" y="33"/>
                </a:cxn>
                <a:cxn ang="0">
                  <a:pos x="100" y="39"/>
                </a:cxn>
                <a:cxn ang="0">
                  <a:pos x="102" y="45"/>
                </a:cxn>
                <a:cxn ang="0">
                  <a:pos x="108" y="49"/>
                </a:cxn>
                <a:cxn ang="0">
                  <a:pos x="114" y="53"/>
                </a:cxn>
                <a:cxn ang="0">
                  <a:pos x="122" y="57"/>
                </a:cxn>
                <a:cxn ang="0">
                  <a:pos x="130" y="59"/>
                </a:cxn>
                <a:cxn ang="0">
                  <a:pos x="128" y="59"/>
                </a:cxn>
                <a:cxn ang="0">
                  <a:pos x="0" y="181"/>
                </a:cxn>
                <a:cxn ang="0">
                  <a:pos x="10" y="187"/>
                </a:cxn>
                <a:cxn ang="0">
                  <a:pos x="32" y="185"/>
                </a:cxn>
                <a:cxn ang="0">
                  <a:pos x="66" y="145"/>
                </a:cxn>
                <a:cxn ang="0">
                  <a:pos x="0" y="309"/>
                </a:cxn>
                <a:cxn ang="0">
                  <a:pos x="38" y="311"/>
                </a:cxn>
                <a:cxn ang="0">
                  <a:pos x="60" y="303"/>
                </a:cxn>
                <a:cxn ang="0">
                  <a:pos x="126" y="303"/>
                </a:cxn>
                <a:cxn ang="0">
                  <a:pos x="140" y="309"/>
                </a:cxn>
                <a:cxn ang="0">
                  <a:pos x="176" y="309"/>
                </a:cxn>
                <a:cxn ang="0">
                  <a:pos x="188" y="145"/>
                </a:cxn>
                <a:cxn ang="0">
                  <a:pos x="202" y="185"/>
                </a:cxn>
                <a:cxn ang="0">
                  <a:pos x="220" y="189"/>
                </a:cxn>
                <a:cxn ang="0">
                  <a:pos x="236" y="181"/>
                </a:cxn>
                <a:cxn ang="0">
                  <a:pos x="170" y="57"/>
                </a:cxn>
              </a:cxnLst>
              <a:rect l="0" t="0" r="r" b="b"/>
              <a:pathLst>
                <a:path w="236" h="311">
                  <a:moveTo>
                    <a:pt x="162" y="57"/>
                  </a:moveTo>
                  <a:lnTo>
                    <a:pt x="168" y="57"/>
                  </a:lnTo>
                  <a:lnTo>
                    <a:pt x="172" y="55"/>
                  </a:lnTo>
                  <a:lnTo>
                    <a:pt x="176" y="53"/>
                  </a:lnTo>
                  <a:lnTo>
                    <a:pt x="182" y="51"/>
                  </a:lnTo>
                  <a:lnTo>
                    <a:pt x="186" y="49"/>
                  </a:lnTo>
                  <a:lnTo>
                    <a:pt x="188" y="47"/>
                  </a:lnTo>
                  <a:lnTo>
                    <a:pt x="192" y="45"/>
                  </a:lnTo>
                  <a:lnTo>
                    <a:pt x="196" y="43"/>
                  </a:lnTo>
                  <a:lnTo>
                    <a:pt x="198" y="39"/>
                  </a:lnTo>
                  <a:lnTo>
                    <a:pt x="200" y="37"/>
                  </a:lnTo>
                  <a:lnTo>
                    <a:pt x="202" y="33"/>
                  </a:lnTo>
                  <a:lnTo>
                    <a:pt x="202" y="31"/>
                  </a:lnTo>
                  <a:lnTo>
                    <a:pt x="202" y="29"/>
                  </a:lnTo>
                  <a:lnTo>
                    <a:pt x="202" y="29"/>
                  </a:lnTo>
                  <a:lnTo>
                    <a:pt x="202" y="25"/>
                  </a:lnTo>
                  <a:lnTo>
                    <a:pt x="202" y="22"/>
                  </a:lnTo>
                  <a:lnTo>
                    <a:pt x="202" y="20"/>
                  </a:lnTo>
                  <a:lnTo>
                    <a:pt x="200" y="16"/>
                  </a:lnTo>
                  <a:lnTo>
                    <a:pt x="198" y="14"/>
                  </a:lnTo>
                  <a:lnTo>
                    <a:pt x="196" y="12"/>
                  </a:lnTo>
                  <a:lnTo>
                    <a:pt x="194" y="10"/>
                  </a:lnTo>
                  <a:lnTo>
                    <a:pt x="190" y="8"/>
                  </a:lnTo>
                  <a:lnTo>
                    <a:pt x="186" y="6"/>
                  </a:lnTo>
                  <a:lnTo>
                    <a:pt x="184" y="4"/>
                  </a:lnTo>
                  <a:lnTo>
                    <a:pt x="180" y="2"/>
                  </a:lnTo>
                  <a:lnTo>
                    <a:pt x="174" y="2"/>
                  </a:lnTo>
                  <a:lnTo>
                    <a:pt x="170" y="0"/>
                  </a:lnTo>
                  <a:lnTo>
                    <a:pt x="166" y="0"/>
                  </a:lnTo>
                  <a:lnTo>
                    <a:pt x="160" y="0"/>
                  </a:lnTo>
                  <a:lnTo>
                    <a:pt x="158" y="0"/>
                  </a:lnTo>
                  <a:lnTo>
                    <a:pt x="158" y="0"/>
                  </a:lnTo>
                  <a:lnTo>
                    <a:pt x="150" y="0"/>
                  </a:lnTo>
                  <a:lnTo>
                    <a:pt x="146" y="0"/>
                  </a:lnTo>
                  <a:lnTo>
                    <a:pt x="140" y="2"/>
                  </a:lnTo>
                  <a:lnTo>
                    <a:pt x="136" y="2"/>
                  </a:lnTo>
                  <a:lnTo>
                    <a:pt x="132" y="4"/>
                  </a:lnTo>
                  <a:lnTo>
                    <a:pt x="126" y="6"/>
                  </a:lnTo>
                  <a:lnTo>
                    <a:pt x="122" y="8"/>
                  </a:lnTo>
                  <a:lnTo>
                    <a:pt x="118" y="10"/>
                  </a:lnTo>
                  <a:lnTo>
                    <a:pt x="116" y="12"/>
                  </a:lnTo>
                  <a:lnTo>
                    <a:pt x="112" y="14"/>
                  </a:lnTo>
                  <a:lnTo>
                    <a:pt x="108" y="16"/>
                  </a:lnTo>
                  <a:lnTo>
                    <a:pt x="106" y="20"/>
                  </a:lnTo>
                  <a:lnTo>
                    <a:pt x="104" y="22"/>
                  </a:lnTo>
                  <a:lnTo>
                    <a:pt x="102" y="25"/>
                  </a:lnTo>
                  <a:lnTo>
                    <a:pt x="100" y="27"/>
                  </a:lnTo>
                  <a:lnTo>
                    <a:pt x="100" y="29"/>
                  </a:lnTo>
                  <a:lnTo>
                    <a:pt x="100" y="29"/>
                  </a:lnTo>
                  <a:lnTo>
                    <a:pt x="98" y="33"/>
                  </a:lnTo>
                  <a:lnTo>
                    <a:pt x="98" y="37"/>
                  </a:lnTo>
                  <a:lnTo>
                    <a:pt x="100" y="39"/>
                  </a:lnTo>
                  <a:lnTo>
                    <a:pt x="100" y="43"/>
                  </a:lnTo>
                  <a:lnTo>
                    <a:pt x="102" y="45"/>
                  </a:lnTo>
                  <a:lnTo>
                    <a:pt x="104" y="47"/>
                  </a:lnTo>
                  <a:lnTo>
                    <a:pt x="108" y="49"/>
                  </a:lnTo>
                  <a:lnTo>
                    <a:pt x="110" y="51"/>
                  </a:lnTo>
                  <a:lnTo>
                    <a:pt x="114" y="53"/>
                  </a:lnTo>
                  <a:lnTo>
                    <a:pt x="118" y="55"/>
                  </a:lnTo>
                  <a:lnTo>
                    <a:pt x="122" y="57"/>
                  </a:lnTo>
                  <a:lnTo>
                    <a:pt x="126" y="57"/>
                  </a:lnTo>
                  <a:lnTo>
                    <a:pt x="130" y="59"/>
                  </a:lnTo>
                  <a:lnTo>
                    <a:pt x="132" y="59"/>
                  </a:lnTo>
                  <a:lnTo>
                    <a:pt x="128" y="59"/>
                  </a:lnTo>
                  <a:lnTo>
                    <a:pt x="58" y="75"/>
                  </a:lnTo>
                  <a:lnTo>
                    <a:pt x="0" y="181"/>
                  </a:lnTo>
                  <a:lnTo>
                    <a:pt x="2" y="185"/>
                  </a:lnTo>
                  <a:lnTo>
                    <a:pt x="10" y="187"/>
                  </a:lnTo>
                  <a:lnTo>
                    <a:pt x="24" y="189"/>
                  </a:lnTo>
                  <a:lnTo>
                    <a:pt x="32" y="185"/>
                  </a:lnTo>
                  <a:lnTo>
                    <a:pt x="38" y="181"/>
                  </a:lnTo>
                  <a:lnTo>
                    <a:pt x="66" y="145"/>
                  </a:lnTo>
                  <a:lnTo>
                    <a:pt x="0" y="303"/>
                  </a:lnTo>
                  <a:lnTo>
                    <a:pt x="0" y="309"/>
                  </a:lnTo>
                  <a:lnTo>
                    <a:pt x="14" y="311"/>
                  </a:lnTo>
                  <a:lnTo>
                    <a:pt x="38" y="311"/>
                  </a:lnTo>
                  <a:lnTo>
                    <a:pt x="52" y="309"/>
                  </a:lnTo>
                  <a:lnTo>
                    <a:pt x="60" y="303"/>
                  </a:lnTo>
                  <a:lnTo>
                    <a:pt x="122" y="187"/>
                  </a:lnTo>
                  <a:lnTo>
                    <a:pt x="126" y="303"/>
                  </a:lnTo>
                  <a:lnTo>
                    <a:pt x="130" y="307"/>
                  </a:lnTo>
                  <a:lnTo>
                    <a:pt x="140" y="309"/>
                  </a:lnTo>
                  <a:lnTo>
                    <a:pt x="160" y="311"/>
                  </a:lnTo>
                  <a:lnTo>
                    <a:pt x="176" y="309"/>
                  </a:lnTo>
                  <a:lnTo>
                    <a:pt x="188" y="305"/>
                  </a:lnTo>
                  <a:lnTo>
                    <a:pt x="188" y="145"/>
                  </a:lnTo>
                  <a:lnTo>
                    <a:pt x="200" y="181"/>
                  </a:lnTo>
                  <a:lnTo>
                    <a:pt x="202" y="185"/>
                  </a:lnTo>
                  <a:lnTo>
                    <a:pt x="212" y="187"/>
                  </a:lnTo>
                  <a:lnTo>
                    <a:pt x="220" y="189"/>
                  </a:lnTo>
                  <a:lnTo>
                    <a:pt x="232" y="187"/>
                  </a:lnTo>
                  <a:lnTo>
                    <a:pt x="236" y="181"/>
                  </a:lnTo>
                  <a:lnTo>
                    <a:pt x="222" y="71"/>
                  </a:lnTo>
                  <a:lnTo>
                    <a:pt x="170" y="57"/>
                  </a:lnTo>
                  <a:lnTo>
                    <a:pt x="162" y="57"/>
                  </a:lnTo>
                  <a:close/>
                </a:path>
              </a:pathLst>
            </a:custGeom>
            <a:blipFill dpi="0" rotWithShape="0">
              <a:blip r:embed="rId5" cstate="print"/>
              <a:srcRect/>
              <a:tile tx="0" ty="0" sx="100000" sy="100000" flip="none" algn="tl"/>
            </a:blipFill>
            <a:ln w="6350">
              <a:solidFill>
                <a:srgbClr val="000000"/>
              </a:solidFill>
              <a:prstDash val="solid"/>
              <a:round/>
              <a:headEnd/>
              <a:tailEnd/>
            </a:ln>
          </p:spPr>
          <p:txBody>
            <a:bodyPr/>
            <a:lstStyle/>
            <a:p>
              <a:endParaRPr lang="en-US" dirty="0"/>
            </a:p>
          </p:txBody>
        </p:sp>
        <p:sp>
          <p:nvSpPr>
            <p:cNvPr id="354" name="Freeform 2399"/>
            <p:cNvSpPr>
              <a:spLocks/>
            </p:cNvSpPr>
            <p:nvPr/>
          </p:nvSpPr>
          <p:spPr bwMode="blackWhite">
            <a:xfrm>
              <a:off x="2990" y="1860"/>
              <a:ext cx="1" cy="8"/>
            </a:xfrm>
            <a:custGeom>
              <a:avLst/>
              <a:gdLst/>
              <a:ahLst/>
              <a:cxnLst>
                <a:cxn ang="0">
                  <a:pos x="0" y="0"/>
                </a:cxn>
                <a:cxn ang="0">
                  <a:pos x="0" y="8"/>
                </a:cxn>
                <a:cxn ang="0">
                  <a:pos x="0" y="0"/>
                </a:cxn>
              </a:cxnLst>
              <a:rect l="0" t="0" r="r" b="b"/>
              <a:pathLst>
                <a:path h="8">
                  <a:moveTo>
                    <a:pt x="0" y="0"/>
                  </a:moveTo>
                  <a:lnTo>
                    <a:pt x="0" y="8"/>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55" name="Freeform 2400"/>
            <p:cNvSpPr>
              <a:spLocks/>
            </p:cNvSpPr>
            <p:nvPr/>
          </p:nvSpPr>
          <p:spPr bwMode="blackWhite">
            <a:xfrm>
              <a:off x="2946" y="1830"/>
              <a:ext cx="6" cy="8"/>
            </a:xfrm>
            <a:custGeom>
              <a:avLst/>
              <a:gdLst/>
              <a:ahLst/>
              <a:cxnLst>
                <a:cxn ang="0">
                  <a:pos x="6" y="0"/>
                </a:cxn>
                <a:cxn ang="0">
                  <a:pos x="0" y="0"/>
                </a:cxn>
                <a:cxn ang="0">
                  <a:pos x="0" y="8"/>
                </a:cxn>
                <a:cxn ang="0">
                  <a:pos x="4" y="8"/>
                </a:cxn>
                <a:cxn ang="0">
                  <a:pos x="6" y="0"/>
                </a:cxn>
              </a:cxnLst>
              <a:rect l="0" t="0" r="r" b="b"/>
              <a:pathLst>
                <a:path w="6" h="8">
                  <a:moveTo>
                    <a:pt x="6" y="0"/>
                  </a:moveTo>
                  <a:lnTo>
                    <a:pt x="0" y="0"/>
                  </a:lnTo>
                  <a:lnTo>
                    <a:pt x="0" y="8"/>
                  </a:lnTo>
                  <a:lnTo>
                    <a:pt x="4"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56" name="Freeform 2401"/>
            <p:cNvSpPr>
              <a:spLocks/>
            </p:cNvSpPr>
            <p:nvPr/>
          </p:nvSpPr>
          <p:spPr bwMode="blackWhite">
            <a:xfrm>
              <a:off x="2928" y="1889"/>
              <a:ext cx="2" cy="8"/>
            </a:xfrm>
            <a:custGeom>
              <a:avLst/>
              <a:gdLst/>
              <a:ahLst/>
              <a:cxnLst>
                <a:cxn ang="0">
                  <a:pos x="2" y="0"/>
                </a:cxn>
                <a:cxn ang="0">
                  <a:pos x="0" y="8"/>
                </a:cxn>
                <a:cxn ang="0">
                  <a:pos x="2" y="0"/>
                </a:cxn>
              </a:cxnLst>
              <a:rect l="0" t="0" r="r" b="b"/>
              <a:pathLst>
                <a:path w="2" h="8">
                  <a:moveTo>
                    <a:pt x="2" y="0"/>
                  </a:move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57" name="Freeform 2402"/>
            <p:cNvSpPr>
              <a:spLocks/>
            </p:cNvSpPr>
            <p:nvPr/>
          </p:nvSpPr>
          <p:spPr bwMode="blackWhite">
            <a:xfrm>
              <a:off x="2872" y="1975"/>
              <a:ext cx="18" cy="44"/>
            </a:xfrm>
            <a:custGeom>
              <a:avLst/>
              <a:gdLst/>
              <a:ahLst/>
              <a:cxnLst>
                <a:cxn ang="0">
                  <a:pos x="2" y="36"/>
                </a:cxn>
                <a:cxn ang="0">
                  <a:pos x="18" y="0"/>
                </a:cxn>
                <a:cxn ang="0">
                  <a:pos x="18" y="8"/>
                </a:cxn>
                <a:cxn ang="0">
                  <a:pos x="0" y="44"/>
                </a:cxn>
                <a:cxn ang="0">
                  <a:pos x="2" y="36"/>
                </a:cxn>
              </a:cxnLst>
              <a:rect l="0" t="0" r="r" b="b"/>
              <a:pathLst>
                <a:path w="18" h="44">
                  <a:moveTo>
                    <a:pt x="2" y="36"/>
                  </a:moveTo>
                  <a:lnTo>
                    <a:pt x="18" y="0"/>
                  </a:lnTo>
                  <a:lnTo>
                    <a:pt x="18" y="8"/>
                  </a:lnTo>
                  <a:lnTo>
                    <a:pt x="0" y="44"/>
                  </a:lnTo>
                  <a:lnTo>
                    <a:pt x="2" y="36"/>
                  </a:lnTo>
                  <a:close/>
                </a:path>
              </a:pathLst>
            </a:custGeom>
            <a:solidFill>
              <a:srgbClr val="FFFFFF"/>
            </a:solidFill>
            <a:ln w="6350">
              <a:solidFill>
                <a:srgbClr val="000000"/>
              </a:solidFill>
              <a:prstDash val="solid"/>
              <a:round/>
              <a:headEnd/>
              <a:tailEnd/>
            </a:ln>
          </p:spPr>
          <p:txBody>
            <a:bodyPr/>
            <a:lstStyle/>
            <a:p>
              <a:endParaRPr lang="en-US" dirty="0"/>
            </a:p>
          </p:txBody>
        </p:sp>
        <p:sp>
          <p:nvSpPr>
            <p:cNvPr id="358" name="Freeform 2403" descr="Papyrus"/>
            <p:cNvSpPr>
              <a:spLocks/>
            </p:cNvSpPr>
            <p:nvPr/>
          </p:nvSpPr>
          <p:spPr bwMode="blackWhite">
            <a:xfrm>
              <a:off x="2958" y="2017"/>
              <a:ext cx="38" cy="124"/>
            </a:xfrm>
            <a:custGeom>
              <a:avLst/>
              <a:gdLst/>
              <a:ahLst/>
              <a:cxnLst>
                <a:cxn ang="0">
                  <a:pos x="0" y="0"/>
                </a:cxn>
                <a:cxn ang="0">
                  <a:pos x="38" y="116"/>
                </a:cxn>
                <a:cxn ang="0">
                  <a:pos x="36" y="124"/>
                </a:cxn>
                <a:cxn ang="0">
                  <a:pos x="0" y="8"/>
                </a:cxn>
                <a:cxn ang="0">
                  <a:pos x="0" y="0"/>
                </a:cxn>
              </a:cxnLst>
              <a:rect l="0" t="0" r="r" b="b"/>
              <a:pathLst>
                <a:path w="38" h="124">
                  <a:moveTo>
                    <a:pt x="0" y="0"/>
                  </a:moveTo>
                  <a:lnTo>
                    <a:pt x="38" y="116"/>
                  </a:lnTo>
                  <a:lnTo>
                    <a:pt x="36" y="124"/>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359" name="Freeform 2404"/>
            <p:cNvSpPr>
              <a:spLocks/>
            </p:cNvSpPr>
            <p:nvPr/>
          </p:nvSpPr>
          <p:spPr bwMode="blackWhite">
            <a:xfrm>
              <a:off x="3010" y="1975"/>
              <a:ext cx="22" cy="44"/>
            </a:xfrm>
            <a:custGeom>
              <a:avLst/>
              <a:gdLst/>
              <a:ahLst/>
              <a:cxnLst>
                <a:cxn ang="0">
                  <a:pos x="0" y="0"/>
                </a:cxn>
                <a:cxn ang="0">
                  <a:pos x="22" y="36"/>
                </a:cxn>
                <a:cxn ang="0">
                  <a:pos x="20" y="44"/>
                </a:cxn>
                <a:cxn ang="0">
                  <a:pos x="0" y="8"/>
                </a:cxn>
                <a:cxn ang="0">
                  <a:pos x="0" y="0"/>
                </a:cxn>
              </a:cxnLst>
              <a:rect l="0" t="0" r="r" b="b"/>
              <a:pathLst>
                <a:path w="22" h="44">
                  <a:moveTo>
                    <a:pt x="0" y="0"/>
                  </a:moveTo>
                  <a:lnTo>
                    <a:pt x="22" y="36"/>
                  </a:lnTo>
                  <a:lnTo>
                    <a:pt x="20" y="44"/>
                  </a:lnTo>
                  <a:lnTo>
                    <a:pt x="0" y="8"/>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60" name="Freeform 2405"/>
            <p:cNvSpPr>
              <a:spLocks/>
            </p:cNvSpPr>
            <p:nvPr/>
          </p:nvSpPr>
          <p:spPr bwMode="blackWhite">
            <a:xfrm>
              <a:off x="2990" y="1860"/>
              <a:ext cx="1" cy="10"/>
            </a:xfrm>
            <a:custGeom>
              <a:avLst/>
              <a:gdLst/>
              <a:ahLst/>
              <a:cxnLst>
                <a:cxn ang="0">
                  <a:pos x="0" y="2"/>
                </a:cxn>
                <a:cxn ang="0">
                  <a:pos x="0" y="0"/>
                </a:cxn>
                <a:cxn ang="0">
                  <a:pos x="0" y="8"/>
                </a:cxn>
                <a:cxn ang="0">
                  <a:pos x="0" y="10"/>
                </a:cxn>
                <a:cxn ang="0">
                  <a:pos x="0" y="2"/>
                </a:cxn>
              </a:cxnLst>
              <a:rect l="0" t="0" r="r" b="b"/>
              <a:pathLst>
                <a:path h="10">
                  <a:moveTo>
                    <a:pt x="0" y="2"/>
                  </a:moveTo>
                  <a:lnTo>
                    <a:pt x="0" y="0"/>
                  </a:lnTo>
                  <a:lnTo>
                    <a:pt x="0" y="8"/>
                  </a:lnTo>
                  <a:lnTo>
                    <a:pt x="0" y="10"/>
                  </a:lnTo>
                  <a:lnTo>
                    <a:pt x="0"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361" name="Freeform 2406"/>
            <p:cNvSpPr>
              <a:spLocks/>
            </p:cNvSpPr>
            <p:nvPr/>
          </p:nvSpPr>
          <p:spPr bwMode="blackWhite">
            <a:xfrm>
              <a:off x="2950" y="1830"/>
              <a:ext cx="6" cy="10"/>
            </a:xfrm>
            <a:custGeom>
              <a:avLst/>
              <a:gdLst/>
              <a:ahLst/>
              <a:cxnLst>
                <a:cxn ang="0">
                  <a:pos x="6" y="2"/>
                </a:cxn>
                <a:cxn ang="0">
                  <a:pos x="2" y="0"/>
                </a:cxn>
                <a:cxn ang="0">
                  <a:pos x="0" y="8"/>
                </a:cxn>
                <a:cxn ang="0">
                  <a:pos x="4" y="10"/>
                </a:cxn>
                <a:cxn ang="0">
                  <a:pos x="6" y="2"/>
                </a:cxn>
              </a:cxnLst>
              <a:rect l="0" t="0" r="r" b="b"/>
              <a:pathLst>
                <a:path w="6" h="10">
                  <a:moveTo>
                    <a:pt x="6" y="2"/>
                  </a:moveTo>
                  <a:lnTo>
                    <a:pt x="2" y="0"/>
                  </a:lnTo>
                  <a:lnTo>
                    <a:pt x="0" y="8"/>
                  </a:lnTo>
                  <a:lnTo>
                    <a:pt x="4" y="10"/>
                  </a:lnTo>
                  <a:lnTo>
                    <a:pt x="6"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362" name="Freeform 2407"/>
            <p:cNvSpPr>
              <a:spLocks/>
            </p:cNvSpPr>
            <p:nvPr/>
          </p:nvSpPr>
          <p:spPr bwMode="blackWhite">
            <a:xfrm>
              <a:off x="2940" y="1830"/>
              <a:ext cx="6" cy="8"/>
            </a:xfrm>
            <a:custGeom>
              <a:avLst/>
              <a:gdLst/>
              <a:ahLst/>
              <a:cxnLst>
                <a:cxn ang="0">
                  <a:pos x="6" y="0"/>
                </a:cxn>
                <a:cxn ang="0">
                  <a:pos x="2" y="0"/>
                </a:cxn>
                <a:cxn ang="0">
                  <a:pos x="0" y="8"/>
                </a:cxn>
                <a:cxn ang="0">
                  <a:pos x="6" y="8"/>
                </a:cxn>
                <a:cxn ang="0">
                  <a:pos x="6" y="0"/>
                </a:cxn>
              </a:cxnLst>
              <a:rect l="0" t="0" r="r" b="b"/>
              <a:pathLst>
                <a:path w="6" h="8">
                  <a:moveTo>
                    <a:pt x="6" y="0"/>
                  </a:moveTo>
                  <a:lnTo>
                    <a:pt x="2" y="0"/>
                  </a:lnTo>
                  <a:lnTo>
                    <a:pt x="0" y="8"/>
                  </a:lnTo>
                  <a:lnTo>
                    <a:pt x="6"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63" name="Freeform 2408" descr="Papyrus"/>
            <p:cNvSpPr>
              <a:spLocks/>
            </p:cNvSpPr>
            <p:nvPr/>
          </p:nvSpPr>
          <p:spPr bwMode="blackWhite">
            <a:xfrm>
              <a:off x="2868" y="2011"/>
              <a:ext cx="6" cy="12"/>
            </a:xfrm>
            <a:custGeom>
              <a:avLst/>
              <a:gdLst/>
              <a:ahLst/>
              <a:cxnLst>
                <a:cxn ang="0">
                  <a:pos x="2" y="4"/>
                </a:cxn>
                <a:cxn ang="0">
                  <a:pos x="6" y="0"/>
                </a:cxn>
                <a:cxn ang="0">
                  <a:pos x="4" y="8"/>
                </a:cxn>
                <a:cxn ang="0">
                  <a:pos x="0" y="12"/>
                </a:cxn>
                <a:cxn ang="0">
                  <a:pos x="2" y="4"/>
                </a:cxn>
              </a:cxnLst>
              <a:rect l="0" t="0" r="r" b="b"/>
              <a:pathLst>
                <a:path w="6" h="12">
                  <a:moveTo>
                    <a:pt x="2" y="4"/>
                  </a:moveTo>
                  <a:lnTo>
                    <a:pt x="6" y="0"/>
                  </a:lnTo>
                  <a:lnTo>
                    <a:pt x="4" y="8"/>
                  </a:lnTo>
                  <a:lnTo>
                    <a:pt x="0" y="12"/>
                  </a:lnTo>
                  <a:lnTo>
                    <a:pt x="2" y="4"/>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364" name="Freeform 2409"/>
            <p:cNvSpPr>
              <a:spLocks/>
            </p:cNvSpPr>
            <p:nvPr/>
          </p:nvSpPr>
          <p:spPr bwMode="blackWhite">
            <a:xfrm>
              <a:off x="2872" y="1975"/>
              <a:ext cx="18" cy="166"/>
            </a:xfrm>
            <a:custGeom>
              <a:avLst/>
              <a:gdLst/>
              <a:ahLst/>
              <a:cxnLst>
                <a:cxn ang="0">
                  <a:pos x="18" y="0"/>
                </a:cxn>
                <a:cxn ang="0">
                  <a:pos x="0" y="158"/>
                </a:cxn>
                <a:cxn ang="0">
                  <a:pos x="0" y="166"/>
                </a:cxn>
                <a:cxn ang="0">
                  <a:pos x="18" y="8"/>
                </a:cxn>
                <a:cxn ang="0">
                  <a:pos x="18" y="0"/>
                </a:cxn>
              </a:cxnLst>
              <a:rect l="0" t="0" r="r" b="b"/>
              <a:pathLst>
                <a:path w="18" h="166">
                  <a:moveTo>
                    <a:pt x="18" y="0"/>
                  </a:moveTo>
                  <a:lnTo>
                    <a:pt x="0" y="158"/>
                  </a:lnTo>
                  <a:lnTo>
                    <a:pt x="0" y="166"/>
                  </a:lnTo>
                  <a:lnTo>
                    <a:pt x="18" y="8"/>
                  </a:lnTo>
                  <a:lnTo>
                    <a:pt x="18"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65" name="Freeform 2410" descr="Papyrus"/>
            <p:cNvSpPr>
              <a:spLocks/>
            </p:cNvSpPr>
            <p:nvPr/>
          </p:nvSpPr>
          <p:spPr bwMode="blackWhite">
            <a:xfrm>
              <a:off x="2930" y="2017"/>
              <a:ext cx="28" cy="124"/>
            </a:xfrm>
            <a:custGeom>
              <a:avLst/>
              <a:gdLst/>
              <a:ahLst/>
              <a:cxnLst>
                <a:cxn ang="0">
                  <a:pos x="0" y="116"/>
                </a:cxn>
                <a:cxn ang="0">
                  <a:pos x="28" y="0"/>
                </a:cxn>
                <a:cxn ang="0">
                  <a:pos x="28" y="8"/>
                </a:cxn>
                <a:cxn ang="0">
                  <a:pos x="0" y="124"/>
                </a:cxn>
                <a:cxn ang="0">
                  <a:pos x="0" y="116"/>
                </a:cxn>
              </a:cxnLst>
              <a:rect l="0" t="0" r="r" b="b"/>
              <a:pathLst>
                <a:path w="28" h="124">
                  <a:moveTo>
                    <a:pt x="0" y="116"/>
                  </a:moveTo>
                  <a:lnTo>
                    <a:pt x="28" y="0"/>
                  </a:lnTo>
                  <a:lnTo>
                    <a:pt x="28" y="8"/>
                  </a:lnTo>
                  <a:lnTo>
                    <a:pt x="0" y="124"/>
                  </a:lnTo>
                  <a:lnTo>
                    <a:pt x="0" y="116"/>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366" name="Freeform 2411" descr="Papyrus"/>
            <p:cNvSpPr>
              <a:spLocks/>
            </p:cNvSpPr>
            <p:nvPr/>
          </p:nvSpPr>
          <p:spPr bwMode="blackWhite">
            <a:xfrm>
              <a:off x="2994" y="2133"/>
              <a:ext cx="4" cy="12"/>
            </a:xfrm>
            <a:custGeom>
              <a:avLst/>
              <a:gdLst/>
              <a:ahLst/>
              <a:cxnLst>
                <a:cxn ang="0">
                  <a:pos x="2" y="0"/>
                </a:cxn>
                <a:cxn ang="0">
                  <a:pos x="4" y="4"/>
                </a:cxn>
                <a:cxn ang="0">
                  <a:pos x="4" y="12"/>
                </a:cxn>
                <a:cxn ang="0">
                  <a:pos x="0" y="8"/>
                </a:cxn>
                <a:cxn ang="0">
                  <a:pos x="2" y="0"/>
                </a:cxn>
              </a:cxnLst>
              <a:rect l="0" t="0" r="r" b="b"/>
              <a:pathLst>
                <a:path w="4" h="12">
                  <a:moveTo>
                    <a:pt x="2" y="0"/>
                  </a:moveTo>
                  <a:lnTo>
                    <a:pt x="4" y="4"/>
                  </a:lnTo>
                  <a:lnTo>
                    <a:pt x="4" y="12"/>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367" name="Freeform 2412" descr="Papyrus"/>
            <p:cNvSpPr>
              <a:spLocks/>
            </p:cNvSpPr>
            <p:nvPr/>
          </p:nvSpPr>
          <p:spPr bwMode="blackWhite">
            <a:xfrm>
              <a:off x="3030" y="2011"/>
              <a:ext cx="6" cy="12"/>
            </a:xfrm>
            <a:custGeom>
              <a:avLst/>
              <a:gdLst/>
              <a:ahLst/>
              <a:cxnLst>
                <a:cxn ang="0">
                  <a:pos x="2" y="0"/>
                </a:cxn>
                <a:cxn ang="0">
                  <a:pos x="6" y="4"/>
                </a:cxn>
                <a:cxn ang="0">
                  <a:pos x="4" y="12"/>
                </a:cxn>
                <a:cxn ang="0">
                  <a:pos x="0" y="8"/>
                </a:cxn>
                <a:cxn ang="0">
                  <a:pos x="2" y="0"/>
                </a:cxn>
              </a:cxnLst>
              <a:rect l="0" t="0" r="r" b="b"/>
              <a:pathLst>
                <a:path w="6" h="12">
                  <a:moveTo>
                    <a:pt x="2" y="0"/>
                  </a:moveTo>
                  <a:lnTo>
                    <a:pt x="6" y="4"/>
                  </a:lnTo>
                  <a:lnTo>
                    <a:pt x="4" y="12"/>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368" name="Freeform 2413"/>
            <p:cNvSpPr>
              <a:spLocks/>
            </p:cNvSpPr>
            <p:nvPr/>
          </p:nvSpPr>
          <p:spPr bwMode="blackWhite">
            <a:xfrm>
              <a:off x="2990" y="1862"/>
              <a:ext cx="1" cy="10"/>
            </a:xfrm>
            <a:custGeom>
              <a:avLst/>
              <a:gdLst/>
              <a:ahLst/>
              <a:cxnLst>
                <a:cxn ang="0">
                  <a:pos x="0" y="2"/>
                </a:cxn>
                <a:cxn ang="0">
                  <a:pos x="0" y="0"/>
                </a:cxn>
                <a:cxn ang="0">
                  <a:pos x="0" y="8"/>
                </a:cxn>
                <a:cxn ang="0">
                  <a:pos x="0" y="10"/>
                </a:cxn>
                <a:cxn ang="0">
                  <a:pos x="0" y="2"/>
                </a:cxn>
              </a:cxnLst>
              <a:rect l="0" t="0" r="r" b="b"/>
              <a:pathLst>
                <a:path h="10">
                  <a:moveTo>
                    <a:pt x="0" y="2"/>
                  </a:moveTo>
                  <a:lnTo>
                    <a:pt x="0" y="0"/>
                  </a:lnTo>
                  <a:lnTo>
                    <a:pt x="0" y="8"/>
                  </a:lnTo>
                  <a:lnTo>
                    <a:pt x="0" y="10"/>
                  </a:lnTo>
                  <a:lnTo>
                    <a:pt x="0"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369" name="Freeform 2414"/>
            <p:cNvSpPr>
              <a:spLocks/>
            </p:cNvSpPr>
            <p:nvPr/>
          </p:nvSpPr>
          <p:spPr bwMode="blackWhite">
            <a:xfrm>
              <a:off x="2954" y="1832"/>
              <a:ext cx="6" cy="8"/>
            </a:xfrm>
            <a:custGeom>
              <a:avLst/>
              <a:gdLst/>
              <a:ahLst/>
              <a:cxnLst>
                <a:cxn ang="0">
                  <a:pos x="6" y="0"/>
                </a:cxn>
                <a:cxn ang="0">
                  <a:pos x="2" y="0"/>
                </a:cxn>
                <a:cxn ang="0">
                  <a:pos x="0" y="8"/>
                </a:cxn>
                <a:cxn ang="0">
                  <a:pos x="4" y="8"/>
                </a:cxn>
                <a:cxn ang="0">
                  <a:pos x="6" y="0"/>
                </a:cxn>
              </a:cxnLst>
              <a:rect l="0" t="0" r="r" b="b"/>
              <a:pathLst>
                <a:path w="6" h="8">
                  <a:moveTo>
                    <a:pt x="6" y="0"/>
                  </a:moveTo>
                  <a:lnTo>
                    <a:pt x="2" y="0"/>
                  </a:lnTo>
                  <a:lnTo>
                    <a:pt x="0" y="8"/>
                  </a:lnTo>
                  <a:lnTo>
                    <a:pt x="4"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70" name="Freeform 2415"/>
            <p:cNvSpPr>
              <a:spLocks/>
            </p:cNvSpPr>
            <p:nvPr/>
          </p:nvSpPr>
          <p:spPr bwMode="blackWhite">
            <a:xfrm>
              <a:off x="2938" y="1830"/>
              <a:ext cx="4" cy="8"/>
            </a:xfrm>
            <a:custGeom>
              <a:avLst/>
              <a:gdLst/>
              <a:ahLst/>
              <a:cxnLst>
                <a:cxn ang="0">
                  <a:pos x="4" y="0"/>
                </a:cxn>
                <a:cxn ang="0">
                  <a:pos x="2" y="0"/>
                </a:cxn>
                <a:cxn ang="0">
                  <a:pos x="0" y="8"/>
                </a:cxn>
                <a:cxn ang="0">
                  <a:pos x="2" y="8"/>
                </a:cxn>
                <a:cxn ang="0">
                  <a:pos x="4" y="0"/>
                </a:cxn>
              </a:cxnLst>
              <a:rect l="0" t="0" r="r" b="b"/>
              <a:pathLst>
                <a:path w="4" h="8">
                  <a:moveTo>
                    <a:pt x="4" y="0"/>
                  </a:moveTo>
                  <a:lnTo>
                    <a:pt x="2" y="0"/>
                  </a:lnTo>
                  <a:lnTo>
                    <a:pt x="0" y="8"/>
                  </a:lnTo>
                  <a:lnTo>
                    <a:pt x="2" y="8"/>
                  </a:lnTo>
                  <a:lnTo>
                    <a:pt x="4"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71" name="Freeform 2416" descr="Papyrus"/>
            <p:cNvSpPr>
              <a:spLocks/>
            </p:cNvSpPr>
            <p:nvPr/>
          </p:nvSpPr>
          <p:spPr bwMode="blackWhite">
            <a:xfrm>
              <a:off x="2862" y="2015"/>
              <a:ext cx="8" cy="12"/>
            </a:xfrm>
            <a:custGeom>
              <a:avLst/>
              <a:gdLst/>
              <a:ahLst/>
              <a:cxnLst>
                <a:cxn ang="0">
                  <a:pos x="2" y="4"/>
                </a:cxn>
                <a:cxn ang="0">
                  <a:pos x="8" y="0"/>
                </a:cxn>
                <a:cxn ang="0">
                  <a:pos x="6" y="8"/>
                </a:cxn>
                <a:cxn ang="0">
                  <a:pos x="0" y="12"/>
                </a:cxn>
                <a:cxn ang="0">
                  <a:pos x="2" y="4"/>
                </a:cxn>
              </a:cxnLst>
              <a:rect l="0" t="0" r="r" b="b"/>
              <a:pathLst>
                <a:path w="8" h="12">
                  <a:moveTo>
                    <a:pt x="2" y="4"/>
                  </a:moveTo>
                  <a:lnTo>
                    <a:pt x="8" y="0"/>
                  </a:lnTo>
                  <a:lnTo>
                    <a:pt x="6" y="8"/>
                  </a:lnTo>
                  <a:lnTo>
                    <a:pt x="0" y="12"/>
                  </a:lnTo>
                  <a:lnTo>
                    <a:pt x="2" y="4"/>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372" name="Freeform 2417" descr="Papyrus"/>
            <p:cNvSpPr>
              <a:spLocks/>
            </p:cNvSpPr>
            <p:nvPr/>
          </p:nvSpPr>
          <p:spPr bwMode="blackWhite">
            <a:xfrm>
              <a:off x="2872" y="2133"/>
              <a:ext cx="2" cy="14"/>
            </a:xfrm>
            <a:custGeom>
              <a:avLst/>
              <a:gdLst/>
              <a:ahLst/>
              <a:cxnLst>
                <a:cxn ang="0">
                  <a:pos x="0" y="0"/>
                </a:cxn>
                <a:cxn ang="0">
                  <a:pos x="2" y="6"/>
                </a:cxn>
                <a:cxn ang="0">
                  <a:pos x="2" y="14"/>
                </a:cxn>
                <a:cxn ang="0">
                  <a:pos x="0" y="8"/>
                </a:cxn>
                <a:cxn ang="0">
                  <a:pos x="0" y="0"/>
                </a:cxn>
              </a:cxnLst>
              <a:rect l="0" t="0" r="r" b="b"/>
              <a:pathLst>
                <a:path w="2" h="14">
                  <a:moveTo>
                    <a:pt x="0" y="0"/>
                  </a:moveTo>
                  <a:lnTo>
                    <a:pt x="2" y="6"/>
                  </a:lnTo>
                  <a:lnTo>
                    <a:pt x="2" y="14"/>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373" name="Freeform 2418" descr="Papyrus"/>
            <p:cNvSpPr>
              <a:spLocks/>
            </p:cNvSpPr>
            <p:nvPr/>
          </p:nvSpPr>
          <p:spPr bwMode="blackWhite">
            <a:xfrm>
              <a:off x="2922" y="2133"/>
              <a:ext cx="8" cy="14"/>
            </a:xfrm>
            <a:custGeom>
              <a:avLst/>
              <a:gdLst/>
              <a:ahLst/>
              <a:cxnLst>
                <a:cxn ang="0">
                  <a:pos x="2" y="6"/>
                </a:cxn>
                <a:cxn ang="0">
                  <a:pos x="8" y="0"/>
                </a:cxn>
                <a:cxn ang="0">
                  <a:pos x="8" y="8"/>
                </a:cxn>
                <a:cxn ang="0">
                  <a:pos x="0" y="14"/>
                </a:cxn>
                <a:cxn ang="0">
                  <a:pos x="2" y="6"/>
                </a:cxn>
              </a:cxnLst>
              <a:rect l="0" t="0" r="r" b="b"/>
              <a:pathLst>
                <a:path w="8" h="14">
                  <a:moveTo>
                    <a:pt x="2" y="6"/>
                  </a:moveTo>
                  <a:lnTo>
                    <a:pt x="8" y="0"/>
                  </a:lnTo>
                  <a:lnTo>
                    <a:pt x="8" y="8"/>
                  </a:lnTo>
                  <a:lnTo>
                    <a:pt x="0" y="14"/>
                  </a:lnTo>
                  <a:lnTo>
                    <a:pt x="2" y="6"/>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374" name="Freeform 2419" descr="Papyrus"/>
            <p:cNvSpPr>
              <a:spLocks/>
            </p:cNvSpPr>
            <p:nvPr/>
          </p:nvSpPr>
          <p:spPr bwMode="blackWhite">
            <a:xfrm>
              <a:off x="2998" y="2137"/>
              <a:ext cx="12" cy="10"/>
            </a:xfrm>
            <a:custGeom>
              <a:avLst/>
              <a:gdLst/>
              <a:ahLst/>
              <a:cxnLst>
                <a:cxn ang="0">
                  <a:pos x="0" y="0"/>
                </a:cxn>
                <a:cxn ang="0">
                  <a:pos x="12" y="2"/>
                </a:cxn>
                <a:cxn ang="0">
                  <a:pos x="12" y="10"/>
                </a:cxn>
                <a:cxn ang="0">
                  <a:pos x="0" y="8"/>
                </a:cxn>
                <a:cxn ang="0">
                  <a:pos x="0" y="0"/>
                </a:cxn>
              </a:cxnLst>
              <a:rect l="0" t="0" r="r" b="b"/>
              <a:pathLst>
                <a:path w="12" h="10">
                  <a:moveTo>
                    <a:pt x="0" y="0"/>
                  </a:moveTo>
                  <a:lnTo>
                    <a:pt x="12" y="2"/>
                  </a:lnTo>
                  <a:lnTo>
                    <a:pt x="12" y="10"/>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375" name="Freeform 2420" descr="Papyrus"/>
            <p:cNvSpPr>
              <a:spLocks/>
            </p:cNvSpPr>
            <p:nvPr/>
          </p:nvSpPr>
          <p:spPr bwMode="blackWhite">
            <a:xfrm>
              <a:off x="3034" y="2015"/>
              <a:ext cx="12" cy="10"/>
            </a:xfrm>
            <a:custGeom>
              <a:avLst/>
              <a:gdLst/>
              <a:ahLst/>
              <a:cxnLst>
                <a:cxn ang="0">
                  <a:pos x="2" y="0"/>
                </a:cxn>
                <a:cxn ang="0">
                  <a:pos x="12" y="2"/>
                </a:cxn>
                <a:cxn ang="0">
                  <a:pos x="10" y="10"/>
                </a:cxn>
                <a:cxn ang="0">
                  <a:pos x="0" y="8"/>
                </a:cxn>
                <a:cxn ang="0">
                  <a:pos x="2" y="0"/>
                </a:cxn>
              </a:cxnLst>
              <a:rect l="0" t="0" r="r" b="b"/>
              <a:pathLst>
                <a:path w="12" h="10">
                  <a:moveTo>
                    <a:pt x="2" y="0"/>
                  </a:moveTo>
                  <a:lnTo>
                    <a:pt x="12" y="2"/>
                  </a:lnTo>
                  <a:lnTo>
                    <a:pt x="10" y="10"/>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376" name="Freeform 2421"/>
            <p:cNvSpPr>
              <a:spLocks/>
            </p:cNvSpPr>
            <p:nvPr/>
          </p:nvSpPr>
          <p:spPr bwMode="blackWhite">
            <a:xfrm>
              <a:off x="2988" y="1864"/>
              <a:ext cx="2" cy="12"/>
            </a:xfrm>
            <a:custGeom>
              <a:avLst/>
              <a:gdLst/>
              <a:ahLst/>
              <a:cxnLst>
                <a:cxn ang="0">
                  <a:pos x="2" y="4"/>
                </a:cxn>
                <a:cxn ang="0">
                  <a:pos x="2" y="0"/>
                </a:cxn>
                <a:cxn ang="0">
                  <a:pos x="2" y="8"/>
                </a:cxn>
                <a:cxn ang="0">
                  <a:pos x="0" y="12"/>
                </a:cxn>
                <a:cxn ang="0">
                  <a:pos x="2" y="4"/>
                </a:cxn>
              </a:cxnLst>
              <a:rect l="0" t="0" r="r" b="b"/>
              <a:pathLst>
                <a:path w="2" h="12">
                  <a:moveTo>
                    <a:pt x="2" y="4"/>
                  </a:moveTo>
                  <a:lnTo>
                    <a:pt x="2" y="0"/>
                  </a:lnTo>
                  <a:lnTo>
                    <a:pt x="2" y="8"/>
                  </a:lnTo>
                  <a:lnTo>
                    <a:pt x="0" y="12"/>
                  </a:lnTo>
                  <a:lnTo>
                    <a:pt x="2" y="4"/>
                  </a:lnTo>
                  <a:close/>
                </a:path>
              </a:pathLst>
            </a:custGeom>
            <a:solidFill>
              <a:srgbClr val="FFFFFF"/>
            </a:solidFill>
            <a:ln w="6350">
              <a:solidFill>
                <a:srgbClr val="000000"/>
              </a:solidFill>
              <a:prstDash val="solid"/>
              <a:round/>
              <a:headEnd/>
              <a:tailEnd/>
            </a:ln>
          </p:spPr>
          <p:txBody>
            <a:bodyPr/>
            <a:lstStyle/>
            <a:p>
              <a:endParaRPr lang="en-US" dirty="0"/>
            </a:p>
          </p:txBody>
        </p:sp>
        <p:sp>
          <p:nvSpPr>
            <p:cNvPr id="377" name="Freeform 2422"/>
            <p:cNvSpPr>
              <a:spLocks/>
            </p:cNvSpPr>
            <p:nvPr/>
          </p:nvSpPr>
          <p:spPr bwMode="blackWhite">
            <a:xfrm>
              <a:off x="2958" y="1832"/>
              <a:ext cx="6" cy="10"/>
            </a:xfrm>
            <a:custGeom>
              <a:avLst/>
              <a:gdLst/>
              <a:ahLst/>
              <a:cxnLst>
                <a:cxn ang="0">
                  <a:pos x="6" y="2"/>
                </a:cxn>
                <a:cxn ang="0">
                  <a:pos x="2" y="0"/>
                </a:cxn>
                <a:cxn ang="0">
                  <a:pos x="0" y="8"/>
                </a:cxn>
                <a:cxn ang="0">
                  <a:pos x="6" y="10"/>
                </a:cxn>
                <a:cxn ang="0">
                  <a:pos x="6" y="2"/>
                </a:cxn>
              </a:cxnLst>
              <a:rect l="0" t="0" r="r" b="b"/>
              <a:pathLst>
                <a:path w="6" h="10">
                  <a:moveTo>
                    <a:pt x="6" y="2"/>
                  </a:moveTo>
                  <a:lnTo>
                    <a:pt x="2" y="0"/>
                  </a:lnTo>
                  <a:lnTo>
                    <a:pt x="0" y="8"/>
                  </a:lnTo>
                  <a:lnTo>
                    <a:pt x="6" y="10"/>
                  </a:lnTo>
                  <a:lnTo>
                    <a:pt x="6"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378" name="Freeform 2423"/>
            <p:cNvSpPr>
              <a:spLocks/>
            </p:cNvSpPr>
            <p:nvPr/>
          </p:nvSpPr>
          <p:spPr bwMode="blackWhite">
            <a:xfrm>
              <a:off x="2938" y="1830"/>
              <a:ext cx="2" cy="8"/>
            </a:xfrm>
            <a:custGeom>
              <a:avLst/>
              <a:gdLst/>
              <a:ahLst/>
              <a:cxnLst>
                <a:cxn ang="0">
                  <a:pos x="2" y="0"/>
                </a:cxn>
                <a:cxn ang="0">
                  <a:pos x="0" y="8"/>
                </a:cxn>
                <a:cxn ang="0">
                  <a:pos x="2" y="0"/>
                </a:cxn>
              </a:cxnLst>
              <a:rect l="0" t="0" r="r" b="b"/>
              <a:pathLst>
                <a:path w="2" h="8">
                  <a:moveTo>
                    <a:pt x="2" y="0"/>
                  </a:move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79" name="Freeform 2424" descr="Papyrus"/>
            <p:cNvSpPr>
              <a:spLocks/>
            </p:cNvSpPr>
            <p:nvPr/>
          </p:nvSpPr>
          <p:spPr bwMode="blackWhite">
            <a:xfrm>
              <a:off x="2910" y="2139"/>
              <a:ext cx="14" cy="10"/>
            </a:xfrm>
            <a:custGeom>
              <a:avLst/>
              <a:gdLst/>
              <a:ahLst/>
              <a:cxnLst>
                <a:cxn ang="0">
                  <a:pos x="2" y="2"/>
                </a:cxn>
                <a:cxn ang="0">
                  <a:pos x="14" y="0"/>
                </a:cxn>
                <a:cxn ang="0">
                  <a:pos x="12" y="8"/>
                </a:cxn>
                <a:cxn ang="0">
                  <a:pos x="0" y="10"/>
                </a:cxn>
                <a:cxn ang="0">
                  <a:pos x="2" y="2"/>
                </a:cxn>
              </a:cxnLst>
              <a:rect l="0" t="0" r="r" b="b"/>
              <a:pathLst>
                <a:path w="14" h="10">
                  <a:moveTo>
                    <a:pt x="2" y="2"/>
                  </a:moveTo>
                  <a:lnTo>
                    <a:pt x="14" y="0"/>
                  </a:lnTo>
                  <a:lnTo>
                    <a:pt x="12" y="8"/>
                  </a:lnTo>
                  <a:lnTo>
                    <a:pt x="0" y="10"/>
                  </a:lnTo>
                  <a:lnTo>
                    <a:pt x="2" y="2"/>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380" name="Freeform 2425"/>
            <p:cNvSpPr>
              <a:spLocks/>
            </p:cNvSpPr>
            <p:nvPr/>
          </p:nvSpPr>
          <p:spPr bwMode="blackWhite">
            <a:xfrm>
              <a:off x="2964" y="1834"/>
              <a:ext cx="4" cy="10"/>
            </a:xfrm>
            <a:custGeom>
              <a:avLst/>
              <a:gdLst/>
              <a:ahLst/>
              <a:cxnLst>
                <a:cxn ang="0">
                  <a:pos x="4" y="2"/>
                </a:cxn>
                <a:cxn ang="0">
                  <a:pos x="0" y="0"/>
                </a:cxn>
                <a:cxn ang="0">
                  <a:pos x="0" y="8"/>
                </a:cxn>
                <a:cxn ang="0">
                  <a:pos x="2" y="10"/>
                </a:cxn>
                <a:cxn ang="0">
                  <a:pos x="4" y="2"/>
                </a:cxn>
              </a:cxnLst>
              <a:rect l="0" t="0" r="r" b="b"/>
              <a:pathLst>
                <a:path w="4" h="10">
                  <a:moveTo>
                    <a:pt x="4" y="2"/>
                  </a:moveTo>
                  <a:lnTo>
                    <a:pt x="0" y="0"/>
                  </a:lnTo>
                  <a:lnTo>
                    <a:pt x="0" y="8"/>
                  </a:lnTo>
                  <a:lnTo>
                    <a:pt x="2" y="10"/>
                  </a:lnTo>
                  <a:lnTo>
                    <a:pt x="4"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381" name="Freeform 2426"/>
            <p:cNvSpPr>
              <a:spLocks/>
            </p:cNvSpPr>
            <p:nvPr/>
          </p:nvSpPr>
          <p:spPr bwMode="blackWhite">
            <a:xfrm>
              <a:off x="2930" y="1830"/>
              <a:ext cx="10" cy="8"/>
            </a:xfrm>
            <a:custGeom>
              <a:avLst/>
              <a:gdLst/>
              <a:ahLst/>
              <a:cxnLst>
                <a:cxn ang="0">
                  <a:pos x="10" y="0"/>
                </a:cxn>
                <a:cxn ang="0">
                  <a:pos x="2" y="0"/>
                </a:cxn>
                <a:cxn ang="0">
                  <a:pos x="0" y="8"/>
                </a:cxn>
                <a:cxn ang="0">
                  <a:pos x="8" y="8"/>
                </a:cxn>
                <a:cxn ang="0">
                  <a:pos x="10" y="0"/>
                </a:cxn>
              </a:cxnLst>
              <a:rect l="0" t="0" r="r" b="b"/>
              <a:pathLst>
                <a:path w="10" h="8">
                  <a:moveTo>
                    <a:pt x="10" y="0"/>
                  </a:moveTo>
                  <a:lnTo>
                    <a:pt x="2" y="0"/>
                  </a:lnTo>
                  <a:lnTo>
                    <a:pt x="0" y="8"/>
                  </a:lnTo>
                  <a:lnTo>
                    <a:pt x="8" y="8"/>
                  </a:lnTo>
                  <a:lnTo>
                    <a:pt x="1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82" name="Freeform 2427" descr="Papyrus"/>
            <p:cNvSpPr>
              <a:spLocks/>
            </p:cNvSpPr>
            <p:nvPr/>
          </p:nvSpPr>
          <p:spPr bwMode="blackWhite">
            <a:xfrm>
              <a:off x="2888" y="2141"/>
              <a:ext cx="24" cy="8"/>
            </a:xfrm>
            <a:custGeom>
              <a:avLst/>
              <a:gdLst/>
              <a:ahLst/>
              <a:cxnLst>
                <a:cxn ang="0">
                  <a:pos x="0" y="0"/>
                </a:cxn>
                <a:cxn ang="0">
                  <a:pos x="24" y="0"/>
                </a:cxn>
                <a:cxn ang="0">
                  <a:pos x="22" y="8"/>
                </a:cxn>
                <a:cxn ang="0">
                  <a:pos x="0" y="8"/>
                </a:cxn>
                <a:cxn ang="0">
                  <a:pos x="0" y="0"/>
                </a:cxn>
              </a:cxnLst>
              <a:rect l="0" t="0" r="r" b="b"/>
              <a:pathLst>
                <a:path w="24" h="8">
                  <a:moveTo>
                    <a:pt x="0" y="0"/>
                  </a:moveTo>
                  <a:lnTo>
                    <a:pt x="24" y="0"/>
                  </a:lnTo>
                  <a:lnTo>
                    <a:pt x="22" y="8"/>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383" name="Freeform 2428"/>
            <p:cNvSpPr>
              <a:spLocks/>
            </p:cNvSpPr>
            <p:nvPr/>
          </p:nvSpPr>
          <p:spPr bwMode="blackWhite">
            <a:xfrm>
              <a:off x="2966" y="1836"/>
              <a:ext cx="6" cy="10"/>
            </a:xfrm>
            <a:custGeom>
              <a:avLst/>
              <a:gdLst/>
              <a:ahLst/>
              <a:cxnLst>
                <a:cxn ang="0">
                  <a:pos x="6" y="2"/>
                </a:cxn>
                <a:cxn ang="0">
                  <a:pos x="2" y="0"/>
                </a:cxn>
                <a:cxn ang="0">
                  <a:pos x="0" y="8"/>
                </a:cxn>
                <a:cxn ang="0">
                  <a:pos x="4" y="10"/>
                </a:cxn>
                <a:cxn ang="0">
                  <a:pos x="6" y="2"/>
                </a:cxn>
              </a:cxnLst>
              <a:rect l="0" t="0" r="r" b="b"/>
              <a:pathLst>
                <a:path w="6" h="10">
                  <a:moveTo>
                    <a:pt x="6" y="2"/>
                  </a:moveTo>
                  <a:lnTo>
                    <a:pt x="2" y="0"/>
                  </a:lnTo>
                  <a:lnTo>
                    <a:pt x="0" y="8"/>
                  </a:lnTo>
                  <a:lnTo>
                    <a:pt x="4" y="10"/>
                  </a:lnTo>
                  <a:lnTo>
                    <a:pt x="6"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384" name="Freeform 2429"/>
            <p:cNvSpPr>
              <a:spLocks/>
            </p:cNvSpPr>
            <p:nvPr/>
          </p:nvSpPr>
          <p:spPr bwMode="blackWhite">
            <a:xfrm>
              <a:off x="2926" y="1830"/>
              <a:ext cx="6" cy="8"/>
            </a:xfrm>
            <a:custGeom>
              <a:avLst/>
              <a:gdLst/>
              <a:ahLst/>
              <a:cxnLst>
                <a:cxn ang="0">
                  <a:pos x="6" y="0"/>
                </a:cxn>
                <a:cxn ang="0">
                  <a:pos x="2" y="0"/>
                </a:cxn>
                <a:cxn ang="0">
                  <a:pos x="0" y="8"/>
                </a:cxn>
                <a:cxn ang="0">
                  <a:pos x="4" y="8"/>
                </a:cxn>
                <a:cxn ang="0">
                  <a:pos x="6" y="0"/>
                </a:cxn>
              </a:cxnLst>
              <a:rect l="0" t="0" r="r" b="b"/>
              <a:pathLst>
                <a:path w="6" h="8">
                  <a:moveTo>
                    <a:pt x="6" y="0"/>
                  </a:moveTo>
                  <a:lnTo>
                    <a:pt x="2" y="0"/>
                  </a:lnTo>
                  <a:lnTo>
                    <a:pt x="0" y="8"/>
                  </a:lnTo>
                  <a:lnTo>
                    <a:pt x="4"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85" name="Freeform 2430" descr="Papyrus"/>
            <p:cNvSpPr>
              <a:spLocks/>
            </p:cNvSpPr>
            <p:nvPr/>
          </p:nvSpPr>
          <p:spPr bwMode="blackWhite">
            <a:xfrm>
              <a:off x="2874" y="2139"/>
              <a:ext cx="14" cy="10"/>
            </a:xfrm>
            <a:custGeom>
              <a:avLst/>
              <a:gdLst/>
              <a:ahLst/>
              <a:cxnLst>
                <a:cxn ang="0">
                  <a:pos x="0" y="0"/>
                </a:cxn>
                <a:cxn ang="0">
                  <a:pos x="14" y="2"/>
                </a:cxn>
                <a:cxn ang="0">
                  <a:pos x="14" y="10"/>
                </a:cxn>
                <a:cxn ang="0">
                  <a:pos x="0" y="8"/>
                </a:cxn>
                <a:cxn ang="0">
                  <a:pos x="0" y="0"/>
                </a:cxn>
              </a:cxnLst>
              <a:rect l="0" t="0" r="r" b="b"/>
              <a:pathLst>
                <a:path w="14" h="10">
                  <a:moveTo>
                    <a:pt x="0" y="0"/>
                  </a:moveTo>
                  <a:lnTo>
                    <a:pt x="14" y="2"/>
                  </a:lnTo>
                  <a:lnTo>
                    <a:pt x="14" y="10"/>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386" name="Freeform 2431"/>
            <p:cNvSpPr>
              <a:spLocks/>
            </p:cNvSpPr>
            <p:nvPr/>
          </p:nvSpPr>
          <p:spPr bwMode="blackWhite">
            <a:xfrm>
              <a:off x="2970" y="1838"/>
              <a:ext cx="6" cy="10"/>
            </a:xfrm>
            <a:custGeom>
              <a:avLst/>
              <a:gdLst/>
              <a:ahLst/>
              <a:cxnLst>
                <a:cxn ang="0">
                  <a:pos x="6" y="2"/>
                </a:cxn>
                <a:cxn ang="0">
                  <a:pos x="2" y="0"/>
                </a:cxn>
                <a:cxn ang="0">
                  <a:pos x="0" y="8"/>
                </a:cxn>
                <a:cxn ang="0">
                  <a:pos x="4" y="10"/>
                </a:cxn>
                <a:cxn ang="0">
                  <a:pos x="6" y="2"/>
                </a:cxn>
              </a:cxnLst>
              <a:rect l="0" t="0" r="r" b="b"/>
              <a:pathLst>
                <a:path w="6" h="10">
                  <a:moveTo>
                    <a:pt x="6" y="2"/>
                  </a:moveTo>
                  <a:lnTo>
                    <a:pt x="2" y="0"/>
                  </a:lnTo>
                  <a:lnTo>
                    <a:pt x="0" y="8"/>
                  </a:lnTo>
                  <a:lnTo>
                    <a:pt x="4" y="10"/>
                  </a:lnTo>
                  <a:lnTo>
                    <a:pt x="6"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387" name="Freeform 2432"/>
            <p:cNvSpPr>
              <a:spLocks/>
            </p:cNvSpPr>
            <p:nvPr/>
          </p:nvSpPr>
          <p:spPr bwMode="blackWhite">
            <a:xfrm>
              <a:off x="2922" y="1830"/>
              <a:ext cx="6" cy="10"/>
            </a:xfrm>
            <a:custGeom>
              <a:avLst/>
              <a:gdLst/>
              <a:ahLst/>
              <a:cxnLst>
                <a:cxn ang="0">
                  <a:pos x="6" y="0"/>
                </a:cxn>
                <a:cxn ang="0">
                  <a:pos x="0" y="2"/>
                </a:cxn>
                <a:cxn ang="0">
                  <a:pos x="0" y="10"/>
                </a:cxn>
                <a:cxn ang="0">
                  <a:pos x="4" y="8"/>
                </a:cxn>
                <a:cxn ang="0">
                  <a:pos x="6" y="0"/>
                </a:cxn>
              </a:cxnLst>
              <a:rect l="0" t="0" r="r" b="b"/>
              <a:pathLst>
                <a:path w="6" h="10">
                  <a:moveTo>
                    <a:pt x="6" y="0"/>
                  </a:moveTo>
                  <a:lnTo>
                    <a:pt x="0" y="2"/>
                  </a:lnTo>
                  <a:lnTo>
                    <a:pt x="0" y="10"/>
                  </a:lnTo>
                  <a:lnTo>
                    <a:pt x="4"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88" name="Freeform 2433"/>
            <p:cNvSpPr>
              <a:spLocks/>
            </p:cNvSpPr>
            <p:nvPr/>
          </p:nvSpPr>
          <p:spPr bwMode="blackWhite">
            <a:xfrm>
              <a:off x="2974" y="1840"/>
              <a:ext cx="4" cy="10"/>
            </a:xfrm>
            <a:custGeom>
              <a:avLst/>
              <a:gdLst/>
              <a:ahLst/>
              <a:cxnLst>
                <a:cxn ang="0">
                  <a:pos x="4" y="2"/>
                </a:cxn>
                <a:cxn ang="0">
                  <a:pos x="2" y="0"/>
                </a:cxn>
                <a:cxn ang="0">
                  <a:pos x="0" y="8"/>
                </a:cxn>
                <a:cxn ang="0">
                  <a:pos x="4" y="10"/>
                </a:cxn>
                <a:cxn ang="0">
                  <a:pos x="4" y="2"/>
                </a:cxn>
              </a:cxnLst>
              <a:rect l="0" t="0" r="r" b="b"/>
              <a:pathLst>
                <a:path w="4" h="10">
                  <a:moveTo>
                    <a:pt x="4" y="2"/>
                  </a:moveTo>
                  <a:lnTo>
                    <a:pt x="2" y="0"/>
                  </a:lnTo>
                  <a:lnTo>
                    <a:pt x="0" y="8"/>
                  </a:lnTo>
                  <a:lnTo>
                    <a:pt x="4" y="10"/>
                  </a:lnTo>
                  <a:lnTo>
                    <a:pt x="4"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389" name="Rectangle 2434"/>
            <p:cNvSpPr>
              <a:spLocks noChangeArrowheads="1"/>
            </p:cNvSpPr>
            <p:nvPr/>
          </p:nvSpPr>
          <p:spPr bwMode="blackWhite">
            <a:xfrm>
              <a:off x="2920" y="1834"/>
              <a:ext cx="0" cy="4"/>
            </a:xfrm>
            <a:prstGeom prst="rect">
              <a:avLst/>
            </a:prstGeom>
            <a:solidFill>
              <a:srgbClr val="FFFFFF"/>
            </a:solidFill>
            <a:ln w="6350">
              <a:solidFill>
                <a:srgbClr val="000000"/>
              </a:solidFill>
              <a:miter lim="800000"/>
              <a:headEnd/>
              <a:tailEnd/>
            </a:ln>
          </p:spPr>
          <p:txBody>
            <a:bodyPr/>
            <a:lstStyle/>
            <a:p>
              <a:endParaRPr lang="en-US" dirty="0"/>
            </a:p>
          </p:txBody>
        </p:sp>
        <p:sp>
          <p:nvSpPr>
            <p:cNvPr id="390" name="Freeform 2435"/>
            <p:cNvSpPr>
              <a:spLocks/>
            </p:cNvSpPr>
            <p:nvPr/>
          </p:nvSpPr>
          <p:spPr bwMode="blackWhite">
            <a:xfrm>
              <a:off x="2978" y="1842"/>
              <a:ext cx="4" cy="10"/>
            </a:xfrm>
            <a:custGeom>
              <a:avLst/>
              <a:gdLst/>
              <a:ahLst/>
              <a:cxnLst>
                <a:cxn ang="0">
                  <a:pos x="4" y="2"/>
                </a:cxn>
                <a:cxn ang="0">
                  <a:pos x="0" y="0"/>
                </a:cxn>
                <a:cxn ang="0">
                  <a:pos x="0" y="8"/>
                </a:cxn>
                <a:cxn ang="0">
                  <a:pos x="2" y="10"/>
                </a:cxn>
                <a:cxn ang="0">
                  <a:pos x="4" y="2"/>
                </a:cxn>
              </a:cxnLst>
              <a:rect l="0" t="0" r="r" b="b"/>
              <a:pathLst>
                <a:path w="4" h="10">
                  <a:moveTo>
                    <a:pt x="4" y="2"/>
                  </a:moveTo>
                  <a:lnTo>
                    <a:pt x="0" y="0"/>
                  </a:lnTo>
                  <a:lnTo>
                    <a:pt x="0" y="8"/>
                  </a:lnTo>
                  <a:lnTo>
                    <a:pt x="2" y="10"/>
                  </a:lnTo>
                  <a:lnTo>
                    <a:pt x="4"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391" name="Freeform 2436"/>
            <p:cNvSpPr>
              <a:spLocks/>
            </p:cNvSpPr>
            <p:nvPr/>
          </p:nvSpPr>
          <p:spPr bwMode="blackWhite">
            <a:xfrm>
              <a:off x="2914" y="1832"/>
              <a:ext cx="4" cy="10"/>
            </a:xfrm>
            <a:custGeom>
              <a:avLst/>
              <a:gdLst/>
              <a:ahLst/>
              <a:cxnLst>
                <a:cxn ang="0">
                  <a:pos x="4" y="0"/>
                </a:cxn>
                <a:cxn ang="0">
                  <a:pos x="0" y="2"/>
                </a:cxn>
                <a:cxn ang="0">
                  <a:pos x="0" y="10"/>
                </a:cxn>
                <a:cxn ang="0">
                  <a:pos x="4" y="8"/>
                </a:cxn>
                <a:cxn ang="0">
                  <a:pos x="4" y="0"/>
                </a:cxn>
              </a:cxnLst>
              <a:rect l="0" t="0" r="r" b="b"/>
              <a:pathLst>
                <a:path w="4" h="10">
                  <a:moveTo>
                    <a:pt x="4" y="0"/>
                  </a:moveTo>
                  <a:lnTo>
                    <a:pt x="0" y="2"/>
                  </a:lnTo>
                  <a:lnTo>
                    <a:pt x="0" y="10"/>
                  </a:lnTo>
                  <a:lnTo>
                    <a:pt x="4" y="8"/>
                  </a:lnTo>
                  <a:lnTo>
                    <a:pt x="4"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92" name="Freeform 2437"/>
            <p:cNvSpPr>
              <a:spLocks/>
            </p:cNvSpPr>
            <p:nvPr/>
          </p:nvSpPr>
          <p:spPr bwMode="blackWhite">
            <a:xfrm>
              <a:off x="2980" y="1844"/>
              <a:ext cx="4" cy="10"/>
            </a:xfrm>
            <a:custGeom>
              <a:avLst/>
              <a:gdLst/>
              <a:ahLst/>
              <a:cxnLst>
                <a:cxn ang="0">
                  <a:pos x="4" y="2"/>
                </a:cxn>
                <a:cxn ang="0">
                  <a:pos x="2" y="0"/>
                </a:cxn>
                <a:cxn ang="0">
                  <a:pos x="0" y="8"/>
                </a:cxn>
                <a:cxn ang="0">
                  <a:pos x="2" y="10"/>
                </a:cxn>
                <a:cxn ang="0">
                  <a:pos x="4" y="2"/>
                </a:cxn>
              </a:cxnLst>
              <a:rect l="0" t="0" r="r" b="b"/>
              <a:pathLst>
                <a:path w="4" h="10">
                  <a:moveTo>
                    <a:pt x="4" y="2"/>
                  </a:moveTo>
                  <a:lnTo>
                    <a:pt x="2" y="0"/>
                  </a:lnTo>
                  <a:lnTo>
                    <a:pt x="0" y="8"/>
                  </a:lnTo>
                  <a:lnTo>
                    <a:pt x="2" y="10"/>
                  </a:lnTo>
                  <a:lnTo>
                    <a:pt x="4"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393" name="Freeform 2438"/>
            <p:cNvSpPr>
              <a:spLocks/>
            </p:cNvSpPr>
            <p:nvPr/>
          </p:nvSpPr>
          <p:spPr bwMode="blackWhite">
            <a:xfrm>
              <a:off x="2910" y="1834"/>
              <a:ext cx="4" cy="10"/>
            </a:xfrm>
            <a:custGeom>
              <a:avLst/>
              <a:gdLst/>
              <a:ahLst/>
              <a:cxnLst>
                <a:cxn ang="0">
                  <a:pos x="4" y="0"/>
                </a:cxn>
                <a:cxn ang="0">
                  <a:pos x="0" y="2"/>
                </a:cxn>
                <a:cxn ang="0">
                  <a:pos x="0" y="10"/>
                </a:cxn>
                <a:cxn ang="0">
                  <a:pos x="4" y="8"/>
                </a:cxn>
                <a:cxn ang="0">
                  <a:pos x="4" y="0"/>
                </a:cxn>
              </a:cxnLst>
              <a:rect l="0" t="0" r="r" b="b"/>
              <a:pathLst>
                <a:path w="4" h="10">
                  <a:moveTo>
                    <a:pt x="4" y="0"/>
                  </a:moveTo>
                  <a:lnTo>
                    <a:pt x="0" y="2"/>
                  </a:lnTo>
                  <a:lnTo>
                    <a:pt x="0" y="10"/>
                  </a:lnTo>
                  <a:lnTo>
                    <a:pt x="4" y="8"/>
                  </a:lnTo>
                  <a:lnTo>
                    <a:pt x="4"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94" name="Freeform 2439"/>
            <p:cNvSpPr>
              <a:spLocks/>
            </p:cNvSpPr>
            <p:nvPr/>
          </p:nvSpPr>
          <p:spPr bwMode="blackWhite">
            <a:xfrm>
              <a:off x="2982" y="1846"/>
              <a:ext cx="4" cy="12"/>
            </a:xfrm>
            <a:custGeom>
              <a:avLst/>
              <a:gdLst/>
              <a:ahLst/>
              <a:cxnLst>
                <a:cxn ang="0">
                  <a:pos x="4" y="4"/>
                </a:cxn>
                <a:cxn ang="0">
                  <a:pos x="2" y="0"/>
                </a:cxn>
                <a:cxn ang="0">
                  <a:pos x="0" y="8"/>
                </a:cxn>
                <a:cxn ang="0">
                  <a:pos x="4" y="12"/>
                </a:cxn>
                <a:cxn ang="0">
                  <a:pos x="4" y="4"/>
                </a:cxn>
              </a:cxnLst>
              <a:rect l="0" t="0" r="r" b="b"/>
              <a:pathLst>
                <a:path w="4" h="12">
                  <a:moveTo>
                    <a:pt x="4" y="4"/>
                  </a:moveTo>
                  <a:lnTo>
                    <a:pt x="2" y="0"/>
                  </a:lnTo>
                  <a:lnTo>
                    <a:pt x="0" y="8"/>
                  </a:lnTo>
                  <a:lnTo>
                    <a:pt x="4" y="12"/>
                  </a:lnTo>
                  <a:lnTo>
                    <a:pt x="4" y="4"/>
                  </a:lnTo>
                  <a:close/>
                </a:path>
              </a:pathLst>
            </a:custGeom>
            <a:solidFill>
              <a:srgbClr val="FFFFFF"/>
            </a:solidFill>
            <a:ln w="6350">
              <a:solidFill>
                <a:srgbClr val="000000"/>
              </a:solidFill>
              <a:prstDash val="solid"/>
              <a:round/>
              <a:headEnd/>
              <a:tailEnd/>
            </a:ln>
          </p:spPr>
          <p:txBody>
            <a:bodyPr/>
            <a:lstStyle/>
            <a:p>
              <a:endParaRPr lang="en-US" dirty="0"/>
            </a:p>
          </p:txBody>
        </p:sp>
        <p:sp>
          <p:nvSpPr>
            <p:cNvPr id="395" name="Freeform 2440"/>
            <p:cNvSpPr>
              <a:spLocks/>
            </p:cNvSpPr>
            <p:nvPr/>
          </p:nvSpPr>
          <p:spPr bwMode="blackWhite">
            <a:xfrm>
              <a:off x="2906" y="1836"/>
              <a:ext cx="4" cy="10"/>
            </a:xfrm>
            <a:custGeom>
              <a:avLst/>
              <a:gdLst/>
              <a:ahLst/>
              <a:cxnLst>
                <a:cxn ang="0">
                  <a:pos x="4" y="0"/>
                </a:cxn>
                <a:cxn ang="0">
                  <a:pos x="2" y="2"/>
                </a:cxn>
                <a:cxn ang="0">
                  <a:pos x="0" y="10"/>
                </a:cxn>
                <a:cxn ang="0">
                  <a:pos x="4" y="8"/>
                </a:cxn>
                <a:cxn ang="0">
                  <a:pos x="4" y="0"/>
                </a:cxn>
              </a:cxnLst>
              <a:rect l="0" t="0" r="r" b="b"/>
              <a:pathLst>
                <a:path w="4" h="10">
                  <a:moveTo>
                    <a:pt x="4" y="0"/>
                  </a:moveTo>
                  <a:lnTo>
                    <a:pt x="2" y="2"/>
                  </a:lnTo>
                  <a:lnTo>
                    <a:pt x="0" y="10"/>
                  </a:lnTo>
                  <a:lnTo>
                    <a:pt x="4" y="8"/>
                  </a:lnTo>
                  <a:lnTo>
                    <a:pt x="4"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96" name="Freeform 2441"/>
            <p:cNvSpPr>
              <a:spLocks/>
            </p:cNvSpPr>
            <p:nvPr/>
          </p:nvSpPr>
          <p:spPr bwMode="blackWhite">
            <a:xfrm>
              <a:off x="2986" y="1850"/>
              <a:ext cx="2" cy="10"/>
            </a:xfrm>
            <a:custGeom>
              <a:avLst/>
              <a:gdLst/>
              <a:ahLst/>
              <a:cxnLst>
                <a:cxn ang="0">
                  <a:pos x="2" y="2"/>
                </a:cxn>
                <a:cxn ang="0">
                  <a:pos x="0" y="0"/>
                </a:cxn>
                <a:cxn ang="0">
                  <a:pos x="0" y="8"/>
                </a:cxn>
                <a:cxn ang="0">
                  <a:pos x="0" y="10"/>
                </a:cxn>
                <a:cxn ang="0">
                  <a:pos x="2" y="2"/>
                </a:cxn>
              </a:cxnLst>
              <a:rect l="0" t="0" r="r" b="b"/>
              <a:pathLst>
                <a:path w="2" h="10">
                  <a:moveTo>
                    <a:pt x="2" y="2"/>
                  </a:moveTo>
                  <a:lnTo>
                    <a:pt x="0" y="0"/>
                  </a:lnTo>
                  <a:lnTo>
                    <a:pt x="0" y="8"/>
                  </a:lnTo>
                  <a:lnTo>
                    <a:pt x="0" y="10"/>
                  </a:lnTo>
                  <a:lnTo>
                    <a:pt x="2"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397" name="Freeform 2442"/>
            <p:cNvSpPr>
              <a:spLocks/>
            </p:cNvSpPr>
            <p:nvPr/>
          </p:nvSpPr>
          <p:spPr bwMode="blackWhite">
            <a:xfrm>
              <a:off x="2902" y="1838"/>
              <a:ext cx="6" cy="10"/>
            </a:xfrm>
            <a:custGeom>
              <a:avLst/>
              <a:gdLst/>
              <a:ahLst/>
              <a:cxnLst>
                <a:cxn ang="0">
                  <a:pos x="6" y="0"/>
                </a:cxn>
                <a:cxn ang="0">
                  <a:pos x="2" y="2"/>
                </a:cxn>
                <a:cxn ang="0">
                  <a:pos x="0" y="10"/>
                </a:cxn>
                <a:cxn ang="0">
                  <a:pos x="4" y="8"/>
                </a:cxn>
                <a:cxn ang="0">
                  <a:pos x="6" y="0"/>
                </a:cxn>
              </a:cxnLst>
              <a:rect l="0" t="0" r="r" b="b"/>
              <a:pathLst>
                <a:path w="6" h="10">
                  <a:moveTo>
                    <a:pt x="6" y="0"/>
                  </a:moveTo>
                  <a:lnTo>
                    <a:pt x="2" y="2"/>
                  </a:lnTo>
                  <a:lnTo>
                    <a:pt x="0" y="10"/>
                  </a:lnTo>
                  <a:lnTo>
                    <a:pt x="4"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398" name="Freeform 2443"/>
            <p:cNvSpPr>
              <a:spLocks/>
            </p:cNvSpPr>
            <p:nvPr/>
          </p:nvSpPr>
          <p:spPr bwMode="blackWhite">
            <a:xfrm>
              <a:off x="2986" y="1852"/>
              <a:ext cx="4" cy="12"/>
            </a:xfrm>
            <a:custGeom>
              <a:avLst/>
              <a:gdLst/>
              <a:ahLst/>
              <a:cxnLst>
                <a:cxn ang="0">
                  <a:pos x="4" y="4"/>
                </a:cxn>
                <a:cxn ang="0">
                  <a:pos x="2" y="0"/>
                </a:cxn>
                <a:cxn ang="0">
                  <a:pos x="0" y="8"/>
                </a:cxn>
                <a:cxn ang="0">
                  <a:pos x="2" y="12"/>
                </a:cxn>
                <a:cxn ang="0">
                  <a:pos x="4" y="4"/>
                </a:cxn>
              </a:cxnLst>
              <a:rect l="0" t="0" r="r" b="b"/>
              <a:pathLst>
                <a:path w="4" h="12">
                  <a:moveTo>
                    <a:pt x="4" y="4"/>
                  </a:moveTo>
                  <a:lnTo>
                    <a:pt x="2" y="0"/>
                  </a:lnTo>
                  <a:lnTo>
                    <a:pt x="0" y="8"/>
                  </a:lnTo>
                  <a:lnTo>
                    <a:pt x="2" y="12"/>
                  </a:lnTo>
                  <a:lnTo>
                    <a:pt x="4" y="4"/>
                  </a:lnTo>
                  <a:close/>
                </a:path>
              </a:pathLst>
            </a:custGeom>
            <a:solidFill>
              <a:srgbClr val="FFFFFF"/>
            </a:solidFill>
            <a:ln w="6350">
              <a:solidFill>
                <a:srgbClr val="000000"/>
              </a:solidFill>
              <a:prstDash val="solid"/>
              <a:round/>
              <a:headEnd/>
              <a:tailEnd/>
            </a:ln>
          </p:spPr>
          <p:txBody>
            <a:bodyPr/>
            <a:lstStyle/>
            <a:p>
              <a:endParaRPr lang="en-US" dirty="0"/>
            </a:p>
          </p:txBody>
        </p:sp>
        <p:sp>
          <p:nvSpPr>
            <p:cNvPr id="399" name="Freeform 2444"/>
            <p:cNvSpPr>
              <a:spLocks/>
            </p:cNvSpPr>
            <p:nvPr/>
          </p:nvSpPr>
          <p:spPr bwMode="blackWhite">
            <a:xfrm>
              <a:off x="2900" y="1840"/>
              <a:ext cx="4" cy="10"/>
            </a:xfrm>
            <a:custGeom>
              <a:avLst/>
              <a:gdLst/>
              <a:ahLst/>
              <a:cxnLst>
                <a:cxn ang="0">
                  <a:pos x="4" y="0"/>
                </a:cxn>
                <a:cxn ang="0">
                  <a:pos x="0" y="2"/>
                </a:cxn>
                <a:cxn ang="0">
                  <a:pos x="0" y="10"/>
                </a:cxn>
                <a:cxn ang="0">
                  <a:pos x="2" y="8"/>
                </a:cxn>
                <a:cxn ang="0">
                  <a:pos x="4" y="0"/>
                </a:cxn>
              </a:cxnLst>
              <a:rect l="0" t="0" r="r" b="b"/>
              <a:pathLst>
                <a:path w="4" h="10">
                  <a:moveTo>
                    <a:pt x="4" y="0"/>
                  </a:moveTo>
                  <a:lnTo>
                    <a:pt x="0" y="2"/>
                  </a:lnTo>
                  <a:lnTo>
                    <a:pt x="0" y="10"/>
                  </a:lnTo>
                  <a:lnTo>
                    <a:pt x="2" y="8"/>
                  </a:lnTo>
                  <a:lnTo>
                    <a:pt x="4"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00" name="Freeform 2445"/>
            <p:cNvSpPr>
              <a:spLocks/>
            </p:cNvSpPr>
            <p:nvPr/>
          </p:nvSpPr>
          <p:spPr bwMode="blackWhite">
            <a:xfrm>
              <a:off x="2988" y="1856"/>
              <a:ext cx="2" cy="12"/>
            </a:xfrm>
            <a:custGeom>
              <a:avLst/>
              <a:gdLst/>
              <a:ahLst/>
              <a:cxnLst>
                <a:cxn ang="0">
                  <a:pos x="2" y="4"/>
                </a:cxn>
                <a:cxn ang="0">
                  <a:pos x="2" y="0"/>
                </a:cxn>
                <a:cxn ang="0">
                  <a:pos x="0" y="8"/>
                </a:cxn>
                <a:cxn ang="0">
                  <a:pos x="2" y="12"/>
                </a:cxn>
                <a:cxn ang="0">
                  <a:pos x="2" y="4"/>
                </a:cxn>
              </a:cxnLst>
              <a:rect l="0" t="0" r="r" b="b"/>
              <a:pathLst>
                <a:path w="2" h="12">
                  <a:moveTo>
                    <a:pt x="2" y="4"/>
                  </a:moveTo>
                  <a:lnTo>
                    <a:pt x="2" y="0"/>
                  </a:lnTo>
                  <a:lnTo>
                    <a:pt x="0" y="8"/>
                  </a:lnTo>
                  <a:lnTo>
                    <a:pt x="2" y="12"/>
                  </a:lnTo>
                  <a:lnTo>
                    <a:pt x="2" y="4"/>
                  </a:lnTo>
                  <a:close/>
                </a:path>
              </a:pathLst>
            </a:custGeom>
            <a:solidFill>
              <a:srgbClr val="FFFFFF"/>
            </a:solidFill>
            <a:ln w="6350">
              <a:solidFill>
                <a:srgbClr val="000000"/>
              </a:solidFill>
              <a:prstDash val="solid"/>
              <a:round/>
              <a:headEnd/>
              <a:tailEnd/>
            </a:ln>
          </p:spPr>
          <p:txBody>
            <a:bodyPr/>
            <a:lstStyle/>
            <a:p>
              <a:endParaRPr lang="en-US" dirty="0"/>
            </a:p>
          </p:txBody>
        </p:sp>
        <p:sp>
          <p:nvSpPr>
            <p:cNvPr id="401" name="Freeform 2446"/>
            <p:cNvSpPr>
              <a:spLocks/>
            </p:cNvSpPr>
            <p:nvPr/>
          </p:nvSpPr>
          <p:spPr bwMode="blackWhite">
            <a:xfrm>
              <a:off x="2898" y="1842"/>
              <a:ext cx="2" cy="10"/>
            </a:xfrm>
            <a:custGeom>
              <a:avLst/>
              <a:gdLst/>
              <a:ahLst/>
              <a:cxnLst>
                <a:cxn ang="0">
                  <a:pos x="2" y="0"/>
                </a:cxn>
                <a:cxn ang="0">
                  <a:pos x="0" y="2"/>
                </a:cxn>
                <a:cxn ang="0">
                  <a:pos x="0" y="10"/>
                </a:cxn>
                <a:cxn ang="0">
                  <a:pos x="2" y="8"/>
                </a:cxn>
                <a:cxn ang="0">
                  <a:pos x="2" y="0"/>
                </a:cxn>
              </a:cxnLst>
              <a:rect l="0" t="0" r="r" b="b"/>
              <a:pathLst>
                <a:path w="2" h="10">
                  <a:moveTo>
                    <a:pt x="2" y="0"/>
                  </a:moveTo>
                  <a:lnTo>
                    <a:pt x="0" y="2"/>
                  </a:lnTo>
                  <a:lnTo>
                    <a:pt x="0" y="10"/>
                  </a:lnTo>
                  <a:lnTo>
                    <a:pt x="2"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02" name="Freeform 2447"/>
            <p:cNvSpPr>
              <a:spLocks/>
            </p:cNvSpPr>
            <p:nvPr/>
          </p:nvSpPr>
          <p:spPr bwMode="blackWhite">
            <a:xfrm>
              <a:off x="2988" y="1868"/>
              <a:ext cx="2" cy="10"/>
            </a:xfrm>
            <a:custGeom>
              <a:avLst/>
              <a:gdLst/>
              <a:ahLst/>
              <a:cxnLst>
                <a:cxn ang="0">
                  <a:pos x="0" y="2"/>
                </a:cxn>
                <a:cxn ang="0">
                  <a:pos x="2" y="0"/>
                </a:cxn>
                <a:cxn ang="0">
                  <a:pos x="0" y="8"/>
                </a:cxn>
                <a:cxn ang="0">
                  <a:pos x="0" y="10"/>
                </a:cxn>
                <a:cxn ang="0">
                  <a:pos x="0" y="2"/>
                </a:cxn>
              </a:cxnLst>
              <a:rect l="0" t="0" r="r" b="b"/>
              <a:pathLst>
                <a:path w="2" h="10">
                  <a:moveTo>
                    <a:pt x="0" y="2"/>
                  </a:moveTo>
                  <a:lnTo>
                    <a:pt x="2" y="0"/>
                  </a:lnTo>
                  <a:lnTo>
                    <a:pt x="0" y="8"/>
                  </a:lnTo>
                  <a:lnTo>
                    <a:pt x="0" y="10"/>
                  </a:lnTo>
                  <a:lnTo>
                    <a:pt x="0"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403" name="Freeform 2448"/>
            <p:cNvSpPr>
              <a:spLocks/>
            </p:cNvSpPr>
            <p:nvPr/>
          </p:nvSpPr>
          <p:spPr bwMode="blackWhite">
            <a:xfrm>
              <a:off x="2894" y="1844"/>
              <a:ext cx="4" cy="10"/>
            </a:xfrm>
            <a:custGeom>
              <a:avLst/>
              <a:gdLst/>
              <a:ahLst/>
              <a:cxnLst>
                <a:cxn ang="0">
                  <a:pos x="4" y="0"/>
                </a:cxn>
                <a:cxn ang="0">
                  <a:pos x="2" y="2"/>
                </a:cxn>
                <a:cxn ang="0">
                  <a:pos x="0" y="10"/>
                </a:cxn>
                <a:cxn ang="0">
                  <a:pos x="4" y="8"/>
                </a:cxn>
                <a:cxn ang="0">
                  <a:pos x="4" y="0"/>
                </a:cxn>
              </a:cxnLst>
              <a:rect l="0" t="0" r="r" b="b"/>
              <a:pathLst>
                <a:path w="4" h="10">
                  <a:moveTo>
                    <a:pt x="4" y="0"/>
                  </a:moveTo>
                  <a:lnTo>
                    <a:pt x="2" y="2"/>
                  </a:lnTo>
                  <a:lnTo>
                    <a:pt x="0" y="10"/>
                  </a:lnTo>
                  <a:lnTo>
                    <a:pt x="4" y="8"/>
                  </a:lnTo>
                  <a:lnTo>
                    <a:pt x="4"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04" name="Freeform 2449"/>
            <p:cNvSpPr>
              <a:spLocks/>
            </p:cNvSpPr>
            <p:nvPr/>
          </p:nvSpPr>
          <p:spPr bwMode="blackWhite">
            <a:xfrm>
              <a:off x="2986" y="1870"/>
              <a:ext cx="2" cy="12"/>
            </a:xfrm>
            <a:custGeom>
              <a:avLst/>
              <a:gdLst/>
              <a:ahLst/>
              <a:cxnLst>
                <a:cxn ang="0">
                  <a:pos x="0" y="4"/>
                </a:cxn>
                <a:cxn ang="0">
                  <a:pos x="2" y="0"/>
                </a:cxn>
                <a:cxn ang="0">
                  <a:pos x="2" y="8"/>
                </a:cxn>
                <a:cxn ang="0">
                  <a:pos x="0" y="12"/>
                </a:cxn>
                <a:cxn ang="0">
                  <a:pos x="0" y="4"/>
                </a:cxn>
              </a:cxnLst>
              <a:rect l="0" t="0" r="r" b="b"/>
              <a:pathLst>
                <a:path w="2" h="12">
                  <a:moveTo>
                    <a:pt x="0" y="4"/>
                  </a:moveTo>
                  <a:lnTo>
                    <a:pt x="2" y="0"/>
                  </a:lnTo>
                  <a:lnTo>
                    <a:pt x="2" y="8"/>
                  </a:lnTo>
                  <a:lnTo>
                    <a:pt x="0" y="12"/>
                  </a:lnTo>
                  <a:lnTo>
                    <a:pt x="0" y="4"/>
                  </a:lnTo>
                  <a:close/>
                </a:path>
              </a:pathLst>
            </a:custGeom>
            <a:solidFill>
              <a:srgbClr val="FFFFFF"/>
            </a:solidFill>
            <a:ln w="6350">
              <a:solidFill>
                <a:srgbClr val="000000"/>
              </a:solidFill>
              <a:prstDash val="solid"/>
              <a:round/>
              <a:headEnd/>
              <a:tailEnd/>
            </a:ln>
          </p:spPr>
          <p:txBody>
            <a:bodyPr/>
            <a:lstStyle/>
            <a:p>
              <a:endParaRPr lang="en-US" dirty="0"/>
            </a:p>
          </p:txBody>
        </p:sp>
        <p:sp>
          <p:nvSpPr>
            <p:cNvPr id="405" name="Freeform 2450"/>
            <p:cNvSpPr>
              <a:spLocks/>
            </p:cNvSpPr>
            <p:nvPr/>
          </p:nvSpPr>
          <p:spPr bwMode="blackWhite">
            <a:xfrm>
              <a:off x="2894" y="1846"/>
              <a:ext cx="2" cy="12"/>
            </a:xfrm>
            <a:custGeom>
              <a:avLst/>
              <a:gdLst/>
              <a:ahLst/>
              <a:cxnLst>
                <a:cxn ang="0">
                  <a:pos x="2" y="0"/>
                </a:cxn>
                <a:cxn ang="0">
                  <a:pos x="0" y="4"/>
                </a:cxn>
                <a:cxn ang="0">
                  <a:pos x="0" y="12"/>
                </a:cxn>
                <a:cxn ang="0">
                  <a:pos x="0" y="8"/>
                </a:cxn>
                <a:cxn ang="0">
                  <a:pos x="2" y="0"/>
                </a:cxn>
              </a:cxnLst>
              <a:rect l="0" t="0" r="r" b="b"/>
              <a:pathLst>
                <a:path w="2" h="12">
                  <a:moveTo>
                    <a:pt x="2" y="0"/>
                  </a:moveTo>
                  <a:lnTo>
                    <a:pt x="0" y="4"/>
                  </a:lnTo>
                  <a:lnTo>
                    <a:pt x="0" y="12"/>
                  </a:ln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06" name="Freeform 2451"/>
            <p:cNvSpPr>
              <a:spLocks/>
            </p:cNvSpPr>
            <p:nvPr/>
          </p:nvSpPr>
          <p:spPr bwMode="blackWhite">
            <a:xfrm>
              <a:off x="2984" y="1874"/>
              <a:ext cx="2" cy="10"/>
            </a:xfrm>
            <a:custGeom>
              <a:avLst/>
              <a:gdLst/>
              <a:ahLst/>
              <a:cxnLst>
                <a:cxn ang="0">
                  <a:pos x="0" y="2"/>
                </a:cxn>
                <a:cxn ang="0">
                  <a:pos x="2" y="0"/>
                </a:cxn>
                <a:cxn ang="0">
                  <a:pos x="2" y="8"/>
                </a:cxn>
                <a:cxn ang="0">
                  <a:pos x="0" y="10"/>
                </a:cxn>
                <a:cxn ang="0">
                  <a:pos x="0" y="2"/>
                </a:cxn>
              </a:cxnLst>
              <a:rect l="0" t="0" r="r" b="b"/>
              <a:pathLst>
                <a:path w="2" h="10">
                  <a:moveTo>
                    <a:pt x="0" y="2"/>
                  </a:moveTo>
                  <a:lnTo>
                    <a:pt x="2" y="0"/>
                  </a:lnTo>
                  <a:lnTo>
                    <a:pt x="2" y="8"/>
                  </a:lnTo>
                  <a:lnTo>
                    <a:pt x="0" y="10"/>
                  </a:lnTo>
                  <a:lnTo>
                    <a:pt x="0"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407" name="Freeform 2452"/>
            <p:cNvSpPr>
              <a:spLocks/>
            </p:cNvSpPr>
            <p:nvPr/>
          </p:nvSpPr>
          <p:spPr bwMode="blackWhite">
            <a:xfrm>
              <a:off x="2892" y="1850"/>
              <a:ext cx="2" cy="10"/>
            </a:xfrm>
            <a:custGeom>
              <a:avLst/>
              <a:gdLst/>
              <a:ahLst/>
              <a:cxnLst>
                <a:cxn ang="0">
                  <a:pos x="2" y="0"/>
                </a:cxn>
                <a:cxn ang="0">
                  <a:pos x="0" y="2"/>
                </a:cxn>
                <a:cxn ang="0">
                  <a:pos x="0" y="10"/>
                </a:cxn>
                <a:cxn ang="0">
                  <a:pos x="2" y="8"/>
                </a:cxn>
                <a:cxn ang="0">
                  <a:pos x="2" y="0"/>
                </a:cxn>
              </a:cxnLst>
              <a:rect l="0" t="0" r="r" b="b"/>
              <a:pathLst>
                <a:path w="2" h="10">
                  <a:moveTo>
                    <a:pt x="2" y="0"/>
                  </a:moveTo>
                  <a:lnTo>
                    <a:pt x="0" y="2"/>
                  </a:lnTo>
                  <a:lnTo>
                    <a:pt x="0" y="10"/>
                  </a:lnTo>
                  <a:lnTo>
                    <a:pt x="2"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08" name="Freeform 2453"/>
            <p:cNvSpPr>
              <a:spLocks/>
            </p:cNvSpPr>
            <p:nvPr/>
          </p:nvSpPr>
          <p:spPr bwMode="blackWhite">
            <a:xfrm>
              <a:off x="2982" y="1876"/>
              <a:ext cx="2" cy="9"/>
            </a:xfrm>
            <a:custGeom>
              <a:avLst/>
              <a:gdLst/>
              <a:ahLst/>
              <a:cxnLst>
                <a:cxn ang="0">
                  <a:pos x="0" y="2"/>
                </a:cxn>
                <a:cxn ang="0">
                  <a:pos x="2" y="0"/>
                </a:cxn>
                <a:cxn ang="0">
                  <a:pos x="2" y="8"/>
                </a:cxn>
                <a:cxn ang="0">
                  <a:pos x="0" y="9"/>
                </a:cxn>
                <a:cxn ang="0">
                  <a:pos x="0" y="2"/>
                </a:cxn>
              </a:cxnLst>
              <a:rect l="0" t="0" r="r" b="b"/>
              <a:pathLst>
                <a:path w="2" h="9">
                  <a:moveTo>
                    <a:pt x="0" y="2"/>
                  </a:moveTo>
                  <a:lnTo>
                    <a:pt x="2" y="0"/>
                  </a:lnTo>
                  <a:lnTo>
                    <a:pt x="2" y="8"/>
                  </a:lnTo>
                  <a:lnTo>
                    <a:pt x="0" y="9"/>
                  </a:lnTo>
                  <a:lnTo>
                    <a:pt x="0"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409" name="Freeform 2454"/>
            <p:cNvSpPr>
              <a:spLocks/>
            </p:cNvSpPr>
            <p:nvPr/>
          </p:nvSpPr>
          <p:spPr bwMode="blackWhite">
            <a:xfrm>
              <a:off x="2890" y="1852"/>
              <a:ext cx="2" cy="12"/>
            </a:xfrm>
            <a:custGeom>
              <a:avLst/>
              <a:gdLst/>
              <a:ahLst/>
              <a:cxnLst>
                <a:cxn ang="0">
                  <a:pos x="2" y="0"/>
                </a:cxn>
                <a:cxn ang="0">
                  <a:pos x="2" y="4"/>
                </a:cxn>
                <a:cxn ang="0">
                  <a:pos x="0" y="12"/>
                </a:cxn>
                <a:cxn ang="0">
                  <a:pos x="2" y="8"/>
                </a:cxn>
                <a:cxn ang="0">
                  <a:pos x="2" y="0"/>
                </a:cxn>
              </a:cxnLst>
              <a:rect l="0" t="0" r="r" b="b"/>
              <a:pathLst>
                <a:path w="2" h="12">
                  <a:moveTo>
                    <a:pt x="2" y="0"/>
                  </a:moveTo>
                  <a:lnTo>
                    <a:pt x="2" y="4"/>
                  </a:lnTo>
                  <a:lnTo>
                    <a:pt x="0" y="12"/>
                  </a:lnTo>
                  <a:lnTo>
                    <a:pt x="2"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10" name="Freeform 2455"/>
            <p:cNvSpPr>
              <a:spLocks/>
            </p:cNvSpPr>
            <p:nvPr/>
          </p:nvSpPr>
          <p:spPr bwMode="blackWhite">
            <a:xfrm>
              <a:off x="2978" y="1878"/>
              <a:ext cx="4" cy="9"/>
            </a:xfrm>
            <a:custGeom>
              <a:avLst/>
              <a:gdLst/>
              <a:ahLst/>
              <a:cxnLst>
                <a:cxn ang="0">
                  <a:pos x="2" y="2"/>
                </a:cxn>
                <a:cxn ang="0">
                  <a:pos x="4" y="0"/>
                </a:cxn>
                <a:cxn ang="0">
                  <a:pos x="4" y="7"/>
                </a:cxn>
                <a:cxn ang="0">
                  <a:pos x="0" y="9"/>
                </a:cxn>
                <a:cxn ang="0">
                  <a:pos x="2" y="2"/>
                </a:cxn>
              </a:cxnLst>
              <a:rect l="0" t="0" r="r" b="b"/>
              <a:pathLst>
                <a:path w="4" h="9">
                  <a:moveTo>
                    <a:pt x="2" y="2"/>
                  </a:moveTo>
                  <a:lnTo>
                    <a:pt x="4" y="0"/>
                  </a:lnTo>
                  <a:lnTo>
                    <a:pt x="4" y="7"/>
                  </a:lnTo>
                  <a:lnTo>
                    <a:pt x="0" y="9"/>
                  </a:lnTo>
                  <a:lnTo>
                    <a:pt x="2"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411" name="Freeform 2456"/>
            <p:cNvSpPr>
              <a:spLocks/>
            </p:cNvSpPr>
            <p:nvPr/>
          </p:nvSpPr>
          <p:spPr bwMode="blackWhite">
            <a:xfrm>
              <a:off x="2890" y="1856"/>
              <a:ext cx="2" cy="10"/>
            </a:xfrm>
            <a:custGeom>
              <a:avLst/>
              <a:gdLst/>
              <a:ahLst/>
              <a:cxnLst>
                <a:cxn ang="0">
                  <a:pos x="2" y="0"/>
                </a:cxn>
                <a:cxn ang="0">
                  <a:pos x="2" y="2"/>
                </a:cxn>
                <a:cxn ang="0">
                  <a:pos x="0" y="10"/>
                </a:cxn>
                <a:cxn ang="0">
                  <a:pos x="0" y="8"/>
                </a:cxn>
                <a:cxn ang="0">
                  <a:pos x="2" y="0"/>
                </a:cxn>
              </a:cxnLst>
              <a:rect l="0" t="0" r="r" b="b"/>
              <a:pathLst>
                <a:path w="2" h="10">
                  <a:moveTo>
                    <a:pt x="2" y="0"/>
                  </a:moveTo>
                  <a:lnTo>
                    <a:pt x="2" y="2"/>
                  </a:lnTo>
                  <a:lnTo>
                    <a:pt x="0" y="10"/>
                  </a:ln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12" name="Freeform 2457"/>
            <p:cNvSpPr>
              <a:spLocks/>
            </p:cNvSpPr>
            <p:nvPr/>
          </p:nvSpPr>
          <p:spPr bwMode="blackWhite">
            <a:xfrm>
              <a:off x="2976" y="1880"/>
              <a:ext cx="4" cy="9"/>
            </a:xfrm>
            <a:custGeom>
              <a:avLst/>
              <a:gdLst/>
              <a:ahLst/>
              <a:cxnLst>
                <a:cxn ang="0">
                  <a:pos x="0" y="2"/>
                </a:cxn>
                <a:cxn ang="0">
                  <a:pos x="4" y="0"/>
                </a:cxn>
                <a:cxn ang="0">
                  <a:pos x="2" y="7"/>
                </a:cxn>
                <a:cxn ang="0">
                  <a:pos x="0" y="9"/>
                </a:cxn>
                <a:cxn ang="0">
                  <a:pos x="0" y="2"/>
                </a:cxn>
              </a:cxnLst>
              <a:rect l="0" t="0" r="r" b="b"/>
              <a:pathLst>
                <a:path w="4" h="9">
                  <a:moveTo>
                    <a:pt x="0" y="2"/>
                  </a:moveTo>
                  <a:lnTo>
                    <a:pt x="4" y="0"/>
                  </a:lnTo>
                  <a:lnTo>
                    <a:pt x="2" y="7"/>
                  </a:lnTo>
                  <a:lnTo>
                    <a:pt x="0" y="9"/>
                  </a:lnTo>
                  <a:lnTo>
                    <a:pt x="0"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413" name="Freeform 2458"/>
            <p:cNvSpPr>
              <a:spLocks/>
            </p:cNvSpPr>
            <p:nvPr/>
          </p:nvSpPr>
          <p:spPr bwMode="blackWhite">
            <a:xfrm>
              <a:off x="2890" y="1858"/>
              <a:ext cx="2" cy="10"/>
            </a:xfrm>
            <a:custGeom>
              <a:avLst/>
              <a:gdLst/>
              <a:ahLst/>
              <a:cxnLst>
                <a:cxn ang="0">
                  <a:pos x="2" y="0"/>
                </a:cxn>
                <a:cxn ang="0">
                  <a:pos x="2" y="2"/>
                </a:cxn>
                <a:cxn ang="0">
                  <a:pos x="0" y="10"/>
                </a:cxn>
                <a:cxn ang="0">
                  <a:pos x="0" y="8"/>
                </a:cxn>
                <a:cxn ang="0">
                  <a:pos x="2" y="0"/>
                </a:cxn>
              </a:cxnLst>
              <a:rect l="0" t="0" r="r" b="b"/>
              <a:pathLst>
                <a:path w="2" h="10">
                  <a:moveTo>
                    <a:pt x="2" y="0"/>
                  </a:moveTo>
                  <a:lnTo>
                    <a:pt x="2" y="2"/>
                  </a:lnTo>
                  <a:lnTo>
                    <a:pt x="0" y="10"/>
                  </a:ln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14" name="Freeform 2459"/>
            <p:cNvSpPr>
              <a:spLocks/>
            </p:cNvSpPr>
            <p:nvPr/>
          </p:nvSpPr>
          <p:spPr bwMode="blackWhite">
            <a:xfrm>
              <a:off x="2972" y="1882"/>
              <a:ext cx="4" cy="9"/>
            </a:xfrm>
            <a:custGeom>
              <a:avLst/>
              <a:gdLst/>
              <a:ahLst/>
              <a:cxnLst>
                <a:cxn ang="0">
                  <a:pos x="0" y="2"/>
                </a:cxn>
                <a:cxn ang="0">
                  <a:pos x="4" y="0"/>
                </a:cxn>
                <a:cxn ang="0">
                  <a:pos x="4" y="7"/>
                </a:cxn>
                <a:cxn ang="0">
                  <a:pos x="0" y="9"/>
                </a:cxn>
                <a:cxn ang="0">
                  <a:pos x="0" y="2"/>
                </a:cxn>
              </a:cxnLst>
              <a:rect l="0" t="0" r="r" b="b"/>
              <a:pathLst>
                <a:path w="4" h="9">
                  <a:moveTo>
                    <a:pt x="0" y="2"/>
                  </a:moveTo>
                  <a:lnTo>
                    <a:pt x="4" y="0"/>
                  </a:lnTo>
                  <a:lnTo>
                    <a:pt x="4" y="7"/>
                  </a:lnTo>
                  <a:lnTo>
                    <a:pt x="0" y="9"/>
                  </a:lnTo>
                  <a:lnTo>
                    <a:pt x="0"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415" name="Freeform 2460"/>
            <p:cNvSpPr>
              <a:spLocks/>
            </p:cNvSpPr>
            <p:nvPr/>
          </p:nvSpPr>
          <p:spPr bwMode="blackWhite">
            <a:xfrm>
              <a:off x="2890" y="1860"/>
              <a:ext cx="2" cy="8"/>
            </a:xfrm>
            <a:custGeom>
              <a:avLst/>
              <a:gdLst/>
              <a:ahLst/>
              <a:cxnLst>
                <a:cxn ang="0">
                  <a:pos x="2" y="0"/>
                </a:cxn>
                <a:cxn ang="0">
                  <a:pos x="0" y="8"/>
                </a:cxn>
                <a:cxn ang="0">
                  <a:pos x="2" y="0"/>
                </a:cxn>
              </a:cxnLst>
              <a:rect l="0" t="0" r="r" b="b"/>
              <a:pathLst>
                <a:path w="2" h="8">
                  <a:moveTo>
                    <a:pt x="2" y="0"/>
                  </a:move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16" name="Freeform 2461"/>
            <p:cNvSpPr>
              <a:spLocks/>
            </p:cNvSpPr>
            <p:nvPr/>
          </p:nvSpPr>
          <p:spPr bwMode="blackWhite">
            <a:xfrm>
              <a:off x="2968" y="1884"/>
              <a:ext cx="4" cy="9"/>
            </a:xfrm>
            <a:custGeom>
              <a:avLst/>
              <a:gdLst/>
              <a:ahLst/>
              <a:cxnLst>
                <a:cxn ang="0">
                  <a:pos x="0" y="1"/>
                </a:cxn>
                <a:cxn ang="0">
                  <a:pos x="4" y="0"/>
                </a:cxn>
                <a:cxn ang="0">
                  <a:pos x="4" y="7"/>
                </a:cxn>
                <a:cxn ang="0">
                  <a:pos x="0" y="9"/>
                </a:cxn>
                <a:cxn ang="0">
                  <a:pos x="0" y="1"/>
                </a:cxn>
              </a:cxnLst>
              <a:rect l="0" t="0" r="r" b="b"/>
              <a:pathLst>
                <a:path w="4" h="9">
                  <a:moveTo>
                    <a:pt x="0" y="1"/>
                  </a:moveTo>
                  <a:lnTo>
                    <a:pt x="4" y="0"/>
                  </a:lnTo>
                  <a:lnTo>
                    <a:pt x="4" y="7"/>
                  </a:lnTo>
                  <a:lnTo>
                    <a:pt x="0" y="9"/>
                  </a:lnTo>
                  <a:lnTo>
                    <a:pt x="0" y="1"/>
                  </a:lnTo>
                  <a:close/>
                </a:path>
              </a:pathLst>
            </a:custGeom>
            <a:solidFill>
              <a:srgbClr val="FFFFFF"/>
            </a:solidFill>
            <a:ln w="6350">
              <a:solidFill>
                <a:srgbClr val="000000"/>
              </a:solidFill>
              <a:prstDash val="solid"/>
              <a:round/>
              <a:headEnd/>
              <a:tailEnd/>
            </a:ln>
          </p:spPr>
          <p:txBody>
            <a:bodyPr/>
            <a:lstStyle/>
            <a:p>
              <a:endParaRPr lang="en-US" dirty="0"/>
            </a:p>
          </p:txBody>
        </p:sp>
        <p:sp>
          <p:nvSpPr>
            <p:cNvPr id="417" name="Freeform 2462"/>
            <p:cNvSpPr>
              <a:spLocks/>
            </p:cNvSpPr>
            <p:nvPr/>
          </p:nvSpPr>
          <p:spPr bwMode="blackWhite">
            <a:xfrm>
              <a:off x="2890" y="1860"/>
              <a:ext cx="2" cy="12"/>
            </a:xfrm>
            <a:custGeom>
              <a:avLst/>
              <a:gdLst/>
              <a:ahLst/>
              <a:cxnLst>
                <a:cxn ang="0">
                  <a:pos x="2" y="0"/>
                </a:cxn>
                <a:cxn ang="0">
                  <a:pos x="2" y="4"/>
                </a:cxn>
                <a:cxn ang="0">
                  <a:pos x="0" y="12"/>
                </a:cxn>
                <a:cxn ang="0">
                  <a:pos x="0" y="8"/>
                </a:cxn>
                <a:cxn ang="0">
                  <a:pos x="2" y="0"/>
                </a:cxn>
              </a:cxnLst>
              <a:rect l="0" t="0" r="r" b="b"/>
              <a:pathLst>
                <a:path w="2" h="12">
                  <a:moveTo>
                    <a:pt x="2" y="0"/>
                  </a:moveTo>
                  <a:lnTo>
                    <a:pt x="2" y="4"/>
                  </a:lnTo>
                  <a:lnTo>
                    <a:pt x="0" y="12"/>
                  </a:ln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18" name="Freeform 2463"/>
            <p:cNvSpPr>
              <a:spLocks/>
            </p:cNvSpPr>
            <p:nvPr/>
          </p:nvSpPr>
          <p:spPr bwMode="blackWhite">
            <a:xfrm>
              <a:off x="2964" y="1885"/>
              <a:ext cx="4" cy="10"/>
            </a:xfrm>
            <a:custGeom>
              <a:avLst/>
              <a:gdLst/>
              <a:ahLst/>
              <a:cxnLst>
                <a:cxn ang="0">
                  <a:pos x="0" y="2"/>
                </a:cxn>
                <a:cxn ang="0">
                  <a:pos x="4" y="0"/>
                </a:cxn>
                <a:cxn ang="0">
                  <a:pos x="4" y="8"/>
                </a:cxn>
                <a:cxn ang="0">
                  <a:pos x="0" y="10"/>
                </a:cxn>
                <a:cxn ang="0">
                  <a:pos x="0" y="2"/>
                </a:cxn>
              </a:cxnLst>
              <a:rect l="0" t="0" r="r" b="b"/>
              <a:pathLst>
                <a:path w="4" h="10">
                  <a:moveTo>
                    <a:pt x="0" y="2"/>
                  </a:moveTo>
                  <a:lnTo>
                    <a:pt x="4" y="0"/>
                  </a:lnTo>
                  <a:lnTo>
                    <a:pt x="4" y="8"/>
                  </a:lnTo>
                  <a:lnTo>
                    <a:pt x="0" y="10"/>
                  </a:lnTo>
                  <a:lnTo>
                    <a:pt x="0"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419" name="Freeform 2464"/>
            <p:cNvSpPr>
              <a:spLocks/>
            </p:cNvSpPr>
            <p:nvPr/>
          </p:nvSpPr>
          <p:spPr bwMode="blackWhite">
            <a:xfrm>
              <a:off x="2890" y="1864"/>
              <a:ext cx="2" cy="12"/>
            </a:xfrm>
            <a:custGeom>
              <a:avLst/>
              <a:gdLst/>
              <a:ahLst/>
              <a:cxnLst>
                <a:cxn ang="0">
                  <a:pos x="2" y="0"/>
                </a:cxn>
                <a:cxn ang="0">
                  <a:pos x="2" y="4"/>
                </a:cxn>
                <a:cxn ang="0">
                  <a:pos x="2" y="12"/>
                </a:cxn>
                <a:cxn ang="0">
                  <a:pos x="0" y="8"/>
                </a:cxn>
                <a:cxn ang="0">
                  <a:pos x="2" y="0"/>
                </a:cxn>
              </a:cxnLst>
              <a:rect l="0" t="0" r="r" b="b"/>
              <a:pathLst>
                <a:path w="2" h="12">
                  <a:moveTo>
                    <a:pt x="2" y="0"/>
                  </a:moveTo>
                  <a:lnTo>
                    <a:pt x="2" y="4"/>
                  </a:lnTo>
                  <a:lnTo>
                    <a:pt x="2" y="12"/>
                  </a:ln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20" name="Rectangle 2465"/>
            <p:cNvSpPr>
              <a:spLocks noChangeArrowheads="1"/>
            </p:cNvSpPr>
            <p:nvPr/>
          </p:nvSpPr>
          <p:spPr bwMode="blackWhite">
            <a:xfrm>
              <a:off x="2962" y="1889"/>
              <a:ext cx="0" cy="4"/>
            </a:xfrm>
            <a:prstGeom prst="rect">
              <a:avLst/>
            </a:prstGeom>
            <a:solidFill>
              <a:srgbClr val="FFFFFF"/>
            </a:solidFill>
            <a:ln w="6350">
              <a:solidFill>
                <a:srgbClr val="000000"/>
              </a:solidFill>
              <a:miter lim="800000"/>
              <a:headEnd/>
              <a:tailEnd/>
            </a:ln>
          </p:spPr>
          <p:txBody>
            <a:bodyPr/>
            <a:lstStyle/>
            <a:p>
              <a:endParaRPr lang="en-US" dirty="0"/>
            </a:p>
          </p:txBody>
        </p:sp>
        <p:sp>
          <p:nvSpPr>
            <p:cNvPr id="421" name="Freeform 2466"/>
            <p:cNvSpPr>
              <a:spLocks/>
            </p:cNvSpPr>
            <p:nvPr/>
          </p:nvSpPr>
          <p:spPr bwMode="blackWhite">
            <a:xfrm>
              <a:off x="2892" y="1868"/>
              <a:ext cx="2" cy="10"/>
            </a:xfrm>
            <a:custGeom>
              <a:avLst/>
              <a:gdLst/>
              <a:ahLst/>
              <a:cxnLst>
                <a:cxn ang="0">
                  <a:pos x="0" y="0"/>
                </a:cxn>
                <a:cxn ang="0">
                  <a:pos x="2" y="2"/>
                </a:cxn>
                <a:cxn ang="0">
                  <a:pos x="2" y="10"/>
                </a:cxn>
                <a:cxn ang="0">
                  <a:pos x="0" y="8"/>
                </a:cxn>
                <a:cxn ang="0">
                  <a:pos x="0" y="0"/>
                </a:cxn>
              </a:cxnLst>
              <a:rect l="0" t="0" r="r" b="b"/>
              <a:pathLst>
                <a:path w="2" h="10">
                  <a:moveTo>
                    <a:pt x="0" y="0"/>
                  </a:moveTo>
                  <a:lnTo>
                    <a:pt x="2" y="2"/>
                  </a:lnTo>
                  <a:lnTo>
                    <a:pt x="2" y="10"/>
                  </a:lnTo>
                  <a:lnTo>
                    <a:pt x="0" y="8"/>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22" name="Freeform 2467"/>
            <p:cNvSpPr>
              <a:spLocks/>
            </p:cNvSpPr>
            <p:nvPr/>
          </p:nvSpPr>
          <p:spPr bwMode="blackWhite">
            <a:xfrm>
              <a:off x="2966" y="1887"/>
              <a:ext cx="56" cy="22"/>
            </a:xfrm>
            <a:custGeom>
              <a:avLst/>
              <a:gdLst/>
              <a:ahLst/>
              <a:cxnLst>
                <a:cxn ang="0">
                  <a:pos x="56" y="14"/>
                </a:cxn>
                <a:cxn ang="0">
                  <a:pos x="0" y="0"/>
                </a:cxn>
                <a:cxn ang="0">
                  <a:pos x="0" y="8"/>
                </a:cxn>
                <a:cxn ang="0">
                  <a:pos x="54" y="22"/>
                </a:cxn>
                <a:cxn ang="0">
                  <a:pos x="56" y="14"/>
                </a:cxn>
              </a:cxnLst>
              <a:rect l="0" t="0" r="r" b="b"/>
              <a:pathLst>
                <a:path w="56" h="22">
                  <a:moveTo>
                    <a:pt x="56" y="14"/>
                  </a:moveTo>
                  <a:lnTo>
                    <a:pt x="0" y="0"/>
                  </a:lnTo>
                  <a:lnTo>
                    <a:pt x="0" y="8"/>
                  </a:lnTo>
                  <a:lnTo>
                    <a:pt x="54" y="22"/>
                  </a:lnTo>
                  <a:lnTo>
                    <a:pt x="56" y="14"/>
                  </a:lnTo>
                  <a:close/>
                </a:path>
              </a:pathLst>
            </a:custGeom>
            <a:solidFill>
              <a:srgbClr val="FFFFFF"/>
            </a:solidFill>
            <a:ln w="6350">
              <a:solidFill>
                <a:srgbClr val="000000"/>
              </a:solidFill>
              <a:prstDash val="solid"/>
              <a:round/>
              <a:headEnd/>
              <a:tailEnd/>
            </a:ln>
          </p:spPr>
          <p:txBody>
            <a:bodyPr/>
            <a:lstStyle/>
            <a:p>
              <a:endParaRPr lang="en-US" dirty="0"/>
            </a:p>
          </p:txBody>
        </p:sp>
        <p:sp>
          <p:nvSpPr>
            <p:cNvPr id="423" name="Freeform 2468"/>
            <p:cNvSpPr>
              <a:spLocks/>
            </p:cNvSpPr>
            <p:nvPr/>
          </p:nvSpPr>
          <p:spPr bwMode="blackWhite">
            <a:xfrm>
              <a:off x="2894" y="1870"/>
              <a:ext cx="2" cy="12"/>
            </a:xfrm>
            <a:custGeom>
              <a:avLst/>
              <a:gdLst/>
              <a:ahLst/>
              <a:cxnLst>
                <a:cxn ang="0">
                  <a:pos x="0" y="0"/>
                </a:cxn>
                <a:cxn ang="0">
                  <a:pos x="2" y="4"/>
                </a:cxn>
                <a:cxn ang="0">
                  <a:pos x="2" y="12"/>
                </a:cxn>
                <a:cxn ang="0">
                  <a:pos x="0" y="8"/>
                </a:cxn>
                <a:cxn ang="0">
                  <a:pos x="0" y="0"/>
                </a:cxn>
              </a:cxnLst>
              <a:rect l="0" t="0" r="r" b="b"/>
              <a:pathLst>
                <a:path w="2" h="12">
                  <a:moveTo>
                    <a:pt x="0" y="0"/>
                  </a:moveTo>
                  <a:lnTo>
                    <a:pt x="2" y="4"/>
                  </a:lnTo>
                  <a:lnTo>
                    <a:pt x="2" y="12"/>
                  </a:lnTo>
                  <a:lnTo>
                    <a:pt x="0" y="8"/>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24" name="Freeform 2469"/>
            <p:cNvSpPr>
              <a:spLocks/>
            </p:cNvSpPr>
            <p:nvPr/>
          </p:nvSpPr>
          <p:spPr bwMode="blackWhite">
            <a:xfrm>
              <a:off x="3020" y="1901"/>
              <a:ext cx="46" cy="118"/>
            </a:xfrm>
            <a:custGeom>
              <a:avLst/>
              <a:gdLst/>
              <a:ahLst/>
              <a:cxnLst>
                <a:cxn ang="0">
                  <a:pos x="46" y="110"/>
                </a:cxn>
                <a:cxn ang="0">
                  <a:pos x="2" y="0"/>
                </a:cxn>
                <a:cxn ang="0">
                  <a:pos x="0" y="8"/>
                </a:cxn>
                <a:cxn ang="0">
                  <a:pos x="44" y="118"/>
                </a:cxn>
                <a:cxn ang="0">
                  <a:pos x="46" y="110"/>
                </a:cxn>
              </a:cxnLst>
              <a:rect l="0" t="0" r="r" b="b"/>
              <a:pathLst>
                <a:path w="46" h="118">
                  <a:moveTo>
                    <a:pt x="46" y="110"/>
                  </a:moveTo>
                  <a:lnTo>
                    <a:pt x="2" y="0"/>
                  </a:lnTo>
                  <a:lnTo>
                    <a:pt x="0" y="8"/>
                  </a:lnTo>
                  <a:lnTo>
                    <a:pt x="44" y="118"/>
                  </a:lnTo>
                  <a:lnTo>
                    <a:pt x="46" y="11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25" name="Rectangle 2470"/>
            <p:cNvSpPr>
              <a:spLocks noChangeArrowheads="1"/>
            </p:cNvSpPr>
            <p:nvPr/>
          </p:nvSpPr>
          <p:spPr bwMode="blackWhite">
            <a:xfrm>
              <a:off x="2962" y="1889"/>
              <a:ext cx="2" cy="4"/>
            </a:xfrm>
            <a:prstGeom prst="rect">
              <a:avLst/>
            </a:prstGeom>
            <a:solidFill>
              <a:srgbClr val="FFFFFF"/>
            </a:solidFill>
            <a:ln w="6350">
              <a:solidFill>
                <a:srgbClr val="000000"/>
              </a:solidFill>
              <a:miter lim="800000"/>
              <a:headEnd/>
              <a:tailEnd/>
            </a:ln>
          </p:spPr>
          <p:txBody>
            <a:bodyPr/>
            <a:lstStyle/>
            <a:p>
              <a:endParaRPr lang="en-US" dirty="0"/>
            </a:p>
          </p:txBody>
        </p:sp>
        <p:sp>
          <p:nvSpPr>
            <p:cNvPr id="426" name="Freeform 2471"/>
            <p:cNvSpPr>
              <a:spLocks/>
            </p:cNvSpPr>
            <p:nvPr/>
          </p:nvSpPr>
          <p:spPr bwMode="blackWhite">
            <a:xfrm>
              <a:off x="2896" y="1874"/>
              <a:ext cx="2" cy="10"/>
            </a:xfrm>
            <a:custGeom>
              <a:avLst/>
              <a:gdLst/>
              <a:ahLst/>
              <a:cxnLst>
                <a:cxn ang="0">
                  <a:pos x="0" y="0"/>
                </a:cxn>
                <a:cxn ang="0">
                  <a:pos x="2" y="2"/>
                </a:cxn>
                <a:cxn ang="0">
                  <a:pos x="2" y="10"/>
                </a:cxn>
                <a:cxn ang="0">
                  <a:pos x="0" y="8"/>
                </a:cxn>
                <a:cxn ang="0">
                  <a:pos x="0" y="0"/>
                </a:cxn>
              </a:cxnLst>
              <a:rect l="0" t="0" r="r" b="b"/>
              <a:pathLst>
                <a:path w="2" h="10">
                  <a:moveTo>
                    <a:pt x="0" y="0"/>
                  </a:moveTo>
                  <a:lnTo>
                    <a:pt x="2" y="2"/>
                  </a:lnTo>
                  <a:lnTo>
                    <a:pt x="2" y="10"/>
                  </a:lnTo>
                  <a:lnTo>
                    <a:pt x="0" y="8"/>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27" name="Freeform 2472" descr="Papyrus"/>
            <p:cNvSpPr>
              <a:spLocks/>
            </p:cNvSpPr>
            <p:nvPr/>
          </p:nvSpPr>
          <p:spPr bwMode="blackWhite">
            <a:xfrm>
              <a:off x="3062" y="2011"/>
              <a:ext cx="4" cy="14"/>
            </a:xfrm>
            <a:custGeom>
              <a:avLst/>
              <a:gdLst/>
              <a:ahLst/>
              <a:cxnLst>
                <a:cxn ang="0">
                  <a:pos x="2" y="6"/>
                </a:cxn>
                <a:cxn ang="0">
                  <a:pos x="4" y="0"/>
                </a:cxn>
                <a:cxn ang="0">
                  <a:pos x="2" y="8"/>
                </a:cxn>
                <a:cxn ang="0">
                  <a:pos x="0" y="14"/>
                </a:cxn>
                <a:cxn ang="0">
                  <a:pos x="2" y="6"/>
                </a:cxn>
              </a:cxnLst>
              <a:rect l="0" t="0" r="r" b="b"/>
              <a:pathLst>
                <a:path w="4" h="14">
                  <a:moveTo>
                    <a:pt x="2" y="6"/>
                  </a:moveTo>
                  <a:lnTo>
                    <a:pt x="4" y="0"/>
                  </a:lnTo>
                  <a:lnTo>
                    <a:pt x="2" y="8"/>
                  </a:lnTo>
                  <a:lnTo>
                    <a:pt x="0" y="14"/>
                  </a:lnTo>
                  <a:lnTo>
                    <a:pt x="2" y="6"/>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28" name="Freeform 2473"/>
            <p:cNvSpPr>
              <a:spLocks/>
            </p:cNvSpPr>
            <p:nvPr/>
          </p:nvSpPr>
          <p:spPr bwMode="blackWhite">
            <a:xfrm>
              <a:off x="2898" y="1876"/>
              <a:ext cx="4" cy="9"/>
            </a:xfrm>
            <a:custGeom>
              <a:avLst/>
              <a:gdLst/>
              <a:ahLst/>
              <a:cxnLst>
                <a:cxn ang="0">
                  <a:pos x="0" y="0"/>
                </a:cxn>
                <a:cxn ang="0">
                  <a:pos x="4" y="2"/>
                </a:cxn>
                <a:cxn ang="0">
                  <a:pos x="2" y="9"/>
                </a:cxn>
                <a:cxn ang="0">
                  <a:pos x="0" y="8"/>
                </a:cxn>
                <a:cxn ang="0">
                  <a:pos x="0" y="0"/>
                </a:cxn>
              </a:cxnLst>
              <a:rect l="0" t="0" r="r" b="b"/>
              <a:pathLst>
                <a:path w="4" h="9">
                  <a:moveTo>
                    <a:pt x="0" y="0"/>
                  </a:moveTo>
                  <a:lnTo>
                    <a:pt x="4" y="2"/>
                  </a:lnTo>
                  <a:lnTo>
                    <a:pt x="2" y="9"/>
                  </a:lnTo>
                  <a:lnTo>
                    <a:pt x="0" y="8"/>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29" name="Freeform 2474" descr="Papyrus"/>
            <p:cNvSpPr>
              <a:spLocks/>
            </p:cNvSpPr>
            <p:nvPr/>
          </p:nvSpPr>
          <p:spPr bwMode="blackWhite">
            <a:xfrm>
              <a:off x="3052" y="2017"/>
              <a:ext cx="12" cy="10"/>
            </a:xfrm>
            <a:custGeom>
              <a:avLst/>
              <a:gdLst/>
              <a:ahLst/>
              <a:cxnLst>
                <a:cxn ang="0">
                  <a:pos x="2" y="2"/>
                </a:cxn>
                <a:cxn ang="0">
                  <a:pos x="12" y="0"/>
                </a:cxn>
                <a:cxn ang="0">
                  <a:pos x="10" y="8"/>
                </a:cxn>
                <a:cxn ang="0">
                  <a:pos x="0" y="10"/>
                </a:cxn>
                <a:cxn ang="0">
                  <a:pos x="2" y="2"/>
                </a:cxn>
              </a:cxnLst>
              <a:rect l="0" t="0" r="r" b="b"/>
              <a:pathLst>
                <a:path w="12" h="10">
                  <a:moveTo>
                    <a:pt x="2" y="2"/>
                  </a:moveTo>
                  <a:lnTo>
                    <a:pt x="12" y="0"/>
                  </a:lnTo>
                  <a:lnTo>
                    <a:pt x="10" y="8"/>
                  </a:lnTo>
                  <a:lnTo>
                    <a:pt x="0" y="10"/>
                  </a:lnTo>
                  <a:lnTo>
                    <a:pt x="2" y="2"/>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30" name="Freeform 2475"/>
            <p:cNvSpPr>
              <a:spLocks/>
            </p:cNvSpPr>
            <p:nvPr/>
          </p:nvSpPr>
          <p:spPr bwMode="blackWhite">
            <a:xfrm>
              <a:off x="2900" y="1878"/>
              <a:ext cx="4" cy="9"/>
            </a:xfrm>
            <a:custGeom>
              <a:avLst/>
              <a:gdLst/>
              <a:ahLst/>
              <a:cxnLst>
                <a:cxn ang="0">
                  <a:pos x="2" y="0"/>
                </a:cxn>
                <a:cxn ang="0">
                  <a:pos x="4" y="2"/>
                </a:cxn>
                <a:cxn ang="0">
                  <a:pos x="4" y="9"/>
                </a:cxn>
                <a:cxn ang="0">
                  <a:pos x="0" y="7"/>
                </a:cxn>
                <a:cxn ang="0">
                  <a:pos x="2" y="0"/>
                </a:cxn>
              </a:cxnLst>
              <a:rect l="0" t="0" r="r" b="b"/>
              <a:pathLst>
                <a:path w="4" h="9">
                  <a:moveTo>
                    <a:pt x="2" y="0"/>
                  </a:moveTo>
                  <a:lnTo>
                    <a:pt x="4" y="2"/>
                  </a:lnTo>
                  <a:lnTo>
                    <a:pt x="4" y="9"/>
                  </a:lnTo>
                  <a:lnTo>
                    <a:pt x="0" y="7"/>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31" name="Freeform 2476" descr="Papyrus"/>
            <p:cNvSpPr>
              <a:spLocks/>
            </p:cNvSpPr>
            <p:nvPr/>
          </p:nvSpPr>
          <p:spPr bwMode="blackWhite">
            <a:xfrm>
              <a:off x="3044" y="2017"/>
              <a:ext cx="10" cy="10"/>
            </a:xfrm>
            <a:custGeom>
              <a:avLst/>
              <a:gdLst/>
              <a:ahLst/>
              <a:cxnLst>
                <a:cxn ang="0">
                  <a:pos x="2" y="0"/>
                </a:cxn>
                <a:cxn ang="0">
                  <a:pos x="10" y="2"/>
                </a:cxn>
                <a:cxn ang="0">
                  <a:pos x="8" y="10"/>
                </a:cxn>
                <a:cxn ang="0">
                  <a:pos x="0" y="8"/>
                </a:cxn>
                <a:cxn ang="0">
                  <a:pos x="2" y="0"/>
                </a:cxn>
              </a:cxnLst>
              <a:rect l="0" t="0" r="r" b="b"/>
              <a:pathLst>
                <a:path w="10" h="10">
                  <a:moveTo>
                    <a:pt x="2" y="0"/>
                  </a:moveTo>
                  <a:lnTo>
                    <a:pt x="10" y="2"/>
                  </a:lnTo>
                  <a:lnTo>
                    <a:pt x="8" y="10"/>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32" name="Freeform 2477"/>
            <p:cNvSpPr>
              <a:spLocks/>
            </p:cNvSpPr>
            <p:nvPr/>
          </p:nvSpPr>
          <p:spPr bwMode="blackWhite">
            <a:xfrm>
              <a:off x="2904" y="1880"/>
              <a:ext cx="4" cy="9"/>
            </a:xfrm>
            <a:custGeom>
              <a:avLst/>
              <a:gdLst/>
              <a:ahLst/>
              <a:cxnLst>
                <a:cxn ang="0">
                  <a:pos x="0" y="0"/>
                </a:cxn>
                <a:cxn ang="0">
                  <a:pos x="4" y="2"/>
                </a:cxn>
                <a:cxn ang="0">
                  <a:pos x="2" y="9"/>
                </a:cxn>
                <a:cxn ang="0">
                  <a:pos x="0" y="7"/>
                </a:cxn>
                <a:cxn ang="0">
                  <a:pos x="0" y="0"/>
                </a:cxn>
              </a:cxnLst>
              <a:rect l="0" t="0" r="r" b="b"/>
              <a:pathLst>
                <a:path w="4" h="9">
                  <a:moveTo>
                    <a:pt x="0" y="0"/>
                  </a:moveTo>
                  <a:lnTo>
                    <a:pt x="4" y="2"/>
                  </a:lnTo>
                  <a:lnTo>
                    <a:pt x="2" y="9"/>
                  </a:lnTo>
                  <a:lnTo>
                    <a:pt x="0" y="7"/>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33" name="Freeform 2478"/>
            <p:cNvSpPr>
              <a:spLocks/>
            </p:cNvSpPr>
            <p:nvPr/>
          </p:nvSpPr>
          <p:spPr bwMode="blackWhite">
            <a:xfrm>
              <a:off x="3010" y="1975"/>
              <a:ext cx="46" cy="166"/>
            </a:xfrm>
            <a:custGeom>
              <a:avLst/>
              <a:gdLst/>
              <a:ahLst/>
              <a:cxnLst>
                <a:cxn ang="0">
                  <a:pos x="46" y="158"/>
                </a:cxn>
                <a:cxn ang="0">
                  <a:pos x="0" y="0"/>
                </a:cxn>
                <a:cxn ang="0">
                  <a:pos x="0" y="8"/>
                </a:cxn>
                <a:cxn ang="0">
                  <a:pos x="44" y="166"/>
                </a:cxn>
                <a:cxn ang="0">
                  <a:pos x="46" y="158"/>
                </a:cxn>
              </a:cxnLst>
              <a:rect l="0" t="0" r="r" b="b"/>
              <a:pathLst>
                <a:path w="46" h="166">
                  <a:moveTo>
                    <a:pt x="46" y="158"/>
                  </a:moveTo>
                  <a:lnTo>
                    <a:pt x="0" y="0"/>
                  </a:lnTo>
                  <a:lnTo>
                    <a:pt x="0" y="8"/>
                  </a:lnTo>
                  <a:lnTo>
                    <a:pt x="44" y="166"/>
                  </a:lnTo>
                  <a:lnTo>
                    <a:pt x="46" y="158"/>
                  </a:lnTo>
                  <a:close/>
                </a:path>
              </a:pathLst>
            </a:custGeom>
            <a:solidFill>
              <a:srgbClr val="FFFFFF"/>
            </a:solidFill>
            <a:ln w="6350">
              <a:solidFill>
                <a:srgbClr val="000000"/>
              </a:solidFill>
              <a:prstDash val="solid"/>
              <a:round/>
              <a:headEnd/>
              <a:tailEnd/>
            </a:ln>
          </p:spPr>
          <p:txBody>
            <a:bodyPr/>
            <a:lstStyle/>
            <a:p>
              <a:endParaRPr lang="en-US" dirty="0"/>
            </a:p>
          </p:txBody>
        </p:sp>
        <p:sp>
          <p:nvSpPr>
            <p:cNvPr id="434" name="Freeform 2479"/>
            <p:cNvSpPr>
              <a:spLocks/>
            </p:cNvSpPr>
            <p:nvPr/>
          </p:nvSpPr>
          <p:spPr bwMode="blackWhite">
            <a:xfrm>
              <a:off x="2906" y="1882"/>
              <a:ext cx="6" cy="9"/>
            </a:xfrm>
            <a:custGeom>
              <a:avLst/>
              <a:gdLst/>
              <a:ahLst/>
              <a:cxnLst>
                <a:cxn ang="0">
                  <a:pos x="2" y="0"/>
                </a:cxn>
                <a:cxn ang="0">
                  <a:pos x="6" y="2"/>
                </a:cxn>
                <a:cxn ang="0">
                  <a:pos x="4" y="9"/>
                </a:cxn>
                <a:cxn ang="0">
                  <a:pos x="0" y="7"/>
                </a:cxn>
                <a:cxn ang="0">
                  <a:pos x="2" y="0"/>
                </a:cxn>
              </a:cxnLst>
              <a:rect l="0" t="0" r="r" b="b"/>
              <a:pathLst>
                <a:path w="6" h="9">
                  <a:moveTo>
                    <a:pt x="2" y="0"/>
                  </a:moveTo>
                  <a:lnTo>
                    <a:pt x="6" y="2"/>
                  </a:lnTo>
                  <a:lnTo>
                    <a:pt x="4" y="9"/>
                  </a:lnTo>
                  <a:lnTo>
                    <a:pt x="0" y="7"/>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35" name="Freeform 2480" descr="Papyrus"/>
            <p:cNvSpPr>
              <a:spLocks/>
            </p:cNvSpPr>
            <p:nvPr/>
          </p:nvSpPr>
          <p:spPr bwMode="blackWhite">
            <a:xfrm>
              <a:off x="3044" y="2133"/>
              <a:ext cx="12" cy="14"/>
            </a:xfrm>
            <a:custGeom>
              <a:avLst/>
              <a:gdLst/>
              <a:ahLst/>
              <a:cxnLst>
                <a:cxn ang="0">
                  <a:pos x="2" y="6"/>
                </a:cxn>
                <a:cxn ang="0">
                  <a:pos x="12" y="0"/>
                </a:cxn>
                <a:cxn ang="0">
                  <a:pos x="10" y="8"/>
                </a:cxn>
                <a:cxn ang="0">
                  <a:pos x="0" y="14"/>
                </a:cxn>
                <a:cxn ang="0">
                  <a:pos x="2" y="6"/>
                </a:cxn>
              </a:cxnLst>
              <a:rect l="0" t="0" r="r" b="b"/>
              <a:pathLst>
                <a:path w="12" h="14">
                  <a:moveTo>
                    <a:pt x="2" y="6"/>
                  </a:moveTo>
                  <a:lnTo>
                    <a:pt x="12" y="0"/>
                  </a:lnTo>
                  <a:lnTo>
                    <a:pt x="10" y="8"/>
                  </a:lnTo>
                  <a:lnTo>
                    <a:pt x="0" y="14"/>
                  </a:lnTo>
                  <a:lnTo>
                    <a:pt x="2" y="6"/>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36" name="Freeform 2481"/>
            <p:cNvSpPr>
              <a:spLocks/>
            </p:cNvSpPr>
            <p:nvPr/>
          </p:nvSpPr>
          <p:spPr bwMode="blackWhite">
            <a:xfrm>
              <a:off x="2910" y="1884"/>
              <a:ext cx="6" cy="9"/>
            </a:xfrm>
            <a:custGeom>
              <a:avLst/>
              <a:gdLst/>
              <a:ahLst/>
              <a:cxnLst>
                <a:cxn ang="0">
                  <a:pos x="2" y="0"/>
                </a:cxn>
                <a:cxn ang="0">
                  <a:pos x="6" y="1"/>
                </a:cxn>
                <a:cxn ang="0">
                  <a:pos x="4" y="9"/>
                </a:cxn>
                <a:cxn ang="0">
                  <a:pos x="0" y="7"/>
                </a:cxn>
                <a:cxn ang="0">
                  <a:pos x="2" y="0"/>
                </a:cxn>
              </a:cxnLst>
              <a:rect l="0" t="0" r="r" b="b"/>
              <a:pathLst>
                <a:path w="6" h="9">
                  <a:moveTo>
                    <a:pt x="2" y="0"/>
                  </a:moveTo>
                  <a:lnTo>
                    <a:pt x="6" y="1"/>
                  </a:lnTo>
                  <a:lnTo>
                    <a:pt x="4" y="9"/>
                  </a:lnTo>
                  <a:lnTo>
                    <a:pt x="0" y="7"/>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37" name="Freeform 2482" descr="Papyrus"/>
            <p:cNvSpPr>
              <a:spLocks/>
            </p:cNvSpPr>
            <p:nvPr/>
          </p:nvSpPr>
          <p:spPr bwMode="blackWhite">
            <a:xfrm>
              <a:off x="3028" y="2139"/>
              <a:ext cx="18" cy="8"/>
            </a:xfrm>
            <a:custGeom>
              <a:avLst/>
              <a:gdLst/>
              <a:ahLst/>
              <a:cxnLst>
                <a:cxn ang="0">
                  <a:pos x="2" y="0"/>
                </a:cxn>
                <a:cxn ang="0">
                  <a:pos x="18" y="0"/>
                </a:cxn>
                <a:cxn ang="0">
                  <a:pos x="16" y="8"/>
                </a:cxn>
                <a:cxn ang="0">
                  <a:pos x="0" y="8"/>
                </a:cxn>
                <a:cxn ang="0">
                  <a:pos x="2" y="0"/>
                </a:cxn>
              </a:cxnLst>
              <a:rect l="0" t="0" r="r" b="b"/>
              <a:pathLst>
                <a:path w="18" h="8">
                  <a:moveTo>
                    <a:pt x="2" y="0"/>
                  </a:moveTo>
                  <a:lnTo>
                    <a:pt x="18" y="0"/>
                  </a:lnTo>
                  <a:lnTo>
                    <a:pt x="16" y="8"/>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38" name="Freeform 2483"/>
            <p:cNvSpPr>
              <a:spLocks/>
            </p:cNvSpPr>
            <p:nvPr/>
          </p:nvSpPr>
          <p:spPr bwMode="blackWhite">
            <a:xfrm>
              <a:off x="2914" y="1885"/>
              <a:ext cx="6" cy="10"/>
            </a:xfrm>
            <a:custGeom>
              <a:avLst/>
              <a:gdLst/>
              <a:ahLst/>
              <a:cxnLst>
                <a:cxn ang="0">
                  <a:pos x="2" y="0"/>
                </a:cxn>
                <a:cxn ang="0">
                  <a:pos x="6" y="2"/>
                </a:cxn>
                <a:cxn ang="0">
                  <a:pos x="4" y="10"/>
                </a:cxn>
                <a:cxn ang="0">
                  <a:pos x="0" y="8"/>
                </a:cxn>
                <a:cxn ang="0">
                  <a:pos x="2" y="0"/>
                </a:cxn>
              </a:cxnLst>
              <a:rect l="0" t="0" r="r" b="b"/>
              <a:pathLst>
                <a:path w="6" h="10">
                  <a:moveTo>
                    <a:pt x="2" y="0"/>
                  </a:moveTo>
                  <a:lnTo>
                    <a:pt x="6" y="2"/>
                  </a:lnTo>
                  <a:lnTo>
                    <a:pt x="4" y="10"/>
                  </a:ln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39" name="Freeform 2484" descr="Papyrus"/>
            <p:cNvSpPr>
              <a:spLocks/>
            </p:cNvSpPr>
            <p:nvPr/>
          </p:nvSpPr>
          <p:spPr bwMode="blackWhite">
            <a:xfrm>
              <a:off x="3010" y="2139"/>
              <a:ext cx="20" cy="8"/>
            </a:xfrm>
            <a:custGeom>
              <a:avLst/>
              <a:gdLst/>
              <a:ahLst/>
              <a:cxnLst>
                <a:cxn ang="0">
                  <a:pos x="0" y="0"/>
                </a:cxn>
                <a:cxn ang="0">
                  <a:pos x="20" y="0"/>
                </a:cxn>
                <a:cxn ang="0">
                  <a:pos x="18" y="8"/>
                </a:cxn>
                <a:cxn ang="0">
                  <a:pos x="0" y="8"/>
                </a:cxn>
                <a:cxn ang="0">
                  <a:pos x="0" y="0"/>
                </a:cxn>
              </a:cxnLst>
              <a:rect l="0" t="0" r="r" b="b"/>
              <a:pathLst>
                <a:path w="20" h="8">
                  <a:moveTo>
                    <a:pt x="0" y="0"/>
                  </a:moveTo>
                  <a:lnTo>
                    <a:pt x="20" y="0"/>
                  </a:lnTo>
                  <a:lnTo>
                    <a:pt x="18" y="8"/>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40" name="Freeform 2485"/>
            <p:cNvSpPr>
              <a:spLocks/>
            </p:cNvSpPr>
            <p:nvPr/>
          </p:nvSpPr>
          <p:spPr bwMode="blackWhite">
            <a:xfrm>
              <a:off x="2918" y="1887"/>
              <a:ext cx="6" cy="8"/>
            </a:xfrm>
            <a:custGeom>
              <a:avLst/>
              <a:gdLst/>
              <a:ahLst/>
              <a:cxnLst>
                <a:cxn ang="0">
                  <a:pos x="2" y="0"/>
                </a:cxn>
                <a:cxn ang="0">
                  <a:pos x="6" y="0"/>
                </a:cxn>
                <a:cxn ang="0">
                  <a:pos x="6" y="8"/>
                </a:cxn>
                <a:cxn ang="0">
                  <a:pos x="0" y="8"/>
                </a:cxn>
                <a:cxn ang="0">
                  <a:pos x="2" y="0"/>
                </a:cxn>
              </a:cxnLst>
              <a:rect l="0" t="0" r="r" b="b"/>
              <a:pathLst>
                <a:path w="6" h="8">
                  <a:moveTo>
                    <a:pt x="2" y="0"/>
                  </a:moveTo>
                  <a:lnTo>
                    <a:pt x="6" y="0"/>
                  </a:lnTo>
                  <a:lnTo>
                    <a:pt x="6" y="8"/>
                  </a:ln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41" name="Freeform 2486"/>
            <p:cNvSpPr>
              <a:spLocks/>
            </p:cNvSpPr>
            <p:nvPr/>
          </p:nvSpPr>
          <p:spPr bwMode="blackWhite">
            <a:xfrm>
              <a:off x="2924" y="1887"/>
              <a:ext cx="6" cy="10"/>
            </a:xfrm>
            <a:custGeom>
              <a:avLst/>
              <a:gdLst/>
              <a:ahLst/>
              <a:cxnLst>
                <a:cxn ang="0">
                  <a:pos x="0" y="0"/>
                </a:cxn>
                <a:cxn ang="0">
                  <a:pos x="6" y="2"/>
                </a:cxn>
                <a:cxn ang="0">
                  <a:pos x="4" y="10"/>
                </a:cxn>
                <a:cxn ang="0">
                  <a:pos x="0" y="8"/>
                </a:cxn>
                <a:cxn ang="0">
                  <a:pos x="0" y="0"/>
                </a:cxn>
              </a:cxnLst>
              <a:rect l="0" t="0" r="r" b="b"/>
              <a:pathLst>
                <a:path w="6" h="10">
                  <a:moveTo>
                    <a:pt x="0" y="0"/>
                  </a:moveTo>
                  <a:lnTo>
                    <a:pt x="6" y="2"/>
                  </a:lnTo>
                  <a:lnTo>
                    <a:pt x="4" y="10"/>
                  </a:lnTo>
                  <a:lnTo>
                    <a:pt x="0" y="8"/>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42" name="Freeform 2487"/>
            <p:cNvSpPr>
              <a:spLocks/>
            </p:cNvSpPr>
            <p:nvPr/>
          </p:nvSpPr>
          <p:spPr bwMode="blackWhite">
            <a:xfrm>
              <a:off x="2926" y="1889"/>
              <a:ext cx="4" cy="8"/>
            </a:xfrm>
            <a:custGeom>
              <a:avLst/>
              <a:gdLst/>
              <a:ahLst/>
              <a:cxnLst>
                <a:cxn ang="0">
                  <a:pos x="4" y="0"/>
                </a:cxn>
                <a:cxn ang="0">
                  <a:pos x="0" y="0"/>
                </a:cxn>
                <a:cxn ang="0">
                  <a:pos x="0" y="8"/>
                </a:cxn>
                <a:cxn ang="0">
                  <a:pos x="2" y="8"/>
                </a:cxn>
                <a:cxn ang="0">
                  <a:pos x="4" y="0"/>
                </a:cxn>
              </a:cxnLst>
              <a:rect l="0" t="0" r="r" b="b"/>
              <a:pathLst>
                <a:path w="4" h="8">
                  <a:moveTo>
                    <a:pt x="4" y="0"/>
                  </a:moveTo>
                  <a:lnTo>
                    <a:pt x="0" y="0"/>
                  </a:lnTo>
                  <a:lnTo>
                    <a:pt x="0" y="8"/>
                  </a:lnTo>
                  <a:lnTo>
                    <a:pt x="2" y="8"/>
                  </a:lnTo>
                  <a:lnTo>
                    <a:pt x="4"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43" name="Freeform 2488"/>
            <p:cNvSpPr>
              <a:spLocks/>
            </p:cNvSpPr>
            <p:nvPr/>
          </p:nvSpPr>
          <p:spPr bwMode="blackWhite">
            <a:xfrm>
              <a:off x="2864" y="1889"/>
              <a:ext cx="62" cy="22"/>
            </a:xfrm>
            <a:custGeom>
              <a:avLst/>
              <a:gdLst/>
              <a:ahLst/>
              <a:cxnLst>
                <a:cxn ang="0">
                  <a:pos x="62" y="0"/>
                </a:cxn>
                <a:cxn ang="0">
                  <a:pos x="0" y="14"/>
                </a:cxn>
                <a:cxn ang="0">
                  <a:pos x="0" y="22"/>
                </a:cxn>
                <a:cxn ang="0">
                  <a:pos x="62" y="8"/>
                </a:cxn>
                <a:cxn ang="0">
                  <a:pos x="62" y="0"/>
                </a:cxn>
              </a:cxnLst>
              <a:rect l="0" t="0" r="r" b="b"/>
              <a:pathLst>
                <a:path w="62" h="22">
                  <a:moveTo>
                    <a:pt x="62" y="0"/>
                  </a:moveTo>
                  <a:lnTo>
                    <a:pt x="0" y="14"/>
                  </a:lnTo>
                  <a:lnTo>
                    <a:pt x="0" y="22"/>
                  </a:lnTo>
                  <a:lnTo>
                    <a:pt x="62" y="8"/>
                  </a:lnTo>
                  <a:lnTo>
                    <a:pt x="6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44" name="Freeform 2489"/>
            <p:cNvSpPr>
              <a:spLocks/>
            </p:cNvSpPr>
            <p:nvPr/>
          </p:nvSpPr>
          <p:spPr bwMode="blackWhite">
            <a:xfrm>
              <a:off x="2836" y="1903"/>
              <a:ext cx="28" cy="116"/>
            </a:xfrm>
            <a:custGeom>
              <a:avLst/>
              <a:gdLst/>
              <a:ahLst/>
              <a:cxnLst>
                <a:cxn ang="0">
                  <a:pos x="28" y="0"/>
                </a:cxn>
                <a:cxn ang="0">
                  <a:pos x="0" y="108"/>
                </a:cxn>
                <a:cxn ang="0">
                  <a:pos x="0" y="116"/>
                </a:cxn>
                <a:cxn ang="0">
                  <a:pos x="28" y="8"/>
                </a:cxn>
                <a:cxn ang="0">
                  <a:pos x="28" y="0"/>
                </a:cxn>
              </a:cxnLst>
              <a:rect l="0" t="0" r="r" b="b"/>
              <a:pathLst>
                <a:path w="28" h="116">
                  <a:moveTo>
                    <a:pt x="28" y="0"/>
                  </a:moveTo>
                  <a:lnTo>
                    <a:pt x="0" y="108"/>
                  </a:lnTo>
                  <a:lnTo>
                    <a:pt x="0" y="116"/>
                  </a:lnTo>
                  <a:lnTo>
                    <a:pt x="28" y="8"/>
                  </a:lnTo>
                  <a:lnTo>
                    <a:pt x="28"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45" name="Freeform 2490" descr="Papyrus"/>
            <p:cNvSpPr>
              <a:spLocks/>
            </p:cNvSpPr>
            <p:nvPr/>
          </p:nvSpPr>
          <p:spPr bwMode="blackWhite">
            <a:xfrm>
              <a:off x="2836" y="2011"/>
              <a:ext cx="6" cy="12"/>
            </a:xfrm>
            <a:custGeom>
              <a:avLst/>
              <a:gdLst/>
              <a:ahLst/>
              <a:cxnLst>
                <a:cxn ang="0">
                  <a:pos x="0" y="0"/>
                </a:cxn>
                <a:cxn ang="0">
                  <a:pos x="6" y="4"/>
                </a:cxn>
                <a:cxn ang="0">
                  <a:pos x="4" y="12"/>
                </a:cxn>
                <a:cxn ang="0">
                  <a:pos x="0" y="8"/>
                </a:cxn>
                <a:cxn ang="0">
                  <a:pos x="0" y="0"/>
                </a:cxn>
              </a:cxnLst>
              <a:rect l="0" t="0" r="r" b="b"/>
              <a:pathLst>
                <a:path w="6" h="12">
                  <a:moveTo>
                    <a:pt x="0" y="0"/>
                  </a:moveTo>
                  <a:lnTo>
                    <a:pt x="6" y="4"/>
                  </a:lnTo>
                  <a:lnTo>
                    <a:pt x="4" y="12"/>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46" name="Freeform 2491" descr="Papyrus"/>
            <p:cNvSpPr>
              <a:spLocks/>
            </p:cNvSpPr>
            <p:nvPr/>
          </p:nvSpPr>
          <p:spPr bwMode="blackWhite">
            <a:xfrm>
              <a:off x="2840" y="2015"/>
              <a:ext cx="8" cy="10"/>
            </a:xfrm>
            <a:custGeom>
              <a:avLst/>
              <a:gdLst/>
              <a:ahLst/>
              <a:cxnLst>
                <a:cxn ang="0">
                  <a:pos x="2" y="0"/>
                </a:cxn>
                <a:cxn ang="0">
                  <a:pos x="8" y="2"/>
                </a:cxn>
                <a:cxn ang="0">
                  <a:pos x="8" y="10"/>
                </a:cxn>
                <a:cxn ang="0">
                  <a:pos x="0" y="8"/>
                </a:cxn>
                <a:cxn ang="0">
                  <a:pos x="2" y="0"/>
                </a:cxn>
              </a:cxnLst>
              <a:rect l="0" t="0" r="r" b="b"/>
              <a:pathLst>
                <a:path w="8" h="10">
                  <a:moveTo>
                    <a:pt x="2" y="0"/>
                  </a:moveTo>
                  <a:lnTo>
                    <a:pt x="8" y="2"/>
                  </a:lnTo>
                  <a:lnTo>
                    <a:pt x="8" y="10"/>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47" name="Freeform 2492" descr="Papyrus"/>
            <p:cNvSpPr>
              <a:spLocks/>
            </p:cNvSpPr>
            <p:nvPr/>
          </p:nvSpPr>
          <p:spPr bwMode="blackWhite">
            <a:xfrm>
              <a:off x="2848" y="2017"/>
              <a:ext cx="16" cy="10"/>
            </a:xfrm>
            <a:custGeom>
              <a:avLst/>
              <a:gdLst/>
              <a:ahLst/>
              <a:cxnLst>
                <a:cxn ang="0">
                  <a:pos x="0" y="0"/>
                </a:cxn>
                <a:cxn ang="0">
                  <a:pos x="16" y="2"/>
                </a:cxn>
                <a:cxn ang="0">
                  <a:pos x="14" y="10"/>
                </a:cxn>
                <a:cxn ang="0">
                  <a:pos x="0" y="8"/>
                </a:cxn>
                <a:cxn ang="0">
                  <a:pos x="0" y="0"/>
                </a:cxn>
              </a:cxnLst>
              <a:rect l="0" t="0" r="r" b="b"/>
              <a:pathLst>
                <a:path w="16" h="10">
                  <a:moveTo>
                    <a:pt x="0" y="0"/>
                  </a:moveTo>
                  <a:lnTo>
                    <a:pt x="16" y="2"/>
                  </a:lnTo>
                  <a:lnTo>
                    <a:pt x="14" y="10"/>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48" name="Freeform 2493" descr="Stationery"/>
            <p:cNvSpPr>
              <a:spLocks/>
            </p:cNvSpPr>
            <p:nvPr/>
          </p:nvSpPr>
          <p:spPr bwMode="blackWhite">
            <a:xfrm>
              <a:off x="2836" y="1830"/>
              <a:ext cx="230" cy="311"/>
            </a:xfrm>
            <a:custGeom>
              <a:avLst/>
              <a:gdLst/>
              <a:ahLst/>
              <a:cxnLst>
                <a:cxn ang="0">
                  <a:pos x="128" y="57"/>
                </a:cxn>
                <a:cxn ang="0">
                  <a:pos x="136" y="54"/>
                </a:cxn>
                <a:cxn ang="0">
                  <a:pos x="144" y="50"/>
                </a:cxn>
                <a:cxn ang="0">
                  <a:pos x="148" y="46"/>
                </a:cxn>
                <a:cxn ang="0">
                  <a:pos x="152" y="40"/>
                </a:cxn>
                <a:cxn ang="0">
                  <a:pos x="154" y="34"/>
                </a:cxn>
                <a:cxn ang="0">
                  <a:pos x="154" y="30"/>
                </a:cxn>
                <a:cxn ang="0">
                  <a:pos x="154" y="26"/>
                </a:cxn>
                <a:cxn ang="0">
                  <a:pos x="150" y="20"/>
                </a:cxn>
                <a:cxn ang="0">
                  <a:pos x="146" y="14"/>
                </a:cxn>
                <a:cxn ang="0">
                  <a:pos x="140" y="10"/>
                </a:cxn>
                <a:cxn ang="0">
                  <a:pos x="132" y="6"/>
                </a:cxn>
                <a:cxn ang="0">
                  <a:pos x="124" y="2"/>
                </a:cxn>
                <a:cxn ang="0">
                  <a:pos x="116" y="0"/>
                </a:cxn>
                <a:cxn ang="0">
                  <a:pos x="106" y="0"/>
                </a:cxn>
                <a:cxn ang="0">
                  <a:pos x="104" y="0"/>
                </a:cxn>
                <a:cxn ang="0">
                  <a:pos x="92" y="0"/>
                </a:cxn>
                <a:cxn ang="0">
                  <a:pos x="82" y="2"/>
                </a:cxn>
                <a:cxn ang="0">
                  <a:pos x="74" y="6"/>
                </a:cxn>
                <a:cxn ang="0">
                  <a:pos x="68" y="10"/>
                </a:cxn>
                <a:cxn ang="0">
                  <a:pos x="62" y="14"/>
                </a:cxn>
                <a:cxn ang="0">
                  <a:pos x="58" y="20"/>
                </a:cxn>
                <a:cxn ang="0">
                  <a:pos x="56" y="26"/>
                </a:cxn>
                <a:cxn ang="0">
                  <a:pos x="56" y="30"/>
                </a:cxn>
                <a:cxn ang="0">
                  <a:pos x="56" y="34"/>
                </a:cxn>
                <a:cxn ang="0">
                  <a:pos x="58" y="40"/>
                </a:cxn>
                <a:cxn ang="0">
                  <a:pos x="62" y="46"/>
                </a:cxn>
                <a:cxn ang="0">
                  <a:pos x="68" y="50"/>
                </a:cxn>
                <a:cxn ang="0">
                  <a:pos x="76" y="54"/>
                </a:cxn>
                <a:cxn ang="0">
                  <a:pos x="84" y="57"/>
                </a:cxn>
                <a:cxn ang="0">
                  <a:pos x="94" y="59"/>
                </a:cxn>
                <a:cxn ang="0">
                  <a:pos x="90" y="59"/>
                </a:cxn>
                <a:cxn ang="0">
                  <a:pos x="0" y="181"/>
                </a:cxn>
                <a:cxn ang="0">
                  <a:pos x="12" y="187"/>
                </a:cxn>
                <a:cxn ang="0">
                  <a:pos x="34" y="185"/>
                </a:cxn>
                <a:cxn ang="0">
                  <a:pos x="54" y="145"/>
                </a:cxn>
                <a:cxn ang="0">
                  <a:pos x="38" y="309"/>
                </a:cxn>
                <a:cxn ang="0">
                  <a:pos x="76" y="311"/>
                </a:cxn>
                <a:cxn ang="0">
                  <a:pos x="94" y="303"/>
                </a:cxn>
                <a:cxn ang="0">
                  <a:pos x="160" y="303"/>
                </a:cxn>
                <a:cxn ang="0">
                  <a:pos x="174" y="309"/>
                </a:cxn>
                <a:cxn ang="0">
                  <a:pos x="210" y="309"/>
                </a:cxn>
                <a:cxn ang="0">
                  <a:pos x="174" y="145"/>
                </a:cxn>
                <a:cxn ang="0">
                  <a:pos x="200" y="185"/>
                </a:cxn>
                <a:cxn ang="0">
                  <a:pos x="218" y="189"/>
                </a:cxn>
                <a:cxn ang="0">
                  <a:pos x="230" y="181"/>
                </a:cxn>
                <a:cxn ang="0">
                  <a:pos x="130" y="57"/>
                </a:cxn>
              </a:cxnLst>
              <a:rect l="0" t="0" r="r" b="b"/>
              <a:pathLst>
                <a:path w="230" h="311">
                  <a:moveTo>
                    <a:pt x="124" y="57"/>
                  </a:moveTo>
                  <a:lnTo>
                    <a:pt x="128" y="57"/>
                  </a:lnTo>
                  <a:lnTo>
                    <a:pt x="132" y="55"/>
                  </a:lnTo>
                  <a:lnTo>
                    <a:pt x="136" y="54"/>
                  </a:lnTo>
                  <a:lnTo>
                    <a:pt x="140" y="52"/>
                  </a:lnTo>
                  <a:lnTo>
                    <a:pt x="144" y="50"/>
                  </a:lnTo>
                  <a:lnTo>
                    <a:pt x="146" y="48"/>
                  </a:lnTo>
                  <a:lnTo>
                    <a:pt x="148" y="46"/>
                  </a:lnTo>
                  <a:lnTo>
                    <a:pt x="150" y="44"/>
                  </a:lnTo>
                  <a:lnTo>
                    <a:pt x="152" y="40"/>
                  </a:lnTo>
                  <a:lnTo>
                    <a:pt x="154" y="38"/>
                  </a:lnTo>
                  <a:lnTo>
                    <a:pt x="154" y="34"/>
                  </a:lnTo>
                  <a:lnTo>
                    <a:pt x="154" y="32"/>
                  </a:lnTo>
                  <a:lnTo>
                    <a:pt x="154" y="30"/>
                  </a:lnTo>
                  <a:lnTo>
                    <a:pt x="154" y="30"/>
                  </a:lnTo>
                  <a:lnTo>
                    <a:pt x="154" y="26"/>
                  </a:lnTo>
                  <a:lnTo>
                    <a:pt x="152" y="22"/>
                  </a:lnTo>
                  <a:lnTo>
                    <a:pt x="150" y="20"/>
                  </a:lnTo>
                  <a:lnTo>
                    <a:pt x="148" y="16"/>
                  </a:lnTo>
                  <a:lnTo>
                    <a:pt x="146" y="14"/>
                  </a:lnTo>
                  <a:lnTo>
                    <a:pt x="142" y="12"/>
                  </a:lnTo>
                  <a:lnTo>
                    <a:pt x="140" y="10"/>
                  </a:lnTo>
                  <a:lnTo>
                    <a:pt x="136" y="8"/>
                  </a:lnTo>
                  <a:lnTo>
                    <a:pt x="132" y="6"/>
                  </a:lnTo>
                  <a:lnTo>
                    <a:pt x="128" y="4"/>
                  </a:lnTo>
                  <a:lnTo>
                    <a:pt x="124" y="2"/>
                  </a:lnTo>
                  <a:lnTo>
                    <a:pt x="120" y="2"/>
                  </a:lnTo>
                  <a:lnTo>
                    <a:pt x="116" y="0"/>
                  </a:lnTo>
                  <a:lnTo>
                    <a:pt x="110" y="0"/>
                  </a:lnTo>
                  <a:lnTo>
                    <a:pt x="106" y="0"/>
                  </a:lnTo>
                  <a:lnTo>
                    <a:pt x="104" y="0"/>
                  </a:lnTo>
                  <a:lnTo>
                    <a:pt x="104" y="0"/>
                  </a:lnTo>
                  <a:lnTo>
                    <a:pt x="96" y="0"/>
                  </a:lnTo>
                  <a:lnTo>
                    <a:pt x="92" y="0"/>
                  </a:lnTo>
                  <a:lnTo>
                    <a:pt x="86" y="2"/>
                  </a:lnTo>
                  <a:lnTo>
                    <a:pt x="82" y="2"/>
                  </a:lnTo>
                  <a:lnTo>
                    <a:pt x="78" y="4"/>
                  </a:lnTo>
                  <a:lnTo>
                    <a:pt x="74" y="6"/>
                  </a:lnTo>
                  <a:lnTo>
                    <a:pt x="72" y="8"/>
                  </a:lnTo>
                  <a:lnTo>
                    <a:pt x="68" y="10"/>
                  </a:lnTo>
                  <a:lnTo>
                    <a:pt x="64" y="12"/>
                  </a:lnTo>
                  <a:lnTo>
                    <a:pt x="62" y="14"/>
                  </a:lnTo>
                  <a:lnTo>
                    <a:pt x="60" y="16"/>
                  </a:lnTo>
                  <a:lnTo>
                    <a:pt x="58" y="20"/>
                  </a:lnTo>
                  <a:lnTo>
                    <a:pt x="56" y="22"/>
                  </a:lnTo>
                  <a:lnTo>
                    <a:pt x="56" y="26"/>
                  </a:lnTo>
                  <a:lnTo>
                    <a:pt x="56" y="28"/>
                  </a:lnTo>
                  <a:lnTo>
                    <a:pt x="56" y="30"/>
                  </a:lnTo>
                  <a:lnTo>
                    <a:pt x="56" y="30"/>
                  </a:lnTo>
                  <a:lnTo>
                    <a:pt x="56" y="34"/>
                  </a:lnTo>
                  <a:lnTo>
                    <a:pt x="56" y="38"/>
                  </a:lnTo>
                  <a:lnTo>
                    <a:pt x="58" y="40"/>
                  </a:lnTo>
                  <a:lnTo>
                    <a:pt x="60" y="44"/>
                  </a:lnTo>
                  <a:lnTo>
                    <a:pt x="62" y="46"/>
                  </a:lnTo>
                  <a:lnTo>
                    <a:pt x="66" y="48"/>
                  </a:lnTo>
                  <a:lnTo>
                    <a:pt x="68" y="50"/>
                  </a:lnTo>
                  <a:lnTo>
                    <a:pt x="72" y="52"/>
                  </a:lnTo>
                  <a:lnTo>
                    <a:pt x="76" y="54"/>
                  </a:lnTo>
                  <a:lnTo>
                    <a:pt x="80" y="55"/>
                  </a:lnTo>
                  <a:lnTo>
                    <a:pt x="84" y="57"/>
                  </a:lnTo>
                  <a:lnTo>
                    <a:pt x="88" y="57"/>
                  </a:lnTo>
                  <a:lnTo>
                    <a:pt x="94" y="59"/>
                  </a:lnTo>
                  <a:lnTo>
                    <a:pt x="94" y="59"/>
                  </a:lnTo>
                  <a:lnTo>
                    <a:pt x="90" y="59"/>
                  </a:lnTo>
                  <a:lnTo>
                    <a:pt x="28" y="73"/>
                  </a:lnTo>
                  <a:lnTo>
                    <a:pt x="0" y="181"/>
                  </a:lnTo>
                  <a:lnTo>
                    <a:pt x="6" y="185"/>
                  </a:lnTo>
                  <a:lnTo>
                    <a:pt x="12" y="187"/>
                  </a:lnTo>
                  <a:lnTo>
                    <a:pt x="28" y="189"/>
                  </a:lnTo>
                  <a:lnTo>
                    <a:pt x="34" y="185"/>
                  </a:lnTo>
                  <a:lnTo>
                    <a:pt x="38" y="181"/>
                  </a:lnTo>
                  <a:lnTo>
                    <a:pt x="54" y="145"/>
                  </a:lnTo>
                  <a:lnTo>
                    <a:pt x="36" y="303"/>
                  </a:lnTo>
                  <a:lnTo>
                    <a:pt x="38" y="309"/>
                  </a:lnTo>
                  <a:lnTo>
                    <a:pt x="52" y="311"/>
                  </a:lnTo>
                  <a:lnTo>
                    <a:pt x="76" y="311"/>
                  </a:lnTo>
                  <a:lnTo>
                    <a:pt x="88" y="309"/>
                  </a:lnTo>
                  <a:lnTo>
                    <a:pt x="94" y="303"/>
                  </a:lnTo>
                  <a:lnTo>
                    <a:pt x="122" y="187"/>
                  </a:lnTo>
                  <a:lnTo>
                    <a:pt x="160" y="303"/>
                  </a:lnTo>
                  <a:lnTo>
                    <a:pt x="162" y="307"/>
                  </a:lnTo>
                  <a:lnTo>
                    <a:pt x="174" y="309"/>
                  </a:lnTo>
                  <a:lnTo>
                    <a:pt x="194" y="309"/>
                  </a:lnTo>
                  <a:lnTo>
                    <a:pt x="210" y="309"/>
                  </a:lnTo>
                  <a:lnTo>
                    <a:pt x="220" y="303"/>
                  </a:lnTo>
                  <a:lnTo>
                    <a:pt x="174" y="145"/>
                  </a:lnTo>
                  <a:lnTo>
                    <a:pt x="196" y="181"/>
                  </a:lnTo>
                  <a:lnTo>
                    <a:pt x="200" y="185"/>
                  </a:lnTo>
                  <a:lnTo>
                    <a:pt x="210" y="187"/>
                  </a:lnTo>
                  <a:lnTo>
                    <a:pt x="218" y="189"/>
                  </a:lnTo>
                  <a:lnTo>
                    <a:pt x="228" y="187"/>
                  </a:lnTo>
                  <a:lnTo>
                    <a:pt x="230" y="181"/>
                  </a:lnTo>
                  <a:lnTo>
                    <a:pt x="186" y="71"/>
                  </a:lnTo>
                  <a:lnTo>
                    <a:pt x="130" y="57"/>
                  </a:lnTo>
                  <a:lnTo>
                    <a:pt x="124" y="57"/>
                  </a:lnTo>
                  <a:close/>
                </a:path>
              </a:pathLst>
            </a:custGeom>
            <a:blipFill dpi="0" rotWithShape="0">
              <a:blip r:embed="rId5" cstate="print"/>
              <a:srcRect/>
              <a:tile tx="0" ty="0" sx="100000" sy="100000" flip="none" algn="tl"/>
            </a:blipFill>
            <a:ln w="6350">
              <a:solidFill>
                <a:srgbClr val="000000"/>
              </a:solidFill>
              <a:prstDash val="solid"/>
              <a:round/>
              <a:headEnd/>
              <a:tailEnd/>
            </a:ln>
          </p:spPr>
          <p:txBody>
            <a:bodyPr/>
            <a:lstStyle/>
            <a:p>
              <a:endParaRPr lang="en-US" dirty="0"/>
            </a:p>
          </p:txBody>
        </p:sp>
        <p:sp>
          <p:nvSpPr>
            <p:cNvPr id="449" name="Freeform 2494" descr="Papyrus"/>
            <p:cNvSpPr>
              <a:spLocks/>
            </p:cNvSpPr>
            <p:nvPr/>
          </p:nvSpPr>
          <p:spPr bwMode="blackWhite">
            <a:xfrm>
              <a:off x="3268" y="2005"/>
              <a:ext cx="2" cy="8"/>
            </a:xfrm>
            <a:custGeom>
              <a:avLst/>
              <a:gdLst/>
              <a:ahLst/>
              <a:cxnLst>
                <a:cxn ang="0">
                  <a:pos x="2" y="0"/>
                </a:cxn>
                <a:cxn ang="0">
                  <a:pos x="0" y="8"/>
                </a:cxn>
                <a:cxn ang="0">
                  <a:pos x="2" y="0"/>
                </a:cxn>
              </a:cxnLst>
              <a:rect l="0" t="0" r="r" b="b"/>
              <a:pathLst>
                <a:path w="2" h="8">
                  <a:moveTo>
                    <a:pt x="2" y="0"/>
                  </a:move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50" name="Freeform 2495"/>
            <p:cNvSpPr>
              <a:spLocks/>
            </p:cNvSpPr>
            <p:nvPr/>
          </p:nvSpPr>
          <p:spPr bwMode="blackWhite">
            <a:xfrm>
              <a:off x="3214" y="1975"/>
              <a:ext cx="8" cy="8"/>
            </a:xfrm>
            <a:custGeom>
              <a:avLst/>
              <a:gdLst/>
              <a:ahLst/>
              <a:cxnLst>
                <a:cxn ang="0">
                  <a:pos x="8" y="0"/>
                </a:cxn>
                <a:cxn ang="0">
                  <a:pos x="2" y="0"/>
                </a:cxn>
                <a:cxn ang="0">
                  <a:pos x="0" y="8"/>
                </a:cxn>
                <a:cxn ang="0">
                  <a:pos x="6" y="8"/>
                </a:cxn>
                <a:cxn ang="0">
                  <a:pos x="8" y="0"/>
                </a:cxn>
              </a:cxnLst>
              <a:rect l="0" t="0" r="r" b="b"/>
              <a:pathLst>
                <a:path w="8" h="8">
                  <a:moveTo>
                    <a:pt x="8" y="0"/>
                  </a:moveTo>
                  <a:lnTo>
                    <a:pt x="2" y="0"/>
                  </a:lnTo>
                  <a:lnTo>
                    <a:pt x="0" y="8"/>
                  </a:lnTo>
                  <a:lnTo>
                    <a:pt x="6" y="8"/>
                  </a:lnTo>
                  <a:lnTo>
                    <a:pt x="8"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51" name="Freeform 2496" descr="Papyrus"/>
            <p:cNvSpPr>
              <a:spLocks/>
            </p:cNvSpPr>
            <p:nvPr/>
          </p:nvSpPr>
          <p:spPr bwMode="blackWhite">
            <a:xfrm>
              <a:off x="3206" y="2033"/>
              <a:ext cx="1" cy="8"/>
            </a:xfrm>
            <a:custGeom>
              <a:avLst/>
              <a:gdLst/>
              <a:ahLst/>
              <a:cxnLst>
                <a:cxn ang="0">
                  <a:pos x="0" y="0"/>
                </a:cxn>
                <a:cxn ang="0">
                  <a:pos x="0" y="8"/>
                </a:cxn>
                <a:cxn ang="0">
                  <a:pos x="0" y="0"/>
                </a:cxn>
              </a:cxnLst>
              <a:rect l="0" t="0" r="r" b="b"/>
              <a:pathLst>
                <a:path h="8">
                  <a:moveTo>
                    <a:pt x="0" y="0"/>
                  </a:move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52" name="Freeform 2497" descr="Papyrus"/>
            <p:cNvSpPr>
              <a:spLocks/>
            </p:cNvSpPr>
            <p:nvPr/>
          </p:nvSpPr>
          <p:spPr bwMode="blackWhite">
            <a:xfrm>
              <a:off x="3184" y="2121"/>
              <a:ext cx="22" cy="165"/>
            </a:xfrm>
            <a:custGeom>
              <a:avLst/>
              <a:gdLst/>
              <a:ahLst/>
              <a:cxnLst>
                <a:cxn ang="0">
                  <a:pos x="0" y="0"/>
                </a:cxn>
                <a:cxn ang="0">
                  <a:pos x="22" y="157"/>
                </a:cxn>
                <a:cxn ang="0">
                  <a:pos x="20" y="165"/>
                </a:cxn>
                <a:cxn ang="0">
                  <a:pos x="0" y="8"/>
                </a:cxn>
                <a:cxn ang="0">
                  <a:pos x="0" y="0"/>
                </a:cxn>
              </a:cxnLst>
              <a:rect l="0" t="0" r="r" b="b"/>
              <a:pathLst>
                <a:path w="22" h="165">
                  <a:moveTo>
                    <a:pt x="0" y="0"/>
                  </a:moveTo>
                  <a:lnTo>
                    <a:pt x="22" y="157"/>
                  </a:lnTo>
                  <a:lnTo>
                    <a:pt x="20" y="165"/>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53" name="Freeform 2498" descr="Papyrus"/>
            <p:cNvSpPr>
              <a:spLocks/>
            </p:cNvSpPr>
            <p:nvPr/>
          </p:nvSpPr>
          <p:spPr bwMode="blackWhite">
            <a:xfrm>
              <a:off x="3272" y="2163"/>
              <a:ext cx="72" cy="123"/>
            </a:xfrm>
            <a:custGeom>
              <a:avLst/>
              <a:gdLst/>
              <a:ahLst/>
              <a:cxnLst>
                <a:cxn ang="0">
                  <a:pos x="2" y="0"/>
                </a:cxn>
                <a:cxn ang="0">
                  <a:pos x="72" y="115"/>
                </a:cxn>
                <a:cxn ang="0">
                  <a:pos x="72" y="123"/>
                </a:cxn>
                <a:cxn ang="0">
                  <a:pos x="0" y="8"/>
                </a:cxn>
                <a:cxn ang="0">
                  <a:pos x="2" y="0"/>
                </a:cxn>
              </a:cxnLst>
              <a:rect l="0" t="0" r="r" b="b"/>
              <a:pathLst>
                <a:path w="72" h="123">
                  <a:moveTo>
                    <a:pt x="2" y="0"/>
                  </a:moveTo>
                  <a:lnTo>
                    <a:pt x="72" y="115"/>
                  </a:lnTo>
                  <a:lnTo>
                    <a:pt x="72" y="123"/>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54" name="Freeform 2499" descr="Papyrus"/>
            <p:cNvSpPr>
              <a:spLocks/>
            </p:cNvSpPr>
            <p:nvPr/>
          </p:nvSpPr>
          <p:spPr bwMode="blackWhite">
            <a:xfrm>
              <a:off x="3320" y="2121"/>
              <a:ext cx="36" cy="42"/>
            </a:xfrm>
            <a:custGeom>
              <a:avLst/>
              <a:gdLst/>
              <a:ahLst/>
              <a:cxnLst>
                <a:cxn ang="0">
                  <a:pos x="2" y="0"/>
                </a:cxn>
                <a:cxn ang="0">
                  <a:pos x="36" y="34"/>
                </a:cxn>
                <a:cxn ang="0">
                  <a:pos x="34" y="42"/>
                </a:cxn>
                <a:cxn ang="0">
                  <a:pos x="0" y="8"/>
                </a:cxn>
                <a:cxn ang="0">
                  <a:pos x="2" y="0"/>
                </a:cxn>
              </a:cxnLst>
              <a:rect l="0" t="0" r="r" b="b"/>
              <a:pathLst>
                <a:path w="36" h="42">
                  <a:moveTo>
                    <a:pt x="2" y="0"/>
                  </a:moveTo>
                  <a:lnTo>
                    <a:pt x="36" y="34"/>
                  </a:lnTo>
                  <a:lnTo>
                    <a:pt x="34" y="42"/>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55" name="Freeform 2500" descr="Papyrus"/>
            <p:cNvSpPr>
              <a:spLocks/>
            </p:cNvSpPr>
            <p:nvPr/>
          </p:nvSpPr>
          <p:spPr bwMode="blackWhite">
            <a:xfrm>
              <a:off x="3268" y="2005"/>
              <a:ext cx="2" cy="8"/>
            </a:xfrm>
            <a:custGeom>
              <a:avLst/>
              <a:gdLst/>
              <a:ahLst/>
              <a:cxnLst>
                <a:cxn ang="0">
                  <a:pos x="2" y="0"/>
                </a:cxn>
                <a:cxn ang="0">
                  <a:pos x="0" y="8"/>
                </a:cxn>
                <a:cxn ang="0">
                  <a:pos x="2" y="8"/>
                </a:cxn>
                <a:cxn ang="0">
                  <a:pos x="2" y="0"/>
                </a:cxn>
              </a:cxnLst>
              <a:rect l="0" t="0" r="r" b="b"/>
              <a:pathLst>
                <a:path w="2" h="8">
                  <a:moveTo>
                    <a:pt x="2" y="0"/>
                  </a:moveTo>
                  <a:lnTo>
                    <a:pt x="0" y="8"/>
                  </a:lnTo>
                  <a:lnTo>
                    <a:pt x="2"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56" name="Freeform 2501"/>
            <p:cNvSpPr>
              <a:spLocks/>
            </p:cNvSpPr>
            <p:nvPr/>
          </p:nvSpPr>
          <p:spPr bwMode="blackWhite">
            <a:xfrm>
              <a:off x="3220" y="1975"/>
              <a:ext cx="6" cy="10"/>
            </a:xfrm>
            <a:custGeom>
              <a:avLst/>
              <a:gdLst/>
              <a:ahLst/>
              <a:cxnLst>
                <a:cxn ang="0">
                  <a:pos x="6" y="2"/>
                </a:cxn>
                <a:cxn ang="0">
                  <a:pos x="2" y="0"/>
                </a:cxn>
                <a:cxn ang="0">
                  <a:pos x="0" y="8"/>
                </a:cxn>
                <a:cxn ang="0">
                  <a:pos x="6" y="10"/>
                </a:cxn>
                <a:cxn ang="0">
                  <a:pos x="6" y="2"/>
                </a:cxn>
              </a:cxnLst>
              <a:rect l="0" t="0" r="r" b="b"/>
              <a:pathLst>
                <a:path w="6" h="10">
                  <a:moveTo>
                    <a:pt x="6" y="2"/>
                  </a:moveTo>
                  <a:lnTo>
                    <a:pt x="2" y="0"/>
                  </a:lnTo>
                  <a:lnTo>
                    <a:pt x="0" y="8"/>
                  </a:lnTo>
                  <a:lnTo>
                    <a:pt x="6" y="10"/>
                  </a:lnTo>
                  <a:lnTo>
                    <a:pt x="6"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457" name="Freeform 2502"/>
            <p:cNvSpPr>
              <a:spLocks/>
            </p:cNvSpPr>
            <p:nvPr/>
          </p:nvSpPr>
          <p:spPr bwMode="blackWhite">
            <a:xfrm>
              <a:off x="3210" y="1975"/>
              <a:ext cx="6" cy="8"/>
            </a:xfrm>
            <a:custGeom>
              <a:avLst/>
              <a:gdLst/>
              <a:ahLst/>
              <a:cxnLst>
                <a:cxn ang="0">
                  <a:pos x="6" y="0"/>
                </a:cxn>
                <a:cxn ang="0">
                  <a:pos x="0" y="0"/>
                </a:cxn>
                <a:cxn ang="0">
                  <a:pos x="0" y="8"/>
                </a:cxn>
                <a:cxn ang="0">
                  <a:pos x="4" y="8"/>
                </a:cxn>
                <a:cxn ang="0">
                  <a:pos x="6" y="0"/>
                </a:cxn>
              </a:cxnLst>
              <a:rect l="0" t="0" r="r" b="b"/>
              <a:pathLst>
                <a:path w="6" h="8">
                  <a:moveTo>
                    <a:pt x="6" y="0"/>
                  </a:moveTo>
                  <a:lnTo>
                    <a:pt x="0" y="0"/>
                  </a:lnTo>
                  <a:lnTo>
                    <a:pt x="0" y="8"/>
                  </a:lnTo>
                  <a:lnTo>
                    <a:pt x="4"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58" name="Freeform 2503" descr="Papyrus"/>
            <p:cNvSpPr>
              <a:spLocks/>
            </p:cNvSpPr>
            <p:nvPr/>
          </p:nvSpPr>
          <p:spPr bwMode="blackWhite">
            <a:xfrm>
              <a:off x="3174" y="2121"/>
              <a:ext cx="10" cy="44"/>
            </a:xfrm>
            <a:custGeom>
              <a:avLst/>
              <a:gdLst/>
              <a:ahLst/>
              <a:cxnLst>
                <a:cxn ang="0">
                  <a:pos x="0" y="36"/>
                </a:cxn>
                <a:cxn ang="0">
                  <a:pos x="10" y="0"/>
                </a:cxn>
                <a:cxn ang="0">
                  <a:pos x="10" y="8"/>
                </a:cxn>
                <a:cxn ang="0">
                  <a:pos x="0" y="44"/>
                </a:cxn>
                <a:cxn ang="0">
                  <a:pos x="0" y="36"/>
                </a:cxn>
              </a:cxnLst>
              <a:rect l="0" t="0" r="r" b="b"/>
              <a:pathLst>
                <a:path w="10" h="44">
                  <a:moveTo>
                    <a:pt x="0" y="36"/>
                  </a:moveTo>
                  <a:lnTo>
                    <a:pt x="10" y="0"/>
                  </a:lnTo>
                  <a:lnTo>
                    <a:pt x="10" y="8"/>
                  </a:lnTo>
                  <a:lnTo>
                    <a:pt x="0" y="44"/>
                  </a:lnTo>
                  <a:lnTo>
                    <a:pt x="0" y="36"/>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59" name="Freeform 2504" descr="Papyrus"/>
            <p:cNvSpPr>
              <a:spLocks/>
            </p:cNvSpPr>
            <p:nvPr/>
          </p:nvSpPr>
          <p:spPr bwMode="blackWhite">
            <a:xfrm>
              <a:off x="3204" y="2278"/>
              <a:ext cx="4" cy="14"/>
            </a:xfrm>
            <a:custGeom>
              <a:avLst/>
              <a:gdLst/>
              <a:ahLst/>
              <a:cxnLst>
                <a:cxn ang="0">
                  <a:pos x="2" y="0"/>
                </a:cxn>
                <a:cxn ang="0">
                  <a:pos x="4" y="6"/>
                </a:cxn>
                <a:cxn ang="0">
                  <a:pos x="4" y="14"/>
                </a:cxn>
                <a:cxn ang="0">
                  <a:pos x="0" y="8"/>
                </a:cxn>
                <a:cxn ang="0">
                  <a:pos x="2" y="0"/>
                </a:cxn>
              </a:cxnLst>
              <a:rect l="0" t="0" r="r" b="b"/>
              <a:pathLst>
                <a:path w="4" h="14">
                  <a:moveTo>
                    <a:pt x="2" y="0"/>
                  </a:moveTo>
                  <a:lnTo>
                    <a:pt x="4" y="6"/>
                  </a:lnTo>
                  <a:lnTo>
                    <a:pt x="4" y="14"/>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60" name="Freeform 2505" descr="Papyrus"/>
            <p:cNvSpPr>
              <a:spLocks/>
            </p:cNvSpPr>
            <p:nvPr/>
          </p:nvSpPr>
          <p:spPr bwMode="blackWhite">
            <a:xfrm>
              <a:off x="3270" y="2163"/>
              <a:ext cx="4" cy="123"/>
            </a:xfrm>
            <a:custGeom>
              <a:avLst/>
              <a:gdLst/>
              <a:ahLst/>
              <a:cxnLst>
                <a:cxn ang="0">
                  <a:pos x="2" y="115"/>
                </a:cxn>
                <a:cxn ang="0">
                  <a:pos x="4" y="0"/>
                </a:cxn>
                <a:cxn ang="0">
                  <a:pos x="2" y="8"/>
                </a:cxn>
                <a:cxn ang="0">
                  <a:pos x="0" y="123"/>
                </a:cxn>
                <a:cxn ang="0">
                  <a:pos x="2" y="115"/>
                </a:cxn>
              </a:cxnLst>
              <a:rect l="0" t="0" r="r" b="b"/>
              <a:pathLst>
                <a:path w="4" h="123">
                  <a:moveTo>
                    <a:pt x="2" y="115"/>
                  </a:moveTo>
                  <a:lnTo>
                    <a:pt x="4" y="0"/>
                  </a:lnTo>
                  <a:lnTo>
                    <a:pt x="2" y="8"/>
                  </a:lnTo>
                  <a:lnTo>
                    <a:pt x="0" y="123"/>
                  </a:lnTo>
                  <a:lnTo>
                    <a:pt x="2" y="115"/>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61" name="Freeform 2506" descr="Papyrus"/>
            <p:cNvSpPr>
              <a:spLocks/>
            </p:cNvSpPr>
            <p:nvPr/>
          </p:nvSpPr>
          <p:spPr bwMode="blackWhite">
            <a:xfrm>
              <a:off x="3344" y="2278"/>
              <a:ext cx="4" cy="10"/>
            </a:xfrm>
            <a:custGeom>
              <a:avLst/>
              <a:gdLst/>
              <a:ahLst/>
              <a:cxnLst>
                <a:cxn ang="0">
                  <a:pos x="0" y="0"/>
                </a:cxn>
                <a:cxn ang="0">
                  <a:pos x="4" y="2"/>
                </a:cxn>
                <a:cxn ang="0">
                  <a:pos x="4" y="10"/>
                </a:cxn>
                <a:cxn ang="0">
                  <a:pos x="0" y="8"/>
                </a:cxn>
                <a:cxn ang="0">
                  <a:pos x="0" y="0"/>
                </a:cxn>
              </a:cxnLst>
              <a:rect l="0" t="0" r="r" b="b"/>
              <a:pathLst>
                <a:path w="4" h="10">
                  <a:moveTo>
                    <a:pt x="0" y="0"/>
                  </a:moveTo>
                  <a:lnTo>
                    <a:pt x="4" y="2"/>
                  </a:lnTo>
                  <a:lnTo>
                    <a:pt x="4" y="10"/>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62" name="Freeform 2507" descr="Papyrus"/>
            <p:cNvSpPr>
              <a:spLocks/>
            </p:cNvSpPr>
            <p:nvPr/>
          </p:nvSpPr>
          <p:spPr bwMode="blackWhite">
            <a:xfrm>
              <a:off x="3354" y="2155"/>
              <a:ext cx="6" cy="14"/>
            </a:xfrm>
            <a:custGeom>
              <a:avLst/>
              <a:gdLst/>
              <a:ahLst/>
              <a:cxnLst>
                <a:cxn ang="0">
                  <a:pos x="2" y="0"/>
                </a:cxn>
                <a:cxn ang="0">
                  <a:pos x="6" y="6"/>
                </a:cxn>
                <a:cxn ang="0">
                  <a:pos x="6" y="14"/>
                </a:cxn>
                <a:cxn ang="0">
                  <a:pos x="0" y="8"/>
                </a:cxn>
                <a:cxn ang="0">
                  <a:pos x="2" y="0"/>
                </a:cxn>
              </a:cxnLst>
              <a:rect l="0" t="0" r="r" b="b"/>
              <a:pathLst>
                <a:path w="6" h="14">
                  <a:moveTo>
                    <a:pt x="2" y="0"/>
                  </a:moveTo>
                  <a:lnTo>
                    <a:pt x="6" y="6"/>
                  </a:lnTo>
                  <a:lnTo>
                    <a:pt x="6" y="14"/>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63" name="Freeform 2508" descr="Papyrus"/>
            <p:cNvSpPr>
              <a:spLocks/>
            </p:cNvSpPr>
            <p:nvPr/>
          </p:nvSpPr>
          <p:spPr bwMode="blackWhite">
            <a:xfrm>
              <a:off x="3270" y="2005"/>
              <a:ext cx="1" cy="12"/>
            </a:xfrm>
            <a:custGeom>
              <a:avLst/>
              <a:gdLst/>
              <a:ahLst/>
              <a:cxnLst>
                <a:cxn ang="0">
                  <a:pos x="0" y="4"/>
                </a:cxn>
                <a:cxn ang="0">
                  <a:pos x="0" y="0"/>
                </a:cxn>
                <a:cxn ang="0">
                  <a:pos x="0" y="8"/>
                </a:cxn>
                <a:cxn ang="0">
                  <a:pos x="0" y="12"/>
                </a:cxn>
                <a:cxn ang="0">
                  <a:pos x="0" y="4"/>
                </a:cxn>
              </a:cxnLst>
              <a:rect l="0" t="0" r="r" b="b"/>
              <a:pathLst>
                <a:path h="12">
                  <a:moveTo>
                    <a:pt x="0" y="4"/>
                  </a:moveTo>
                  <a:lnTo>
                    <a:pt x="0" y="0"/>
                  </a:lnTo>
                  <a:lnTo>
                    <a:pt x="0" y="8"/>
                  </a:lnTo>
                  <a:lnTo>
                    <a:pt x="0" y="12"/>
                  </a:lnTo>
                  <a:lnTo>
                    <a:pt x="0" y="4"/>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64" name="Freeform 2509" descr="Papyrus"/>
            <p:cNvSpPr>
              <a:spLocks/>
            </p:cNvSpPr>
            <p:nvPr/>
          </p:nvSpPr>
          <p:spPr bwMode="blackWhite">
            <a:xfrm>
              <a:off x="3226" y="1977"/>
              <a:ext cx="6" cy="10"/>
            </a:xfrm>
            <a:custGeom>
              <a:avLst/>
              <a:gdLst/>
              <a:ahLst/>
              <a:cxnLst>
                <a:cxn ang="0">
                  <a:pos x="6" y="2"/>
                </a:cxn>
                <a:cxn ang="0">
                  <a:pos x="0" y="0"/>
                </a:cxn>
                <a:cxn ang="0">
                  <a:pos x="0" y="8"/>
                </a:cxn>
                <a:cxn ang="0">
                  <a:pos x="6" y="10"/>
                </a:cxn>
                <a:cxn ang="0">
                  <a:pos x="6" y="2"/>
                </a:cxn>
              </a:cxnLst>
              <a:rect l="0" t="0" r="r" b="b"/>
              <a:pathLst>
                <a:path w="6" h="10">
                  <a:moveTo>
                    <a:pt x="6" y="2"/>
                  </a:moveTo>
                  <a:lnTo>
                    <a:pt x="0" y="0"/>
                  </a:lnTo>
                  <a:lnTo>
                    <a:pt x="0" y="8"/>
                  </a:lnTo>
                  <a:lnTo>
                    <a:pt x="6" y="10"/>
                  </a:lnTo>
                  <a:lnTo>
                    <a:pt x="6" y="2"/>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65" name="Freeform 2510"/>
            <p:cNvSpPr>
              <a:spLocks/>
            </p:cNvSpPr>
            <p:nvPr/>
          </p:nvSpPr>
          <p:spPr bwMode="blackWhite">
            <a:xfrm>
              <a:off x="3204" y="1973"/>
              <a:ext cx="6" cy="10"/>
            </a:xfrm>
            <a:custGeom>
              <a:avLst/>
              <a:gdLst/>
              <a:ahLst/>
              <a:cxnLst>
                <a:cxn ang="0">
                  <a:pos x="6" y="2"/>
                </a:cxn>
                <a:cxn ang="0">
                  <a:pos x="0" y="0"/>
                </a:cxn>
                <a:cxn ang="0">
                  <a:pos x="0" y="8"/>
                </a:cxn>
                <a:cxn ang="0">
                  <a:pos x="6" y="10"/>
                </a:cxn>
                <a:cxn ang="0">
                  <a:pos x="6" y="2"/>
                </a:cxn>
              </a:cxnLst>
              <a:rect l="0" t="0" r="r" b="b"/>
              <a:pathLst>
                <a:path w="6" h="10">
                  <a:moveTo>
                    <a:pt x="6" y="2"/>
                  </a:moveTo>
                  <a:lnTo>
                    <a:pt x="0" y="0"/>
                  </a:lnTo>
                  <a:lnTo>
                    <a:pt x="0" y="8"/>
                  </a:lnTo>
                  <a:lnTo>
                    <a:pt x="6" y="10"/>
                  </a:lnTo>
                  <a:lnTo>
                    <a:pt x="6"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466" name="Freeform 2511" descr="Papyrus"/>
            <p:cNvSpPr>
              <a:spLocks/>
            </p:cNvSpPr>
            <p:nvPr/>
          </p:nvSpPr>
          <p:spPr bwMode="blackWhite">
            <a:xfrm>
              <a:off x="3170" y="2157"/>
              <a:ext cx="4" cy="10"/>
            </a:xfrm>
            <a:custGeom>
              <a:avLst/>
              <a:gdLst/>
              <a:ahLst/>
              <a:cxnLst>
                <a:cxn ang="0">
                  <a:pos x="0" y="2"/>
                </a:cxn>
                <a:cxn ang="0">
                  <a:pos x="4" y="0"/>
                </a:cxn>
                <a:cxn ang="0">
                  <a:pos x="4" y="8"/>
                </a:cxn>
                <a:cxn ang="0">
                  <a:pos x="0" y="10"/>
                </a:cxn>
                <a:cxn ang="0">
                  <a:pos x="0" y="2"/>
                </a:cxn>
              </a:cxnLst>
              <a:rect l="0" t="0" r="r" b="b"/>
              <a:pathLst>
                <a:path w="4" h="10">
                  <a:moveTo>
                    <a:pt x="0" y="2"/>
                  </a:moveTo>
                  <a:lnTo>
                    <a:pt x="4" y="0"/>
                  </a:lnTo>
                  <a:lnTo>
                    <a:pt x="4" y="8"/>
                  </a:lnTo>
                  <a:lnTo>
                    <a:pt x="0" y="10"/>
                  </a:lnTo>
                  <a:lnTo>
                    <a:pt x="0" y="2"/>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67" name="Freeform 2512" descr="Papyrus"/>
            <p:cNvSpPr>
              <a:spLocks/>
            </p:cNvSpPr>
            <p:nvPr/>
          </p:nvSpPr>
          <p:spPr bwMode="blackWhite">
            <a:xfrm>
              <a:off x="3264" y="2278"/>
              <a:ext cx="8" cy="12"/>
            </a:xfrm>
            <a:custGeom>
              <a:avLst/>
              <a:gdLst/>
              <a:ahLst/>
              <a:cxnLst>
                <a:cxn ang="0">
                  <a:pos x="0" y="4"/>
                </a:cxn>
                <a:cxn ang="0">
                  <a:pos x="8" y="0"/>
                </a:cxn>
                <a:cxn ang="0">
                  <a:pos x="6" y="8"/>
                </a:cxn>
                <a:cxn ang="0">
                  <a:pos x="0" y="12"/>
                </a:cxn>
                <a:cxn ang="0">
                  <a:pos x="0" y="4"/>
                </a:cxn>
              </a:cxnLst>
              <a:rect l="0" t="0" r="r" b="b"/>
              <a:pathLst>
                <a:path w="8" h="12">
                  <a:moveTo>
                    <a:pt x="0" y="4"/>
                  </a:moveTo>
                  <a:lnTo>
                    <a:pt x="8" y="0"/>
                  </a:lnTo>
                  <a:lnTo>
                    <a:pt x="6" y="8"/>
                  </a:lnTo>
                  <a:lnTo>
                    <a:pt x="0" y="12"/>
                  </a:lnTo>
                  <a:lnTo>
                    <a:pt x="0" y="4"/>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68" name="Freeform 2513" descr="Papyrus"/>
            <p:cNvSpPr>
              <a:spLocks/>
            </p:cNvSpPr>
            <p:nvPr/>
          </p:nvSpPr>
          <p:spPr bwMode="blackWhite">
            <a:xfrm>
              <a:off x="3360" y="2161"/>
              <a:ext cx="12" cy="10"/>
            </a:xfrm>
            <a:custGeom>
              <a:avLst/>
              <a:gdLst/>
              <a:ahLst/>
              <a:cxnLst>
                <a:cxn ang="0">
                  <a:pos x="0" y="0"/>
                </a:cxn>
                <a:cxn ang="0">
                  <a:pos x="12" y="2"/>
                </a:cxn>
                <a:cxn ang="0">
                  <a:pos x="10" y="10"/>
                </a:cxn>
                <a:cxn ang="0">
                  <a:pos x="0" y="8"/>
                </a:cxn>
                <a:cxn ang="0">
                  <a:pos x="0" y="0"/>
                </a:cxn>
              </a:cxnLst>
              <a:rect l="0" t="0" r="r" b="b"/>
              <a:pathLst>
                <a:path w="12" h="10">
                  <a:moveTo>
                    <a:pt x="0" y="0"/>
                  </a:moveTo>
                  <a:lnTo>
                    <a:pt x="12" y="2"/>
                  </a:lnTo>
                  <a:lnTo>
                    <a:pt x="10" y="10"/>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69" name="Freeform 2514" descr="Papyrus"/>
            <p:cNvSpPr>
              <a:spLocks/>
            </p:cNvSpPr>
            <p:nvPr/>
          </p:nvSpPr>
          <p:spPr bwMode="blackWhite">
            <a:xfrm>
              <a:off x="3270" y="2009"/>
              <a:ext cx="1" cy="10"/>
            </a:xfrm>
            <a:custGeom>
              <a:avLst/>
              <a:gdLst/>
              <a:ahLst/>
              <a:cxnLst>
                <a:cxn ang="0">
                  <a:pos x="0" y="2"/>
                </a:cxn>
                <a:cxn ang="0">
                  <a:pos x="0" y="0"/>
                </a:cxn>
                <a:cxn ang="0">
                  <a:pos x="0" y="8"/>
                </a:cxn>
                <a:cxn ang="0">
                  <a:pos x="0" y="10"/>
                </a:cxn>
                <a:cxn ang="0">
                  <a:pos x="0" y="2"/>
                </a:cxn>
              </a:cxnLst>
              <a:rect l="0" t="0" r="r" b="b"/>
              <a:pathLst>
                <a:path h="10">
                  <a:moveTo>
                    <a:pt x="0" y="2"/>
                  </a:moveTo>
                  <a:lnTo>
                    <a:pt x="0" y="0"/>
                  </a:lnTo>
                  <a:lnTo>
                    <a:pt x="0" y="8"/>
                  </a:lnTo>
                  <a:lnTo>
                    <a:pt x="0" y="10"/>
                  </a:lnTo>
                  <a:lnTo>
                    <a:pt x="0" y="2"/>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70" name="Freeform 2515" descr="Papyrus"/>
            <p:cNvSpPr>
              <a:spLocks/>
            </p:cNvSpPr>
            <p:nvPr/>
          </p:nvSpPr>
          <p:spPr bwMode="blackWhite">
            <a:xfrm>
              <a:off x="3232" y="1979"/>
              <a:ext cx="6" cy="8"/>
            </a:xfrm>
            <a:custGeom>
              <a:avLst/>
              <a:gdLst/>
              <a:ahLst/>
              <a:cxnLst>
                <a:cxn ang="0">
                  <a:pos x="6" y="0"/>
                </a:cxn>
                <a:cxn ang="0">
                  <a:pos x="0" y="0"/>
                </a:cxn>
                <a:cxn ang="0">
                  <a:pos x="0" y="8"/>
                </a:cxn>
                <a:cxn ang="0">
                  <a:pos x="4" y="8"/>
                </a:cxn>
                <a:cxn ang="0">
                  <a:pos x="6" y="0"/>
                </a:cxn>
              </a:cxnLst>
              <a:rect l="0" t="0" r="r" b="b"/>
              <a:pathLst>
                <a:path w="6" h="8">
                  <a:moveTo>
                    <a:pt x="6" y="0"/>
                  </a:moveTo>
                  <a:lnTo>
                    <a:pt x="0" y="0"/>
                  </a:lnTo>
                  <a:lnTo>
                    <a:pt x="0" y="8"/>
                  </a:lnTo>
                  <a:lnTo>
                    <a:pt x="4" y="8"/>
                  </a:lnTo>
                  <a:lnTo>
                    <a:pt x="6"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71" name="Freeform 2516"/>
            <p:cNvSpPr>
              <a:spLocks/>
            </p:cNvSpPr>
            <p:nvPr/>
          </p:nvSpPr>
          <p:spPr bwMode="blackWhite">
            <a:xfrm>
              <a:off x="3200" y="1973"/>
              <a:ext cx="4" cy="8"/>
            </a:xfrm>
            <a:custGeom>
              <a:avLst/>
              <a:gdLst/>
              <a:ahLst/>
              <a:cxnLst>
                <a:cxn ang="0">
                  <a:pos x="4" y="0"/>
                </a:cxn>
                <a:cxn ang="0">
                  <a:pos x="2" y="0"/>
                </a:cxn>
                <a:cxn ang="0">
                  <a:pos x="0" y="8"/>
                </a:cxn>
                <a:cxn ang="0">
                  <a:pos x="4" y="8"/>
                </a:cxn>
                <a:cxn ang="0">
                  <a:pos x="4" y="0"/>
                </a:cxn>
              </a:cxnLst>
              <a:rect l="0" t="0" r="r" b="b"/>
              <a:pathLst>
                <a:path w="4" h="8">
                  <a:moveTo>
                    <a:pt x="4" y="0"/>
                  </a:moveTo>
                  <a:lnTo>
                    <a:pt x="2" y="0"/>
                  </a:lnTo>
                  <a:lnTo>
                    <a:pt x="0" y="8"/>
                  </a:lnTo>
                  <a:lnTo>
                    <a:pt x="4" y="8"/>
                  </a:lnTo>
                  <a:lnTo>
                    <a:pt x="4"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72" name="Freeform 2517" descr="Papyrus"/>
            <p:cNvSpPr>
              <a:spLocks/>
            </p:cNvSpPr>
            <p:nvPr/>
          </p:nvSpPr>
          <p:spPr bwMode="blackWhite">
            <a:xfrm>
              <a:off x="3162" y="2159"/>
              <a:ext cx="8" cy="12"/>
            </a:xfrm>
            <a:custGeom>
              <a:avLst/>
              <a:gdLst/>
              <a:ahLst/>
              <a:cxnLst>
                <a:cxn ang="0">
                  <a:pos x="2" y="4"/>
                </a:cxn>
                <a:cxn ang="0">
                  <a:pos x="8" y="0"/>
                </a:cxn>
                <a:cxn ang="0">
                  <a:pos x="8" y="8"/>
                </a:cxn>
                <a:cxn ang="0">
                  <a:pos x="0" y="12"/>
                </a:cxn>
                <a:cxn ang="0">
                  <a:pos x="2" y="4"/>
                </a:cxn>
              </a:cxnLst>
              <a:rect l="0" t="0" r="r" b="b"/>
              <a:pathLst>
                <a:path w="8" h="12">
                  <a:moveTo>
                    <a:pt x="2" y="4"/>
                  </a:moveTo>
                  <a:lnTo>
                    <a:pt x="8" y="0"/>
                  </a:lnTo>
                  <a:lnTo>
                    <a:pt x="8" y="8"/>
                  </a:lnTo>
                  <a:lnTo>
                    <a:pt x="0" y="12"/>
                  </a:lnTo>
                  <a:lnTo>
                    <a:pt x="2" y="4"/>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73" name="Freeform 2518" descr="Papyrus"/>
            <p:cNvSpPr>
              <a:spLocks/>
            </p:cNvSpPr>
            <p:nvPr/>
          </p:nvSpPr>
          <p:spPr bwMode="blackWhite">
            <a:xfrm>
              <a:off x="3250" y="2282"/>
              <a:ext cx="14" cy="12"/>
            </a:xfrm>
            <a:custGeom>
              <a:avLst/>
              <a:gdLst/>
              <a:ahLst/>
              <a:cxnLst>
                <a:cxn ang="0">
                  <a:pos x="2" y="4"/>
                </a:cxn>
                <a:cxn ang="0">
                  <a:pos x="14" y="0"/>
                </a:cxn>
                <a:cxn ang="0">
                  <a:pos x="14" y="8"/>
                </a:cxn>
                <a:cxn ang="0">
                  <a:pos x="0" y="12"/>
                </a:cxn>
                <a:cxn ang="0">
                  <a:pos x="2" y="4"/>
                </a:cxn>
              </a:cxnLst>
              <a:rect l="0" t="0" r="r" b="b"/>
              <a:pathLst>
                <a:path w="14" h="12">
                  <a:moveTo>
                    <a:pt x="2" y="4"/>
                  </a:moveTo>
                  <a:lnTo>
                    <a:pt x="14" y="0"/>
                  </a:lnTo>
                  <a:lnTo>
                    <a:pt x="14" y="8"/>
                  </a:lnTo>
                  <a:lnTo>
                    <a:pt x="0" y="12"/>
                  </a:lnTo>
                  <a:lnTo>
                    <a:pt x="2" y="4"/>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74" name="Freeform 2519" descr="Papyrus"/>
            <p:cNvSpPr>
              <a:spLocks/>
            </p:cNvSpPr>
            <p:nvPr/>
          </p:nvSpPr>
          <p:spPr bwMode="blackWhite">
            <a:xfrm>
              <a:off x="3270" y="2011"/>
              <a:ext cx="1" cy="12"/>
            </a:xfrm>
            <a:custGeom>
              <a:avLst/>
              <a:gdLst/>
              <a:ahLst/>
              <a:cxnLst>
                <a:cxn ang="0">
                  <a:pos x="0" y="4"/>
                </a:cxn>
                <a:cxn ang="0">
                  <a:pos x="0" y="0"/>
                </a:cxn>
                <a:cxn ang="0">
                  <a:pos x="0" y="8"/>
                </a:cxn>
                <a:cxn ang="0">
                  <a:pos x="0" y="12"/>
                </a:cxn>
                <a:cxn ang="0">
                  <a:pos x="0" y="4"/>
                </a:cxn>
              </a:cxnLst>
              <a:rect l="0" t="0" r="r" b="b"/>
              <a:pathLst>
                <a:path h="12">
                  <a:moveTo>
                    <a:pt x="0" y="4"/>
                  </a:moveTo>
                  <a:lnTo>
                    <a:pt x="0" y="0"/>
                  </a:lnTo>
                  <a:lnTo>
                    <a:pt x="0" y="8"/>
                  </a:lnTo>
                  <a:lnTo>
                    <a:pt x="0" y="12"/>
                  </a:lnTo>
                  <a:lnTo>
                    <a:pt x="0" y="4"/>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75" name="Freeform 2520" descr="Papyrus"/>
            <p:cNvSpPr>
              <a:spLocks/>
            </p:cNvSpPr>
            <p:nvPr/>
          </p:nvSpPr>
          <p:spPr bwMode="blackWhite">
            <a:xfrm>
              <a:off x="3236" y="1979"/>
              <a:ext cx="6" cy="10"/>
            </a:xfrm>
            <a:custGeom>
              <a:avLst/>
              <a:gdLst/>
              <a:ahLst/>
              <a:cxnLst>
                <a:cxn ang="0">
                  <a:pos x="6" y="2"/>
                </a:cxn>
                <a:cxn ang="0">
                  <a:pos x="2" y="0"/>
                </a:cxn>
                <a:cxn ang="0">
                  <a:pos x="0" y="8"/>
                </a:cxn>
                <a:cxn ang="0">
                  <a:pos x="6" y="10"/>
                </a:cxn>
                <a:cxn ang="0">
                  <a:pos x="6" y="2"/>
                </a:cxn>
              </a:cxnLst>
              <a:rect l="0" t="0" r="r" b="b"/>
              <a:pathLst>
                <a:path w="6" h="10">
                  <a:moveTo>
                    <a:pt x="6" y="2"/>
                  </a:moveTo>
                  <a:lnTo>
                    <a:pt x="2" y="0"/>
                  </a:lnTo>
                  <a:lnTo>
                    <a:pt x="0" y="8"/>
                  </a:lnTo>
                  <a:lnTo>
                    <a:pt x="6" y="10"/>
                  </a:lnTo>
                  <a:lnTo>
                    <a:pt x="6" y="2"/>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76" name="Freeform 2521"/>
            <p:cNvSpPr>
              <a:spLocks/>
            </p:cNvSpPr>
            <p:nvPr/>
          </p:nvSpPr>
          <p:spPr bwMode="blackWhite">
            <a:xfrm>
              <a:off x="3200" y="1973"/>
              <a:ext cx="2" cy="8"/>
            </a:xfrm>
            <a:custGeom>
              <a:avLst/>
              <a:gdLst/>
              <a:ahLst/>
              <a:cxnLst>
                <a:cxn ang="0">
                  <a:pos x="2" y="0"/>
                </a:cxn>
                <a:cxn ang="0">
                  <a:pos x="0" y="8"/>
                </a:cxn>
                <a:cxn ang="0">
                  <a:pos x="2" y="0"/>
                </a:cxn>
              </a:cxnLst>
              <a:rect l="0" t="0" r="r" b="b"/>
              <a:pathLst>
                <a:path w="2" h="8">
                  <a:moveTo>
                    <a:pt x="2" y="0"/>
                  </a:moveTo>
                  <a:lnTo>
                    <a:pt x="0" y="8"/>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77" name="Freeform 2522" descr="Papyrus"/>
            <p:cNvSpPr>
              <a:spLocks/>
            </p:cNvSpPr>
            <p:nvPr/>
          </p:nvSpPr>
          <p:spPr bwMode="blackWhite">
            <a:xfrm>
              <a:off x="3224" y="2284"/>
              <a:ext cx="28" cy="10"/>
            </a:xfrm>
            <a:custGeom>
              <a:avLst/>
              <a:gdLst/>
              <a:ahLst/>
              <a:cxnLst>
                <a:cxn ang="0">
                  <a:pos x="2" y="0"/>
                </a:cxn>
                <a:cxn ang="0">
                  <a:pos x="28" y="2"/>
                </a:cxn>
                <a:cxn ang="0">
                  <a:pos x="26" y="10"/>
                </a:cxn>
                <a:cxn ang="0">
                  <a:pos x="0" y="8"/>
                </a:cxn>
                <a:cxn ang="0">
                  <a:pos x="2" y="0"/>
                </a:cxn>
              </a:cxnLst>
              <a:rect l="0" t="0" r="r" b="b"/>
              <a:pathLst>
                <a:path w="28" h="10">
                  <a:moveTo>
                    <a:pt x="2" y="0"/>
                  </a:moveTo>
                  <a:lnTo>
                    <a:pt x="28" y="2"/>
                  </a:lnTo>
                  <a:lnTo>
                    <a:pt x="26" y="10"/>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78" name="Freeform 2523" descr="Papyrus"/>
            <p:cNvSpPr>
              <a:spLocks/>
            </p:cNvSpPr>
            <p:nvPr/>
          </p:nvSpPr>
          <p:spPr bwMode="blackWhite">
            <a:xfrm>
              <a:off x="3268" y="2015"/>
              <a:ext cx="2" cy="10"/>
            </a:xfrm>
            <a:custGeom>
              <a:avLst/>
              <a:gdLst/>
              <a:ahLst/>
              <a:cxnLst>
                <a:cxn ang="0">
                  <a:pos x="0" y="2"/>
                </a:cxn>
                <a:cxn ang="0">
                  <a:pos x="2" y="0"/>
                </a:cxn>
                <a:cxn ang="0">
                  <a:pos x="2" y="8"/>
                </a:cxn>
                <a:cxn ang="0">
                  <a:pos x="0" y="10"/>
                </a:cxn>
                <a:cxn ang="0">
                  <a:pos x="0" y="2"/>
                </a:cxn>
              </a:cxnLst>
              <a:rect l="0" t="0" r="r" b="b"/>
              <a:pathLst>
                <a:path w="2" h="10">
                  <a:moveTo>
                    <a:pt x="0" y="2"/>
                  </a:moveTo>
                  <a:lnTo>
                    <a:pt x="2" y="0"/>
                  </a:lnTo>
                  <a:lnTo>
                    <a:pt x="2" y="8"/>
                  </a:lnTo>
                  <a:lnTo>
                    <a:pt x="0" y="10"/>
                  </a:lnTo>
                  <a:lnTo>
                    <a:pt x="0" y="2"/>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79" name="Freeform 2524" descr="Papyrus"/>
            <p:cNvSpPr>
              <a:spLocks/>
            </p:cNvSpPr>
            <p:nvPr/>
          </p:nvSpPr>
          <p:spPr bwMode="blackWhite">
            <a:xfrm>
              <a:off x="3242" y="1981"/>
              <a:ext cx="4" cy="10"/>
            </a:xfrm>
            <a:custGeom>
              <a:avLst/>
              <a:gdLst/>
              <a:ahLst/>
              <a:cxnLst>
                <a:cxn ang="0">
                  <a:pos x="4" y="2"/>
                </a:cxn>
                <a:cxn ang="0">
                  <a:pos x="0" y="0"/>
                </a:cxn>
                <a:cxn ang="0">
                  <a:pos x="0" y="8"/>
                </a:cxn>
                <a:cxn ang="0">
                  <a:pos x="4" y="10"/>
                </a:cxn>
                <a:cxn ang="0">
                  <a:pos x="4" y="2"/>
                </a:cxn>
              </a:cxnLst>
              <a:rect l="0" t="0" r="r" b="b"/>
              <a:pathLst>
                <a:path w="4" h="10">
                  <a:moveTo>
                    <a:pt x="4" y="2"/>
                  </a:moveTo>
                  <a:lnTo>
                    <a:pt x="0" y="0"/>
                  </a:lnTo>
                  <a:lnTo>
                    <a:pt x="0" y="8"/>
                  </a:lnTo>
                  <a:lnTo>
                    <a:pt x="4" y="10"/>
                  </a:lnTo>
                  <a:lnTo>
                    <a:pt x="4" y="2"/>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80" name="Freeform 2525"/>
            <p:cNvSpPr>
              <a:spLocks/>
            </p:cNvSpPr>
            <p:nvPr/>
          </p:nvSpPr>
          <p:spPr bwMode="blackWhite">
            <a:xfrm>
              <a:off x="3192" y="1973"/>
              <a:ext cx="10" cy="10"/>
            </a:xfrm>
            <a:custGeom>
              <a:avLst/>
              <a:gdLst/>
              <a:ahLst/>
              <a:cxnLst>
                <a:cxn ang="0">
                  <a:pos x="10" y="0"/>
                </a:cxn>
                <a:cxn ang="0">
                  <a:pos x="2" y="2"/>
                </a:cxn>
                <a:cxn ang="0">
                  <a:pos x="0" y="10"/>
                </a:cxn>
                <a:cxn ang="0">
                  <a:pos x="8" y="8"/>
                </a:cxn>
                <a:cxn ang="0">
                  <a:pos x="10" y="0"/>
                </a:cxn>
              </a:cxnLst>
              <a:rect l="0" t="0" r="r" b="b"/>
              <a:pathLst>
                <a:path w="10" h="10">
                  <a:moveTo>
                    <a:pt x="10" y="0"/>
                  </a:moveTo>
                  <a:lnTo>
                    <a:pt x="2" y="2"/>
                  </a:lnTo>
                  <a:lnTo>
                    <a:pt x="0" y="10"/>
                  </a:lnTo>
                  <a:lnTo>
                    <a:pt x="8" y="8"/>
                  </a:lnTo>
                  <a:lnTo>
                    <a:pt x="1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81" name="Freeform 2526" descr="Papyrus"/>
            <p:cNvSpPr>
              <a:spLocks/>
            </p:cNvSpPr>
            <p:nvPr/>
          </p:nvSpPr>
          <p:spPr bwMode="blackWhite">
            <a:xfrm>
              <a:off x="3208" y="2284"/>
              <a:ext cx="18" cy="8"/>
            </a:xfrm>
            <a:custGeom>
              <a:avLst/>
              <a:gdLst/>
              <a:ahLst/>
              <a:cxnLst>
                <a:cxn ang="0">
                  <a:pos x="0" y="0"/>
                </a:cxn>
                <a:cxn ang="0">
                  <a:pos x="18" y="0"/>
                </a:cxn>
                <a:cxn ang="0">
                  <a:pos x="16" y="8"/>
                </a:cxn>
                <a:cxn ang="0">
                  <a:pos x="0" y="8"/>
                </a:cxn>
                <a:cxn ang="0">
                  <a:pos x="0" y="0"/>
                </a:cxn>
              </a:cxnLst>
              <a:rect l="0" t="0" r="r" b="b"/>
              <a:pathLst>
                <a:path w="18" h="8">
                  <a:moveTo>
                    <a:pt x="0" y="0"/>
                  </a:moveTo>
                  <a:lnTo>
                    <a:pt x="18" y="0"/>
                  </a:lnTo>
                  <a:lnTo>
                    <a:pt x="16" y="8"/>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82" name="Freeform 2527" descr="Papyrus"/>
            <p:cNvSpPr>
              <a:spLocks/>
            </p:cNvSpPr>
            <p:nvPr/>
          </p:nvSpPr>
          <p:spPr bwMode="blackWhite">
            <a:xfrm>
              <a:off x="3266" y="2017"/>
              <a:ext cx="2" cy="10"/>
            </a:xfrm>
            <a:custGeom>
              <a:avLst/>
              <a:gdLst/>
              <a:ahLst/>
              <a:cxnLst>
                <a:cxn ang="0">
                  <a:pos x="2" y="2"/>
                </a:cxn>
                <a:cxn ang="0">
                  <a:pos x="2" y="0"/>
                </a:cxn>
                <a:cxn ang="0">
                  <a:pos x="2" y="8"/>
                </a:cxn>
                <a:cxn ang="0">
                  <a:pos x="0" y="10"/>
                </a:cxn>
                <a:cxn ang="0">
                  <a:pos x="2" y="2"/>
                </a:cxn>
              </a:cxnLst>
              <a:rect l="0" t="0" r="r" b="b"/>
              <a:pathLst>
                <a:path w="2" h="10">
                  <a:moveTo>
                    <a:pt x="2" y="2"/>
                  </a:moveTo>
                  <a:lnTo>
                    <a:pt x="2" y="0"/>
                  </a:lnTo>
                  <a:lnTo>
                    <a:pt x="2" y="8"/>
                  </a:lnTo>
                  <a:lnTo>
                    <a:pt x="0" y="10"/>
                  </a:lnTo>
                  <a:lnTo>
                    <a:pt x="2" y="2"/>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83" name="Freeform 2528" descr="Papyrus"/>
            <p:cNvSpPr>
              <a:spLocks/>
            </p:cNvSpPr>
            <p:nvPr/>
          </p:nvSpPr>
          <p:spPr bwMode="blackWhite">
            <a:xfrm>
              <a:off x="3246" y="1983"/>
              <a:ext cx="6" cy="10"/>
            </a:xfrm>
            <a:custGeom>
              <a:avLst/>
              <a:gdLst/>
              <a:ahLst/>
              <a:cxnLst>
                <a:cxn ang="0">
                  <a:pos x="6" y="2"/>
                </a:cxn>
                <a:cxn ang="0">
                  <a:pos x="0" y="0"/>
                </a:cxn>
                <a:cxn ang="0">
                  <a:pos x="0" y="8"/>
                </a:cxn>
                <a:cxn ang="0">
                  <a:pos x="4" y="10"/>
                </a:cxn>
                <a:cxn ang="0">
                  <a:pos x="6" y="2"/>
                </a:cxn>
              </a:cxnLst>
              <a:rect l="0" t="0" r="r" b="b"/>
              <a:pathLst>
                <a:path w="6" h="10">
                  <a:moveTo>
                    <a:pt x="6" y="2"/>
                  </a:moveTo>
                  <a:lnTo>
                    <a:pt x="0" y="0"/>
                  </a:lnTo>
                  <a:lnTo>
                    <a:pt x="0" y="8"/>
                  </a:lnTo>
                  <a:lnTo>
                    <a:pt x="4" y="10"/>
                  </a:lnTo>
                  <a:lnTo>
                    <a:pt x="6" y="2"/>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84" name="Freeform 2529"/>
            <p:cNvSpPr>
              <a:spLocks/>
            </p:cNvSpPr>
            <p:nvPr/>
          </p:nvSpPr>
          <p:spPr bwMode="blackWhite">
            <a:xfrm>
              <a:off x="3186" y="1975"/>
              <a:ext cx="8" cy="8"/>
            </a:xfrm>
            <a:custGeom>
              <a:avLst/>
              <a:gdLst/>
              <a:ahLst/>
              <a:cxnLst>
                <a:cxn ang="0">
                  <a:pos x="8" y="0"/>
                </a:cxn>
                <a:cxn ang="0">
                  <a:pos x="2" y="0"/>
                </a:cxn>
                <a:cxn ang="0">
                  <a:pos x="0" y="8"/>
                </a:cxn>
                <a:cxn ang="0">
                  <a:pos x="6" y="8"/>
                </a:cxn>
                <a:cxn ang="0">
                  <a:pos x="8" y="0"/>
                </a:cxn>
              </a:cxnLst>
              <a:rect l="0" t="0" r="r" b="b"/>
              <a:pathLst>
                <a:path w="8" h="8">
                  <a:moveTo>
                    <a:pt x="8" y="0"/>
                  </a:moveTo>
                  <a:lnTo>
                    <a:pt x="2" y="0"/>
                  </a:lnTo>
                  <a:lnTo>
                    <a:pt x="0" y="8"/>
                  </a:lnTo>
                  <a:lnTo>
                    <a:pt x="6" y="8"/>
                  </a:lnTo>
                  <a:lnTo>
                    <a:pt x="8"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85" name="Freeform 2530" descr="Papyrus"/>
            <p:cNvSpPr>
              <a:spLocks/>
            </p:cNvSpPr>
            <p:nvPr/>
          </p:nvSpPr>
          <p:spPr bwMode="blackWhite">
            <a:xfrm>
              <a:off x="3264" y="2019"/>
              <a:ext cx="4" cy="12"/>
            </a:xfrm>
            <a:custGeom>
              <a:avLst/>
              <a:gdLst/>
              <a:ahLst/>
              <a:cxnLst>
                <a:cxn ang="0">
                  <a:pos x="0" y="4"/>
                </a:cxn>
                <a:cxn ang="0">
                  <a:pos x="4" y="0"/>
                </a:cxn>
                <a:cxn ang="0">
                  <a:pos x="2" y="8"/>
                </a:cxn>
                <a:cxn ang="0">
                  <a:pos x="0" y="12"/>
                </a:cxn>
                <a:cxn ang="0">
                  <a:pos x="0" y="4"/>
                </a:cxn>
              </a:cxnLst>
              <a:rect l="0" t="0" r="r" b="b"/>
              <a:pathLst>
                <a:path w="4" h="12">
                  <a:moveTo>
                    <a:pt x="0" y="4"/>
                  </a:moveTo>
                  <a:lnTo>
                    <a:pt x="4" y="0"/>
                  </a:lnTo>
                  <a:lnTo>
                    <a:pt x="2" y="8"/>
                  </a:lnTo>
                  <a:lnTo>
                    <a:pt x="0" y="12"/>
                  </a:lnTo>
                  <a:lnTo>
                    <a:pt x="0" y="4"/>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86" name="Freeform 2531" descr="Papyrus"/>
            <p:cNvSpPr>
              <a:spLocks/>
            </p:cNvSpPr>
            <p:nvPr/>
          </p:nvSpPr>
          <p:spPr bwMode="blackWhite">
            <a:xfrm>
              <a:off x="3250" y="1985"/>
              <a:ext cx="6" cy="12"/>
            </a:xfrm>
            <a:custGeom>
              <a:avLst/>
              <a:gdLst/>
              <a:ahLst/>
              <a:cxnLst>
                <a:cxn ang="0">
                  <a:pos x="6" y="4"/>
                </a:cxn>
                <a:cxn ang="0">
                  <a:pos x="2" y="0"/>
                </a:cxn>
                <a:cxn ang="0">
                  <a:pos x="0" y="8"/>
                </a:cxn>
                <a:cxn ang="0">
                  <a:pos x="4" y="12"/>
                </a:cxn>
                <a:cxn ang="0">
                  <a:pos x="6" y="4"/>
                </a:cxn>
              </a:cxnLst>
              <a:rect l="0" t="0" r="r" b="b"/>
              <a:pathLst>
                <a:path w="6" h="12">
                  <a:moveTo>
                    <a:pt x="6" y="4"/>
                  </a:moveTo>
                  <a:lnTo>
                    <a:pt x="2" y="0"/>
                  </a:lnTo>
                  <a:lnTo>
                    <a:pt x="0" y="8"/>
                  </a:lnTo>
                  <a:lnTo>
                    <a:pt x="4" y="12"/>
                  </a:lnTo>
                  <a:lnTo>
                    <a:pt x="6" y="4"/>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87" name="Freeform 2532"/>
            <p:cNvSpPr>
              <a:spLocks/>
            </p:cNvSpPr>
            <p:nvPr/>
          </p:nvSpPr>
          <p:spPr bwMode="blackWhite">
            <a:xfrm>
              <a:off x="3182" y="1975"/>
              <a:ext cx="6" cy="8"/>
            </a:xfrm>
            <a:custGeom>
              <a:avLst/>
              <a:gdLst/>
              <a:ahLst/>
              <a:cxnLst>
                <a:cxn ang="0">
                  <a:pos x="6" y="0"/>
                </a:cxn>
                <a:cxn ang="0">
                  <a:pos x="0" y="0"/>
                </a:cxn>
                <a:cxn ang="0">
                  <a:pos x="0" y="8"/>
                </a:cxn>
                <a:cxn ang="0">
                  <a:pos x="4" y="8"/>
                </a:cxn>
                <a:cxn ang="0">
                  <a:pos x="6" y="0"/>
                </a:cxn>
              </a:cxnLst>
              <a:rect l="0" t="0" r="r" b="b"/>
              <a:pathLst>
                <a:path w="6" h="8">
                  <a:moveTo>
                    <a:pt x="6" y="0"/>
                  </a:moveTo>
                  <a:lnTo>
                    <a:pt x="0" y="0"/>
                  </a:lnTo>
                  <a:lnTo>
                    <a:pt x="0" y="8"/>
                  </a:lnTo>
                  <a:lnTo>
                    <a:pt x="4" y="8"/>
                  </a:lnTo>
                  <a:lnTo>
                    <a:pt x="6"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88" name="Freeform 2533" descr="Papyrus"/>
            <p:cNvSpPr>
              <a:spLocks/>
            </p:cNvSpPr>
            <p:nvPr/>
          </p:nvSpPr>
          <p:spPr bwMode="blackWhite">
            <a:xfrm>
              <a:off x="3260" y="2023"/>
              <a:ext cx="4" cy="10"/>
            </a:xfrm>
            <a:custGeom>
              <a:avLst/>
              <a:gdLst/>
              <a:ahLst/>
              <a:cxnLst>
                <a:cxn ang="0">
                  <a:pos x="2" y="2"/>
                </a:cxn>
                <a:cxn ang="0">
                  <a:pos x="4" y="0"/>
                </a:cxn>
                <a:cxn ang="0">
                  <a:pos x="4" y="8"/>
                </a:cxn>
                <a:cxn ang="0">
                  <a:pos x="0" y="10"/>
                </a:cxn>
                <a:cxn ang="0">
                  <a:pos x="2" y="2"/>
                </a:cxn>
              </a:cxnLst>
              <a:rect l="0" t="0" r="r" b="b"/>
              <a:pathLst>
                <a:path w="4" h="10">
                  <a:moveTo>
                    <a:pt x="2" y="2"/>
                  </a:moveTo>
                  <a:lnTo>
                    <a:pt x="4" y="0"/>
                  </a:lnTo>
                  <a:lnTo>
                    <a:pt x="4" y="8"/>
                  </a:lnTo>
                  <a:lnTo>
                    <a:pt x="0" y="10"/>
                  </a:lnTo>
                  <a:lnTo>
                    <a:pt x="2" y="2"/>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89" name="Freeform 2534" descr="Papyrus"/>
            <p:cNvSpPr>
              <a:spLocks/>
            </p:cNvSpPr>
            <p:nvPr/>
          </p:nvSpPr>
          <p:spPr bwMode="blackWhite">
            <a:xfrm>
              <a:off x="3254" y="1989"/>
              <a:ext cx="4" cy="10"/>
            </a:xfrm>
            <a:custGeom>
              <a:avLst/>
              <a:gdLst/>
              <a:ahLst/>
              <a:cxnLst>
                <a:cxn ang="0">
                  <a:pos x="4" y="2"/>
                </a:cxn>
                <a:cxn ang="0">
                  <a:pos x="2" y="0"/>
                </a:cxn>
                <a:cxn ang="0">
                  <a:pos x="0" y="8"/>
                </a:cxn>
                <a:cxn ang="0">
                  <a:pos x="4" y="10"/>
                </a:cxn>
                <a:cxn ang="0">
                  <a:pos x="4" y="2"/>
                </a:cxn>
              </a:cxnLst>
              <a:rect l="0" t="0" r="r" b="b"/>
              <a:pathLst>
                <a:path w="4" h="10">
                  <a:moveTo>
                    <a:pt x="4" y="2"/>
                  </a:moveTo>
                  <a:lnTo>
                    <a:pt x="2" y="0"/>
                  </a:lnTo>
                  <a:lnTo>
                    <a:pt x="0" y="8"/>
                  </a:lnTo>
                  <a:lnTo>
                    <a:pt x="4" y="10"/>
                  </a:lnTo>
                  <a:lnTo>
                    <a:pt x="4" y="2"/>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90" name="Freeform 2535"/>
            <p:cNvSpPr>
              <a:spLocks/>
            </p:cNvSpPr>
            <p:nvPr/>
          </p:nvSpPr>
          <p:spPr bwMode="blackWhite">
            <a:xfrm>
              <a:off x="3178" y="1975"/>
              <a:ext cx="4" cy="10"/>
            </a:xfrm>
            <a:custGeom>
              <a:avLst/>
              <a:gdLst/>
              <a:ahLst/>
              <a:cxnLst>
                <a:cxn ang="0">
                  <a:pos x="4" y="0"/>
                </a:cxn>
                <a:cxn ang="0">
                  <a:pos x="0" y="2"/>
                </a:cxn>
                <a:cxn ang="0">
                  <a:pos x="0" y="10"/>
                </a:cxn>
                <a:cxn ang="0">
                  <a:pos x="4" y="8"/>
                </a:cxn>
                <a:cxn ang="0">
                  <a:pos x="4" y="0"/>
                </a:cxn>
              </a:cxnLst>
              <a:rect l="0" t="0" r="r" b="b"/>
              <a:pathLst>
                <a:path w="4" h="10">
                  <a:moveTo>
                    <a:pt x="4" y="0"/>
                  </a:moveTo>
                  <a:lnTo>
                    <a:pt x="0" y="2"/>
                  </a:lnTo>
                  <a:lnTo>
                    <a:pt x="0" y="10"/>
                  </a:lnTo>
                  <a:lnTo>
                    <a:pt x="4" y="8"/>
                  </a:lnTo>
                  <a:lnTo>
                    <a:pt x="4"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491" name="Freeform 2536" descr="Papyrus"/>
            <p:cNvSpPr>
              <a:spLocks/>
            </p:cNvSpPr>
            <p:nvPr/>
          </p:nvSpPr>
          <p:spPr bwMode="blackWhite">
            <a:xfrm>
              <a:off x="3258" y="2025"/>
              <a:ext cx="4" cy="10"/>
            </a:xfrm>
            <a:custGeom>
              <a:avLst/>
              <a:gdLst/>
              <a:ahLst/>
              <a:cxnLst>
                <a:cxn ang="0">
                  <a:pos x="0" y="2"/>
                </a:cxn>
                <a:cxn ang="0">
                  <a:pos x="4" y="0"/>
                </a:cxn>
                <a:cxn ang="0">
                  <a:pos x="2" y="8"/>
                </a:cxn>
                <a:cxn ang="0">
                  <a:pos x="0" y="10"/>
                </a:cxn>
                <a:cxn ang="0">
                  <a:pos x="0" y="2"/>
                </a:cxn>
              </a:cxnLst>
              <a:rect l="0" t="0" r="r" b="b"/>
              <a:pathLst>
                <a:path w="4" h="10">
                  <a:moveTo>
                    <a:pt x="0" y="2"/>
                  </a:moveTo>
                  <a:lnTo>
                    <a:pt x="4" y="0"/>
                  </a:lnTo>
                  <a:lnTo>
                    <a:pt x="2" y="8"/>
                  </a:lnTo>
                  <a:lnTo>
                    <a:pt x="0" y="10"/>
                  </a:lnTo>
                  <a:lnTo>
                    <a:pt x="0" y="2"/>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92" name="Freeform 2537" descr="Papyrus"/>
            <p:cNvSpPr>
              <a:spLocks/>
            </p:cNvSpPr>
            <p:nvPr/>
          </p:nvSpPr>
          <p:spPr bwMode="blackWhite">
            <a:xfrm>
              <a:off x="3258" y="1991"/>
              <a:ext cx="4" cy="10"/>
            </a:xfrm>
            <a:custGeom>
              <a:avLst/>
              <a:gdLst/>
              <a:ahLst/>
              <a:cxnLst>
                <a:cxn ang="0">
                  <a:pos x="4" y="2"/>
                </a:cxn>
                <a:cxn ang="0">
                  <a:pos x="0" y="0"/>
                </a:cxn>
                <a:cxn ang="0">
                  <a:pos x="0" y="8"/>
                </a:cxn>
                <a:cxn ang="0">
                  <a:pos x="4" y="10"/>
                </a:cxn>
                <a:cxn ang="0">
                  <a:pos x="4" y="2"/>
                </a:cxn>
              </a:cxnLst>
              <a:rect l="0" t="0" r="r" b="b"/>
              <a:pathLst>
                <a:path w="4" h="10">
                  <a:moveTo>
                    <a:pt x="4" y="2"/>
                  </a:moveTo>
                  <a:lnTo>
                    <a:pt x="0" y="0"/>
                  </a:lnTo>
                  <a:lnTo>
                    <a:pt x="0" y="8"/>
                  </a:lnTo>
                  <a:lnTo>
                    <a:pt x="4" y="10"/>
                  </a:lnTo>
                  <a:lnTo>
                    <a:pt x="4" y="2"/>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93" name="Freeform 2538" descr="Papyrus"/>
            <p:cNvSpPr>
              <a:spLocks/>
            </p:cNvSpPr>
            <p:nvPr/>
          </p:nvSpPr>
          <p:spPr bwMode="blackWhite">
            <a:xfrm>
              <a:off x="3172" y="1977"/>
              <a:ext cx="6" cy="10"/>
            </a:xfrm>
            <a:custGeom>
              <a:avLst/>
              <a:gdLst/>
              <a:ahLst/>
              <a:cxnLst>
                <a:cxn ang="0">
                  <a:pos x="6" y="0"/>
                </a:cxn>
                <a:cxn ang="0">
                  <a:pos x="2" y="2"/>
                </a:cxn>
                <a:cxn ang="0">
                  <a:pos x="0" y="10"/>
                </a:cxn>
                <a:cxn ang="0">
                  <a:pos x="6" y="8"/>
                </a:cxn>
                <a:cxn ang="0">
                  <a:pos x="6" y="0"/>
                </a:cxn>
              </a:cxnLst>
              <a:rect l="0" t="0" r="r" b="b"/>
              <a:pathLst>
                <a:path w="6" h="10">
                  <a:moveTo>
                    <a:pt x="6" y="0"/>
                  </a:moveTo>
                  <a:lnTo>
                    <a:pt x="2" y="2"/>
                  </a:lnTo>
                  <a:lnTo>
                    <a:pt x="0" y="10"/>
                  </a:lnTo>
                  <a:lnTo>
                    <a:pt x="6" y="8"/>
                  </a:lnTo>
                  <a:lnTo>
                    <a:pt x="6"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94" name="Freeform 2539" descr="Papyrus"/>
            <p:cNvSpPr>
              <a:spLocks/>
            </p:cNvSpPr>
            <p:nvPr/>
          </p:nvSpPr>
          <p:spPr bwMode="blackWhite">
            <a:xfrm>
              <a:off x="3254" y="2027"/>
              <a:ext cx="4" cy="10"/>
            </a:xfrm>
            <a:custGeom>
              <a:avLst/>
              <a:gdLst/>
              <a:ahLst/>
              <a:cxnLst>
                <a:cxn ang="0">
                  <a:pos x="0" y="2"/>
                </a:cxn>
                <a:cxn ang="0">
                  <a:pos x="4" y="0"/>
                </a:cxn>
                <a:cxn ang="0">
                  <a:pos x="4" y="8"/>
                </a:cxn>
                <a:cxn ang="0">
                  <a:pos x="0" y="10"/>
                </a:cxn>
                <a:cxn ang="0">
                  <a:pos x="0" y="2"/>
                </a:cxn>
              </a:cxnLst>
              <a:rect l="0" t="0" r="r" b="b"/>
              <a:pathLst>
                <a:path w="4" h="10">
                  <a:moveTo>
                    <a:pt x="0" y="2"/>
                  </a:moveTo>
                  <a:lnTo>
                    <a:pt x="4" y="0"/>
                  </a:lnTo>
                  <a:lnTo>
                    <a:pt x="4" y="8"/>
                  </a:lnTo>
                  <a:lnTo>
                    <a:pt x="0" y="10"/>
                  </a:lnTo>
                  <a:lnTo>
                    <a:pt x="0" y="2"/>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95" name="Freeform 2540" descr="Papyrus"/>
            <p:cNvSpPr>
              <a:spLocks/>
            </p:cNvSpPr>
            <p:nvPr/>
          </p:nvSpPr>
          <p:spPr bwMode="blackWhite">
            <a:xfrm>
              <a:off x="3262" y="1993"/>
              <a:ext cx="2" cy="12"/>
            </a:xfrm>
            <a:custGeom>
              <a:avLst/>
              <a:gdLst/>
              <a:ahLst/>
              <a:cxnLst>
                <a:cxn ang="0">
                  <a:pos x="2" y="4"/>
                </a:cxn>
                <a:cxn ang="0">
                  <a:pos x="0" y="0"/>
                </a:cxn>
                <a:cxn ang="0">
                  <a:pos x="0" y="8"/>
                </a:cxn>
                <a:cxn ang="0">
                  <a:pos x="2" y="12"/>
                </a:cxn>
                <a:cxn ang="0">
                  <a:pos x="2" y="4"/>
                </a:cxn>
              </a:cxnLst>
              <a:rect l="0" t="0" r="r" b="b"/>
              <a:pathLst>
                <a:path w="2" h="12">
                  <a:moveTo>
                    <a:pt x="2" y="4"/>
                  </a:moveTo>
                  <a:lnTo>
                    <a:pt x="0" y="0"/>
                  </a:lnTo>
                  <a:lnTo>
                    <a:pt x="0" y="8"/>
                  </a:lnTo>
                  <a:lnTo>
                    <a:pt x="2" y="12"/>
                  </a:lnTo>
                  <a:lnTo>
                    <a:pt x="2" y="4"/>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96" name="Freeform 2541" descr="Papyrus"/>
            <p:cNvSpPr>
              <a:spLocks/>
            </p:cNvSpPr>
            <p:nvPr/>
          </p:nvSpPr>
          <p:spPr bwMode="blackWhite">
            <a:xfrm>
              <a:off x="3168" y="1979"/>
              <a:ext cx="6" cy="8"/>
            </a:xfrm>
            <a:custGeom>
              <a:avLst/>
              <a:gdLst/>
              <a:ahLst/>
              <a:cxnLst>
                <a:cxn ang="0">
                  <a:pos x="6" y="0"/>
                </a:cxn>
                <a:cxn ang="0">
                  <a:pos x="2" y="0"/>
                </a:cxn>
                <a:cxn ang="0">
                  <a:pos x="0" y="8"/>
                </a:cxn>
                <a:cxn ang="0">
                  <a:pos x="4" y="8"/>
                </a:cxn>
                <a:cxn ang="0">
                  <a:pos x="6" y="0"/>
                </a:cxn>
              </a:cxnLst>
              <a:rect l="0" t="0" r="r" b="b"/>
              <a:pathLst>
                <a:path w="6" h="8">
                  <a:moveTo>
                    <a:pt x="6" y="0"/>
                  </a:moveTo>
                  <a:lnTo>
                    <a:pt x="2" y="0"/>
                  </a:lnTo>
                  <a:lnTo>
                    <a:pt x="0" y="8"/>
                  </a:lnTo>
                  <a:lnTo>
                    <a:pt x="4" y="8"/>
                  </a:lnTo>
                  <a:lnTo>
                    <a:pt x="6"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97" name="Freeform 2542" descr="Papyrus"/>
            <p:cNvSpPr>
              <a:spLocks/>
            </p:cNvSpPr>
            <p:nvPr/>
          </p:nvSpPr>
          <p:spPr bwMode="blackWhite">
            <a:xfrm>
              <a:off x="3250" y="2029"/>
              <a:ext cx="4" cy="10"/>
            </a:xfrm>
            <a:custGeom>
              <a:avLst/>
              <a:gdLst/>
              <a:ahLst/>
              <a:cxnLst>
                <a:cxn ang="0">
                  <a:pos x="0" y="2"/>
                </a:cxn>
                <a:cxn ang="0">
                  <a:pos x="4" y="0"/>
                </a:cxn>
                <a:cxn ang="0">
                  <a:pos x="4" y="8"/>
                </a:cxn>
                <a:cxn ang="0">
                  <a:pos x="0" y="10"/>
                </a:cxn>
                <a:cxn ang="0">
                  <a:pos x="0" y="2"/>
                </a:cxn>
              </a:cxnLst>
              <a:rect l="0" t="0" r="r" b="b"/>
              <a:pathLst>
                <a:path w="4" h="10">
                  <a:moveTo>
                    <a:pt x="0" y="2"/>
                  </a:moveTo>
                  <a:lnTo>
                    <a:pt x="4" y="0"/>
                  </a:lnTo>
                  <a:lnTo>
                    <a:pt x="4" y="8"/>
                  </a:lnTo>
                  <a:lnTo>
                    <a:pt x="0" y="10"/>
                  </a:lnTo>
                  <a:lnTo>
                    <a:pt x="0" y="2"/>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98" name="Freeform 2543" descr="Papyrus"/>
            <p:cNvSpPr>
              <a:spLocks/>
            </p:cNvSpPr>
            <p:nvPr/>
          </p:nvSpPr>
          <p:spPr bwMode="blackWhite">
            <a:xfrm>
              <a:off x="3264" y="1997"/>
              <a:ext cx="4" cy="10"/>
            </a:xfrm>
            <a:custGeom>
              <a:avLst/>
              <a:gdLst/>
              <a:ahLst/>
              <a:cxnLst>
                <a:cxn ang="0">
                  <a:pos x="4" y="2"/>
                </a:cxn>
                <a:cxn ang="0">
                  <a:pos x="0" y="0"/>
                </a:cxn>
                <a:cxn ang="0">
                  <a:pos x="0" y="8"/>
                </a:cxn>
                <a:cxn ang="0">
                  <a:pos x="2" y="10"/>
                </a:cxn>
                <a:cxn ang="0">
                  <a:pos x="4" y="2"/>
                </a:cxn>
              </a:cxnLst>
              <a:rect l="0" t="0" r="r" b="b"/>
              <a:pathLst>
                <a:path w="4" h="10">
                  <a:moveTo>
                    <a:pt x="4" y="2"/>
                  </a:moveTo>
                  <a:lnTo>
                    <a:pt x="0" y="0"/>
                  </a:lnTo>
                  <a:lnTo>
                    <a:pt x="0" y="8"/>
                  </a:lnTo>
                  <a:lnTo>
                    <a:pt x="2" y="10"/>
                  </a:lnTo>
                  <a:lnTo>
                    <a:pt x="4" y="2"/>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499" name="Freeform 2544" descr="Papyrus"/>
            <p:cNvSpPr>
              <a:spLocks/>
            </p:cNvSpPr>
            <p:nvPr/>
          </p:nvSpPr>
          <p:spPr bwMode="blackWhite">
            <a:xfrm>
              <a:off x="3166" y="1979"/>
              <a:ext cx="4" cy="10"/>
            </a:xfrm>
            <a:custGeom>
              <a:avLst/>
              <a:gdLst/>
              <a:ahLst/>
              <a:cxnLst>
                <a:cxn ang="0">
                  <a:pos x="4" y="0"/>
                </a:cxn>
                <a:cxn ang="0">
                  <a:pos x="0" y="2"/>
                </a:cxn>
                <a:cxn ang="0">
                  <a:pos x="0" y="10"/>
                </a:cxn>
                <a:cxn ang="0">
                  <a:pos x="2" y="8"/>
                </a:cxn>
                <a:cxn ang="0">
                  <a:pos x="4" y="0"/>
                </a:cxn>
              </a:cxnLst>
              <a:rect l="0" t="0" r="r" b="b"/>
              <a:pathLst>
                <a:path w="4" h="10">
                  <a:moveTo>
                    <a:pt x="4" y="0"/>
                  </a:moveTo>
                  <a:lnTo>
                    <a:pt x="0" y="2"/>
                  </a:lnTo>
                  <a:lnTo>
                    <a:pt x="0" y="10"/>
                  </a:lnTo>
                  <a:lnTo>
                    <a:pt x="2" y="8"/>
                  </a:lnTo>
                  <a:lnTo>
                    <a:pt x="4"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00" name="Freeform 2545" descr="Papyrus"/>
            <p:cNvSpPr>
              <a:spLocks/>
            </p:cNvSpPr>
            <p:nvPr/>
          </p:nvSpPr>
          <p:spPr bwMode="blackWhite">
            <a:xfrm>
              <a:off x="3244" y="2031"/>
              <a:ext cx="6" cy="8"/>
            </a:xfrm>
            <a:custGeom>
              <a:avLst/>
              <a:gdLst/>
              <a:ahLst/>
              <a:cxnLst>
                <a:cxn ang="0">
                  <a:pos x="2" y="0"/>
                </a:cxn>
                <a:cxn ang="0">
                  <a:pos x="6" y="0"/>
                </a:cxn>
                <a:cxn ang="0">
                  <a:pos x="6" y="8"/>
                </a:cxn>
                <a:cxn ang="0">
                  <a:pos x="0" y="8"/>
                </a:cxn>
                <a:cxn ang="0">
                  <a:pos x="2" y="0"/>
                </a:cxn>
              </a:cxnLst>
              <a:rect l="0" t="0" r="r" b="b"/>
              <a:pathLst>
                <a:path w="6" h="8">
                  <a:moveTo>
                    <a:pt x="2" y="0"/>
                  </a:moveTo>
                  <a:lnTo>
                    <a:pt x="6" y="0"/>
                  </a:lnTo>
                  <a:lnTo>
                    <a:pt x="6" y="8"/>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01" name="Freeform 2546" descr="Papyrus"/>
            <p:cNvSpPr>
              <a:spLocks/>
            </p:cNvSpPr>
            <p:nvPr/>
          </p:nvSpPr>
          <p:spPr bwMode="blackWhite">
            <a:xfrm>
              <a:off x="3266" y="1999"/>
              <a:ext cx="4" cy="14"/>
            </a:xfrm>
            <a:custGeom>
              <a:avLst/>
              <a:gdLst/>
              <a:ahLst/>
              <a:cxnLst>
                <a:cxn ang="0">
                  <a:pos x="4" y="6"/>
                </a:cxn>
                <a:cxn ang="0">
                  <a:pos x="2" y="0"/>
                </a:cxn>
                <a:cxn ang="0">
                  <a:pos x="0" y="8"/>
                </a:cxn>
                <a:cxn ang="0">
                  <a:pos x="2" y="14"/>
                </a:cxn>
                <a:cxn ang="0">
                  <a:pos x="4" y="6"/>
                </a:cxn>
              </a:cxnLst>
              <a:rect l="0" t="0" r="r" b="b"/>
              <a:pathLst>
                <a:path w="4" h="14">
                  <a:moveTo>
                    <a:pt x="4" y="6"/>
                  </a:moveTo>
                  <a:lnTo>
                    <a:pt x="2" y="0"/>
                  </a:lnTo>
                  <a:lnTo>
                    <a:pt x="0" y="8"/>
                  </a:lnTo>
                  <a:lnTo>
                    <a:pt x="2" y="14"/>
                  </a:lnTo>
                  <a:lnTo>
                    <a:pt x="4" y="6"/>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02" name="Freeform 2547" descr="Papyrus"/>
            <p:cNvSpPr>
              <a:spLocks/>
            </p:cNvSpPr>
            <p:nvPr/>
          </p:nvSpPr>
          <p:spPr bwMode="blackWhite">
            <a:xfrm>
              <a:off x="3162" y="1981"/>
              <a:ext cx="4" cy="10"/>
            </a:xfrm>
            <a:custGeom>
              <a:avLst/>
              <a:gdLst/>
              <a:ahLst/>
              <a:cxnLst>
                <a:cxn ang="0">
                  <a:pos x="4" y="0"/>
                </a:cxn>
                <a:cxn ang="0">
                  <a:pos x="0" y="2"/>
                </a:cxn>
                <a:cxn ang="0">
                  <a:pos x="0" y="10"/>
                </a:cxn>
                <a:cxn ang="0">
                  <a:pos x="4" y="8"/>
                </a:cxn>
                <a:cxn ang="0">
                  <a:pos x="4" y="0"/>
                </a:cxn>
              </a:cxnLst>
              <a:rect l="0" t="0" r="r" b="b"/>
              <a:pathLst>
                <a:path w="4" h="10">
                  <a:moveTo>
                    <a:pt x="4" y="0"/>
                  </a:moveTo>
                  <a:lnTo>
                    <a:pt x="0" y="2"/>
                  </a:lnTo>
                  <a:lnTo>
                    <a:pt x="0" y="10"/>
                  </a:lnTo>
                  <a:lnTo>
                    <a:pt x="4" y="8"/>
                  </a:lnTo>
                  <a:lnTo>
                    <a:pt x="4"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03" name="Freeform 2548" descr="Papyrus"/>
            <p:cNvSpPr>
              <a:spLocks/>
            </p:cNvSpPr>
            <p:nvPr/>
          </p:nvSpPr>
          <p:spPr bwMode="blackWhite">
            <a:xfrm>
              <a:off x="3240" y="2031"/>
              <a:ext cx="6" cy="10"/>
            </a:xfrm>
            <a:custGeom>
              <a:avLst/>
              <a:gdLst/>
              <a:ahLst/>
              <a:cxnLst>
                <a:cxn ang="0">
                  <a:pos x="2" y="2"/>
                </a:cxn>
                <a:cxn ang="0">
                  <a:pos x="6" y="0"/>
                </a:cxn>
                <a:cxn ang="0">
                  <a:pos x="4" y="8"/>
                </a:cxn>
                <a:cxn ang="0">
                  <a:pos x="0" y="10"/>
                </a:cxn>
                <a:cxn ang="0">
                  <a:pos x="2" y="2"/>
                </a:cxn>
              </a:cxnLst>
              <a:rect l="0" t="0" r="r" b="b"/>
              <a:pathLst>
                <a:path w="6" h="10">
                  <a:moveTo>
                    <a:pt x="2" y="2"/>
                  </a:moveTo>
                  <a:lnTo>
                    <a:pt x="6" y="0"/>
                  </a:lnTo>
                  <a:lnTo>
                    <a:pt x="4" y="8"/>
                  </a:lnTo>
                  <a:lnTo>
                    <a:pt x="0" y="10"/>
                  </a:lnTo>
                  <a:lnTo>
                    <a:pt x="2" y="2"/>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04" name="Freeform 2549" descr="Papyrus"/>
            <p:cNvSpPr>
              <a:spLocks/>
            </p:cNvSpPr>
            <p:nvPr/>
          </p:nvSpPr>
          <p:spPr bwMode="blackWhite">
            <a:xfrm>
              <a:off x="3158" y="1983"/>
              <a:ext cx="4" cy="10"/>
            </a:xfrm>
            <a:custGeom>
              <a:avLst/>
              <a:gdLst/>
              <a:ahLst/>
              <a:cxnLst>
                <a:cxn ang="0">
                  <a:pos x="4" y="0"/>
                </a:cxn>
                <a:cxn ang="0">
                  <a:pos x="2" y="2"/>
                </a:cxn>
                <a:cxn ang="0">
                  <a:pos x="0" y="10"/>
                </a:cxn>
                <a:cxn ang="0">
                  <a:pos x="4" y="8"/>
                </a:cxn>
                <a:cxn ang="0">
                  <a:pos x="4" y="0"/>
                </a:cxn>
              </a:cxnLst>
              <a:rect l="0" t="0" r="r" b="b"/>
              <a:pathLst>
                <a:path w="4" h="10">
                  <a:moveTo>
                    <a:pt x="4" y="0"/>
                  </a:moveTo>
                  <a:lnTo>
                    <a:pt x="2" y="2"/>
                  </a:lnTo>
                  <a:lnTo>
                    <a:pt x="0" y="10"/>
                  </a:lnTo>
                  <a:lnTo>
                    <a:pt x="4" y="8"/>
                  </a:lnTo>
                  <a:lnTo>
                    <a:pt x="4"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05" name="Freeform 2550" descr="Papyrus"/>
            <p:cNvSpPr>
              <a:spLocks/>
            </p:cNvSpPr>
            <p:nvPr/>
          </p:nvSpPr>
          <p:spPr bwMode="blackWhite">
            <a:xfrm>
              <a:off x="3248" y="2033"/>
              <a:ext cx="68" cy="20"/>
            </a:xfrm>
            <a:custGeom>
              <a:avLst/>
              <a:gdLst/>
              <a:ahLst/>
              <a:cxnLst>
                <a:cxn ang="0">
                  <a:pos x="68" y="12"/>
                </a:cxn>
                <a:cxn ang="0">
                  <a:pos x="2" y="0"/>
                </a:cxn>
                <a:cxn ang="0">
                  <a:pos x="0" y="8"/>
                </a:cxn>
                <a:cxn ang="0">
                  <a:pos x="68" y="20"/>
                </a:cxn>
                <a:cxn ang="0">
                  <a:pos x="68" y="12"/>
                </a:cxn>
              </a:cxnLst>
              <a:rect l="0" t="0" r="r" b="b"/>
              <a:pathLst>
                <a:path w="68" h="20">
                  <a:moveTo>
                    <a:pt x="68" y="12"/>
                  </a:moveTo>
                  <a:lnTo>
                    <a:pt x="2" y="0"/>
                  </a:lnTo>
                  <a:lnTo>
                    <a:pt x="0" y="8"/>
                  </a:lnTo>
                  <a:lnTo>
                    <a:pt x="68" y="20"/>
                  </a:lnTo>
                  <a:lnTo>
                    <a:pt x="68" y="12"/>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06" name="Freeform 2551" descr="Papyrus"/>
            <p:cNvSpPr>
              <a:spLocks/>
            </p:cNvSpPr>
            <p:nvPr/>
          </p:nvSpPr>
          <p:spPr bwMode="blackWhite">
            <a:xfrm>
              <a:off x="3156" y="1985"/>
              <a:ext cx="4" cy="12"/>
            </a:xfrm>
            <a:custGeom>
              <a:avLst/>
              <a:gdLst/>
              <a:ahLst/>
              <a:cxnLst>
                <a:cxn ang="0">
                  <a:pos x="4" y="0"/>
                </a:cxn>
                <a:cxn ang="0">
                  <a:pos x="2" y="4"/>
                </a:cxn>
                <a:cxn ang="0">
                  <a:pos x="0" y="12"/>
                </a:cxn>
                <a:cxn ang="0">
                  <a:pos x="2" y="8"/>
                </a:cxn>
                <a:cxn ang="0">
                  <a:pos x="4" y="0"/>
                </a:cxn>
              </a:cxnLst>
              <a:rect l="0" t="0" r="r" b="b"/>
              <a:pathLst>
                <a:path w="4" h="12">
                  <a:moveTo>
                    <a:pt x="4" y="0"/>
                  </a:moveTo>
                  <a:lnTo>
                    <a:pt x="2" y="4"/>
                  </a:lnTo>
                  <a:lnTo>
                    <a:pt x="0" y="12"/>
                  </a:lnTo>
                  <a:lnTo>
                    <a:pt x="2" y="8"/>
                  </a:lnTo>
                  <a:lnTo>
                    <a:pt x="4"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07" name="Freeform 2552" descr="Papyrus"/>
            <p:cNvSpPr>
              <a:spLocks/>
            </p:cNvSpPr>
            <p:nvPr/>
          </p:nvSpPr>
          <p:spPr bwMode="blackWhite">
            <a:xfrm>
              <a:off x="3316" y="2045"/>
              <a:ext cx="78" cy="118"/>
            </a:xfrm>
            <a:custGeom>
              <a:avLst/>
              <a:gdLst/>
              <a:ahLst/>
              <a:cxnLst>
                <a:cxn ang="0">
                  <a:pos x="78" y="110"/>
                </a:cxn>
                <a:cxn ang="0">
                  <a:pos x="0" y="0"/>
                </a:cxn>
                <a:cxn ang="0">
                  <a:pos x="0" y="8"/>
                </a:cxn>
                <a:cxn ang="0">
                  <a:pos x="76" y="118"/>
                </a:cxn>
                <a:cxn ang="0">
                  <a:pos x="78" y="110"/>
                </a:cxn>
              </a:cxnLst>
              <a:rect l="0" t="0" r="r" b="b"/>
              <a:pathLst>
                <a:path w="78" h="118">
                  <a:moveTo>
                    <a:pt x="78" y="110"/>
                  </a:moveTo>
                  <a:lnTo>
                    <a:pt x="0" y="0"/>
                  </a:lnTo>
                  <a:lnTo>
                    <a:pt x="0" y="8"/>
                  </a:lnTo>
                  <a:lnTo>
                    <a:pt x="76" y="118"/>
                  </a:lnTo>
                  <a:lnTo>
                    <a:pt x="78" y="11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08" name="Freeform 2553" descr="Papyrus"/>
            <p:cNvSpPr>
              <a:spLocks/>
            </p:cNvSpPr>
            <p:nvPr/>
          </p:nvSpPr>
          <p:spPr bwMode="blackWhite">
            <a:xfrm>
              <a:off x="3240" y="2033"/>
              <a:ext cx="10" cy="8"/>
            </a:xfrm>
            <a:custGeom>
              <a:avLst/>
              <a:gdLst/>
              <a:ahLst/>
              <a:cxnLst>
                <a:cxn ang="0">
                  <a:pos x="10" y="0"/>
                </a:cxn>
                <a:cxn ang="0">
                  <a:pos x="2" y="0"/>
                </a:cxn>
                <a:cxn ang="0">
                  <a:pos x="0" y="8"/>
                </a:cxn>
                <a:cxn ang="0">
                  <a:pos x="8" y="8"/>
                </a:cxn>
                <a:cxn ang="0">
                  <a:pos x="10" y="0"/>
                </a:cxn>
              </a:cxnLst>
              <a:rect l="0" t="0" r="r" b="b"/>
              <a:pathLst>
                <a:path w="10" h="8">
                  <a:moveTo>
                    <a:pt x="10" y="0"/>
                  </a:moveTo>
                  <a:lnTo>
                    <a:pt x="2" y="0"/>
                  </a:lnTo>
                  <a:lnTo>
                    <a:pt x="0" y="8"/>
                  </a:lnTo>
                  <a:lnTo>
                    <a:pt x="8" y="8"/>
                  </a:lnTo>
                  <a:lnTo>
                    <a:pt x="1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09" name="Freeform 2554" descr="Papyrus"/>
            <p:cNvSpPr>
              <a:spLocks/>
            </p:cNvSpPr>
            <p:nvPr/>
          </p:nvSpPr>
          <p:spPr bwMode="blackWhite">
            <a:xfrm>
              <a:off x="3154" y="1989"/>
              <a:ext cx="4" cy="10"/>
            </a:xfrm>
            <a:custGeom>
              <a:avLst/>
              <a:gdLst/>
              <a:ahLst/>
              <a:cxnLst>
                <a:cxn ang="0">
                  <a:pos x="4" y="0"/>
                </a:cxn>
                <a:cxn ang="0">
                  <a:pos x="2" y="2"/>
                </a:cxn>
                <a:cxn ang="0">
                  <a:pos x="0" y="10"/>
                </a:cxn>
                <a:cxn ang="0">
                  <a:pos x="2" y="8"/>
                </a:cxn>
                <a:cxn ang="0">
                  <a:pos x="4" y="0"/>
                </a:cxn>
              </a:cxnLst>
              <a:rect l="0" t="0" r="r" b="b"/>
              <a:pathLst>
                <a:path w="4" h="10">
                  <a:moveTo>
                    <a:pt x="4" y="0"/>
                  </a:moveTo>
                  <a:lnTo>
                    <a:pt x="2" y="2"/>
                  </a:lnTo>
                  <a:lnTo>
                    <a:pt x="0" y="10"/>
                  </a:lnTo>
                  <a:lnTo>
                    <a:pt x="2" y="8"/>
                  </a:lnTo>
                  <a:lnTo>
                    <a:pt x="4"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10" name="Freeform 2555" descr="Papyrus"/>
            <p:cNvSpPr>
              <a:spLocks/>
            </p:cNvSpPr>
            <p:nvPr/>
          </p:nvSpPr>
          <p:spPr bwMode="blackWhite">
            <a:xfrm>
              <a:off x="3392" y="2155"/>
              <a:ext cx="2" cy="14"/>
            </a:xfrm>
            <a:custGeom>
              <a:avLst/>
              <a:gdLst/>
              <a:ahLst/>
              <a:cxnLst>
                <a:cxn ang="0">
                  <a:pos x="0" y="6"/>
                </a:cxn>
                <a:cxn ang="0">
                  <a:pos x="2" y="0"/>
                </a:cxn>
                <a:cxn ang="0">
                  <a:pos x="0" y="8"/>
                </a:cxn>
                <a:cxn ang="0">
                  <a:pos x="0" y="14"/>
                </a:cxn>
                <a:cxn ang="0">
                  <a:pos x="0" y="6"/>
                </a:cxn>
              </a:cxnLst>
              <a:rect l="0" t="0" r="r" b="b"/>
              <a:pathLst>
                <a:path w="2" h="14">
                  <a:moveTo>
                    <a:pt x="0" y="6"/>
                  </a:moveTo>
                  <a:lnTo>
                    <a:pt x="2" y="0"/>
                  </a:lnTo>
                  <a:lnTo>
                    <a:pt x="0" y="8"/>
                  </a:lnTo>
                  <a:lnTo>
                    <a:pt x="0" y="14"/>
                  </a:lnTo>
                  <a:lnTo>
                    <a:pt x="0" y="6"/>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11" name="Freeform 2556" descr="Papyrus"/>
            <p:cNvSpPr>
              <a:spLocks/>
            </p:cNvSpPr>
            <p:nvPr/>
          </p:nvSpPr>
          <p:spPr bwMode="blackWhite">
            <a:xfrm>
              <a:off x="3152" y="1991"/>
              <a:ext cx="4" cy="10"/>
            </a:xfrm>
            <a:custGeom>
              <a:avLst/>
              <a:gdLst/>
              <a:ahLst/>
              <a:cxnLst>
                <a:cxn ang="0">
                  <a:pos x="4" y="0"/>
                </a:cxn>
                <a:cxn ang="0">
                  <a:pos x="2" y="2"/>
                </a:cxn>
                <a:cxn ang="0">
                  <a:pos x="0" y="10"/>
                </a:cxn>
                <a:cxn ang="0">
                  <a:pos x="2" y="8"/>
                </a:cxn>
                <a:cxn ang="0">
                  <a:pos x="4" y="0"/>
                </a:cxn>
              </a:cxnLst>
              <a:rect l="0" t="0" r="r" b="b"/>
              <a:pathLst>
                <a:path w="4" h="10">
                  <a:moveTo>
                    <a:pt x="4" y="0"/>
                  </a:moveTo>
                  <a:lnTo>
                    <a:pt x="2" y="2"/>
                  </a:lnTo>
                  <a:lnTo>
                    <a:pt x="0" y="10"/>
                  </a:lnTo>
                  <a:lnTo>
                    <a:pt x="2" y="8"/>
                  </a:lnTo>
                  <a:lnTo>
                    <a:pt x="4"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12" name="Freeform 2557" descr="Papyrus"/>
            <p:cNvSpPr>
              <a:spLocks/>
            </p:cNvSpPr>
            <p:nvPr/>
          </p:nvSpPr>
          <p:spPr bwMode="blackWhite">
            <a:xfrm>
              <a:off x="3380" y="2161"/>
              <a:ext cx="12" cy="10"/>
            </a:xfrm>
            <a:custGeom>
              <a:avLst/>
              <a:gdLst/>
              <a:ahLst/>
              <a:cxnLst>
                <a:cxn ang="0">
                  <a:pos x="2" y="4"/>
                </a:cxn>
                <a:cxn ang="0">
                  <a:pos x="12" y="0"/>
                </a:cxn>
                <a:cxn ang="0">
                  <a:pos x="12" y="8"/>
                </a:cxn>
                <a:cxn ang="0">
                  <a:pos x="0" y="10"/>
                </a:cxn>
                <a:cxn ang="0">
                  <a:pos x="2" y="4"/>
                </a:cxn>
              </a:cxnLst>
              <a:rect l="0" t="0" r="r" b="b"/>
              <a:pathLst>
                <a:path w="12" h="10">
                  <a:moveTo>
                    <a:pt x="2" y="4"/>
                  </a:moveTo>
                  <a:lnTo>
                    <a:pt x="12" y="0"/>
                  </a:lnTo>
                  <a:lnTo>
                    <a:pt x="12" y="8"/>
                  </a:lnTo>
                  <a:lnTo>
                    <a:pt x="0" y="10"/>
                  </a:lnTo>
                  <a:lnTo>
                    <a:pt x="2" y="4"/>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13" name="Freeform 2558" descr="Papyrus"/>
            <p:cNvSpPr>
              <a:spLocks/>
            </p:cNvSpPr>
            <p:nvPr/>
          </p:nvSpPr>
          <p:spPr bwMode="blackWhite">
            <a:xfrm>
              <a:off x="3152" y="1993"/>
              <a:ext cx="2" cy="12"/>
            </a:xfrm>
            <a:custGeom>
              <a:avLst/>
              <a:gdLst/>
              <a:ahLst/>
              <a:cxnLst>
                <a:cxn ang="0">
                  <a:pos x="2" y="0"/>
                </a:cxn>
                <a:cxn ang="0">
                  <a:pos x="2" y="4"/>
                </a:cxn>
                <a:cxn ang="0">
                  <a:pos x="0" y="12"/>
                </a:cxn>
                <a:cxn ang="0">
                  <a:pos x="0" y="8"/>
                </a:cxn>
                <a:cxn ang="0">
                  <a:pos x="2" y="0"/>
                </a:cxn>
              </a:cxnLst>
              <a:rect l="0" t="0" r="r" b="b"/>
              <a:pathLst>
                <a:path w="2" h="12">
                  <a:moveTo>
                    <a:pt x="2" y="0"/>
                  </a:moveTo>
                  <a:lnTo>
                    <a:pt x="2" y="4"/>
                  </a:lnTo>
                  <a:lnTo>
                    <a:pt x="0" y="12"/>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14" name="Freeform 2559" descr="Papyrus"/>
            <p:cNvSpPr>
              <a:spLocks/>
            </p:cNvSpPr>
            <p:nvPr/>
          </p:nvSpPr>
          <p:spPr bwMode="blackWhite">
            <a:xfrm>
              <a:off x="3370" y="2163"/>
              <a:ext cx="12" cy="8"/>
            </a:xfrm>
            <a:custGeom>
              <a:avLst/>
              <a:gdLst/>
              <a:ahLst/>
              <a:cxnLst>
                <a:cxn ang="0">
                  <a:pos x="2" y="0"/>
                </a:cxn>
                <a:cxn ang="0">
                  <a:pos x="12" y="2"/>
                </a:cxn>
                <a:cxn ang="0">
                  <a:pos x="10" y="8"/>
                </a:cxn>
                <a:cxn ang="0">
                  <a:pos x="0" y="8"/>
                </a:cxn>
                <a:cxn ang="0">
                  <a:pos x="2" y="0"/>
                </a:cxn>
              </a:cxnLst>
              <a:rect l="0" t="0" r="r" b="b"/>
              <a:pathLst>
                <a:path w="12" h="8">
                  <a:moveTo>
                    <a:pt x="2" y="0"/>
                  </a:moveTo>
                  <a:lnTo>
                    <a:pt x="12" y="2"/>
                  </a:lnTo>
                  <a:lnTo>
                    <a:pt x="10" y="8"/>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15" name="Freeform 2560" descr="Papyrus"/>
            <p:cNvSpPr>
              <a:spLocks/>
            </p:cNvSpPr>
            <p:nvPr/>
          </p:nvSpPr>
          <p:spPr bwMode="blackWhite">
            <a:xfrm>
              <a:off x="3152" y="1997"/>
              <a:ext cx="2" cy="10"/>
            </a:xfrm>
            <a:custGeom>
              <a:avLst/>
              <a:gdLst/>
              <a:ahLst/>
              <a:cxnLst>
                <a:cxn ang="0">
                  <a:pos x="2" y="0"/>
                </a:cxn>
                <a:cxn ang="0">
                  <a:pos x="0" y="2"/>
                </a:cxn>
                <a:cxn ang="0">
                  <a:pos x="0" y="10"/>
                </a:cxn>
                <a:cxn ang="0">
                  <a:pos x="0" y="8"/>
                </a:cxn>
                <a:cxn ang="0">
                  <a:pos x="2" y="0"/>
                </a:cxn>
              </a:cxnLst>
              <a:rect l="0" t="0" r="r" b="b"/>
              <a:pathLst>
                <a:path w="2" h="10">
                  <a:moveTo>
                    <a:pt x="2" y="0"/>
                  </a:moveTo>
                  <a:lnTo>
                    <a:pt x="0" y="2"/>
                  </a:lnTo>
                  <a:lnTo>
                    <a:pt x="0" y="10"/>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16" name="Freeform 2561" descr="Papyrus"/>
            <p:cNvSpPr>
              <a:spLocks/>
            </p:cNvSpPr>
            <p:nvPr/>
          </p:nvSpPr>
          <p:spPr bwMode="blackWhite">
            <a:xfrm>
              <a:off x="3320" y="2121"/>
              <a:ext cx="92" cy="165"/>
            </a:xfrm>
            <a:custGeom>
              <a:avLst/>
              <a:gdLst/>
              <a:ahLst/>
              <a:cxnLst>
                <a:cxn ang="0">
                  <a:pos x="92" y="157"/>
                </a:cxn>
                <a:cxn ang="0">
                  <a:pos x="2" y="0"/>
                </a:cxn>
                <a:cxn ang="0">
                  <a:pos x="0" y="8"/>
                </a:cxn>
                <a:cxn ang="0">
                  <a:pos x="90" y="165"/>
                </a:cxn>
                <a:cxn ang="0">
                  <a:pos x="92" y="157"/>
                </a:cxn>
              </a:cxnLst>
              <a:rect l="0" t="0" r="r" b="b"/>
              <a:pathLst>
                <a:path w="92" h="165">
                  <a:moveTo>
                    <a:pt x="92" y="157"/>
                  </a:moveTo>
                  <a:lnTo>
                    <a:pt x="2" y="0"/>
                  </a:lnTo>
                  <a:lnTo>
                    <a:pt x="0" y="8"/>
                  </a:lnTo>
                  <a:lnTo>
                    <a:pt x="90" y="165"/>
                  </a:lnTo>
                  <a:lnTo>
                    <a:pt x="92" y="157"/>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17" name="Freeform 2562" descr="Papyrus"/>
            <p:cNvSpPr>
              <a:spLocks/>
            </p:cNvSpPr>
            <p:nvPr/>
          </p:nvSpPr>
          <p:spPr bwMode="blackWhite">
            <a:xfrm>
              <a:off x="3152" y="1999"/>
              <a:ext cx="1" cy="12"/>
            </a:xfrm>
            <a:custGeom>
              <a:avLst/>
              <a:gdLst/>
              <a:ahLst/>
              <a:cxnLst>
                <a:cxn ang="0">
                  <a:pos x="0" y="0"/>
                </a:cxn>
                <a:cxn ang="0">
                  <a:pos x="0" y="4"/>
                </a:cxn>
                <a:cxn ang="0">
                  <a:pos x="0" y="12"/>
                </a:cxn>
                <a:cxn ang="0">
                  <a:pos x="0" y="8"/>
                </a:cxn>
                <a:cxn ang="0">
                  <a:pos x="0" y="0"/>
                </a:cxn>
              </a:cxnLst>
              <a:rect l="0" t="0" r="r" b="b"/>
              <a:pathLst>
                <a:path h="12">
                  <a:moveTo>
                    <a:pt x="0" y="0"/>
                  </a:moveTo>
                  <a:lnTo>
                    <a:pt x="0" y="4"/>
                  </a:lnTo>
                  <a:lnTo>
                    <a:pt x="0" y="12"/>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18" name="Freeform 2563" descr="Papyrus"/>
            <p:cNvSpPr>
              <a:spLocks/>
            </p:cNvSpPr>
            <p:nvPr/>
          </p:nvSpPr>
          <p:spPr bwMode="blackWhite">
            <a:xfrm>
              <a:off x="3402" y="2278"/>
              <a:ext cx="10" cy="12"/>
            </a:xfrm>
            <a:custGeom>
              <a:avLst/>
              <a:gdLst/>
              <a:ahLst/>
              <a:cxnLst>
                <a:cxn ang="0">
                  <a:pos x="0" y="4"/>
                </a:cxn>
                <a:cxn ang="0">
                  <a:pos x="10" y="0"/>
                </a:cxn>
                <a:cxn ang="0">
                  <a:pos x="8" y="8"/>
                </a:cxn>
                <a:cxn ang="0">
                  <a:pos x="0" y="12"/>
                </a:cxn>
                <a:cxn ang="0">
                  <a:pos x="0" y="4"/>
                </a:cxn>
              </a:cxnLst>
              <a:rect l="0" t="0" r="r" b="b"/>
              <a:pathLst>
                <a:path w="10" h="12">
                  <a:moveTo>
                    <a:pt x="0" y="4"/>
                  </a:moveTo>
                  <a:lnTo>
                    <a:pt x="10" y="0"/>
                  </a:lnTo>
                  <a:lnTo>
                    <a:pt x="8" y="8"/>
                  </a:lnTo>
                  <a:lnTo>
                    <a:pt x="0" y="12"/>
                  </a:lnTo>
                  <a:lnTo>
                    <a:pt x="0" y="4"/>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19" name="Freeform 2564" descr="Papyrus"/>
            <p:cNvSpPr>
              <a:spLocks/>
            </p:cNvSpPr>
            <p:nvPr/>
          </p:nvSpPr>
          <p:spPr bwMode="blackWhite">
            <a:xfrm>
              <a:off x="3152" y="2003"/>
              <a:ext cx="2" cy="10"/>
            </a:xfrm>
            <a:custGeom>
              <a:avLst/>
              <a:gdLst/>
              <a:ahLst/>
              <a:cxnLst>
                <a:cxn ang="0">
                  <a:pos x="0" y="0"/>
                </a:cxn>
                <a:cxn ang="0">
                  <a:pos x="2" y="2"/>
                </a:cxn>
                <a:cxn ang="0">
                  <a:pos x="0" y="10"/>
                </a:cxn>
                <a:cxn ang="0">
                  <a:pos x="0" y="8"/>
                </a:cxn>
                <a:cxn ang="0">
                  <a:pos x="0" y="0"/>
                </a:cxn>
              </a:cxnLst>
              <a:rect l="0" t="0" r="r" b="b"/>
              <a:pathLst>
                <a:path w="2" h="10">
                  <a:moveTo>
                    <a:pt x="0" y="0"/>
                  </a:moveTo>
                  <a:lnTo>
                    <a:pt x="2" y="2"/>
                  </a:lnTo>
                  <a:lnTo>
                    <a:pt x="0" y="10"/>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20" name="Freeform 2565" descr="Papyrus"/>
            <p:cNvSpPr>
              <a:spLocks/>
            </p:cNvSpPr>
            <p:nvPr/>
          </p:nvSpPr>
          <p:spPr bwMode="blackWhite">
            <a:xfrm>
              <a:off x="3384" y="2282"/>
              <a:ext cx="18" cy="10"/>
            </a:xfrm>
            <a:custGeom>
              <a:avLst/>
              <a:gdLst/>
              <a:ahLst/>
              <a:cxnLst>
                <a:cxn ang="0">
                  <a:pos x="0" y="2"/>
                </a:cxn>
                <a:cxn ang="0">
                  <a:pos x="18" y="0"/>
                </a:cxn>
                <a:cxn ang="0">
                  <a:pos x="18" y="8"/>
                </a:cxn>
                <a:cxn ang="0">
                  <a:pos x="0" y="10"/>
                </a:cxn>
                <a:cxn ang="0">
                  <a:pos x="0" y="2"/>
                </a:cxn>
              </a:cxnLst>
              <a:rect l="0" t="0" r="r" b="b"/>
              <a:pathLst>
                <a:path w="18" h="10">
                  <a:moveTo>
                    <a:pt x="0" y="2"/>
                  </a:moveTo>
                  <a:lnTo>
                    <a:pt x="18" y="0"/>
                  </a:lnTo>
                  <a:lnTo>
                    <a:pt x="18" y="8"/>
                  </a:lnTo>
                  <a:lnTo>
                    <a:pt x="0" y="10"/>
                  </a:lnTo>
                  <a:lnTo>
                    <a:pt x="0" y="2"/>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21" name="Freeform 2566" descr="Papyrus"/>
            <p:cNvSpPr>
              <a:spLocks/>
            </p:cNvSpPr>
            <p:nvPr/>
          </p:nvSpPr>
          <p:spPr bwMode="blackWhite">
            <a:xfrm>
              <a:off x="3152" y="2005"/>
              <a:ext cx="2" cy="8"/>
            </a:xfrm>
            <a:custGeom>
              <a:avLst/>
              <a:gdLst/>
              <a:ahLst/>
              <a:cxnLst>
                <a:cxn ang="0">
                  <a:pos x="2" y="0"/>
                </a:cxn>
                <a:cxn ang="0">
                  <a:pos x="0" y="8"/>
                </a:cxn>
                <a:cxn ang="0">
                  <a:pos x="2" y="0"/>
                </a:cxn>
              </a:cxnLst>
              <a:rect l="0" t="0" r="r" b="b"/>
              <a:pathLst>
                <a:path w="2" h="8">
                  <a:moveTo>
                    <a:pt x="2" y="0"/>
                  </a:move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22" name="Rectangle 2567" descr="Papyrus"/>
            <p:cNvSpPr>
              <a:spLocks noChangeArrowheads="1"/>
            </p:cNvSpPr>
            <p:nvPr/>
          </p:nvSpPr>
          <p:spPr bwMode="blackWhite">
            <a:xfrm>
              <a:off x="3364" y="2286"/>
              <a:ext cx="18" cy="4"/>
            </a:xfrm>
            <a:prstGeom prst="rect">
              <a:avLst/>
            </a:prstGeom>
            <a:blipFill dpi="0" rotWithShape="0">
              <a:blip r:embed="rId4" cstate="print"/>
              <a:srcRect/>
              <a:tile tx="0" ty="0" sx="100000" sy="100000" flip="none" algn="tl"/>
            </a:blipFill>
            <a:ln w="6350">
              <a:solidFill>
                <a:srgbClr val="000000"/>
              </a:solidFill>
              <a:miter lim="800000"/>
              <a:headEnd/>
              <a:tailEnd/>
            </a:ln>
          </p:spPr>
          <p:txBody>
            <a:bodyPr/>
            <a:lstStyle/>
            <a:p>
              <a:endParaRPr lang="en-US" dirty="0"/>
            </a:p>
          </p:txBody>
        </p:sp>
        <p:sp>
          <p:nvSpPr>
            <p:cNvPr id="523" name="Freeform 2568" descr="Papyrus"/>
            <p:cNvSpPr>
              <a:spLocks/>
            </p:cNvSpPr>
            <p:nvPr/>
          </p:nvSpPr>
          <p:spPr bwMode="blackWhite">
            <a:xfrm>
              <a:off x="3152" y="2005"/>
              <a:ext cx="4" cy="12"/>
            </a:xfrm>
            <a:custGeom>
              <a:avLst/>
              <a:gdLst/>
              <a:ahLst/>
              <a:cxnLst>
                <a:cxn ang="0">
                  <a:pos x="2" y="0"/>
                </a:cxn>
                <a:cxn ang="0">
                  <a:pos x="4" y="4"/>
                </a:cxn>
                <a:cxn ang="0">
                  <a:pos x="2" y="12"/>
                </a:cxn>
                <a:cxn ang="0">
                  <a:pos x="0" y="8"/>
                </a:cxn>
                <a:cxn ang="0">
                  <a:pos x="2" y="0"/>
                </a:cxn>
              </a:cxnLst>
              <a:rect l="0" t="0" r="r" b="b"/>
              <a:pathLst>
                <a:path w="4" h="12">
                  <a:moveTo>
                    <a:pt x="2" y="0"/>
                  </a:moveTo>
                  <a:lnTo>
                    <a:pt x="4" y="4"/>
                  </a:lnTo>
                  <a:lnTo>
                    <a:pt x="2" y="12"/>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24" name="Freeform 2569" descr="Papyrus"/>
            <p:cNvSpPr>
              <a:spLocks/>
            </p:cNvSpPr>
            <p:nvPr/>
          </p:nvSpPr>
          <p:spPr bwMode="blackWhite">
            <a:xfrm>
              <a:off x="3348" y="2280"/>
              <a:ext cx="14" cy="12"/>
            </a:xfrm>
            <a:custGeom>
              <a:avLst/>
              <a:gdLst/>
              <a:ahLst/>
              <a:cxnLst>
                <a:cxn ang="0">
                  <a:pos x="0" y="0"/>
                </a:cxn>
                <a:cxn ang="0">
                  <a:pos x="14" y="4"/>
                </a:cxn>
                <a:cxn ang="0">
                  <a:pos x="14" y="12"/>
                </a:cxn>
                <a:cxn ang="0">
                  <a:pos x="0" y="8"/>
                </a:cxn>
                <a:cxn ang="0">
                  <a:pos x="0" y="0"/>
                </a:cxn>
              </a:cxnLst>
              <a:rect l="0" t="0" r="r" b="b"/>
              <a:pathLst>
                <a:path w="14" h="12">
                  <a:moveTo>
                    <a:pt x="0" y="0"/>
                  </a:moveTo>
                  <a:lnTo>
                    <a:pt x="14" y="4"/>
                  </a:lnTo>
                  <a:lnTo>
                    <a:pt x="14" y="12"/>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25" name="Freeform 2570" descr="Papyrus"/>
            <p:cNvSpPr>
              <a:spLocks/>
            </p:cNvSpPr>
            <p:nvPr/>
          </p:nvSpPr>
          <p:spPr bwMode="blackWhite">
            <a:xfrm>
              <a:off x="3154" y="2009"/>
              <a:ext cx="4" cy="10"/>
            </a:xfrm>
            <a:custGeom>
              <a:avLst/>
              <a:gdLst/>
              <a:ahLst/>
              <a:cxnLst>
                <a:cxn ang="0">
                  <a:pos x="2" y="0"/>
                </a:cxn>
                <a:cxn ang="0">
                  <a:pos x="4" y="2"/>
                </a:cxn>
                <a:cxn ang="0">
                  <a:pos x="2" y="10"/>
                </a:cxn>
                <a:cxn ang="0">
                  <a:pos x="0" y="8"/>
                </a:cxn>
                <a:cxn ang="0">
                  <a:pos x="2" y="0"/>
                </a:cxn>
              </a:cxnLst>
              <a:rect l="0" t="0" r="r" b="b"/>
              <a:pathLst>
                <a:path w="4" h="10">
                  <a:moveTo>
                    <a:pt x="2" y="0"/>
                  </a:moveTo>
                  <a:lnTo>
                    <a:pt x="4" y="2"/>
                  </a:lnTo>
                  <a:lnTo>
                    <a:pt x="2" y="10"/>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26" name="Freeform 2571" descr="Papyrus"/>
            <p:cNvSpPr>
              <a:spLocks/>
            </p:cNvSpPr>
            <p:nvPr/>
          </p:nvSpPr>
          <p:spPr bwMode="blackWhite">
            <a:xfrm>
              <a:off x="3156" y="2011"/>
              <a:ext cx="4" cy="12"/>
            </a:xfrm>
            <a:custGeom>
              <a:avLst/>
              <a:gdLst/>
              <a:ahLst/>
              <a:cxnLst>
                <a:cxn ang="0">
                  <a:pos x="2" y="0"/>
                </a:cxn>
                <a:cxn ang="0">
                  <a:pos x="4" y="4"/>
                </a:cxn>
                <a:cxn ang="0">
                  <a:pos x="2" y="12"/>
                </a:cxn>
                <a:cxn ang="0">
                  <a:pos x="0" y="8"/>
                </a:cxn>
                <a:cxn ang="0">
                  <a:pos x="2" y="0"/>
                </a:cxn>
              </a:cxnLst>
              <a:rect l="0" t="0" r="r" b="b"/>
              <a:pathLst>
                <a:path w="4" h="12">
                  <a:moveTo>
                    <a:pt x="2" y="0"/>
                  </a:moveTo>
                  <a:lnTo>
                    <a:pt x="4" y="4"/>
                  </a:lnTo>
                  <a:lnTo>
                    <a:pt x="2" y="12"/>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27" name="Freeform 2572" descr="Papyrus"/>
            <p:cNvSpPr>
              <a:spLocks/>
            </p:cNvSpPr>
            <p:nvPr/>
          </p:nvSpPr>
          <p:spPr bwMode="blackWhite">
            <a:xfrm>
              <a:off x="3158" y="2015"/>
              <a:ext cx="4" cy="10"/>
            </a:xfrm>
            <a:custGeom>
              <a:avLst/>
              <a:gdLst/>
              <a:ahLst/>
              <a:cxnLst>
                <a:cxn ang="0">
                  <a:pos x="2" y="0"/>
                </a:cxn>
                <a:cxn ang="0">
                  <a:pos x="4" y="2"/>
                </a:cxn>
                <a:cxn ang="0">
                  <a:pos x="4" y="10"/>
                </a:cxn>
                <a:cxn ang="0">
                  <a:pos x="0" y="8"/>
                </a:cxn>
                <a:cxn ang="0">
                  <a:pos x="2" y="0"/>
                </a:cxn>
              </a:cxnLst>
              <a:rect l="0" t="0" r="r" b="b"/>
              <a:pathLst>
                <a:path w="4" h="10">
                  <a:moveTo>
                    <a:pt x="2" y="0"/>
                  </a:moveTo>
                  <a:lnTo>
                    <a:pt x="4" y="2"/>
                  </a:lnTo>
                  <a:lnTo>
                    <a:pt x="4" y="10"/>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28" name="Freeform 2573" descr="Papyrus"/>
            <p:cNvSpPr>
              <a:spLocks/>
            </p:cNvSpPr>
            <p:nvPr/>
          </p:nvSpPr>
          <p:spPr bwMode="blackWhite">
            <a:xfrm>
              <a:off x="3162" y="2017"/>
              <a:ext cx="4" cy="10"/>
            </a:xfrm>
            <a:custGeom>
              <a:avLst/>
              <a:gdLst/>
              <a:ahLst/>
              <a:cxnLst>
                <a:cxn ang="0">
                  <a:pos x="0" y="0"/>
                </a:cxn>
                <a:cxn ang="0">
                  <a:pos x="4" y="2"/>
                </a:cxn>
                <a:cxn ang="0">
                  <a:pos x="2" y="10"/>
                </a:cxn>
                <a:cxn ang="0">
                  <a:pos x="0" y="8"/>
                </a:cxn>
                <a:cxn ang="0">
                  <a:pos x="0" y="0"/>
                </a:cxn>
              </a:cxnLst>
              <a:rect l="0" t="0" r="r" b="b"/>
              <a:pathLst>
                <a:path w="4" h="10">
                  <a:moveTo>
                    <a:pt x="0" y="0"/>
                  </a:moveTo>
                  <a:lnTo>
                    <a:pt x="4" y="2"/>
                  </a:lnTo>
                  <a:lnTo>
                    <a:pt x="2" y="10"/>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29" name="Freeform 2574" descr="Papyrus"/>
            <p:cNvSpPr>
              <a:spLocks/>
            </p:cNvSpPr>
            <p:nvPr/>
          </p:nvSpPr>
          <p:spPr bwMode="blackWhite">
            <a:xfrm>
              <a:off x="3164" y="2019"/>
              <a:ext cx="6" cy="12"/>
            </a:xfrm>
            <a:custGeom>
              <a:avLst/>
              <a:gdLst/>
              <a:ahLst/>
              <a:cxnLst>
                <a:cxn ang="0">
                  <a:pos x="2" y="0"/>
                </a:cxn>
                <a:cxn ang="0">
                  <a:pos x="6" y="4"/>
                </a:cxn>
                <a:cxn ang="0">
                  <a:pos x="4" y="12"/>
                </a:cxn>
                <a:cxn ang="0">
                  <a:pos x="0" y="8"/>
                </a:cxn>
                <a:cxn ang="0">
                  <a:pos x="2" y="0"/>
                </a:cxn>
              </a:cxnLst>
              <a:rect l="0" t="0" r="r" b="b"/>
              <a:pathLst>
                <a:path w="6" h="12">
                  <a:moveTo>
                    <a:pt x="2" y="0"/>
                  </a:moveTo>
                  <a:lnTo>
                    <a:pt x="6" y="4"/>
                  </a:lnTo>
                  <a:lnTo>
                    <a:pt x="4" y="12"/>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30" name="Freeform 2575" descr="Papyrus"/>
            <p:cNvSpPr>
              <a:spLocks/>
            </p:cNvSpPr>
            <p:nvPr/>
          </p:nvSpPr>
          <p:spPr bwMode="blackWhite">
            <a:xfrm>
              <a:off x="3168" y="2023"/>
              <a:ext cx="6" cy="10"/>
            </a:xfrm>
            <a:custGeom>
              <a:avLst/>
              <a:gdLst/>
              <a:ahLst/>
              <a:cxnLst>
                <a:cxn ang="0">
                  <a:pos x="2" y="0"/>
                </a:cxn>
                <a:cxn ang="0">
                  <a:pos x="6" y="2"/>
                </a:cxn>
                <a:cxn ang="0">
                  <a:pos x="4" y="10"/>
                </a:cxn>
                <a:cxn ang="0">
                  <a:pos x="0" y="8"/>
                </a:cxn>
                <a:cxn ang="0">
                  <a:pos x="2" y="0"/>
                </a:cxn>
              </a:cxnLst>
              <a:rect l="0" t="0" r="r" b="b"/>
              <a:pathLst>
                <a:path w="6" h="10">
                  <a:moveTo>
                    <a:pt x="2" y="0"/>
                  </a:moveTo>
                  <a:lnTo>
                    <a:pt x="6" y="2"/>
                  </a:lnTo>
                  <a:lnTo>
                    <a:pt x="4" y="10"/>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31" name="Freeform 2576" descr="Papyrus"/>
            <p:cNvSpPr>
              <a:spLocks/>
            </p:cNvSpPr>
            <p:nvPr/>
          </p:nvSpPr>
          <p:spPr bwMode="blackWhite">
            <a:xfrm>
              <a:off x="3172" y="2025"/>
              <a:ext cx="6" cy="10"/>
            </a:xfrm>
            <a:custGeom>
              <a:avLst/>
              <a:gdLst/>
              <a:ahLst/>
              <a:cxnLst>
                <a:cxn ang="0">
                  <a:pos x="2" y="0"/>
                </a:cxn>
                <a:cxn ang="0">
                  <a:pos x="6" y="2"/>
                </a:cxn>
                <a:cxn ang="0">
                  <a:pos x="6" y="10"/>
                </a:cxn>
                <a:cxn ang="0">
                  <a:pos x="0" y="8"/>
                </a:cxn>
                <a:cxn ang="0">
                  <a:pos x="2" y="0"/>
                </a:cxn>
              </a:cxnLst>
              <a:rect l="0" t="0" r="r" b="b"/>
              <a:pathLst>
                <a:path w="6" h="10">
                  <a:moveTo>
                    <a:pt x="2" y="0"/>
                  </a:moveTo>
                  <a:lnTo>
                    <a:pt x="6" y="2"/>
                  </a:lnTo>
                  <a:lnTo>
                    <a:pt x="6" y="10"/>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32" name="Freeform 2577" descr="Papyrus"/>
            <p:cNvSpPr>
              <a:spLocks/>
            </p:cNvSpPr>
            <p:nvPr/>
          </p:nvSpPr>
          <p:spPr bwMode="blackWhite">
            <a:xfrm>
              <a:off x="3178" y="2027"/>
              <a:ext cx="6" cy="10"/>
            </a:xfrm>
            <a:custGeom>
              <a:avLst/>
              <a:gdLst/>
              <a:ahLst/>
              <a:cxnLst>
                <a:cxn ang="0">
                  <a:pos x="0" y="0"/>
                </a:cxn>
                <a:cxn ang="0">
                  <a:pos x="6" y="2"/>
                </a:cxn>
                <a:cxn ang="0">
                  <a:pos x="4" y="10"/>
                </a:cxn>
                <a:cxn ang="0">
                  <a:pos x="0" y="8"/>
                </a:cxn>
                <a:cxn ang="0">
                  <a:pos x="0" y="0"/>
                </a:cxn>
              </a:cxnLst>
              <a:rect l="0" t="0" r="r" b="b"/>
              <a:pathLst>
                <a:path w="6" h="10">
                  <a:moveTo>
                    <a:pt x="0" y="0"/>
                  </a:moveTo>
                  <a:lnTo>
                    <a:pt x="6" y="2"/>
                  </a:lnTo>
                  <a:lnTo>
                    <a:pt x="4" y="10"/>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33" name="Freeform 2578" descr="Papyrus"/>
            <p:cNvSpPr>
              <a:spLocks/>
            </p:cNvSpPr>
            <p:nvPr/>
          </p:nvSpPr>
          <p:spPr bwMode="blackWhite">
            <a:xfrm>
              <a:off x="3182" y="2029"/>
              <a:ext cx="6" cy="10"/>
            </a:xfrm>
            <a:custGeom>
              <a:avLst/>
              <a:gdLst/>
              <a:ahLst/>
              <a:cxnLst>
                <a:cxn ang="0">
                  <a:pos x="2" y="0"/>
                </a:cxn>
                <a:cxn ang="0">
                  <a:pos x="6" y="2"/>
                </a:cxn>
                <a:cxn ang="0">
                  <a:pos x="6" y="10"/>
                </a:cxn>
                <a:cxn ang="0">
                  <a:pos x="0" y="8"/>
                </a:cxn>
                <a:cxn ang="0">
                  <a:pos x="2" y="0"/>
                </a:cxn>
              </a:cxnLst>
              <a:rect l="0" t="0" r="r" b="b"/>
              <a:pathLst>
                <a:path w="6" h="10">
                  <a:moveTo>
                    <a:pt x="2" y="0"/>
                  </a:moveTo>
                  <a:lnTo>
                    <a:pt x="6" y="2"/>
                  </a:lnTo>
                  <a:lnTo>
                    <a:pt x="6" y="10"/>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34" name="Rectangle 2579" descr="Papyrus"/>
            <p:cNvSpPr>
              <a:spLocks noChangeArrowheads="1"/>
            </p:cNvSpPr>
            <p:nvPr/>
          </p:nvSpPr>
          <p:spPr bwMode="blackWhite">
            <a:xfrm>
              <a:off x="3190" y="2033"/>
              <a:ext cx="2" cy="4"/>
            </a:xfrm>
            <a:prstGeom prst="rect">
              <a:avLst/>
            </a:prstGeom>
            <a:blipFill dpi="0" rotWithShape="0">
              <a:blip r:embed="rId4" cstate="print"/>
              <a:srcRect/>
              <a:tile tx="0" ty="0" sx="100000" sy="100000" flip="none" algn="tl"/>
            </a:blipFill>
            <a:ln w="6350">
              <a:solidFill>
                <a:srgbClr val="000000"/>
              </a:solidFill>
              <a:miter lim="800000"/>
              <a:headEnd/>
              <a:tailEnd/>
            </a:ln>
          </p:spPr>
          <p:txBody>
            <a:bodyPr/>
            <a:lstStyle/>
            <a:p>
              <a:endParaRPr lang="en-US" dirty="0"/>
            </a:p>
          </p:txBody>
        </p:sp>
        <p:sp>
          <p:nvSpPr>
            <p:cNvPr id="535" name="Freeform 2580" descr="Papyrus"/>
            <p:cNvSpPr>
              <a:spLocks/>
            </p:cNvSpPr>
            <p:nvPr/>
          </p:nvSpPr>
          <p:spPr bwMode="blackWhite">
            <a:xfrm>
              <a:off x="3194" y="2031"/>
              <a:ext cx="6" cy="10"/>
            </a:xfrm>
            <a:custGeom>
              <a:avLst/>
              <a:gdLst/>
              <a:ahLst/>
              <a:cxnLst>
                <a:cxn ang="0">
                  <a:pos x="0" y="0"/>
                </a:cxn>
                <a:cxn ang="0">
                  <a:pos x="6" y="2"/>
                </a:cxn>
                <a:cxn ang="0">
                  <a:pos x="4" y="10"/>
                </a:cxn>
                <a:cxn ang="0">
                  <a:pos x="0" y="8"/>
                </a:cxn>
                <a:cxn ang="0">
                  <a:pos x="0" y="0"/>
                </a:cxn>
              </a:cxnLst>
              <a:rect l="0" t="0" r="r" b="b"/>
              <a:pathLst>
                <a:path w="6" h="10">
                  <a:moveTo>
                    <a:pt x="0" y="0"/>
                  </a:moveTo>
                  <a:lnTo>
                    <a:pt x="6" y="2"/>
                  </a:lnTo>
                  <a:lnTo>
                    <a:pt x="4" y="10"/>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36" name="Freeform 2581" descr="Papyrus"/>
            <p:cNvSpPr>
              <a:spLocks/>
            </p:cNvSpPr>
            <p:nvPr/>
          </p:nvSpPr>
          <p:spPr bwMode="blackWhite">
            <a:xfrm>
              <a:off x="3198" y="2033"/>
              <a:ext cx="8" cy="8"/>
            </a:xfrm>
            <a:custGeom>
              <a:avLst/>
              <a:gdLst/>
              <a:ahLst/>
              <a:cxnLst>
                <a:cxn ang="0">
                  <a:pos x="2" y="0"/>
                </a:cxn>
                <a:cxn ang="0">
                  <a:pos x="8" y="0"/>
                </a:cxn>
                <a:cxn ang="0">
                  <a:pos x="8" y="8"/>
                </a:cxn>
                <a:cxn ang="0">
                  <a:pos x="0" y="8"/>
                </a:cxn>
                <a:cxn ang="0">
                  <a:pos x="2" y="0"/>
                </a:cxn>
              </a:cxnLst>
              <a:rect l="0" t="0" r="r" b="b"/>
              <a:pathLst>
                <a:path w="8" h="8">
                  <a:moveTo>
                    <a:pt x="2" y="0"/>
                  </a:moveTo>
                  <a:lnTo>
                    <a:pt x="8" y="0"/>
                  </a:lnTo>
                  <a:lnTo>
                    <a:pt x="8" y="8"/>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37" name="Rectangle 2582" descr="Papyrus"/>
            <p:cNvSpPr>
              <a:spLocks noChangeArrowheads="1"/>
            </p:cNvSpPr>
            <p:nvPr/>
          </p:nvSpPr>
          <p:spPr bwMode="blackWhite">
            <a:xfrm>
              <a:off x="3204" y="2035"/>
              <a:ext cx="0" cy="4"/>
            </a:xfrm>
            <a:prstGeom prst="rect">
              <a:avLst/>
            </a:prstGeom>
            <a:blipFill dpi="0" rotWithShape="0">
              <a:blip r:embed="rId4" cstate="print"/>
              <a:srcRect/>
              <a:tile tx="0" ty="0" sx="100000" sy="100000" flip="none" algn="tl"/>
            </a:blipFill>
            <a:ln w="6350">
              <a:solidFill>
                <a:srgbClr val="000000"/>
              </a:solidFill>
              <a:miter lim="800000"/>
              <a:headEnd/>
              <a:tailEnd/>
            </a:ln>
          </p:spPr>
          <p:txBody>
            <a:bodyPr/>
            <a:lstStyle/>
            <a:p>
              <a:endParaRPr lang="en-US" dirty="0"/>
            </a:p>
          </p:txBody>
        </p:sp>
        <p:sp>
          <p:nvSpPr>
            <p:cNvPr id="538" name="Freeform 2583" descr="Papyrus"/>
            <p:cNvSpPr>
              <a:spLocks/>
            </p:cNvSpPr>
            <p:nvPr/>
          </p:nvSpPr>
          <p:spPr bwMode="blackWhite">
            <a:xfrm>
              <a:off x="3134" y="2033"/>
              <a:ext cx="68" cy="24"/>
            </a:xfrm>
            <a:custGeom>
              <a:avLst/>
              <a:gdLst/>
              <a:ahLst/>
              <a:cxnLst>
                <a:cxn ang="0">
                  <a:pos x="68" y="0"/>
                </a:cxn>
                <a:cxn ang="0">
                  <a:pos x="0" y="16"/>
                </a:cxn>
                <a:cxn ang="0">
                  <a:pos x="0" y="24"/>
                </a:cxn>
                <a:cxn ang="0">
                  <a:pos x="68" y="8"/>
                </a:cxn>
                <a:cxn ang="0">
                  <a:pos x="68" y="0"/>
                </a:cxn>
              </a:cxnLst>
              <a:rect l="0" t="0" r="r" b="b"/>
              <a:pathLst>
                <a:path w="68" h="24">
                  <a:moveTo>
                    <a:pt x="68" y="0"/>
                  </a:moveTo>
                  <a:lnTo>
                    <a:pt x="0" y="16"/>
                  </a:lnTo>
                  <a:lnTo>
                    <a:pt x="0" y="24"/>
                  </a:lnTo>
                  <a:lnTo>
                    <a:pt x="68" y="8"/>
                  </a:lnTo>
                  <a:lnTo>
                    <a:pt x="68"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39" name="Freeform 2584" descr="Papyrus"/>
            <p:cNvSpPr>
              <a:spLocks/>
            </p:cNvSpPr>
            <p:nvPr/>
          </p:nvSpPr>
          <p:spPr bwMode="blackWhite">
            <a:xfrm>
              <a:off x="3130" y="2049"/>
              <a:ext cx="4" cy="116"/>
            </a:xfrm>
            <a:custGeom>
              <a:avLst/>
              <a:gdLst/>
              <a:ahLst/>
              <a:cxnLst>
                <a:cxn ang="0">
                  <a:pos x="4" y="0"/>
                </a:cxn>
                <a:cxn ang="0">
                  <a:pos x="2" y="108"/>
                </a:cxn>
                <a:cxn ang="0">
                  <a:pos x="0" y="116"/>
                </a:cxn>
                <a:cxn ang="0">
                  <a:pos x="4" y="8"/>
                </a:cxn>
                <a:cxn ang="0">
                  <a:pos x="4" y="0"/>
                </a:cxn>
              </a:cxnLst>
              <a:rect l="0" t="0" r="r" b="b"/>
              <a:pathLst>
                <a:path w="4" h="116">
                  <a:moveTo>
                    <a:pt x="4" y="0"/>
                  </a:moveTo>
                  <a:lnTo>
                    <a:pt x="2" y="108"/>
                  </a:lnTo>
                  <a:lnTo>
                    <a:pt x="0" y="116"/>
                  </a:lnTo>
                  <a:lnTo>
                    <a:pt x="4" y="8"/>
                  </a:lnTo>
                  <a:lnTo>
                    <a:pt x="4"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40" name="Freeform 2585" descr="Papyrus"/>
            <p:cNvSpPr>
              <a:spLocks/>
            </p:cNvSpPr>
            <p:nvPr/>
          </p:nvSpPr>
          <p:spPr bwMode="blackWhite">
            <a:xfrm>
              <a:off x="3130" y="2157"/>
              <a:ext cx="8" cy="10"/>
            </a:xfrm>
            <a:custGeom>
              <a:avLst/>
              <a:gdLst/>
              <a:ahLst/>
              <a:cxnLst>
                <a:cxn ang="0">
                  <a:pos x="2" y="0"/>
                </a:cxn>
                <a:cxn ang="0">
                  <a:pos x="8" y="2"/>
                </a:cxn>
                <a:cxn ang="0">
                  <a:pos x="6" y="10"/>
                </a:cxn>
                <a:cxn ang="0">
                  <a:pos x="0" y="8"/>
                </a:cxn>
                <a:cxn ang="0">
                  <a:pos x="2" y="0"/>
                </a:cxn>
              </a:cxnLst>
              <a:rect l="0" t="0" r="r" b="b"/>
              <a:pathLst>
                <a:path w="8" h="10">
                  <a:moveTo>
                    <a:pt x="2" y="0"/>
                  </a:moveTo>
                  <a:lnTo>
                    <a:pt x="8" y="2"/>
                  </a:lnTo>
                  <a:lnTo>
                    <a:pt x="6" y="10"/>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41" name="Freeform 2586" descr="Papyrus"/>
            <p:cNvSpPr>
              <a:spLocks/>
            </p:cNvSpPr>
            <p:nvPr/>
          </p:nvSpPr>
          <p:spPr bwMode="blackWhite">
            <a:xfrm>
              <a:off x="3136" y="2159"/>
              <a:ext cx="10" cy="12"/>
            </a:xfrm>
            <a:custGeom>
              <a:avLst/>
              <a:gdLst/>
              <a:ahLst/>
              <a:cxnLst>
                <a:cxn ang="0">
                  <a:pos x="2" y="0"/>
                </a:cxn>
                <a:cxn ang="0">
                  <a:pos x="10" y="4"/>
                </a:cxn>
                <a:cxn ang="0">
                  <a:pos x="10" y="12"/>
                </a:cxn>
                <a:cxn ang="0">
                  <a:pos x="0" y="8"/>
                </a:cxn>
                <a:cxn ang="0">
                  <a:pos x="2" y="0"/>
                </a:cxn>
              </a:cxnLst>
              <a:rect l="0" t="0" r="r" b="b"/>
              <a:pathLst>
                <a:path w="10" h="12">
                  <a:moveTo>
                    <a:pt x="2" y="0"/>
                  </a:moveTo>
                  <a:lnTo>
                    <a:pt x="10" y="4"/>
                  </a:lnTo>
                  <a:lnTo>
                    <a:pt x="10" y="12"/>
                  </a:lnTo>
                  <a:lnTo>
                    <a:pt x="0" y="8"/>
                  </a:lnTo>
                  <a:lnTo>
                    <a:pt x="2"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42" name="Freeform 2587" descr="Papyrus"/>
            <p:cNvSpPr>
              <a:spLocks/>
            </p:cNvSpPr>
            <p:nvPr/>
          </p:nvSpPr>
          <p:spPr bwMode="blackWhite">
            <a:xfrm>
              <a:off x="3146" y="2163"/>
              <a:ext cx="18" cy="8"/>
            </a:xfrm>
            <a:custGeom>
              <a:avLst/>
              <a:gdLst/>
              <a:ahLst/>
              <a:cxnLst>
                <a:cxn ang="0">
                  <a:pos x="0" y="0"/>
                </a:cxn>
                <a:cxn ang="0">
                  <a:pos x="18" y="0"/>
                </a:cxn>
                <a:cxn ang="0">
                  <a:pos x="16" y="8"/>
                </a:cxn>
                <a:cxn ang="0">
                  <a:pos x="0" y="8"/>
                </a:cxn>
                <a:cxn ang="0">
                  <a:pos x="0" y="0"/>
                </a:cxn>
              </a:cxnLst>
              <a:rect l="0" t="0" r="r" b="b"/>
              <a:pathLst>
                <a:path w="18" h="8">
                  <a:moveTo>
                    <a:pt x="0" y="0"/>
                  </a:moveTo>
                  <a:lnTo>
                    <a:pt x="18" y="0"/>
                  </a:lnTo>
                  <a:lnTo>
                    <a:pt x="16" y="8"/>
                  </a:lnTo>
                  <a:lnTo>
                    <a:pt x="0" y="8"/>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43" name="Freeform 2588" descr="Stationery"/>
            <p:cNvSpPr>
              <a:spLocks/>
            </p:cNvSpPr>
            <p:nvPr/>
          </p:nvSpPr>
          <p:spPr bwMode="blackWhite">
            <a:xfrm>
              <a:off x="3132" y="1973"/>
              <a:ext cx="280" cy="313"/>
            </a:xfrm>
            <a:custGeom>
              <a:avLst/>
              <a:gdLst/>
              <a:ahLst/>
              <a:cxnLst>
                <a:cxn ang="0">
                  <a:pos x="114" y="58"/>
                </a:cxn>
                <a:cxn ang="0">
                  <a:pos x="122" y="56"/>
                </a:cxn>
                <a:cxn ang="0">
                  <a:pos x="130" y="52"/>
                </a:cxn>
                <a:cxn ang="0">
                  <a:pos x="136" y="46"/>
                </a:cxn>
                <a:cxn ang="0">
                  <a:pos x="138" y="42"/>
                </a:cxn>
                <a:cxn ang="0">
                  <a:pos x="138" y="36"/>
                </a:cxn>
                <a:cxn ang="0">
                  <a:pos x="138" y="32"/>
                </a:cxn>
                <a:cxn ang="0">
                  <a:pos x="136" y="26"/>
                </a:cxn>
                <a:cxn ang="0">
                  <a:pos x="130" y="20"/>
                </a:cxn>
                <a:cxn ang="0">
                  <a:pos x="124" y="16"/>
                </a:cxn>
                <a:cxn ang="0">
                  <a:pos x="114" y="10"/>
                </a:cxn>
                <a:cxn ang="0">
                  <a:pos x="106" y="6"/>
                </a:cxn>
                <a:cxn ang="0">
                  <a:pos x="94" y="4"/>
                </a:cxn>
                <a:cxn ang="0">
                  <a:pos x="84" y="2"/>
                </a:cxn>
                <a:cxn ang="0">
                  <a:pos x="72" y="0"/>
                </a:cxn>
                <a:cxn ang="0">
                  <a:pos x="70" y="0"/>
                </a:cxn>
                <a:cxn ang="0">
                  <a:pos x="56" y="2"/>
                </a:cxn>
                <a:cxn ang="0">
                  <a:pos x="46" y="4"/>
                </a:cxn>
                <a:cxn ang="0">
                  <a:pos x="38" y="6"/>
                </a:cxn>
                <a:cxn ang="0">
                  <a:pos x="30" y="10"/>
                </a:cxn>
                <a:cxn ang="0">
                  <a:pos x="26" y="16"/>
                </a:cxn>
                <a:cxn ang="0">
                  <a:pos x="22" y="20"/>
                </a:cxn>
                <a:cxn ang="0">
                  <a:pos x="20" y="26"/>
                </a:cxn>
                <a:cxn ang="0">
                  <a:pos x="22" y="32"/>
                </a:cxn>
                <a:cxn ang="0">
                  <a:pos x="24" y="36"/>
                </a:cxn>
                <a:cxn ang="0">
                  <a:pos x="28" y="42"/>
                </a:cxn>
                <a:cxn ang="0">
                  <a:pos x="34" y="46"/>
                </a:cxn>
                <a:cxn ang="0">
                  <a:pos x="42" y="52"/>
                </a:cxn>
                <a:cxn ang="0">
                  <a:pos x="52" y="56"/>
                </a:cxn>
                <a:cxn ang="0">
                  <a:pos x="62" y="58"/>
                </a:cxn>
                <a:cxn ang="0">
                  <a:pos x="74" y="60"/>
                </a:cxn>
                <a:cxn ang="0">
                  <a:pos x="70" y="60"/>
                </a:cxn>
                <a:cxn ang="0">
                  <a:pos x="0" y="184"/>
                </a:cxn>
                <a:cxn ang="0">
                  <a:pos x="14" y="190"/>
                </a:cxn>
                <a:cxn ang="0">
                  <a:pos x="38" y="186"/>
                </a:cxn>
                <a:cxn ang="0">
                  <a:pos x="52" y="148"/>
                </a:cxn>
                <a:cxn ang="0">
                  <a:pos x="76" y="311"/>
                </a:cxn>
                <a:cxn ang="0">
                  <a:pos x="120" y="313"/>
                </a:cxn>
                <a:cxn ang="0">
                  <a:pos x="140" y="305"/>
                </a:cxn>
                <a:cxn ang="0">
                  <a:pos x="212" y="305"/>
                </a:cxn>
                <a:cxn ang="0">
                  <a:pos x="230" y="311"/>
                </a:cxn>
                <a:cxn ang="0">
                  <a:pos x="270" y="309"/>
                </a:cxn>
                <a:cxn ang="0">
                  <a:pos x="190" y="148"/>
                </a:cxn>
                <a:cxn ang="0">
                  <a:pos x="228" y="188"/>
                </a:cxn>
                <a:cxn ang="0">
                  <a:pos x="250" y="192"/>
                </a:cxn>
                <a:cxn ang="0">
                  <a:pos x="262" y="182"/>
                </a:cxn>
                <a:cxn ang="0">
                  <a:pos x="118" y="60"/>
                </a:cxn>
              </a:cxnLst>
              <a:rect l="0" t="0" r="r" b="b"/>
              <a:pathLst>
                <a:path w="280" h="313">
                  <a:moveTo>
                    <a:pt x="110" y="60"/>
                  </a:moveTo>
                  <a:lnTo>
                    <a:pt x="114" y="58"/>
                  </a:lnTo>
                  <a:lnTo>
                    <a:pt x="118" y="58"/>
                  </a:lnTo>
                  <a:lnTo>
                    <a:pt x="122" y="56"/>
                  </a:lnTo>
                  <a:lnTo>
                    <a:pt x="126" y="54"/>
                  </a:lnTo>
                  <a:lnTo>
                    <a:pt x="130" y="52"/>
                  </a:lnTo>
                  <a:lnTo>
                    <a:pt x="132" y="50"/>
                  </a:lnTo>
                  <a:lnTo>
                    <a:pt x="136" y="46"/>
                  </a:lnTo>
                  <a:lnTo>
                    <a:pt x="136" y="44"/>
                  </a:lnTo>
                  <a:lnTo>
                    <a:pt x="138" y="42"/>
                  </a:lnTo>
                  <a:lnTo>
                    <a:pt x="138" y="38"/>
                  </a:lnTo>
                  <a:lnTo>
                    <a:pt x="138" y="36"/>
                  </a:lnTo>
                  <a:lnTo>
                    <a:pt x="138" y="32"/>
                  </a:lnTo>
                  <a:lnTo>
                    <a:pt x="138" y="32"/>
                  </a:lnTo>
                  <a:lnTo>
                    <a:pt x="138" y="32"/>
                  </a:lnTo>
                  <a:lnTo>
                    <a:pt x="136" y="26"/>
                  </a:lnTo>
                  <a:lnTo>
                    <a:pt x="132" y="24"/>
                  </a:lnTo>
                  <a:lnTo>
                    <a:pt x="130" y="20"/>
                  </a:lnTo>
                  <a:lnTo>
                    <a:pt x="126" y="18"/>
                  </a:lnTo>
                  <a:lnTo>
                    <a:pt x="124" y="16"/>
                  </a:lnTo>
                  <a:lnTo>
                    <a:pt x="120" y="12"/>
                  </a:lnTo>
                  <a:lnTo>
                    <a:pt x="114" y="10"/>
                  </a:lnTo>
                  <a:lnTo>
                    <a:pt x="110" y="8"/>
                  </a:lnTo>
                  <a:lnTo>
                    <a:pt x="106" y="6"/>
                  </a:lnTo>
                  <a:lnTo>
                    <a:pt x="100" y="6"/>
                  </a:lnTo>
                  <a:lnTo>
                    <a:pt x="94" y="4"/>
                  </a:lnTo>
                  <a:lnTo>
                    <a:pt x="90" y="2"/>
                  </a:lnTo>
                  <a:lnTo>
                    <a:pt x="84" y="2"/>
                  </a:lnTo>
                  <a:lnTo>
                    <a:pt x="78" y="2"/>
                  </a:lnTo>
                  <a:lnTo>
                    <a:pt x="72" y="0"/>
                  </a:lnTo>
                  <a:lnTo>
                    <a:pt x="70" y="0"/>
                  </a:lnTo>
                  <a:lnTo>
                    <a:pt x="70" y="0"/>
                  </a:lnTo>
                  <a:lnTo>
                    <a:pt x="62" y="2"/>
                  </a:lnTo>
                  <a:lnTo>
                    <a:pt x="56" y="2"/>
                  </a:lnTo>
                  <a:lnTo>
                    <a:pt x="50" y="2"/>
                  </a:lnTo>
                  <a:lnTo>
                    <a:pt x="46" y="4"/>
                  </a:lnTo>
                  <a:lnTo>
                    <a:pt x="42" y="6"/>
                  </a:lnTo>
                  <a:lnTo>
                    <a:pt x="38" y="6"/>
                  </a:lnTo>
                  <a:lnTo>
                    <a:pt x="34" y="8"/>
                  </a:lnTo>
                  <a:lnTo>
                    <a:pt x="30" y="10"/>
                  </a:lnTo>
                  <a:lnTo>
                    <a:pt x="28" y="12"/>
                  </a:lnTo>
                  <a:lnTo>
                    <a:pt x="26" y="16"/>
                  </a:lnTo>
                  <a:lnTo>
                    <a:pt x="24" y="18"/>
                  </a:lnTo>
                  <a:lnTo>
                    <a:pt x="22" y="20"/>
                  </a:lnTo>
                  <a:lnTo>
                    <a:pt x="22" y="24"/>
                  </a:lnTo>
                  <a:lnTo>
                    <a:pt x="20" y="26"/>
                  </a:lnTo>
                  <a:lnTo>
                    <a:pt x="20" y="30"/>
                  </a:lnTo>
                  <a:lnTo>
                    <a:pt x="22" y="32"/>
                  </a:lnTo>
                  <a:lnTo>
                    <a:pt x="22" y="32"/>
                  </a:lnTo>
                  <a:lnTo>
                    <a:pt x="24" y="36"/>
                  </a:lnTo>
                  <a:lnTo>
                    <a:pt x="26" y="38"/>
                  </a:lnTo>
                  <a:lnTo>
                    <a:pt x="28" y="42"/>
                  </a:lnTo>
                  <a:lnTo>
                    <a:pt x="30" y="44"/>
                  </a:lnTo>
                  <a:lnTo>
                    <a:pt x="34" y="46"/>
                  </a:lnTo>
                  <a:lnTo>
                    <a:pt x="38" y="50"/>
                  </a:lnTo>
                  <a:lnTo>
                    <a:pt x="42" y="52"/>
                  </a:lnTo>
                  <a:lnTo>
                    <a:pt x="46" y="54"/>
                  </a:lnTo>
                  <a:lnTo>
                    <a:pt x="52" y="56"/>
                  </a:lnTo>
                  <a:lnTo>
                    <a:pt x="56" y="58"/>
                  </a:lnTo>
                  <a:lnTo>
                    <a:pt x="62" y="58"/>
                  </a:lnTo>
                  <a:lnTo>
                    <a:pt x="68" y="60"/>
                  </a:lnTo>
                  <a:lnTo>
                    <a:pt x="74" y="60"/>
                  </a:lnTo>
                  <a:lnTo>
                    <a:pt x="74" y="60"/>
                  </a:lnTo>
                  <a:lnTo>
                    <a:pt x="70" y="60"/>
                  </a:lnTo>
                  <a:lnTo>
                    <a:pt x="2" y="76"/>
                  </a:lnTo>
                  <a:lnTo>
                    <a:pt x="0" y="184"/>
                  </a:lnTo>
                  <a:lnTo>
                    <a:pt x="6" y="186"/>
                  </a:lnTo>
                  <a:lnTo>
                    <a:pt x="14" y="190"/>
                  </a:lnTo>
                  <a:lnTo>
                    <a:pt x="32" y="190"/>
                  </a:lnTo>
                  <a:lnTo>
                    <a:pt x="38" y="186"/>
                  </a:lnTo>
                  <a:lnTo>
                    <a:pt x="42" y="184"/>
                  </a:lnTo>
                  <a:lnTo>
                    <a:pt x="52" y="148"/>
                  </a:lnTo>
                  <a:lnTo>
                    <a:pt x="74" y="305"/>
                  </a:lnTo>
                  <a:lnTo>
                    <a:pt x="76" y="311"/>
                  </a:lnTo>
                  <a:lnTo>
                    <a:pt x="94" y="311"/>
                  </a:lnTo>
                  <a:lnTo>
                    <a:pt x="120" y="313"/>
                  </a:lnTo>
                  <a:lnTo>
                    <a:pt x="132" y="309"/>
                  </a:lnTo>
                  <a:lnTo>
                    <a:pt x="140" y="305"/>
                  </a:lnTo>
                  <a:lnTo>
                    <a:pt x="142" y="190"/>
                  </a:lnTo>
                  <a:lnTo>
                    <a:pt x="212" y="305"/>
                  </a:lnTo>
                  <a:lnTo>
                    <a:pt x="216" y="307"/>
                  </a:lnTo>
                  <a:lnTo>
                    <a:pt x="230" y="311"/>
                  </a:lnTo>
                  <a:lnTo>
                    <a:pt x="252" y="311"/>
                  </a:lnTo>
                  <a:lnTo>
                    <a:pt x="270" y="309"/>
                  </a:lnTo>
                  <a:lnTo>
                    <a:pt x="280" y="305"/>
                  </a:lnTo>
                  <a:lnTo>
                    <a:pt x="190" y="148"/>
                  </a:lnTo>
                  <a:lnTo>
                    <a:pt x="224" y="182"/>
                  </a:lnTo>
                  <a:lnTo>
                    <a:pt x="228" y="188"/>
                  </a:lnTo>
                  <a:lnTo>
                    <a:pt x="240" y="190"/>
                  </a:lnTo>
                  <a:lnTo>
                    <a:pt x="250" y="192"/>
                  </a:lnTo>
                  <a:lnTo>
                    <a:pt x="260" y="188"/>
                  </a:lnTo>
                  <a:lnTo>
                    <a:pt x="262" y="182"/>
                  </a:lnTo>
                  <a:lnTo>
                    <a:pt x="184" y="72"/>
                  </a:lnTo>
                  <a:lnTo>
                    <a:pt x="118" y="60"/>
                  </a:lnTo>
                  <a:lnTo>
                    <a:pt x="110" y="60"/>
                  </a:lnTo>
                  <a:close/>
                </a:path>
              </a:pathLst>
            </a:custGeom>
            <a:blipFill dpi="0" rotWithShape="0">
              <a:blip r:embed="rId5" cstate="print"/>
              <a:srcRect/>
              <a:tile tx="0" ty="0" sx="100000" sy="100000" flip="none" algn="tl"/>
            </a:blipFill>
            <a:ln w="6350">
              <a:solidFill>
                <a:srgbClr val="000000"/>
              </a:solidFill>
              <a:prstDash val="solid"/>
              <a:round/>
              <a:headEnd/>
              <a:tailEnd/>
            </a:ln>
          </p:spPr>
          <p:txBody>
            <a:bodyPr/>
            <a:lstStyle/>
            <a:p>
              <a:endParaRPr lang="en-US" dirty="0"/>
            </a:p>
          </p:txBody>
        </p:sp>
        <p:sp>
          <p:nvSpPr>
            <p:cNvPr id="544" name="Freeform 2589"/>
            <p:cNvSpPr>
              <a:spLocks/>
            </p:cNvSpPr>
            <p:nvPr/>
          </p:nvSpPr>
          <p:spPr bwMode="blackWhite">
            <a:xfrm>
              <a:off x="1992" y="1730"/>
              <a:ext cx="74" cy="72"/>
            </a:xfrm>
            <a:custGeom>
              <a:avLst/>
              <a:gdLst/>
              <a:ahLst/>
              <a:cxnLst>
                <a:cxn ang="0">
                  <a:pos x="70" y="0"/>
                </a:cxn>
                <a:cxn ang="0">
                  <a:pos x="64" y="0"/>
                </a:cxn>
                <a:cxn ang="0">
                  <a:pos x="60" y="2"/>
                </a:cxn>
                <a:cxn ang="0">
                  <a:pos x="54" y="2"/>
                </a:cxn>
                <a:cxn ang="0">
                  <a:pos x="48" y="4"/>
                </a:cxn>
                <a:cxn ang="0">
                  <a:pos x="42" y="4"/>
                </a:cxn>
                <a:cxn ang="0">
                  <a:pos x="38" y="6"/>
                </a:cxn>
                <a:cxn ang="0">
                  <a:pos x="32" y="8"/>
                </a:cxn>
                <a:cxn ang="0">
                  <a:pos x="28" y="10"/>
                </a:cxn>
                <a:cxn ang="0">
                  <a:pos x="22" y="12"/>
                </a:cxn>
                <a:cxn ang="0">
                  <a:pos x="18" y="16"/>
                </a:cxn>
                <a:cxn ang="0">
                  <a:pos x="14" y="18"/>
                </a:cxn>
                <a:cxn ang="0">
                  <a:pos x="10" y="20"/>
                </a:cxn>
                <a:cxn ang="0">
                  <a:pos x="6" y="24"/>
                </a:cxn>
                <a:cxn ang="0">
                  <a:pos x="2" y="28"/>
                </a:cxn>
                <a:cxn ang="0">
                  <a:pos x="0" y="30"/>
                </a:cxn>
                <a:cxn ang="0">
                  <a:pos x="4" y="70"/>
                </a:cxn>
                <a:cxn ang="0">
                  <a:pos x="6" y="66"/>
                </a:cxn>
                <a:cxn ang="0">
                  <a:pos x="10" y="64"/>
                </a:cxn>
                <a:cxn ang="0">
                  <a:pos x="14" y="60"/>
                </a:cxn>
                <a:cxn ang="0">
                  <a:pos x="18" y="58"/>
                </a:cxn>
                <a:cxn ang="0">
                  <a:pos x="22" y="56"/>
                </a:cxn>
                <a:cxn ang="0">
                  <a:pos x="26" y="52"/>
                </a:cxn>
                <a:cxn ang="0">
                  <a:pos x="30" y="50"/>
                </a:cxn>
                <a:cxn ang="0">
                  <a:pos x="36" y="48"/>
                </a:cxn>
                <a:cxn ang="0">
                  <a:pos x="40" y="48"/>
                </a:cxn>
                <a:cxn ang="0">
                  <a:pos x="46" y="46"/>
                </a:cxn>
                <a:cxn ang="0">
                  <a:pos x="52" y="44"/>
                </a:cxn>
                <a:cxn ang="0">
                  <a:pos x="56" y="44"/>
                </a:cxn>
                <a:cxn ang="0">
                  <a:pos x="62" y="42"/>
                </a:cxn>
                <a:cxn ang="0">
                  <a:pos x="70" y="42"/>
                </a:cxn>
                <a:cxn ang="0">
                  <a:pos x="74" y="42"/>
                </a:cxn>
              </a:cxnLst>
              <a:rect l="0" t="0" r="r" b="b"/>
              <a:pathLst>
                <a:path w="74" h="72">
                  <a:moveTo>
                    <a:pt x="72" y="0"/>
                  </a:moveTo>
                  <a:lnTo>
                    <a:pt x="70" y="0"/>
                  </a:lnTo>
                  <a:lnTo>
                    <a:pt x="68" y="0"/>
                  </a:lnTo>
                  <a:lnTo>
                    <a:pt x="64" y="0"/>
                  </a:lnTo>
                  <a:lnTo>
                    <a:pt x="62" y="0"/>
                  </a:lnTo>
                  <a:lnTo>
                    <a:pt x="60" y="2"/>
                  </a:lnTo>
                  <a:lnTo>
                    <a:pt x="56" y="2"/>
                  </a:lnTo>
                  <a:lnTo>
                    <a:pt x="54" y="2"/>
                  </a:lnTo>
                  <a:lnTo>
                    <a:pt x="50" y="2"/>
                  </a:lnTo>
                  <a:lnTo>
                    <a:pt x="48" y="4"/>
                  </a:lnTo>
                  <a:lnTo>
                    <a:pt x="44" y="4"/>
                  </a:lnTo>
                  <a:lnTo>
                    <a:pt x="42" y="4"/>
                  </a:lnTo>
                  <a:lnTo>
                    <a:pt x="40" y="6"/>
                  </a:lnTo>
                  <a:lnTo>
                    <a:pt x="38" y="6"/>
                  </a:lnTo>
                  <a:lnTo>
                    <a:pt x="34" y="8"/>
                  </a:lnTo>
                  <a:lnTo>
                    <a:pt x="32" y="8"/>
                  </a:lnTo>
                  <a:lnTo>
                    <a:pt x="30" y="10"/>
                  </a:lnTo>
                  <a:lnTo>
                    <a:pt x="28" y="10"/>
                  </a:lnTo>
                  <a:lnTo>
                    <a:pt x="24" y="12"/>
                  </a:lnTo>
                  <a:lnTo>
                    <a:pt x="22" y="12"/>
                  </a:lnTo>
                  <a:lnTo>
                    <a:pt x="20" y="14"/>
                  </a:lnTo>
                  <a:lnTo>
                    <a:pt x="18" y="16"/>
                  </a:lnTo>
                  <a:lnTo>
                    <a:pt x="16" y="16"/>
                  </a:lnTo>
                  <a:lnTo>
                    <a:pt x="14" y="18"/>
                  </a:lnTo>
                  <a:lnTo>
                    <a:pt x="12" y="18"/>
                  </a:lnTo>
                  <a:lnTo>
                    <a:pt x="10" y="20"/>
                  </a:lnTo>
                  <a:lnTo>
                    <a:pt x="8" y="22"/>
                  </a:lnTo>
                  <a:lnTo>
                    <a:pt x="6" y="24"/>
                  </a:lnTo>
                  <a:lnTo>
                    <a:pt x="4" y="26"/>
                  </a:lnTo>
                  <a:lnTo>
                    <a:pt x="2" y="28"/>
                  </a:lnTo>
                  <a:lnTo>
                    <a:pt x="2" y="30"/>
                  </a:lnTo>
                  <a:lnTo>
                    <a:pt x="0" y="30"/>
                  </a:lnTo>
                  <a:lnTo>
                    <a:pt x="2" y="72"/>
                  </a:lnTo>
                  <a:lnTo>
                    <a:pt x="4" y="70"/>
                  </a:lnTo>
                  <a:lnTo>
                    <a:pt x="6" y="68"/>
                  </a:lnTo>
                  <a:lnTo>
                    <a:pt x="6" y="66"/>
                  </a:lnTo>
                  <a:lnTo>
                    <a:pt x="8" y="66"/>
                  </a:lnTo>
                  <a:lnTo>
                    <a:pt x="10" y="64"/>
                  </a:lnTo>
                  <a:lnTo>
                    <a:pt x="12" y="62"/>
                  </a:lnTo>
                  <a:lnTo>
                    <a:pt x="14" y="60"/>
                  </a:lnTo>
                  <a:lnTo>
                    <a:pt x="16" y="60"/>
                  </a:lnTo>
                  <a:lnTo>
                    <a:pt x="18" y="58"/>
                  </a:lnTo>
                  <a:lnTo>
                    <a:pt x="20" y="56"/>
                  </a:lnTo>
                  <a:lnTo>
                    <a:pt x="22" y="56"/>
                  </a:lnTo>
                  <a:lnTo>
                    <a:pt x="24" y="54"/>
                  </a:lnTo>
                  <a:lnTo>
                    <a:pt x="26" y="52"/>
                  </a:lnTo>
                  <a:lnTo>
                    <a:pt x="28" y="52"/>
                  </a:lnTo>
                  <a:lnTo>
                    <a:pt x="30" y="50"/>
                  </a:lnTo>
                  <a:lnTo>
                    <a:pt x="34" y="50"/>
                  </a:lnTo>
                  <a:lnTo>
                    <a:pt x="36" y="48"/>
                  </a:lnTo>
                  <a:lnTo>
                    <a:pt x="38" y="48"/>
                  </a:lnTo>
                  <a:lnTo>
                    <a:pt x="40" y="48"/>
                  </a:lnTo>
                  <a:lnTo>
                    <a:pt x="44" y="46"/>
                  </a:lnTo>
                  <a:lnTo>
                    <a:pt x="46" y="46"/>
                  </a:lnTo>
                  <a:lnTo>
                    <a:pt x="50" y="44"/>
                  </a:lnTo>
                  <a:lnTo>
                    <a:pt x="52" y="44"/>
                  </a:lnTo>
                  <a:lnTo>
                    <a:pt x="54" y="44"/>
                  </a:lnTo>
                  <a:lnTo>
                    <a:pt x="56" y="44"/>
                  </a:lnTo>
                  <a:lnTo>
                    <a:pt x="60" y="42"/>
                  </a:lnTo>
                  <a:lnTo>
                    <a:pt x="62" y="42"/>
                  </a:lnTo>
                  <a:lnTo>
                    <a:pt x="66" y="42"/>
                  </a:lnTo>
                  <a:lnTo>
                    <a:pt x="70" y="42"/>
                  </a:lnTo>
                  <a:lnTo>
                    <a:pt x="72" y="42"/>
                  </a:lnTo>
                  <a:lnTo>
                    <a:pt x="74" y="42"/>
                  </a:lnTo>
                  <a:lnTo>
                    <a:pt x="72" y="0"/>
                  </a:lnTo>
                  <a:close/>
                </a:path>
              </a:pathLst>
            </a:custGeom>
            <a:solidFill>
              <a:srgbClr val="C0C0C0"/>
            </a:solidFill>
            <a:ln w="6350">
              <a:solidFill>
                <a:srgbClr val="000000"/>
              </a:solidFill>
              <a:prstDash val="solid"/>
              <a:round/>
              <a:headEnd/>
              <a:tailEnd/>
            </a:ln>
          </p:spPr>
          <p:txBody>
            <a:bodyPr/>
            <a:lstStyle/>
            <a:p>
              <a:endParaRPr lang="en-US" dirty="0"/>
            </a:p>
          </p:txBody>
        </p:sp>
        <p:sp>
          <p:nvSpPr>
            <p:cNvPr id="545" name="Freeform 2590"/>
            <p:cNvSpPr>
              <a:spLocks/>
            </p:cNvSpPr>
            <p:nvPr/>
          </p:nvSpPr>
          <p:spPr bwMode="blackWhite">
            <a:xfrm>
              <a:off x="1876" y="1878"/>
              <a:ext cx="48" cy="79"/>
            </a:xfrm>
            <a:custGeom>
              <a:avLst/>
              <a:gdLst/>
              <a:ahLst/>
              <a:cxnLst>
                <a:cxn ang="0">
                  <a:pos x="0" y="37"/>
                </a:cxn>
                <a:cxn ang="0">
                  <a:pos x="2" y="37"/>
                </a:cxn>
                <a:cxn ang="0">
                  <a:pos x="4" y="35"/>
                </a:cxn>
                <a:cxn ang="0">
                  <a:pos x="6" y="33"/>
                </a:cxn>
                <a:cxn ang="0">
                  <a:pos x="12" y="29"/>
                </a:cxn>
                <a:cxn ang="0">
                  <a:pos x="18" y="23"/>
                </a:cxn>
                <a:cxn ang="0">
                  <a:pos x="28" y="15"/>
                </a:cxn>
                <a:cxn ang="0">
                  <a:pos x="36" y="9"/>
                </a:cxn>
                <a:cxn ang="0">
                  <a:pos x="42" y="4"/>
                </a:cxn>
                <a:cxn ang="0">
                  <a:pos x="44" y="2"/>
                </a:cxn>
                <a:cxn ang="0">
                  <a:pos x="46" y="0"/>
                </a:cxn>
                <a:cxn ang="0">
                  <a:pos x="48" y="39"/>
                </a:cxn>
                <a:cxn ang="0">
                  <a:pos x="46" y="41"/>
                </a:cxn>
                <a:cxn ang="0">
                  <a:pos x="44" y="43"/>
                </a:cxn>
                <a:cxn ang="0">
                  <a:pos x="38" y="49"/>
                </a:cxn>
                <a:cxn ang="0">
                  <a:pos x="28" y="57"/>
                </a:cxn>
                <a:cxn ang="0">
                  <a:pos x="20" y="65"/>
                </a:cxn>
                <a:cxn ang="0">
                  <a:pos x="14" y="71"/>
                </a:cxn>
                <a:cxn ang="0">
                  <a:pos x="8" y="75"/>
                </a:cxn>
                <a:cxn ang="0">
                  <a:pos x="6" y="77"/>
                </a:cxn>
                <a:cxn ang="0">
                  <a:pos x="4" y="79"/>
                </a:cxn>
                <a:cxn ang="0">
                  <a:pos x="2" y="79"/>
                </a:cxn>
                <a:cxn ang="0">
                  <a:pos x="0" y="37"/>
                </a:cxn>
              </a:cxnLst>
              <a:rect l="0" t="0" r="r" b="b"/>
              <a:pathLst>
                <a:path w="48" h="79">
                  <a:moveTo>
                    <a:pt x="0" y="37"/>
                  </a:moveTo>
                  <a:lnTo>
                    <a:pt x="2" y="37"/>
                  </a:lnTo>
                  <a:lnTo>
                    <a:pt x="4" y="35"/>
                  </a:lnTo>
                  <a:lnTo>
                    <a:pt x="6" y="33"/>
                  </a:lnTo>
                  <a:lnTo>
                    <a:pt x="12" y="29"/>
                  </a:lnTo>
                  <a:lnTo>
                    <a:pt x="18" y="23"/>
                  </a:lnTo>
                  <a:lnTo>
                    <a:pt x="28" y="15"/>
                  </a:lnTo>
                  <a:lnTo>
                    <a:pt x="36" y="9"/>
                  </a:lnTo>
                  <a:lnTo>
                    <a:pt x="42" y="4"/>
                  </a:lnTo>
                  <a:lnTo>
                    <a:pt x="44" y="2"/>
                  </a:lnTo>
                  <a:lnTo>
                    <a:pt x="46" y="0"/>
                  </a:lnTo>
                  <a:lnTo>
                    <a:pt x="48" y="39"/>
                  </a:lnTo>
                  <a:lnTo>
                    <a:pt x="46" y="41"/>
                  </a:lnTo>
                  <a:lnTo>
                    <a:pt x="44" y="43"/>
                  </a:lnTo>
                  <a:lnTo>
                    <a:pt x="38" y="49"/>
                  </a:lnTo>
                  <a:lnTo>
                    <a:pt x="28" y="57"/>
                  </a:lnTo>
                  <a:lnTo>
                    <a:pt x="20" y="65"/>
                  </a:lnTo>
                  <a:lnTo>
                    <a:pt x="14" y="71"/>
                  </a:lnTo>
                  <a:lnTo>
                    <a:pt x="8" y="75"/>
                  </a:lnTo>
                  <a:lnTo>
                    <a:pt x="6" y="77"/>
                  </a:lnTo>
                  <a:lnTo>
                    <a:pt x="4" y="79"/>
                  </a:lnTo>
                  <a:lnTo>
                    <a:pt x="2" y="79"/>
                  </a:lnTo>
                  <a:lnTo>
                    <a:pt x="0" y="37"/>
                  </a:lnTo>
                  <a:close/>
                </a:path>
              </a:pathLst>
            </a:custGeom>
            <a:solidFill>
              <a:srgbClr val="FFFFFF"/>
            </a:solidFill>
            <a:ln w="6350">
              <a:solidFill>
                <a:srgbClr val="000000"/>
              </a:solidFill>
              <a:prstDash val="solid"/>
              <a:round/>
              <a:headEnd/>
              <a:tailEnd/>
            </a:ln>
          </p:spPr>
          <p:txBody>
            <a:bodyPr/>
            <a:lstStyle/>
            <a:p>
              <a:endParaRPr lang="en-US" dirty="0"/>
            </a:p>
          </p:txBody>
        </p:sp>
        <p:sp>
          <p:nvSpPr>
            <p:cNvPr id="546" name="Freeform 2591"/>
            <p:cNvSpPr>
              <a:spLocks/>
            </p:cNvSpPr>
            <p:nvPr/>
          </p:nvSpPr>
          <p:spPr bwMode="blackWhite">
            <a:xfrm>
              <a:off x="2008" y="1878"/>
              <a:ext cx="48" cy="197"/>
            </a:xfrm>
            <a:custGeom>
              <a:avLst/>
              <a:gdLst/>
              <a:ahLst/>
              <a:cxnLst>
                <a:cxn ang="0">
                  <a:pos x="0" y="157"/>
                </a:cxn>
                <a:cxn ang="0">
                  <a:pos x="0" y="155"/>
                </a:cxn>
                <a:cxn ang="0">
                  <a:pos x="2" y="153"/>
                </a:cxn>
                <a:cxn ang="0">
                  <a:pos x="2" y="145"/>
                </a:cxn>
                <a:cxn ang="0">
                  <a:pos x="6" y="137"/>
                </a:cxn>
                <a:cxn ang="0">
                  <a:pos x="8" y="127"/>
                </a:cxn>
                <a:cxn ang="0">
                  <a:pos x="12" y="113"/>
                </a:cxn>
                <a:cxn ang="0">
                  <a:pos x="16" y="95"/>
                </a:cxn>
                <a:cxn ang="0">
                  <a:pos x="22" y="77"/>
                </a:cxn>
                <a:cxn ang="0">
                  <a:pos x="28" y="59"/>
                </a:cxn>
                <a:cxn ang="0">
                  <a:pos x="32" y="43"/>
                </a:cxn>
                <a:cxn ang="0">
                  <a:pos x="36" y="29"/>
                </a:cxn>
                <a:cxn ang="0">
                  <a:pos x="40" y="19"/>
                </a:cxn>
                <a:cxn ang="0">
                  <a:pos x="42" y="9"/>
                </a:cxn>
                <a:cxn ang="0">
                  <a:pos x="44" y="4"/>
                </a:cxn>
                <a:cxn ang="0">
                  <a:pos x="46" y="2"/>
                </a:cxn>
                <a:cxn ang="0">
                  <a:pos x="46" y="0"/>
                </a:cxn>
                <a:cxn ang="0">
                  <a:pos x="48" y="39"/>
                </a:cxn>
                <a:cxn ang="0">
                  <a:pos x="48" y="41"/>
                </a:cxn>
                <a:cxn ang="0">
                  <a:pos x="46" y="43"/>
                </a:cxn>
                <a:cxn ang="0">
                  <a:pos x="44" y="51"/>
                </a:cxn>
                <a:cxn ang="0">
                  <a:pos x="42" y="59"/>
                </a:cxn>
                <a:cxn ang="0">
                  <a:pos x="38" y="69"/>
                </a:cxn>
                <a:cxn ang="0">
                  <a:pos x="34" y="83"/>
                </a:cxn>
                <a:cxn ang="0">
                  <a:pos x="30" y="101"/>
                </a:cxn>
                <a:cxn ang="0">
                  <a:pos x="24" y="119"/>
                </a:cxn>
                <a:cxn ang="0">
                  <a:pos x="18" y="137"/>
                </a:cxn>
                <a:cxn ang="0">
                  <a:pos x="14" y="153"/>
                </a:cxn>
                <a:cxn ang="0">
                  <a:pos x="10" y="167"/>
                </a:cxn>
                <a:cxn ang="0">
                  <a:pos x="6" y="179"/>
                </a:cxn>
                <a:cxn ang="0">
                  <a:pos x="4" y="187"/>
                </a:cxn>
                <a:cxn ang="0">
                  <a:pos x="2" y="193"/>
                </a:cxn>
                <a:cxn ang="0">
                  <a:pos x="0" y="195"/>
                </a:cxn>
                <a:cxn ang="0">
                  <a:pos x="0" y="197"/>
                </a:cxn>
                <a:cxn ang="0">
                  <a:pos x="0" y="157"/>
                </a:cxn>
              </a:cxnLst>
              <a:rect l="0" t="0" r="r" b="b"/>
              <a:pathLst>
                <a:path w="48" h="197">
                  <a:moveTo>
                    <a:pt x="0" y="157"/>
                  </a:moveTo>
                  <a:lnTo>
                    <a:pt x="0" y="155"/>
                  </a:lnTo>
                  <a:lnTo>
                    <a:pt x="2" y="153"/>
                  </a:lnTo>
                  <a:lnTo>
                    <a:pt x="2" y="145"/>
                  </a:lnTo>
                  <a:lnTo>
                    <a:pt x="6" y="137"/>
                  </a:lnTo>
                  <a:lnTo>
                    <a:pt x="8" y="127"/>
                  </a:lnTo>
                  <a:lnTo>
                    <a:pt x="12" y="113"/>
                  </a:lnTo>
                  <a:lnTo>
                    <a:pt x="16" y="95"/>
                  </a:lnTo>
                  <a:lnTo>
                    <a:pt x="22" y="77"/>
                  </a:lnTo>
                  <a:lnTo>
                    <a:pt x="28" y="59"/>
                  </a:lnTo>
                  <a:lnTo>
                    <a:pt x="32" y="43"/>
                  </a:lnTo>
                  <a:lnTo>
                    <a:pt x="36" y="29"/>
                  </a:lnTo>
                  <a:lnTo>
                    <a:pt x="40" y="19"/>
                  </a:lnTo>
                  <a:lnTo>
                    <a:pt x="42" y="9"/>
                  </a:lnTo>
                  <a:lnTo>
                    <a:pt x="44" y="4"/>
                  </a:lnTo>
                  <a:lnTo>
                    <a:pt x="46" y="2"/>
                  </a:lnTo>
                  <a:lnTo>
                    <a:pt x="46" y="0"/>
                  </a:lnTo>
                  <a:lnTo>
                    <a:pt x="48" y="39"/>
                  </a:lnTo>
                  <a:lnTo>
                    <a:pt x="48" y="41"/>
                  </a:lnTo>
                  <a:lnTo>
                    <a:pt x="46" y="43"/>
                  </a:lnTo>
                  <a:lnTo>
                    <a:pt x="44" y="51"/>
                  </a:lnTo>
                  <a:lnTo>
                    <a:pt x="42" y="59"/>
                  </a:lnTo>
                  <a:lnTo>
                    <a:pt x="38" y="69"/>
                  </a:lnTo>
                  <a:lnTo>
                    <a:pt x="34" y="83"/>
                  </a:lnTo>
                  <a:lnTo>
                    <a:pt x="30" y="101"/>
                  </a:lnTo>
                  <a:lnTo>
                    <a:pt x="24" y="119"/>
                  </a:lnTo>
                  <a:lnTo>
                    <a:pt x="18" y="137"/>
                  </a:lnTo>
                  <a:lnTo>
                    <a:pt x="14" y="153"/>
                  </a:lnTo>
                  <a:lnTo>
                    <a:pt x="10" y="167"/>
                  </a:lnTo>
                  <a:lnTo>
                    <a:pt x="6" y="179"/>
                  </a:lnTo>
                  <a:lnTo>
                    <a:pt x="4" y="187"/>
                  </a:lnTo>
                  <a:lnTo>
                    <a:pt x="2" y="193"/>
                  </a:lnTo>
                  <a:lnTo>
                    <a:pt x="0" y="195"/>
                  </a:lnTo>
                  <a:lnTo>
                    <a:pt x="0" y="197"/>
                  </a:lnTo>
                  <a:lnTo>
                    <a:pt x="0" y="157"/>
                  </a:lnTo>
                  <a:close/>
                </a:path>
              </a:pathLst>
            </a:custGeom>
            <a:solidFill>
              <a:srgbClr val="C0C0C0"/>
            </a:solidFill>
            <a:ln w="6350">
              <a:solidFill>
                <a:srgbClr val="000000"/>
              </a:solidFill>
              <a:prstDash val="solid"/>
              <a:round/>
              <a:headEnd/>
              <a:tailEnd/>
            </a:ln>
          </p:spPr>
          <p:txBody>
            <a:bodyPr/>
            <a:lstStyle/>
            <a:p>
              <a:endParaRPr lang="en-US" dirty="0"/>
            </a:p>
          </p:txBody>
        </p:sp>
        <p:sp>
          <p:nvSpPr>
            <p:cNvPr id="547" name="Freeform 2592"/>
            <p:cNvSpPr>
              <a:spLocks/>
            </p:cNvSpPr>
            <p:nvPr/>
          </p:nvSpPr>
          <p:spPr bwMode="blackWhite">
            <a:xfrm>
              <a:off x="2064" y="1730"/>
              <a:ext cx="2" cy="42"/>
            </a:xfrm>
            <a:custGeom>
              <a:avLst/>
              <a:gdLst/>
              <a:ahLst/>
              <a:cxnLst>
                <a:cxn ang="0">
                  <a:pos x="2" y="0"/>
                </a:cxn>
                <a:cxn ang="0">
                  <a:pos x="0" y="0"/>
                </a:cxn>
                <a:cxn ang="0">
                  <a:pos x="2" y="42"/>
                </a:cxn>
                <a:cxn ang="0">
                  <a:pos x="2" y="0"/>
                </a:cxn>
              </a:cxnLst>
              <a:rect l="0" t="0" r="r" b="b"/>
              <a:pathLst>
                <a:path w="2" h="42">
                  <a:moveTo>
                    <a:pt x="2" y="0"/>
                  </a:moveTo>
                  <a:lnTo>
                    <a:pt x="0" y="0"/>
                  </a:lnTo>
                  <a:lnTo>
                    <a:pt x="2" y="42"/>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548" name="Freeform 2593"/>
            <p:cNvSpPr>
              <a:spLocks/>
            </p:cNvSpPr>
            <p:nvPr/>
          </p:nvSpPr>
          <p:spPr bwMode="blackWhite">
            <a:xfrm>
              <a:off x="1992" y="1760"/>
              <a:ext cx="2" cy="42"/>
            </a:xfrm>
            <a:custGeom>
              <a:avLst/>
              <a:gdLst/>
              <a:ahLst/>
              <a:cxnLst>
                <a:cxn ang="0">
                  <a:pos x="0" y="0"/>
                </a:cxn>
                <a:cxn ang="0">
                  <a:pos x="2" y="42"/>
                </a:cxn>
                <a:cxn ang="0">
                  <a:pos x="0" y="0"/>
                </a:cxn>
              </a:cxnLst>
              <a:rect l="0" t="0" r="r" b="b"/>
              <a:pathLst>
                <a:path w="2" h="42">
                  <a:moveTo>
                    <a:pt x="0" y="0"/>
                  </a:moveTo>
                  <a:lnTo>
                    <a:pt x="2" y="42"/>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549" name="Freeform 2594"/>
            <p:cNvSpPr>
              <a:spLocks/>
            </p:cNvSpPr>
            <p:nvPr/>
          </p:nvSpPr>
          <p:spPr bwMode="blackWhite">
            <a:xfrm>
              <a:off x="2054" y="1878"/>
              <a:ext cx="6" cy="79"/>
            </a:xfrm>
            <a:custGeom>
              <a:avLst/>
              <a:gdLst/>
              <a:ahLst/>
              <a:cxnLst>
                <a:cxn ang="0">
                  <a:pos x="0" y="0"/>
                </a:cxn>
                <a:cxn ang="0">
                  <a:pos x="0" y="2"/>
                </a:cxn>
                <a:cxn ang="0">
                  <a:pos x="0" y="4"/>
                </a:cxn>
                <a:cxn ang="0">
                  <a:pos x="0" y="9"/>
                </a:cxn>
                <a:cxn ang="0">
                  <a:pos x="2" y="15"/>
                </a:cxn>
                <a:cxn ang="0">
                  <a:pos x="2" y="23"/>
                </a:cxn>
                <a:cxn ang="0">
                  <a:pos x="4" y="29"/>
                </a:cxn>
                <a:cxn ang="0">
                  <a:pos x="4" y="33"/>
                </a:cxn>
                <a:cxn ang="0">
                  <a:pos x="4" y="35"/>
                </a:cxn>
                <a:cxn ang="0">
                  <a:pos x="4" y="37"/>
                </a:cxn>
                <a:cxn ang="0">
                  <a:pos x="4" y="39"/>
                </a:cxn>
                <a:cxn ang="0">
                  <a:pos x="6" y="79"/>
                </a:cxn>
                <a:cxn ang="0">
                  <a:pos x="4" y="77"/>
                </a:cxn>
                <a:cxn ang="0">
                  <a:pos x="4" y="75"/>
                </a:cxn>
                <a:cxn ang="0">
                  <a:pos x="4" y="71"/>
                </a:cxn>
                <a:cxn ang="0">
                  <a:pos x="4" y="65"/>
                </a:cxn>
                <a:cxn ang="0">
                  <a:pos x="4" y="57"/>
                </a:cxn>
                <a:cxn ang="0">
                  <a:pos x="2" y="49"/>
                </a:cxn>
                <a:cxn ang="0">
                  <a:pos x="2" y="43"/>
                </a:cxn>
                <a:cxn ang="0">
                  <a:pos x="2" y="41"/>
                </a:cxn>
                <a:cxn ang="0">
                  <a:pos x="2" y="39"/>
                </a:cxn>
                <a:cxn ang="0">
                  <a:pos x="0" y="0"/>
                </a:cxn>
              </a:cxnLst>
              <a:rect l="0" t="0" r="r" b="b"/>
              <a:pathLst>
                <a:path w="6" h="79">
                  <a:moveTo>
                    <a:pt x="0" y="0"/>
                  </a:moveTo>
                  <a:lnTo>
                    <a:pt x="0" y="2"/>
                  </a:lnTo>
                  <a:lnTo>
                    <a:pt x="0" y="4"/>
                  </a:lnTo>
                  <a:lnTo>
                    <a:pt x="0" y="9"/>
                  </a:lnTo>
                  <a:lnTo>
                    <a:pt x="2" y="15"/>
                  </a:lnTo>
                  <a:lnTo>
                    <a:pt x="2" y="23"/>
                  </a:lnTo>
                  <a:lnTo>
                    <a:pt x="4" y="29"/>
                  </a:lnTo>
                  <a:lnTo>
                    <a:pt x="4" y="33"/>
                  </a:lnTo>
                  <a:lnTo>
                    <a:pt x="4" y="35"/>
                  </a:lnTo>
                  <a:lnTo>
                    <a:pt x="4" y="37"/>
                  </a:lnTo>
                  <a:lnTo>
                    <a:pt x="4" y="39"/>
                  </a:lnTo>
                  <a:lnTo>
                    <a:pt x="6" y="79"/>
                  </a:lnTo>
                  <a:lnTo>
                    <a:pt x="4" y="77"/>
                  </a:lnTo>
                  <a:lnTo>
                    <a:pt x="4" y="75"/>
                  </a:lnTo>
                  <a:lnTo>
                    <a:pt x="4" y="71"/>
                  </a:lnTo>
                  <a:lnTo>
                    <a:pt x="4" y="65"/>
                  </a:lnTo>
                  <a:lnTo>
                    <a:pt x="4" y="57"/>
                  </a:lnTo>
                  <a:lnTo>
                    <a:pt x="2" y="49"/>
                  </a:lnTo>
                  <a:lnTo>
                    <a:pt x="2" y="43"/>
                  </a:lnTo>
                  <a:lnTo>
                    <a:pt x="2" y="41"/>
                  </a:lnTo>
                  <a:lnTo>
                    <a:pt x="2" y="39"/>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550" name="Freeform 2595"/>
            <p:cNvSpPr>
              <a:spLocks/>
            </p:cNvSpPr>
            <p:nvPr/>
          </p:nvSpPr>
          <p:spPr bwMode="blackWhite">
            <a:xfrm>
              <a:off x="2066" y="1730"/>
              <a:ext cx="32" cy="50"/>
            </a:xfrm>
            <a:custGeom>
              <a:avLst/>
              <a:gdLst/>
              <a:ahLst/>
              <a:cxnLst>
                <a:cxn ang="0">
                  <a:pos x="32" y="10"/>
                </a:cxn>
                <a:cxn ang="0">
                  <a:pos x="30" y="8"/>
                </a:cxn>
                <a:cxn ang="0">
                  <a:pos x="28" y="8"/>
                </a:cxn>
                <a:cxn ang="0">
                  <a:pos x="28" y="6"/>
                </a:cxn>
                <a:cxn ang="0">
                  <a:pos x="26" y="6"/>
                </a:cxn>
                <a:cxn ang="0">
                  <a:pos x="24" y="4"/>
                </a:cxn>
                <a:cxn ang="0">
                  <a:pos x="22" y="4"/>
                </a:cxn>
                <a:cxn ang="0">
                  <a:pos x="20" y="4"/>
                </a:cxn>
                <a:cxn ang="0">
                  <a:pos x="18" y="2"/>
                </a:cxn>
                <a:cxn ang="0">
                  <a:pos x="16" y="2"/>
                </a:cxn>
                <a:cxn ang="0">
                  <a:pos x="14" y="2"/>
                </a:cxn>
                <a:cxn ang="0">
                  <a:pos x="12" y="2"/>
                </a:cxn>
                <a:cxn ang="0">
                  <a:pos x="8" y="0"/>
                </a:cxn>
                <a:cxn ang="0">
                  <a:pos x="6" y="0"/>
                </a:cxn>
                <a:cxn ang="0">
                  <a:pos x="4" y="0"/>
                </a:cxn>
                <a:cxn ang="0">
                  <a:pos x="2" y="0"/>
                </a:cxn>
                <a:cxn ang="0">
                  <a:pos x="0" y="0"/>
                </a:cxn>
                <a:cxn ang="0">
                  <a:pos x="0" y="42"/>
                </a:cxn>
                <a:cxn ang="0">
                  <a:pos x="2" y="42"/>
                </a:cxn>
                <a:cxn ang="0">
                  <a:pos x="4" y="42"/>
                </a:cxn>
                <a:cxn ang="0">
                  <a:pos x="8" y="42"/>
                </a:cxn>
                <a:cxn ang="0">
                  <a:pos x="10" y="42"/>
                </a:cxn>
                <a:cxn ang="0">
                  <a:pos x="12" y="42"/>
                </a:cxn>
                <a:cxn ang="0">
                  <a:pos x="14" y="44"/>
                </a:cxn>
                <a:cxn ang="0">
                  <a:pos x="16" y="44"/>
                </a:cxn>
                <a:cxn ang="0">
                  <a:pos x="18" y="44"/>
                </a:cxn>
                <a:cxn ang="0">
                  <a:pos x="20" y="44"/>
                </a:cxn>
                <a:cxn ang="0">
                  <a:pos x="22" y="46"/>
                </a:cxn>
                <a:cxn ang="0">
                  <a:pos x="24" y="46"/>
                </a:cxn>
                <a:cxn ang="0">
                  <a:pos x="26" y="48"/>
                </a:cxn>
                <a:cxn ang="0">
                  <a:pos x="28" y="48"/>
                </a:cxn>
                <a:cxn ang="0">
                  <a:pos x="30" y="48"/>
                </a:cxn>
                <a:cxn ang="0">
                  <a:pos x="32" y="50"/>
                </a:cxn>
                <a:cxn ang="0">
                  <a:pos x="32" y="10"/>
                </a:cxn>
              </a:cxnLst>
              <a:rect l="0" t="0" r="r" b="b"/>
              <a:pathLst>
                <a:path w="32" h="50">
                  <a:moveTo>
                    <a:pt x="32" y="10"/>
                  </a:moveTo>
                  <a:lnTo>
                    <a:pt x="30" y="8"/>
                  </a:lnTo>
                  <a:lnTo>
                    <a:pt x="28" y="8"/>
                  </a:lnTo>
                  <a:lnTo>
                    <a:pt x="28" y="6"/>
                  </a:lnTo>
                  <a:lnTo>
                    <a:pt x="26" y="6"/>
                  </a:lnTo>
                  <a:lnTo>
                    <a:pt x="24" y="4"/>
                  </a:lnTo>
                  <a:lnTo>
                    <a:pt x="22" y="4"/>
                  </a:lnTo>
                  <a:lnTo>
                    <a:pt x="20" y="4"/>
                  </a:lnTo>
                  <a:lnTo>
                    <a:pt x="18" y="2"/>
                  </a:lnTo>
                  <a:lnTo>
                    <a:pt x="16" y="2"/>
                  </a:lnTo>
                  <a:lnTo>
                    <a:pt x="14" y="2"/>
                  </a:lnTo>
                  <a:lnTo>
                    <a:pt x="12" y="2"/>
                  </a:lnTo>
                  <a:lnTo>
                    <a:pt x="8" y="0"/>
                  </a:lnTo>
                  <a:lnTo>
                    <a:pt x="6" y="0"/>
                  </a:lnTo>
                  <a:lnTo>
                    <a:pt x="4" y="0"/>
                  </a:lnTo>
                  <a:lnTo>
                    <a:pt x="2" y="0"/>
                  </a:lnTo>
                  <a:lnTo>
                    <a:pt x="0" y="0"/>
                  </a:lnTo>
                  <a:lnTo>
                    <a:pt x="0" y="42"/>
                  </a:lnTo>
                  <a:lnTo>
                    <a:pt x="2" y="42"/>
                  </a:lnTo>
                  <a:lnTo>
                    <a:pt x="4" y="42"/>
                  </a:lnTo>
                  <a:lnTo>
                    <a:pt x="8" y="42"/>
                  </a:lnTo>
                  <a:lnTo>
                    <a:pt x="10" y="42"/>
                  </a:lnTo>
                  <a:lnTo>
                    <a:pt x="12" y="42"/>
                  </a:lnTo>
                  <a:lnTo>
                    <a:pt x="14" y="44"/>
                  </a:lnTo>
                  <a:lnTo>
                    <a:pt x="16" y="44"/>
                  </a:lnTo>
                  <a:lnTo>
                    <a:pt x="18" y="44"/>
                  </a:lnTo>
                  <a:lnTo>
                    <a:pt x="20" y="44"/>
                  </a:lnTo>
                  <a:lnTo>
                    <a:pt x="22" y="46"/>
                  </a:lnTo>
                  <a:lnTo>
                    <a:pt x="24" y="46"/>
                  </a:lnTo>
                  <a:lnTo>
                    <a:pt x="26" y="48"/>
                  </a:lnTo>
                  <a:lnTo>
                    <a:pt x="28" y="48"/>
                  </a:lnTo>
                  <a:lnTo>
                    <a:pt x="30" y="48"/>
                  </a:lnTo>
                  <a:lnTo>
                    <a:pt x="32" y="50"/>
                  </a:lnTo>
                  <a:lnTo>
                    <a:pt x="32" y="10"/>
                  </a:lnTo>
                  <a:close/>
                </a:path>
              </a:pathLst>
            </a:custGeom>
            <a:solidFill>
              <a:srgbClr val="EAEAEA"/>
            </a:solidFill>
            <a:ln w="6350">
              <a:solidFill>
                <a:srgbClr val="000000"/>
              </a:solidFill>
              <a:prstDash val="solid"/>
              <a:round/>
              <a:headEnd/>
              <a:tailEnd/>
            </a:ln>
          </p:spPr>
          <p:txBody>
            <a:bodyPr/>
            <a:lstStyle/>
            <a:p>
              <a:endParaRPr lang="en-US" dirty="0"/>
            </a:p>
          </p:txBody>
        </p:sp>
        <p:sp>
          <p:nvSpPr>
            <p:cNvPr id="551" name="Freeform 2596"/>
            <p:cNvSpPr>
              <a:spLocks/>
            </p:cNvSpPr>
            <p:nvPr/>
          </p:nvSpPr>
          <p:spPr bwMode="blackWhite">
            <a:xfrm>
              <a:off x="1990" y="1760"/>
              <a:ext cx="4" cy="52"/>
            </a:xfrm>
            <a:custGeom>
              <a:avLst/>
              <a:gdLst/>
              <a:ahLst/>
              <a:cxnLst>
                <a:cxn ang="0">
                  <a:pos x="2" y="0"/>
                </a:cxn>
                <a:cxn ang="0">
                  <a:pos x="2" y="2"/>
                </a:cxn>
                <a:cxn ang="0">
                  <a:pos x="2" y="4"/>
                </a:cxn>
                <a:cxn ang="0">
                  <a:pos x="0" y="6"/>
                </a:cxn>
                <a:cxn ang="0">
                  <a:pos x="0" y="8"/>
                </a:cxn>
                <a:cxn ang="0">
                  <a:pos x="0" y="10"/>
                </a:cxn>
                <a:cxn ang="0">
                  <a:pos x="0" y="52"/>
                </a:cxn>
                <a:cxn ang="0">
                  <a:pos x="2" y="50"/>
                </a:cxn>
                <a:cxn ang="0">
                  <a:pos x="2" y="48"/>
                </a:cxn>
                <a:cxn ang="0">
                  <a:pos x="2" y="46"/>
                </a:cxn>
                <a:cxn ang="0">
                  <a:pos x="2" y="44"/>
                </a:cxn>
                <a:cxn ang="0">
                  <a:pos x="4" y="42"/>
                </a:cxn>
                <a:cxn ang="0">
                  <a:pos x="2" y="0"/>
                </a:cxn>
              </a:cxnLst>
              <a:rect l="0" t="0" r="r" b="b"/>
              <a:pathLst>
                <a:path w="4" h="52">
                  <a:moveTo>
                    <a:pt x="2" y="0"/>
                  </a:moveTo>
                  <a:lnTo>
                    <a:pt x="2" y="2"/>
                  </a:lnTo>
                  <a:lnTo>
                    <a:pt x="2" y="4"/>
                  </a:lnTo>
                  <a:lnTo>
                    <a:pt x="0" y="6"/>
                  </a:lnTo>
                  <a:lnTo>
                    <a:pt x="0" y="8"/>
                  </a:lnTo>
                  <a:lnTo>
                    <a:pt x="0" y="10"/>
                  </a:lnTo>
                  <a:lnTo>
                    <a:pt x="0" y="52"/>
                  </a:lnTo>
                  <a:lnTo>
                    <a:pt x="2" y="50"/>
                  </a:lnTo>
                  <a:lnTo>
                    <a:pt x="2" y="48"/>
                  </a:lnTo>
                  <a:lnTo>
                    <a:pt x="2" y="46"/>
                  </a:lnTo>
                  <a:lnTo>
                    <a:pt x="2" y="44"/>
                  </a:lnTo>
                  <a:lnTo>
                    <a:pt x="4" y="42"/>
                  </a:lnTo>
                  <a:lnTo>
                    <a:pt x="2"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552" name="Freeform 2597"/>
            <p:cNvSpPr>
              <a:spLocks/>
            </p:cNvSpPr>
            <p:nvPr/>
          </p:nvSpPr>
          <p:spPr bwMode="blackWhite">
            <a:xfrm>
              <a:off x="2098" y="1740"/>
              <a:ext cx="4" cy="42"/>
            </a:xfrm>
            <a:custGeom>
              <a:avLst/>
              <a:gdLst/>
              <a:ahLst/>
              <a:cxnLst>
                <a:cxn ang="0">
                  <a:pos x="2" y="2"/>
                </a:cxn>
                <a:cxn ang="0">
                  <a:pos x="2" y="0"/>
                </a:cxn>
                <a:cxn ang="0">
                  <a:pos x="0" y="0"/>
                </a:cxn>
                <a:cxn ang="0">
                  <a:pos x="0" y="40"/>
                </a:cxn>
                <a:cxn ang="0">
                  <a:pos x="2" y="42"/>
                </a:cxn>
                <a:cxn ang="0">
                  <a:pos x="4" y="42"/>
                </a:cxn>
                <a:cxn ang="0">
                  <a:pos x="2" y="2"/>
                </a:cxn>
              </a:cxnLst>
              <a:rect l="0" t="0" r="r" b="b"/>
              <a:pathLst>
                <a:path w="4" h="42">
                  <a:moveTo>
                    <a:pt x="2" y="2"/>
                  </a:moveTo>
                  <a:lnTo>
                    <a:pt x="2" y="0"/>
                  </a:lnTo>
                  <a:lnTo>
                    <a:pt x="0" y="0"/>
                  </a:lnTo>
                  <a:lnTo>
                    <a:pt x="0" y="40"/>
                  </a:lnTo>
                  <a:lnTo>
                    <a:pt x="2" y="42"/>
                  </a:lnTo>
                  <a:lnTo>
                    <a:pt x="4" y="42"/>
                  </a:lnTo>
                  <a:lnTo>
                    <a:pt x="2"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553" name="Freeform 2598"/>
            <p:cNvSpPr>
              <a:spLocks/>
            </p:cNvSpPr>
            <p:nvPr/>
          </p:nvSpPr>
          <p:spPr bwMode="blackWhite">
            <a:xfrm>
              <a:off x="1990" y="1770"/>
              <a:ext cx="1" cy="42"/>
            </a:xfrm>
            <a:custGeom>
              <a:avLst/>
              <a:gdLst/>
              <a:ahLst/>
              <a:cxnLst>
                <a:cxn ang="0">
                  <a:pos x="0" y="0"/>
                </a:cxn>
                <a:cxn ang="0">
                  <a:pos x="0" y="42"/>
                </a:cxn>
                <a:cxn ang="0">
                  <a:pos x="0" y="0"/>
                </a:cxn>
              </a:cxnLst>
              <a:rect l="0" t="0" r="r" b="b"/>
              <a:pathLst>
                <a:path h="42">
                  <a:moveTo>
                    <a:pt x="0" y="0"/>
                  </a:moveTo>
                  <a:lnTo>
                    <a:pt x="0" y="42"/>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554" name="Freeform 2599"/>
            <p:cNvSpPr>
              <a:spLocks/>
            </p:cNvSpPr>
            <p:nvPr/>
          </p:nvSpPr>
          <p:spPr bwMode="blackWhite">
            <a:xfrm>
              <a:off x="2100" y="1742"/>
              <a:ext cx="4" cy="44"/>
            </a:xfrm>
            <a:custGeom>
              <a:avLst/>
              <a:gdLst/>
              <a:ahLst/>
              <a:cxnLst>
                <a:cxn ang="0">
                  <a:pos x="2" y="2"/>
                </a:cxn>
                <a:cxn ang="0">
                  <a:pos x="2" y="0"/>
                </a:cxn>
                <a:cxn ang="0">
                  <a:pos x="0" y="0"/>
                </a:cxn>
                <a:cxn ang="0">
                  <a:pos x="2" y="40"/>
                </a:cxn>
                <a:cxn ang="0">
                  <a:pos x="2" y="42"/>
                </a:cxn>
                <a:cxn ang="0">
                  <a:pos x="4" y="44"/>
                </a:cxn>
                <a:cxn ang="0">
                  <a:pos x="2" y="2"/>
                </a:cxn>
              </a:cxnLst>
              <a:rect l="0" t="0" r="r" b="b"/>
              <a:pathLst>
                <a:path w="4" h="44">
                  <a:moveTo>
                    <a:pt x="2" y="2"/>
                  </a:moveTo>
                  <a:lnTo>
                    <a:pt x="2" y="0"/>
                  </a:lnTo>
                  <a:lnTo>
                    <a:pt x="0" y="0"/>
                  </a:lnTo>
                  <a:lnTo>
                    <a:pt x="2" y="40"/>
                  </a:lnTo>
                  <a:lnTo>
                    <a:pt x="2" y="42"/>
                  </a:lnTo>
                  <a:lnTo>
                    <a:pt x="4" y="44"/>
                  </a:lnTo>
                  <a:lnTo>
                    <a:pt x="2"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555" name="Freeform 2600"/>
            <p:cNvSpPr>
              <a:spLocks/>
            </p:cNvSpPr>
            <p:nvPr/>
          </p:nvSpPr>
          <p:spPr bwMode="blackWhite">
            <a:xfrm>
              <a:off x="1990" y="1770"/>
              <a:ext cx="2" cy="44"/>
            </a:xfrm>
            <a:custGeom>
              <a:avLst/>
              <a:gdLst/>
              <a:ahLst/>
              <a:cxnLst>
                <a:cxn ang="0">
                  <a:pos x="0" y="0"/>
                </a:cxn>
                <a:cxn ang="0">
                  <a:pos x="0" y="2"/>
                </a:cxn>
                <a:cxn ang="0">
                  <a:pos x="2" y="44"/>
                </a:cxn>
                <a:cxn ang="0">
                  <a:pos x="0" y="42"/>
                </a:cxn>
                <a:cxn ang="0">
                  <a:pos x="0" y="0"/>
                </a:cxn>
              </a:cxnLst>
              <a:rect l="0" t="0" r="r" b="b"/>
              <a:pathLst>
                <a:path w="2" h="44">
                  <a:moveTo>
                    <a:pt x="0" y="0"/>
                  </a:moveTo>
                  <a:lnTo>
                    <a:pt x="0" y="2"/>
                  </a:lnTo>
                  <a:lnTo>
                    <a:pt x="2" y="44"/>
                  </a:lnTo>
                  <a:lnTo>
                    <a:pt x="0" y="42"/>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556" name="Freeform 2601"/>
            <p:cNvSpPr>
              <a:spLocks/>
            </p:cNvSpPr>
            <p:nvPr/>
          </p:nvSpPr>
          <p:spPr bwMode="blackWhite">
            <a:xfrm>
              <a:off x="2102" y="1744"/>
              <a:ext cx="2" cy="44"/>
            </a:xfrm>
            <a:custGeom>
              <a:avLst/>
              <a:gdLst/>
              <a:ahLst/>
              <a:cxnLst>
                <a:cxn ang="0">
                  <a:pos x="2" y="2"/>
                </a:cxn>
                <a:cxn ang="0">
                  <a:pos x="0" y="2"/>
                </a:cxn>
                <a:cxn ang="0">
                  <a:pos x="0" y="0"/>
                </a:cxn>
                <a:cxn ang="0">
                  <a:pos x="2" y="42"/>
                </a:cxn>
                <a:cxn ang="0">
                  <a:pos x="2" y="44"/>
                </a:cxn>
                <a:cxn ang="0">
                  <a:pos x="2" y="2"/>
                </a:cxn>
              </a:cxnLst>
              <a:rect l="0" t="0" r="r" b="b"/>
              <a:pathLst>
                <a:path w="2" h="44">
                  <a:moveTo>
                    <a:pt x="2" y="2"/>
                  </a:moveTo>
                  <a:lnTo>
                    <a:pt x="0" y="2"/>
                  </a:lnTo>
                  <a:lnTo>
                    <a:pt x="0" y="0"/>
                  </a:lnTo>
                  <a:lnTo>
                    <a:pt x="2" y="42"/>
                  </a:lnTo>
                  <a:lnTo>
                    <a:pt x="2" y="44"/>
                  </a:lnTo>
                  <a:lnTo>
                    <a:pt x="2"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557" name="Freeform 2602"/>
            <p:cNvSpPr>
              <a:spLocks/>
            </p:cNvSpPr>
            <p:nvPr/>
          </p:nvSpPr>
          <p:spPr bwMode="blackWhite">
            <a:xfrm>
              <a:off x="1990" y="1772"/>
              <a:ext cx="2" cy="44"/>
            </a:xfrm>
            <a:custGeom>
              <a:avLst/>
              <a:gdLst/>
              <a:ahLst/>
              <a:cxnLst>
                <a:cxn ang="0">
                  <a:pos x="0" y="0"/>
                </a:cxn>
                <a:cxn ang="0">
                  <a:pos x="0" y="2"/>
                </a:cxn>
                <a:cxn ang="0">
                  <a:pos x="0" y="4"/>
                </a:cxn>
                <a:cxn ang="0">
                  <a:pos x="2" y="44"/>
                </a:cxn>
                <a:cxn ang="0">
                  <a:pos x="2" y="42"/>
                </a:cxn>
                <a:cxn ang="0">
                  <a:pos x="0" y="0"/>
                </a:cxn>
              </a:cxnLst>
              <a:rect l="0" t="0" r="r" b="b"/>
              <a:pathLst>
                <a:path w="2" h="44">
                  <a:moveTo>
                    <a:pt x="0" y="0"/>
                  </a:moveTo>
                  <a:lnTo>
                    <a:pt x="0" y="2"/>
                  </a:lnTo>
                  <a:lnTo>
                    <a:pt x="0" y="4"/>
                  </a:lnTo>
                  <a:lnTo>
                    <a:pt x="2" y="44"/>
                  </a:lnTo>
                  <a:lnTo>
                    <a:pt x="2" y="42"/>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558" name="Freeform 2603"/>
            <p:cNvSpPr>
              <a:spLocks/>
            </p:cNvSpPr>
            <p:nvPr/>
          </p:nvSpPr>
          <p:spPr bwMode="blackWhite">
            <a:xfrm>
              <a:off x="2104" y="1746"/>
              <a:ext cx="2" cy="44"/>
            </a:xfrm>
            <a:custGeom>
              <a:avLst/>
              <a:gdLst/>
              <a:ahLst/>
              <a:cxnLst>
                <a:cxn ang="0">
                  <a:pos x="0" y="2"/>
                </a:cxn>
                <a:cxn ang="0">
                  <a:pos x="0" y="0"/>
                </a:cxn>
                <a:cxn ang="0">
                  <a:pos x="0" y="42"/>
                </a:cxn>
                <a:cxn ang="0">
                  <a:pos x="2" y="44"/>
                </a:cxn>
                <a:cxn ang="0">
                  <a:pos x="0" y="2"/>
                </a:cxn>
              </a:cxnLst>
              <a:rect l="0" t="0" r="r" b="b"/>
              <a:pathLst>
                <a:path w="2" h="44">
                  <a:moveTo>
                    <a:pt x="0" y="2"/>
                  </a:moveTo>
                  <a:lnTo>
                    <a:pt x="0" y="0"/>
                  </a:lnTo>
                  <a:lnTo>
                    <a:pt x="0" y="42"/>
                  </a:lnTo>
                  <a:lnTo>
                    <a:pt x="2" y="44"/>
                  </a:lnTo>
                  <a:lnTo>
                    <a:pt x="0"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559" name="Freeform 2604"/>
            <p:cNvSpPr>
              <a:spLocks/>
            </p:cNvSpPr>
            <p:nvPr/>
          </p:nvSpPr>
          <p:spPr bwMode="blackWhite">
            <a:xfrm>
              <a:off x="1990" y="1776"/>
              <a:ext cx="4" cy="44"/>
            </a:xfrm>
            <a:custGeom>
              <a:avLst/>
              <a:gdLst/>
              <a:ahLst/>
              <a:cxnLst>
                <a:cxn ang="0">
                  <a:pos x="0" y="0"/>
                </a:cxn>
                <a:cxn ang="0">
                  <a:pos x="2" y="0"/>
                </a:cxn>
                <a:cxn ang="0">
                  <a:pos x="2" y="2"/>
                </a:cxn>
                <a:cxn ang="0">
                  <a:pos x="4" y="44"/>
                </a:cxn>
                <a:cxn ang="0">
                  <a:pos x="2" y="42"/>
                </a:cxn>
                <a:cxn ang="0">
                  <a:pos x="2" y="40"/>
                </a:cxn>
                <a:cxn ang="0">
                  <a:pos x="0" y="0"/>
                </a:cxn>
              </a:cxnLst>
              <a:rect l="0" t="0" r="r" b="b"/>
              <a:pathLst>
                <a:path w="4" h="44">
                  <a:moveTo>
                    <a:pt x="0" y="0"/>
                  </a:moveTo>
                  <a:lnTo>
                    <a:pt x="2" y="0"/>
                  </a:lnTo>
                  <a:lnTo>
                    <a:pt x="2" y="2"/>
                  </a:lnTo>
                  <a:lnTo>
                    <a:pt x="4" y="44"/>
                  </a:lnTo>
                  <a:lnTo>
                    <a:pt x="2" y="42"/>
                  </a:lnTo>
                  <a:lnTo>
                    <a:pt x="2" y="40"/>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560" name="Freeform 2605"/>
            <p:cNvSpPr>
              <a:spLocks/>
            </p:cNvSpPr>
            <p:nvPr/>
          </p:nvSpPr>
          <p:spPr bwMode="blackWhite">
            <a:xfrm>
              <a:off x="2104" y="1748"/>
              <a:ext cx="2" cy="46"/>
            </a:xfrm>
            <a:custGeom>
              <a:avLst/>
              <a:gdLst/>
              <a:ahLst/>
              <a:cxnLst>
                <a:cxn ang="0">
                  <a:pos x="0" y="4"/>
                </a:cxn>
                <a:cxn ang="0">
                  <a:pos x="0" y="2"/>
                </a:cxn>
                <a:cxn ang="0">
                  <a:pos x="0" y="0"/>
                </a:cxn>
                <a:cxn ang="0">
                  <a:pos x="2" y="42"/>
                </a:cxn>
                <a:cxn ang="0">
                  <a:pos x="2" y="44"/>
                </a:cxn>
                <a:cxn ang="0">
                  <a:pos x="2" y="46"/>
                </a:cxn>
                <a:cxn ang="0">
                  <a:pos x="0" y="4"/>
                </a:cxn>
              </a:cxnLst>
              <a:rect l="0" t="0" r="r" b="b"/>
              <a:pathLst>
                <a:path w="2" h="46">
                  <a:moveTo>
                    <a:pt x="0" y="4"/>
                  </a:moveTo>
                  <a:lnTo>
                    <a:pt x="0" y="2"/>
                  </a:lnTo>
                  <a:lnTo>
                    <a:pt x="0" y="0"/>
                  </a:lnTo>
                  <a:lnTo>
                    <a:pt x="2" y="42"/>
                  </a:lnTo>
                  <a:lnTo>
                    <a:pt x="2" y="44"/>
                  </a:lnTo>
                  <a:lnTo>
                    <a:pt x="2" y="46"/>
                  </a:lnTo>
                  <a:lnTo>
                    <a:pt x="0" y="4"/>
                  </a:lnTo>
                  <a:close/>
                </a:path>
              </a:pathLst>
            </a:custGeom>
            <a:solidFill>
              <a:srgbClr val="FFFFFF"/>
            </a:solidFill>
            <a:ln w="6350">
              <a:solidFill>
                <a:srgbClr val="000000"/>
              </a:solidFill>
              <a:prstDash val="solid"/>
              <a:round/>
              <a:headEnd/>
              <a:tailEnd/>
            </a:ln>
          </p:spPr>
          <p:txBody>
            <a:bodyPr/>
            <a:lstStyle/>
            <a:p>
              <a:endParaRPr lang="en-US" dirty="0"/>
            </a:p>
          </p:txBody>
        </p:sp>
        <p:sp>
          <p:nvSpPr>
            <p:cNvPr id="561" name="Freeform 2606"/>
            <p:cNvSpPr>
              <a:spLocks/>
            </p:cNvSpPr>
            <p:nvPr/>
          </p:nvSpPr>
          <p:spPr bwMode="blackWhite">
            <a:xfrm>
              <a:off x="1992" y="1778"/>
              <a:ext cx="4" cy="44"/>
            </a:xfrm>
            <a:custGeom>
              <a:avLst/>
              <a:gdLst/>
              <a:ahLst/>
              <a:cxnLst>
                <a:cxn ang="0">
                  <a:pos x="0" y="0"/>
                </a:cxn>
                <a:cxn ang="0">
                  <a:pos x="2" y="2"/>
                </a:cxn>
                <a:cxn ang="0">
                  <a:pos x="4" y="44"/>
                </a:cxn>
                <a:cxn ang="0">
                  <a:pos x="2" y="42"/>
                </a:cxn>
                <a:cxn ang="0">
                  <a:pos x="0" y="0"/>
                </a:cxn>
              </a:cxnLst>
              <a:rect l="0" t="0" r="r" b="b"/>
              <a:pathLst>
                <a:path w="4" h="44">
                  <a:moveTo>
                    <a:pt x="0" y="0"/>
                  </a:moveTo>
                  <a:lnTo>
                    <a:pt x="2" y="2"/>
                  </a:lnTo>
                  <a:lnTo>
                    <a:pt x="4" y="44"/>
                  </a:lnTo>
                  <a:lnTo>
                    <a:pt x="2" y="42"/>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562" name="Freeform 2607"/>
            <p:cNvSpPr>
              <a:spLocks/>
            </p:cNvSpPr>
            <p:nvPr/>
          </p:nvSpPr>
          <p:spPr bwMode="blackWhite">
            <a:xfrm>
              <a:off x="2104" y="1752"/>
              <a:ext cx="2" cy="50"/>
            </a:xfrm>
            <a:custGeom>
              <a:avLst/>
              <a:gdLst/>
              <a:ahLst/>
              <a:cxnLst>
                <a:cxn ang="0">
                  <a:pos x="0" y="8"/>
                </a:cxn>
                <a:cxn ang="0">
                  <a:pos x="0" y="6"/>
                </a:cxn>
                <a:cxn ang="0">
                  <a:pos x="0" y="4"/>
                </a:cxn>
                <a:cxn ang="0">
                  <a:pos x="0" y="2"/>
                </a:cxn>
                <a:cxn ang="0">
                  <a:pos x="0" y="0"/>
                </a:cxn>
                <a:cxn ang="0">
                  <a:pos x="2" y="42"/>
                </a:cxn>
                <a:cxn ang="0">
                  <a:pos x="2" y="44"/>
                </a:cxn>
                <a:cxn ang="0">
                  <a:pos x="2" y="46"/>
                </a:cxn>
                <a:cxn ang="0">
                  <a:pos x="2" y="48"/>
                </a:cxn>
                <a:cxn ang="0">
                  <a:pos x="0" y="50"/>
                </a:cxn>
                <a:cxn ang="0">
                  <a:pos x="0" y="8"/>
                </a:cxn>
              </a:cxnLst>
              <a:rect l="0" t="0" r="r" b="b"/>
              <a:pathLst>
                <a:path w="2" h="50">
                  <a:moveTo>
                    <a:pt x="0" y="8"/>
                  </a:moveTo>
                  <a:lnTo>
                    <a:pt x="0" y="6"/>
                  </a:lnTo>
                  <a:lnTo>
                    <a:pt x="0" y="4"/>
                  </a:lnTo>
                  <a:lnTo>
                    <a:pt x="0" y="2"/>
                  </a:lnTo>
                  <a:lnTo>
                    <a:pt x="0" y="0"/>
                  </a:lnTo>
                  <a:lnTo>
                    <a:pt x="2" y="42"/>
                  </a:lnTo>
                  <a:lnTo>
                    <a:pt x="2" y="44"/>
                  </a:lnTo>
                  <a:lnTo>
                    <a:pt x="2" y="46"/>
                  </a:lnTo>
                  <a:lnTo>
                    <a:pt x="2" y="48"/>
                  </a:lnTo>
                  <a:lnTo>
                    <a:pt x="0" y="50"/>
                  </a:lnTo>
                  <a:lnTo>
                    <a:pt x="0" y="8"/>
                  </a:lnTo>
                  <a:close/>
                </a:path>
              </a:pathLst>
            </a:custGeom>
            <a:solidFill>
              <a:srgbClr val="FFFFFF"/>
            </a:solidFill>
            <a:ln w="6350">
              <a:solidFill>
                <a:srgbClr val="000000"/>
              </a:solidFill>
              <a:prstDash val="solid"/>
              <a:round/>
              <a:headEnd/>
              <a:tailEnd/>
            </a:ln>
          </p:spPr>
          <p:txBody>
            <a:bodyPr/>
            <a:lstStyle/>
            <a:p>
              <a:endParaRPr lang="en-US" dirty="0"/>
            </a:p>
          </p:txBody>
        </p:sp>
        <p:sp>
          <p:nvSpPr>
            <p:cNvPr id="563" name="Freeform 2608"/>
            <p:cNvSpPr>
              <a:spLocks/>
            </p:cNvSpPr>
            <p:nvPr/>
          </p:nvSpPr>
          <p:spPr bwMode="blackWhite">
            <a:xfrm>
              <a:off x="1994" y="1780"/>
              <a:ext cx="26" cy="52"/>
            </a:xfrm>
            <a:custGeom>
              <a:avLst/>
              <a:gdLst/>
              <a:ahLst/>
              <a:cxnLst>
                <a:cxn ang="0">
                  <a:pos x="0" y="0"/>
                </a:cxn>
                <a:cxn ang="0">
                  <a:pos x="2" y="2"/>
                </a:cxn>
                <a:cxn ang="0">
                  <a:pos x="4" y="4"/>
                </a:cxn>
                <a:cxn ang="0">
                  <a:pos x="6" y="4"/>
                </a:cxn>
                <a:cxn ang="0">
                  <a:pos x="8" y="6"/>
                </a:cxn>
                <a:cxn ang="0">
                  <a:pos x="10" y="6"/>
                </a:cxn>
                <a:cxn ang="0">
                  <a:pos x="12" y="8"/>
                </a:cxn>
                <a:cxn ang="0">
                  <a:pos x="14" y="8"/>
                </a:cxn>
                <a:cxn ang="0">
                  <a:pos x="16" y="8"/>
                </a:cxn>
                <a:cxn ang="0">
                  <a:pos x="20" y="10"/>
                </a:cxn>
                <a:cxn ang="0">
                  <a:pos x="22" y="10"/>
                </a:cxn>
                <a:cxn ang="0">
                  <a:pos x="24" y="10"/>
                </a:cxn>
                <a:cxn ang="0">
                  <a:pos x="26" y="52"/>
                </a:cxn>
                <a:cxn ang="0">
                  <a:pos x="24" y="52"/>
                </a:cxn>
                <a:cxn ang="0">
                  <a:pos x="22" y="52"/>
                </a:cxn>
                <a:cxn ang="0">
                  <a:pos x="20" y="50"/>
                </a:cxn>
                <a:cxn ang="0">
                  <a:pos x="18" y="50"/>
                </a:cxn>
                <a:cxn ang="0">
                  <a:pos x="16" y="50"/>
                </a:cxn>
                <a:cxn ang="0">
                  <a:pos x="14" y="48"/>
                </a:cxn>
                <a:cxn ang="0">
                  <a:pos x="12" y="48"/>
                </a:cxn>
                <a:cxn ang="0">
                  <a:pos x="10" y="48"/>
                </a:cxn>
                <a:cxn ang="0">
                  <a:pos x="8" y="46"/>
                </a:cxn>
                <a:cxn ang="0">
                  <a:pos x="6" y="46"/>
                </a:cxn>
                <a:cxn ang="0">
                  <a:pos x="6" y="44"/>
                </a:cxn>
                <a:cxn ang="0">
                  <a:pos x="4" y="44"/>
                </a:cxn>
                <a:cxn ang="0">
                  <a:pos x="2" y="42"/>
                </a:cxn>
                <a:cxn ang="0">
                  <a:pos x="0" y="0"/>
                </a:cxn>
              </a:cxnLst>
              <a:rect l="0" t="0" r="r" b="b"/>
              <a:pathLst>
                <a:path w="26" h="52">
                  <a:moveTo>
                    <a:pt x="0" y="0"/>
                  </a:moveTo>
                  <a:lnTo>
                    <a:pt x="2" y="2"/>
                  </a:lnTo>
                  <a:lnTo>
                    <a:pt x="4" y="4"/>
                  </a:lnTo>
                  <a:lnTo>
                    <a:pt x="6" y="4"/>
                  </a:lnTo>
                  <a:lnTo>
                    <a:pt x="8" y="6"/>
                  </a:lnTo>
                  <a:lnTo>
                    <a:pt x="10" y="6"/>
                  </a:lnTo>
                  <a:lnTo>
                    <a:pt x="12" y="8"/>
                  </a:lnTo>
                  <a:lnTo>
                    <a:pt x="14" y="8"/>
                  </a:lnTo>
                  <a:lnTo>
                    <a:pt x="16" y="8"/>
                  </a:lnTo>
                  <a:lnTo>
                    <a:pt x="20" y="10"/>
                  </a:lnTo>
                  <a:lnTo>
                    <a:pt x="22" y="10"/>
                  </a:lnTo>
                  <a:lnTo>
                    <a:pt x="24" y="10"/>
                  </a:lnTo>
                  <a:lnTo>
                    <a:pt x="26" y="52"/>
                  </a:lnTo>
                  <a:lnTo>
                    <a:pt x="24" y="52"/>
                  </a:lnTo>
                  <a:lnTo>
                    <a:pt x="22" y="52"/>
                  </a:lnTo>
                  <a:lnTo>
                    <a:pt x="20" y="50"/>
                  </a:lnTo>
                  <a:lnTo>
                    <a:pt x="18" y="50"/>
                  </a:lnTo>
                  <a:lnTo>
                    <a:pt x="16" y="50"/>
                  </a:lnTo>
                  <a:lnTo>
                    <a:pt x="14" y="48"/>
                  </a:lnTo>
                  <a:lnTo>
                    <a:pt x="12" y="48"/>
                  </a:lnTo>
                  <a:lnTo>
                    <a:pt x="10" y="48"/>
                  </a:lnTo>
                  <a:lnTo>
                    <a:pt x="8" y="46"/>
                  </a:lnTo>
                  <a:lnTo>
                    <a:pt x="6" y="46"/>
                  </a:lnTo>
                  <a:lnTo>
                    <a:pt x="6" y="44"/>
                  </a:lnTo>
                  <a:lnTo>
                    <a:pt x="4" y="44"/>
                  </a:lnTo>
                  <a:lnTo>
                    <a:pt x="2" y="42"/>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564" name="Freeform 2609"/>
            <p:cNvSpPr>
              <a:spLocks/>
            </p:cNvSpPr>
            <p:nvPr/>
          </p:nvSpPr>
          <p:spPr bwMode="blackWhite">
            <a:xfrm>
              <a:off x="2102" y="1760"/>
              <a:ext cx="2" cy="42"/>
            </a:xfrm>
            <a:custGeom>
              <a:avLst/>
              <a:gdLst/>
              <a:ahLst/>
              <a:cxnLst>
                <a:cxn ang="0">
                  <a:pos x="0" y="2"/>
                </a:cxn>
                <a:cxn ang="0">
                  <a:pos x="2" y="0"/>
                </a:cxn>
                <a:cxn ang="0">
                  <a:pos x="2" y="42"/>
                </a:cxn>
                <a:cxn ang="0">
                  <a:pos x="0" y="2"/>
                </a:cxn>
              </a:cxnLst>
              <a:rect l="0" t="0" r="r" b="b"/>
              <a:pathLst>
                <a:path w="2" h="42">
                  <a:moveTo>
                    <a:pt x="0" y="2"/>
                  </a:moveTo>
                  <a:lnTo>
                    <a:pt x="2" y="0"/>
                  </a:lnTo>
                  <a:lnTo>
                    <a:pt x="2" y="42"/>
                  </a:lnTo>
                  <a:lnTo>
                    <a:pt x="0" y="2"/>
                  </a:lnTo>
                  <a:close/>
                </a:path>
              </a:pathLst>
            </a:custGeom>
            <a:solidFill>
              <a:srgbClr val="FFFFFF"/>
            </a:solidFill>
            <a:ln w="6350">
              <a:solidFill>
                <a:srgbClr val="000000"/>
              </a:solidFill>
              <a:prstDash val="solid"/>
              <a:round/>
              <a:headEnd/>
              <a:tailEnd/>
            </a:ln>
          </p:spPr>
          <p:txBody>
            <a:bodyPr/>
            <a:lstStyle/>
            <a:p>
              <a:endParaRPr lang="en-US" dirty="0"/>
            </a:p>
          </p:txBody>
        </p:sp>
        <p:sp>
          <p:nvSpPr>
            <p:cNvPr id="565" name="Freeform 2610"/>
            <p:cNvSpPr>
              <a:spLocks/>
            </p:cNvSpPr>
            <p:nvPr/>
          </p:nvSpPr>
          <p:spPr bwMode="blackWhite">
            <a:xfrm>
              <a:off x="1842" y="1790"/>
              <a:ext cx="178" cy="163"/>
            </a:xfrm>
            <a:custGeom>
              <a:avLst/>
              <a:gdLst/>
              <a:ahLst/>
              <a:cxnLst>
                <a:cxn ang="0">
                  <a:pos x="176" y="0"/>
                </a:cxn>
                <a:cxn ang="0">
                  <a:pos x="174" y="0"/>
                </a:cxn>
                <a:cxn ang="0">
                  <a:pos x="170" y="0"/>
                </a:cxn>
                <a:cxn ang="0">
                  <a:pos x="162" y="2"/>
                </a:cxn>
                <a:cxn ang="0">
                  <a:pos x="150" y="4"/>
                </a:cxn>
                <a:cxn ang="0">
                  <a:pos x="132" y="8"/>
                </a:cxn>
                <a:cxn ang="0">
                  <a:pos x="112" y="16"/>
                </a:cxn>
                <a:cxn ang="0">
                  <a:pos x="92" y="28"/>
                </a:cxn>
                <a:cxn ang="0">
                  <a:pos x="70" y="46"/>
                </a:cxn>
                <a:cxn ang="0">
                  <a:pos x="48" y="70"/>
                </a:cxn>
                <a:cxn ang="0">
                  <a:pos x="36" y="82"/>
                </a:cxn>
                <a:cxn ang="0">
                  <a:pos x="28" y="94"/>
                </a:cxn>
                <a:cxn ang="0">
                  <a:pos x="18" y="101"/>
                </a:cxn>
                <a:cxn ang="0">
                  <a:pos x="12" y="109"/>
                </a:cxn>
                <a:cxn ang="0">
                  <a:pos x="6" y="115"/>
                </a:cxn>
                <a:cxn ang="0">
                  <a:pos x="4" y="117"/>
                </a:cxn>
                <a:cxn ang="0">
                  <a:pos x="0" y="121"/>
                </a:cxn>
                <a:cxn ang="0">
                  <a:pos x="2" y="163"/>
                </a:cxn>
                <a:cxn ang="0">
                  <a:pos x="4" y="159"/>
                </a:cxn>
                <a:cxn ang="0">
                  <a:pos x="8" y="155"/>
                </a:cxn>
                <a:cxn ang="0">
                  <a:pos x="14" y="149"/>
                </a:cxn>
                <a:cxn ang="0">
                  <a:pos x="20" y="141"/>
                </a:cxn>
                <a:cxn ang="0">
                  <a:pos x="28" y="133"/>
                </a:cxn>
                <a:cxn ang="0">
                  <a:pos x="38" y="121"/>
                </a:cxn>
                <a:cxn ang="0">
                  <a:pos x="48" y="109"/>
                </a:cxn>
                <a:cxn ang="0">
                  <a:pos x="72" y="86"/>
                </a:cxn>
                <a:cxn ang="0">
                  <a:pos x="94" y="68"/>
                </a:cxn>
                <a:cxn ang="0">
                  <a:pos x="114" y="56"/>
                </a:cxn>
                <a:cxn ang="0">
                  <a:pos x="134" y="50"/>
                </a:cxn>
                <a:cxn ang="0">
                  <a:pos x="152" y="46"/>
                </a:cxn>
                <a:cxn ang="0">
                  <a:pos x="164" y="44"/>
                </a:cxn>
                <a:cxn ang="0">
                  <a:pos x="172" y="42"/>
                </a:cxn>
                <a:cxn ang="0">
                  <a:pos x="176" y="42"/>
                </a:cxn>
                <a:cxn ang="0">
                  <a:pos x="178" y="42"/>
                </a:cxn>
                <a:cxn ang="0">
                  <a:pos x="176" y="0"/>
                </a:cxn>
              </a:cxnLst>
              <a:rect l="0" t="0" r="r" b="b"/>
              <a:pathLst>
                <a:path w="178" h="163">
                  <a:moveTo>
                    <a:pt x="176" y="0"/>
                  </a:moveTo>
                  <a:lnTo>
                    <a:pt x="174" y="0"/>
                  </a:lnTo>
                  <a:lnTo>
                    <a:pt x="170" y="0"/>
                  </a:lnTo>
                  <a:lnTo>
                    <a:pt x="162" y="2"/>
                  </a:lnTo>
                  <a:lnTo>
                    <a:pt x="150" y="4"/>
                  </a:lnTo>
                  <a:lnTo>
                    <a:pt x="132" y="8"/>
                  </a:lnTo>
                  <a:lnTo>
                    <a:pt x="112" y="16"/>
                  </a:lnTo>
                  <a:lnTo>
                    <a:pt x="92" y="28"/>
                  </a:lnTo>
                  <a:lnTo>
                    <a:pt x="70" y="46"/>
                  </a:lnTo>
                  <a:lnTo>
                    <a:pt x="48" y="70"/>
                  </a:lnTo>
                  <a:lnTo>
                    <a:pt x="36" y="82"/>
                  </a:lnTo>
                  <a:lnTo>
                    <a:pt x="28" y="94"/>
                  </a:lnTo>
                  <a:lnTo>
                    <a:pt x="18" y="101"/>
                  </a:lnTo>
                  <a:lnTo>
                    <a:pt x="12" y="109"/>
                  </a:lnTo>
                  <a:lnTo>
                    <a:pt x="6" y="115"/>
                  </a:lnTo>
                  <a:lnTo>
                    <a:pt x="4" y="117"/>
                  </a:lnTo>
                  <a:lnTo>
                    <a:pt x="0" y="121"/>
                  </a:lnTo>
                  <a:lnTo>
                    <a:pt x="2" y="163"/>
                  </a:lnTo>
                  <a:lnTo>
                    <a:pt x="4" y="159"/>
                  </a:lnTo>
                  <a:lnTo>
                    <a:pt x="8" y="155"/>
                  </a:lnTo>
                  <a:lnTo>
                    <a:pt x="14" y="149"/>
                  </a:lnTo>
                  <a:lnTo>
                    <a:pt x="20" y="141"/>
                  </a:lnTo>
                  <a:lnTo>
                    <a:pt x="28" y="133"/>
                  </a:lnTo>
                  <a:lnTo>
                    <a:pt x="38" y="121"/>
                  </a:lnTo>
                  <a:lnTo>
                    <a:pt x="48" y="109"/>
                  </a:lnTo>
                  <a:lnTo>
                    <a:pt x="72" y="86"/>
                  </a:lnTo>
                  <a:lnTo>
                    <a:pt x="94" y="68"/>
                  </a:lnTo>
                  <a:lnTo>
                    <a:pt x="114" y="56"/>
                  </a:lnTo>
                  <a:lnTo>
                    <a:pt x="134" y="50"/>
                  </a:lnTo>
                  <a:lnTo>
                    <a:pt x="152" y="46"/>
                  </a:lnTo>
                  <a:lnTo>
                    <a:pt x="164" y="44"/>
                  </a:lnTo>
                  <a:lnTo>
                    <a:pt x="172" y="42"/>
                  </a:lnTo>
                  <a:lnTo>
                    <a:pt x="176" y="42"/>
                  </a:lnTo>
                  <a:lnTo>
                    <a:pt x="178" y="42"/>
                  </a:lnTo>
                  <a:lnTo>
                    <a:pt x="176" y="0"/>
                  </a:lnTo>
                  <a:close/>
                </a:path>
              </a:pathLst>
            </a:custGeom>
            <a:solidFill>
              <a:srgbClr val="C0C0C0"/>
            </a:solidFill>
            <a:ln w="6350">
              <a:solidFill>
                <a:srgbClr val="000000"/>
              </a:solidFill>
              <a:prstDash val="solid"/>
              <a:round/>
              <a:headEnd/>
              <a:tailEnd/>
            </a:ln>
          </p:spPr>
          <p:txBody>
            <a:bodyPr/>
            <a:lstStyle/>
            <a:p>
              <a:endParaRPr lang="en-US" dirty="0"/>
            </a:p>
          </p:txBody>
        </p:sp>
        <p:sp>
          <p:nvSpPr>
            <p:cNvPr id="566" name="Freeform 2611"/>
            <p:cNvSpPr>
              <a:spLocks/>
            </p:cNvSpPr>
            <p:nvPr/>
          </p:nvSpPr>
          <p:spPr bwMode="blackWhite">
            <a:xfrm>
              <a:off x="2052" y="1762"/>
              <a:ext cx="52" cy="68"/>
            </a:xfrm>
            <a:custGeom>
              <a:avLst/>
              <a:gdLst/>
              <a:ahLst/>
              <a:cxnLst>
                <a:cxn ang="0">
                  <a:pos x="0" y="28"/>
                </a:cxn>
                <a:cxn ang="0">
                  <a:pos x="2" y="28"/>
                </a:cxn>
                <a:cxn ang="0">
                  <a:pos x="2" y="26"/>
                </a:cxn>
                <a:cxn ang="0">
                  <a:pos x="6" y="26"/>
                </a:cxn>
                <a:cxn ang="0">
                  <a:pos x="8" y="26"/>
                </a:cxn>
                <a:cxn ang="0">
                  <a:pos x="12" y="24"/>
                </a:cxn>
                <a:cxn ang="0">
                  <a:pos x="14" y="24"/>
                </a:cxn>
                <a:cxn ang="0">
                  <a:pos x="16" y="24"/>
                </a:cxn>
                <a:cxn ang="0">
                  <a:pos x="18" y="22"/>
                </a:cxn>
                <a:cxn ang="0">
                  <a:pos x="22" y="22"/>
                </a:cxn>
                <a:cxn ang="0">
                  <a:pos x="24" y="20"/>
                </a:cxn>
                <a:cxn ang="0">
                  <a:pos x="26" y="20"/>
                </a:cxn>
                <a:cxn ang="0">
                  <a:pos x="28" y="18"/>
                </a:cxn>
                <a:cxn ang="0">
                  <a:pos x="32" y="18"/>
                </a:cxn>
                <a:cxn ang="0">
                  <a:pos x="34" y="16"/>
                </a:cxn>
                <a:cxn ang="0">
                  <a:pos x="36" y="14"/>
                </a:cxn>
                <a:cxn ang="0">
                  <a:pos x="38" y="14"/>
                </a:cxn>
                <a:cxn ang="0">
                  <a:pos x="40" y="12"/>
                </a:cxn>
                <a:cxn ang="0">
                  <a:pos x="40" y="10"/>
                </a:cxn>
                <a:cxn ang="0">
                  <a:pos x="42" y="10"/>
                </a:cxn>
                <a:cxn ang="0">
                  <a:pos x="44" y="8"/>
                </a:cxn>
                <a:cxn ang="0">
                  <a:pos x="46" y="6"/>
                </a:cxn>
                <a:cxn ang="0">
                  <a:pos x="46" y="4"/>
                </a:cxn>
                <a:cxn ang="0">
                  <a:pos x="48" y="4"/>
                </a:cxn>
                <a:cxn ang="0">
                  <a:pos x="50" y="2"/>
                </a:cxn>
                <a:cxn ang="0">
                  <a:pos x="50" y="0"/>
                </a:cxn>
                <a:cxn ang="0">
                  <a:pos x="52" y="40"/>
                </a:cxn>
                <a:cxn ang="0">
                  <a:pos x="52" y="42"/>
                </a:cxn>
                <a:cxn ang="0">
                  <a:pos x="50" y="44"/>
                </a:cxn>
                <a:cxn ang="0">
                  <a:pos x="50" y="46"/>
                </a:cxn>
                <a:cxn ang="0">
                  <a:pos x="48" y="46"/>
                </a:cxn>
                <a:cxn ang="0">
                  <a:pos x="48" y="48"/>
                </a:cxn>
                <a:cxn ang="0">
                  <a:pos x="46" y="50"/>
                </a:cxn>
                <a:cxn ang="0">
                  <a:pos x="44" y="52"/>
                </a:cxn>
                <a:cxn ang="0">
                  <a:pos x="42" y="52"/>
                </a:cxn>
                <a:cxn ang="0">
                  <a:pos x="40" y="54"/>
                </a:cxn>
                <a:cxn ang="0">
                  <a:pos x="38" y="54"/>
                </a:cxn>
                <a:cxn ang="0">
                  <a:pos x="36" y="56"/>
                </a:cxn>
                <a:cxn ang="0">
                  <a:pos x="34" y="58"/>
                </a:cxn>
                <a:cxn ang="0">
                  <a:pos x="32" y="58"/>
                </a:cxn>
                <a:cxn ang="0">
                  <a:pos x="30" y="60"/>
                </a:cxn>
                <a:cxn ang="0">
                  <a:pos x="28" y="60"/>
                </a:cxn>
                <a:cxn ang="0">
                  <a:pos x="26" y="62"/>
                </a:cxn>
                <a:cxn ang="0">
                  <a:pos x="24" y="62"/>
                </a:cxn>
                <a:cxn ang="0">
                  <a:pos x="20" y="64"/>
                </a:cxn>
                <a:cxn ang="0">
                  <a:pos x="18" y="64"/>
                </a:cxn>
                <a:cxn ang="0">
                  <a:pos x="16" y="66"/>
                </a:cxn>
                <a:cxn ang="0">
                  <a:pos x="14" y="66"/>
                </a:cxn>
                <a:cxn ang="0">
                  <a:pos x="10" y="66"/>
                </a:cxn>
                <a:cxn ang="0">
                  <a:pos x="8" y="68"/>
                </a:cxn>
                <a:cxn ang="0">
                  <a:pos x="4" y="68"/>
                </a:cxn>
                <a:cxn ang="0">
                  <a:pos x="2" y="68"/>
                </a:cxn>
                <a:cxn ang="0">
                  <a:pos x="0" y="28"/>
                </a:cxn>
              </a:cxnLst>
              <a:rect l="0" t="0" r="r" b="b"/>
              <a:pathLst>
                <a:path w="52" h="68">
                  <a:moveTo>
                    <a:pt x="0" y="28"/>
                  </a:moveTo>
                  <a:lnTo>
                    <a:pt x="2" y="28"/>
                  </a:lnTo>
                  <a:lnTo>
                    <a:pt x="2" y="26"/>
                  </a:lnTo>
                  <a:lnTo>
                    <a:pt x="6" y="26"/>
                  </a:lnTo>
                  <a:lnTo>
                    <a:pt x="8" y="26"/>
                  </a:lnTo>
                  <a:lnTo>
                    <a:pt x="12" y="24"/>
                  </a:lnTo>
                  <a:lnTo>
                    <a:pt x="14" y="24"/>
                  </a:lnTo>
                  <a:lnTo>
                    <a:pt x="16" y="24"/>
                  </a:lnTo>
                  <a:lnTo>
                    <a:pt x="18" y="22"/>
                  </a:lnTo>
                  <a:lnTo>
                    <a:pt x="22" y="22"/>
                  </a:lnTo>
                  <a:lnTo>
                    <a:pt x="24" y="20"/>
                  </a:lnTo>
                  <a:lnTo>
                    <a:pt x="26" y="20"/>
                  </a:lnTo>
                  <a:lnTo>
                    <a:pt x="28" y="18"/>
                  </a:lnTo>
                  <a:lnTo>
                    <a:pt x="32" y="18"/>
                  </a:lnTo>
                  <a:lnTo>
                    <a:pt x="34" y="16"/>
                  </a:lnTo>
                  <a:lnTo>
                    <a:pt x="36" y="14"/>
                  </a:lnTo>
                  <a:lnTo>
                    <a:pt x="38" y="14"/>
                  </a:lnTo>
                  <a:lnTo>
                    <a:pt x="40" y="12"/>
                  </a:lnTo>
                  <a:lnTo>
                    <a:pt x="40" y="10"/>
                  </a:lnTo>
                  <a:lnTo>
                    <a:pt x="42" y="10"/>
                  </a:lnTo>
                  <a:lnTo>
                    <a:pt x="44" y="8"/>
                  </a:lnTo>
                  <a:lnTo>
                    <a:pt x="46" y="6"/>
                  </a:lnTo>
                  <a:lnTo>
                    <a:pt x="46" y="4"/>
                  </a:lnTo>
                  <a:lnTo>
                    <a:pt x="48" y="4"/>
                  </a:lnTo>
                  <a:lnTo>
                    <a:pt x="50" y="2"/>
                  </a:lnTo>
                  <a:lnTo>
                    <a:pt x="50" y="0"/>
                  </a:lnTo>
                  <a:lnTo>
                    <a:pt x="52" y="40"/>
                  </a:lnTo>
                  <a:lnTo>
                    <a:pt x="52" y="42"/>
                  </a:lnTo>
                  <a:lnTo>
                    <a:pt x="50" y="44"/>
                  </a:lnTo>
                  <a:lnTo>
                    <a:pt x="50" y="46"/>
                  </a:lnTo>
                  <a:lnTo>
                    <a:pt x="48" y="46"/>
                  </a:lnTo>
                  <a:lnTo>
                    <a:pt x="48" y="48"/>
                  </a:lnTo>
                  <a:lnTo>
                    <a:pt x="46" y="50"/>
                  </a:lnTo>
                  <a:lnTo>
                    <a:pt x="44" y="52"/>
                  </a:lnTo>
                  <a:lnTo>
                    <a:pt x="42" y="52"/>
                  </a:lnTo>
                  <a:lnTo>
                    <a:pt x="40" y="54"/>
                  </a:lnTo>
                  <a:lnTo>
                    <a:pt x="38" y="54"/>
                  </a:lnTo>
                  <a:lnTo>
                    <a:pt x="36" y="56"/>
                  </a:lnTo>
                  <a:lnTo>
                    <a:pt x="34" y="58"/>
                  </a:lnTo>
                  <a:lnTo>
                    <a:pt x="32" y="58"/>
                  </a:lnTo>
                  <a:lnTo>
                    <a:pt x="30" y="60"/>
                  </a:lnTo>
                  <a:lnTo>
                    <a:pt x="28" y="60"/>
                  </a:lnTo>
                  <a:lnTo>
                    <a:pt x="26" y="62"/>
                  </a:lnTo>
                  <a:lnTo>
                    <a:pt x="24" y="62"/>
                  </a:lnTo>
                  <a:lnTo>
                    <a:pt x="20" y="64"/>
                  </a:lnTo>
                  <a:lnTo>
                    <a:pt x="18" y="64"/>
                  </a:lnTo>
                  <a:lnTo>
                    <a:pt x="16" y="66"/>
                  </a:lnTo>
                  <a:lnTo>
                    <a:pt x="14" y="66"/>
                  </a:lnTo>
                  <a:lnTo>
                    <a:pt x="10" y="66"/>
                  </a:lnTo>
                  <a:lnTo>
                    <a:pt x="8" y="68"/>
                  </a:lnTo>
                  <a:lnTo>
                    <a:pt x="4" y="68"/>
                  </a:lnTo>
                  <a:lnTo>
                    <a:pt x="2" y="68"/>
                  </a:lnTo>
                  <a:lnTo>
                    <a:pt x="0" y="28"/>
                  </a:lnTo>
                  <a:close/>
                </a:path>
              </a:pathLst>
            </a:custGeom>
            <a:solidFill>
              <a:srgbClr val="C0C0C0"/>
            </a:solidFill>
            <a:ln w="6350">
              <a:solidFill>
                <a:srgbClr val="000000"/>
              </a:solidFill>
              <a:prstDash val="solid"/>
              <a:round/>
              <a:headEnd/>
              <a:tailEnd/>
            </a:ln>
          </p:spPr>
          <p:txBody>
            <a:bodyPr/>
            <a:lstStyle/>
            <a:p>
              <a:endParaRPr lang="en-US" dirty="0"/>
            </a:p>
          </p:txBody>
        </p:sp>
        <p:sp>
          <p:nvSpPr>
            <p:cNvPr id="567" name="Freeform 2612"/>
            <p:cNvSpPr>
              <a:spLocks/>
            </p:cNvSpPr>
            <p:nvPr/>
          </p:nvSpPr>
          <p:spPr bwMode="blackWhite">
            <a:xfrm>
              <a:off x="1842" y="1911"/>
              <a:ext cx="36" cy="48"/>
            </a:xfrm>
            <a:custGeom>
              <a:avLst/>
              <a:gdLst/>
              <a:ahLst/>
              <a:cxnLst>
                <a:cxn ang="0">
                  <a:pos x="0" y="0"/>
                </a:cxn>
                <a:cxn ang="0">
                  <a:pos x="0" y="2"/>
                </a:cxn>
                <a:cxn ang="0">
                  <a:pos x="2" y="2"/>
                </a:cxn>
                <a:cxn ang="0">
                  <a:pos x="4" y="4"/>
                </a:cxn>
                <a:cxn ang="0">
                  <a:pos x="6" y="6"/>
                </a:cxn>
                <a:cxn ang="0">
                  <a:pos x="10" y="8"/>
                </a:cxn>
                <a:cxn ang="0">
                  <a:pos x="18" y="8"/>
                </a:cxn>
                <a:cxn ang="0">
                  <a:pos x="24" y="8"/>
                </a:cxn>
                <a:cxn ang="0">
                  <a:pos x="30" y="6"/>
                </a:cxn>
                <a:cxn ang="0">
                  <a:pos x="34" y="4"/>
                </a:cxn>
                <a:cxn ang="0">
                  <a:pos x="36" y="46"/>
                </a:cxn>
                <a:cxn ang="0">
                  <a:pos x="34" y="46"/>
                </a:cxn>
                <a:cxn ang="0">
                  <a:pos x="32" y="48"/>
                </a:cxn>
                <a:cxn ang="0">
                  <a:pos x="26" y="48"/>
                </a:cxn>
                <a:cxn ang="0">
                  <a:pos x="18" y="48"/>
                </a:cxn>
                <a:cxn ang="0">
                  <a:pos x="12" y="48"/>
                </a:cxn>
                <a:cxn ang="0">
                  <a:pos x="8" y="48"/>
                </a:cxn>
                <a:cxn ang="0">
                  <a:pos x="6" y="46"/>
                </a:cxn>
                <a:cxn ang="0">
                  <a:pos x="4" y="44"/>
                </a:cxn>
                <a:cxn ang="0">
                  <a:pos x="2" y="42"/>
                </a:cxn>
                <a:cxn ang="0">
                  <a:pos x="0" y="0"/>
                </a:cxn>
              </a:cxnLst>
              <a:rect l="0" t="0" r="r" b="b"/>
              <a:pathLst>
                <a:path w="36" h="48">
                  <a:moveTo>
                    <a:pt x="0" y="0"/>
                  </a:moveTo>
                  <a:lnTo>
                    <a:pt x="0" y="2"/>
                  </a:lnTo>
                  <a:lnTo>
                    <a:pt x="2" y="2"/>
                  </a:lnTo>
                  <a:lnTo>
                    <a:pt x="4" y="4"/>
                  </a:lnTo>
                  <a:lnTo>
                    <a:pt x="6" y="6"/>
                  </a:lnTo>
                  <a:lnTo>
                    <a:pt x="10" y="8"/>
                  </a:lnTo>
                  <a:lnTo>
                    <a:pt x="18" y="8"/>
                  </a:lnTo>
                  <a:lnTo>
                    <a:pt x="24" y="8"/>
                  </a:lnTo>
                  <a:lnTo>
                    <a:pt x="30" y="6"/>
                  </a:lnTo>
                  <a:lnTo>
                    <a:pt x="34" y="4"/>
                  </a:lnTo>
                  <a:lnTo>
                    <a:pt x="36" y="46"/>
                  </a:lnTo>
                  <a:lnTo>
                    <a:pt x="34" y="46"/>
                  </a:lnTo>
                  <a:lnTo>
                    <a:pt x="32" y="48"/>
                  </a:lnTo>
                  <a:lnTo>
                    <a:pt x="26" y="48"/>
                  </a:lnTo>
                  <a:lnTo>
                    <a:pt x="18" y="48"/>
                  </a:lnTo>
                  <a:lnTo>
                    <a:pt x="12" y="48"/>
                  </a:lnTo>
                  <a:lnTo>
                    <a:pt x="8" y="48"/>
                  </a:lnTo>
                  <a:lnTo>
                    <a:pt x="6" y="46"/>
                  </a:lnTo>
                  <a:lnTo>
                    <a:pt x="4" y="44"/>
                  </a:lnTo>
                  <a:lnTo>
                    <a:pt x="2" y="42"/>
                  </a:lnTo>
                  <a:lnTo>
                    <a:pt x="0" y="0"/>
                  </a:lnTo>
                  <a:close/>
                </a:path>
              </a:pathLst>
            </a:custGeom>
            <a:solidFill>
              <a:srgbClr val="EAEAEA"/>
            </a:solidFill>
            <a:ln w="6350">
              <a:solidFill>
                <a:srgbClr val="000000"/>
              </a:solidFill>
              <a:prstDash val="solid"/>
              <a:round/>
              <a:headEnd/>
              <a:tailEnd/>
            </a:ln>
          </p:spPr>
          <p:txBody>
            <a:bodyPr/>
            <a:lstStyle/>
            <a:p>
              <a:endParaRPr lang="en-US" dirty="0"/>
            </a:p>
          </p:txBody>
        </p:sp>
        <p:sp>
          <p:nvSpPr>
            <p:cNvPr id="568" name="Freeform 2613"/>
            <p:cNvSpPr>
              <a:spLocks/>
            </p:cNvSpPr>
            <p:nvPr/>
          </p:nvSpPr>
          <p:spPr bwMode="blackWhite">
            <a:xfrm>
              <a:off x="1808" y="1878"/>
              <a:ext cx="116" cy="197"/>
            </a:xfrm>
            <a:custGeom>
              <a:avLst/>
              <a:gdLst/>
              <a:ahLst/>
              <a:cxnLst>
                <a:cxn ang="0">
                  <a:pos x="114" y="0"/>
                </a:cxn>
                <a:cxn ang="0">
                  <a:pos x="114" y="2"/>
                </a:cxn>
                <a:cxn ang="0">
                  <a:pos x="110" y="4"/>
                </a:cxn>
                <a:cxn ang="0">
                  <a:pos x="106" y="9"/>
                </a:cxn>
                <a:cxn ang="0">
                  <a:pos x="100" y="19"/>
                </a:cxn>
                <a:cxn ang="0">
                  <a:pos x="92" y="29"/>
                </a:cxn>
                <a:cxn ang="0">
                  <a:pos x="82" y="43"/>
                </a:cxn>
                <a:cxn ang="0">
                  <a:pos x="72" y="59"/>
                </a:cxn>
                <a:cxn ang="0">
                  <a:pos x="58" y="77"/>
                </a:cxn>
                <a:cxn ang="0">
                  <a:pos x="44" y="95"/>
                </a:cxn>
                <a:cxn ang="0">
                  <a:pos x="32" y="113"/>
                </a:cxn>
                <a:cxn ang="0">
                  <a:pos x="22" y="127"/>
                </a:cxn>
                <a:cxn ang="0">
                  <a:pos x="14" y="137"/>
                </a:cxn>
                <a:cxn ang="0">
                  <a:pos x="8" y="145"/>
                </a:cxn>
                <a:cxn ang="0">
                  <a:pos x="4" y="153"/>
                </a:cxn>
                <a:cxn ang="0">
                  <a:pos x="0" y="155"/>
                </a:cxn>
                <a:cxn ang="0">
                  <a:pos x="0" y="157"/>
                </a:cxn>
                <a:cxn ang="0">
                  <a:pos x="2" y="197"/>
                </a:cxn>
                <a:cxn ang="0">
                  <a:pos x="2" y="195"/>
                </a:cxn>
                <a:cxn ang="0">
                  <a:pos x="6" y="193"/>
                </a:cxn>
                <a:cxn ang="0">
                  <a:pos x="10" y="187"/>
                </a:cxn>
                <a:cxn ang="0">
                  <a:pos x="16" y="177"/>
                </a:cxn>
                <a:cxn ang="0">
                  <a:pos x="24" y="167"/>
                </a:cxn>
                <a:cxn ang="0">
                  <a:pos x="34" y="153"/>
                </a:cxn>
                <a:cxn ang="0">
                  <a:pos x="46" y="137"/>
                </a:cxn>
                <a:cxn ang="0">
                  <a:pos x="60" y="119"/>
                </a:cxn>
                <a:cxn ang="0">
                  <a:pos x="74" y="101"/>
                </a:cxn>
                <a:cxn ang="0">
                  <a:pos x="84" y="83"/>
                </a:cxn>
                <a:cxn ang="0">
                  <a:pos x="94" y="69"/>
                </a:cxn>
                <a:cxn ang="0">
                  <a:pos x="102" y="59"/>
                </a:cxn>
                <a:cxn ang="0">
                  <a:pos x="108" y="51"/>
                </a:cxn>
                <a:cxn ang="0">
                  <a:pos x="112" y="43"/>
                </a:cxn>
                <a:cxn ang="0">
                  <a:pos x="116" y="41"/>
                </a:cxn>
                <a:cxn ang="0">
                  <a:pos x="116" y="39"/>
                </a:cxn>
                <a:cxn ang="0">
                  <a:pos x="114" y="0"/>
                </a:cxn>
              </a:cxnLst>
              <a:rect l="0" t="0" r="r" b="b"/>
              <a:pathLst>
                <a:path w="116" h="197">
                  <a:moveTo>
                    <a:pt x="114" y="0"/>
                  </a:moveTo>
                  <a:lnTo>
                    <a:pt x="114" y="2"/>
                  </a:lnTo>
                  <a:lnTo>
                    <a:pt x="110" y="4"/>
                  </a:lnTo>
                  <a:lnTo>
                    <a:pt x="106" y="9"/>
                  </a:lnTo>
                  <a:lnTo>
                    <a:pt x="100" y="19"/>
                  </a:lnTo>
                  <a:lnTo>
                    <a:pt x="92" y="29"/>
                  </a:lnTo>
                  <a:lnTo>
                    <a:pt x="82" y="43"/>
                  </a:lnTo>
                  <a:lnTo>
                    <a:pt x="72" y="59"/>
                  </a:lnTo>
                  <a:lnTo>
                    <a:pt x="58" y="77"/>
                  </a:lnTo>
                  <a:lnTo>
                    <a:pt x="44" y="95"/>
                  </a:lnTo>
                  <a:lnTo>
                    <a:pt x="32" y="113"/>
                  </a:lnTo>
                  <a:lnTo>
                    <a:pt x="22" y="127"/>
                  </a:lnTo>
                  <a:lnTo>
                    <a:pt x="14" y="137"/>
                  </a:lnTo>
                  <a:lnTo>
                    <a:pt x="8" y="145"/>
                  </a:lnTo>
                  <a:lnTo>
                    <a:pt x="4" y="153"/>
                  </a:lnTo>
                  <a:lnTo>
                    <a:pt x="0" y="155"/>
                  </a:lnTo>
                  <a:lnTo>
                    <a:pt x="0" y="157"/>
                  </a:lnTo>
                  <a:lnTo>
                    <a:pt x="2" y="197"/>
                  </a:lnTo>
                  <a:lnTo>
                    <a:pt x="2" y="195"/>
                  </a:lnTo>
                  <a:lnTo>
                    <a:pt x="6" y="193"/>
                  </a:lnTo>
                  <a:lnTo>
                    <a:pt x="10" y="187"/>
                  </a:lnTo>
                  <a:lnTo>
                    <a:pt x="16" y="177"/>
                  </a:lnTo>
                  <a:lnTo>
                    <a:pt x="24" y="167"/>
                  </a:lnTo>
                  <a:lnTo>
                    <a:pt x="34" y="153"/>
                  </a:lnTo>
                  <a:lnTo>
                    <a:pt x="46" y="137"/>
                  </a:lnTo>
                  <a:lnTo>
                    <a:pt x="60" y="119"/>
                  </a:lnTo>
                  <a:lnTo>
                    <a:pt x="74" y="101"/>
                  </a:lnTo>
                  <a:lnTo>
                    <a:pt x="84" y="83"/>
                  </a:lnTo>
                  <a:lnTo>
                    <a:pt x="94" y="69"/>
                  </a:lnTo>
                  <a:lnTo>
                    <a:pt x="102" y="59"/>
                  </a:lnTo>
                  <a:lnTo>
                    <a:pt x="108" y="51"/>
                  </a:lnTo>
                  <a:lnTo>
                    <a:pt x="112" y="43"/>
                  </a:lnTo>
                  <a:lnTo>
                    <a:pt x="116" y="41"/>
                  </a:lnTo>
                  <a:lnTo>
                    <a:pt x="116" y="39"/>
                  </a:lnTo>
                  <a:lnTo>
                    <a:pt x="114" y="0"/>
                  </a:lnTo>
                  <a:close/>
                </a:path>
              </a:pathLst>
            </a:custGeom>
            <a:solidFill>
              <a:srgbClr val="C0C0C0"/>
            </a:solidFill>
            <a:ln w="6350">
              <a:solidFill>
                <a:srgbClr val="000000"/>
              </a:solidFill>
              <a:prstDash val="solid"/>
              <a:round/>
              <a:headEnd/>
              <a:tailEnd/>
            </a:ln>
          </p:spPr>
          <p:txBody>
            <a:bodyPr/>
            <a:lstStyle/>
            <a:p>
              <a:endParaRPr lang="en-US" dirty="0"/>
            </a:p>
          </p:txBody>
        </p:sp>
        <p:sp>
          <p:nvSpPr>
            <p:cNvPr id="569" name="Freeform 2614"/>
            <p:cNvSpPr>
              <a:spLocks/>
            </p:cNvSpPr>
            <p:nvPr/>
          </p:nvSpPr>
          <p:spPr bwMode="blackWhite">
            <a:xfrm>
              <a:off x="2052" y="1790"/>
              <a:ext cx="56" cy="80"/>
            </a:xfrm>
            <a:custGeom>
              <a:avLst/>
              <a:gdLst/>
              <a:ahLst/>
              <a:cxnLst>
                <a:cxn ang="0">
                  <a:pos x="54" y="38"/>
                </a:cxn>
                <a:cxn ang="0">
                  <a:pos x="52" y="26"/>
                </a:cxn>
                <a:cxn ang="0">
                  <a:pos x="48" y="16"/>
                </a:cxn>
                <a:cxn ang="0">
                  <a:pos x="42" y="10"/>
                </a:cxn>
                <a:cxn ang="0">
                  <a:pos x="34" y="6"/>
                </a:cxn>
                <a:cxn ang="0">
                  <a:pos x="22" y="4"/>
                </a:cxn>
                <a:cxn ang="0">
                  <a:pos x="14" y="2"/>
                </a:cxn>
                <a:cxn ang="0">
                  <a:pos x="8" y="0"/>
                </a:cxn>
                <a:cxn ang="0">
                  <a:pos x="4" y="0"/>
                </a:cxn>
                <a:cxn ang="0">
                  <a:pos x="2" y="0"/>
                </a:cxn>
                <a:cxn ang="0">
                  <a:pos x="0" y="0"/>
                </a:cxn>
                <a:cxn ang="0">
                  <a:pos x="2" y="40"/>
                </a:cxn>
                <a:cxn ang="0">
                  <a:pos x="6" y="40"/>
                </a:cxn>
                <a:cxn ang="0">
                  <a:pos x="10" y="40"/>
                </a:cxn>
                <a:cxn ang="0">
                  <a:pos x="16" y="42"/>
                </a:cxn>
                <a:cxn ang="0">
                  <a:pos x="24" y="44"/>
                </a:cxn>
                <a:cxn ang="0">
                  <a:pos x="36" y="48"/>
                </a:cxn>
                <a:cxn ang="0">
                  <a:pos x="44" y="52"/>
                </a:cxn>
                <a:cxn ang="0">
                  <a:pos x="50" y="58"/>
                </a:cxn>
                <a:cxn ang="0">
                  <a:pos x="54" y="68"/>
                </a:cxn>
                <a:cxn ang="0">
                  <a:pos x="56" y="80"/>
                </a:cxn>
                <a:cxn ang="0">
                  <a:pos x="54" y="38"/>
                </a:cxn>
              </a:cxnLst>
              <a:rect l="0" t="0" r="r" b="b"/>
              <a:pathLst>
                <a:path w="56" h="80">
                  <a:moveTo>
                    <a:pt x="54" y="38"/>
                  </a:moveTo>
                  <a:lnTo>
                    <a:pt x="52" y="26"/>
                  </a:lnTo>
                  <a:lnTo>
                    <a:pt x="48" y="16"/>
                  </a:lnTo>
                  <a:lnTo>
                    <a:pt x="42" y="10"/>
                  </a:lnTo>
                  <a:lnTo>
                    <a:pt x="34" y="6"/>
                  </a:lnTo>
                  <a:lnTo>
                    <a:pt x="22" y="4"/>
                  </a:lnTo>
                  <a:lnTo>
                    <a:pt x="14" y="2"/>
                  </a:lnTo>
                  <a:lnTo>
                    <a:pt x="8" y="0"/>
                  </a:lnTo>
                  <a:lnTo>
                    <a:pt x="4" y="0"/>
                  </a:lnTo>
                  <a:lnTo>
                    <a:pt x="2" y="0"/>
                  </a:lnTo>
                  <a:lnTo>
                    <a:pt x="0" y="0"/>
                  </a:lnTo>
                  <a:lnTo>
                    <a:pt x="2" y="40"/>
                  </a:lnTo>
                  <a:lnTo>
                    <a:pt x="6" y="40"/>
                  </a:lnTo>
                  <a:lnTo>
                    <a:pt x="10" y="40"/>
                  </a:lnTo>
                  <a:lnTo>
                    <a:pt x="16" y="42"/>
                  </a:lnTo>
                  <a:lnTo>
                    <a:pt x="24" y="44"/>
                  </a:lnTo>
                  <a:lnTo>
                    <a:pt x="36" y="48"/>
                  </a:lnTo>
                  <a:lnTo>
                    <a:pt x="44" y="52"/>
                  </a:lnTo>
                  <a:lnTo>
                    <a:pt x="50" y="58"/>
                  </a:lnTo>
                  <a:lnTo>
                    <a:pt x="54" y="68"/>
                  </a:lnTo>
                  <a:lnTo>
                    <a:pt x="56" y="80"/>
                  </a:lnTo>
                  <a:lnTo>
                    <a:pt x="54" y="38"/>
                  </a:lnTo>
                  <a:close/>
                </a:path>
              </a:pathLst>
            </a:custGeom>
            <a:solidFill>
              <a:srgbClr val="EAEAEA"/>
            </a:solidFill>
            <a:ln w="6350">
              <a:solidFill>
                <a:srgbClr val="000000"/>
              </a:solidFill>
              <a:prstDash val="solid"/>
              <a:round/>
              <a:headEnd/>
              <a:tailEnd/>
            </a:ln>
          </p:spPr>
          <p:txBody>
            <a:bodyPr/>
            <a:lstStyle/>
            <a:p>
              <a:endParaRPr lang="en-US" dirty="0"/>
            </a:p>
          </p:txBody>
        </p:sp>
        <p:sp>
          <p:nvSpPr>
            <p:cNvPr id="570" name="Freeform 2615"/>
            <p:cNvSpPr>
              <a:spLocks/>
            </p:cNvSpPr>
            <p:nvPr/>
          </p:nvSpPr>
          <p:spPr bwMode="blackWhite">
            <a:xfrm>
              <a:off x="1808" y="2035"/>
              <a:ext cx="2" cy="44"/>
            </a:xfrm>
            <a:custGeom>
              <a:avLst/>
              <a:gdLst/>
              <a:ahLst/>
              <a:cxnLst>
                <a:cxn ang="0">
                  <a:pos x="0" y="0"/>
                </a:cxn>
                <a:cxn ang="0">
                  <a:pos x="0" y="2"/>
                </a:cxn>
                <a:cxn ang="0">
                  <a:pos x="2" y="44"/>
                </a:cxn>
                <a:cxn ang="0">
                  <a:pos x="2" y="42"/>
                </a:cxn>
                <a:cxn ang="0">
                  <a:pos x="2" y="40"/>
                </a:cxn>
                <a:cxn ang="0">
                  <a:pos x="0" y="0"/>
                </a:cxn>
              </a:cxnLst>
              <a:rect l="0" t="0" r="r" b="b"/>
              <a:pathLst>
                <a:path w="2" h="44">
                  <a:moveTo>
                    <a:pt x="0" y="0"/>
                  </a:moveTo>
                  <a:lnTo>
                    <a:pt x="0" y="2"/>
                  </a:lnTo>
                  <a:lnTo>
                    <a:pt x="2" y="44"/>
                  </a:lnTo>
                  <a:lnTo>
                    <a:pt x="2" y="42"/>
                  </a:lnTo>
                  <a:lnTo>
                    <a:pt x="2" y="40"/>
                  </a:lnTo>
                  <a:lnTo>
                    <a:pt x="0" y="0"/>
                  </a:lnTo>
                  <a:close/>
                </a:path>
              </a:pathLst>
            </a:custGeom>
            <a:solidFill>
              <a:srgbClr val="FFFFFF"/>
            </a:solidFill>
            <a:ln w="6350">
              <a:solidFill>
                <a:srgbClr val="000000"/>
              </a:solidFill>
              <a:prstDash val="solid"/>
              <a:round/>
              <a:headEnd/>
              <a:tailEnd/>
            </a:ln>
          </p:spPr>
          <p:txBody>
            <a:bodyPr/>
            <a:lstStyle/>
            <a:p>
              <a:endParaRPr lang="en-US" dirty="0"/>
            </a:p>
          </p:txBody>
        </p:sp>
        <p:sp>
          <p:nvSpPr>
            <p:cNvPr id="571" name="Freeform 2616"/>
            <p:cNvSpPr>
              <a:spLocks/>
            </p:cNvSpPr>
            <p:nvPr/>
          </p:nvSpPr>
          <p:spPr bwMode="blackWhite">
            <a:xfrm>
              <a:off x="1872" y="1919"/>
              <a:ext cx="102" cy="156"/>
            </a:xfrm>
            <a:custGeom>
              <a:avLst/>
              <a:gdLst/>
              <a:ahLst/>
              <a:cxnLst>
                <a:cxn ang="0">
                  <a:pos x="0" y="116"/>
                </a:cxn>
                <a:cxn ang="0">
                  <a:pos x="4" y="112"/>
                </a:cxn>
                <a:cxn ang="0">
                  <a:pos x="6" y="108"/>
                </a:cxn>
                <a:cxn ang="0">
                  <a:pos x="12" y="102"/>
                </a:cxn>
                <a:cxn ang="0">
                  <a:pos x="20" y="94"/>
                </a:cxn>
                <a:cxn ang="0">
                  <a:pos x="28" y="84"/>
                </a:cxn>
                <a:cxn ang="0">
                  <a:pos x="38" y="72"/>
                </a:cxn>
                <a:cxn ang="0">
                  <a:pos x="50" y="58"/>
                </a:cxn>
                <a:cxn ang="0">
                  <a:pos x="62" y="44"/>
                </a:cxn>
                <a:cxn ang="0">
                  <a:pos x="72" y="32"/>
                </a:cxn>
                <a:cxn ang="0">
                  <a:pos x="80" y="22"/>
                </a:cxn>
                <a:cxn ang="0">
                  <a:pos x="88" y="14"/>
                </a:cxn>
                <a:cxn ang="0">
                  <a:pos x="94" y="8"/>
                </a:cxn>
                <a:cxn ang="0">
                  <a:pos x="96" y="4"/>
                </a:cxn>
                <a:cxn ang="0">
                  <a:pos x="100" y="0"/>
                </a:cxn>
                <a:cxn ang="0">
                  <a:pos x="102" y="40"/>
                </a:cxn>
                <a:cxn ang="0">
                  <a:pos x="98" y="44"/>
                </a:cxn>
                <a:cxn ang="0">
                  <a:pos x="96" y="48"/>
                </a:cxn>
                <a:cxn ang="0">
                  <a:pos x="90" y="54"/>
                </a:cxn>
                <a:cxn ang="0">
                  <a:pos x="82" y="62"/>
                </a:cxn>
                <a:cxn ang="0">
                  <a:pos x="74" y="72"/>
                </a:cxn>
                <a:cxn ang="0">
                  <a:pos x="64" y="84"/>
                </a:cxn>
                <a:cxn ang="0">
                  <a:pos x="52" y="98"/>
                </a:cxn>
                <a:cxn ang="0">
                  <a:pos x="40" y="112"/>
                </a:cxn>
                <a:cxn ang="0">
                  <a:pos x="30" y="124"/>
                </a:cxn>
                <a:cxn ang="0">
                  <a:pos x="22" y="134"/>
                </a:cxn>
                <a:cxn ang="0">
                  <a:pos x="14" y="142"/>
                </a:cxn>
                <a:cxn ang="0">
                  <a:pos x="8" y="148"/>
                </a:cxn>
                <a:cxn ang="0">
                  <a:pos x="6" y="152"/>
                </a:cxn>
                <a:cxn ang="0">
                  <a:pos x="2" y="156"/>
                </a:cxn>
                <a:cxn ang="0">
                  <a:pos x="0" y="116"/>
                </a:cxn>
              </a:cxnLst>
              <a:rect l="0" t="0" r="r" b="b"/>
              <a:pathLst>
                <a:path w="102" h="156">
                  <a:moveTo>
                    <a:pt x="0" y="116"/>
                  </a:moveTo>
                  <a:lnTo>
                    <a:pt x="4" y="112"/>
                  </a:lnTo>
                  <a:lnTo>
                    <a:pt x="6" y="108"/>
                  </a:lnTo>
                  <a:lnTo>
                    <a:pt x="12" y="102"/>
                  </a:lnTo>
                  <a:lnTo>
                    <a:pt x="20" y="94"/>
                  </a:lnTo>
                  <a:lnTo>
                    <a:pt x="28" y="84"/>
                  </a:lnTo>
                  <a:lnTo>
                    <a:pt x="38" y="72"/>
                  </a:lnTo>
                  <a:lnTo>
                    <a:pt x="50" y="58"/>
                  </a:lnTo>
                  <a:lnTo>
                    <a:pt x="62" y="44"/>
                  </a:lnTo>
                  <a:lnTo>
                    <a:pt x="72" y="32"/>
                  </a:lnTo>
                  <a:lnTo>
                    <a:pt x="80" y="22"/>
                  </a:lnTo>
                  <a:lnTo>
                    <a:pt x="88" y="14"/>
                  </a:lnTo>
                  <a:lnTo>
                    <a:pt x="94" y="8"/>
                  </a:lnTo>
                  <a:lnTo>
                    <a:pt x="96" y="4"/>
                  </a:lnTo>
                  <a:lnTo>
                    <a:pt x="100" y="0"/>
                  </a:lnTo>
                  <a:lnTo>
                    <a:pt x="102" y="40"/>
                  </a:lnTo>
                  <a:lnTo>
                    <a:pt x="98" y="44"/>
                  </a:lnTo>
                  <a:lnTo>
                    <a:pt x="96" y="48"/>
                  </a:lnTo>
                  <a:lnTo>
                    <a:pt x="90" y="54"/>
                  </a:lnTo>
                  <a:lnTo>
                    <a:pt x="82" y="62"/>
                  </a:lnTo>
                  <a:lnTo>
                    <a:pt x="74" y="72"/>
                  </a:lnTo>
                  <a:lnTo>
                    <a:pt x="64" y="84"/>
                  </a:lnTo>
                  <a:lnTo>
                    <a:pt x="52" y="98"/>
                  </a:lnTo>
                  <a:lnTo>
                    <a:pt x="40" y="112"/>
                  </a:lnTo>
                  <a:lnTo>
                    <a:pt x="30" y="124"/>
                  </a:lnTo>
                  <a:lnTo>
                    <a:pt x="22" y="134"/>
                  </a:lnTo>
                  <a:lnTo>
                    <a:pt x="14" y="142"/>
                  </a:lnTo>
                  <a:lnTo>
                    <a:pt x="8" y="148"/>
                  </a:lnTo>
                  <a:lnTo>
                    <a:pt x="6" y="152"/>
                  </a:lnTo>
                  <a:lnTo>
                    <a:pt x="2" y="156"/>
                  </a:lnTo>
                  <a:lnTo>
                    <a:pt x="0" y="116"/>
                  </a:lnTo>
                  <a:close/>
                </a:path>
              </a:pathLst>
            </a:custGeom>
            <a:solidFill>
              <a:srgbClr val="C0C0C0"/>
            </a:solidFill>
            <a:ln w="6350">
              <a:solidFill>
                <a:srgbClr val="000000"/>
              </a:solidFill>
              <a:prstDash val="solid"/>
              <a:round/>
              <a:headEnd/>
              <a:tailEnd/>
            </a:ln>
          </p:spPr>
          <p:txBody>
            <a:bodyPr/>
            <a:lstStyle/>
            <a:p>
              <a:endParaRPr lang="en-US" dirty="0"/>
            </a:p>
          </p:txBody>
        </p:sp>
        <p:sp>
          <p:nvSpPr>
            <p:cNvPr id="572" name="Freeform 2617"/>
            <p:cNvSpPr>
              <a:spLocks/>
            </p:cNvSpPr>
            <p:nvPr/>
          </p:nvSpPr>
          <p:spPr bwMode="blackWhite">
            <a:xfrm>
              <a:off x="2094" y="1828"/>
              <a:ext cx="14" cy="125"/>
            </a:xfrm>
            <a:custGeom>
              <a:avLst/>
              <a:gdLst/>
              <a:ahLst/>
              <a:cxnLst>
                <a:cxn ang="0">
                  <a:pos x="0" y="83"/>
                </a:cxn>
                <a:cxn ang="0">
                  <a:pos x="0" y="79"/>
                </a:cxn>
                <a:cxn ang="0">
                  <a:pos x="2" y="75"/>
                </a:cxn>
                <a:cxn ang="0">
                  <a:pos x="2" y="69"/>
                </a:cxn>
                <a:cxn ang="0">
                  <a:pos x="4" y="61"/>
                </a:cxn>
                <a:cxn ang="0">
                  <a:pos x="6" y="54"/>
                </a:cxn>
                <a:cxn ang="0">
                  <a:pos x="8" y="42"/>
                </a:cxn>
                <a:cxn ang="0">
                  <a:pos x="10" y="30"/>
                </a:cxn>
                <a:cxn ang="0">
                  <a:pos x="12" y="14"/>
                </a:cxn>
                <a:cxn ang="0">
                  <a:pos x="12" y="0"/>
                </a:cxn>
                <a:cxn ang="0">
                  <a:pos x="14" y="42"/>
                </a:cxn>
                <a:cxn ang="0">
                  <a:pos x="12" y="56"/>
                </a:cxn>
                <a:cxn ang="0">
                  <a:pos x="10" y="69"/>
                </a:cxn>
                <a:cxn ang="0">
                  <a:pos x="8" y="83"/>
                </a:cxn>
                <a:cxn ang="0">
                  <a:pos x="6" y="93"/>
                </a:cxn>
                <a:cxn ang="0">
                  <a:pos x="4" y="103"/>
                </a:cxn>
                <a:cxn ang="0">
                  <a:pos x="4" y="111"/>
                </a:cxn>
                <a:cxn ang="0">
                  <a:pos x="2" y="117"/>
                </a:cxn>
                <a:cxn ang="0">
                  <a:pos x="2" y="121"/>
                </a:cxn>
                <a:cxn ang="0">
                  <a:pos x="2" y="125"/>
                </a:cxn>
                <a:cxn ang="0">
                  <a:pos x="0" y="83"/>
                </a:cxn>
              </a:cxnLst>
              <a:rect l="0" t="0" r="r" b="b"/>
              <a:pathLst>
                <a:path w="14" h="125">
                  <a:moveTo>
                    <a:pt x="0" y="83"/>
                  </a:moveTo>
                  <a:lnTo>
                    <a:pt x="0" y="79"/>
                  </a:lnTo>
                  <a:lnTo>
                    <a:pt x="2" y="75"/>
                  </a:lnTo>
                  <a:lnTo>
                    <a:pt x="2" y="69"/>
                  </a:lnTo>
                  <a:lnTo>
                    <a:pt x="4" y="61"/>
                  </a:lnTo>
                  <a:lnTo>
                    <a:pt x="6" y="54"/>
                  </a:lnTo>
                  <a:lnTo>
                    <a:pt x="8" y="42"/>
                  </a:lnTo>
                  <a:lnTo>
                    <a:pt x="10" y="30"/>
                  </a:lnTo>
                  <a:lnTo>
                    <a:pt x="12" y="14"/>
                  </a:lnTo>
                  <a:lnTo>
                    <a:pt x="12" y="0"/>
                  </a:lnTo>
                  <a:lnTo>
                    <a:pt x="14" y="42"/>
                  </a:lnTo>
                  <a:lnTo>
                    <a:pt x="12" y="56"/>
                  </a:lnTo>
                  <a:lnTo>
                    <a:pt x="10" y="69"/>
                  </a:lnTo>
                  <a:lnTo>
                    <a:pt x="8" y="83"/>
                  </a:lnTo>
                  <a:lnTo>
                    <a:pt x="6" y="93"/>
                  </a:lnTo>
                  <a:lnTo>
                    <a:pt x="4" y="103"/>
                  </a:lnTo>
                  <a:lnTo>
                    <a:pt x="4" y="111"/>
                  </a:lnTo>
                  <a:lnTo>
                    <a:pt x="2" y="117"/>
                  </a:lnTo>
                  <a:lnTo>
                    <a:pt x="2" y="121"/>
                  </a:lnTo>
                  <a:lnTo>
                    <a:pt x="2" y="125"/>
                  </a:lnTo>
                  <a:lnTo>
                    <a:pt x="0" y="83"/>
                  </a:lnTo>
                  <a:close/>
                </a:path>
              </a:pathLst>
            </a:custGeom>
            <a:solidFill>
              <a:srgbClr val="C0C0C0"/>
            </a:solidFill>
            <a:ln w="6350">
              <a:solidFill>
                <a:srgbClr val="000000"/>
              </a:solidFill>
              <a:prstDash val="solid"/>
              <a:round/>
              <a:headEnd/>
              <a:tailEnd/>
            </a:ln>
          </p:spPr>
          <p:txBody>
            <a:bodyPr/>
            <a:lstStyle/>
            <a:p>
              <a:endParaRPr lang="en-US" dirty="0"/>
            </a:p>
          </p:txBody>
        </p:sp>
        <p:sp>
          <p:nvSpPr>
            <p:cNvPr id="573" name="Freeform 2618"/>
            <p:cNvSpPr>
              <a:spLocks/>
            </p:cNvSpPr>
            <p:nvPr/>
          </p:nvSpPr>
          <p:spPr bwMode="blackWhite">
            <a:xfrm>
              <a:off x="1808" y="2035"/>
              <a:ext cx="66" cy="48"/>
            </a:xfrm>
            <a:custGeom>
              <a:avLst/>
              <a:gdLst/>
              <a:ahLst/>
              <a:cxnLst>
                <a:cxn ang="0">
                  <a:pos x="0" y="2"/>
                </a:cxn>
                <a:cxn ang="0">
                  <a:pos x="2" y="4"/>
                </a:cxn>
                <a:cxn ang="0">
                  <a:pos x="6" y="6"/>
                </a:cxn>
                <a:cxn ang="0">
                  <a:pos x="16" y="6"/>
                </a:cxn>
                <a:cxn ang="0">
                  <a:pos x="26" y="6"/>
                </a:cxn>
                <a:cxn ang="0">
                  <a:pos x="38" y="6"/>
                </a:cxn>
                <a:cxn ang="0">
                  <a:pos x="46" y="6"/>
                </a:cxn>
                <a:cxn ang="0">
                  <a:pos x="54" y="4"/>
                </a:cxn>
                <a:cxn ang="0">
                  <a:pos x="60" y="2"/>
                </a:cxn>
                <a:cxn ang="0">
                  <a:pos x="62" y="0"/>
                </a:cxn>
                <a:cxn ang="0">
                  <a:pos x="64" y="0"/>
                </a:cxn>
                <a:cxn ang="0">
                  <a:pos x="66" y="40"/>
                </a:cxn>
                <a:cxn ang="0">
                  <a:pos x="64" y="42"/>
                </a:cxn>
                <a:cxn ang="0">
                  <a:pos x="60" y="42"/>
                </a:cxn>
                <a:cxn ang="0">
                  <a:pos x="54" y="44"/>
                </a:cxn>
                <a:cxn ang="0">
                  <a:pos x="48" y="46"/>
                </a:cxn>
                <a:cxn ang="0">
                  <a:pos x="38" y="48"/>
                </a:cxn>
                <a:cxn ang="0">
                  <a:pos x="28" y="48"/>
                </a:cxn>
                <a:cxn ang="0">
                  <a:pos x="16" y="48"/>
                </a:cxn>
                <a:cxn ang="0">
                  <a:pos x="8" y="46"/>
                </a:cxn>
                <a:cxn ang="0">
                  <a:pos x="4" y="46"/>
                </a:cxn>
                <a:cxn ang="0">
                  <a:pos x="2" y="44"/>
                </a:cxn>
                <a:cxn ang="0">
                  <a:pos x="0" y="2"/>
                </a:cxn>
              </a:cxnLst>
              <a:rect l="0" t="0" r="r" b="b"/>
              <a:pathLst>
                <a:path w="66" h="48">
                  <a:moveTo>
                    <a:pt x="0" y="2"/>
                  </a:moveTo>
                  <a:lnTo>
                    <a:pt x="2" y="4"/>
                  </a:lnTo>
                  <a:lnTo>
                    <a:pt x="6" y="6"/>
                  </a:lnTo>
                  <a:lnTo>
                    <a:pt x="16" y="6"/>
                  </a:lnTo>
                  <a:lnTo>
                    <a:pt x="26" y="6"/>
                  </a:lnTo>
                  <a:lnTo>
                    <a:pt x="38" y="6"/>
                  </a:lnTo>
                  <a:lnTo>
                    <a:pt x="46" y="6"/>
                  </a:lnTo>
                  <a:lnTo>
                    <a:pt x="54" y="4"/>
                  </a:lnTo>
                  <a:lnTo>
                    <a:pt x="60" y="2"/>
                  </a:lnTo>
                  <a:lnTo>
                    <a:pt x="62" y="0"/>
                  </a:lnTo>
                  <a:lnTo>
                    <a:pt x="64" y="0"/>
                  </a:lnTo>
                  <a:lnTo>
                    <a:pt x="66" y="40"/>
                  </a:lnTo>
                  <a:lnTo>
                    <a:pt x="64" y="42"/>
                  </a:lnTo>
                  <a:lnTo>
                    <a:pt x="60" y="42"/>
                  </a:lnTo>
                  <a:lnTo>
                    <a:pt x="54" y="44"/>
                  </a:lnTo>
                  <a:lnTo>
                    <a:pt x="48" y="46"/>
                  </a:lnTo>
                  <a:lnTo>
                    <a:pt x="38" y="48"/>
                  </a:lnTo>
                  <a:lnTo>
                    <a:pt x="28" y="48"/>
                  </a:lnTo>
                  <a:lnTo>
                    <a:pt x="16" y="48"/>
                  </a:lnTo>
                  <a:lnTo>
                    <a:pt x="8" y="46"/>
                  </a:lnTo>
                  <a:lnTo>
                    <a:pt x="4" y="46"/>
                  </a:lnTo>
                  <a:lnTo>
                    <a:pt x="2" y="44"/>
                  </a:lnTo>
                  <a:lnTo>
                    <a:pt x="0" y="2"/>
                  </a:lnTo>
                  <a:close/>
                </a:path>
              </a:pathLst>
            </a:custGeom>
            <a:solidFill>
              <a:srgbClr val="EAEAEA"/>
            </a:solidFill>
            <a:ln w="6350">
              <a:solidFill>
                <a:srgbClr val="000000"/>
              </a:solidFill>
              <a:prstDash val="solid"/>
              <a:round/>
              <a:headEnd/>
              <a:tailEnd/>
            </a:ln>
          </p:spPr>
          <p:txBody>
            <a:bodyPr/>
            <a:lstStyle/>
            <a:p>
              <a:endParaRPr lang="en-US" dirty="0"/>
            </a:p>
          </p:txBody>
        </p:sp>
        <p:sp>
          <p:nvSpPr>
            <p:cNvPr id="574" name="Freeform 2619"/>
            <p:cNvSpPr>
              <a:spLocks/>
            </p:cNvSpPr>
            <p:nvPr/>
          </p:nvSpPr>
          <p:spPr bwMode="blackWhite">
            <a:xfrm>
              <a:off x="1942" y="1919"/>
              <a:ext cx="32" cy="156"/>
            </a:xfrm>
            <a:custGeom>
              <a:avLst/>
              <a:gdLst/>
              <a:ahLst/>
              <a:cxnLst>
                <a:cxn ang="0">
                  <a:pos x="30" y="0"/>
                </a:cxn>
                <a:cxn ang="0">
                  <a:pos x="30" y="4"/>
                </a:cxn>
                <a:cxn ang="0">
                  <a:pos x="28" y="8"/>
                </a:cxn>
                <a:cxn ang="0">
                  <a:pos x="26" y="14"/>
                </a:cxn>
                <a:cxn ang="0">
                  <a:pos x="24" y="22"/>
                </a:cxn>
                <a:cxn ang="0">
                  <a:pos x="22" y="32"/>
                </a:cxn>
                <a:cxn ang="0">
                  <a:pos x="20" y="44"/>
                </a:cxn>
                <a:cxn ang="0">
                  <a:pos x="16" y="58"/>
                </a:cxn>
                <a:cxn ang="0">
                  <a:pos x="12" y="72"/>
                </a:cxn>
                <a:cxn ang="0">
                  <a:pos x="10" y="84"/>
                </a:cxn>
                <a:cxn ang="0">
                  <a:pos x="6" y="94"/>
                </a:cxn>
                <a:cxn ang="0">
                  <a:pos x="4" y="102"/>
                </a:cxn>
                <a:cxn ang="0">
                  <a:pos x="2" y="108"/>
                </a:cxn>
                <a:cxn ang="0">
                  <a:pos x="2" y="112"/>
                </a:cxn>
                <a:cxn ang="0">
                  <a:pos x="0" y="116"/>
                </a:cxn>
                <a:cxn ang="0">
                  <a:pos x="2" y="156"/>
                </a:cxn>
                <a:cxn ang="0">
                  <a:pos x="4" y="152"/>
                </a:cxn>
                <a:cxn ang="0">
                  <a:pos x="4" y="148"/>
                </a:cxn>
                <a:cxn ang="0">
                  <a:pos x="6" y="142"/>
                </a:cxn>
                <a:cxn ang="0">
                  <a:pos x="8" y="134"/>
                </a:cxn>
                <a:cxn ang="0">
                  <a:pos x="10" y="124"/>
                </a:cxn>
                <a:cxn ang="0">
                  <a:pos x="14" y="112"/>
                </a:cxn>
                <a:cxn ang="0">
                  <a:pos x="16" y="98"/>
                </a:cxn>
                <a:cxn ang="0">
                  <a:pos x="20" y="84"/>
                </a:cxn>
                <a:cxn ang="0">
                  <a:pos x="22" y="72"/>
                </a:cxn>
                <a:cxn ang="0">
                  <a:pos x="26" y="62"/>
                </a:cxn>
                <a:cxn ang="0">
                  <a:pos x="28" y="54"/>
                </a:cxn>
                <a:cxn ang="0">
                  <a:pos x="30" y="48"/>
                </a:cxn>
                <a:cxn ang="0">
                  <a:pos x="30" y="44"/>
                </a:cxn>
                <a:cxn ang="0">
                  <a:pos x="32" y="40"/>
                </a:cxn>
                <a:cxn ang="0">
                  <a:pos x="30" y="0"/>
                </a:cxn>
              </a:cxnLst>
              <a:rect l="0" t="0" r="r" b="b"/>
              <a:pathLst>
                <a:path w="32" h="156">
                  <a:moveTo>
                    <a:pt x="30" y="0"/>
                  </a:moveTo>
                  <a:lnTo>
                    <a:pt x="30" y="4"/>
                  </a:lnTo>
                  <a:lnTo>
                    <a:pt x="28" y="8"/>
                  </a:lnTo>
                  <a:lnTo>
                    <a:pt x="26" y="14"/>
                  </a:lnTo>
                  <a:lnTo>
                    <a:pt x="24" y="22"/>
                  </a:lnTo>
                  <a:lnTo>
                    <a:pt x="22" y="32"/>
                  </a:lnTo>
                  <a:lnTo>
                    <a:pt x="20" y="44"/>
                  </a:lnTo>
                  <a:lnTo>
                    <a:pt x="16" y="58"/>
                  </a:lnTo>
                  <a:lnTo>
                    <a:pt x="12" y="72"/>
                  </a:lnTo>
                  <a:lnTo>
                    <a:pt x="10" y="84"/>
                  </a:lnTo>
                  <a:lnTo>
                    <a:pt x="6" y="94"/>
                  </a:lnTo>
                  <a:lnTo>
                    <a:pt x="4" y="102"/>
                  </a:lnTo>
                  <a:lnTo>
                    <a:pt x="2" y="108"/>
                  </a:lnTo>
                  <a:lnTo>
                    <a:pt x="2" y="112"/>
                  </a:lnTo>
                  <a:lnTo>
                    <a:pt x="0" y="116"/>
                  </a:lnTo>
                  <a:lnTo>
                    <a:pt x="2" y="156"/>
                  </a:lnTo>
                  <a:lnTo>
                    <a:pt x="4" y="152"/>
                  </a:lnTo>
                  <a:lnTo>
                    <a:pt x="4" y="148"/>
                  </a:lnTo>
                  <a:lnTo>
                    <a:pt x="6" y="142"/>
                  </a:lnTo>
                  <a:lnTo>
                    <a:pt x="8" y="134"/>
                  </a:lnTo>
                  <a:lnTo>
                    <a:pt x="10" y="124"/>
                  </a:lnTo>
                  <a:lnTo>
                    <a:pt x="14" y="112"/>
                  </a:lnTo>
                  <a:lnTo>
                    <a:pt x="16" y="98"/>
                  </a:lnTo>
                  <a:lnTo>
                    <a:pt x="20" y="84"/>
                  </a:lnTo>
                  <a:lnTo>
                    <a:pt x="22" y="72"/>
                  </a:lnTo>
                  <a:lnTo>
                    <a:pt x="26" y="62"/>
                  </a:lnTo>
                  <a:lnTo>
                    <a:pt x="28" y="54"/>
                  </a:lnTo>
                  <a:lnTo>
                    <a:pt x="30" y="48"/>
                  </a:lnTo>
                  <a:lnTo>
                    <a:pt x="30" y="44"/>
                  </a:lnTo>
                  <a:lnTo>
                    <a:pt x="32" y="40"/>
                  </a:lnTo>
                  <a:lnTo>
                    <a:pt x="30" y="0"/>
                  </a:lnTo>
                  <a:close/>
                </a:path>
              </a:pathLst>
            </a:custGeom>
            <a:solidFill>
              <a:srgbClr val="C0C0C0"/>
            </a:solidFill>
            <a:ln w="6350">
              <a:solidFill>
                <a:srgbClr val="000000"/>
              </a:solidFill>
              <a:prstDash val="solid"/>
              <a:round/>
              <a:headEnd/>
              <a:tailEnd/>
            </a:ln>
          </p:spPr>
          <p:txBody>
            <a:bodyPr/>
            <a:lstStyle/>
            <a:p>
              <a:endParaRPr lang="en-US" dirty="0"/>
            </a:p>
          </p:txBody>
        </p:sp>
        <p:sp>
          <p:nvSpPr>
            <p:cNvPr id="575" name="Freeform 2620"/>
            <p:cNvSpPr>
              <a:spLocks/>
            </p:cNvSpPr>
            <p:nvPr/>
          </p:nvSpPr>
          <p:spPr bwMode="blackWhite">
            <a:xfrm>
              <a:off x="2058" y="1911"/>
              <a:ext cx="38" cy="50"/>
            </a:xfrm>
            <a:custGeom>
              <a:avLst/>
              <a:gdLst/>
              <a:ahLst/>
              <a:cxnLst>
                <a:cxn ang="0">
                  <a:pos x="0" y="6"/>
                </a:cxn>
                <a:cxn ang="0">
                  <a:pos x="2" y="6"/>
                </a:cxn>
                <a:cxn ang="0">
                  <a:pos x="4" y="6"/>
                </a:cxn>
                <a:cxn ang="0">
                  <a:pos x="8" y="8"/>
                </a:cxn>
                <a:cxn ang="0">
                  <a:pos x="12" y="8"/>
                </a:cxn>
                <a:cxn ang="0">
                  <a:pos x="18" y="8"/>
                </a:cxn>
                <a:cxn ang="0">
                  <a:pos x="24" y="8"/>
                </a:cxn>
                <a:cxn ang="0">
                  <a:pos x="28" y="6"/>
                </a:cxn>
                <a:cxn ang="0">
                  <a:pos x="32" y="4"/>
                </a:cxn>
                <a:cxn ang="0">
                  <a:pos x="34" y="0"/>
                </a:cxn>
                <a:cxn ang="0">
                  <a:pos x="36" y="0"/>
                </a:cxn>
                <a:cxn ang="0">
                  <a:pos x="38" y="42"/>
                </a:cxn>
                <a:cxn ang="0">
                  <a:pos x="36" y="42"/>
                </a:cxn>
                <a:cxn ang="0">
                  <a:pos x="34" y="44"/>
                </a:cxn>
                <a:cxn ang="0">
                  <a:pos x="30" y="48"/>
                </a:cxn>
                <a:cxn ang="0">
                  <a:pos x="24" y="50"/>
                </a:cxn>
                <a:cxn ang="0">
                  <a:pos x="18" y="50"/>
                </a:cxn>
                <a:cxn ang="0">
                  <a:pos x="14" y="50"/>
                </a:cxn>
                <a:cxn ang="0">
                  <a:pos x="10" y="48"/>
                </a:cxn>
                <a:cxn ang="0">
                  <a:pos x="6" y="48"/>
                </a:cxn>
                <a:cxn ang="0">
                  <a:pos x="2" y="48"/>
                </a:cxn>
                <a:cxn ang="0">
                  <a:pos x="2" y="46"/>
                </a:cxn>
                <a:cxn ang="0">
                  <a:pos x="0" y="6"/>
                </a:cxn>
              </a:cxnLst>
              <a:rect l="0" t="0" r="r" b="b"/>
              <a:pathLst>
                <a:path w="38" h="50">
                  <a:moveTo>
                    <a:pt x="0" y="6"/>
                  </a:moveTo>
                  <a:lnTo>
                    <a:pt x="2" y="6"/>
                  </a:lnTo>
                  <a:lnTo>
                    <a:pt x="4" y="6"/>
                  </a:lnTo>
                  <a:lnTo>
                    <a:pt x="8" y="8"/>
                  </a:lnTo>
                  <a:lnTo>
                    <a:pt x="12" y="8"/>
                  </a:lnTo>
                  <a:lnTo>
                    <a:pt x="18" y="8"/>
                  </a:lnTo>
                  <a:lnTo>
                    <a:pt x="24" y="8"/>
                  </a:lnTo>
                  <a:lnTo>
                    <a:pt x="28" y="6"/>
                  </a:lnTo>
                  <a:lnTo>
                    <a:pt x="32" y="4"/>
                  </a:lnTo>
                  <a:lnTo>
                    <a:pt x="34" y="0"/>
                  </a:lnTo>
                  <a:lnTo>
                    <a:pt x="36" y="0"/>
                  </a:lnTo>
                  <a:lnTo>
                    <a:pt x="38" y="42"/>
                  </a:lnTo>
                  <a:lnTo>
                    <a:pt x="36" y="42"/>
                  </a:lnTo>
                  <a:lnTo>
                    <a:pt x="34" y="44"/>
                  </a:lnTo>
                  <a:lnTo>
                    <a:pt x="30" y="48"/>
                  </a:lnTo>
                  <a:lnTo>
                    <a:pt x="24" y="50"/>
                  </a:lnTo>
                  <a:lnTo>
                    <a:pt x="18" y="50"/>
                  </a:lnTo>
                  <a:lnTo>
                    <a:pt x="14" y="50"/>
                  </a:lnTo>
                  <a:lnTo>
                    <a:pt x="10" y="48"/>
                  </a:lnTo>
                  <a:lnTo>
                    <a:pt x="6" y="48"/>
                  </a:lnTo>
                  <a:lnTo>
                    <a:pt x="2" y="48"/>
                  </a:lnTo>
                  <a:lnTo>
                    <a:pt x="2" y="46"/>
                  </a:lnTo>
                  <a:lnTo>
                    <a:pt x="0" y="6"/>
                  </a:lnTo>
                  <a:close/>
                </a:path>
              </a:pathLst>
            </a:custGeom>
            <a:solidFill>
              <a:srgbClr val="EAEAEA"/>
            </a:solidFill>
            <a:ln w="6350">
              <a:solidFill>
                <a:srgbClr val="000000"/>
              </a:solidFill>
              <a:prstDash val="solid"/>
              <a:round/>
              <a:headEnd/>
              <a:tailEnd/>
            </a:ln>
          </p:spPr>
          <p:txBody>
            <a:bodyPr/>
            <a:lstStyle/>
            <a:p>
              <a:endParaRPr lang="en-US" dirty="0"/>
            </a:p>
          </p:txBody>
        </p:sp>
        <p:sp>
          <p:nvSpPr>
            <p:cNvPr id="576" name="Freeform 2621" descr="Papyrus"/>
            <p:cNvSpPr>
              <a:spLocks/>
            </p:cNvSpPr>
            <p:nvPr/>
          </p:nvSpPr>
          <p:spPr bwMode="blackWhite">
            <a:xfrm>
              <a:off x="1942" y="2035"/>
              <a:ext cx="4" cy="42"/>
            </a:xfrm>
            <a:custGeom>
              <a:avLst/>
              <a:gdLst/>
              <a:ahLst/>
              <a:cxnLst>
                <a:cxn ang="0">
                  <a:pos x="0" y="0"/>
                </a:cxn>
                <a:cxn ang="0">
                  <a:pos x="2" y="0"/>
                </a:cxn>
                <a:cxn ang="0">
                  <a:pos x="4" y="42"/>
                </a:cxn>
                <a:cxn ang="0">
                  <a:pos x="2" y="42"/>
                </a:cxn>
                <a:cxn ang="0">
                  <a:pos x="2" y="40"/>
                </a:cxn>
                <a:cxn ang="0">
                  <a:pos x="0" y="0"/>
                </a:cxn>
              </a:cxnLst>
              <a:rect l="0" t="0" r="r" b="b"/>
              <a:pathLst>
                <a:path w="4" h="42">
                  <a:moveTo>
                    <a:pt x="0" y="0"/>
                  </a:moveTo>
                  <a:lnTo>
                    <a:pt x="2" y="0"/>
                  </a:lnTo>
                  <a:lnTo>
                    <a:pt x="4" y="42"/>
                  </a:lnTo>
                  <a:lnTo>
                    <a:pt x="2" y="42"/>
                  </a:lnTo>
                  <a:lnTo>
                    <a:pt x="2" y="40"/>
                  </a:lnTo>
                  <a:lnTo>
                    <a:pt x="0" y="0"/>
                  </a:lnTo>
                  <a:close/>
                </a:path>
              </a:pathLst>
            </a:custGeom>
            <a:blipFill dpi="0" rotWithShape="0">
              <a:blip r:embed="rId4" cstate="print"/>
              <a:srcRect/>
              <a:tile tx="0" ty="0" sx="100000" sy="100000" flip="none" algn="tl"/>
            </a:blipFill>
            <a:ln w="6350">
              <a:solidFill>
                <a:srgbClr val="000000"/>
              </a:solidFill>
              <a:prstDash val="solid"/>
              <a:round/>
              <a:headEnd/>
              <a:tailEnd/>
            </a:ln>
          </p:spPr>
          <p:txBody>
            <a:bodyPr/>
            <a:lstStyle/>
            <a:p>
              <a:endParaRPr lang="en-US" dirty="0"/>
            </a:p>
          </p:txBody>
        </p:sp>
        <p:sp>
          <p:nvSpPr>
            <p:cNvPr id="577" name="Freeform 2622"/>
            <p:cNvSpPr>
              <a:spLocks/>
            </p:cNvSpPr>
            <p:nvPr/>
          </p:nvSpPr>
          <p:spPr bwMode="blackWhite">
            <a:xfrm>
              <a:off x="1944" y="2035"/>
              <a:ext cx="64" cy="46"/>
            </a:xfrm>
            <a:custGeom>
              <a:avLst/>
              <a:gdLst/>
              <a:ahLst/>
              <a:cxnLst>
                <a:cxn ang="0">
                  <a:pos x="0" y="0"/>
                </a:cxn>
                <a:cxn ang="0">
                  <a:pos x="2" y="2"/>
                </a:cxn>
                <a:cxn ang="0">
                  <a:pos x="6" y="4"/>
                </a:cxn>
                <a:cxn ang="0">
                  <a:pos x="12" y="6"/>
                </a:cxn>
                <a:cxn ang="0">
                  <a:pos x="22" y="6"/>
                </a:cxn>
                <a:cxn ang="0">
                  <a:pos x="32" y="6"/>
                </a:cxn>
                <a:cxn ang="0">
                  <a:pos x="42" y="4"/>
                </a:cxn>
                <a:cxn ang="0">
                  <a:pos x="50" y="4"/>
                </a:cxn>
                <a:cxn ang="0">
                  <a:pos x="56" y="2"/>
                </a:cxn>
                <a:cxn ang="0">
                  <a:pos x="62" y="0"/>
                </a:cxn>
                <a:cxn ang="0">
                  <a:pos x="64" y="0"/>
                </a:cxn>
                <a:cxn ang="0">
                  <a:pos x="64" y="40"/>
                </a:cxn>
                <a:cxn ang="0">
                  <a:pos x="62" y="42"/>
                </a:cxn>
                <a:cxn ang="0">
                  <a:pos x="58" y="44"/>
                </a:cxn>
                <a:cxn ang="0">
                  <a:pos x="50" y="46"/>
                </a:cxn>
                <a:cxn ang="0">
                  <a:pos x="42" y="46"/>
                </a:cxn>
                <a:cxn ang="0">
                  <a:pos x="32" y="46"/>
                </a:cxn>
                <a:cxn ang="0">
                  <a:pos x="22" y="46"/>
                </a:cxn>
                <a:cxn ang="0">
                  <a:pos x="14" y="46"/>
                </a:cxn>
                <a:cxn ang="0">
                  <a:pos x="8" y="46"/>
                </a:cxn>
                <a:cxn ang="0">
                  <a:pos x="4" y="44"/>
                </a:cxn>
                <a:cxn ang="0">
                  <a:pos x="2" y="42"/>
                </a:cxn>
                <a:cxn ang="0">
                  <a:pos x="0" y="0"/>
                </a:cxn>
              </a:cxnLst>
              <a:rect l="0" t="0" r="r" b="b"/>
              <a:pathLst>
                <a:path w="64" h="46">
                  <a:moveTo>
                    <a:pt x="0" y="0"/>
                  </a:moveTo>
                  <a:lnTo>
                    <a:pt x="2" y="2"/>
                  </a:lnTo>
                  <a:lnTo>
                    <a:pt x="6" y="4"/>
                  </a:lnTo>
                  <a:lnTo>
                    <a:pt x="12" y="6"/>
                  </a:lnTo>
                  <a:lnTo>
                    <a:pt x="22" y="6"/>
                  </a:lnTo>
                  <a:lnTo>
                    <a:pt x="32" y="6"/>
                  </a:lnTo>
                  <a:lnTo>
                    <a:pt x="42" y="4"/>
                  </a:lnTo>
                  <a:lnTo>
                    <a:pt x="50" y="4"/>
                  </a:lnTo>
                  <a:lnTo>
                    <a:pt x="56" y="2"/>
                  </a:lnTo>
                  <a:lnTo>
                    <a:pt x="62" y="0"/>
                  </a:lnTo>
                  <a:lnTo>
                    <a:pt x="64" y="0"/>
                  </a:lnTo>
                  <a:lnTo>
                    <a:pt x="64" y="40"/>
                  </a:lnTo>
                  <a:lnTo>
                    <a:pt x="62" y="42"/>
                  </a:lnTo>
                  <a:lnTo>
                    <a:pt x="58" y="44"/>
                  </a:lnTo>
                  <a:lnTo>
                    <a:pt x="50" y="46"/>
                  </a:lnTo>
                  <a:lnTo>
                    <a:pt x="42" y="46"/>
                  </a:lnTo>
                  <a:lnTo>
                    <a:pt x="32" y="46"/>
                  </a:lnTo>
                  <a:lnTo>
                    <a:pt x="22" y="46"/>
                  </a:lnTo>
                  <a:lnTo>
                    <a:pt x="14" y="46"/>
                  </a:lnTo>
                  <a:lnTo>
                    <a:pt x="8" y="46"/>
                  </a:lnTo>
                  <a:lnTo>
                    <a:pt x="4" y="44"/>
                  </a:lnTo>
                  <a:lnTo>
                    <a:pt x="2" y="42"/>
                  </a:lnTo>
                  <a:lnTo>
                    <a:pt x="0" y="0"/>
                  </a:lnTo>
                  <a:close/>
                </a:path>
              </a:pathLst>
            </a:custGeom>
            <a:solidFill>
              <a:srgbClr val="EAEAEA"/>
            </a:solidFill>
            <a:ln w="6350">
              <a:solidFill>
                <a:srgbClr val="000000"/>
              </a:solidFill>
              <a:prstDash val="solid"/>
              <a:round/>
              <a:headEnd/>
              <a:tailEnd/>
            </a:ln>
          </p:spPr>
          <p:txBody>
            <a:bodyPr/>
            <a:lstStyle/>
            <a:p>
              <a:endParaRPr lang="en-US" dirty="0"/>
            </a:p>
          </p:txBody>
        </p:sp>
      </p:grpSp>
    </p:spTree>
    <p:extLst>
      <p:ext uri="{BB962C8B-B14F-4D97-AF65-F5344CB8AC3E}">
        <p14:creationId xmlns:p14="http://schemas.microsoft.com/office/powerpoint/2010/main" val="467771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t>Program Layout</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a:t>Notice that the overall layout is divided into layers</a:t>
            </a:r>
          </a:p>
          <a:p>
            <a:r>
              <a:rPr lang="en-US" dirty="0" smtClean="0"/>
              <a:t>Outermost </a:t>
            </a:r>
            <a:r>
              <a:rPr lang="en-US" dirty="0"/>
              <a:t>layer begins with </a:t>
            </a:r>
            <a:endParaRPr lang="en-US" dirty="0" smtClean="0"/>
          </a:p>
          <a:p>
            <a:pPr marL="57150" indent="0" algn="ctr">
              <a:buNone/>
            </a:pPr>
            <a:r>
              <a:rPr lang="en-US" sz="2400" dirty="0" smtClean="0">
                <a:latin typeface="Courier New" pitchFamily="49" charset="0"/>
              </a:rPr>
              <a:t>namespace </a:t>
            </a:r>
            <a:r>
              <a:rPr lang="en-US" sz="2400" dirty="0" err="1">
                <a:latin typeface="Courier New" pitchFamily="49" charset="0"/>
              </a:rPr>
              <a:t>CurrencyConverter</a:t>
            </a:r>
            <a:endParaRPr lang="en-US" sz="2400" dirty="0">
              <a:latin typeface="Courier New" pitchFamily="49" charset="0"/>
            </a:endParaRPr>
          </a:p>
          <a:p>
            <a:r>
              <a:rPr lang="en-US" dirty="0" smtClean="0"/>
              <a:t>Namespaces:</a:t>
            </a:r>
          </a:p>
          <a:p>
            <a:pPr lvl="1"/>
            <a:r>
              <a:rPr lang="en-US" dirty="0" smtClean="0"/>
              <a:t>Useful </a:t>
            </a:r>
            <a:r>
              <a:rPr lang="en-US" dirty="0"/>
              <a:t>way of grouping programs cohesively</a:t>
            </a:r>
          </a:p>
          <a:p>
            <a:pPr lvl="1"/>
            <a:r>
              <a:rPr lang="en-US" dirty="0" smtClean="0"/>
              <a:t>Different </a:t>
            </a:r>
            <a:r>
              <a:rPr lang="en-US" dirty="0"/>
              <a:t>source files can </a:t>
            </a:r>
            <a:r>
              <a:rPr lang="en-US" dirty="0" smtClean="0"/>
              <a:t>be part of </a:t>
            </a:r>
            <a:r>
              <a:rPr lang="en-US" dirty="0"/>
              <a:t>the same namespace</a:t>
            </a:r>
          </a:p>
          <a:p>
            <a:pPr lvl="1"/>
            <a:r>
              <a:rPr lang="en-US" dirty="0" smtClean="0"/>
              <a:t>Optional use,</a:t>
            </a:r>
            <a:r>
              <a:rPr lang="en-US" dirty="0"/>
              <a:t> </a:t>
            </a:r>
            <a:r>
              <a:rPr lang="en-US" dirty="0" smtClean="0"/>
              <a:t>except </a:t>
            </a:r>
            <a:r>
              <a:rPr lang="en-US" dirty="0"/>
              <a:t>when developing components</a:t>
            </a:r>
          </a:p>
          <a:p>
            <a:pPr lvl="2"/>
            <a:r>
              <a:rPr lang="en-US" dirty="0" smtClean="0"/>
              <a:t>Use namespaces </a:t>
            </a:r>
            <a:r>
              <a:rPr lang="en-US" dirty="0"/>
              <a:t>as a matter of good practice</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Namespaces &amp; Methods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4198460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Creating Structures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Structures: used way less than </a:t>
            </a:r>
            <a:r>
              <a:rPr lang="en-US" dirty="0"/>
              <a:t>classes, </a:t>
            </a:r>
            <a:r>
              <a:rPr lang="en-US" dirty="0" smtClean="0"/>
              <a:t>but </a:t>
            </a:r>
            <a:r>
              <a:rPr lang="en-US" dirty="0"/>
              <a:t>useful </a:t>
            </a:r>
            <a:r>
              <a:rPr lang="en-US" dirty="0" smtClean="0"/>
              <a:t>for:</a:t>
            </a:r>
            <a:endParaRPr lang="en-US" dirty="0"/>
          </a:p>
          <a:p>
            <a:pPr lvl="1"/>
            <a:r>
              <a:rPr lang="en-US" dirty="0" smtClean="0"/>
              <a:t>Create </a:t>
            </a:r>
            <a:r>
              <a:rPr lang="en-US" dirty="0"/>
              <a:t>in-memory </a:t>
            </a:r>
            <a:r>
              <a:rPr lang="en-US" dirty="0" smtClean="0"/>
              <a:t>records, can be passed </a:t>
            </a:r>
            <a:r>
              <a:rPr lang="en-US" dirty="0"/>
              <a:t>as a single item</a:t>
            </a:r>
          </a:p>
          <a:p>
            <a:pPr lvl="1"/>
            <a:r>
              <a:rPr lang="en-US" dirty="0"/>
              <a:t>Small mathematical types with symbolic </a:t>
            </a:r>
            <a:r>
              <a:rPr lang="en-US" dirty="0" smtClean="0"/>
              <a:t>operators</a:t>
            </a:r>
            <a:endParaRPr lang="en-US" dirty="0"/>
          </a:p>
          <a:p>
            <a:r>
              <a:rPr lang="en-US" dirty="0" err="1">
                <a:latin typeface="Courier New" pitchFamily="49" charset="0"/>
              </a:rPr>
              <a:t>struct</a:t>
            </a:r>
            <a:r>
              <a:rPr lang="en-US" dirty="0"/>
              <a:t> fields default to </a:t>
            </a:r>
            <a:r>
              <a:rPr lang="en-US" dirty="0" smtClean="0">
                <a:latin typeface="Courier New" pitchFamily="49" charset="0"/>
              </a:rPr>
              <a:t>private</a:t>
            </a:r>
          </a:p>
          <a:p>
            <a:endParaRPr lang="en-US" dirty="0">
              <a:latin typeface="Courier New" pitchFamily="49" charset="0"/>
            </a:endParaRPr>
          </a:p>
          <a:p>
            <a:r>
              <a:rPr lang="en-US" dirty="0"/>
              <a:t>Our discussion will focus on classes</a:t>
            </a:r>
          </a:p>
          <a:p>
            <a:pPr lvl="1"/>
            <a:r>
              <a:rPr lang="en-US" dirty="0"/>
              <a:t>Most features will work equally well with </a:t>
            </a:r>
            <a:r>
              <a:rPr lang="en-US" dirty="0" smtClean="0"/>
              <a:t>structures</a:t>
            </a:r>
            <a:endParaRPr lang="en-US" dirty="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Object-Oriented Philosophy</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9236966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Creating Structures - Example</a:t>
            </a:r>
            <a:endParaRPr lang="en-US"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Object-Oriented Philosophy</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shape6"/>
          <p:cNvSpPr>
            <a:spLocks noChangeArrowheads="1"/>
          </p:cNvSpPr>
          <p:nvPr/>
        </p:nvSpPr>
        <p:spPr bwMode="auto">
          <a:xfrm>
            <a:off x="5004048" y="3237569"/>
            <a:ext cx="3716788" cy="1564147"/>
          </a:xfrm>
          <a:prstGeom prst="rect">
            <a:avLst/>
          </a:prstGeom>
          <a:solidFill>
            <a:srgbClr val="FFFFFF"/>
          </a:solidFill>
          <a:ln w="28575">
            <a:solidFill>
              <a:srgbClr val="000080"/>
            </a:solidFill>
            <a:miter lim="800000"/>
            <a:headEnd/>
            <a:tailEnd/>
          </a:ln>
          <a:effectLst/>
        </p:spPr>
        <p:txBody>
          <a:bodyPr wrap="square" lIns="92075" tIns="46038" rIns="92075" bIns="46038">
            <a:spAutoFit/>
          </a:bodyPr>
          <a:lstStyle/>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70C0"/>
                </a:solidFill>
                <a:effectLst/>
                <a:uLnTx/>
                <a:uFillTx/>
                <a:latin typeface="Courier New" pitchFamily="49" charset="0"/>
              </a:rPr>
              <a:t>namespace</a:t>
            </a:r>
            <a:r>
              <a:rPr kumimoji="0" lang="en-US" sz="1600" b="1" i="0" u="none" strike="noStrike" kern="0" cap="none" spc="0" normalizeH="0" baseline="0" noProof="0" dirty="0">
                <a:ln>
                  <a:noFill/>
                </a:ln>
                <a:solidFill>
                  <a:srgbClr val="000000"/>
                </a:solidFill>
                <a:effectLst/>
                <a:uLnTx/>
                <a:uFillTx/>
                <a:latin typeface="Courier New" pitchFamily="49" charset="0"/>
              </a:rPr>
              <a:t> </a:t>
            </a:r>
            <a:r>
              <a:rPr kumimoji="0" lang="en-US" sz="1600" b="1" i="0" u="none" strike="noStrike" kern="0" cap="none" spc="0" normalizeH="0" baseline="0" noProof="0" dirty="0" err="1" smtClean="0">
                <a:ln>
                  <a:noFill/>
                </a:ln>
                <a:solidFill>
                  <a:srgbClr val="000000"/>
                </a:solidFill>
                <a:effectLst/>
                <a:uLnTx/>
                <a:uFillTx/>
                <a:latin typeface="Courier New" pitchFamily="49" charset="0"/>
              </a:rPr>
              <a:t>ComplexMath</a:t>
            </a:r>
            <a:r>
              <a:rPr lang="en-US" sz="1600" b="1" kern="0" dirty="0">
                <a:solidFill>
                  <a:srgbClr val="000000"/>
                </a:solidFill>
                <a:latin typeface="Courier New" pitchFamily="49" charset="0"/>
              </a:rPr>
              <a:t> </a:t>
            </a:r>
            <a:r>
              <a:rPr kumimoji="0" lang="en-US" sz="1600" b="1" i="0" u="none" strike="noStrike" kern="0" cap="none" spc="0" normalizeH="0" baseline="0" noProof="0" dirty="0" smtClean="0">
                <a:ln>
                  <a:noFill/>
                </a:ln>
                <a:solidFill>
                  <a:srgbClr val="000000"/>
                </a:solidFill>
                <a:effectLst/>
                <a:uLnTx/>
                <a:uFillTx/>
                <a:latin typeface="Courier New" pitchFamily="49" charset="0"/>
              </a:rPr>
              <a:t>{</a:t>
            </a:r>
            <a:endParaRPr kumimoji="0" lang="en-US" sz="1600" b="1" i="0" u="none" strike="noStrike" kern="0" cap="none" spc="0" normalizeH="0" baseline="0" noProof="0" dirty="0">
              <a:ln>
                <a:noFill/>
              </a:ln>
              <a:solidFill>
                <a:srgbClr val="000000"/>
              </a:solidFill>
              <a:effectLst/>
              <a:uLnTx/>
              <a:uFillTx/>
              <a:latin typeface="Courier New" pitchFamily="49" charset="0"/>
            </a:endParaRP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ourier New" pitchFamily="49" charset="0"/>
              </a:rPr>
              <a:t>  </a:t>
            </a:r>
            <a:r>
              <a:rPr kumimoji="0" lang="en-US" sz="1600" b="1" i="0" u="none" strike="noStrike" kern="0" cap="none" spc="0" normalizeH="0" baseline="0" noProof="0" dirty="0" smtClean="0">
                <a:ln>
                  <a:noFill/>
                </a:ln>
                <a:solidFill>
                  <a:srgbClr val="0070C0"/>
                </a:solidFill>
                <a:effectLst/>
                <a:uLnTx/>
                <a:uFillTx/>
                <a:latin typeface="Courier New" pitchFamily="49" charset="0"/>
              </a:rPr>
              <a:t>public</a:t>
            </a:r>
            <a:r>
              <a:rPr kumimoji="0" lang="en-US" sz="1600" b="1" i="0" u="none" strike="noStrike" kern="0" cap="none" spc="0" normalizeH="0" baseline="0" noProof="0" dirty="0" smtClean="0">
                <a:ln>
                  <a:noFill/>
                </a:ln>
                <a:solidFill>
                  <a:srgbClr val="000000"/>
                </a:solidFill>
                <a:effectLst/>
                <a:uLnTx/>
                <a:uFillTx/>
                <a:latin typeface="Courier New" pitchFamily="49" charset="0"/>
              </a:rPr>
              <a:t> </a:t>
            </a:r>
            <a:r>
              <a:rPr kumimoji="0" lang="en-US" sz="1600" b="1" i="0" u="none" strike="noStrike" kern="0" cap="none" spc="0" normalizeH="0" baseline="0" noProof="0" dirty="0" err="1" smtClean="0">
                <a:ln>
                  <a:noFill/>
                </a:ln>
                <a:solidFill>
                  <a:srgbClr val="0070C0"/>
                </a:solidFill>
                <a:effectLst/>
                <a:uLnTx/>
                <a:uFillTx/>
                <a:latin typeface="Courier New" pitchFamily="49" charset="0"/>
              </a:rPr>
              <a:t>struct</a:t>
            </a:r>
            <a:r>
              <a:rPr kumimoji="0" lang="en-US" sz="1600" b="1" i="0" u="none" strike="noStrike" kern="0" cap="none" spc="0" normalizeH="0" baseline="0" noProof="0" dirty="0" smtClean="0">
                <a:ln>
                  <a:noFill/>
                </a:ln>
                <a:solidFill>
                  <a:srgbClr val="000000"/>
                </a:solidFill>
                <a:effectLst/>
                <a:uLnTx/>
                <a:uFillTx/>
                <a:latin typeface="Courier New" pitchFamily="49" charset="0"/>
              </a:rPr>
              <a:t> complex</a:t>
            </a:r>
            <a:r>
              <a:rPr lang="en-US" sz="1600" b="1" kern="0" dirty="0">
                <a:solidFill>
                  <a:srgbClr val="000000"/>
                </a:solidFill>
                <a:latin typeface="Courier New" pitchFamily="49" charset="0"/>
              </a:rPr>
              <a:t> </a:t>
            </a:r>
            <a:r>
              <a:rPr kumimoji="0" lang="en-US" sz="1600" b="1" i="0" u="none" strike="noStrike" kern="0" cap="none" spc="0" normalizeH="0" baseline="0" noProof="0" dirty="0" smtClean="0">
                <a:ln>
                  <a:noFill/>
                </a:ln>
                <a:solidFill>
                  <a:srgbClr val="000000"/>
                </a:solidFill>
                <a:effectLst/>
                <a:uLnTx/>
                <a:uFillTx/>
                <a:latin typeface="Courier New" pitchFamily="49" charset="0"/>
              </a:rPr>
              <a:t>{</a:t>
            </a:r>
            <a:endParaRPr kumimoji="0" lang="en-US" sz="1600" b="1" i="0" u="none" strike="noStrike" kern="0" cap="none" spc="0" normalizeH="0" baseline="0" noProof="0" dirty="0">
              <a:ln>
                <a:noFill/>
              </a:ln>
              <a:solidFill>
                <a:srgbClr val="000000"/>
              </a:solidFill>
              <a:effectLst/>
              <a:uLnTx/>
              <a:uFillTx/>
              <a:latin typeface="Courier New" pitchFamily="49" charset="0"/>
            </a:endParaRP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ourier New" pitchFamily="49" charset="0"/>
              </a:rPr>
              <a:t>    </a:t>
            </a:r>
            <a:r>
              <a:rPr kumimoji="0" lang="en-US" sz="1600" b="1" i="0" u="none" strike="noStrike" kern="0" cap="none" spc="0" normalizeH="0" baseline="0" noProof="0" dirty="0">
                <a:ln>
                  <a:noFill/>
                </a:ln>
                <a:solidFill>
                  <a:srgbClr val="0070C0"/>
                </a:solidFill>
                <a:effectLst/>
                <a:uLnTx/>
                <a:uFillTx/>
                <a:latin typeface="Courier New" pitchFamily="49" charset="0"/>
              </a:rPr>
              <a:t>public</a:t>
            </a:r>
            <a:r>
              <a:rPr kumimoji="0" lang="en-US" sz="1600" b="1" i="0" u="none" strike="noStrike" kern="0" cap="none" spc="0" normalizeH="0" baseline="0" noProof="0" dirty="0">
                <a:ln>
                  <a:noFill/>
                </a:ln>
                <a:solidFill>
                  <a:srgbClr val="000000"/>
                </a:solidFill>
                <a:effectLst/>
                <a:uLnTx/>
                <a:uFillTx/>
                <a:latin typeface="Courier New" pitchFamily="49" charset="0"/>
              </a:rPr>
              <a:t> </a:t>
            </a:r>
            <a:r>
              <a:rPr kumimoji="0" lang="en-US" sz="1600" b="1" i="0" u="none" strike="noStrike" kern="0" cap="none" spc="0" normalizeH="0" baseline="0" noProof="0" dirty="0" smtClean="0">
                <a:ln>
                  <a:noFill/>
                </a:ln>
                <a:solidFill>
                  <a:srgbClr val="0070C0"/>
                </a:solidFill>
                <a:effectLst/>
                <a:uLnTx/>
                <a:uFillTx/>
                <a:latin typeface="Courier New" pitchFamily="49" charset="0"/>
              </a:rPr>
              <a:t>double</a:t>
            </a:r>
            <a:r>
              <a:rPr kumimoji="0" lang="en-US" sz="1600" b="1" i="0" u="none" strike="noStrike" kern="0" cap="none" spc="0" normalizeH="0" baseline="0" noProof="0" dirty="0" smtClean="0">
                <a:ln>
                  <a:noFill/>
                </a:ln>
                <a:solidFill>
                  <a:srgbClr val="000000"/>
                </a:solidFill>
                <a:effectLst/>
                <a:uLnTx/>
                <a:uFillTx/>
                <a:latin typeface="Courier New" pitchFamily="49" charset="0"/>
              </a:rPr>
              <a:t> real;</a:t>
            </a:r>
            <a:endParaRPr kumimoji="0" lang="en-US" sz="1600" b="1" i="0" u="none" strike="noStrike" kern="0" cap="none" spc="0" normalizeH="0" baseline="0" noProof="0" dirty="0">
              <a:ln>
                <a:noFill/>
              </a:ln>
              <a:solidFill>
                <a:srgbClr val="000000"/>
              </a:solidFill>
              <a:effectLst/>
              <a:uLnTx/>
              <a:uFillTx/>
              <a:latin typeface="Courier New" pitchFamily="49" charset="0"/>
            </a:endParaRP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ourier New" pitchFamily="49" charset="0"/>
              </a:rPr>
              <a:t>    </a:t>
            </a:r>
            <a:r>
              <a:rPr kumimoji="0" lang="en-US" sz="1600" b="1" i="0" u="none" strike="noStrike" kern="0" cap="none" spc="0" normalizeH="0" baseline="0" noProof="0" dirty="0">
                <a:ln>
                  <a:noFill/>
                </a:ln>
                <a:solidFill>
                  <a:srgbClr val="0070C0"/>
                </a:solidFill>
                <a:effectLst/>
                <a:uLnTx/>
                <a:uFillTx/>
                <a:latin typeface="Courier New" pitchFamily="49" charset="0"/>
              </a:rPr>
              <a:t>public</a:t>
            </a:r>
            <a:r>
              <a:rPr kumimoji="0" lang="en-US" sz="1600" b="1" i="0" u="none" strike="noStrike" kern="0" cap="none" spc="0" normalizeH="0" baseline="0" noProof="0" dirty="0">
                <a:ln>
                  <a:noFill/>
                </a:ln>
                <a:solidFill>
                  <a:srgbClr val="000000"/>
                </a:solidFill>
                <a:effectLst/>
                <a:uLnTx/>
                <a:uFillTx/>
                <a:latin typeface="Courier New" pitchFamily="49" charset="0"/>
              </a:rPr>
              <a:t> </a:t>
            </a:r>
            <a:r>
              <a:rPr kumimoji="0" lang="en-US" sz="1600" b="1" i="0" u="none" strike="noStrike" kern="0" cap="none" spc="0" normalizeH="0" baseline="0" noProof="0" dirty="0" smtClean="0">
                <a:ln>
                  <a:noFill/>
                </a:ln>
                <a:solidFill>
                  <a:srgbClr val="0070C0"/>
                </a:solidFill>
                <a:effectLst/>
                <a:uLnTx/>
                <a:uFillTx/>
                <a:latin typeface="Courier New" pitchFamily="49" charset="0"/>
              </a:rPr>
              <a:t>double</a:t>
            </a:r>
            <a:r>
              <a:rPr kumimoji="0" lang="en-US" sz="1600" b="1" i="0" u="none" strike="noStrike" kern="0" cap="none" spc="0" normalizeH="0" baseline="0" noProof="0" dirty="0" smtClean="0">
                <a:ln>
                  <a:noFill/>
                </a:ln>
                <a:solidFill>
                  <a:srgbClr val="000000"/>
                </a:solidFill>
                <a:effectLst/>
                <a:uLnTx/>
                <a:uFillTx/>
                <a:latin typeface="Courier New" pitchFamily="49" charset="0"/>
              </a:rPr>
              <a:t> imaginary;</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rPr>
              <a:t>    ...</a:t>
            </a:r>
            <a:endParaRPr kumimoji="0" lang="en-US" sz="1600" b="1" i="0" u="none" strike="noStrike" kern="0" cap="none" spc="0" normalizeH="0" baseline="0" noProof="0" dirty="0">
              <a:ln>
                <a:noFill/>
              </a:ln>
              <a:solidFill>
                <a:srgbClr val="000000"/>
              </a:solidFill>
              <a:effectLst/>
              <a:uLnTx/>
              <a:uFillTx/>
              <a:latin typeface="Courier New" pitchFamily="49" charset="0"/>
            </a:endParaRP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rPr>
              <a:t>  }</a:t>
            </a:r>
            <a:endParaRPr kumimoji="0" lang="en-US" sz="1600" b="1" i="0" u="none" strike="noStrike" kern="0" cap="none" spc="0" normalizeH="0" baseline="0" noProof="0" dirty="0">
              <a:ln>
                <a:noFill/>
              </a:ln>
              <a:solidFill>
                <a:srgbClr val="000000"/>
              </a:solidFill>
              <a:effectLst/>
              <a:uLnTx/>
              <a:uFillTx/>
              <a:latin typeface="Courier New" pitchFamily="49" charset="0"/>
            </a:endParaRP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ourier New" pitchFamily="49" charset="0"/>
              </a:rPr>
              <a:t>}</a:t>
            </a:r>
          </a:p>
        </p:txBody>
      </p:sp>
      <p:sp>
        <p:nvSpPr>
          <p:cNvPr id="12" name="shape5"/>
          <p:cNvSpPr>
            <a:spLocks noChangeArrowheads="1"/>
          </p:cNvSpPr>
          <p:nvPr/>
        </p:nvSpPr>
        <p:spPr bwMode="auto">
          <a:xfrm>
            <a:off x="395536" y="1129308"/>
            <a:ext cx="3865563" cy="3657028"/>
          </a:xfrm>
          <a:prstGeom prst="rect">
            <a:avLst/>
          </a:prstGeom>
          <a:solidFill>
            <a:srgbClr val="FFFFFF"/>
          </a:solidFill>
          <a:ln w="28575">
            <a:solidFill>
              <a:srgbClr val="000080"/>
            </a:solidFill>
            <a:miter lim="800000"/>
            <a:headEnd/>
            <a:tailEnd/>
          </a:ln>
          <a:effectLst/>
        </p:spPr>
        <p:txBody>
          <a:bodyPr lIns="92075" tIns="46038" rIns="92075" bIns="46038">
            <a:spAutoFit/>
          </a:bodyPr>
          <a:lstStyle/>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70C0"/>
                </a:solidFill>
                <a:effectLst/>
                <a:uLnTx/>
                <a:uFillTx/>
                <a:latin typeface="Courier New" pitchFamily="49" charset="0"/>
              </a:rPr>
              <a:t>namespace</a:t>
            </a:r>
            <a:r>
              <a:rPr kumimoji="0" lang="en-US" sz="1600" b="1" i="0" u="none" strike="noStrike" kern="0" cap="none" spc="0" normalizeH="0" baseline="0" noProof="0" dirty="0">
                <a:ln>
                  <a:noFill/>
                </a:ln>
                <a:solidFill>
                  <a:srgbClr val="000000"/>
                </a:solidFill>
                <a:effectLst/>
                <a:uLnTx/>
                <a:uFillTx/>
                <a:latin typeface="Courier New" pitchFamily="49" charset="0"/>
              </a:rPr>
              <a:t> </a:t>
            </a:r>
            <a:r>
              <a:rPr kumimoji="0" lang="en-US" sz="1600" b="1" i="0" u="none" strike="noStrike" kern="0" cap="none" spc="0" normalizeH="0" baseline="0" noProof="0" dirty="0" smtClean="0">
                <a:ln>
                  <a:noFill/>
                </a:ln>
                <a:solidFill>
                  <a:srgbClr val="000000"/>
                </a:solidFill>
                <a:effectLst/>
                <a:uLnTx/>
                <a:uFillTx/>
                <a:latin typeface="Courier New" pitchFamily="49" charset="0"/>
              </a:rPr>
              <a:t>ComplexMath</a:t>
            </a:r>
            <a:endParaRPr kumimoji="0" lang="en-US" sz="1600" b="1" i="0" u="none" strike="noStrike" kern="0" cap="none" spc="0" normalizeH="0" baseline="0" noProof="0" dirty="0">
              <a:ln>
                <a:noFill/>
              </a:ln>
              <a:solidFill>
                <a:srgbClr val="000000"/>
              </a:solidFill>
              <a:effectLst/>
              <a:uLnTx/>
              <a:uFillTx/>
              <a:latin typeface="Courier New" pitchFamily="49" charset="0"/>
            </a:endParaRP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ourier New" pitchFamily="49" charset="0"/>
              </a:rPr>
              <a:t>{</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ourier New" pitchFamily="49" charset="0"/>
              </a:rPr>
              <a:t>  </a:t>
            </a:r>
            <a:r>
              <a:rPr kumimoji="0" lang="en-US" sz="1600" b="1" i="0" u="none" strike="noStrike" kern="0" cap="none" spc="0" normalizeH="0" baseline="0" noProof="0" dirty="0">
                <a:ln>
                  <a:noFill/>
                </a:ln>
                <a:solidFill>
                  <a:srgbClr val="0070C0"/>
                </a:solidFill>
                <a:effectLst/>
                <a:uLnTx/>
                <a:uFillTx/>
                <a:latin typeface="Courier New" pitchFamily="49" charset="0"/>
              </a:rPr>
              <a:t>public class</a:t>
            </a:r>
            <a:r>
              <a:rPr kumimoji="0" lang="en-US" sz="1600" b="1" i="0" u="none" strike="noStrike" kern="0" cap="none" spc="0" normalizeH="0" baseline="0" noProof="0" dirty="0">
                <a:ln>
                  <a:noFill/>
                </a:ln>
                <a:solidFill>
                  <a:srgbClr val="000000"/>
                </a:solidFill>
                <a:effectLst/>
                <a:uLnTx/>
                <a:uFillTx/>
                <a:latin typeface="Courier New" pitchFamily="49" charset="0"/>
              </a:rPr>
              <a:t> </a:t>
            </a:r>
            <a:r>
              <a:rPr kumimoji="0" lang="en-US" sz="1600" b="1" i="0" u="none" strike="noStrike" kern="0" cap="none" spc="0" normalizeH="0" baseline="0" noProof="0" dirty="0" smtClean="0">
                <a:ln>
                  <a:noFill/>
                </a:ln>
                <a:solidFill>
                  <a:srgbClr val="000000"/>
                </a:solidFill>
                <a:effectLst/>
                <a:uLnTx/>
                <a:uFillTx/>
                <a:latin typeface="Courier New" pitchFamily="49" charset="0"/>
              </a:rPr>
              <a:t>Program</a:t>
            </a:r>
            <a:endParaRPr kumimoji="0" lang="en-US" sz="1600" b="1" i="0" u="none" strike="noStrike" kern="0" cap="none" spc="0" normalizeH="0" baseline="0" noProof="0" dirty="0">
              <a:ln>
                <a:noFill/>
              </a:ln>
              <a:solidFill>
                <a:srgbClr val="000000"/>
              </a:solidFill>
              <a:effectLst/>
              <a:uLnTx/>
              <a:uFillTx/>
              <a:latin typeface="Courier New" pitchFamily="49" charset="0"/>
            </a:endParaRP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ourier New" pitchFamily="49" charset="0"/>
              </a:rPr>
              <a:t>  {</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ourier New" pitchFamily="49" charset="0"/>
              </a:rPr>
              <a:t>    </a:t>
            </a:r>
            <a:r>
              <a:rPr kumimoji="0" lang="en-US" sz="1600" b="1" i="0" u="none" strike="noStrike" kern="0" cap="none" spc="0" normalizeH="0" baseline="0" noProof="0" dirty="0">
                <a:ln>
                  <a:noFill/>
                </a:ln>
                <a:solidFill>
                  <a:srgbClr val="0070C0"/>
                </a:solidFill>
                <a:effectLst/>
                <a:uLnTx/>
                <a:uFillTx/>
                <a:latin typeface="Courier New" pitchFamily="49" charset="0"/>
              </a:rPr>
              <a:t>public static void</a:t>
            </a:r>
            <a:r>
              <a:rPr kumimoji="0" lang="en-US" sz="1600" b="1" i="0" u="none" strike="noStrike" kern="0" cap="none" spc="0" normalizeH="0" baseline="0" noProof="0" dirty="0">
                <a:ln>
                  <a:noFill/>
                </a:ln>
                <a:solidFill>
                  <a:srgbClr val="000000"/>
                </a:solidFill>
                <a:effectLst/>
                <a:uLnTx/>
                <a:uFillTx/>
                <a:latin typeface="Courier New" pitchFamily="49" charset="0"/>
              </a:rPr>
              <a:t> Main()</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ourier New" pitchFamily="49" charset="0"/>
              </a:rPr>
              <a:t>    </a:t>
            </a:r>
            <a:r>
              <a:rPr kumimoji="0" lang="en-US" sz="1600" b="1" i="0" u="none" strike="noStrike" kern="0" cap="none" spc="0" normalizeH="0" baseline="0" noProof="0" dirty="0" smtClean="0">
                <a:ln>
                  <a:noFill/>
                </a:ln>
                <a:solidFill>
                  <a:srgbClr val="000000"/>
                </a:solidFill>
                <a:effectLst/>
                <a:uLnTx/>
                <a:uFillTx/>
                <a:latin typeface="Courier New" pitchFamily="49" charset="0"/>
              </a:rPr>
              <a:t>{</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rPr>
              <a:t>      </a:t>
            </a:r>
            <a:r>
              <a:rPr kumimoji="0" lang="en-US" sz="1600" b="1" i="0" u="none" strike="noStrike" kern="0" cap="none" spc="0" normalizeH="0" baseline="0" noProof="0" dirty="0" smtClean="0">
                <a:ln>
                  <a:noFill/>
                </a:ln>
                <a:effectLst/>
                <a:uLnTx/>
                <a:uFillTx/>
                <a:latin typeface="Courier New" pitchFamily="49" charset="0"/>
              </a:rPr>
              <a:t>complex </a:t>
            </a:r>
            <a:r>
              <a:rPr kumimoji="0" lang="en-US" sz="1600" b="1" i="0" u="none" strike="noStrike" kern="0" cap="none" spc="0" normalizeH="0" baseline="0" noProof="0" dirty="0" smtClean="0">
                <a:ln>
                  <a:noFill/>
                </a:ln>
                <a:solidFill>
                  <a:srgbClr val="000000"/>
                </a:solidFill>
                <a:effectLst/>
                <a:uLnTx/>
                <a:uFillTx/>
                <a:latin typeface="Courier New" pitchFamily="49" charset="0"/>
              </a:rPr>
              <a:t>c1;</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rPr>
              <a:t>      c1.real = </a:t>
            </a:r>
            <a:r>
              <a:rPr kumimoji="0" lang="en-US" sz="1600" b="1" i="0" u="none" strike="noStrike" kern="0" cap="none" spc="0" normalizeH="0" baseline="0" noProof="0" dirty="0" smtClean="0">
                <a:ln>
                  <a:noFill/>
                </a:ln>
                <a:solidFill>
                  <a:srgbClr val="FFC000"/>
                </a:solidFill>
                <a:effectLst/>
                <a:uLnTx/>
                <a:uFillTx/>
                <a:latin typeface="Courier New" pitchFamily="49" charset="0"/>
              </a:rPr>
              <a:t>3.426</a:t>
            </a:r>
            <a:r>
              <a:rPr kumimoji="0" lang="en-US" sz="1600" b="1" i="0" u="none" strike="noStrike" kern="0" cap="none" spc="0" normalizeH="0" baseline="0" noProof="0" dirty="0" smtClean="0">
                <a:ln>
                  <a:noFill/>
                </a:ln>
                <a:solidFill>
                  <a:srgbClr val="000000"/>
                </a:solidFill>
                <a:effectLst/>
                <a:uLnTx/>
                <a:uFillTx/>
                <a:latin typeface="Courier New" pitchFamily="49" charset="0"/>
              </a:rPr>
              <a:t>;</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rPr>
              <a:t>      c1.imaginary = </a:t>
            </a:r>
            <a:r>
              <a:rPr kumimoji="0" lang="en-US" sz="1600" b="1" i="0" u="none" strike="noStrike" kern="0" cap="none" spc="0" normalizeH="0" baseline="0" noProof="0" dirty="0" smtClean="0">
                <a:ln>
                  <a:noFill/>
                </a:ln>
                <a:solidFill>
                  <a:srgbClr val="FFC000"/>
                </a:solidFill>
                <a:effectLst/>
                <a:uLnTx/>
                <a:uFillTx/>
                <a:latin typeface="Courier New" pitchFamily="49" charset="0"/>
              </a:rPr>
              <a:t>2.45</a:t>
            </a:r>
            <a:r>
              <a:rPr kumimoji="0" lang="en-US" sz="1600" b="1" i="0" u="none" strike="noStrike" kern="0" cap="none" spc="0" normalizeH="0" baseline="0" noProof="0" dirty="0" smtClean="0">
                <a:ln>
                  <a:noFill/>
                </a:ln>
                <a:solidFill>
                  <a:srgbClr val="000000"/>
                </a:solidFill>
                <a:effectLst/>
                <a:uLnTx/>
                <a:uFillTx/>
                <a:latin typeface="Courier New" pitchFamily="49" charset="0"/>
              </a:rPr>
              <a:t>;</a:t>
            </a:r>
            <a:endParaRPr kumimoji="0" lang="en-US" sz="1600" b="1" i="0" u="none" strike="noStrike" kern="0" cap="none" spc="0" normalizeH="0" baseline="0" noProof="0" dirty="0">
              <a:ln>
                <a:noFill/>
              </a:ln>
              <a:solidFill>
                <a:srgbClr val="000000"/>
              </a:solidFill>
              <a:effectLst/>
              <a:uLnTx/>
              <a:uFillTx/>
              <a:latin typeface="Courier New" pitchFamily="49" charset="0"/>
            </a:endParaRP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rPr>
              <a:t>      DoSomeCalculation(c1);</a:t>
            </a:r>
          </a:p>
          <a:p>
            <a:pPr marL="0" marR="0" lvl="0" indent="0" defTabSz="914400" eaLnBrk="1" fontAlgn="auto" latinLnBrk="0" hangingPunct="1">
              <a:lnSpc>
                <a:spcPct val="85000"/>
              </a:lnSpc>
              <a:spcBef>
                <a:spcPts val="0"/>
              </a:spcBef>
              <a:spcAft>
                <a:spcPts val="0"/>
              </a:spcAft>
              <a:buClrTx/>
              <a:buSzTx/>
              <a:buFontTx/>
              <a:buNone/>
              <a:tabLst/>
              <a:defRPr/>
            </a:pPr>
            <a:r>
              <a:rPr lang="en-US" sz="1600" b="1" kern="0" dirty="0">
                <a:solidFill>
                  <a:srgbClr val="000000"/>
                </a:solidFill>
                <a:latin typeface="Courier New" pitchFamily="49" charset="0"/>
              </a:rPr>
              <a:t> </a:t>
            </a:r>
            <a:r>
              <a:rPr lang="en-US" sz="1600" b="1" kern="0" dirty="0" smtClean="0">
                <a:solidFill>
                  <a:srgbClr val="000000"/>
                </a:solidFill>
                <a:latin typeface="Courier New" pitchFamily="49" charset="0"/>
              </a:rPr>
              <a:t>     ...</a:t>
            </a:r>
            <a:endParaRPr kumimoji="0" lang="en-US" sz="1600" b="1" i="0" u="none" strike="noStrike" kern="0" cap="none" spc="0" normalizeH="0" baseline="0" noProof="0" dirty="0">
              <a:ln>
                <a:noFill/>
              </a:ln>
              <a:solidFill>
                <a:srgbClr val="000000"/>
              </a:solidFill>
              <a:effectLst/>
              <a:uLnTx/>
              <a:uFillTx/>
              <a:latin typeface="Courier New" pitchFamily="49" charset="0"/>
            </a:endParaRP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rPr>
              <a:t>    }</a:t>
            </a:r>
          </a:p>
          <a:p>
            <a:pPr marL="0" marR="0" lvl="0" indent="0" defTabSz="914400" eaLnBrk="1" fontAlgn="auto" latinLnBrk="0" hangingPunct="1">
              <a:lnSpc>
                <a:spcPct val="85000"/>
              </a:lnSpc>
              <a:spcBef>
                <a:spcPts val="0"/>
              </a:spcBef>
              <a:spcAft>
                <a:spcPts val="0"/>
              </a:spcAft>
              <a:buClrTx/>
              <a:buSzTx/>
              <a:buFontTx/>
              <a:buNone/>
              <a:tabLst/>
              <a:defRPr/>
            </a:pPr>
            <a:endParaRPr lang="en-US" sz="1600" b="1" kern="0" noProof="0" dirty="0" smtClean="0">
              <a:solidFill>
                <a:srgbClr val="000000"/>
              </a:solidFill>
              <a:latin typeface="Courier New" pitchFamily="49" charset="0"/>
            </a:endParaRPr>
          </a:p>
          <a:p>
            <a:pPr marL="0" marR="0" lvl="0" indent="0" defTabSz="914400" eaLnBrk="1" fontAlgn="auto" latinLnBrk="0" hangingPunct="1">
              <a:lnSpc>
                <a:spcPct val="85000"/>
              </a:lnSpc>
              <a:spcBef>
                <a:spcPts val="0"/>
              </a:spcBef>
              <a:spcAft>
                <a:spcPts val="0"/>
              </a:spcAft>
              <a:buClrTx/>
              <a:buSzTx/>
              <a:buFontTx/>
              <a:buNone/>
              <a:tabLst/>
              <a:defRPr/>
            </a:pPr>
            <a:endParaRPr lang="en-US" sz="1600" b="1" kern="0" noProof="0" dirty="0" smtClean="0">
              <a:solidFill>
                <a:srgbClr val="000000"/>
              </a:solidFill>
              <a:latin typeface="Courier New" pitchFamily="49" charset="0"/>
            </a:endParaRP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dirty="0">
                <a:ln>
                  <a:noFill/>
                </a:ln>
                <a:solidFill>
                  <a:srgbClr val="000000"/>
                </a:solidFill>
                <a:effectLst/>
                <a:uLnTx/>
                <a:uFillTx/>
                <a:latin typeface="Courier New" pitchFamily="49" charset="0"/>
              </a:rPr>
              <a:t> </a:t>
            </a:r>
            <a:r>
              <a:rPr kumimoji="0" lang="en-US" sz="1600" b="1" i="0" u="none" strike="noStrike" kern="0" cap="none" spc="0" normalizeH="0" dirty="0" smtClean="0">
                <a:ln>
                  <a:noFill/>
                </a:ln>
                <a:solidFill>
                  <a:srgbClr val="000000"/>
                </a:solidFill>
                <a:effectLst/>
                <a:uLnTx/>
                <a:uFillTx/>
                <a:latin typeface="Courier New" pitchFamily="49" charset="0"/>
              </a:rPr>
              <a:t>   ... Other methods ...</a:t>
            </a:r>
            <a:endParaRPr kumimoji="0" lang="en-US" sz="1600" b="1" i="0" u="none" strike="noStrike" kern="0" cap="none" spc="0" normalizeH="0" baseline="0" noProof="0" dirty="0" smtClean="0">
              <a:ln>
                <a:noFill/>
              </a:ln>
              <a:solidFill>
                <a:srgbClr val="000000"/>
              </a:solidFill>
              <a:effectLst/>
              <a:uLnTx/>
              <a:uFillTx/>
              <a:latin typeface="Courier New" pitchFamily="49" charset="0"/>
            </a:endParaRP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rPr>
              <a:t>  }</a:t>
            </a:r>
          </a:p>
          <a:p>
            <a:pPr marL="0" marR="0" lvl="0" indent="0" defTabSz="914400" eaLnBrk="1" fontAlgn="auto" latinLnBrk="0" hangingPunct="1">
              <a:lnSpc>
                <a:spcPct val="85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000000"/>
                </a:solidFill>
                <a:effectLst/>
                <a:uLnTx/>
                <a:uFillTx/>
                <a:latin typeface="Courier New" pitchFamily="49" charset="0"/>
              </a:rPr>
              <a:t>}</a:t>
            </a:r>
            <a:endParaRPr kumimoji="0" lang="en-US" sz="1600" b="1" i="0" u="none" strike="noStrike" kern="0" cap="none" spc="0" normalizeH="0" baseline="0" noProof="0" dirty="0">
              <a:ln>
                <a:noFill/>
              </a:ln>
              <a:solidFill>
                <a:srgbClr val="000000"/>
              </a:solidFill>
              <a:effectLst/>
              <a:uLnTx/>
              <a:uFillTx/>
              <a:latin typeface="Courier New" pitchFamily="49" charset="0"/>
            </a:endParaRPr>
          </a:p>
        </p:txBody>
      </p:sp>
      <p:sp>
        <p:nvSpPr>
          <p:cNvPr id="13" name="Oval Callout 12"/>
          <p:cNvSpPr/>
          <p:nvPr/>
        </p:nvSpPr>
        <p:spPr bwMode="auto">
          <a:xfrm>
            <a:off x="5097758" y="1286386"/>
            <a:ext cx="2426570" cy="779026"/>
          </a:xfrm>
          <a:prstGeom prst="wedgeEllipseCallout">
            <a:avLst>
              <a:gd name="adj1" fmla="val -130570"/>
              <a:gd name="adj2" fmla="val 11131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rPr>
              <a:t>Create directly on the stack</a:t>
            </a:r>
          </a:p>
        </p:txBody>
      </p:sp>
      <p:sp>
        <p:nvSpPr>
          <p:cNvPr id="14" name="Oval Callout 13"/>
          <p:cNvSpPr/>
          <p:nvPr/>
        </p:nvSpPr>
        <p:spPr bwMode="auto">
          <a:xfrm>
            <a:off x="4860032" y="2137420"/>
            <a:ext cx="2664296" cy="936104"/>
          </a:xfrm>
          <a:prstGeom prst="wedgeEllipseCallout">
            <a:avLst>
              <a:gd name="adj1" fmla="val -82542"/>
              <a:gd name="adj2" fmla="val 62500"/>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rPr>
              <a:t>Pass by value as a single item</a:t>
            </a:r>
          </a:p>
        </p:txBody>
      </p:sp>
    </p:spTree>
    <p:extLst>
      <p:ext uri="{BB962C8B-B14F-4D97-AF65-F5344CB8AC3E}">
        <p14:creationId xmlns:p14="http://schemas.microsoft.com/office/powerpoint/2010/main" val="30266676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UML</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a:t>For </a:t>
            </a:r>
            <a:r>
              <a:rPr lang="en-US" dirty="0" smtClean="0"/>
              <a:t>this course, we’ll use UML. Remember?</a:t>
            </a:r>
          </a:p>
          <a:p>
            <a:pPr lvl="1"/>
            <a:r>
              <a:rPr lang="en-US" u="sng" dirty="0" smtClean="0"/>
              <a:t>U</a:t>
            </a:r>
            <a:r>
              <a:rPr lang="en-US" dirty="0" smtClean="0"/>
              <a:t>nified </a:t>
            </a:r>
            <a:r>
              <a:rPr lang="en-US" u="sng" dirty="0"/>
              <a:t>M</a:t>
            </a:r>
            <a:r>
              <a:rPr lang="en-US" dirty="0"/>
              <a:t>odeling </a:t>
            </a:r>
            <a:r>
              <a:rPr lang="en-US" u="sng" dirty="0" smtClean="0"/>
              <a:t>L</a:t>
            </a:r>
            <a:r>
              <a:rPr lang="en-US" dirty="0" smtClean="0"/>
              <a:t>anguage</a:t>
            </a:r>
            <a:endParaRPr lang="en-US" dirty="0"/>
          </a:p>
          <a:p>
            <a:pPr lvl="1"/>
            <a:r>
              <a:rPr lang="en-US" dirty="0"/>
              <a:t>The theory is that one picture is worth 10,000 words</a:t>
            </a:r>
          </a:p>
          <a:p>
            <a:r>
              <a:rPr lang="en-US" dirty="0" smtClean="0"/>
              <a:t>Industry</a:t>
            </a:r>
            <a:r>
              <a:rPr lang="en-US" dirty="0"/>
              <a:t>-standard notation </a:t>
            </a:r>
            <a:r>
              <a:rPr lang="en-US" dirty="0" smtClean="0"/>
              <a:t>to describe OO </a:t>
            </a:r>
            <a:r>
              <a:rPr lang="en-US" dirty="0"/>
              <a:t>programs</a:t>
            </a:r>
          </a:p>
          <a:p>
            <a:r>
              <a:rPr lang="en-US" dirty="0"/>
              <a:t>Tendered by the </a:t>
            </a:r>
            <a:r>
              <a:rPr lang="en-US" u="sng" dirty="0"/>
              <a:t>O</a:t>
            </a:r>
            <a:r>
              <a:rPr lang="en-US" dirty="0"/>
              <a:t>bject </a:t>
            </a:r>
            <a:r>
              <a:rPr lang="en-US" u="sng" dirty="0"/>
              <a:t>M</a:t>
            </a:r>
            <a:r>
              <a:rPr lang="en-US" dirty="0"/>
              <a:t>anagement </a:t>
            </a:r>
            <a:r>
              <a:rPr lang="en-US" u="sng" dirty="0"/>
              <a:t>G</a:t>
            </a:r>
            <a:r>
              <a:rPr lang="en-US" dirty="0"/>
              <a:t>roup (OMG</a:t>
            </a:r>
            <a:r>
              <a:rPr lang="en-US" dirty="0" smtClean="0"/>
              <a:t>)</a:t>
            </a:r>
          </a:p>
          <a:p>
            <a:r>
              <a:rPr lang="en-US" dirty="0" smtClean="0"/>
              <a:t>Developed by Rational Software Corporation</a:t>
            </a:r>
          </a:p>
          <a:p>
            <a:pPr lvl="1"/>
            <a:r>
              <a:rPr lang="en-US" dirty="0" smtClean="0"/>
              <a:t>Now part of IBM</a:t>
            </a:r>
          </a:p>
          <a:p>
            <a:pPr lvl="1"/>
            <a:r>
              <a:rPr lang="en-US" dirty="0" smtClean="0"/>
              <a:t>Combined </a:t>
            </a:r>
            <a:r>
              <a:rPr lang="en-US" dirty="0"/>
              <a:t>work of </a:t>
            </a:r>
            <a:r>
              <a:rPr lang="en-US" dirty="0" err="1"/>
              <a:t>Booch</a:t>
            </a:r>
            <a:r>
              <a:rPr lang="en-US" dirty="0"/>
              <a:t>, </a:t>
            </a:r>
            <a:r>
              <a:rPr lang="en-US" dirty="0" err="1"/>
              <a:t>Rumbaugh</a:t>
            </a:r>
            <a:r>
              <a:rPr lang="en-US" dirty="0"/>
              <a:t>, and Jacobson</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Object-Oriented Philosophy</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7" name="Picture 2" descr="D:\Users\Renaud\Desktop\StageFinEtudesSupinfo\Icons-New\v3\PPT\Remind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790142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UML Class Notation Example</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endParaRPr lang="en-US" i="1" dirty="0" smtClean="0">
              <a:latin typeface="Century Schoolbook" pitchFamily="18" charset="0"/>
              <a:cs typeface="Arial" charset="0"/>
            </a:endParaRPr>
          </a:p>
          <a:p>
            <a:endParaRPr lang="en-US" i="1" dirty="0">
              <a:latin typeface="Century Schoolbook" pitchFamily="18" charset="0"/>
              <a:cs typeface="Arial" charset="0"/>
            </a:endParaRPr>
          </a:p>
          <a:p>
            <a:endParaRPr lang="en-US" i="1" dirty="0" smtClean="0">
              <a:latin typeface="Century Schoolbook" pitchFamily="18" charset="0"/>
              <a:cs typeface="Arial" charset="0"/>
            </a:endParaRPr>
          </a:p>
          <a:p>
            <a:endParaRPr lang="en-US" i="1" dirty="0">
              <a:latin typeface="Century Schoolbook" pitchFamily="18" charset="0"/>
              <a:cs typeface="Arial" charset="0"/>
            </a:endParaRPr>
          </a:p>
          <a:p>
            <a:endParaRPr lang="en-US" i="1" dirty="0" smtClean="0">
              <a:latin typeface="Century Schoolbook" pitchFamily="18" charset="0"/>
              <a:cs typeface="Arial" charset="0"/>
            </a:endParaRPr>
          </a:p>
          <a:p>
            <a:endParaRPr lang="en-US" i="1" dirty="0">
              <a:latin typeface="Century Schoolbook" pitchFamily="18" charset="0"/>
              <a:cs typeface="Arial" charset="0"/>
            </a:endParaRPr>
          </a:p>
          <a:p>
            <a:r>
              <a:rPr lang="en-US" i="1" dirty="0" smtClean="0">
                <a:latin typeface="Century Schoolbook" pitchFamily="18" charset="0"/>
                <a:cs typeface="Arial" charset="0"/>
              </a:rPr>
              <a:t>interface</a:t>
            </a:r>
            <a:r>
              <a:rPr lang="en-US" dirty="0" smtClean="0">
                <a:cs typeface="Arial" charset="0"/>
              </a:rPr>
              <a:t>: list </a:t>
            </a:r>
            <a:r>
              <a:rPr lang="en-US" dirty="0">
                <a:cs typeface="Arial" charset="0"/>
              </a:rPr>
              <a:t>of all its </a:t>
            </a:r>
            <a:r>
              <a:rPr lang="en-US" dirty="0" smtClean="0">
                <a:cs typeface="Arial" charset="0"/>
              </a:rPr>
              <a:t>methods</a:t>
            </a:r>
            <a:endParaRPr lang="en-US" dirty="0">
              <a:cs typeface="Arial" charset="0"/>
            </a:endParaRPr>
          </a:p>
          <a:p>
            <a:pPr lvl="1"/>
            <a:r>
              <a:rPr lang="en-US" dirty="0" smtClean="0">
                <a:cs typeface="Arial" charset="0"/>
              </a:rPr>
              <a:t>In </a:t>
            </a:r>
            <a:r>
              <a:rPr lang="en-US" dirty="0">
                <a:cs typeface="Arial" charset="0"/>
              </a:rPr>
              <a:t>this </a:t>
            </a:r>
            <a:r>
              <a:rPr lang="en-US" dirty="0" smtClean="0">
                <a:cs typeface="Arial" charset="0"/>
              </a:rPr>
              <a:t>case </a:t>
            </a:r>
            <a:r>
              <a:rPr lang="en-US" dirty="0">
                <a:latin typeface="Courier New" pitchFamily="49" charset="0"/>
                <a:cs typeface="Courier New" pitchFamily="49" charset="0"/>
              </a:rPr>
              <a:t>Deposit()</a:t>
            </a:r>
            <a:r>
              <a:rPr lang="en-US" dirty="0">
                <a:cs typeface="Arial" charset="0"/>
              </a:rPr>
              <a:t>, </a:t>
            </a:r>
            <a:r>
              <a:rPr lang="en-US" dirty="0">
                <a:latin typeface="Courier New" pitchFamily="49" charset="0"/>
                <a:cs typeface="Courier New" pitchFamily="49" charset="0"/>
              </a:rPr>
              <a:t>Withdraw(</a:t>
            </a:r>
            <a:r>
              <a:rPr lang="en-US" dirty="0" smtClean="0">
                <a:latin typeface="Courier New" pitchFamily="49" charset="0"/>
                <a:cs typeface="Courier New" pitchFamily="49" charset="0"/>
              </a:rPr>
              <a:t>)</a:t>
            </a:r>
            <a:r>
              <a:rPr lang="en-US" dirty="0" smtClean="0">
                <a:cs typeface="Arial" charset="0"/>
              </a:rPr>
              <a:t>, </a:t>
            </a:r>
            <a:r>
              <a:rPr lang="en-US" dirty="0">
                <a:latin typeface="Courier New" pitchFamily="49" charset="0"/>
                <a:cs typeface="Courier New" pitchFamily="49" charset="0"/>
              </a:rPr>
              <a:t>Close(</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Object-Oriented Philosophy</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7" name="Picture 2" descr="D:\Users\Renaud\Desktop\StageFinEtudesSupinfo\Icons-New\v3\PPT\Remind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Rectangle 20"/>
          <p:cNvSpPr/>
          <p:nvPr/>
        </p:nvSpPr>
        <p:spPr>
          <a:xfrm>
            <a:off x="359464" y="1309508"/>
            <a:ext cx="3240000" cy="540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smtClean="0"/>
              <a:t>BankAccount</a:t>
            </a:r>
            <a:endParaRPr lang="en-US" dirty="0"/>
          </a:p>
        </p:txBody>
      </p:sp>
      <p:sp>
        <p:nvSpPr>
          <p:cNvPr id="3" name="TextBox 2"/>
          <p:cNvSpPr txBox="1"/>
          <p:nvPr/>
        </p:nvSpPr>
        <p:spPr>
          <a:xfrm>
            <a:off x="4788464" y="1309388"/>
            <a:ext cx="3960000" cy="540000"/>
          </a:xfrm>
          <a:prstGeom prst="rect">
            <a:avLst/>
          </a:prstGeom>
          <a:noFill/>
        </p:spPr>
        <p:txBody>
          <a:bodyPr wrap="square" rtlCol="0" anchor="ctr">
            <a:spAutoFit/>
          </a:bodyPr>
          <a:lstStyle/>
          <a:p>
            <a:r>
              <a:rPr lang="en-US" sz="2000" dirty="0" smtClean="0">
                <a:latin typeface="Calibri"/>
                <a:cs typeface="Calibri"/>
              </a:rPr>
              <a:t>Class Name</a:t>
            </a:r>
            <a:endParaRPr lang="en-US" sz="2000" dirty="0">
              <a:latin typeface="Calibri"/>
              <a:cs typeface="Calibri"/>
            </a:endParaRPr>
          </a:p>
        </p:txBody>
      </p:sp>
      <p:sp>
        <p:nvSpPr>
          <p:cNvPr id="23" name="TextBox 22"/>
          <p:cNvSpPr txBox="1"/>
          <p:nvPr/>
        </p:nvSpPr>
        <p:spPr>
          <a:xfrm>
            <a:off x="4788464" y="1849508"/>
            <a:ext cx="3960000" cy="1080000"/>
          </a:xfrm>
          <a:prstGeom prst="rect">
            <a:avLst/>
          </a:prstGeom>
          <a:noFill/>
        </p:spPr>
        <p:txBody>
          <a:bodyPr wrap="square" rtlCol="0" anchor="ctr">
            <a:spAutoFit/>
          </a:bodyPr>
          <a:lstStyle/>
          <a:p>
            <a:r>
              <a:rPr lang="en-US" sz="2000" dirty="0" smtClean="0">
                <a:latin typeface="Calibri"/>
                <a:cs typeface="Calibri"/>
              </a:rPr>
              <a:t>Fields</a:t>
            </a:r>
          </a:p>
          <a:p>
            <a:r>
              <a:rPr lang="en-US" sz="2000" dirty="0" smtClean="0">
                <a:latin typeface="Calibri"/>
                <a:cs typeface="Calibri"/>
                <a:sym typeface="Wingdings"/>
              </a:rPr>
              <a:t> </a:t>
            </a:r>
            <a:r>
              <a:rPr lang="en-US" sz="2000" dirty="0" smtClean="0">
                <a:latin typeface="Calibri"/>
                <a:cs typeface="Calibri"/>
              </a:rPr>
              <a:t>Encapsulated </a:t>
            </a:r>
            <a:r>
              <a:rPr lang="en-US" sz="2000" dirty="0">
                <a:latin typeface="Calibri"/>
                <a:cs typeface="Calibri"/>
              </a:rPr>
              <a:t>(private) </a:t>
            </a:r>
            <a:r>
              <a:rPr lang="en-US" sz="2000" dirty="0" smtClean="0">
                <a:latin typeface="Calibri"/>
                <a:cs typeface="Calibri"/>
              </a:rPr>
              <a:t>data</a:t>
            </a:r>
          </a:p>
          <a:p>
            <a:r>
              <a:rPr lang="en-US" sz="2000" dirty="0" smtClean="0">
                <a:latin typeface="Calibri"/>
                <a:cs typeface="Calibri"/>
                <a:sym typeface="Wingdings"/>
              </a:rPr>
              <a:t> </a:t>
            </a:r>
            <a:r>
              <a:rPr lang="en-US" sz="2000" dirty="0" smtClean="0">
                <a:latin typeface="Calibri"/>
                <a:cs typeface="Calibri"/>
              </a:rPr>
              <a:t>Define </a:t>
            </a:r>
            <a:r>
              <a:rPr lang="en-US" sz="2000" dirty="0">
                <a:latin typeface="Calibri"/>
                <a:cs typeface="Calibri"/>
              </a:rPr>
              <a:t>the state</a:t>
            </a:r>
            <a:endParaRPr lang="en-US" sz="2000" dirty="0">
              <a:latin typeface="Calibri"/>
              <a:cs typeface="Calibri"/>
              <a:sym typeface="Wingdings" pitchFamily="2" charset="2"/>
            </a:endParaRPr>
          </a:p>
        </p:txBody>
      </p:sp>
      <p:sp>
        <p:nvSpPr>
          <p:cNvPr id="24" name="TextBox 23"/>
          <p:cNvSpPr txBox="1"/>
          <p:nvPr/>
        </p:nvSpPr>
        <p:spPr>
          <a:xfrm>
            <a:off x="4788464" y="2929508"/>
            <a:ext cx="3960000" cy="1080000"/>
          </a:xfrm>
          <a:prstGeom prst="rect">
            <a:avLst/>
          </a:prstGeom>
          <a:noFill/>
        </p:spPr>
        <p:txBody>
          <a:bodyPr wrap="square" rtlCol="0" anchor="ctr">
            <a:spAutoFit/>
          </a:bodyPr>
          <a:lstStyle/>
          <a:p>
            <a:r>
              <a:rPr lang="en-US" sz="2000" dirty="0" smtClean="0">
                <a:latin typeface="Calibri"/>
                <a:cs typeface="Calibri"/>
              </a:rPr>
              <a:t>Methods</a:t>
            </a:r>
          </a:p>
          <a:p>
            <a:r>
              <a:rPr lang="en-US" sz="2000" dirty="0" smtClean="0">
                <a:latin typeface="Calibri"/>
                <a:cs typeface="Calibri"/>
                <a:sym typeface="Wingdings"/>
              </a:rPr>
              <a:t> E</a:t>
            </a:r>
            <a:r>
              <a:rPr lang="en-US" sz="2000" dirty="0" smtClean="0">
                <a:latin typeface="Calibri"/>
                <a:cs typeface="Calibri"/>
              </a:rPr>
              <a:t>xposed </a:t>
            </a:r>
            <a:r>
              <a:rPr lang="en-US" sz="2000" dirty="0">
                <a:latin typeface="Calibri"/>
                <a:cs typeface="Calibri"/>
              </a:rPr>
              <a:t>(public) </a:t>
            </a:r>
            <a:r>
              <a:rPr lang="en-US" sz="2000" dirty="0" smtClean="0">
                <a:latin typeface="Calibri"/>
                <a:cs typeface="Calibri"/>
              </a:rPr>
              <a:t>functions</a:t>
            </a:r>
          </a:p>
          <a:p>
            <a:pPr>
              <a:buFont typeface="Wingdings" pitchFamily="2" charset="2"/>
              <a:buNone/>
            </a:pPr>
            <a:r>
              <a:rPr lang="en-US" sz="2000" dirty="0" smtClean="0">
                <a:latin typeface="Calibri"/>
                <a:cs typeface="Calibri"/>
                <a:sym typeface="Wingdings"/>
              </a:rPr>
              <a:t> </a:t>
            </a:r>
            <a:r>
              <a:rPr lang="en-US" sz="2000" dirty="0" smtClean="0">
                <a:latin typeface="Calibri"/>
                <a:cs typeface="Calibri"/>
              </a:rPr>
              <a:t>Define </a:t>
            </a:r>
            <a:r>
              <a:rPr lang="en-US" sz="2000" dirty="0">
                <a:latin typeface="Calibri"/>
                <a:cs typeface="Calibri"/>
              </a:rPr>
              <a:t>the </a:t>
            </a:r>
            <a:r>
              <a:rPr lang="en-US" sz="2000" dirty="0" smtClean="0">
                <a:latin typeface="Calibri"/>
                <a:cs typeface="Calibri"/>
              </a:rPr>
              <a:t>behavior</a:t>
            </a:r>
            <a:endParaRPr lang="en-US" sz="2000" dirty="0">
              <a:latin typeface="Calibri"/>
              <a:cs typeface="Calibri"/>
            </a:endParaRPr>
          </a:p>
        </p:txBody>
      </p:sp>
      <p:sp>
        <p:nvSpPr>
          <p:cNvPr id="20" name="Rectangle 19"/>
          <p:cNvSpPr/>
          <p:nvPr/>
        </p:nvSpPr>
        <p:spPr>
          <a:xfrm>
            <a:off x="359464" y="1849568"/>
            <a:ext cx="3240000" cy="108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spcBef>
                <a:spcPts val="300"/>
              </a:spcBef>
            </a:pPr>
            <a:r>
              <a:rPr lang="en-US" dirty="0"/>
              <a:t>balance : decimal</a:t>
            </a:r>
          </a:p>
          <a:p>
            <a:pPr>
              <a:spcBef>
                <a:spcPts val="300"/>
              </a:spcBef>
            </a:pPr>
            <a:r>
              <a:rPr lang="en-US" dirty="0" err="1"/>
              <a:t>acctnum</a:t>
            </a:r>
            <a:r>
              <a:rPr lang="en-US" dirty="0"/>
              <a:t> : </a:t>
            </a:r>
            <a:r>
              <a:rPr lang="en-US" dirty="0" err="1" smtClean="0"/>
              <a:t>ulong</a:t>
            </a:r>
            <a:endParaRPr lang="en-US" dirty="0"/>
          </a:p>
        </p:txBody>
      </p:sp>
      <p:sp>
        <p:nvSpPr>
          <p:cNvPr id="2" name="Rectangle 1"/>
          <p:cNvSpPr/>
          <p:nvPr/>
        </p:nvSpPr>
        <p:spPr>
          <a:xfrm>
            <a:off x="359464" y="2929628"/>
            <a:ext cx="3240000" cy="10800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spcBef>
                <a:spcPts val="300"/>
              </a:spcBef>
            </a:pPr>
            <a:r>
              <a:rPr lang="en-US" dirty="0"/>
              <a:t>Deposit(amount : decimal)</a:t>
            </a:r>
          </a:p>
          <a:p>
            <a:pPr>
              <a:spcBef>
                <a:spcPts val="300"/>
              </a:spcBef>
            </a:pPr>
            <a:r>
              <a:rPr lang="en-US" dirty="0"/>
              <a:t>Withdraw(amount : decimal)</a:t>
            </a:r>
          </a:p>
          <a:p>
            <a:pPr>
              <a:spcBef>
                <a:spcPts val="300"/>
              </a:spcBef>
            </a:pPr>
            <a:r>
              <a:rPr lang="en-US" dirty="0"/>
              <a:t>Close(</a:t>
            </a:r>
            <a:r>
              <a:rPr lang="en-US" dirty="0" smtClean="0"/>
              <a:t>)</a:t>
            </a:r>
            <a:endParaRPr lang="en-US" dirty="0"/>
          </a:p>
        </p:txBody>
      </p:sp>
      <p:cxnSp>
        <p:nvCxnSpPr>
          <p:cNvPr id="5" name="Elbow Connector 4"/>
          <p:cNvCxnSpPr>
            <a:stCxn id="21" idx="3"/>
            <a:endCxn id="3" idx="1"/>
          </p:cNvCxnSpPr>
          <p:nvPr/>
        </p:nvCxnSpPr>
        <p:spPr>
          <a:xfrm flipV="1">
            <a:off x="3599464" y="1579388"/>
            <a:ext cx="1189000" cy="120"/>
          </a:xfrm>
          <a:prstGeom prst="bentConnector3">
            <a:avLst/>
          </a:prstGeom>
          <a:ln>
            <a:headEnd type="arrow"/>
            <a:tailEnd type="arrow"/>
          </a:ln>
        </p:spPr>
        <p:style>
          <a:lnRef idx="3">
            <a:schemeClr val="accent2"/>
          </a:lnRef>
          <a:fillRef idx="0">
            <a:schemeClr val="accent2"/>
          </a:fillRef>
          <a:effectRef idx="2">
            <a:schemeClr val="accent2"/>
          </a:effectRef>
          <a:fontRef idx="minor">
            <a:schemeClr val="tx1"/>
          </a:fontRef>
        </p:style>
      </p:cxnSp>
      <p:cxnSp>
        <p:nvCxnSpPr>
          <p:cNvPr id="22" name="Elbow Connector 21"/>
          <p:cNvCxnSpPr>
            <a:stCxn id="20" idx="3"/>
            <a:endCxn id="23" idx="1"/>
          </p:cNvCxnSpPr>
          <p:nvPr/>
        </p:nvCxnSpPr>
        <p:spPr>
          <a:xfrm flipV="1">
            <a:off x="3599464" y="2389508"/>
            <a:ext cx="1189000" cy="60"/>
          </a:xfrm>
          <a:prstGeom prst="bentConnector3">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26" name="Elbow Connector 25"/>
          <p:cNvCxnSpPr>
            <a:stCxn id="2" idx="3"/>
            <a:endCxn id="24" idx="1"/>
          </p:cNvCxnSpPr>
          <p:nvPr/>
        </p:nvCxnSpPr>
        <p:spPr>
          <a:xfrm flipV="1">
            <a:off x="3599464" y="3469508"/>
            <a:ext cx="1189000" cy="120"/>
          </a:xfrm>
          <a:prstGeom prst="bentConnector3">
            <a:avLst/>
          </a:prstGeom>
          <a:ln>
            <a:headEnd type="arrow"/>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3537598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6948576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en-US" dirty="0" smtClean="0"/>
              <a:t>C# Class </a:t>
            </a:r>
            <a:r>
              <a:rPr lang="en-US" dirty="0" err="1" smtClean="0"/>
              <a:t>DefinitionS</a:t>
            </a:r>
            <a:endParaRPr lang="en-US"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en-US" dirty="0" smtClean="0"/>
              <a:t>C# Basics</a:t>
            </a:r>
            <a:endParaRPr lang="en-US" dirty="0"/>
          </a:p>
        </p:txBody>
      </p:sp>
    </p:spTree>
    <p:extLst>
      <p:ext uri="{BB962C8B-B14F-4D97-AF65-F5344CB8AC3E}">
        <p14:creationId xmlns:p14="http://schemas.microsoft.com/office/powerpoint/2010/main" val="380428272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solidFill>
                  <a:srgbClr val="000000"/>
                </a:solidFill>
              </a:rPr>
              <a:t>General form of a class definition</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marL="0" indent="0" defTabSz="914400" eaLnBrk="1" hangingPunct="1">
              <a:spcBef>
                <a:spcPts val="0"/>
              </a:spcBef>
              <a:spcAft>
                <a:spcPts val="0"/>
              </a:spcAft>
              <a:buSzPct val="115000"/>
              <a:buNone/>
              <a:tabLst>
                <a:tab pos="1485900" algn="l"/>
              </a:tabLst>
            </a:pPr>
            <a:r>
              <a:rPr lang="en-US" sz="1600" b="1" kern="0" dirty="0" smtClean="0">
                <a:solidFill>
                  <a:srgbClr val="000000"/>
                </a:solidFill>
                <a:latin typeface="Courier New" pitchFamily="49" charset="0"/>
                <a:ea typeface="+mn-ea"/>
                <a:cs typeface="+mn-cs"/>
              </a:rPr>
              <a:t>[</a:t>
            </a:r>
            <a:r>
              <a:rPr lang="en-US" sz="1600" b="1" kern="0" dirty="0">
                <a:solidFill>
                  <a:srgbClr val="000000"/>
                </a:solidFill>
                <a:latin typeface="Courier New" pitchFamily="49" charset="0"/>
                <a:ea typeface="+mn-ea"/>
                <a:cs typeface="+mn-cs"/>
              </a:rPr>
              <a:t>Modifiers]</a:t>
            </a:r>
            <a:r>
              <a:rPr lang="en-US" sz="1600" kern="0" dirty="0">
                <a:solidFill>
                  <a:srgbClr val="000000"/>
                </a:solidFill>
                <a:latin typeface="Courier New" pitchFamily="49" charset="0"/>
                <a:ea typeface="+mn-ea"/>
                <a:cs typeface="+mn-cs"/>
              </a:rPr>
              <a:t> </a:t>
            </a:r>
            <a:r>
              <a:rPr lang="en-US" sz="1600" b="1" kern="0" dirty="0">
                <a:solidFill>
                  <a:srgbClr val="000000"/>
                </a:solidFill>
                <a:latin typeface="Courier New" pitchFamily="49" charset="0"/>
                <a:ea typeface="+mn-ea"/>
                <a:cs typeface="+mn-cs"/>
              </a:rPr>
              <a:t>class</a:t>
            </a:r>
            <a:r>
              <a:rPr lang="en-US" sz="1600" i="1" kern="0" dirty="0">
                <a:solidFill>
                  <a:srgbClr val="000000"/>
                </a:solidFill>
                <a:latin typeface="Courier New" pitchFamily="49" charset="0"/>
                <a:ea typeface="+mn-ea"/>
                <a:cs typeface="+mn-cs"/>
              </a:rPr>
              <a:t> </a:t>
            </a:r>
            <a:r>
              <a:rPr lang="en-US" sz="1600" b="1" i="1" kern="0" dirty="0" err="1">
                <a:solidFill>
                  <a:srgbClr val="000000"/>
                </a:solidFill>
                <a:latin typeface="Courier New" pitchFamily="49" charset="0"/>
                <a:ea typeface="+mn-ea"/>
                <a:cs typeface="+mn-cs"/>
              </a:rPr>
              <a:t>ClassName</a:t>
            </a:r>
            <a:r>
              <a:rPr lang="en-US" sz="1600" b="1" kern="0" dirty="0">
                <a:solidFill>
                  <a:srgbClr val="000000"/>
                </a:solidFill>
                <a:latin typeface="Courier New" pitchFamily="49" charset="0"/>
                <a:ea typeface="+mn-ea"/>
                <a:cs typeface="+mn-cs"/>
              </a:rPr>
              <a:t> [: [Base Class[,]] [Interfaces[,]]]</a:t>
            </a:r>
            <a:r>
              <a:rPr lang="en-US" sz="1800" kern="0" dirty="0">
                <a:solidFill>
                  <a:srgbClr val="000000"/>
                </a:solidFill>
                <a:latin typeface="Courier New" pitchFamily="49" charset="0"/>
                <a:ea typeface="+mn-ea"/>
                <a:cs typeface="+mn-cs"/>
              </a:rPr>
              <a:t> </a:t>
            </a:r>
            <a:r>
              <a:rPr lang="en-US" sz="1800" b="1" i="1" kern="0" dirty="0">
                <a:solidFill>
                  <a:srgbClr val="000000"/>
                </a:solidFill>
                <a:latin typeface="Courier New" pitchFamily="49" charset="0"/>
                <a:ea typeface="+mn-ea"/>
                <a:cs typeface="+mn-cs"/>
              </a:rPr>
              <a:t/>
            </a:r>
            <a:br>
              <a:rPr lang="en-US" sz="1800" b="1" i="1" kern="0" dirty="0">
                <a:solidFill>
                  <a:srgbClr val="000000"/>
                </a:solidFill>
                <a:latin typeface="Courier New" pitchFamily="49" charset="0"/>
                <a:ea typeface="+mn-ea"/>
                <a:cs typeface="+mn-cs"/>
              </a:rPr>
            </a:br>
            <a:r>
              <a:rPr lang="en-US" sz="1800" kern="0" dirty="0">
                <a:solidFill>
                  <a:srgbClr val="000000"/>
                </a:solidFill>
                <a:latin typeface="Courier New" pitchFamily="49" charset="0"/>
                <a:ea typeface="+mn-ea"/>
                <a:cs typeface="+mn-cs"/>
              </a:rPr>
              <a:t>{</a:t>
            </a:r>
            <a:br>
              <a:rPr lang="en-US" sz="1800" kern="0" dirty="0">
                <a:solidFill>
                  <a:srgbClr val="000000"/>
                </a:solidFill>
                <a:latin typeface="Courier New" pitchFamily="49" charset="0"/>
                <a:ea typeface="+mn-ea"/>
                <a:cs typeface="+mn-cs"/>
              </a:rPr>
            </a:br>
            <a:r>
              <a:rPr lang="en-US" sz="1800" kern="0" dirty="0">
                <a:solidFill>
                  <a:srgbClr val="000000"/>
                </a:solidFill>
                <a:latin typeface="Courier New" pitchFamily="49" charset="0"/>
                <a:ea typeface="+mn-ea"/>
                <a:cs typeface="+mn-cs"/>
              </a:rPr>
              <a:t>     </a:t>
            </a:r>
            <a:r>
              <a:rPr lang="en-US" sz="1800" b="1" i="1" kern="0" dirty="0">
                <a:solidFill>
                  <a:srgbClr val="000000"/>
                </a:solidFill>
                <a:latin typeface="Courier New" pitchFamily="49" charset="0"/>
                <a:ea typeface="+mn-ea"/>
                <a:cs typeface="+mn-cs"/>
              </a:rPr>
              <a:t>… private fields …</a:t>
            </a:r>
            <a:br>
              <a:rPr lang="en-US" sz="1800" b="1" i="1" kern="0" dirty="0">
                <a:solidFill>
                  <a:srgbClr val="000000"/>
                </a:solidFill>
                <a:latin typeface="Courier New" pitchFamily="49" charset="0"/>
                <a:ea typeface="+mn-ea"/>
                <a:cs typeface="+mn-cs"/>
              </a:rPr>
            </a:br>
            <a:r>
              <a:rPr lang="en-US" sz="1800" b="1" i="1" kern="0" dirty="0">
                <a:solidFill>
                  <a:srgbClr val="000000"/>
                </a:solidFill>
                <a:latin typeface="Courier New" pitchFamily="49" charset="0"/>
                <a:ea typeface="+mn-ea"/>
                <a:cs typeface="+mn-cs"/>
              </a:rPr>
              <a:t>     … public methods and properties …</a:t>
            </a:r>
            <a:br>
              <a:rPr lang="en-US" sz="1800" b="1" i="1" kern="0" dirty="0">
                <a:solidFill>
                  <a:srgbClr val="000000"/>
                </a:solidFill>
                <a:latin typeface="Courier New" pitchFamily="49" charset="0"/>
                <a:ea typeface="+mn-ea"/>
                <a:cs typeface="+mn-cs"/>
              </a:rPr>
            </a:br>
            <a:r>
              <a:rPr lang="en-US" sz="1800" kern="0" dirty="0" smtClean="0">
                <a:solidFill>
                  <a:srgbClr val="000000"/>
                </a:solidFill>
                <a:latin typeface="Courier New" pitchFamily="49" charset="0"/>
                <a:ea typeface="+mn-ea"/>
                <a:cs typeface="+mn-cs"/>
              </a:rPr>
              <a:t>}</a:t>
            </a:r>
          </a:p>
          <a:p>
            <a:pPr defTabSz="914400" eaLnBrk="1" hangingPunct="1">
              <a:spcBef>
                <a:spcPts val="0"/>
              </a:spcBef>
              <a:spcAft>
                <a:spcPts val="0"/>
              </a:spcAft>
              <a:buSzPct val="115000"/>
              <a:tabLst>
                <a:tab pos="1485900" algn="l"/>
              </a:tabLst>
            </a:pPr>
            <a:endParaRPr lang="en-US" sz="1800" kern="0" dirty="0">
              <a:solidFill>
                <a:srgbClr val="000000"/>
              </a:solidFill>
              <a:latin typeface="Courier New" pitchFamily="49" charset="0"/>
              <a:ea typeface="+mn-ea"/>
              <a:cs typeface="+mn-cs"/>
            </a:endParaRPr>
          </a:p>
          <a:p>
            <a:r>
              <a:rPr lang="en-US" sz="2400" i="1" dirty="0" err="1">
                <a:latin typeface="Courier New" pitchFamily="49" charset="0"/>
              </a:rPr>
              <a:t>ClassName</a:t>
            </a:r>
            <a:r>
              <a:rPr lang="en-US" sz="2400" dirty="0"/>
              <a:t> is the programmer-defined class </a:t>
            </a:r>
            <a:r>
              <a:rPr lang="en-US" sz="2400" dirty="0" smtClean="0"/>
              <a:t>name</a:t>
            </a:r>
          </a:p>
          <a:p>
            <a:pPr>
              <a:spcBef>
                <a:spcPts val="1200"/>
              </a:spcBef>
              <a:spcAft>
                <a:spcPts val="0"/>
              </a:spcAft>
              <a:tabLst>
                <a:tab pos="1485900" algn="l"/>
              </a:tabLst>
            </a:pPr>
            <a:r>
              <a:rPr lang="en-US" sz="2400" dirty="0"/>
              <a:t>Optional </a:t>
            </a:r>
            <a:r>
              <a:rPr lang="en-US" sz="2400" dirty="0">
                <a:latin typeface="Courier New" pitchFamily="49" charset="0"/>
              </a:rPr>
              <a:t>[Modifiers]</a:t>
            </a:r>
            <a:r>
              <a:rPr lang="en-US" sz="2400" dirty="0"/>
              <a:t> </a:t>
            </a:r>
            <a:r>
              <a:rPr lang="en-US" sz="2400" dirty="0" smtClean="0"/>
              <a:t>provides information</a:t>
            </a:r>
            <a:endParaRPr lang="en-US" sz="2400" dirty="0"/>
          </a:p>
          <a:p>
            <a:pPr lvl="1">
              <a:spcBef>
                <a:spcPts val="100"/>
              </a:spcBef>
              <a:spcAft>
                <a:spcPts val="0"/>
              </a:spcAft>
              <a:tabLst>
                <a:tab pos="1485900" algn="l"/>
              </a:tabLst>
            </a:pPr>
            <a:r>
              <a:rPr lang="en-US" sz="2000" dirty="0" smtClean="0">
                <a:latin typeface="Courier New" pitchFamily="49" charset="0"/>
              </a:rPr>
              <a:t>public</a:t>
            </a:r>
            <a:r>
              <a:rPr lang="en-US" sz="2000" dirty="0" smtClean="0"/>
              <a:t>: Accessible everywhere</a:t>
            </a:r>
          </a:p>
          <a:p>
            <a:pPr lvl="1">
              <a:spcBef>
                <a:spcPts val="100"/>
              </a:spcBef>
              <a:spcAft>
                <a:spcPts val="0"/>
              </a:spcAft>
              <a:tabLst>
                <a:tab pos="1485900" algn="l"/>
              </a:tabLst>
            </a:pPr>
            <a:r>
              <a:rPr lang="en-US" sz="2000" dirty="0" smtClean="0">
                <a:latin typeface="Courier New" pitchFamily="49" charset="0"/>
              </a:rPr>
              <a:t>internal</a:t>
            </a:r>
            <a:r>
              <a:rPr lang="en-US" sz="2000" dirty="0"/>
              <a:t>: Accessible </a:t>
            </a:r>
            <a:r>
              <a:rPr lang="en-US" sz="2000" dirty="0" smtClean="0"/>
              <a:t>only in current assembly</a:t>
            </a:r>
            <a:endParaRPr lang="en-US" sz="2000" dirty="0"/>
          </a:p>
          <a:p>
            <a:pPr lvl="1">
              <a:spcBef>
                <a:spcPts val="100"/>
              </a:spcBef>
              <a:spcAft>
                <a:spcPts val="0"/>
              </a:spcAft>
              <a:tabLst>
                <a:tab pos="1485900" algn="l"/>
              </a:tabLst>
            </a:pPr>
            <a:r>
              <a:rPr lang="en-US" sz="2000" dirty="0" smtClean="0"/>
              <a:t>Left </a:t>
            </a:r>
            <a:r>
              <a:rPr lang="en-US" sz="2000" dirty="0"/>
              <a:t>blank </a:t>
            </a:r>
            <a:r>
              <a:rPr lang="en-US" sz="2000" dirty="0" smtClean="0"/>
              <a:t>(default) is </a:t>
            </a:r>
            <a:r>
              <a:rPr lang="en-US" sz="2000" dirty="0" smtClean="0">
                <a:latin typeface="Courier New" pitchFamily="49" charset="0"/>
              </a:rPr>
              <a:t>internal</a:t>
            </a:r>
            <a:endParaRPr lang="en-US" sz="2000" dirty="0"/>
          </a:p>
          <a:p>
            <a:endParaRPr lang="en-US" dirty="0"/>
          </a:p>
        </p:txBody>
      </p:sp>
      <p:sp>
        <p:nvSpPr>
          <p:cNvPr id="18435" name="Espace réservé du contenu 3"/>
          <p:cNvSpPr>
            <a:spLocks noGrp="1"/>
          </p:cNvSpPr>
          <p:nvPr>
            <p:ph sz="quarter" idx="13"/>
          </p:nvPr>
        </p:nvSpPr>
        <p:spPr/>
        <p:txBody>
          <a:bodyPr/>
          <a:lstStyle/>
          <a:p>
            <a:r>
              <a:rPr lang="en-US" dirty="0"/>
              <a:t>C# Class Definitions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64458889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solidFill>
                  <a:srgbClr val="000000"/>
                </a:solidFill>
              </a:rPr>
              <a:t>General form of a class definition</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marL="0" indent="0" defTabSz="914400" eaLnBrk="1" hangingPunct="1">
              <a:spcBef>
                <a:spcPts val="0"/>
              </a:spcBef>
              <a:spcAft>
                <a:spcPts val="0"/>
              </a:spcAft>
              <a:buSzPct val="115000"/>
              <a:buNone/>
              <a:tabLst>
                <a:tab pos="1485900" algn="l"/>
              </a:tabLst>
            </a:pPr>
            <a:r>
              <a:rPr lang="en-US" sz="1600" b="1" kern="0" dirty="0" smtClean="0">
                <a:solidFill>
                  <a:srgbClr val="000000"/>
                </a:solidFill>
                <a:latin typeface="Courier New" pitchFamily="49" charset="0"/>
                <a:ea typeface="+mn-ea"/>
                <a:cs typeface="+mn-cs"/>
              </a:rPr>
              <a:t>[</a:t>
            </a:r>
            <a:r>
              <a:rPr lang="en-US" sz="1600" b="1" kern="0" dirty="0">
                <a:solidFill>
                  <a:srgbClr val="000000"/>
                </a:solidFill>
                <a:latin typeface="Courier New" pitchFamily="49" charset="0"/>
                <a:ea typeface="+mn-ea"/>
                <a:cs typeface="+mn-cs"/>
              </a:rPr>
              <a:t>Modifiers]</a:t>
            </a:r>
            <a:r>
              <a:rPr lang="en-US" sz="1600" kern="0" dirty="0">
                <a:solidFill>
                  <a:srgbClr val="000000"/>
                </a:solidFill>
                <a:latin typeface="Courier New" pitchFamily="49" charset="0"/>
                <a:ea typeface="+mn-ea"/>
                <a:cs typeface="+mn-cs"/>
              </a:rPr>
              <a:t> </a:t>
            </a:r>
            <a:r>
              <a:rPr lang="en-US" sz="1600" b="1" kern="0" dirty="0">
                <a:solidFill>
                  <a:srgbClr val="000000"/>
                </a:solidFill>
                <a:latin typeface="Courier New" pitchFamily="49" charset="0"/>
                <a:ea typeface="+mn-ea"/>
                <a:cs typeface="+mn-cs"/>
              </a:rPr>
              <a:t>class</a:t>
            </a:r>
            <a:r>
              <a:rPr lang="en-US" sz="1600" i="1" kern="0" dirty="0">
                <a:solidFill>
                  <a:srgbClr val="000000"/>
                </a:solidFill>
                <a:latin typeface="Courier New" pitchFamily="49" charset="0"/>
                <a:ea typeface="+mn-ea"/>
                <a:cs typeface="+mn-cs"/>
              </a:rPr>
              <a:t> </a:t>
            </a:r>
            <a:r>
              <a:rPr lang="en-US" sz="1600" b="1" i="1" kern="0" dirty="0" err="1">
                <a:solidFill>
                  <a:srgbClr val="000000"/>
                </a:solidFill>
                <a:latin typeface="Courier New" pitchFamily="49" charset="0"/>
                <a:ea typeface="+mn-ea"/>
                <a:cs typeface="+mn-cs"/>
              </a:rPr>
              <a:t>ClassName</a:t>
            </a:r>
            <a:r>
              <a:rPr lang="en-US" sz="1600" b="1" kern="0" dirty="0">
                <a:solidFill>
                  <a:srgbClr val="000000"/>
                </a:solidFill>
                <a:latin typeface="Courier New" pitchFamily="49" charset="0"/>
                <a:ea typeface="+mn-ea"/>
                <a:cs typeface="+mn-cs"/>
              </a:rPr>
              <a:t> [: [Base Class[,]] [Interfaces[,]]]</a:t>
            </a:r>
            <a:r>
              <a:rPr lang="en-US" sz="1800" kern="0" dirty="0">
                <a:solidFill>
                  <a:srgbClr val="000000"/>
                </a:solidFill>
                <a:latin typeface="Courier New" pitchFamily="49" charset="0"/>
                <a:ea typeface="+mn-ea"/>
                <a:cs typeface="+mn-cs"/>
              </a:rPr>
              <a:t> </a:t>
            </a:r>
            <a:r>
              <a:rPr lang="en-US" sz="1800" b="1" i="1" kern="0" dirty="0">
                <a:solidFill>
                  <a:srgbClr val="000000"/>
                </a:solidFill>
                <a:latin typeface="Courier New" pitchFamily="49" charset="0"/>
                <a:ea typeface="+mn-ea"/>
                <a:cs typeface="+mn-cs"/>
              </a:rPr>
              <a:t/>
            </a:r>
            <a:br>
              <a:rPr lang="en-US" sz="1800" b="1" i="1" kern="0" dirty="0">
                <a:solidFill>
                  <a:srgbClr val="000000"/>
                </a:solidFill>
                <a:latin typeface="Courier New" pitchFamily="49" charset="0"/>
                <a:ea typeface="+mn-ea"/>
                <a:cs typeface="+mn-cs"/>
              </a:rPr>
            </a:br>
            <a:r>
              <a:rPr lang="en-US" sz="1800" kern="0" dirty="0">
                <a:solidFill>
                  <a:srgbClr val="000000"/>
                </a:solidFill>
                <a:latin typeface="Courier New" pitchFamily="49" charset="0"/>
                <a:ea typeface="+mn-ea"/>
                <a:cs typeface="+mn-cs"/>
              </a:rPr>
              <a:t>{</a:t>
            </a:r>
            <a:br>
              <a:rPr lang="en-US" sz="1800" kern="0" dirty="0">
                <a:solidFill>
                  <a:srgbClr val="000000"/>
                </a:solidFill>
                <a:latin typeface="Courier New" pitchFamily="49" charset="0"/>
                <a:ea typeface="+mn-ea"/>
                <a:cs typeface="+mn-cs"/>
              </a:rPr>
            </a:br>
            <a:r>
              <a:rPr lang="en-US" sz="1800" kern="0" dirty="0">
                <a:solidFill>
                  <a:srgbClr val="000000"/>
                </a:solidFill>
                <a:latin typeface="Courier New" pitchFamily="49" charset="0"/>
                <a:ea typeface="+mn-ea"/>
                <a:cs typeface="+mn-cs"/>
              </a:rPr>
              <a:t>     </a:t>
            </a:r>
            <a:r>
              <a:rPr lang="en-US" sz="1800" b="1" i="1" kern="0" dirty="0">
                <a:solidFill>
                  <a:srgbClr val="000000"/>
                </a:solidFill>
                <a:latin typeface="Courier New" pitchFamily="49" charset="0"/>
                <a:ea typeface="+mn-ea"/>
                <a:cs typeface="+mn-cs"/>
              </a:rPr>
              <a:t>… private fields …</a:t>
            </a:r>
            <a:br>
              <a:rPr lang="en-US" sz="1800" b="1" i="1" kern="0" dirty="0">
                <a:solidFill>
                  <a:srgbClr val="000000"/>
                </a:solidFill>
                <a:latin typeface="Courier New" pitchFamily="49" charset="0"/>
                <a:ea typeface="+mn-ea"/>
                <a:cs typeface="+mn-cs"/>
              </a:rPr>
            </a:br>
            <a:r>
              <a:rPr lang="en-US" sz="1800" b="1" i="1" kern="0" dirty="0">
                <a:solidFill>
                  <a:srgbClr val="000000"/>
                </a:solidFill>
                <a:latin typeface="Courier New" pitchFamily="49" charset="0"/>
                <a:ea typeface="+mn-ea"/>
                <a:cs typeface="+mn-cs"/>
              </a:rPr>
              <a:t>     … public methods and properties …</a:t>
            </a:r>
            <a:br>
              <a:rPr lang="en-US" sz="1800" b="1" i="1" kern="0" dirty="0">
                <a:solidFill>
                  <a:srgbClr val="000000"/>
                </a:solidFill>
                <a:latin typeface="Courier New" pitchFamily="49" charset="0"/>
                <a:ea typeface="+mn-ea"/>
                <a:cs typeface="+mn-cs"/>
              </a:rPr>
            </a:br>
            <a:r>
              <a:rPr lang="en-US" sz="1800" kern="0" dirty="0" smtClean="0">
                <a:solidFill>
                  <a:srgbClr val="000000"/>
                </a:solidFill>
                <a:latin typeface="Courier New" pitchFamily="49" charset="0"/>
                <a:ea typeface="+mn-ea"/>
                <a:cs typeface="+mn-cs"/>
              </a:rPr>
              <a:t>}</a:t>
            </a:r>
            <a:endParaRPr lang="en-US" sz="1800" kern="0" dirty="0">
              <a:solidFill>
                <a:srgbClr val="000000"/>
              </a:solidFill>
              <a:latin typeface="Courier New" pitchFamily="49" charset="0"/>
              <a:ea typeface="+mn-ea"/>
              <a:cs typeface="+mn-cs"/>
            </a:endParaRPr>
          </a:p>
          <a:p>
            <a:pPr>
              <a:lnSpc>
                <a:spcPct val="80000"/>
              </a:lnSpc>
              <a:spcBef>
                <a:spcPts val="1200"/>
              </a:spcBef>
              <a:spcAft>
                <a:spcPts val="0"/>
              </a:spcAft>
              <a:tabLst>
                <a:tab pos="1485900" algn="l"/>
              </a:tabLst>
            </a:pPr>
            <a:r>
              <a:rPr lang="en-US" sz="2400" i="1" dirty="0">
                <a:latin typeface="Courier New" pitchFamily="49" charset="0"/>
              </a:rPr>
              <a:t>public </a:t>
            </a:r>
            <a:r>
              <a:rPr lang="en-US" sz="2400" dirty="0">
                <a:latin typeface="Calibri"/>
                <a:cs typeface="Calibri"/>
              </a:rPr>
              <a:t>methods</a:t>
            </a:r>
            <a:r>
              <a:rPr lang="en-US" sz="2400" dirty="0"/>
              <a:t> and </a:t>
            </a:r>
            <a:r>
              <a:rPr lang="en-US" sz="2400" dirty="0" smtClean="0">
                <a:latin typeface="Calibri"/>
                <a:cs typeface="Calibri"/>
              </a:rPr>
              <a:t>properties</a:t>
            </a:r>
            <a:r>
              <a:rPr lang="en-US" sz="2400" i="1" dirty="0" smtClean="0"/>
              <a:t>:</a:t>
            </a:r>
          </a:p>
          <a:p>
            <a:pPr lvl="1">
              <a:lnSpc>
                <a:spcPct val="80000"/>
              </a:lnSpc>
              <a:spcBef>
                <a:spcPts val="1200"/>
              </a:spcBef>
              <a:spcAft>
                <a:spcPts val="0"/>
              </a:spcAft>
              <a:tabLst>
                <a:tab pos="1485900" algn="l"/>
              </a:tabLst>
            </a:pPr>
            <a:r>
              <a:rPr lang="en-US" sz="2000" dirty="0" smtClean="0"/>
              <a:t>Accessible </a:t>
            </a:r>
            <a:r>
              <a:rPr lang="en-US" sz="2000" dirty="0"/>
              <a:t>from any client code</a:t>
            </a:r>
          </a:p>
          <a:p>
            <a:pPr>
              <a:lnSpc>
                <a:spcPct val="80000"/>
              </a:lnSpc>
              <a:spcBef>
                <a:spcPts val="1200"/>
              </a:spcBef>
              <a:spcAft>
                <a:spcPts val="0"/>
              </a:spcAft>
              <a:tabLst>
                <a:tab pos="1485900" algn="l"/>
              </a:tabLst>
            </a:pPr>
            <a:r>
              <a:rPr lang="en-US" sz="2400" i="1" dirty="0">
                <a:latin typeface="Courier New" pitchFamily="49" charset="0"/>
              </a:rPr>
              <a:t>private </a:t>
            </a:r>
            <a:r>
              <a:rPr lang="en-US" sz="2400" dirty="0">
                <a:latin typeface="Calibri"/>
                <a:cs typeface="Calibri"/>
              </a:rPr>
              <a:t>fields</a:t>
            </a:r>
            <a:r>
              <a:rPr lang="en-US" sz="2400" dirty="0"/>
              <a:t> encapsulate the </a:t>
            </a:r>
            <a:r>
              <a:rPr lang="en-US" sz="2400" dirty="0" smtClean="0"/>
              <a:t>state</a:t>
            </a:r>
          </a:p>
          <a:p>
            <a:pPr lvl="1">
              <a:lnSpc>
                <a:spcPct val="80000"/>
              </a:lnSpc>
              <a:spcBef>
                <a:spcPts val="1200"/>
              </a:spcBef>
              <a:spcAft>
                <a:spcPts val="0"/>
              </a:spcAft>
              <a:tabLst>
                <a:tab pos="1485900" algn="l"/>
              </a:tabLst>
            </a:pPr>
            <a:r>
              <a:rPr lang="en-US" sz="2000" dirty="0" smtClean="0"/>
              <a:t>Accessible </a:t>
            </a:r>
            <a:r>
              <a:rPr lang="en-US" sz="2000" i="1" dirty="0">
                <a:latin typeface="Century Schoolbook" pitchFamily="18" charset="0"/>
              </a:rPr>
              <a:t>only</a:t>
            </a:r>
            <a:r>
              <a:rPr lang="en-US" sz="2000" dirty="0"/>
              <a:t> from </a:t>
            </a:r>
            <a:r>
              <a:rPr lang="en-US" sz="2000" dirty="0" smtClean="0"/>
              <a:t>methods &amp; properties in current class</a:t>
            </a:r>
            <a:endParaRPr lang="en-US" sz="2000" dirty="0"/>
          </a:p>
          <a:p>
            <a:pPr>
              <a:lnSpc>
                <a:spcPct val="80000"/>
              </a:lnSpc>
              <a:spcBef>
                <a:spcPts val="1200"/>
              </a:spcBef>
              <a:spcAft>
                <a:spcPts val="0"/>
              </a:spcAft>
              <a:tabLst>
                <a:tab pos="1485900" algn="l"/>
              </a:tabLst>
            </a:pPr>
            <a:r>
              <a:rPr lang="en-US" sz="2400" dirty="0">
                <a:latin typeface="Courier New" pitchFamily="49" charset="0"/>
              </a:rPr>
              <a:t>Base Class</a:t>
            </a:r>
            <a:r>
              <a:rPr lang="en-US" sz="2400" dirty="0"/>
              <a:t> inherited from </a:t>
            </a:r>
            <a:r>
              <a:rPr lang="en-US" sz="2400" dirty="0" smtClean="0"/>
              <a:t/>
            </a:r>
            <a:br>
              <a:rPr lang="en-US" sz="2400" dirty="0" smtClean="0"/>
            </a:br>
            <a:r>
              <a:rPr lang="en-US" sz="2400" dirty="0" smtClean="0">
                <a:latin typeface="Courier New" pitchFamily="49" charset="0"/>
              </a:rPr>
              <a:t>Interfaces</a:t>
            </a:r>
            <a:r>
              <a:rPr lang="en-US" sz="2400" dirty="0" smtClean="0"/>
              <a:t> implemented</a:t>
            </a:r>
            <a:endParaRPr lang="en-US" sz="2400" dirty="0"/>
          </a:p>
        </p:txBody>
      </p:sp>
      <p:sp>
        <p:nvSpPr>
          <p:cNvPr id="18435" name="Espace réservé du contenu 3"/>
          <p:cNvSpPr>
            <a:spLocks noGrp="1"/>
          </p:cNvSpPr>
          <p:nvPr>
            <p:ph sz="quarter" idx="13"/>
          </p:nvPr>
        </p:nvSpPr>
        <p:spPr/>
        <p:txBody>
          <a:bodyPr/>
          <a:lstStyle/>
          <a:p>
            <a:r>
              <a:rPr lang="en-US" dirty="0"/>
              <a:t>C# Class Definitions</a:t>
            </a:r>
            <a:endParaRPr lang="en-US"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2585183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eaLnBrk="1" fontAlgn="auto" hangingPunct="1">
              <a:lnSpc>
                <a:spcPct val="90000"/>
              </a:lnSpc>
              <a:spcBef>
                <a:spcPts val="0"/>
              </a:spcBef>
              <a:spcAft>
                <a:spcPts val="0"/>
              </a:spcAft>
              <a:defRPr/>
            </a:pPr>
            <a:r>
              <a:rPr lang="en-US" sz="1600" b="1" kern="0" dirty="0">
                <a:solidFill>
                  <a:srgbClr val="0070C0"/>
                </a:solidFill>
                <a:latin typeface="Courier New" pitchFamily="49" charset="0"/>
              </a:rPr>
              <a:t>using </a:t>
            </a:r>
            <a:r>
              <a:rPr lang="en-US" sz="1600" b="1" kern="0" dirty="0">
                <a:solidFill>
                  <a:srgbClr val="000000"/>
                </a:solidFill>
                <a:latin typeface="Courier New" pitchFamily="49" charset="0"/>
              </a:rPr>
              <a:t>System;</a:t>
            </a:r>
          </a:p>
          <a:p>
            <a:pPr lvl="2" eaLnBrk="1" fontAlgn="auto" hangingPunct="1">
              <a:lnSpc>
                <a:spcPct val="90000"/>
              </a:lnSpc>
              <a:spcBef>
                <a:spcPts val="0"/>
              </a:spcBef>
              <a:spcAft>
                <a:spcPts val="0"/>
              </a:spcAft>
              <a:defRPr/>
            </a:pPr>
            <a:r>
              <a:rPr lang="en-US" sz="1600" b="1" kern="0" dirty="0">
                <a:solidFill>
                  <a:srgbClr val="0070C0"/>
                </a:solidFill>
                <a:latin typeface="Courier New" pitchFamily="49" charset="0"/>
              </a:rPr>
              <a:t>namespace </a:t>
            </a:r>
            <a:r>
              <a:rPr lang="en-US" sz="1600" b="1" kern="0" dirty="0" smtClean="0">
                <a:solidFill>
                  <a:srgbClr val="000000"/>
                </a:solidFill>
                <a:latin typeface="Courier New" pitchFamily="49" charset="0"/>
              </a:rPr>
              <a:t>Banking {</a:t>
            </a:r>
            <a:endParaRPr lang="en-US" sz="1600" b="1" kern="0" dirty="0">
              <a:solidFill>
                <a:srgbClr val="000000"/>
              </a:solidFill>
              <a:latin typeface="Courier New" pitchFamily="49" charset="0"/>
            </a:endParaRPr>
          </a:p>
          <a:p>
            <a:pPr lvl="2" eaLnBrk="1" fontAlgn="auto" hangingPunct="1">
              <a:lnSpc>
                <a:spcPct val="90000"/>
              </a:lnSpc>
              <a:spcBef>
                <a:spcPts val="0"/>
              </a:spcBef>
              <a:spcAft>
                <a:spcPts val="0"/>
              </a:spcAft>
              <a:defRPr/>
            </a:pPr>
            <a:r>
              <a:rPr lang="en-US" sz="1600" b="1" kern="0" dirty="0">
                <a:solidFill>
                  <a:srgbClr val="000000"/>
                </a:solidFill>
                <a:latin typeface="Courier New" pitchFamily="49" charset="0"/>
              </a:rPr>
              <a:t>  </a:t>
            </a:r>
            <a:r>
              <a:rPr lang="en-US" sz="1600" b="1" kern="0" dirty="0">
                <a:solidFill>
                  <a:srgbClr val="0070C0"/>
                </a:solidFill>
                <a:latin typeface="Courier New" pitchFamily="49" charset="0"/>
              </a:rPr>
              <a:t>public class </a:t>
            </a:r>
            <a:r>
              <a:rPr lang="en-US" sz="1600" b="1" kern="0" dirty="0" err="1" smtClean="0">
                <a:solidFill>
                  <a:srgbClr val="000000"/>
                </a:solidFill>
                <a:latin typeface="Courier New" pitchFamily="49" charset="0"/>
              </a:rPr>
              <a:t>BankAccount</a:t>
            </a:r>
            <a:r>
              <a:rPr lang="en-US" sz="1600" b="1" kern="0" dirty="0" smtClean="0">
                <a:solidFill>
                  <a:srgbClr val="000000"/>
                </a:solidFill>
                <a:latin typeface="Courier New" pitchFamily="49" charset="0"/>
              </a:rPr>
              <a:t> {</a:t>
            </a:r>
            <a:endParaRPr lang="en-US" sz="1600" b="1" kern="0" dirty="0">
              <a:solidFill>
                <a:srgbClr val="000000"/>
              </a:solidFill>
              <a:latin typeface="Courier New" pitchFamily="49" charset="0"/>
            </a:endParaRPr>
          </a:p>
          <a:p>
            <a:pPr lvl="2" eaLnBrk="1" fontAlgn="auto" hangingPunct="1">
              <a:lnSpc>
                <a:spcPct val="90000"/>
              </a:lnSpc>
              <a:spcBef>
                <a:spcPts val="0"/>
              </a:spcBef>
              <a:spcAft>
                <a:spcPts val="0"/>
              </a:spcAft>
              <a:defRPr/>
            </a:pPr>
            <a:r>
              <a:rPr lang="en-US" sz="1600" b="1" kern="0" dirty="0">
                <a:solidFill>
                  <a:srgbClr val="000000"/>
                </a:solidFill>
                <a:latin typeface="Courier New" pitchFamily="49" charset="0"/>
              </a:rPr>
              <a:t>  </a:t>
            </a:r>
            <a:r>
              <a:rPr lang="en-US" sz="1600" b="1" kern="0" dirty="0" smtClean="0">
                <a:solidFill>
                  <a:srgbClr val="0070C0"/>
                </a:solidFill>
                <a:latin typeface="Courier New" pitchFamily="49" charset="0"/>
              </a:rPr>
              <a:t>private </a:t>
            </a:r>
            <a:r>
              <a:rPr lang="en-US" sz="1600" b="1" kern="0" dirty="0">
                <a:solidFill>
                  <a:srgbClr val="0070C0"/>
                </a:solidFill>
                <a:latin typeface="Courier New" pitchFamily="49" charset="0"/>
              </a:rPr>
              <a:t>decimal</a:t>
            </a:r>
            <a:r>
              <a:rPr lang="en-US" sz="1600" b="1" kern="0" dirty="0">
                <a:solidFill>
                  <a:srgbClr val="000000"/>
                </a:solidFill>
                <a:latin typeface="Courier New" pitchFamily="49" charset="0"/>
              </a:rPr>
              <a:t> balance;</a:t>
            </a:r>
          </a:p>
          <a:p>
            <a:pPr lvl="2" eaLnBrk="1" fontAlgn="auto" hangingPunct="1">
              <a:lnSpc>
                <a:spcPct val="90000"/>
              </a:lnSpc>
              <a:spcBef>
                <a:spcPts val="0"/>
              </a:spcBef>
              <a:spcAft>
                <a:spcPts val="0"/>
              </a:spcAft>
              <a:defRPr/>
            </a:pPr>
            <a:r>
              <a:rPr lang="en-US" sz="1600" b="1" kern="0" dirty="0">
                <a:solidFill>
                  <a:srgbClr val="000000"/>
                </a:solidFill>
                <a:latin typeface="Courier New" pitchFamily="49" charset="0"/>
              </a:rPr>
              <a:t>  </a:t>
            </a:r>
            <a:r>
              <a:rPr lang="en-US" sz="1600" b="1" kern="0" dirty="0" smtClean="0">
                <a:solidFill>
                  <a:srgbClr val="0070C0"/>
                </a:solidFill>
                <a:latin typeface="Courier New" pitchFamily="49" charset="0"/>
              </a:rPr>
              <a:t>private </a:t>
            </a:r>
            <a:r>
              <a:rPr lang="en-US" sz="1600" b="1" kern="0" dirty="0" err="1">
                <a:solidFill>
                  <a:srgbClr val="0070C0"/>
                </a:solidFill>
                <a:latin typeface="Courier New" pitchFamily="49" charset="0"/>
              </a:rPr>
              <a:t>ulong</a:t>
            </a:r>
            <a:r>
              <a:rPr lang="en-US" sz="1600" b="1" kern="0" dirty="0">
                <a:solidFill>
                  <a:srgbClr val="0070C0"/>
                </a:solidFill>
                <a:latin typeface="Courier New" pitchFamily="49" charset="0"/>
              </a:rPr>
              <a:t> </a:t>
            </a:r>
            <a:r>
              <a:rPr lang="en-US" sz="1600" b="1" kern="0" dirty="0" err="1">
                <a:solidFill>
                  <a:srgbClr val="000000"/>
                </a:solidFill>
                <a:latin typeface="Courier New" pitchFamily="49" charset="0"/>
              </a:rPr>
              <a:t>acctnum</a:t>
            </a:r>
            <a:r>
              <a:rPr lang="en-US" sz="1600" b="1" kern="0" dirty="0" smtClean="0">
                <a:solidFill>
                  <a:srgbClr val="000000"/>
                </a:solidFill>
                <a:latin typeface="Courier New" pitchFamily="49" charset="0"/>
              </a:rPr>
              <a:t>;</a:t>
            </a:r>
          </a:p>
          <a:p>
            <a:pPr lvl="2" eaLnBrk="1" fontAlgn="auto" hangingPunct="1">
              <a:lnSpc>
                <a:spcPct val="90000"/>
              </a:lnSpc>
              <a:spcBef>
                <a:spcPts val="0"/>
              </a:spcBef>
              <a:spcAft>
                <a:spcPts val="0"/>
              </a:spcAft>
              <a:defRPr/>
            </a:pPr>
            <a:r>
              <a:rPr lang="fr-FR" sz="1600" b="1" kern="0" dirty="0" smtClean="0">
                <a:solidFill>
                  <a:srgbClr val="000000"/>
                </a:solidFill>
                <a:latin typeface="Courier New" pitchFamily="49" charset="0"/>
              </a:rPr>
              <a:t>  </a:t>
            </a:r>
            <a:r>
              <a:rPr lang="fr-FR" sz="1600" b="1" kern="0" dirty="0" err="1" smtClean="0">
                <a:solidFill>
                  <a:srgbClr val="0070C0"/>
                </a:solidFill>
                <a:latin typeface="Courier New" pitchFamily="49" charset="0"/>
              </a:rPr>
              <a:t>private</a:t>
            </a:r>
            <a:r>
              <a:rPr lang="fr-FR" sz="1600" b="1" kern="0" dirty="0" smtClean="0">
                <a:solidFill>
                  <a:srgbClr val="0070C0"/>
                </a:solidFill>
                <a:latin typeface="Courier New" pitchFamily="49" charset="0"/>
              </a:rPr>
              <a:t> string </a:t>
            </a:r>
            <a:r>
              <a:rPr lang="fr-FR" sz="1600" b="1" kern="0" dirty="0" err="1" smtClean="0">
                <a:solidFill>
                  <a:srgbClr val="000000"/>
                </a:solidFill>
                <a:latin typeface="Courier New" pitchFamily="49" charset="0"/>
              </a:rPr>
              <a:t>name</a:t>
            </a:r>
            <a:r>
              <a:rPr lang="fr-FR" sz="1600" b="1" kern="0" dirty="0" smtClean="0">
                <a:solidFill>
                  <a:srgbClr val="000000"/>
                </a:solidFill>
                <a:latin typeface="Courier New" pitchFamily="49" charset="0"/>
              </a:rPr>
              <a:t>;</a:t>
            </a:r>
          </a:p>
          <a:p>
            <a:pPr lvl="2" eaLnBrk="1" fontAlgn="auto" hangingPunct="1">
              <a:lnSpc>
                <a:spcPct val="90000"/>
              </a:lnSpc>
              <a:spcBef>
                <a:spcPts val="0"/>
              </a:spcBef>
              <a:spcAft>
                <a:spcPts val="0"/>
              </a:spcAft>
              <a:defRPr/>
            </a:pPr>
            <a:endParaRPr lang="en-US" sz="1600" b="1" kern="0" dirty="0">
              <a:solidFill>
                <a:srgbClr val="000000"/>
              </a:solidFill>
              <a:latin typeface="Courier New" pitchFamily="49" charset="0"/>
            </a:endParaRPr>
          </a:p>
          <a:p>
            <a:pPr lvl="2" eaLnBrk="1" fontAlgn="auto" hangingPunct="1">
              <a:lnSpc>
                <a:spcPct val="90000"/>
              </a:lnSpc>
              <a:spcBef>
                <a:spcPts val="0"/>
              </a:spcBef>
              <a:spcAft>
                <a:spcPts val="0"/>
              </a:spcAft>
              <a:defRPr/>
            </a:pPr>
            <a:r>
              <a:rPr lang="en-US" sz="1600" b="1" kern="0" dirty="0">
                <a:solidFill>
                  <a:srgbClr val="000000"/>
                </a:solidFill>
                <a:latin typeface="Courier New" pitchFamily="49" charset="0"/>
              </a:rPr>
              <a:t>  </a:t>
            </a:r>
            <a:r>
              <a:rPr lang="en-US" sz="1600" b="1" kern="0" dirty="0" smtClean="0">
                <a:solidFill>
                  <a:srgbClr val="0070C0"/>
                </a:solidFill>
                <a:latin typeface="Courier New" pitchFamily="49" charset="0"/>
              </a:rPr>
              <a:t>public </a:t>
            </a:r>
            <a:r>
              <a:rPr lang="en-US" sz="1600" b="1" kern="0" dirty="0">
                <a:solidFill>
                  <a:srgbClr val="0070C0"/>
                </a:solidFill>
                <a:latin typeface="Courier New" pitchFamily="49" charset="0"/>
              </a:rPr>
              <a:t>void </a:t>
            </a:r>
            <a:r>
              <a:rPr lang="en-US" sz="1600" b="1" kern="0" dirty="0">
                <a:solidFill>
                  <a:srgbClr val="000000"/>
                </a:solidFill>
                <a:latin typeface="Courier New" pitchFamily="49" charset="0"/>
              </a:rPr>
              <a:t>Deposit(</a:t>
            </a:r>
            <a:r>
              <a:rPr lang="en-US" sz="1600" b="1" kern="0" dirty="0">
                <a:solidFill>
                  <a:srgbClr val="0070C0"/>
                </a:solidFill>
                <a:latin typeface="Courier New" pitchFamily="49" charset="0"/>
              </a:rPr>
              <a:t>decimal</a:t>
            </a:r>
            <a:r>
              <a:rPr lang="en-US" sz="1600" b="1" kern="0" dirty="0">
                <a:solidFill>
                  <a:srgbClr val="000000"/>
                </a:solidFill>
                <a:latin typeface="Courier New" pitchFamily="49" charset="0"/>
              </a:rPr>
              <a:t> amount)</a:t>
            </a:r>
          </a:p>
          <a:p>
            <a:pPr lvl="2" eaLnBrk="1" fontAlgn="auto" hangingPunct="1">
              <a:lnSpc>
                <a:spcPct val="90000"/>
              </a:lnSpc>
              <a:spcBef>
                <a:spcPts val="0"/>
              </a:spcBef>
              <a:spcAft>
                <a:spcPts val="0"/>
              </a:spcAft>
              <a:defRPr/>
            </a:pPr>
            <a:r>
              <a:rPr lang="en-US" sz="1600" b="1" kern="0" dirty="0">
                <a:solidFill>
                  <a:srgbClr val="000000"/>
                </a:solidFill>
                <a:latin typeface="Courier New" pitchFamily="49" charset="0"/>
              </a:rPr>
              <a:t>  </a:t>
            </a:r>
            <a:r>
              <a:rPr lang="en-US" sz="1600" b="1" kern="0" dirty="0" smtClean="0">
                <a:solidFill>
                  <a:srgbClr val="000000"/>
                </a:solidFill>
                <a:latin typeface="Courier New" pitchFamily="49" charset="0"/>
              </a:rPr>
              <a:t>{</a:t>
            </a:r>
            <a:endParaRPr lang="en-US" sz="1600" b="1" kern="0" dirty="0">
              <a:solidFill>
                <a:srgbClr val="000000"/>
              </a:solidFill>
              <a:latin typeface="Courier New" pitchFamily="49" charset="0"/>
            </a:endParaRPr>
          </a:p>
          <a:p>
            <a:pPr lvl="2" eaLnBrk="1" fontAlgn="auto" hangingPunct="1">
              <a:lnSpc>
                <a:spcPct val="90000"/>
              </a:lnSpc>
              <a:spcBef>
                <a:spcPts val="0"/>
              </a:spcBef>
              <a:spcAft>
                <a:spcPts val="0"/>
              </a:spcAft>
              <a:defRPr/>
            </a:pPr>
            <a:r>
              <a:rPr lang="en-US" sz="1600" b="1" kern="0" dirty="0" smtClean="0">
                <a:solidFill>
                  <a:srgbClr val="000000"/>
                </a:solidFill>
                <a:latin typeface="Courier New" pitchFamily="49" charset="0"/>
              </a:rPr>
              <a:t>    balance </a:t>
            </a:r>
            <a:r>
              <a:rPr lang="en-US" sz="1600" b="1" kern="0" dirty="0">
                <a:solidFill>
                  <a:srgbClr val="000000"/>
                </a:solidFill>
                <a:latin typeface="Courier New" pitchFamily="49" charset="0"/>
              </a:rPr>
              <a:t>= balance + amount;</a:t>
            </a:r>
          </a:p>
          <a:p>
            <a:pPr lvl="2" eaLnBrk="1" fontAlgn="auto" hangingPunct="1">
              <a:lnSpc>
                <a:spcPct val="90000"/>
              </a:lnSpc>
              <a:spcBef>
                <a:spcPts val="0"/>
              </a:spcBef>
              <a:spcAft>
                <a:spcPts val="0"/>
              </a:spcAft>
              <a:defRPr/>
            </a:pPr>
            <a:r>
              <a:rPr lang="en-US" sz="1600" b="1" kern="0" dirty="0">
                <a:solidFill>
                  <a:srgbClr val="000000"/>
                </a:solidFill>
                <a:latin typeface="Courier New" pitchFamily="49" charset="0"/>
              </a:rPr>
              <a:t>  </a:t>
            </a:r>
            <a:r>
              <a:rPr lang="en-US" sz="1600" b="1" kern="0" dirty="0" smtClean="0">
                <a:solidFill>
                  <a:srgbClr val="000000"/>
                </a:solidFill>
                <a:latin typeface="Courier New" pitchFamily="49" charset="0"/>
              </a:rPr>
              <a:t>}</a:t>
            </a:r>
            <a:endParaRPr lang="en-US" sz="1600" b="1" kern="0" dirty="0">
              <a:solidFill>
                <a:srgbClr val="000000"/>
              </a:solidFill>
              <a:latin typeface="Courier New" pitchFamily="49" charset="0"/>
            </a:endParaRPr>
          </a:p>
          <a:p>
            <a:pPr lvl="2" eaLnBrk="1" fontAlgn="auto" hangingPunct="1">
              <a:lnSpc>
                <a:spcPct val="90000"/>
              </a:lnSpc>
              <a:spcBef>
                <a:spcPts val="0"/>
              </a:spcBef>
              <a:spcAft>
                <a:spcPts val="0"/>
              </a:spcAft>
              <a:defRPr/>
            </a:pPr>
            <a:endParaRPr lang="en-US" sz="1600" b="1" kern="0" dirty="0">
              <a:solidFill>
                <a:srgbClr val="000000"/>
              </a:solidFill>
              <a:latin typeface="Courier New" pitchFamily="49" charset="0"/>
            </a:endParaRPr>
          </a:p>
          <a:p>
            <a:pPr lvl="2" eaLnBrk="1" fontAlgn="auto" hangingPunct="1">
              <a:lnSpc>
                <a:spcPct val="90000"/>
              </a:lnSpc>
              <a:spcBef>
                <a:spcPts val="0"/>
              </a:spcBef>
              <a:spcAft>
                <a:spcPts val="0"/>
              </a:spcAft>
              <a:defRPr/>
            </a:pPr>
            <a:r>
              <a:rPr lang="en-US" sz="1600" b="1" kern="0" dirty="0">
                <a:solidFill>
                  <a:srgbClr val="000000"/>
                </a:solidFill>
                <a:latin typeface="Courier New" pitchFamily="49" charset="0"/>
              </a:rPr>
              <a:t>  </a:t>
            </a:r>
            <a:r>
              <a:rPr lang="en-US" sz="1600" b="1" kern="0" dirty="0" smtClean="0">
                <a:solidFill>
                  <a:srgbClr val="0070C0"/>
                </a:solidFill>
                <a:latin typeface="Courier New" pitchFamily="49" charset="0"/>
              </a:rPr>
              <a:t>public </a:t>
            </a:r>
            <a:r>
              <a:rPr lang="en-US" sz="1600" b="1" kern="0" dirty="0">
                <a:solidFill>
                  <a:srgbClr val="0070C0"/>
                </a:solidFill>
                <a:latin typeface="Courier New" pitchFamily="49" charset="0"/>
              </a:rPr>
              <a:t>void</a:t>
            </a:r>
            <a:r>
              <a:rPr lang="en-US" sz="1600" b="1" kern="0" dirty="0">
                <a:solidFill>
                  <a:srgbClr val="000000"/>
                </a:solidFill>
                <a:latin typeface="Courier New" pitchFamily="49" charset="0"/>
              </a:rPr>
              <a:t> Withdraw(</a:t>
            </a:r>
            <a:r>
              <a:rPr lang="en-US" sz="1600" b="1" kern="0" dirty="0">
                <a:solidFill>
                  <a:srgbClr val="0070C0"/>
                </a:solidFill>
                <a:latin typeface="Courier New" pitchFamily="49" charset="0"/>
              </a:rPr>
              <a:t>decimal</a:t>
            </a:r>
            <a:r>
              <a:rPr lang="en-US" sz="1600" b="1" kern="0" dirty="0">
                <a:solidFill>
                  <a:srgbClr val="000000"/>
                </a:solidFill>
                <a:latin typeface="Courier New" pitchFamily="49" charset="0"/>
              </a:rPr>
              <a:t> amount)</a:t>
            </a:r>
          </a:p>
          <a:p>
            <a:pPr lvl="2" eaLnBrk="1" fontAlgn="auto" hangingPunct="1">
              <a:lnSpc>
                <a:spcPct val="90000"/>
              </a:lnSpc>
              <a:spcBef>
                <a:spcPct val="5000"/>
              </a:spcBef>
              <a:spcAft>
                <a:spcPts val="0"/>
              </a:spcAft>
              <a:defRPr/>
            </a:pPr>
            <a:r>
              <a:rPr lang="en-US" sz="1600" b="1" kern="0" dirty="0">
                <a:solidFill>
                  <a:srgbClr val="000000"/>
                </a:solidFill>
                <a:latin typeface="Courier New" pitchFamily="49" charset="0"/>
              </a:rPr>
              <a:t>  </a:t>
            </a:r>
            <a:r>
              <a:rPr lang="en-US" sz="1600" b="1" kern="0" dirty="0" smtClean="0">
                <a:solidFill>
                  <a:srgbClr val="000000"/>
                </a:solidFill>
                <a:latin typeface="Courier New" pitchFamily="49" charset="0"/>
              </a:rPr>
              <a:t>{</a:t>
            </a:r>
            <a:endParaRPr lang="en-US" sz="1600" b="1" kern="0" dirty="0">
              <a:solidFill>
                <a:srgbClr val="000000"/>
              </a:solidFill>
              <a:latin typeface="Courier New" pitchFamily="49" charset="0"/>
            </a:endParaRPr>
          </a:p>
          <a:p>
            <a:pPr lvl="2" eaLnBrk="1" fontAlgn="auto" hangingPunct="1">
              <a:lnSpc>
                <a:spcPct val="90000"/>
              </a:lnSpc>
              <a:spcBef>
                <a:spcPts val="0"/>
              </a:spcBef>
              <a:spcAft>
                <a:spcPts val="0"/>
              </a:spcAft>
              <a:defRPr/>
            </a:pPr>
            <a:r>
              <a:rPr lang="en-US" sz="1600" b="1" kern="0" dirty="0">
                <a:solidFill>
                  <a:srgbClr val="000000"/>
                </a:solidFill>
                <a:latin typeface="Courier New" pitchFamily="49" charset="0"/>
              </a:rPr>
              <a:t>    </a:t>
            </a:r>
            <a:r>
              <a:rPr lang="en-US" sz="1600" b="1" kern="0" dirty="0" smtClean="0">
                <a:solidFill>
                  <a:srgbClr val="000000"/>
                </a:solidFill>
                <a:latin typeface="Courier New" pitchFamily="49" charset="0"/>
              </a:rPr>
              <a:t>if </a:t>
            </a:r>
            <a:r>
              <a:rPr lang="en-US" sz="1600" b="1" kern="0" dirty="0">
                <a:solidFill>
                  <a:srgbClr val="000000"/>
                </a:solidFill>
                <a:latin typeface="Courier New" pitchFamily="49" charset="0"/>
              </a:rPr>
              <a:t>(balance &gt;= amount)</a:t>
            </a:r>
          </a:p>
          <a:p>
            <a:pPr lvl="2" eaLnBrk="1" fontAlgn="auto" hangingPunct="1">
              <a:lnSpc>
                <a:spcPct val="90000"/>
              </a:lnSpc>
              <a:spcBef>
                <a:spcPts val="0"/>
              </a:spcBef>
              <a:spcAft>
                <a:spcPts val="0"/>
              </a:spcAft>
              <a:defRPr/>
            </a:pPr>
            <a:r>
              <a:rPr lang="en-US" sz="1600" b="1" kern="0" dirty="0">
                <a:solidFill>
                  <a:srgbClr val="000000"/>
                </a:solidFill>
                <a:latin typeface="Courier New" pitchFamily="49" charset="0"/>
              </a:rPr>
              <a:t>    </a:t>
            </a:r>
            <a:r>
              <a:rPr lang="en-US" sz="1600" b="1" kern="0" dirty="0" smtClean="0">
                <a:solidFill>
                  <a:srgbClr val="000000"/>
                </a:solidFill>
                <a:latin typeface="Courier New" pitchFamily="49" charset="0"/>
              </a:rPr>
              <a:t>{</a:t>
            </a:r>
            <a:endParaRPr lang="en-US" sz="1600" b="1" kern="0" dirty="0">
              <a:solidFill>
                <a:srgbClr val="000000"/>
              </a:solidFill>
              <a:latin typeface="Courier New" pitchFamily="49" charset="0"/>
            </a:endParaRPr>
          </a:p>
          <a:p>
            <a:pPr lvl="2" eaLnBrk="1" fontAlgn="auto" hangingPunct="1">
              <a:lnSpc>
                <a:spcPct val="90000"/>
              </a:lnSpc>
              <a:spcBef>
                <a:spcPts val="0"/>
              </a:spcBef>
              <a:spcAft>
                <a:spcPts val="0"/>
              </a:spcAft>
              <a:defRPr/>
            </a:pPr>
            <a:r>
              <a:rPr lang="en-US" sz="1600" b="1" kern="0" dirty="0">
                <a:solidFill>
                  <a:srgbClr val="000000"/>
                </a:solidFill>
                <a:latin typeface="Courier New" pitchFamily="49" charset="0"/>
              </a:rPr>
              <a:t>    </a:t>
            </a:r>
            <a:r>
              <a:rPr lang="en-US" sz="1600" b="1" kern="0" dirty="0" smtClean="0">
                <a:solidFill>
                  <a:srgbClr val="000000"/>
                </a:solidFill>
                <a:latin typeface="Courier New" pitchFamily="49" charset="0"/>
              </a:rPr>
              <a:t>  </a:t>
            </a:r>
            <a:r>
              <a:rPr lang="en-US" sz="1600" b="1" kern="0" dirty="0">
                <a:solidFill>
                  <a:srgbClr val="000000"/>
                </a:solidFill>
                <a:latin typeface="Courier New" pitchFamily="49" charset="0"/>
              </a:rPr>
              <a:t>balance = balance – amount;</a:t>
            </a:r>
          </a:p>
          <a:p>
            <a:pPr lvl="2" eaLnBrk="1" fontAlgn="auto" hangingPunct="1">
              <a:lnSpc>
                <a:spcPct val="90000"/>
              </a:lnSpc>
              <a:spcBef>
                <a:spcPts val="0"/>
              </a:spcBef>
              <a:spcAft>
                <a:spcPts val="0"/>
              </a:spcAft>
              <a:defRPr/>
            </a:pPr>
            <a:r>
              <a:rPr lang="en-US" sz="1600" b="1" kern="0" dirty="0">
                <a:solidFill>
                  <a:srgbClr val="000000"/>
                </a:solidFill>
                <a:latin typeface="Courier New" pitchFamily="49" charset="0"/>
              </a:rPr>
              <a:t>   </a:t>
            </a:r>
            <a:r>
              <a:rPr lang="en-US" sz="1600" b="1" kern="0" dirty="0" smtClean="0">
                <a:solidFill>
                  <a:srgbClr val="000000"/>
                </a:solidFill>
                <a:latin typeface="Courier New" pitchFamily="49" charset="0"/>
              </a:rPr>
              <a:t> </a:t>
            </a:r>
            <a:r>
              <a:rPr lang="en-US" sz="1600" b="1" kern="0" dirty="0">
                <a:solidFill>
                  <a:srgbClr val="000000"/>
                </a:solidFill>
                <a:latin typeface="Courier New" pitchFamily="49" charset="0"/>
              </a:rPr>
              <a:t>}</a:t>
            </a:r>
          </a:p>
          <a:p>
            <a:pPr lvl="2" eaLnBrk="1" fontAlgn="auto" hangingPunct="1">
              <a:lnSpc>
                <a:spcPct val="90000"/>
              </a:lnSpc>
              <a:spcBef>
                <a:spcPts val="0"/>
              </a:spcBef>
              <a:spcAft>
                <a:spcPts val="0"/>
              </a:spcAft>
              <a:defRPr/>
            </a:pPr>
            <a:r>
              <a:rPr lang="en-US" sz="1600" b="1" kern="0" dirty="0">
                <a:solidFill>
                  <a:srgbClr val="000000"/>
                </a:solidFill>
                <a:latin typeface="Courier New" pitchFamily="49" charset="0"/>
              </a:rPr>
              <a:t>   </a:t>
            </a:r>
            <a:r>
              <a:rPr lang="en-US" sz="1600" b="1" kern="0" dirty="0" smtClean="0">
                <a:solidFill>
                  <a:srgbClr val="000000"/>
                </a:solidFill>
                <a:latin typeface="Courier New" pitchFamily="49" charset="0"/>
              </a:rPr>
              <a:t> </a:t>
            </a:r>
            <a:r>
              <a:rPr lang="en-US" sz="1600" b="1" kern="0" dirty="0">
                <a:solidFill>
                  <a:srgbClr val="000000"/>
                </a:solidFill>
                <a:latin typeface="Courier New" pitchFamily="49" charset="0"/>
              </a:rPr>
              <a:t>else </a:t>
            </a:r>
            <a:r>
              <a:rPr lang="en-US" sz="1600" b="1" kern="0" dirty="0" smtClean="0">
                <a:solidFill>
                  <a:srgbClr val="000000"/>
                </a:solidFill>
                <a:latin typeface="Courier New" pitchFamily="49" charset="0"/>
              </a:rPr>
              <a:t>{ </a:t>
            </a:r>
            <a:r>
              <a:rPr lang="en-US" sz="1600" b="1" kern="0" dirty="0" err="1" smtClean="0">
                <a:solidFill>
                  <a:srgbClr val="000000"/>
                </a:solidFill>
                <a:latin typeface="Courier New" pitchFamily="49" charset="0"/>
              </a:rPr>
              <a:t>Console.WriteLine</a:t>
            </a:r>
            <a:r>
              <a:rPr lang="en-US" sz="1600" b="1" kern="0" dirty="0" smtClean="0">
                <a:solidFill>
                  <a:srgbClr val="000000"/>
                </a:solidFill>
                <a:latin typeface="Courier New" pitchFamily="49" charset="0"/>
              </a:rPr>
              <a:t>(</a:t>
            </a:r>
            <a:r>
              <a:rPr lang="en-US" sz="1600" b="1" kern="0" dirty="0" smtClean="0">
                <a:solidFill>
                  <a:srgbClr val="00B050"/>
                </a:solidFill>
                <a:latin typeface="Courier New" pitchFamily="49" charset="0"/>
              </a:rPr>
              <a:t>"Not enough money"</a:t>
            </a:r>
            <a:r>
              <a:rPr lang="en-US" sz="1600" b="1" kern="0" dirty="0" smtClean="0">
                <a:solidFill>
                  <a:srgbClr val="000000"/>
                </a:solidFill>
                <a:latin typeface="Courier New" pitchFamily="49" charset="0"/>
              </a:rPr>
              <a:t>); }</a:t>
            </a:r>
            <a:endParaRPr lang="en-US" sz="1600" b="1" i="1" kern="0" dirty="0">
              <a:solidFill>
                <a:srgbClr val="000000"/>
              </a:solidFill>
              <a:latin typeface="Courier New" pitchFamily="49" charset="0"/>
            </a:endParaRPr>
          </a:p>
          <a:p>
            <a:pPr lvl="2" eaLnBrk="1" fontAlgn="auto" hangingPunct="1">
              <a:lnSpc>
                <a:spcPct val="90000"/>
              </a:lnSpc>
              <a:spcBef>
                <a:spcPts val="0"/>
              </a:spcBef>
              <a:spcAft>
                <a:spcPts val="0"/>
              </a:spcAft>
              <a:defRPr/>
            </a:pPr>
            <a:r>
              <a:rPr lang="en-US" sz="1600" b="1" kern="0" dirty="0">
                <a:solidFill>
                  <a:srgbClr val="000000"/>
                </a:solidFill>
                <a:latin typeface="Courier New" pitchFamily="49" charset="0"/>
              </a:rPr>
              <a:t>  </a:t>
            </a:r>
            <a:r>
              <a:rPr lang="en-US" sz="1600" b="1" kern="0" dirty="0" smtClean="0">
                <a:solidFill>
                  <a:srgbClr val="000000"/>
                </a:solidFill>
                <a:latin typeface="Courier New" pitchFamily="49" charset="0"/>
              </a:rPr>
              <a:t>}</a:t>
            </a:r>
            <a:endParaRPr lang="en-US" sz="1600" b="1" kern="0" dirty="0">
              <a:solidFill>
                <a:srgbClr val="000000"/>
              </a:solidFill>
              <a:latin typeface="Courier New" pitchFamily="49" charset="0"/>
            </a:endParaRPr>
          </a:p>
          <a:p>
            <a:pPr lvl="2" eaLnBrk="1" fontAlgn="auto" hangingPunct="1">
              <a:lnSpc>
                <a:spcPct val="90000"/>
              </a:lnSpc>
              <a:spcBef>
                <a:spcPts val="0"/>
              </a:spcBef>
              <a:spcAft>
                <a:spcPts val="0"/>
              </a:spcAft>
              <a:defRPr/>
            </a:pPr>
            <a:r>
              <a:rPr lang="en-US" sz="1600" b="1" i="1" kern="0" dirty="0" smtClean="0">
                <a:solidFill>
                  <a:srgbClr val="000000"/>
                </a:solidFill>
                <a:latin typeface="Courier New" pitchFamily="49" charset="0"/>
              </a:rPr>
              <a:t>  </a:t>
            </a:r>
            <a:r>
              <a:rPr lang="en-US" sz="1600" b="1" kern="0" dirty="0" smtClean="0">
                <a:solidFill>
                  <a:srgbClr val="0070C0"/>
                </a:solidFill>
                <a:latin typeface="Courier New" pitchFamily="49" charset="0"/>
              </a:rPr>
              <a:t>public void </a:t>
            </a:r>
            <a:r>
              <a:rPr lang="en-US" sz="1600" b="1" kern="0" dirty="0" err="1" smtClean="0">
                <a:solidFill>
                  <a:srgbClr val="000000"/>
                </a:solidFill>
                <a:latin typeface="Courier New" pitchFamily="49" charset="0"/>
              </a:rPr>
              <a:t>setName</a:t>
            </a:r>
            <a:r>
              <a:rPr lang="en-US" sz="1600" b="1" kern="0" dirty="0" smtClean="0">
                <a:solidFill>
                  <a:srgbClr val="000000"/>
                </a:solidFill>
                <a:latin typeface="Courier New" pitchFamily="49" charset="0"/>
              </a:rPr>
              <a:t>(</a:t>
            </a:r>
            <a:r>
              <a:rPr lang="en-US" sz="1600" b="1" kern="0" dirty="0" smtClean="0">
                <a:solidFill>
                  <a:srgbClr val="0070C0"/>
                </a:solidFill>
                <a:latin typeface="Courier New" pitchFamily="49" charset="0"/>
              </a:rPr>
              <a:t>string</a:t>
            </a:r>
            <a:r>
              <a:rPr lang="en-US" sz="1600" b="1" kern="0" dirty="0" smtClean="0">
                <a:solidFill>
                  <a:srgbClr val="000000"/>
                </a:solidFill>
                <a:latin typeface="Courier New" pitchFamily="49" charset="0"/>
              </a:rPr>
              <a:t> n) { name = n; }</a:t>
            </a:r>
            <a:endParaRPr lang="en-US" sz="1600" b="1" kern="0" dirty="0">
              <a:solidFill>
                <a:srgbClr val="000000"/>
              </a:solidFill>
              <a:latin typeface="Courier New" pitchFamily="49" charset="0"/>
            </a:endParaRPr>
          </a:p>
          <a:p>
            <a:pPr lvl="2" eaLnBrk="1" fontAlgn="auto" hangingPunct="1">
              <a:lnSpc>
                <a:spcPct val="90000"/>
              </a:lnSpc>
              <a:spcBef>
                <a:spcPts val="0"/>
              </a:spcBef>
              <a:spcAft>
                <a:spcPts val="0"/>
              </a:spcAft>
              <a:defRPr/>
            </a:pPr>
            <a:r>
              <a:rPr lang="en-US" sz="1600" b="1" kern="0" dirty="0" smtClean="0">
                <a:solidFill>
                  <a:srgbClr val="000000"/>
                </a:solidFill>
                <a:latin typeface="Courier New" pitchFamily="49" charset="0"/>
              </a:rPr>
              <a:t>} }</a:t>
            </a:r>
            <a:endParaRPr lang="en-US" sz="1600" b="1" kern="0" dirty="0">
              <a:solidFill>
                <a:srgbClr val="000000"/>
              </a:solidFill>
              <a:latin typeface="Courier New" pitchFamily="49" charset="0"/>
            </a:endParaRP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410643"/>
            <a:ext cx="4464496" cy="461665"/>
          </a:xfrm>
          <a:prstGeom prst="rect">
            <a:avLst/>
          </a:prstGeom>
          <a:noFill/>
        </p:spPr>
        <p:txBody>
          <a:bodyPr wrap="square" rtlCol="0">
            <a:spAutoFit/>
          </a:bodyPr>
          <a:lstStyle/>
          <a:p>
            <a:pPr algn="ctr"/>
            <a:r>
              <a:rPr lang="en-US" sz="2400" b="1" dirty="0" err="1" smtClean="0">
                <a:latin typeface="Calibri (Heading)"/>
                <a:cs typeface="Calibri (Heading)"/>
              </a:rPr>
              <a:t>BankAccount</a:t>
            </a:r>
            <a:r>
              <a:rPr lang="en-US" sz="2400" b="1" dirty="0" smtClean="0">
                <a:latin typeface="Calibri (Heading)"/>
                <a:cs typeface="Calibri (Heading)"/>
              </a:rPr>
              <a:t> UML example</a:t>
            </a:r>
            <a:endParaRPr lang="en-US" sz="2400" b="1" dirty="0">
              <a:latin typeface="Calibri (Heading)"/>
              <a:cs typeface="Calibri (Heading)"/>
            </a:endParaRPr>
          </a:p>
        </p:txBody>
      </p:sp>
      <p:sp>
        <p:nvSpPr>
          <p:cNvPr id="6" name="Oval Callout 11"/>
          <p:cNvSpPr/>
          <p:nvPr/>
        </p:nvSpPr>
        <p:spPr bwMode="auto">
          <a:xfrm>
            <a:off x="6228184" y="769268"/>
            <a:ext cx="2544641" cy="519351"/>
          </a:xfrm>
          <a:prstGeom prst="wedgeEllipseCallout">
            <a:avLst>
              <a:gd name="adj1" fmla="val -109689"/>
              <a:gd name="adj2" fmla="val 53151"/>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Courier New" pitchFamily="49" charset="0"/>
                <a:cs typeface="Courier New" pitchFamily="49" charset="0"/>
              </a:rPr>
              <a:t>private</a:t>
            </a:r>
            <a:r>
              <a:rPr kumimoji="0" lang="en-US" sz="1800" b="1" i="0" u="none" strike="noStrike" kern="0" cap="none" spc="0" normalizeH="0" baseline="0" noProof="0" dirty="0">
                <a:ln>
                  <a:noFill/>
                </a:ln>
                <a:solidFill>
                  <a:srgbClr val="FFFFFF"/>
                </a:solidFill>
                <a:effectLst/>
                <a:uLnTx/>
                <a:uFillTx/>
              </a:rPr>
              <a:t> fields</a:t>
            </a:r>
          </a:p>
        </p:txBody>
      </p:sp>
      <p:sp>
        <p:nvSpPr>
          <p:cNvPr id="9" name="Oval Callout 12"/>
          <p:cNvSpPr/>
          <p:nvPr/>
        </p:nvSpPr>
        <p:spPr bwMode="auto">
          <a:xfrm>
            <a:off x="5940277" y="1775147"/>
            <a:ext cx="2902523" cy="1298377"/>
          </a:xfrm>
          <a:prstGeom prst="wedgeEllipseCallout">
            <a:avLst>
              <a:gd name="adj1" fmla="val -101718"/>
              <a:gd name="adj2" fmla="val -33777"/>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Courier New" pitchFamily="49" charset="0"/>
                <a:cs typeface="Courier New" pitchFamily="49" charset="0"/>
              </a:rPr>
              <a:t>public</a:t>
            </a:r>
            <a:r>
              <a:rPr kumimoji="0" lang="en-US" sz="1800" b="1" i="0" u="none" strike="noStrike" kern="0" cap="none" spc="0" normalizeH="0" baseline="0" noProof="0" dirty="0">
                <a:ln>
                  <a:noFill/>
                </a:ln>
                <a:solidFill>
                  <a:srgbClr val="FFFFFF"/>
                </a:solidFill>
                <a:effectLst/>
                <a:uLnTx/>
                <a:uFillTx/>
                <a:cs typeface="Courier New" pitchFamily="49" charset="0"/>
              </a:rPr>
              <a:t> </a:t>
            </a:r>
            <a:r>
              <a:rPr kumimoji="0" lang="en-US" sz="1800" b="1" i="0" u="none" strike="noStrike" kern="0" cap="none" spc="0" normalizeH="0" baseline="0" noProof="0" dirty="0">
                <a:ln>
                  <a:noFill/>
                </a:ln>
                <a:solidFill>
                  <a:srgbClr val="FFFFFF"/>
                </a:solidFill>
                <a:effectLst/>
                <a:uLnTx/>
                <a:uFillTx/>
              </a:rPr>
              <a:t>methods can access the </a:t>
            </a:r>
            <a:r>
              <a:rPr kumimoji="0" lang="en-US" sz="1800" b="1" i="0" u="none" strike="noStrike" kern="0" cap="none" spc="0" normalizeH="0" baseline="0" noProof="0" dirty="0">
                <a:ln>
                  <a:noFill/>
                </a:ln>
                <a:solidFill>
                  <a:srgbClr val="FFFFFF"/>
                </a:solidFill>
                <a:effectLst/>
                <a:uLnTx/>
                <a:uFillTx/>
                <a:latin typeface="Courier New" pitchFamily="49" charset="0"/>
                <a:cs typeface="Courier New" pitchFamily="49" charset="0"/>
              </a:rPr>
              <a:t>private</a:t>
            </a:r>
            <a:r>
              <a:rPr kumimoji="0" lang="en-US" sz="1800" b="1" i="0" u="none" strike="noStrike" kern="0" cap="none" spc="0" normalizeH="0" baseline="0" noProof="0" dirty="0">
                <a:ln>
                  <a:noFill/>
                </a:ln>
                <a:solidFill>
                  <a:srgbClr val="FFFFFF"/>
                </a:solidFill>
                <a:effectLst/>
                <a:uLnTx/>
                <a:uFillTx/>
              </a:rPr>
              <a:t> fields</a:t>
            </a:r>
          </a:p>
        </p:txBody>
      </p:sp>
    </p:spTree>
    <p:extLst>
      <p:ext uri="{BB962C8B-B14F-4D97-AF65-F5344CB8AC3E}">
        <p14:creationId xmlns:p14="http://schemas.microsoft.com/office/powerpoint/2010/main" val="42243201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eaLnBrk="1" fontAlgn="auto" hangingPunct="1">
              <a:lnSpc>
                <a:spcPct val="80000"/>
              </a:lnSpc>
              <a:spcBef>
                <a:spcPts val="0"/>
              </a:spcBef>
              <a:spcAft>
                <a:spcPts val="0"/>
              </a:spcAft>
              <a:defRPr/>
            </a:pPr>
            <a:r>
              <a:rPr lang="en-US" sz="1600" b="1" kern="0" dirty="0">
                <a:solidFill>
                  <a:srgbClr val="0070C0"/>
                </a:solidFill>
                <a:latin typeface="Courier New" pitchFamily="49" charset="0"/>
              </a:rPr>
              <a:t>using </a:t>
            </a:r>
            <a:r>
              <a:rPr lang="en-US" sz="1600" b="1" kern="0" dirty="0">
                <a:solidFill>
                  <a:srgbClr val="000000"/>
                </a:solidFill>
                <a:latin typeface="Courier New" pitchFamily="49" charset="0"/>
              </a:rPr>
              <a:t>System;</a:t>
            </a:r>
          </a:p>
          <a:p>
            <a:pPr lvl="2" eaLnBrk="1" fontAlgn="auto" hangingPunct="1">
              <a:lnSpc>
                <a:spcPct val="80000"/>
              </a:lnSpc>
              <a:spcBef>
                <a:spcPts val="0"/>
              </a:spcBef>
              <a:spcAft>
                <a:spcPts val="0"/>
              </a:spcAft>
              <a:defRPr/>
            </a:pPr>
            <a:r>
              <a:rPr lang="en-US" sz="1600" b="1" kern="0" dirty="0">
                <a:solidFill>
                  <a:srgbClr val="0070C0"/>
                </a:solidFill>
                <a:latin typeface="Courier New" pitchFamily="49" charset="0"/>
              </a:rPr>
              <a:t>namespace </a:t>
            </a:r>
            <a:r>
              <a:rPr lang="en-US" sz="1600" b="1" kern="0" dirty="0">
                <a:solidFill>
                  <a:srgbClr val="000000"/>
                </a:solidFill>
                <a:latin typeface="Courier New" pitchFamily="49" charset="0"/>
              </a:rPr>
              <a:t>Banking</a:t>
            </a:r>
          </a:p>
          <a:p>
            <a:pPr lvl="2" eaLnBrk="1" fontAlgn="auto" hangingPunct="1">
              <a:lnSpc>
                <a:spcPct val="80000"/>
              </a:lnSpc>
              <a:spcBef>
                <a:spcPts val="0"/>
              </a:spcBef>
              <a:spcAft>
                <a:spcPts val="0"/>
              </a:spcAft>
              <a:defRPr/>
            </a:pPr>
            <a:r>
              <a:rPr lang="en-US" sz="1600" b="1" kern="0" dirty="0">
                <a:solidFill>
                  <a:srgbClr val="000000"/>
                </a:solidFill>
                <a:latin typeface="Courier New" pitchFamily="49" charset="0"/>
              </a:rPr>
              <a:t>{</a:t>
            </a:r>
          </a:p>
          <a:p>
            <a:pPr lvl="2" eaLnBrk="1" fontAlgn="auto" hangingPunct="1">
              <a:lnSpc>
                <a:spcPct val="80000"/>
              </a:lnSpc>
              <a:spcBef>
                <a:spcPts val="0"/>
              </a:spcBef>
              <a:spcAft>
                <a:spcPts val="0"/>
              </a:spcAft>
              <a:defRPr/>
            </a:pPr>
            <a:r>
              <a:rPr lang="en-US" sz="1600" b="1" kern="0" dirty="0">
                <a:solidFill>
                  <a:srgbClr val="000000"/>
                </a:solidFill>
                <a:latin typeface="Courier New" pitchFamily="49" charset="0"/>
              </a:rPr>
              <a:t>  </a:t>
            </a:r>
            <a:r>
              <a:rPr lang="en-US" sz="1600" b="1" kern="0" dirty="0">
                <a:solidFill>
                  <a:srgbClr val="0070C0"/>
                </a:solidFill>
                <a:latin typeface="Courier New" pitchFamily="49" charset="0"/>
              </a:rPr>
              <a:t>public class </a:t>
            </a:r>
            <a:r>
              <a:rPr lang="en-US" sz="1600" b="1" kern="0" dirty="0">
                <a:solidFill>
                  <a:srgbClr val="000000"/>
                </a:solidFill>
                <a:latin typeface="Courier New" pitchFamily="49" charset="0"/>
              </a:rPr>
              <a:t>Bank</a:t>
            </a:r>
          </a:p>
          <a:p>
            <a:pPr lvl="2" eaLnBrk="1" fontAlgn="auto" hangingPunct="1">
              <a:lnSpc>
                <a:spcPct val="80000"/>
              </a:lnSpc>
              <a:spcBef>
                <a:spcPts val="0"/>
              </a:spcBef>
              <a:spcAft>
                <a:spcPts val="0"/>
              </a:spcAft>
              <a:defRPr/>
            </a:pPr>
            <a:r>
              <a:rPr lang="en-US" sz="1600" b="1" kern="0" dirty="0">
                <a:solidFill>
                  <a:srgbClr val="000000"/>
                </a:solidFill>
                <a:latin typeface="Courier New" pitchFamily="49" charset="0"/>
              </a:rPr>
              <a:t>  {</a:t>
            </a:r>
          </a:p>
          <a:p>
            <a:pPr lvl="2" eaLnBrk="1" fontAlgn="auto" hangingPunct="1">
              <a:lnSpc>
                <a:spcPct val="80000"/>
              </a:lnSpc>
              <a:spcBef>
                <a:spcPts val="0"/>
              </a:spcBef>
              <a:spcAft>
                <a:spcPts val="0"/>
              </a:spcAft>
              <a:defRPr/>
            </a:pPr>
            <a:r>
              <a:rPr lang="en-US" sz="1600" b="1" kern="0" dirty="0">
                <a:solidFill>
                  <a:srgbClr val="000000"/>
                </a:solidFill>
                <a:latin typeface="Courier New" pitchFamily="49" charset="0"/>
              </a:rPr>
              <a:t>    </a:t>
            </a:r>
            <a:r>
              <a:rPr lang="en-US" sz="1600" b="1" kern="0" dirty="0">
                <a:solidFill>
                  <a:srgbClr val="0070C0"/>
                </a:solidFill>
                <a:latin typeface="Courier New" pitchFamily="49" charset="0"/>
              </a:rPr>
              <a:t>public static void </a:t>
            </a:r>
            <a:r>
              <a:rPr lang="en-US" sz="1600" b="1" kern="0" dirty="0">
                <a:solidFill>
                  <a:srgbClr val="000000"/>
                </a:solidFill>
                <a:latin typeface="Courier New" pitchFamily="49" charset="0"/>
              </a:rPr>
              <a:t>Main()</a:t>
            </a:r>
          </a:p>
          <a:p>
            <a:pPr lvl="2" eaLnBrk="1" fontAlgn="auto" hangingPunct="1">
              <a:lnSpc>
                <a:spcPct val="80000"/>
              </a:lnSpc>
              <a:spcBef>
                <a:spcPts val="0"/>
              </a:spcBef>
              <a:spcAft>
                <a:spcPts val="0"/>
              </a:spcAft>
              <a:defRPr/>
            </a:pPr>
            <a:r>
              <a:rPr lang="en-US" sz="1600" b="1" kern="0" dirty="0">
                <a:solidFill>
                  <a:srgbClr val="000000"/>
                </a:solidFill>
                <a:latin typeface="Courier New" pitchFamily="49" charset="0"/>
              </a:rPr>
              <a:t>    {</a:t>
            </a:r>
          </a:p>
          <a:p>
            <a:pPr lvl="2" eaLnBrk="1" fontAlgn="auto" hangingPunct="1">
              <a:lnSpc>
                <a:spcPct val="80000"/>
              </a:lnSpc>
              <a:spcBef>
                <a:spcPts val="0"/>
              </a:spcBef>
              <a:spcAft>
                <a:spcPts val="0"/>
              </a:spcAft>
              <a:defRPr/>
            </a:pPr>
            <a:r>
              <a:rPr lang="en-US" sz="1600" b="1" kern="0" dirty="0">
                <a:solidFill>
                  <a:srgbClr val="000000"/>
                </a:solidFill>
                <a:latin typeface="Courier New" pitchFamily="49" charset="0"/>
              </a:rPr>
              <a:t>      </a:t>
            </a:r>
            <a:r>
              <a:rPr lang="en-US" sz="1600" b="1" kern="0" dirty="0" err="1">
                <a:solidFill>
                  <a:srgbClr val="000000"/>
                </a:solidFill>
                <a:latin typeface="Courier New" pitchFamily="49" charset="0"/>
              </a:rPr>
              <a:t>BankAccount</a:t>
            </a:r>
            <a:r>
              <a:rPr lang="en-US" sz="1600" b="1" kern="0" dirty="0">
                <a:solidFill>
                  <a:srgbClr val="000000"/>
                </a:solidFill>
                <a:latin typeface="Courier New" pitchFamily="49" charset="0"/>
              </a:rPr>
              <a:t> a1 = new </a:t>
            </a:r>
            <a:r>
              <a:rPr lang="en-US" sz="1600" b="1" kern="0" dirty="0" err="1">
                <a:solidFill>
                  <a:srgbClr val="000000"/>
                </a:solidFill>
                <a:latin typeface="Courier New" pitchFamily="49" charset="0"/>
              </a:rPr>
              <a:t>BankAccount</a:t>
            </a:r>
            <a:r>
              <a:rPr lang="en-US" sz="1600" b="1" kern="0" dirty="0">
                <a:solidFill>
                  <a:srgbClr val="000000"/>
                </a:solidFill>
                <a:latin typeface="Courier New" pitchFamily="49" charset="0"/>
              </a:rPr>
              <a:t>();</a:t>
            </a:r>
          </a:p>
          <a:p>
            <a:pPr lvl="2" eaLnBrk="1" fontAlgn="auto" hangingPunct="1">
              <a:lnSpc>
                <a:spcPct val="80000"/>
              </a:lnSpc>
              <a:spcBef>
                <a:spcPts val="0"/>
              </a:spcBef>
              <a:spcAft>
                <a:spcPts val="0"/>
              </a:spcAft>
              <a:defRPr/>
            </a:pPr>
            <a:r>
              <a:rPr lang="en-US" sz="1600" b="1" kern="0" dirty="0">
                <a:solidFill>
                  <a:srgbClr val="000000"/>
                </a:solidFill>
                <a:latin typeface="Courier New" pitchFamily="49" charset="0"/>
              </a:rPr>
              <a:t>      </a:t>
            </a:r>
            <a:r>
              <a:rPr lang="en-US" sz="1600" b="1" kern="0" dirty="0" err="1">
                <a:solidFill>
                  <a:srgbClr val="000000"/>
                </a:solidFill>
                <a:latin typeface="Courier New" pitchFamily="49" charset="0"/>
              </a:rPr>
              <a:t>BankAccount</a:t>
            </a:r>
            <a:r>
              <a:rPr lang="en-US" sz="1600" b="1" kern="0" dirty="0">
                <a:solidFill>
                  <a:srgbClr val="000000"/>
                </a:solidFill>
                <a:latin typeface="Courier New" pitchFamily="49" charset="0"/>
              </a:rPr>
              <a:t> a2 = new </a:t>
            </a:r>
            <a:r>
              <a:rPr lang="en-US" sz="1600" b="1" kern="0" dirty="0" err="1">
                <a:solidFill>
                  <a:srgbClr val="000000"/>
                </a:solidFill>
                <a:latin typeface="Courier New" pitchFamily="49" charset="0"/>
              </a:rPr>
              <a:t>BankAccount</a:t>
            </a:r>
            <a:r>
              <a:rPr lang="en-US" sz="1600" b="1" kern="0" dirty="0">
                <a:solidFill>
                  <a:srgbClr val="000000"/>
                </a:solidFill>
                <a:latin typeface="Courier New" pitchFamily="49" charset="0"/>
              </a:rPr>
              <a:t>();</a:t>
            </a:r>
          </a:p>
          <a:p>
            <a:pPr lvl="2" eaLnBrk="1" fontAlgn="auto" hangingPunct="1">
              <a:lnSpc>
                <a:spcPct val="80000"/>
              </a:lnSpc>
              <a:spcBef>
                <a:spcPts val="0"/>
              </a:spcBef>
              <a:spcAft>
                <a:spcPts val="0"/>
              </a:spcAft>
              <a:defRPr/>
            </a:pPr>
            <a:endParaRPr lang="en-US" sz="1600" b="1" kern="0" dirty="0">
              <a:solidFill>
                <a:srgbClr val="000000"/>
              </a:solidFill>
              <a:latin typeface="Courier New" pitchFamily="49" charset="0"/>
            </a:endParaRPr>
          </a:p>
          <a:p>
            <a:pPr lvl="2" eaLnBrk="1" fontAlgn="auto" hangingPunct="1">
              <a:lnSpc>
                <a:spcPct val="80000"/>
              </a:lnSpc>
              <a:spcBef>
                <a:spcPts val="0"/>
              </a:spcBef>
              <a:spcAft>
                <a:spcPts val="0"/>
              </a:spcAft>
              <a:defRPr/>
            </a:pPr>
            <a:r>
              <a:rPr lang="en-US" sz="1600" b="1" kern="0" dirty="0">
                <a:solidFill>
                  <a:srgbClr val="000000"/>
                </a:solidFill>
                <a:latin typeface="Courier New" pitchFamily="49" charset="0"/>
              </a:rPr>
              <a:t>      a1.Deposit(</a:t>
            </a:r>
            <a:r>
              <a:rPr lang="en-US" sz="1600" b="1" kern="0" dirty="0">
                <a:solidFill>
                  <a:srgbClr val="FFC000"/>
                </a:solidFill>
                <a:latin typeface="Courier New" pitchFamily="49" charset="0"/>
              </a:rPr>
              <a:t>100.00m</a:t>
            </a:r>
            <a:r>
              <a:rPr lang="en-US" sz="1600" b="1" kern="0" dirty="0">
                <a:solidFill>
                  <a:srgbClr val="000000"/>
                </a:solidFill>
                <a:latin typeface="Courier New" pitchFamily="49" charset="0"/>
              </a:rPr>
              <a:t>);</a:t>
            </a:r>
          </a:p>
          <a:p>
            <a:pPr lvl="2" eaLnBrk="1" fontAlgn="auto" hangingPunct="1">
              <a:lnSpc>
                <a:spcPct val="80000"/>
              </a:lnSpc>
              <a:spcBef>
                <a:spcPts val="0"/>
              </a:spcBef>
              <a:spcAft>
                <a:spcPts val="0"/>
              </a:spcAft>
              <a:defRPr/>
            </a:pPr>
            <a:r>
              <a:rPr lang="en-US" sz="1600" b="1" kern="0" dirty="0">
                <a:solidFill>
                  <a:srgbClr val="000000"/>
                </a:solidFill>
                <a:latin typeface="Courier New" pitchFamily="49" charset="0"/>
              </a:rPr>
              <a:t>      a2.Deposit(</a:t>
            </a:r>
            <a:r>
              <a:rPr lang="en-US" sz="1600" b="1" kern="0" dirty="0">
                <a:solidFill>
                  <a:srgbClr val="FFC000"/>
                </a:solidFill>
                <a:latin typeface="Courier New" pitchFamily="49" charset="0"/>
              </a:rPr>
              <a:t>500.00m</a:t>
            </a:r>
            <a:r>
              <a:rPr lang="en-US" sz="1600" b="1" kern="0" dirty="0">
                <a:solidFill>
                  <a:srgbClr val="000000"/>
                </a:solidFill>
                <a:latin typeface="Courier New" pitchFamily="49" charset="0"/>
              </a:rPr>
              <a:t>);</a:t>
            </a:r>
          </a:p>
          <a:p>
            <a:pPr lvl="2" eaLnBrk="1" fontAlgn="auto" hangingPunct="1">
              <a:lnSpc>
                <a:spcPct val="80000"/>
              </a:lnSpc>
              <a:spcBef>
                <a:spcPts val="0"/>
              </a:spcBef>
              <a:spcAft>
                <a:spcPts val="0"/>
              </a:spcAft>
              <a:defRPr/>
            </a:pPr>
            <a:endParaRPr lang="en-US" sz="1600" b="1" kern="0" dirty="0">
              <a:solidFill>
                <a:srgbClr val="000000"/>
              </a:solidFill>
              <a:latin typeface="Courier New" pitchFamily="49" charset="0"/>
            </a:endParaRPr>
          </a:p>
          <a:p>
            <a:pPr lvl="2" eaLnBrk="1" fontAlgn="auto" hangingPunct="1">
              <a:lnSpc>
                <a:spcPct val="80000"/>
              </a:lnSpc>
              <a:spcBef>
                <a:spcPts val="0"/>
              </a:spcBef>
              <a:spcAft>
                <a:spcPts val="0"/>
              </a:spcAft>
              <a:defRPr/>
            </a:pPr>
            <a:r>
              <a:rPr lang="en-US" sz="1600" b="1" kern="0" dirty="0">
                <a:solidFill>
                  <a:srgbClr val="000000"/>
                </a:solidFill>
                <a:latin typeface="Courier New" pitchFamily="49" charset="0"/>
              </a:rPr>
              <a:t>      a2.Withdraw(</a:t>
            </a:r>
            <a:r>
              <a:rPr lang="en-US" sz="1600" b="1" kern="0" dirty="0">
                <a:solidFill>
                  <a:srgbClr val="FFC000"/>
                </a:solidFill>
                <a:latin typeface="Courier New" pitchFamily="49" charset="0"/>
              </a:rPr>
              <a:t>50.00m</a:t>
            </a:r>
            <a:r>
              <a:rPr lang="en-US" sz="1600" b="1" kern="0" dirty="0">
                <a:solidFill>
                  <a:srgbClr val="000000"/>
                </a:solidFill>
                <a:latin typeface="Courier New" pitchFamily="49" charset="0"/>
              </a:rPr>
              <a:t>);</a:t>
            </a:r>
          </a:p>
          <a:p>
            <a:pPr lvl="2" eaLnBrk="1" fontAlgn="auto" hangingPunct="1">
              <a:lnSpc>
                <a:spcPct val="80000"/>
              </a:lnSpc>
              <a:spcBef>
                <a:spcPts val="0"/>
              </a:spcBef>
              <a:spcAft>
                <a:spcPts val="0"/>
              </a:spcAft>
              <a:defRPr/>
            </a:pPr>
            <a:r>
              <a:rPr lang="en-US" sz="1600" b="1" kern="0" dirty="0">
                <a:solidFill>
                  <a:srgbClr val="000000"/>
                </a:solidFill>
                <a:latin typeface="Courier New" pitchFamily="49" charset="0"/>
              </a:rPr>
              <a:t>      a1.Deposit(</a:t>
            </a:r>
            <a:r>
              <a:rPr lang="en-US" sz="1600" b="1" kern="0" dirty="0">
                <a:solidFill>
                  <a:srgbClr val="FFC000"/>
                </a:solidFill>
                <a:latin typeface="Courier New" pitchFamily="49" charset="0"/>
              </a:rPr>
              <a:t>50.00m</a:t>
            </a:r>
            <a:r>
              <a:rPr lang="en-US" sz="1600" b="1" kern="0" dirty="0">
                <a:solidFill>
                  <a:srgbClr val="000000"/>
                </a:solidFill>
                <a:latin typeface="Courier New" pitchFamily="49" charset="0"/>
              </a:rPr>
              <a:t>);</a:t>
            </a:r>
          </a:p>
          <a:p>
            <a:pPr lvl="2" eaLnBrk="1" fontAlgn="auto" hangingPunct="1">
              <a:lnSpc>
                <a:spcPct val="80000"/>
              </a:lnSpc>
              <a:spcBef>
                <a:spcPts val="0"/>
              </a:spcBef>
              <a:spcAft>
                <a:spcPts val="0"/>
              </a:spcAft>
              <a:defRPr/>
            </a:pPr>
            <a:endParaRPr lang="fr-FR" sz="1600" b="1" kern="0" dirty="0" smtClean="0">
              <a:solidFill>
                <a:srgbClr val="000000"/>
              </a:solidFill>
              <a:latin typeface="Courier New" pitchFamily="49" charset="0"/>
            </a:endParaRPr>
          </a:p>
          <a:p>
            <a:pPr lvl="2" eaLnBrk="1" fontAlgn="auto" hangingPunct="1">
              <a:lnSpc>
                <a:spcPct val="80000"/>
              </a:lnSpc>
              <a:spcBef>
                <a:spcPts val="0"/>
              </a:spcBef>
              <a:spcAft>
                <a:spcPts val="0"/>
              </a:spcAft>
              <a:defRPr/>
            </a:pPr>
            <a:r>
              <a:rPr lang="fr-FR" sz="1600" b="1" kern="0" dirty="0">
                <a:solidFill>
                  <a:srgbClr val="000000"/>
                </a:solidFill>
                <a:latin typeface="Courier New" pitchFamily="49" charset="0"/>
              </a:rPr>
              <a:t> </a:t>
            </a:r>
            <a:r>
              <a:rPr lang="fr-FR" sz="1600" b="1" kern="0" dirty="0" smtClean="0">
                <a:solidFill>
                  <a:srgbClr val="000000"/>
                </a:solidFill>
                <a:latin typeface="Courier New" pitchFamily="49" charset="0"/>
              </a:rPr>
              <a:t>     a1.setName("</a:t>
            </a:r>
            <a:r>
              <a:rPr lang="fr-FR" sz="1600" b="1" kern="0" dirty="0" err="1" smtClean="0">
                <a:solidFill>
                  <a:srgbClr val="000000"/>
                </a:solidFill>
                <a:latin typeface="Courier New" pitchFamily="49" charset="0"/>
              </a:rPr>
              <a:t>Account</a:t>
            </a:r>
            <a:r>
              <a:rPr lang="fr-FR" sz="1600" b="1" kern="0" dirty="0" smtClean="0">
                <a:solidFill>
                  <a:srgbClr val="000000"/>
                </a:solidFill>
                <a:latin typeface="Courier New" pitchFamily="49" charset="0"/>
              </a:rPr>
              <a:t> </a:t>
            </a:r>
            <a:r>
              <a:rPr lang="fr-FR" sz="1600" b="1" kern="0" dirty="0" err="1" smtClean="0">
                <a:solidFill>
                  <a:srgbClr val="000000"/>
                </a:solidFill>
                <a:latin typeface="Courier New" pitchFamily="49" charset="0"/>
              </a:rPr>
              <a:t>name</a:t>
            </a:r>
            <a:r>
              <a:rPr lang="fr-FR" sz="1600" b="1" kern="0" dirty="0" smtClean="0">
                <a:solidFill>
                  <a:srgbClr val="000000"/>
                </a:solidFill>
                <a:latin typeface="Courier New" pitchFamily="49" charset="0"/>
              </a:rPr>
              <a:t>");</a:t>
            </a:r>
            <a:endParaRPr lang="en-US" sz="1600" b="1" kern="0" dirty="0">
              <a:solidFill>
                <a:srgbClr val="000000"/>
              </a:solidFill>
              <a:latin typeface="Courier New" pitchFamily="49" charset="0"/>
            </a:endParaRPr>
          </a:p>
          <a:p>
            <a:pPr lvl="2" eaLnBrk="1" fontAlgn="auto" hangingPunct="1">
              <a:lnSpc>
                <a:spcPct val="80000"/>
              </a:lnSpc>
              <a:spcBef>
                <a:spcPts val="0"/>
              </a:spcBef>
              <a:spcAft>
                <a:spcPts val="0"/>
              </a:spcAft>
              <a:defRPr/>
            </a:pPr>
            <a:r>
              <a:rPr lang="en-US" sz="1600" b="1" kern="0" dirty="0">
                <a:solidFill>
                  <a:srgbClr val="000000"/>
                </a:solidFill>
                <a:latin typeface="Courier New" pitchFamily="49" charset="0"/>
              </a:rPr>
              <a:t>      </a:t>
            </a:r>
            <a:r>
              <a:rPr lang="en-US" sz="1600" b="1" kern="0" dirty="0">
                <a:solidFill>
                  <a:srgbClr val="00B050"/>
                </a:solidFill>
                <a:latin typeface="Courier New" pitchFamily="49" charset="0"/>
              </a:rPr>
              <a:t>// Error - Encapsulation violation</a:t>
            </a:r>
          </a:p>
          <a:p>
            <a:pPr lvl="2" eaLnBrk="1" fontAlgn="auto" hangingPunct="1">
              <a:lnSpc>
                <a:spcPct val="80000"/>
              </a:lnSpc>
              <a:spcBef>
                <a:spcPts val="0"/>
              </a:spcBef>
              <a:spcAft>
                <a:spcPts val="0"/>
              </a:spcAft>
              <a:defRPr/>
            </a:pPr>
            <a:r>
              <a:rPr lang="en-US" sz="1600" b="1" kern="0" dirty="0">
                <a:solidFill>
                  <a:srgbClr val="00B050"/>
                </a:solidFill>
                <a:latin typeface="Courier New" pitchFamily="49" charset="0"/>
              </a:rPr>
              <a:t>      //</a:t>
            </a:r>
            <a:r>
              <a:rPr lang="en-US" sz="1600" b="1" kern="0" dirty="0" err="1">
                <a:solidFill>
                  <a:srgbClr val="00B050"/>
                </a:solidFill>
                <a:latin typeface="Courier New" pitchFamily="49" charset="0"/>
              </a:rPr>
              <a:t>Console.WriteLine</a:t>
            </a:r>
            <a:r>
              <a:rPr lang="en-US" sz="1600" b="1" kern="0" dirty="0">
                <a:solidFill>
                  <a:srgbClr val="00B050"/>
                </a:solidFill>
                <a:latin typeface="Courier New" pitchFamily="49" charset="0"/>
              </a:rPr>
              <a:t>("Balance = " + a2.balance);</a:t>
            </a:r>
          </a:p>
          <a:p>
            <a:pPr lvl="2" eaLnBrk="1" fontAlgn="auto" hangingPunct="1">
              <a:lnSpc>
                <a:spcPct val="80000"/>
              </a:lnSpc>
              <a:spcBef>
                <a:spcPts val="0"/>
              </a:spcBef>
              <a:spcAft>
                <a:spcPts val="0"/>
              </a:spcAft>
              <a:defRPr/>
            </a:pPr>
            <a:r>
              <a:rPr lang="en-US" sz="1600" b="1" kern="0" dirty="0">
                <a:solidFill>
                  <a:srgbClr val="000000"/>
                </a:solidFill>
                <a:latin typeface="Courier New" pitchFamily="49" charset="0"/>
              </a:rPr>
              <a:t>    }</a:t>
            </a:r>
          </a:p>
          <a:p>
            <a:pPr lvl="2" eaLnBrk="1" fontAlgn="auto" hangingPunct="1">
              <a:lnSpc>
                <a:spcPct val="80000"/>
              </a:lnSpc>
              <a:spcBef>
                <a:spcPts val="0"/>
              </a:spcBef>
              <a:spcAft>
                <a:spcPts val="0"/>
              </a:spcAft>
              <a:defRPr/>
            </a:pPr>
            <a:r>
              <a:rPr lang="en-US" sz="1600" b="1" kern="0" dirty="0">
                <a:solidFill>
                  <a:srgbClr val="000000"/>
                </a:solidFill>
                <a:latin typeface="Courier New" pitchFamily="49" charset="0"/>
              </a:rPr>
              <a:t>  }</a:t>
            </a:r>
          </a:p>
          <a:p>
            <a:pPr lvl="2" eaLnBrk="1" fontAlgn="auto" hangingPunct="1">
              <a:lnSpc>
                <a:spcPct val="80000"/>
              </a:lnSpc>
              <a:spcBef>
                <a:spcPts val="0"/>
              </a:spcBef>
              <a:spcAft>
                <a:spcPts val="0"/>
              </a:spcAft>
              <a:defRPr/>
            </a:pPr>
            <a:r>
              <a:rPr lang="en-US" sz="1600" b="1" kern="0" dirty="0">
                <a:solidFill>
                  <a:srgbClr val="000000"/>
                </a:solidFill>
                <a:latin typeface="Courier New" pitchFamily="49" charset="0"/>
              </a:rPr>
              <a:t>}</a:t>
            </a: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410643"/>
            <a:ext cx="4464496" cy="461665"/>
          </a:xfrm>
          <a:prstGeom prst="rect">
            <a:avLst/>
          </a:prstGeom>
          <a:noFill/>
        </p:spPr>
        <p:txBody>
          <a:bodyPr wrap="square" rtlCol="0">
            <a:spAutoFit/>
          </a:bodyPr>
          <a:lstStyle/>
          <a:p>
            <a:pPr algn="ctr"/>
            <a:r>
              <a:rPr lang="en-US" sz="2400" b="1" dirty="0" smtClean="0">
                <a:latin typeface="Calibri (Heading)"/>
                <a:cs typeface="Calibri (Heading)"/>
              </a:rPr>
              <a:t>Using </a:t>
            </a:r>
            <a:r>
              <a:rPr lang="en-US" sz="2400" b="1" dirty="0" err="1" smtClean="0">
                <a:latin typeface="Calibri (Heading)"/>
                <a:cs typeface="Calibri (Heading)"/>
              </a:rPr>
              <a:t>BankAccount</a:t>
            </a:r>
            <a:r>
              <a:rPr lang="en-US" sz="2400" b="1" dirty="0" smtClean="0">
                <a:latin typeface="Calibri (Heading)"/>
                <a:cs typeface="Calibri (Heading)"/>
              </a:rPr>
              <a:t> class</a:t>
            </a:r>
            <a:endParaRPr lang="en-US" sz="2400" b="1" dirty="0">
              <a:latin typeface="Calibri (Heading)"/>
              <a:cs typeface="Calibri (Heading)"/>
            </a:endParaRPr>
          </a:p>
        </p:txBody>
      </p:sp>
      <p:sp>
        <p:nvSpPr>
          <p:cNvPr id="10" name="Oval Callout 20"/>
          <p:cNvSpPr/>
          <p:nvPr/>
        </p:nvSpPr>
        <p:spPr bwMode="auto">
          <a:xfrm>
            <a:off x="5292080" y="544480"/>
            <a:ext cx="3544902" cy="908864"/>
          </a:xfrm>
          <a:prstGeom prst="wedgeEllipseCallout">
            <a:avLst>
              <a:gd name="adj1" fmla="val -52838"/>
              <a:gd name="adj2" fmla="val 96609"/>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err="1" smtClean="0">
                <a:ln>
                  <a:noFill/>
                </a:ln>
                <a:solidFill>
                  <a:srgbClr val="FFFFFF"/>
                </a:solidFill>
                <a:effectLst/>
                <a:uLnTx/>
                <a:uFillTx/>
                <a:latin typeface="Courier New" pitchFamily="49" charset="0"/>
              </a:rPr>
              <a:t>BankAccount</a:t>
            </a:r>
            <a:r>
              <a:rPr kumimoji="0" lang="en-US" sz="1800" b="1" i="0" u="none" strike="noStrike" kern="0" cap="none" spc="0" normalizeH="0" baseline="0" noProof="0" dirty="0" smtClean="0">
                <a:ln>
                  <a:noFill/>
                </a:ln>
                <a:solidFill>
                  <a:srgbClr val="FFFFFF"/>
                </a:solidFill>
                <a:effectLst/>
                <a:uLnTx/>
                <a:uFillTx/>
              </a:rPr>
              <a:t> </a:t>
            </a:r>
            <a:r>
              <a:rPr kumimoji="0" lang="en-US" sz="1800" b="1" i="0" u="none" strike="noStrike" kern="0" cap="none" spc="0" normalizeH="0" baseline="0" noProof="0" dirty="0">
                <a:ln>
                  <a:noFill/>
                </a:ln>
                <a:solidFill>
                  <a:srgbClr val="FFFFFF"/>
                </a:solidFill>
                <a:effectLst/>
                <a:uLnTx/>
                <a:uFillTx/>
              </a:rPr>
              <a:t>instances (objects)</a:t>
            </a:r>
          </a:p>
        </p:txBody>
      </p:sp>
      <p:sp>
        <p:nvSpPr>
          <p:cNvPr id="11" name="Oval Callout 21"/>
          <p:cNvSpPr/>
          <p:nvPr/>
        </p:nvSpPr>
        <p:spPr bwMode="auto">
          <a:xfrm>
            <a:off x="5580112" y="2569468"/>
            <a:ext cx="3184862" cy="908864"/>
          </a:xfrm>
          <a:prstGeom prst="wedgeEllipseCallout">
            <a:avLst>
              <a:gd name="adj1" fmla="val -78165"/>
              <a:gd name="adj2" fmla="val -39046"/>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FFFFFF"/>
                </a:solidFill>
                <a:effectLst/>
                <a:uLnTx/>
                <a:uFillTx/>
                <a:latin typeface="Calibri"/>
                <a:cs typeface="Calibri"/>
              </a:rPr>
              <a:t>Access data</a:t>
            </a:r>
            <a:r>
              <a:rPr kumimoji="0" lang="en-US" sz="1800" b="1" i="0" u="none" strike="noStrike" kern="0" cap="none" spc="0" normalizeH="0" noProof="0" dirty="0" smtClean="0">
                <a:ln>
                  <a:noFill/>
                </a:ln>
                <a:solidFill>
                  <a:srgbClr val="FFFFFF"/>
                </a:solidFill>
                <a:effectLst/>
                <a:uLnTx/>
                <a:uFillTx/>
                <a:latin typeface="Calibri"/>
                <a:cs typeface="Calibri"/>
              </a:rPr>
              <a:t> </a:t>
            </a:r>
            <a:br>
              <a:rPr kumimoji="0" lang="en-US" sz="1800" b="1" i="0" u="none" strike="noStrike" kern="0" cap="none" spc="0" normalizeH="0" noProof="0" dirty="0" smtClean="0">
                <a:ln>
                  <a:noFill/>
                </a:ln>
                <a:solidFill>
                  <a:srgbClr val="FFFFFF"/>
                </a:solidFill>
                <a:effectLst/>
                <a:uLnTx/>
                <a:uFillTx/>
                <a:latin typeface="Calibri"/>
                <a:cs typeface="Calibri"/>
              </a:rPr>
            </a:br>
            <a:r>
              <a:rPr kumimoji="0" lang="en-US" sz="1800" b="1" i="0" u="none" strike="noStrike" kern="0" cap="none" spc="0" normalizeH="0" noProof="0" dirty="0" smtClean="0">
                <a:ln>
                  <a:noFill/>
                </a:ln>
                <a:solidFill>
                  <a:srgbClr val="FFFFFF"/>
                </a:solidFill>
                <a:effectLst/>
                <a:uLnTx/>
                <a:uFillTx/>
                <a:latin typeface="Calibri"/>
                <a:cs typeface="Calibri"/>
              </a:rPr>
              <a:t>with methods</a:t>
            </a:r>
            <a:endParaRPr kumimoji="0" lang="en-US" sz="1800" b="1" i="0" u="none" strike="noStrike" kern="0" cap="none" spc="0" normalizeH="0" baseline="0" noProof="0" dirty="0">
              <a:ln>
                <a:noFill/>
              </a:ln>
              <a:solidFill>
                <a:srgbClr val="FFFFFF"/>
              </a:solidFill>
              <a:effectLst/>
              <a:uLnTx/>
              <a:uFillTx/>
              <a:latin typeface="Calibri"/>
              <a:cs typeface="Calibri"/>
            </a:endParaRPr>
          </a:p>
        </p:txBody>
      </p:sp>
    </p:spTree>
    <p:extLst>
      <p:ext uri="{BB962C8B-B14F-4D97-AF65-F5344CB8AC3E}">
        <p14:creationId xmlns:p14="http://schemas.microsoft.com/office/powerpoint/2010/main" val="3029881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t>Program Layout</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a:t>Namespaces help avoid name clashes</a:t>
            </a:r>
          </a:p>
          <a:p>
            <a:pPr lvl="1"/>
            <a:r>
              <a:rPr lang="en-US" dirty="0"/>
              <a:t>Simplifies </a:t>
            </a:r>
            <a:r>
              <a:rPr lang="en-US" dirty="0" smtClean="0"/>
              <a:t>deployment and promotes </a:t>
            </a:r>
            <a:r>
              <a:rPr lang="en-US" dirty="0"/>
              <a:t>reuse</a:t>
            </a:r>
          </a:p>
          <a:p>
            <a:r>
              <a:rPr lang="en-US" dirty="0"/>
              <a:t>Can </a:t>
            </a:r>
            <a:r>
              <a:rPr lang="en-US" dirty="0" smtClean="0"/>
              <a:t>have a hierarchy </a:t>
            </a:r>
            <a:r>
              <a:rPr lang="en-US" dirty="0"/>
              <a:t>for multilevel organization</a:t>
            </a:r>
          </a:p>
          <a:p>
            <a:pPr lvl="1"/>
            <a:r>
              <a:rPr lang="en-US" dirty="0"/>
              <a:t>Sub-namespaces </a:t>
            </a:r>
            <a:r>
              <a:rPr lang="en-US" dirty="0" smtClean="0"/>
              <a:t>example: </a:t>
            </a:r>
            <a:r>
              <a:rPr lang="en-US" dirty="0" err="1">
                <a:latin typeface="Courier New" pitchFamily="49" charset="0"/>
              </a:rPr>
              <a:t>System.IO</a:t>
            </a:r>
            <a:endParaRPr lang="en-US" dirty="0">
              <a:latin typeface="Courier New" pitchFamily="49" charset="0"/>
            </a:endParaRPr>
          </a:p>
          <a:p>
            <a:pPr>
              <a:spcBef>
                <a:spcPts val="624"/>
              </a:spcBef>
            </a:pPr>
            <a:r>
              <a:rPr lang="en-US" dirty="0"/>
              <a:t>Namespaces </a:t>
            </a:r>
            <a:r>
              <a:rPr lang="en-US" dirty="0" smtClean="0"/>
              <a:t>&amp; classes </a:t>
            </a:r>
            <a:r>
              <a:rPr lang="en-US" dirty="0"/>
              <a:t>are sometimes used </a:t>
            </a:r>
            <a:r>
              <a:rPr lang="en-US" dirty="0" smtClean="0"/>
              <a:t>in calls:</a:t>
            </a:r>
          </a:p>
          <a:p>
            <a:pPr marL="0" indent="0" algn="ctr">
              <a:buNone/>
            </a:pPr>
            <a:r>
              <a:rPr lang="en-US" sz="2400" dirty="0" err="1" smtClean="0">
                <a:latin typeface="Courier New" pitchFamily="49" charset="0"/>
              </a:rPr>
              <a:t>System.Console.WriteLine</a:t>
            </a:r>
            <a:r>
              <a:rPr lang="en-US" sz="2400" dirty="0">
                <a:latin typeface="Courier New" pitchFamily="49" charset="0"/>
              </a:rPr>
              <a:t>(…);</a:t>
            </a:r>
          </a:p>
          <a:p>
            <a:pPr lvl="1"/>
            <a:r>
              <a:rPr lang="en-US" dirty="0">
                <a:latin typeface="Courier New" pitchFamily="49" charset="0"/>
              </a:rPr>
              <a:t>System</a:t>
            </a:r>
            <a:r>
              <a:rPr lang="en-US" dirty="0"/>
              <a:t> is a different namespace</a:t>
            </a:r>
          </a:p>
          <a:p>
            <a:pPr lvl="1"/>
            <a:r>
              <a:rPr lang="en-US" dirty="0">
                <a:latin typeface="Courier New" pitchFamily="49" charset="0"/>
              </a:rPr>
              <a:t>Console</a:t>
            </a:r>
            <a:r>
              <a:rPr lang="en-US" dirty="0"/>
              <a:t> is a class within that namespace</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Namespaces &amp; Methods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8608347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Instance Data</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a:spcAft>
                <a:spcPts val="0"/>
              </a:spcAft>
            </a:pPr>
            <a:r>
              <a:rPr lang="en-US" dirty="0" smtClean="0"/>
              <a:t>Each </a:t>
            </a:r>
            <a:r>
              <a:rPr lang="en-US" dirty="0"/>
              <a:t>object has its own </a:t>
            </a:r>
            <a:r>
              <a:rPr lang="en-US" i="1" dirty="0">
                <a:latin typeface="Century Schoolbook" pitchFamily="18" charset="0"/>
              </a:rPr>
              <a:t>instance data</a:t>
            </a:r>
          </a:p>
          <a:p>
            <a:pPr marL="0" indent="0" algn="ctr">
              <a:buNone/>
            </a:pPr>
            <a:r>
              <a:rPr lang="en-US" sz="2400" dirty="0" err="1">
                <a:latin typeface="Courier New" pitchFamily="49" charset="0"/>
              </a:rPr>
              <a:t>BankAccount</a:t>
            </a:r>
            <a:r>
              <a:rPr lang="en-US" sz="2400" dirty="0">
                <a:latin typeface="Courier New" pitchFamily="49" charset="0"/>
              </a:rPr>
              <a:t> a1 = new </a:t>
            </a:r>
            <a:r>
              <a:rPr lang="en-US" sz="2400" dirty="0" err="1">
                <a:latin typeface="Courier New" pitchFamily="49" charset="0"/>
              </a:rPr>
              <a:t>BankAccount</a:t>
            </a:r>
            <a:r>
              <a:rPr lang="en-US" sz="2400" dirty="0">
                <a:latin typeface="Courier New" pitchFamily="49" charset="0"/>
              </a:rPr>
              <a:t>(…);</a:t>
            </a:r>
          </a:p>
          <a:p>
            <a:pPr>
              <a:buFont typeface="Arial" charset="0"/>
              <a:buNone/>
            </a:pPr>
            <a:endParaRPr lang="en-US" dirty="0"/>
          </a:p>
          <a:p>
            <a:pPr>
              <a:buFont typeface="Arial" charset="0"/>
              <a:buNone/>
            </a:pPr>
            <a:endParaRPr lang="en-US" dirty="0"/>
          </a:p>
          <a:p>
            <a:pPr>
              <a:buFont typeface="Arial" charset="0"/>
              <a:buNone/>
            </a:pPr>
            <a:endParaRPr lang="en-US" dirty="0"/>
          </a:p>
          <a:p>
            <a:pPr>
              <a:spcAft>
                <a:spcPts val="0"/>
              </a:spcAft>
              <a:buFont typeface="Arial" charset="0"/>
              <a:buNone/>
            </a:pPr>
            <a:r>
              <a:rPr lang="en-US" dirty="0"/>
              <a:t>	</a:t>
            </a:r>
            <a:endParaRPr lang="en-US" dirty="0" smtClean="0"/>
          </a:p>
          <a:p>
            <a:pPr>
              <a:spcAft>
                <a:spcPts val="0"/>
              </a:spcAft>
            </a:pPr>
            <a:r>
              <a:rPr lang="en-US" dirty="0" smtClean="0"/>
              <a:t>Instance </a:t>
            </a:r>
            <a:r>
              <a:rPr lang="en-US" dirty="0"/>
              <a:t>data </a:t>
            </a:r>
            <a:r>
              <a:rPr lang="en-US" dirty="0" smtClean="0"/>
              <a:t>ARE NOT </a:t>
            </a:r>
            <a:r>
              <a:rPr lang="en-US" dirty="0"/>
              <a:t>static data</a:t>
            </a:r>
          </a:p>
          <a:p>
            <a:pPr lvl="1"/>
            <a:r>
              <a:rPr lang="en-US" dirty="0"/>
              <a:t>Static is shared among all instances</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C# Class Definitions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 name="Group 5"/>
          <p:cNvGrpSpPr/>
          <p:nvPr/>
        </p:nvGrpSpPr>
        <p:grpSpPr>
          <a:xfrm>
            <a:off x="179512" y="2065412"/>
            <a:ext cx="8064896" cy="1858387"/>
            <a:chOff x="179512" y="2223249"/>
            <a:chExt cx="8064896" cy="1858387"/>
          </a:xfrm>
        </p:grpSpPr>
        <p:grpSp>
          <p:nvGrpSpPr>
            <p:cNvPr id="5" name="Group 4"/>
            <p:cNvGrpSpPr/>
            <p:nvPr/>
          </p:nvGrpSpPr>
          <p:grpSpPr>
            <a:xfrm>
              <a:off x="1835696" y="2223249"/>
              <a:ext cx="3005137" cy="1858387"/>
              <a:chOff x="1835696" y="2223249"/>
              <a:chExt cx="3005137" cy="1858387"/>
            </a:xfrm>
          </p:grpSpPr>
          <p:grpSp>
            <p:nvGrpSpPr>
              <p:cNvPr id="2" name="Group 1"/>
              <p:cNvGrpSpPr/>
              <p:nvPr/>
            </p:nvGrpSpPr>
            <p:grpSpPr>
              <a:xfrm>
                <a:off x="1835696" y="2223249"/>
                <a:ext cx="3005137" cy="1858387"/>
                <a:chOff x="1835696" y="2202756"/>
                <a:chExt cx="3005137" cy="1858387"/>
              </a:xfrm>
            </p:grpSpPr>
            <p:grpSp>
              <p:nvGrpSpPr>
                <p:cNvPr id="15" name="shape14"/>
                <p:cNvGrpSpPr>
                  <a:grpSpLocks/>
                </p:cNvGrpSpPr>
                <p:nvPr/>
              </p:nvGrpSpPr>
              <p:grpSpPr bwMode="auto">
                <a:xfrm>
                  <a:off x="1835696" y="2549843"/>
                  <a:ext cx="3005137" cy="1511300"/>
                  <a:chOff x="0" y="0"/>
                  <a:chExt cx="20000" cy="20001"/>
                </a:xfrm>
              </p:grpSpPr>
              <p:sp>
                <p:nvSpPr>
                  <p:cNvPr id="16" name="Rectangle 11"/>
                  <p:cNvSpPr>
                    <a:spLocks noChangeArrowheads="1"/>
                  </p:cNvSpPr>
                  <p:nvPr/>
                </p:nvSpPr>
                <p:spPr bwMode="auto">
                  <a:xfrm>
                    <a:off x="0" y="0"/>
                    <a:ext cx="20000" cy="12239"/>
                  </a:xfrm>
                  <a:prstGeom prst="rect">
                    <a:avLst/>
                  </a:prstGeom>
                  <a:noFill/>
                  <a:ln w="12700">
                    <a:solidFill>
                      <a:schemeClr val="tx1"/>
                    </a:solidFill>
                    <a:miter lim="800000"/>
                    <a:headEnd/>
                    <a:tailEnd/>
                  </a:ln>
                </p:spPr>
                <p:txBody>
                  <a:bodyPr/>
                  <a:lstStyle/>
                  <a:p>
                    <a:endParaRPr lang="en-US" dirty="0"/>
                  </a:p>
                </p:txBody>
              </p:sp>
              <p:sp>
                <p:nvSpPr>
                  <p:cNvPr id="17" name="Rectangle 12"/>
                  <p:cNvSpPr>
                    <a:spLocks noChangeArrowheads="1"/>
                  </p:cNvSpPr>
                  <p:nvPr/>
                </p:nvSpPr>
                <p:spPr bwMode="auto">
                  <a:xfrm>
                    <a:off x="0" y="12231"/>
                    <a:ext cx="20000" cy="7770"/>
                  </a:xfrm>
                  <a:prstGeom prst="rect">
                    <a:avLst/>
                  </a:prstGeom>
                  <a:noFill/>
                  <a:ln w="12700">
                    <a:solidFill>
                      <a:schemeClr val="tx1"/>
                    </a:solidFill>
                    <a:miter lim="800000"/>
                    <a:headEnd/>
                    <a:tailEnd/>
                  </a:ln>
                </p:spPr>
                <p:txBody>
                  <a:bodyPr/>
                  <a:lstStyle/>
                  <a:p>
                    <a:endParaRPr lang="en-US" dirty="0"/>
                  </a:p>
                </p:txBody>
              </p:sp>
              <p:sp>
                <p:nvSpPr>
                  <p:cNvPr id="18" name="Rectangle 13"/>
                  <p:cNvSpPr>
                    <a:spLocks noChangeArrowheads="1"/>
                  </p:cNvSpPr>
                  <p:nvPr/>
                </p:nvSpPr>
                <p:spPr bwMode="auto">
                  <a:xfrm>
                    <a:off x="2426" y="13516"/>
                    <a:ext cx="6316" cy="4242"/>
                  </a:xfrm>
                  <a:prstGeom prst="rect">
                    <a:avLst/>
                  </a:prstGeom>
                  <a:noFill/>
                  <a:ln w="12700">
                    <a:solidFill>
                      <a:schemeClr val="tx1"/>
                    </a:solidFill>
                    <a:miter lim="800000"/>
                    <a:headEnd/>
                    <a:tailEnd/>
                  </a:ln>
                </p:spPr>
                <p:txBody>
                  <a:bodyPr/>
                  <a:lstStyle/>
                  <a:p>
                    <a:endParaRPr lang="en-US" dirty="0"/>
                  </a:p>
                </p:txBody>
              </p:sp>
              <p:sp>
                <p:nvSpPr>
                  <p:cNvPr id="19" name="Rectangle 14"/>
                  <p:cNvSpPr>
                    <a:spLocks noChangeArrowheads="1"/>
                  </p:cNvSpPr>
                  <p:nvPr/>
                </p:nvSpPr>
                <p:spPr bwMode="auto">
                  <a:xfrm>
                    <a:off x="11549" y="13516"/>
                    <a:ext cx="6316" cy="4242"/>
                  </a:xfrm>
                  <a:prstGeom prst="rect">
                    <a:avLst/>
                  </a:prstGeom>
                  <a:noFill/>
                  <a:ln w="12700">
                    <a:solidFill>
                      <a:schemeClr val="tx1"/>
                    </a:solidFill>
                    <a:miter lim="800000"/>
                    <a:headEnd/>
                    <a:tailEnd/>
                  </a:ln>
                </p:spPr>
                <p:txBody>
                  <a:bodyPr/>
                  <a:lstStyle/>
                  <a:p>
                    <a:endParaRPr lang="en-US" dirty="0"/>
                  </a:p>
                </p:txBody>
              </p:sp>
            </p:grpSp>
            <p:sp>
              <p:nvSpPr>
                <p:cNvPr id="20" name="shape13"/>
                <p:cNvSpPr>
                  <a:spLocks noChangeArrowheads="1"/>
                </p:cNvSpPr>
                <p:nvPr/>
              </p:nvSpPr>
              <p:spPr bwMode="auto">
                <a:xfrm>
                  <a:off x="3203848" y="2202756"/>
                  <a:ext cx="457200" cy="366712"/>
                </a:xfrm>
                <a:prstGeom prst="rect">
                  <a:avLst/>
                </a:prstGeom>
                <a:noFill/>
                <a:ln w="12700">
                  <a:noFill/>
                  <a:miter lim="800000"/>
                  <a:headEnd/>
                  <a:tailEnd/>
                </a:ln>
                <a:effectLst/>
              </p:spPr>
              <p:txBody>
                <a:bodyPr wrap="none">
                  <a:spAutoFit/>
                </a:bodyPr>
                <a:lstStyle/>
                <a:p>
                  <a:r>
                    <a:rPr lang="en-US" sz="1800" b="1" dirty="0">
                      <a:latin typeface="Courier New" pitchFamily="49" charset="0"/>
                      <a:cs typeface="Courier New" pitchFamily="49" charset="0"/>
                    </a:rPr>
                    <a:t>a1</a:t>
                  </a:r>
                </a:p>
              </p:txBody>
            </p:sp>
            <p:sp>
              <p:nvSpPr>
                <p:cNvPr id="21" name="shape12"/>
                <p:cNvSpPr>
                  <a:spLocks noChangeArrowheads="1"/>
                </p:cNvSpPr>
                <p:nvPr/>
              </p:nvSpPr>
              <p:spPr bwMode="auto">
                <a:xfrm>
                  <a:off x="1976438" y="2575243"/>
                  <a:ext cx="1371600" cy="777875"/>
                </a:xfrm>
                <a:prstGeom prst="rect">
                  <a:avLst/>
                </a:prstGeom>
                <a:noFill/>
                <a:ln w="12700">
                  <a:noFill/>
                  <a:miter lim="800000"/>
                  <a:headEnd/>
                  <a:tailEnd/>
                </a:ln>
                <a:effectLst/>
              </p:spPr>
              <p:txBody>
                <a:bodyPr>
                  <a:spAutoFit/>
                </a:bodyPr>
                <a:lstStyle/>
                <a:p>
                  <a:r>
                    <a:rPr lang="en-US" sz="1500" b="1" dirty="0">
                      <a:latin typeface="Courier New" pitchFamily="49" charset="0"/>
                      <a:cs typeface="Times New Roman" pitchFamily="18" charset="0"/>
                    </a:rPr>
                    <a:t>Deposit</a:t>
                  </a:r>
                </a:p>
                <a:p>
                  <a:r>
                    <a:rPr lang="en-US" sz="1500" b="1" dirty="0">
                      <a:latin typeface="Courier New" pitchFamily="49" charset="0"/>
                      <a:cs typeface="Times New Roman" pitchFamily="18" charset="0"/>
                    </a:rPr>
                    <a:t>Withdraw</a:t>
                  </a:r>
                </a:p>
                <a:p>
                  <a:r>
                    <a:rPr lang="en-US" sz="1500" b="1" dirty="0">
                      <a:latin typeface="Courier New" pitchFamily="49" charset="0"/>
                      <a:cs typeface="Times New Roman" pitchFamily="18" charset="0"/>
                    </a:rPr>
                    <a:t>Close</a:t>
                  </a:r>
                </a:p>
              </p:txBody>
            </p:sp>
          </p:grpSp>
          <p:sp>
            <p:nvSpPr>
              <p:cNvPr id="22" name="shape11"/>
              <p:cNvSpPr>
                <a:spLocks noChangeArrowheads="1"/>
              </p:cNvSpPr>
              <p:nvPr/>
            </p:nvSpPr>
            <p:spPr bwMode="auto">
              <a:xfrm>
                <a:off x="2182813" y="3565843"/>
                <a:ext cx="1066800" cy="320675"/>
              </a:xfrm>
              <a:prstGeom prst="rect">
                <a:avLst/>
              </a:prstGeom>
              <a:noFill/>
              <a:ln w="12700">
                <a:noFill/>
                <a:miter lim="800000"/>
                <a:headEnd/>
                <a:tailEnd/>
              </a:ln>
              <a:effectLst/>
            </p:spPr>
            <p:txBody>
              <a:bodyPr>
                <a:spAutoFit/>
              </a:bodyPr>
              <a:lstStyle/>
              <a:p>
                <a:pPr eaLnBrk="1" hangingPunct="1"/>
                <a:r>
                  <a:rPr lang="fr-FR" sz="1500" b="1" dirty="0">
                    <a:latin typeface="Courier New" pitchFamily="49" charset="0"/>
                    <a:cs typeface="Times New Roman" pitchFamily="18" charset="0"/>
                  </a:rPr>
                  <a:t>balance</a:t>
                </a:r>
                <a:endParaRPr lang="en-US" sz="1500" dirty="0">
                  <a:latin typeface="Courier New" pitchFamily="49" charset="0"/>
                </a:endParaRPr>
              </a:p>
            </p:txBody>
          </p:sp>
          <p:sp>
            <p:nvSpPr>
              <p:cNvPr id="23" name="shape10"/>
              <p:cNvSpPr>
                <a:spLocks noChangeArrowheads="1"/>
              </p:cNvSpPr>
              <p:nvPr/>
            </p:nvSpPr>
            <p:spPr bwMode="auto">
              <a:xfrm>
                <a:off x="3522663" y="3565843"/>
                <a:ext cx="1084262" cy="320675"/>
              </a:xfrm>
              <a:prstGeom prst="rect">
                <a:avLst/>
              </a:prstGeom>
              <a:noFill/>
              <a:ln w="12700">
                <a:noFill/>
                <a:miter lim="800000"/>
                <a:headEnd/>
                <a:tailEnd/>
              </a:ln>
              <a:effectLst/>
            </p:spPr>
            <p:txBody>
              <a:bodyPr>
                <a:spAutoFit/>
              </a:bodyPr>
              <a:lstStyle/>
              <a:p>
                <a:pPr eaLnBrk="1" hangingPunct="1"/>
                <a:r>
                  <a:rPr lang="fr-FR" sz="1500" b="1" dirty="0">
                    <a:latin typeface="Courier New" pitchFamily="49" charset="0"/>
                    <a:cs typeface="Times New Roman" pitchFamily="18" charset="0"/>
                  </a:rPr>
                  <a:t>acctnum</a:t>
                </a:r>
                <a:endParaRPr lang="en-US" sz="1500" dirty="0">
                  <a:latin typeface="Courier New" pitchFamily="49" charset="0"/>
                </a:endParaRPr>
              </a:p>
            </p:txBody>
          </p:sp>
        </p:grpSp>
        <p:sp>
          <p:nvSpPr>
            <p:cNvPr id="24" name="shape9"/>
            <p:cNvSpPr>
              <a:spLocks noChangeArrowheads="1"/>
            </p:cNvSpPr>
            <p:nvPr/>
          </p:nvSpPr>
          <p:spPr bwMode="auto">
            <a:xfrm>
              <a:off x="179512" y="3599066"/>
              <a:ext cx="1508894" cy="369332"/>
            </a:xfrm>
            <a:prstGeom prst="rect">
              <a:avLst/>
            </a:prstGeom>
            <a:noFill/>
            <a:ln w="12700">
              <a:noFill/>
              <a:miter lim="800000"/>
              <a:headEnd/>
              <a:tailEnd/>
            </a:ln>
            <a:effectLst/>
          </p:spPr>
          <p:txBody>
            <a:bodyPr wrap="square">
              <a:spAutoFit/>
            </a:bodyPr>
            <a:lstStyle/>
            <a:p>
              <a:pPr algn="r" eaLnBrk="1" hangingPunct="1"/>
              <a:r>
                <a:rPr lang="fr-FR" b="1" dirty="0">
                  <a:latin typeface="Calibri"/>
                  <a:cs typeface="Calibri"/>
                </a:rPr>
                <a:t>Instance data</a:t>
              </a:r>
              <a:endParaRPr lang="en-US" sz="2800" dirty="0">
                <a:latin typeface="Calibri"/>
                <a:cs typeface="Calibri"/>
              </a:endParaRPr>
            </a:p>
          </p:txBody>
        </p:sp>
        <p:sp>
          <p:nvSpPr>
            <p:cNvPr id="25" name="shape8"/>
            <p:cNvSpPr>
              <a:spLocks noChangeArrowheads="1"/>
            </p:cNvSpPr>
            <p:nvPr/>
          </p:nvSpPr>
          <p:spPr bwMode="auto">
            <a:xfrm>
              <a:off x="393006" y="2880990"/>
              <a:ext cx="1295400" cy="369332"/>
            </a:xfrm>
            <a:prstGeom prst="rect">
              <a:avLst/>
            </a:prstGeom>
            <a:noFill/>
            <a:ln w="12700">
              <a:noFill/>
              <a:miter lim="800000"/>
              <a:headEnd/>
              <a:tailEnd/>
            </a:ln>
            <a:effectLst/>
          </p:spPr>
          <p:txBody>
            <a:bodyPr>
              <a:spAutoFit/>
            </a:bodyPr>
            <a:lstStyle/>
            <a:p>
              <a:pPr algn="r" eaLnBrk="1" hangingPunct="1"/>
              <a:r>
                <a:rPr lang="fr-FR" b="1" dirty="0">
                  <a:latin typeface="Calibri"/>
                  <a:cs typeface="Calibri"/>
                </a:rPr>
                <a:t>Methods</a:t>
              </a:r>
              <a:endParaRPr lang="en-US" sz="2800" dirty="0">
                <a:latin typeface="Calibri"/>
                <a:cs typeface="Calibri"/>
              </a:endParaRPr>
            </a:p>
          </p:txBody>
        </p:sp>
        <p:grpSp>
          <p:nvGrpSpPr>
            <p:cNvPr id="34" name="Group 33"/>
            <p:cNvGrpSpPr/>
            <p:nvPr/>
          </p:nvGrpSpPr>
          <p:grpSpPr>
            <a:xfrm>
              <a:off x="5239271" y="2223249"/>
              <a:ext cx="3005137" cy="1858387"/>
              <a:chOff x="1835696" y="2223249"/>
              <a:chExt cx="3005137" cy="1858387"/>
            </a:xfrm>
          </p:grpSpPr>
          <p:grpSp>
            <p:nvGrpSpPr>
              <p:cNvPr id="35" name="Group 34"/>
              <p:cNvGrpSpPr/>
              <p:nvPr/>
            </p:nvGrpSpPr>
            <p:grpSpPr>
              <a:xfrm>
                <a:off x="1835696" y="2223249"/>
                <a:ext cx="3005137" cy="1858387"/>
                <a:chOff x="1835696" y="2202756"/>
                <a:chExt cx="3005137" cy="1858387"/>
              </a:xfrm>
            </p:grpSpPr>
            <p:grpSp>
              <p:nvGrpSpPr>
                <p:cNvPr id="38" name="shape14"/>
                <p:cNvGrpSpPr>
                  <a:grpSpLocks/>
                </p:cNvGrpSpPr>
                <p:nvPr/>
              </p:nvGrpSpPr>
              <p:grpSpPr bwMode="auto">
                <a:xfrm>
                  <a:off x="1835696" y="2549843"/>
                  <a:ext cx="3005137" cy="1511300"/>
                  <a:chOff x="0" y="0"/>
                  <a:chExt cx="20000" cy="20001"/>
                </a:xfrm>
              </p:grpSpPr>
              <p:sp>
                <p:nvSpPr>
                  <p:cNvPr id="41" name="Rectangle 11"/>
                  <p:cNvSpPr>
                    <a:spLocks noChangeArrowheads="1"/>
                  </p:cNvSpPr>
                  <p:nvPr/>
                </p:nvSpPr>
                <p:spPr bwMode="auto">
                  <a:xfrm>
                    <a:off x="0" y="0"/>
                    <a:ext cx="20000" cy="12239"/>
                  </a:xfrm>
                  <a:prstGeom prst="rect">
                    <a:avLst/>
                  </a:prstGeom>
                  <a:noFill/>
                  <a:ln w="12700">
                    <a:solidFill>
                      <a:schemeClr val="tx1"/>
                    </a:solidFill>
                    <a:miter lim="800000"/>
                    <a:headEnd/>
                    <a:tailEnd/>
                  </a:ln>
                </p:spPr>
                <p:txBody>
                  <a:bodyPr/>
                  <a:lstStyle/>
                  <a:p>
                    <a:endParaRPr lang="en-US" dirty="0"/>
                  </a:p>
                </p:txBody>
              </p:sp>
              <p:sp>
                <p:nvSpPr>
                  <p:cNvPr id="42" name="Rectangle 12"/>
                  <p:cNvSpPr>
                    <a:spLocks noChangeArrowheads="1"/>
                  </p:cNvSpPr>
                  <p:nvPr/>
                </p:nvSpPr>
                <p:spPr bwMode="auto">
                  <a:xfrm>
                    <a:off x="0" y="12231"/>
                    <a:ext cx="20000" cy="7770"/>
                  </a:xfrm>
                  <a:prstGeom prst="rect">
                    <a:avLst/>
                  </a:prstGeom>
                  <a:noFill/>
                  <a:ln w="12700">
                    <a:solidFill>
                      <a:schemeClr val="tx1"/>
                    </a:solidFill>
                    <a:miter lim="800000"/>
                    <a:headEnd/>
                    <a:tailEnd/>
                  </a:ln>
                </p:spPr>
                <p:txBody>
                  <a:bodyPr/>
                  <a:lstStyle/>
                  <a:p>
                    <a:endParaRPr lang="en-US" dirty="0"/>
                  </a:p>
                </p:txBody>
              </p:sp>
              <p:sp>
                <p:nvSpPr>
                  <p:cNvPr id="43" name="Rectangle 13"/>
                  <p:cNvSpPr>
                    <a:spLocks noChangeArrowheads="1"/>
                  </p:cNvSpPr>
                  <p:nvPr/>
                </p:nvSpPr>
                <p:spPr bwMode="auto">
                  <a:xfrm>
                    <a:off x="2426" y="13516"/>
                    <a:ext cx="6316" cy="4242"/>
                  </a:xfrm>
                  <a:prstGeom prst="rect">
                    <a:avLst/>
                  </a:prstGeom>
                  <a:noFill/>
                  <a:ln w="12700">
                    <a:solidFill>
                      <a:schemeClr val="tx1"/>
                    </a:solidFill>
                    <a:miter lim="800000"/>
                    <a:headEnd/>
                    <a:tailEnd/>
                  </a:ln>
                </p:spPr>
                <p:txBody>
                  <a:bodyPr/>
                  <a:lstStyle/>
                  <a:p>
                    <a:endParaRPr lang="en-US" dirty="0"/>
                  </a:p>
                </p:txBody>
              </p:sp>
              <p:sp>
                <p:nvSpPr>
                  <p:cNvPr id="44" name="Rectangle 14"/>
                  <p:cNvSpPr>
                    <a:spLocks noChangeArrowheads="1"/>
                  </p:cNvSpPr>
                  <p:nvPr/>
                </p:nvSpPr>
                <p:spPr bwMode="auto">
                  <a:xfrm>
                    <a:off x="11549" y="13516"/>
                    <a:ext cx="6316" cy="4242"/>
                  </a:xfrm>
                  <a:prstGeom prst="rect">
                    <a:avLst/>
                  </a:prstGeom>
                  <a:noFill/>
                  <a:ln w="12700">
                    <a:solidFill>
                      <a:schemeClr val="tx1"/>
                    </a:solidFill>
                    <a:miter lim="800000"/>
                    <a:headEnd/>
                    <a:tailEnd/>
                  </a:ln>
                </p:spPr>
                <p:txBody>
                  <a:bodyPr/>
                  <a:lstStyle/>
                  <a:p>
                    <a:endParaRPr lang="en-US" dirty="0"/>
                  </a:p>
                </p:txBody>
              </p:sp>
            </p:grpSp>
            <p:sp>
              <p:nvSpPr>
                <p:cNvPr id="39" name="shape13"/>
                <p:cNvSpPr>
                  <a:spLocks noChangeArrowheads="1"/>
                </p:cNvSpPr>
                <p:nvPr/>
              </p:nvSpPr>
              <p:spPr bwMode="auto">
                <a:xfrm>
                  <a:off x="3203848" y="2202756"/>
                  <a:ext cx="461710" cy="369332"/>
                </a:xfrm>
                <a:prstGeom prst="rect">
                  <a:avLst/>
                </a:prstGeom>
                <a:noFill/>
                <a:ln w="12700">
                  <a:noFill/>
                  <a:miter lim="800000"/>
                  <a:headEnd/>
                  <a:tailEnd/>
                </a:ln>
                <a:effectLst/>
              </p:spPr>
              <p:txBody>
                <a:bodyPr wrap="none">
                  <a:spAutoFit/>
                </a:bodyPr>
                <a:lstStyle/>
                <a:p>
                  <a:r>
                    <a:rPr lang="en-US" sz="1800" b="1" dirty="0" smtClean="0">
                      <a:latin typeface="Courier New" pitchFamily="49" charset="0"/>
                      <a:cs typeface="Courier New" pitchFamily="49" charset="0"/>
                    </a:rPr>
                    <a:t>a2</a:t>
                  </a:r>
                  <a:endParaRPr lang="en-US" sz="1800" b="1" dirty="0">
                    <a:latin typeface="Courier New" pitchFamily="49" charset="0"/>
                    <a:cs typeface="Courier New" pitchFamily="49" charset="0"/>
                  </a:endParaRPr>
                </a:p>
              </p:txBody>
            </p:sp>
            <p:sp>
              <p:nvSpPr>
                <p:cNvPr id="40" name="shape12"/>
                <p:cNvSpPr>
                  <a:spLocks noChangeArrowheads="1"/>
                </p:cNvSpPr>
                <p:nvPr/>
              </p:nvSpPr>
              <p:spPr bwMode="auto">
                <a:xfrm>
                  <a:off x="1976438" y="2575243"/>
                  <a:ext cx="1371600" cy="777875"/>
                </a:xfrm>
                <a:prstGeom prst="rect">
                  <a:avLst/>
                </a:prstGeom>
                <a:noFill/>
                <a:ln w="12700">
                  <a:noFill/>
                  <a:miter lim="800000"/>
                  <a:headEnd/>
                  <a:tailEnd/>
                </a:ln>
                <a:effectLst/>
              </p:spPr>
              <p:txBody>
                <a:bodyPr>
                  <a:spAutoFit/>
                </a:bodyPr>
                <a:lstStyle/>
                <a:p>
                  <a:r>
                    <a:rPr lang="en-US" sz="1500" b="1" dirty="0">
                      <a:latin typeface="Courier New" pitchFamily="49" charset="0"/>
                      <a:cs typeface="Times New Roman" pitchFamily="18" charset="0"/>
                    </a:rPr>
                    <a:t>Deposit</a:t>
                  </a:r>
                </a:p>
                <a:p>
                  <a:r>
                    <a:rPr lang="en-US" sz="1500" b="1" dirty="0">
                      <a:latin typeface="Courier New" pitchFamily="49" charset="0"/>
                      <a:cs typeface="Times New Roman" pitchFamily="18" charset="0"/>
                    </a:rPr>
                    <a:t>Withdraw</a:t>
                  </a:r>
                </a:p>
                <a:p>
                  <a:r>
                    <a:rPr lang="en-US" sz="1500" b="1" dirty="0">
                      <a:latin typeface="Courier New" pitchFamily="49" charset="0"/>
                      <a:cs typeface="Times New Roman" pitchFamily="18" charset="0"/>
                    </a:rPr>
                    <a:t>Close</a:t>
                  </a:r>
                </a:p>
              </p:txBody>
            </p:sp>
          </p:grpSp>
          <p:sp>
            <p:nvSpPr>
              <p:cNvPr id="36" name="shape11"/>
              <p:cNvSpPr>
                <a:spLocks noChangeArrowheads="1"/>
              </p:cNvSpPr>
              <p:nvPr/>
            </p:nvSpPr>
            <p:spPr bwMode="auto">
              <a:xfrm>
                <a:off x="2182813" y="3565843"/>
                <a:ext cx="1066800" cy="320675"/>
              </a:xfrm>
              <a:prstGeom prst="rect">
                <a:avLst/>
              </a:prstGeom>
              <a:noFill/>
              <a:ln w="12700">
                <a:noFill/>
                <a:miter lim="800000"/>
                <a:headEnd/>
                <a:tailEnd/>
              </a:ln>
              <a:effectLst/>
            </p:spPr>
            <p:txBody>
              <a:bodyPr>
                <a:spAutoFit/>
              </a:bodyPr>
              <a:lstStyle/>
              <a:p>
                <a:pPr eaLnBrk="1" hangingPunct="1"/>
                <a:r>
                  <a:rPr lang="fr-FR" sz="1500" b="1" dirty="0">
                    <a:latin typeface="Courier New" pitchFamily="49" charset="0"/>
                    <a:cs typeface="Times New Roman" pitchFamily="18" charset="0"/>
                  </a:rPr>
                  <a:t>balance</a:t>
                </a:r>
                <a:endParaRPr lang="en-US" sz="1500" dirty="0">
                  <a:latin typeface="Courier New" pitchFamily="49" charset="0"/>
                </a:endParaRPr>
              </a:p>
            </p:txBody>
          </p:sp>
          <p:sp>
            <p:nvSpPr>
              <p:cNvPr id="37" name="shape10"/>
              <p:cNvSpPr>
                <a:spLocks noChangeArrowheads="1"/>
              </p:cNvSpPr>
              <p:nvPr/>
            </p:nvSpPr>
            <p:spPr bwMode="auto">
              <a:xfrm>
                <a:off x="3522663" y="3565843"/>
                <a:ext cx="1084262" cy="320675"/>
              </a:xfrm>
              <a:prstGeom prst="rect">
                <a:avLst/>
              </a:prstGeom>
              <a:noFill/>
              <a:ln w="12700">
                <a:noFill/>
                <a:miter lim="800000"/>
                <a:headEnd/>
                <a:tailEnd/>
              </a:ln>
              <a:effectLst/>
            </p:spPr>
            <p:txBody>
              <a:bodyPr>
                <a:spAutoFit/>
              </a:bodyPr>
              <a:lstStyle/>
              <a:p>
                <a:pPr eaLnBrk="1" hangingPunct="1"/>
                <a:r>
                  <a:rPr lang="fr-FR" sz="1500" b="1" dirty="0">
                    <a:latin typeface="Courier New" pitchFamily="49" charset="0"/>
                    <a:cs typeface="Times New Roman" pitchFamily="18" charset="0"/>
                  </a:rPr>
                  <a:t>acctnum</a:t>
                </a:r>
                <a:endParaRPr lang="en-US" sz="1500" dirty="0">
                  <a:latin typeface="Courier New" pitchFamily="49" charset="0"/>
                </a:endParaRPr>
              </a:p>
            </p:txBody>
          </p:sp>
        </p:grpSp>
      </p:grpSp>
    </p:spTree>
    <p:extLst>
      <p:ext uri="{BB962C8B-B14F-4D97-AF65-F5344CB8AC3E}">
        <p14:creationId xmlns:p14="http://schemas.microsoft.com/office/powerpoint/2010/main" val="32566744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smtClean="0"/>
              <a:t>Object Class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In C#, every class </a:t>
            </a:r>
            <a:r>
              <a:rPr lang="en-US" dirty="0"/>
              <a:t>inherits from </a:t>
            </a:r>
            <a:r>
              <a:rPr lang="en-US" dirty="0">
                <a:latin typeface="Courier New" pitchFamily="49" charset="0"/>
              </a:rPr>
              <a:t>object</a:t>
            </a:r>
          </a:p>
          <a:p>
            <a:pPr lvl="1"/>
            <a:r>
              <a:rPr lang="en-US" dirty="0"/>
              <a:t>Has many useful methods we get “for free”</a:t>
            </a:r>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C# Class Definitions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8"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49" name="shape1"/>
          <p:cNvGrpSpPr/>
          <p:nvPr/>
        </p:nvGrpSpPr>
        <p:grpSpPr bwMode="auto">
          <a:xfrm>
            <a:off x="611560" y="2353444"/>
            <a:ext cx="2398567" cy="2651317"/>
            <a:chOff x="3866227" y="2753199"/>
            <a:chExt cx="2398567" cy="2651317"/>
          </a:xfrm>
        </p:grpSpPr>
        <p:sp>
          <p:nvSpPr>
            <p:cNvPr id="50" name="TextBox 49"/>
            <p:cNvSpPr txBox="1"/>
            <p:nvPr/>
          </p:nvSpPr>
          <p:spPr bwMode="auto">
            <a:xfrm>
              <a:off x="3866699" y="2753199"/>
              <a:ext cx="2397623" cy="265131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chemeClr val="tx1"/>
                  </a:solidFill>
                  <a:effectLst/>
                  <a:uLnTx/>
                  <a:uFillTx/>
                </a:rPr>
                <a:t>object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smtClean="0">
                <a:ln>
                  <a:noFill/>
                </a:ln>
                <a:solidFill>
                  <a:schemeClr val="tx1"/>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smtClean="0">
                <a:ln>
                  <a:noFill/>
                </a:ln>
                <a:solidFill>
                  <a:schemeClr val="tx1"/>
                </a:solidFill>
                <a:effectLst/>
                <a:uLnTx/>
                <a:uFillTx/>
              </a:endParaRPr>
            </a:p>
            <a:p>
              <a:pPr marL="0" marR="0" lvl="0" indent="0" defTabSz="914400" eaLnBrk="1" fontAlgn="auto" latinLnBrk="0" hangingPunct="1">
                <a:lnSpc>
                  <a:spcPct val="50000"/>
                </a:lnSpc>
                <a:spcBef>
                  <a:spcPts val="1400"/>
                </a:spcBef>
                <a:spcAft>
                  <a:spcPts val="0"/>
                </a:spcAft>
                <a:buClr>
                  <a:srgbClr val="DA2128"/>
                </a:buClr>
                <a:buSzPct val="115000"/>
                <a:buFontTx/>
                <a:buNone/>
                <a:tabLst/>
                <a:defRPr/>
              </a:pPr>
              <a:endParaRPr kumimoji="0" lang="en-US" sz="1600" b="0" i="0" u="none" strike="noStrike" kern="0" cap="none" spc="0" normalizeH="0" baseline="0" noProof="0" dirty="0" smtClean="0">
                <a:ln>
                  <a:noFill/>
                </a:ln>
                <a:solidFill>
                  <a:schemeClr val="tx1"/>
                </a:solidFill>
                <a:effectLst/>
                <a:uLnTx/>
                <a:uFillTx/>
              </a:endParaRPr>
            </a:p>
            <a:p>
              <a:pPr marL="0" marR="0" lvl="0" indent="0" defTabSz="914400" eaLnBrk="1" fontAlgn="auto" latinLnBrk="0" hangingPunct="1">
                <a:lnSpc>
                  <a:spcPct val="50000"/>
                </a:lnSpc>
                <a:spcBef>
                  <a:spcPts val="1400"/>
                </a:spcBef>
                <a:spcAft>
                  <a:spcPts val="0"/>
                </a:spcAft>
                <a:buClr>
                  <a:srgbClr val="DA2128"/>
                </a:buClr>
                <a:buSzPct val="115000"/>
                <a:buFontTx/>
                <a:buNone/>
                <a:tabLst/>
                <a:defRPr/>
              </a:pPr>
              <a:r>
                <a:rPr kumimoji="0" lang="en-US" sz="1800" b="0" i="0" u="none" strike="noStrike" kern="0" cap="none" spc="0" normalizeH="0" baseline="0" noProof="0" dirty="0" smtClean="0">
                  <a:ln>
                    <a:noFill/>
                  </a:ln>
                  <a:solidFill>
                    <a:schemeClr val="tx1"/>
                  </a:solidFill>
                  <a:effectLst/>
                  <a:uLnTx/>
                  <a:uFillTx/>
                </a:rPr>
                <a:t>GetType() : Type</a:t>
              </a:r>
            </a:p>
            <a:p>
              <a:pPr marL="0" marR="0" lvl="0" indent="0" defTabSz="914400" eaLnBrk="1" fontAlgn="auto" latinLnBrk="0" hangingPunct="1">
                <a:lnSpc>
                  <a:spcPct val="50000"/>
                </a:lnSpc>
                <a:spcBef>
                  <a:spcPts val="1400"/>
                </a:spcBef>
                <a:spcAft>
                  <a:spcPts val="0"/>
                </a:spcAft>
                <a:buClr>
                  <a:srgbClr val="DA2128"/>
                </a:buClr>
                <a:buSzPct val="115000"/>
                <a:buFontTx/>
                <a:buNone/>
                <a:tabLst/>
                <a:defRPr/>
              </a:pPr>
              <a:r>
                <a:rPr kumimoji="0" lang="en-US" sz="1800" b="0" i="0" u="none" strike="noStrike" kern="0" cap="none" spc="0" normalizeH="0" baseline="0" noProof="0" dirty="0" smtClean="0">
                  <a:ln>
                    <a:noFill/>
                  </a:ln>
                  <a:solidFill>
                    <a:schemeClr val="tx1"/>
                  </a:solidFill>
                  <a:effectLst/>
                  <a:uLnTx/>
                  <a:uFillTx/>
                </a:rPr>
                <a:t>ToString() : string</a:t>
              </a:r>
              <a:endParaRPr kumimoji="0" lang="en-US" sz="1800" b="0" i="1" u="none" strike="noStrike" kern="0" cap="none" spc="0" normalizeH="0" baseline="0" noProof="0" dirty="0" smtClean="0">
                <a:ln>
                  <a:noFill/>
                </a:ln>
                <a:solidFill>
                  <a:schemeClr val="tx1"/>
                </a:solidFill>
                <a:effectLst/>
                <a:uLnTx/>
                <a:uFillTx/>
              </a:endParaRPr>
            </a:p>
            <a:p>
              <a:pPr marL="0" marR="0" lvl="0" indent="0" defTabSz="914400" eaLnBrk="1" fontAlgn="auto" latinLnBrk="0" hangingPunct="1">
                <a:lnSpc>
                  <a:spcPct val="50000"/>
                </a:lnSpc>
                <a:spcBef>
                  <a:spcPts val="1400"/>
                </a:spcBef>
                <a:spcAft>
                  <a:spcPts val="0"/>
                </a:spcAft>
                <a:buClr>
                  <a:srgbClr val="DA2128"/>
                </a:buClr>
                <a:buSzPct val="115000"/>
                <a:buFontTx/>
                <a:buNone/>
                <a:tabLst/>
                <a:defRPr/>
              </a:pPr>
              <a:r>
                <a:rPr kumimoji="0" lang="en-US" sz="1800" b="0" i="1" u="none" strike="noStrike" kern="0" cap="none" spc="0" normalizeH="0" baseline="0" noProof="0" dirty="0" smtClean="0">
                  <a:ln>
                    <a:noFill/>
                  </a:ln>
                  <a:solidFill>
                    <a:schemeClr val="tx1"/>
                  </a:solidFill>
                  <a:effectLst/>
                  <a:uLnTx/>
                  <a:uFillTx/>
                </a:rPr>
                <a:t>…many more…</a:t>
              </a:r>
            </a:p>
          </p:txBody>
        </p:sp>
        <p:cxnSp>
          <p:nvCxnSpPr>
            <p:cNvPr id="51" name="Straight Connector 50"/>
            <p:cNvCxnSpPr/>
            <p:nvPr/>
          </p:nvCxnSpPr>
          <p:spPr bwMode="auto">
            <a:xfrm>
              <a:off x="3866227" y="3659962"/>
              <a:ext cx="2398095" cy="0"/>
            </a:xfrm>
            <a:prstGeom prst="lin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cxnSp>
        <p:cxnSp>
          <p:nvCxnSpPr>
            <p:cNvPr id="52" name="Straight Connector 51"/>
            <p:cNvCxnSpPr/>
            <p:nvPr/>
          </p:nvCxnSpPr>
          <p:spPr bwMode="auto">
            <a:xfrm>
              <a:off x="3866699" y="3153883"/>
              <a:ext cx="2398095" cy="0"/>
            </a:xfrm>
            <a:prstGeom prst="lin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cxnSp>
      </p:grpSp>
      <p:sp>
        <p:nvSpPr>
          <p:cNvPr id="53" name="Oval Callout 52"/>
          <p:cNvSpPr/>
          <p:nvPr/>
        </p:nvSpPr>
        <p:spPr bwMode="auto">
          <a:xfrm>
            <a:off x="4788024" y="2209428"/>
            <a:ext cx="3384376" cy="908864"/>
          </a:xfrm>
          <a:prstGeom prst="wedgeEllipseCallout">
            <a:avLst>
              <a:gd name="adj1" fmla="val -98962"/>
              <a:gd name="adj2" fmla="val 96303"/>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rPr>
              <a:t>Tells what type of object we are</a:t>
            </a:r>
          </a:p>
        </p:txBody>
      </p:sp>
      <p:sp>
        <p:nvSpPr>
          <p:cNvPr id="54" name="Oval Callout 53"/>
          <p:cNvSpPr/>
          <p:nvPr/>
        </p:nvSpPr>
        <p:spPr bwMode="auto">
          <a:xfrm>
            <a:off x="4572000" y="3505572"/>
            <a:ext cx="4248472" cy="1298377"/>
          </a:xfrm>
          <a:prstGeom prst="wedgeEllipseCallout">
            <a:avLst>
              <a:gd name="adj1" fmla="val -84772"/>
              <a:gd name="adj2" fmla="val -15691"/>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rPr>
              <a:t>Converts an object to its string representation— often overridden </a:t>
            </a:r>
          </a:p>
        </p:txBody>
      </p:sp>
    </p:spTree>
    <p:extLst>
      <p:ext uri="{BB962C8B-B14F-4D97-AF65-F5344CB8AC3E}">
        <p14:creationId xmlns:p14="http://schemas.microsoft.com/office/powerpoint/2010/main" val="284084574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en-US" dirty="0" smtClean="0"/>
              <a:t>Questions?</a:t>
            </a:r>
            <a:endParaRPr lang="en-US"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52587173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(1/2)</a:t>
            </a:r>
            <a:endParaRPr lang="en-US" dirty="0"/>
          </a:p>
        </p:txBody>
      </p:sp>
      <p:sp>
        <p:nvSpPr>
          <p:cNvPr id="3" name="Espace réservé du contenu 2"/>
          <p:cNvSpPr>
            <a:spLocks noGrp="1"/>
          </p:cNvSpPr>
          <p:nvPr>
            <p:ph idx="1"/>
          </p:nvPr>
        </p:nvSpPr>
        <p:spPr/>
        <p:txBody>
          <a:bodyPr/>
          <a:lstStyle/>
          <a:p>
            <a:r>
              <a:rPr lang="en-US" sz="2800" dirty="0" smtClean="0"/>
              <a:t>Create a class Movie with these properties:</a:t>
            </a:r>
          </a:p>
          <a:p>
            <a:pPr lvl="1"/>
            <a:r>
              <a:rPr lang="fr-FR" dirty="0" err="1" smtClean="0"/>
              <a:t>ReleaseDate</a:t>
            </a:r>
            <a:r>
              <a:rPr lang="fr-FR" dirty="0" smtClean="0"/>
              <a:t>: </a:t>
            </a:r>
            <a:r>
              <a:rPr lang="fr-FR" dirty="0" err="1" smtClean="0"/>
              <a:t>DateTime</a:t>
            </a:r>
            <a:endParaRPr lang="fr-FR" dirty="0" smtClean="0"/>
          </a:p>
          <a:p>
            <a:pPr lvl="1"/>
            <a:r>
              <a:rPr lang="fr-FR" dirty="0" smtClean="0"/>
              <a:t>Name: String</a:t>
            </a:r>
          </a:p>
          <a:p>
            <a:pPr lvl="1"/>
            <a:r>
              <a:rPr lang="fr-FR" dirty="0" smtClean="0"/>
              <a:t>Genre:  String</a:t>
            </a:r>
          </a:p>
          <a:p>
            <a:r>
              <a:rPr lang="fr-FR" dirty="0" err="1" smtClean="0"/>
              <a:t>Create</a:t>
            </a:r>
            <a:r>
              <a:rPr lang="fr-FR" dirty="0" smtClean="0"/>
              <a:t> </a:t>
            </a:r>
            <a:r>
              <a:rPr lang="fr-FR" dirty="0" err="1" smtClean="0"/>
              <a:t>some</a:t>
            </a:r>
            <a:r>
              <a:rPr lang="fr-FR" dirty="0" smtClean="0"/>
              <a:t> </a:t>
            </a:r>
            <a:r>
              <a:rPr lang="fr-FR" dirty="0" err="1" smtClean="0"/>
              <a:t>Movie</a:t>
            </a:r>
            <a:r>
              <a:rPr lang="fr-FR" dirty="0" smtClean="0"/>
              <a:t> </a:t>
            </a:r>
            <a:r>
              <a:rPr lang="fr-FR" dirty="0" err="1" smtClean="0"/>
              <a:t>objects</a:t>
            </a:r>
            <a:r>
              <a:rPr lang="fr-FR" dirty="0" smtClean="0"/>
              <a:t> and </a:t>
            </a:r>
            <a:r>
              <a:rPr lang="fr-FR" dirty="0" err="1" smtClean="0"/>
              <a:t>fill</a:t>
            </a:r>
            <a:r>
              <a:rPr lang="fr-FR" dirty="0" smtClean="0"/>
              <a:t> </a:t>
            </a:r>
            <a:r>
              <a:rPr lang="fr-FR" dirty="0" err="1" smtClean="0"/>
              <a:t>them</a:t>
            </a:r>
            <a:r>
              <a:rPr lang="fr-FR" dirty="0" smtClean="0"/>
              <a:t> </a:t>
            </a:r>
            <a:r>
              <a:rPr lang="fr-FR" dirty="0" err="1" smtClean="0"/>
              <a:t>with</a:t>
            </a:r>
            <a:r>
              <a:rPr lang="fr-FR" dirty="0" smtClean="0"/>
              <a:t> values</a:t>
            </a:r>
          </a:p>
          <a:p>
            <a:r>
              <a:rPr lang="fr-FR" dirty="0" err="1" smtClean="0"/>
              <a:t>Override</a:t>
            </a:r>
            <a:r>
              <a:rPr lang="fr-FR" dirty="0" smtClean="0"/>
              <a:t> the </a:t>
            </a:r>
            <a:r>
              <a:rPr lang="fr-FR" dirty="0" err="1" smtClean="0"/>
              <a:t>ToString</a:t>
            </a:r>
            <a:r>
              <a:rPr lang="fr-FR" dirty="0" smtClean="0"/>
              <a:t>() </a:t>
            </a:r>
            <a:r>
              <a:rPr lang="fr-FR" dirty="0" err="1" smtClean="0"/>
              <a:t>method</a:t>
            </a:r>
            <a:endParaRPr lang="fr-FR" dirty="0" smtClean="0"/>
          </a:p>
          <a:p>
            <a:pPr lvl="1"/>
            <a:r>
              <a:rPr lang="fr-FR" dirty="0" smtClean="0"/>
              <a:t>This </a:t>
            </a:r>
            <a:r>
              <a:rPr lang="fr-FR" dirty="0" err="1" smtClean="0"/>
              <a:t>method</a:t>
            </a:r>
            <a:r>
              <a:rPr lang="fr-FR" dirty="0" smtClean="0"/>
              <a:t> </a:t>
            </a:r>
            <a:r>
              <a:rPr lang="fr-FR" dirty="0" err="1" smtClean="0"/>
              <a:t>should</a:t>
            </a:r>
            <a:r>
              <a:rPr lang="fr-FR" dirty="0" smtClean="0"/>
              <a:t> display :</a:t>
            </a:r>
            <a:br>
              <a:rPr lang="fr-FR" dirty="0" smtClean="0"/>
            </a:br>
            <a:r>
              <a:rPr lang="fr-FR" dirty="0" err="1" smtClean="0"/>
              <a:t>Movie</a:t>
            </a:r>
            <a:r>
              <a:rPr lang="fr-FR" dirty="0" smtClean="0"/>
              <a:t> </a:t>
            </a:r>
            <a:r>
              <a:rPr lang="fr-FR" dirty="0" err="1" smtClean="0"/>
              <a:t>named</a:t>
            </a:r>
            <a:r>
              <a:rPr lang="fr-FR" dirty="0" smtClean="0"/>
              <a:t> {</a:t>
            </a:r>
            <a:r>
              <a:rPr lang="fr-FR" dirty="0" err="1" smtClean="0"/>
              <a:t>name</a:t>
            </a:r>
            <a:r>
              <a:rPr lang="fr-FR" dirty="0" smtClean="0"/>
              <a:t>} </a:t>
            </a:r>
            <a:r>
              <a:rPr lang="fr-FR" dirty="0" err="1" smtClean="0"/>
              <a:t>released</a:t>
            </a:r>
            <a:r>
              <a:rPr lang="fr-FR" dirty="0" smtClean="0"/>
              <a:t> the {date}: {genre}</a:t>
            </a:r>
            <a:endParaRPr lang="en-US" dirty="0" smtClean="0"/>
          </a:p>
        </p:txBody>
      </p:sp>
      <p:sp>
        <p:nvSpPr>
          <p:cNvPr id="4" name="Espace réservé du contenu 3"/>
          <p:cNvSpPr>
            <a:spLocks noGrp="1"/>
          </p:cNvSpPr>
          <p:nvPr>
            <p:ph sz="quarter" idx="13"/>
          </p:nvPr>
        </p:nvSpPr>
        <p:spPr/>
        <p:txBody>
          <a:bodyPr/>
          <a:lstStyle/>
          <a:p>
            <a:r>
              <a:rPr lang="en-US" dirty="0" smtClean="0"/>
              <a:t>C# Basics</a:t>
            </a:r>
            <a:endParaRPr lang="en-US" dirty="0"/>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9105597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(2/2)</a:t>
            </a:r>
            <a:endParaRPr lang="en-US" dirty="0"/>
          </a:p>
        </p:txBody>
      </p:sp>
      <p:sp>
        <p:nvSpPr>
          <p:cNvPr id="4" name="Espace réservé du contenu 3"/>
          <p:cNvSpPr>
            <a:spLocks noGrp="1"/>
          </p:cNvSpPr>
          <p:nvPr>
            <p:ph sz="quarter" idx="13"/>
          </p:nvPr>
        </p:nvSpPr>
        <p:spPr/>
        <p:txBody>
          <a:bodyPr/>
          <a:lstStyle/>
          <a:p>
            <a:r>
              <a:rPr lang="en-US" dirty="0" smtClean="0"/>
              <a:t>C# Basics</a:t>
            </a:r>
            <a:endParaRPr lang="en-US"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Espace réservé du contenu 2"/>
          <p:cNvSpPr>
            <a:spLocks noGrp="1"/>
          </p:cNvSpPr>
          <p:nvPr>
            <p:ph idx="1"/>
          </p:nvPr>
        </p:nvSpPr>
        <p:spPr>
          <a:xfrm>
            <a:off x="457200" y="1128713"/>
            <a:ext cx="8435975" cy="4230687"/>
          </a:xfrm>
        </p:spPr>
        <p:txBody>
          <a:bodyPr/>
          <a:lstStyle/>
          <a:p>
            <a:r>
              <a:rPr lang="fr-FR" sz="2800" dirty="0" err="1" smtClean="0"/>
              <a:t>Should</a:t>
            </a:r>
            <a:r>
              <a:rPr lang="fr-FR" sz="2800" dirty="0" smtClean="0"/>
              <a:t> </a:t>
            </a:r>
            <a:r>
              <a:rPr lang="fr-FR" sz="2800" dirty="0" err="1" smtClean="0"/>
              <a:t>render</a:t>
            </a:r>
            <a:r>
              <a:rPr lang="fr-FR" sz="2800" dirty="0" smtClean="0"/>
              <a:t> </a:t>
            </a:r>
            <a:r>
              <a:rPr lang="fr-FR" sz="2800" dirty="0" err="1" smtClean="0"/>
              <a:t>something</a:t>
            </a:r>
            <a:r>
              <a:rPr lang="fr-FR" sz="2800" dirty="0" smtClean="0"/>
              <a:t> </a:t>
            </a:r>
            <a:r>
              <a:rPr lang="fr-FR" sz="2800" dirty="0" err="1" smtClean="0"/>
              <a:t>like</a:t>
            </a:r>
            <a:r>
              <a:rPr lang="fr-FR" sz="2800" dirty="0" smtClean="0"/>
              <a:t> </a:t>
            </a:r>
            <a:r>
              <a:rPr lang="fr-FR" sz="2800" dirty="0" err="1" smtClean="0"/>
              <a:t>this</a:t>
            </a:r>
            <a:r>
              <a:rPr lang="fr-FR" sz="2800" dirty="0" smtClean="0"/>
              <a:t>:</a:t>
            </a:r>
            <a:endParaRPr lang="en-US" dirty="0" smtClean="0"/>
          </a:p>
        </p:txBody>
      </p:sp>
      <p:pic>
        <p:nvPicPr>
          <p:cNvPr id="6" name="Image 5"/>
          <p:cNvPicPr>
            <a:picLocks noChangeAspect="1"/>
          </p:cNvPicPr>
          <p:nvPr/>
        </p:nvPicPr>
        <p:blipFill rotWithShape="1">
          <a:blip r:embed="rId3"/>
          <a:srcRect r="9592"/>
          <a:stretch/>
        </p:blipFill>
        <p:spPr>
          <a:xfrm>
            <a:off x="483840" y="2209428"/>
            <a:ext cx="7924949" cy="1439670"/>
          </a:xfrm>
          <a:prstGeom prst="rect">
            <a:avLst/>
          </a:prstGeom>
        </p:spPr>
      </p:pic>
    </p:spTree>
    <p:extLst>
      <p:ext uri="{BB962C8B-B14F-4D97-AF65-F5344CB8AC3E}">
        <p14:creationId xmlns:p14="http://schemas.microsoft.com/office/powerpoint/2010/main" val="26618396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The End</a:t>
            </a:r>
            <a:endParaRPr lang="en-US" dirty="0"/>
          </a:p>
        </p:txBody>
      </p:sp>
      <p:sp>
        <p:nvSpPr>
          <p:cNvPr id="4" name="Espace réservé du contenu 3"/>
          <p:cNvSpPr>
            <a:spLocks noGrp="1"/>
          </p:cNvSpPr>
          <p:nvPr>
            <p:ph sz="quarter" idx="13"/>
          </p:nvPr>
        </p:nvSpPr>
        <p:spPr/>
        <p:txBody>
          <a:bodyPr/>
          <a:lstStyle/>
          <a:p>
            <a:r>
              <a:rPr lang="en-US" dirty="0" smtClean="0"/>
              <a:t>C# Basics</a:t>
            </a:r>
            <a:endParaRPr lang="en-US" dirty="0"/>
          </a:p>
        </p:txBody>
      </p:sp>
      <p:pic>
        <p:nvPicPr>
          <p:cNvPr id="16386" name="Picture 2" descr="D:\Users\Renaud\Desktop\StageFinEtudesSupinfo\Icons-New\v3\Min\Conclu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en-US" sz="2400" dirty="0" smtClean="0"/>
          </a:p>
          <a:p>
            <a:pPr marL="0" indent="0" algn="ctr">
              <a:buNone/>
            </a:pPr>
            <a:endParaRPr lang="en-US" sz="2400" dirty="0" smtClean="0"/>
          </a:p>
          <a:p>
            <a:pPr marL="0" indent="0" algn="ctr">
              <a:buNone/>
            </a:pPr>
            <a:endParaRPr lang="en-US" sz="4000" dirty="0" smtClean="0"/>
          </a:p>
          <a:p>
            <a:pPr marL="0" indent="0" algn="ctr">
              <a:buNone/>
            </a:pPr>
            <a:endParaRPr lang="en-US" sz="6000" i="1" dirty="0" smtClean="0"/>
          </a:p>
          <a:p>
            <a:pPr marL="0" indent="0" algn="ctr">
              <a:buNone/>
            </a:pPr>
            <a:r>
              <a:rPr lang="en-US" sz="6000" i="1" dirty="0" smtClean="0"/>
              <a:t>That’s all folks!</a:t>
            </a:r>
            <a:endParaRPr lang="en-US"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534038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t>Using Namespace Directives</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a:t>Alternatively, </a:t>
            </a:r>
            <a:r>
              <a:rPr lang="en-US" dirty="0" smtClean="0"/>
              <a:t>you can use a </a:t>
            </a:r>
            <a:r>
              <a:rPr lang="en-US" dirty="0"/>
              <a:t>namespace </a:t>
            </a:r>
            <a:r>
              <a:rPr lang="en-US" dirty="0" smtClean="0"/>
              <a:t>directive:</a:t>
            </a:r>
          </a:p>
          <a:p>
            <a:endParaRPr lang="en-US" dirty="0"/>
          </a:p>
          <a:p>
            <a:endParaRPr lang="en-US" dirty="0" smtClean="0"/>
          </a:p>
          <a:p>
            <a:endParaRPr lang="en-US" dirty="0"/>
          </a:p>
          <a:p>
            <a:endParaRPr lang="en-US" dirty="0" smtClean="0"/>
          </a:p>
          <a:p>
            <a:pPr marL="0" indent="0">
              <a:buNone/>
            </a:pPr>
            <a:endParaRPr lang="en-US" dirty="0" smtClean="0"/>
          </a:p>
          <a:p>
            <a:pPr>
              <a:spcBef>
                <a:spcPts val="3072"/>
              </a:spcBef>
            </a:pPr>
            <a:r>
              <a:rPr lang="en-US" dirty="0" smtClean="0"/>
              <a:t>Saves typing and makes your code prettier</a:t>
            </a:r>
            <a:endParaRPr lang="en-US" dirty="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Namespaces &amp; Methods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à coins arrondis 5"/>
          <p:cNvSpPr/>
          <p:nvPr/>
        </p:nvSpPr>
        <p:spPr>
          <a:xfrm>
            <a:off x="179263" y="1777380"/>
            <a:ext cx="8785225" cy="2664296"/>
          </a:xfrm>
          <a:prstGeom prst="roundRect">
            <a:avLst>
              <a:gd name="adj" fmla="val 10045"/>
            </a:avLst>
          </a:prstGeom>
        </p:spPr>
        <p:style>
          <a:lnRef idx="2">
            <a:schemeClr val="dk1"/>
          </a:lnRef>
          <a:fillRef idx="1">
            <a:schemeClr val="lt1"/>
          </a:fillRef>
          <a:effectRef idx="0">
            <a:schemeClr val="dk1"/>
          </a:effectRef>
          <a:fontRef idx="minor">
            <a:schemeClr val="dk1"/>
          </a:fontRef>
        </p:style>
        <p:txBody>
          <a:bodyPr anchor="ctr"/>
          <a:lstStyle/>
          <a:p>
            <a:pPr lvl="0" eaLnBrk="1" hangingPunct="1">
              <a:lnSpc>
                <a:spcPct val="85000"/>
              </a:lnSpc>
            </a:pPr>
            <a:r>
              <a:rPr lang="en-US" sz="1600" b="1" dirty="0">
                <a:solidFill>
                  <a:srgbClr val="0070C0"/>
                </a:solidFill>
                <a:latin typeface="Courier New" pitchFamily="49" charset="0"/>
              </a:rPr>
              <a:t>u</a:t>
            </a:r>
            <a:r>
              <a:rPr lang="en-US" sz="1600" b="1" dirty="0" smtClean="0">
                <a:solidFill>
                  <a:srgbClr val="0070C0"/>
                </a:solidFill>
                <a:latin typeface="Courier New" pitchFamily="49" charset="0"/>
              </a:rPr>
              <a:t>sing </a:t>
            </a:r>
            <a:r>
              <a:rPr lang="en-US" sz="1600" b="1" dirty="0" smtClean="0">
                <a:solidFill>
                  <a:srgbClr val="000000"/>
                </a:solidFill>
                <a:latin typeface="Courier New" pitchFamily="49" charset="0"/>
              </a:rPr>
              <a:t>System;</a:t>
            </a:r>
            <a:br>
              <a:rPr lang="en-US" sz="1600" b="1" dirty="0" smtClean="0">
                <a:solidFill>
                  <a:srgbClr val="000000"/>
                </a:solidFill>
                <a:latin typeface="Courier New" pitchFamily="49" charset="0"/>
              </a:rPr>
            </a:br>
            <a:r>
              <a:rPr lang="en-US" sz="1600" b="1" dirty="0" smtClean="0">
                <a:solidFill>
                  <a:srgbClr val="0070C0"/>
                </a:solidFill>
                <a:latin typeface="Courier New" pitchFamily="49" charset="0"/>
              </a:rPr>
              <a:t>namespace </a:t>
            </a:r>
            <a:r>
              <a:rPr lang="en-US" sz="1600" b="1" dirty="0" err="1">
                <a:solidFill>
                  <a:srgbClr val="000000"/>
                </a:solidFill>
                <a:latin typeface="Courier New" pitchFamily="49" charset="0"/>
              </a:rPr>
              <a:t>CurrencyConverter</a:t>
            </a:r>
            <a:r>
              <a:rPr lang="en-US" sz="1600" b="1" dirty="0">
                <a:solidFill>
                  <a:srgbClr val="000000"/>
                </a:solidFill>
                <a:latin typeface="Courier New" pitchFamily="49" charset="0"/>
              </a:rPr>
              <a:t> </a:t>
            </a:r>
            <a:br>
              <a:rPr lang="en-US" sz="1600" b="1" dirty="0">
                <a:solidFill>
                  <a:srgbClr val="000000"/>
                </a:solidFill>
                <a:latin typeface="Courier New" pitchFamily="49" charset="0"/>
              </a:rPr>
            </a:br>
            <a:r>
              <a:rPr lang="en-US" sz="1600" b="1" dirty="0">
                <a:solidFill>
                  <a:srgbClr val="000000"/>
                </a:solidFill>
                <a:latin typeface="Courier New" pitchFamily="49" charset="0"/>
              </a:rPr>
              <a:t>{</a:t>
            </a:r>
          </a:p>
          <a:p>
            <a:pPr lvl="0" eaLnBrk="1" hangingPunct="1">
              <a:lnSpc>
                <a:spcPct val="85000"/>
              </a:lnSpc>
            </a:pPr>
            <a:r>
              <a:rPr lang="en-US" sz="1600" b="1" dirty="0">
                <a:solidFill>
                  <a:srgbClr val="000000"/>
                </a:solidFill>
                <a:latin typeface="Courier New" pitchFamily="49" charset="0"/>
              </a:rPr>
              <a:t>  </a:t>
            </a:r>
            <a:r>
              <a:rPr lang="en-US" sz="1600" b="1" dirty="0">
                <a:solidFill>
                  <a:srgbClr val="0070C0"/>
                </a:solidFill>
                <a:latin typeface="Courier New" pitchFamily="49" charset="0"/>
              </a:rPr>
              <a:t>class </a:t>
            </a:r>
            <a:r>
              <a:rPr lang="en-US" sz="1600" b="1" dirty="0">
                <a:solidFill>
                  <a:srgbClr val="000000"/>
                </a:solidFill>
                <a:latin typeface="Courier New" pitchFamily="49" charset="0"/>
              </a:rPr>
              <a:t>Program {</a:t>
            </a:r>
          </a:p>
          <a:p>
            <a:pPr lvl="0" eaLnBrk="1" hangingPunct="1">
              <a:lnSpc>
                <a:spcPct val="85000"/>
              </a:lnSpc>
            </a:pPr>
            <a:r>
              <a:rPr lang="en-US" sz="1600" b="1" dirty="0">
                <a:solidFill>
                  <a:srgbClr val="000000"/>
                </a:solidFill>
                <a:latin typeface="Courier New" pitchFamily="49" charset="0"/>
              </a:rPr>
              <a:t>    </a:t>
            </a:r>
            <a:r>
              <a:rPr lang="en-US" sz="1600" b="1" dirty="0">
                <a:solidFill>
                  <a:srgbClr val="0070C0"/>
                </a:solidFill>
                <a:latin typeface="Courier New" pitchFamily="49" charset="0"/>
              </a:rPr>
              <a:t>static void </a:t>
            </a:r>
            <a:r>
              <a:rPr lang="en-US" sz="1600" b="1" dirty="0">
                <a:solidFill>
                  <a:srgbClr val="000000"/>
                </a:solidFill>
                <a:latin typeface="Courier New" pitchFamily="49" charset="0"/>
              </a:rPr>
              <a:t>Main(</a:t>
            </a:r>
            <a:r>
              <a:rPr lang="en-US" sz="1600" b="1" dirty="0">
                <a:solidFill>
                  <a:srgbClr val="0070C0"/>
                </a:solidFill>
                <a:latin typeface="Courier New" pitchFamily="49" charset="0"/>
              </a:rPr>
              <a:t>string[] </a:t>
            </a:r>
            <a:r>
              <a:rPr lang="en-US" sz="1600" b="1" dirty="0" err="1">
                <a:solidFill>
                  <a:srgbClr val="000000"/>
                </a:solidFill>
                <a:latin typeface="Courier New" pitchFamily="49" charset="0"/>
              </a:rPr>
              <a:t>args</a:t>
            </a:r>
            <a:r>
              <a:rPr lang="en-US" sz="1600" b="1" dirty="0">
                <a:solidFill>
                  <a:srgbClr val="000000"/>
                </a:solidFill>
                <a:latin typeface="Courier New" pitchFamily="49" charset="0"/>
              </a:rPr>
              <a:t>)</a:t>
            </a:r>
          </a:p>
          <a:p>
            <a:pPr lvl="0" eaLnBrk="1" hangingPunct="1">
              <a:lnSpc>
                <a:spcPct val="85000"/>
              </a:lnSpc>
            </a:pPr>
            <a:r>
              <a:rPr lang="en-US" sz="1600" b="1" dirty="0">
                <a:solidFill>
                  <a:srgbClr val="000000"/>
                </a:solidFill>
                <a:latin typeface="Courier New" pitchFamily="49" charset="0"/>
              </a:rPr>
              <a:t>    {</a:t>
            </a:r>
          </a:p>
          <a:p>
            <a:pPr lvl="0" eaLnBrk="1" hangingPunct="1">
              <a:lnSpc>
                <a:spcPct val="85000"/>
              </a:lnSpc>
            </a:pPr>
            <a:r>
              <a:rPr lang="en-US" sz="1600" b="1" dirty="0">
                <a:solidFill>
                  <a:srgbClr val="000000"/>
                </a:solidFill>
                <a:latin typeface="Courier New" pitchFamily="49" charset="0"/>
              </a:rPr>
              <a:t>      </a:t>
            </a:r>
            <a:r>
              <a:rPr lang="en-US" sz="1600" b="1" dirty="0" err="1" smtClean="0">
                <a:solidFill>
                  <a:srgbClr val="000000"/>
                </a:solidFill>
                <a:latin typeface="Courier New" pitchFamily="49" charset="0"/>
              </a:rPr>
              <a:t>Console.WriteLine</a:t>
            </a:r>
            <a:r>
              <a:rPr lang="en-US" sz="1600" b="1" dirty="0" smtClean="0">
                <a:solidFill>
                  <a:srgbClr val="000000"/>
                </a:solidFill>
                <a:latin typeface="Courier New" pitchFamily="49" charset="0"/>
              </a:rPr>
              <a:t>(…);</a:t>
            </a:r>
            <a:endParaRPr lang="en-US" sz="1600" b="1" dirty="0">
              <a:solidFill>
                <a:srgbClr val="000000"/>
              </a:solidFill>
              <a:latin typeface="Courier New" pitchFamily="49" charset="0"/>
            </a:endParaRPr>
          </a:p>
          <a:p>
            <a:pPr lvl="0" eaLnBrk="1" hangingPunct="1">
              <a:lnSpc>
                <a:spcPct val="85000"/>
              </a:lnSpc>
            </a:pPr>
            <a:r>
              <a:rPr lang="en-US" sz="1600" b="1" dirty="0">
                <a:solidFill>
                  <a:srgbClr val="000000"/>
                </a:solidFill>
                <a:latin typeface="Courier New" pitchFamily="49" charset="0"/>
              </a:rPr>
              <a:t>    }</a:t>
            </a:r>
          </a:p>
          <a:p>
            <a:pPr lvl="0" eaLnBrk="1" hangingPunct="1">
              <a:lnSpc>
                <a:spcPct val="85000"/>
              </a:lnSpc>
            </a:pPr>
            <a:r>
              <a:rPr lang="en-US" sz="1600" b="1" dirty="0">
                <a:solidFill>
                  <a:srgbClr val="000000"/>
                </a:solidFill>
                <a:latin typeface="Courier New" pitchFamily="49" charset="0"/>
              </a:rPr>
              <a:t> </a:t>
            </a:r>
            <a:r>
              <a:rPr lang="en-US" sz="1600" b="1" dirty="0" smtClean="0">
                <a:solidFill>
                  <a:srgbClr val="000000"/>
                </a:solidFill>
                <a:latin typeface="Courier New" pitchFamily="49" charset="0"/>
              </a:rPr>
              <a:t>   … Other methods …</a:t>
            </a:r>
            <a:endParaRPr lang="en-US" sz="1600" b="1" dirty="0">
              <a:solidFill>
                <a:srgbClr val="000000"/>
              </a:solidFill>
              <a:latin typeface="Courier New" pitchFamily="49" charset="0"/>
            </a:endParaRPr>
          </a:p>
          <a:p>
            <a:pPr lvl="0" eaLnBrk="1" hangingPunct="1">
              <a:lnSpc>
                <a:spcPct val="85000"/>
              </a:lnSpc>
            </a:pPr>
            <a:r>
              <a:rPr lang="en-US" sz="1600" b="1" dirty="0">
                <a:solidFill>
                  <a:srgbClr val="000000"/>
                </a:solidFill>
                <a:latin typeface="Courier New" pitchFamily="49" charset="0"/>
              </a:rPr>
              <a:t>  }</a:t>
            </a:r>
          </a:p>
          <a:p>
            <a:pPr lvl="0" eaLnBrk="1" hangingPunct="1">
              <a:lnSpc>
                <a:spcPct val="85000"/>
              </a:lnSpc>
            </a:pPr>
            <a:r>
              <a:rPr lang="en-US" sz="1600" b="1" dirty="0" smtClean="0">
                <a:solidFill>
                  <a:srgbClr val="000000"/>
                </a:solidFill>
                <a:latin typeface="Courier New" pitchFamily="49" charset="0"/>
              </a:rPr>
              <a:t>}</a:t>
            </a:r>
            <a:endParaRPr lang="en-US" sz="1600" b="1" dirty="0">
              <a:solidFill>
                <a:srgbClr val="000000"/>
              </a:solidFill>
              <a:latin typeface="Courier New" pitchFamily="49" charset="0"/>
            </a:endParaRPr>
          </a:p>
        </p:txBody>
      </p:sp>
    </p:spTree>
    <p:extLst>
      <p:ext uri="{BB962C8B-B14F-4D97-AF65-F5344CB8AC3E}">
        <p14:creationId xmlns:p14="http://schemas.microsoft.com/office/powerpoint/2010/main" val="42222334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r>
              <a:rPr lang="en-US" dirty="0"/>
              <a:t>Method Definition</a:t>
            </a:r>
            <a:endParaRPr lang="en-US" dirty="0" smtClean="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dirty="0" smtClean="0"/>
              <a:t>In </a:t>
            </a:r>
            <a:r>
              <a:rPr lang="en-US" dirty="0"/>
              <a:t>general, a method definition consists of two </a:t>
            </a:r>
            <a:r>
              <a:rPr lang="en-US" dirty="0" smtClean="0"/>
              <a:t>parts:</a:t>
            </a:r>
            <a:endParaRPr lang="en-US" dirty="0"/>
          </a:p>
          <a:p>
            <a:pPr lvl="1"/>
            <a:r>
              <a:rPr lang="en-US" dirty="0"/>
              <a:t>A </a:t>
            </a:r>
            <a:r>
              <a:rPr lang="en-US" i="1" dirty="0">
                <a:latin typeface="Century Schoolbook" pitchFamily="18" charset="0"/>
              </a:rPr>
              <a:t>specification</a:t>
            </a:r>
            <a:r>
              <a:rPr lang="en-US" dirty="0"/>
              <a:t> (or </a:t>
            </a:r>
            <a:r>
              <a:rPr lang="en-US" dirty="0" smtClean="0"/>
              <a:t>header</a:t>
            </a:r>
            <a:r>
              <a:rPr lang="en-US" dirty="0"/>
              <a:t> </a:t>
            </a:r>
            <a:r>
              <a:rPr lang="en-US" dirty="0" smtClean="0"/>
              <a:t>or interface):</a:t>
            </a:r>
          </a:p>
          <a:p>
            <a:pPr lvl="2"/>
            <a:r>
              <a:rPr lang="en-US" dirty="0" smtClean="0"/>
              <a:t>How </a:t>
            </a:r>
            <a:r>
              <a:rPr lang="en-US" dirty="0"/>
              <a:t>to use the method</a:t>
            </a:r>
          </a:p>
          <a:p>
            <a:pPr lvl="1"/>
            <a:r>
              <a:rPr lang="en-US" dirty="0"/>
              <a:t>A </a:t>
            </a:r>
            <a:r>
              <a:rPr lang="en-US" i="1" dirty="0">
                <a:latin typeface="Century Schoolbook" pitchFamily="18" charset="0"/>
              </a:rPr>
              <a:t>body</a:t>
            </a:r>
            <a:r>
              <a:rPr lang="en-US" dirty="0"/>
              <a:t> (or block or implementation</a:t>
            </a:r>
            <a:r>
              <a:rPr lang="en-US" dirty="0" smtClean="0"/>
              <a:t>):</a:t>
            </a:r>
          </a:p>
          <a:p>
            <a:pPr lvl="2"/>
            <a:r>
              <a:rPr lang="en-US" dirty="0" smtClean="0"/>
              <a:t>What </a:t>
            </a:r>
            <a:r>
              <a:rPr lang="en-US" dirty="0"/>
              <a:t>the method </a:t>
            </a:r>
            <a:r>
              <a:rPr lang="en-US" dirty="0" smtClean="0"/>
              <a:t>does</a:t>
            </a:r>
            <a:endParaRPr lang="en-US" dirty="0"/>
          </a:p>
        </p:txBody>
      </p:sp>
      <p:sp>
        <p:nvSpPr>
          <p:cNvPr id="18435" name="Espace réservé du contenu 3"/>
          <p:cNvSpPr>
            <a:spLocks noGrp="1"/>
          </p:cNvSpPr>
          <p:nvPr>
            <p:ph sz="quarter" idx="13"/>
          </p:nvPr>
        </p:nvSpPr>
        <p:spPr/>
        <p:txBody>
          <a:bodyPr/>
          <a:lstStyle/>
          <a:p>
            <a:r>
              <a:rPr lang="en-US" dirty="0" smtClean="0">
                <a:ea typeface="ＭＳ Ｐゴシック" pitchFamily="34" charset="-128"/>
              </a:rPr>
              <a:t>Namespaces &amp; Methods</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en-US"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4" name="Group 13"/>
          <p:cNvGrpSpPr/>
          <p:nvPr/>
        </p:nvGrpSpPr>
        <p:grpSpPr>
          <a:xfrm>
            <a:off x="1973262" y="3577580"/>
            <a:ext cx="6043611" cy="1162050"/>
            <a:chOff x="1973262" y="3703637"/>
            <a:chExt cx="6043611" cy="1162050"/>
          </a:xfrm>
        </p:grpSpPr>
        <p:grpSp>
          <p:nvGrpSpPr>
            <p:cNvPr id="15" name="shape2"/>
            <p:cNvGrpSpPr>
              <a:grpSpLocks/>
            </p:cNvGrpSpPr>
            <p:nvPr/>
          </p:nvGrpSpPr>
          <p:grpSpPr bwMode="auto">
            <a:xfrm>
              <a:off x="1973262" y="3703637"/>
              <a:ext cx="4214811" cy="1162050"/>
              <a:chOff x="1435" y="2333"/>
              <a:chExt cx="2395" cy="732"/>
            </a:xfrm>
          </p:grpSpPr>
          <p:sp>
            <p:nvSpPr>
              <p:cNvPr id="17" name="Rectangle 5"/>
              <p:cNvSpPr>
                <a:spLocks noChangeArrowheads="1"/>
              </p:cNvSpPr>
              <p:nvPr/>
            </p:nvSpPr>
            <p:spPr bwMode="blackWhite">
              <a:xfrm>
                <a:off x="1435" y="2333"/>
                <a:ext cx="2395" cy="211"/>
              </a:xfrm>
              <a:prstGeom prst="rect">
                <a:avLst/>
              </a:prstGeom>
              <a:noFill/>
              <a:ln w="28575" cmpd="sng">
                <a:solidFill>
                  <a:srgbClr val="000080"/>
                </a:solidFill>
                <a:miter lim="800000"/>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70C0"/>
                    </a:solidFill>
                    <a:effectLst/>
                    <a:uLnTx/>
                    <a:uFillTx/>
                    <a:latin typeface="Courier New" pitchFamily="49" charset="0"/>
                    <a:cs typeface="Times New Roman" pitchFamily="18" charset="0"/>
                  </a:rPr>
                  <a:t>static void </a:t>
                </a:r>
                <a:r>
                  <a:rPr kumimoji="0" lang="en-US" sz="1600" b="1" i="0" u="none" strike="noStrike" kern="0" cap="none" spc="0" normalizeH="0" baseline="0" noProof="0" dirty="0">
                    <a:ln>
                      <a:noFill/>
                    </a:ln>
                    <a:solidFill>
                      <a:srgbClr val="000000"/>
                    </a:solidFill>
                    <a:effectLst/>
                    <a:uLnTx/>
                    <a:uFillTx/>
                    <a:latin typeface="Courier New" pitchFamily="49" charset="0"/>
                    <a:cs typeface="Times New Roman" pitchFamily="18" charset="0"/>
                  </a:rPr>
                  <a:t>Main(</a:t>
                </a:r>
                <a:r>
                  <a:rPr kumimoji="0" lang="en-US" sz="1600" b="1" i="0" u="none" strike="noStrike" kern="0" cap="none" spc="0" normalizeH="0" baseline="0" noProof="0" dirty="0">
                    <a:ln>
                      <a:noFill/>
                    </a:ln>
                    <a:solidFill>
                      <a:srgbClr val="0070C0"/>
                    </a:solidFill>
                    <a:effectLst/>
                    <a:uLnTx/>
                    <a:uFillTx/>
                    <a:latin typeface="Courier New" pitchFamily="49" charset="0"/>
                    <a:cs typeface="Times New Roman" pitchFamily="18" charset="0"/>
                  </a:rPr>
                  <a:t>string[] </a:t>
                </a:r>
                <a:r>
                  <a:rPr kumimoji="0" lang="en-US" sz="1600" b="1" i="0" u="none" strike="noStrike" kern="0" cap="none" spc="0" normalizeH="0" baseline="0" noProof="0" dirty="0">
                    <a:ln>
                      <a:noFill/>
                    </a:ln>
                    <a:solidFill>
                      <a:srgbClr val="000000"/>
                    </a:solidFill>
                    <a:effectLst/>
                    <a:uLnTx/>
                    <a:uFillTx/>
                    <a:latin typeface="Courier New" pitchFamily="49" charset="0"/>
                    <a:cs typeface="Times New Roman" pitchFamily="18" charset="0"/>
                  </a:rPr>
                  <a:t>args)</a:t>
                </a:r>
              </a:p>
            </p:txBody>
          </p:sp>
          <p:sp>
            <p:nvSpPr>
              <p:cNvPr id="18" name="Rectangle 6"/>
              <p:cNvSpPr>
                <a:spLocks noChangeArrowheads="1"/>
              </p:cNvSpPr>
              <p:nvPr/>
            </p:nvSpPr>
            <p:spPr bwMode="blackWhite">
              <a:xfrm>
                <a:off x="1435" y="2544"/>
                <a:ext cx="2395" cy="521"/>
              </a:xfrm>
              <a:prstGeom prst="rect">
                <a:avLst/>
              </a:prstGeom>
              <a:noFill/>
              <a:ln w="28575">
                <a:solidFill>
                  <a:srgbClr val="000080"/>
                </a:solidFill>
                <a:miter lim="800000"/>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ourier New" pitchFamily="49" charset="0"/>
                    <a:cs typeface="Times New Roman"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ourier New" pitchFamily="49" charset="0"/>
                    <a:cs typeface="Times New Roman" pitchFamily="18" charset="0"/>
                  </a:rPr>
                  <a:t>    … statements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ourier New" pitchFamily="49" charset="0"/>
                    <a:cs typeface="Times New Roman" pitchFamily="18" charset="0"/>
                  </a:rPr>
                  <a:t>}</a:t>
                </a:r>
              </a:p>
            </p:txBody>
          </p:sp>
          <p:sp>
            <p:nvSpPr>
              <p:cNvPr id="19" name="Line 9"/>
              <p:cNvSpPr>
                <a:spLocks noChangeShapeType="1"/>
              </p:cNvSpPr>
              <p:nvPr/>
            </p:nvSpPr>
            <p:spPr bwMode="blackWhite">
              <a:xfrm>
                <a:off x="1435" y="3065"/>
                <a:ext cx="2395" cy="0"/>
              </a:xfrm>
              <a:prstGeom prst="line">
                <a:avLst/>
              </a:prstGeom>
              <a:noFill/>
              <a:ln w="19050" cap="sq">
                <a:solidFill>
                  <a:srgbClr val="000080"/>
                </a:solidFill>
                <a:round/>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0" name="Line 10"/>
              <p:cNvSpPr>
                <a:spLocks noChangeShapeType="1"/>
              </p:cNvSpPr>
              <p:nvPr/>
            </p:nvSpPr>
            <p:spPr bwMode="blackWhite">
              <a:xfrm>
                <a:off x="1435" y="2333"/>
                <a:ext cx="0" cy="732"/>
              </a:xfrm>
              <a:prstGeom prst="line">
                <a:avLst/>
              </a:prstGeom>
              <a:noFill/>
              <a:ln w="19050" cap="sq">
                <a:solidFill>
                  <a:srgbClr val="000080"/>
                </a:solidFill>
                <a:round/>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16" name="shape1"/>
            <p:cNvSpPr txBox="1">
              <a:spLocks noChangeArrowheads="1"/>
            </p:cNvSpPr>
            <p:nvPr/>
          </p:nvSpPr>
          <p:spPr bwMode="auto">
            <a:xfrm>
              <a:off x="6188073" y="3713756"/>
              <a:ext cx="1828800" cy="825500"/>
            </a:xfrm>
            <a:prstGeom prst="rect">
              <a:avLst/>
            </a:prstGeom>
            <a:noFill/>
            <a:ln w="12700">
              <a:no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600" b="1" i="0" u="none" strike="noStrike" kern="0" cap="none" spc="0" normalizeH="0" baseline="0" noProof="1">
                  <a:ln>
                    <a:noFill/>
                  </a:ln>
                  <a:solidFill>
                    <a:srgbClr val="DA2128"/>
                  </a:solidFill>
                  <a:effectLst/>
                  <a:uLnTx/>
                  <a:uFillTx/>
                  <a:latin typeface="Courier New" pitchFamily="49" charset="0"/>
                  <a:sym typeface="Wingdings" pitchFamily="2" charset="2"/>
                </a:rPr>
                <a:t></a:t>
              </a:r>
              <a:r>
                <a:rPr kumimoji="0" lang="en-US" sz="1600" b="0" i="1" u="none" strike="noStrike" kern="0" cap="none" spc="0" normalizeH="0" baseline="0" noProof="0" dirty="0">
                  <a:ln>
                    <a:noFill/>
                  </a:ln>
                  <a:solidFill>
                    <a:sysClr val="windowText" lastClr="000000"/>
                  </a:solidFill>
                  <a:effectLst/>
                  <a:uLnTx/>
                  <a:uFillTx/>
                  <a:latin typeface="Lucida Sans" pitchFamily="34" charset="0"/>
                </a:rPr>
                <a:t> </a:t>
              </a:r>
              <a:r>
                <a:rPr kumimoji="0" lang="en-US" sz="1600" b="0" i="0" u="none" strike="noStrike" kern="0" cap="none" spc="0" normalizeH="0" baseline="0" noProof="0" dirty="0">
                  <a:ln>
                    <a:noFill/>
                  </a:ln>
                  <a:solidFill>
                    <a:sysClr val="windowText" lastClr="000000"/>
                  </a:solidFill>
                  <a:effectLst/>
                  <a:uLnTx/>
                  <a:uFillTx/>
                </a:rPr>
                <a:t>Specification</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endParaRPr kumimoji="0" lang="en-US" sz="1600" b="0" i="1" u="none" strike="noStrike" kern="0" cap="none" spc="0" normalizeH="0" baseline="0" noProof="0" dirty="0">
                <a:ln>
                  <a:noFill/>
                </a:ln>
                <a:solidFill>
                  <a:sysClr val="windowText" lastClr="000000"/>
                </a:solidFill>
                <a:effectLst/>
                <a:uLnTx/>
                <a:uFillTx/>
                <a:latin typeface="Lucida Sans"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1">
                  <a:ln>
                    <a:noFill/>
                  </a:ln>
                  <a:solidFill>
                    <a:srgbClr val="DA2128"/>
                  </a:solidFill>
                  <a:effectLst/>
                  <a:uLnTx/>
                  <a:uFillTx/>
                  <a:latin typeface="Courier New" pitchFamily="49" charset="0"/>
                  <a:sym typeface="Wingdings" pitchFamily="2" charset="2"/>
                </a:rPr>
                <a:t></a:t>
              </a:r>
              <a:r>
                <a:rPr kumimoji="0" lang="en-US" sz="1600" b="0" i="1" u="none" strike="noStrike" kern="0" cap="none" spc="0" normalizeH="0" baseline="0" noProof="0" dirty="0">
                  <a:ln>
                    <a:noFill/>
                  </a:ln>
                  <a:solidFill>
                    <a:sysClr val="windowText" lastClr="000000"/>
                  </a:solidFill>
                  <a:effectLst/>
                  <a:uLnTx/>
                  <a:uFillTx/>
                  <a:latin typeface="Lucida Sans" pitchFamily="34" charset="0"/>
                </a:rPr>
                <a:t> </a:t>
              </a:r>
              <a:r>
                <a:rPr kumimoji="0" lang="en-US" sz="1600" b="0" i="0" u="none" strike="noStrike" kern="0" cap="none" spc="0" normalizeH="0" baseline="0" noProof="0" dirty="0">
                  <a:ln>
                    <a:noFill/>
                  </a:ln>
                  <a:solidFill>
                    <a:sysClr val="windowText" lastClr="000000"/>
                  </a:solidFill>
                  <a:effectLst/>
                  <a:uLnTx/>
                  <a:uFillTx/>
                </a:rPr>
                <a:t>Body</a:t>
              </a:r>
            </a:p>
          </p:txBody>
        </p:sp>
      </p:grpSp>
    </p:spTree>
    <p:extLst>
      <p:ext uri="{BB962C8B-B14F-4D97-AF65-F5344CB8AC3E}">
        <p14:creationId xmlns:p14="http://schemas.microsoft.com/office/powerpoint/2010/main" val="3105601260"/>
      </p:ext>
    </p:extLst>
  </p:cSld>
  <p:clrMapOvr>
    <a:masterClrMapping/>
  </p:clrMapOvr>
  <p:timing>
    <p:tnLst>
      <p:par>
        <p:cT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EF76D274CBC944928D2890BF319710" ma:contentTypeVersion="3" ma:contentTypeDescription="Create a new document." ma:contentTypeScope="" ma:versionID="10ea993c149d28b037397d353342fbd8">
  <xsd:schema xmlns:xsd="http://www.w3.org/2001/XMLSchema" xmlns:xs="http://www.w3.org/2001/XMLSchema" xmlns:p="http://schemas.microsoft.com/office/2006/metadata/properties" xmlns:ns2="cac1e2cd-caea-4862-842c-e8cbcf68099c" targetNamespace="http://schemas.microsoft.com/office/2006/metadata/properties" ma:root="true" ma:fieldsID="41bb61f62114019fad4b10ff8e43d91e"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39E6E0-BECD-49E0-A8C0-72821CD217BF}"/>
</file>

<file path=customXml/itemProps2.xml><?xml version="1.0" encoding="utf-8"?>
<ds:datastoreItem xmlns:ds="http://schemas.openxmlformats.org/officeDocument/2006/customXml" ds:itemID="{0E584B38-311F-4089-9984-7F082C8A0116}"/>
</file>

<file path=customXml/itemProps3.xml><?xml version="1.0" encoding="utf-8"?>
<ds:datastoreItem xmlns:ds="http://schemas.openxmlformats.org/officeDocument/2006/customXml" ds:itemID="{9DB8C6DB-37A3-44FB-8F4C-3219581BCE01}"/>
</file>

<file path=docProps/app.xml><?xml version="1.0" encoding="utf-8"?>
<Properties xmlns="http://schemas.openxmlformats.org/officeDocument/2006/extended-properties" xmlns:vt="http://schemas.openxmlformats.org/officeDocument/2006/docPropsVTypes">
  <Template>SUPINFOTheme.thmx</Template>
  <TotalTime>0</TotalTime>
  <Words>6276</Words>
  <Application>Microsoft Office PowerPoint</Application>
  <PresentationFormat>Affichage à l'écran (16:10)</PresentationFormat>
  <Paragraphs>1149</Paragraphs>
  <Slides>75</Slides>
  <Notes>60</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75</vt:i4>
      </vt:variant>
    </vt:vector>
  </HeadingPairs>
  <TitlesOfParts>
    <vt:vector size="90" baseType="lpstr">
      <vt:lpstr>Arial</vt:lpstr>
      <vt:lpstr>Calibri</vt:lpstr>
      <vt:lpstr>Calibri (Heading)</vt:lpstr>
      <vt:lpstr>Century Schoolbook</vt:lpstr>
      <vt:lpstr>Courier</vt:lpstr>
      <vt:lpstr>Courier New</vt:lpstr>
      <vt:lpstr>Lucida Sans</vt:lpstr>
      <vt:lpstr>ＭＳ Ｐゴシック</vt:lpstr>
      <vt:lpstr>ＭＳ Ｐゴシック</vt:lpstr>
      <vt:lpstr>Myriad Pro</vt:lpstr>
      <vt:lpstr>Segoe UI</vt:lpstr>
      <vt:lpstr>Times New Roman</vt:lpstr>
      <vt:lpstr>Verdana</vt:lpstr>
      <vt:lpstr>Wingdings</vt:lpstr>
      <vt:lpstr>SUPINFOTheme</vt:lpstr>
      <vt:lpstr>Présentation PowerPoint</vt:lpstr>
      <vt:lpstr>Objectives</vt:lpstr>
      <vt:lpstr>Course plan</vt:lpstr>
      <vt:lpstr>Namespaces &amp; Methods</vt:lpstr>
      <vt:lpstr>Program Layout</vt:lpstr>
      <vt:lpstr>Program Layout</vt:lpstr>
      <vt:lpstr>Program Layout</vt:lpstr>
      <vt:lpstr>Using Namespace Directives</vt:lpstr>
      <vt:lpstr>Method Definition</vt:lpstr>
      <vt:lpstr>Method Specification</vt:lpstr>
      <vt:lpstr>Method Specification</vt:lpstr>
      <vt:lpstr>Main method</vt:lpstr>
      <vt:lpstr>Method Signature</vt:lpstr>
      <vt:lpstr>Overloading examples</vt:lpstr>
      <vt:lpstr>Method overloading</vt:lpstr>
      <vt:lpstr>Questions?</vt:lpstr>
      <vt:lpstr>Data types &amp; Literals</vt:lpstr>
      <vt:lpstr>Data types</vt:lpstr>
      <vt:lpstr>Data types – Value types</vt:lpstr>
      <vt:lpstr>Data types – Value types List</vt:lpstr>
      <vt:lpstr>Data types – Value types</vt:lpstr>
      <vt:lpstr>Value types in two words</vt:lpstr>
      <vt:lpstr>Data types – Choose a value type</vt:lpstr>
      <vt:lpstr>Data types – Numbers</vt:lpstr>
      <vt:lpstr>Data types – Floating point types</vt:lpstr>
      <vt:lpstr>Data types – Reference types</vt:lpstr>
      <vt:lpstr>Value &amp; Reference variables</vt:lpstr>
      <vt:lpstr>Value &amp; Reference variables</vt:lpstr>
      <vt:lpstr>User defined variables</vt:lpstr>
      <vt:lpstr>Data types</vt:lpstr>
      <vt:lpstr>Numeric literals</vt:lpstr>
      <vt:lpstr>Numeric literals</vt:lpstr>
      <vt:lpstr>Character and String literals 1/2</vt:lpstr>
      <vt:lpstr>Character and String literals 2/2</vt:lpstr>
      <vt:lpstr>Questions?</vt:lpstr>
      <vt:lpstr>Expressions &amp; Operators</vt:lpstr>
      <vt:lpstr>Expressions</vt:lpstr>
      <vt:lpstr>Expressions</vt:lpstr>
      <vt:lpstr>Operators</vt:lpstr>
      <vt:lpstr>Operators</vt:lpstr>
      <vt:lpstr>Operators</vt:lpstr>
      <vt:lpstr>Assignment operator</vt:lpstr>
      <vt:lpstr>Equality operator</vt:lpstr>
      <vt:lpstr>Equality operator example</vt:lpstr>
      <vt:lpstr>Loops and conditional overview</vt:lpstr>
      <vt:lpstr>The switch statement</vt:lpstr>
      <vt:lpstr>Mixed-type operations (implicit cast)</vt:lpstr>
      <vt:lpstr>Mixed-type operations (implicit cast)</vt:lpstr>
      <vt:lpstr>Casting</vt:lpstr>
      <vt:lpstr>Casting</vt:lpstr>
      <vt:lpstr>Casting – Final note</vt:lpstr>
      <vt:lpstr>“is” and “as” Operators</vt:lpstr>
      <vt:lpstr>Enums</vt:lpstr>
      <vt:lpstr>Enums &amp; Casting</vt:lpstr>
      <vt:lpstr>Questions?</vt:lpstr>
      <vt:lpstr>Object-Oriented  Philosophy</vt:lpstr>
      <vt:lpstr>What Is Object-Oriented?</vt:lpstr>
      <vt:lpstr>Three pieces of PIE</vt:lpstr>
      <vt:lpstr>Defining your own data types</vt:lpstr>
      <vt:lpstr>Creating Structures</vt:lpstr>
      <vt:lpstr>Creating Structures - Example</vt:lpstr>
      <vt:lpstr>UML</vt:lpstr>
      <vt:lpstr>UML Class Notation Example</vt:lpstr>
      <vt:lpstr>Questions?</vt:lpstr>
      <vt:lpstr>C# Class DefinitionS</vt:lpstr>
      <vt:lpstr>General form of a class definition</vt:lpstr>
      <vt:lpstr>General form of a class definition</vt:lpstr>
      <vt:lpstr>Présentation PowerPoint</vt:lpstr>
      <vt:lpstr>Présentation PowerPoint</vt:lpstr>
      <vt:lpstr>Instance Data</vt:lpstr>
      <vt:lpstr>Object Class</vt:lpstr>
      <vt:lpstr>Questions?</vt:lpstr>
      <vt:lpstr>Exercise (1/2)</vt:lpstr>
      <vt:lpstr>Exercise (2/2)</vt:lpstr>
      <vt:lpstr>The End</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2015-11-26T16:48:38Z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0x0101001EEF76D274CBC944928D2890BF319710</vt:lpwstr>
  </property>
</Properties>
</file>